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66" r:id="rId3"/>
    <p:sldId id="278" r:id="rId4"/>
    <p:sldId id="274" r:id="rId5"/>
    <p:sldId id="267" r:id="rId6"/>
    <p:sldId id="282" r:id="rId7"/>
    <p:sldId id="268" r:id="rId8"/>
    <p:sldId id="269" r:id="rId9"/>
    <p:sldId id="285" r:id="rId10"/>
    <p:sldId id="270" r:id="rId11"/>
    <p:sldId id="271" r:id="rId12"/>
    <p:sldId id="283" r:id="rId13"/>
    <p:sldId id="284" r:id="rId14"/>
    <p:sldId id="276" r:id="rId15"/>
    <p:sldId id="272" r:id="rId16"/>
    <p:sldId id="280" r:id="rId17"/>
    <p:sldId id="286" r:id="rId18"/>
    <p:sldId id="275" r:id="rId19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nuele rizzuto" initials="er" lastIdx="1" clrIdx="0"/>
  <p:cmAuthor id="1" name="Emanuele Rizzuto" initials="ER" lastIdx="1" clrIdx="1">
    <p:extLst>
      <p:ext uri="{19B8F6BF-5375-455C-9EA6-DF929625EA0E}">
        <p15:presenceInfo xmlns:p15="http://schemas.microsoft.com/office/powerpoint/2012/main" userId="Emanuele Rizzu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6157" autoAdjust="0"/>
  </p:normalViewPr>
  <p:slideViewPr>
    <p:cSldViewPr snapToGrid="0">
      <p:cViewPr varScale="1">
        <p:scale>
          <a:sx n="106" d="100"/>
          <a:sy n="106" d="100"/>
        </p:scale>
        <p:origin x="4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7T18:02:10.435" idx="1">
    <p:pos x="10" y="10"/>
    <p:text>cambiare simbolo uguaglianza alla formula della carica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1D422AB-57B0-41DD-9D4C-BE7C9A1B13C3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90792C1-1ED0-4449-A404-E27025B4A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9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60" y="4863137"/>
            <a:ext cx="5207182" cy="4603882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7384" tIns="48692" rIns="97384" bIns="48692"/>
          <a:lstStyle/>
          <a:p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7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2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D2B6-7D37-45AC-990E-1ED27952F4D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BE05-4C53-4F1D-8A62-91365E0DB9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3.bin"/><Relationship Id="rId2" Type="http://schemas.openxmlformats.org/officeDocument/2006/relationships/image" Target="../media/image19.png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175596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5" y="692482"/>
            <a:ext cx="1927430" cy="597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61682" y="661914"/>
            <a:ext cx="9328727" cy="612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input unknown signal to the device is </a:t>
            </a:r>
            <a:r>
              <a:rPr lang="en-US" sz="2000" i="1"/>
              <a:t>V</a:t>
            </a:r>
            <a:r>
              <a:rPr lang="en-US" sz="2000" i="1" baseline="-25000"/>
              <a:t>i </a:t>
            </a:r>
            <a:r>
              <a:rPr lang="en-US" sz="2000" i="1"/>
              <a:t>: </a:t>
            </a:r>
            <a:r>
              <a:rPr lang="en-US" sz="2000"/>
              <a:t>at the beginning all the switches </a:t>
            </a:r>
            <a:r>
              <a:rPr lang="en-US" sz="2000" dirty="0"/>
              <a:t>are open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dirty="0"/>
              <a:t>the characteristic curve is :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000" dirty="0"/>
              <a:t>the logic unit closes b</a:t>
            </a:r>
            <a:r>
              <a:rPr lang="en-US" sz="2000" baseline="-25000" dirty="0"/>
              <a:t>1 </a:t>
            </a:r>
            <a:r>
              <a:rPr lang="en-US" sz="2000" dirty="0"/>
              <a:t>:  it results		the switch </a:t>
            </a:r>
            <a:r>
              <a:rPr lang="en-US" sz="2000" i="1" dirty="0"/>
              <a:t>remains </a:t>
            </a:r>
            <a:r>
              <a:rPr lang="en-US" sz="2000" i="1" u="sng" dirty="0"/>
              <a:t>close</a:t>
            </a:r>
            <a:r>
              <a:rPr lang="en-US" sz="2000" i="1" dirty="0"/>
              <a:t>:  b</a:t>
            </a:r>
            <a:r>
              <a:rPr lang="en-US" sz="2000" i="1" baseline="-25000" dirty="0"/>
              <a:t>1</a:t>
            </a:r>
            <a:r>
              <a:rPr lang="en-US" sz="2000" i="1" dirty="0"/>
              <a:t> = 1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logic unit closes b</a:t>
            </a:r>
            <a:r>
              <a:rPr lang="en-US" sz="2000" baseline="-25000" dirty="0"/>
              <a:t>2 </a:t>
            </a:r>
            <a:r>
              <a:rPr lang="en-US" sz="2000" dirty="0"/>
              <a:t>:  it results		the switch </a:t>
            </a:r>
            <a:r>
              <a:rPr lang="en-US" sz="2000" i="1" dirty="0"/>
              <a:t>will be </a:t>
            </a:r>
            <a:r>
              <a:rPr lang="en-US" sz="2000" i="1" u="sng" dirty="0"/>
              <a:t>reopened</a:t>
            </a:r>
            <a:r>
              <a:rPr lang="en-US" sz="2000" i="1" dirty="0"/>
              <a:t>:  b</a:t>
            </a:r>
            <a:r>
              <a:rPr lang="en-US" sz="2000" i="1" baseline="-25000" dirty="0"/>
              <a:t>2</a:t>
            </a:r>
            <a:r>
              <a:rPr lang="en-US" sz="2000" i="1" dirty="0"/>
              <a:t> = 0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logic unit closes b</a:t>
            </a:r>
            <a:r>
              <a:rPr lang="en-US" sz="2000" baseline="-25000" dirty="0"/>
              <a:t>3 </a:t>
            </a:r>
            <a:r>
              <a:rPr lang="en-US" sz="2000" dirty="0"/>
              <a:t>:  it results		the switch </a:t>
            </a:r>
            <a:r>
              <a:rPr lang="en-US" sz="2000" i="1" dirty="0"/>
              <a:t>remains </a:t>
            </a:r>
            <a:r>
              <a:rPr lang="en-US" sz="2000" i="1" u="sng" dirty="0"/>
              <a:t>close</a:t>
            </a:r>
            <a:r>
              <a:rPr lang="en-US" sz="2000" i="1" dirty="0"/>
              <a:t>:  b</a:t>
            </a:r>
            <a:r>
              <a:rPr lang="en-US" sz="2000" i="1" baseline="-25000" dirty="0"/>
              <a:t>3</a:t>
            </a:r>
            <a:r>
              <a:rPr lang="en-US" sz="2000" i="1" dirty="0"/>
              <a:t> = 1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logic unit closes b</a:t>
            </a:r>
            <a:r>
              <a:rPr lang="en-US" sz="2000" baseline="-25000" dirty="0"/>
              <a:t>4 </a:t>
            </a:r>
            <a:r>
              <a:rPr lang="en-US" sz="2000" dirty="0"/>
              <a:t>:  it results		the switch </a:t>
            </a:r>
            <a:r>
              <a:rPr lang="en-US" sz="2000" i="1" dirty="0"/>
              <a:t>remains </a:t>
            </a:r>
            <a:r>
              <a:rPr lang="en-US" sz="2000" i="1" u="sng" dirty="0"/>
              <a:t>close</a:t>
            </a:r>
            <a:r>
              <a:rPr lang="en-US" sz="2000" i="1" dirty="0"/>
              <a:t>:  b</a:t>
            </a:r>
            <a:r>
              <a:rPr lang="en-US" sz="2000" i="1" baseline="-25000" dirty="0"/>
              <a:t>4</a:t>
            </a:r>
            <a:r>
              <a:rPr lang="en-US" sz="2000" i="1" dirty="0"/>
              <a:t> = 1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000" dirty="0"/>
              <a:t>where </a:t>
            </a:r>
            <a:r>
              <a:rPr lang="it-IT" sz="2000" i="1" dirty="0" err="1"/>
              <a:t>V</a:t>
            </a:r>
            <a:r>
              <a:rPr lang="it-IT" sz="2000" i="1" baseline="-25000" dirty="0" err="1"/>
              <a:t>k</a:t>
            </a:r>
            <a:r>
              <a:rPr lang="it-IT" sz="2000" i="1" dirty="0"/>
              <a:t>  k = 1…4</a:t>
            </a:r>
            <a:r>
              <a:rPr lang="it-IT" sz="2000" dirty="0"/>
              <a:t> 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summing</a:t>
            </a:r>
            <a:r>
              <a:rPr lang="it-IT" sz="2000" dirty="0"/>
              <a:t> OA output </a:t>
            </a:r>
            <a:r>
              <a:rPr lang="it-IT" sz="2000" dirty="0" err="1"/>
              <a:t>voltage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step</a:t>
            </a:r>
            <a:r>
              <a:rPr lang="it-IT" sz="2000" dirty="0"/>
              <a:t>.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dirty="0"/>
              <a:t>At the end of the “successive approximations” procedure we get :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2000" dirty="0"/>
              <a:t>				and the corresponding </a:t>
            </a:r>
            <a:r>
              <a:rPr lang="en-US" sz="2000" b="1" i="1" dirty="0"/>
              <a:t>binary code</a:t>
            </a:r>
            <a:r>
              <a:rPr lang="en-US" sz="2000" dirty="0"/>
              <a:t> is “1 0 1 1”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2000" dirty="0"/>
              <a:t>Note that the last step 		!   There is a </a:t>
            </a:r>
            <a:r>
              <a:rPr lang="en-US" sz="2000" b="1" i="1" u="sng" dirty="0"/>
              <a:t>discretization error 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i="1" dirty="0"/>
              <a:t>discretization error</a:t>
            </a:r>
            <a:r>
              <a:rPr lang="en-US" sz="2000" dirty="0"/>
              <a:t> is due to the </a:t>
            </a:r>
            <a:r>
              <a:rPr lang="en-US" sz="2000" i="1" dirty="0"/>
              <a:t>limited number of switches</a:t>
            </a:r>
            <a:r>
              <a:rPr lang="en-US" sz="2000" dirty="0"/>
              <a:t> (</a:t>
            </a:r>
            <a:r>
              <a:rPr lang="en-US" sz="2000" b="1" i="1" dirty="0"/>
              <a:t>bits</a:t>
            </a:r>
            <a:r>
              <a:rPr lang="en-US" sz="2000" dirty="0"/>
              <a:t>) of the </a:t>
            </a:r>
            <a:r>
              <a:rPr lang="en-US" sz="2000" i="1"/>
              <a:t>A/D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i="1"/>
              <a:t>converter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in fact the </a:t>
            </a:r>
            <a:r>
              <a:rPr lang="en-US" sz="2000" b="1" i="1" u="sng" dirty="0">
                <a:solidFill>
                  <a:srgbClr val="FF0000"/>
                </a:solidFill>
              </a:rPr>
              <a:t>resolution</a:t>
            </a:r>
            <a:r>
              <a:rPr lang="en-US" sz="2000" dirty="0">
                <a:solidFill>
                  <a:srgbClr val="FF0000"/>
                </a:solidFill>
              </a:rPr>
              <a:t> of the device is equal to the LSB </a:t>
            </a:r>
            <a:r>
              <a:rPr lang="en-US" sz="2000">
                <a:solidFill>
                  <a:srgbClr val="FF0000"/>
                </a:solidFill>
              </a:rPr>
              <a:t>: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4676"/>
              </p:ext>
            </p:extLst>
          </p:nvPr>
        </p:nvGraphicFramePr>
        <p:xfrm>
          <a:off x="5923821" y="1135215"/>
          <a:ext cx="2592107" cy="68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612900" imgH="431800" progId="Equation.3">
                  <p:embed/>
                </p:oleObj>
              </mc:Choice>
              <mc:Fallback>
                <p:oleObj name="Equazione" r:id="rId3" imgW="16129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821" y="1135215"/>
                        <a:ext cx="2592107" cy="684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75773"/>
              </p:ext>
            </p:extLst>
          </p:nvPr>
        </p:nvGraphicFramePr>
        <p:xfrm>
          <a:off x="6542157" y="1908236"/>
          <a:ext cx="756748" cy="40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431613" imgH="228501" progId="Equation.3">
                  <p:embed/>
                </p:oleObj>
              </mc:Choice>
              <mc:Fallback>
                <p:oleObj name="Equazione" r:id="rId5" imgW="431613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157" y="1908236"/>
                        <a:ext cx="756748" cy="403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69350"/>
              </p:ext>
            </p:extLst>
          </p:nvPr>
        </p:nvGraphicFramePr>
        <p:xfrm>
          <a:off x="6541521" y="2231431"/>
          <a:ext cx="783371" cy="40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444307" imgH="228501" progId="Equation.3">
                  <p:embed/>
                </p:oleObj>
              </mc:Choice>
              <mc:Fallback>
                <p:oleObj name="Equazione" r:id="rId7" imgW="444307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521" y="2231431"/>
                        <a:ext cx="783371" cy="400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17425"/>
              </p:ext>
            </p:extLst>
          </p:nvPr>
        </p:nvGraphicFramePr>
        <p:xfrm>
          <a:off x="6541521" y="2546001"/>
          <a:ext cx="783371" cy="41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431613" imgH="228501" progId="Equation.3">
                  <p:embed/>
                </p:oleObj>
              </mc:Choice>
              <mc:Fallback>
                <p:oleObj name="Equazione" r:id="rId9" imgW="431613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521" y="2546001"/>
                        <a:ext cx="783371" cy="417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61578"/>
              </p:ext>
            </p:extLst>
          </p:nvPr>
        </p:nvGraphicFramePr>
        <p:xfrm>
          <a:off x="6532286" y="2901189"/>
          <a:ext cx="792607" cy="40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444307" imgH="228501" progId="Equation.3">
                  <p:embed/>
                </p:oleObj>
              </mc:Choice>
              <mc:Fallback>
                <p:oleObj name="Equazione" r:id="rId11" imgW="444307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286" y="2901189"/>
                        <a:ext cx="792607" cy="404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198476"/>
              </p:ext>
            </p:extLst>
          </p:nvPr>
        </p:nvGraphicFramePr>
        <p:xfrm>
          <a:off x="2876751" y="4597656"/>
          <a:ext cx="3482111" cy="66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2247900" imgH="431800" progId="Equation.3">
                  <p:embed/>
                </p:oleObj>
              </mc:Choice>
              <mc:Fallback>
                <p:oleObj name="Equazione" r:id="rId13" imgW="22479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751" y="4597656"/>
                        <a:ext cx="3482111" cy="663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62286"/>
              </p:ext>
            </p:extLst>
          </p:nvPr>
        </p:nvGraphicFramePr>
        <p:xfrm>
          <a:off x="5361721" y="5359992"/>
          <a:ext cx="1189039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736560" imgH="228600" progId="Equation.3">
                  <p:embed/>
                </p:oleObj>
              </mc:Choice>
              <mc:Fallback>
                <p:oleObj name="Equazione" r:id="rId15" imgW="73656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721" y="5359992"/>
                        <a:ext cx="1189039" cy="36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4771"/>
              </p:ext>
            </p:extLst>
          </p:nvPr>
        </p:nvGraphicFramePr>
        <p:xfrm>
          <a:off x="10203486" y="5323932"/>
          <a:ext cx="1237677" cy="39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7" imgW="723586" imgH="228501" progId="Equation.3">
                  <p:embed/>
                </p:oleObj>
              </mc:Choice>
              <mc:Fallback>
                <p:oleObj name="Equazione" r:id="rId17" imgW="723586" imgH="228501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3486" y="5323932"/>
                        <a:ext cx="1237677" cy="39084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89030"/>
              </p:ext>
            </p:extLst>
          </p:nvPr>
        </p:nvGraphicFramePr>
        <p:xfrm>
          <a:off x="9865589" y="6238097"/>
          <a:ext cx="1800000" cy="40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9" imgW="1066800" imgH="241300" progId="Equation.3">
                  <p:embed/>
                </p:oleObj>
              </mc:Choice>
              <mc:Fallback>
                <p:oleObj name="Equazione" r:id="rId19" imgW="1066800" imgH="2413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589" y="6238097"/>
                        <a:ext cx="1800000" cy="401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66256" y="123219"/>
            <a:ext cx="6143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procedure goes step by step, as in the next example :</a:t>
            </a:r>
          </a:p>
        </p:txBody>
      </p:sp>
    </p:spTree>
    <p:extLst>
      <p:ext uri="{BB962C8B-B14F-4D97-AF65-F5344CB8AC3E}">
        <p14:creationId xmlns:p14="http://schemas.microsoft.com/office/powerpoint/2010/main" val="17066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018" y="110837"/>
            <a:ext cx="11896439" cy="168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i="1" dirty="0"/>
              <a:t>Discretization error</a:t>
            </a:r>
            <a:r>
              <a:rPr lang="en-US" sz="2000" dirty="0"/>
              <a:t> can be minimized only </a:t>
            </a:r>
            <a:r>
              <a:rPr lang="en-US" sz="2000" i="1" dirty="0"/>
              <a:t>adding more bits </a:t>
            </a:r>
            <a:r>
              <a:rPr lang="en-US" sz="2000" dirty="0"/>
              <a:t>(switches) to the A/D converter !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Modern A/D converter have at least </a:t>
            </a:r>
            <a:r>
              <a:rPr lang="en-US" sz="2000" i="1" dirty="0"/>
              <a:t>12 bits</a:t>
            </a:r>
            <a:r>
              <a:rPr lang="en-US" sz="2000" dirty="0"/>
              <a:t> or </a:t>
            </a:r>
            <a:r>
              <a:rPr lang="en-US" sz="2000" i="1" dirty="0"/>
              <a:t>16 bits</a:t>
            </a:r>
            <a:r>
              <a:rPr lang="en-US" sz="2000" dirty="0"/>
              <a:t>, which means  2</a:t>
            </a:r>
            <a:r>
              <a:rPr lang="en-US" sz="2000" baseline="30000" dirty="0"/>
              <a:t>16</a:t>
            </a:r>
            <a:r>
              <a:rPr lang="en-US" sz="2000" dirty="0"/>
              <a:t> – 1 = 65.536  discretization levels !  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2000" dirty="0"/>
              <a:t>Note also that </a:t>
            </a:r>
            <a:r>
              <a:rPr lang="en-US" sz="2000" i="1" dirty="0"/>
              <a:t>successive approximation converters</a:t>
            </a:r>
            <a:r>
              <a:rPr lang="en-US" sz="2000" dirty="0"/>
              <a:t> always </a:t>
            </a:r>
            <a:r>
              <a:rPr lang="en-US" sz="2000" i="1" u="sng" dirty="0"/>
              <a:t>approximate by defect</a:t>
            </a:r>
            <a:r>
              <a:rPr lang="en-US" sz="2000" dirty="0"/>
              <a:t> the analog value, and to mitigate this problem </a:t>
            </a:r>
            <a:r>
              <a:rPr lang="en-US" sz="2000" u="sng" dirty="0"/>
              <a:t>the characteristic curve is shifted ½ LSB to the left</a:t>
            </a:r>
            <a:r>
              <a:rPr lang="en-US" sz="2000" dirty="0"/>
              <a:t>, as shown below for a 3 bit converter :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7518" y="2125378"/>
            <a:ext cx="637078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The figure show also another unavoidable error the A/D converters do, the </a:t>
            </a:r>
            <a:r>
              <a:rPr lang="en-US" sz="2000" b="1" i="1" u="sng" dirty="0"/>
              <a:t>saturation error </a:t>
            </a:r>
            <a:r>
              <a:rPr lang="en-US" sz="2000" dirty="0"/>
              <a:t>: when all the bits (switches) are set to 1 the approximated output value is </a:t>
            </a:r>
            <a:r>
              <a:rPr lang="en-US" sz="2000" u="sng" dirty="0"/>
              <a:t>7/8 of the Full Scale voltage</a:t>
            </a:r>
            <a:r>
              <a:rPr lang="en-US" sz="2000" dirty="0"/>
              <a:t> or </a:t>
            </a:r>
            <a:r>
              <a:rPr lang="en-US" sz="2000" b="1" i="1" u="sng" dirty="0"/>
              <a:t>range</a:t>
            </a:r>
            <a:r>
              <a:rPr lang="en-US" sz="2000" dirty="0"/>
              <a:t> :  </a:t>
            </a:r>
            <a:r>
              <a:rPr lang="en-US" sz="2000" i="1" dirty="0"/>
              <a:t>V</a:t>
            </a:r>
            <a:r>
              <a:rPr lang="en-US" sz="2000" i="1" baseline="-25000" dirty="0"/>
              <a:t>FS </a:t>
            </a:r>
            <a:r>
              <a:rPr lang="en-US" sz="2000" i="1" dirty="0"/>
              <a:t>=2V</a:t>
            </a:r>
            <a:r>
              <a:rPr lang="en-US" sz="2000" i="1" baseline="-25000" dirty="0"/>
              <a:t>ref</a:t>
            </a:r>
            <a:r>
              <a:rPr lang="en-US" sz="2000" dirty="0"/>
              <a:t> .  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This problem can be solved only by </a:t>
            </a:r>
            <a:r>
              <a:rPr lang="en-US" sz="2000" i="1" dirty="0"/>
              <a:t>increasing the range </a:t>
            </a:r>
            <a:r>
              <a:rPr lang="en-US" sz="2000" dirty="0"/>
              <a:t>of the A/D converter !</a:t>
            </a:r>
          </a:p>
          <a:p>
            <a:pPr algn="just">
              <a:lnSpc>
                <a:spcPct val="110000"/>
              </a:lnSpc>
            </a:pPr>
            <a:endParaRPr lang="en-US" sz="2000" dirty="0"/>
          </a:p>
          <a:p>
            <a:pPr algn="just">
              <a:lnSpc>
                <a:spcPct val="110000"/>
              </a:lnSpc>
            </a:pPr>
            <a:r>
              <a:rPr lang="en-US" sz="2000" dirty="0"/>
              <a:t>Successive approximation A/D converters have a fixed machine time to do the conversion therefore, the </a:t>
            </a:r>
            <a:r>
              <a:rPr lang="en-US" sz="2000" b="1" i="1" u="sng" dirty="0"/>
              <a:t>sampling period</a:t>
            </a:r>
            <a:r>
              <a:rPr lang="en-US" sz="2000" dirty="0"/>
              <a:t> is dependent only on the number of successive approximations (</a:t>
            </a:r>
            <a:r>
              <a:rPr lang="en-US" sz="2000" i="1" dirty="0"/>
              <a:t>bits</a:t>
            </a:r>
            <a:r>
              <a:rPr lang="en-US" sz="2000" dirty="0"/>
              <a:t>) and is relatively short (a few </a:t>
            </a:r>
            <a:r>
              <a:rPr lang="el-GR" sz="2000" i="1" dirty="0"/>
              <a:t>μ</a:t>
            </a:r>
            <a:r>
              <a:rPr lang="it-IT" sz="2000" i="1" dirty="0"/>
              <a:t>s </a:t>
            </a:r>
            <a:r>
              <a:rPr lang="en-US" sz="2000" dirty="0"/>
              <a:t>), which makes this A/D converter a relatively fast device 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4195" y="6362218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1/2LSB=0.625V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04664" y="6369150"/>
            <a:ext cx="3536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7.5V-0.625V=6.875V </a:t>
            </a:r>
            <a:r>
              <a:rPr lang="it-IT" sz="1400">
                <a:sym typeface="Wingdings" panose="05000000000000000000" pitchFamily="2" charset="2"/>
              </a:rPr>
              <a:t> 6.875V-7.3V</a:t>
            </a:r>
            <a:r>
              <a:rPr lang="it-IT" sz="1400"/>
              <a:t> =-0.425V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247650" y="2063098"/>
            <a:ext cx="4447668" cy="4014347"/>
            <a:chOff x="247650" y="2225040"/>
            <a:chExt cx="4447668" cy="4014347"/>
          </a:xfrm>
        </p:grpSpPr>
        <p:sp>
          <p:nvSpPr>
            <p:cNvPr id="3" name="CasellaDiTesto 2"/>
            <p:cNvSpPr txBox="1"/>
            <p:nvPr/>
          </p:nvSpPr>
          <p:spPr>
            <a:xfrm>
              <a:off x="2749442" y="5077223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>
                  <a:solidFill>
                    <a:schemeClr val="accent1"/>
                  </a:solidFill>
                </a:rPr>
                <a:t>6.25     7.5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857250" y="2225040"/>
              <a:ext cx="3312000" cy="33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Connettore 1 10"/>
            <p:cNvCxnSpPr/>
            <p:nvPr/>
          </p:nvCxnSpPr>
          <p:spPr>
            <a:xfrm flipV="1">
              <a:off x="857250" y="2225040"/>
              <a:ext cx="3312000" cy="332232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flipV="1">
              <a:off x="1055370" y="510921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V="1">
              <a:off x="1060350" y="5120640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V="1">
              <a:off x="1430220" y="469773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flipV="1">
              <a:off x="1427580" y="4701886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1863540" y="427863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V="1">
              <a:off x="1860900" y="4283132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flipV="1">
              <a:off x="2295540" y="3860914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V="1">
              <a:off x="2292900" y="3867842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V="1">
              <a:off x="2724740" y="3438743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V="1">
              <a:off x="2722100" y="3442553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flipV="1">
              <a:off x="3144166" y="300276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flipV="1">
              <a:off x="3144512" y="2998893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V="1">
              <a:off x="3599661" y="2562794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3591692" y="2564142"/>
              <a:ext cx="5760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V="1">
              <a:off x="1274010" y="5109988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V="1">
              <a:off x="1269030" y="5120640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V="1">
              <a:off x="1694430" y="468864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V="1">
              <a:off x="1686810" y="4703356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V="1">
              <a:off x="2120700" y="427863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V="1">
              <a:off x="2105631" y="4284891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V="1">
              <a:off x="2528567" y="386100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V="1">
              <a:off x="2534239" y="3868302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2973859" y="3446580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2971433" y="3442553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3408795" y="3010553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flipV="1">
              <a:off x="3411225" y="2998199"/>
              <a:ext cx="43200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3838159" y="2559503"/>
              <a:ext cx="0" cy="43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V="1">
              <a:off x="3278070" y="2995313"/>
              <a:ext cx="0" cy="259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flipV="1">
              <a:off x="1274010" y="5457390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 flipV="1">
              <a:off x="1695900" y="5465010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V="1">
              <a:off x="2118810" y="5462070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V="1">
              <a:off x="2520315" y="5463540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flipV="1">
              <a:off x="2975329" y="5465010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 flipV="1">
              <a:off x="3409669" y="5465663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flipV="1">
              <a:off x="3836989" y="5464193"/>
              <a:ext cx="0" cy="14400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o 55"/>
            <p:cNvGrpSpPr/>
            <p:nvPr/>
          </p:nvGrpSpPr>
          <p:grpSpPr>
            <a:xfrm rot="16200000">
              <a:off x="-500957" y="3753131"/>
              <a:ext cx="2562979" cy="152273"/>
              <a:chOff x="1426410" y="5609790"/>
              <a:chExt cx="2562979" cy="152273"/>
            </a:xfrm>
          </p:grpSpPr>
          <p:cxnSp>
            <p:nvCxnSpPr>
              <p:cNvPr id="57" name="Connettore 1 56"/>
              <p:cNvCxnSpPr/>
              <p:nvPr/>
            </p:nvCxnSpPr>
            <p:spPr>
              <a:xfrm flipV="1">
                <a:off x="1426410" y="5609790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 flipV="1">
                <a:off x="1848300" y="5617410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 flipV="1">
                <a:off x="2271210" y="5614470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2672715" y="5615940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 flipV="1">
                <a:off x="3127729" y="5617410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 flipV="1">
                <a:off x="3562069" y="5618063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 flipV="1">
                <a:off x="3989389" y="5616593"/>
                <a:ext cx="0" cy="1440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32" name="CasellaDiTesto 18431"/>
            <p:cNvSpPr txBox="1"/>
            <p:nvPr/>
          </p:nvSpPr>
          <p:spPr>
            <a:xfrm>
              <a:off x="732690" y="5612129"/>
              <a:ext cx="351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/>
                <a:t>0       1/8      2/8      3/8      4/8       5/8      6/8      7/8</a:t>
              </a: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247650" y="2416898"/>
              <a:ext cx="48123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/>
                <a:t>111</a:t>
              </a:r>
            </a:p>
            <a:p>
              <a:endParaRPr lang="it-IT" sz="1600" b="1"/>
            </a:p>
            <a:p>
              <a:r>
                <a:rPr lang="it-IT" sz="1200" b="1"/>
                <a:t>110</a:t>
              </a:r>
            </a:p>
            <a:p>
              <a:endParaRPr lang="it-IT" sz="1600" b="1"/>
            </a:p>
            <a:p>
              <a:r>
                <a:rPr lang="it-IT" sz="1200" b="1"/>
                <a:t>101</a:t>
              </a:r>
            </a:p>
            <a:p>
              <a:endParaRPr lang="it-IT" sz="1600" b="1"/>
            </a:p>
            <a:p>
              <a:r>
                <a:rPr lang="it-IT" sz="1200" b="1"/>
                <a:t>100</a:t>
              </a:r>
            </a:p>
            <a:p>
              <a:endParaRPr lang="it-IT" sz="1600" b="1"/>
            </a:p>
            <a:p>
              <a:r>
                <a:rPr lang="it-IT" sz="1200" b="1"/>
                <a:t>011</a:t>
              </a:r>
            </a:p>
            <a:p>
              <a:endParaRPr lang="it-IT" sz="1600" b="1"/>
            </a:p>
            <a:p>
              <a:r>
                <a:rPr lang="it-IT" sz="1200" b="1"/>
                <a:t>010</a:t>
              </a:r>
            </a:p>
            <a:p>
              <a:endParaRPr lang="it-IT" sz="1600" b="1"/>
            </a:p>
            <a:p>
              <a:r>
                <a:rPr lang="it-IT" sz="1200" b="1"/>
                <a:t>001</a:t>
              </a:r>
            </a:p>
            <a:p>
              <a:endParaRPr lang="it-IT" sz="1400" b="1"/>
            </a:p>
            <a:p>
              <a:r>
                <a:rPr lang="it-IT" sz="1200" b="1"/>
                <a:t>000</a:t>
              </a:r>
            </a:p>
          </p:txBody>
        </p:sp>
        <p:cxnSp>
          <p:nvCxnSpPr>
            <p:cNvPr id="18435" name="Connettore 2 18434"/>
            <p:cNvCxnSpPr/>
            <p:nvPr/>
          </p:nvCxnSpPr>
          <p:spPr>
            <a:xfrm flipV="1">
              <a:off x="3278070" y="5648552"/>
              <a:ext cx="0" cy="28305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sellaDiTesto 68"/>
            <p:cNvSpPr txBox="1"/>
            <p:nvPr/>
          </p:nvSpPr>
          <p:spPr>
            <a:xfrm>
              <a:off x="3041542" y="593161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>
                  <a:solidFill>
                    <a:schemeClr val="accent1"/>
                  </a:solidFill>
                </a:rPr>
                <a:t>7.3 V</a:t>
              </a: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3974480" y="5606070"/>
              <a:ext cx="720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/>
                <a:t>FS=10V</a:t>
              </a:r>
            </a:p>
          </p:txBody>
        </p:sp>
        <p:sp>
          <p:nvSpPr>
            <p:cNvPr id="4" name="Ovale 3"/>
            <p:cNvSpPr/>
            <p:nvPr/>
          </p:nvSpPr>
          <p:spPr>
            <a:xfrm>
              <a:off x="3249914" y="2971803"/>
              <a:ext cx="62796" cy="62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3246450" y="3411486"/>
              <a:ext cx="62796" cy="62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5" name="CasellaDiTesto 64"/>
          <p:cNvSpPr txBox="1"/>
          <p:nvPr/>
        </p:nvSpPr>
        <p:spPr>
          <a:xfrm>
            <a:off x="3359911" y="6107175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6.25V-7.3V=-1.05V  </a:t>
            </a:r>
          </a:p>
        </p:txBody>
      </p:sp>
    </p:spTree>
    <p:extLst>
      <p:ext uri="{BB962C8B-B14F-4D97-AF65-F5344CB8AC3E}">
        <p14:creationId xmlns:p14="http://schemas.microsoft.com/office/powerpoint/2010/main" val="35960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7856" y="147783"/>
            <a:ext cx="991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fastest </a:t>
            </a:r>
            <a:r>
              <a:rPr lang="en-US" sz="2000" i="1" dirty="0"/>
              <a:t>A/D converter</a:t>
            </a:r>
            <a:r>
              <a:rPr lang="en-US" sz="2000" dirty="0"/>
              <a:t> employed in measurement instrumentation is the </a:t>
            </a:r>
            <a:r>
              <a:rPr lang="en-US" sz="2000" b="1" i="1" u="sng" dirty="0">
                <a:solidFill>
                  <a:srgbClr val="0070C0"/>
                </a:solidFill>
              </a:rPr>
              <a:t>FLASH converter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: </a:t>
            </a:r>
            <a:endParaRPr lang="en-US" dirty="0"/>
          </a:p>
        </p:txBody>
      </p:sp>
      <p:pic>
        <p:nvPicPr>
          <p:cNvPr id="17410" name="Immagine 4" descr="C:\DOCUME~1\ADMINI~1\IMPOST~1\Temp\\msotw9_temp0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>
            <a:off x="267853" y="1517292"/>
            <a:ext cx="4828134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42173" y="816253"/>
            <a:ext cx="6556127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/>
              <a:t>The </a:t>
            </a:r>
            <a:r>
              <a:rPr lang="en-US" sz="2000" dirty="0"/>
              <a:t>resistor network operates a “voltage partition” from the </a:t>
            </a:r>
            <a:r>
              <a:rPr lang="en-US" sz="2000" i="1" dirty="0"/>
              <a:t>full range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r</a:t>
            </a:r>
            <a:r>
              <a:rPr lang="en-US" sz="2000" i="1" dirty="0"/>
              <a:t> </a:t>
            </a:r>
            <a:r>
              <a:rPr lang="en-US" sz="2000" dirty="0"/>
              <a:t>to </a:t>
            </a:r>
            <a:r>
              <a:rPr lang="en-US" sz="2000" i="1" dirty="0"/>
              <a:t>zero</a:t>
            </a:r>
            <a:r>
              <a:rPr lang="en-US" sz="2000" dirty="0"/>
              <a:t>. The comparators put to 0 (</a:t>
            </a:r>
            <a:r>
              <a:rPr lang="en-US" sz="2000" b="1" dirty="0"/>
              <a:t>low</a:t>
            </a:r>
            <a:r>
              <a:rPr lang="en-US" sz="2000" dirty="0"/>
              <a:t>) the output if the input signal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is lower than the partitioned inner </a:t>
            </a:r>
            <a:r>
              <a:rPr lang="en-US" sz="2000"/>
              <a:t>reference voltage, </a:t>
            </a:r>
            <a:r>
              <a:rPr lang="en-US" sz="2000" dirty="0"/>
              <a:t>or to 1 (</a:t>
            </a:r>
            <a:r>
              <a:rPr lang="en-US" sz="2000" b="1" dirty="0"/>
              <a:t>high</a:t>
            </a:r>
            <a:r>
              <a:rPr lang="en-US" sz="2000" dirty="0"/>
              <a:t>) if the input signal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is higher than the corresponding partitioned voltage !</a:t>
            </a:r>
          </a:p>
          <a:p>
            <a:pPr algn="just">
              <a:lnSpc>
                <a:spcPct val="110000"/>
              </a:lnSpc>
            </a:pPr>
            <a:endParaRPr lang="en-US" sz="1600" dirty="0"/>
          </a:p>
          <a:p>
            <a:pPr algn="just">
              <a:lnSpc>
                <a:spcPct val="110000"/>
              </a:lnSpc>
            </a:pPr>
            <a:r>
              <a:rPr lang="en-US" sz="2000" dirty="0"/>
              <a:t>The comparators work in parallel and do </a:t>
            </a:r>
            <a:r>
              <a:rPr lang="en-US" sz="2000"/>
              <a:t>the comparisons </a:t>
            </a:r>
            <a:r>
              <a:rPr lang="en-US" sz="2000" dirty="0"/>
              <a:t>all together. The </a:t>
            </a:r>
            <a:r>
              <a:rPr lang="en-US" sz="2000" u="sng" dirty="0"/>
              <a:t>codifying network</a:t>
            </a:r>
            <a:r>
              <a:rPr lang="en-US" sz="2000" dirty="0"/>
              <a:t> reconstructs the binary code for the corresponding </a:t>
            </a:r>
            <a:r>
              <a:rPr lang="en-US" sz="2000" i="1" dirty="0"/>
              <a:t>input voltage level</a:t>
            </a:r>
            <a:r>
              <a:rPr lang="en-US" sz="2000" dirty="0"/>
              <a:t> </a:t>
            </a:r>
            <a:r>
              <a:rPr lang="en-US" sz="2000"/>
              <a:t>! </a:t>
            </a:r>
            <a:endParaRPr lang="en-US" sz="2000" dirty="0"/>
          </a:p>
        </p:txBody>
      </p:sp>
      <p:sp>
        <p:nvSpPr>
          <p:cNvPr id="5" name="Ovale 4"/>
          <p:cNvSpPr/>
          <p:nvPr/>
        </p:nvSpPr>
        <p:spPr>
          <a:xfrm>
            <a:off x="1066165" y="6259287"/>
            <a:ext cx="338092" cy="327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57200" y="690535"/>
            <a:ext cx="363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/>
              <a:t>2</a:t>
            </a:r>
            <a:r>
              <a:rPr lang="en-US" sz="2000" baseline="30000"/>
              <a:t>n</a:t>
            </a:r>
            <a:r>
              <a:rPr lang="en-US" sz="2000"/>
              <a:t> – 1     comparators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/>
              <a:t>2</a:t>
            </a:r>
            <a:r>
              <a:rPr lang="en-US" sz="2000" baseline="30000"/>
              <a:t>n</a:t>
            </a:r>
            <a:r>
              <a:rPr lang="en-US" sz="2000"/>
              <a:t>           resistors</a:t>
            </a:r>
            <a:endParaRPr lang="en-US" sz="2000" dirty="0"/>
          </a:p>
        </p:txBody>
      </p:sp>
      <p:sp>
        <p:nvSpPr>
          <p:cNvPr id="7" name="Rettangolo 6"/>
          <p:cNvSpPr/>
          <p:nvPr/>
        </p:nvSpPr>
        <p:spPr>
          <a:xfrm>
            <a:off x="5264150" y="4346324"/>
            <a:ext cx="64401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/>
              <a:t>Flash comparators are </a:t>
            </a:r>
            <a:r>
              <a:rPr lang="en-US" sz="2000" i="1"/>
              <a:t>incredibly fast </a:t>
            </a:r>
            <a:r>
              <a:rPr lang="en-US" sz="2000"/>
              <a:t>(</a:t>
            </a:r>
            <a:r>
              <a:rPr lang="en-US" sz="2000" i="1" u="sng"/>
              <a:t>T</a:t>
            </a:r>
            <a:r>
              <a:rPr lang="en-US" sz="2000" i="1" u="sng" baseline="-25000"/>
              <a:t>c</a:t>
            </a:r>
            <a:r>
              <a:rPr lang="en-US" sz="2000" i="1" u="sng"/>
              <a:t> &lt; 1 </a:t>
            </a:r>
            <a:r>
              <a:rPr lang="el-GR" sz="2000" i="1" u="sng"/>
              <a:t>μ</a:t>
            </a:r>
            <a:r>
              <a:rPr lang="it-IT" sz="2000" i="1" u="sng"/>
              <a:t>s</a:t>
            </a:r>
            <a:r>
              <a:rPr lang="it-IT" sz="2000"/>
              <a:t>) </a:t>
            </a:r>
            <a:r>
              <a:rPr lang="en-US" sz="2000"/>
              <a:t>but are increasingly complicate when the bits increase: an </a:t>
            </a:r>
            <a:r>
              <a:rPr lang="en-US" sz="2000" i="1" u="sng"/>
              <a:t>8 bit comparator requires 2</a:t>
            </a:r>
            <a:r>
              <a:rPr lang="en-US" sz="2000" i="1" u="sng" baseline="30000"/>
              <a:t>8</a:t>
            </a:r>
            <a:r>
              <a:rPr lang="en-US" sz="2000" i="1" u="sng"/>
              <a:t> – 1 = 255 comparators inside</a:t>
            </a:r>
            <a:r>
              <a:rPr lang="en-US" sz="2000"/>
              <a:t>. 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914511" y="213551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u7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919258" y="269753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u6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928768" y="329765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u5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04943" y="409920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u4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890622" y="445018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u3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866719" y="499212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u2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866850" y="577891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/>
              <a:t>u1</a:t>
            </a:r>
          </a:p>
        </p:txBody>
      </p:sp>
    </p:spTree>
    <p:extLst>
      <p:ext uri="{BB962C8B-B14F-4D97-AF65-F5344CB8AC3E}">
        <p14:creationId xmlns:p14="http://schemas.microsoft.com/office/powerpoint/2010/main" val="350851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7260741" y="4220828"/>
            <a:ext cx="3359150" cy="2270125"/>
            <a:chOff x="8501186" y="4032071"/>
            <a:chExt cx="3359150" cy="227012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0" t="20555" r="46438" b="39722"/>
            <a:stretch/>
          </p:blipFill>
          <p:spPr bwMode="auto">
            <a:xfrm>
              <a:off x="8501186" y="4032071"/>
              <a:ext cx="335915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10128866" y="4078438"/>
              <a:ext cx="160696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1200" b="1"/>
                <a:t>         Binary output                     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71267" y="789992"/>
            <a:ext cx="4828134" cy="5112000"/>
            <a:chOff x="371267" y="218477"/>
            <a:chExt cx="4828134" cy="5112000"/>
          </a:xfrm>
        </p:grpSpPr>
        <p:pic>
          <p:nvPicPr>
            <p:cNvPr id="17410" name="Immagine 4" descr="C:\DOCUME~1\ADMINI~1\IMPOST~1\Temp\\msotw9_temp0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7"/>
            <a:stretch/>
          </p:blipFill>
          <p:spPr bwMode="auto">
            <a:xfrm>
              <a:off x="371267" y="218477"/>
              <a:ext cx="4828134" cy="51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e 4"/>
            <p:cNvSpPr/>
            <p:nvPr/>
          </p:nvSpPr>
          <p:spPr>
            <a:xfrm>
              <a:off x="1169578" y="4954665"/>
              <a:ext cx="354421" cy="3758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017925" y="836703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u7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022672" y="1398721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u6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032182" y="1998843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u5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908357" y="2800389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u4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994036" y="3151369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u3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970133" y="3693307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u2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970264" y="4480103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/>
                <a:t>u1</a:t>
              </a:r>
            </a:p>
          </p:txBody>
        </p:sp>
      </p:grp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995914" y="732579"/>
            <a:ext cx="4427983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Eg.     	V</a:t>
            </a:r>
            <a:r>
              <a:rPr lang="it-IT" sz="2000" baseline="-250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= 0,45V</a:t>
            </a:r>
            <a:r>
              <a:rPr lang="it-IT" sz="2000" baseline="-25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Then	V</a:t>
            </a:r>
            <a:r>
              <a:rPr lang="it-IT" sz="2000" baseline="-250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&gt; 1/16, 3/16, 5/16, 7/16 V</a:t>
            </a:r>
            <a:r>
              <a:rPr lang="it-IT" sz="2000" baseline="-25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But	V</a:t>
            </a:r>
            <a:r>
              <a:rPr lang="it-IT" sz="2000" baseline="-2500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&lt; 9/16 V</a:t>
            </a:r>
            <a:r>
              <a:rPr lang="it-IT" sz="2000" baseline="-25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First 4 comparators stay high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294847" y="2774477"/>
            <a:ext cx="5129049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 sz="2000"/>
              <a:t>The comparators give in output: 0001111.</a:t>
            </a:r>
          </a:p>
          <a:p>
            <a:pPr>
              <a:spcAft>
                <a:spcPts val="600"/>
              </a:spcAft>
            </a:pPr>
            <a:r>
              <a:rPr lang="it-IT" sz="2000"/>
              <a:t>This is a digital output but needs to be decoded into a "3-bit" binary output </a:t>
            </a:r>
          </a:p>
        </p:txBody>
      </p:sp>
      <p:sp>
        <p:nvSpPr>
          <p:cNvPr id="23" name="CasellaDiTesto 1"/>
          <p:cNvSpPr txBox="1"/>
          <p:nvPr/>
        </p:nvSpPr>
        <p:spPr>
          <a:xfrm>
            <a:off x="4863926" y="892425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9/16=0.5625</a:t>
            </a:r>
          </a:p>
        </p:txBody>
      </p:sp>
      <p:sp>
        <p:nvSpPr>
          <p:cNvPr id="24" name="CasellaDiTesto 12"/>
          <p:cNvSpPr txBox="1"/>
          <p:nvPr/>
        </p:nvSpPr>
        <p:spPr>
          <a:xfrm>
            <a:off x="4863926" y="54791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7/16=0.4375</a:t>
            </a:r>
          </a:p>
        </p:txBody>
      </p:sp>
    </p:spTree>
    <p:extLst>
      <p:ext uri="{BB962C8B-B14F-4D97-AF65-F5344CB8AC3E}">
        <p14:creationId xmlns:p14="http://schemas.microsoft.com/office/powerpoint/2010/main" val="146269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20043" y="1371600"/>
            <a:ext cx="10566400" cy="4572000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266700"/>
            <a:ext cx="10668000" cy="952500"/>
          </a:xfrm>
        </p:spPr>
        <p:txBody>
          <a:bodyPr>
            <a:normAutofit/>
          </a:bodyPr>
          <a:lstStyle/>
          <a:p>
            <a:r>
              <a:rPr lang="it-IT" altLang="it-IT" sz="3600"/>
              <a:t>AD converter resolution</a:t>
            </a:r>
            <a:endParaRPr lang="en-US" altLang="it-IT" sz="3600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3531853" y="1182236"/>
            <a:ext cx="8459151" cy="3734120"/>
            <a:chOff x="508" y="1204"/>
            <a:chExt cx="4744" cy="2680"/>
          </a:xfrm>
        </p:grpSpPr>
        <p:sp>
          <p:nvSpPr>
            <p:cNvPr id="54278" name="Rectangle 5"/>
            <p:cNvSpPr>
              <a:spLocks noChangeArrowheads="1"/>
            </p:cNvSpPr>
            <p:nvPr/>
          </p:nvSpPr>
          <p:spPr bwMode="auto">
            <a:xfrm>
              <a:off x="508" y="1204"/>
              <a:ext cx="4744" cy="268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54279" name="Rectangle 6"/>
            <p:cNvSpPr>
              <a:spLocks noChangeArrowheads="1"/>
            </p:cNvSpPr>
            <p:nvPr/>
          </p:nvSpPr>
          <p:spPr bwMode="auto">
            <a:xfrm>
              <a:off x="1550" y="1773"/>
              <a:ext cx="3368" cy="169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54280" name="Freeform 7"/>
            <p:cNvSpPr>
              <a:spLocks/>
            </p:cNvSpPr>
            <p:nvPr/>
          </p:nvSpPr>
          <p:spPr bwMode="auto">
            <a:xfrm>
              <a:off x="1552" y="1780"/>
              <a:ext cx="839" cy="848"/>
            </a:xfrm>
            <a:custGeom>
              <a:avLst/>
              <a:gdLst>
                <a:gd name="T0" fmla="*/ 830 w 839"/>
                <a:gd name="T1" fmla="*/ 0 h 848"/>
                <a:gd name="T2" fmla="*/ 810 w 839"/>
                <a:gd name="T3" fmla="*/ 2 h 848"/>
                <a:gd name="T4" fmla="*/ 791 w 839"/>
                <a:gd name="T5" fmla="*/ 9 h 848"/>
                <a:gd name="T6" fmla="*/ 771 w 839"/>
                <a:gd name="T7" fmla="*/ 15 h 848"/>
                <a:gd name="T8" fmla="*/ 751 w 839"/>
                <a:gd name="T9" fmla="*/ 19 h 848"/>
                <a:gd name="T10" fmla="*/ 732 w 839"/>
                <a:gd name="T11" fmla="*/ 21 h 848"/>
                <a:gd name="T12" fmla="*/ 712 w 839"/>
                <a:gd name="T13" fmla="*/ 29 h 848"/>
                <a:gd name="T14" fmla="*/ 692 w 839"/>
                <a:gd name="T15" fmla="*/ 34 h 848"/>
                <a:gd name="T16" fmla="*/ 673 w 839"/>
                <a:gd name="T17" fmla="*/ 44 h 848"/>
                <a:gd name="T18" fmla="*/ 653 w 839"/>
                <a:gd name="T19" fmla="*/ 51 h 848"/>
                <a:gd name="T20" fmla="*/ 633 w 839"/>
                <a:gd name="T21" fmla="*/ 58 h 848"/>
                <a:gd name="T22" fmla="*/ 614 w 839"/>
                <a:gd name="T23" fmla="*/ 65 h 848"/>
                <a:gd name="T24" fmla="*/ 594 w 839"/>
                <a:gd name="T25" fmla="*/ 75 h 848"/>
                <a:gd name="T26" fmla="*/ 578 w 839"/>
                <a:gd name="T27" fmla="*/ 88 h 848"/>
                <a:gd name="T28" fmla="*/ 563 w 839"/>
                <a:gd name="T29" fmla="*/ 98 h 848"/>
                <a:gd name="T30" fmla="*/ 545 w 839"/>
                <a:gd name="T31" fmla="*/ 107 h 848"/>
                <a:gd name="T32" fmla="*/ 525 w 839"/>
                <a:gd name="T33" fmla="*/ 119 h 848"/>
                <a:gd name="T34" fmla="*/ 506 w 839"/>
                <a:gd name="T35" fmla="*/ 132 h 848"/>
                <a:gd name="T36" fmla="*/ 489 w 839"/>
                <a:gd name="T37" fmla="*/ 147 h 848"/>
                <a:gd name="T38" fmla="*/ 474 w 839"/>
                <a:gd name="T39" fmla="*/ 156 h 848"/>
                <a:gd name="T40" fmla="*/ 457 w 839"/>
                <a:gd name="T41" fmla="*/ 168 h 848"/>
                <a:gd name="T42" fmla="*/ 441 w 839"/>
                <a:gd name="T43" fmla="*/ 183 h 848"/>
                <a:gd name="T44" fmla="*/ 425 w 839"/>
                <a:gd name="T45" fmla="*/ 196 h 848"/>
                <a:gd name="T46" fmla="*/ 412 w 839"/>
                <a:gd name="T47" fmla="*/ 211 h 848"/>
                <a:gd name="T48" fmla="*/ 396 w 839"/>
                <a:gd name="T49" fmla="*/ 225 h 848"/>
                <a:gd name="T50" fmla="*/ 381 w 839"/>
                <a:gd name="T51" fmla="*/ 240 h 848"/>
                <a:gd name="T52" fmla="*/ 366 w 839"/>
                <a:gd name="T53" fmla="*/ 255 h 848"/>
                <a:gd name="T54" fmla="*/ 356 w 839"/>
                <a:gd name="T55" fmla="*/ 270 h 848"/>
                <a:gd name="T56" fmla="*/ 342 w 839"/>
                <a:gd name="T57" fmla="*/ 284 h 848"/>
                <a:gd name="T58" fmla="*/ 327 w 839"/>
                <a:gd name="T59" fmla="*/ 299 h 848"/>
                <a:gd name="T60" fmla="*/ 314 w 839"/>
                <a:gd name="T61" fmla="*/ 313 h 848"/>
                <a:gd name="T62" fmla="*/ 300 w 839"/>
                <a:gd name="T63" fmla="*/ 329 h 848"/>
                <a:gd name="T64" fmla="*/ 284 w 839"/>
                <a:gd name="T65" fmla="*/ 345 h 848"/>
                <a:gd name="T66" fmla="*/ 274 w 839"/>
                <a:gd name="T67" fmla="*/ 358 h 848"/>
                <a:gd name="T68" fmla="*/ 260 w 839"/>
                <a:gd name="T69" fmla="*/ 374 h 848"/>
                <a:gd name="T70" fmla="*/ 245 w 839"/>
                <a:gd name="T71" fmla="*/ 388 h 848"/>
                <a:gd name="T72" fmla="*/ 241 w 839"/>
                <a:gd name="T73" fmla="*/ 397 h 848"/>
                <a:gd name="T74" fmla="*/ 225 w 839"/>
                <a:gd name="T75" fmla="*/ 414 h 848"/>
                <a:gd name="T76" fmla="*/ 214 w 839"/>
                <a:gd name="T77" fmla="*/ 431 h 848"/>
                <a:gd name="T78" fmla="*/ 199 w 839"/>
                <a:gd name="T79" fmla="*/ 446 h 848"/>
                <a:gd name="T80" fmla="*/ 185 w 839"/>
                <a:gd name="T81" fmla="*/ 466 h 848"/>
                <a:gd name="T82" fmla="*/ 175 w 839"/>
                <a:gd name="T83" fmla="*/ 486 h 848"/>
                <a:gd name="T84" fmla="*/ 165 w 839"/>
                <a:gd name="T85" fmla="*/ 500 h 848"/>
                <a:gd name="T86" fmla="*/ 152 w 839"/>
                <a:gd name="T87" fmla="*/ 516 h 848"/>
                <a:gd name="T88" fmla="*/ 146 w 839"/>
                <a:gd name="T89" fmla="*/ 535 h 848"/>
                <a:gd name="T90" fmla="*/ 136 w 839"/>
                <a:gd name="T91" fmla="*/ 554 h 848"/>
                <a:gd name="T92" fmla="*/ 126 w 839"/>
                <a:gd name="T93" fmla="*/ 574 h 848"/>
                <a:gd name="T94" fmla="*/ 116 w 839"/>
                <a:gd name="T95" fmla="*/ 594 h 848"/>
                <a:gd name="T96" fmla="*/ 106 w 839"/>
                <a:gd name="T97" fmla="*/ 613 h 848"/>
                <a:gd name="T98" fmla="*/ 97 w 839"/>
                <a:gd name="T99" fmla="*/ 633 h 848"/>
                <a:gd name="T100" fmla="*/ 87 w 839"/>
                <a:gd name="T101" fmla="*/ 652 h 848"/>
                <a:gd name="T102" fmla="*/ 77 w 839"/>
                <a:gd name="T103" fmla="*/ 672 h 848"/>
                <a:gd name="T104" fmla="*/ 68 w 839"/>
                <a:gd name="T105" fmla="*/ 692 h 848"/>
                <a:gd name="T106" fmla="*/ 57 w 839"/>
                <a:gd name="T107" fmla="*/ 711 h 848"/>
                <a:gd name="T108" fmla="*/ 48 w 839"/>
                <a:gd name="T109" fmla="*/ 731 h 848"/>
                <a:gd name="T110" fmla="*/ 39 w 839"/>
                <a:gd name="T111" fmla="*/ 751 h 848"/>
                <a:gd name="T112" fmla="*/ 32 w 839"/>
                <a:gd name="T113" fmla="*/ 770 h 848"/>
                <a:gd name="T114" fmla="*/ 25 w 839"/>
                <a:gd name="T115" fmla="*/ 790 h 848"/>
                <a:gd name="T116" fmla="*/ 18 w 839"/>
                <a:gd name="T117" fmla="*/ 809 h 848"/>
                <a:gd name="T118" fmla="*/ 8 w 839"/>
                <a:gd name="T119" fmla="*/ 829 h 848"/>
                <a:gd name="T120" fmla="*/ 0 w 839"/>
                <a:gd name="T121" fmla="*/ 847 h 8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39" h="848">
                  <a:moveTo>
                    <a:pt x="838" y="0"/>
                  </a:moveTo>
                  <a:lnTo>
                    <a:pt x="830" y="0"/>
                  </a:lnTo>
                  <a:lnTo>
                    <a:pt x="820" y="0"/>
                  </a:lnTo>
                  <a:lnTo>
                    <a:pt x="810" y="2"/>
                  </a:lnTo>
                  <a:lnTo>
                    <a:pt x="800" y="6"/>
                  </a:lnTo>
                  <a:lnTo>
                    <a:pt x="791" y="9"/>
                  </a:lnTo>
                  <a:lnTo>
                    <a:pt x="781" y="11"/>
                  </a:lnTo>
                  <a:lnTo>
                    <a:pt x="771" y="15"/>
                  </a:lnTo>
                  <a:lnTo>
                    <a:pt x="761" y="15"/>
                  </a:lnTo>
                  <a:lnTo>
                    <a:pt x="751" y="19"/>
                  </a:lnTo>
                  <a:lnTo>
                    <a:pt x="741" y="19"/>
                  </a:lnTo>
                  <a:lnTo>
                    <a:pt x="732" y="21"/>
                  </a:lnTo>
                  <a:lnTo>
                    <a:pt x="722" y="26"/>
                  </a:lnTo>
                  <a:lnTo>
                    <a:pt x="712" y="29"/>
                  </a:lnTo>
                  <a:lnTo>
                    <a:pt x="702" y="31"/>
                  </a:lnTo>
                  <a:lnTo>
                    <a:pt x="692" y="34"/>
                  </a:lnTo>
                  <a:lnTo>
                    <a:pt x="683" y="39"/>
                  </a:lnTo>
                  <a:lnTo>
                    <a:pt x="673" y="44"/>
                  </a:lnTo>
                  <a:lnTo>
                    <a:pt x="663" y="49"/>
                  </a:lnTo>
                  <a:lnTo>
                    <a:pt x="653" y="51"/>
                  </a:lnTo>
                  <a:lnTo>
                    <a:pt x="643" y="55"/>
                  </a:lnTo>
                  <a:lnTo>
                    <a:pt x="633" y="58"/>
                  </a:lnTo>
                  <a:lnTo>
                    <a:pt x="624" y="61"/>
                  </a:lnTo>
                  <a:lnTo>
                    <a:pt x="614" y="65"/>
                  </a:lnTo>
                  <a:lnTo>
                    <a:pt x="604" y="74"/>
                  </a:lnTo>
                  <a:lnTo>
                    <a:pt x="594" y="75"/>
                  </a:lnTo>
                  <a:lnTo>
                    <a:pt x="584" y="80"/>
                  </a:lnTo>
                  <a:lnTo>
                    <a:pt x="578" y="88"/>
                  </a:lnTo>
                  <a:lnTo>
                    <a:pt x="569" y="90"/>
                  </a:lnTo>
                  <a:lnTo>
                    <a:pt x="563" y="98"/>
                  </a:lnTo>
                  <a:lnTo>
                    <a:pt x="555" y="103"/>
                  </a:lnTo>
                  <a:lnTo>
                    <a:pt x="545" y="107"/>
                  </a:lnTo>
                  <a:lnTo>
                    <a:pt x="535" y="113"/>
                  </a:lnTo>
                  <a:lnTo>
                    <a:pt x="525" y="119"/>
                  </a:lnTo>
                  <a:lnTo>
                    <a:pt x="516" y="127"/>
                  </a:lnTo>
                  <a:lnTo>
                    <a:pt x="506" y="132"/>
                  </a:lnTo>
                  <a:lnTo>
                    <a:pt x="496" y="139"/>
                  </a:lnTo>
                  <a:lnTo>
                    <a:pt x="489" y="147"/>
                  </a:lnTo>
                  <a:lnTo>
                    <a:pt x="481" y="149"/>
                  </a:lnTo>
                  <a:lnTo>
                    <a:pt x="474" y="156"/>
                  </a:lnTo>
                  <a:lnTo>
                    <a:pt x="467" y="162"/>
                  </a:lnTo>
                  <a:lnTo>
                    <a:pt x="457" y="168"/>
                  </a:lnTo>
                  <a:lnTo>
                    <a:pt x="451" y="176"/>
                  </a:lnTo>
                  <a:lnTo>
                    <a:pt x="441" y="183"/>
                  </a:lnTo>
                  <a:lnTo>
                    <a:pt x="432" y="188"/>
                  </a:lnTo>
                  <a:lnTo>
                    <a:pt x="425" y="196"/>
                  </a:lnTo>
                  <a:lnTo>
                    <a:pt x="417" y="202"/>
                  </a:lnTo>
                  <a:lnTo>
                    <a:pt x="412" y="211"/>
                  </a:lnTo>
                  <a:lnTo>
                    <a:pt x="402" y="215"/>
                  </a:lnTo>
                  <a:lnTo>
                    <a:pt x="396" y="225"/>
                  </a:lnTo>
                  <a:lnTo>
                    <a:pt x="388" y="231"/>
                  </a:lnTo>
                  <a:lnTo>
                    <a:pt x="381" y="240"/>
                  </a:lnTo>
                  <a:lnTo>
                    <a:pt x="373" y="245"/>
                  </a:lnTo>
                  <a:lnTo>
                    <a:pt x="366" y="255"/>
                  </a:lnTo>
                  <a:lnTo>
                    <a:pt x="358" y="261"/>
                  </a:lnTo>
                  <a:lnTo>
                    <a:pt x="356" y="270"/>
                  </a:lnTo>
                  <a:lnTo>
                    <a:pt x="349" y="274"/>
                  </a:lnTo>
                  <a:lnTo>
                    <a:pt x="342" y="284"/>
                  </a:lnTo>
                  <a:lnTo>
                    <a:pt x="333" y="291"/>
                  </a:lnTo>
                  <a:lnTo>
                    <a:pt x="327" y="299"/>
                  </a:lnTo>
                  <a:lnTo>
                    <a:pt x="319" y="306"/>
                  </a:lnTo>
                  <a:lnTo>
                    <a:pt x="314" y="313"/>
                  </a:lnTo>
                  <a:lnTo>
                    <a:pt x="307" y="323"/>
                  </a:lnTo>
                  <a:lnTo>
                    <a:pt x="300" y="329"/>
                  </a:lnTo>
                  <a:lnTo>
                    <a:pt x="293" y="339"/>
                  </a:lnTo>
                  <a:lnTo>
                    <a:pt x="284" y="345"/>
                  </a:lnTo>
                  <a:lnTo>
                    <a:pt x="283" y="353"/>
                  </a:lnTo>
                  <a:lnTo>
                    <a:pt x="274" y="358"/>
                  </a:lnTo>
                  <a:lnTo>
                    <a:pt x="268" y="368"/>
                  </a:lnTo>
                  <a:lnTo>
                    <a:pt x="260" y="374"/>
                  </a:lnTo>
                  <a:lnTo>
                    <a:pt x="255" y="382"/>
                  </a:lnTo>
                  <a:lnTo>
                    <a:pt x="245" y="388"/>
                  </a:lnTo>
                  <a:lnTo>
                    <a:pt x="245" y="389"/>
                  </a:lnTo>
                  <a:lnTo>
                    <a:pt x="241" y="397"/>
                  </a:lnTo>
                  <a:lnTo>
                    <a:pt x="234" y="407"/>
                  </a:lnTo>
                  <a:lnTo>
                    <a:pt x="225" y="414"/>
                  </a:lnTo>
                  <a:lnTo>
                    <a:pt x="221" y="421"/>
                  </a:lnTo>
                  <a:lnTo>
                    <a:pt x="214" y="431"/>
                  </a:lnTo>
                  <a:lnTo>
                    <a:pt x="206" y="438"/>
                  </a:lnTo>
                  <a:lnTo>
                    <a:pt x="199" y="446"/>
                  </a:lnTo>
                  <a:lnTo>
                    <a:pt x="192" y="456"/>
                  </a:lnTo>
                  <a:lnTo>
                    <a:pt x="185" y="466"/>
                  </a:lnTo>
                  <a:lnTo>
                    <a:pt x="180" y="476"/>
                  </a:lnTo>
                  <a:lnTo>
                    <a:pt x="175" y="486"/>
                  </a:lnTo>
                  <a:lnTo>
                    <a:pt x="166" y="492"/>
                  </a:lnTo>
                  <a:lnTo>
                    <a:pt x="165" y="500"/>
                  </a:lnTo>
                  <a:lnTo>
                    <a:pt x="160" y="510"/>
                  </a:lnTo>
                  <a:lnTo>
                    <a:pt x="152" y="516"/>
                  </a:lnTo>
                  <a:lnTo>
                    <a:pt x="150" y="525"/>
                  </a:lnTo>
                  <a:lnTo>
                    <a:pt x="146" y="535"/>
                  </a:lnTo>
                  <a:lnTo>
                    <a:pt x="140" y="545"/>
                  </a:lnTo>
                  <a:lnTo>
                    <a:pt x="136" y="554"/>
                  </a:lnTo>
                  <a:lnTo>
                    <a:pt x="127" y="564"/>
                  </a:lnTo>
                  <a:lnTo>
                    <a:pt x="126" y="574"/>
                  </a:lnTo>
                  <a:lnTo>
                    <a:pt x="121" y="584"/>
                  </a:lnTo>
                  <a:lnTo>
                    <a:pt x="116" y="594"/>
                  </a:lnTo>
                  <a:lnTo>
                    <a:pt x="111" y="603"/>
                  </a:lnTo>
                  <a:lnTo>
                    <a:pt x="106" y="613"/>
                  </a:lnTo>
                  <a:lnTo>
                    <a:pt x="101" y="623"/>
                  </a:lnTo>
                  <a:lnTo>
                    <a:pt x="97" y="633"/>
                  </a:lnTo>
                  <a:lnTo>
                    <a:pt x="88" y="643"/>
                  </a:lnTo>
                  <a:lnTo>
                    <a:pt x="87" y="652"/>
                  </a:lnTo>
                  <a:lnTo>
                    <a:pt x="81" y="662"/>
                  </a:lnTo>
                  <a:lnTo>
                    <a:pt x="77" y="672"/>
                  </a:lnTo>
                  <a:lnTo>
                    <a:pt x="74" y="682"/>
                  </a:lnTo>
                  <a:lnTo>
                    <a:pt x="68" y="692"/>
                  </a:lnTo>
                  <a:lnTo>
                    <a:pt x="64" y="702"/>
                  </a:lnTo>
                  <a:lnTo>
                    <a:pt x="57" y="711"/>
                  </a:lnTo>
                  <a:lnTo>
                    <a:pt x="52" y="721"/>
                  </a:lnTo>
                  <a:lnTo>
                    <a:pt x="48" y="731"/>
                  </a:lnTo>
                  <a:lnTo>
                    <a:pt x="42" y="741"/>
                  </a:lnTo>
                  <a:lnTo>
                    <a:pt x="39" y="751"/>
                  </a:lnTo>
                  <a:lnTo>
                    <a:pt x="34" y="760"/>
                  </a:lnTo>
                  <a:lnTo>
                    <a:pt x="32" y="770"/>
                  </a:lnTo>
                  <a:lnTo>
                    <a:pt x="28" y="780"/>
                  </a:lnTo>
                  <a:lnTo>
                    <a:pt x="25" y="790"/>
                  </a:lnTo>
                  <a:lnTo>
                    <a:pt x="22" y="800"/>
                  </a:lnTo>
                  <a:lnTo>
                    <a:pt x="18" y="809"/>
                  </a:lnTo>
                  <a:lnTo>
                    <a:pt x="13" y="819"/>
                  </a:lnTo>
                  <a:lnTo>
                    <a:pt x="8" y="829"/>
                  </a:lnTo>
                  <a:lnTo>
                    <a:pt x="3" y="839"/>
                  </a:lnTo>
                  <a:lnTo>
                    <a:pt x="0" y="847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81" name="Freeform 8"/>
            <p:cNvSpPr>
              <a:spLocks/>
            </p:cNvSpPr>
            <p:nvPr/>
          </p:nvSpPr>
          <p:spPr bwMode="auto">
            <a:xfrm>
              <a:off x="2390" y="1780"/>
              <a:ext cx="804" cy="842"/>
            </a:xfrm>
            <a:custGeom>
              <a:avLst/>
              <a:gdLst>
                <a:gd name="T0" fmla="*/ 8 w 804"/>
                <a:gd name="T1" fmla="*/ 0 h 842"/>
                <a:gd name="T2" fmla="*/ 27 w 804"/>
                <a:gd name="T3" fmla="*/ 2 h 842"/>
                <a:gd name="T4" fmla="*/ 46 w 804"/>
                <a:gd name="T5" fmla="*/ 9 h 842"/>
                <a:gd name="T6" fmla="*/ 64 w 804"/>
                <a:gd name="T7" fmla="*/ 15 h 842"/>
                <a:gd name="T8" fmla="*/ 83 w 804"/>
                <a:gd name="T9" fmla="*/ 19 h 842"/>
                <a:gd name="T10" fmla="*/ 102 w 804"/>
                <a:gd name="T11" fmla="*/ 21 h 842"/>
                <a:gd name="T12" fmla="*/ 121 w 804"/>
                <a:gd name="T13" fmla="*/ 29 h 842"/>
                <a:gd name="T14" fmla="*/ 140 w 804"/>
                <a:gd name="T15" fmla="*/ 34 h 842"/>
                <a:gd name="T16" fmla="*/ 158 w 804"/>
                <a:gd name="T17" fmla="*/ 44 h 842"/>
                <a:gd name="T18" fmla="*/ 177 w 804"/>
                <a:gd name="T19" fmla="*/ 50 h 842"/>
                <a:gd name="T20" fmla="*/ 196 w 804"/>
                <a:gd name="T21" fmla="*/ 58 h 842"/>
                <a:gd name="T22" fmla="*/ 215 w 804"/>
                <a:gd name="T23" fmla="*/ 64 h 842"/>
                <a:gd name="T24" fmla="*/ 234 w 804"/>
                <a:gd name="T25" fmla="*/ 74 h 842"/>
                <a:gd name="T26" fmla="*/ 249 w 804"/>
                <a:gd name="T27" fmla="*/ 87 h 842"/>
                <a:gd name="T28" fmla="*/ 263 w 804"/>
                <a:gd name="T29" fmla="*/ 97 h 842"/>
                <a:gd name="T30" fmla="*/ 281 w 804"/>
                <a:gd name="T31" fmla="*/ 107 h 842"/>
                <a:gd name="T32" fmla="*/ 300 w 804"/>
                <a:gd name="T33" fmla="*/ 119 h 842"/>
                <a:gd name="T34" fmla="*/ 318 w 804"/>
                <a:gd name="T35" fmla="*/ 132 h 842"/>
                <a:gd name="T36" fmla="*/ 334 w 804"/>
                <a:gd name="T37" fmla="*/ 146 h 842"/>
                <a:gd name="T38" fmla="*/ 348 w 804"/>
                <a:gd name="T39" fmla="*/ 155 h 842"/>
                <a:gd name="T40" fmla="*/ 365 w 804"/>
                <a:gd name="T41" fmla="*/ 167 h 842"/>
                <a:gd name="T42" fmla="*/ 379 w 804"/>
                <a:gd name="T43" fmla="*/ 181 h 842"/>
                <a:gd name="T44" fmla="*/ 395 w 804"/>
                <a:gd name="T45" fmla="*/ 194 h 842"/>
                <a:gd name="T46" fmla="*/ 407 w 804"/>
                <a:gd name="T47" fmla="*/ 209 h 842"/>
                <a:gd name="T48" fmla="*/ 423 w 804"/>
                <a:gd name="T49" fmla="*/ 224 h 842"/>
                <a:gd name="T50" fmla="*/ 438 w 804"/>
                <a:gd name="T51" fmla="*/ 239 h 842"/>
                <a:gd name="T52" fmla="*/ 451 w 804"/>
                <a:gd name="T53" fmla="*/ 253 h 842"/>
                <a:gd name="T54" fmla="*/ 461 w 804"/>
                <a:gd name="T55" fmla="*/ 268 h 842"/>
                <a:gd name="T56" fmla="*/ 475 w 804"/>
                <a:gd name="T57" fmla="*/ 282 h 842"/>
                <a:gd name="T58" fmla="*/ 489 w 804"/>
                <a:gd name="T59" fmla="*/ 297 h 842"/>
                <a:gd name="T60" fmla="*/ 501 w 804"/>
                <a:gd name="T61" fmla="*/ 311 h 842"/>
                <a:gd name="T62" fmla="*/ 516 w 804"/>
                <a:gd name="T63" fmla="*/ 326 h 842"/>
                <a:gd name="T64" fmla="*/ 530 w 804"/>
                <a:gd name="T65" fmla="*/ 343 h 842"/>
                <a:gd name="T66" fmla="*/ 539 w 804"/>
                <a:gd name="T67" fmla="*/ 356 h 842"/>
                <a:gd name="T68" fmla="*/ 554 w 804"/>
                <a:gd name="T69" fmla="*/ 372 h 842"/>
                <a:gd name="T70" fmla="*/ 567 w 804"/>
                <a:gd name="T71" fmla="*/ 385 h 842"/>
                <a:gd name="T72" fmla="*/ 572 w 804"/>
                <a:gd name="T73" fmla="*/ 395 h 842"/>
                <a:gd name="T74" fmla="*/ 586 w 804"/>
                <a:gd name="T75" fmla="*/ 411 h 842"/>
                <a:gd name="T76" fmla="*/ 598 w 804"/>
                <a:gd name="T77" fmla="*/ 428 h 842"/>
                <a:gd name="T78" fmla="*/ 611 w 804"/>
                <a:gd name="T79" fmla="*/ 443 h 842"/>
                <a:gd name="T80" fmla="*/ 626 w 804"/>
                <a:gd name="T81" fmla="*/ 463 h 842"/>
                <a:gd name="T82" fmla="*/ 635 w 804"/>
                <a:gd name="T83" fmla="*/ 482 h 842"/>
                <a:gd name="T84" fmla="*/ 645 w 804"/>
                <a:gd name="T85" fmla="*/ 496 h 842"/>
                <a:gd name="T86" fmla="*/ 657 w 804"/>
                <a:gd name="T87" fmla="*/ 513 h 842"/>
                <a:gd name="T88" fmla="*/ 663 w 804"/>
                <a:gd name="T89" fmla="*/ 531 h 842"/>
                <a:gd name="T90" fmla="*/ 673 w 804"/>
                <a:gd name="T91" fmla="*/ 550 h 842"/>
                <a:gd name="T92" fmla="*/ 682 w 804"/>
                <a:gd name="T93" fmla="*/ 570 h 842"/>
                <a:gd name="T94" fmla="*/ 692 w 804"/>
                <a:gd name="T95" fmla="*/ 589 h 842"/>
                <a:gd name="T96" fmla="*/ 701 w 804"/>
                <a:gd name="T97" fmla="*/ 609 h 842"/>
                <a:gd name="T98" fmla="*/ 710 w 804"/>
                <a:gd name="T99" fmla="*/ 628 h 842"/>
                <a:gd name="T100" fmla="*/ 720 w 804"/>
                <a:gd name="T101" fmla="*/ 648 h 842"/>
                <a:gd name="T102" fmla="*/ 729 w 804"/>
                <a:gd name="T103" fmla="*/ 667 h 842"/>
                <a:gd name="T104" fmla="*/ 737 w 804"/>
                <a:gd name="T105" fmla="*/ 687 h 842"/>
                <a:gd name="T106" fmla="*/ 748 w 804"/>
                <a:gd name="T107" fmla="*/ 706 h 842"/>
                <a:gd name="T108" fmla="*/ 758 w 804"/>
                <a:gd name="T109" fmla="*/ 726 h 842"/>
                <a:gd name="T110" fmla="*/ 765 w 804"/>
                <a:gd name="T111" fmla="*/ 745 h 842"/>
                <a:gd name="T112" fmla="*/ 771 w 804"/>
                <a:gd name="T113" fmla="*/ 765 h 842"/>
                <a:gd name="T114" fmla="*/ 779 w 804"/>
                <a:gd name="T115" fmla="*/ 784 h 842"/>
                <a:gd name="T116" fmla="*/ 786 w 804"/>
                <a:gd name="T117" fmla="*/ 804 h 842"/>
                <a:gd name="T118" fmla="*/ 795 w 804"/>
                <a:gd name="T119" fmla="*/ 823 h 842"/>
                <a:gd name="T120" fmla="*/ 803 w 804"/>
                <a:gd name="T121" fmla="*/ 841 h 8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4" h="842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7" y="2"/>
                  </a:lnTo>
                  <a:lnTo>
                    <a:pt x="36" y="6"/>
                  </a:lnTo>
                  <a:lnTo>
                    <a:pt x="46" y="9"/>
                  </a:lnTo>
                  <a:lnTo>
                    <a:pt x="55" y="11"/>
                  </a:lnTo>
                  <a:lnTo>
                    <a:pt x="64" y="15"/>
                  </a:lnTo>
                  <a:lnTo>
                    <a:pt x="74" y="15"/>
                  </a:lnTo>
                  <a:lnTo>
                    <a:pt x="83" y="19"/>
                  </a:lnTo>
                  <a:lnTo>
                    <a:pt x="93" y="19"/>
                  </a:lnTo>
                  <a:lnTo>
                    <a:pt x="102" y="21"/>
                  </a:lnTo>
                  <a:lnTo>
                    <a:pt x="111" y="25"/>
                  </a:lnTo>
                  <a:lnTo>
                    <a:pt x="121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49" y="38"/>
                  </a:lnTo>
                  <a:lnTo>
                    <a:pt x="158" y="44"/>
                  </a:lnTo>
                  <a:lnTo>
                    <a:pt x="168" y="48"/>
                  </a:lnTo>
                  <a:lnTo>
                    <a:pt x="177" y="50"/>
                  </a:lnTo>
                  <a:lnTo>
                    <a:pt x="187" y="55"/>
                  </a:lnTo>
                  <a:lnTo>
                    <a:pt x="196" y="58"/>
                  </a:lnTo>
                  <a:lnTo>
                    <a:pt x="205" y="60"/>
                  </a:lnTo>
                  <a:lnTo>
                    <a:pt x="215" y="64"/>
                  </a:lnTo>
                  <a:lnTo>
                    <a:pt x="224" y="73"/>
                  </a:lnTo>
                  <a:lnTo>
                    <a:pt x="234" y="74"/>
                  </a:lnTo>
                  <a:lnTo>
                    <a:pt x="243" y="80"/>
                  </a:lnTo>
                  <a:lnTo>
                    <a:pt x="249" y="87"/>
                  </a:lnTo>
                  <a:lnTo>
                    <a:pt x="257" y="89"/>
                  </a:lnTo>
                  <a:lnTo>
                    <a:pt x="263" y="97"/>
                  </a:lnTo>
                  <a:lnTo>
                    <a:pt x="271" y="102"/>
                  </a:lnTo>
                  <a:lnTo>
                    <a:pt x="281" y="107"/>
                  </a:lnTo>
                  <a:lnTo>
                    <a:pt x="290" y="112"/>
                  </a:lnTo>
                  <a:lnTo>
                    <a:pt x="300" y="119"/>
                  </a:lnTo>
                  <a:lnTo>
                    <a:pt x="309" y="126"/>
                  </a:lnTo>
                  <a:lnTo>
                    <a:pt x="318" y="132"/>
                  </a:lnTo>
                  <a:lnTo>
                    <a:pt x="328" y="138"/>
                  </a:lnTo>
                  <a:lnTo>
                    <a:pt x="334" y="146"/>
                  </a:lnTo>
                  <a:lnTo>
                    <a:pt x="341" y="148"/>
                  </a:lnTo>
                  <a:lnTo>
                    <a:pt x="348" y="155"/>
                  </a:lnTo>
                  <a:lnTo>
                    <a:pt x="356" y="161"/>
                  </a:lnTo>
                  <a:lnTo>
                    <a:pt x="365" y="167"/>
                  </a:lnTo>
                  <a:lnTo>
                    <a:pt x="370" y="175"/>
                  </a:lnTo>
                  <a:lnTo>
                    <a:pt x="379" y="181"/>
                  </a:lnTo>
                  <a:lnTo>
                    <a:pt x="388" y="187"/>
                  </a:lnTo>
                  <a:lnTo>
                    <a:pt x="395" y="194"/>
                  </a:lnTo>
                  <a:lnTo>
                    <a:pt x="403" y="201"/>
                  </a:lnTo>
                  <a:lnTo>
                    <a:pt x="407" y="209"/>
                  </a:lnTo>
                  <a:lnTo>
                    <a:pt x="417" y="214"/>
                  </a:lnTo>
                  <a:lnTo>
                    <a:pt x="423" y="224"/>
                  </a:lnTo>
                  <a:lnTo>
                    <a:pt x="431" y="229"/>
                  </a:lnTo>
                  <a:lnTo>
                    <a:pt x="438" y="239"/>
                  </a:lnTo>
                  <a:lnTo>
                    <a:pt x="445" y="243"/>
                  </a:lnTo>
                  <a:lnTo>
                    <a:pt x="451" y="253"/>
                  </a:lnTo>
                  <a:lnTo>
                    <a:pt x="460" y="259"/>
                  </a:lnTo>
                  <a:lnTo>
                    <a:pt x="461" y="268"/>
                  </a:lnTo>
                  <a:lnTo>
                    <a:pt x="469" y="272"/>
                  </a:lnTo>
                  <a:lnTo>
                    <a:pt x="475" y="282"/>
                  </a:lnTo>
                  <a:lnTo>
                    <a:pt x="483" y="288"/>
                  </a:lnTo>
                  <a:lnTo>
                    <a:pt x="489" y="297"/>
                  </a:lnTo>
                  <a:lnTo>
                    <a:pt x="497" y="304"/>
                  </a:lnTo>
                  <a:lnTo>
                    <a:pt x="501" y="311"/>
                  </a:lnTo>
                  <a:lnTo>
                    <a:pt x="508" y="321"/>
                  </a:lnTo>
                  <a:lnTo>
                    <a:pt x="516" y="326"/>
                  </a:lnTo>
                  <a:lnTo>
                    <a:pt x="522" y="336"/>
                  </a:lnTo>
                  <a:lnTo>
                    <a:pt x="530" y="343"/>
                  </a:lnTo>
                  <a:lnTo>
                    <a:pt x="532" y="350"/>
                  </a:lnTo>
                  <a:lnTo>
                    <a:pt x="539" y="356"/>
                  </a:lnTo>
                  <a:lnTo>
                    <a:pt x="545" y="365"/>
                  </a:lnTo>
                  <a:lnTo>
                    <a:pt x="554" y="372"/>
                  </a:lnTo>
                  <a:lnTo>
                    <a:pt x="558" y="379"/>
                  </a:lnTo>
                  <a:lnTo>
                    <a:pt x="567" y="385"/>
                  </a:lnTo>
                  <a:lnTo>
                    <a:pt x="567" y="386"/>
                  </a:lnTo>
                  <a:lnTo>
                    <a:pt x="572" y="395"/>
                  </a:lnTo>
                  <a:lnTo>
                    <a:pt x="579" y="404"/>
                  </a:lnTo>
                  <a:lnTo>
                    <a:pt x="586" y="411"/>
                  </a:lnTo>
                  <a:lnTo>
                    <a:pt x="591" y="418"/>
                  </a:lnTo>
                  <a:lnTo>
                    <a:pt x="598" y="428"/>
                  </a:lnTo>
                  <a:lnTo>
                    <a:pt x="605" y="435"/>
                  </a:lnTo>
                  <a:lnTo>
                    <a:pt x="611" y="443"/>
                  </a:lnTo>
                  <a:lnTo>
                    <a:pt x="620" y="453"/>
                  </a:lnTo>
                  <a:lnTo>
                    <a:pt x="626" y="463"/>
                  </a:lnTo>
                  <a:lnTo>
                    <a:pt x="630" y="472"/>
                  </a:lnTo>
                  <a:lnTo>
                    <a:pt x="635" y="482"/>
                  </a:lnTo>
                  <a:lnTo>
                    <a:pt x="643" y="489"/>
                  </a:lnTo>
                  <a:lnTo>
                    <a:pt x="645" y="496"/>
                  </a:lnTo>
                  <a:lnTo>
                    <a:pt x="649" y="506"/>
                  </a:lnTo>
                  <a:lnTo>
                    <a:pt x="657" y="513"/>
                  </a:lnTo>
                  <a:lnTo>
                    <a:pt x="658" y="521"/>
                  </a:lnTo>
                  <a:lnTo>
                    <a:pt x="663" y="531"/>
                  </a:lnTo>
                  <a:lnTo>
                    <a:pt x="668" y="541"/>
                  </a:lnTo>
                  <a:lnTo>
                    <a:pt x="673" y="550"/>
                  </a:lnTo>
                  <a:lnTo>
                    <a:pt x="680" y="560"/>
                  </a:lnTo>
                  <a:lnTo>
                    <a:pt x="682" y="570"/>
                  </a:lnTo>
                  <a:lnTo>
                    <a:pt x="686" y="580"/>
                  </a:lnTo>
                  <a:lnTo>
                    <a:pt x="692" y="589"/>
                  </a:lnTo>
                  <a:lnTo>
                    <a:pt x="696" y="599"/>
                  </a:lnTo>
                  <a:lnTo>
                    <a:pt x="701" y="609"/>
                  </a:lnTo>
                  <a:lnTo>
                    <a:pt x="705" y="619"/>
                  </a:lnTo>
                  <a:lnTo>
                    <a:pt x="710" y="628"/>
                  </a:lnTo>
                  <a:lnTo>
                    <a:pt x="718" y="638"/>
                  </a:lnTo>
                  <a:lnTo>
                    <a:pt x="720" y="648"/>
                  </a:lnTo>
                  <a:lnTo>
                    <a:pt x="724" y="658"/>
                  </a:lnTo>
                  <a:lnTo>
                    <a:pt x="729" y="667"/>
                  </a:lnTo>
                  <a:lnTo>
                    <a:pt x="732" y="677"/>
                  </a:lnTo>
                  <a:lnTo>
                    <a:pt x="737" y="687"/>
                  </a:lnTo>
                  <a:lnTo>
                    <a:pt x="742" y="697"/>
                  </a:lnTo>
                  <a:lnTo>
                    <a:pt x="748" y="706"/>
                  </a:lnTo>
                  <a:lnTo>
                    <a:pt x="752" y="716"/>
                  </a:lnTo>
                  <a:lnTo>
                    <a:pt x="758" y="726"/>
                  </a:lnTo>
                  <a:lnTo>
                    <a:pt x="762" y="736"/>
                  </a:lnTo>
                  <a:lnTo>
                    <a:pt x="765" y="745"/>
                  </a:lnTo>
                  <a:lnTo>
                    <a:pt x="770" y="755"/>
                  </a:lnTo>
                  <a:lnTo>
                    <a:pt x="771" y="765"/>
                  </a:lnTo>
                  <a:lnTo>
                    <a:pt x="776" y="774"/>
                  </a:lnTo>
                  <a:lnTo>
                    <a:pt x="779" y="784"/>
                  </a:lnTo>
                  <a:lnTo>
                    <a:pt x="781" y="794"/>
                  </a:lnTo>
                  <a:lnTo>
                    <a:pt x="786" y="804"/>
                  </a:lnTo>
                  <a:lnTo>
                    <a:pt x="790" y="813"/>
                  </a:lnTo>
                  <a:lnTo>
                    <a:pt x="795" y="823"/>
                  </a:lnTo>
                  <a:lnTo>
                    <a:pt x="799" y="833"/>
                  </a:lnTo>
                  <a:lnTo>
                    <a:pt x="803" y="841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82" name="Freeform 9"/>
            <p:cNvSpPr>
              <a:spLocks/>
            </p:cNvSpPr>
            <p:nvPr/>
          </p:nvSpPr>
          <p:spPr bwMode="auto">
            <a:xfrm>
              <a:off x="3193" y="2621"/>
              <a:ext cx="880" cy="856"/>
            </a:xfrm>
            <a:custGeom>
              <a:avLst/>
              <a:gdLst>
                <a:gd name="T0" fmla="*/ 870 w 880"/>
                <a:gd name="T1" fmla="*/ 855 h 856"/>
                <a:gd name="T2" fmla="*/ 850 w 880"/>
                <a:gd name="T3" fmla="*/ 853 h 856"/>
                <a:gd name="T4" fmla="*/ 829 w 880"/>
                <a:gd name="T5" fmla="*/ 845 h 856"/>
                <a:gd name="T6" fmla="*/ 809 w 880"/>
                <a:gd name="T7" fmla="*/ 840 h 856"/>
                <a:gd name="T8" fmla="*/ 788 w 880"/>
                <a:gd name="T9" fmla="*/ 835 h 856"/>
                <a:gd name="T10" fmla="*/ 767 w 880"/>
                <a:gd name="T11" fmla="*/ 834 h 856"/>
                <a:gd name="T12" fmla="*/ 747 w 880"/>
                <a:gd name="T13" fmla="*/ 825 h 856"/>
                <a:gd name="T14" fmla="*/ 726 w 880"/>
                <a:gd name="T15" fmla="*/ 820 h 856"/>
                <a:gd name="T16" fmla="*/ 706 w 880"/>
                <a:gd name="T17" fmla="*/ 810 h 856"/>
                <a:gd name="T18" fmla="*/ 685 w 880"/>
                <a:gd name="T19" fmla="*/ 804 h 856"/>
                <a:gd name="T20" fmla="*/ 664 w 880"/>
                <a:gd name="T21" fmla="*/ 795 h 856"/>
                <a:gd name="T22" fmla="*/ 644 w 880"/>
                <a:gd name="T23" fmla="*/ 788 h 856"/>
                <a:gd name="T24" fmla="*/ 623 w 880"/>
                <a:gd name="T25" fmla="*/ 779 h 856"/>
                <a:gd name="T26" fmla="*/ 606 w 880"/>
                <a:gd name="T27" fmla="*/ 765 h 856"/>
                <a:gd name="T28" fmla="*/ 590 w 880"/>
                <a:gd name="T29" fmla="*/ 755 h 856"/>
                <a:gd name="T30" fmla="*/ 572 w 880"/>
                <a:gd name="T31" fmla="*/ 746 h 856"/>
                <a:gd name="T32" fmla="*/ 551 w 880"/>
                <a:gd name="T33" fmla="*/ 735 h 856"/>
                <a:gd name="T34" fmla="*/ 531 w 880"/>
                <a:gd name="T35" fmla="*/ 721 h 856"/>
                <a:gd name="T36" fmla="*/ 513 w 880"/>
                <a:gd name="T37" fmla="*/ 706 h 856"/>
                <a:gd name="T38" fmla="*/ 497 w 880"/>
                <a:gd name="T39" fmla="*/ 696 h 856"/>
                <a:gd name="T40" fmla="*/ 479 w 880"/>
                <a:gd name="T41" fmla="*/ 685 h 856"/>
                <a:gd name="T42" fmla="*/ 463 w 880"/>
                <a:gd name="T43" fmla="*/ 670 h 856"/>
                <a:gd name="T44" fmla="*/ 446 w 880"/>
                <a:gd name="T45" fmla="*/ 656 h 856"/>
                <a:gd name="T46" fmla="*/ 432 w 880"/>
                <a:gd name="T47" fmla="*/ 642 h 856"/>
                <a:gd name="T48" fmla="*/ 415 w 880"/>
                <a:gd name="T49" fmla="*/ 627 h 856"/>
                <a:gd name="T50" fmla="*/ 400 w 880"/>
                <a:gd name="T51" fmla="*/ 612 h 856"/>
                <a:gd name="T52" fmla="*/ 384 w 880"/>
                <a:gd name="T53" fmla="*/ 597 h 856"/>
                <a:gd name="T54" fmla="*/ 374 w 880"/>
                <a:gd name="T55" fmla="*/ 583 h 856"/>
                <a:gd name="T56" fmla="*/ 359 w 880"/>
                <a:gd name="T57" fmla="*/ 567 h 856"/>
                <a:gd name="T58" fmla="*/ 343 w 880"/>
                <a:gd name="T59" fmla="*/ 553 h 856"/>
                <a:gd name="T60" fmla="*/ 329 w 880"/>
                <a:gd name="T61" fmla="*/ 538 h 856"/>
                <a:gd name="T62" fmla="*/ 314 w 880"/>
                <a:gd name="T63" fmla="*/ 523 h 856"/>
                <a:gd name="T64" fmla="*/ 298 w 880"/>
                <a:gd name="T65" fmla="*/ 507 h 856"/>
                <a:gd name="T66" fmla="*/ 288 w 880"/>
                <a:gd name="T67" fmla="*/ 494 h 856"/>
                <a:gd name="T68" fmla="*/ 273 w 880"/>
                <a:gd name="T69" fmla="*/ 477 h 856"/>
                <a:gd name="T70" fmla="*/ 257 w 880"/>
                <a:gd name="T71" fmla="*/ 464 h 856"/>
                <a:gd name="T72" fmla="*/ 252 w 880"/>
                <a:gd name="T73" fmla="*/ 454 h 856"/>
                <a:gd name="T74" fmla="*/ 236 w 880"/>
                <a:gd name="T75" fmla="*/ 437 h 856"/>
                <a:gd name="T76" fmla="*/ 225 w 880"/>
                <a:gd name="T77" fmla="*/ 419 h 856"/>
                <a:gd name="T78" fmla="*/ 209 w 880"/>
                <a:gd name="T79" fmla="*/ 404 h 856"/>
                <a:gd name="T80" fmla="*/ 194 w 880"/>
                <a:gd name="T81" fmla="*/ 385 h 856"/>
                <a:gd name="T82" fmla="*/ 184 w 880"/>
                <a:gd name="T83" fmla="*/ 365 h 856"/>
                <a:gd name="T84" fmla="*/ 173 w 880"/>
                <a:gd name="T85" fmla="*/ 349 h 856"/>
                <a:gd name="T86" fmla="*/ 160 w 880"/>
                <a:gd name="T87" fmla="*/ 333 h 856"/>
                <a:gd name="T88" fmla="*/ 153 w 880"/>
                <a:gd name="T89" fmla="*/ 315 h 856"/>
                <a:gd name="T90" fmla="*/ 143 w 880"/>
                <a:gd name="T91" fmla="*/ 296 h 856"/>
                <a:gd name="T92" fmla="*/ 132 w 880"/>
                <a:gd name="T93" fmla="*/ 276 h 856"/>
                <a:gd name="T94" fmla="*/ 122 w 880"/>
                <a:gd name="T95" fmla="*/ 256 h 856"/>
                <a:gd name="T96" fmla="*/ 112 w 880"/>
                <a:gd name="T97" fmla="*/ 236 h 856"/>
                <a:gd name="T98" fmla="*/ 101 w 880"/>
                <a:gd name="T99" fmla="*/ 216 h 856"/>
                <a:gd name="T100" fmla="*/ 91 w 880"/>
                <a:gd name="T101" fmla="*/ 196 h 856"/>
                <a:gd name="T102" fmla="*/ 81 w 880"/>
                <a:gd name="T103" fmla="*/ 177 h 856"/>
                <a:gd name="T104" fmla="*/ 72 w 880"/>
                <a:gd name="T105" fmla="*/ 157 h 856"/>
                <a:gd name="T106" fmla="*/ 60 w 880"/>
                <a:gd name="T107" fmla="*/ 137 h 856"/>
                <a:gd name="T108" fmla="*/ 50 w 880"/>
                <a:gd name="T109" fmla="*/ 117 h 856"/>
                <a:gd name="T110" fmla="*/ 41 w 880"/>
                <a:gd name="T111" fmla="*/ 97 h 856"/>
                <a:gd name="T112" fmla="*/ 34 w 880"/>
                <a:gd name="T113" fmla="*/ 78 h 856"/>
                <a:gd name="T114" fmla="*/ 26 w 880"/>
                <a:gd name="T115" fmla="*/ 58 h 856"/>
                <a:gd name="T116" fmla="*/ 19 w 880"/>
                <a:gd name="T117" fmla="*/ 38 h 856"/>
                <a:gd name="T118" fmla="*/ 9 w 880"/>
                <a:gd name="T119" fmla="*/ 18 h 856"/>
                <a:gd name="T120" fmla="*/ 0 w 880"/>
                <a:gd name="T121" fmla="*/ 0 h 8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0" h="856">
                  <a:moveTo>
                    <a:pt x="879" y="855"/>
                  </a:moveTo>
                  <a:lnTo>
                    <a:pt x="870" y="855"/>
                  </a:lnTo>
                  <a:lnTo>
                    <a:pt x="860" y="855"/>
                  </a:lnTo>
                  <a:lnTo>
                    <a:pt x="850" y="853"/>
                  </a:lnTo>
                  <a:lnTo>
                    <a:pt x="840" y="848"/>
                  </a:lnTo>
                  <a:lnTo>
                    <a:pt x="829" y="845"/>
                  </a:lnTo>
                  <a:lnTo>
                    <a:pt x="819" y="843"/>
                  </a:lnTo>
                  <a:lnTo>
                    <a:pt x="809" y="840"/>
                  </a:lnTo>
                  <a:lnTo>
                    <a:pt x="798" y="840"/>
                  </a:lnTo>
                  <a:lnTo>
                    <a:pt x="788" y="835"/>
                  </a:lnTo>
                  <a:lnTo>
                    <a:pt x="778" y="835"/>
                  </a:lnTo>
                  <a:lnTo>
                    <a:pt x="767" y="834"/>
                  </a:lnTo>
                  <a:lnTo>
                    <a:pt x="757" y="828"/>
                  </a:lnTo>
                  <a:lnTo>
                    <a:pt x="747" y="825"/>
                  </a:lnTo>
                  <a:lnTo>
                    <a:pt x="737" y="824"/>
                  </a:lnTo>
                  <a:lnTo>
                    <a:pt x="726" y="820"/>
                  </a:lnTo>
                  <a:lnTo>
                    <a:pt x="716" y="815"/>
                  </a:lnTo>
                  <a:lnTo>
                    <a:pt x="706" y="810"/>
                  </a:lnTo>
                  <a:lnTo>
                    <a:pt x="695" y="805"/>
                  </a:lnTo>
                  <a:lnTo>
                    <a:pt x="685" y="804"/>
                  </a:lnTo>
                  <a:lnTo>
                    <a:pt x="675" y="798"/>
                  </a:lnTo>
                  <a:lnTo>
                    <a:pt x="664" y="795"/>
                  </a:lnTo>
                  <a:lnTo>
                    <a:pt x="654" y="794"/>
                  </a:lnTo>
                  <a:lnTo>
                    <a:pt x="644" y="788"/>
                  </a:lnTo>
                  <a:lnTo>
                    <a:pt x="634" y="781"/>
                  </a:lnTo>
                  <a:lnTo>
                    <a:pt x="623" y="779"/>
                  </a:lnTo>
                  <a:lnTo>
                    <a:pt x="613" y="774"/>
                  </a:lnTo>
                  <a:lnTo>
                    <a:pt x="606" y="765"/>
                  </a:lnTo>
                  <a:lnTo>
                    <a:pt x="597" y="764"/>
                  </a:lnTo>
                  <a:lnTo>
                    <a:pt x="590" y="755"/>
                  </a:lnTo>
                  <a:lnTo>
                    <a:pt x="582" y="751"/>
                  </a:lnTo>
                  <a:lnTo>
                    <a:pt x="572" y="746"/>
                  </a:lnTo>
                  <a:lnTo>
                    <a:pt x="561" y="741"/>
                  </a:lnTo>
                  <a:lnTo>
                    <a:pt x="551" y="735"/>
                  </a:lnTo>
                  <a:lnTo>
                    <a:pt x="541" y="726"/>
                  </a:lnTo>
                  <a:lnTo>
                    <a:pt x="531" y="721"/>
                  </a:lnTo>
                  <a:lnTo>
                    <a:pt x="520" y="715"/>
                  </a:lnTo>
                  <a:lnTo>
                    <a:pt x="513" y="706"/>
                  </a:lnTo>
                  <a:lnTo>
                    <a:pt x="504" y="705"/>
                  </a:lnTo>
                  <a:lnTo>
                    <a:pt x="497" y="696"/>
                  </a:lnTo>
                  <a:lnTo>
                    <a:pt x="489" y="692"/>
                  </a:lnTo>
                  <a:lnTo>
                    <a:pt x="479" y="685"/>
                  </a:lnTo>
                  <a:lnTo>
                    <a:pt x="473" y="676"/>
                  </a:lnTo>
                  <a:lnTo>
                    <a:pt x="463" y="670"/>
                  </a:lnTo>
                  <a:lnTo>
                    <a:pt x="453" y="665"/>
                  </a:lnTo>
                  <a:lnTo>
                    <a:pt x="446" y="656"/>
                  </a:lnTo>
                  <a:lnTo>
                    <a:pt x="438" y="650"/>
                  </a:lnTo>
                  <a:lnTo>
                    <a:pt x="432" y="642"/>
                  </a:lnTo>
                  <a:lnTo>
                    <a:pt x="422" y="637"/>
                  </a:lnTo>
                  <a:lnTo>
                    <a:pt x="415" y="627"/>
                  </a:lnTo>
                  <a:lnTo>
                    <a:pt x="407" y="622"/>
                  </a:lnTo>
                  <a:lnTo>
                    <a:pt x="400" y="612"/>
                  </a:lnTo>
                  <a:lnTo>
                    <a:pt x="391" y="607"/>
                  </a:lnTo>
                  <a:lnTo>
                    <a:pt x="384" y="597"/>
                  </a:lnTo>
                  <a:lnTo>
                    <a:pt x="376" y="590"/>
                  </a:lnTo>
                  <a:lnTo>
                    <a:pt x="374" y="583"/>
                  </a:lnTo>
                  <a:lnTo>
                    <a:pt x="366" y="577"/>
                  </a:lnTo>
                  <a:lnTo>
                    <a:pt x="359" y="567"/>
                  </a:lnTo>
                  <a:lnTo>
                    <a:pt x="350" y="561"/>
                  </a:lnTo>
                  <a:lnTo>
                    <a:pt x="343" y="553"/>
                  </a:lnTo>
                  <a:lnTo>
                    <a:pt x="335" y="546"/>
                  </a:lnTo>
                  <a:lnTo>
                    <a:pt x="329" y="538"/>
                  </a:lnTo>
                  <a:lnTo>
                    <a:pt x="322" y="528"/>
                  </a:lnTo>
                  <a:lnTo>
                    <a:pt x="314" y="523"/>
                  </a:lnTo>
                  <a:lnTo>
                    <a:pt x="307" y="513"/>
                  </a:lnTo>
                  <a:lnTo>
                    <a:pt x="298" y="507"/>
                  </a:lnTo>
                  <a:lnTo>
                    <a:pt x="297" y="498"/>
                  </a:lnTo>
                  <a:lnTo>
                    <a:pt x="288" y="494"/>
                  </a:lnTo>
                  <a:lnTo>
                    <a:pt x="281" y="484"/>
                  </a:lnTo>
                  <a:lnTo>
                    <a:pt x="273" y="477"/>
                  </a:lnTo>
                  <a:lnTo>
                    <a:pt x="267" y="468"/>
                  </a:lnTo>
                  <a:lnTo>
                    <a:pt x="257" y="464"/>
                  </a:lnTo>
                  <a:lnTo>
                    <a:pt x="257" y="462"/>
                  </a:lnTo>
                  <a:lnTo>
                    <a:pt x="252" y="454"/>
                  </a:lnTo>
                  <a:lnTo>
                    <a:pt x="246" y="444"/>
                  </a:lnTo>
                  <a:lnTo>
                    <a:pt x="236" y="437"/>
                  </a:lnTo>
                  <a:lnTo>
                    <a:pt x="232" y="429"/>
                  </a:lnTo>
                  <a:lnTo>
                    <a:pt x="225" y="419"/>
                  </a:lnTo>
                  <a:lnTo>
                    <a:pt x="216" y="412"/>
                  </a:lnTo>
                  <a:lnTo>
                    <a:pt x="209" y="404"/>
                  </a:lnTo>
                  <a:lnTo>
                    <a:pt x="201" y="395"/>
                  </a:lnTo>
                  <a:lnTo>
                    <a:pt x="194" y="385"/>
                  </a:lnTo>
                  <a:lnTo>
                    <a:pt x="188" y="375"/>
                  </a:lnTo>
                  <a:lnTo>
                    <a:pt x="184" y="365"/>
                  </a:lnTo>
                  <a:lnTo>
                    <a:pt x="175" y="358"/>
                  </a:lnTo>
                  <a:lnTo>
                    <a:pt x="173" y="349"/>
                  </a:lnTo>
                  <a:lnTo>
                    <a:pt x="168" y="340"/>
                  </a:lnTo>
                  <a:lnTo>
                    <a:pt x="160" y="333"/>
                  </a:lnTo>
                  <a:lnTo>
                    <a:pt x="157" y="325"/>
                  </a:lnTo>
                  <a:lnTo>
                    <a:pt x="153" y="315"/>
                  </a:lnTo>
                  <a:lnTo>
                    <a:pt x="147" y="305"/>
                  </a:lnTo>
                  <a:lnTo>
                    <a:pt x="143" y="296"/>
                  </a:lnTo>
                  <a:lnTo>
                    <a:pt x="133" y="286"/>
                  </a:lnTo>
                  <a:lnTo>
                    <a:pt x="132" y="276"/>
                  </a:lnTo>
                  <a:lnTo>
                    <a:pt x="127" y="266"/>
                  </a:lnTo>
                  <a:lnTo>
                    <a:pt x="122" y="256"/>
                  </a:lnTo>
                  <a:lnTo>
                    <a:pt x="116" y="246"/>
                  </a:lnTo>
                  <a:lnTo>
                    <a:pt x="112" y="236"/>
                  </a:lnTo>
                  <a:lnTo>
                    <a:pt x="106" y="226"/>
                  </a:lnTo>
                  <a:lnTo>
                    <a:pt x="101" y="216"/>
                  </a:lnTo>
                  <a:lnTo>
                    <a:pt x="92" y="206"/>
                  </a:lnTo>
                  <a:lnTo>
                    <a:pt x="91" y="196"/>
                  </a:lnTo>
                  <a:lnTo>
                    <a:pt x="85" y="187"/>
                  </a:lnTo>
                  <a:lnTo>
                    <a:pt x="81" y="177"/>
                  </a:lnTo>
                  <a:lnTo>
                    <a:pt x="77" y="167"/>
                  </a:lnTo>
                  <a:lnTo>
                    <a:pt x="72" y="157"/>
                  </a:lnTo>
                  <a:lnTo>
                    <a:pt x="67" y="147"/>
                  </a:lnTo>
                  <a:lnTo>
                    <a:pt x="60" y="137"/>
                  </a:lnTo>
                  <a:lnTo>
                    <a:pt x="54" y="127"/>
                  </a:lnTo>
                  <a:lnTo>
                    <a:pt x="50" y="117"/>
                  </a:lnTo>
                  <a:lnTo>
                    <a:pt x="44" y="107"/>
                  </a:lnTo>
                  <a:lnTo>
                    <a:pt x="41" y="97"/>
                  </a:lnTo>
                  <a:lnTo>
                    <a:pt x="36" y="88"/>
                  </a:lnTo>
                  <a:lnTo>
                    <a:pt x="34" y="78"/>
                  </a:lnTo>
                  <a:lnTo>
                    <a:pt x="29" y="68"/>
                  </a:lnTo>
                  <a:lnTo>
                    <a:pt x="26" y="58"/>
                  </a:lnTo>
                  <a:lnTo>
                    <a:pt x="24" y="48"/>
                  </a:lnTo>
                  <a:lnTo>
                    <a:pt x="19" y="38"/>
                  </a:lnTo>
                  <a:lnTo>
                    <a:pt x="13" y="28"/>
                  </a:lnTo>
                  <a:lnTo>
                    <a:pt x="9" y="18"/>
                  </a:lnTo>
                  <a:lnTo>
                    <a:pt x="3" y="8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83" name="Freeform 10"/>
            <p:cNvSpPr>
              <a:spLocks/>
            </p:cNvSpPr>
            <p:nvPr/>
          </p:nvSpPr>
          <p:spPr bwMode="auto">
            <a:xfrm>
              <a:off x="4088" y="2627"/>
              <a:ext cx="838" cy="850"/>
            </a:xfrm>
            <a:custGeom>
              <a:avLst/>
              <a:gdLst>
                <a:gd name="T0" fmla="*/ 8 w 838"/>
                <a:gd name="T1" fmla="*/ 849 h 850"/>
                <a:gd name="T2" fmla="*/ 28 w 838"/>
                <a:gd name="T3" fmla="*/ 847 h 850"/>
                <a:gd name="T4" fmla="*/ 47 w 838"/>
                <a:gd name="T5" fmla="*/ 839 h 850"/>
                <a:gd name="T6" fmla="*/ 67 w 838"/>
                <a:gd name="T7" fmla="*/ 834 h 850"/>
                <a:gd name="T8" fmla="*/ 87 w 838"/>
                <a:gd name="T9" fmla="*/ 829 h 850"/>
                <a:gd name="T10" fmla="*/ 106 w 838"/>
                <a:gd name="T11" fmla="*/ 828 h 850"/>
                <a:gd name="T12" fmla="*/ 126 w 838"/>
                <a:gd name="T13" fmla="*/ 819 h 850"/>
                <a:gd name="T14" fmla="*/ 146 w 838"/>
                <a:gd name="T15" fmla="*/ 815 h 850"/>
                <a:gd name="T16" fmla="*/ 165 w 838"/>
                <a:gd name="T17" fmla="*/ 805 h 850"/>
                <a:gd name="T18" fmla="*/ 185 w 838"/>
                <a:gd name="T19" fmla="*/ 798 h 850"/>
                <a:gd name="T20" fmla="*/ 204 w 838"/>
                <a:gd name="T21" fmla="*/ 789 h 850"/>
                <a:gd name="T22" fmla="*/ 224 w 838"/>
                <a:gd name="T23" fmla="*/ 783 h 850"/>
                <a:gd name="T24" fmla="*/ 244 w 838"/>
                <a:gd name="T25" fmla="*/ 773 h 850"/>
                <a:gd name="T26" fmla="*/ 260 w 838"/>
                <a:gd name="T27" fmla="*/ 760 h 850"/>
                <a:gd name="T28" fmla="*/ 274 w 838"/>
                <a:gd name="T29" fmla="*/ 750 h 850"/>
                <a:gd name="T30" fmla="*/ 293 w 838"/>
                <a:gd name="T31" fmla="*/ 740 h 850"/>
                <a:gd name="T32" fmla="*/ 312 w 838"/>
                <a:gd name="T33" fmla="*/ 729 h 850"/>
                <a:gd name="T34" fmla="*/ 332 w 838"/>
                <a:gd name="T35" fmla="*/ 716 h 850"/>
                <a:gd name="T36" fmla="*/ 348 w 838"/>
                <a:gd name="T37" fmla="*/ 701 h 850"/>
                <a:gd name="T38" fmla="*/ 362 w 838"/>
                <a:gd name="T39" fmla="*/ 691 h 850"/>
                <a:gd name="T40" fmla="*/ 381 w 838"/>
                <a:gd name="T41" fmla="*/ 680 h 850"/>
                <a:gd name="T42" fmla="*/ 395 w 838"/>
                <a:gd name="T43" fmla="*/ 665 h 850"/>
                <a:gd name="T44" fmla="*/ 411 w 838"/>
                <a:gd name="T45" fmla="*/ 652 h 850"/>
                <a:gd name="T46" fmla="*/ 425 w 838"/>
                <a:gd name="T47" fmla="*/ 638 h 850"/>
                <a:gd name="T48" fmla="*/ 441 w 838"/>
                <a:gd name="T49" fmla="*/ 622 h 850"/>
                <a:gd name="T50" fmla="*/ 456 w 838"/>
                <a:gd name="T51" fmla="*/ 608 h 850"/>
                <a:gd name="T52" fmla="*/ 470 w 838"/>
                <a:gd name="T53" fmla="*/ 593 h 850"/>
                <a:gd name="T54" fmla="*/ 480 w 838"/>
                <a:gd name="T55" fmla="*/ 579 h 850"/>
                <a:gd name="T56" fmla="*/ 495 w 838"/>
                <a:gd name="T57" fmla="*/ 563 h 850"/>
                <a:gd name="T58" fmla="*/ 510 w 838"/>
                <a:gd name="T59" fmla="*/ 549 h 850"/>
                <a:gd name="T60" fmla="*/ 523 w 838"/>
                <a:gd name="T61" fmla="*/ 534 h 850"/>
                <a:gd name="T62" fmla="*/ 538 w 838"/>
                <a:gd name="T63" fmla="*/ 520 h 850"/>
                <a:gd name="T64" fmla="*/ 552 w 838"/>
                <a:gd name="T65" fmla="*/ 503 h 850"/>
                <a:gd name="T66" fmla="*/ 562 w 838"/>
                <a:gd name="T67" fmla="*/ 490 h 850"/>
                <a:gd name="T68" fmla="*/ 577 w 838"/>
                <a:gd name="T69" fmla="*/ 474 h 850"/>
                <a:gd name="T70" fmla="*/ 591 w 838"/>
                <a:gd name="T71" fmla="*/ 461 h 850"/>
                <a:gd name="T72" fmla="*/ 597 w 838"/>
                <a:gd name="T73" fmla="*/ 451 h 850"/>
                <a:gd name="T74" fmla="*/ 611 w 838"/>
                <a:gd name="T75" fmla="*/ 434 h 850"/>
                <a:gd name="T76" fmla="*/ 623 w 838"/>
                <a:gd name="T77" fmla="*/ 416 h 850"/>
                <a:gd name="T78" fmla="*/ 637 w 838"/>
                <a:gd name="T79" fmla="*/ 402 h 850"/>
                <a:gd name="T80" fmla="*/ 652 w 838"/>
                <a:gd name="T81" fmla="*/ 382 h 850"/>
                <a:gd name="T82" fmla="*/ 662 w 838"/>
                <a:gd name="T83" fmla="*/ 362 h 850"/>
                <a:gd name="T84" fmla="*/ 672 w 838"/>
                <a:gd name="T85" fmla="*/ 347 h 850"/>
                <a:gd name="T86" fmla="*/ 685 w 838"/>
                <a:gd name="T87" fmla="*/ 331 h 850"/>
                <a:gd name="T88" fmla="*/ 692 w 838"/>
                <a:gd name="T89" fmla="*/ 313 h 850"/>
                <a:gd name="T90" fmla="*/ 701 w 838"/>
                <a:gd name="T91" fmla="*/ 293 h 850"/>
                <a:gd name="T92" fmla="*/ 711 w 838"/>
                <a:gd name="T93" fmla="*/ 274 h 850"/>
                <a:gd name="T94" fmla="*/ 721 w 838"/>
                <a:gd name="T95" fmla="*/ 254 h 850"/>
                <a:gd name="T96" fmla="*/ 731 w 838"/>
                <a:gd name="T97" fmla="*/ 234 h 850"/>
                <a:gd name="T98" fmla="*/ 741 w 838"/>
                <a:gd name="T99" fmla="*/ 215 h 850"/>
                <a:gd name="T100" fmla="*/ 750 w 838"/>
                <a:gd name="T101" fmla="*/ 195 h 850"/>
                <a:gd name="T102" fmla="*/ 760 w 838"/>
                <a:gd name="T103" fmla="*/ 175 h 850"/>
                <a:gd name="T104" fmla="*/ 768 w 838"/>
                <a:gd name="T105" fmla="*/ 156 h 850"/>
                <a:gd name="T106" fmla="*/ 780 w 838"/>
                <a:gd name="T107" fmla="*/ 136 h 850"/>
                <a:gd name="T108" fmla="*/ 790 w 838"/>
                <a:gd name="T109" fmla="*/ 116 h 850"/>
                <a:gd name="T110" fmla="*/ 797 w 838"/>
                <a:gd name="T111" fmla="*/ 97 h 850"/>
                <a:gd name="T112" fmla="*/ 804 w 838"/>
                <a:gd name="T113" fmla="*/ 77 h 850"/>
                <a:gd name="T114" fmla="*/ 813 w 838"/>
                <a:gd name="T115" fmla="*/ 57 h 850"/>
                <a:gd name="T116" fmla="*/ 819 w 838"/>
                <a:gd name="T117" fmla="*/ 38 h 850"/>
                <a:gd name="T118" fmla="*/ 829 w 838"/>
                <a:gd name="T119" fmla="*/ 18 h 850"/>
                <a:gd name="T120" fmla="*/ 837 w 838"/>
                <a:gd name="T121" fmla="*/ 0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38" h="850">
                  <a:moveTo>
                    <a:pt x="0" y="849"/>
                  </a:moveTo>
                  <a:lnTo>
                    <a:pt x="8" y="849"/>
                  </a:lnTo>
                  <a:lnTo>
                    <a:pt x="18" y="849"/>
                  </a:lnTo>
                  <a:lnTo>
                    <a:pt x="28" y="847"/>
                  </a:lnTo>
                  <a:lnTo>
                    <a:pt x="38" y="842"/>
                  </a:lnTo>
                  <a:lnTo>
                    <a:pt x="47" y="839"/>
                  </a:lnTo>
                  <a:lnTo>
                    <a:pt x="57" y="838"/>
                  </a:lnTo>
                  <a:lnTo>
                    <a:pt x="67" y="834"/>
                  </a:lnTo>
                  <a:lnTo>
                    <a:pt x="77" y="834"/>
                  </a:lnTo>
                  <a:lnTo>
                    <a:pt x="87" y="829"/>
                  </a:lnTo>
                  <a:lnTo>
                    <a:pt x="96" y="829"/>
                  </a:lnTo>
                  <a:lnTo>
                    <a:pt x="106" y="828"/>
                  </a:lnTo>
                  <a:lnTo>
                    <a:pt x="116" y="822"/>
                  </a:lnTo>
                  <a:lnTo>
                    <a:pt x="126" y="819"/>
                  </a:lnTo>
                  <a:lnTo>
                    <a:pt x="136" y="818"/>
                  </a:lnTo>
                  <a:lnTo>
                    <a:pt x="146" y="815"/>
                  </a:lnTo>
                  <a:lnTo>
                    <a:pt x="155" y="809"/>
                  </a:lnTo>
                  <a:lnTo>
                    <a:pt x="165" y="805"/>
                  </a:lnTo>
                  <a:lnTo>
                    <a:pt x="175" y="799"/>
                  </a:lnTo>
                  <a:lnTo>
                    <a:pt x="185" y="798"/>
                  </a:lnTo>
                  <a:lnTo>
                    <a:pt x="195" y="793"/>
                  </a:lnTo>
                  <a:lnTo>
                    <a:pt x="204" y="789"/>
                  </a:lnTo>
                  <a:lnTo>
                    <a:pt x="214" y="788"/>
                  </a:lnTo>
                  <a:lnTo>
                    <a:pt x="224" y="783"/>
                  </a:lnTo>
                  <a:lnTo>
                    <a:pt x="234" y="775"/>
                  </a:lnTo>
                  <a:lnTo>
                    <a:pt x="244" y="773"/>
                  </a:lnTo>
                  <a:lnTo>
                    <a:pt x="253" y="769"/>
                  </a:lnTo>
                  <a:lnTo>
                    <a:pt x="260" y="760"/>
                  </a:lnTo>
                  <a:lnTo>
                    <a:pt x="268" y="759"/>
                  </a:lnTo>
                  <a:lnTo>
                    <a:pt x="274" y="750"/>
                  </a:lnTo>
                  <a:lnTo>
                    <a:pt x="283" y="746"/>
                  </a:lnTo>
                  <a:lnTo>
                    <a:pt x="293" y="740"/>
                  </a:lnTo>
                  <a:lnTo>
                    <a:pt x="302" y="736"/>
                  </a:lnTo>
                  <a:lnTo>
                    <a:pt x="312" y="729"/>
                  </a:lnTo>
                  <a:lnTo>
                    <a:pt x="322" y="721"/>
                  </a:lnTo>
                  <a:lnTo>
                    <a:pt x="332" y="716"/>
                  </a:lnTo>
                  <a:lnTo>
                    <a:pt x="342" y="710"/>
                  </a:lnTo>
                  <a:lnTo>
                    <a:pt x="348" y="701"/>
                  </a:lnTo>
                  <a:lnTo>
                    <a:pt x="356" y="700"/>
                  </a:lnTo>
                  <a:lnTo>
                    <a:pt x="362" y="691"/>
                  </a:lnTo>
                  <a:lnTo>
                    <a:pt x="371" y="687"/>
                  </a:lnTo>
                  <a:lnTo>
                    <a:pt x="381" y="680"/>
                  </a:lnTo>
                  <a:lnTo>
                    <a:pt x="385" y="671"/>
                  </a:lnTo>
                  <a:lnTo>
                    <a:pt x="395" y="665"/>
                  </a:lnTo>
                  <a:lnTo>
                    <a:pt x="405" y="661"/>
                  </a:lnTo>
                  <a:lnTo>
                    <a:pt x="411" y="652"/>
                  </a:lnTo>
                  <a:lnTo>
                    <a:pt x="420" y="645"/>
                  </a:lnTo>
                  <a:lnTo>
                    <a:pt x="425" y="638"/>
                  </a:lnTo>
                  <a:lnTo>
                    <a:pt x="434" y="632"/>
                  </a:lnTo>
                  <a:lnTo>
                    <a:pt x="441" y="622"/>
                  </a:lnTo>
                  <a:lnTo>
                    <a:pt x="450" y="618"/>
                  </a:lnTo>
                  <a:lnTo>
                    <a:pt x="456" y="608"/>
                  </a:lnTo>
                  <a:lnTo>
                    <a:pt x="464" y="603"/>
                  </a:lnTo>
                  <a:lnTo>
                    <a:pt x="470" y="593"/>
                  </a:lnTo>
                  <a:lnTo>
                    <a:pt x="479" y="586"/>
                  </a:lnTo>
                  <a:lnTo>
                    <a:pt x="480" y="579"/>
                  </a:lnTo>
                  <a:lnTo>
                    <a:pt x="489" y="573"/>
                  </a:lnTo>
                  <a:lnTo>
                    <a:pt x="495" y="563"/>
                  </a:lnTo>
                  <a:lnTo>
                    <a:pt x="503" y="557"/>
                  </a:lnTo>
                  <a:lnTo>
                    <a:pt x="510" y="549"/>
                  </a:lnTo>
                  <a:lnTo>
                    <a:pt x="518" y="543"/>
                  </a:lnTo>
                  <a:lnTo>
                    <a:pt x="523" y="534"/>
                  </a:lnTo>
                  <a:lnTo>
                    <a:pt x="529" y="524"/>
                  </a:lnTo>
                  <a:lnTo>
                    <a:pt x="538" y="520"/>
                  </a:lnTo>
                  <a:lnTo>
                    <a:pt x="544" y="510"/>
                  </a:lnTo>
                  <a:lnTo>
                    <a:pt x="552" y="503"/>
                  </a:lnTo>
                  <a:lnTo>
                    <a:pt x="554" y="494"/>
                  </a:lnTo>
                  <a:lnTo>
                    <a:pt x="562" y="490"/>
                  </a:lnTo>
                  <a:lnTo>
                    <a:pt x="568" y="480"/>
                  </a:lnTo>
                  <a:lnTo>
                    <a:pt x="577" y="474"/>
                  </a:lnTo>
                  <a:lnTo>
                    <a:pt x="581" y="465"/>
                  </a:lnTo>
                  <a:lnTo>
                    <a:pt x="591" y="461"/>
                  </a:lnTo>
                  <a:lnTo>
                    <a:pt x="591" y="458"/>
                  </a:lnTo>
                  <a:lnTo>
                    <a:pt x="597" y="451"/>
                  </a:lnTo>
                  <a:lnTo>
                    <a:pt x="603" y="441"/>
                  </a:lnTo>
                  <a:lnTo>
                    <a:pt x="611" y="434"/>
                  </a:lnTo>
                  <a:lnTo>
                    <a:pt x="616" y="426"/>
                  </a:lnTo>
                  <a:lnTo>
                    <a:pt x="623" y="416"/>
                  </a:lnTo>
                  <a:lnTo>
                    <a:pt x="631" y="409"/>
                  </a:lnTo>
                  <a:lnTo>
                    <a:pt x="637" y="402"/>
                  </a:lnTo>
                  <a:lnTo>
                    <a:pt x="646" y="392"/>
                  </a:lnTo>
                  <a:lnTo>
                    <a:pt x="652" y="382"/>
                  </a:lnTo>
                  <a:lnTo>
                    <a:pt x="657" y="372"/>
                  </a:lnTo>
                  <a:lnTo>
                    <a:pt x="662" y="362"/>
                  </a:lnTo>
                  <a:lnTo>
                    <a:pt x="670" y="356"/>
                  </a:lnTo>
                  <a:lnTo>
                    <a:pt x="672" y="347"/>
                  </a:lnTo>
                  <a:lnTo>
                    <a:pt x="676" y="337"/>
                  </a:lnTo>
                  <a:lnTo>
                    <a:pt x="685" y="331"/>
                  </a:lnTo>
                  <a:lnTo>
                    <a:pt x="686" y="323"/>
                  </a:lnTo>
                  <a:lnTo>
                    <a:pt x="692" y="313"/>
                  </a:lnTo>
                  <a:lnTo>
                    <a:pt x="696" y="303"/>
                  </a:lnTo>
                  <a:lnTo>
                    <a:pt x="701" y="293"/>
                  </a:lnTo>
                  <a:lnTo>
                    <a:pt x="709" y="284"/>
                  </a:lnTo>
                  <a:lnTo>
                    <a:pt x="711" y="274"/>
                  </a:lnTo>
                  <a:lnTo>
                    <a:pt x="716" y="264"/>
                  </a:lnTo>
                  <a:lnTo>
                    <a:pt x="721" y="254"/>
                  </a:lnTo>
                  <a:lnTo>
                    <a:pt x="725" y="244"/>
                  </a:lnTo>
                  <a:lnTo>
                    <a:pt x="731" y="234"/>
                  </a:lnTo>
                  <a:lnTo>
                    <a:pt x="735" y="225"/>
                  </a:lnTo>
                  <a:lnTo>
                    <a:pt x="741" y="215"/>
                  </a:lnTo>
                  <a:lnTo>
                    <a:pt x="748" y="205"/>
                  </a:lnTo>
                  <a:lnTo>
                    <a:pt x="750" y="195"/>
                  </a:lnTo>
                  <a:lnTo>
                    <a:pt x="755" y="185"/>
                  </a:lnTo>
                  <a:lnTo>
                    <a:pt x="760" y="175"/>
                  </a:lnTo>
                  <a:lnTo>
                    <a:pt x="763" y="166"/>
                  </a:lnTo>
                  <a:lnTo>
                    <a:pt x="768" y="156"/>
                  </a:lnTo>
                  <a:lnTo>
                    <a:pt x="773" y="146"/>
                  </a:lnTo>
                  <a:lnTo>
                    <a:pt x="780" y="136"/>
                  </a:lnTo>
                  <a:lnTo>
                    <a:pt x="784" y="126"/>
                  </a:lnTo>
                  <a:lnTo>
                    <a:pt x="790" y="116"/>
                  </a:lnTo>
                  <a:lnTo>
                    <a:pt x="794" y="107"/>
                  </a:lnTo>
                  <a:lnTo>
                    <a:pt x="797" y="97"/>
                  </a:lnTo>
                  <a:lnTo>
                    <a:pt x="803" y="87"/>
                  </a:lnTo>
                  <a:lnTo>
                    <a:pt x="804" y="77"/>
                  </a:lnTo>
                  <a:lnTo>
                    <a:pt x="809" y="67"/>
                  </a:lnTo>
                  <a:lnTo>
                    <a:pt x="813" y="57"/>
                  </a:lnTo>
                  <a:lnTo>
                    <a:pt x="814" y="48"/>
                  </a:lnTo>
                  <a:lnTo>
                    <a:pt x="819" y="38"/>
                  </a:lnTo>
                  <a:lnTo>
                    <a:pt x="823" y="28"/>
                  </a:lnTo>
                  <a:lnTo>
                    <a:pt x="829" y="18"/>
                  </a:lnTo>
                  <a:lnTo>
                    <a:pt x="833" y="8"/>
                  </a:lnTo>
                  <a:lnTo>
                    <a:pt x="837" y="0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84" name="Line 11"/>
            <p:cNvSpPr>
              <a:spLocks noChangeShapeType="1"/>
            </p:cNvSpPr>
            <p:nvPr/>
          </p:nvSpPr>
          <p:spPr bwMode="auto">
            <a:xfrm flipV="1">
              <a:off x="1546" y="2621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5" name="Line 12"/>
            <p:cNvSpPr>
              <a:spLocks noChangeShapeType="1"/>
            </p:cNvSpPr>
            <p:nvPr/>
          </p:nvSpPr>
          <p:spPr bwMode="auto">
            <a:xfrm flipV="1">
              <a:off x="1549" y="3046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6" name="Line 13"/>
            <p:cNvSpPr>
              <a:spLocks noChangeShapeType="1"/>
            </p:cNvSpPr>
            <p:nvPr/>
          </p:nvSpPr>
          <p:spPr bwMode="auto">
            <a:xfrm flipV="1">
              <a:off x="1549" y="2834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7" name="Line 14"/>
            <p:cNvSpPr>
              <a:spLocks noChangeShapeType="1"/>
            </p:cNvSpPr>
            <p:nvPr/>
          </p:nvSpPr>
          <p:spPr bwMode="auto">
            <a:xfrm flipV="1">
              <a:off x="1549" y="3262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 flipV="1">
              <a:off x="1549" y="2194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 flipV="1">
              <a:off x="1549" y="2404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V="1">
              <a:off x="1549" y="1984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1" name="Line 18"/>
            <p:cNvSpPr>
              <a:spLocks noChangeShapeType="1"/>
            </p:cNvSpPr>
            <p:nvPr/>
          </p:nvSpPr>
          <p:spPr bwMode="auto">
            <a:xfrm flipH="1">
              <a:off x="1658" y="2408"/>
              <a:ext cx="2" cy="21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2" name="Line 19"/>
            <p:cNvSpPr>
              <a:spLocks noChangeShapeType="1"/>
            </p:cNvSpPr>
            <p:nvPr/>
          </p:nvSpPr>
          <p:spPr bwMode="auto">
            <a:xfrm flipH="1" flipV="1">
              <a:off x="1550" y="2624"/>
              <a:ext cx="110" cy="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3" name="Line 20"/>
            <p:cNvSpPr>
              <a:spLocks noChangeShapeType="1"/>
            </p:cNvSpPr>
            <p:nvPr/>
          </p:nvSpPr>
          <p:spPr bwMode="auto">
            <a:xfrm flipH="1" flipV="1">
              <a:off x="1658" y="2405"/>
              <a:ext cx="124" cy="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4" name="Line 21"/>
            <p:cNvSpPr>
              <a:spLocks noChangeShapeType="1"/>
            </p:cNvSpPr>
            <p:nvPr/>
          </p:nvSpPr>
          <p:spPr bwMode="auto">
            <a:xfrm flipH="1" flipV="1">
              <a:off x="1781" y="2197"/>
              <a:ext cx="1" cy="2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5" name="Line 22"/>
            <p:cNvSpPr>
              <a:spLocks noChangeShapeType="1"/>
            </p:cNvSpPr>
            <p:nvPr/>
          </p:nvSpPr>
          <p:spPr bwMode="auto">
            <a:xfrm flipH="1" flipV="1">
              <a:off x="1781" y="2197"/>
              <a:ext cx="187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6" name="Line 23"/>
            <p:cNvSpPr>
              <a:spLocks noChangeShapeType="1"/>
            </p:cNvSpPr>
            <p:nvPr/>
          </p:nvSpPr>
          <p:spPr bwMode="auto">
            <a:xfrm flipH="1" flipV="1">
              <a:off x="1966" y="1992"/>
              <a:ext cx="2" cy="2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7" name="Line 24"/>
            <p:cNvSpPr>
              <a:spLocks noChangeShapeType="1"/>
            </p:cNvSpPr>
            <p:nvPr/>
          </p:nvSpPr>
          <p:spPr bwMode="auto">
            <a:xfrm>
              <a:off x="1989" y="1993"/>
              <a:ext cx="3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8" name="Line 25"/>
            <p:cNvSpPr>
              <a:spLocks noChangeShapeType="1"/>
            </p:cNvSpPr>
            <p:nvPr/>
          </p:nvSpPr>
          <p:spPr bwMode="auto">
            <a:xfrm flipV="1">
              <a:off x="2984" y="1993"/>
              <a:ext cx="0" cy="2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9" name="Line 26"/>
            <p:cNvSpPr>
              <a:spLocks noChangeShapeType="1"/>
            </p:cNvSpPr>
            <p:nvPr/>
          </p:nvSpPr>
          <p:spPr bwMode="auto">
            <a:xfrm>
              <a:off x="2984" y="2201"/>
              <a:ext cx="10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0" name="Line 27"/>
            <p:cNvSpPr>
              <a:spLocks noChangeShapeType="1"/>
            </p:cNvSpPr>
            <p:nvPr/>
          </p:nvSpPr>
          <p:spPr bwMode="auto">
            <a:xfrm>
              <a:off x="3098" y="2192"/>
              <a:ext cx="0" cy="2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1" name="Line 28"/>
            <p:cNvSpPr>
              <a:spLocks noChangeShapeType="1"/>
            </p:cNvSpPr>
            <p:nvPr/>
          </p:nvSpPr>
          <p:spPr bwMode="auto">
            <a:xfrm>
              <a:off x="3089" y="2411"/>
              <a:ext cx="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2" name="Line 29"/>
            <p:cNvSpPr>
              <a:spLocks noChangeShapeType="1"/>
            </p:cNvSpPr>
            <p:nvPr/>
          </p:nvSpPr>
          <p:spPr bwMode="auto">
            <a:xfrm flipV="1">
              <a:off x="3193" y="2411"/>
              <a:ext cx="0" cy="2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3" name="Line 30"/>
            <p:cNvSpPr>
              <a:spLocks noChangeShapeType="1"/>
            </p:cNvSpPr>
            <p:nvPr/>
          </p:nvSpPr>
          <p:spPr bwMode="auto">
            <a:xfrm>
              <a:off x="3193" y="2621"/>
              <a:ext cx="10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4" name="Line 31"/>
            <p:cNvSpPr>
              <a:spLocks noChangeShapeType="1"/>
            </p:cNvSpPr>
            <p:nvPr/>
          </p:nvSpPr>
          <p:spPr bwMode="auto">
            <a:xfrm flipV="1">
              <a:off x="3298" y="2621"/>
              <a:ext cx="0" cy="2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5" name="Line 32"/>
            <p:cNvSpPr>
              <a:spLocks noChangeShapeType="1"/>
            </p:cNvSpPr>
            <p:nvPr/>
          </p:nvSpPr>
          <p:spPr bwMode="auto">
            <a:xfrm>
              <a:off x="3298" y="2831"/>
              <a:ext cx="10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6" name="Line 33"/>
            <p:cNvSpPr>
              <a:spLocks noChangeShapeType="1"/>
            </p:cNvSpPr>
            <p:nvPr/>
          </p:nvSpPr>
          <p:spPr bwMode="auto">
            <a:xfrm flipV="1">
              <a:off x="3415" y="2833"/>
              <a:ext cx="2" cy="2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7" name="Line 34"/>
            <p:cNvSpPr>
              <a:spLocks noChangeShapeType="1"/>
            </p:cNvSpPr>
            <p:nvPr/>
          </p:nvSpPr>
          <p:spPr bwMode="auto">
            <a:xfrm>
              <a:off x="3403" y="3040"/>
              <a:ext cx="2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8" name="Line 35"/>
            <p:cNvSpPr>
              <a:spLocks noChangeShapeType="1"/>
            </p:cNvSpPr>
            <p:nvPr/>
          </p:nvSpPr>
          <p:spPr bwMode="auto">
            <a:xfrm flipV="1">
              <a:off x="3612" y="3040"/>
              <a:ext cx="0" cy="2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09" name="Line 36"/>
            <p:cNvSpPr>
              <a:spLocks noChangeShapeType="1"/>
            </p:cNvSpPr>
            <p:nvPr/>
          </p:nvSpPr>
          <p:spPr bwMode="auto">
            <a:xfrm>
              <a:off x="3612" y="3249"/>
              <a:ext cx="4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0" name="Line 37"/>
            <p:cNvSpPr>
              <a:spLocks noChangeShapeType="1"/>
            </p:cNvSpPr>
            <p:nvPr/>
          </p:nvSpPr>
          <p:spPr bwMode="auto">
            <a:xfrm flipV="1">
              <a:off x="4084" y="3249"/>
              <a:ext cx="0" cy="2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1" name="Line 38"/>
            <p:cNvSpPr>
              <a:spLocks noChangeShapeType="1"/>
            </p:cNvSpPr>
            <p:nvPr/>
          </p:nvSpPr>
          <p:spPr bwMode="auto">
            <a:xfrm flipH="1" flipV="1">
              <a:off x="4534" y="3258"/>
              <a:ext cx="180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2" name="Line 39"/>
            <p:cNvSpPr>
              <a:spLocks noChangeShapeType="1"/>
            </p:cNvSpPr>
            <p:nvPr/>
          </p:nvSpPr>
          <p:spPr bwMode="auto">
            <a:xfrm flipV="1">
              <a:off x="4714" y="3046"/>
              <a:ext cx="0" cy="2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3" name="Line 40"/>
            <p:cNvSpPr>
              <a:spLocks noChangeShapeType="1"/>
            </p:cNvSpPr>
            <p:nvPr/>
          </p:nvSpPr>
          <p:spPr bwMode="auto">
            <a:xfrm flipH="1">
              <a:off x="4710" y="3049"/>
              <a:ext cx="134" cy="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4" name="Line 41"/>
            <p:cNvSpPr>
              <a:spLocks noChangeShapeType="1"/>
            </p:cNvSpPr>
            <p:nvPr/>
          </p:nvSpPr>
          <p:spPr bwMode="auto">
            <a:xfrm flipV="1">
              <a:off x="4844" y="2826"/>
              <a:ext cx="0" cy="2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5" name="Line 42"/>
            <p:cNvSpPr>
              <a:spLocks noChangeShapeType="1"/>
            </p:cNvSpPr>
            <p:nvPr/>
          </p:nvSpPr>
          <p:spPr bwMode="auto">
            <a:xfrm>
              <a:off x="4844" y="2836"/>
              <a:ext cx="73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6" name="Line 43"/>
            <p:cNvSpPr>
              <a:spLocks noChangeShapeType="1"/>
            </p:cNvSpPr>
            <p:nvPr/>
          </p:nvSpPr>
          <p:spPr bwMode="auto">
            <a:xfrm>
              <a:off x="4917" y="2623"/>
              <a:ext cx="0" cy="2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17" name="Rectangle 44"/>
            <p:cNvSpPr>
              <a:spLocks noChangeArrowheads="1"/>
            </p:cNvSpPr>
            <p:nvPr/>
          </p:nvSpPr>
          <p:spPr bwMode="auto">
            <a:xfrm>
              <a:off x="3056" y="3524"/>
              <a:ext cx="271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100</a:t>
              </a:r>
            </a:p>
          </p:txBody>
        </p:sp>
        <p:sp>
          <p:nvSpPr>
            <p:cNvPr id="54318" name="Rectangle 45"/>
            <p:cNvSpPr>
              <a:spLocks noChangeArrowheads="1"/>
            </p:cNvSpPr>
            <p:nvPr/>
          </p:nvSpPr>
          <p:spPr bwMode="auto">
            <a:xfrm>
              <a:off x="4757" y="3519"/>
              <a:ext cx="271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200</a:t>
              </a:r>
            </a:p>
          </p:txBody>
        </p:sp>
        <p:sp>
          <p:nvSpPr>
            <p:cNvPr id="54319" name="Rectangle 46"/>
            <p:cNvSpPr>
              <a:spLocks noChangeArrowheads="1"/>
            </p:cNvSpPr>
            <p:nvPr/>
          </p:nvSpPr>
          <p:spPr bwMode="auto">
            <a:xfrm>
              <a:off x="3913" y="3524"/>
              <a:ext cx="271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150</a:t>
              </a:r>
            </a:p>
          </p:txBody>
        </p:sp>
        <p:sp>
          <p:nvSpPr>
            <p:cNvPr id="54320" name="Rectangle 47"/>
            <p:cNvSpPr>
              <a:spLocks noChangeArrowheads="1"/>
            </p:cNvSpPr>
            <p:nvPr/>
          </p:nvSpPr>
          <p:spPr bwMode="auto">
            <a:xfrm>
              <a:off x="2259" y="3529"/>
              <a:ext cx="216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50</a:t>
              </a:r>
            </a:p>
          </p:txBody>
        </p:sp>
        <p:sp>
          <p:nvSpPr>
            <p:cNvPr id="54321" name="Rectangle 48"/>
            <p:cNvSpPr>
              <a:spLocks noChangeArrowheads="1"/>
            </p:cNvSpPr>
            <p:nvPr/>
          </p:nvSpPr>
          <p:spPr bwMode="auto">
            <a:xfrm>
              <a:off x="1448" y="3534"/>
              <a:ext cx="160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0</a:t>
              </a:r>
            </a:p>
          </p:txBody>
        </p:sp>
        <p:sp>
          <p:nvSpPr>
            <p:cNvPr id="54322" name="Rectangle 49"/>
            <p:cNvSpPr>
              <a:spLocks noChangeArrowheads="1"/>
            </p:cNvSpPr>
            <p:nvPr/>
          </p:nvSpPr>
          <p:spPr bwMode="auto">
            <a:xfrm>
              <a:off x="2900" y="3683"/>
              <a:ext cx="441" cy="15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 b="1"/>
                <a:t>Time (</a:t>
              </a:r>
              <a:r>
                <a:rPr lang="en-US" altLang="it-IT" sz="1400" b="1">
                  <a:latin typeface="Symbol" pitchFamily="18" charset="2"/>
                </a:rPr>
                <a:t>m</a:t>
              </a:r>
              <a:r>
                <a:rPr lang="en-US" altLang="it-IT" sz="1400" b="1"/>
                <a:t>s)</a:t>
              </a:r>
            </a:p>
          </p:txBody>
        </p:sp>
        <p:sp>
          <p:nvSpPr>
            <p:cNvPr id="54323" name="Rectangle 50"/>
            <p:cNvSpPr>
              <a:spLocks noChangeArrowheads="1"/>
            </p:cNvSpPr>
            <p:nvPr/>
          </p:nvSpPr>
          <p:spPr bwMode="auto">
            <a:xfrm>
              <a:off x="1350" y="3368"/>
              <a:ext cx="160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0</a:t>
              </a:r>
            </a:p>
          </p:txBody>
        </p:sp>
        <p:sp>
          <p:nvSpPr>
            <p:cNvPr id="54324" name="Rectangle 51"/>
            <p:cNvSpPr>
              <a:spLocks noChangeArrowheads="1"/>
            </p:cNvSpPr>
            <p:nvPr/>
          </p:nvSpPr>
          <p:spPr bwMode="auto">
            <a:xfrm>
              <a:off x="1181" y="3158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1.25</a:t>
              </a:r>
            </a:p>
          </p:txBody>
        </p:sp>
        <p:sp>
          <p:nvSpPr>
            <p:cNvPr id="54325" name="Rectangle 52"/>
            <p:cNvSpPr>
              <a:spLocks noChangeArrowheads="1"/>
            </p:cNvSpPr>
            <p:nvPr/>
          </p:nvSpPr>
          <p:spPr bwMode="auto">
            <a:xfrm>
              <a:off x="1181" y="2523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5.00</a:t>
              </a:r>
            </a:p>
          </p:txBody>
        </p:sp>
        <p:sp>
          <p:nvSpPr>
            <p:cNvPr id="54326" name="Rectangle 53"/>
            <p:cNvSpPr>
              <a:spLocks noChangeArrowheads="1"/>
            </p:cNvSpPr>
            <p:nvPr/>
          </p:nvSpPr>
          <p:spPr bwMode="auto">
            <a:xfrm>
              <a:off x="1181" y="2942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2.50</a:t>
              </a:r>
            </a:p>
          </p:txBody>
        </p:sp>
        <p:sp>
          <p:nvSpPr>
            <p:cNvPr id="54327" name="Rectangle 54"/>
            <p:cNvSpPr>
              <a:spLocks noChangeArrowheads="1"/>
            </p:cNvSpPr>
            <p:nvPr/>
          </p:nvSpPr>
          <p:spPr bwMode="auto">
            <a:xfrm>
              <a:off x="1181" y="2734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3.75</a:t>
              </a:r>
            </a:p>
          </p:txBody>
        </p:sp>
        <p:sp>
          <p:nvSpPr>
            <p:cNvPr id="54328" name="Rectangle 55"/>
            <p:cNvSpPr>
              <a:spLocks noChangeArrowheads="1"/>
            </p:cNvSpPr>
            <p:nvPr/>
          </p:nvSpPr>
          <p:spPr bwMode="auto">
            <a:xfrm>
              <a:off x="1181" y="2301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6.25</a:t>
              </a:r>
            </a:p>
          </p:txBody>
        </p:sp>
        <p:sp>
          <p:nvSpPr>
            <p:cNvPr id="54329" name="Rectangle 56"/>
            <p:cNvSpPr>
              <a:spLocks noChangeArrowheads="1"/>
            </p:cNvSpPr>
            <p:nvPr/>
          </p:nvSpPr>
          <p:spPr bwMode="auto">
            <a:xfrm>
              <a:off x="1181" y="2092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7.50</a:t>
              </a:r>
            </a:p>
          </p:txBody>
        </p:sp>
        <p:sp>
          <p:nvSpPr>
            <p:cNvPr id="54330" name="Rectangle 57"/>
            <p:cNvSpPr>
              <a:spLocks noChangeArrowheads="1"/>
            </p:cNvSpPr>
            <p:nvPr/>
          </p:nvSpPr>
          <p:spPr bwMode="auto">
            <a:xfrm>
              <a:off x="1181" y="1882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8.75</a:t>
              </a:r>
            </a:p>
          </p:txBody>
        </p:sp>
        <p:sp>
          <p:nvSpPr>
            <p:cNvPr id="54331" name="Rectangle 58"/>
            <p:cNvSpPr>
              <a:spLocks noChangeArrowheads="1"/>
            </p:cNvSpPr>
            <p:nvPr/>
          </p:nvSpPr>
          <p:spPr bwMode="auto">
            <a:xfrm>
              <a:off x="1114" y="1665"/>
              <a:ext cx="355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10.00</a:t>
              </a:r>
            </a:p>
          </p:txBody>
        </p:sp>
        <p:sp>
          <p:nvSpPr>
            <p:cNvPr id="54332" name="Rectangle 59"/>
            <p:cNvSpPr>
              <a:spLocks noChangeArrowheads="1"/>
            </p:cNvSpPr>
            <p:nvPr/>
          </p:nvSpPr>
          <p:spPr bwMode="auto">
            <a:xfrm>
              <a:off x="595" y="2444"/>
              <a:ext cx="595" cy="37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 b="1"/>
                <a:t>Amplitude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 b="1"/>
                <a:t>(volts)</a:t>
              </a:r>
            </a:p>
          </p:txBody>
        </p:sp>
        <p:sp>
          <p:nvSpPr>
            <p:cNvPr id="54333" name="Rectangle 60"/>
            <p:cNvSpPr>
              <a:spLocks noChangeArrowheads="1"/>
            </p:cNvSpPr>
            <p:nvPr/>
          </p:nvSpPr>
          <p:spPr bwMode="auto">
            <a:xfrm>
              <a:off x="1955" y="1262"/>
              <a:ext cx="1953" cy="44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800" b="1"/>
                <a:t>16-Bit Versus 3-Bit Resolution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(5kHz Sine Wave)</a:t>
              </a:r>
            </a:p>
          </p:txBody>
        </p:sp>
        <p:sp>
          <p:nvSpPr>
            <p:cNvPr id="54334" name="Rectangle 61"/>
            <p:cNvSpPr>
              <a:spLocks noChangeArrowheads="1"/>
            </p:cNvSpPr>
            <p:nvPr/>
          </p:nvSpPr>
          <p:spPr bwMode="auto">
            <a:xfrm>
              <a:off x="3462" y="1993"/>
              <a:ext cx="355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16-bit</a:t>
              </a:r>
            </a:p>
          </p:txBody>
        </p:sp>
        <p:sp>
          <p:nvSpPr>
            <p:cNvPr id="54335" name="Rectangle 62"/>
            <p:cNvSpPr>
              <a:spLocks noChangeArrowheads="1"/>
            </p:cNvSpPr>
            <p:nvPr/>
          </p:nvSpPr>
          <p:spPr bwMode="auto">
            <a:xfrm>
              <a:off x="3664" y="2365"/>
              <a:ext cx="299" cy="22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3-bit</a:t>
              </a:r>
            </a:p>
          </p:txBody>
        </p:sp>
        <p:sp>
          <p:nvSpPr>
            <p:cNvPr id="54336" name="Line 63"/>
            <p:cNvSpPr>
              <a:spLocks noChangeShapeType="1"/>
            </p:cNvSpPr>
            <p:nvPr/>
          </p:nvSpPr>
          <p:spPr bwMode="auto">
            <a:xfrm flipH="1">
              <a:off x="3298" y="2464"/>
              <a:ext cx="367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37" name="Line 64"/>
            <p:cNvSpPr>
              <a:spLocks noChangeShapeType="1"/>
            </p:cNvSpPr>
            <p:nvPr/>
          </p:nvSpPr>
          <p:spPr bwMode="auto">
            <a:xfrm flipH="1">
              <a:off x="2931" y="2097"/>
              <a:ext cx="5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38" name="Rectangle 65"/>
            <p:cNvSpPr>
              <a:spLocks noChangeArrowheads="1"/>
            </p:cNvSpPr>
            <p:nvPr/>
          </p:nvSpPr>
          <p:spPr bwMode="auto">
            <a:xfrm>
              <a:off x="2230" y="3331"/>
              <a:ext cx="143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000</a:t>
              </a:r>
            </a:p>
          </p:txBody>
        </p:sp>
        <p:sp>
          <p:nvSpPr>
            <p:cNvPr id="54339" name="Rectangle 66"/>
            <p:cNvSpPr>
              <a:spLocks noChangeArrowheads="1"/>
            </p:cNvSpPr>
            <p:nvPr/>
          </p:nvSpPr>
          <p:spPr bwMode="auto">
            <a:xfrm>
              <a:off x="2230" y="3121"/>
              <a:ext cx="143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001</a:t>
              </a:r>
            </a:p>
          </p:txBody>
        </p:sp>
        <p:sp>
          <p:nvSpPr>
            <p:cNvPr id="54340" name="Rectangle 67"/>
            <p:cNvSpPr>
              <a:spLocks noChangeArrowheads="1"/>
            </p:cNvSpPr>
            <p:nvPr/>
          </p:nvSpPr>
          <p:spPr bwMode="auto">
            <a:xfrm>
              <a:off x="2230" y="2903"/>
              <a:ext cx="143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010</a:t>
              </a:r>
            </a:p>
          </p:txBody>
        </p:sp>
        <p:sp>
          <p:nvSpPr>
            <p:cNvPr id="54341" name="Rectangle 68"/>
            <p:cNvSpPr>
              <a:spLocks noChangeArrowheads="1"/>
            </p:cNvSpPr>
            <p:nvPr/>
          </p:nvSpPr>
          <p:spPr bwMode="auto">
            <a:xfrm>
              <a:off x="2230" y="2696"/>
              <a:ext cx="137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011</a:t>
              </a:r>
            </a:p>
          </p:txBody>
        </p:sp>
        <p:sp>
          <p:nvSpPr>
            <p:cNvPr id="54342" name="Rectangle 69"/>
            <p:cNvSpPr>
              <a:spLocks noChangeArrowheads="1"/>
            </p:cNvSpPr>
            <p:nvPr/>
          </p:nvSpPr>
          <p:spPr bwMode="auto">
            <a:xfrm>
              <a:off x="2230" y="2477"/>
              <a:ext cx="143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100</a:t>
              </a:r>
            </a:p>
          </p:txBody>
        </p:sp>
        <p:sp>
          <p:nvSpPr>
            <p:cNvPr id="54343" name="Rectangle 70"/>
            <p:cNvSpPr>
              <a:spLocks noChangeArrowheads="1"/>
            </p:cNvSpPr>
            <p:nvPr/>
          </p:nvSpPr>
          <p:spPr bwMode="auto">
            <a:xfrm>
              <a:off x="2230" y="2269"/>
              <a:ext cx="143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101</a:t>
              </a:r>
            </a:p>
          </p:txBody>
        </p:sp>
        <p:sp>
          <p:nvSpPr>
            <p:cNvPr id="54344" name="Rectangle 71"/>
            <p:cNvSpPr>
              <a:spLocks noChangeArrowheads="1"/>
            </p:cNvSpPr>
            <p:nvPr/>
          </p:nvSpPr>
          <p:spPr bwMode="auto">
            <a:xfrm>
              <a:off x="2230" y="2059"/>
              <a:ext cx="137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110</a:t>
              </a:r>
            </a:p>
          </p:txBody>
        </p:sp>
        <p:sp>
          <p:nvSpPr>
            <p:cNvPr id="54345" name="Rectangle 72"/>
            <p:cNvSpPr>
              <a:spLocks noChangeArrowheads="1"/>
            </p:cNvSpPr>
            <p:nvPr/>
          </p:nvSpPr>
          <p:spPr bwMode="auto">
            <a:xfrm>
              <a:off x="2230" y="1841"/>
              <a:ext cx="130" cy="13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111</a:t>
              </a:r>
            </a:p>
          </p:txBody>
        </p:sp>
        <p:sp>
          <p:nvSpPr>
            <p:cNvPr id="54346" name="Rectangle 73"/>
            <p:cNvSpPr>
              <a:spLocks noChangeArrowheads="1"/>
            </p:cNvSpPr>
            <p:nvPr/>
          </p:nvSpPr>
          <p:spPr bwMode="auto">
            <a:xfrm>
              <a:off x="2382" y="3496"/>
              <a:ext cx="15" cy="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54347" name="Rectangle 74"/>
            <p:cNvSpPr>
              <a:spLocks noChangeArrowheads="1"/>
            </p:cNvSpPr>
            <p:nvPr/>
          </p:nvSpPr>
          <p:spPr bwMode="auto">
            <a:xfrm>
              <a:off x="4921" y="3481"/>
              <a:ext cx="15" cy="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54348" name="Rectangle 75"/>
            <p:cNvSpPr>
              <a:spLocks noChangeArrowheads="1"/>
            </p:cNvSpPr>
            <p:nvPr/>
          </p:nvSpPr>
          <p:spPr bwMode="auto">
            <a:xfrm>
              <a:off x="4080" y="3481"/>
              <a:ext cx="15" cy="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54349" name="Rectangle 76"/>
            <p:cNvSpPr>
              <a:spLocks noChangeArrowheads="1"/>
            </p:cNvSpPr>
            <p:nvPr/>
          </p:nvSpPr>
          <p:spPr bwMode="auto">
            <a:xfrm>
              <a:off x="3215" y="3481"/>
              <a:ext cx="15" cy="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54350" name="Rectangle 77"/>
            <p:cNvSpPr>
              <a:spLocks noChangeArrowheads="1"/>
            </p:cNvSpPr>
            <p:nvPr/>
          </p:nvSpPr>
          <p:spPr bwMode="auto">
            <a:xfrm>
              <a:off x="1548" y="3474"/>
              <a:ext cx="15" cy="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54351" name="Line 78"/>
            <p:cNvSpPr>
              <a:spLocks noChangeShapeType="1"/>
            </p:cNvSpPr>
            <p:nvPr/>
          </p:nvSpPr>
          <p:spPr bwMode="auto">
            <a:xfrm>
              <a:off x="2356" y="1993"/>
              <a:ext cx="4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52" name="Line 79"/>
            <p:cNvSpPr>
              <a:spLocks noChangeShapeType="1"/>
            </p:cNvSpPr>
            <p:nvPr/>
          </p:nvSpPr>
          <p:spPr bwMode="auto">
            <a:xfrm>
              <a:off x="2828" y="1993"/>
              <a:ext cx="1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53" name="Line 80"/>
            <p:cNvSpPr>
              <a:spLocks noChangeShapeType="1"/>
            </p:cNvSpPr>
            <p:nvPr/>
          </p:nvSpPr>
          <p:spPr bwMode="auto">
            <a:xfrm>
              <a:off x="4084" y="3459"/>
              <a:ext cx="47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354" name="Line 81"/>
            <p:cNvSpPr>
              <a:spLocks noChangeShapeType="1"/>
            </p:cNvSpPr>
            <p:nvPr/>
          </p:nvSpPr>
          <p:spPr bwMode="auto">
            <a:xfrm flipV="1">
              <a:off x="4554" y="3249"/>
              <a:ext cx="0" cy="2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420043" y="3957805"/>
            <a:ext cx="1713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it-IT" sz="2000"/>
              <a:t>  3 bit : 2^3 = 8</a:t>
            </a:r>
          </a:p>
          <a:p>
            <a:pPr>
              <a:buNone/>
            </a:pPr>
            <a:r>
              <a:rPr lang="en-US" sz="2000"/>
              <a:t>16 bit : </a:t>
            </a:r>
            <a:r>
              <a:rPr lang="en-US" altLang="it-IT" sz="2000"/>
              <a:t>65536</a:t>
            </a:r>
            <a:endParaRPr lang="it-IT" sz="2000"/>
          </a:p>
        </p:txBody>
      </p:sp>
      <p:sp>
        <p:nvSpPr>
          <p:cNvPr id="3" name="Rettangolo 2"/>
          <p:cNvSpPr/>
          <p:nvPr/>
        </p:nvSpPr>
        <p:spPr>
          <a:xfrm>
            <a:off x="3264053" y="52219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altLang="it-IT"/>
              <a:t>0-10 V input range </a:t>
            </a:r>
            <a:r>
              <a:rPr lang="en-US" altLang="it-IT">
                <a:sym typeface="Wingdings" panose="05000000000000000000" pitchFamily="2" charset="2"/>
              </a:rPr>
              <a:t> </a:t>
            </a:r>
            <a:r>
              <a:rPr lang="en-US" altLang="it-IT"/>
              <a:t>~150 uV </a:t>
            </a:r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4407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uppo 5"/>
          <p:cNvGrpSpPr/>
          <p:nvPr/>
        </p:nvGrpSpPr>
        <p:grpSpPr>
          <a:xfrm>
            <a:off x="157399" y="101603"/>
            <a:ext cx="11844097" cy="2142125"/>
            <a:chOff x="221672" y="212438"/>
            <a:chExt cx="11970328" cy="2142125"/>
          </a:xfrm>
        </p:grpSpPr>
        <p:sp>
          <p:nvSpPr>
            <p:cNvPr id="2" name="CasellaDiTesto 1"/>
            <p:cNvSpPr txBox="1"/>
            <p:nvPr/>
          </p:nvSpPr>
          <p:spPr>
            <a:xfrm>
              <a:off x="221672" y="212438"/>
              <a:ext cx="11970328" cy="2142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2000" dirty="0"/>
                <a:t>The </a:t>
              </a:r>
              <a:r>
                <a:rPr lang="en-US" sz="2000" i="1" dirty="0"/>
                <a:t>velocity of conversion</a:t>
              </a:r>
              <a:r>
                <a:rPr lang="en-US" sz="2000" dirty="0"/>
                <a:t> is directly related to the </a:t>
              </a:r>
              <a:r>
                <a:rPr lang="en-US" sz="2000" b="1" i="1" dirty="0"/>
                <a:t>dynamic response</a:t>
              </a:r>
              <a:r>
                <a:rPr lang="en-US" sz="2000" dirty="0"/>
                <a:t> of such devices : </a:t>
              </a:r>
            </a:p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2000" dirty="0"/>
                <a:t>If the conversion procedure </a:t>
              </a:r>
              <a:r>
                <a:rPr lang="en-US" sz="2000"/>
                <a:t>is fast, </a:t>
              </a:r>
              <a:r>
                <a:rPr lang="en-US" sz="2000" dirty="0"/>
                <a:t>the </a:t>
              </a:r>
              <a:r>
                <a:rPr lang="en-US" sz="2000" i="1" u="sng" dirty="0"/>
                <a:t>sampling period </a:t>
              </a:r>
              <a:r>
                <a:rPr lang="en-US" sz="2000" i="1" u="sng" dirty="0" err="1"/>
                <a:t>T</a:t>
              </a:r>
              <a:r>
                <a:rPr lang="en-US" sz="2000" i="1" u="sng" baseline="-25000" dirty="0" err="1"/>
                <a:t>s</a:t>
              </a:r>
              <a:r>
                <a:rPr lang="en-US" sz="2000" i="1" u="sng" dirty="0"/>
                <a:t> can be short</a:t>
              </a:r>
              <a:r>
                <a:rPr lang="en-US" sz="2000" dirty="0"/>
                <a:t> and the </a:t>
              </a:r>
              <a:r>
                <a:rPr lang="en-US" sz="2000" i="1" u="sng" dirty="0"/>
                <a:t>sampling frequency f</a:t>
              </a:r>
              <a:r>
                <a:rPr lang="en-US" sz="2000" i="1" u="sng" baseline="-25000" dirty="0"/>
                <a:t>s</a:t>
              </a:r>
              <a:r>
                <a:rPr lang="en-US" sz="2000" i="1" u="sng" dirty="0"/>
                <a:t> can </a:t>
              </a:r>
              <a:r>
                <a:rPr lang="en-US" sz="2000" i="1" u="sng"/>
                <a:t>be high</a:t>
              </a:r>
              <a:r>
                <a:rPr lang="en-US" sz="2000"/>
                <a:t>!</a:t>
              </a:r>
              <a:endParaRPr lang="en-US" sz="2000" dirty="0"/>
            </a:p>
            <a:p>
              <a:pPr>
                <a:lnSpc>
                  <a:spcPct val="110000"/>
                </a:lnSpc>
                <a:spcAft>
                  <a:spcPts val="300"/>
                </a:spcAft>
              </a:pPr>
              <a:endParaRPr lang="en-US" sz="1050" dirty="0"/>
            </a:p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2000" dirty="0"/>
                <a:t>The </a:t>
              </a:r>
              <a:r>
                <a:rPr lang="en-US" sz="2000" b="1" i="1" u="sng" dirty="0"/>
                <a:t>Nyquist sampling theorem</a:t>
              </a:r>
              <a:r>
                <a:rPr lang="en-US" sz="2000" b="1" i="1" dirty="0"/>
                <a:t> </a:t>
              </a:r>
              <a:r>
                <a:rPr lang="en-US" sz="2000" dirty="0"/>
                <a:t>states that the </a:t>
              </a:r>
              <a:r>
                <a:rPr lang="en-US" sz="2000" i="1" dirty="0"/>
                <a:t>sampling frequency of the A/D converter must be at least double of the highest frequency of the signal</a:t>
              </a:r>
              <a:r>
                <a:rPr lang="en-US" sz="2000" dirty="0"/>
                <a:t> : </a:t>
              </a:r>
            </a:p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US" sz="2000" dirty="0"/>
                <a:t>If this rule is not observed, the </a:t>
              </a:r>
              <a:r>
                <a:rPr lang="en-US" sz="2000" i="1" dirty="0"/>
                <a:t>discrete signal</a:t>
              </a:r>
              <a:r>
                <a:rPr lang="en-US" sz="2000" dirty="0"/>
                <a:t> will be affected by </a:t>
              </a:r>
              <a:r>
                <a:rPr lang="en-US" sz="2000" b="1" i="1" u="sng" dirty="0"/>
                <a:t>aliasing</a:t>
              </a:r>
              <a:r>
                <a:rPr lang="en-US" sz="2000" dirty="0"/>
                <a:t>: </a:t>
              </a:r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7430963"/>
                </p:ext>
              </p:extLst>
            </p:nvPr>
          </p:nvGraphicFramePr>
          <p:xfrm>
            <a:off x="4462735" y="1540542"/>
            <a:ext cx="1114843" cy="387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660240" imgH="228600" progId="Equation.3">
                    <p:embed/>
                  </p:oleObj>
                </mc:Choice>
                <mc:Fallback>
                  <p:oleObj name="Equazione" r:id="rId2" imgW="660240" imgH="2286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2735" y="1540542"/>
                          <a:ext cx="1114843" cy="3877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 descr="(17) funzione seno con alias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7" y="2175995"/>
            <a:ext cx="4653586" cy="46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502402" y="2595419"/>
            <a:ext cx="4936065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n-US" sz="2000" dirty="0"/>
              <a:t>Be advised that, to have a </a:t>
            </a:r>
            <a:r>
              <a:rPr lang="en-US" sz="2000" u="sng" dirty="0"/>
              <a:t>good digital reconstruction of the analog waveform</a:t>
            </a:r>
            <a:r>
              <a:rPr lang="en-US" sz="2000" dirty="0"/>
              <a:t>, it is good practice to use a sampling frequency at </a:t>
            </a:r>
            <a:r>
              <a:rPr lang="en-US" sz="2000" dirty="0" err="1"/>
              <a:t>leest</a:t>
            </a:r>
            <a:r>
              <a:rPr lang="en-US" sz="2000" dirty="0"/>
              <a:t> 10 times higher than the signal highest frequency !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en-US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750344"/>
              </p:ext>
            </p:extLst>
          </p:nvPr>
        </p:nvGraphicFramePr>
        <p:xfrm>
          <a:off x="8414617" y="4301166"/>
          <a:ext cx="1200151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711000" imgH="228600" progId="Equation.3">
                  <p:embed/>
                </p:oleObj>
              </mc:Choice>
              <mc:Fallback>
                <p:oleObj name="Equazione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617" y="4301166"/>
                        <a:ext cx="1200151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14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/>
          <a:stretch/>
        </p:blipFill>
        <p:spPr bwMode="auto">
          <a:xfrm>
            <a:off x="2603276" y="622874"/>
            <a:ext cx="7190979" cy="546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833464" y="2870257"/>
            <a:ext cx="30428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Original 10 Hz sine wave signal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590032" y="2876607"/>
            <a:ext cx="10807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i="1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=100 Hz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7651232" y="5454037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i="1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=12 Hz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064828" y="5441059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i="1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=27 Hz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42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/>
          <a:stretch/>
        </p:blipFill>
        <p:spPr bwMode="auto">
          <a:xfrm>
            <a:off x="2603276" y="622874"/>
            <a:ext cx="7190979" cy="546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833464" y="2870257"/>
            <a:ext cx="30428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Original 10 Hz sine wave signal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590032" y="2876607"/>
            <a:ext cx="10807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i="1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=100 Hz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7651232" y="5454037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i="1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=12 Hz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064828" y="5441059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i="1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=27 Hz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29846" y="1198938"/>
            <a:ext cx="3264363" cy="101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2890153" y="1270945"/>
            <a:ext cx="2893021" cy="855696"/>
            <a:chOff x="6660232" y="3639698"/>
            <a:chExt cx="2169766" cy="855696"/>
          </a:xfrm>
        </p:grpSpPr>
        <p:sp>
          <p:nvSpPr>
            <p:cNvPr id="4" name="Ovale 3"/>
            <p:cNvSpPr/>
            <p:nvPr/>
          </p:nvSpPr>
          <p:spPr>
            <a:xfrm>
              <a:off x="6660232" y="3995538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6812632" y="4346052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7029798" y="4350815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7365460" y="3639698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7764730" y="3996101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7917130" y="4346615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8134296" y="4351378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8469958" y="3640261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7596336" y="3645024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8685982" y="3645024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877452" y="1198938"/>
            <a:ext cx="3111196" cy="1012875"/>
            <a:chOff x="3923928" y="3568253"/>
            <a:chExt cx="2333397" cy="1012875"/>
          </a:xfrm>
        </p:grpSpPr>
        <p:sp>
          <p:nvSpPr>
            <p:cNvPr id="21" name="Ovale 20"/>
            <p:cNvSpPr/>
            <p:nvPr/>
          </p:nvSpPr>
          <p:spPr>
            <a:xfrm>
              <a:off x="3923928" y="3990775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4014988" y="370750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4111374" y="4437112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4197671" y="3692654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4355976" y="429309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4442273" y="357301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4529133" y="429309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4610104" y="3986012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4701164" y="3702743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4797550" y="4432349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4883847" y="3687891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5042152" y="4288333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5128449" y="3568253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5215309" y="4288333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5267702" y="3990775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5358762" y="370750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5455148" y="4437112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5541445" y="3692654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5699750" y="429309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786047" y="357301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5872907" y="4293096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5925863" y="3986012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6016923" y="3702743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6113309" y="4432349"/>
              <a:ext cx="144016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Rettangolo 4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2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29775 0.3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156 0.3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19077"/>
            <a:ext cx="10515600" cy="1325563"/>
          </a:xfrm>
        </p:spPr>
        <p:txBody>
          <a:bodyPr/>
          <a:lstStyle/>
          <a:p>
            <a:r>
              <a:rPr lang="en-US" altLang="it-IT"/>
              <a:t>Example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626692" y="2692400"/>
            <a:ext cx="7522726" cy="3159400"/>
            <a:chOff x="508" y="1256"/>
            <a:chExt cx="4744" cy="2747"/>
          </a:xfrm>
        </p:grpSpPr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508" y="1256"/>
              <a:ext cx="4744" cy="26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47111" name="Rectangle 5"/>
            <p:cNvSpPr>
              <a:spLocks noChangeArrowheads="1"/>
            </p:cNvSpPr>
            <p:nvPr/>
          </p:nvSpPr>
          <p:spPr bwMode="auto">
            <a:xfrm>
              <a:off x="1550" y="1825"/>
              <a:ext cx="3368" cy="1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12" name="Group 6"/>
            <p:cNvGrpSpPr>
              <a:grpSpLocks/>
            </p:cNvGrpSpPr>
            <p:nvPr/>
          </p:nvGrpSpPr>
          <p:grpSpPr bwMode="auto">
            <a:xfrm>
              <a:off x="1552" y="1832"/>
              <a:ext cx="3374" cy="1697"/>
              <a:chOff x="1552" y="1780"/>
              <a:chExt cx="3374" cy="1697"/>
            </a:xfrm>
          </p:grpSpPr>
          <p:sp>
            <p:nvSpPr>
              <p:cNvPr id="47151" name="Freeform 7"/>
              <p:cNvSpPr>
                <a:spLocks/>
              </p:cNvSpPr>
              <p:nvPr/>
            </p:nvSpPr>
            <p:spPr bwMode="auto">
              <a:xfrm>
                <a:off x="1552" y="1780"/>
                <a:ext cx="839" cy="848"/>
              </a:xfrm>
              <a:custGeom>
                <a:avLst/>
                <a:gdLst>
                  <a:gd name="T0" fmla="*/ 830 w 839"/>
                  <a:gd name="T1" fmla="*/ 0 h 848"/>
                  <a:gd name="T2" fmla="*/ 810 w 839"/>
                  <a:gd name="T3" fmla="*/ 2 h 848"/>
                  <a:gd name="T4" fmla="*/ 791 w 839"/>
                  <a:gd name="T5" fmla="*/ 9 h 848"/>
                  <a:gd name="T6" fmla="*/ 771 w 839"/>
                  <a:gd name="T7" fmla="*/ 15 h 848"/>
                  <a:gd name="T8" fmla="*/ 751 w 839"/>
                  <a:gd name="T9" fmla="*/ 19 h 848"/>
                  <a:gd name="T10" fmla="*/ 732 w 839"/>
                  <a:gd name="T11" fmla="*/ 21 h 848"/>
                  <a:gd name="T12" fmla="*/ 712 w 839"/>
                  <a:gd name="T13" fmla="*/ 29 h 848"/>
                  <a:gd name="T14" fmla="*/ 692 w 839"/>
                  <a:gd name="T15" fmla="*/ 34 h 848"/>
                  <a:gd name="T16" fmla="*/ 673 w 839"/>
                  <a:gd name="T17" fmla="*/ 44 h 848"/>
                  <a:gd name="T18" fmla="*/ 653 w 839"/>
                  <a:gd name="T19" fmla="*/ 51 h 848"/>
                  <a:gd name="T20" fmla="*/ 633 w 839"/>
                  <a:gd name="T21" fmla="*/ 58 h 848"/>
                  <a:gd name="T22" fmla="*/ 614 w 839"/>
                  <a:gd name="T23" fmla="*/ 65 h 848"/>
                  <a:gd name="T24" fmla="*/ 594 w 839"/>
                  <a:gd name="T25" fmla="*/ 75 h 848"/>
                  <a:gd name="T26" fmla="*/ 578 w 839"/>
                  <a:gd name="T27" fmla="*/ 88 h 848"/>
                  <a:gd name="T28" fmla="*/ 563 w 839"/>
                  <a:gd name="T29" fmla="*/ 98 h 848"/>
                  <a:gd name="T30" fmla="*/ 545 w 839"/>
                  <a:gd name="T31" fmla="*/ 107 h 848"/>
                  <a:gd name="T32" fmla="*/ 525 w 839"/>
                  <a:gd name="T33" fmla="*/ 119 h 848"/>
                  <a:gd name="T34" fmla="*/ 506 w 839"/>
                  <a:gd name="T35" fmla="*/ 132 h 848"/>
                  <a:gd name="T36" fmla="*/ 489 w 839"/>
                  <a:gd name="T37" fmla="*/ 147 h 848"/>
                  <a:gd name="T38" fmla="*/ 474 w 839"/>
                  <a:gd name="T39" fmla="*/ 156 h 848"/>
                  <a:gd name="T40" fmla="*/ 457 w 839"/>
                  <a:gd name="T41" fmla="*/ 168 h 848"/>
                  <a:gd name="T42" fmla="*/ 441 w 839"/>
                  <a:gd name="T43" fmla="*/ 183 h 848"/>
                  <a:gd name="T44" fmla="*/ 425 w 839"/>
                  <a:gd name="T45" fmla="*/ 196 h 848"/>
                  <a:gd name="T46" fmla="*/ 412 w 839"/>
                  <a:gd name="T47" fmla="*/ 211 h 848"/>
                  <a:gd name="T48" fmla="*/ 396 w 839"/>
                  <a:gd name="T49" fmla="*/ 225 h 848"/>
                  <a:gd name="T50" fmla="*/ 381 w 839"/>
                  <a:gd name="T51" fmla="*/ 240 h 848"/>
                  <a:gd name="T52" fmla="*/ 366 w 839"/>
                  <a:gd name="T53" fmla="*/ 255 h 848"/>
                  <a:gd name="T54" fmla="*/ 356 w 839"/>
                  <a:gd name="T55" fmla="*/ 270 h 848"/>
                  <a:gd name="T56" fmla="*/ 342 w 839"/>
                  <a:gd name="T57" fmla="*/ 284 h 848"/>
                  <a:gd name="T58" fmla="*/ 327 w 839"/>
                  <a:gd name="T59" fmla="*/ 299 h 848"/>
                  <a:gd name="T60" fmla="*/ 314 w 839"/>
                  <a:gd name="T61" fmla="*/ 313 h 848"/>
                  <a:gd name="T62" fmla="*/ 300 w 839"/>
                  <a:gd name="T63" fmla="*/ 329 h 848"/>
                  <a:gd name="T64" fmla="*/ 284 w 839"/>
                  <a:gd name="T65" fmla="*/ 345 h 848"/>
                  <a:gd name="T66" fmla="*/ 274 w 839"/>
                  <a:gd name="T67" fmla="*/ 358 h 848"/>
                  <a:gd name="T68" fmla="*/ 260 w 839"/>
                  <a:gd name="T69" fmla="*/ 374 h 848"/>
                  <a:gd name="T70" fmla="*/ 245 w 839"/>
                  <a:gd name="T71" fmla="*/ 388 h 848"/>
                  <a:gd name="T72" fmla="*/ 241 w 839"/>
                  <a:gd name="T73" fmla="*/ 397 h 848"/>
                  <a:gd name="T74" fmla="*/ 225 w 839"/>
                  <a:gd name="T75" fmla="*/ 414 h 848"/>
                  <a:gd name="T76" fmla="*/ 214 w 839"/>
                  <a:gd name="T77" fmla="*/ 431 h 848"/>
                  <a:gd name="T78" fmla="*/ 199 w 839"/>
                  <a:gd name="T79" fmla="*/ 446 h 848"/>
                  <a:gd name="T80" fmla="*/ 185 w 839"/>
                  <a:gd name="T81" fmla="*/ 466 h 848"/>
                  <a:gd name="T82" fmla="*/ 175 w 839"/>
                  <a:gd name="T83" fmla="*/ 486 h 848"/>
                  <a:gd name="T84" fmla="*/ 165 w 839"/>
                  <a:gd name="T85" fmla="*/ 500 h 848"/>
                  <a:gd name="T86" fmla="*/ 152 w 839"/>
                  <a:gd name="T87" fmla="*/ 516 h 848"/>
                  <a:gd name="T88" fmla="*/ 146 w 839"/>
                  <a:gd name="T89" fmla="*/ 535 h 848"/>
                  <a:gd name="T90" fmla="*/ 136 w 839"/>
                  <a:gd name="T91" fmla="*/ 554 h 848"/>
                  <a:gd name="T92" fmla="*/ 126 w 839"/>
                  <a:gd name="T93" fmla="*/ 574 h 848"/>
                  <a:gd name="T94" fmla="*/ 116 w 839"/>
                  <a:gd name="T95" fmla="*/ 594 h 848"/>
                  <a:gd name="T96" fmla="*/ 106 w 839"/>
                  <a:gd name="T97" fmla="*/ 613 h 848"/>
                  <a:gd name="T98" fmla="*/ 97 w 839"/>
                  <a:gd name="T99" fmla="*/ 633 h 848"/>
                  <a:gd name="T100" fmla="*/ 87 w 839"/>
                  <a:gd name="T101" fmla="*/ 652 h 848"/>
                  <a:gd name="T102" fmla="*/ 77 w 839"/>
                  <a:gd name="T103" fmla="*/ 672 h 848"/>
                  <a:gd name="T104" fmla="*/ 68 w 839"/>
                  <a:gd name="T105" fmla="*/ 692 h 848"/>
                  <a:gd name="T106" fmla="*/ 57 w 839"/>
                  <a:gd name="T107" fmla="*/ 711 h 848"/>
                  <a:gd name="T108" fmla="*/ 48 w 839"/>
                  <a:gd name="T109" fmla="*/ 731 h 848"/>
                  <a:gd name="T110" fmla="*/ 39 w 839"/>
                  <a:gd name="T111" fmla="*/ 751 h 848"/>
                  <a:gd name="T112" fmla="*/ 32 w 839"/>
                  <a:gd name="T113" fmla="*/ 770 h 848"/>
                  <a:gd name="T114" fmla="*/ 25 w 839"/>
                  <a:gd name="T115" fmla="*/ 790 h 848"/>
                  <a:gd name="T116" fmla="*/ 18 w 839"/>
                  <a:gd name="T117" fmla="*/ 809 h 848"/>
                  <a:gd name="T118" fmla="*/ 8 w 839"/>
                  <a:gd name="T119" fmla="*/ 829 h 848"/>
                  <a:gd name="T120" fmla="*/ 0 w 839"/>
                  <a:gd name="T121" fmla="*/ 847 h 8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9" h="848">
                    <a:moveTo>
                      <a:pt x="838" y="0"/>
                    </a:moveTo>
                    <a:lnTo>
                      <a:pt x="830" y="0"/>
                    </a:lnTo>
                    <a:lnTo>
                      <a:pt x="820" y="0"/>
                    </a:lnTo>
                    <a:lnTo>
                      <a:pt x="810" y="2"/>
                    </a:lnTo>
                    <a:lnTo>
                      <a:pt x="800" y="6"/>
                    </a:lnTo>
                    <a:lnTo>
                      <a:pt x="791" y="9"/>
                    </a:lnTo>
                    <a:lnTo>
                      <a:pt x="781" y="11"/>
                    </a:lnTo>
                    <a:lnTo>
                      <a:pt x="771" y="15"/>
                    </a:lnTo>
                    <a:lnTo>
                      <a:pt x="761" y="15"/>
                    </a:lnTo>
                    <a:lnTo>
                      <a:pt x="751" y="19"/>
                    </a:lnTo>
                    <a:lnTo>
                      <a:pt x="741" y="19"/>
                    </a:lnTo>
                    <a:lnTo>
                      <a:pt x="732" y="21"/>
                    </a:lnTo>
                    <a:lnTo>
                      <a:pt x="722" y="26"/>
                    </a:lnTo>
                    <a:lnTo>
                      <a:pt x="712" y="29"/>
                    </a:lnTo>
                    <a:lnTo>
                      <a:pt x="702" y="31"/>
                    </a:lnTo>
                    <a:lnTo>
                      <a:pt x="692" y="34"/>
                    </a:lnTo>
                    <a:lnTo>
                      <a:pt x="683" y="39"/>
                    </a:lnTo>
                    <a:lnTo>
                      <a:pt x="673" y="44"/>
                    </a:lnTo>
                    <a:lnTo>
                      <a:pt x="663" y="49"/>
                    </a:lnTo>
                    <a:lnTo>
                      <a:pt x="653" y="51"/>
                    </a:lnTo>
                    <a:lnTo>
                      <a:pt x="643" y="55"/>
                    </a:lnTo>
                    <a:lnTo>
                      <a:pt x="633" y="58"/>
                    </a:lnTo>
                    <a:lnTo>
                      <a:pt x="624" y="61"/>
                    </a:lnTo>
                    <a:lnTo>
                      <a:pt x="614" y="65"/>
                    </a:lnTo>
                    <a:lnTo>
                      <a:pt x="604" y="74"/>
                    </a:lnTo>
                    <a:lnTo>
                      <a:pt x="594" y="75"/>
                    </a:lnTo>
                    <a:lnTo>
                      <a:pt x="584" y="80"/>
                    </a:lnTo>
                    <a:lnTo>
                      <a:pt x="578" y="88"/>
                    </a:lnTo>
                    <a:lnTo>
                      <a:pt x="569" y="90"/>
                    </a:lnTo>
                    <a:lnTo>
                      <a:pt x="563" y="98"/>
                    </a:lnTo>
                    <a:lnTo>
                      <a:pt x="555" y="103"/>
                    </a:lnTo>
                    <a:lnTo>
                      <a:pt x="545" y="107"/>
                    </a:lnTo>
                    <a:lnTo>
                      <a:pt x="535" y="113"/>
                    </a:lnTo>
                    <a:lnTo>
                      <a:pt x="525" y="119"/>
                    </a:lnTo>
                    <a:lnTo>
                      <a:pt x="516" y="127"/>
                    </a:lnTo>
                    <a:lnTo>
                      <a:pt x="506" y="132"/>
                    </a:lnTo>
                    <a:lnTo>
                      <a:pt x="496" y="139"/>
                    </a:lnTo>
                    <a:lnTo>
                      <a:pt x="489" y="147"/>
                    </a:lnTo>
                    <a:lnTo>
                      <a:pt x="481" y="149"/>
                    </a:lnTo>
                    <a:lnTo>
                      <a:pt x="474" y="156"/>
                    </a:lnTo>
                    <a:lnTo>
                      <a:pt x="467" y="162"/>
                    </a:lnTo>
                    <a:lnTo>
                      <a:pt x="457" y="168"/>
                    </a:lnTo>
                    <a:lnTo>
                      <a:pt x="451" y="176"/>
                    </a:lnTo>
                    <a:lnTo>
                      <a:pt x="441" y="183"/>
                    </a:lnTo>
                    <a:lnTo>
                      <a:pt x="432" y="188"/>
                    </a:lnTo>
                    <a:lnTo>
                      <a:pt x="425" y="196"/>
                    </a:lnTo>
                    <a:lnTo>
                      <a:pt x="417" y="202"/>
                    </a:lnTo>
                    <a:lnTo>
                      <a:pt x="412" y="211"/>
                    </a:lnTo>
                    <a:lnTo>
                      <a:pt x="402" y="215"/>
                    </a:lnTo>
                    <a:lnTo>
                      <a:pt x="396" y="225"/>
                    </a:lnTo>
                    <a:lnTo>
                      <a:pt x="388" y="231"/>
                    </a:lnTo>
                    <a:lnTo>
                      <a:pt x="381" y="240"/>
                    </a:lnTo>
                    <a:lnTo>
                      <a:pt x="373" y="245"/>
                    </a:lnTo>
                    <a:lnTo>
                      <a:pt x="366" y="255"/>
                    </a:lnTo>
                    <a:lnTo>
                      <a:pt x="358" y="261"/>
                    </a:lnTo>
                    <a:lnTo>
                      <a:pt x="356" y="270"/>
                    </a:lnTo>
                    <a:lnTo>
                      <a:pt x="349" y="274"/>
                    </a:lnTo>
                    <a:lnTo>
                      <a:pt x="342" y="284"/>
                    </a:lnTo>
                    <a:lnTo>
                      <a:pt x="333" y="291"/>
                    </a:lnTo>
                    <a:lnTo>
                      <a:pt x="327" y="299"/>
                    </a:lnTo>
                    <a:lnTo>
                      <a:pt x="319" y="306"/>
                    </a:lnTo>
                    <a:lnTo>
                      <a:pt x="314" y="313"/>
                    </a:lnTo>
                    <a:lnTo>
                      <a:pt x="307" y="323"/>
                    </a:lnTo>
                    <a:lnTo>
                      <a:pt x="300" y="329"/>
                    </a:lnTo>
                    <a:lnTo>
                      <a:pt x="293" y="339"/>
                    </a:lnTo>
                    <a:lnTo>
                      <a:pt x="284" y="345"/>
                    </a:lnTo>
                    <a:lnTo>
                      <a:pt x="283" y="353"/>
                    </a:lnTo>
                    <a:lnTo>
                      <a:pt x="274" y="358"/>
                    </a:lnTo>
                    <a:lnTo>
                      <a:pt x="268" y="368"/>
                    </a:lnTo>
                    <a:lnTo>
                      <a:pt x="260" y="374"/>
                    </a:lnTo>
                    <a:lnTo>
                      <a:pt x="255" y="382"/>
                    </a:lnTo>
                    <a:lnTo>
                      <a:pt x="245" y="388"/>
                    </a:lnTo>
                    <a:lnTo>
                      <a:pt x="245" y="389"/>
                    </a:lnTo>
                    <a:lnTo>
                      <a:pt x="241" y="397"/>
                    </a:lnTo>
                    <a:lnTo>
                      <a:pt x="234" y="407"/>
                    </a:lnTo>
                    <a:lnTo>
                      <a:pt x="225" y="414"/>
                    </a:lnTo>
                    <a:lnTo>
                      <a:pt x="221" y="421"/>
                    </a:lnTo>
                    <a:lnTo>
                      <a:pt x="214" y="431"/>
                    </a:lnTo>
                    <a:lnTo>
                      <a:pt x="206" y="438"/>
                    </a:lnTo>
                    <a:lnTo>
                      <a:pt x="199" y="446"/>
                    </a:lnTo>
                    <a:lnTo>
                      <a:pt x="192" y="456"/>
                    </a:lnTo>
                    <a:lnTo>
                      <a:pt x="185" y="466"/>
                    </a:lnTo>
                    <a:lnTo>
                      <a:pt x="180" y="476"/>
                    </a:lnTo>
                    <a:lnTo>
                      <a:pt x="175" y="486"/>
                    </a:lnTo>
                    <a:lnTo>
                      <a:pt x="166" y="492"/>
                    </a:lnTo>
                    <a:lnTo>
                      <a:pt x="165" y="500"/>
                    </a:lnTo>
                    <a:lnTo>
                      <a:pt x="160" y="510"/>
                    </a:lnTo>
                    <a:lnTo>
                      <a:pt x="152" y="516"/>
                    </a:lnTo>
                    <a:lnTo>
                      <a:pt x="150" y="525"/>
                    </a:lnTo>
                    <a:lnTo>
                      <a:pt x="146" y="535"/>
                    </a:lnTo>
                    <a:lnTo>
                      <a:pt x="140" y="545"/>
                    </a:lnTo>
                    <a:lnTo>
                      <a:pt x="136" y="554"/>
                    </a:lnTo>
                    <a:lnTo>
                      <a:pt x="127" y="564"/>
                    </a:lnTo>
                    <a:lnTo>
                      <a:pt x="126" y="574"/>
                    </a:lnTo>
                    <a:lnTo>
                      <a:pt x="121" y="584"/>
                    </a:lnTo>
                    <a:lnTo>
                      <a:pt x="116" y="594"/>
                    </a:lnTo>
                    <a:lnTo>
                      <a:pt x="111" y="603"/>
                    </a:lnTo>
                    <a:lnTo>
                      <a:pt x="106" y="613"/>
                    </a:lnTo>
                    <a:lnTo>
                      <a:pt x="101" y="623"/>
                    </a:lnTo>
                    <a:lnTo>
                      <a:pt x="97" y="633"/>
                    </a:lnTo>
                    <a:lnTo>
                      <a:pt x="88" y="643"/>
                    </a:lnTo>
                    <a:lnTo>
                      <a:pt x="87" y="652"/>
                    </a:lnTo>
                    <a:lnTo>
                      <a:pt x="81" y="662"/>
                    </a:lnTo>
                    <a:lnTo>
                      <a:pt x="77" y="672"/>
                    </a:lnTo>
                    <a:lnTo>
                      <a:pt x="74" y="682"/>
                    </a:lnTo>
                    <a:lnTo>
                      <a:pt x="68" y="692"/>
                    </a:lnTo>
                    <a:lnTo>
                      <a:pt x="64" y="702"/>
                    </a:lnTo>
                    <a:lnTo>
                      <a:pt x="57" y="711"/>
                    </a:lnTo>
                    <a:lnTo>
                      <a:pt x="52" y="721"/>
                    </a:lnTo>
                    <a:lnTo>
                      <a:pt x="48" y="731"/>
                    </a:lnTo>
                    <a:lnTo>
                      <a:pt x="42" y="741"/>
                    </a:lnTo>
                    <a:lnTo>
                      <a:pt x="39" y="751"/>
                    </a:lnTo>
                    <a:lnTo>
                      <a:pt x="34" y="760"/>
                    </a:lnTo>
                    <a:lnTo>
                      <a:pt x="32" y="770"/>
                    </a:lnTo>
                    <a:lnTo>
                      <a:pt x="28" y="780"/>
                    </a:lnTo>
                    <a:lnTo>
                      <a:pt x="25" y="790"/>
                    </a:lnTo>
                    <a:lnTo>
                      <a:pt x="22" y="800"/>
                    </a:lnTo>
                    <a:lnTo>
                      <a:pt x="18" y="809"/>
                    </a:lnTo>
                    <a:lnTo>
                      <a:pt x="13" y="819"/>
                    </a:lnTo>
                    <a:lnTo>
                      <a:pt x="8" y="829"/>
                    </a:lnTo>
                    <a:lnTo>
                      <a:pt x="3" y="839"/>
                    </a:lnTo>
                    <a:lnTo>
                      <a:pt x="0" y="847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2" name="Freeform 8"/>
              <p:cNvSpPr>
                <a:spLocks/>
              </p:cNvSpPr>
              <p:nvPr/>
            </p:nvSpPr>
            <p:spPr bwMode="auto">
              <a:xfrm>
                <a:off x="2390" y="1780"/>
                <a:ext cx="804" cy="842"/>
              </a:xfrm>
              <a:custGeom>
                <a:avLst/>
                <a:gdLst>
                  <a:gd name="T0" fmla="*/ 8 w 804"/>
                  <a:gd name="T1" fmla="*/ 0 h 842"/>
                  <a:gd name="T2" fmla="*/ 27 w 804"/>
                  <a:gd name="T3" fmla="*/ 2 h 842"/>
                  <a:gd name="T4" fmla="*/ 46 w 804"/>
                  <a:gd name="T5" fmla="*/ 9 h 842"/>
                  <a:gd name="T6" fmla="*/ 64 w 804"/>
                  <a:gd name="T7" fmla="*/ 15 h 842"/>
                  <a:gd name="T8" fmla="*/ 83 w 804"/>
                  <a:gd name="T9" fmla="*/ 19 h 842"/>
                  <a:gd name="T10" fmla="*/ 102 w 804"/>
                  <a:gd name="T11" fmla="*/ 21 h 842"/>
                  <a:gd name="T12" fmla="*/ 121 w 804"/>
                  <a:gd name="T13" fmla="*/ 29 h 842"/>
                  <a:gd name="T14" fmla="*/ 140 w 804"/>
                  <a:gd name="T15" fmla="*/ 34 h 842"/>
                  <a:gd name="T16" fmla="*/ 158 w 804"/>
                  <a:gd name="T17" fmla="*/ 44 h 842"/>
                  <a:gd name="T18" fmla="*/ 177 w 804"/>
                  <a:gd name="T19" fmla="*/ 50 h 842"/>
                  <a:gd name="T20" fmla="*/ 196 w 804"/>
                  <a:gd name="T21" fmla="*/ 58 h 842"/>
                  <a:gd name="T22" fmla="*/ 215 w 804"/>
                  <a:gd name="T23" fmla="*/ 64 h 842"/>
                  <a:gd name="T24" fmla="*/ 234 w 804"/>
                  <a:gd name="T25" fmla="*/ 74 h 842"/>
                  <a:gd name="T26" fmla="*/ 249 w 804"/>
                  <a:gd name="T27" fmla="*/ 87 h 842"/>
                  <a:gd name="T28" fmla="*/ 263 w 804"/>
                  <a:gd name="T29" fmla="*/ 97 h 842"/>
                  <a:gd name="T30" fmla="*/ 281 w 804"/>
                  <a:gd name="T31" fmla="*/ 107 h 842"/>
                  <a:gd name="T32" fmla="*/ 300 w 804"/>
                  <a:gd name="T33" fmla="*/ 119 h 842"/>
                  <a:gd name="T34" fmla="*/ 318 w 804"/>
                  <a:gd name="T35" fmla="*/ 132 h 842"/>
                  <a:gd name="T36" fmla="*/ 334 w 804"/>
                  <a:gd name="T37" fmla="*/ 146 h 842"/>
                  <a:gd name="T38" fmla="*/ 348 w 804"/>
                  <a:gd name="T39" fmla="*/ 155 h 842"/>
                  <a:gd name="T40" fmla="*/ 365 w 804"/>
                  <a:gd name="T41" fmla="*/ 167 h 842"/>
                  <a:gd name="T42" fmla="*/ 379 w 804"/>
                  <a:gd name="T43" fmla="*/ 181 h 842"/>
                  <a:gd name="T44" fmla="*/ 395 w 804"/>
                  <a:gd name="T45" fmla="*/ 194 h 842"/>
                  <a:gd name="T46" fmla="*/ 407 w 804"/>
                  <a:gd name="T47" fmla="*/ 209 h 842"/>
                  <a:gd name="T48" fmla="*/ 423 w 804"/>
                  <a:gd name="T49" fmla="*/ 224 h 842"/>
                  <a:gd name="T50" fmla="*/ 438 w 804"/>
                  <a:gd name="T51" fmla="*/ 239 h 842"/>
                  <a:gd name="T52" fmla="*/ 451 w 804"/>
                  <a:gd name="T53" fmla="*/ 253 h 842"/>
                  <a:gd name="T54" fmla="*/ 461 w 804"/>
                  <a:gd name="T55" fmla="*/ 268 h 842"/>
                  <a:gd name="T56" fmla="*/ 475 w 804"/>
                  <a:gd name="T57" fmla="*/ 282 h 842"/>
                  <a:gd name="T58" fmla="*/ 489 w 804"/>
                  <a:gd name="T59" fmla="*/ 297 h 842"/>
                  <a:gd name="T60" fmla="*/ 501 w 804"/>
                  <a:gd name="T61" fmla="*/ 311 h 842"/>
                  <a:gd name="T62" fmla="*/ 516 w 804"/>
                  <a:gd name="T63" fmla="*/ 326 h 842"/>
                  <a:gd name="T64" fmla="*/ 530 w 804"/>
                  <a:gd name="T65" fmla="*/ 343 h 842"/>
                  <a:gd name="T66" fmla="*/ 539 w 804"/>
                  <a:gd name="T67" fmla="*/ 356 h 842"/>
                  <a:gd name="T68" fmla="*/ 554 w 804"/>
                  <a:gd name="T69" fmla="*/ 372 h 842"/>
                  <a:gd name="T70" fmla="*/ 567 w 804"/>
                  <a:gd name="T71" fmla="*/ 385 h 842"/>
                  <a:gd name="T72" fmla="*/ 572 w 804"/>
                  <a:gd name="T73" fmla="*/ 395 h 842"/>
                  <a:gd name="T74" fmla="*/ 586 w 804"/>
                  <a:gd name="T75" fmla="*/ 411 h 842"/>
                  <a:gd name="T76" fmla="*/ 598 w 804"/>
                  <a:gd name="T77" fmla="*/ 428 h 842"/>
                  <a:gd name="T78" fmla="*/ 611 w 804"/>
                  <a:gd name="T79" fmla="*/ 443 h 842"/>
                  <a:gd name="T80" fmla="*/ 626 w 804"/>
                  <a:gd name="T81" fmla="*/ 463 h 842"/>
                  <a:gd name="T82" fmla="*/ 635 w 804"/>
                  <a:gd name="T83" fmla="*/ 482 h 842"/>
                  <a:gd name="T84" fmla="*/ 645 w 804"/>
                  <a:gd name="T85" fmla="*/ 496 h 842"/>
                  <a:gd name="T86" fmla="*/ 657 w 804"/>
                  <a:gd name="T87" fmla="*/ 513 h 842"/>
                  <a:gd name="T88" fmla="*/ 663 w 804"/>
                  <a:gd name="T89" fmla="*/ 531 h 842"/>
                  <a:gd name="T90" fmla="*/ 673 w 804"/>
                  <a:gd name="T91" fmla="*/ 550 h 842"/>
                  <a:gd name="T92" fmla="*/ 682 w 804"/>
                  <a:gd name="T93" fmla="*/ 570 h 842"/>
                  <a:gd name="T94" fmla="*/ 692 w 804"/>
                  <a:gd name="T95" fmla="*/ 589 h 842"/>
                  <a:gd name="T96" fmla="*/ 701 w 804"/>
                  <a:gd name="T97" fmla="*/ 609 h 842"/>
                  <a:gd name="T98" fmla="*/ 710 w 804"/>
                  <a:gd name="T99" fmla="*/ 628 h 842"/>
                  <a:gd name="T100" fmla="*/ 720 w 804"/>
                  <a:gd name="T101" fmla="*/ 648 h 842"/>
                  <a:gd name="T102" fmla="*/ 729 w 804"/>
                  <a:gd name="T103" fmla="*/ 667 h 842"/>
                  <a:gd name="T104" fmla="*/ 737 w 804"/>
                  <a:gd name="T105" fmla="*/ 687 h 842"/>
                  <a:gd name="T106" fmla="*/ 748 w 804"/>
                  <a:gd name="T107" fmla="*/ 706 h 842"/>
                  <a:gd name="T108" fmla="*/ 758 w 804"/>
                  <a:gd name="T109" fmla="*/ 726 h 842"/>
                  <a:gd name="T110" fmla="*/ 765 w 804"/>
                  <a:gd name="T111" fmla="*/ 745 h 842"/>
                  <a:gd name="T112" fmla="*/ 771 w 804"/>
                  <a:gd name="T113" fmla="*/ 765 h 842"/>
                  <a:gd name="T114" fmla="*/ 779 w 804"/>
                  <a:gd name="T115" fmla="*/ 784 h 842"/>
                  <a:gd name="T116" fmla="*/ 786 w 804"/>
                  <a:gd name="T117" fmla="*/ 804 h 842"/>
                  <a:gd name="T118" fmla="*/ 795 w 804"/>
                  <a:gd name="T119" fmla="*/ 823 h 842"/>
                  <a:gd name="T120" fmla="*/ 803 w 804"/>
                  <a:gd name="T121" fmla="*/ 841 h 8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4" h="842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36" y="6"/>
                    </a:lnTo>
                    <a:lnTo>
                      <a:pt x="46" y="9"/>
                    </a:lnTo>
                    <a:lnTo>
                      <a:pt x="55" y="11"/>
                    </a:lnTo>
                    <a:lnTo>
                      <a:pt x="64" y="15"/>
                    </a:lnTo>
                    <a:lnTo>
                      <a:pt x="74" y="15"/>
                    </a:lnTo>
                    <a:lnTo>
                      <a:pt x="83" y="19"/>
                    </a:lnTo>
                    <a:lnTo>
                      <a:pt x="93" y="19"/>
                    </a:lnTo>
                    <a:lnTo>
                      <a:pt x="102" y="21"/>
                    </a:lnTo>
                    <a:lnTo>
                      <a:pt x="111" y="25"/>
                    </a:lnTo>
                    <a:lnTo>
                      <a:pt x="121" y="29"/>
                    </a:lnTo>
                    <a:lnTo>
                      <a:pt x="130" y="31"/>
                    </a:lnTo>
                    <a:lnTo>
                      <a:pt x="140" y="34"/>
                    </a:lnTo>
                    <a:lnTo>
                      <a:pt x="149" y="38"/>
                    </a:lnTo>
                    <a:lnTo>
                      <a:pt x="158" y="44"/>
                    </a:lnTo>
                    <a:lnTo>
                      <a:pt x="168" y="48"/>
                    </a:lnTo>
                    <a:lnTo>
                      <a:pt x="177" y="50"/>
                    </a:lnTo>
                    <a:lnTo>
                      <a:pt x="187" y="55"/>
                    </a:lnTo>
                    <a:lnTo>
                      <a:pt x="196" y="58"/>
                    </a:lnTo>
                    <a:lnTo>
                      <a:pt x="205" y="60"/>
                    </a:lnTo>
                    <a:lnTo>
                      <a:pt x="215" y="64"/>
                    </a:lnTo>
                    <a:lnTo>
                      <a:pt x="224" y="73"/>
                    </a:lnTo>
                    <a:lnTo>
                      <a:pt x="234" y="74"/>
                    </a:lnTo>
                    <a:lnTo>
                      <a:pt x="243" y="80"/>
                    </a:lnTo>
                    <a:lnTo>
                      <a:pt x="249" y="87"/>
                    </a:lnTo>
                    <a:lnTo>
                      <a:pt x="257" y="89"/>
                    </a:lnTo>
                    <a:lnTo>
                      <a:pt x="263" y="97"/>
                    </a:lnTo>
                    <a:lnTo>
                      <a:pt x="271" y="102"/>
                    </a:lnTo>
                    <a:lnTo>
                      <a:pt x="281" y="107"/>
                    </a:lnTo>
                    <a:lnTo>
                      <a:pt x="290" y="112"/>
                    </a:lnTo>
                    <a:lnTo>
                      <a:pt x="300" y="119"/>
                    </a:lnTo>
                    <a:lnTo>
                      <a:pt x="309" y="126"/>
                    </a:lnTo>
                    <a:lnTo>
                      <a:pt x="318" y="132"/>
                    </a:lnTo>
                    <a:lnTo>
                      <a:pt x="328" y="138"/>
                    </a:lnTo>
                    <a:lnTo>
                      <a:pt x="334" y="146"/>
                    </a:lnTo>
                    <a:lnTo>
                      <a:pt x="341" y="148"/>
                    </a:lnTo>
                    <a:lnTo>
                      <a:pt x="348" y="155"/>
                    </a:lnTo>
                    <a:lnTo>
                      <a:pt x="356" y="161"/>
                    </a:lnTo>
                    <a:lnTo>
                      <a:pt x="365" y="167"/>
                    </a:lnTo>
                    <a:lnTo>
                      <a:pt x="370" y="175"/>
                    </a:lnTo>
                    <a:lnTo>
                      <a:pt x="379" y="181"/>
                    </a:lnTo>
                    <a:lnTo>
                      <a:pt x="388" y="187"/>
                    </a:lnTo>
                    <a:lnTo>
                      <a:pt x="395" y="194"/>
                    </a:lnTo>
                    <a:lnTo>
                      <a:pt x="403" y="201"/>
                    </a:lnTo>
                    <a:lnTo>
                      <a:pt x="407" y="209"/>
                    </a:lnTo>
                    <a:lnTo>
                      <a:pt x="417" y="214"/>
                    </a:lnTo>
                    <a:lnTo>
                      <a:pt x="423" y="224"/>
                    </a:lnTo>
                    <a:lnTo>
                      <a:pt x="431" y="229"/>
                    </a:lnTo>
                    <a:lnTo>
                      <a:pt x="438" y="239"/>
                    </a:lnTo>
                    <a:lnTo>
                      <a:pt x="445" y="243"/>
                    </a:lnTo>
                    <a:lnTo>
                      <a:pt x="451" y="253"/>
                    </a:lnTo>
                    <a:lnTo>
                      <a:pt x="460" y="259"/>
                    </a:lnTo>
                    <a:lnTo>
                      <a:pt x="461" y="268"/>
                    </a:lnTo>
                    <a:lnTo>
                      <a:pt x="469" y="272"/>
                    </a:lnTo>
                    <a:lnTo>
                      <a:pt x="475" y="282"/>
                    </a:lnTo>
                    <a:lnTo>
                      <a:pt x="483" y="288"/>
                    </a:lnTo>
                    <a:lnTo>
                      <a:pt x="489" y="297"/>
                    </a:lnTo>
                    <a:lnTo>
                      <a:pt x="497" y="304"/>
                    </a:lnTo>
                    <a:lnTo>
                      <a:pt x="501" y="311"/>
                    </a:lnTo>
                    <a:lnTo>
                      <a:pt x="508" y="321"/>
                    </a:lnTo>
                    <a:lnTo>
                      <a:pt x="516" y="326"/>
                    </a:lnTo>
                    <a:lnTo>
                      <a:pt x="522" y="336"/>
                    </a:lnTo>
                    <a:lnTo>
                      <a:pt x="530" y="343"/>
                    </a:lnTo>
                    <a:lnTo>
                      <a:pt x="532" y="350"/>
                    </a:lnTo>
                    <a:lnTo>
                      <a:pt x="539" y="356"/>
                    </a:lnTo>
                    <a:lnTo>
                      <a:pt x="545" y="365"/>
                    </a:lnTo>
                    <a:lnTo>
                      <a:pt x="554" y="372"/>
                    </a:lnTo>
                    <a:lnTo>
                      <a:pt x="558" y="379"/>
                    </a:lnTo>
                    <a:lnTo>
                      <a:pt x="567" y="385"/>
                    </a:lnTo>
                    <a:lnTo>
                      <a:pt x="567" y="386"/>
                    </a:lnTo>
                    <a:lnTo>
                      <a:pt x="572" y="395"/>
                    </a:lnTo>
                    <a:lnTo>
                      <a:pt x="579" y="404"/>
                    </a:lnTo>
                    <a:lnTo>
                      <a:pt x="586" y="411"/>
                    </a:lnTo>
                    <a:lnTo>
                      <a:pt x="591" y="418"/>
                    </a:lnTo>
                    <a:lnTo>
                      <a:pt x="598" y="428"/>
                    </a:lnTo>
                    <a:lnTo>
                      <a:pt x="605" y="435"/>
                    </a:lnTo>
                    <a:lnTo>
                      <a:pt x="611" y="443"/>
                    </a:lnTo>
                    <a:lnTo>
                      <a:pt x="620" y="453"/>
                    </a:lnTo>
                    <a:lnTo>
                      <a:pt x="626" y="463"/>
                    </a:lnTo>
                    <a:lnTo>
                      <a:pt x="630" y="472"/>
                    </a:lnTo>
                    <a:lnTo>
                      <a:pt x="635" y="482"/>
                    </a:lnTo>
                    <a:lnTo>
                      <a:pt x="643" y="489"/>
                    </a:lnTo>
                    <a:lnTo>
                      <a:pt x="645" y="496"/>
                    </a:lnTo>
                    <a:lnTo>
                      <a:pt x="649" y="506"/>
                    </a:lnTo>
                    <a:lnTo>
                      <a:pt x="657" y="513"/>
                    </a:lnTo>
                    <a:lnTo>
                      <a:pt x="658" y="521"/>
                    </a:lnTo>
                    <a:lnTo>
                      <a:pt x="663" y="531"/>
                    </a:lnTo>
                    <a:lnTo>
                      <a:pt x="668" y="541"/>
                    </a:lnTo>
                    <a:lnTo>
                      <a:pt x="673" y="550"/>
                    </a:lnTo>
                    <a:lnTo>
                      <a:pt x="680" y="560"/>
                    </a:lnTo>
                    <a:lnTo>
                      <a:pt x="682" y="570"/>
                    </a:lnTo>
                    <a:lnTo>
                      <a:pt x="686" y="580"/>
                    </a:lnTo>
                    <a:lnTo>
                      <a:pt x="692" y="589"/>
                    </a:lnTo>
                    <a:lnTo>
                      <a:pt x="696" y="599"/>
                    </a:lnTo>
                    <a:lnTo>
                      <a:pt x="701" y="609"/>
                    </a:lnTo>
                    <a:lnTo>
                      <a:pt x="705" y="619"/>
                    </a:lnTo>
                    <a:lnTo>
                      <a:pt x="710" y="628"/>
                    </a:lnTo>
                    <a:lnTo>
                      <a:pt x="718" y="638"/>
                    </a:lnTo>
                    <a:lnTo>
                      <a:pt x="720" y="648"/>
                    </a:lnTo>
                    <a:lnTo>
                      <a:pt x="724" y="658"/>
                    </a:lnTo>
                    <a:lnTo>
                      <a:pt x="729" y="667"/>
                    </a:lnTo>
                    <a:lnTo>
                      <a:pt x="732" y="677"/>
                    </a:lnTo>
                    <a:lnTo>
                      <a:pt x="737" y="687"/>
                    </a:lnTo>
                    <a:lnTo>
                      <a:pt x="742" y="697"/>
                    </a:lnTo>
                    <a:lnTo>
                      <a:pt x="748" y="706"/>
                    </a:lnTo>
                    <a:lnTo>
                      <a:pt x="752" y="716"/>
                    </a:lnTo>
                    <a:lnTo>
                      <a:pt x="758" y="726"/>
                    </a:lnTo>
                    <a:lnTo>
                      <a:pt x="762" y="736"/>
                    </a:lnTo>
                    <a:lnTo>
                      <a:pt x="765" y="745"/>
                    </a:lnTo>
                    <a:lnTo>
                      <a:pt x="770" y="755"/>
                    </a:lnTo>
                    <a:lnTo>
                      <a:pt x="771" y="765"/>
                    </a:lnTo>
                    <a:lnTo>
                      <a:pt x="776" y="774"/>
                    </a:lnTo>
                    <a:lnTo>
                      <a:pt x="779" y="784"/>
                    </a:lnTo>
                    <a:lnTo>
                      <a:pt x="781" y="794"/>
                    </a:lnTo>
                    <a:lnTo>
                      <a:pt x="786" y="804"/>
                    </a:lnTo>
                    <a:lnTo>
                      <a:pt x="790" y="813"/>
                    </a:lnTo>
                    <a:lnTo>
                      <a:pt x="795" y="823"/>
                    </a:lnTo>
                    <a:lnTo>
                      <a:pt x="799" y="833"/>
                    </a:lnTo>
                    <a:lnTo>
                      <a:pt x="803" y="84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3" name="Freeform 9"/>
              <p:cNvSpPr>
                <a:spLocks/>
              </p:cNvSpPr>
              <p:nvPr/>
            </p:nvSpPr>
            <p:spPr bwMode="auto">
              <a:xfrm>
                <a:off x="3193" y="2621"/>
                <a:ext cx="880" cy="856"/>
              </a:xfrm>
              <a:custGeom>
                <a:avLst/>
                <a:gdLst>
                  <a:gd name="T0" fmla="*/ 870 w 880"/>
                  <a:gd name="T1" fmla="*/ 855 h 856"/>
                  <a:gd name="T2" fmla="*/ 850 w 880"/>
                  <a:gd name="T3" fmla="*/ 853 h 856"/>
                  <a:gd name="T4" fmla="*/ 829 w 880"/>
                  <a:gd name="T5" fmla="*/ 845 h 856"/>
                  <a:gd name="T6" fmla="*/ 809 w 880"/>
                  <a:gd name="T7" fmla="*/ 840 h 856"/>
                  <a:gd name="T8" fmla="*/ 788 w 880"/>
                  <a:gd name="T9" fmla="*/ 835 h 856"/>
                  <a:gd name="T10" fmla="*/ 767 w 880"/>
                  <a:gd name="T11" fmla="*/ 834 h 856"/>
                  <a:gd name="T12" fmla="*/ 747 w 880"/>
                  <a:gd name="T13" fmla="*/ 825 h 856"/>
                  <a:gd name="T14" fmla="*/ 726 w 880"/>
                  <a:gd name="T15" fmla="*/ 820 h 856"/>
                  <a:gd name="T16" fmla="*/ 706 w 880"/>
                  <a:gd name="T17" fmla="*/ 810 h 856"/>
                  <a:gd name="T18" fmla="*/ 685 w 880"/>
                  <a:gd name="T19" fmla="*/ 804 h 856"/>
                  <a:gd name="T20" fmla="*/ 664 w 880"/>
                  <a:gd name="T21" fmla="*/ 795 h 856"/>
                  <a:gd name="T22" fmla="*/ 644 w 880"/>
                  <a:gd name="T23" fmla="*/ 788 h 856"/>
                  <a:gd name="T24" fmla="*/ 623 w 880"/>
                  <a:gd name="T25" fmla="*/ 779 h 856"/>
                  <a:gd name="T26" fmla="*/ 606 w 880"/>
                  <a:gd name="T27" fmla="*/ 765 h 856"/>
                  <a:gd name="T28" fmla="*/ 590 w 880"/>
                  <a:gd name="T29" fmla="*/ 755 h 856"/>
                  <a:gd name="T30" fmla="*/ 572 w 880"/>
                  <a:gd name="T31" fmla="*/ 746 h 856"/>
                  <a:gd name="T32" fmla="*/ 551 w 880"/>
                  <a:gd name="T33" fmla="*/ 735 h 856"/>
                  <a:gd name="T34" fmla="*/ 531 w 880"/>
                  <a:gd name="T35" fmla="*/ 721 h 856"/>
                  <a:gd name="T36" fmla="*/ 513 w 880"/>
                  <a:gd name="T37" fmla="*/ 706 h 856"/>
                  <a:gd name="T38" fmla="*/ 497 w 880"/>
                  <a:gd name="T39" fmla="*/ 696 h 856"/>
                  <a:gd name="T40" fmla="*/ 479 w 880"/>
                  <a:gd name="T41" fmla="*/ 685 h 856"/>
                  <a:gd name="T42" fmla="*/ 463 w 880"/>
                  <a:gd name="T43" fmla="*/ 670 h 856"/>
                  <a:gd name="T44" fmla="*/ 446 w 880"/>
                  <a:gd name="T45" fmla="*/ 656 h 856"/>
                  <a:gd name="T46" fmla="*/ 432 w 880"/>
                  <a:gd name="T47" fmla="*/ 642 h 856"/>
                  <a:gd name="T48" fmla="*/ 415 w 880"/>
                  <a:gd name="T49" fmla="*/ 627 h 856"/>
                  <a:gd name="T50" fmla="*/ 400 w 880"/>
                  <a:gd name="T51" fmla="*/ 612 h 856"/>
                  <a:gd name="T52" fmla="*/ 384 w 880"/>
                  <a:gd name="T53" fmla="*/ 597 h 856"/>
                  <a:gd name="T54" fmla="*/ 374 w 880"/>
                  <a:gd name="T55" fmla="*/ 583 h 856"/>
                  <a:gd name="T56" fmla="*/ 359 w 880"/>
                  <a:gd name="T57" fmla="*/ 567 h 856"/>
                  <a:gd name="T58" fmla="*/ 343 w 880"/>
                  <a:gd name="T59" fmla="*/ 553 h 856"/>
                  <a:gd name="T60" fmla="*/ 329 w 880"/>
                  <a:gd name="T61" fmla="*/ 538 h 856"/>
                  <a:gd name="T62" fmla="*/ 314 w 880"/>
                  <a:gd name="T63" fmla="*/ 523 h 856"/>
                  <a:gd name="T64" fmla="*/ 298 w 880"/>
                  <a:gd name="T65" fmla="*/ 507 h 856"/>
                  <a:gd name="T66" fmla="*/ 288 w 880"/>
                  <a:gd name="T67" fmla="*/ 494 h 856"/>
                  <a:gd name="T68" fmla="*/ 273 w 880"/>
                  <a:gd name="T69" fmla="*/ 477 h 856"/>
                  <a:gd name="T70" fmla="*/ 257 w 880"/>
                  <a:gd name="T71" fmla="*/ 464 h 856"/>
                  <a:gd name="T72" fmla="*/ 252 w 880"/>
                  <a:gd name="T73" fmla="*/ 454 h 856"/>
                  <a:gd name="T74" fmla="*/ 236 w 880"/>
                  <a:gd name="T75" fmla="*/ 437 h 856"/>
                  <a:gd name="T76" fmla="*/ 225 w 880"/>
                  <a:gd name="T77" fmla="*/ 419 h 856"/>
                  <a:gd name="T78" fmla="*/ 209 w 880"/>
                  <a:gd name="T79" fmla="*/ 404 h 856"/>
                  <a:gd name="T80" fmla="*/ 194 w 880"/>
                  <a:gd name="T81" fmla="*/ 385 h 856"/>
                  <a:gd name="T82" fmla="*/ 184 w 880"/>
                  <a:gd name="T83" fmla="*/ 365 h 856"/>
                  <a:gd name="T84" fmla="*/ 173 w 880"/>
                  <a:gd name="T85" fmla="*/ 349 h 856"/>
                  <a:gd name="T86" fmla="*/ 160 w 880"/>
                  <a:gd name="T87" fmla="*/ 333 h 856"/>
                  <a:gd name="T88" fmla="*/ 153 w 880"/>
                  <a:gd name="T89" fmla="*/ 315 h 856"/>
                  <a:gd name="T90" fmla="*/ 143 w 880"/>
                  <a:gd name="T91" fmla="*/ 296 h 856"/>
                  <a:gd name="T92" fmla="*/ 132 w 880"/>
                  <a:gd name="T93" fmla="*/ 276 h 856"/>
                  <a:gd name="T94" fmla="*/ 122 w 880"/>
                  <a:gd name="T95" fmla="*/ 256 h 856"/>
                  <a:gd name="T96" fmla="*/ 112 w 880"/>
                  <a:gd name="T97" fmla="*/ 236 h 856"/>
                  <a:gd name="T98" fmla="*/ 101 w 880"/>
                  <a:gd name="T99" fmla="*/ 216 h 856"/>
                  <a:gd name="T100" fmla="*/ 91 w 880"/>
                  <a:gd name="T101" fmla="*/ 196 h 856"/>
                  <a:gd name="T102" fmla="*/ 81 w 880"/>
                  <a:gd name="T103" fmla="*/ 177 h 856"/>
                  <a:gd name="T104" fmla="*/ 72 w 880"/>
                  <a:gd name="T105" fmla="*/ 157 h 856"/>
                  <a:gd name="T106" fmla="*/ 60 w 880"/>
                  <a:gd name="T107" fmla="*/ 137 h 856"/>
                  <a:gd name="T108" fmla="*/ 50 w 880"/>
                  <a:gd name="T109" fmla="*/ 117 h 856"/>
                  <a:gd name="T110" fmla="*/ 41 w 880"/>
                  <a:gd name="T111" fmla="*/ 97 h 856"/>
                  <a:gd name="T112" fmla="*/ 34 w 880"/>
                  <a:gd name="T113" fmla="*/ 78 h 856"/>
                  <a:gd name="T114" fmla="*/ 26 w 880"/>
                  <a:gd name="T115" fmla="*/ 58 h 856"/>
                  <a:gd name="T116" fmla="*/ 19 w 880"/>
                  <a:gd name="T117" fmla="*/ 38 h 856"/>
                  <a:gd name="T118" fmla="*/ 9 w 880"/>
                  <a:gd name="T119" fmla="*/ 18 h 856"/>
                  <a:gd name="T120" fmla="*/ 0 w 880"/>
                  <a:gd name="T121" fmla="*/ 0 h 8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0" h="856">
                    <a:moveTo>
                      <a:pt x="879" y="855"/>
                    </a:moveTo>
                    <a:lnTo>
                      <a:pt x="870" y="855"/>
                    </a:lnTo>
                    <a:lnTo>
                      <a:pt x="860" y="855"/>
                    </a:lnTo>
                    <a:lnTo>
                      <a:pt x="850" y="853"/>
                    </a:lnTo>
                    <a:lnTo>
                      <a:pt x="840" y="848"/>
                    </a:lnTo>
                    <a:lnTo>
                      <a:pt x="829" y="845"/>
                    </a:lnTo>
                    <a:lnTo>
                      <a:pt x="819" y="843"/>
                    </a:lnTo>
                    <a:lnTo>
                      <a:pt x="809" y="840"/>
                    </a:lnTo>
                    <a:lnTo>
                      <a:pt x="798" y="840"/>
                    </a:lnTo>
                    <a:lnTo>
                      <a:pt x="788" y="835"/>
                    </a:lnTo>
                    <a:lnTo>
                      <a:pt x="778" y="835"/>
                    </a:lnTo>
                    <a:lnTo>
                      <a:pt x="767" y="834"/>
                    </a:lnTo>
                    <a:lnTo>
                      <a:pt x="757" y="828"/>
                    </a:lnTo>
                    <a:lnTo>
                      <a:pt x="747" y="825"/>
                    </a:lnTo>
                    <a:lnTo>
                      <a:pt x="737" y="824"/>
                    </a:lnTo>
                    <a:lnTo>
                      <a:pt x="726" y="820"/>
                    </a:lnTo>
                    <a:lnTo>
                      <a:pt x="716" y="815"/>
                    </a:lnTo>
                    <a:lnTo>
                      <a:pt x="706" y="810"/>
                    </a:lnTo>
                    <a:lnTo>
                      <a:pt x="695" y="805"/>
                    </a:lnTo>
                    <a:lnTo>
                      <a:pt x="685" y="804"/>
                    </a:lnTo>
                    <a:lnTo>
                      <a:pt x="675" y="798"/>
                    </a:lnTo>
                    <a:lnTo>
                      <a:pt x="664" y="795"/>
                    </a:lnTo>
                    <a:lnTo>
                      <a:pt x="654" y="794"/>
                    </a:lnTo>
                    <a:lnTo>
                      <a:pt x="644" y="788"/>
                    </a:lnTo>
                    <a:lnTo>
                      <a:pt x="634" y="781"/>
                    </a:lnTo>
                    <a:lnTo>
                      <a:pt x="623" y="779"/>
                    </a:lnTo>
                    <a:lnTo>
                      <a:pt x="613" y="774"/>
                    </a:lnTo>
                    <a:lnTo>
                      <a:pt x="606" y="765"/>
                    </a:lnTo>
                    <a:lnTo>
                      <a:pt x="597" y="764"/>
                    </a:lnTo>
                    <a:lnTo>
                      <a:pt x="590" y="755"/>
                    </a:lnTo>
                    <a:lnTo>
                      <a:pt x="582" y="751"/>
                    </a:lnTo>
                    <a:lnTo>
                      <a:pt x="572" y="746"/>
                    </a:lnTo>
                    <a:lnTo>
                      <a:pt x="561" y="741"/>
                    </a:lnTo>
                    <a:lnTo>
                      <a:pt x="551" y="735"/>
                    </a:lnTo>
                    <a:lnTo>
                      <a:pt x="541" y="726"/>
                    </a:lnTo>
                    <a:lnTo>
                      <a:pt x="531" y="721"/>
                    </a:lnTo>
                    <a:lnTo>
                      <a:pt x="520" y="715"/>
                    </a:lnTo>
                    <a:lnTo>
                      <a:pt x="513" y="706"/>
                    </a:lnTo>
                    <a:lnTo>
                      <a:pt x="504" y="705"/>
                    </a:lnTo>
                    <a:lnTo>
                      <a:pt x="497" y="696"/>
                    </a:lnTo>
                    <a:lnTo>
                      <a:pt x="489" y="692"/>
                    </a:lnTo>
                    <a:lnTo>
                      <a:pt x="479" y="685"/>
                    </a:lnTo>
                    <a:lnTo>
                      <a:pt x="473" y="676"/>
                    </a:lnTo>
                    <a:lnTo>
                      <a:pt x="463" y="670"/>
                    </a:lnTo>
                    <a:lnTo>
                      <a:pt x="453" y="665"/>
                    </a:lnTo>
                    <a:lnTo>
                      <a:pt x="446" y="656"/>
                    </a:lnTo>
                    <a:lnTo>
                      <a:pt x="438" y="650"/>
                    </a:lnTo>
                    <a:lnTo>
                      <a:pt x="432" y="642"/>
                    </a:lnTo>
                    <a:lnTo>
                      <a:pt x="422" y="637"/>
                    </a:lnTo>
                    <a:lnTo>
                      <a:pt x="415" y="627"/>
                    </a:lnTo>
                    <a:lnTo>
                      <a:pt x="407" y="622"/>
                    </a:lnTo>
                    <a:lnTo>
                      <a:pt x="400" y="612"/>
                    </a:lnTo>
                    <a:lnTo>
                      <a:pt x="391" y="607"/>
                    </a:lnTo>
                    <a:lnTo>
                      <a:pt x="384" y="597"/>
                    </a:lnTo>
                    <a:lnTo>
                      <a:pt x="376" y="590"/>
                    </a:lnTo>
                    <a:lnTo>
                      <a:pt x="374" y="583"/>
                    </a:lnTo>
                    <a:lnTo>
                      <a:pt x="366" y="577"/>
                    </a:lnTo>
                    <a:lnTo>
                      <a:pt x="359" y="567"/>
                    </a:lnTo>
                    <a:lnTo>
                      <a:pt x="350" y="561"/>
                    </a:lnTo>
                    <a:lnTo>
                      <a:pt x="343" y="553"/>
                    </a:lnTo>
                    <a:lnTo>
                      <a:pt x="335" y="546"/>
                    </a:lnTo>
                    <a:lnTo>
                      <a:pt x="329" y="538"/>
                    </a:lnTo>
                    <a:lnTo>
                      <a:pt x="322" y="528"/>
                    </a:lnTo>
                    <a:lnTo>
                      <a:pt x="314" y="523"/>
                    </a:lnTo>
                    <a:lnTo>
                      <a:pt x="307" y="513"/>
                    </a:lnTo>
                    <a:lnTo>
                      <a:pt x="298" y="507"/>
                    </a:lnTo>
                    <a:lnTo>
                      <a:pt x="297" y="498"/>
                    </a:lnTo>
                    <a:lnTo>
                      <a:pt x="288" y="494"/>
                    </a:lnTo>
                    <a:lnTo>
                      <a:pt x="281" y="484"/>
                    </a:lnTo>
                    <a:lnTo>
                      <a:pt x="273" y="477"/>
                    </a:lnTo>
                    <a:lnTo>
                      <a:pt x="267" y="468"/>
                    </a:lnTo>
                    <a:lnTo>
                      <a:pt x="257" y="464"/>
                    </a:lnTo>
                    <a:lnTo>
                      <a:pt x="257" y="462"/>
                    </a:lnTo>
                    <a:lnTo>
                      <a:pt x="252" y="454"/>
                    </a:lnTo>
                    <a:lnTo>
                      <a:pt x="246" y="444"/>
                    </a:lnTo>
                    <a:lnTo>
                      <a:pt x="236" y="437"/>
                    </a:lnTo>
                    <a:lnTo>
                      <a:pt x="232" y="429"/>
                    </a:lnTo>
                    <a:lnTo>
                      <a:pt x="225" y="419"/>
                    </a:lnTo>
                    <a:lnTo>
                      <a:pt x="216" y="412"/>
                    </a:lnTo>
                    <a:lnTo>
                      <a:pt x="209" y="404"/>
                    </a:lnTo>
                    <a:lnTo>
                      <a:pt x="201" y="395"/>
                    </a:lnTo>
                    <a:lnTo>
                      <a:pt x="194" y="385"/>
                    </a:lnTo>
                    <a:lnTo>
                      <a:pt x="188" y="375"/>
                    </a:lnTo>
                    <a:lnTo>
                      <a:pt x="184" y="365"/>
                    </a:lnTo>
                    <a:lnTo>
                      <a:pt x="175" y="358"/>
                    </a:lnTo>
                    <a:lnTo>
                      <a:pt x="173" y="349"/>
                    </a:lnTo>
                    <a:lnTo>
                      <a:pt x="168" y="340"/>
                    </a:lnTo>
                    <a:lnTo>
                      <a:pt x="160" y="333"/>
                    </a:lnTo>
                    <a:lnTo>
                      <a:pt x="157" y="325"/>
                    </a:lnTo>
                    <a:lnTo>
                      <a:pt x="153" y="315"/>
                    </a:lnTo>
                    <a:lnTo>
                      <a:pt x="147" y="305"/>
                    </a:lnTo>
                    <a:lnTo>
                      <a:pt x="143" y="296"/>
                    </a:lnTo>
                    <a:lnTo>
                      <a:pt x="133" y="286"/>
                    </a:lnTo>
                    <a:lnTo>
                      <a:pt x="132" y="276"/>
                    </a:lnTo>
                    <a:lnTo>
                      <a:pt x="127" y="266"/>
                    </a:lnTo>
                    <a:lnTo>
                      <a:pt x="122" y="256"/>
                    </a:lnTo>
                    <a:lnTo>
                      <a:pt x="116" y="246"/>
                    </a:lnTo>
                    <a:lnTo>
                      <a:pt x="112" y="236"/>
                    </a:lnTo>
                    <a:lnTo>
                      <a:pt x="106" y="226"/>
                    </a:lnTo>
                    <a:lnTo>
                      <a:pt x="101" y="216"/>
                    </a:lnTo>
                    <a:lnTo>
                      <a:pt x="92" y="206"/>
                    </a:lnTo>
                    <a:lnTo>
                      <a:pt x="91" y="196"/>
                    </a:lnTo>
                    <a:lnTo>
                      <a:pt x="85" y="187"/>
                    </a:lnTo>
                    <a:lnTo>
                      <a:pt x="81" y="177"/>
                    </a:lnTo>
                    <a:lnTo>
                      <a:pt x="77" y="167"/>
                    </a:lnTo>
                    <a:lnTo>
                      <a:pt x="72" y="157"/>
                    </a:lnTo>
                    <a:lnTo>
                      <a:pt x="67" y="147"/>
                    </a:lnTo>
                    <a:lnTo>
                      <a:pt x="60" y="137"/>
                    </a:lnTo>
                    <a:lnTo>
                      <a:pt x="54" y="127"/>
                    </a:lnTo>
                    <a:lnTo>
                      <a:pt x="50" y="117"/>
                    </a:lnTo>
                    <a:lnTo>
                      <a:pt x="44" y="107"/>
                    </a:lnTo>
                    <a:lnTo>
                      <a:pt x="41" y="97"/>
                    </a:lnTo>
                    <a:lnTo>
                      <a:pt x="36" y="88"/>
                    </a:lnTo>
                    <a:lnTo>
                      <a:pt x="34" y="78"/>
                    </a:lnTo>
                    <a:lnTo>
                      <a:pt x="29" y="68"/>
                    </a:lnTo>
                    <a:lnTo>
                      <a:pt x="26" y="58"/>
                    </a:lnTo>
                    <a:lnTo>
                      <a:pt x="24" y="48"/>
                    </a:lnTo>
                    <a:lnTo>
                      <a:pt x="19" y="38"/>
                    </a:lnTo>
                    <a:lnTo>
                      <a:pt x="13" y="28"/>
                    </a:lnTo>
                    <a:lnTo>
                      <a:pt x="9" y="1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4" name="Freeform 10"/>
              <p:cNvSpPr>
                <a:spLocks/>
              </p:cNvSpPr>
              <p:nvPr/>
            </p:nvSpPr>
            <p:spPr bwMode="auto">
              <a:xfrm>
                <a:off x="4088" y="2627"/>
                <a:ext cx="838" cy="850"/>
              </a:xfrm>
              <a:custGeom>
                <a:avLst/>
                <a:gdLst>
                  <a:gd name="T0" fmla="*/ 8 w 838"/>
                  <a:gd name="T1" fmla="*/ 849 h 850"/>
                  <a:gd name="T2" fmla="*/ 28 w 838"/>
                  <a:gd name="T3" fmla="*/ 847 h 850"/>
                  <a:gd name="T4" fmla="*/ 47 w 838"/>
                  <a:gd name="T5" fmla="*/ 839 h 850"/>
                  <a:gd name="T6" fmla="*/ 67 w 838"/>
                  <a:gd name="T7" fmla="*/ 834 h 850"/>
                  <a:gd name="T8" fmla="*/ 87 w 838"/>
                  <a:gd name="T9" fmla="*/ 829 h 850"/>
                  <a:gd name="T10" fmla="*/ 106 w 838"/>
                  <a:gd name="T11" fmla="*/ 828 h 850"/>
                  <a:gd name="T12" fmla="*/ 126 w 838"/>
                  <a:gd name="T13" fmla="*/ 819 h 850"/>
                  <a:gd name="T14" fmla="*/ 146 w 838"/>
                  <a:gd name="T15" fmla="*/ 815 h 850"/>
                  <a:gd name="T16" fmla="*/ 165 w 838"/>
                  <a:gd name="T17" fmla="*/ 805 h 850"/>
                  <a:gd name="T18" fmla="*/ 185 w 838"/>
                  <a:gd name="T19" fmla="*/ 798 h 850"/>
                  <a:gd name="T20" fmla="*/ 204 w 838"/>
                  <a:gd name="T21" fmla="*/ 789 h 850"/>
                  <a:gd name="T22" fmla="*/ 224 w 838"/>
                  <a:gd name="T23" fmla="*/ 783 h 850"/>
                  <a:gd name="T24" fmla="*/ 244 w 838"/>
                  <a:gd name="T25" fmla="*/ 773 h 850"/>
                  <a:gd name="T26" fmla="*/ 260 w 838"/>
                  <a:gd name="T27" fmla="*/ 760 h 850"/>
                  <a:gd name="T28" fmla="*/ 274 w 838"/>
                  <a:gd name="T29" fmla="*/ 750 h 850"/>
                  <a:gd name="T30" fmla="*/ 293 w 838"/>
                  <a:gd name="T31" fmla="*/ 740 h 850"/>
                  <a:gd name="T32" fmla="*/ 312 w 838"/>
                  <a:gd name="T33" fmla="*/ 729 h 850"/>
                  <a:gd name="T34" fmla="*/ 332 w 838"/>
                  <a:gd name="T35" fmla="*/ 716 h 850"/>
                  <a:gd name="T36" fmla="*/ 348 w 838"/>
                  <a:gd name="T37" fmla="*/ 701 h 850"/>
                  <a:gd name="T38" fmla="*/ 362 w 838"/>
                  <a:gd name="T39" fmla="*/ 691 h 850"/>
                  <a:gd name="T40" fmla="*/ 381 w 838"/>
                  <a:gd name="T41" fmla="*/ 680 h 850"/>
                  <a:gd name="T42" fmla="*/ 395 w 838"/>
                  <a:gd name="T43" fmla="*/ 665 h 850"/>
                  <a:gd name="T44" fmla="*/ 411 w 838"/>
                  <a:gd name="T45" fmla="*/ 652 h 850"/>
                  <a:gd name="T46" fmla="*/ 425 w 838"/>
                  <a:gd name="T47" fmla="*/ 638 h 850"/>
                  <a:gd name="T48" fmla="*/ 441 w 838"/>
                  <a:gd name="T49" fmla="*/ 622 h 850"/>
                  <a:gd name="T50" fmla="*/ 456 w 838"/>
                  <a:gd name="T51" fmla="*/ 608 h 850"/>
                  <a:gd name="T52" fmla="*/ 470 w 838"/>
                  <a:gd name="T53" fmla="*/ 593 h 850"/>
                  <a:gd name="T54" fmla="*/ 480 w 838"/>
                  <a:gd name="T55" fmla="*/ 579 h 850"/>
                  <a:gd name="T56" fmla="*/ 495 w 838"/>
                  <a:gd name="T57" fmla="*/ 563 h 850"/>
                  <a:gd name="T58" fmla="*/ 510 w 838"/>
                  <a:gd name="T59" fmla="*/ 549 h 850"/>
                  <a:gd name="T60" fmla="*/ 523 w 838"/>
                  <a:gd name="T61" fmla="*/ 534 h 850"/>
                  <a:gd name="T62" fmla="*/ 538 w 838"/>
                  <a:gd name="T63" fmla="*/ 520 h 850"/>
                  <a:gd name="T64" fmla="*/ 552 w 838"/>
                  <a:gd name="T65" fmla="*/ 503 h 850"/>
                  <a:gd name="T66" fmla="*/ 562 w 838"/>
                  <a:gd name="T67" fmla="*/ 490 h 850"/>
                  <a:gd name="T68" fmla="*/ 577 w 838"/>
                  <a:gd name="T69" fmla="*/ 474 h 850"/>
                  <a:gd name="T70" fmla="*/ 591 w 838"/>
                  <a:gd name="T71" fmla="*/ 461 h 850"/>
                  <a:gd name="T72" fmla="*/ 597 w 838"/>
                  <a:gd name="T73" fmla="*/ 451 h 850"/>
                  <a:gd name="T74" fmla="*/ 611 w 838"/>
                  <a:gd name="T75" fmla="*/ 434 h 850"/>
                  <a:gd name="T76" fmla="*/ 623 w 838"/>
                  <a:gd name="T77" fmla="*/ 416 h 850"/>
                  <a:gd name="T78" fmla="*/ 637 w 838"/>
                  <a:gd name="T79" fmla="*/ 402 h 850"/>
                  <a:gd name="T80" fmla="*/ 652 w 838"/>
                  <a:gd name="T81" fmla="*/ 382 h 850"/>
                  <a:gd name="T82" fmla="*/ 662 w 838"/>
                  <a:gd name="T83" fmla="*/ 362 h 850"/>
                  <a:gd name="T84" fmla="*/ 672 w 838"/>
                  <a:gd name="T85" fmla="*/ 347 h 850"/>
                  <a:gd name="T86" fmla="*/ 685 w 838"/>
                  <a:gd name="T87" fmla="*/ 331 h 850"/>
                  <a:gd name="T88" fmla="*/ 692 w 838"/>
                  <a:gd name="T89" fmla="*/ 313 h 850"/>
                  <a:gd name="T90" fmla="*/ 701 w 838"/>
                  <a:gd name="T91" fmla="*/ 293 h 850"/>
                  <a:gd name="T92" fmla="*/ 711 w 838"/>
                  <a:gd name="T93" fmla="*/ 274 h 850"/>
                  <a:gd name="T94" fmla="*/ 721 w 838"/>
                  <a:gd name="T95" fmla="*/ 254 h 850"/>
                  <a:gd name="T96" fmla="*/ 731 w 838"/>
                  <a:gd name="T97" fmla="*/ 234 h 850"/>
                  <a:gd name="T98" fmla="*/ 741 w 838"/>
                  <a:gd name="T99" fmla="*/ 215 h 850"/>
                  <a:gd name="T100" fmla="*/ 750 w 838"/>
                  <a:gd name="T101" fmla="*/ 195 h 850"/>
                  <a:gd name="T102" fmla="*/ 760 w 838"/>
                  <a:gd name="T103" fmla="*/ 175 h 850"/>
                  <a:gd name="T104" fmla="*/ 768 w 838"/>
                  <a:gd name="T105" fmla="*/ 156 h 850"/>
                  <a:gd name="T106" fmla="*/ 780 w 838"/>
                  <a:gd name="T107" fmla="*/ 136 h 850"/>
                  <a:gd name="T108" fmla="*/ 790 w 838"/>
                  <a:gd name="T109" fmla="*/ 116 h 850"/>
                  <a:gd name="T110" fmla="*/ 797 w 838"/>
                  <a:gd name="T111" fmla="*/ 97 h 850"/>
                  <a:gd name="T112" fmla="*/ 804 w 838"/>
                  <a:gd name="T113" fmla="*/ 77 h 850"/>
                  <a:gd name="T114" fmla="*/ 813 w 838"/>
                  <a:gd name="T115" fmla="*/ 57 h 850"/>
                  <a:gd name="T116" fmla="*/ 819 w 838"/>
                  <a:gd name="T117" fmla="*/ 38 h 850"/>
                  <a:gd name="T118" fmla="*/ 829 w 838"/>
                  <a:gd name="T119" fmla="*/ 18 h 850"/>
                  <a:gd name="T120" fmla="*/ 837 w 838"/>
                  <a:gd name="T121" fmla="*/ 0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8" h="850">
                    <a:moveTo>
                      <a:pt x="0" y="849"/>
                    </a:moveTo>
                    <a:lnTo>
                      <a:pt x="8" y="849"/>
                    </a:lnTo>
                    <a:lnTo>
                      <a:pt x="18" y="849"/>
                    </a:lnTo>
                    <a:lnTo>
                      <a:pt x="28" y="847"/>
                    </a:lnTo>
                    <a:lnTo>
                      <a:pt x="38" y="842"/>
                    </a:lnTo>
                    <a:lnTo>
                      <a:pt x="47" y="839"/>
                    </a:lnTo>
                    <a:lnTo>
                      <a:pt x="57" y="838"/>
                    </a:lnTo>
                    <a:lnTo>
                      <a:pt x="67" y="834"/>
                    </a:lnTo>
                    <a:lnTo>
                      <a:pt x="77" y="834"/>
                    </a:lnTo>
                    <a:lnTo>
                      <a:pt x="87" y="829"/>
                    </a:lnTo>
                    <a:lnTo>
                      <a:pt x="96" y="829"/>
                    </a:lnTo>
                    <a:lnTo>
                      <a:pt x="106" y="828"/>
                    </a:lnTo>
                    <a:lnTo>
                      <a:pt x="116" y="822"/>
                    </a:lnTo>
                    <a:lnTo>
                      <a:pt x="126" y="819"/>
                    </a:lnTo>
                    <a:lnTo>
                      <a:pt x="136" y="818"/>
                    </a:lnTo>
                    <a:lnTo>
                      <a:pt x="146" y="815"/>
                    </a:lnTo>
                    <a:lnTo>
                      <a:pt x="155" y="809"/>
                    </a:lnTo>
                    <a:lnTo>
                      <a:pt x="165" y="805"/>
                    </a:lnTo>
                    <a:lnTo>
                      <a:pt x="175" y="799"/>
                    </a:lnTo>
                    <a:lnTo>
                      <a:pt x="185" y="798"/>
                    </a:lnTo>
                    <a:lnTo>
                      <a:pt x="195" y="793"/>
                    </a:lnTo>
                    <a:lnTo>
                      <a:pt x="204" y="789"/>
                    </a:lnTo>
                    <a:lnTo>
                      <a:pt x="214" y="788"/>
                    </a:lnTo>
                    <a:lnTo>
                      <a:pt x="224" y="783"/>
                    </a:lnTo>
                    <a:lnTo>
                      <a:pt x="234" y="775"/>
                    </a:lnTo>
                    <a:lnTo>
                      <a:pt x="244" y="773"/>
                    </a:lnTo>
                    <a:lnTo>
                      <a:pt x="253" y="769"/>
                    </a:lnTo>
                    <a:lnTo>
                      <a:pt x="260" y="760"/>
                    </a:lnTo>
                    <a:lnTo>
                      <a:pt x="268" y="759"/>
                    </a:lnTo>
                    <a:lnTo>
                      <a:pt x="274" y="750"/>
                    </a:lnTo>
                    <a:lnTo>
                      <a:pt x="283" y="746"/>
                    </a:lnTo>
                    <a:lnTo>
                      <a:pt x="293" y="740"/>
                    </a:lnTo>
                    <a:lnTo>
                      <a:pt x="302" y="736"/>
                    </a:lnTo>
                    <a:lnTo>
                      <a:pt x="312" y="729"/>
                    </a:lnTo>
                    <a:lnTo>
                      <a:pt x="322" y="721"/>
                    </a:lnTo>
                    <a:lnTo>
                      <a:pt x="332" y="716"/>
                    </a:lnTo>
                    <a:lnTo>
                      <a:pt x="342" y="710"/>
                    </a:lnTo>
                    <a:lnTo>
                      <a:pt x="348" y="701"/>
                    </a:lnTo>
                    <a:lnTo>
                      <a:pt x="356" y="700"/>
                    </a:lnTo>
                    <a:lnTo>
                      <a:pt x="362" y="691"/>
                    </a:lnTo>
                    <a:lnTo>
                      <a:pt x="371" y="687"/>
                    </a:lnTo>
                    <a:lnTo>
                      <a:pt x="381" y="680"/>
                    </a:lnTo>
                    <a:lnTo>
                      <a:pt x="385" y="671"/>
                    </a:lnTo>
                    <a:lnTo>
                      <a:pt x="395" y="665"/>
                    </a:lnTo>
                    <a:lnTo>
                      <a:pt x="405" y="661"/>
                    </a:lnTo>
                    <a:lnTo>
                      <a:pt x="411" y="652"/>
                    </a:lnTo>
                    <a:lnTo>
                      <a:pt x="420" y="645"/>
                    </a:lnTo>
                    <a:lnTo>
                      <a:pt x="425" y="638"/>
                    </a:lnTo>
                    <a:lnTo>
                      <a:pt x="434" y="632"/>
                    </a:lnTo>
                    <a:lnTo>
                      <a:pt x="441" y="622"/>
                    </a:lnTo>
                    <a:lnTo>
                      <a:pt x="450" y="618"/>
                    </a:lnTo>
                    <a:lnTo>
                      <a:pt x="456" y="608"/>
                    </a:lnTo>
                    <a:lnTo>
                      <a:pt x="464" y="603"/>
                    </a:lnTo>
                    <a:lnTo>
                      <a:pt x="470" y="593"/>
                    </a:lnTo>
                    <a:lnTo>
                      <a:pt x="479" y="586"/>
                    </a:lnTo>
                    <a:lnTo>
                      <a:pt x="480" y="579"/>
                    </a:lnTo>
                    <a:lnTo>
                      <a:pt x="489" y="573"/>
                    </a:lnTo>
                    <a:lnTo>
                      <a:pt x="495" y="563"/>
                    </a:lnTo>
                    <a:lnTo>
                      <a:pt x="503" y="557"/>
                    </a:lnTo>
                    <a:lnTo>
                      <a:pt x="510" y="549"/>
                    </a:lnTo>
                    <a:lnTo>
                      <a:pt x="518" y="543"/>
                    </a:lnTo>
                    <a:lnTo>
                      <a:pt x="523" y="534"/>
                    </a:lnTo>
                    <a:lnTo>
                      <a:pt x="529" y="524"/>
                    </a:lnTo>
                    <a:lnTo>
                      <a:pt x="538" y="520"/>
                    </a:lnTo>
                    <a:lnTo>
                      <a:pt x="544" y="510"/>
                    </a:lnTo>
                    <a:lnTo>
                      <a:pt x="552" y="503"/>
                    </a:lnTo>
                    <a:lnTo>
                      <a:pt x="554" y="494"/>
                    </a:lnTo>
                    <a:lnTo>
                      <a:pt x="562" y="490"/>
                    </a:lnTo>
                    <a:lnTo>
                      <a:pt x="568" y="480"/>
                    </a:lnTo>
                    <a:lnTo>
                      <a:pt x="577" y="474"/>
                    </a:lnTo>
                    <a:lnTo>
                      <a:pt x="581" y="465"/>
                    </a:lnTo>
                    <a:lnTo>
                      <a:pt x="591" y="461"/>
                    </a:lnTo>
                    <a:lnTo>
                      <a:pt x="591" y="458"/>
                    </a:lnTo>
                    <a:lnTo>
                      <a:pt x="597" y="451"/>
                    </a:lnTo>
                    <a:lnTo>
                      <a:pt x="603" y="441"/>
                    </a:lnTo>
                    <a:lnTo>
                      <a:pt x="611" y="434"/>
                    </a:lnTo>
                    <a:lnTo>
                      <a:pt x="616" y="426"/>
                    </a:lnTo>
                    <a:lnTo>
                      <a:pt x="623" y="416"/>
                    </a:lnTo>
                    <a:lnTo>
                      <a:pt x="631" y="409"/>
                    </a:lnTo>
                    <a:lnTo>
                      <a:pt x="637" y="402"/>
                    </a:lnTo>
                    <a:lnTo>
                      <a:pt x="646" y="392"/>
                    </a:lnTo>
                    <a:lnTo>
                      <a:pt x="652" y="382"/>
                    </a:lnTo>
                    <a:lnTo>
                      <a:pt x="657" y="372"/>
                    </a:lnTo>
                    <a:lnTo>
                      <a:pt x="662" y="362"/>
                    </a:lnTo>
                    <a:lnTo>
                      <a:pt x="670" y="356"/>
                    </a:lnTo>
                    <a:lnTo>
                      <a:pt x="672" y="347"/>
                    </a:lnTo>
                    <a:lnTo>
                      <a:pt x="676" y="337"/>
                    </a:lnTo>
                    <a:lnTo>
                      <a:pt x="685" y="331"/>
                    </a:lnTo>
                    <a:lnTo>
                      <a:pt x="686" y="323"/>
                    </a:lnTo>
                    <a:lnTo>
                      <a:pt x="692" y="313"/>
                    </a:lnTo>
                    <a:lnTo>
                      <a:pt x="696" y="303"/>
                    </a:lnTo>
                    <a:lnTo>
                      <a:pt x="701" y="293"/>
                    </a:lnTo>
                    <a:lnTo>
                      <a:pt x="709" y="284"/>
                    </a:lnTo>
                    <a:lnTo>
                      <a:pt x="711" y="274"/>
                    </a:lnTo>
                    <a:lnTo>
                      <a:pt x="716" y="264"/>
                    </a:lnTo>
                    <a:lnTo>
                      <a:pt x="721" y="254"/>
                    </a:lnTo>
                    <a:lnTo>
                      <a:pt x="725" y="244"/>
                    </a:lnTo>
                    <a:lnTo>
                      <a:pt x="731" y="234"/>
                    </a:lnTo>
                    <a:lnTo>
                      <a:pt x="735" y="225"/>
                    </a:lnTo>
                    <a:lnTo>
                      <a:pt x="741" y="215"/>
                    </a:lnTo>
                    <a:lnTo>
                      <a:pt x="748" y="205"/>
                    </a:lnTo>
                    <a:lnTo>
                      <a:pt x="750" y="195"/>
                    </a:lnTo>
                    <a:lnTo>
                      <a:pt x="755" y="185"/>
                    </a:lnTo>
                    <a:lnTo>
                      <a:pt x="760" y="175"/>
                    </a:lnTo>
                    <a:lnTo>
                      <a:pt x="763" y="166"/>
                    </a:lnTo>
                    <a:lnTo>
                      <a:pt x="768" y="156"/>
                    </a:lnTo>
                    <a:lnTo>
                      <a:pt x="773" y="146"/>
                    </a:lnTo>
                    <a:lnTo>
                      <a:pt x="780" y="136"/>
                    </a:lnTo>
                    <a:lnTo>
                      <a:pt x="784" y="126"/>
                    </a:lnTo>
                    <a:lnTo>
                      <a:pt x="790" y="116"/>
                    </a:lnTo>
                    <a:lnTo>
                      <a:pt x="794" y="107"/>
                    </a:lnTo>
                    <a:lnTo>
                      <a:pt x="797" y="97"/>
                    </a:lnTo>
                    <a:lnTo>
                      <a:pt x="803" y="87"/>
                    </a:lnTo>
                    <a:lnTo>
                      <a:pt x="804" y="77"/>
                    </a:lnTo>
                    <a:lnTo>
                      <a:pt x="809" y="67"/>
                    </a:lnTo>
                    <a:lnTo>
                      <a:pt x="813" y="57"/>
                    </a:lnTo>
                    <a:lnTo>
                      <a:pt x="814" y="48"/>
                    </a:lnTo>
                    <a:lnTo>
                      <a:pt x="819" y="38"/>
                    </a:lnTo>
                    <a:lnTo>
                      <a:pt x="823" y="28"/>
                    </a:lnTo>
                    <a:lnTo>
                      <a:pt x="829" y="18"/>
                    </a:lnTo>
                    <a:lnTo>
                      <a:pt x="833" y="8"/>
                    </a:lnTo>
                    <a:lnTo>
                      <a:pt x="837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7113" name="Line 11"/>
            <p:cNvSpPr>
              <a:spLocks noChangeShapeType="1"/>
            </p:cNvSpPr>
            <p:nvPr/>
          </p:nvSpPr>
          <p:spPr bwMode="auto">
            <a:xfrm flipV="1">
              <a:off x="1546" y="2673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14" name="Line 12"/>
            <p:cNvSpPr>
              <a:spLocks noChangeShapeType="1"/>
            </p:cNvSpPr>
            <p:nvPr/>
          </p:nvSpPr>
          <p:spPr bwMode="auto">
            <a:xfrm flipV="1">
              <a:off x="1549" y="3098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15" name="Line 13"/>
            <p:cNvSpPr>
              <a:spLocks noChangeShapeType="1"/>
            </p:cNvSpPr>
            <p:nvPr/>
          </p:nvSpPr>
          <p:spPr bwMode="auto">
            <a:xfrm flipV="1">
              <a:off x="1549" y="2886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16" name="Line 14"/>
            <p:cNvSpPr>
              <a:spLocks noChangeShapeType="1"/>
            </p:cNvSpPr>
            <p:nvPr/>
          </p:nvSpPr>
          <p:spPr bwMode="auto">
            <a:xfrm flipV="1">
              <a:off x="1549" y="3314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17" name="Line 15"/>
            <p:cNvSpPr>
              <a:spLocks noChangeShapeType="1"/>
            </p:cNvSpPr>
            <p:nvPr/>
          </p:nvSpPr>
          <p:spPr bwMode="auto">
            <a:xfrm flipV="1">
              <a:off x="1549" y="2246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18" name="Line 16"/>
            <p:cNvSpPr>
              <a:spLocks noChangeShapeType="1"/>
            </p:cNvSpPr>
            <p:nvPr/>
          </p:nvSpPr>
          <p:spPr bwMode="auto">
            <a:xfrm flipV="1">
              <a:off x="1549" y="2456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19" name="Line 17"/>
            <p:cNvSpPr>
              <a:spLocks noChangeShapeType="1"/>
            </p:cNvSpPr>
            <p:nvPr/>
          </p:nvSpPr>
          <p:spPr bwMode="auto">
            <a:xfrm flipV="1">
              <a:off x="1549" y="2036"/>
              <a:ext cx="337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20" name="Rectangle 18"/>
            <p:cNvSpPr>
              <a:spLocks noChangeArrowheads="1"/>
            </p:cNvSpPr>
            <p:nvPr/>
          </p:nvSpPr>
          <p:spPr bwMode="auto">
            <a:xfrm>
              <a:off x="3055" y="3550"/>
              <a:ext cx="30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100</a:t>
              </a:r>
            </a:p>
          </p:txBody>
        </p:sp>
        <p:sp>
          <p:nvSpPr>
            <p:cNvPr id="47121" name="Rectangle 19"/>
            <p:cNvSpPr>
              <a:spLocks noChangeArrowheads="1"/>
            </p:cNvSpPr>
            <p:nvPr/>
          </p:nvSpPr>
          <p:spPr bwMode="auto">
            <a:xfrm>
              <a:off x="4758" y="3550"/>
              <a:ext cx="30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200</a:t>
              </a:r>
            </a:p>
          </p:txBody>
        </p:sp>
        <p:sp>
          <p:nvSpPr>
            <p:cNvPr id="47122" name="Rectangle 20"/>
            <p:cNvSpPr>
              <a:spLocks noChangeArrowheads="1"/>
            </p:cNvSpPr>
            <p:nvPr/>
          </p:nvSpPr>
          <p:spPr bwMode="auto">
            <a:xfrm>
              <a:off x="3913" y="3550"/>
              <a:ext cx="30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150</a:t>
              </a:r>
            </a:p>
          </p:txBody>
        </p:sp>
        <p:sp>
          <p:nvSpPr>
            <p:cNvPr id="47123" name="Rectangle 21"/>
            <p:cNvSpPr>
              <a:spLocks noChangeArrowheads="1"/>
            </p:cNvSpPr>
            <p:nvPr/>
          </p:nvSpPr>
          <p:spPr bwMode="auto">
            <a:xfrm>
              <a:off x="2259" y="3550"/>
              <a:ext cx="243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50</a:t>
              </a:r>
            </a:p>
          </p:txBody>
        </p:sp>
        <p:sp>
          <p:nvSpPr>
            <p:cNvPr id="47124" name="Rectangle 22"/>
            <p:cNvSpPr>
              <a:spLocks noChangeArrowheads="1"/>
            </p:cNvSpPr>
            <p:nvPr/>
          </p:nvSpPr>
          <p:spPr bwMode="auto">
            <a:xfrm>
              <a:off x="1446" y="3550"/>
              <a:ext cx="180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0</a:t>
              </a:r>
            </a:p>
          </p:txBody>
        </p:sp>
        <p:sp>
          <p:nvSpPr>
            <p:cNvPr id="47125" name="Rectangle 23"/>
            <p:cNvSpPr>
              <a:spLocks noChangeArrowheads="1"/>
            </p:cNvSpPr>
            <p:nvPr/>
          </p:nvSpPr>
          <p:spPr bwMode="auto">
            <a:xfrm>
              <a:off x="2901" y="3735"/>
              <a:ext cx="614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 b="1"/>
                <a:t>Time (</a:t>
              </a:r>
              <a:r>
                <a:rPr lang="en-US" altLang="it-IT" sz="1400" b="1">
                  <a:latin typeface="Symbol" pitchFamily="18" charset="2"/>
                </a:rPr>
                <a:t>m</a:t>
              </a:r>
              <a:r>
                <a:rPr lang="en-US" altLang="it-IT" sz="1400" b="1"/>
                <a:t>s)</a:t>
              </a:r>
            </a:p>
          </p:txBody>
        </p:sp>
        <p:sp>
          <p:nvSpPr>
            <p:cNvPr id="47126" name="Rectangle 24"/>
            <p:cNvSpPr>
              <a:spLocks noChangeArrowheads="1"/>
            </p:cNvSpPr>
            <p:nvPr/>
          </p:nvSpPr>
          <p:spPr bwMode="auto">
            <a:xfrm>
              <a:off x="1352" y="3422"/>
              <a:ext cx="180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0</a:t>
              </a:r>
            </a:p>
          </p:txBody>
        </p:sp>
        <p:sp>
          <p:nvSpPr>
            <p:cNvPr id="47127" name="Rectangle 25"/>
            <p:cNvSpPr>
              <a:spLocks noChangeArrowheads="1"/>
            </p:cNvSpPr>
            <p:nvPr/>
          </p:nvSpPr>
          <p:spPr bwMode="auto">
            <a:xfrm>
              <a:off x="1181" y="3210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1.25</a:t>
              </a:r>
            </a:p>
          </p:txBody>
        </p:sp>
        <p:sp>
          <p:nvSpPr>
            <p:cNvPr id="47128" name="Rectangle 26"/>
            <p:cNvSpPr>
              <a:spLocks noChangeArrowheads="1"/>
            </p:cNvSpPr>
            <p:nvPr/>
          </p:nvSpPr>
          <p:spPr bwMode="auto">
            <a:xfrm>
              <a:off x="1181" y="2575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5.00</a:t>
              </a:r>
            </a:p>
          </p:txBody>
        </p:sp>
        <p:sp>
          <p:nvSpPr>
            <p:cNvPr id="47129" name="Rectangle 27"/>
            <p:cNvSpPr>
              <a:spLocks noChangeArrowheads="1"/>
            </p:cNvSpPr>
            <p:nvPr/>
          </p:nvSpPr>
          <p:spPr bwMode="auto">
            <a:xfrm>
              <a:off x="1181" y="2994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2.50</a:t>
              </a:r>
            </a:p>
          </p:txBody>
        </p:sp>
        <p:sp>
          <p:nvSpPr>
            <p:cNvPr id="47130" name="Rectangle 28"/>
            <p:cNvSpPr>
              <a:spLocks noChangeArrowheads="1"/>
            </p:cNvSpPr>
            <p:nvPr/>
          </p:nvSpPr>
          <p:spPr bwMode="auto">
            <a:xfrm>
              <a:off x="1181" y="2787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3.75</a:t>
              </a:r>
            </a:p>
          </p:txBody>
        </p:sp>
        <p:sp>
          <p:nvSpPr>
            <p:cNvPr id="47131" name="Rectangle 29"/>
            <p:cNvSpPr>
              <a:spLocks noChangeArrowheads="1"/>
            </p:cNvSpPr>
            <p:nvPr/>
          </p:nvSpPr>
          <p:spPr bwMode="auto">
            <a:xfrm>
              <a:off x="1181" y="2352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6.25</a:t>
              </a:r>
            </a:p>
          </p:txBody>
        </p:sp>
        <p:sp>
          <p:nvSpPr>
            <p:cNvPr id="47132" name="Rectangle 30"/>
            <p:cNvSpPr>
              <a:spLocks noChangeArrowheads="1"/>
            </p:cNvSpPr>
            <p:nvPr/>
          </p:nvSpPr>
          <p:spPr bwMode="auto">
            <a:xfrm>
              <a:off x="1181" y="2143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7.50</a:t>
              </a:r>
            </a:p>
          </p:txBody>
        </p:sp>
        <p:sp>
          <p:nvSpPr>
            <p:cNvPr id="47133" name="Rectangle 31"/>
            <p:cNvSpPr>
              <a:spLocks noChangeArrowheads="1"/>
            </p:cNvSpPr>
            <p:nvPr/>
          </p:nvSpPr>
          <p:spPr bwMode="auto">
            <a:xfrm>
              <a:off x="1181" y="1935"/>
              <a:ext cx="33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8.75</a:t>
              </a:r>
            </a:p>
          </p:txBody>
        </p:sp>
        <p:sp>
          <p:nvSpPr>
            <p:cNvPr id="47134" name="Rectangle 32"/>
            <p:cNvSpPr>
              <a:spLocks noChangeArrowheads="1"/>
            </p:cNvSpPr>
            <p:nvPr/>
          </p:nvSpPr>
          <p:spPr bwMode="auto">
            <a:xfrm>
              <a:off x="1114" y="1718"/>
              <a:ext cx="39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10.00</a:t>
              </a:r>
            </a:p>
          </p:txBody>
        </p:sp>
        <p:sp>
          <p:nvSpPr>
            <p:cNvPr id="47135" name="Rectangle 33"/>
            <p:cNvSpPr>
              <a:spLocks noChangeArrowheads="1"/>
            </p:cNvSpPr>
            <p:nvPr/>
          </p:nvSpPr>
          <p:spPr bwMode="auto">
            <a:xfrm>
              <a:off x="562" y="2495"/>
              <a:ext cx="669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 b="1"/>
                <a:t>Amplitude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 b="1"/>
                <a:t>(volts)</a:t>
              </a:r>
            </a:p>
          </p:txBody>
        </p:sp>
        <p:sp>
          <p:nvSpPr>
            <p:cNvPr id="47136" name="Rectangle 34"/>
            <p:cNvSpPr>
              <a:spLocks noChangeArrowheads="1"/>
            </p:cNvSpPr>
            <p:nvPr/>
          </p:nvSpPr>
          <p:spPr bwMode="auto">
            <a:xfrm>
              <a:off x="1625" y="1314"/>
              <a:ext cx="26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800" b="1"/>
                <a:t>Different Gains for 16-bit Resolution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(5kHz Sine Wave)</a:t>
              </a:r>
            </a:p>
          </p:txBody>
        </p:sp>
        <p:sp>
          <p:nvSpPr>
            <p:cNvPr id="47137" name="Rectangle 35"/>
            <p:cNvSpPr>
              <a:spLocks noChangeArrowheads="1"/>
            </p:cNvSpPr>
            <p:nvPr/>
          </p:nvSpPr>
          <p:spPr bwMode="auto">
            <a:xfrm>
              <a:off x="3462" y="2045"/>
              <a:ext cx="54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Gain = 2</a:t>
              </a:r>
            </a:p>
          </p:txBody>
        </p:sp>
        <p:sp>
          <p:nvSpPr>
            <p:cNvPr id="47138" name="Line 36"/>
            <p:cNvSpPr>
              <a:spLocks noChangeShapeType="1"/>
            </p:cNvSpPr>
            <p:nvPr/>
          </p:nvSpPr>
          <p:spPr bwMode="auto">
            <a:xfrm flipH="1" flipV="1">
              <a:off x="2688" y="1924"/>
              <a:ext cx="767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39" name="Rectangle 37"/>
            <p:cNvSpPr>
              <a:spLocks noChangeArrowheads="1"/>
            </p:cNvSpPr>
            <p:nvPr/>
          </p:nvSpPr>
          <p:spPr bwMode="auto">
            <a:xfrm>
              <a:off x="2309" y="3484"/>
              <a:ext cx="13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47140" name="Rectangle 38"/>
            <p:cNvSpPr>
              <a:spLocks noChangeArrowheads="1"/>
            </p:cNvSpPr>
            <p:nvPr/>
          </p:nvSpPr>
          <p:spPr bwMode="auto">
            <a:xfrm>
              <a:off x="4848" y="3488"/>
              <a:ext cx="13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47141" name="Rectangle 39"/>
            <p:cNvSpPr>
              <a:spLocks noChangeArrowheads="1"/>
            </p:cNvSpPr>
            <p:nvPr/>
          </p:nvSpPr>
          <p:spPr bwMode="auto">
            <a:xfrm>
              <a:off x="4007" y="3488"/>
              <a:ext cx="13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47142" name="Rectangle 40"/>
            <p:cNvSpPr>
              <a:spLocks noChangeArrowheads="1"/>
            </p:cNvSpPr>
            <p:nvPr/>
          </p:nvSpPr>
          <p:spPr bwMode="auto">
            <a:xfrm>
              <a:off x="3143" y="3488"/>
              <a:ext cx="13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sp>
          <p:nvSpPr>
            <p:cNvPr id="47143" name="Rectangle 41"/>
            <p:cNvSpPr>
              <a:spLocks noChangeArrowheads="1"/>
            </p:cNvSpPr>
            <p:nvPr/>
          </p:nvSpPr>
          <p:spPr bwMode="auto">
            <a:xfrm>
              <a:off x="1474" y="3479"/>
              <a:ext cx="13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800"/>
                <a:t>|</a:t>
              </a:r>
            </a:p>
          </p:txBody>
        </p:sp>
        <p:grpSp>
          <p:nvGrpSpPr>
            <p:cNvPr id="47144" name="Group 42"/>
            <p:cNvGrpSpPr>
              <a:grpSpLocks/>
            </p:cNvGrpSpPr>
            <p:nvPr/>
          </p:nvGrpSpPr>
          <p:grpSpPr bwMode="auto">
            <a:xfrm>
              <a:off x="1584" y="2688"/>
              <a:ext cx="3334" cy="816"/>
              <a:chOff x="1552" y="1780"/>
              <a:chExt cx="3374" cy="1697"/>
            </a:xfrm>
          </p:grpSpPr>
          <p:sp>
            <p:nvSpPr>
              <p:cNvPr id="47147" name="Freeform 43"/>
              <p:cNvSpPr>
                <a:spLocks/>
              </p:cNvSpPr>
              <p:nvPr/>
            </p:nvSpPr>
            <p:spPr bwMode="auto">
              <a:xfrm>
                <a:off x="1552" y="1780"/>
                <a:ext cx="839" cy="848"/>
              </a:xfrm>
              <a:custGeom>
                <a:avLst/>
                <a:gdLst>
                  <a:gd name="T0" fmla="*/ 830 w 839"/>
                  <a:gd name="T1" fmla="*/ 0 h 848"/>
                  <a:gd name="T2" fmla="*/ 810 w 839"/>
                  <a:gd name="T3" fmla="*/ 2 h 848"/>
                  <a:gd name="T4" fmla="*/ 791 w 839"/>
                  <a:gd name="T5" fmla="*/ 9 h 848"/>
                  <a:gd name="T6" fmla="*/ 771 w 839"/>
                  <a:gd name="T7" fmla="*/ 15 h 848"/>
                  <a:gd name="T8" fmla="*/ 751 w 839"/>
                  <a:gd name="T9" fmla="*/ 19 h 848"/>
                  <a:gd name="T10" fmla="*/ 732 w 839"/>
                  <a:gd name="T11" fmla="*/ 21 h 848"/>
                  <a:gd name="T12" fmla="*/ 712 w 839"/>
                  <a:gd name="T13" fmla="*/ 29 h 848"/>
                  <a:gd name="T14" fmla="*/ 692 w 839"/>
                  <a:gd name="T15" fmla="*/ 34 h 848"/>
                  <a:gd name="T16" fmla="*/ 673 w 839"/>
                  <a:gd name="T17" fmla="*/ 44 h 848"/>
                  <a:gd name="T18" fmla="*/ 653 w 839"/>
                  <a:gd name="T19" fmla="*/ 51 h 848"/>
                  <a:gd name="T20" fmla="*/ 633 w 839"/>
                  <a:gd name="T21" fmla="*/ 58 h 848"/>
                  <a:gd name="T22" fmla="*/ 614 w 839"/>
                  <a:gd name="T23" fmla="*/ 65 h 848"/>
                  <a:gd name="T24" fmla="*/ 594 w 839"/>
                  <a:gd name="T25" fmla="*/ 75 h 848"/>
                  <a:gd name="T26" fmla="*/ 578 w 839"/>
                  <a:gd name="T27" fmla="*/ 88 h 848"/>
                  <a:gd name="T28" fmla="*/ 563 w 839"/>
                  <a:gd name="T29" fmla="*/ 98 h 848"/>
                  <a:gd name="T30" fmla="*/ 545 w 839"/>
                  <a:gd name="T31" fmla="*/ 107 h 848"/>
                  <a:gd name="T32" fmla="*/ 525 w 839"/>
                  <a:gd name="T33" fmla="*/ 119 h 848"/>
                  <a:gd name="T34" fmla="*/ 506 w 839"/>
                  <a:gd name="T35" fmla="*/ 132 h 848"/>
                  <a:gd name="T36" fmla="*/ 489 w 839"/>
                  <a:gd name="T37" fmla="*/ 147 h 848"/>
                  <a:gd name="T38" fmla="*/ 474 w 839"/>
                  <a:gd name="T39" fmla="*/ 156 h 848"/>
                  <a:gd name="T40" fmla="*/ 457 w 839"/>
                  <a:gd name="T41" fmla="*/ 168 h 848"/>
                  <a:gd name="T42" fmla="*/ 441 w 839"/>
                  <a:gd name="T43" fmla="*/ 183 h 848"/>
                  <a:gd name="T44" fmla="*/ 425 w 839"/>
                  <a:gd name="T45" fmla="*/ 196 h 848"/>
                  <a:gd name="T46" fmla="*/ 412 w 839"/>
                  <a:gd name="T47" fmla="*/ 211 h 848"/>
                  <a:gd name="T48" fmla="*/ 396 w 839"/>
                  <a:gd name="T49" fmla="*/ 225 h 848"/>
                  <a:gd name="T50" fmla="*/ 381 w 839"/>
                  <a:gd name="T51" fmla="*/ 240 h 848"/>
                  <a:gd name="T52" fmla="*/ 366 w 839"/>
                  <a:gd name="T53" fmla="*/ 255 h 848"/>
                  <a:gd name="T54" fmla="*/ 356 w 839"/>
                  <a:gd name="T55" fmla="*/ 270 h 848"/>
                  <a:gd name="T56" fmla="*/ 342 w 839"/>
                  <a:gd name="T57" fmla="*/ 284 h 848"/>
                  <a:gd name="T58" fmla="*/ 327 w 839"/>
                  <a:gd name="T59" fmla="*/ 299 h 848"/>
                  <a:gd name="T60" fmla="*/ 314 w 839"/>
                  <a:gd name="T61" fmla="*/ 313 h 848"/>
                  <a:gd name="T62" fmla="*/ 300 w 839"/>
                  <a:gd name="T63" fmla="*/ 329 h 848"/>
                  <a:gd name="T64" fmla="*/ 284 w 839"/>
                  <a:gd name="T65" fmla="*/ 345 h 848"/>
                  <a:gd name="T66" fmla="*/ 274 w 839"/>
                  <a:gd name="T67" fmla="*/ 358 h 848"/>
                  <a:gd name="T68" fmla="*/ 260 w 839"/>
                  <a:gd name="T69" fmla="*/ 374 h 848"/>
                  <a:gd name="T70" fmla="*/ 245 w 839"/>
                  <a:gd name="T71" fmla="*/ 388 h 848"/>
                  <a:gd name="T72" fmla="*/ 241 w 839"/>
                  <a:gd name="T73" fmla="*/ 397 h 848"/>
                  <a:gd name="T74" fmla="*/ 225 w 839"/>
                  <a:gd name="T75" fmla="*/ 414 h 848"/>
                  <a:gd name="T76" fmla="*/ 214 w 839"/>
                  <a:gd name="T77" fmla="*/ 431 h 848"/>
                  <a:gd name="T78" fmla="*/ 199 w 839"/>
                  <a:gd name="T79" fmla="*/ 446 h 848"/>
                  <a:gd name="T80" fmla="*/ 185 w 839"/>
                  <a:gd name="T81" fmla="*/ 466 h 848"/>
                  <a:gd name="T82" fmla="*/ 175 w 839"/>
                  <a:gd name="T83" fmla="*/ 486 h 848"/>
                  <a:gd name="T84" fmla="*/ 165 w 839"/>
                  <a:gd name="T85" fmla="*/ 500 h 848"/>
                  <a:gd name="T86" fmla="*/ 152 w 839"/>
                  <a:gd name="T87" fmla="*/ 516 h 848"/>
                  <a:gd name="T88" fmla="*/ 146 w 839"/>
                  <a:gd name="T89" fmla="*/ 535 h 848"/>
                  <a:gd name="T90" fmla="*/ 136 w 839"/>
                  <a:gd name="T91" fmla="*/ 554 h 848"/>
                  <a:gd name="T92" fmla="*/ 126 w 839"/>
                  <a:gd name="T93" fmla="*/ 574 h 848"/>
                  <a:gd name="T94" fmla="*/ 116 w 839"/>
                  <a:gd name="T95" fmla="*/ 594 h 848"/>
                  <a:gd name="T96" fmla="*/ 106 w 839"/>
                  <a:gd name="T97" fmla="*/ 613 h 848"/>
                  <a:gd name="T98" fmla="*/ 97 w 839"/>
                  <a:gd name="T99" fmla="*/ 633 h 848"/>
                  <a:gd name="T100" fmla="*/ 87 w 839"/>
                  <a:gd name="T101" fmla="*/ 652 h 848"/>
                  <a:gd name="T102" fmla="*/ 77 w 839"/>
                  <a:gd name="T103" fmla="*/ 672 h 848"/>
                  <a:gd name="T104" fmla="*/ 68 w 839"/>
                  <a:gd name="T105" fmla="*/ 692 h 848"/>
                  <a:gd name="T106" fmla="*/ 57 w 839"/>
                  <a:gd name="T107" fmla="*/ 711 h 848"/>
                  <a:gd name="T108" fmla="*/ 48 w 839"/>
                  <a:gd name="T109" fmla="*/ 731 h 848"/>
                  <a:gd name="T110" fmla="*/ 39 w 839"/>
                  <a:gd name="T111" fmla="*/ 751 h 848"/>
                  <a:gd name="T112" fmla="*/ 32 w 839"/>
                  <a:gd name="T113" fmla="*/ 770 h 848"/>
                  <a:gd name="T114" fmla="*/ 25 w 839"/>
                  <a:gd name="T115" fmla="*/ 790 h 848"/>
                  <a:gd name="T116" fmla="*/ 18 w 839"/>
                  <a:gd name="T117" fmla="*/ 809 h 848"/>
                  <a:gd name="T118" fmla="*/ 8 w 839"/>
                  <a:gd name="T119" fmla="*/ 829 h 848"/>
                  <a:gd name="T120" fmla="*/ 0 w 839"/>
                  <a:gd name="T121" fmla="*/ 847 h 8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9" h="848">
                    <a:moveTo>
                      <a:pt x="838" y="0"/>
                    </a:moveTo>
                    <a:lnTo>
                      <a:pt x="830" y="0"/>
                    </a:lnTo>
                    <a:lnTo>
                      <a:pt x="820" y="0"/>
                    </a:lnTo>
                    <a:lnTo>
                      <a:pt x="810" y="2"/>
                    </a:lnTo>
                    <a:lnTo>
                      <a:pt x="800" y="6"/>
                    </a:lnTo>
                    <a:lnTo>
                      <a:pt x="791" y="9"/>
                    </a:lnTo>
                    <a:lnTo>
                      <a:pt x="781" y="11"/>
                    </a:lnTo>
                    <a:lnTo>
                      <a:pt x="771" y="15"/>
                    </a:lnTo>
                    <a:lnTo>
                      <a:pt x="761" y="15"/>
                    </a:lnTo>
                    <a:lnTo>
                      <a:pt x="751" y="19"/>
                    </a:lnTo>
                    <a:lnTo>
                      <a:pt x="741" y="19"/>
                    </a:lnTo>
                    <a:lnTo>
                      <a:pt x="732" y="21"/>
                    </a:lnTo>
                    <a:lnTo>
                      <a:pt x="722" y="26"/>
                    </a:lnTo>
                    <a:lnTo>
                      <a:pt x="712" y="29"/>
                    </a:lnTo>
                    <a:lnTo>
                      <a:pt x="702" y="31"/>
                    </a:lnTo>
                    <a:lnTo>
                      <a:pt x="692" y="34"/>
                    </a:lnTo>
                    <a:lnTo>
                      <a:pt x="683" y="39"/>
                    </a:lnTo>
                    <a:lnTo>
                      <a:pt x="673" y="44"/>
                    </a:lnTo>
                    <a:lnTo>
                      <a:pt x="663" y="49"/>
                    </a:lnTo>
                    <a:lnTo>
                      <a:pt x="653" y="51"/>
                    </a:lnTo>
                    <a:lnTo>
                      <a:pt x="643" y="55"/>
                    </a:lnTo>
                    <a:lnTo>
                      <a:pt x="633" y="58"/>
                    </a:lnTo>
                    <a:lnTo>
                      <a:pt x="624" y="61"/>
                    </a:lnTo>
                    <a:lnTo>
                      <a:pt x="614" y="65"/>
                    </a:lnTo>
                    <a:lnTo>
                      <a:pt x="604" y="74"/>
                    </a:lnTo>
                    <a:lnTo>
                      <a:pt x="594" y="75"/>
                    </a:lnTo>
                    <a:lnTo>
                      <a:pt x="584" y="80"/>
                    </a:lnTo>
                    <a:lnTo>
                      <a:pt x="578" y="88"/>
                    </a:lnTo>
                    <a:lnTo>
                      <a:pt x="569" y="90"/>
                    </a:lnTo>
                    <a:lnTo>
                      <a:pt x="563" y="98"/>
                    </a:lnTo>
                    <a:lnTo>
                      <a:pt x="555" y="103"/>
                    </a:lnTo>
                    <a:lnTo>
                      <a:pt x="545" y="107"/>
                    </a:lnTo>
                    <a:lnTo>
                      <a:pt x="535" y="113"/>
                    </a:lnTo>
                    <a:lnTo>
                      <a:pt x="525" y="119"/>
                    </a:lnTo>
                    <a:lnTo>
                      <a:pt x="516" y="127"/>
                    </a:lnTo>
                    <a:lnTo>
                      <a:pt x="506" y="132"/>
                    </a:lnTo>
                    <a:lnTo>
                      <a:pt x="496" y="139"/>
                    </a:lnTo>
                    <a:lnTo>
                      <a:pt x="489" y="147"/>
                    </a:lnTo>
                    <a:lnTo>
                      <a:pt x="481" y="149"/>
                    </a:lnTo>
                    <a:lnTo>
                      <a:pt x="474" y="156"/>
                    </a:lnTo>
                    <a:lnTo>
                      <a:pt x="467" y="162"/>
                    </a:lnTo>
                    <a:lnTo>
                      <a:pt x="457" y="168"/>
                    </a:lnTo>
                    <a:lnTo>
                      <a:pt x="451" y="176"/>
                    </a:lnTo>
                    <a:lnTo>
                      <a:pt x="441" y="183"/>
                    </a:lnTo>
                    <a:lnTo>
                      <a:pt x="432" y="188"/>
                    </a:lnTo>
                    <a:lnTo>
                      <a:pt x="425" y="196"/>
                    </a:lnTo>
                    <a:lnTo>
                      <a:pt x="417" y="202"/>
                    </a:lnTo>
                    <a:lnTo>
                      <a:pt x="412" y="211"/>
                    </a:lnTo>
                    <a:lnTo>
                      <a:pt x="402" y="215"/>
                    </a:lnTo>
                    <a:lnTo>
                      <a:pt x="396" y="225"/>
                    </a:lnTo>
                    <a:lnTo>
                      <a:pt x="388" y="231"/>
                    </a:lnTo>
                    <a:lnTo>
                      <a:pt x="381" y="240"/>
                    </a:lnTo>
                    <a:lnTo>
                      <a:pt x="373" y="245"/>
                    </a:lnTo>
                    <a:lnTo>
                      <a:pt x="366" y="255"/>
                    </a:lnTo>
                    <a:lnTo>
                      <a:pt x="358" y="261"/>
                    </a:lnTo>
                    <a:lnTo>
                      <a:pt x="356" y="270"/>
                    </a:lnTo>
                    <a:lnTo>
                      <a:pt x="349" y="274"/>
                    </a:lnTo>
                    <a:lnTo>
                      <a:pt x="342" y="284"/>
                    </a:lnTo>
                    <a:lnTo>
                      <a:pt x="333" y="291"/>
                    </a:lnTo>
                    <a:lnTo>
                      <a:pt x="327" y="299"/>
                    </a:lnTo>
                    <a:lnTo>
                      <a:pt x="319" y="306"/>
                    </a:lnTo>
                    <a:lnTo>
                      <a:pt x="314" y="313"/>
                    </a:lnTo>
                    <a:lnTo>
                      <a:pt x="307" y="323"/>
                    </a:lnTo>
                    <a:lnTo>
                      <a:pt x="300" y="329"/>
                    </a:lnTo>
                    <a:lnTo>
                      <a:pt x="293" y="339"/>
                    </a:lnTo>
                    <a:lnTo>
                      <a:pt x="284" y="345"/>
                    </a:lnTo>
                    <a:lnTo>
                      <a:pt x="283" y="353"/>
                    </a:lnTo>
                    <a:lnTo>
                      <a:pt x="274" y="358"/>
                    </a:lnTo>
                    <a:lnTo>
                      <a:pt x="268" y="368"/>
                    </a:lnTo>
                    <a:lnTo>
                      <a:pt x="260" y="374"/>
                    </a:lnTo>
                    <a:lnTo>
                      <a:pt x="255" y="382"/>
                    </a:lnTo>
                    <a:lnTo>
                      <a:pt x="245" y="388"/>
                    </a:lnTo>
                    <a:lnTo>
                      <a:pt x="245" y="389"/>
                    </a:lnTo>
                    <a:lnTo>
                      <a:pt x="241" y="397"/>
                    </a:lnTo>
                    <a:lnTo>
                      <a:pt x="234" y="407"/>
                    </a:lnTo>
                    <a:lnTo>
                      <a:pt x="225" y="414"/>
                    </a:lnTo>
                    <a:lnTo>
                      <a:pt x="221" y="421"/>
                    </a:lnTo>
                    <a:lnTo>
                      <a:pt x="214" y="431"/>
                    </a:lnTo>
                    <a:lnTo>
                      <a:pt x="206" y="438"/>
                    </a:lnTo>
                    <a:lnTo>
                      <a:pt x="199" y="446"/>
                    </a:lnTo>
                    <a:lnTo>
                      <a:pt x="192" y="456"/>
                    </a:lnTo>
                    <a:lnTo>
                      <a:pt x="185" y="466"/>
                    </a:lnTo>
                    <a:lnTo>
                      <a:pt x="180" y="476"/>
                    </a:lnTo>
                    <a:lnTo>
                      <a:pt x="175" y="486"/>
                    </a:lnTo>
                    <a:lnTo>
                      <a:pt x="166" y="492"/>
                    </a:lnTo>
                    <a:lnTo>
                      <a:pt x="165" y="500"/>
                    </a:lnTo>
                    <a:lnTo>
                      <a:pt x="160" y="510"/>
                    </a:lnTo>
                    <a:lnTo>
                      <a:pt x="152" y="516"/>
                    </a:lnTo>
                    <a:lnTo>
                      <a:pt x="150" y="525"/>
                    </a:lnTo>
                    <a:lnTo>
                      <a:pt x="146" y="535"/>
                    </a:lnTo>
                    <a:lnTo>
                      <a:pt x="140" y="545"/>
                    </a:lnTo>
                    <a:lnTo>
                      <a:pt x="136" y="554"/>
                    </a:lnTo>
                    <a:lnTo>
                      <a:pt x="127" y="564"/>
                    </a:lnTo>
                    <a:lnTo>
                      <a:pt x="126" y="574"/>
                    </a:lnTo>
                    <a:lnTo>
                      <a:pt x="121" y="584"/>
                    </a:lnTo>
                    <a:lnTo>
                      <a:pt x="116" y="594"/>
                    </a:lnTo>
                    <a:lnTo>
                      <a:pt x="111" y="603"/>
                    </a:lnTo>
                    <a:lnTo>
                      <a:pt x="106" y="613"/>
                    </a:lnTo>
                    <a:lnTo>
                      <a:pt x="101" y="623"/>
                    </a:lnTo>
                    <a:lnTo>
                      <a:pt x="97" y="633"/>
                    </a:lnTo>
                    <a:lnTo>
                      <a:pt x="88" y="643"/>
                    </a:lnTo>
                    <a:lnTo>
                      <a:pt x="87" y="652"/>
                    </a:lnTo>
                    <a:lnTo>
                      <a:pt x="81" y="662"/>
                    </a:lnTo>
                    <a:lnTo>
                      <a:pt x="77" y="672"/>
                    </a:lnTo>
                    <a:lnTo>
                      <a:pt x="74" y="682"/>
                    </a:lnTo>
                    <a:lnTo>
                      <a:pt x="68" y="692"/>
                    </a:lnTo>
                    <a:lnTo>
                      <a:pt x="64" y="702"/>
                    </a:lnTo>
                    <a:lnTo>
                      <a:pt x="57" y="711"/>
                    </a:lnTo>
                    <a:lnTo>
                      <a:pt x="52" y="721"/>
                    </a:lnTo>
                    <a:lnTo>
                      <a:pt x="48" y="731"/>
                    </a:lnTo>
                    <a:lnTo>
                      <a:pt x="42" y="741"/>
                    </a:lnTo>
                    <a:lnTo>
                      <a:pt x="39" y="751"/>
                    </a:lnTo>
                    <a:lnTo>
                      <a:pt x="34" y="760"/>
                    </a:lnTo>
                    <a:lnTo>
                      <a:pt x="32" y="770"/>
                    </a:lnTo>
                    <a:lnTo>
                      <a:pt x="28" y="780"/>
                    </a:lnTo>
                    <a:lnTo>
                      <a:pt x="25" y="790"/>
                    </a:lnTo>
                    <a:lnTo>
                      <a:pt x="22" y="800"/>
                    </a:lnTo>
                    <a:lnTo>
                      <a:pt x="18" y="809"/>
                    </a:lnTo>
                    <a:lnTo>
                      <a:pt x="13" y="819"/>
                    </a:lnTo>
                    <a:lnTo>
                      <a:pt x="8" y="829"/>
                    </a:lnTo>
                    <a:lnTo>
                      <a:pt x="3" y="839"/>
                    </a:lnTo>
                    <a:lnTo>
                      <a:pt x="0" y="847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8" name="Freeform 44"/>
              <p:cNvSpPr>
                <a:spLocks/>
              </p:cNvSpPr>
              <p:nvPr/>
            </p:nvSpPr>
            <p:spPr bwMode="auto">
              <a:xfrm>
                <a:off x="2390" y="1780"/>
                <a:ext cx="804" cy="842"/>
              </a:xfrm>
              <a:custGeom>
                <a:avLst/>
                <a:gdLst>
                  <a:gd name="T0" fmla="*/ 8 w 804"/>
                  <a:gd name="T1" fmla="*/ 0 h 842"/>
                  <a:gd name="T2" fmla="*/ 27 w 804"/>
                  <a:gd name="T3" fmla="*/ 2 h 842"/>
                  <a:gd name="T4" fmla="*/ 46 w 804"/>
                  <a:gd name="T5" fmla="*/ 9 h 842"/>
                  <a:gd name="T6" fmla="*/ 64 w 804"/>
                  <a:gd name="T7" fmla="*/ 15 h 842"/>
                  <a:gd name="T8" fmla="*/ 83 w 804"/>
                  <a:gd name="T9" fmla="*/ 19 h 842"/>
                  <a:gd name="T10" fmla="*/ 102 w 804"/>
                  <a:gd name="T11" fmla="*/ 21 h 842"/>
                  <a:gd name="T12" fmla="*/ 121 w 804"/>
                  <a:gd name="T13" fmla="*/ 29 h 842"/>
                  <a:gd name="T14" fmla="*/ 140 w 804"/>
                  <a:gd name="T15" fmla="*/ 34 h 842"/>
                  <a:gd name="T16" fmla="*/ 158 w 804"/>
                  <a:gd name="T17" fmla="*/ 44 h 842"/>
                  <a:gd name="T18" fmla="*/ 177 w 804"/>
                  <a:gd name="T19" fmla="*/ 50 h 842"/>
                  <a:gd name="T20" fmla="*/ 196 w 804"/>
                  <a:gd name="T21" fmla="*/ 58 h 842"/>
                  <a:gd name="T22" fmla="*/ 215 w 804"/>
                  <a:gd name="T23" fmla="*/ 64 h 842"/>
                  <a:gd name="T24" fmla="*/ 234 w 804"/>
                  <a:gd name="T25" fmla="*/ 74 h 842"/>
                  <a:gd name="T26" fmla="*/ 249 w 804"/>
                  <a:gd name="T27" fmla="*/ 87 h 842"/>
                  <a:gd name="T28" fmla="*/ 263 w 804"/>
                  <a:gd name="T29" fmla="*/ 97 h 842"/>
                  <a:gd name="T30" fmla="*/ 281 w 804"/>
                  <a:gd name="T31" fmla="*/ 107 h 842"/>
                  <a:gd name="T32" fmla="*/ 300 w 804"/>
                  <a:gd name="T33" fmla="*/ 119 h 842"/>
                  <a:gd name="T34" fmla="*/ 318 w 804"/>
                  <a:gd name="T35" fmla="*/ 132 h 842"/>
                  <a:gd name="T36" fmla="*/ 334 w 804"/>
                  <a:gd name="T37" fmla="*/ 146 h 842"/>
                  <a:gd name="T38" fmla="*/ 348 w 804"/>
                  <a:gd name="T39" fmla="*/ 155 h 842"/>
                  <a:gd name="T40" fmla="*/ 365 w 804"/>
                  <a:gd name="T41" fmla="*/ 167 h 842"/>
                  <a:gd name="T42" fmla="*/ 379 w 804"/>
                  <a:gd name="T43" fmla="*/ 181 h 842"/>
                  <a:gd name="T44" fmla="*/ 395 w 804"/>
                  <a:gd name="T45" fmla="*/ 194 h 842"/>
                  <a:gd name="T46" fmla="*/ 407 w 804"/>
                  <a:gd name="T47" fmla="*/ 209 h 842"/>
                  <a:gd name="T48" fmla="*/ 423 w 804"/>
                  <a:gd name="T49" fmla="*/ 224 h 842"/>
                  <a:gd name="T50" fmla="*/ 438 w 804"/>
                  <a:gd name="T51" fmla="*/ 239 h 842"/>
                  <a:gd name="T52" fmla="*/ 451 w 804"/>
                  <a:gd name="T53" fmla="*/ 253 h 842"/>
                  <a:gd name="T54" fmla="*/ 461 w 804"/>
                  <a:gd name="T55" fmla="*/ 268 h 842"/>
                  <a:gd name="T56" fmla="*/ 475 w 804"/>
                  <a:gd name="T57" fmla="*/ 282 h 842"/>
                  <a:gd name="T58" fmla="*/ 489 w 804"/>
                  <a:gd name="T59" fmla="*/ 297 h 842"/>
                  <a:gd name="T60" fmla="*/ 501 w 804"/>
                  <a:gd name="T61" fmla="*/ 311 h 842"/>
                  <a:gd name="T62" fmla="*/ 516 w 804"/>
                  <a:gd name="T63" fmla="*/ 326 h 842"/>
                  <a:gd name="T64" fmla="*/ 530 w 804"/>
                  <a:gd name="T65" fmla="*/ 343 h 842"/>
                  <a:gd name="T66" fmla="*/ 539 w 804"/>
                  <a:gd name="T67" fmla="*/ 356 h 842"/>
                  <a:gd name="T68" fmla="*/ 554 w 804"/>
                  <a:gd name="T69" fmla="*/ 372 h 842"/>
                  <a:gd name="T70" fmla="*/ 567 w 804"/>
                  <a:gd name="T71" fmla="*/ 385 h 842"/>
                  <a:gd name="T72" fmla="*/ 572 w 804"/>
                  <a:gd name="T73" fmla="*/ 395 h 842"/>
                  <a:gd name="T74" fmla="*/ 586 w 804"/>
                  <a:gd name="T75" fmla="*/ 411 h 842"/>
                  <a:gd name="T76" fmla="*/ 598 w 804"/>
                  <a:gd name="T77" fmla="*/ 428 h 842"/>
                  <a:gd name="T78" fmla="*/ 611 w 804"/>
                  <a:gd name="T79" fmla="*/ 443 h 842"/>
                  <a:gd name="T80" fmla="*/ 626 w 804"/>
                  <a:gd name="T81" fmla="*/ 463 h 842"/>
                  <a:gd name="T82" fmla="*/ 635 w 804"/>
                  <a:gd name="T83" fmla="*/ 482 h 842"/>
                  <a:gd name="T84" fmla="*/ 645 w 804"/>
                  <a:gd name="T85" fmla="*/ 496 h 842"/>
                  <a:gd name="T86" fmla="*/ 657 w 804"/>
                  <a:gd name="T87" fmla="*/ 513 h 842"/>
                  <a:gd name="T88" fmla="*/ 663 w 804"/>
                  <a:gd name="T89" fmla="*/ 531 h 842"/>
                  <a:gd name="T90" fmla="*/ 673 w 804"/>
                  <a:gd name="T91" fmla="*/ 550 h 842"/>
                  <a:gd name="T92" fmla="*/ 682 w 804"/>
                  <a:gd name="T93" fmla="*/ 570 h 842"/>
                  <a:gd name="T94" fmla="*/ 692 w 804"/>
                  <a:gd name="T95" fmla="*/ 589 h 842"/>
                  <a:gd name="T96" fmla="*/ 701 w 804"/>
                  <a:gd name="T97" fmla="*/ 609 h 842"/>
                  <a:gd name="T98" fmla="*/ 710 w 804"/>
                  <a:gd name="T99" fmla="*/ 628 h 842"/>
                  <a:gd name="T100" fmla="*/ 720 w 804"/>
                  <a:gd name="T101" fmla="*/ 648 h 842"/>
                  <a:gd name="T102" fmla="*/ 729 w 804"/>
                  <a:gd name="T103" fmla="*/ 667 h 842"/>
                  <a:gd name="T104" fmla="*/ 737 w 804"/>
                  <a:gd name="T105" fmla="*/ 687 h 842"/>
                  <a:gd name="T106" fmla="*/ 748 w 804"/>
                  <a:gd name="T107" fmla="*/ 706 h 842"/>
                  <a:gd name="T108" fmla="*/ 758 w 804"/>
                  <a:gd name="T109" fmla="*/ 726 h 842"/>
                  <a:gd name="T110" fmla="*/ 765 w 804"/>
                  <a:gd name="T111" fmla="*/ 745 h 842"/>
                  <a:gd name="T112" fmla="*/ 771 w 804"/>
                  <a:gd name="T113" fmla="*/ 765 h 842"/>
                  <a:gd name="T114" fmla="*/ 779 w 804"/>
                  <a:gd name="T115" fmla="*/ 784 h 842"/>
                  <a:gd name="T116" fmla="*/ 786 w 804"/>
                  <a:gd name="T117" fmla="*/ 804 h 842"/>
                  <a:gd name="T118" fmla="*/ 795 w 804"/>
                  <a:gd name="T119" fmla="*/ 823 h 842"/>
                  <a:gd name="T120" fmla="*/ 803 w 804"/>
                  <a:gd name="T121" fmla="*/ 841 h 8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4" h="842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36" y="6"/>
                    </a:lnTo>
                    <a:lnTo>
                      <a:pt x="46" y="9"/>
                    </a:lnTo>
                    <a:lnTo>
                      <a:pt x="55" y="11"/>
                    </a:lnTo>
                    <a:lnTo>
                      <a:pt x="64" y="15"/>
                    </a:lnTo>
                    <a:lnTo>
                      <a:pt x="74" y="15"/>
                    </a:lnTo>
                    <a:lnTo>
                      <a:pt x="83" y="19"/>
                    </a:lnTo>
                    <a:lnTo>
                      <a:pt x="93" y="19"/>
                    </a:lnTo>
                    <a:lnTo>
                      <a:pt x="102" y="21"/>
                    </a:lnTo>
                    <a:lnTo>
                      <a:pt x="111" y="25"/>
                    </a:lnTo>
                    <a:lnTo>
                      <a:pt x="121" y="29"/>
                    </a:lnTo>
                    <a:lnTo>
                      <a:pt x="130" y="31"/>
                    </a:lnTo>
                    <a:lnTo>
                      <a:pt x="140" y="34"/>
                    </a:lnTo>
                    <a:lnTo>
                      <a:pt x="149" y="38"/>
                    </a:lnTo>
                    <a:lnTo>
                      <a:pt x="158" y="44"/>
                    </a:lnTo>
                    <a:lnTo>
                      <a:pt x="168" y="48"/>
                    </a:lnTo>
                    <a:lnTo>
                      <a:pt x="177" y="50"/>
                    </a:lnTo>
                    <a:lnTo>
                      <a:pt x="187" y="55"/>
                    </a:lnTo>
                    <a:lnTo>
                      <a:pt x="196" y="58"/>
                    </a:lnTo>
                    <a:lnTo>
                      <a:pt x="205" y="60"/>
                    </a:lnTo>
                    <a:lnTo>
                      <a:pt x="215" y="64"/>
                    </a:lnTo>
                    <a:lnTo>
                      <a:pt x="224" y="73"/>
                    </a:lnTo>
                    <a:lnTo>
                      <a:pt x="234" y="74"/>
                    </a:lnTo>
                    <a:lnTo>
                      <a:pt x="243" y="80"/>
                    </a:lnTo>
                    <a:lnTo>
                      <a:pt x="249" y="87"/>
                    </a:lnTo>
                    <a:lnTo>
                      <a:pt x="257" y="89"/>
                    </a:lnTo>
                    <a:lnTo>
                      <a:pt x="263" y="97"/>
                    </a:lnTo>
                    <a:lnTo>
                      <a:pt x="271" y="102"/>
                    </a:lnTo>
                    <a:lnTo>
                      <a:pt x="281" y="107"/>
                    </a:lnTo>
                    <a:lnTo>
                      <a:pt x="290" y="112"/>
                    </a:lnTo>
                    <a:lnTo>
                      <a:pt x="300" y="119"/>
                    </a:lnTo>
                    <a:lnTo>
                      <a:pt x="309" y="126"/>
                    </a:lnTo>
                    <a:lnTo>
                      <a:pt x="318" y="132"/>
                    </a:lnTo>
                    <a:lnTo>
                      <a:pt x="328" y="138"/>
                    </a:lnTo>
                    <a:lnTo>
                      <a:pt x="334" y="146"/>
                    </a:lnTo>
                    <a:lnTo>
                      <a:pt x="341" y="148"/>
                    </a:lnTo>
                    <a:lnTo>
                      <a:pt x="348" y="155"/>
                    </a:lnTo>
                    <a:lnTo>
                      <a:pt x="356" y="161"/>
                    </a:lnTo>
                    <a:lnTo>
                      <a:pt x="365" y="167"/>
                    </a:lnTo>
                    <a:lnTo>
                      <a:pt x="370" y="175"/>
                    </a:lnTo>
                    <a:lnTo>
                      <a:pt x="379" y="181"/>
                    </a:lnTo>
                    <a:lnTo>
                      <a:pt x="388" y="187"/>
                    </a:lnTo>
                    <a:lnTo>
                      <a:pt x="395" y="194"/>
                    </a:lnTo>
                    <a:lnTo>
                      <a:pt x="403" y="201"/>
                    </a:lnTo>
                    <a:lnTo>
                      <a:pt x="407" y="209"/>
                    </a:lnTo>
                    <a:lnTo>
                      <a:pt x="417" y="214"/>
                    </a:lnTo>
                    <a:lnTo>
                      <a:pt x="423" y="224"/>
                    </a:lnTo>
                    <a:lnTo>
                      <a:pt x="431" y="229"/>
                    </a:lnTo>
                    <a:lnTo>
                      <a:pt x="438" y="239"/>
                    </a:lnTo>
                    <a:lnTo>
                      <a:pt x="445" y="243"/>
                    </a:lnTo>
                    <a:lnTo>
                      <a:pt x="451" y="253"/>
                    </a:lnTo>
                    <a:lnTo>
                      <a:pt x="460" y="259"/>
                    </a:lnTo>
                    <a:lnTo>
                      <a:pt x="461" y="268"/>
                    </a:lnTo>
                    <a:lnTo>
                      <a:pt x="469" y="272"/>
                    </a:lnTo>
                    <a:lnTo>
                      <a:pt x="475" y="282"/>
                    </a:lnTo>
                    <a:lnTo>
                      <a:pt x="483" y="288"/>
                    </a:lnTo>
                    <a:lnTo>
                      <a:pt x="489" y="297"/>
                    </a:lnTo>
                    <a:lnTo>
                      <a:pt x="497" y="304"/>
                    </a:lnTo>
                    <a:lnTo>
                      <a:pt x="501" y="311"/>
                    </a:lnTo>
                    <a:lnTo>
                      <a:pt x="508" y="321"/>
                    </a:lnTo>
                    <a:lnTo>
                      <a:pt x="516" y="326"/>
                    </a:lnTo>
                    <a:lnTo>
                      <a:pt x="522" y="336"/>
                    </a:lnTo>
                    <a:lnTo>
                      <a:pt x="530" y="343"/>
                    </a:lnTo>
                    <a:lnTo>
                      <a:pt x="532" y="350"/>
                    </a:lnTo>
                    <a:lnTo>
                      <a:pt x="539" y="356"/>
                    </a:lnTo>
                    <a:lnTo>
                      <a:pt x="545" y="365"/>
                    </a:lnTo>
                    <a:lnTo>
                      <a:pt x="554" y="372"/>
                    </a:lnTo>
                    <a:lnTo>
                      <a:pt x="558" y="379"/>
                    </a:lnTo>
                    <a:lnTo>
                      <a:pt x="567" y="385"/>
                    </a:lnTo>
                    <a:lnTo>
                      <a:pt x="567" y="386"/>
                    </a:lnTo>
                    <a:lnTo>
                      <a:pt x="572" y="395"/>
                    </a:lnTo>
                    <a:lnTo>
                      <a:pt x="579" y="404"/>
                    </a:lnTo>
                    <a:lnTo>
                      <a:pt x="586" y="411"/>
                    </a:lnTo>
                    <a:lnTo>
                      <a:pt x="591" y="418"/>
                    </a:lnTo>
                    <a:lnTo>
                      <a:pt x="598" y="428"/>
                    </a:lnTo>
                    <a:lnTo>
                      <a:pt x="605" y="435"/>
                    </a:lnTo>
                    <a:lnTo>
                      <a:pt x="611" y="443"/>
                    </a:lnTo>
                    <a:lnTo>
                      <a:pt x="620" y="453"/>
                    </a:lnTo>
                    <a:lnTo>
                      <a:pt x="626" y="463"/>
                    </a:lnTo>
                    <a:lnTo>
                      <a:pt x="630" y="472"/>
                    </a:lnTo>
                    <a:lnTo>
                      <a:pt x="635" y="482"/>
                    </a:lnTo>
                    <a:lnTo>
                      <a:pt x="643" y="489"/>
                    </a:lnTo>
                    <a:lnTo>
                      <a:pt x="645" y="496"/>
                    </a:lnTo>
                    <a:lnTo>
                      <a:pt x="649" y="506"/>
                    </a:lnTo>
                    <a:lnTo>
                      <a:pt x="657" y="513"/>
                    </a:lnTo>
                    <a:lnTo>
                      <a:pt x="658" y="521"/>
                    </a:lnTo>
                    <a:lnTo>
                      <a:pt x="663" y="531"/>
                    </a:lnTo>
                    <a:lnTo>
                      <a:pt x="668" y="541"/>
                    </a:lnTo>
                    <a:lnTo>
                      <a:pt x="673" y="550"/>
                    </a:lnTo>
                    <a:lnTo>
                      <a:pt x="680" y="560"/>
                    </a:lnTo>
                    <a:lnTo>
                      <a:pt x="682" y="570"/>
                    </a:lnTo>
                    <a:lnTo>
                      <a:pt x="686" y="580"/>
                    </a:lnTo>
                    <a:lnTo>
                      <a:pt x="692" y="589"/>
                    </a:lnTo>
                    <a:lnTo>
                      <a:pt x="696" y="599"/>
                    </a:lnTo>
                    <a:lnTo>
                      <a:pt x="701" y="609"/>
                    </a:lnTo>
                    <a:lnTo>
                      <a:pt x="705" y="619"/>
                    </a:lnTo>
                    <a:lnTo>
                      <a:pt x="710" y="628"/>
                    </a:lnTo>
                    <a:lnTo>
                      <a:pt x="718" y="638"/>
                    </a:lnTo>
                    <a:lnTo>
                      <a:pt x="720" y="648"/>
                    </a:lnTo>
                    <a:lnTo>
                      <a:pt x="724" y="658"/>
                    </a:lnTo>
                    <a:lnTo>
                      <a:pt x="729" y="667"/>
                    </a:lnTo>
                    <a:lnTo>
                      <a:pt x="732" y="677"/>
                    </a:lnTo>
                    <a:lnTo>
                      <a:pt x="737" y="687"/>
                    </a:lnTo>
                    <a:lnTo>
                      <a:pt x="742" y="697"/>
                    </a:lnTo>
                    <a:lnTo>
                      <a:pt x="748" y="706"/>
                    </a:lnTo>
                    <a:lnTo>
                      <a:pt x="752" y="716"/>
                    </a:lnTo>
                    <a:lnTo>
                      <a:pt x="758" y="726"/>
                    </a:lnTo>
                    <a:lnTo>
                      <a:pt x="762" y="736"/>
                    </a:lnTo>
                    <a:lnTo>
                      <a:pt x="765" y="745"/>
                    </a:lnTo>
                    <a:lnTo>
                      <a:pt x="770" y="755"/>
                    </a:lnTo>
                    <a:lnTo>
                      <a:pt x="771" y="765"/>
                    </a:lnTo>
                    <a:lnTo>
                      <a:pt x="776" y="774"/>
                    </a:lnTo>
                    <a:lnTo>
                      <a:pt x="779" y="784"/>
                    </a:lnTo>
                    <a:lnTo>
                      <a:pt x="781" y="794"/>
                    </a:lnTo>
                    <a:lnTo>
                      <a:pt x="786" y="804"/>
                    </a:lnTo>
                    <a:lnTo>
                      <a:pt x="790" y="813"/>
                    </a:lnTo>
                    <a:lnTo>
                      <a:pt x="795" y="823"/>
                    </a:lnTo>
                    <a:lnTo>
                      <a:pt x="799" y="833"/>
                    </a:lnTo>
                    <a:lnTo>
                      <a:pt x="803" y="84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9" name="Freeform 45"/>
              <p:cNvSpPr>
                <a:spLocks/>
              </p:cNvSpPr>
              <p:nvPr/>
            </p:nvSpPr>
            <p:spPr bwMode="auto">
              <a:xfrm>
                <a:off x="3193" y="2621"/>
                <a:ext cx="880" cy="856"/>
              </a:xfrm>
              <a:custGeom>
                <a:avLst/>
                <a:gdLst>
                  <a:gd name="T0" fmla="*/ 870 w 880"/>
                  <a:gd name="T1" fmla="*/ 855 h 856"/>
                  <a:gd name="T2" fmla="*/ 850 w 880"/>
                  <a:gd name="T3" fmla="*/ 853 h 856"/>
                  <a:gd name="T4" fmla="*/ 829 w 880"/>
                  <a:gd name="T5" fmla="*/ 845 h 856"/>
                  <a:gd name="T6" fmla="*/ 809 w 880"/>
                  <a:gd name="T7" fmla="*/ 840 h 856"/>
                  <a:gd name="T8" fmla="*/ 788 w 880"/>
                  <a:gd name="T9" fmla="*/ 835 h 856"/>
                  <a:gd name="T10" fmla="*/ 767 w 880"/>
                  <a:gd name="T11" fmla="*/ 834 h 856"/>
                  <a:gd name="T12" fmla="*/ 747 w 880"/>
                  <a:gd name="T13" fmla="*/ 825 h 856"/>
                  <a:gd name="T14" fmla="*/ 726 w 880"/>
                  <a:gd name="T15" fmla="*/ 820 h 856"/>
                  <a:gd name="T16" fmla="*/ 706 w 880"/>
                  <a:gd name="T17" fmla="*/ 810 h 856"/>
                  <a:gd name="T18" fmla="*/ 685 w 880"/>
                  <a:gd name="T19" fmla="*/ 804 h 856"/>
                  <a:gd name="T20" fmla="*/ 664 w 880"/>
                  <a:gd name="T21" fmla="*/ 795 h 856"/>
                  <a:gd name="T22" fmla="*/ 644 w 880"/>
                  <a:gd name="T23" fmla="*/ 788 h 856"/>
                  <a:gd name="T24" fmla="*/ 623 w 880"/>
                  <a:gd name="T25" fmla="*/ 779 h 856"/>
                  <a:gd name="T26" fmla="*/ 606 w 880"/>
                  <a:gd name="T27" fmla="*/ 765 h 856"/>
                  <a:gd name="T28" fmla="*/ 590 w 880"/>
                  <a:gd name="T29" fmla="*/ 755 h 856"/>
                  <a:gd name="T30" fmla="*/ 572 w 880"/>
                  <a:gd name="T31" fmla="*/ 746 h 856"/>
                  <a:gd name="T32" fmla="*/ 551 w 880"/>
                  <a:gd name="T33" fmla="*/ 735 h 856"/>
                  <a:gd name="T34" fmla="*/ 531 w 880"/>
                  <a:gd name="T35" fmla="*/ 721 h 856"/>
                  <a:gd name="T36" fmla="*/ 513 w 880"/>
                  <a:gd name="T37" fmla="*/ 706 h 856"/>
                  <a:gd name="T38" fmla="*/ 497 w 880"/>
                  <a:gd name="T39" fmla="*/ 696 h 856"/>
                  <a:gd name="T40" fmla="*/ 479 w 880"/>
                  <a:gd name="T41" fmla="*/ 685 h 856"/>
                  <a:gd name="T42" fmla="*/ 463 w 880"/>
                  <a:gd name="T43" fmla="*/ 670 h 856"/>
                  <a:gd name="T44" fmla="*/ 446 w 880"/>
                  <a:gd name="T45" fmla="*/ 656 h 856"/>
                  <a:gd name="T46" fmla="*/ 432 w 880"/>
                  <a:gd name="T47" fmla="*/ 642 h 856"/>
                  <a:gd name="T48" fmla="*/ 415 w 880"/>
                  <a:gd name="T49" fmla="*/ 627 h 856"/>
                  <a:gd name="T50" fmla="*/ 400 w 880"/>
                  <a:gd name="T51" fmla="*/ 612 h 856"/>
                  <a:gd name="T52" fmla="*/ 384 w 880"/>
                  <a:gd name="T53" fmla="*/ 597 h 856"/>
                  <a:gd name="T54" fmla="*/ 374 w 880"/>
                  <a:gd name="T55" fmla="*/ 583 h 856"/>
                  <a:gd name="T56" fmla="*/ 359 w 880"/>
                  <a:gd name="T57" fmla="*/ 567 h 856"/>
                  <a:gd name="T58" fmla="*/ 343 w 880"/>
                  <a:gd name="T59" fmla="*/ 553 h 856"/>
                  <a:gd name="T60" fmla="*/ 329 w 880"/>
                  <a:gd name="T61" fmla="*/ 538 h 856"/>
                  <a:gd name="T62" fmla="*/ 314 w 880"/>
                  <a:gd name="T63" fmla="*/ 523 h 856"/>
                  <a:gd name="T64" fmla="*/ 298 w 880"/>
                  <a:gd name="T65" fmla="*/ 507 h 856"/>
                  <a:gd name="T66" fmla="*/ 288 w 880"/>
                  <a:gd name="T67" fmla="*/ 494 h 856"/>
                  <a:gd name="T68" fmla="*/ 273 w 880"/>
                  <a:gd name="T69" fmla="*/ 477 h 856"/>
                  <a:gd name="T70" fmla="*/ 257 w 880"/>
                  <a:gd name="T71" fmla="*/ 464 h 856"/>
                  <a:gd name="T72" fmla="*/ 252 w 880"/>
                  <a:gd name="T73" fmla="*/ 454 h 856"/>
                  <a:gd name="T74" fmla="*/ 236 w 880"/>
                  <a:gd name="T75" fmla="*/ 437 h 856"/>
                  <a:gd name="T76" fmla="*/ 225 w 880"/>
                  <a:gd name="T77" fmla="*/ 419 h 856"/>
                  <a:gd name="T78" fmla="*/ 209 w 880"/>
                  <a:gd name="T79" fmla="*/ 404 h 856"/>
                  <a:gd name="T80" fmla="*/ 194 w 880"/>
                  <a:gd name="T81" fmla="*/ 385 h 856"/>
                  <a:gd name="T82" fmla="*/ 184 w 880"/>
                  <a:gd name="T83" fmla="*/ 365 h 856"/>
                  <a:gd name="T84" fmla="*/ 173 w 880"/>
                  <a:gd name="T85" fmla="*/ 349 h 856"/>
                  <a:gd name="T86" fmla="*/ 160 w 880"/>
                  <a:gd name="T87" fmla="*/ 333 h 856"/>
                  <a:gd name="T88" fmla="*/ 153 w 880"/>
                  <a:gd name="T89" fmla="*/ 315 h 856"/>
                  <a:gd name="T90" fmla="*/ 143 w 880"/>
                  <a:gd name="T91" fmla="*/ 296 h 856"/>
                  <a:gd name="T92" fmla="*/ 132 w 880"/>
                  <a:gd name="T93" fmla="*/ 276 h 856"/>
                  <a:gd name="T94" fmla="*/ 122 w 880"/>
                  <a:gd name="T95" fmla="*/ 256 h 856"/>
                  <a:gd name="T96" fmla="*/ 112 w 880"/>
                  <a:gd name="T97" fmla="*/ 236 h 856"/>
                  <a:gd name="T98" fmla="*/ 101 w 880"/>
                  <a:gd name="T99" fmla="*/ 216 h 856"/>
                  <a:gd name="T100" fmla="*/ 91 w 880"/>
                  <a:gd name="T101" fmla="*/ 196 h 856"/>
                  <a:gd name="T102" fmla="*/ 81 w 880"/>
                  <a:gd name="T103" fmla="*/ 177 h 856"/>
                  <a:gd name="T104" fmla="*/ 72 w 880"/>
                  <a:gd name="T105" fmla="*/ 157 h 856"/>
                  <a:gd name="T106" fmla="*/ 60 w 880"/>
                  <a:gd name="T107" fmla="*/ 137 h 856"/>
                  <a:gd name="T108" fmla="*/ 50 w 880"/>
                  <a:gd name="T109" fmla="*/ 117 h 856"/>
                  <a:gd name="T110" fmla="*/ 41 w 880"/>
                  <a:gd name="T111" fmla="*/ 97 h 856"/>
                  <a:gd name="T112" fmla="*/ 34 w 880"/>
                  <a:gd name="T113" fmla="*/ 78 h 856"/>
                  <a:gd name="T114" fmla="*/ 26 w 880"/>
                  <a:gd name="T115" fmla="*/ 58 h 856"/>
                  <a:gd name="T116" fmla="*/ 19 w 880"/>
                  <a:gd name="T117" fmla="*/ 38 h 856"/>
                  <a:gd name="T118" fmla="*/ 9 w 880"/>
                  <a:gd name="T119" fmla="*/ 18 h 856"/>
                  <a:gd name="T120" fmla="*/ 0 w 880"/>
                  <a:gd name="T121" fmla="*/ 0 h 8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0" h="856">
                    <a:moveTo>
                      <a:pt x="879" y="855"/>
                    </a:moveTo>
                    <a:lnTo>
                      <a:pt x="870" y="855"/>
                    </a:lnTo>
                    <a:lnTo>
                      <a:pt x="860" y="855"/>
                    </a:lnTo>
                    <a:lnTo>
                      <a:pt x="850" y="853"/>
                    </a:lnTo>
                    <a:lnTo>
                      <a:pt x="840" y="848"/>
                    </a:lnTo>
                    <a:lnTo>
                      <a:pt x="829" y="845"/>
                    </a:lnTo>
                    <a:lnTo>
                      <a:pt x="819" y="843"/>
                    </a:lnTo>
                    <a:lnTo>
                      <a:pt x="809" y="840"/>
                    </a:lnTo>
                    <a:lnTo>
                      <a:pt x="798" y="840"/>
                    </a:lnTo>
                    <a:lnTo>
                      <a:pt x="788" y="835"/>
                    </a:lnTo>
                    <a:lnTo>
                      <a:pt x="778" y="835"/>
                    </a:lnTo>
                    <a:lnTo>
                      <a:pt x="767" y="834"/>
                    </a:lnTo>
                    <a:lnTo>
                      <a:pt x="757" y="828"/>
                    </a:lnTo>
                    <a:lnTo>
                      <a:pt x="747" y="825"/>
                    </a:lnTo>
                    <a:lnTo>
                      <a:pt x="737" y="824"/>
                    </a:lnTo>
                    <a:lnTo>
                      <a:pt x="726" y="820"/>
                    </a:lnTo>
                    <a:lnTo>
                      <a:pt x="716" y="815"/>
                    </a:lnTo>
                    <a:lnTo>
                      <a:pt x="706" y="810"/>
                    </a:lnTo>
                    <a:lnTo>
                      <a:pt x="695" y="805"/>
                    </a:lnTo>
                    <a:lnTo>
                      <a:pt x="685" y="804"/>
                    </a:lnTo>
                    <a:lnTo>
                      <a:pt x="675" y="798"/>
                    </a:lnTo>
                    <a:lnTo>
                      <a:pt x="664" y="795"/>
                    </a:lnTo>
                    <a:lnTo>
                      <a:pt x="654" y="794"/>
                    </a:lnTo>
                    <a:lnTo>
                      <a:pt x="644" y="788"/>
                    </a:lnTo>
                    <a:lnTo>
                      <a:pt x="634" y="781"/>
                    </a:lnTo>
                    <a:lnTo>
                      <a:pt x="623" y="779"/>
                    </a:lnTo>
                    <a:lnTo>
                      <a:pt x="613" y="774"/>
                    </a:lnTo>
                    <a:lnTo>
                      <a:pt x="606" y="765"/>
                    </a:lnTo>
                    <a:lnTo>
                      <a:pt x="597" y="764"/>
                    </a:lnTo>
                    <a:lnTo>
                      <a:pt x="590" y="755"/>
                    </a:lnTo>
                    <a:lnTo>
                      <a:pt x="582" y="751"/>
                    </a:lnTo>
                    <a:lnTo>
                      <a:pt x="572" y="746"/>
                    </a:lnTo>
                    <a:lnTo>
                      <a:pt x="561" y="741"/>
                    </a:lnTo>
                    <a:lnTo>
                      <a:pt x="551" y="735"/>
                    </a:lnTo>
                    <a:lnTo>
                      <a:pt x="541" y="726"/>
                    </a:lnTo>
                    <a:lnTo>
                      <a:pt x="531" y="721"/>
                    </a:lnTo>
                    <a:lnTo>
                      <a:pt x="520" y="715"/>
                    </a:lnTo>
                    <a:lnTo>
                      <a:pt x="513" y="706"/>
                    </a:lnTo>
                    <a:lnTo>
                      <a:pt x="504" y="705"/>
                    </a:lnTo>
                    <a:lnTo>
                      <a:pt x="497" y="696"/>
                    </a:lnTo>
                    <a:lnTo>
                      <a:pt x="489" y="692"/>
                    </a:lnTo>
                    <a:lnTo>
                      <a:pt x="479" y="685"/>
                    </a:lnTo>
                    <a:lnTo>
                      <a:pt x="473" y="676"/>
                    </a:lnTo>
                    <a:lnTo>
                      <a:pt x="463" y="670"/>
                    </a:lnTo>
                    <a:lnTo>
                      <a:pt x="453" y="665"/>
                    </a:lnTo>
                    <a:lnTo>
                      <a:pt x="446" y="656"/>
                    </a:lnTo>
                    <a:lnTo>
                      <a:pt x="438" y="650"/>
                    </a:lnTo>
                    <a:lnTo>
                      <a:pt x="432" y="642"/>
                    </a:lnTo>
                    <a:lnTo>
                      <a:pt x="422" y="637"/>
                    </a:lnTo>
                    <a:lnTo>
                      <a:pt x="415" y="627"/>
                    </a:lnTo>
                    <a:lnTo>
                      <a:pt x="407" y="622"/>
                    </a:lnTo>
                    <a:lnTo>
                      <a:pt x="400" y="612"/>
                    </a:lnTo>
                    <a:lnTo>
                      <a:pt x="391" y="607"/>
                    </a:lnTo>
                    <a:lnTo>
                      <a:pt x="384" y="597"/>
                    </a:lnTo>
                    <a:lnTo>
                      <a:pt x="376" y="590"/>
                    </a:lnTo>
                    <a:lnTo>
                      <a:pt x="374" y="583"/>
                    </a:lnTo>
                    <a:lnTo>
                      <a:pt x="366" y="577"/>
                    </a:lnTo>
                    <a:lnTo>
                      <a:pt x="359" y="567"/>
                    </a:lnTo>
                    <a:lnTo>
                      <a:pt x="350" y="561"/>
                    </a:lnTo>
                    <a:lnTo>
                      <a:pt x="343" y="553"/>
                    </a:lnTo>
                    <a:lnTo>
                      <a:pt x="335" y="546"/>
                    </a:lnTo>
                    <a:lnTo>
                      <a:pt x="329" y="538"/>
                    </a:lnTo>
                    <a:lnTo>
                      <a:pt x="322" y="528"/>
                    </a:lnTo>
                    <a:lnTo>
                      <a:pt x="314" y="523"/>
                    </a:lnTo>
                    <a:lnTo>
                      <a:pt x="307" y="513"/>
                    </a:lnTo>
                    <a:lnTo>
                      <a:pt x="298" y="507"/>
                    </a:lnTo>
                    <a:lnTo>
                      <a:pt x="297" y="498"/>
                    </a:lnTo>
                    <a:lnTo>
                      <a:pt x="288" y="494"/>
                    </a:lnTo>
                    <a:lnTo>
                      <a:pt x="281" y="484"/>
                    </a:lnTo>
                    <a:lnTo>
                      <a:pt x="273" y="477"/>
                    </a:lnTo>
                    <a:lnTo>
                      <a:pt x="267" y="468"/>
                    </a:lnTo>
                    <a:lnTo>
                      <a:pt x="257" y="464"/>
                    </a:lnTo>
                    <a:lnTo>
                      <a:pt x="257" y="462"/>
                    </a:lnTo>
                    <a:lnTo>
                      <a:pt x="252" y="454"/>
                    </a:lnTo>
                    <a:lnTo>
                      <a:pt x="246" y="444"/>
                    </a:lnTo>
                    <a:lnTo>
                      <a:pt x="236" y="437"/>
                    </a:lnTo>
                    <a:lnTo>
                      <a:pt x="232" y="429"/>
                    </a:lnTo>
                    <a:lnTo>
                      <a:pt x="225" y="419"/>
                    </a:lnTo>
                    <a:lnTo>
                      <a:pt x="216" y="412"/>
                    </a:lnTo>
                    <a:lnTo>
                      <a:pt x="209" y="404"/>
                    </a:lnTo>
                    <a:lnTo>
                      <a:pt x="201" y="395"/>
                    </a:lnTo>
                    <a:lnTo>
                      <a:pt x="194" y="385"/>
                    </a:lnTo>
                    <a:lnTo>
                      <a:pt x="188" y="375"/>
                    </a:lnTo>
                    <a:lnTo>
                      <a:pt x="184" y="365"/>
                    </a:lnTo>
                    <a:lnTo>
                      <a:pt x="175" y="358"/>
                    </a:lnTo>
                    <a:lnTo>
                      <a:pt x="173" y="349"/>
                    </a:lnTo>
                    <a:lnTo>
                      <a:pt x="168" y="340"/>
                    </a:lnTo>
                    <a:lnTo>
                      <a:pt x="160" y="333"/>
                    </a:lnTo>
                    <a:lnTo>
                      <a:pt x="157" y="325"/>
                    </a:lnTo>
                    <a:lnTo>
                      <a:pt x="153" y="315"/>
                    </a:lnTo>
                    <a:lnTo>
                      <a:pt x="147" y="305"/>
                    </a:lnTo>
                    <a:lnTo>
                      <a:pt x="143" y="296"/>
                    </a:lnTo>
                    <a:lnTo>
                      <a:pt x="133" y="286"/>
                    </a:lnTo>
                    <a:lnTo>
                      <a:pt x="132" y="276"/>
                    </a:lnTo>
                    <a:lnTo>
                      <a:pt x="127" y="266"/>
                    </a:lnTo>
                    <a:lnTo>
                      <a:pt x="122" y="256"/>
                    </a:lnTo>
                    <a:lnTo>
                      <a:pt x="116" y="246"/>
                    </a:lnTo>
                    <a:lnTo>
                      <a:pt x="112" y="236"/>
                    </a:lnTo>
                    <a:lnTo>
                      <a:pt x="106" y="226"/>
                    </a:lnTo>
                    <a:lnTo>
                      <a:pt x="101" y="216"/>
                    </a:lnTo>
                    <a:lnTo>
                      <a:pt x="92" y="206"/>
                    </a:lnTo>
                    <a:lnTo>
                      <a:pt x="91" y="196"/>
                    </a:lnTo>
                    <a:lnTo>
                      <a:pt x="85" y="187"/>
                    </a:lnTo>
                    <a:lnTo>
                      <a:pt x="81" y="177"/>
                    </a:lnTo>
                    <a:lnTo>
                      <a:pt x="77" y="167"/>
                    </a:lnTo>
                    <a:lnTo>
                      <a:pt x="72" y="157"/>
                    </a:lnTo>
                    <a:lnTo>
                      <a:pt x="67" y="147"/>
                    </a:lnTo>
                    <a:lnTo>
                      <a:pt x="60" y="137"/>
                    </a:lnTo>
                    <a:lnTo>
                      <a:pt x="54" y="127"/>
                    </a:lnTo>
                    <a:lnTo>
                      <a:pt x="50" y="117"/>
                    </a:lnTo>
                    <a:lnTo>
                      <a:pt x="44" y="107"/>
                    </a:lnTo>
                    <a:lnTo>
                      <a:pt x="41" y="97"/>
                    </a:lnTo>
                    <a:lnTo>
                      <a:pt x="36" y="88"/>
                    </a:lnTo>
                    <a:lnTo>
                      <a:pt x="34" y="78"/>
                    </a:lnTo>
                    <a:lnTo>
                      <a:pt x="29" y="68"/>
                    </a:lnTo>
                    <a:lnTo>
                      <a:pt x="26" y="58"/>
                    </a:lnTo>
                    <a:lnTo>
                      <a:pt x="24" y="48"/>
                    </a:lnTo>
                    <a:lnTo>
                      <a:pt x="19" y="38"/>
                    </a:lnTo>
                    <a:lnTo>
                      <a:pt x="13" y="28"/>
                    </a:lnTo>
                    <a:lnTo>
                      <a:pt x="9" y="1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0" name="Freeform 46"/>
              <p:cNvSpPr>
                <a:spLocks/>
              </p:cNvSpPr>
              <p:nvPr/>
            </p:nvSpPr>
            <p:spPr bwMode="auto">
              <a:xfrm>
                <a:off x="4088" y="2627"/>
                <a:ext cx="838" cy="850"/>
              </a:xfrm>
              <a:custGeom>
                <a:avLst/>
                <a:gdLst>
                  <a:gd name="T0" fmla="*/ 8 w 838"/>
                  <a:gd name="T1" fmla="*/ 849 h 850"/>
                  <a:gd name="T2" fmla="*/ 28 w 838"/>
                  <a:gd name="T3" fmla="*/ 847 h 850"/>
                  <a:gd name="T4" fmla="*/ 47 w 838"/>
                  <a:gd name="T5" fmla="*/ 839 h 850"/>
                  <a:gd name="T6" fmla="*/ 67 w 838"/>
                  <a:gd name="T7" fmla="*/ 834 h 850"/>
                  <a:gd name="T8" fmla="*/ 87 w 838"/>
                  <a:gd name="T9" fmla="*/ 829 h 850"/>
                  <a:gd name="T10" fmla="*/ 106 w 838"/>
                  <a:gd name="T11" fmla="*/ 828 h 850"/>
                  <a:gd name="T12" fmla="*/ 126 w 838"/>
                  <a:gd name="T13" fmla="*/ 819 h 850"/>
                  <a:gd name="T14" fmla="*/ 146 w 838"/>
                  <a:gd name="T15" fmla="*/ 815 h 850"/>
                  <a:gd name="T16" fmla="*/ 165 w 838"/>
                  <a:gd name="T17" fmla="*/ 805 h 850"/>
                  <a:gd name="T18" fmla="*/ 185 w 838"/>
                  <a:gd name="T19" fmla="*/ 798 h 850"/>
                  <a:gd name="T20" fmla="*/ 204 w 838"/>
                  <a:gd name="T21" fmla="*/ 789 h 850"/>
                  <a:gd name="T22" fmla="*/ 224 w 838"/>
                  <a:gd name="T23" fmla="*/ 783 h 850"/>
                  <a:gd name="T24" fmla="*/ 244 w 838"/>
                  <a:gd name="T25" fmla="*/ 773 h 850"/>
                  <a:gd name="T26" fmla="*/ 260 w 838"/>
                  <a:gd name="T27" fmla="*/ 760 h 850"/>
                  <a:gd name="T28" fmla="*/ 274 w 838"/>
                  <a:gd name="T29" fmla="*/ 750 h 850"/>
                  <a:gd name="T30" fmla="*/ 293 w 838"/>
                  <a:gd name="T31" fmla="*/ 740 h 850"/>
                  <a:gd name="T32" fmla="*/ 312 w 838"/>
                  <a:gd name="T33" fmla="*/ 729 h 850"/>
                  <a:gd name="T34" fmla="*/ 332 w 838"/>
                  <a:gd name="T35" fmla="*/ 716 h 850"/>
                  <a:gd name="T36" fmla="*/ 348 w 838"/>
                  <a:gd name="T37" fmla="*/ 701 h 850"/>
                  <a:gd name="T38" fmla="*/ 362 w 838"/>
                  <a:gd name="T39" fmla="*/ 691 h 850"/>
                  <a:gd name="T40" fmla="*/ 381 w 838"/>
                  <a:gd name="T41" fmla="*/ 680 h 850"/>
                  <a:gd name="T42" fmla="*/ 395 w 838"/>
                  <a:gd name="T43" fmla="*/ 665 h 850"/>
                  <a:gd name="T44" fmla="*/ 411 w 838"/>
                  <a:gd name="T45" fmla="*/ 652 h 850"/>
                  <a:gd name="T46" fmla="*/ 425 w 838"/>
                  <a:gd name="T47" fmla="*/ 638 h 850"/>
                  <a:gd name="T48" fmla="*/ 441 w 838"/>
                  <a:gd name="T49" fmla="*/ 622 h 850"/>
                  <a:gd name="T50" fmla="*/ 456 w 838"/>
                  <a:gd name="T51" fmla="*/ 608 h 850"/>
                  <a:gd name="T52" fmla="*/ 470 w 838"/>
                  <a:gd name="T53" fmla="*/ 593 h 850"/>
                  <a:gd name="T54" fmla="*/ 480 w 838"/>
                  <a:gd name="T55" fmla="*/ 579 h 850"/>
                  <a:gd name="T56" fmla="*/ 495 w 838"/>
                  <a:gd name="T57" fmla="*/ 563 h 850"/>
                  <a:gd name="T58" fmla="*/ 510 w 838"/>
                  <a:gd name="T59" fmla="*/ 549 h 850"/>
                  <a:gd name="T60" fmla="*/ 523 w 838"/>
                  <a:gd name="T61" fmla="*/ 534 h 850"/>
                  <a:gd name="T62" fmla="*/ 538 w 838"/>
                  <a:gd name="T63" fmla="*/ 520 h 850"/>
                  <a:gd name="T64" fmla="*/ 552 w 838"/>
                  <a:gd name="T65" fmla="*/ 503 h 850"/>
                  <a:gd name="T66" fmla="*/ 562 w 838"/>
                  <a:gd name="T67" fmla="*/ 490 h 850"/>
                  <a:gd name="T68" fmla="*/ 577 w 838"/>
                  <a:gd name="T69" fmla="*/ 474 h 850"/>
                  <a:gd name="T70" fmla="*/ 591 w 838"/>
                  <a:gd name="T71" fmla="*/ 461 h 850"/>
                  <a:gd name="T72" fmla="*/ 597 w 838"/>
                  <a:gd name="T73" fmla="*/ 451 h 850"/>
                  <a:gd name="T74" fmla="*/ 611 w 838"/>
                  <a:gd name="T75" fmla="*/ 434 h 850"/>
                  <a:gd name="T76" fmla="*/ 623 w 838"/>
                  <a:gd name="T77" fmla="*/ 416 h 850"/>
                  <a:gd name="T78" fmla="*/ 637 w 838"/>
                  <a:gd name="T79" fmla="*/ 402 h 850"/>
                  <a:gd name="T80" fmla="*/ 652 w 838"/>
                  <a:gd name="T81" fmla="*/ 382 h 850"/>
                  <a:gd name="T82" fmla="*/ 662 w 838"/>
                  <a:gd name="T83" fmla="*/ 362 h 850"/>
                  <a:gd name="T84" fmla="*/ 672 w 838"/>
                  <a:gd name="T85" fmla="*/ 347 h 850"/>
                  <a:gd name="T86" fmla="*/ 685 w 838"/>
                  <a:gd name="T87" fmla="*/ 331 h 850"/>
                  <a:gd name="T88" fmla="*/ 692 w 838"/>
                  <a:gd name="T89" fmla="*/ 313 h 850"/>
                  <a:gd name="T90" fmla="*/ 701 w 838"/>
                  <a:gd name="T91" fmla="*/ 293 h 850"/>
                  <a:gd name="T92" fmla="*/ 711 w 838"/>
                  <a:gd name="T93" fmla="*/ 274 h 850"/>
                  <a:gd name="T94" fmla="*/ 721 w 838"/>
                  <a:gd name="T95" fmla="*/ 254 h 850"/>
                  <a:gd name="T96" fmla="*/ 731 w 838"/>
                  <a:gd name="T97" fmla="*/ 234 h 850"/>
                  <a:gd name="T98" fmla="*/ 741 w 838"/>
                  <a:gd name="T99" fmla="*/ 215 h 850"/>
                  <a:gd name="T100" fmla="*/ 750 w 838"/>
                  <a:gd name="T101" fmla="*/ 195 h 850"/>
                  <a:gd name="T102" fmla="*/ 760 w 838"/>
                  <a:gd name="T103" fmla="*/ 175 h 850"/>
                  <a:gd name="T104" fmla="*/ 768 w 838"/>
                  <a:gd name="T105" fmla="*/ 156 h 850"/>
                  <a:gd name="T106" fmla="*/ 780 w 838"/>
                  <a:gd name="T107" fmla="*/ 136 h 850"/>
                  <a:gd name="T108" fmla="*/ 790 w 838"/>
                  <a:gd name="T109" fmla="*/ 116 h 850"/>
                  <a:gd name="T110" fmla="*/ 797 w 838"/>
                  <a:gd name="T111" fmla="*/ 97 h 850"/>
                  <a:gd name="T112" fmla="*/ 804 w 838"/>
                  <a:gd name="T113" fmla="*/ 77 h 850"/>
                  <a:gd name="T114" fmla="*/ 813 w 838"/>
                  <a:gd name="T115" fmla="*/ 57 h 850"/>
                  <a:gd name="T116" fmla="*/ 819 w 838"/>
                  <a:gd name="T117" fmla="*/ 38 h 850"/>
                  <a:gd name="T118" fmla="*/ 829 w 838"/>
                  <a:gd name="T119" fmla="*/ 18 h 850"/>
                  <a:gd name="T120" fmla="*/ 837 w 838"/>
                  <a:gd name="T121" fmla="*/ 0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8" h="850">
                    <a:moveTo>
                      <a:pt x="0" y="849"/>
                    </a:moveTo>
                    <a:lnTo>
                      <a:pt x="8" y="849"/>
                    </a:lnTo>
                    <a:lnTo>
                      <a:pt x="18" y="849"/>
                    </a:lnTo>
                    <a:lnTo>
                      <a:pt x="28" y="847"/>
                    </a:lnTo>
                    <a:lnTo>
                      <a:pt x="38" y="842"/>
                    </a:lnTo>
                    <a:lnTo>
                      <a:pt x="47" y="839"/>
                    </a:lnTo>
                    <a:lnTo>
                      <a:pt x="57" y="838"/>
                    </a:lnTo>
                    <a:lnTo>
                      <a:pt x="67" y="834"/>
                    </a:lnTo>
                    <a:lnTo>
                      <a:pt x="77" y="834"/>
                    </a:lnTo>
                    <a:lnTo>
                      <a:pt x="87" y="829"/>
                    </a:lnTo>
                    <a:lnTo>
                      <a:pt x="96" y="829"/>
                    </a:lnTo>
                    <a:lnTo>
                      <a:pt x="106" y="828"/>
                    </a:lnTo>
                    <a:lnTo>
                      <a:pt x="116" y="822"/>
                    </a:lnTo>
                    <a:lnTo>
                      <a:pt x="126" y="819"/>
                    </a:lnTo>
                    <a:lnTo>
                      <a:pt x="136" y="818"/>
                    </a:lnTo>
                    <a:lnTo>
                      <a:pt x="146" y="815"/>
                    </a:lnTo>
                    <a:lnTo>
                      <a:pt x="155" y="809"/>
                    </a:lnTo>
                    <a:lnTo>
                      <a:pt x="165" y="805"/>
                    </a:lnTo>
                    <a:lnTo>
                      <a:pt x="175" y="799"/>
                    </a:lnTo>
                    <a:lnTo>
                      <a:pt x="185" y="798"/>
                    </a:lnTo>
                    <a:lnTo>
                      <a:pt x="195" y="793"/>
                    </a:lnTo>
                    <a:lnTo>
                      <a:pt x="204" y="789"/>
                    </a:lnTo>
                    <a:lnTo>
                      <a:pt x="214" y="788"/>
                    </a:lnTo>
                    <a:lnTo>
                      <a:pt x="224" y="783"/>
                    </a:lnTo>
                    <a:lnTo>
                      <a:pt x="234" y="775"/>
                    </a:lnTo>
                    <a:lnTo>
                      <a:pt x="244" y="773"/>
                    </a:lnTo>
                    <a:lnTo>
                      <a:pt x="253" y="769"/>
                    </a:lnTo>
                    <a:lnTo>
                      <a:pt x="260" y="760"/>
                    </a:lnTo>
                    <a:lnTo>
                      <a:pt x="268" y="759"/>
                    </a:lnTo>
                    <a:lnTo>
                      <a:pt x="274" y="750"/>
                    </a:lnTo>
                    <a:lnTo>
                      <a:pt x="283" y="746"/>
                    </a:lnTo>
                    <a:lnTo>
                      <a:pt x="293" y="740"/>
                    </a:lnTo>
                    <a:lnTo>
                      <a:pt x="302" y="736"/>
                    </a:lnTo>
                    <a:lnTo>
                      <a:pt x="312" y="729"/>
                    </a:lnTo>
                    <a:lnTo>
                      <a:pt x="322" y="721"/>
                    </a:lnTo>
                    <a:lnTo>
                      <a:pt x="332" y="716"/>
                    </a:lnTo>
                    <a:lnTo>
                      <a:pt x="342" y="710"/>
                    </a:lnTo>
                    <a:lnTo>
                      <a:pt x="348" y="701"/>
                    </a:lnTo>
                    <a:lnTo>
                      <a:pt x="356" y="700"/>
                    </a:lnTo>
                    <a:lnTo>
                      <a:pt x="362" y="691"/>
                    </a:lnTo>
                    <a:lnTo>
                      <a:pt x="371" y="687"/>
                    </a:lnTo>
                    <a:lnTo>
                      <a:pt x="381" y="680"/>
                    </a:lnTo>
                    <a:lnTo>
                      <a:pt x="385" y="671"/>
                    </a:lnTo>
                    <a:lnTo>
                      <a:pt x="395" y="665"/>
                    </a:lnTo>
                    <a:lnTo>
                      <a:pt x="405" y="661"/>
                    </a:lnTo>
                    <a:lnTo>
                      <a:pt x="411" y="652"/>
                    </a:lnTo>
                    <a:lnTo>
                      <a:pt x="420" y="645"/>
                    </a:lnTo>
                    <a:lnTo>
                      <a:pt x="425" y="638"/>
                    </a:lnTo>
                    <a:lnTo>
                      <a:pt x="434" y="632"/>
                    </a:lnTo>
                    <a:lnTo>
                      <a:pt x="441" y="622"/>
                    </a:lnTo>
                    <a:lnTo>
                      <a:pt x="450" y="618"/>
                    </a:lnTo>
                    <a:lnTo>
                      <a:pt x="456" y="608"/>
                    </a:lnTo>
                    <a:lnTo>
                      <a:pt x="464" y="603"/>
                    </a:lnTo>
                    <a:lnTo>
                      <a:pt x="470" y="593"/>
                    </a:lnTo>
                    <a:lnTo>
                      <a:pt x="479" y="586"/>
                    </a:lnTo>
                    <a:lnTo>
                      <a:pt x="480" y="579"/>
                    </a:lnTo>
                    <a:lnTo>
                      <a:pt x="489" y="573"/>
                    </a:lnTo>
                    <a:lnTo>
                      <a:pt x="495" y="563"/>
                    </a:lnTo>
                    <a:lnTo>
                      <a:pt x="503" y="557"/>
                    </a:lnTo>
                    <a:lnTo>
                      <a:pt x="510" y="549"/>
                    </a:lnTo>
                    <a:lnTo>
                      <a:pt x="518" y="543"/>
                    </a:lnTo>
                    <a:lnTo>
                      <a:pt x="523" y="534"/>
                    </a:lnTo>
                    <a:lnTo>
                      <a:pt x="529" y="524"/>
                    </a:lnTo>
                    <a:lnTo>
                      <a:pt x="538" y="520"/>
                    </a:lnTo>
                    <a:lnTo>
                      <a:pt x="544" y="510"/>
                    </a:lnTo>
                    <a:lnTo>
                      <a:pt x="552" y="503"/>
                    </a:lnTo>
                    <a:lnTo>
                      <a:pt x="554" y="494"/>
                    </a:lnTo>
                    <a:lnTo>
                      <a:pt x="562" y="490"/>
                    </a:lnTo>
                    <a:lnTo>
                      <a:pt x="568" y="480"/>
                    </a:lnTo>
                    <a:lnTo>
                      <a:pt x="577" y="474"/>
                    </a:lnTo>
                    <a:lnTo>
                      <a:pt x="581" y="465"/>
                    </a:lnTo>
                    <a:lnTo>
                      <a:pt x="591" y="461"/>
                    </a:lnTo>
                    <a:lnTo>
                      <a:pt x="591" y="458"/>
                    </a:lnTo>
                    <a:lnTo>
                      <a:pt x="597" y="451"/>
                    </a:lnTo>
                    <a:lnTo>
                      <a:pt x="603" y="441"/>
                    </a:lnTo>
                    <a:lnTo>
                      <a:pt x="611" y="434"/>
                    </a:lnTo>
                    <a:lnTo>
                      <a:pt x="616" y="426"/>
                    </a:lnTo>
                    <a:lnTo>
                      <a:pt x="623" y="416"/>
                    </a:lnTo>
                    <a:lnTo>
                      <a:pt x="631" y="409"/>
                    </a:lnTo>
                    <a:lnTo>
                      <a:pt x="637" y="402"/>
                    </a:lnTo>
                    <a:lnTo>
                      <a:pt x="646" y="392"/>
                    </a:lnTo>
                    <a:lnTo>
                      <a:pt x="652" y="382"/>
                    </a:lnTo>
                    <a:lnTo>
                      <a:pt x="657" y="372"/>
                    </a:lnTo>
                    <a:lnTo>
                      <a:pt x="662" y="362"/>
                    </a:lnTo>
                    <a:lnTo>
                      <a:pt x="670" y="356"/>
                    </a:lnTo>
                    <a:lnTo>
                      <a:pt x="672" y="347"/>
                    </a:lnTo>
                    <a:lnTo>
                      <a:pt x="676" y="337"/>
                    </a:lnTo>
                    <a:lnTo>
                      <a:pt x="685" y="331"/>
                    </a:lnTo>
                    <a:lnTo>
                      <a:pt x="686" y="323"/>
                    </a:lnTo>
                    <a:lnTo>
                      <a:pt x="692" y="313"/>
                    </a:lnTo>
                    <a:lnTo>
                      <a:pt x="696" y="303"/>
                    </a:lnTo>
                    <a:lnTo>
                      <a:pt x="701" y="293"/>
                    </a:lnTo>
                    <a:lnTo>
                      <a:pt x="709" y="284"/>
                    </a:lnTo>
                    <a:lnTo>
                      <a:pt x="711" y="274"/>
                    </a:lnTo>
                    <a:lnTo>
                      <a:pt x="716" y="264"/>
                    </a:lnTo>
                    <a:lnTo>
                      <a:pt x="721" y="254"/>
                    </a:lnTo>
                    <a:lnTo>
                      <a:pt x="725" y="244"/>
                    </a:lnTo>
                    <a:lnTo>
                      <a:pt x="731" y="234"/>
                    </a:lnTo>
                    <a:lnTo>
                      <a:pt x="735" y="225"/>
                    </a:lnTo>
                    <a:lnTo>
                      <a:pt x="741" y="215"/>
                    </a:lnTo>
                    <a:lnTo>
                      <a:pt x="748" y="205"/>
                    </a:lnTo>
                    <a:lnTo>
                      <a:pt x="750" y="195"/>
                    </a:lnTo>
                    <a:lnTo>
                      <a:pt x="755" y="185"/>
                    </a:lnTo>
                    <a:lnTo>
                      <a:pt x="760" y="175"/>
                    </a:lnTo>
                    <a:lnTo>
                      <a:pt x="763" y="166"/>
                    </a:lnTo>
                    <a:lnTo>
                      <a:pt x="768" y="156"/>
                    </a:lnTo>
                    <a:lnTo>
                      <a:pt x="773" y="146"/>
                    </a:lnTo>
                    <a:lnTo>
                      <a:pt x="780" y="136"/>
                    </a:lnTo>
                    <a:lnTo>
                      <a:pt x="784" y="126"/>
                    </a:lnTo>
                    <a:lnTo>
                      <a:pt x="790" y="116"/>
                    </a:lnTo>
                    <a:lnTo>
                      <a:pt x="794" y="107"/>
                    </a:lnTo>
                    <a:lnTo>
                      <a:pt x="797" y="97"/>
                    </a:lnTo>
                    <a:lnTo>
                      <a:pt x="803" y="87"/>
                    </a:lnTo>
                    <a:lnTo>
                      <a:pt x="804" y="77"/>
                    </a:lnTo>
                    <a:lnTo>
                      <a:pt x="809" y="67"/>
                    </a:lnTo>
                    <a:lnTo>
                      <a:pt x="813" y="57"/>
                    </a:lnTo>
                    <a:lnTo>
                      <a:pt x="814" y="48"/>
                    </a:lnTo>
                    <a:lnTo>
                      <a:pt x="819" y="38"/>
                    </a:lnTo>
                    <a:lnTo>
                      <a:pt x="823" y="28"/>
                    </a:lnTo>
                    <a:lnTo>
                      <a:pt x="829" y="18"/>
                    </a:lnTo>
                    <a:lnTo>
                      <a:pt x="833" y="8"/>
                    </a:lnTo>
                    <a:lnTo>
                      <a:pt x="837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7145" name="Line 47"/>
            <p:cNvSpPr>
              <a:spLocks noChangeShapeType="1"/>
            </p:cNvSpPr>
            <p:nvPr/>
          </p:nvSpPr>
          <p:spPr bwMode="auto">
            <a:xfrm flipH="1">
              <a:off x="2832" y="2592"/>
              <a:ext cx="81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46" name="Rectangle 48"/>
            <p:cNvSpPr>
              <a:spLocks noChangeArrowheads="1"/>
            </p:cNvSpPr>
            <p:nvPr/>
          </p:nvSpPr>
          <p:spPr bwMode="auto">
            <a:xfrm>
              <a:off x="3647" y="2472"/>
              <a:ext cx="691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Your Signal</a:t>
              </a:r>
            </a:p>
            <a:p>
              <a:pPr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Gain = 1</a:t>
              </a:r>
            </a:p>
          </p:txBody>
        </p:sp>
      </p:grpSp>
      <p:sp>
        <p:nvSpPr>
          <p:cNvPr id="47108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11785600" cy="12192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altLang="it-IT"/>
              <a:t>Input signal = 0 - 5 Volts</a:t>
            </a:r>
          </a:p>
          <a:p>
            <a:pPr lvl="2">
              <a:lnSpc>
                <a:spcPct val="90000"/>
              </a:lnSpc>
            </a:pPr>
            <a:r>
              <a:rPr lang="en-US" altLang="it-IT"/>
              <a:t>ADC Range = 0 - 10 Volts</a:t>
            </a:r>
          </a:p>
          <a:p>
            <a:pPr lvl="2">
              <a:lnSpc>
                <a:spcPct val="90000"/>
              </a:lnSpc>
            </a:pPr>
            <a:r>
              <a:rPr lang="en-US" altLang="it-IT"/>
              <a:t>Gain = 2</a:t>
            </a:r>
          </a:p>
        </p:txBody>
      </p:sp>
      <p:sp>
        <p:nvSpPr>
          <p:cNvPr id="47109" name="Text Box 50"/>
          <p:cNvSpPr txBox="1">
            <a:spLocks noChangeArrowheads="1"/>
          </p:cNvSpPr>
          <p:nvPr/>
        </p:nvSpPr>
        <p:spPr bwMode="auto">
          <a:xfrm>
            <a:off x="7196667" y="3365500"/>
            <a:ext cx="218228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1400"/>
              <a:t>Amplified Signal</a:t>
            </a:r>
          </a:p>
        </p:txBody>
      </p:sp>
      <p:sp>
        <p:nvSpPr>
          <p:cNvPr id="51" name="Rettangolo 5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25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5650" y="171811"/>
            <a:ext cx="487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Analog to Digital (A/D) Conversion: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8325" y="815547"/>
            <a:ext cx="11689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Electronic and Digital Counters</a:t>
            </a:r>
            <a:r>
              <a:rPr lang="en-US" sz="2000" dirty="0"/>
              <a:t> are fundamental devices for </a:t>
            </a:r>
            <a:r>
              <a:rPr lang="en-US" sz="2000" i="1" u="sng" dirty="0"/>
              <a:t>Analog to Digital</a:t>
            </a:r>
            <a:r>
              <a:rPr lang="en-US" sz="2000" dirty="0"/>
              <a:t> and </a:t>
            </a:r>
            <a:r>
              <a:rPr lang="en-US" sz="2000" i="1" u="sng" dirty="0"/>
              <a:t>Digital to Analog Conversion </a:t>
            </a:r>
          </a:p>
        </p:txBody>
      </p:sp>
      <p:pic>
        <p:nvPicPr>
          <p:cNvPr id="11267" name="Picture 3" descr="(17) segnale analog &amp; numer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7" y="1513122"/>
            <a:ext cx="6109939" cy="374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6446367" y="1350105"/>
            <a:ext cx="5362832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i="1" u="sng" dirty="0"/>
              <a:t>Sampling a signal</a:t>
            </a:r>
            <a:r>
              <a:rPr lang="en-US" sz="2000" dirty="0"/>
              <a:t> means to “</a:t>
            </a:r>
            <a:r>
              <a:rPr lang="en-US" sz="2000"/>
              <a:t>extract”, </a:t>
            </a:r>
            <a:r>
              <a:rPr lang="en-US" sz="2000" dirty="0"/>
              <a:t>from the analog continuous </a:t>
            </a:r>
            <a:r>
              <a:rPr lang="en-US" sz="2000"/>
              <a:t>voltage signal, </a:t>
            </a:r>
            <a:r>
              <a:rPr lang="en-US" sz="2000" dirty="0"/>
              <a:t>a </a:t>
            </a:r>
            <a:r>
              <a:rPr lang="en-US" sz="2000" u="sng" dirty="0"/>
              <a:t>certain number </a:t>
            </a:r>
            <a:r>
              <a:rPr lang="en-US" sz="2000" u="sng"/>
              <a:t>of values </a:t>
            </a:r>
            <a:r>
              <a:rPr lang="en-US" sz="2000" u="sng" dirty="0"/>
              <a:t>(the </a:t>
            </a:r>
            <a:r>
              <a:rPr lang="en-US" sz="2000" b="1" i="1" u="sng" dirty="0"/>
              <a:t>samples</a:t>
            </a:r>
            <a:r>
              <a:rPr lang="en-US" sz="2000" u="sng" dirty="0"/>
              <a:t>)</a:t>
            </a:r>
            <a:r>
              <a:rPr lang="en-US" sz="2000" dirty="0"/>
              <a:t>, </a:t>
            </a:r>
            <a:r>
              <a:rPr lang="en-US" sz="2000"/>
              <a:t>measured at </a:t>
            </a:r>
            <a:r>
              <a:rPr lang="en-US" sz="2000" dirty="0"/>
              <a:t>a </a:t>
            </a:r>
            <a:r>
              <a:rPr lang="en-US" sz="2000" u="sng" dirty="0"/>
              <a:t>regular time distance (the </a:t>
            </a:r>
            <a:r>
              <a:rPr lang="en-US" sz="2000" b="1" i="1" u="sng" dirty="0"/>
              <a:t>sampling period</a:t>
            </a:r>
            <a:r>
              <a:rPr lang="en-US" sz="2000" u="sng" dirty="0"/>
              <a:t>)</a:t>
            </a:r>
            <a:r>
              <a:rPr lang="en-US" sz="2000" dirty="0"/>
              <a:t> !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i="1" dirty="0"/>
              <a:t>Sampling a signal</a:t>
            </a:r>
            <a:r>
              <a:rPr lang="en-US" sz="2000" dirty="0"/>
              <a:t> is always a </a:t>
            </a:r>
            <a:r>
              <a:rPr lang="en-US" sz="2000" i="1" dirty="0"/>
              <a:t>loss of information</a:t>
            </a:r>
            <a:r>
              <a:rPr lang="en-US" sz="2000" dirty="0"/>
              <a:t> !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inverse of the sampling period is the </a:t>
            </a:r>
            <a:r>
              <a:rPr lang="en-US" sz="2000" b="1" i="1" u="sng" dirty="0"/>
              <a:t>sampling frequency</a:t>
            </a:r>
            <a:r>
              <a:rPr lang="en-US" sz="2000" b="1" i="1" dirty="0"/>
              <a:t> :</a:t>
            </a:r>
            <a:r>
              <a:rPr lang="en-US" sz="2000" dirty="0"/>
              <a:t> 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b="1" i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i="1" dirty="0"/>
              <a:t>If the sampling frequency is not “chosen carefully” the information of the analog measured signal can be completely spoiled !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“sampling” procedure is done by special electronic devices called </a:t>
            </a:r>
            <a:r>
              <a:rPr lang="en-US" sz="2000" b="1" i="1" u="sng" dirty="0"/>
              <a:t>A/D Converters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65022"/>
              </p:ext>
            </p:extLst>
          </p:nvPr>
        </p:nvGraphicFramePr>
        <p:xfrm>
          <a:off x="9172233" y="4155131"/>
          <a:ext cx="938170" cy="36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583947" imgH="228501" progId="Equation.3">
                  <p:embed/>
                </p:oleObj>
              </mc:Choice>
              <mc:Fallback>
                <p:oleObj name="Equazione" r:id="rId3" imgW="583947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2233" y="4155131"/>
                        <a:ext cx="938170" cy="369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/>
          <a:srcRect l="19710" r="19915" b="9946"/>
          <a:stretch/>
        </p:blipFill>
        <p:spPr>
          <a:xfrm>
            <a:off x="288324" y="5473699"/>
            <a:ext cx="5844747" cy="104140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609" y="951515"/>
            <a:ext cx="5106800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365" y="3090557"/>
            <a:ext cx="509097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56044" y="171811"/>
            <a:ext cx="487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Sampling a signal …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lemania.altervista.org/formeonda/immagini/compa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64" y="2752288"/>
            <a:ext cx="57435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4200" y="332178"/>
            <a:ext cx="8231799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400" b="1"/>
              <a:t>AO as a comparator: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000"/>
              <a:t>	if V</a:t>
            </a:r>
            <a:r>
              <a:rPr lang="it-IT" sz="2000" baseline="-25000"/>
              <a:t>ref</a:t>
            </a:r>
            <a:r>
              <a:rPr lang="it-IT" sz="2000"/>
              <a:t> is conneced to -  , we have the non-inverting comparator  (V</a:t>
            </a:r>
            <a:r>
              <a:rPr lang="it-IT" sz="2000" baseline="-25000"/>
              <a:t>in)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000"/>
              <a:t>	if V</a:t>
            </a:r>
            <a:r>
              <a:rPr lang="it-IT" sz="2000" baseline="-25000"/>
              <a:t>ref</a:t>
            </a:r>
            <a:r>
              <a:rPr lang="it-IT" sz="2000"/>
              <a:t> is conneced to + , we have the inverting comparator  (V</a:t>
            </a:r>
            <a:r>
              <a:rPr lang="it-IT" sz="2000" baseline="-25000"/>
              <a:t>in</a:t>
            </a:r>
            <a:r>
              <a:rPr lang="it-IT" sz="2000"/>
              <a:t>)</a:t>
            </a:r>
          </a:p>
        </p:txBody>
      </p:sp>
      <p:pic>
        <p:nvPicPr>
          <p:cNvPr id="4" name="Picture 2" descr="(11) Amp 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9"/>
          <a:stretch/>
        </p:blipFill>
        <p:spPr bwMode="auto">
          <a:xfrm>
            <a:off x="8553202" y="261155"/>
            <a:ext cx="2996541" cy="30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94251" y="2024722"/>
            <a:ext cx="17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</a:t>
            </a:r>
            <a:r>
              <a:rPr lang="it-IT" baseline="-25000"/>
              <a:t>OUT</a:t>
            </a:r>
            <a:r>
              <a:rPr lang="it-IT"/>
              <a:t> = A</a:t>
            </a:r>
            <a:r>
              <a:rPr lang="it-IT" baseline="-25000"/>
              <a:t> </a:t>
            </a:r>
            <a:r>
              <a:rPr lang="it-IT"/>
              <a:t>(V</a:t>
            </a:r>
            <a:r>
              <a:rPr lang="it-IT" baseline="-25000"/>
              <a:t>+</a:t>
            </a:r>
            <a:r>
              <a:rPr lang="it-IT"/>
              <a:t> – V</a:t>
            </a:r>
            <a:r>
              <a:rPr lang="it-IT" baseline="-25000"/>
              <a:t>-</a:t>
            </a:r>
            <a:r>
              <a:rPr lang="it-IT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48381" y="4450774"/>
            <a:ext cx="380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V</a:t>
            </a:r>
            <a:r>
              <a:rPr lang="it-IT" sz="1400" baseline="-25000"/>
              <a:t>cc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48383" y="5406786"/>
            <a:ext cx="435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-V</a:t>
            </a:r>
            <a:r>
              <a:rPr lang="it-IT" sz="1400" baseline="-25000"/>
              <a:t>cc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76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1051" y="131579"/>
            <a:ext cx="1186520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Today there are many different types of </a:t>
            </a:r>
            <a:r>
              <a:rPr lang="en-US" sz="2000" i="1" dirty="0"/>
              <a:t>A/D converters</a:t>
            </a:r>
            <a:r>
              <a:rPr lang="en-US" sz="2000" dirty="0"/>
              <a:t> employed in so many </a:t>
            </a:r>
            <a:r>
              <a:rPr lang="en-US" sz="2000" i="1" dirty="0"/>
              <a:t>appliances of consumer electronics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We will study the three most important </a:t>
            </a:r>
            <a:r>
              <a:rPr lang="en-US" sz="2000" b="1" i="1" dirty="0"/>
              <a:t>A/D converters for measurement  instruments</a:t>
            </a:r>
            <a:r>
              <a:rPr lang="en-US" sz="2000" dirty="0"/>
              <a:t> 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5612" y="985063"/>
            <a:ext cx="5062051" cy="264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rgbClr val="0070C0"/>
                </a:solidFill>
              </a:rPr>
              <a:t>integrating converter</a:t>
            </a:r>
            <a:r>
              <a:rPr lang="en-US" sz="2000" dirty="0"/>
              <a:t> or </a:t>
            </a:r>
            <a:r>
              <a:rPr lang="en-US" sz="2000" b="1" i="1" dirty="0">
                <a:solidFill>
                  <a:srgbClr val="0070C0"/>
                </a:solidFill>
              </a:rPr>
              <a:t>voltage to time converter</a:t>
            </a:r>
            <a:r>
              <a:rPr lang="en-US" sz="2000" dirty="0"/>
              <a:t> is the device which equips all the bench digital voltmeters in the laboratory !</a:t>
            </a:r>
          </a:p>
          <a:p>
            <a:pPr algn="just">
              <a:lnSpc>
                <a:spcPct val="110000"/>
              </a:lnSpc>
            </a:pPr>
            <a:endParaRPr lang="en-US" sz="1100" dirty="0"/>
          </a:p>
          <a:p>
            <a:pPr algn="just">
              <a:lnSpc>
                <a:spcPct val="110000"/>
              </a:lnSpc>
            </a:pPr>
            <a:r>
              <a:rPr lang="en-US" sz="2000" dirty="0"/>
              <a:t>The analog signal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must be </a:t>
            </a:r>
            <a:r>
              <a:rPr lang="en-US" sz="2000" u="sng" dirty="0"/>
              <a:t>kept constant</a:t>
            </a:r>
            <a:r>
              <a:rPr lang="en-US" sz="2000" dirty="0"/>
              <a:t> for all the time of the conversion; this task is performed by an external device the </a:t>
            </a:r>
            <a:r>
              <a:rPr lang="en-US" sz="2000" b="1" i="1" dirty="0"/>
              <a:t>sample and hold circuit </a:t>
            </a:r>
            <a:r>
              <a:rPr lang="en-US" sz="2000" dirty="0"/>
              <a:t>:</a:t>
            </a:r>
          </a:p>
        </p:txBody>
      </p:sp>
      <p:pic>
        <p:nvPicPr>
          <p:cNvPr id="5" name="Immagine 1" descr="C:\DOCUME~1\ADMINI~1\IMPOST~1\Temp\\msotw9_temp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485945" y="3791791"/>
            <a:ext cx="4520382" cy="12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5591230" y="1058236"/>
            <a:ext cx="6478003" cy="5108255"/>
            <a:chOff x="140381" y="951102"/>
            <a:chExt cx="6478003" cy="5108255"/>
          </a:xfrm>
        </p:grpSpPr>
        <p:pic>
          <p:nvPicPr>
            <p:cNvPr id="12290" name="Picture 2" descr="(17) convertitore AD ad integrazio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9"/>
            <a:stretch/>
          </p:blipFill>
          <p:spPr bwMode="auto">
            <a:xfrm>
              <a:off x="140381" y="951102"/>
              <a:ext cx="6478003" cy="51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e 2"/>
            <p:cNvSpPr/>
            <p:nvPr/>
          </p:nvSpPr>
          <p:spPr>
            <a:xfrm>
              <a:off x="929640" y="1459230"/>
              <a:ext cx="293370" cy="2628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71500" y="5228167"/>
            <a:ext cx="477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it-IT" sz="2000"/>
              <a:t>1 integrator</a:t>
            </a:r>
          </a:p>
          <a:p>
            <a:pPr marL="177800" indent="-177800">
              <a:buFontTx/>
              <a:buChar char="-"/>
            </a:pPr>
            <a:r>
              <a:rPr lang="it-IT" sz="2000"/>
              <a:t>1 comparator</a:t>
            </a:r>
          </a:p>
          <a:p>
            <a:pPr marL="177800" indent="-177800">
              <a:buFontTx/>
              <a:buChar char="-"/>
            </a:pPr>
            <a:r>
              <a:rPr lang="it-IT" sz="2000"/>
              <a:t>1 reference voltage generator</a:t>
            </a:r>
          </a:p>
          <a:p>
            <a:pPr marL="177800" indent="-177800">
              <a:buFontTx/>
              <a:buChar char="-"/>
            </a:pPr>
            <a:r>
              <a:rPr lang="it-IT" sz="2000"/>
              <a:t>a cirtcuit for time measurement</a:t>
            </a:r>
          </a:p>
        </p:txBody>
      </p:sp>
    </p:spTree>
    <p:extLst>
      <p:ext uri="{BB962C8B-B14F-4D97-AF65-F5344CB8AC3E}">
        <p14:creationId xmlns:p14="http://schemas.microsoft.com/office/powerpoint/2010/main" val="250894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(17) convertitore AD ad integrazi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4917" r="2042" b="2165"/>
          <a:stretch/>
        </p:blipFill>
        <p:spPr bwMode="auto">
          <a:xfrm>
            <a:off x="6581262" y="457200"/>
            <a:ext cx="5322870" cy="39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9767" y="335350"/>
            <a:ext cx="627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u="sng" dirty="0"/>
              <a:t>logic unit</a:t>
            </a:r>
            <a:r>
              <a:rPr lang="en-US" sz="2000" dirty="0"/>
              <a:t> connects the constant input signal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to the integrator for </a:t>
            </a:r>
            <a:r>
              <a:rPr lang="en-US" sz="2000"/>
              <a:t>a </a:t>
            </a:r>
            <a:r>
              <a:rPr lang="en-US" sz="2000" u="sng"/>
              <a:t>fixed time </a:t>
            </a:r>
            <a:r>
              <a:rPr lang="en-US" sz="2000" i="1" u="sng" dirty="0"/>
              <a:t>T</a:t>
            </a:r>
            <a:r>
              <a:rPr lang="en-US" sz="2000" u="sng" dirty="0"/>
              <a:t> </a:t>
            </a:r>
            <a:r>
              <a:rPr lang="en-US" sz="2000" dirty="0"/>
              <a:t>, the output voltage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o</a:t>
            </a:r>
            <a:r>
              <a:rPr lang="en-US" sz="2000" dirty="0"/>
              <a:t> will be: 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47650"/>
              </p:ext>
            </p:extLst>
          </p:nvPr>
        </p:nvGraphicFramePr>
        <p:xfrm>
          <a:off x="1239502" y="1250277"/>
          <a:ext cx="4494049" cy="74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2946400" imgH="482600" progId="Equation.3">
                  <p:embed/>
                </p:oleObj>
              </mc:Choice>
              <mc:Fallback>
                <p:oleObj name="Equazione" r:id="rId3" imgW="2946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502" y="1250277"/>
                        <a:ext cx="4494049" cy="741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e 2"/>
          <p:cNvSpPr/>
          <p:nvPr/>
        </p:nvSpPr>
        <p:spPr>
          <a:xfrm>
            <a:off x="7114530" y="671826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7696" y="2525180"/>
            <a:ext cx="6037272" cy="180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n-US" sz="2000" dirty="0"/>
              <a:t>After the fixed time T , the logic unit switches the integrator input to an internal signal  </a:t>
            </a:r>
            <a:r>
              <a:rPr lang="en-US" sz="2000" i="1" dirty="0"/>
              <a:t>-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r</a:t>
            </a:r>
            <a:r>
              <a:rPr lang="en-US" sz="2000" baseline="-25000" dirty="0"/>
              <a:t> </a:t>
            </a:r>
            <a:r>
              <a:rPr lang="en-US" sz="2000"/>
              <a:t>, whose value has always the </a:t>
            </a:r>
            <a:r>
              <a:rPr lang="en-US" sz="2000" i="1" dirty="0"/>
              <a:t>opposite</a:t>
            </a:r>
            <a:r>
              <a:rPr lang="en-US" sz="2000" dirty="0"/>
              <a:t> </a:t>
            </a:r>
            <a:r>
              <a:rPr lang="en-US" sz="2000" i="1" dirty="0"/>
              <a:t>sign</a:t>
            </a:r>
            <a:r>
              <a:rPr lang="en-US" sz="2000" dirty="0"/>
              <a:t> of the input signal</a:t>
            </a:r>
            <a:r>
              <a:rPr lang="en-US" sz="2000"/>
              <a:t>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n-US" sz="2000"/>
              <a:t>Both </a:t>
            </a:r>
            <a:r>
              <a:rPr lang="en-US" sz="2000" dirty="0"/>
              <a:t>signals </a:t>
            </a:r>
            <a:r>
              <a:rPr lang="en-US" sz="2000" i="1" dirty="0"/>
              <a:t>v</a:t>
            </a:r>
            <a:r>
              <a:rPr lang="en-US" sz="2000" baseline="-25000" dirty="0"/>
              <a:t>i</a:t>
            </a:r>
            <a:r>
              <a:rPr lang="en-US" sz="2000" dirty="0"/>
              <a:t> and </a:t>
            </a:r>
            <a:r>
              <a:rPr lang="en-US" sz="2000" i="1" dirty="0"/>
              <a:t>-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r</a:t>
            </a:r>
            <a:r>
              <a:rPr lang="en-US" sz="2000" i="1" dirty="0"/>
              <a:t> </a:t>
            </a:r>
            <a:r>
              <a:rPr lang="en-US" sz="2000" dirty="0"/>
              <a:t>are constant and produce two ramps at the integrator output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o</a:t>
            </a:r>
            <a:r>
              <a:rPr lang="en-US" sz="2000" dirty="0"/>
              <a:t> …</a:t>
            </a:r>
            <a:endParaRPr lang="en-US" sz="2000" baseline="-25000" dirty="0"/>
          </a:p>
        </p:txBody>
      </p:sp>
      <p:sp>
        <p:nvSpPr>
          <p:cNvPr id="7" name="Rettangolo 6"/>
          <p:cNvSpPr/>
          <p:nvPr/>
        </p:nvSpPr>
        <p:spPr>
          <a:xfrm>
            <a:off x="338667" y="4932436"/>
            <a:ext cx="10981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/>
              <a:t>The integrator output voltage </a:t>
            </a:r>
            <a:r>
              <a:rPr lang="en-US" sz="2000" i="1"/>
              <a:t>v</a:t>
            </a:r>
            <a:r>
              <a:rPr lang="en-US" sz="2000" i="1" baseline="-25000"/>
              <a:t>o</a:t>
            </a:r>
            <a:r>
              <a:rPr lang="en-US" sz="2000"/>
              <a:t> at time </a:t>
            </a:r>
            <a:r>
              <a:rPr lang="en-US" sz="2000" i="1"/>
              <a:t>T</a:t>
            </a:r>
            <a:r>
              <a:rPr lang="en-US" sz="2000"/>
              <a:t> reflects the charge accumulated by the capacitor </a:t>
            </a:r>
            <a:r>
              <a:rPr lang="en-US" sz="2000" i="1"/>
              <a:t>C</a:t>
            </a:r>
            <a:r>
              <a:rPr lang="en-US" sz="2000"/>
              <a:t> during that time, which is also the charge the same capacitor releases during the time </a:t>
            </a:r>
            <a:r>
              <a:rPr lang="en-US" sz="2000" i="1"/>
              <a:t>t</a:t>
            </a:r>
            <a:r>
              <a:rPr lang="en-US" sz="2000" i="1" baseline="-25000"/>
              <a:t>m</a:t>
            </a:r>
            <a:r>
              <a:rPr lang="en-US" sz="2000"/>
              <a:t> of the descending ramp: </a:t>
            </a:r>
            <a:endParaRPr lang="en-US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547070"/>
              </p:ext>
            </p:extLst>
          </p:nvPr>
        </p:nvGraphicFramePr>
        <p:xfrm>
          <a:off x="909109" y="5800195"/>
          <a:ext cx="1836000" cy="38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091726" imgH="228501" progId="Equation.3">
                  <p:embed/>
                </p:oleObj>
              </mc:Choice>
              <mc:Fallback>
                <p:oleObj name="Equazione" r:id="rId5" imgW="1091726" imgH="228501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09" y="5800195"/>
                        <a:ext cx="1836000" cy="38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4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3" name="Picture 181" descr="C:\Users\emanuele\Desktop\Lesson 8_analog to digital conver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512" r="10288" b="502"/>
          <a:stretch/>
        </p:blipFill>
        <p:spPr bwMode="auto">
          <a:xfrm>
            <a:off x="316270" y="423339"/>
            <a:ext cx="4903430" cy="47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5336897" y="681948"/>
            <a:ext cx="6507970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/>
              <a:t>Therefore</a:t>
            </a:r>
            <a:r>
              <a:rPr lang="en-US" sz="2000" dirty="0"/>
              <a:t>: </a:t>
            </a:r>
            <a:r>
              <a:rPr lang="en-US" sz="2000"/>
              <a:t>	              , the device </a:t>
            </a:r>
            <a:r>
              <a:rPr lang="en-US" sz="2000" i="1" u="sng"/>
              <a:t>characteristic curve</a:t>
            </a:r>
            <a:r>
              <a:rPr lang="en-US" sz="2000" i="1"/>
              <a:t> </a:t>
            </a:r>
            <a:r>
              <a:rPr lang="en-US" sz="2000"/>
              <a:t>!</a:t>
            </a:r>
            <a:endParaRPr lang="en-US" sz="2000" dirty="0"/>
          </a:p>
          <a:p>
            <a:pPr algn="just">
              <a:lnSpc>
                <a:spcPct val="110000"/>
              </a:lnSpc>
            </a:pPr>
            <a:endParaRPr lang="en-US" dirty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Because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r</a:t>
            </a:r>
            <a:r>
              <a:rPr lang="en-US" sz="2000" dirty="0"/>
              <a:t> and </a:t>
            </a:r>
            <a:r>
              <a:rPr lang="en-US" sz="2000" i="1" dirty="0"/>
              <a:t>T </a:t>
            </a:r>
            <a:r>
              <a:rPr lang="en-US" sz="2000" dirty="0"/>
              <a:t>are constant for every input signal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, </a:t>
            </a:r>
            <a:r>
              <a:rPr lang="en-US" sz="2000" b="1" dirty="0"/>
              <a:t>the signal </a:t>
            </a:r>
            <a:r>
              <a:rPr lang="en-US" sz="2000" b="1" i="1" dirty="0"/>
              <a:t>v</a:t>
            </a:r>
            <a:r>
              <a:rPr lang="en-US" sz="2000" b="1" i="1" baseline="-25000" dirty="0"/>
              <a:t>i</a:t>
            </a:r>
            <a:r>
              <a:rPr lang="en-US" sz="2000" b="1" dirty="0"/>
              <a:t> is simply proportional to the measured time </a:t>
            </a:r>
            <a:r>
              <a:rPr lang="en-US" sz="2000" b="1" i="1" dirty="0"/>
              <a:t>t</a:t>
            </a:r>
            <a:r>
              <a:rPr lang="en-US" sz="2000" b="1" i="1" baseline="-25000" dirty="0"/>
              <a:t>m</a:t>
            </a:r>
            <a:r>
              <a:rPr lang="en-US" sz="2000" b="1" dirty="0"/>
              <a:t> </a:t>
            </a:r>
            <a:r>
              <a:rPr lang="en-US" sz="2000" dirty="0"/>
              <a:t>which, in fact, is different for each input voltage </a:t>
            </a:r>
            <a:r>
              <a:rPr lang="en-US" sz="2000" i="1" dirty="0"/>
              <a:t>v</a:t>
            </a:r>
            <a:r>
              <a:rPr lang="en-US" sz="2000" i="1" baseline="-25000" dirty="0"/>
              <a:t>i1</a:t>
            </a:r>
            <a:r>
              <a:rPr lang="en-US" sz="2000" baseline="-25000" dirty="0"/>
              <a:t> </a:t>
            </a:r>
            <a:r>
              <a:rPr lang="en-US" sz="2000" dirty="0"/>
              <a:t>, </a:t>
            </a:r>
            <a:r>
              <a:rPr lang="en-US" sz="2000" i="1" dirty="0"/>
              <a:t>v</a:t>
            </a:r>
            <a:r>
              <a:rPr lang="en-US" sz="2000" i="1" baseline="-25000" dirty="0"/>
              <a:t>i2</a:t>
            </a:r>
            <a:r>
              <a:rPr lang="en-US" sz="2000" baseline="-25000" dirty="0"/>
              <a:t> </a:t>
            </a:r>
            <a:r>
              <a:rPr lang="en-US" sz="2000" dirty="0"/>
              <a:t>, …   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The time </a:t>
            </a:r>
            <a:r>
              <a:rPr lang="en-US" sz="2000" i="1" dirty="0"/>
              <a:t>t</a:t>
            </a:r>
            <a:r>
              <a:rPr lang="en-US" sz="2000" i="1" baseline="-25000" dirty="0"/>
              <a:t>m</a:t>
            </a:r>
            <a:r>
              <a:rPr lang="en-US" sz="2000" dirty="0"/>
              <a:t> is measured by the </a:t>
            </a:r>
            <a:r>
              <a:rPr lang="en-US" sz="2000" i="1" u="sng" dirty="0"/>
              <a:t>digital counter</a:t>
            </a:r>
            <a:r>
              <a:rPr lang="en-US" sz="2000" dirty="0"/>
              <a:t>, starting when the logic unit connects the internal reference signal and stopping when the “comparator signals to the logic unit” the integrator output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o</a:t>
            </a:r>
            <a:r>
              <a:rPr lang="en-US" sz="2000" dirty="0"/>
              <a:t> has crossed zero </a:t>
            </a:r>
            <a:r>
              <a:rPr lang="en-US" sz="2000"/>
              <a:t>! </a:t>
            </a:r>
            <a:endParaRPr lang="en-US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15911"/>
              </p:ext>
            </p:extLst>
          </p:nvPr>
        </p:nvGraphicFramePr>
        <p:xfrm>
          <a:off x="6674756" y="571939"/>
          <a:ext cx="1237208" cy="67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710891" imgH="393529" progId="Equation.3">
                  <p:embed/>
                </p:oleObj>
              </mc:Choice>
              <mc:Fallback>
                <p:oleObj name="Equazione" r:id="rId3" imgW="71089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756" y="571939"/>
                        <a:ext cx="1237208" cy="67634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439036" y="5400231"/>
            <a:ext cx="11266127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High resolution (sensitivity) due to the electronic counter / </a:t>
            </a:r>
            <a:r>
              <a:rPr lang="it-IT" sz="2000"/>
              <a:t>Low frequency of acquisition (around 50 Hz) - </a:t>
            </a:r>
            <a:r>
              <a:rPr lang="en-US" sz="2000"/>
              <a:t>The </a:t>
            </a:r>
            <a:r>
              <a:rPr lang="en-US" sz="2000" b="1" i="1"/>
              <a:t>sampling period</a:t>
            </a:r>
            <a:r>
              <a:rPr lang="en-US" sz="2000"/>
              <a:t> is at least :  </a:t>
            </a:r>
            <a:r>
              <a:rPr lang="en-US" sz="2000" i="1"/>
              <a:t>T + t</a:t>
            </a:r>
            <a:r>
              <a:rPr lang="en-US" sz="2000" i="1" baseline="-25000"/>
              <a:t>m</a:t>
            </a:r>
            <a:endParaRPr lang="it-IT" sz="2000"/>
          </a:p>
        </p:txBody>
      </p:sp>
      <p:sp>
        <p:nvSpPr>
          <p:cNvPr id="11" name="Rettangolo 1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1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6290" y="170935"/>
            <a:ext cx="498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Successive approximation converter</a:t>
            </a:r>
            <a:r>
              <a:rPr lang="en-US" sz="2400">
                <a:solidFill>
                  <a:srgbClr val="0070C0"/>
                </a:solidFill>
              </a:rPr>
              <a:t> </a:t>
            </a:r>
            <a:endParaRPr lang="en-US" sz="2400" dirty="0"/>
          </a:p>
        </p:txBody>
      </p:sp>
      <p:pic>
        <p:nvPicPr>
          <p:cNvPr id="12" name="Picture 8" descr="C:\DOCUME~1\ADMINI~1\IMPOST~1\Temp\\msotw9_temp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07" y="92529"/>
            <a:ext cx="34686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9243332" y="397329"/>
            <a:ext cx="968375" cy="777875"/>
            <a:chOff x="1920" y="758"/>
            <a:chExt cx="610" cy="490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150" y="758"/>
              <a:ext cx="3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t-IT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bit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920" y="960"/>
              <a:ext cx="384" cy="28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94581" y="1532718"/>
            <a:ext cx="441121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= 3/8 kg	</a:t>
            </a:r>
          </a:p>
          <a:p>
            <a:pPr>
              <a:lnSpc>
                <a:spcPct val="110000"/>
              </a:lnSpc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1/2kg=0;  1/4kg=1; 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1/8kg=1   (left)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= 5/8 kg</a:t>
            </a:r>
          </a:p>
          <a:p>
            <a:pPr>
              <a:lnSpc>
                <a:spcPct val="110000"/>
              </a:lnSpc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1/2kg=1;  1/4kg=0; 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1/8kg=1   (right)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76577" y="2677882"/>
            <a:ext cx="7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100"/>
              <a:t>½ kg is too much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138582" y="2782937"/>
            <a:ext cx="7560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100"/>
              <a:t>½ kg is too low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266219" y="4425055"/>
            <a:ext cx="7560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100"/>
              <a:t>¼ kg is too low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516989" y="4450455"/>
            <a:ext cx="864000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100"/>
              <a:t>¼ kg + ½ kg is too much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888219" y="6210115"/>
            <a:ext cx="864000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100"/>
              <a:t>3/8 kg is OK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705771" y="6263726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100"/>
              <a:t>5/8 kg is OK</a:t>
            </a:r>
          </a:p>
        </p:txBody>
      </p:sp>
    </p:spTree>
    <p:extLst>
      <p:ext uri="{BB962C8B-B14F-4D97-AF65-F5344CB8AC3E}">
        <p14:creationId xmlns:p14="http://schemas.microsoft.com/office/powerpoint/2010/main" val="122879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06859" y="385982"/>
            <a:ext cx="1789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4 bit example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2914" y="1887730"/>
            <a:ext cx="4564686" cy="340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n-US" sz="2000" dirty="0"/>
              <a:t>This converter is based on the </a:t>
            </a:r>
            <a:r>
              <a:rPr lang="en-US" sz="2000" i="1" u="sng" dirty="0"/>
              <a:t>summing Operational Amplifier</a:t>
            </a:r>
            <a:r>
              <a:rPr lang="en-US" sz="2000" dirty="0"/>
              <a:t> and the working principle is based on comparing the input signal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with “successively added” internal reference voltages.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en-US" sz="2000" dirty="0"/>
              <a:t>The logic unit operates successively on the switches  </a:t>
            </a:r>
            <a:r>
              <a:rPr lang="en-US" sz="2000" b="1" i="1" dirty="0"/>
              <a:t>b</a:t>
            </a:r>
            <a:r>
              <a:rPr lang="en-US" sz="2000" b="1" i="1" baseline="-25000" dirty="0"/>
              <a:t>i</a:t>
            </a:r>
            <a:r>
              <a:rPr lang="en-US" sz="2000" dirty="0"/>
              <a:t>  with </a:t>
            </a:r>
            <a:r>
              <a:rPr lang="en-US" sz="2000" dirty="0" err="1"/>
              <a:t>i</a:t>
            </a:r>
            <a:r>
              <a:rPr lang="en-US" sz="2000" dirty="0"/>
              <a:t> = 1, 2, … 4, which can assume the value </a:t>
            </a:r>
            <a:r>
              <a:rPr lang="en-US" sz="2000" b="1" dirty="0"/>
              <a:t>1</a:t>
            </a:r>
            <a:r>
              <a:rPr lang="en-US" sz="2000" dirty="0"/>
              <a:t> (close) or </a:t>
            </a:r>
            <a:r>
              <a:rPr lang="en-US" sz="2000" b="1" dirty="0"/>
              <a:t>0</a:t>
            </a:r>
            <a:r>
              <a:rPr lang="en-US" sz="2000" dirty="0"/>
              <a:t> (open).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endParaRPr lang="en-US" sz="1100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06601"/>
              </p:ext>
            </p:extLst>
          </p:nvPr>
        </p:nvGraphicFramePr>
        <p:xfrm>
          <a:off x="1928012" y="5712834"/>
          <a:ext cx="8335977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4965700" imgH="431800" progId="Equation.3">
                  <p:embed/>
                </p:oleObj>
              </mc:Choice>
              <mc:Fallback>
                <p:oleObj name="Equazione" r:id="rId2" imgW="496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012" y="5712834"/>
                        <a:ext cx="8335977" cy="720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604933" y="1007534"/>
            <a:ext cx="6454244" cy="3428999"/>
            <a:chOff x="277091" y="1117600"/>
            <a:chExt cx="6853380" cy="3697370"/>
          </a:xfrm>
        </p:grpSpPr>
        <p:pic>
          <p:nvPicPr>
            <p:cNvPr id="14337" name="Picture 1" descr="(17) convertitore AD appr successi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91" y="1117600"/>
              <a:ext cx="6853380" cy="369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e 7"/>
            <p:cNvSpPr/>
            <p:nvPr/>
          </p:nvSpPr>
          <p:spPr>
            <a:xfrm>
              <a:off x="4465320" y="2966285"/>
              <a:ext cx="293370" cy="2628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6290" y="170935"/>
            <a:ext cx="498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Successive approximation converter</a:t>
            </a:r>
            <a:r>
              <a:rPr lang="en-US" sz="2400">
                <a:solidFill>
                  <a:srgbClr val="0070C0"/>
                </a:solidFill>
              </a:rPr>
              <a:t> </a:t>
            </a:r>
            <a:endParaRPr lang="en-US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8234" y="872067"/>
            <a:ext cx="4770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it-IT" sz="2000"/>
              <a:t>1 summing circuit</a:t>
            </a:r>
          </a:p>
          <a:p>
            <a:pPr marL="177800" indent="-177800">
              <a:buFontTx/>
              <a:buChar char="-"/>
            </a:pPr>
            <a:r>
              <a:rPr lang="it-IT" sz="2000"/>
              <a:t>1 comparator</a:t>
            </a:r>
          </a:p>
          <a:p>
            <a:pPr marL="177800" indent="-177800">
              <a:buFontTx/>
              <a:buChar char="-"/>
            </a:pPr>
            <a:r>
              <a:rPr lang="it-IT" sz="2000"/>
              <a:t>a reference voltage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337617" y="5116275"/>
            <a:ext cx="5516767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en-US" sz="2000"/>
              <a:t>The characteristic curve of the device is therefore: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25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1607</Words>
  <Application>Microsoft Office PowerPoint</Application>
  <PresentationFormat>Widescreen</PresentationFormat>
  <Paragraphs>224</Paragraphs>
  <Slides>18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 converter resolution</vt:lpstr>
      <vt:lpstr>Presentazione standard di PowerPoint</vt:lpstr>
      <vt:lpstr>Presentazione standard di PowerPoint</vt:lpstr>
      <vt:lpstr>Presentazione standard di PowerPoint</vt:lpstr>
      <vt:lpstr>Example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Del Prete</dc:creator>
  <cp:lastModifiedBy>Livio D'Alvia</cp:lastModifiedBy>
  <cp:revision>164</cp:revision>
  <cp:lastPrinted>2018-10-24T09:38:58Z</cp:lastPrinted>
  <dcterms:created xsi:type="dcterms:W3CDTF">2016-04-26T08:26:15Z</dcterms:created>
  <dcterms:modified xsi:type="dcterms:W3CDTF">2024-03-05T17:22:19Z</dcterms:modified>
</cp:coreProperties>
</file>