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67" r:id="rId1"/>
  </p:sldMasterIdLst>
  <p:notesMasterIdLst>
    <p:notesMasterId r:id="rId6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319" r:id="rId21"/>
    <p:sldId id="275" r:id="rId22"/>
    <p:sldId id="276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17" r:id="rId45"/>
    <p:sldId id="300" r:id="rId46"/>
    <p:sldId id="316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8" r:id="rId60"/>
    <p:sldId id="313" r:id="rId61"/>
    <p:sldId id="315" r:id="rId62"/>
    <p:sldId id="314" r:id="rId63"/>
  </p:sldIdLst>
  <p:sldSz cx="9144000" cy="6858000" type="screen4x3"/>
  <p:notesSz cx="6858000" cy="914400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sz="9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9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9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9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9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9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9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9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9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8224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>
        <p:scale>
          <a:sx n="77" d="100"/>
          <a:sy n="77" d="100"/>
        </p:scale>
        <p:origin x="832" y="5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notesMaster" Target="notesMasters/notesMaster1.xml"/><Relationship Id="rId65" Type="http://schemas.openxmlformats.org/officeDocument/2006/relationships/presProps" Target="presProps.xml"/><Relationship Id="rId66" Type="http://schemas.openxmlformats.org/officeDocument/2006/relationships/viewProps" Target="viewProps.xml"/><Relationship Id="rId67" Type="http://schemas.openxmlformats.org/officeDocument/2006/relationships/theme" Target="theme/theme1.xml"/><Relationship Id="rId68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9.pn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73574E-E772-4DFD-BE0D-A54EB3B8FCF4}" type="doc">
      <dgm:prSet loTypeId="urn:microsoft.com/office/officeart/2005/8/layout/target2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it-IT"/>
        </a:p>
      </dgm:t>
    </dgm:pt>
    <dgm:pt modelId="{7AC05D44-0004-4064-95A6-79D9AB274AA4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pPr algn="just"/>
          <a:r>
            <a:rPr lang="it-IT" sz="2800" dirty="0"/>
            <a:t>L’inclusione della </a:t>
          </a:r>
          <a:r>
            <a:rPr lang="it-IT" sz="2800" b="1" dirty="0"/>
            <a:t>dimensione</a:t>
          </a:r>
          <a:r>
            <a:rPr lang="it-IT" sz="2800" dirty="0"/>
            <a:t> </a:t>
          </a:r>
          <a:r>
            <a:rPr lang="it-IT" sz="2800" b="1" dirty="0"/>
            <a:t>affettiva</a:t>
          </a:r>
          <a:r>
            <a:rPr lang="it-IT" sz="2800" dirty="0"/>
            <a:t> nella definizione della soddisfazione lavorativa ha profonde radici teoriche, ma </a:t>
          </a:r>
          <a:r>
            <a:rPr lang="it-IT" sz="2800" i="1" dirty="0"/>
            <a:t>la misurazione ed il significato teorico dell’inclusione della dimensione affettiva sono ancora poco compresi.</a:t>
          </a:r>
        </a:p>
      </dgm:t>
    </dgm:pt>
    <dgm:pt modelId="{035E2691-2743-4E99-94C2-6CBD5A867E9A}" type="parTrans" cxnId="{067C6743-13C3-4954-812F-77D20DE6D57F}">
      <dgm:prSet/>
      <dgm:spPr/>
      <dgm:t>
        <a:bodyPr/>
        <a:lstStyle/>
        <a:p>
          <a:endParaRPr lang="it-IT" sz="2800"/>
        </a:p>
      </dgm:t>
    </dgm:pt>
    <dgm:pt modelId="{A2ACBD06-68CB-414A-B546-E72EB5A400F0}" type="sibTrans" cxnId="{067C6743-13C3-4954-812F-77D20DE6D57F}">
      <dgm:prSet/>
      <dgm:spPr/>
      <dgm:t>
        <a:bodyPr/>
        <a:lstStyle/>
        <a:p>
          <a:endParaRPr lang="it-IT" sz="2800"/>
        </a:p>
      </dgm:t>
    </dgm:pt>
    <dgm:pt modelId="{19F1F6C8-1AE3-43BE-A41D-45EE9DA4F2FE}">
      <dgm:prSet custT="1"/>
      <dgm:spPr>
        <a:solidFill>
          <a:srgbClr val="00B050"/>
        </a:solidFill>
      </dgm:spPr>
      <dgm:t>
        <a:bodyPr/>
        <a:lstStyle/>
        <a:p>
          <a:pPr algn="just"/>
          <a:r>
            <a:rPr lang="it-IT" sz="2800" dirty="0"/>
            <a:t>È chiaro come </a:t>
          </a:r>
          <a:r>
            <a:rPr lang="it-IT" sz="2800" i="1" dirty="0"/>
            <a:t>i disegni di ricerca tradizionali, gli storici modelli causali e le strategie di misurazione</a:t>
          </a:r>
          <a:r>
            <a:rPr lang="it-IT" sz="2800" dirty="0"/>
            <a:t> proprie di questo ambito di ricerca possano </a:t>
          </a:r>
          <a:r>
            <a:rPr lang="it-IT" sz="2800" b="1" dirty="0"/>
            <a:t>non essere in grado di catturare la natura affettiva</a:t>
          </a:r>
          <a:r>
            <a:rPr lang="it-IT" sz="2800" dirty="0"/>
            <a:t> della soddisfazione lavorativa.</a:t>
          </a:r>
        </a:p>
      </dgm:t>
    </dgm:pt>
    <dgm:pt modelId="{072CE258-86AA-4353-A0D4-1BC1081E9760}" type="parTrans" cxnId="{CF3E7CF1-F5DF-4706-B1E0-7EB6DB72A7E9}">
      <dgm:prSet/>
      <dgm:spPr/>
      <dgm:t>
        <a:bodyPr/>
        <a:lstStyle/>
        <a:p>
          <a:endParaRPr lang="it-IT" sz="2800"/>
        </a:p>
      </dgm:t>
    </dgm:pt>
    <dgm:pt modelId="{F59D89BE-3AEE-4501-87C3-C035B2D4B3D4}" type="sibTrans" cxnId="{CF3E7CF1-F5DF-4706-B1E0-7EB6DB72A7E9}">
      <dgm:prSet/>
      <dgm:spPr/>
      <dgm:t>
        <a:bodyPr/>
        <a:lstStyle/>
        <a:p>
          <a:endParaRPr lang="it-IT" sz="2800"/>
        </a:p>
      </dgm:t>
    </dgm:pt>
    <dgm:pt modelId="{00A934BB-930A-4724-B30A-00A4A54ACD6D}" type="pres">
      <dgm:prSet presAssocID="{7A73574E-E772-4DFD-BE0D-A54EB3B8FCF4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E5812C9-72D8-4314-97F2-68037272B370}" type="pres">
      <dgm:prSet presAssocID="{7A73574E-E772-4DFD-BE0D-A54EB3B8FCF4}" presName="outerBox" presStyleCnt="0"/>
      <dgm:spPr/>
    </dgm:pt>
    <dgm:pt modelId="{4CBF8A03-2979-483E-A44C-9D56F01C8BB7}" type="pres">
      <dgm:prSet presAssocID="{7A73574E-E772-4DFD-BE0D-A54EB3B8FCF4}" presName="outerBoxParent" presStyleLbl="node1" presStyleIdx="0" presStyleCnt="2"/>
      <dgm:spPr/>
      <dgm:t>
        <a:bodyPr/>
        <a:lstStyle/>
        <a:p>
          <a:endParaRPr lang="en-US"/>
        </a:p>
      </dgm:t>
    </dgm:pt>
    <dgm:pt modelId="{80958673-8AA0-4932-A9B8-FAC6AA1BFB27}" type="pres">
      <dgm:prSet presAssocID="{7A73574E-E772-4DFD-BE0D-A54EB3B8FCF4}" presName="outerBoxChildren" presStyleCnt="0"/>
      <dgm:spPr/>
    </dgm:pt>
    <dgm:pt modelId="{3458BDE4-C9B4-46DB-AA43-8421DB4EDB2C}" type="pres">
      <dgm:prSet presAssocID="{7A73574E-E772-4DFD-BE0D-A54EB3B8FCF4}" presName="middleBox" presStyleCnt="0"/>
      <dgm:spPr/>
    </dgm:pt>
    <dgm:pt modelId="{1F487779-4930-4232-96E3-8CA340EE091D}" type="pres">
      <dgm:prSet presAssocID="{7A73574E-E772-4DFD-BE0D-A54EB3B8FCF4}" presName="middleBoxParent" presStyleLbl="node1" presStyleIdx="1" presStyleCnt="2" custScaleY="66149" custLinFactNeighborY="18935"/>
      <dgm:spPr/>
      <dgm:t>
        <a:bodyPr/>
        <a:lstStyle/>
        <a:p>
          <a:endParaRPr lang="en-US"/>
        </a:p>
      </dgm:t>
    </dgm:pt>
    <dgm:pt modelId="{677B05BC-9E2E-45D7-8011-4E3828F370E0}" type="pres">
      <dgm:prSet presAssocID="{7A73574E-E772-4DFD-BE0D-A54EB3B8FCF4}" presName="middleBoxChildren" presStyleCnt="0"/>
      <dgm:spPr/>
    </dgm:pt>
  </dgm:ptLst>
  <dgm:cxnLst>
    <dgm:cxn modelId="{BD49A80F-C112-44DE-8887-181B0B8BFEAD}" type="presOf" srcId="{19F1F6C8-1AE3-43BE-A41D-45EE9DA4F2FE}" destId="{1F487779-4930-4232-96E3-8CA340EE091D}" srcOrd="0" destOrd="0" presId="urn:microsoft.com/office/officeart/2005/8/layout/target2"/>
    <dgm:cxn modelId="{168B489A-F8F2-42B4-807B-55D2DD399139}" type="presOf" srcId="{7A73574E-E772-4DFD-BE0D-A54EB3B8FCF4}" destId="{00A934BB-930A-4724-B30A-00A4A54ACD6D}" srcOrd="0" destOrd="0" presId="urn:microsoft.com/office/officeart/2005/8/layout/target2"/>
    <dgm:cxn modelId="{9E72A7BB-F6C8-43A2-BA10-40D5D070CE39}" type="presOf" srcId="{7AC05D44-0004-4064-95A6-79D9AB274AA4}" destId="{4CBF8A03-2979-483E-A44C-9D56F01C8BB7}" srcOrd="0" destOrd="0" presId="urn:microsoft.com/office/officeart/2005/8/layout/target2"/>
    <dgm:cxn modelId="{CF3E7CF1-F5DF-4706-B1E0-7EB6DB72A7E9}" srcId="{7A73574E-E772-4DFD-BE0D-A54EB3B8FCF4}" destId="{19F1F6C8-1AE3-43BE-A41D-45EE9DA4F2FE}" srcOrd="1" destOrd="0" parTransId="{072CE258-86AA-4353-A0D4-1BC1081E9760}" sibTransId="{F59D89BE-3AEE-4501-87C3-C035B2D4B3D4}"/>
    <dgm:cxn modelId="{067C6743-13C3-4954-812F-77D20DE6D57F}" srcId="{7A73574E-E772-4DFD-BE0D-A54EB3B8FCF4}" destId="{7AC05D44-0004-4064-95A6-79D9AB274AA4}" srcOrd="0" destOrd="0" parTransId="{035E2691-2743-4E99-94C2-6CBD5A867E9A}" sibTransId="{A2ACBD06-68CB-414A-B546-E72EB5A400F0}"/>
    <dgm:cxn modelId="{637324E9-67D7-498C-AE4C-9D6A9C3164A3}" type="presParOf" srcId="{00A934BB-930A-4724-B30A-00A4A54ACD6D}" destId="{3E5812C9-72D8-4314-97F2-68037272B370}" srcOrd="0" destOrd="0" presId="urn:microsoft.com/office/officeart/2005/8/layout/target2"/>
    <dgm:cxn modelId="{79B95AB8-78B4-4EC1-8BD4-6231F3876DB2}" type="presParOf" srcId="{3E5812C9-72D8-4314-97F2-68037272B370}" destId="{4CBF8A03-2979-483E-A44C-9D56F01C8BB7}" srcOrd="0" destOrd="0" presId="urn:microsoft.com/office/officeart/2005/8/layout/target2"/>
    <dgm:cxn modelId="{136BA32A-6210-4A20-93F3-57A4CF93275D}" type="presParOf" srcId="{3E5812C9-72D8-4314-97F2-68037272B370}" destId="{80958673-8AA0-4932-A9B8-FAC6AA1BFB27}" srcOrd="1" destOrd="0" presId="urn:microsoft.com/office/officeart/2005/8/layout/target2"/>
    <dgm:cxn modelId="{DE72A403-6361-4FAD-B1E5-E1386BFE801B}" type="presParOf" srcId="{00A934BB-930A-4724-B30A-00A4A54ACD6D}" destId="{3458BDE4-C9B4-46DB-AA43-8421DB4EDB2C}" srcOrd="1" destOrd="0" presId="urn:microsoft.com/office/officeart/2005/8/layout/target2"/>
    <dgm:cxn modelId="{B33446A5-9BC3-4076-B2A1-08B506BEF211}" type="presParOf" srcId="{3458BDE4-C9B4-46DB-AA43-8421DB4EDB2C}" destId="{1F487779-4930-4232-96E3-8CA340EE091D}" srcOrd="0" destOrd="0" presId="urn:microsoft.com/office/officeart/2005/8/layout/target2"/>
    <dgm:cxn modelId="{F7D813B6-4674-4E88-A620-E86250069EC7}" type="presParOf" srcId="{3458BDE4-C9B4-46DB-AA43-8421DB4EDB2C}" destId="{677B05BC-9E2E-45D7-8011-4E3828F370E0}" srcOrd="1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FB52E49-38D0-43B5-91FB-3BD9F0C27E26}" type="doc">
      <dgm:prSet loTypeId="urn:microsoft.com/office/officeart/2005/8/layout/hList6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it-IT"/>
        </a:p>
      </dgm:t>
    </dgm:pt>
    <dgm:pt modelId="{388744E0-B201-41BB-A946-C3A592C6C2F2}">
      <dgm:prSet custT="1"/>
      <dgm:spPr>
        <a:solidFill>
          <a:srgbClr val="00B050"/>
        </a:solidFill>
      </dgm:spPr>
      <dgm:t>
        <a:bodyPr/>
        <a:lstStyle/>
        <a:p>
          <a:pPr algn="just"/>
          <a:r>
            <a:rPr lang="it-IT" sz="2400" b="1" dirty="0"/>
            <a:t>Non</a:t>
          </a:r>
          <a:r>
            <a:rPr lang="it-IT" sz="2400" dirty="0"/>
            <a:t> bisogna aspettarsi di trovare necessariamente le </a:t>
          </a:r>
          <a:r>
            <a:rPr lang="it-IT" sz="2400" b="1" dirty="0"/>
            <a:t>stesse relazioni </a:t>
          </a:r>
          <a:r>
            <a:rPr lang="it-IT" sz="2400" dirty="0"/>
            <a:t>oppure </a:t>
          </a:r>
          <a:r>
            <a:rPr lang="it-IT" sz="2400" b="1" dirty="0"/>
            <a:t>relazioni</a:t>
          </a:r>
          <a:r>
            <a:rPr lang="it-IT" sz="2400" dirty="0"/>
            <a:t> necessariamente </a:t>
          </a:r>
          <a:r>
            <a:rPr lang="it-IT" sz="2400" b="1" dirty="0"/>
            <a:t>opposte</a:t>
          </a:r>
          <a:r>
            <a:rPr lang="it-IT" sz="2400" dirty="0"/>
            <a:t>, o di entità molto diversa, </a:t>
          </a:r>
          <a:r>
            <a:rPr lang="it-IT" sz="2400" i="1" dirty="0"/>
            <a:t>a diversi livelli di analisi.</a:t>
          </a:r>
        </a:p>
      </dgm:t>
    </dgm:pt>
    <dgm:pt modelId="{276423AB-DAE0-4D53-BF5E-8897953D546D}" type="parTrans" cxnId="{985EC4EC-9D88-4100-B40A-830C924743E7}">
      <dgm:prSet/>
      <dgm:spPr/>
      <dgm:t>
        <a:bodyPr/>
        <a:lstStyle/>
        <a:p>
          <a:pPr algn="just"/>
          <a:endParaRPr lang="it-IT" sz="2400"/>
        </a:p>
      </dgm:t>
    </dgm:pt>
    <dgm:pt modelId="{2FAD807D-0A82-4581-8DC3-78310DC8A82F}" type="sibTrans" cxnId="{985EC4EC-9D88-4100-B40A-830C924743E7}">
      <dgm:prSet/>
      <dgm:spPr/>
      <dgm:t>
        <a:bodyPr/>
        <a:lstStyle/>
        <a:p>
          <a:pPr algn="just"/>
          <a:endParaRPr lang="it-IT" sz="2400"/>
        </a:p>
      </dgm:t>
    </dgm:pt>
    <dgm:pt modelId="{E06C8F7A-8922-41E3-988C-F22F5227D94F}">
      <dgm:prSet custT="1"/>
      <dgm:spPr>
        <a:solidFill>
          <a:schemeClr val="bg2">
            <a:lumMod val="10000"/>
          </a:schemeClr>
        </a:solidFill>
      </dgm:spPr>
      <dgm:t>
        <a:bodyPr/>
        <a:lstStyle/>
        <a:p>
          <a:pPr algn="just"/>
          <a:r>
            <a:rPr lang="it-IT" sz="2400" b="1" dirty="0"/>
            <a:t>Non</a:t>
          </a:r>
          <a:r>
            <a:rPr lang="it-IT" sz="2400" dirty="0"/>
            <a:t> è possibile né si dovrebbe </a:t>
          </a:r>
          <a:r>
            <a:rPr lang="it-IT" sz="2400" b="1" dirty="0"/>
            <a:t>mai estendere una conclusione </a:t>
          </a:r>
          <a:r>
            <a:rPr lang="it-IT" sz="2400" dirty="0"/>
            <a:t>raggiunta </a:t>
          </a:r>
          <a:r>
            <a:rPr lang="it-IT" sz="2400" i="1" dirty="0"/>
            <a:t>da un qualsiasi livello d’analisi all’altro</a:t>
          </a:r>
          <a:r>
            <a:rPr lang="it-IT" sz="2400" dirty="0"/>
            <a:t>. </a:t>
          </a:r>
        </a:p>
      </dgm:t>
    </dgm:pt>
    <dgm:pt modelId="{52732CE9-F71B-4B6B-B0B3-2C717E095F17}" type="parTrans" cxnId="{77872295-6552-4380-A061-72E804E6292C}">
      <dgm:prSet/>
      <dgm:spPr/>
      <dgm:t>
        <a:bodyPr/>
        <a:lstStyle/>
        <a:p>
          <a:pPr algn="just"/>
          <a:endParaRPr lang="it-IT" sz="2400"/>
        </a:p>
      </dgm:t>
    </dgm:pt>
    <dgm:pt modelId="{8881DCDB-7662-4280-B226-72D6357DA937}" type="sibTrans" cxnId="{77872295-6552-4380-A061-72E804E6292C}">
      <dgm:prSet/>
      <dgm:spPr/>
      <dgm:t>
        <a:bodyPr/>
        <a:lstStyle/>
        <a:p>
          <a:pPr algn="just"/>
          <a:endParaRPr lang="it-IT" sz="2400"/>
        </a:p>
      </dgm:t>
    </dgm:pt>
    <dgm:pt modelId="{6332CB2D-C1E3-46D6-862A-CF244191BDB1}" type="pres">
      <dgm:prSet presAssocID="{CFB52E49-38D0-43B5-91FB-3BD9F0C27E2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C793BF5-DE21-4C99-906A-F643636BE3FD}" type="pres">
      <dgm:prSet presAssocID="{388744E0-B201-41BB-A946-C3A592C6C2F2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A1D4FE-6429-4124-BD31-23BE131B2B82}" type="pres">
      <dgm:prSet presAssocID="{2FAD807D-0A82-4581-8DC3-78310DC8A82F}" presName="sibTrans" presStyleCnt="0"/>
      <dgm:spPr/>
    </dgm:pt>
    <dgm:pt modelId="{1BB99D65-C7D3-416B-9C74-EF5A3BA05154}" type="pres">
      <dgm:prSet presAssocID="{E06C8F7A-8922-41E3-988C-F22F5227D94F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685468A-A5D8-4818-9683-C867EB60A9D9}" type="presOf" srcId="{388744E0-B201-41BB-A946-C3A592C6C2F2}" destId="{FC793BF5-DE21-4C99-906A-F643636BE3FD}" srcOrd="0" destOrd="0" presId="urn:microsoft.com/office/officeart/2005/8/layout/hList6"/>
    <dgm:cxn modelId="{985EC4EC-9D88-4100-B40A-830C924743E7}" srcId="{CFB52E49-38D0-43B5-91FB-3BD9F0C27E26}" destId="{388744E0-B201-41BB-A946-C3A592C6C2F2}" srcOrd="0" destOrd="0" parTransId="{276423AB-DAE0-4D53-BF5E-8897953D546D}" sibTransId="{2FAD807D-0A82-4581-8DC3-78310DC8A82F}"/>
    <dgm:cxn modelId="{8BFD88B2-6021-438F-BED2-2A1C3F825739}" type="presOf" srcId="{E06C8F7A-8922-41E3-988C-F22F5227D94F}" destId="{1BB99D65-C7D3-416B-9C74-EF5A3BA05154}" srcOrd="0" destOrd="0" presId="urn:microsoft.com/office/officeart/2005/8/layout/hList6"/>
    <dgm:cxn modelId="{77872295-6552-4380-A061-72E804E6292C}" srcId="{CFB52E49-38D0-43B5-91FB-3BD9F0C27E26}" destId="{E06C8F7A-8922-41E3-988C-F22F5227D94F}" srcOrd="1" destOrd="0" parTransId="{52732CE9-F71B-4B6B-B0B3-2C717E095F17}" sibTransId="{8881DCDB-7662-4280-B226-72D6357DA937}"/>
    <dgm:cxn modelId="{1758FEB8-2717-4244-B168-DB974B93A987}" type="presOf" srcId="{CFB52E49-38D0-43B5-91FB-3BD9F0C27E26}" destId="{6332CB2D-C1E3-46D6-862A-CF244191BDB1}" srcOrd="0" destOrd="0" presId="urn:microsoft.com/office/officeart/2005/8/layout/hList6"/>
    <dgm:cxn modelId="{6BEE7459-1B6D-4A37-A222-A3DD2CB03DB3}" type="presParOf" srcId="{6332CB2D-C1E3-46D6-862A-CF244191BDB1}" destId="{FC793BF5-DE21-4C99-906A-F643636BE3FD}" srcOrd="0" destOrd="0" presId="urn:microsoft.com/office/officeart/2005/8/layout/hList6"/>
    <dgm:cxn modelId="{29758614-6675-49F3-8C98-2D0CF154CF65}" type="presParOf" srcId="{6332CB2D-C1E3-46D6-862A-CF244191BDB1}" destId="{87A1D4FE-6429-4124-BD31-23BE131B2B82}" srcOrd="1" destOrd="0" presId="urn:microsoft.com/office/officeart/2005/8/layout/hList6"/>
    <dgm:cxn modelId="{6A4AFBF2-32D5-42B4-8801-3B057A675630}" type="presParOf" srcId="{6332CB2D-C1E3-46D6-862A-CF244191BDB1}" destId="{1BB99D65-C7D3-416B-9C74-EF5A3BA05154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27C255E-BAC4-4B9F-9F51-B8F146BE9772}" type="doc">
      <dgm:prSet loTypeId="urn:microsoft.com/office/officeart/2005/8/layout/target3" loCatId="relationship" qsTypeId="urn:microsoft.com/office/officeart/2005/8/quickstyle/simple1" qsCatId="simple" csTypeId="urn:microsoft.com/office/officeart/2005/8/colors/colorful4" csCatId="colorful"/>
      <dgm:spPr/>
      <dgm:t>
        <a:bodyPr/>
        <a:lstStyle/>
        <a:p>
          <a:endParaRPr lang="it-IT"/>
        </a:p>
      </dgm:t>
    </dgm:pt>
    <dgm:pt modelId="{AB4F3CE1-AC20-4C22-84E8-F4E738757E0C}">
      <dgm:prSet custT="1"/>
      <dgm:spPr/>
      <dgm:t>
        <a:bodyPr/>
        <a:lstStyle/>
        <a:p>
          <a:pPr algn="just"/>
          <a:r>
            <a:rPr lang="it-IT" sz="2000"/>
            <a:t>L’ipotesi fondamentale è che i </a:t>
          </a:r>
          <a:r>
            <a:rPr lang="it-IT" sz="2000" b="1"/>
            <a:t>diversi aspetti della vita e dell’ambiente</a:t>
          </a:r>
          <a:r>
            <a:rPr lang="it-IT" sz="2000"/>
            <a:t> individuale </a:t>
          </a:r>
          <a:r>
            <a:rPr lang="it-IT" sz="2000" i="1"/>
            <a:t>rappresentino una fonte importante delle CSE. </a:t>
          </a:r>
          <a:endParaRPr lang="it-IT" sz="2000"/>
        </a:p>
      </dgm:t>
    </dgm:pt>
    <dgm:pt modelId="{647BB291-BC62-428A-98A8-CA8F614A15FF}" type="parTrans" cxnId="{FEC16773-67FB-48D0-9D53-147483518CE7}">
      <dgm:prSet/>
      <dgm:spPr/>
      <dgm:t>
        <a:bodyPr/>
        <a:lstStyle/>
        <a:p>
          <a:pPr algn="just"/>
          <a:endParaRPr lang="it-IT" sz="2000"/>
        </a:p>
      </dgm:t>
    </dgm:pt>
    <dgm:pt modelId="{FA3CDFB6-36F0-469F-A724-563A54927F9D}" type="sibTrans" cxnId="{FEC16773-67FB-48D0-9D53-147483518CE7}">
      <dgm:prSet/>
      <dgm:spPr/>
      <dgm:t>
        <a:bodyPr/>
        <a:lstStyle/>
        <a:p>
          <a:pPr algn="just"/>
          <a:endParaRPr lang="it-IT" sz="2000"/>
        </a:p>
      </dgm:t>
    </dgm:pt>
    <dgm:pt modelId="{3F04979D-ACC6-4C29-9F02-CDD16458DD5F}">
      <dgm:prSet custT="1"/>
      <dgm:spPr/>
      <dgm:t>
        <a:bodyPr/>
        <a:lstStyle/>
        <a:p>
          <a:pPr algn="just"/>
          <a:r>
            <a:rPr lang="it-IT" sz="2000" b="1"/>
            <a:t>La componente di stato </a:t>
          </a:r>
          <a:r>
            <a:rPr lang="it-IT" sz="2000"/>
            <a:t>delle CSE dovrebbe, a sua volta essere </a:t>
          </a:r>
          <a:r>
            <a:rPr lang="it-IT" sz="2000" i="1"/>
            <a:t>associata all’affettività lavorativa</a:t>
          </a:r>
          <a:r>
            <a:rPr lang="it-IT" sz="2000"/>
            <a:t>.</a:t>
          </a:r>
        </a:p>
      </dgm:t>
    </dgm:pt>
    <dgm:pt modelId="{D48D9906-746A-4F73-9012-0B5115DB5E5C}" type="parTrans" cxnId="{5B39D0B0-8F45-440A-9E33-2B12E823C70F}">
      <dgm:prSet/>
      <dgm:spPr/>
      <dgm:t>
        <a:bodyPr/>
        <a:lstStyle/>
        <a:p>
          <a:pPr algn="just"/>
          <a:endParaRPr lang="it-IT" sz="2000"/>
        </a:p>
      </dgm:t>
    </dgm:pt>
    <dgm:pt modelId="{0DE51262-7EEC-404B-BE79-C450AF76C28F}" type="sibTrans" cxnId="{5B39D0B0-8F45-440A-9E33-2B12E823C70F}">
      <dgm:prSet/>
      <dgm:spPr/>
      <dgm:t>
        <a:bodyPr/>
        <a:lstStyle/>
        <a:p>
          <a:pPr algn="just"/>
          <a:endParaRPr lang="it-IT" sz="2000"/>
        </a:p>
      </dgm:t>
    </dgm:pt>
    <dgm:pt modelId="{6F587592-0ED3-48FC-B216-E747DAC11CE3}">
      <dgm:prSet custT="1"/>
      <dgm:spPr/>
      <dgm:t>
        <a:bodyPr/>
        <a:lstStyle/>
        <a:p>
          <a:pPr algn="just"/>
          <a:r>
            <a:rPr lang="it-IT" sz="2000"/>
            <a:t>Questa </a:t>
          </a:r>
          <a:r>
            <a:rPr lang="it-IT" sz="2000" b="1"/>
            <a:t>affettività</a:t>
          </a:r>
          <a:r>
            <a:rPr lang="it-IT" sz="2000"/>
            <a:t> </a:t>
          </a:r>
          <a:r>
            <a:rPr lang="it-IT" sz="2000" b="1"/>
            <a:t>lavorativa</a:t>
          </a:r>
          <a:r>
            <a:rPr lang="it-IT" sz="2000"/>
            <a:t> può riferirsi all’umore sul posto di lavoro, alle specifiche emozioni provate al lavoro, o alla soddisfazione lavorativa.</a:t>
          </a:r>
        </a:p>
      </dgm:t>
    </dgm:pt>
    <dgm:pt modelId="{2A546CF0-E434-46EC-B0ED-EAA77ACA8156}" type="parTrans" cxnId="{0F08D4C8-CBFA-4810-94E9-D4B1CA96AEBA}">
      <dgm:prSet/>
      <dgm:spPr/>
      <dgm:t>
        <a:bodyPr/>
        <a:lstStyle/>
        <a:p>
          <a:pPr algn="just"/>
          <a:endParaRPr lang="it-IT" sz="2000"/>
        </a:p>
      </dgm:t>
    </dgm:pt>
    <dgm:pt modelId="{23FE3ACA-C38B-421B-8B63-1DFFCB4F8D13}" type="sibTrans" cxnId="{0F08D4C8-CBFA-4810-94E9-D4B1CA96AEBA}">
      <dgm:prSet/>
      <dgm:spPr/>
      <dgm:t>
        <a:bodyPr/>
        <a:lstStyle/>
        <a:p>
          <a:pPr algn="just"/>
          <a:endParaRPr lang="it-IT" sz="2000"/>
        </a:p>
      </dgm:t>
    </dgm:pt>
    <dgm:pt modelId="{856C504B-06D5-4EE7-A0DA-7C24AB7113EC}">
      <dgm:prSet custT="1"/>
      <dgm:spPr/>
      <dgm:t>
        <a:bodyPr/>
        <a:lstStyle/>
        <a:p>
          <a:pPr algn="just"/>
          <a:r>
            <a:rPr lang="it-IT" sz="2000"/>
            <a:t>Questi </a:t>
          </a:r>
          <a:r>
            <a:rPr lang="it-IT" sz="2000" b="1"/>
            <a:t>stati affettivi lavorativi </a:t>
          </a:r>
          <a:r>
            <a:rPr lang="it-IT" sz="2000"/>
            <a:t>dovrebbero </a:t>
          </a:r>
          <a:r>
            <a:rPr lang="it-IT" sz="2000" i="1"/>
            <a:t>condurre a comportamenti episodici da essi stessi generati</a:t>
          </a:r>
          <a:r>
            <a:rPr lang="it-IT" sz="2000"/>
            <a:t>.</a:t>
          </a:r>
        </a:p>
      </dgm:t>
    </dgm:pt>
    <dgm:pt modelId="{03BAB2B0-40F6-4BCF-B925-02DD973BE783}" type="parTrans" cxnId="{51269067-5E4C-4D82-919B-EDE6DAB13B5E}">
      <dgm:prSet/>
      <dgm:spPr/>
      <dgm:t>
        <a:bodyPr/>
        <a:lstStyle/>
        <a:p>
          <a:pPr algn="just"/>
          <a:endParaRPr lang="it-IT" sz="2000"/>
        </a:p>
      </dgm:t>
    </dgm:pt>
    <dgm:pt modelId="{17557098-90F3-4754-A976-C25ACEA5F786}" type="sibTrans" cxnId="{51269067-5E4C-4D82-919B-EDE6DAB13B5E}">
      <dgm:prSet/>
      <dgm:spPr/>
      <dgm:t>
        <a:bodyPr/>
        <a:lstStyle/>
        <a:p>
          <a:pPr algn="just"/>
          <a:endParaRPr lang="it-IT" sz="2000"/>
        </a:p>
      </dgm:t>
    </dgm:pt>
    <dgm:pt modelId="{33F6D8B7-E972-43D3-91C5-97118AD2A88A}" type="pres">
      <dgm:prSet presAssocID="{D27C255E-BAC4-4B9F-9F51-B8F146BE9772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B9B9E68-53CC-4FBF-92CF-E3FDB80304CA}" type="pres">
      <dgm:prSet presAssocID="{AB4F3CE1-AC20-4C22-84E8-F4E738757E0C}" presName="circle1" presStyleLbl="node1" presStyleIdx="0" presStyleCnt="4"/>
      <dgm:spPr/>
    </dgm:pt>
    <dgm:pt modelId="{7D2EF9AC-D38C-492E-BA63-B5F044C5DF81}" type="pres">
      <dgm:prSet presAssocID="{AB4F3CE1-AC20-4C22-84E8-F4E738757E0C}" presName="space" presStyleCnt="0"/>
      <dgm:spPr/>
    </dgm:pt>
    <dgm:pt modelId="{300CC818-290C-4939-A20D-DD4C1E17D6E9}" type="pres">
      <dgm:prSet presAssocID="{AB4F3CE1-AC20-4C22-84E8-F4E738757E0C}" presName="rect1" presStyleLbl="alignAcc1" presStyleIdx="0" presStyleCnt="4"/>
      <dgm:spPr/>
      <dgm:t>
        <a:bodyPr/>
        <a:lstStyle/>
        <a:p>
          <a:endParaRPr lang="en-US"/>
        </a:p>
      </dgm:t>
    </dgm:pt>
    <dgm:pt modelId="{F96506D8-DE55-4B5F-9624-A9C6DD9C8D24}" type="pres">
      <dgm:prSet presAssocID="{3F04979D-ACC6-4C29-9F02-CDD16458DD5F}" presName="vertSpace2" presStyleLbl="node1" presStyleIdx="0" presStyleCnt="4"/>
      <dgm:spPr/>
    </dgm:pt>
    <dgm:pt modelId="{C18AAABC-F898-4207-9916-7294942B2E23}" type="pres">
      <dgm:prSet presAssocID="{3F04979D-ACC6-4C29-9F02-CDD16458DD5F}" presName="circle2" presStyleLbl="node1" presStyleIdx="1" presStyleCnt="4"/>
      <dgm:spPr/>
    </dgm:pt>
    <dgm:pt modelId="{455101D8-8BD3-4894-B4BD-C02E64345D92}" type="pres">
      <dgm:prSet presAssocID="{3F04979D-ACC6-4C29-9F02-CDD16458DD5F}" presName="rect2" presStyleLbl="alignAcc1" presStyleIdx="1" presStyleCnt="4"/>
      <dgm:spPr/>
      <dgm:t>
        <a:bodyPr/>
        <a:lstStyle/>
        <a:p>
          <a:endParaRPr lang="en-US"/>
        </a:p>
      </dgm:t>
    </dgm:pt>
    <dgm:pt modelId="{4CA87AFA-27B9-4B34-B852-8907E14B8212}" type="pres">
      <dgm:prSet presAssocID="{6F587592-0ED3-48FC-B216-E747DAC11CE3}" presName="vertSpace3" presStyleLbl="node1" presStyleIdx="1" presStyleCnt="4"/>
      <dgm:spPr/>
    </dgm:pt>
    <dgm:pt modelId="{6A3F670A-0C0D-4640-97D1-4748E70FB63B}" type="pres">
      <dgm:prSet presAssocID="{6F587592-0ED3-48FC-B216-E747DAC11CE3}" presName="circle3" presStyleLbl="node1" presStyleIdx="2" presStyleCnt="4"/>
      <dgm:spPr/>
    </dgm:pt>
    <dgm:pt modelId="{70D20BA9-CE0C-4C7A-9A82-009EED1314DC}" type="pres">
      <dgm:prSet presAssocID="{6F587592-0ED3-48FC-B216-E747DAC11CE3}" presName="rect3" presStyleLbl="alignAcc1" presStyleIdx="2" presStyleCnt="4"/>
      <dgm:spPr/>
      <dgm:t>
        <a:bodyPr/>
        <a:lstStyle/>
        <a:p>
          <a:endParaRPr lang="en-US"/>
        </a:p>
      </dgm:t>
    </dgm:pt>
    <dgm:pt modelId="{C40B75A2-AB09-488D-B3C6-F3AE440DC7BF}" type="pres">
      <dgm:prSet presAssocID="{856C504B-06D5-4EE7-A0DA-7C24AB7113EC}" presName="vertSpace4" presStyleLbl="node1" presStyleIdx="2" presStyleCnt="4"/>
      <dgm:spPr/>
    </dgm:pt>
    <dgm:pt modelId="{5C7E0C8B-11BA-4503-92E2-74BB4BAD2BD2}" type="pres">
      <dgm:prSet presAssocID="{856C504B-06D5-4EE7-A0DA-7C24AB7113EC}" presName="circle4" presStyleLbl="node1" presStyleIdx="3" presStyleCnt="4"/>
      <dgm:spPr/>
    </dgm:pt>
    <dgm:pt modelId="{3D02CB4C-1AC5-4FBF-AA80-065D0DAEA688}" type="pres">
      <dgm:prSet presAssocID="{856C504B-06D5-4EE7-A0DA-7C24AB7113EC}" presName="rect4" presStyleLbl="alignAcc1" presStyleIdx="3" presStyleCnt="4"/>
      <dgm:spPr/>
      <dgm:t>
        <a:bodyPr/>
        <a:lstStyle/>
        <a:p>
          <a:endParaRPr lang="en-US"/>
        </a:p>
      </dgm:t>
    </dgm:pt>
    <dgm:pt modelId="{08760ACC-6CBA-4655-ACAA-3720CBACCA9C}" type="pres">
      <dgm:prSet presAssocID="{AB4F3CE1-AC20-4C22-84E8-F4E738757E0C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99C7B8-7029-482B-AE92-6CED4E22A466}" type="pres">
      <dgm:prSet presAssocID="{3F04979D-ACC6-4C29-9F02-CDD16458DD5F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D01F2D-4CCE-4922-866B-C8A73727F520}" type="pres">
      <dgm:prSet presAssocID="{6F587592-0ED3-48FC-B216-E747DAC11CE3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2B895C-C7B0-49BA-87B7-D6639C421BF4}" type="pres">
      <dgm:prSet presAssocID="{856C504B-06D5-4EE7-A0DA-7C24AB7113EC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1269067-5E4C-4D82-919B-EDE6DAB13B5E}" srcId="{D27C255E-BAC4-4B9F-9F51-B8F146BE9772}" destId="{856C504B-06D5-4EE7-A0DA-7C24AB7113EC}" srcOrd="3" destOrd="0" parTransId="{03BAB2B0-40F6-4BCF-B925-02DD973BE783}" sibTransId="{17557098-90F3-4754-A976-C25ACEA5F786}"/>
    <dgm:cxn modelId="{BD153DE0-877F-4B11-8593-56727B9F74A2}" type="presOf" srcId="{AB4F3CE1-AC20-4C22-84E8-F4E738757E0C}" destId="{300CC818-290C-4939-A20D-DD4C1E17D6E9}" srcOrd="0" destOrd="0" presId="urn:microsoft.com/office/officeart/2005/8/layout/target3"/>
    <dgm:cxn modelId="{193DB1C2-EDDD-409C-99A8-9B0F83EF249E}" type="presOf" srcId="{3F04979D-ACC6-4C29-9F02-CDD16458DD5F}" destId="{455101D8-8BD3-4894-B4BD-C02E64345D92}" srcOrd="0" destOrd="0" presId="urn:microsoft.com/office/officeart/2005/8/layout/target3"/>
    <dgm:cxn modelId="{E6A4A291-0BBC-429B-B883-83F55BE1FE73}" type="presOf" srcId="{856C504B-06D5-4EE7-A0DA-7C24AB7113EC}" destId="{3D02CB4C-1AC5-4FBF-AA80-065D0DAEA688}" srcOrd="0" destOrd="0" presId="urn:microsoft.com/office/officeart/2005/8/layout/target3"/>
    <dgm:cxn modelId="{115FA2E7-01B4-4027-BD81-C0755FD3BA69}" type="presOf" srcId="{3F04979D-ACC6-4C29-9F02-CDD16458DD5F}" destId="{2399C7B8-7029-482B-AE92-6CED4E22A466}" srcOrd="1" destOrd="0" presId="urn:microsoft.com/office/officeart/2005/8/layout/target3"/>
    <dgm:cxn modelId="{FEC16773-67FB-48D0-9D53-147483518CE7}" srcId="{D27C255E-BAC4-4B9F-9F51-B8F146BE9772}" destId="{AB4F3CE1-AC20-4C22-84E8-F4E738757E0C}" srcOrd="0" destOrd="0" parTransId="{647BB291-BC62-428A-98A8-CA8F614A15FF}" sibTransId="{FA3CDFB6-36F0-469F-A724-563A54927F9D}"/>
    <dgm:cxn modelId="{A42DA03D-F849-4AAC-B716-37E60AAC4672}" type="presOf" srcId="{6F587592-0ED3-48FC-B216-E747DAC11CE3}" destId="{70D20BA9-CE0C-4C7A-9A82-009EED1314DC}" srcOrd="0" destOrd="0" presId="urn:microsoft.com/office/officeart/2005/8/layout/target3"/>
    <dgm:cxn modelId="{5E772627-B324-4E63-9442-9F425D93B826}" type="presOf" srcId="{6F587592-0ED3-48FC-B216-E747DAC11CE3}" destId="{06D01F2D-4CCE-4922-866B-C8A73727F520}" srcOrd="1" destOrd="0" presId="urn:microsoft.com/office/officeart/2005/8/layout/target3"/>
    <dgm:cxn modelId="{0F08D4C8-CBFA-4810-94E9-D4B1CA96AEBA}" srcId="{D27C255E-BAC4-4B9F-9F51-B8F146BE9772}" destId="{6F587592-0ED3-48FC-B216-E747DAC11CE3}" srcOrd="2" destOrd="0" parTransId="{2A546CF0-E434-46EC-B0ED-EAA77ACA8156}" sibTransId="{23FE3ACA-C38B-421B-8B63-1DFFCB4F8D13}"/>
    <dgm:cxn modelId="{F9A6467E-08AF-4075-B4EA-4503DAE605F8}" type="presOf" srcId="{AB4F3CE1-AC20-4C22-84E8-F4E738757E0C}" destId="{08760ACC-6CBA-4655-ACAA-3720CBACCA9C}" srcOrd="1" destOrd="0" presId="urn:microsoft.com/office/officeart/2005/8/layout/target3"/>
    <dgm:cxn modelId="{5B39D0B0-8F45-440A-9E33-2B12E823C70F}" srcId="{D27C255E-BAC4-4B9F-9F51-B8F146BE9772}" destId="{3F04979D-ACC6-4C29-9F02-CDD16458DD5F}" srcOrd="1" destOrd="0" parTransId="{D48D9906-746A-4F73-9012-0B5115DB5E5C}" sibTransId="{0DE51262-7EEC-404B-BE79-C450AF76C28F}"/>
    <dgm:cxn modelId="{858C5A23-2314-477E-8AED-5E7E5F11FFD5}" type="presOf" srcId="{D27C255E-BAC4-4B9F-9F51-B8F146BE9772}" destId="{33F6D8B7-E972-43D3-91C5-97118AD2A88A}" srcOrd="0" destOrd="0" presId="urn:microsoft.com/office/officeart/2005/8/layout/target3"/>
    <dgm:cxn modelId="{DAA3204E-B90B-4856-80D2-F00BCFA23852}" type="presOf" srcId="{856C504B-06D5-4EE7-A0DA-7C24AB7113EC}" destId="{222B895C-C7B0-49BA-87B7-D6639C421BF4}" srcOrd="1" destOrd="0" presId="urn:microsoft.com/office/officeart/2005/8/layout/target3"/>
    <dgm:cxn modelId="{61282D34-A7E0-4476-A3E7-37228C16823D}" type="presParOf" srcId="{33F6D8B7-E972-43D3-91C5-97118AD2A88A}" destId="{4B9B9E68-53CC-4FBF-92CF-E3FDB80304CA}" srcOrd="0" destOrd="0" presId="urn:microsoft.com/office/officeart/2005/8/layout/target3"/>
    <dgm:cxn modelId="{3BEFB325-63AF-49C9-8E95-B1A979536B79}" type="presParOf" srcId="{33F6D8B7-E972-43D3-91C5-97118AD2A88A}" destId="{7D2EF9AC-D38C-492E-BA63-B5F044C5DF81}" srcOrd="1" destOrd="0" presId="urn:microsoft.com/office/officeart/2005/8/layout/target3"/>
    <dgm:cxn modelId="{10146E44-5287-450D-B823-0082E5EC644B}" type="presParOf" srcId="{33F6D8B7-E972-43D3-91C5-97118AD2A88A}" destId="{300CC818-290C-4939-A20D-DD4C1E17D6E9}" srcOrd="2" destOrd="0" presId="urn:microsoft.com/office/officeart/2005/8/layout/target3"/>
    <dgm:cxn modelId="{9327FE70-119B-4418-9B46-0063515FCB08}" type="presParOf" srcId="{33F6D8B7-E972-43D3-91C5-97118AD2A88A}" destId="{F96506D8-DE55-4B5F-9624-A9C6DD9C8D24}" srcOrd="3" destOrd="0" presId="urn:microsoft.com/office/officeart/2005/8/layout/target3"/>
    <dgm:cxn modelId="{43BA2115-74F5-4977-800D-F655426486CB}" type="presParOf" srcId="{33F6D8B7-E972-43D3-91C5-97118AD2A88A}" destId="{C18AAABC-F898-4207-9916-7294942B2E23}" srcOrd="4" destOrd="0" presId="urn:microsoft.com/office/officeart/2005/8/layout/target3"/>
    <dgm:cxn modelId="{538B6944-2E19-496E-B14A-57F86696FFE8}" type="presParOf" srcId="{33F6D8B7-E972-43D3-91C5-97118AD2A88A}" destId="{455101D8-8BD3-4894-B4BD-C02E64345D92}" srcOrd="5" destOrd="0" presId="urn:microsoft.com/office/officeart/2005/8/layout/target3"/>
    <dgm:cxn modelId="{BBD9AD51-7B7D-42EE-A1A2-E60A107F1F21}" type="presParOf" srcId="{33F6D8B7-E972-43D3-91C5-97118AD2A88A}" destId="{4CA87AFA-27B9-4B34-B852-8907E14B8212}" srcOrd="6" destOrd="0" presId="urn:microsoft.com/office/officeart/2005/8/layout/target3"/>
    <dgm:cxn modelId="{D0038FA5-B9B3-45E7-AD80-144646307522}" type="presParOf" srcId="{33F6D8B7-E972-43D3-91C5-97118AD2A88A}" destId="{6A3F670A-0C0D-4640-97D1-4748E70FB63B}" srcOrd="7" destOrd="0" presId="urn:microsoft.com/office/officeart/2005/8/layout/target3"/>
    <dgm:cxn modelId="{5425B3B9-9E7D-4ECA-9DB0-8E9009029F4C}" type="presParOf" srcId="{33F6D8B7-E972-43D3-91C5-97118AD2A88A}" destId="{70D20BA9-CE0C-4C7A-9A82-009EED1314DC}" srcOrd="8" destOrd="0" presId="urn:microsoft.com/office/officeart/2005/8/layout/target3"/>
    <dgm:cxn modelId="{4EC737EF-D84C-4454-8C98-5815A064A465}" type="presParOf" srcId="{33F6D8B7-E972-43D3-91C5-97118AD2A88A}" destId="{C40B75A2-AB09-488D-B3C6-F3AE440DC7BF}" srcOrd="9" destOrd="0" presId="urn:microsoft.com/office/officeart/2005/8/layout/target3"/>
    <dgm:cxn modelId="{EBDD4BC6-B0A8-413B-8FB1-9A598054F877}" type="presParOf" srcId="{33F6D8B7-E972-43D3-91C5-97118AD2A88A}" destId="{5C7E0C8B-11BA-4503-92E2-74BB4BAD2BD2}" srcOrd="10" destOrd="0" presId="urn:microsoft.com/office/officeart/2005/8/layout/target3"/>
    <dgm:cxn modelId="{956BDD40-77DE-4A78-9ECA-D0F43EC12543}" type="presParOf" srcId="{33F6D8B7-E972-43D3-91C5-97118AD2A88A}" destId="{3D02CB4C-1AC5-4FBF-AA80-065D0DAEA688}" srcOrd="11" destOrd="0" presId="urn:microsoft.com/office/officeart/2005/8/layout/target3"/>
    <dgm:cxn modelId="{5E983CA6-1FD9-4030-A761-550FEF30A781}" type="presParOf" srcId="{33F6D8B7-E972-43D3-91C5-97118AD2A88A}" destId="{08760ACC-6CBA-4655-ACAA-3720CBACCA9C}" srcOrd="12" destOrd="0" presId="urn:microsoft.com/office/officeart/2005/8/layout/target3"/>
    <dgm:cxn modelId="{7B04EB86-0EEC-4535-9401-1B8ACFA786E6}" type="presParOf" srcId="{33F6D8B7-E972-43D3-91C5-97118AD2A88A}" destId="{2399C7B8-7029-482B-AE92-6CED4E22A466}" srcOrd="13" destOrd="0" presId="urn:microsoft.com/office/officeart/2005/8/layout/target3"/>
    <dgm:cxn modelId="{6494A29A-7C94-41F4-88AC-D366A33CC511}" type="presParOf" srcId="{33F6D8B7-E972-43D3-91C5-97118AD2A88A}" destId="{06D01F2D-4CCE-4922-866B-C8A73727F520}" srcOrd="14" destOrd="0" presId="urn:microsoft.com/office/officeart/2005/8/layout/target3"/>
    <dgm:cxn modelId="{34C02FEB-BF31-45C7-961D-59E762A3F7B5}" type="presParOf" srcId="{33F6D8B7-E972-43D3-91C5-97118AD2A88A}" destId="{222B895C-C7B0-49BA-87B7-D6639C421BF4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F19BE30-16CC-4A3A-90D8-3609D12EF3F0}" type="doc">
      <dgm:prSet loTypeId="urn:microsoft.com/office/officeart/2005/8/layout/target2" loCatId="relationship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it-IT"/>
        </a:p>
      </dgm:t>
    </dgm:pt>
    <dgm:pt modelId="{1D69CBB7-C5B5-4C24-9C52-EA54A6163657}">
      <dgm:prSet custT="1"/>
      <dgm:spPr/>
      <dgm:t>
        <a:bodyPr/>
        <a:lstStyle/>
        <a:p>
          <a:pPr algn="just"/>
          <a:r>
            <a:rPr lang="it-IT" sz="2400" dirty="0"/>
            <a:t>Bisogna  pensare alla soddisfazione lavorativa come ad </a:t>
          </a:r>
          <a:r>
            <a:rPr lang="it-IT" sz="2400" dirty="0" smtClean="0"/>
            <a:t>un </a:t>
          </a:r>
          <a:r>
            <a:rPr lang="it-IT" sz="2400" b="1" dirty="0"/>
            <a:t>costrutto aggregato </a:t>
          </a:r>
          <a:r>
            <a:rPr lang="it-IT" sz="2400" dirty="0"/>
            <a:t>che deriva </a:t>
          </a:r>
          <a:r>
            <a:rPr lang="it-IT" sz="2400" b="1" dirty="0"/>
            <a:t>dall’aggregazione dei singoli livelli </a:t>
          </a:r>
          <a:r>
            <a:rPr lang="it-IT" sz="2400" dirty="0"/>
            <a:t>di soddisfazione </a:t>
          </a:r>
          <a:r>
            <a:rPr lang="it-IT" sz="2400" i="1" dirty="0"/>
            <a:t>espressi dai singoli individui che lavorano ed appartengono all’interno dell’organizzazione</a:t>
          </a:r>
          <a:r>
            <a:rPr lang="it-IT" sz="2400" dirty="0"/>
            <a:t>. </a:t>
          </a:r>
        </a:p>
      </dgm:t>
    </dgm:pt>
    <dgm:pt modelId="{115205B2-C19E-4A8B-AD86-3C193C754B51}" type="parTrans" cxnId="{80D662E4-5694-45C0-AB94-0BBE33A0AE93}">
      <dgm:prSet/>
      <dgm:spPr/>
      <dgm:t>
        <a:bodyPr/>
        <a:lstStyle/>
        <a:p>
          <a:pPr algn="just"/>
          <a:endParaRPr lang="it-IT" sz="2400"/>
        </a:p>
      </dgm:t>
    </dgm:pt>
    <dgm:pt modelId="{BB493A72-44AD-450B-855E-48B70DE783E6}" type="sibTrans" cxnId="{80D662E4-5694-45C0-AB94-0BBE33A0AE93}">
      <dgm:prSet/>
      <dgm:spPr/>
      <dgm:t>
        <a:bodyPr/>
        <a:lstStyle/>
        <a:p>
          <a:pPr algn="just"/>
          <a:endParaRPr lang="it-IT" sz="2400"/>
        </a:p>
      </dgm:t>
    </dgm:pt>
    <dgm:pt modelId="{E3FE0805-1605-4BC4-8F01-2A51F0EE96E7}">
      <dgm:prSet custT="1"/>
      <dgm:spPr/>
      <dgm:t>
        <a:bodyPr/>
        <a:lstStyle/>
        <a:p>
          <a:pPr algn="just"/>
          <a:r>
            <a:rPr lang="it-IT" sz="2400" dirty="0"/>
            <a:t>Un punteggio nella soddisfazione organizzativa a </a:t>
          </a:r>
          <a:r>
            <a:rPr lang="it-IT" sz="2400" b="1" dirty="0"/>
            <a:t>livello di unità di lavoro</a:t>
          </a:r>
          <a:r>
            <a:rPr lang="it-IT" sz="2400" dirty="0"/>
            <a:t> pari a 3 su una scala che varia da 1 a 5, </a:t>
          </a:r>
          <a:r>
            <a:rPr lang="it-IT" sz="2400" i="1" dirty="0"/>
            <a:t>deriva da una “distribuzione” costante dei punteggi, in cui tutti gli individui riportano un punteggio pari a 3 </a:t>
          </a:r>
          <a:r>
            <a:rPr lang="it-IT" sz="2400" dirty="0"/>
            <a:t>(in questo caso, il punteggio osservato al livello dell’unità lavorativa rifletterebbe il punteggio vero). </a:t>
          </a:r>
        </a:p>
      </dgm:t>
    </dgm:pt>
    <dgm:pt modelId="{55133E12-E51A-4FA7-AC3F-029C96D1B390}" type="parTrans" cxnId="{6F5FA2F8-200C-4169-AB45-36EC1DE1CB64}">
      <dgm:prSet/>
      <dgm:spPr/>
      <dgm:t>
        <a:bodyPr/>
        <a:lstStyle/>
        <a:p>
          <a:pPr algn="just"/>
          <a:endParaRPr lang="it-IT" sz="2400"/>
        </a:p>
      </dgm:t>
    </dgm:pt>
    <dgm:pt modelId="{172BE64B-1479-46AF-8254-7B939867358B}" type="sibTrans" cxnId="{6F5FA2F8-200C-4169-AB45-36EC1DE1CB64}">
      <dgm:prSet/>
      <dgm:spPr/>
      <dgm:t>
        <a:bodyPr/>
        <a:lstStyle/>
        <a:p>
          <a:pPr algn="just"/>
          <a:endParaRPr lang="it-IT" sz="2400"/>
        </a:p>
      </dgm:t>
    </dgm:pt>
    <dgm:pt modelId="{D14678D9-4320-4F67-9900-4EC217EC92C2}" type="pres">
      <dgm:prSet presAssocID="{BF19BE30-16CC-4A3A-90D8-3609D12EF3F0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D6C80AF-95B8-40AB-A87F-71452B026E22}" type="pres">
      <dgm:prSet presAssocID="{BF19BE30-16CC-4A3A-90D8-3609D12EF3F0}" presName="outerBox" presStyleCnt="0"/>
      <dgm:spPr/>
    </dgm:pt>
    <dgm:pt modelId="{0B5D9087-3530-445F-81AD-28A4D361F9CD}" type="pres">
      <dgm:prSet presAssocID="{BF19BE30-16CC-4A3A-90D8-3609D12EF3F0}" presName="outerBoxParent" presStyleLbl="node1" presStyleIdx="0" presStyleCnt="2"/>
      <dgm:spPr/>
      <dgm:t>
        <a:bodyPr/>
        <a:lstStyle/>
        <a:p>
          <a:endParaRPr lang="en-US"/>
        </a:p>
      </dgm:t>
    </dgm:pt>
    <dgm:pt modelId="{BE0C0149-1B7F-4F85-AF7D-539E33CD402B}" type="pres">
      <dgm:prSet presAssocID="{BF19BE30-16CC-4A3A-90D8-3609D12EF3F0}" presName="outerBoxChildren" presStyleCnt="0"/>
      <dgm:spPr/>
    </dgm:pt>
    <dgm:pt modelId="{28302481-AD22-4130-8668-B16100D03852}" type="pres">
      <dgm:prSet presAssocID="{BF19BE30-16CC-4A3A-90D8-3609D12EF3F0}" presName="middleBox" presStyleCnt="0"/>
      <dgm:spPr/>
    </dgm:pt>
    <dgm:pt modelId="{5FB8B365-4FA8-4F0D-A7E4-5764FC4B8196}" type="pres">
      <dgm:prSet presAssocID="{BF19BE30-16CC-4A3A-90D8-3609D12EF3F0}" presName="middleBoxParent" presStyleLbl="node1" presStyleIdx="1" presStyleCnt="2" custScaleY="78499" custLinFactNeighborY="6175"/>
      <dgm:spPr/>
      <dgm:t>
        <a:bodyPr/>
        <a:lstStyle/>
        <a:p>
          <a:endParaRPr lang="en-US"/>
        </a:p>
      </dgm:t>
    </dgm:pt>
    <dgm:pt modelId="{45FC236D-84DC-447B-9298-BDD6165E2AE0}" type="pres">
      <dgm:prSet presAssocID="{BF19BE30-16CC-4A3A-90D8-3609D12EF3F0}" presName="middleBoxChildren" presStyleCnt="0"/>
      <dgm:spPr/>
    </dgm:pt>
  </dgm:ptLst>
  <dgm:cxnLst>
    <dgm:cxn modelId="{80D662E4-5694-45C0-AB94-0BBE33A0AE93}" srcId="{BF19BE30-16CC-4A3A-90D8-3609D12EF3F0}" destId="{1D69CBB7-C5B5-4C24-9C52-EA54A6163657}" srcOrd="0" destOrd="0" parTransId="{115205B2-C19E-4A8B-AD86-3C193C754B51}" sibTransId="{BB493A72-44AD-450B-855E-48B70DE783E6}"/>
    <dgm:cxn modelId="{6F5FA2F8-200C-4169-AB45-36EC1DE1CB64}" srcId="{BF19BE30-16CC-4A3A-90D8-3609D12EF3F0}" destId="{E3FE0805-1605-4BC4-8F01-2A51F0EE96E7}" srcOrd="1" destOrd="0" parTransId="{55133E12-E51A-4FA7-AC3F-029C96D1B390}" sibTransId="{172BE64B-1479-46AF-8254-7B939867358B}"/>
    <dgm:cxn modelId="{0271CC6A-B642-4B77-BBA7-75B33E24F432}" type="presOf" srcId="{E3FE0805-1605-4BC4-8F01-2A51F0EE96E7}" destId="{5FB8B365-4FA8-4F0D-A7E4-5764FC4B8196}" srcOrd="0" destOrd="0" presId="urn:microsoft.com/office/officeart/2005/8/layout/target2"/>
    <dgm:cxn modelId="{3B2C7AB4-185A-4DF0-92F8-33A8EDF60A96}" type="presOf" srcId="{1D69CBB7-C5B5-4C24-9C52-EA54A6163657}" destId="{0B5D9087-3530-445F-81AD-28A4D361F9CD}" srcOrd="0" destOrd="0" presId="urn:microsoft.com/office/officeart/2005/8/layout/target2"/>
    <dgm:cxn modelId="{AEF7CBD5-984E-492A-9A4E-25DFE4C333DC}" type="presOf" srcId="{BF19BE30-16CC-4A3A-90D8-3609D12EF3F0}" destId="{D14678D9-4320-4F67-9900-4EC217EC92C2}" srcOrd="0" destOrd="0" presId="urn:microsoft.com/office/officeart/2005/8/layout/target2"/>
    <dgm:cxn modelId="{40E8F4D1-981B-403F-B7F5-7C9756F7B6C8}" type="presParOf" srcId="{D14678D9-4320-4F67-9900-4EC217EC92C2}" destId="{7D6C80AF-95B8-40AB-A87F-71452B026E22}" srcOrd="0" destOrd="0" presId="urn:microsoft.com/office/officeart/2005/8/layout/target2"/>
    <dgm:cxn modelId="{D72FFC31-2EC7-49F4-99E9-2D4F568A88F4}" type="presParOf" srcId="{7D6C80AF-95B8-40AB-A87F-71452B026E22}" destId="{0B5D9087-3530-445F-81AD-28A4D361F9CD}" srcOrd="0" destOrd="0" presId="urn:microsoft.com/office/officeart/2005/8/layout/target2"/>
    <dgm:cxn modelId="{8144979A-B096-4E12-A415-F1C86DAFB271}" type="presParOf" srcId="{7D6C80AF-95B8-40AB-A87F-71452B026E22}" destId="{BE0C0149-1B7F-4F85-AF7D-539E33CD402B}" srcOrd="1" destOrd="0" presId="urn:microsoft.com/office/officeart/2005/8/layout/target2"/>
    <dgm:cxn modelId="{185B81B3-406F-4CEC-884C-A81C38F92B00}" type="presParOf" srcId="{D14678D9-4320-4F67-9900-4EC217EC92C2}" destId="{28302481-AD22-4130-8668-B16100D03852}" srcOrd="1" destOrd="0" presId="urn:microsoft.com/office/officeart/2005/8/layout/target2"/>
    <dgm:cxn modelId="{DABC9867-007E-4350-97DF-ABDAEB6D143D}" type="presParOf" srcId="{28302481-AD22-4130-8668-B16100D03852}" destId="{5FB8B365-4FA8-4F0D-A7E4-5764FC4B8196}" srcOrd="0" destOrd="0" presId="urn:microsoft.com/office/officeart/2005/8/layout/target2"/>
    <dgm:cxn modelId="{AEC3B13B-AE2D-4FD1-AE3C-BDADC39DAE36}" type="presParOf" srcId="{28302481-AD22-4130-8668-B16100D03852}" destId="{45FC236D-84DC-447B-9298-BDD6165E2AE0}" srcOrd="1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F40A25A-ABB9-42BF-9BC3-00B4C365CF3C}" type="doc">
      <dgm:prSet loTypeId="urn:microsoft.com/office/officeart/2005/8/layout/vList2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it-IT"/>
        </a:p>
      </dgm:t>
    </dgm:pt>
    <dgm:pt modelId="{4F38773A-869B-4425-810B-581D4816F253}">
      <dgm:prSet custT="1"/>
      <dgm:spPr>
        <a:solidFill>
          <a:srgbClr val="00B0F0"/>
        </a:solidFill>
      </dgm:spPr>
      <dgm:t>
        <a:bodyPr/>
        <a:lstStyle/>
        <a:p>
          <a:pPr algn="just"/>
          <a:r>
            <a:rPr lang="it-IT" sz="2400"/>
            <a:t>Il </a:t>
          </a:r>
          <a:r>
            <a:rPr lang="it-IT" sz="2400" b="1"/>
            <a:t>JDI</a:t>
          </a:r>
          <a:r>
            <a:rPr lang="it-IT" sz="2400"/>
            <a:t> è lo strumento più ampiamente e diffusamente utilizzato per la valutazione della soddisfazione lavorativa in uso al giorno d’oggi.</a:t>
          </a:r>
        </a:p>
      </dgm:t>
    </dgm:pt>
    <dgm:pt modelId="{A8548890-5949-4127-9911-16C797A74DF4}" type="parTrans" cxnId="{4103A4D9-C408-46C7-9BE9-23251F849E84}">
      <dgm:prSet/>
      <dgm:spPr/>
      <dgm:t>
        <a:bodyPr/>
        <a:lstStyle/>
        <a:p>
          <a:pPr algn="just"/>
          <a:endParaRPr lang="it-IT" sz="2400"/>
        </a:p>
      </dgm:t>
    </dgm:pt>
    <dgm:pt modelId="{2BADB2DB-2524-41F8-9362-B8C2F0B38C4D}" type="sibTrans" cxnId="{4103A4D9-C408-46C7-9BE9-23251F849E84}">
      <dgm:prSet/>
      <dgm:spPr/>
      <dgm:t>
        <a:bodyPr/>
        <a:lstStyle/>
        <a:p>
          <a:pPr algn="just"/>
          <a:endParaRPr lang="it-IT" sz="2400"/>
        </a:p>
      </dgm:t>
    </dgm:pt>
    <dgm:pt modelId="{63A64B97-F89E-4875-8BF1-4E024835B842}">
      <dgm:prSet custT="1"/>
      <dgm:spPr>
        <a:solidFill>
          <a:srgbClr val="92D050"/>
        </a:solidFill>
      </dgm:spPr>
      <dgm:t>
        <a:bodyPr/>
        <a:lstStyle/>
        <a:p>
          <a:pPr algn="just"/>
          <a:r>
            <a:rPr lang="it-IT" sz="2400" b="1"/>
            <a:t>Misura cinque aspetti della soddisfazione lavorativa </a:t>
          </a:r>
          <a:r>
            <a:rPr lang="it-IT" sz="2400"/>
            <a:t>(</a:t>
          </a:r>
          <a:r>
            <a:rPr lang="it-IT" sz="2400" i="1"/>
            <a:t>il lavoro in sé, la paga, le opportunità di promozione e le politiche, supervisione, colleghi</a:t>
          </a:r>
          <a:r>
            <a:rPr lang="it-IT" sz="2400"/>
            <a:t>) chiedendo ai rispondenti di descrivere il proprio lavoro in termini di presenza o assenza di 72 caratteristiche del lavoro in sé, dei colleghi ecc.</a:t>
          </a:r>
        </a:p>
      </dgm:t>
    </dgm:pt>
    <dgm:pt modelId="{B0A56189-E260-450A-AB12-FF161B624660}" type="parTrans" cxnId="{B6D5D0B7-68E5-4D3A-9582-11FD8AAB4973}">
      <dgm:prSet/>
      <dgm:spPr/>
      <dgm:t>
        <a:bodyPr/>
        <a:lstStyle/>
        <a:p>
          <a:pPr algn="just"/>
          <a:endParaRPr lang="it-IT" sz="2400"/>
        </a:p>
      </dgm:t>
    </dgm:pt>
    <dgm:pt modelId="{4479C488-84EB-49DF-BCAB-30C362AFE54D}" type="sibTrans" cxnId="{B6D5D0B7-68E5-4D3A-9582-11FD8AAB4973}">
      <dgm:prSet/>
      <dgm:spPr/>
      <dgm:t>
        <a:bodyPr/>
        <a:lstStyle/>
        <a:p>
          <a:pPr algn="just"/>
          <a:endParaRPr lang="it-IT" sz="2400"/>
        </a:p>
      </dgm:t>
    </dgm:pt>
    <dgm:pt modelId="{08E8BEE6-8A39-43BA-91F6-B1AB12747BDB}" type="pres">
      <dgm:prSet presAssocID="{1F40A25A-ABB9-42BF-9BC3-00B4C365CF3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0563C85-F8D6-487A-BEF9-D244F2C60C3E}" type="pres">
      <dgm:prSet presAssocID="{4F38773A-869B-4425-810B-581D4816F253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B73636-898D-47CC-B179-C7BA16724B6A}" type="pres">
      <dgm:prSet presAssocID="{2BADB2DB-2524-41F8-9362-B8C2F0B38C4D}" presName="spacer" presStyleCnt="0"/>
      <dgm:spPr/>
    </dgm:pt>
    <dgm:pt modelId="{39A971B6-7B3C-4372-8A35-7DCEAF8AB5BD}" type="pres">
      <dgm:prSet presAssocID="{63A64B97-F89E-4875-8BF1-4E024835B842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76D50DD-6F25-403B-AFDB-F175DA2508EB}" type="presOf" srcId="{63A64B97-F89E-4875-8BF1-4E024835B842}" destId="{39A971B6-7B3C-4372-8A35-7DCEAF8AB5BD}" srcOrd="0" destOrd="0" presId="urn:microsoft.com/office/officeart/2005/8/layout/vList2"/>
    <dgm:cxn modelId="{D7E0E656-82CA-4789-9288-B28E7FE428E4}" type="presOf" srcId="{4F38773A-869B-4425-810B-581D4816F253}" destId="{00563C85-F8D6-487A-BEF9-D244F2C60C3E}" srcOrd="0" destOrd="0" presId="urn:microsoft.com/office/officeart/2005/8/layout/vList2"/>
    <dgm:cxn modelId="{7F4E1953-5511-4899-A020-4927447F21CC}" type="presOf" srcId="{1F40A25A-ABB9-42BF-9BC3-00B4C365CF3C}" destId="{08E8BEE6-8A39-43BA-91F6-B1AB12747BDB}" srcOrd="0" destOrd="0" presId="urn:microsoft.com/office/officeart/2005/8/layout/vList2"/>
    <dgm:cxn modelId="{B6D5D0B7-68E5-4D3A-9582-11FD8AAB4973}" srcId="{1F40A25A-ABB9-42BF-9BC3-00B4C365CF3C}" destId="{63A64B97-F89E-4875-8BF1-4E024835B842}" srcOrd="1" destOrd="0" parTransId="{B0A56189-E260-450A-AB12-FF161B624660}" sibTransId="{4479C488-84EB-49DF-BCAB-30C362AFE54D}"/>
    <dgm:cxn modelId="{4103A4D9-C408-46C7-9BE9-23251F849E84}" srcId="{1F40A25A-ABB9-42BF-9BC3-00B4C365CF3C}" destId="{4F38773A-869B-4425-810B-581D4816F253}" srcOrd="0" destOrd="0" parTransId="{A8548890-5949-4127-9911-16C797A74DF4}" sibTransId="{2BADB2DB-2524-41F8-9362-B8C2F0B38C4D}"/>
    <dgm:cxn modelId="{70990C6B-E4CC-4697-B57C-D586C30512A4}" type="presParOf" srcId="{08E8BEE6-8A39-43BA-91F6-B1AB12747BDB}" destId="{00563C85-F8D6-487A-BEF9-D244F2C60C3E}" srcOrd="0" destOrd="0" presId="urn:microsoft.com/office/officeart/2005/8/layout/vList2"/>
    <dgm:cxn modelId="{BC744782-CA45-4E81-901C-1348E017CCF7}" type="presParOf" srcId="{08E8BEE6-8A39-43BA-91F6-B1AB12747BDB}" destId="{FDB73636-898D-47CC-B179-C7BA16724B6A}" srcOrd="1" destOrd="0" presId="urn:microsoft.com/office/officeart/2005/8/layout/vList2"/>
    <dgm:cxn modelId="{729388AF-D6F3-4CBE-B034-C4745DED59B1}" type="presParOf" srcId="{08E8BEE6-8A39-43BA-91F6-B1AB12747BDB}" destId="{39A971B6-7B3C-4372-8A35-7DCEAF8AB5BD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74D62C7-AD56-4629-B1C9-7B7B83EC1FFC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it-IT"/>
        </a:p>
      </dgm:t>
    </dgm:pt>
    <dgm:pt modelId="{55350B02-C406-4DCA-9313-BA33D43C6851}">
      <dgm:prSet/>
      <dgm:spPr>
        <a:solidFill>
          <a:srgbClr val="FFFF00"/>
        </a:solidFill>
      </dgm:spPr>
      <dgm:t>
        <a:bodyPr/>
        <a:lstStyle/>
        <a:p>
          <a:pPr algn="just"/>
          <a:r>
            <a:rPr lang="it-IT" b="1" dirty="0"/>
            <a:t>L’MSDQ</a:t>
          </a:r>
          <a:r>
            <a:rPr lang="it-IT" dirty="0"/>
            <a:t> misura il </a:t>
          </a:r>
          <a:r>
            <a:rPr lang="it-IT" i="1" dirty="0"/>
            <a:t>grado in cui il lavoro viene percepito capace di fornire soddisfazione ad un numero importante di “bisogni </a:t>
          </a:r>
          <a:r>
            <a:rPr lang="it-IT" dirty="0"/>
            <a:t>di base” del lavoratore. </a:t>
          </a:r>
        </a:p>
      </dgm:t>
    </dgm:pt>
    <dgm:pt modelId="{27B943E6-0D26-428D-AB81-E0D23946B829}" type="parTrans" cxnId="{8A68A60D-1A5D-4830-9172-982C9DCAE274}">
      <dgm:prSet/>
      <dgm:spPr/>
      <dgm:t>
        <a:bodyPr/>
        <a:lstStyle/>
        <a:p>
          <a:pPr algn="just"/>
          <a:endParaRPr lang="it-IT"/>
        </a:p>
      </dgm:t>
    </dgm:pt>
    <dgm:pt modelId="{895C4C9B-5F8D-4F25-BEC6-14E14608E981}" type="sibTrans" cxnId="{8A68A60D-1A5D-4830-9172-982C9DCAE274}">
      <dgm:prSet/>
      <dgm:spPr/>
      <dgm:t>
        <a:bodyPr/>
        <a:lstStyle/>
        <a:p>
          <a:pPr algn="just"/>
          <a:endParaRPr lang="it-IT"/>
        </a:p>
      </dgm:t>
    </dgm:pt>
    <dgm:pt modelId="{3DA4203C-B076-4A42-BD2C-1BB0A8D43F8B}">
      <dgm:prSet/>
      <dgm:spPr/>
      <dgm:t>
        <a:bodyPr/>
        <a:lstStyle/>
        <a:p>
          <a:pPr algn="just"/>
          <a:r>
            <a:rPr lang="it-IT" dirty="0"/>
            <a:t>Il </a:t>
          </a:r>
          <a:r>
            <a:rPr lang="it-IT" b="1" dirty="0"/>
            <a:t>JDS</a:t>
          </a:r>
          <a:r>
            <a:rPr lang="it-IT" dirty="0"/>
            <a:t> misura il </a:t>
          </a:r>
          <a:r>
            <a:rPr lang="it-IT" i="1" dirty="0"/>
            <a:t>grado in cui il lavoro è caratterizzato da alcune caratteristiche importanti </a:t>
          </a:r>
          <a:r>
            <a:rPr lang="it-IT" dirty="0"/>
            <a:t>(offre ad esempio responsabilità, feedback sul proprio operato, richiede lo svolgimento di compiti significativi, ecc.). </a:t>
          </a:r>
        </a:p>
      </dgm:t>
    </dgm:pt>
    <dgm:pt modelId="{AC733A0A-616C-4D52-A8D0-BBCD356892D1}" type="parTrans" cxnId="{3B99182E-F601-4C38-B397-D041552AD423}">
      <dgm:prSet/>
      <dgm:spPr/>
      <dgm:t>
        <a:bodyPr/>
        <a:lstStyle/>
        <a:p>
          <a:pPr algn="just"/>
          <a:endParaRPr lang="it-IT"/>
        </a:p>
      </dgm:t>
    </dgm:pt>
    <dgm:pt modelId="{D8446291-8433-4B9E-8FE8-DC251A3EBB30}" type="sibTrans" cxnId="{3B99182E-F601-4C38-B397-D041552AD423}">
      <dgm:prSet/>
      <dgm:spPr/>
      <dgm:t>
        <a:bodyPr/>
        <a:lstStyle/>
        <a:p>
          <a:pPr algn="just"/>
          <a:endParaRPr lang="it-IT"/>
        </a:p>
      </dgm:t>
    </dgm:pt>
    <dgm:pt modelId="{F497EEA4-BB6A-4923-8390-AF10E8F8971C}">
      <dgm:prSet/>
      <dgm:spPr/>
      <dgm:t>
        <a:bodyPr/>
        <a:lstStyle/>
        <a:p>
          <a:pPr algn="just"/>
          <a:r>
            <a:rPr lang="it-IT" b="1" dirty="0"/>
            <a:t>L’IOR</a:t>
          </a:r>
          <a:r>
            <a:rPr lang="it-IT" dirty="0"/>
            <a:t> chiede ai rispondenti di </a:t>
          </a:r>
          <a:r>
            <a:rPr lang="it-IT" i="1" dirty="0"/>
            <a:t>valutare alcune caratteristiche del lavoro e assegna loro un punteggio su otto dimensioni della soddisfazione lavorativa</a:t>
          </a:r>
          <a:r>
            <a:rPr lang="it-IT" dirty="0"/>
            <a:t> (il lavoro in sé, l’organizzazione, la carriera futura e la sicurezza, la paga, ecc.). </a:t>
          </a:r>
        </a:p>
      </dgm:t>
    </dgm:pt>
    <dgm:pt modelId="{BD9EC88E-4F9B-494F-AB0F-2C56DFF8CEE9}" type="parTrans" cxnId="{3B1AB9F3-188C-4FC5-B0E7-7C6F1BB75F7D}">
      <dgm:prSet/>
      <dgm:spPr/>
      <dgm:t>
        <a:bodyPr/>
        <a:lstStyle/>
        <a:p>
          <a:pPr algn="just"/>
          <a:endParaRPr lang="it-IT"/>
        </a:p>
      </dgm:t>
    </dgm:pt>
    <dgm:pt modelId="{20256742-1CE5-4D77-8D42-9F9F06B14A24}" type="sibTrans" cxnId="{3B1AB9F3-188C-4FC5-B0E7-7C6F1BB75F7D}">
      <dgm:prSet/>
      <dgm:spPr/>
      <dgm:t>
        <a:bodyPr/>
        <a:lstStyle/>
        <a:p>
          <a:pPr algn="just"/>
          <a:endParaRPr lang="it-IT"/>
        </a:p>
      </dgm:t>
    </dgm:pt>
    <dgm:pt modelId="{F71FAA78-56A2-4EF0-A70E-0717A20BAE6B}" type="pres">
      <dgm:prSet presAssocID="{274D62C7-AD56-4629-B1C9-7B7B83EC1FF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99C43C8-C2DE-4F09-89DB-8FF8AC8E4CAC}" type="pres">
      <dgm:prSet presAssocID="{55350B02-C406-4DCA-9313-BA33D43C685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16A90A-247D-4BAE-87EB-B466B0DD84E0}" type="pres">
      <dgm:prSet presAssocID="{895C4C9B-5F8D-4F25-BEC6-14E14608E981}" presName="spacer" presStyleCnt="0"/>
      <dgm:spPr/>
    </dgm:pt>
    <dgm:pt modelId="{25582E4C-AC6D-4DF7-8C74-56E1BBF304EA}" type="pres">
      <dgm:prSet presAssocID="{3DA4203C-B076-4A42-BD2C-1BB0A8D43F8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9C5383-0F75-4933-BD4A-1AE5B1F39327}" type="pres">
      <dgm:prSet presAssocID="{D8446291-8433-4B9E-8FE8-DC251A3EBB30}" presName="spacer" presStyleCnt="0"/>
      <dgm:spPr/>
    </dgm:pt>
    <dgm:pt modelId="{2CB7905F-7484-4F71-A5DE-A40CBF38013F}" type="pres">
      <dgm:prSet presAssocID="{F497EEA4-BB6A-4923-8390-AF10E8F8971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DE3E7AA-F5FA-407A-8EC6-A32DEE39F1BC}" type="presOf" srcId="{55350B02-C406-4DCA-9313-BA33D43C6851}" destId="{C99C43C8-C2DE-4F09-89DB-8FF8AC8E4CAC}" srcOrd="0" destOrd="0" presId="urn:microsoft.com/office/officeart/2005/8/layout/vList2"/>
    <dgm:cxn modelId="{090F0329-778D-42B7-A129-B11676EC9ACD}" type="presOf" srcId="{3DA4203C-B076-4A42-BD2C-1BB0A8D43F8B}" destId="{25582E4C-AC6D-4DF7-8C74-56E1BBF304EA}" srcOrd="0" destOrd="0" presId="urn:microsoft.com/office/officeart/2005/8/layout/vList2"/>
    <dgm:cxn modelId="{3B99182E-F601-4C38-B397-D041552AD423}" srcId="{274D62C7-AD56-4629-B1C9-7B7B83EC1FFC}" destId="{3DA4203C-B076-4A42-BD2C-1BB0A8D43F8B}" srcOrd="1" destOrd="0" parTransId="{AC733A0A-616C-4D52-A8D0-BBCD356892D1}" sibTransId="{D8446291-8433-4B9E-8FE8-DC251A3EBB30}"/>
    <dgm:cxn modelId="{306ECC27-DA7E-40D8-B791-7B04CBF5DD7A}" type="presOf" srcId="{274D62C7-AD56-4629-B1C9-7B7B83EC1FFC}" destId="{F71FAA78-56A2-4EF0-A70E-0717A20BAE6B}" srcOrd="0" destOrd="0" presId="urn:microsoft.com/office/officeart/2005/8/layout/vList2"/>
    <dgm:cxn modelId="{3B1AB9F3-188C-4FC5-B0E7-7C6F1BB75F7D}" srcId="{274D62C7-AD56-4629-B1C9-7B7B83EC1FFC}" destId="{F497EEA4-BB6A-4923-8390-AF10E8F8971C}" srcOrd="2" destOrd="0" parTransId="{BD9EC88E-4F9B-494F-AB0F-2C56DFF8CEE9}" sibTransId="{20256742-1CE5-4D77-8D42-9F9F06B14A24}"/>
    <dgm:cxn modelId="{8A68A60D-1A5D-4830-9172-982C9DCAE274}" srcId="{274D62C7-AD56-4629-B1C9-7B7B83EC1FFC}" destId="{55350B02-C406-4DCA-9313-BA33D43C6851}" srcOrd="0" destOrd="0" parTransId="{27B943E6-0D26-428D-AB81-E0D23946B829}" sibTransId="{895C4C9B-5F8D-4F25-BEC6-14E14608E981}"/>
    <dgm:cxn modelId="{BA5757F8-E3F5-46D4-8EF8-8DC0B8AD4659}" type="presOf" srcId="{F497EEA4-BB6A-4923-8390-AF10E8F8971C}" destId="{2CB7905F-7484-4F71-A5DE-A40CBF38013F}" srcOrd="0" destOrd="0" presId="urn:microsoft.com/office/officeart/2005/8/layout/vList2"/>
    <dgm:cxn modelId="{337FD657-847F-47EC-BB62-4B04B02A97EA}" type="presParOf" srcId="{F71FAA78-56A2-4EF0-A70E-0717A20BAE6B}" destId="{C99C43C8-C2DE-4F09-89DB-8FF8AC8E4CAC}" srcOrd="0" destOrd="0" presId="urn:microsoft.com/office/officeart/2005/8/layout/vList2"/>
    <dgm:cxn modelId="{9558935D-303D-4CEE-B1FB-B358825CDFA6}" type="presParOf" srcId="{F71FAA78-56A2-4EF0-A70E-0717A20BAE6B}" destId="{4316A90A-247D-4BAE-87EB-B466B0DD84E0}" srcOrd="1" destOrd="0" presId="urn:microsoft.com/office/officeart/2005/8/layout/vList2"/>
    <dgm:cxn modelId="{BCCA4277-7BDF-4DD8-B1D7-23CC18A69A31}" type="presParOf" srcId="{F71FAA78-56A2-4EF0-A70E-0717A20BAE6B}" destId="{25582E4C-AC6D-4DF7-8C74-56E1BBF304EA}" srcOrd="2" destOrd="0" presId="urn:microsoft.com/office/officeart/2005/8/layout/vList2"/>
    <dgm:cxn modelId="{FA239D85-F943-426B-BEBE-66C5F5F5013C}" type="presParOf" srcId="{F71FAA78-56A2-4EF0-A70E-0717A20BAE6B}" destId="{CA9C5383-0F75-4933-BD4A-1AE5B1F39327}" srcOrd="3" destOrd="0" presId="urn:microsoft.com/office/officeart/2005/8/layout/vList2"/>
    <dgm:cxn modelId="{ED54F717-A51D-47AE-83C7-024540C5670D}" type="presParOf" srcId="{F71FAA78-56A2-4EF0-A70E-0717A20BAE6B}" destId="{2CB7905F-7484-4F71-A5DE-A40CBF38013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F76F9DB2-477D-4E5C-9F93-C797083B88D9}" type="doc">
      <dgm:prSet loTypeId="urn:microsoft.com/office/officeart/2005/8/layout/target2" loCatId="relationship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it-IT"/>
        </a:p>
      </dgm:t>
    </dgm:pt>
    <dgm:pt modelId="{085A5714-B80A-4059-BC6D-1A05BC4EDE02}">
      <dgm:prSet custT="1"/>
      <dgm:spPr/>
      <dgm:t>
        <a:bodyPr/>
        <a:lstStyle/>
        <a:p>
          <a:pPr algn="just"/>
          <a:r>
            <a:rPr lang="it-IT" sz="2400" dirty="0"/>
            <a:t>E’ difficile immaginare che un individuo possa ottenere </a:t>
          </a:r>
          <a:r>
            <a:rPr lang="it-IT" sz="2400" i="1" dirty="0"/>
            <a:t>punteggi elevati sia sulla dimensione PA che NA</a:t>
          </a:r>
          <a:r>
            <a:rPr lang="it-IT" sz="2400" dirty="0"/>
            <a:t>. </a:t>
          </a:r>
        </a:p>
      </dgm:t>
    </dgm:pt>
    <dgm:pt modelId="{2C8D8FEB-B759-4177-AEC8-5469D48F8887}" type="parTrans" cxnId="{5F8E41E5-9DB7-498A-81C7-B21F5B8F5A75}">
      <dgm:prSet/>
      <dgm:spPr/>
      <dgm:t>
        <a:bodyPr/>
        <a:lstStyle/>
        <a:p>
          <a:endParaRPr lang="it-IT"/>
        </a:p>
      </dgm:t>
    </dgm:pt>
    <dgm:pt modelId="{F6204971-7D9C-4774-AF33-D81BBD618DDC}" type="sibTrans" cxnId="{5F8E41E5-9DB7-498A-81C7-B21F5B8F5A75}">
      <dgm:prSet/>
      <dgm:spPr/>
      <dgm:t>
        <a:bodyPr/>
        <a:lstStyle/>
        <a:p>
          <a:endParaRPr lang="it-IT"/>
        </a:p>
      </dgm:t>
    </dgm:pt>
    <dgm:pt modelId="{AAC57A41-5CD8-44A9-8C39-D6412B01B775}">
      <dgm:prSet custT="1"/>
      <dgm:spPr>
        <a:solidFill>
          <a:srgbClr val="002060"/>
        </a:solidFill>
      </dgm:spPr>
      <dgm:t>
        <a:bodyPr/>
        <a:lstStyle/>
        <a:p>
          <a:pPr algn="just"/>
          <a:r>
            <a:rPr lang="it-IT" sz="2400" dirty="0"/>
            <a:t>Sebbene questa configurazione di punteggi sia </a:t>
          </a:r>
          <a:r>
            <a:rPr lang="it-IT" sz="2400" i="1" dirty="0"/>
            <a:t>teoricamente</a:t>
          </a:r>
          <a:r>
            <a:rPr lang="it-IT" sz="2400" dirty="0"/>
            <a:t> </a:t>
          </a:r>
          <a:r>
            <a:rPr lang="it-IT" sz="2400" i="1" dirty="0"/>
            <a:t>possibile</a:t>
          </a:r>
          <a:r>
            <a:rPr lang="it-IT" sz="2400" dirty="0"/>
            <a:t> poiché </a:t>
          </a:r>
          <a:r>
            <a:rPr lang="it-IT" sz="2400" b="1" dirty="0"/>
            <a:t>NA e PA dimensioni indipendenti</a:t>
          </a:r>
          <a:r>
            <a:rPr lang="it-IT" sz="2400" dirty="0"/>
            <a:t>, essa sembra particolarmente problematica in riferimento alla misurazione </a:t>
          </a:r>
          <a:r>
            <a:rPr lang="it-IT" sz="2400" i="1" dirty="0"/>
            <a:t>dell’affettività di stato</a:t>
          </a:r>
          <a:r>
            <a:rPr lang="it-IT" sz="2400" dirty="0"/>
            <a:t>, perché in questo caso l’individuo dovrebbe esprimere </a:t>
          </a:r>
          <a:r>
            <a:rPr lang="it-IT" sz="2400" b="1" dirty="0"/>
            <a:t>punteggi</a:t>
          </a:r>
          <a:r>
            <a:rPr lang="it-IT" sz="2400" dirty="0"/>
            <a:t> </a:t>
          </a:r>
          <a:r>
            <a:rPr lang="it-IT" sz="2400" b="1" dirty="0"/>
            <a:t>alti</a:t>
          </a:r>
          <a:r>
            <a:rPr lang="it-IT" sz="2400" dirty="0"/>
            <a:t> su PA e NA </a:t>
          </a:r>
          <a:r>
            <a:rPr lang="it-IT" sz="2400" i="1" dirty="0"/>
            <a:t>in uno stesso momento</a:t>
          </a:r>
          <a:r>
            <a:rPr lang="it-IT" sz="2400" dirty="0"/>
            <a:t> o, almeno, all’interno di un intervallo temporale molto breve. </a:t>
          </a:r>
        </a:p>
      </dgm:t>
    </dgm:pt>
    <dgm:pt modelId="{780AF537-64B0-4B72-8447-C411941EFC6D}" type="parTrans" cxnId="{37B20715-75EF-46DC-9F18-3FF9C8E518C9}">
      <dgm:prSet/>
      <dgm:spPr/>
      <dgm:t>
        <a:bodyPr/>
        <a:lstStyle/>
        <a:p>
          <a:endParaRPr lang="it-IT"/>
        </a:p>
      </dgm:t>
    </dgm:pt>
    <dgm:pt modelId="{365895F6-FBB7-487A-807A-78610860A1E3}" type="sibTrans" cxnId="{37B20715-75EF-46DC-9F18-3FF9C8E518C9}">
      <dgm:prSet/>
      <dgm:spPr/>
      <dgm:t>
        <a:bodyPr/>
        <a:lstStyle/>
        <a:p>
          <a:endParaRPr lang="it-IT"/>
        </a:p>
      </dgm:t>
    </dgm:pt>
    <dgm:pt modelId="{87BB2863-0E62-4EA1-A2EC-67D701779689}" type="pres">
      <dgm:prSet presAssocID="{F76F9DB2-477D-4E5C-9F93-C797083B88D9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B5D9DD3-B473-423C-A812-7723F57AAE3A}" type="pres">
      <dgm:prSet presAssocID="{F76F9DB2-477D-4E5C-9F93-C797083B88D9}" presName="outerBox" presStyleCnt="0"/>
      <dgm:spPr/>
    </dgm:pt>
    <dgm:pt modelId="{0A0EB103-1057-4B48-967C-90C9A8503DFB}" type="pres">
      <dgm:prSet presAssocID="{F76F9DB2-477D-4E5C-9F93-C797083B88D9}" presName="outerBoxParent" presStyleLbl="node1" presStyleIdx="0" presStyleCnt="2"/>
      <dgm:spPr/>
      <dgm:t>
        <a:bodyPr/>
        <a:lstStyle/>
        <a:p>
          <a:endParaRPr lang="en-US"/>
        </a:p>
      </dgm:t>
    </dgm:pt>
    <dgm:pt modelId="{EBED2F3A-A929-4607-BECF-C088A645C5E9}" type="pres">
      <dgm:prSet presAssocID="{F76F9DB2-477D-4E5C-9F93-C797083B88D9}" presName="outerBoxChildren" presStyleCnt="0"/>
      <dgm:spPr/>
    </dgm:pt>
    <dgm:pt modelId="{EA234DBD-C8C6-4D92-83BC-7F8681D043F1}" type="pres">
      <dgm:prSet presAssocID="{F76F9DB2-477D-4E5C-9F93-C797083B88D9}" presName="middleBox" presStyleCnt="0"/>
      <dgm:spPr/>
    </dgm:pt>
    <dgm:pt modelId="{C26FEFF3-C6E9-442A-9E4D-3666977E6214}" type="pres">
      <dgm:prSet presAssocID="{F76F9DB2-477D-4E5C-9F93-C797083B88D9}" presName="middleBoxParent" presStyleLbl="node1" presStyleIdx="1" presStyleCnt="2"/>
      <dgm:spPr/>
      <dgm:t>
        <a:bodyPr/>
        <a:lstStyle/>
        <a:p>
          <a:endParaRPr lang="en-US"/>
        </a:p>
      </dgm:t>
    </dgm:pt>
    <dgm:pt modelId="{51EFA756-3536-427C-8B83-CC2FFFA420A1}" type="pres">
      <dgm:prSet presAssocID="{F76F9DB2-477D-4E5C-9F93-C797083B88D9}" presName="middleBoxChildren" presStyleCnt="0"/>
      <dgm:spPr/>
    </dgm:pt>
  </dgm:ptLst>
  <dgm:cxnLst>
    <dgm:cxn modelId="{5F8E41E5-9DB7-498A-81C7-B21F5B8F5A75}" srcId="{F76F9DB2-477D-4E5C-9F93-C797083B88D9}" destId="{085A5714-B80A-4059-BC6D-1A05BC4EDE02}" srcOrd="0" destOrd="0" parTransId="{2C8D8FEB-B759-4177-AEC8-5469D48F8887}" sibTransId="{F6204971-7D9C-4774-AF33-D81BBD618DDC}"/>
    <dgm:cxn modelId="{E0CB06D7-A8D4-491D-A8A7-33DD65453E76}" type="presOf" srcId="{AAC57A41-5CD8-44A9-8C39-D6412B01B775}" destId="{C26FEFF3-C6E9-442A-9E4D-3666977E6214}" srcOrd="0" destOrd="0" presId="urn:microsoft.com/office/officeart/2005/8/layout/target2"/>
    <dgm:cxn modelId="{095E4A55-72A5-4CFC-B4B4-20D271C88E32}" type="presOf" srcId="{F76F9DB2-477D-4E5C-9F93-C797083B88D9}" destId="{87BB2863-0E62-4EA1-A2EC-67D701779689}" srcOrd="0" destOrd="0" presId="urn:microsoft.com/office/officeart/2005/8/layout/target2"/>
    <dgm:cxn modelId="{37B20715-75EF-46DC-9F18-3FF9C8E518C9}" srcId="{F76F9DB2-477D-4E5C-9F93-C797083B88D9}" destId="{AAC57A41-5CD8-44A9-8C39-D6412B01B775}" srcOrd="1" destOrd="0" parTransId="{780AF537-64B0-4B72-8447-C411941EFC6D}" sibTransId="{365895F6-FBB7-487A-807A-78610860A1E3}"/>
    <dgm:cxn modelId="{DFCAFB36-6A63-4C77-B0CC-7894D14B076F}" type="presOf" srcId="{085A5714-B80A-4059-BC6D-1A05BC4EDE02}" destId="{0A0EB103-1057-4B48-967C-90C9A8503DFB}" srcOrd="0" destOrd="0" presId="urn:microsoft.com/office/officeart/2005/8/layout/target2"/>
    <dgm:cxn modelId="{B706636C-7172-412E-BABE-C379DB623100}" type="presParOf" srcId="{87BB2863-0E62-4EA1-A2EC-67D701779689}" destId="{2B5D9DD3-B473-423C-A812-7723F57AAE3A}" srcOrd="0" destOrd="0" presId="urn:microsoft.com/office/officeart/2005/8/layout/target2"/>
    <dgm:cxn modelId="{9ABB8F45-C298-449D-BCC1-6CC10ECC0A0E}" type="presParOf" srcId="{2B5D9DD3-B473-423C-A812-7723F57AAE3A}" destId="{0A0EB103-1057-4B48-967C-90C9A8503DFB}" srcOrd="0" destOrd="0" presId="urn:microsoft.com/office/officeart/2005/8/layout/target2"/>
    <dgm:cxn modelId="{5963F8D0-5B2A-47CF-BFF5-4234067405BA}" type="presParOf" srcId="{2B5D9DD3-B473-423C-A812-7723F57AAE3A}" destId="{EBED2F3A-A929-4607-BECF-C088A645C5E9}" srcOrd="1" destOrd="0" presId="urn:microsoft.com/office/officeart/2005/8/layout/target2"/>
    <dgm:cxn modelId="{84BBA970-26BF-4D57-A27F-5ACB102103EA}" type="presParOf" srcId="{87BB2863-0E62-4EA1-A2EC-67D701779689}" destId="{EA234DBD-C8C6-4D92-83BC-7F8681D043F1}" srcOrd="1" destOrd="0" presId="urn:microsoft.com/office/officeart/2005/8/layout/target2"/>
    <dgm:cxn modelId="{AC69B086-4C8B-4326-A1C2-1F5BDC83961E}" type="presParOf" srcId="{EA234DBD-C8C6-4D92-83BC-7F8681D043F1}" destId="{C26FEFF3-C6E9-442A-9E4D-3666977E6214}" srcOrd="0" destOrd="0" presId="urn:microsoft.com/office/officeart/2005/8/layout/target2"/>
    <dgm:cxn modelId="{B56954C3-1287-4129-A460-FF5B47B73D41}" type="presParOf" srcId="{EA234DBD-C8C6-4D92-83BC-7F8681D043F1}" destId="{51EFA756-3536-427C-8B83-CC2FFFA420A1}" srcOrd="1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5128E18-77D4-4132-A037-9CBCD0C7191E}" type="doc">
      <dgm:prSet loTypeId="urn:microsoft.com/office/officeart/2005/8/layout/h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it-IT"/>
        </a:p>
      </dgm:t>
    </dgm:pt>
    <dgm:pt modelId="{486D0221-46BF-46C1-8F26-523D60BD6BC5}">
      <dgm:prSet custT="1"/>
      <dgm:spPr/>
      <dgm:t>
        <a:bodyPr/>
        <a:lstStyle/>
        <a:p>
          <a:pPr algn="just"/>
          <a:r>
            <a:rPr lang="it-IT" sz="2400" dirty="0"/>
            <a:t>Se si definiscono gli atteggiamenti come tendenze psicologiche espresse tramite valutazioni cognitive, affettive e comportamentali, allora, </a:t>
          </a:r>
          <a:r>
            <a:rPr lang="it-IT" sz="2400" i="1" dirty="0"/>
            <a:t>nello studio della soddisfazione lavorativa</a:t>
          </a:r>
          <a:r>
            <a:rPr lang="it-IT" sz="2400" dirty="0"/>
            <a:t>, </a:t>
          </a:r>
          <a:r>
            <a:rPr lang="it-IT" sz="2400" b="1" dirty="0"/>
            <a:t>aspetti differenti del lavoro o il lavoro nel suo insieme divengono l’oggetto delle valutazioni stesse. </a:t>
          </a:r>
          <a:endParaRPr lang="it-IT" sz="2400" dirty="0"/>
        </a:p>
      </dgm:t>
    </dgm:pt>
    <dgm:pt modelId="{1936AA9A-ADFB-45A8-8C06-F6C258506D08}" type="parTrans" cxnId="{E4BF18C4-0A13-4A84-8603-D8C588A84812}">
      <dgm:prSet/>
      <dgm:spPr/>
      <dgm:t>
        <a:bodyPr/>
        <a:lstStyle/>
        <a:p>
          <a:pPr algn="just"/>
          <a:endParaRPr lang="it-IT" sz="2000"/>
        </a:p>
      </dgm:t>
    </dgm:pt>
    <dgm:pt modelId="{FF01001B-9996-49F2-AFFA-63C889AEE805}" type="sibTrans" cxnId="{E4BF18C4-0A13-4A84-8603-D8C588A84812}">
      <dgm:prSet/>
      <dgm:spPr/>
      <dgm:t>
        <a:bodyPr/>
        <a:lstStyle/>
        <a:p>
          <a:pPr algn="just"/>
          <a:endParaRPr lang="it-IT" sz="2000"/>
        </a:p>
      </dgm:t>
    </dgm:pt>
    <dgm:pt modelId="{24110183-FF34-4A54-9D71-96A86A45F528}">
      <dgm:prSet custT="1"/>
      <dgm:spPr/>
      <dgm:t>
        <a:bodyPr/>
        <a:lstStyle/>
        <a:p>
          <a:pPr algn="just"/>
          <a:r>
            <a:rPr lang="it-IT" sz="2400" dirty="0"/>
            <a:t>Le relazioni tra gli </a:t>
          </a:r>
          <a:r>
            <a:rPr lang="it-IT" sz="2400" i="1" dirty="0"/>
            <a:t>atteggiamenti sociali e i comportamenti e tra la soddisfazione lavorativa e i comportamenti</a:t>
          </a:r>
          <a:r>
            <a:rPr lang="it-IT" sz="2400" dirty="0"/>
            <a:t> rappresentano una </a:t>
          </a:r>
          <a:r>
            <a:rPr lang="it-IT" sz="2400" b="1" dirty="0"/>
            <a:t>differenza</a:t>
          </a:r>
          <a:r>
            <a:rPr lang="it-IT" sz="2400" dirty="0"/>
            <a:t> importante.</a:t>
          </a:r>
        </a:p>
      </dgm:t>
    </dgm:pt>
    <dgm:pt modelId="{29D76B7B-307A-4D51-9AB7-C3688503BC5B}" type="parTrans" cxnId="{74266C05-0A32-4963-B451-5613EB596201}">
      <dgm:prSet/>
      <dgm:spPr/>
      <dgm:t>
        <a:bodyPr/>
        <a:lstStyle/>
        <a:p>
          <a:pPr algn="just"/>
          <a:endParaRPr lang="it-IT" sz="2000"/>
        </a:p>
      </dgm:t>
    </dgm:pt>
    <dgm:pt modelId="{D63DE7B3-D316-40FF-A027-E1C536D7B762}" type="sibTrans" cxnId="{74266C05-0A32-4963-B451-5613EB596201}">
      <dgm:prSet/>
      <dgm:spPr/>
      <dgm:t>
        <a:bodyPr/>
        <a:lstStyle/>
        <a:p>
          <a:pPr algn="just"/>
          <a:endParaRPr lang="it-IT" sz="2000"/>
        </a:p>
      </dgm:t>
    </dgm:pt>
    <dgm:pt modelId="{D4A9D10A-C6FB-475E-AD79-A03C17445012}">
      <dgm:prSet custT="1"/>
      <dgm:spPr/>
      <dgm:t>
        <a:bodyPr/>
        <a:lstStyle/>
        <a:p>
          <a:pPr algn="just"/>
          <a:r>
            <a:rPr lang="it-IT" sz="2400" dirty="0"/>
            <a:t>Gli </a:t>
          </a:r>
          <a:r>
            <a:rPr lang="it-IT" sz="2400" b="1" dirty="0"/>
            <a:t>atteggiamenti lavorativi </a:t>
          </a:r>
          <a:r>
            <a:rPr lang="it-IT" sz="2400" dirty="0"/>
            <a:t>spesso mostrano </a:t>
          </a:r>
          <a:r>
            <a:rPr lang="it-IT" sz="2400" b="1" dirty="0"/>
            <a:t>correlazioni</a:t>
          </a:r>
          <a:r>
            <a:rPr lang="it-IT" sz="2400" dirty="0"/>
            <a:t> maggiori degli atteggiamenti sociali con </a:t>
          </a:r>
          <a:r>
            <a:rPr lang="it-IT" sz="2400" b="1" dirty="0"/>
            <a:t>specifici comportamenti lavorativi.</a:t>
          </a:r>
          <a:endParaRPr lang="it-IT" sz="2400" dirty="0"/>
        </a:p>
      </dgm:t>
    </dgm:pt>
    <dgm:pt modelId="{77CF0A47-848E-4108-BDD1-B3CF0D098B1F}" type="parTrans" cxnId="{D1DF7137-D3ED-461F-A11C-5934DBD16DA3}">
      <dgm:prSet/>
      <dgm:spPr/>
      <dgm:t>
        <a:bodyPr/>
        <a:lstStyle/>
        <a:p>
          <a:pPr algn="just"/>
          <a:endParaRPr lang="it-IT" sz="2000"/>
        </a:p>
      </dgm:t>
    </dgm:pt>
    <dgm:pt modelId="{9787D42E-F152-4536-A967-6372686F6801}" type="sibTrans" cxnId="{D1DF7137-D3ED-461F-A11C-5934DBD16DA3}">
      <dgm:prSet/>
      <dgm:spPr/>
      <dgm:t>
        <a:bodyPr/>
        <a:lstStyle/>
        <a:p>
          <a:pPr algn="just"/>
          <a:endParaRPr lang="it-IT" sz="2000"/>
        </a:p>
      </dgm:t>
    </dgm:pt>
    <dgm:pt modelId="{A54A58FC-2DBE-4921-933B-3FB7F48980BB}" type="pres">
      <dgm:prSet presAssocID="{95128E18-77D4-4132-A037-9CBCD0C7191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9F72066-E2B8-40FA-BB44-0BB7E926538F}" type="pres">
      <dgm:prSet presAssocID="{486D0221-46BF-46C1-8F26-523D60BD6BC5}" presName="composite" presStyleCnt="0"/>
      <dgm:spPr/>
    </dgm:pt>
    <dgm:pt modelId="{0B0EBA82-CC90-445C-8471-04D7954A6148}" type="pres">
      <dgm:prSet presAssocID="{486D0221-46BF-46C1-8F26-523D60BD6BC5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131134-BF62-4EE3-BE89-4EA4E83016E9}" type="pres">
      <dgm:prSet presAssocID="{486D0221-46BF-46C1-8F26-523D60BD6BC5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1DF7137-D3ED-461F-A11C-5934DBD16DA3}" srcId="{486D0221-46BF-46C1-8F26-523D60BD6BC5}" destId="{D4A9D10A-C6FB-475E-AD79-A03C17445012}" srcOrd="1" destOrd="0" parTransId="{77CF0A47-848E-4108-BDD1-B3CF0D098B1F}" sibTransId="{9787D42E-F152-4536-A967-6372686F6801}"/>
    <dgm:cxn modelId="{1E89097A-598A-41E5-97DC-6C40D2EA81FA}" type="presOf" srcId="{95128E18-77D4-4132-A037-9CBCD0C7191E}" destId="{A54A58FC-2DBE-4921-933B-3FB7F48980BB}" srcOrd="0" destOrd="0" presId="urn:microsoft.com/office/officeart/2005/8/layout/hList1"/>
    <dgm:cxn modelId="{1CDB10E4-3163-48A9-9FB4-44F977EF74F3}" type="presOf" srcId="{D4A9D10A-C6FB-475E-AD79-A03C17445012}" destId="{79131134-BF62-4EE3-BE89-4EA4E83016E9}" srcOrd="0" destOrd="1" presId="urn:microsoft.com/office/officeart/2005/8/layout/hList1"/>
    <dgm:cxn modelId="{5165C68D-F155-44F3-A3BC-793BBDFB1093}" type="presOf" srcId="{486D0221-46BF-46C1-8F26-523D60BD6BC5}" destId="{0B0EBA82-CC90-445C-8471-04D7954A6148}" srcOrd="0" destOrd="0" presId="urn:microsoft.com/office/officeart/2005/8/layout/hList1"/>
    <dgm:cxn modelId="{CF9E2DE9-B21F-4CD4-8365-53FFF0A8EF1D}" type="presOf" srcId="{24110183-FF34-4A54-9D71-96A86A45F528}" destId="{79131134-BF62-4EE3-BE89-4EA4E83016E9}" srcOrd="0" destOrd="0" presId="urn:microsoft.com/office/officeart/2005/8/layout/hList1"/>
    <dgm:cxn modelId="{74266C05-0A32-4963-B451-5613EB596201}" srcId="{486D0221-46BF-46C1-8F26-523D60BD6BC5}" destId="{24110183-FF34-4A54-9D71-96A86A45F528}" srcOrd="0" destOrd="0" parTransId="{29D76B7B-307A-4D51-9AB7-C3688503BC5B}" sibTransId="{D63DE7B3-D316-40FF-A027-E1C536D7B762}"/>
    <dgm:cxn modelId="{E4BF18C4-0A13-4A84-8603-D8C588A84812}" srcId="{95128E18-77D4-4132-A037-9CBCD0C7191E}" destId="{486D0221-46BF-46C1-8F26-523D60BD6BC5}" srcOrd="0" destOrd="0" parTransId="{1936AA9A-ADFB-45A8-8C06-F6C258506D08}" sibTransId="{FF01001B-9996-49F2-AFFA-63C889AEE805}"/>
    <dgm:cxn modelId="{C6E8C832-1789-4480-9897-EBEB64FB44B4}" type="presParOf" srcId="{A54A58FC-2DBE-4921-933B-3FB7F48980BB}" destId="{19F72066-E2B8-40FA-BB44-0BB7E926538F}" srcOrd="0" destOrd="0" presId="urn:microsoft.com/office/officeart/2005/8/layout/hList1"/>
    <dgm:cxn modelId="{0E68053C-7C6E-42B1-88FA-D8A6482E3BA0}" type="presParOf" srcId="{19F72066-E2B8-40FA-BB44-0BB7E926538F}" destId="{0B0EBA82-CC90-445C-8471-04D7954A6148}" srcOrd="0" destOrd="0" presId="urn:microsoft.com/office/officeart/2005/8/layout/hList1"/>
    <dgm:cxn modelId="{F05CE0A9-2DAD-4890-9538-7A7945549919}" type="presParOf" srcId="{19F72066-E2B8-40FA-BB44-0BB7E926538F}" destId="{79131134-BF62-4EE3-BE89-4EA4E83016E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FF8C625-F1F5-4209-8334-0D45D3106DAF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it-IT"/>
        </a:p>
      </dgm:t>
    </dgm:pt>
    <dgm:pt modelId="{D7D8C809-2671-402E-8A7D-6A16301F6651}">
      <dgm:prSet custT="1"/>
      <dgm:spPr/>
      <dgm:t>
        <a:bodyPr/>
        <a:lstStyle/>
        <a:p>
          <a:pPr algn="just"/>
          <a:r>
            <a:rPr lang="it-IT" sz="2400" dirty="0"/>
            <a:t>La </a:t>
          </a:r>
          <a:r>
            <a:rPr lang="it-IT" sz="2400" i="1" dirty="0"/>
            <a:t>presenza di robuste relazioni</a:t>
          </a:r>
          <a:r>
            <a:rPr lang="it-IT" sz="2400" dirty="0"/>
            <a:t> tra soddisfazione lavorativa e comportamenti al lavoro può </a:t>
          </a:r>
          <a:r>
            <a:rPr lang="it-IT" sz="2400" b="1" dirty="0"/>
            <a:t>riflettere l’importanza </a:t>
          </a:r>
          <a:r>
            <a:rPr lang="it-IT" sz="2400" dirty="0"/>
            <a:t>che il lavoro riveste per molte persone. </a:t>
          </a:r>
        </a:p>
      </dgm:t>
    </dgm:pt>
    <dgm:pt modelId="{09A598F4-AF74-4BD0-8FC2-DE0648E2E622}" type="parTrans" cxnId="{16BCA532-D740-4F65-9D32-9DAE37B390EF}">
      <dgm:prSet/>
      <dgm:spPr/>
      <dgm:t>
        <a:bodyPr/>
        <a:lstStyle/>
        <a:p>
          <a:pPr algn="just"/>
          <a:endParaRPr lang="it-IT" sz="2400"/>
        </a:p>
      </dgm:t>
    </dgm:pt>
    <dgm:pt modelId="{05DBA0B1-0AF0-406C-9078-343A982CAAD3}" type="sibTrans" cxnId="{16BCA532-D740-4F65-9D32-9DAE37B390EF}">
      <dgm:prSet/>
      <dgm:spPr/>
      <dgm:t>
        <a:bodyPr/>
        <a:lstStyle/>
        <a:p>
          <a:pPr algn="just"/>
          <a:endParaRPr lang="it-IT" sz="2400"/>
        </a:p>
      </dgm:t>
    </dgm:pt>
    <dgm:pt modelId="{10270B13-0B70-4CE1-86F7-AD7E27D0B9E2}">
      <dgm:prSet custT="1"/>
      <dgm:spPr/>
      <dgm:t>
        <a:bodyPr/>
        <a:lstStyle/>
        <a:p>
          <a:pPr algn="just"/>
          <a:r>
            <a:rPr lang="it-IT" sz="2400" dirty="0"/>
            <a:t>Se non è possibile evitare del tutto i sentimenti negativi generati dal lavoro </a:t>
          </a:r>
          <a:r>
            <a:rPr lang="it-IT" sz="2400" i="1" dirty="0"/>
            <a:t>si tende ad evitare il lavoro mettendo in atto comportamenti di </a:t>
          </a:r>
          <a:r>
            <a:rPr lang="it-IT" sz="2400" b="1" i="1" dirty="0"/>
            <a:t>ritiro</a:t>
          </a:r>
          <a:r>
            <a:rPr lang="it-IT" sz="2400" i="1" dirty="0"/>
            <a:t> </a:t>
          </a:r>
          <a:r>
            <a:rPr lang="it-IT" sz="2400" dirty="0"/>
            <a:t>attraverso il pensionamento o l’abbandono. </a:t>
          </a:r>
        </a:p>
      </dgm:t>
    </dgm:pt>
    <dgm:pt modelId="{FC076E67-894F-4A54-904C-D052645A03D3}" type="parTrans" cxnId="{3D93B370-EA30-4451-AD43-69ABB3E2AA37}">
      <dgm:prSet/>
      <dgm:spPr/>
      <dgm:t>
        <a:bodyPr/>
        <a:lstStyle/>
        <a:p>
          <a:pPr algn="just"/>
          <a:endParaRPr lang="it-IT" sz="2400"/>
        </a:p>
      </dgm:t>
    </dgm:pt>
    <dgm:pt modelId="{90F3CE7F-93FA-4087-9D63-53E4DBBF3BAA}" type="sibTrans" cxnId="{3D93B370-EA30-4451-AD43-69ABB3E2AA37}">
      <dgm:prSet/>
      <dgm:spPr/>
      <dgm:t>
        <a:bodyPr/>
        <a:lstStyle/>
        <a:p>
          <a:pPr algn="just"/>
          <a:endParaRPr lang="it-IT" sz="2400"/>
        </a:p>
      </dgm:t>
    </dgm:pt>
    <dgm:pt modelId="{16DDEEA3-9B10-4DF7-9F90-68212F846479}">
      <dgm:prSet custT="1"/>
      <dgm:spPr/>
      <dgm:t>
        <a:bodyPr/>
        <a:lstStyle/>
        <a:p>
          <a:pPr algn="just"/>
          <a:r>
            <a:rPr lang="it-IT" sz="2400" dirty="0"/>
            <a:t>Atteggiamenti </a:t>
          </a:r>
          <a:r>
            <a:rPr lang="it-IT" sz="2400" b="1" dirty="0" smtClean="0"/>
            <a:t>positivi</a:t>
          </a:r>
          <a:r>
            <a:rPr lang="it-IT" sz="2400" dirty="0" smtClean="0"/>
            <a:t> verso </a:t>
          </a:r>
          <a:r>
            <a:rPr lang="it-IT" sz="2400" dirty="0"/>
            <a:t>il lavoro </a:t>
          </a:r>
          <a:r>
            <a:rPr lang="it-IT" sz="2400" dirty="0" smtClean="0"/>
            <a:t>sono </a:t>
          </a:r>
          <a:r>
            <a:rPr lang="it-IT" sz="2400" dirty="0"/>
            <a:t>verosimilmente </a:t>
          </a:r>
          <a:r>
            <a:rPr lang="it-IT" sz="2400" i="1" dirty="0"/>
            <a:t>meno connessi a comportamenti di ritiro</a:t>
          </a:r>
          <a:r>
            <a:rPr lang="it-IT" sz="2400" dirty="0"/>
            <a:t>, o a tentativi di cambiare il proprio ambiente di lavoro.</a:t>
          </a:r>
        </a:p>
      </dgm:t>
    </dgm:pt>
    <dgm:pt modelId="{38B6CAEF-7153-480C-A3F6-9C06B1DA0047}" type="parTrans" cxnId="{94143BF1-3090-4EA1-96E4-8371716591CF}">
      <dgm:prSet/>
      <dgm:spPr/>
      <dgm:t>
        <a:bodyPr/>
        <a:lstStyle/>
        <a:p>
          <a:pPr algn="just"/>
          <a:endParaRPr lang="it-IT" sz="2400"/>
        </a:p>
      </dgm:t>
    </dgm:pt>
    <dgm:pt modelId="{30007B16-4515-4992-A076-4145D6D26280}" type="sibTrans" cxnId="{94143BF1-3090-4EA1-96E4-8371716591CF}">
      <dgm:prSet/>
      <dgm:spPr/>
      <dgm:t>
        <a:bodyPr/>
        <a:lstStyle/>
        <a:p>
          <a:pPr algn="just"/>
          <a:endParaRPr lang="it-IT" sz="2400"/>
        </a:p>
      </dgm:t>
    </dgm:pt>
    <dgm:pt modelId="{4B1DEE9F-00BB-4E3B-A92C-C358BC5CDFAC}" type="pres">
      <dgm:prSet presAssocID="{2FF8C625-F1F5-4209-8334-0D45D3106DA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6C2662B-EBEC-4A7E-926B-A7A475003C5A}" type="pres">
      <dgm:prSet presAssocID="{D7D8C809-2671-402E-8A7D-6A16301F665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334745-0408-4DFB-BDC3-332FFAB57AFB}" type="pres">
      <dgm:prSet presAssocID="{05DBA0B1-0AF0-406C-9078-343A982CAAD3}" presName="spacer" presStyleCnt="0"/>
      <dgm:spPr/>
    </dgm:pt>
    <dgm:pt modelId="{45D6B882-CE15-4DAF-AA01-80D938833B0C}" type="pres">
      <dgm:prSet presAssocID="{10270B13-0B70-4CE1-86F7-AD7E27D0B9E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8C1688-3E67-49BB-A502-5169DC81A27B}" type="pres">
      <dgm:prSet presAssocID="{90F3CE7F-93FA-4087-9D63-53E4DBBF3BAA}" presName="spacer" presStyleCnt="0"/>
      <dgm:spPr/>
    </dgm:pt>
    <dgm:pt modelId="{BE8F181F-35FD-4589-873B-42C1B242917F}" type="pres">
      <dgm:prSet presAssocID="{16DDEEA3-9B10-4DF7-9F90-68212F84647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20C171D-852A-49C5-84E8-E91CAC06D899}" type="presOf" srcId="{16DDEEA3-9B10-4DF7-9F90-68212F846479}" destId="{BE8F181F-35FD-4589-873B-42C1B242917F}" srcOrd="0" destOrd="0" presId="urn:microsoft.com/office/officeart/2005/8/layout/vList2"/>
    <dgm:cxn modelId="{F97AC3E5-61CF-40FC-A9E6-BD77615FC2D4}" type="presOf" srcId="{D7D8C809-2671-402E-8A7D-6A16301F6651}" destId="{76C2662B-EBEC-4A7E-926B-A7A475003C5A}" srcOrd="0" destOrd="0" presId="urn:microsoft.com/office/officeart/2005/8/layout/vList2"/>
    <dgm:cxn modelId="{55B81016-4150-4C7A-90E8-360429C5F4FC}" type="presOf" srcId="{10270B13-0B70-4CE1-86F7-AD7E27D0B9E2}" destId="{45D6B882-CE15-4DAF-AA01-80D938833B0C}" srcOrd="0" destOrd="0" presId="urn:microsoft.com/office/officeart/2005/8/layout/vList2"/>
    <dgm:cxn modelId="{94143BF1-3090-4EA1-96E4-8371716591CF}" srcId="{2FF8C625-F1F5-4209-8334-0D45D3106DAF}" destId="{16DDEEA3-9B10-4DF7-9F90-68212F846479}" srcOrd="2" destOrd="0" parTransId="{38B6CAEF-7153-480C-A3F6-9C06B1DA0047}" sibTransId="{30007B16-4515-4992-A076-4145D6D26280}"/>
    <dgm:cxn modelId="{16BCA532-D740-4F65-9D32-9DAE37B390EF}" srcId="{2FF8C625-F1F5-4209-8334-0D45D3106DAF}" destId="{D7D8C809-2671-402E-8A7D-6A16301F6651}" srcOrd="0" destOrd="0" parTransId="{09A598F4-AF74-4BD0-8FC2-DE0648E2E622}" sibTransId="{05DBA0B1-0AF0-406C-9078-343A982CAAD3}"/>
    <dgm:cxn modelId="{3D93B370-EA30-4451-AD43-69ABB3E2AA37}" srcId="{2FF8C625-F1F5-4209-8334-0D45D3106DAF}" destId="{10270B13-0B70-4CE1-86F7-AD7E27D0B9E2}" srcOrd="1" destOrd="0" parTransId="{FC076E67-894F-4A54-904C-D052645A03D3}" sibTransId="{90F3CE7F-93FA-4087-9D63-53E4DBBF3BAA}"/>
    <dgm:cxn modelId="{9B92240A-84B9-4027-A073-0EBD1093B686}" type="presOf" srcId="{2FF8C625-F1F5-4209-8334-0D45D3106DAF}" destId="{4B1DEE9F-00BB-4E3B-A92C-C358BC5CDFAC}" srcOrd="0" destOrd="0" presId="urn:microsoft.com/office/officeart/2005/8/layout/vList2"/>
    <dgm:cxn modelId="{F2F66F81-063F-48FE-B1C2-81445F7F7F27}" type="presParOf" srcId="{4B1DEE9F-00BB-4E3B-A92C-C358BC5CDFAC}" destId="{76C2662B-EBEC-4A7E-926B-A7A475003C5A}" srcOrd="0" destOrd="0" presId="urn:microsoft.com/office/officeart/2005/8/layout/vList2"/>
    <dgm:cxn modelId="{6BAD311D-EBEF-422D-96BB-79F3F177E820}" type="presParOf" srcId="{4B1DEE9F-00BB-4E3B-A92C-C358BC5CDFAC}" destId="{BF334745-0408-4DFB-BDC3-332FFAB57AFB}" srcOrd="1" destOrd="0" presId="urn:microsoft.com/office/officeart/2005/8/layout/vList2"/>
    <dgm:cxn modelId="{97D88390-051E-445E-8D63-18D8071857A9}" type="presParOf" srcId="{4B1DEE9F-00BB-4E3B-A92C-C358BC5CDFAC}" destId="{45D6B882-CE15-4DAF-AA01-80D938833B0C}" srcOrd="2" destOrd="0" presId="urn:microsoft.com/office/officeart/2005/8/layout/vList2"/>
    <dgm:cxn modelId="{0B4E0ADE-C1B5-4E8C-AE0D-983FEF15F408}" type="presParOf" srcId="{4B1DEE9F-00BB-4E3B-A92C-C358BC5CDFAC}" destId="{A08C1688-3E67-49BB-A502-5169DC81A27B}" srcOrd="3" destOrd="0" presId="urn:microsoft.com/office/officeart/2005/8/layout/vList2"/>
    <dgm:cxn modelId="{29298945-8AF0-40FE-87CF-B405A5DBD796}" type="presParOf" srcId="{4B1DEE9F-00BB-4E3B-A92C-C358BC5CDFAC}" destId="{BE8F181F-35FD-4589-873B-42C1B242917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6D56D9A-239B-4F41-9B65-C2E2472B5846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it-IT"/>
        </a:p>
      </dgm:t>
    </dgm:pt>
    <dgm:pt modelId="{E9799D22-1A6E-4709-AD04-0F30299E78E0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algn="just"/>
          <a:r>
            <a:rPr lang="it-IT" sz="2800"/>
            <a:t>Locke (1976) definisce i </a:t>
          </a:r>
          <a:r>
            <a:rPr lang="it-IT" sz="2800" b="1"/>
            <a:t>valori</a:t>
          </a:r>
          <a:r>
            <a:rPr lang="it-IT" sz="2800"/>
            <a:t> </a:t>
          </a:r>
          <a:r>
            <a:rPr lang="it-IT" sz="2800" i="1"/>
            <a:t>come ciò che una persona desidera o considera importante</a:t>
          </a:r>
          <a:r>
            <a:rPr lang="it-IT" sz="2800"/>
            <a:t>. </a:t>
          </a:r>
        </a:p>
      </dgm:t>
    </dgm:pt>
    <dgm:pt modelId="{2FDE1622-F4CE-4B96-8EEA-A18BB5D24B64}" type="parTrans" cxnId="{977456E7-8D7D-4836-863B-3340BE733DE8}">
      <dgm:prSet/>
      <dgm:spPr/>
      <dgm:t>
        <a:bodyPr/>
        <a:lstStyle/>
        <a:p>
          <a:pPr algn="just"/>
          <a:endParaRPr lang="it-IT" sz="2800"/>
        </a:p>
      </dgm:t>
    </dgm:pt>
    <dgm:pt modelId="{90DA9253-9EEC-465C-A9C9-8373953A6B92}" type="sibTrans" cxnId="{977456E7-8D7D-4836-863B-3340BE733DE8}">
      <dgm:prSet/>
      <dgm:spPr/>
      <dgm:t>
        <a:bodyPr/>
        <a:lstStyle/>
        <a:p>
          <a:pPr algn="just"/>
          <a:endParaRPr lang="it-IT" sz="2800"/>
        </a:p>
      </dgm:t>
    </dgm:pt>
    <dgm:pt modelId="{23E84CD6-2425-4F40-B166-8BF528754EC3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pPr algn="just"/>
          <a:r>
            <a:rPr lang="it-IT" sz="2800" dirty="0"/>
            <a:t>Il suo </a:t>
          </a:r>
          <a:r>
            <a:rPr lang="it-IT" sz="2800" b="1" i="1" dirty="0"/>
            <a:t>Value-</a:t>
          </a:r>
          <a:r>
            <a:rPr lang="it-IT" sz="2800" b="1" i="1" dirty="0" err="1"/>
            <a:t>Percept</a:t>
          </a:r>
          <a:r>
            <a:rPr lang="it-IT" sz="2800" i="1" dirty="0"/>
            <a:t> </a:t>
          </a:r>
          <a:r>
            <a:rPr lang="it-IT" sz="2800" b="1" i="1" dirty="0"/>
            <a:t>model</a:t>
          </a:r>
          <a:r>
            <a:rPr lang="it-IT" sz="2800" dirty="0"/>
            <a:t> sostiene che </a:t>
          </a:r>
          <a:r>
            <a:rPr lang="it-IT" sz="2800" i="1" dirty="0"/>
            <a:t>la soddisfazione lavorativa risulta dal raggiungimento di valori ritenuti importanti</a:t>
          </a:r>
          <a:r>
            <a:rPr lang="it-IT" sz="2800" dirty="0"/>
            <a:t>.</a:t>
          </a:r>
        </a:p>
      </dgm:t>
    </dgm:pt>
    <dgm:pt modelId="{DA02B290-A3B5-4166-B6C2-081B947EC6B6}" type="parTrans" cxnId="{537A88BC-8350-42C7-825A-BCDDD93DF965}">
      <dgm:prSet/>
      <dgm:spPr/>
      <dgm:t>
        <a:bodyPr/>
        <a:lstStyle/>
        <a:p>
          <a:pPr algn="just"/>
          <a:endParaRPr lang="it-IT" sz="2800"/>
        </a:p>
      </dgm:t>
    </dgm:pt>
    <dgm:pt modelId="{BC13614A-F2A9-4AA0-9F6C-B5B0BF81173C}" type="sibTrans" cxnId="{537A88BC-8350-42C7-825A-BCDDD93DF965}">
      <dgm:prSet/>
      <dgm:spPr/>
      <dgm:t>
        <a:bodyPr/>
        <a:lstStyle/>
        <a:p>
          <a:pPr algn="just"/>
          <a:endParaRPr lang="it-IT" sz="2800"/>
        </a:p>
      </dgm:t>
    </dgm:pt>
    <dgm:pt modelId="{A158F268-AC7C-4C4A-BE39-86CA415CC36D}">
      <dgm:prSet custT="1"/>
      <dgm:spPr/>
      <dgm:t>
        <a:bodyPr/>
        <a:lstStyle/>
        <a:p>
          <a:pPr algn="just"/>
          <a:r>
            <a:rPr lang="it-IT" sz="2800"/>
            <a:t>Il modello esprime la soddisfazione lavorativa come segue: soddisfazione esperita rispetto ad una caratteristica del lavoro =  (</a:t>
          </a:r>
          <a:r>
            <a:rPr lang="it-IT" sz="2800" b="1"/>
            <a:t>ciò che voglio – ciò che ho) x importanza.</a:t>
          </a:r>
          <a:endParaRPr lang="it-IT" sz="2800"/>
        </a:p>
      </dgm:t>
    </dgm:pt>
    <dgm:pt modelId="{6239ACBC-CF6E-4BB2-B13B-8533956228FC}" type="parTrans" cxnId="{3D53F3DA-B1E0-4AF1-8FA8-957A513B36F5}">
      <dgm:prSet/>
      <dgm:spPr/>
      <dgm:t>
        <a:bodyPr/>
        <a:lstStyle/>
        <a:p>
          <a:pPr algn="just"/>
          <a:endParaRPr lang="it-IT" sz="2800"/>
        </a:p>
      </dgm:t>
    </dgm:pt>
    <dgm:pt modelId="{07083384-30DE-4C0A-9668-A431AE2B96DE}" type="sibTrans" cxnId="{3D53F3DA-B1E0-4AF1-8FA8-957A513B36F5}">
      <dgm:prSet/>
      <dgm:spPr/>
      <dgm:t>
        <a:bodyPr/>
        <a:lstStyle/>
        <a:p>
          <a:pPr algn="just"/>
          <a:endParaRPr lang="it-IT" sz="2800"/>
        </a:p>
      </dgm:t>
    </dgm:pt>
    <dgm:pt modelId="{07D1AE76-2BE0-4727-8522-345EC4DAEF1D}" type="pres">
      <dgm:prSet presAssocID="{66D56D9A-239B-4F41-9B65-C2E2472B584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2ADF954-8B3F-419A-AD5C-BA3A83B23B72}" type="pres">
      <dgm:prSet presAssocID="{E9799D22-1A6E-4709-AD04-0F30299E78E0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73B6CD-8446-4376-8B62-A0F94BB176D4}" type="pres">
      <dgm:prSet presAssocID="{90DA9253-9EEC-465C-A9C9-8373953A6B92}" presName="spacer" presStyleCnt="0"/>
      <dgm:spPr/>
    </dgm:pt>
    <dgm:pt modelId="{3BE2046D-24E8-4236-AB75-9762E17373D5}" type="pres">
      <dgm:prSet presAssocID="{23E84CD6-2425-4F40-B166-8BF528754EC3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B8965C-3600-4B54-8374-78FE97917CC9}" type="pres">
      <dgm:prSet presAssocID="{23E84CD6-2425-4F40-B166-8BF528754EC3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3091FDE-2264-4BA2-831E-71EF54B57B4D}" type="presOf" srcId="{66D56D9A-239B-4F41-9B65-C2E2472B5846}" destId="{07D1AE76-2BE0-4727-8522-345EC4DAEF1D}" srcOrd="0" destOrd="0" presId="urn:microsoft.com/office/officeart/2005/8/layout/vList2"/>
    <dgm:cxn modelId="{537A88BC-8350-42C7-825A-BCDDD93DF965}" srcId="{66D56D9A-239B-4F41-9B65-C2E2472B5846}" destId="{23E84CD6-2425-4F40-B166-8BF528754EC3}" srcOrd="1" destOrd="0" parTransId="{DA02B290-A3B5-4166-B6C2-081B947EC6B6}" sibTransId="{BC13614A-F2A9-4AA0-9F6C-B5B0BF81173C}"/>
    <dgm:cxn modelId="{B4104846-9FE5-438D-B7A8-5EC39935B82A}" type="presOf" srcId="{E9799D22-1A6E-4709-AD04-0F30299E78E0}" destId="{C2ADF954-8B3F-419A-AD5C-BA3A83B23B72}" srcOrd="0" destOrd="0" presId="urn:microsoft.com/office/officeart/2005/8/layout/vList2"/>
    <dgm:cxn modelId="{3D53F3DA-B1E0-4AF1-8FA8-957A513B36F5}" srcId="{23E84CD6-2425-4F40-B166-8BF528754EC3}" destId="{A158F268-AC7C-4C4A-BE39-86CA415CC36D}" srcOrd="0" destOrd="0" parTransId="{6239ACBC-CF6E-4BB2-B13B-8533956228FC}" sibTransId="{07083384-30DE-4C0A-9668-A431AE2B96DE}"/>
    <dgm:cxn modelId="{32D1884E-A060-4539-902D-867495551107}" type="presOf" srcId="{23E84CD6-2425-4F40-B166-8BF528754EC3}" destId="{3BE2046D-24E8-4236-AB75-9762E17373D5}" srcOrd="0" destOrd="0" presId="urn:microsoft.com/office/officeart/2005/8/layout/vList2"/>
    <dgm:cxn modelId="{829E8077-F0AC-4A1C-B3FD-C7C61C909E3C}" type="presOf" srcId="{A158F268-AC7C-4C4A-BE39-86CA415CC36D}" destId="{9CB8965C-3600-4B54-8374-78FE97917CC9}" srcOrd="0" destOrd="0" presId="urn:microsoft.com/office/officeart/2005/8/layout/vList2"/>
    <dgm:cxn modelId="{977456E7-8D7D-4836-863B-3340BE733DE8}" srcId="{66D56D9A-239B-4F41-9B65-C2E2472B5846}" destId="{E9799D22-1A6E-4709-AD04-0F30299E78E0}" srcOrd="0" destOrd="0" parTransId="{2FDE1622-F4CE-4B96-8EEA-A18BB5D24B64}" sibTransId="{90DA9253-9EEC-465C-A9C9-8373953A6B92}"/>
    <dgm:cxn modelId="{3EBA1507-B96D-48B9-9AF5-EDC22E1EDBFC}" type="presParOf" srcId="{07D1AE76-2BE0-4727-8522-345EC4DAEF1D}" destId="{C2ADF954-8B3F-419A-AD5C-BA3A83B23B72}" srcOrd="0" destOrd="0" presId="urn:microsoft.com/office/officeart/2005/8/layout/vList2"/>
    <dgm:cxn modelId="{A8E749F1-FD80-49C2-86FF-522FA7814267}" type="presParOf" srcId="{07D1AE76-2BE0-4727-8522-345EC4DAEF1D}" destId="{2F73B6CD-8446-4376-8B62-A0F94BB176D4}" srcOrd="1" destOrd="0" presId="urn:microsoft.com/office/officeart/2005/8/layout/vList2"/>
    <dgm:cxn modelId="{EE407A22-BEF2-40D0-BD9A-7F2764F393AB}" type="presParOf" srcId="{07D1AE76-2BE0-4727-8522-345EC4DAEF1D}" destId="{3BE2046D-24E8-4236-AB75-9762E17373D5}" srcOrd="2" destOrd="0" presId="urn:microsoft.com/office/officeart/2005/8/layout/vList2"/>
    <dgm:cxn modelId="{068DC588-7B95-4E23-905A-A9B65A4CB23F}" type="presParOf" srcId="{07D1AE76-2BE0-4727-8522-345EC4DAEF1D}" destId="{9CB8965C-3600-4B54-8374-78FE97917CC9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D93DC7A-C58E-474E-8EA9-E3E4955BFAB9}" type="doc">
      <dgm:prSet loTypeId="urn:microsoft.com/office/officeart/2005/8/layout/hierarchy4" loCatId="relationship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it-IT"/>
        </a:p>
      </dgm:t>
    </dgm:pt>
    <dgm:pt modelId="{FCEFAA03-9D9E-4AF4-A88B-A739179779C8}">
      <dgm:prSet custT="1"/>
      <dgm:spPr>
        <a:solidFill>
          <a:srgbClr val="00B0F0"/>
        </a:solidFill>
      </dgm:spPr>
      <dgm:t>
        <a:bodyPr/>
        <a:lstStyle/>
        <a:p>
          <a:pPr algn="just"/>
          <a:r>
            <a:rPr lang="it-IT" sz="2000" dirty="0"/>
            <a:t>Il modello, formulato da Hackman e Oldham (1976), specifica </a:t>
          </a:r>
          <a:r>
            <a:rPr lang="it-IT" sz="2000" b="1" dirty="0"/>
            <a:t>cinque caratteristiche di base </a:t>
          </a:r>
          <a:r>
            <a:rPr lang="it-IT" sz="2000" dirty="0"/>
            <a:t>che rendono il lavoro sfidante ed appagante:</a:t>
          </a:r>
        </a:p>
      </dgm:t>
    </dgm:pt>
    <dgm:pt modelId="{FE09F342-E5AC-402F-B731-BA114E7E38A3}" type="parTrans" cxnId="{380F1576-183E-4323-8CE6-4F4A7CB279EF}">
      <dgm:prSet/>
      <dgm:spPr/>
      <dgm:t>
        <a:bodyPr/>
        <a:lstStyle/>
        <a:p>
          <a:pPr algn="just"/>
          <a:endParaRPr lang="it-IT" sz="2000"/>
        </a:p>
      </dgm:t>
    </dgm:pt>
    <dgm:pt modelId="{6D348A9C-A953-47D8-AB7B-B725DE3BF0DB}" type="sibTrans" cxnId="{380F1576-183E-4323-8CE6-4F4A7CB279EF}">
      <dgm:prSet/>
      <dgm:spPr/>
      <dgm:t>
        <a:bodyPr/>
        <a:lstStyle/>
        <a:p>
          <a:pPr algn="just"/>
          <a:endParaRPr lang="it-IT" sz="2000"/>
        </a:p>
      </dgm:t>
    </dgm:pt>
    <dgm:pt modelId="{4FC4B4E5-A364-4E0C-9ED8-B20A8F1BA6C9}">
      <dgm:prSet custT="1"/>
      <dgm:spPr/>
      <dgm:t>
        <a:bodyPr/>
        <a:lstStyle/>
        <a:p>
          <a:pPr algn="just"/>
          <a:r>
            <a:rPr lang="it-IT" sz="2000" b="1" i="1" dirty="0"/>
            <a:t>Task </a:t>
          </a:r>
          <a:r>
            <a:rPr lang="it-IT" sz="2000" b="1" i="1" dirty="0" err="1" smtClean="0"/>
            <a:t>identity</a:t>
          </a:r>
          <a:endParaRPr lang="it-IT" sz="2000" b="1" i="1" dirty="0" smtClean="0"/>
        </a:p>
        <a:p>
          <a:pPr algn="just"/>
          <a:r>
            <a:rPr lang="it-IT" sz="2000" dirty="0" smtClean="0"/>
            <a:t>grado </a:t>
          </a:r>
          <a:r>
            <a:rPr lang="it-IT" sz="2000" dirty="0"/>
            <a:t>in cui una persona può seguire il proprio lavoro dall’inizio alla fine</a:t>
          </a:r>
          <a:r>
            <a:rPr lang="it-IT" sz="2000" b="1" dirty="0"/>
            <a:t>;</a:t>
          </a:r>
          <a:endParaRPr lang="it-IT" sz="2000" dirty="0"/>
        </a:p>
      </dgm:t>
    </dgm:pt>
    <dgm:pt modelId="{E781C85B-5425-4BBE-A47D-34456F43C93D}" type="parTrans" cxnId="{43F45277-BB1B-46D0-9F6E-F4B80D9D42DC}">
      <dgm:prSet/>
      <dgm:spPr/>
      <dgm:t>
        <a:bodyPr/>
        <a:lstStyle/>
        <a:p>
          <a:pPr algn="just"/>
          <a:endParaRPr lang="it-IT" sz="2000"/>
        </a:p>
      </dgm:t>
    </dgm:pt>
    <dgm:pt modelId="{1C439FAC-421A-46B8-8338-9E8013CB08E9}" type="sibTrans" cxnId="{43F45277-BB1B-46D0-9F6E-F4B80D9D42DC}">
      <dgm:prSet/>
      <dgm:spPr/>
      <dgm:t>
        <a:bodyPr/>
        <a:lstStyle/>
        <a:p>
          <a:pPr algn="just"/>
          <a:endParaRPr lang="it-IT" sz="2000"/>
        </a:p>
      </dgm:t>
    </dgm:pt>
    <dgm:pt modelId="{B25FDE00-D5B5-4A7E-B998-6C0A746A326F}">
      <dgm:prSet custT="1"/>
      <dgm:spPr/>
      <dgm:t>
        <a:bodyPr/>
        <a:lstStyle/>
        <a:p>
          <a:pPr algn="just"/>
          <a:r>
            <a:rPr lang="it-IT" sz="2000" b="1" i="1" dirty="0"/>
            <a:t>Task </a:t>
          </a:r>
          <a:r>
            <a:rPr lang="it-IT" sz="2000" b="1" i="1" dirty="0" err="1" smtClean="0"/>
            <a:t>significance</a:t>
          </a:r>
          <a:endParaRPr lang="it-IT" sz="2000" b="1" i="1" dirty="0" smtClean="0"/>
        </a:p>
        <a:p>
          <a:pPr algn="just"/>
          <a:r>
            <a:rPr lang="it-IT" sz="2000" dirty="0" smtClean="0"/>
            <a:t>grado </a:t>
          </a:r>
          <a:r>
            <a:rPr lang="it-IT" sz="2000" dirty="0"/>
            <a:t>in cui il proprio lavoro è visto come significativo ed importante;</a:t>
          </a:r>
        </a:p>
      </dgm:t>
    </dgm:pt>
    <dgm:pt modelId="{F84BF62E-DCFC-4DAB-B702-C93E6EFFCD11}" type="parTrans" cxnId="{AC8C2654-0637-4C53-9C3B-DCE289EE7026}">
      <dgm:prSet/>
      <dgm:spPr/>
      <dgm:t>
        <a:bodyPr/>
        <a:lstStyle/>
        <a:p>
          <a:pPr algn="just"/>
          <a:endParaRPr lang="it-IT" sz="2000"/>
        </a:p>
      </dgm:t>
    </dgm:pt>
    <dgm:pt modelId="{D44ED68D-A0FE-4B22-B39A-3851450FC883}" type="sibTrans" cxnId="{AC8C2654-0637-4C53-9C3B-DCE289EE7026}">
      <dgm:prSet/>
      <dgm:spPr/>
      <dgm:t>
        <a:bodyPr/>
        <a:lstStyle/>
        <a:p>
          <a:pPr algn="just"/>
          <a:endParaRPr lang="it-IT" sz="2000"/>
        </a:p>
      </dgm:t>
    </dgm:pt>
    <dgm:pt modelId="{75BDC6A2-0822-46A4-B761-DAACF5DD0882}">
      <dgm:prSet custT="1"/>
      <dgm:spPr/>
      <dgm:t>
        <a:bodyPr/>
        <a:lstStyle/>
        <a:p>
          <a:pPr algn="just"/>
          <a:r>
            <a:rPr lang="it-IT" sz="2000" b="1" i="1" dirty="0" err="1"/>
            <a:t>Skill</a:t>
          </a:r>
          <a:r>
            <a:rPr lang="it-IT" sz="2000" b="1" i="1" dirty="0"/>
            <a:t> </a:t>
          </a:r>
          <a:r>
            <a:rPr lang="it-IT" sz="2000" b="1" i="1" dirty="0" err="1" smtClean="0"/>
            <a:t>variety</a:t>
          </a:r>
          <a:endParaRPr lang="it-IT" sz="2000" b="1" i="1" dirty="0" smtClean="0"/>
        </a:p>
        <a:p>
          <a:pPr algn="just"/>
          <a:r>
            <a:rPr lang="it-IT" sz="2000" dirty="0" smtClean="0"/>
            <a:t>grado </a:t>
          </a:r>
          <a:r>
            <a:rPr lang="it-IT" sz="2000" dirty="0"/>
            <a:t>in cui un lavoro permette alle persone di svolgere compiti diversi</a:t>
          </a:r>
          <a:r>
            <a:rPr lang="it-IT" sz="2000" b="1" dirty="0"/>
            <a:t>;</a:t>
          </a:r>
          <a:endParaRPr lang="it-IT" sz="2000" dirty="0"/>
        </a:p>
      </dgm:t>
    </dgm:pt>
    <dgm:pt modelId="{A6A21083-36D8-4ED8-872F-7C6501E7F8EF}" type="parTrans" cxnId="{45D74B7C-15EE-4613-8F66-CE392225860D}">
      <dgm:prSet/>
      <dgm:spPr/>
      <dgm:t>
        <a:bodyPr/>
        <a:lstStyle/>
        <a:p>
          <a:pPr algn="just"/>
          <a:endParaRPr lang="it-IT" sz="2000"/>
        </a:p>
      </dgm:t>
    </dgm:pt>
    <dgm:pt modelId="{77D310C6-CFC4-4551-8418-17C09368DC4F}" type="sibTrans" cxnId="{45D74B7C-15EE-4613-8F66-CE392225860D}">
      <dgm:prSet/>
      <dgm:spPr/>
      <dgm:t>
        <a:bodyPr/>
        <a:lstStyle/>
        <a:p>
          <a:pPr algn="just"/>
          <a:endParaRPr lang="it-IT" sz="2000"/>
        </a:p>
      </dgm:t>
    </dgm:pt>
    <dgm:pt modelId="{DE956978-DFAA-4D94-8A56-7141D074BCEB}">
      <dgm:prSet custT="1"/>
      <dgm:spPr/>
      <dgm:t>
        <a:bodyPr/>
        <a:lstStyle/>
        <a:p>
          <a:pPr algn="just"/>
          <a:r>
            <a:rPr lang="it-IT" sz="2000" b="1" i="1" dirty="0" err="1" smtClean="0"/>
            <a:t>Autonomy</a:t>
          </a:r>
          <a:endParaRPr lang="it-IT" sz="2000" b="1" i="1" dirty="0" smtClean="0"/>
        </a:p>
        <a:p>
          <a:pPr algn="just"/>
          <a:r>
            <a:rPr lang="it-IT" sz="2000" b="1" i="1" dirty="0" smtClean="0"/>
            <a:t> </a:t>
          </a:r>
          <a:r>
            <a:rPr lang="it-IT" sz="2000" dirty="0"/>
            <a:t>grado in cui le persone hanno controllo e discrezione su come condurre il proprio lavoro</a:t>
          </a:r>
          <a:r>
            <a:rPr lang="it-IT" sz="2000" b="1" dirty="0"/>
            <a:t>;</a:t>
          </a:r>
          <a:endParaRPr lang="it-IT" sz="2000" dirty="0"/>
        </a:p>
      </dgm:t>
    </dgm:pt>
    <dgm:pt modelId="{0944CC38-07DE-4B84-86DC-8ACE2DE85EFD}" type="parTrans" cxnId="{64DA129E-9D09-4105-9B77-8A8995711924}">
      <dgm:prSet/>
      <dgm:spPr/>
      <dgm:t>
        <a:bodyPr/>
        <a:lstStyle/>
        <a:p>
          <a:pPr algn="just"/>
          <a:endParaRPr lang="it-IT" sz="2000"/>
        </a:p>
      </dgm:t>
    </dgm:pt>
    <dgm:pt modelId="{13D57A94-CCF8-44E5-B727-F5470768EC52}" type="sibTrans" cxnId="{64DA129E-9D09-4105-9B77-8A8995711924}">
      <dgm:prSet/>
      <dgm:spPr/>
      <dgm:t>
        <a:bodyPr/>
        <a:lstStyle/>
        <a:p>
          <a:pPr algn="just"/>
          <a:endParaRPr lang="it-IT" sz="2000"/>
        </a:p>
      </dgm:t>
    </dgm:pt>
    <dgm:pt modelId="{EF679CA1-DAEA-40E9-B269-D213005F5D30}">
      <dgm:prSet custT="1"/>
      <dgm:spPr/>
      <dgm:t>
        <a:bodyPr/>
        <a:lstStyle/>
        <a:p>
          <a:pPr algn="just"/>
          <a:r>
            <a:rPr lang="it-IT" sz="2000" b="1" i="1" dirty="0" smtClean="0"/>
            <a:t>Feedback</a:t>
          </a:r>
        </a:p>
        <a:p>
          <a:pPr algn="just"/>
          <a:r>
            <a:rPr lang="it-IT" sz="2000" b="1" i="1" dirty="0" smtClean="0"/>
            <a:t> </a:t>
          </a:r>
          <a:r>
            <a:rPr lang="it-IT" sz="2000" dirty="0"/>
            <a:t>grado in cui l’attività fornisce feedback rispetto a come l’individuo sta svolgendo il lavoro</a:t>
          </a:r>
          <a:r>
            <a:rPr lang="it-IT" sz="2000" b="1" dirty="0"/>
            <a:t>.</a:t>
          </a:r>
          <a:endParaRPr lang="it-IT" sz="2000" dirty="0"/>
        </a:p>
      </dgm:t>
    </dgm:pt>
    <dgm:pt modelId="{F927921B-08C6-488F-8ADE-1463238E1D08}" type="parTrans" cxnId="{CE5BBB85-A749-4C8E-9058-EAE6771F97A6}">
      <dgm:prSet/>
      <dgm:spPr/>
      <dgm:t>
        <a:bodyPr/>
        <a:lstStyle/>
        <a:p>
          <a:pPr algn="just"/>
          <a:endParaRPr lang="it-IT" sz="2000"/>
        </a:p>
      </dgm:t>
    </dgm:pt>
    <dgm:pt modelId="{4A32F05F-83A7-409C-AFE3-779CCFB96701}" type="sibTrans" cxnId="{CE5BBB85-A749-4C8E-9058-EAE6771F97A6}">
      <dgm:prSet/>
      <dgm:spPr/>
      <dgm:t>
        <a:bodyPr/>
        <a:lstStyle/>
        <a:p>
          <a:pPr algn="just"/>
          <a:endParaRPr lang="it-IT" sz="2000"/>
        </a:p>
      </dgm:t>
    </dgm:pt>
    <dgm:pt modelId="{DBAE8ED1-CA02-4036-B64B-F975EA0DC27B}" type="pres">
      <dgm:prSet presAssocID="{6D93DC7A-C58E-474E-8EA9-E3E4955BFAB9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C602A1D-6EDD-4FAE-B9DB-2671DBCD8F4C}" type="pres">
      <dgm:prSet presAssocID="{FCEFAA03-9D9E-4AF4-A88B-A739179779C8}" presName="vertOne" presStyleCnt="0"/>
      <dgm:spPr/>
    </dgm:pt>
    <dgm:pt modelId="{E7962230-C3AA-499E-AFE7-7E23AA33E4E4}" type="pres">
      <dgm:prSet presAssocID="{FCEFAA03-9D9E-4AF4-A88B-A739179779C8}" presName="txOne" presStyleLbl="node0" presStyleIdx="0" presStyleCnt="1" custScaleY="3247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ABA47B1-2C80-40B5-B372-3F8A071ED584}" type="pres">
      <dgm:prSet presAssocID="{FCEFAA03-9D9E-4AF4-A88B-A739179779C8}" presName="parTransOne" presStyleCnt="0"/>
      <dgm:spPr/>
    </dgm:pt>
    <dgm:pt modelId="{15FECA54-D153-447C-9A50-C408CC20A0D8}" type="pres">
      <dgm:prSet presAssocID="{FCEFAA03-9D9E-4AF4-A88B-A739179779C8}" presName="horzOne" presStyleCnt="0"/>
      <dgm:spPr/>
    </dgm:pt>
    <dgm:pt modelId="{651A5879-2613-4D35-B5A8-E1F2E41C4744}" type="pres">
      <dgm:prSet presAssocID="{4FC4B4E5-A364-4E0C-9ED8-B20A8F1BA6C9}" presName="vertTwo" presStyleCnt="0"/>
      <dgm:spPr/>
    </dgm:pt>
    <dgm:pt modelId="{4A6957DA-36BD-48E2-8A2B-C39F52FE2A3D}" type="pres">
      <dgm:prSet presAssocID="{4FC4B4E5-A364-4E0C-9ED8-B20A8F1BA6C9}" presName="txTwo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287020A-D6B0-4242-A5A7-CEB0E97974A5}" type="pres">
      <dgm:prSet presAssocID="{4FC4B4E5-A364-4E0C-9ED8-B20A8F1BA6C9}" presName="horzTwo" presStyleCnt="0"/>
      <dgm:spPr/>
    </dgm:pt>
    <dgm:pt modelId="{404FF5C8-06BC-4096-BC91-53F464C11BE4}" type="pres">
      <dgm:prSet presAssocID="{1C439FAC-421A-46B8-8338-9E8013CB08E9}" presName="sibSpaceTwo" presStyleCnt="0"/>
      <dgm:spPr/>
    </dgm:pt>
    <dgm:pt modelId="{B6A64844-1907-4D7D-BF6E-BC25586A0669}" type="pres">
      <dgm:prSet presAssocID="{B25FDE00-D5B5-4A7E-B998-6C0A746A326F}" presName="vertTwo" presStyleCnt="0"/>
      <dgm:spPr/>
    </dgm:pt>
    <dgm:pt modelId="{F8ACEC78-C562-41F1-B78F-052539A5BA0D}" type="pres">
      <dgm:prSet presAssocID="{B25FDE00-D5B5-4A7E-B998-6C0A746A326F}" presName="txTwo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3D03EE6-6945-4CA0-86E4-DEC3382AB2EA}" type="pres">
      <dgm:prSet presAssocID="{B25FDE00-D5B5-4A7E-B998-6C0A746A326F}" presName="horzTwo" presStyleCnt="0"/>
      <dgm:spPr/>
    </dgm:pt>
    <dgm:pt modelId="{941E0A90-4B09-4F2D-8901-59F36599068A}" type="pres">
      <dgm:prSet presAssocID="{D44ED68D-A0FE-4B22-B39A-3851450FC883}" presName="sibSpaceTwo" presStyleCnt="0"/>
      <dgm:spPr/>
    </dgm:pt>
    <dgm:pt modelId="{027C3019-8B61-472F-A115-47FF7E72AE77}" type="pres">
      <dgm:prSet presAssocID="{75BDC6A2-0822-46A4-B761-DAACF5DD0882}" presName="vertTwo" presStyleCnt="0"/>
      <dgm:spPr/>
    </dgm:pt>
    <dgm:pt modelId="{FA10B7EF-FCB6-4DEE-9479-EDCC48F870CE}" type="pres">
      <dgm:prSet presAssocID="{75BDC6A2-0822-46A4-B761-DAACF5DD0882}" presName="txTwo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4C6A93E-C185-4FAF-84BE-35B2F1C68049}" type="pres">
      <dgm:prSet presAssocID="{75BDC6A2-0822-46A4-B761-DAACF5DD0882}" presName="horzTwo" presStyleCnt="0"/>
      <dgm:spPr/>
    </dgm:pt>
    <dgm:pt modelId="{14FD3465-D0CC-406C-A42A-C270945164FB}" type="pres">
      <dgm:prSet presAssocID="{77D310C6-CFC4-4551-8418-17C09368DC4F}" presName="sibSpaceTwo" presStyleCnt="0"/>
      <dgm:spPr/>
    </dgm:pt>
    <dgm:pt modelId="{10BA70CB-E51A-4F55-A6AD-E54870B61F40}" type="pres">
      <dgm:prSet presAssocID="{DE956978-DFAA-4D94-8A56-7141D074BCEB}" presName="vertTwo" presStyleCnt="0"/>
      <dgm:spPr/>
    </dgm:pt>
    <dgm:pt modelId="{949A3143-9FB4-422D-8E74-CC89BB887A9C}" type="pres">
      <dgm:prSet presAssocID="{DE956978-DFAA-4D94-8A56-7141D074BCEB}" presName="txTwo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F7A8829-DACA-41AD-AAF4-28F7BA33FF78}" type="pres">
      <dgm:prSet presAssocID="{DE956978-DFAA-4D94-8A56-7141D074BCEB}" presName="horzTwo" presStyleCnt="0"/>
      <dgm:spPr/>
    </dgm:pt>
    <dgm:pt modelId="{2DA7EDC0-7697-4C11-855F-0E5B2789C98A}" type="pres">
      <dgm:prSet presAssocID="{13D57A94-CCF8-44E5-B727-F5470768EC52}" presName="sibSpaceTwo" presStyleCnt="0"/>
      <dgm:spPr/>
    </dgm:pt>
    <dgm:pt modelId="{7065FECB-709F-4358-9594-1483B694E33B}" type="pres">
      <dgm:prSet presAssocID="{EF679CA1-DAEA-40E9-B269-D213005F5D30}" presName="vertTwo" presStyleCnt="0"/>
      <dgm:spPr/>
    </dgm:pt>
    <dgm:pt modelId="{1195028F-2C78-45EA-AE63-61411D39ED07}" type="pres">
      <dgm:prSet presAssocID="{EF679CA1-DAEA-40E9-B269-D213005F5D30}" presName="txTwo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36593D4-2137-4313-B847-3A1E7A4D6B22}" type="pres">
      <dgm:prSet presAssocID="{EF679CA1-DAEA-40E9-B269-D213005F5D30}" presName="horzTwo" presStyleCnt="0"/>
      <dgm:spPr/>
    </dgm:pt>
  </dgm:ptLst>
  <dgm:cxnLst>
    <dgm:cxn modelId="{A20EE031-3C09-47A4-B4EF-F32A30E67D75}" type="presOf" srcId="{75BDC6A2-0822-46A4-B761-DAACF5DD0882}" destId="{FA10B7EF-FCB6-4DEE-9479-EDCC48F870CE}" srcOrd="0" destOrd="0" presId="urn:microsoft.com/office/officeart/2005/8/layout/hierarchy4"/>
    <dgm:cxn modelId="{712861C5-9179-486B-A0A4-ED3E7E63F06A}" type="presOf" srcId="{EF679CA1-DAEA-40E9-B269-D213005F5D30}" destId="{1195028F-2C78-45EA-AE63-61411D39ED07}" srcOrd="0" destOrd="0" presId="urn:microsoft.com/office/officeart/2005/8/layout/hierarchy4"/>
    <dgm:cxn modelId="{45D74B7C-15EE-4613-8F66-CE392225860D}" srcId="{FCEFAA03-9D9E-4AF4-A88B-A739179779C8}" destId="{75BDC6A2-0822-46A4-B761-DAACF5DD0882}" srcOrd="2" destOrd="0" parTransId="{A6A21083-36D8-4ED8-872F-7C6501E7F8EF}" sibTransId="{77D310C6-CFC4-4551-8418-17C09368DC4F}"/>
    <dgm:cxn modelId="{AC8C2654-0637-4C53-9C3B-DCE289EE7026}" srcId="{FCEFAA03-9D9E-4AF4-A88B-A739179779C8}" destId="{B25FDE00-D5B5-4A7E-B998-6C0A746A326F}" srcOrd="1" destOrd="0" parTransId="{F84BF62E-DCFC-4DAB-B702-C93E6EFFCD11}" sibTransId="{D44ED68D-A0FE-4B22-B39A-3851450FC883}"/>
    <dgm:cxn modelId="{380F1576-183E-4323-8CE6-4F4A7CB279EF}" srcId="{6D93DC7A-C58E-474E-8EA9-E3E4955BFAB9}" destId="{FCEFAA03-9D9E-4AF4-A88B-A739179779C8}" srcOrd="0" destOrd="0" parTransId="{FE09F342-E5AC-402F-B731-BA114E7E38A3}" sibTransId="{6D348A9C-A953-47D8-AB7B-B725DE3BF0DB}"/>
    <dgm:cxn modelId="{F7423A27-F6D6-46A1-A421-AE4BE359A7AE}" type="presOf" srcId="{6D93DC7A-C58E-474E-8EA9-E3E4955BFAB9}" destId="{DBAE8ED1-CA02-4036-B64B-F975EA0DC27B}" srcOrd="0" destOrd="0" presId="urn:microsoft.com/office/officeart/2005/8/layout/hierarchy4"/>
    <dgm:cxn modelId="{CE5BBB85-A749-4C8E-9058-EAE6771F97A6}" srcId="{FCEFAA03-9D9E-4AF4-A88B-A739179779C8}" destId="{EF679CA1-DAEA-40E9-B269-D213005F5D30}" srcOrd="4" destOrd="0" parTransId="{F927921B-08C6-488F-8ADE-1463238E1D08}" sibTransId="{4A32F05F-83A7-409C-AFE3-779CCFB96701}"/>
    <dgm:cxn modelId="{4C3D6700-3880-4823-BEF0-B95A105A5DFB}" type="presOf" srcId="{FCEFAA03-9D9E-4AF4-A88B-A739179779C8}" destId="{E7962230-C3AA-499E-AFE7-7E23AA33E4E4}" srcOrd="0" destOrd="0" presId="urn:microsoft.com/office/officeart/2005/8/layout/hierarchy4"/>
    <dgm:cxn modelId="{64DA129E-9D09-4105-9B77-8A8995711924}" srcId="{FCEFAA03-9D9E-4AF4-A88B-A739179779C8}" destId="{DE956978-DFAA-4D94-8A56-7141D074BCEB}" srcOrd="3" destOrd="0" parTransId="{0944CC38-07DE-4B84-86DC-8ACE2DE85EFD}" sibTransId="{13D57A94-CCF8-44E5-B727-F5470768EC52}"/>
    <dgm:cxn modelId="{43F45277-BB1B-46D0-9F6E-F4B80D9D42DC}" srcId="{FCEFAA03-9D9E-4AF4-A88B-A739179779C8}" destId="{4FC4B4E5-A364-4E0C-9ED8-B20A8F1BA6C9}" srcOrd="0" destOrd="0" parTransId="{E781C85B-5425-4BBE-A47D-34456F43C93D}" sibTransId="{1C439FAC-421A-46B8-8338-9E8013CB08E9}"/>
    <dgm:cxn modelId="{F265FDD2-0A80-4AFE-9F28-642D4302B6A1}" type="presOf" srcId="{4FC4B4E5-A364-4E0C-9ED8-B20A8F1BA6C9}" destId="{4A6957DA-36BD-48E2-8A2B-C39F52FE2A3D}" srcOrd="0" destOrd="0" presId="urn:microsoft.com/office/officeart/2005/8/layout/hierarchy4"/>
    <dgm:cxn modelId="{E22A1E12-145A-4BE9-9386-027DD8A56D73}" type="presOf" srcId="{DE956978-DFAA-4D94-8A56-7141D074BCEB}" destId="{949A3143-9FB4-422D-8E74-CC89BB887A9C}" srcOrd="0" destOrd="0" presId="urn:microsoft.com/office/officeart/2005/8/layout/hierarchy4"/>
    <dgm:cxn modelId="{CD9EDD23-BB7D-415E-8F5D-2674FFCDD522}" type="presOf" srcId="{B25FDE00-D5B5-4A7E-B998-6C0A746A326F}" destId="{F8ACEC78-C562-41F1-B78F-052539A5BA0D}" srcOrd="0" destOrd="0" presId="urn:microsoft.com/office/officeart/2005/8/layout/hierarchy4"/>
    <dgm:cxn modelId="{5934BFA5-5678-4502-B55F-A1FB5AA4C47E}" type="presParOf" srcId="{DBAE8ED1-CA02-4036-B64B-F975EA0DC27B}" destId="{BC602A1D-6EDD-4FAE-B9DB-2671DBCD8F4C}" srcOrd="0" destOrd="0" presId="urn:microsoft.com/office/officeart/2005/8/layout/hierarchy4"/>
    <dgm:cxn modelId="{7D2AF95C-E401-4814-8E94-BA012274EF93}" type="presParOf" srcId="{BC602A1D-6EDD-4FAE-B9DB-2671DBCD8F4C}" destId="{E7962230-C3AA-499E-AFE7-7E23AA33E4E4}" srcOrd="0" destOrd="0" presId="urn:microsoft.com/office/officeart/2005/8/layout/hierarchy4"/>
    <dgm:cxn modelId="{A10C5E80-3F59-43DB-BBA7-238F61CE1A16}" type="presParOf" srcId="{BC602A1D-6EDD-4FAE-B9DB-2671DBCD8F4C}" destId="{6ABA47B1-2C80-40B5-B372-3F8A071ED584}" srcOrd="1" destOrd="0" presId="urn:microsoft.com/office/officeart/2005/8/layout/hierarchy4"/>
    <dgm:cxn modelId="{E6F6C82A-3287-4212-9D0A-97B55DD5D3E2}" type="presParOf" srcId="{BC602A1D-6EDD-4FAE-B9DB-2671DBCD8F4C}" destId="{15FECA54-D153-447C-9A50-C408CC20A0D8}" srcOrd="2" destOrd="0" presId="urn:microsoft.com/office/officeart/2005/8/layout/hierarchy4"/>
    <dgm:cxn modelId="{B9F24B5B-9839-4727-A1AC-6AFEBDAC9FC2}" type="presParOf" srcId="{15FECA54-D153-447C-9A50-C408CC20A0D8}" destId="{651A5879-2613-4D35-B5A8-E1F2E41C4744}" srcOrd="0" destOrd="0" presId="urn:microsoft.com/office/officeart/2005/8/layout/hierarchy4"/>
    <dgm:cxn modelId="{0DEB202E-EA88-459E-8AC3-E0692A1ED1C2}" type="presParOf" srcId="{651A5879-2613-4D35-B5A8-E1F2E41C4744}" destId="{4A6957DA-36BD-48E2-8A2B-C39F52FE2A3D}" srcOrd="0" destOrd="0" presId="urn:microsoft.com/office/officeart/2005/8/layout/hierarchy4"/>
    <dgm:cxn modelId="{4B0A6A9F-50AF-4994-AB7B-FA11AC53EC4E}" type="presParOf" srcId="{651A5879-2613-4D35-B5A8-E1F2E41C4744}" destId="{F287020A-D6B0-4242-A5A7-CEB0E97974A5}" srcOrd="1" destOrd="0" presId="urn:microsoft.com/office/officeart/2005/8/layout/hierarchy4"/>
    <dgm:cxn modelId="{81009578-FC45-431C-B159-91BE04E2F138}" type="presParOf" srcId="{15FECA54-D153-447C-9A50-C408CC20A0D8}" destId="{404FF5C8-06BC-4096-BC91-53F464C11BE4}" srcOrd="1" destOrd="0" presId="urn:microsoft.com/office/officeart/2005/8/layout/hierarchy4"/>
    <dgm:cxn modelId="{08ED6235-EC8B-4264-9F1A-EBB190C55962}" type="presParOf" srcId="{15FECA54-D153-447C-9A50-C408CC20A0D8}" destId="{B6A64844-1907-4D7D-BF6E-BC25586A0669}" srcOrd="2" destOrd="0" presId="urn:microsoft.com/office/officeart/2005/8/layout/hierarchy4"/>
    <dgm:cxn modelId="{EC008971-89BB-4FDE-9835-8495B57DB9C9}" type="presParOf" srcId="{B6A64844-1907-4D7D-BF6E-BC25586A0669}" destId="{F8ACEC78-C562-41F1-B78F-052539A5BA0D}" srcOrd="0" destOrd="0" presId="urn:microsoft.com/office/officeart/2005/8/layout/hierarchy4"/>
    <dgm:cxn modelId="{B94D00D4-3DE7-4239-8ADE-83947BA4755F}" type="presParOf" srcId="{B6A64844-1907-4D7D-BF6E-BC25586A0669}" destId="{E3D03EE6-6945-4CA0-86E4-DEC3382AB2EA}" srcOrd="1" destOrd="0" presId="urn:microsoft.com/office/officeart/2005/8/layout/hierarchy4"/>
    <dgm:cxn modelId="{BD0C5BD1-897D-4853-8647-624C876A142B}" type="presParOf" srcId="{15FECA54-D153-447C-9A50-C408CC20A0D8}" destId="{941E0A90-4B09-4F2D-8901-59F36599068A}" srcOrd="3" destOrd="0" presId="urn:microsoft.com/office/officeart/2005/8/layout/hierarchy4"/>
    <dgm:cxn modelId="{EC9EBF49-B05B-4D47-A1C3-F763D477195D}" type="presParOf" srcId="{15FECA54-D153-447C-9A50-C408CC20A0D8}" destId="{027C3019-8B61-472F-A115-47FF7E72AE77}" srcOrd="4" destOrd="0" presId="urn:microsoft.com/office/officeart/2005/8/layout/hierarchy4"/>
    <dgm:cxn modelId="{7CF4B908-950E-4D61-B8B1-581BE5721418}" type="presParOf" srcId="{027C3019-8B61-472F-A115-47FF7E72AE77}" destId="{FA10B7EF-FCB6-4DEE-9479-EDCC48F870CE}" srcOrd="0" destOrd="0" presId="urn:microsoft.com/office/officeart/2005/8/layout/hierarchy4"/>
    <dgm:cxn modelId="{69102673-8116-4C00-8FBE-6DFFB163DE98}" type="presParOf" srcId="{027C3019-8B61-472F-A115-47FF7E72AE77}" destId="{54C6A93E-C185-4FAF-84BE-35B2F1C68049}" srcOrd="1" destOrd="0" presId="urn:microsoft.com/office/officeart/2005/8/layout/hierarchy4"/>
    <dgm:cxn modelId="{BF5E1A50-70ED-4C36-9937-BC30AB2B92BF}" type="presParOf" srcId="{15FECA54-D153-447C-9A50-C408CC20A0D8}" destId="{14FD3465-D0CC-406C-A42A-C270945164FB}" srcOrd="5" destOrd="0" presId="urn:microsoft.com/office/officeart/2005/8/layout/hierarchy4"/>
    <dgm:cxn modelId="{79172087-0B4D-4BC6-A199-8546DD265F86}" type="presParOf" srcId="{15FECA54-D153-447C-9A50-C408CC20A0D8}" destId="{10BA70CB-E51A-4F55-A6AD-E54870B61F40}" srcOrd="6" destOrd="0" presId="urn:microsoft.com/office/officeart/2005/8/layout/hierarchy4"/>
    <dgm:cxn modelId="{D3824ED5-07CD-4AF3-AB8A-B8A806B81BBB}" type="presParOf" srcId="{10BA70CB-E51A-4F55-A6AD-E54870B61F40}" destId="{949A3143-9FB4-422D-8E74-CC89BB887A9C}" srcOrd="0" destOrd="0" presId="urn:microsoft.com/office/officeart/2005/8/layout/hierarchy4"/>
    <dgm:cxn modelId="{E5DD4408-D309-414E-84B8-9015A4B9FE83}" type="presParOf" srcId="{10BA70CB-E51A-4F55-A6AD-E54870B61F40}" destId="{8F7A8829-DACA-41AD-AAF4-28F7BA33FF78}" srcOrd="1" destOrd="0" presId="urn:microsoft.com/office/officeart/2005/8/layout/hierarchy4"/>
    <dgm:cxn modelId="{BF5809EA-9CC7-473C-A9DE-E0CC6CBF3CE6}" type="presParOf" srcId="{15FECA54-D153-447C-9A50-C408CC20A0D8}" destId="{2DA7EDC0-7697-4C11-855F-0E5B2789C98A}" srcOrd="7" destOrd="0" presId="urn:microsoft.com/office/officeart/2005/8/layout/hierarchy4"/>
    <dgm:cxn modelId="{0B7079C2-01A5-4001-B185-80DC8C65A147}" type="presParOf" srcId="{15FECA54-D153-447C-9A50-C408CC20A0D8}" destId="{7065FECB-709F-4358-9594-1483B694E33B}" srcOrd="8" destOrd="0" presId="urn:microsoft.com/office/officeart/2005/8/layout/hierarchy4"/>
    <dgm:cxn modelId="{F4591CB5-503A-482A-8922-1F9A32F070F2}" type="presParOf" srcId="{7065FECB-709F-4358-9594-1483B694E33B}" destId="{1195028F-2C78-45EA-AE63-61411D39ED07}" srcOrd="0" destOrd="0" presId="urn:microsoft.com/office/officeart/2005/8/layout/hierarchy4"/>
    <dgm:cxn modelId="{885ADA77-851B-42B7-B257-080D9348A980}" type="presParOf" srcId="{7065FECB-709F-4358-9594-1483B694E33B}" destId="{D36593D4-2137-4313-B847-3A1E7A4D6B22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D2D95B8-5CC1-4C7B-96A9-B62945C193AF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8108087A-091D-48BE-A75E-92BD7A68DD24}">
      <dgm:prSet custT="1"/>
      <dgm:spPr>
        <a:solidFill>
          <a:srgbClr val="FFC000"/>
        </a:solidFill>
      </dgm:spPr>
      <dgm:t>
        <a:bodyPr/>
        <a:lstStyle/>
        <a:p>
          <a:pPr algn="just"/>
          <a:r>
            <a:rPr lang="it-IT" sz="2400" dirty="0" err="1"/>
            <a:t>Judge</a:t>
          </a:r>
          <a:r>
            <a:rPr lang="it-IT" sz="2400" dirty="0"/>
            <a:t>, Locke, e Durham (1997) hanno preso in esame le </a:t>
          </a:r>
          <a:r>
            <a:rPr lang="it-IT" sz="2400" i="1" dirty="0"/>
            <a:t>core-self </a:t>
          </a:r>
          <a:r>
            <a:rPr lang="it-IT" sz="2400" i="1" dirty="0" err="1"/>
            <a:t>evaluations</a:t>
          </a:r>
          <a:r>
            <a:rPr lang="it-IT" sz="2400" i="1" dirty="0"/>
            <a:t> (</a:t>
          </a:r>
          <a:r>
            <a:rPr lang="it-IT" sz="2400" b="1" i="1" dirty="0"/>
            <a:t>CSE</a:t>
          </a:r>
          <a:r>
            <a:rPr lang="it-IT" sz="2400" i="1" dirty="0"/>
            <a:t>), </a:t>
          </a:r>
          <a:r>
            <a:rPr lang="it-IT" sz="2400" dirty="0"/>
            <a:t>un set di </a:t>
          </a:r>
          <a:r>
            <a:rPr lang="it-IT" sz="2400" b="1" dirty="0"/>
            <a:t>convinzioni fondamentali</a:t>
          </a:r>
          <a:r>
            <a:rPr lang="it-IT" sz="2400" dirty="0"/>
            <a:t> rispetto a sé stessi, il proprio funzionamento, e il mondo. </a:t>
          </a:r>
        </a:p>
      </dgm:t>
    </dgm:pt>
    <dgm:pt modelId="{08BBC046-977A-48CF-82D0-80CF02DBAEAD}" type="parTrans" cxnId="{EBD98EEB-722E-4D01-9A72-3A483C598556}">
      <dgm:prSet/>
      <dgm:spPr/>
      <dgm:t>
        <a:bodyPr/>
        <a:lstStyle/>
        <a:p>
          <a:pPr algn="just"/>
          <a:endParaRPr lang="it-IT" sz="2400"/>
        </a:p>
      </dgm:t>
    </dgm:pt>
    <dgm:pt modelId="{73AAC4F6-8024-4AC2-B315-6582A9658B46}" type="sibTrans" cxnId="{EBD98EEB-722E-4D01-9A72-3A483C598556}">
      <dgm:prSet/>
      <dgm:spPr/>
      <dgm:t>
        <a:bodyPr/>
        <a:lstStyle/>
        <a:p>
          <a:pPr algn="just"/>
          <a:endParaRPr lang="it-IT" sz="2400"/>
        </a:p>
      </dgm:t>
    </dgm:pt>
    <dgm:pt modelId="{C629D4F8-FC73-4A96-95CA-391477E349DA}">
      <dgm:prSet custT="1"/>
      <dgm:spPr>
        <a:solidFill>
          <a:schemeClr val="bg2">
            <a:lumMod val="25000"/>
          </a:schemeClr>
        </a:solidFill>
      </dgm:spPr>
      <dgm:t>
        <a:bodyPr/>
        <a:lstStyle/>
        <a:p>
          <a:pPr algn="just"/>
          <a:r>
            <a:rPr lang="it-IT" sz="2400" dirty="0" err="1"/>
            <a:t>Judge</a:t>
          </a:r>
          <a:r>
            <a:rPr lang="it-IT" sz="2400" dirty="0"/>
            <a:t>, </a:t>
          </a:r>
          <a:r>
            <a:rPr lang="it-IT" sz="2400" dirty="0" err="1"/>
            <a:t>Heller</a:t>
          </a:r>
          <a:r>
            <a:rPr lang="it-IT" sz="2400" dirty="0"/>
            <a:t>, e Klinger (2008) hanno inoltre trovato che di tre tassonomie (BF5, PA/NA, CSE), le core self-</a:t>
          </a:r>
          <a:r>
            <a:rPr lang="it-IT" sz="2400" dirty="0" err="1"/>
            <a:t>evaluations</a:t>
          </a:r>
          <a:r>
            <a:rPr lang="it-IT" sz="2400" dirty="0"/>
            <a:t> risultavano il </a:t>
          </a:r>
          <a:r>
            <a:rPr lang="it-IT" sz="2400" b="1" dirty="0" err="1"/>
            <a:t>predittore</a:t>
          </a:r>
          <a:r>
            <a:rPr lang="it-IT" sz="2400" dirty="0"/>
            <a:t> </a:t>
          </a:r>
          <a:r>
            <a:rPr lang="it-IT" sz="2400" b="1" dirty="0"/>
            <a:t>più</a:t>
          </a:r>
          <a:r>
            <a:rPr lang="it-IT" sz="2400" dirty="0"/>
            <a:t> </a:t>
          </a:r>
          <a:r>
            <a:rPr lang="it-IT" sz="2400" b="1" dirty="0"/>
            <a:t>importante</a:t>
          </a:r>
          <a:r>
            <a:rPr lang="it-IT" sz="2400" dirty="0"/>
            <a:t> della soddisfazione lavorativa. </a:t>
          </a:r>
        </a:p>
      </dgm:t>
    </dgm:pt>
    <dgm:pt modelId="{7299DC9B-3961-44C1-8FE3-1C774422ED3D}" type="parTrans" cxnId="{047DE80A-C08B-4E91-9EF0-CE791A2F8CBF}">
      <dgm:prSet/>
      <dgm:spPr/>
      <dgm:t>
        <a:bodyPr/>
        <a:lstStyle/>
        <a:p>
          <a:pPr algn="just"/>
          <a:endParaRPr lang="it-IT" sz="2400"/>
        </a:p>
      </dgm:t>
    </dgm:pt>
    <dgm:pt modelId="{4BAF62E9-4F3F-419E-ACD2-045F25925A01}" type="sibTrans" cxnId="{047DE80A-C08B-4E91-9EF0-CE791A2F8CBF}">
      <dgm:prSet/>
      <dgm:spPr/>
      <dgm:t>
        <a:bodyPr/>
        <a:lstStyle/>
        <a:p>
          <a:pPr algn="just"/>
          <a:endParaRPr lang="it-IT" sz="2400"/>
        </a:p>
      </dgm:t>
    </dgm:pt>
    <dgm:pt modelId="{9A66E38E-F5B8-48A2-94B4-97213DBB444F}" type="pres">
      <dgm:prSet presAssocID="{AD2D95B8-5CC1-4C7B-96A9-B62945C193AF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5AFC3D4-B6A8-4CEF-B0F7-0AB11ECEC3DC}" type="pres">
      <dgm:prSet presAssocID="{8108087A-091D-48BE-A75E-92BD7A68DD24}" presName="composite" presStyleCnt="0"/>
      <dgm:spPr/>
    </dgm:pt>
    <dgm:pt modelId="{B2184FA2-A73E-48AF-A20E-B3D8DD74CED4}" type="pres">
      <dgm:prSet presAssocID="{8108087A-091D-48BE-A75E-92BD7A68DD24}" presName="imgShp" presStyleLbl="fgImgPlace1" presStyleIdx="0" presStyleCnt="2" custLinFactNeighborX="-44850" custLinFactNeighborY="901"/>
      <dgm:spPr>
        <a:blipFill rotWithShape="1"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7923B287-0E48-4453-9AA2-08C7B36C522C}" type="pres">
      <dgm:prSet presAssocID="{8108087A-091D-48BE-A75E-92BD7A68DD24}" presName="txShp" presStyleLbl="node1" presStyleIdx="0" presStyleCnt="2" custScaleX="1257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E9C720-8831-448A-BC37-325A0F112D2B}" type="pres">
      <dgm:prSet presAssocID="{73AAC4F6-8024-4AC2-B315-6582A9658B46}" presName="spacing" presStyleCnt="0"/>
      <dgm:spPr/>
    </dgm:pt>
    <dgm:pt modelId="{3E49D36C-1AF9-4267-9F3E-7C35743632CF}" type="pres">
      <dgm:prSet presAssocID="{C629D4F8-FC73-4A96-95CA-391477E349DA}" presName="composite" presStyleCnt="0"/>
      <dgm:spPr/>
    </dgm:pt>
    <dgm:pt modelId="{08F7B7EE-EE03-4F07-B54A-1CF907B30781}" type="pres">
      <dgm:prSet presAssocID="{C629D4F8-FC73-4A96-95CA-391477E349DA}" presName="imgShp" presStyleLbl="fgImgPlace1" presStyleIdx="1" presStyleCnt="2" custLinFactNeighborX="-44850" custLinFactNeighborY="612"/>
      <dgm:spPr>
        <a:blipFill rotWithShape="1">
          <a:blip xmlns:r="http://schemas.openxmlformats.org/officeDocument/2006/relationships" r:embed="rId2"/>
          <a:srcRect/>
          <a:stretch>
            <a:fillRect l="-25000" r="-25000"/>
          </a:stretch>
        </a:blipFill>
      </dgm:spPr>
    </dgm:pt>
    <dgm:pt modelId="{55E1DFC8-0888-41A7-B41C-D4AB51D054EC}" type="pres">
      <dgm:prSet presAssocID="{C629D4F8-FC73-4A96-95CA-391477E349DA}" presName="txShp" presStyleLbl="node1" presStyleIdx="1" presStyleCnt="2" custScaleX="1265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EC04243-BD20-4205-BD78-861A90D901BC}" type="presOf" srcId="{C629D4F8-FC73-4A96-95CA-391477E349DA}" destId="{55E1DFC8-0888-41A7-B41C-D4AB51D054EC}" srcOrd="0" destOrd="0" presId="urn:microsoft.com/office/officeart/2005/8/layout/vList3"/>
    <dgm:cxn modelId="{A90DB8A3-9F37-4FD9-87E5-08C77FB5534D}" type="presOf" srcId="{AD2D95B8-5CC1-4C7B-96A9-B62945C193AF}" destId="{9A66E38E-F5B8-48A2-94B4-97213DBB444F}" srcOrd="0" destOrd="0" presId="urn:microsoft.com/office/officeart/2005/8/layout/vList3"/>
    <dgm:cxn modelId="{EBD98EEB-722E-4D01-9A72-3A483C598556}" srcId="{AD2D95B8-5CC1-4C7B-96A9-B62945C193AF}" destId="{8108087A-091D-48BE-A75E-92BD7A68DD24}" srcOrd="0" destOrd="0" parTransId="{08BBC046-977A-48CF-82D0-80CF02DBAEAD}" sibTransId="{73AAC4F6-8024-4AC2-B315-6582A9658B46}"/>
    <dgm:cxn modelId="{40217C84-DE95-4590-A84A-FEBCF9C8904F}" type="presOf" srcId="{8108087A-091D-48BE-A75E-92BD7A68DD24}" destId="{7923B287-0E48-4453-9AA2-08C7B36C522C}" srcOrd="0" destOrd="0" presId="urn:microsoft.com/office/officeart/2005/8/layout/vList3"/>
    <dgm:cxn modelId="{047DE80A-C08B-4E91-9EF0-CE791A2F8CBF}" srcId="{AD2D95B8-5CC1-4C7B-96A9-B62945C193AF}" destId="{C629D4F8-FC73-4A96-95CA-391477E349DA}" srcOrd="1" destOrd="0" parTransId="{7299DC9B-3961-44C1-8FE3-1C774422ED3D}" sibTransId="{4BAF62E9-4F3F-419E-ACD2-045F25925A01}"/>
    <dgm:cxn modelId="{3BB080E1-2FA2-44AE-8D88-82AE30550EC4}" type="presParOf" srcId="{9A66E38E-F5B8-48A2-94B4-97213DBB444F}" destId="{45AFC3D4-B6A8-4CEF-B0F7-0AB11ECEC3DC}" srcOrd="0" destOrd="0" presId="urn:microsoft.com/office/officeart/2005/8/layout/vList3"/>
    <dgm:cxn modelId="{FF20EF39-6F76-40DE-8B58-5AD80471AEED}" type="presParOf" srcId="{45AFC3D4-B6A8-4CEF-B0F7-0AB11ECEC3DC}" destId="{B2184FA2-A73E-48AF-A20E-B3D8DD74CED4}" srcOrd="0" destOrd="0" presId="urn:microsoft.com/office/officeart/2005/8/layout/vList3"/>
    <dgm:cxn modelId="{97D8DC32-B5FF-473B-B5FC-8A6BAE1DDFDB}" type="presParOf" srcId="{45AFC3D4-B6A8-4CEF-B0F7-0AB11ECEC3DC}" destId="{7923B287-0E48-4453-9AA2-08C7B36C522C}" srcOrd="1" destOrd="0" presId="urn:microsoft.com/office/officeart/2005/8/layout/vList3"/>
    <dgm:cxn modelId="{D040BA88-E780-4E2B-ACE0-F292480D27FC}" type="presParOf" srcId="{9A66E38E-F5B8-48A2-94B4-97213DBB444F}" destId="{D0E9C720-8831-448A-BC37-325A0F112D2B}" srcOrd="1" destOrd="0" presId="urn:microsoft.com/office/officeart/2005/8/layout/vList3"/>
    <dgm:cxn modelId="{A28667BB-5485-4C25-BA83-F392F9A27707}" type="presParOf" srcId="{9A66E38E-F5B8-48A2-94B4-97213DBB444F}" destId="{3E49D36C-1AF9-4267-9F3E-7C35743632CF}" srcOrd="2" destOrd="0" presId="urn:microsoft.com/office/officeart/2005/8/layout/vList3"/>
    <dgm:cxn modelId="{3FB68744-E283-4778-9850-F27DE09FA4F7}" type="presParOf" srcId="{3E49D36C-1AF9-4267-9F3E-7C35743632CF}" destId="{08F7B7EE-EE03-4F07-B54A-1CF907B30781}" srcOrd="0" destOrd="0" presId="urn:microsoft.com/office/officeart/2005/8/layout/vList3"/>
    <dgm:cxn modelId="{C012982B-57F7-408E-BA44-A7AAA2D0903D}" type="presParOf" srcId="{3E49D36C-1AF9-4267-9F3E-7C35743632CF}" destId="{55E1DFC8-0888-41A7-B41C-D4AB51D054E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D969447-16C4-411D-8A31-05A375ACFF9F}" type="doc">
      <dgm:prSet loTypeId="urn:microsoft.com/office/officeart/2005/8/layout/lProcess3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it-IT"/>
        </a:p>
      </dgm:t>
    </dgm:pt>
    <dgm:pt modelId="{80B24C1F-AAFC-4F0D-93DD-94E192E3C4A7}">
      <dgm:prSet custT="1"/>
      <dgm:spPr/>
      <dgm:t>
        <a:bodyPr/>
        <a:lstStyle/>
        <a:p>
          <a:pPr algn="just"/>
          <a:r>
            <a:rPr lang="it-IT" sz="2400" dirty="0"/>
            <a:t>I </a:t>
          </a:r>
          <a:r>
            <a:rPr lang="it-IT" sz="2400" b="1" dirty="0"/>
            <a:t>risultati del lavoro </a:t>
          </a:r>
          <a:r>
            <a:rPr lang="it-IT" sz="2400" dirty="0"/>
            <a:t>sono spesso </a:t>
          </a:r>
          <a:r>
            <a:rPr lang="it-IT" sz="2400" i="1" dirty="0"/>
            <a:t>giudicati in base ad una serie di standard</a:t>
          </a:r>
          <a:r>
            <a:rPr lang="it-IT" sz="2400" dirty="0"/>
            <a:t>. </a:t>
          </a:r>
        </a:p>
      </dgm:t>
    </dgm:pt>
    <dgm:pt modelId="{E870F5DD-BC5E-40DF-B04B-50A9B5204443}" type="parTrans" cxnId="{65F9DE29-043C-48F9-B454-90A0BD50ADCC}">
      <dgm:prSet/>
      <dgm:spPr/>
      <dgm:t>
        <a:bodyPr/>
        <a:lstStyle/>
        <a:p>
          <a:pPr algn="just"/>
          <a:endParaRPr lang="it-IT" sz="2400"/>
        </a:p>
      </dgm:t>
    </dgm:pt>
    <dgm:pt modelId="{95E41911-75E9-4B48-917B-733F52F9E2F9}" type="sibTrans" cxnId="{65F9DE29-043C-48F9-B454-90A0BD50ADCC}">
      <dgm:prSet/>
      <dgm:spPr/>
      <dgm:t>
        <a:bodyPr/>
        <a:lstStyle/>
        <a:p>
          <a:pPr algn="just"/>
          <a:endParaRPr lang="it-IT" sz="2400"/>
        </a:p>
      </dgm:t>
    </dgm:pt>
    <dgm:pt modelId="{75295BFB-0C1F-48FE-B145-3C3A71A10CE2}">
      <dgm:prSet custT="1"/>
      <dgm:spPr/>
      <dgm:t>
        <a:bodyPr/>
        <a:lstStyle/>
        <a:p>
          <a:pPr algn="just"/>
          <a:r>
            <a:rPr lang="it-IT" sz="2400" dirty="0"/>
            <a:t>C’è un numero di influenze ipotizzate sugli standard coinvolti nella valutazione dei risultati del lavoro.</a:t>
          </a:r>
        </a:p>
      </dgm:t>
    </dgm:pt>
    <dgm:pt modelId="{4DF5764E-7778-4B64-9044-B6BEBA15EF66}" type="parTrans" cxnId="{9A139081-F895-4477-BA74-FE498A56E7C3}">
      <dgm:prSet/>
      <dgm:spPr/>
      <dgm:t>
        <a:bodyPr/>
        <a:lstStyle/>
        <a:p>
          <a:pPr algn="just"/>
          <a:endParaRPr lang="it-IT" sz="2400"/>
        </a:p>
      </dgm:t>
    </dgm:pt>
    <dgm:pt modelId="{D0812FD5-897A-4A09-B575-25FA411E2574}" type="sibTrans" cxnId="{9A139081-F895-4477-BA74-FE498A56E7C3}">
      <dgm:prSet/>
      <dgm:spPr/>
      <dgm:t>
        <a:bodyPr/>
        <a:lstStyle/>
        <a:p>
          <a:pPr algn="just"/>
          <a:endParaRPr lang="it-IT" sz="2400"/>
        </a:p>
      </dgm:t>
    </dgm:pt>
    <dgm:pt modelId="{F11217F3-C926-4F82-9D10-BAE4498DAB26}">
      <dgm:prSet custT="1"/>
      <dgm:spPr/>
      <dgm:t>
        <a:bodyPr/>
        <a:lstStyle/>
        <a:p>
          <a:pPr algn="just"/>
          <a:r>
            <a:rPr lang="it-IT" sz="2400" dirty="0"/>
            <a:t>Gli </a:t>
          </a:r>
          <a:r>
            <a:rPr lang="it-IT" sz="2400" b="1" dirty="0"/>
            <a:t>esiti del lavoro </a:t>
          </a:r>
          <a:r>
            <a:rPr lang="it-IT" sz="2400" dirty="0"/>
            <a:t> e </a:t>
          </a:r>
          <a:r>
            <a:rPr lang="it-IT" sz="2400" b="1" dirty="0"/>
            <a:t>gli standard </a:t>
          </a:r>
          <a:r>
            <a:rPr lang="it-IT" sz="2400" dirty="0"/>
            <a:t>sono processati attraverso un processo di </a:t>
          </a:r>
          <a:r>
            <a:rPr lang="it-IT" sz="2400" dirty="0" smtClean="0"/>
            <a:t>comparazione. </a:t>
          </a:r>
          <a:endParaRPr lang="it-IT" sz="2400" dirty="0"/>
        </a:p>
      </dgm:t>
    </dgm:pt>
    <dgm:pt modelId="{29786C10-7F99-44D6-A920-056E086D108B}" type="parTrans" cxnId="{B749A666-8A53-4B82-AEC5-A3EEF89E74C3}">
      <dgm:prSet/>
      <dgm:spPr/>
      <dgm:t>
        <a:bodyPr/>
        <a:lstStyle/>
        <a:p>
          <a:pPr algn="just"/>
          <a:endParaRPr lang="it-IT" sz="2400"/>
        </a:p>
      </dgm:t>
    </dgm:pt>
    <dgm:pt modelId="{6607EB59-3414-4AFF-B5C3-D1684FCA37E0}" type="sibTrans" cxnId="{B749A666-8A53-4B82-AEC5-A3EEF89E74C3}">
      <dgm:prSet/>
      <dgm:spPr/>
      <dgm:t>
        <a:bodyPr/>
        <a:lstStyle/>
        <a:p>
          <a:pPr algn="just"/>
          <a:endParaRPr lang="it-IT" sz="2400"/>
        </a:p>
      </dgm:t>
    </dgm:pt>
    <dgm:pt modelId="{DA863590-DA7A-4929-9491-FFC6920FA679}">
      <dgm:prSet custT="1"/>
      <dgm:spPr/>
      <dgm:t>
        <a:bodyPr/>
        <a:lstStyle/>
        <a:p>
          <a:pPr algn="just"/>
          <a:r>
            <a:rPr lang="it-IT" sz="2400" dirty="0"/>
            <a:t>Il risultato di questi processi cognitivi è la </a:t>
          </a:r>
          <a:r>
            <a:rPr lang="it-IT" sz="2400" i="1" dirty="0"/>
            <a:t>valutazione della propria soddisfazione </a:t>
          </a:r>
          <a:r>
            <a:rPr lang="it-IT" sz="2400" dirty="0"/>
            <a:t>lavorativa.</a:t>
          </a:r>
        </a:p>
      </dgm:t>
    </dgm:pt>
    <dgm:pt modelId="{A1D78D12-F394-479B-9581-7D85B4CA0CBD}" type="parTrans" cxnId="{099D0544-3806-4FED-9632-79F2D42B96DC}">
      <dgm:prSet/>
      <dgm:spPr/>
      <dgm:t>
        <a:bodyPr/>
        <a:lstStyle/>
        <a:p>
          <a:pPr algn="just"/>
          <a:endParaRPr lang="it-IT" sz="2400"/>
        </a:p>
      </dgm:t>
    </dgm:pt>
    <dgm:pt modelId="{DB0BF30F-9521-4203-9474-C30FC271702F}" type="sibTrans" cxnId="{099D0544-3806-4FED-9632-79F2D42B96DC}">
      <dgm:prSet/>
      <dgm:spPr/>
      <dgm:t>
        <a:bodyPr/>
        <a:lstStyle/>
        <a:p>
          <a:pPr algn="just"/>
          <a:endParaRPr lang="it-IT" sz="2400"/>
        </a:p>
      </dgm:t>
    </dgm:pt>
    <dgm:pt modelId="{ECAC100C-711B-460F-97A8-C410D8679678}" type="pres">
      <dgm:prSet presAssocID="{8D969447-16C4-411D-8A31-05A375ACFF9F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573DA02-AE37-45F5-A1A2-3F8F5F17F620}" type="pres">
      <dgm:prSet presAssocID="{80B24C1F-AAFC-4F0D-93DD-94E192E3C4A7}" presName="horFlow" presStyleCnt="0"/>
      <dgm:spPr/>
    </dgm:pt>
    <dgm:pt modelId="{87903539-60F5-478F-9FB2-FB653212CEBF}" type="pres">
      <dgm:prSet presAssocID="{80B24C1F-AAFC-4F0D-93DD-94E192E3C4A7}" presName="bigChev" presStyleLbl="node1" presStyleIdx="0" presStyleCnt="2"/>
      <dgm:spPr/>
      <dgm:t>
        <a:bodyPr/>
        <a:lstStyle/>
        <a:p>
          <a:endParaRPr lang="en-US"/>
        </a:p>
      </dgm:t>
    </dgm:pt>
    <dgm:pt modelId="{33800ECA-F74C-48EB-A172-DA8BEBA03282}" type="pres">
      <dgm:prSet presAssocID="{4DF5764E-7778-4B64-9044-B6BEBA15EF66}" presName="parTrans" presStyleCnt="0"/>
      <dgm:spPr/>
    </dgm:pt>
    <dgm:pt modelId="{4CBE3DD5-72D7-42BE-AF33-4E6F2502950B}" type="pres">
      <dgm:prSet presAssocID="{75295BFB-0C1F-48FE-B145-3C3A71A10CE2}" presName="node" presStyleLbl="alignAccFollowNode1" presStyleIdx="0" presStyleCnt="2" custScaleX="1278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FCC9C3-7BD5-44AC-B7FD-BFBA9065049F}" type="pres">
      <dgm:prSet presAssocID="{80B24C1F-AAFC-4F0D-93DD-94E192E3C4A7}" presName="vSp" presStyleCnt="0"/>
      <dgm:spPr/>
    </dgm:pt>
    <dgm:pt modelId="{90D42310-89D6-401E-B3A8-708272AED84F}" type="pres">
      <dgm:prSet presAssocID="{F11217F3-C926-4F82-9D10-BAE4498DAB26}" presName="horFlow" presStyleCnt="0"/>
      <dgm:spPr/>
    </dgm:pt>
    <dgm:pt modelId="{3BFAFE37-A18E-478D-B2AD-D6F3D80DA47A}" type="pres">
      <dgm:prSet presAssocID="{F11217F3-C926-4F82-9D10-BAE4498DAB26}" presName="bigChev" presStyleLbl="node1" presStyleIdx="1" presStyleCnt="2"/>
      <dgm:spPr/>
      <dgm:t>
        <a:bodyPr/>
        <a:lstStyle/>
        <a:p>
          <a:endParaRPr lang="en-US"/>
        </a:p>
      </dgm:t>
    </dgm:pt>
    <dgm:pt modelId="{50FED656-5418-4C62-9B73-D28EBA3C7BDC}" type="pres">
      <dgm:prSet presAssocID="{A1D78D12-F394-479B-9581-7D85B4CA0CBD}" presName="parTrans" presStyleCnt="0"/>
      <dgm:spPr/>
    </dgm:pt>
    <dgm:pt modelId="{0B8F1D55-F797-4FC1-8E07-34E3323E91A0}" type="pres">
      <dgm:prSet presAssocID="{DA863590-DA7A-4929-9491-FFC6920FA679}" presName="node" presStyleLbl="alignAccFollowNode1" presStyleIdx="1" presStyleCnt="2" custScaleX="1253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C54BAE6-56A0-479D-969C-8FD3B422C339}" type="presOf" srcId="{DA863590-DA7A-4929-9491-FFC6920FA679}" destId="{0B8F1D55-F797-4FC1-8E07-34E3323E91A0}" srcOrd="0" destOrd="0" presId="urn:microsoft.com/office/officeart/2005/8/layout/lProcess3"/>
    <dgm:cxn modelId="{B749A666-8A53-4B82-AEC5-A3EEF89E74C3}" srcId="{8D969447-16C4-411D-8A31-05A375ACFF9F}" destId="{F11217F3-C926-4F82-9D10-BAE4498DAB26}" srcOrd="1" destOrd="0" parTransId="{29786C10-7F99-44D6-A920-056E086D108B}" sibTransId="{6607EB59-3414-4AFF-B5C3-D1684FCA37E0}"/>
    <dgm:cxn modelId="{099D0544-3806-4FED-9632-79F2D42B96DC}" srcId="{F11217F3-C926-4F82-9D10-BAE4498DAB26}" destId="{DA863590-DA7A-4929-9491-FFC6920FA679}" srcOrd="0" destOrd="0" parTransId="{A1D78D12-F394-479B-9581-7D85B4CA0CBD}" sibTransId="{DB0BF30F-9521-4203-9474-C30FC271702F}"/>
    <dgm:cxn modelId="{C00E294E-C125-4C3D-A633-D7AF99BE6021}" type="presOf" srcId="{75295BFB-0C1F-48FE-B145-3C3A71A10CE2}" destId="{4CBE3DD5-72D7-42BE-AF33-4E6F2502950B}" srcOrd="0" destOrd="0" presId="urn:microsoft.com/office/officeart/2005/8/layout/lProcess3"/>
    <dgm:cxn modelId="{3ADF51C9-A211-4CF4-AD6B-4DD43427DD87}" type="presOf" srcId="{80B24C1F-AAFC-4F0D-93DD-94E192E3C4A7}" destId="{87903539-60F5-478F-9FB2-FB653212CEBF}" srcOrd="0" destOrd="0" presId="urn:microsoft.com/office/officeart/2005/8/layout/lProcess3"/>
    <dgm:cxn modelId="{9A139081-F895-4477-BA74-FE498A56E7C3}" srcId="{80B24C1F-AAFC-4F0D-93DD-94E192E3C4A7}" destId="{75295BFB-0C1F-48FE-B145-3C3A71A10CE2}" srcOrd="0" destOrd="0" parTransId="{4DF5764E-7778-4B64-9044-B6BEBA15EF66}" sibTransId="{D0812FD5-897A-4A09-B575-25FA411E2574}"/>
    <dgm:cxn modelId="{65F9DE29-043C-48F9-B454-90A0BD50ADCC}" srcId="{8D969447-16C4-411D-8A31-05A375ACFF9F}" destId="{80B24C1F-AAFC-4F0D-93DD-94E192E3C4A7}" srcOrd="0" destOrd="0" parTransId="{E870F5DD-BC5E-40DF-B04B-50A9B5204443}" sibTransId="{95E41911-75E9-4B48-917B-733F52F9E2F9}"/>
    <dgm:cxn modelId="{4C393814-DC0F-4C33-B10D-C0782B9789B5}" type="presOf" srcId="{F11217F3-C926-4F82-9D10-BAE4498DAB26}" destId="{3BFAFE37-A18E-478D-B2AD-D6F3D80DA47A}" srcOrd="0" destOrd="0" presId="urn:microsoft.com/office/officeart/2005/8/layout/lProcess3"/>
    <dgm:cxn modelId="{CF940B28-91E6-4049-B3F4-A5BA448E955F}" type="presOf" srcId="{8D969447-16C4-411D-8A31-05A375ACFF9F}" destId="{ECAC100C-711B-460F-97A8-C410D8679678}" srcOrd="0" destOrd="0" presId="urn:microsoft.com/office/officeart/2005/8/layout/lProcess3"/>
    <dgm:cxn modelId="{0273CDE5-FC64-40CE-8379-E45F6B10DEC0}" type="presParOf" srcId="{ECAC100C-711B-460F-97A8-C410D8679678}" destId="{A573DA02-AE37-45F5-A1A2-3F8F5F17F620}" srcOrd="0" destOrd="0" presId="urn:microsoft.com/office/officeart/2005/8/layout/lProcess3"/>
    <dgm:cxn modelId="{7388B9D5-DCC8-4154-B599-569B7F1BB073}" type="presParOf" srcId="{A573DA02-AE37-45F5-A1A2-3F8F5F17F620}" destId="{87903539-60F5-478F-9FB2-FB653212CEBF}" srcOrd="0" destOrd="0" presId="urn:microsoft.com/office/officeart/2005/8/layout/lProcess3"/>
    <dgm:cxn modelId="{D59DE498-42E0-44E3-BBDA-EA1D94E5D20F}" type="presParOf" srcId="{A573DA02-AE37-45F5-A1A2-3F8F5F17F620}" destId="{33800ECA-F74C-48EB-A172-DA8BEBA03282}" srcOrd="1" destOrd="0" presId="urn:microsoft.com/office/officeart/2005/8/layout/lProcess3"/>
    <dgm:cxn modelId="{29C02039-F885-4C71-9E3A-1D3BAA9A5DCC}" type="presParOf" srcId="{A573DA02-AE37-45F5-A1A2-3F8F5F17F620}" destId="{4CBE3DD5-72D7-42BE-AF33-4E6F2502950B}" srcOrd="2" destOrd="0" presId="urn:microsoft.com/office/officeart/2005/8/layout/lProcess3"/>
    <dgm:cxn modelId="{CCD8B7D9-898E-43B7-A81C-E40B856A55B3}" type="presParOf" srcId="{ECAC100C-711B-460F-97A8-C410D8679678}" destId="{AFFCC9C3-7BD5-44AC-B7FD-BFBA9065049F}" srcOrd="1" destOrd="0" presId="urn:microsoft.com/office/officeart/2005/8/layout/lProcess3"/>
    <dgm:cxn modelId="{C1C488BD-1352-4689-82B0-8ED23E0A3107}" type="presParOf" srcId="{ECAC100C-711B-460F-97A8-C410D8679678}" destId="{90D42310-89D6-401E-B3A8-708272AED84F}" srcOrd="2" destOrd="0" presId="urn:microsoft.com/office/officeart/2005/8/layout/lProcess3"/>
    <dgm:cxn modelId="{66841893-DB9B-4C83-AE3E-00142DDA36C9}" type="presParOf" srcId="{90D42310-89D6-401E-B3A8-708272AED84F}" destId="{3BFAFE37-A18E-478D-B2AD-D6F3D80DA47A}" srcOrd="0" destOrd="0" presId="urn:microsoft.com/office/officeart/2005/8/layout/lProcess3"/>
    <dgm:cxn modelId="{79120850-4938-4052-AEEA-4AF0AAEF40A6}" type="presParOf" srcId="{90D42310-89D6-401E-B3A8-708272AED84F}" destId="{50FED656-5418-4C62-9B73-D28EBA3C7BDC}" srcOrd="1" destOrd="0" presId="urn:microsoft.com/office/officeart/2005/8/layout/lProcess3"/>
    <dgm:cxn modelId="{C17D42BB-EA6E-487F-AF16-CD36FA2B822B}" type="presParOf" srcId="{90D42310-89D6-401E-B3A8-708272AED84F}" destId="{0B8F1D55-F797-4FC1-8E07-34E3323E91A0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64F2B67-58B2-46FF-94C0-7BD14A0EE44A}" type="doc">
      <dgm:prSet loTypeId="urn:microsoft.com/office/officeart/2005/8/layout/target2" loCatId="relationship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it-IT"/>
        </a:p>
      </dgm:t>
    </dgm:pt>
    <dgm:pt modelId="{7DDABEDE-9FAE-4228-8591-AEBBB35CCF53}">
      <dgm:prSet custT="1"/>
      <dgm:spPr/>
      <dgm:t>
        <a:bodyPr/>
        <a:lstStyle/>
        <a:p>
          <a:pPr algn="just"/>
          <a:r>
            <a:rPr lang="it-IT" sz="2400" b="1"/>
            <a:t>L’affettività</a:t>
          </a:r>
          <a:r>
            <a:rPr lang="it-IT" sz="2400"/>
            <a:t> viene definita concettualmente come </a:t>
          </a:r>
          <a:r>
            <a:rPr lang="it-IT" sz="2400" i="1"/>
            <a:t>le reazioni emotive degli individui ad aspetti del proprio lavoro e ad eventi che accadono mentre sono al lavoro.</a:t>
          </a:r>
          <a:r>
            <a:rPr lang="it-IT" sz="2400"/>
            <a:t> </a:t>
          </a:r>
        </a:p>
      </dgm:t>
    </dgm:pt>
    <dgm:pt modelId="{E8003255-5C2E-4584-A8C4-B213AE4EAB47}" type="parTrans" cxnId="{04FA2F2A-6DEA-4BFA-9C06-869C9D8420F3}">
      <dgm:prSet/>
      <dgm:spPr/>
      <dgm:t>
        <a:bodyPr/>
        <a:lstStyle/>
        <a:p>
          <a:pPr algn="just"/>
          <a:endParaRPr lang="it-IT" sz="2400"/>
        </a:p>
      </dgm:t>
    </dgm:pt>
    <dgm:pt modelId="{174206FA-044E-48F0-BEAB-3FFE293D91F5}" type="sibTrans" cxnId="{04FA2F2A-6DEA-4BFA-9C06-869C9D8420F3}">
      <dgm:prSet/>
      <dgm:spPr/>
      <dgm:t>
        <a:bodyPr/>
        <a:lstStyle/>
        <a:p>
          <a:pPr algn="just"/>
          <a:endParaRPr lang="it-IT" sz="2400"/>
        </a:p>
      </dgm:t>
    </dgm:pt>
    <dgm:pt modelId="{6A5AA827-AB7A-44E0-B2FD-527C38A75B4E}">
      <dgm:prSet custT="1"/>
      <dgm:spPr/>
      <dgm:t>
        <a:bodyPr/>
        <a:lstStyle/>
        <a:p>
          <a:pPr algn="just"/>
          <a:r>
            <a:rPr lang="it-IT" sz="2400"/>
            <a:t>Questo termine si riferisce a come un individuo </a:t>
          </a:r>
          <a:r>
            <a:rPr lang="it-IT" sz="2400" i="1"/>
            <a:t>si sente </a:t>
          </a:r>
          <a:r>
            <a:rPr lang="it-IT" sz="2400"/>
            <a:t>al lavoro. </a:t>
          </a:r>
        </a:p>
      </dgm:t>
    </dgm:pt>
    <dgm:pt modelId="{878FAE9A-1122-42F9-981F-438E68B29AD9}" type="parTrans" cxnId="{1F71AE05-2099-4EFD-8B4A-DD96D5BE2A3D}">
      <dgm:prSet/>
      <dgm:spPr/>
      <dgm:t>
        <a:bodyPr/>
        <a:lstStyle/>
        <a:p>
          <a:pPr algn="just"/>
          <a:endParaRPr lang="it-IT" sz="2400"/>
        </a:p>
      </dgm:t>
    </dgm:pt>
    <dgm:pt modelId="{ECC24D1F-8EE9-4EF8-A98B-02E7458CA95D}" type="sibTrans" cxnId="{1F71AE05-2099-4EFD-8B4A-DD96D5BE2A3D}">
      <dgm:prSet/>
      <dgm:spPr/>
      <dgm:t>
        <a:bodyPr/>
        <a:lstStyle/>
        <a:p>
          <a:pPr algn="just"/>
          <a:endParaRPr lang="it-IT" sz="2400"/>
        </a:p>
      </dgm:t>
    </dgm:pt>
    <dgm:pt modelId="{8F5529F3-50CC-4454-A846-4E9BBC205146}">
      <dgm:prSet custT="1"/>
      <dgm:spPr/>
      <dgm:t>
        <a:bodyPr/>
        <a:lstStyle/>
        <a:p>
          <a:pPr algn="just"/>
          <a:r>
            <a:rPr lang="it-IT" sz="2400"/>
            <a:t>Questa definizione è in </a:t>
          </a:r>
          <a:r>
            <a:rPr lang="it-IT" sz="2400" b="1"/>
            <a:t>contrasto</a:t>
          </a:r>
          <a:r>
            <a:rPr lang="it-IT" sz="2400"/>
            <a:t> </a:t>
          </a:r>
          <a:r>
            <a:rPr lang="it-IT" sz="2400" i="1"/>
            <a:t>con la natura cognitiva degli atteggiamenti lavorativi </a:t>
          </a:r>
          <a:r>
            <a:rPr lang="it-IT" sz="2400"/>
            <a:t>– che rappresentano valutazioni di caratteristiche stabili del lavoro. </a:t>
          </a:r>
        </a:p>
      </dgm:t>
    </dgm:pt>
    <dgm:pt modelId="{3268ED0A-821A-4C67-A755-FF34DB0CE423}" type="parTrans" cxnId="{53C02DC9-C0F0-4D95-98E6-F4FAC4385F5D}">
      <dgm:prSet/>
      <dgm:spPr/>
      <dgm:t>
        <a:bodyPr/>
        <a:lstStyle/>
        <a:p>
          <a:pPr algn="just"/>
          <a:endParaRPr lang="it-IT" sz="2400"/>
        </a:p>
      </dgm:t>
    </dgm:pt>
    <dgm:pt modelId="{350647EB-535A-4516-9926-8CEB3B63B07A}" type="sibTrans" cxnId="{53C02DC9-C0F0-4D95-98E6-F4FAC4385F5D}">
      <dgm:prSet/>
      <dgm:spPr/>
      <dgm:t>
        <a:bodyPr/>
        <a:lstStyle/>
        <a:p>
          <a:pPr algn="just"/>
          <a:endParaRPr lang="it-IT" sz="2400"/>
        </a:p>
      </dgm:t>
    </dgm:pt>
    <dgm:pt modelId="{102316C9-779D-4E8B-BE0A-8CE821488438}" type="pres">
      <dgm:prSet presAssocID="{B64F2B67-58B2-46FF-94C0-7BD14A0EE44A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F0C6732-3A55-410E-9AFD-BB4AFADBF814}" type="pres">
      <dgm:prSet presAssocID="{B64F2B67-58B2-46FF-94C0-7BD14A0EE44A}" presName="outerBox" presStyleCnt="0"/>
      <dgm:spPr/>
    </dgm:pt>
    <dgm:pt modelId="{A2098CCA-F251-42AE-BE06-7CE477856AE0}" type="pres">
      <dgm:prSet presAssocID="{B64F2B67-58B2-46FF-94C0-7BD14A0EE44A}" presName="outerBoxParent" presStyleLbl="node1" presStyleIdx="0" presStyleCnt="3"/>
      <dgm:spPr/>
      <dgm:t>
        <a:bodyPr/>
        <a:lstStyle/>
        <a:p>
          <a:endParaRPr lang="en-US"/>
        </a:p>
      </dgm:t>
    </dgm:pt>
    <dgm:pt modelId="{2CA41A32-3BD4-4361-B307-3BCAEAA7E3AD}" type="pres">
      <dgm:prSet presAssocID="{B64F2B67-58B2-46FF-94C0-7BD14A0EE44A}" presName="outerBoxChildren" presStyleCnt="0"/>
      <dgm:spPr/>
    </dgm:pt>
    <dgm:pt modelId="{AEAD0E05-7AD7-49CE-A4CA-7F2743878CBC}" type="pres">
      <dgm:prSet presAssocID="{B64F2B67-58B2-46FF-94C0-7BD14A0EE44A}" presName="middleBox" presStyleCnt="0"/>
      <dgm:spPr/>
    </dgm:pt>
    <dgm:pt modelId="{AC040BF2-41B8-4522-B489-70D1BB63CDC6}" type="pres">
      <dgm:prSet presAssocID="{B64F2B67-58B2-46FF-94C0-7BD14A0EE44A}" presName="middleBoxParent" presStyleLbl="node1" presStyleIdx="1" presStyleCnt="3" custLinFactNeighborY="4560"/>
      <dgm:spPr/>
      <dgm:t>
        <a:bodyPr/>
        <a:lstStyle/>
        <a:p>
          <a:endParaRPr lang="en-US"/>
        </a:p>
      </dgm:t>
    </dgm:pt>
    <dgm:pt modelId="{827D7917-AF35-40A0-8666-6BB61FBC01EB}" type="pres">
      <dgm:prSet presAssocID="{B64F2B67-58B2-46FF-94C0-7BD14A0EE44A}" presName="middleBoxChildren" presStyleCnt="0"/>
      <dgm:spPr/>
    </dgm:pt>
    <dgm:pt modelId="{D159CE9B-69DD-4B78-83C7-712A986D698E}" type="pres">
      <dgm:prSet presAssocID="{B64F2B67-58B2-46FF-94C0-7BD14A0EE44A}" presName="centerBox" presStyleCnt="0"/>
      <dgm:spPr/>
    </dgm:pt>
    <dgm:pt modelId="{DB264825-5E61-4C09-B498-F1C45D53D8EA}" type="pres">
      <dgm:prSet presAssocID="{B64F2B67-58B2-46FF-94C0-7BD14A0EE44A}" presName="centerBoxParent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69A4831D-BE15-49A6-8D30-D5715831C424}" type="presOf" srcId="{B64F2B67-58B2-46FF-94C0-7BD14A0EE44A}" destId="{102316C9-779D-4E8B-BE0A-8CE821488438}" srcOrd="0" destOrd="0" presId="urn:microsoft.com/office/officeart/2005/8/layout/target2"/>
    <dgm:cxn modelId="{04FA2F2A-6DEA-4BFA-9C06-869C9D8420F3}" srcId="{B64F2B67-58B2-46FF-94C0-7BD14A0EE44A}" destId="{7DDABEDE-9FAE-4228-8591-AEBBB35CCF53}" srcOrd="0" destOrd="0" parTransId="{E8003255-5C2E-4584-A8C4-B213AE4EAB47}" sibTransId="{174206FA-044E-48F0-BEAB-3FFE293D91F5}"/>
    <dgm:cxn modelId="{5BC03F99-8623-41C3-8379-9474B9642B04}" type="presOf" srcId="{8F5529F3-50CC-4454-A846-4E9BBC205146}" destId="{DB264825-5E61-4C09-B498-F1C45D53D8EA}" srcOrd="0" destOrd="0" presId="urn:microsoft.com/office/officeart/2005/8/layout/target2"/>
    <dgm:cxn modelId="{119DB34D-234F-4C11-B608-296455332A81}" type="presOf" srcId="{6A5AA827-AB7A-44E0-B2FD-527C38A75B4E}" destId="{AC040BF2-41B8-4522-B489-70D1BB63CDC6}" srcOrd="0" destOrd="0" presId="urn:microsoft.com/office/officeart/2005/8/layout/target2"/>
    <dgm:cxn modelId="{53C02DC9-C0F0-4D95-98E6-F4FAC4385F5D}" srcId="{B64F2B67-58B2-46FF-94C0-7BD14A0EE44A}" destId="{8F5529F3-50CC-4454-A846-4E9BBC205146}" srcOrd="2" destOrd="0" parTransId="{3268ED0A-821A-4C67-A755-FF34DB0CE423}" sibTransId="{350647EB-535A-4516-9926-8CEB3B63B07A}"/>
    <dgm:cxn modelId="{FE4CC6D6-F8A4-4FC5-9C55-0AFF3F778FF0}" type="presOf" srcId="{7DDABEDE-9FAE-4228-8591-AEBBB35CCF53}" destId="{A2098CCA-F251-42AE-BE06-7CE477856AE0}" srcOrd="0" destOrd="0" presId="urn:microsoft.com/office/officeart/2005/8/layout/target2"/>
    <dgm:cxn modelId="{1F71AE05-2099-4EFD-8B4A-DD96D5BE2A3D}" srcId="{B64F2B67-58B2-46FF-94C0-7BD14A0EE44A}" destId="{6A5AA827-AB7A-44E0-B2FD-527C38A75B4E}" srcOrd="1" destOrd="0" parTransId="{878FAE9A-1122-42F9-981F-438E68B29AD9}" sibTransId="{ECC24D1F-8EE9-4EF8-A98B-02E7458CA95D}"/>
    <dgm:cxn modelId="{A150C9A9-B40C-4AD1-B8A6-B3A4DEDBCCDA}" type="presParOf" srcId="{102316C9-779D-4E8B-BE0A-8CE821488438}" destId="{6F0C6732-3A55-410E-9AFD-BB4AFADBF814}" srcOrd="0" destOrd="0" presId="urn:microsoft.com/office/officeart/2005/8/layout/target2"/>
    <dgm:cxn modelId="{F68783BB-6F2A-4105-AB66-601162B4F167}" type="presParOf" srcId="{6F0C6732-3A55-410E-9AFD-BB4AFADBF814}" destId="{A2098CCA-F251-42AE-BE06-7CE477856AE0}" srcOrd="0" destOrd="0" presId="urn:microsoft.com/office/officeart/2005/8/layout/target2"/>
    <dgm:cxn modelId="{35577C96-0BBA-44DE-BE82-1540365A4446}" type="presParOf" srcId="{6F0C6732-3A55-410E-9AFD-BB4AFADBF814}" destId="{2CA41A32-3BD4-4361-B307-3BCAEAA7E3AD}" srcOrd="1" destOrd="0" presId="urn:microsoft.com/office/officeart/2005/8/layout/target2"/>
    <dgm:cxn modelId="{7DF0667A-DC78-40C5-B2C0-6571D9D52850}" type="presParOf" srcId="{102316C9-779D-4E8B-BE0A-8CE821488438}" destId="{AEAD0E05-7AD7-49CE-A4CA-7F2743878CBC}" srcOrd="1" destOrd="0" presId="urn:microsoft.com/office/officeart/2005/8/layout/target2"/>
    <dgm:cxn modelId="{17F6A5D0-B39C-41A4-A253-0DF5803815A7}" type="presParOf" srcId="{AEAD0E05-7AD7-49CE-A4CA-7F2743878CBC}" destId="{AC040BF2-41B8-4522-B489-70D1BB63CDC6}" srcOrd="0" destOrd="0" presId="urn:microsoft.com/office/officeart/2005/8/layout/target2"/>
    <dgm:cxn modelId="{38D68058-2DFE-40F4-9647-FE6E33FCB6DD}" type="presParOf" srcId="{AEAD0E05-7AD7-49CE-A4CA-7F2743878CBC}" destId="{827D7917-AF35-40A0-8666-6BB61FBC01EB}" srcOrd="1" destOrd="0" presId="urn:microsoft.com/office/officeart/2005/8/layout/target2"/>
    <dgm:cxn modelId="{C9565584-6582-42E4-83E2-29030BEFDB6B}" type="presParOf" srcId="{102316C9-779D-4E8B-BE0A-8CE821488438}" destId="{D159CE9B-69DD-4B78-83C7-712A986D698E}" srcOrd="2" destOrd="0" presId="urn:microsoft.com/office/officeart/2005/8/layout/target2"/>
    <dgm:cxn modelId="{FEBEBDF0-FC2A-4AA6-B89E-643E659D203F}" type="presParOf" srcId="{D159CE9B-69DD-4B78-83C7-712A986D698E}" destId="{DB264825-5E61-4C09-B498-F1C45D53D8EA}" srcOrd="0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EDAEDAE-77F7-49DD-94BB-9D187A5D3DC1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it-IT"/>
        </a:p>
      </dgm:t>
    </dgm:pt>
    <dgm:pt modelId="{F0CDC784-808D-41F4-A1A0-365DB621F314}">
      <dgm:prSet custT="1"/>
      <dgm:spPr/>
      <dgm:t>
        <a:bodyPr/>
        <a:lstStyle/>
        <a:p>
          <a:pPr algn="just"/>
          <a:r>
            <a:rPr lang="it-IT" sz="2000"/>
            <a:t>Un aspetto importante di questo approccio è la possibilità di </a:t>
          </a:r>
          <a:r>
            <a:rPr lang="it-IT" sz="2000" b="1"/>
            <a:t>indagare l’esistenza di relazioni osservate </a:t>
          </a:r>
          <a:r>
            <a:rPr lang="it-IT" sz="2000" i="1"/>
            <a:t>al livello del singolo individuo</a:t>
          </a:r>
          <a:r>
            <a:rPr lang="it-IT" sz="2000"/>
            <a:t>, per esempio tra stati affettivi e comportamento, che possono essere diverse </a:t>
          </a:r>
          <a:r>
            <a:rPr lang="it-IT" sz="2000" i="1"/>
            <a:t>da quelle che si osservano quando si prende in esame un campione intero di individui.</a:t>
          </a:r>
          <a:endParaRPr lang="it-IT" sz="2000"/>
        </a:p>
      </dgm:t>
    </dgm:pt>
    <dgm:pt modelId="{D827BC95-330C-422F-8CA1-0D70D4E16FD2}" type="parTrans" cxnId="{45A479DF-D31D-46E7-95E1-2587EFAE57BE}">
      <dgm:prSet/>
      <dgm:spPr/>
      <dgm:t>
        <a:bodyPr/>
        <a:lstStyle/>
        <a:p>
          <a:pPr algn="just"/>
          <a:endParaRPr lang="it-IT" sz="2000"/>
        </a:p>
      </dgm:t>
    </dgm:pt>
    <dgm:pt modelId="{7BE2B47B-6380-4726-B1C9-D65A4E4DAC61}" type="sibTrans" cxnId="{45A479DF-D31D-46E7-95E1-2587EFAE57BE}">
      <dgm:prSet/>
      <dgm:spPr/>
      <dgm:t>
        <a:bodyPr/>
        <a:lstStyle/>
        <a:p>
          <a:pPr algn="just"/>
          <a:endParaRPr lang="it-IT" sz="2000"/>
        </a:p>
      </dgm:t>
    </dgm:pt>
    <dgm:pt modelId="{C4343C5F-4B16-4839-94FF-CDF0B9569B94}">
      <dgm:prSet custT="1"/>
      <dgm:spPr/>
      <dgm:t>
        <a:bodyPr/>
        <a:lstStyle/>
        <a:p>
          <a:pPr algn="just"/>
          <a:r>
            <a:rPr lang="it-IT" sz="2000"/>
            <a:t>A livello di analisi </a:t>
          </a:r>
          <a:r>
            <a:rPr lang="it-IT" sz="2000" b="1"/>
            <a:t>tra gli individui</a:t>
          </a:r>
          <a:r>
            <a:rPr lang="it-IT" sz="2000"/>
            <a:t>, coloro che esprimono livelli più alti di affettività positiva, tendono a mettere in atto un numero maggiore di comportamenti di cittadinanza organizzativa. </a:t>
          </a:r>
        </a:p>
      </dgm:t>
    </dgm:pt>
    <dgm:pt modelId="{FE82FE1A-A6CE-468D-A9CC-754E744C11B5}" type="parTrans" cxnId="{2C817956-0A67-455E-A7AF-0D7907C5E24D}">
      <dgm:prSet/>
      <dgm:spPr/>
      <dgm:t>
        <a:bodyPr/>
        <a:lstStyle/>
        <a:p>
          <a:pPr algn="just"/>
          <a:endParaRPr lang="it-IT" sz="2000"/>
        </a:p>
      </dgm:t>
    </dgm:pt>
    <dgm:pt modelId="{4412CA71-6016-4571-A001-3AA7CF798C75}" type="sibTrans" cxnId="{2C817956-0A67-455E-A7AF-0D7907C5E24D}">
      <dgm:prSet/>
      <dgm:spPr/>
      <dgm:t>
        <a:bodyPr/>
        <a:lstStyle/>
        <a:p>
          <a:pPr algn="just"/>
          <a:endParaRPr lang="it-IT" sz="2000"/>
        </a:p>
      </dgm:t>
    </dgm:pt>
    <dgm:pt modelId="{A5D7CEF3-BC84-4D1F-94F3-8FD2317B994E}">
      <dgm:prSet custT="1"/>
      <dgm:spPr/>
      <dgm:t>
        <a:bodyPr/>
        <a:lstStyle/>
        <a:p>
          <a:pPr algn="just"/>
          <a:r>
            <a:rPr lang="it-IT" sz="2000"/>
            <a:t>A livello del </a:t>
          </a:r>
          <a:r>
            <a:rPr lang="it-IT" sz="2000" b="1"/>
            <a:t>singolo individuo </a:t>
          </a:r>
          <a:r>
            <a:rPr lang="it-IT" sz="2000"/>
            <a:t>la relazione è invece negativa; le persone riportano livelli più bassi di affettività positiva mentre sono impegnate ad aiutare qualcuno.</a:t>
          </a:r>
        </a:p>
      </dgm:t>
    </dgm:pt>
    <dgm:pt modelId="{A8EA443C-D08A-4C53-A6E3-6634A0594F7E}" type="parTrans" cxnId="{F6D14E10-2386-4FA5-B270-2AC0A34836B1}">
      <dgm:prSet/>
      <dgm:spPr/>
      <dgm:t>
        <a:bodyPr/>
        <a:lstStyle/>
        <a:p>
          <a:pPr algn="just"/>
          <a:endParaRPr lang="it-IT" sz="2000"/>
        </a:p>
      </dgm:t>
    </dgm:pt>
    <dgm:pt modelId="{3DF6C10B-0D84-4A18-BD93-C9C5862A1994}" type="sibTrans" cxnId="{F6D14E10-2386-4FA5-B270-2AC0A34836B1}">
      <dgm:prSet/>
      <dgm:spPr/>
      <dgm:t>
        <a:bodyPr/>
        <a:lstStyle/>
        <a:p>
          <a:pPr algn="just"/>
          <a:endParaRPr lang="it-IT" sz="2000"/>
        </a:p>
      </dgm:t>
    </dgm:pt>
    <dgm:pt modelId="{ABFD472C-5F3D-4419-A81C-8B4FF3A1FB8E}" type="pres">
      <dgm:prSet presAssocID="{1EDAEDAE-77F7-49DD-94BB-9D187A5D3DC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2E93617-8805-4949-B452-C07237BFA77E}" type="pres">
      <dgm:prSet presAssocID="{F0CDC784-808D-41F4-A1A0-365DB621F314}" presName="linNode" presStyleCnt="0"/>
      <dgm:spPr/>
    </dgm:pt>
    <dgm:pt modelId="{35D6FFDA-1C62-42B3-B4DA-48F54F9683F2}" type="pres">
      <dgm:prSet presAssocID="{F0CDC784-808D-41F4-A1A0-365DB621F314}" presName="parentText" presStyleLbl="node1" presStyleIdx="0" presStyleCnt="1" custLinFactNeighborY="44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6EF768-F13B-4C2F-98E9-209E5AB2AD4B}" type="pres">
      <dgm:prSet presAssocID="{F0CDC784-808D-41F4-A1A0-365DB621F314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767214B-75BB-4414-92DB-378579BF65AF}" type="presOf" srcId="{C4343C5F-4B16-4839-94FF-CDF0B9569B94}" destId="{E76EF768-F13B-4C2F-98E9-209E5AB2AD4B}" srcOrd="0" destOrd="0" presId="urn:microsoft.com/office/officeart/2005/8/layout/vList5"/>
    <dgm:cxn modelId="{D0DB4D85-B1E8-446F-96D7-49FE8DE52C5F}" type="presOf" srcId="{F0CDC784-808D-41F4-A1A0-365DB621F314}" destId="{35D6FFDA-1C62-42B3-B4DA-48F54F9683F2}" srcOrd="0" destOrd="0" presId="urn:microsoft.com/office/officeart/2005/8/layout/vList5"/>
    <dgm:cxn modelId="{94884642-8FC1-4BBB-9CD0-0A3D67C2DA01}" type="presOf" srcId="{1EDAEDAE-77F7-49DD-94BB-9D187A5D3DC1}" destId="{ABFD472C-5F3D-4419-A81C-8B4FF3A1FB8E}" srcOrd="0" destOrd="0" presId="urn:microsoft.com/office/officeart/2005/8/layout/vList5"/>
    <dgm:cxn modelId="{2C817956-0A67-455E-A7AF-0D7907C5E24D}" srcId="{F0CDC784-808D-41F4-A1A0-365DB621F314}" destId="{C4343C5F-4B16-4839-94FF-CDF0B9569B94}" srcOrd="0" destOrd="0" parTransId="{FE82FE1A-A6CE-468D-A9CC-754E744C11B5}" sibTransId="{4412CA71-6016-4571-A001-3AA7CF798C75}"/>
    <dgm:cxn modelId="{F6D14E10-2386-4FA5-B270-2AC0A34836B1}" srcId="{F0CDC784-808D-41F4-A1A0-365DB621F314}" destId="{A5D7CEF3-BC84-4D1F-94F3-8FD2317B994E}" srcOrd="1" destOrd="0" parTransId="{A8EA443C-D08A-4C53-A6E3-6634A0594F7E}" sibTransId="{3DF6C10B-0D84-4A18-BD93-C9C5862A1994}"/>
    <dgm:cxn modelId="{45A479DF-D31D-46E7-95E1-2587EFAE57BE}" srcId="{1EDAEDAE-77F7-49DD-94BB-9D187A5D3DC1}" destId="{F0CDC784-808D-41F4-A1A0-365DB621F314}" srcOrd="0" destOrd="0" parTransId="{D827BC95-330C-422F-8CA1-0D70D4E16FD2}" sibTransId="{7BE2B47B-6380-4726-B1C9-D65A4E4DAC61}"/>
    <dgm:cxn modelId="{35F6C312-A28C-467C-9FA3-8F6BBDE1B303}" type="presOf" srcId="{A5D7CEF3-BC84-4D1F-94F3-8FD2317B994E}" destId="{E76EF768-F13B-4C2F-98E9-209E5AB2AD4B}" srcOrd="0" destOrd="1" presId="urn:microsoft.com/office/officeart/2005/8/layout/vList5"/>
    <dgm:cxn modelId="{B182812F-DE45-4279-8DB3-65F3CC5258A7}" type="presParOf" srcId="{ABFD472C-5F3D-4419-A81C-8B4FF3A1FB8E}" destId="{02E93617-8805-4949-B452-C07237BFA77E}" srcOrd="0" destOrd="0" presId="urn:microsoft.com/office/officeart/2005/8/layout/vList5"/>
    <dgm:cxn modelId="{0E4C8E8D-16B4-45FE-9C6A-18A99E0D0436}" type="presParOf" srcId="{02E93617-8805-4949-B452-C07237BFA77E}" destId="{35D6FFDA-1C62-42B3-B4DA-48F54F9683F2}" srcOrd="0" destOrd="0" presId="urn:microsoft.com/office/officeart/2005/8/layout/vList5"/>
    <dgm:cxn modelId="{F5C3AB2A-57EA-440E-AA14-8E915DFC0481}" type="presParOf" srcId="{02E93617-8805-4949-B452-C07237BFA77E}" destId="{E76EF768-F13B-4C2F-98E9-209E5AB2AD4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BF8A03-2979-483E-A44C-9D56F01C8BB7}">
      <dsp:nvSpPr>
        <dsp:cNvPr id="0" name=""/>
        <dsp:cNvSpPr/>
      </dsp:nvSpPr>
      <dsp:spPr>
        <a:xfrm>
          <a:off x="0" y="0"/>
          <a:ext cx="7886700" cy="4351338"/>
        </a:xfrm>
        <a:prstGeom prst="roundRect">
          <a:avLst>
            <a:gd name="adj" fmla="val 8500"/>
          </a:avLst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3377122" numCol="1" spcCol="1270" anchor="t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kern="1200" dirty="0"/>
            <a:t>L’inclusione della </a:t>
          </a:r>
          <a:r>
            <a:rPr lang="it-IT" sz="2800" b="1" kern="1200" dirty="0"/>
            <a:t>dimensione</a:t>
          </a:r>
          <a:r>
            <a:rPr lang="it-IT" sz="2800" kern="1200" dirty="0"/>
            <a:t> </a:t>
          </a:r>
          <a:r>
            <a:rPr lang="it-IT" sz="2800" b="1" kern="1200" dirty="0"/>
            <a:t>affettiva</a:t>
          </a:r>
          <a:r>
            <a:rPr lang="it-IT" sz="2800" kern="1200" dirty="0"/>
            <a:t> nella definizione della soddisfazione lavorativa ha profonde radici teoriche, ma </a:t>
          </a:r>
          <a:r>
            <a:rPr lang="it-IT" sz="2800" i="1" kern="1200" dirty="0"/>
            <a:t>la misurazione ed il significato teorico dell’inclusione della dimensione affettiva sono ancora poco compresi.</a:t>
          </a:r>
        </a:p>
      </dsp:txBody>
      <dsp:txXfrm>
        <a:off x="108329" y="108329"/>
        <a:ext cx="7670042" cy="4134680"/>
      </dsp:txXfrm>
    </dsp:sp>
    <dsp:sp modelId="{1F487779-4930-4232-96E3-8CA340EE091D}">
      <dsp:nvSpPr>
        <dsp:cNvPr id="0" name=""/>
        <dsp:cNvSpPr/>
      </dsp:nvSpPr>
      <dsp:spPr>
        <a:xfrm>
          <a:off x="197167" y="2180122"/>
          <a:ext cx="7492365" cy="2014856"/>
        </a:xfrm>
        <a:prstGeom prst="roundRect">
          <a:avLst>
            <a:gd name="adj" fmla="val 105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934170" numCol="1" spcCol="1270" anchor="t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kern="1200" dirty="0"/>
            <a:t>È chiaro come </a:t>
          </a:r>
          <a:r>
            <a:rPr lang="it-IT" sz="2800" i="1" kern="1200" dirty="0"/>
            <a:t>i disegni di ricerca tradizionali, gli storici modelli causali e le strategie di misurazione</a:t>
          </a:r>
          <a:r>
            <a:rPr lang="it-IT" sz="2800" kern="1200" dirty="0"/>
            <a:t> proprie di questo ambito di ricerca possano </a:t>
          </a:r>
          <a:r>
            <a:rPr lang="it-IT" sz="2800" b="1" kern="1200" dirty="0"/>
            <a:t>non essere in grado di catturare la natura affettiva</a:t>
          </a:r>
          <a:r>
            <a:rPr lang="it-IT" sz="2800" kern="1200" dirty="0"/>
            <a:t> della soddisfazione lavorativa.</a:t>
          </a:r>
        </a:p>
      </dsp:txBody>
      <dsp:txXfrm>
        <a:off x="259131" y="2242086"/>
        <a:ext cx="7368437" cy="189092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793BF5-DE21-4C99-906A-F643636BE3FD}">
      <dsp:nvSpPr>
        <dsp:cNvPr id="0" name=""/>
        <dsp:cNvSpPr/>
      </dsp:nvSpPr>
      <dsp:spPr>
        <a:xfrm rot="16200000">
          <a:off x="-273214" y="277161"/>
          <a:ext cx="4351338" cy="3797014"/>
        </a:xfrm>
        <a:prstGeom prst="flowChartManualOperation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b="1" kern="1200" dirty="0"/>
            <a:t>Non</a:t>
          </a:r>
          <a:r>
            <a:rPr lang="it-IT" sz="2400" kern="1200" dirty="0"/>
            <a:t> bisogna aspettarsi di trovare necessariamente le </a:t>
          </a:r>
          <a:r>
            <a:rPr lang="it-IT" sz="2400" b="1" kern="1200" dirty="0"/>
            <a:t>stesse relazioni </a:t>
          </a:r>
          <a:r>
            <a:rPr lang="it-IT" sz="2400" kern="1200" dirty="0"/>
            <a:t>oppure </a:t>
          </a:r>
          <a:r>
            <a:rPr lang="it-IT" sz="2400" b="1" kern="1200" dirty="0"/>
            <a:t>relazioni</a:t>
          </a:r>
          <a:r>
            <a:rPr lang="it-IT" sz="2400" kern="1200" dirty="0"/>
            <a:t> necessariamente </a:t>
          </a:r>
          <a:r>
            <a:rPr lang="it-IT" sz="2400" b="1" kern="1200" dirty="0"/>
            <a:t>opposte</a:t>
          </a:r>
          <a:r>
            <a:rPr lang="it-IT" sz="2400" kern="1200" dirty="0"/>
            <a:t>, o di entità molto diversa, </a:t>
          </a:r>
          <a:r>
            <a:rPr lang="it-IT" sz="2400" i="1" kern="1200" dirty="0"/>
            <a:t>a diversi livelli di analisi.</a:t>
          </a:r>
        </a:p>
      </dsp:txBody>
      <dsp:txXfrm rot="5400000">
        <a:off x="3948" y="870267"/>
        <a:ext cx="3797014" cy="2610802"/>
      </dsp:txXfrm>
    </dsp:sp>
    <dsp:sp modelId="{1BB99D65-C7D3-416B-9C74-EF5A3BA05154}">
      <dsp:nvSpPr>
        <dsp:cNvPr id="0" name=""/>
        <dsp:cNvSpPr/>
      </dsp:nvSpPr>
      <dsp:spPr>
        <a:xfrm rot="16200000">
          <a:off x="3808576" y="277161"/>
          <a:ext cx="4351338" cy="3797014"/>
        </a:xfrm>
        <a:prstGeom prst="flowChartManualOperation">
          <a:avLst/>
        </a:prstGeom>
        <a:solidFill>
          <a:schemeClr val="bg2">
            <a:lumMod val="1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b="1" kern="1200" dirty="0"/>
            <a:t>Non</a:t>
          </a:r>
          <a:r>
            <a:rPr lang="it-IT" sz="2400" kern="1200" dirty="0"/>
            <a:t> è possibile né si dovrebbe </a:t>
          </a:r>
          <a:r>
            <a:rPr lang="it-IT" sz="2400" b="1" kern="1200" dirty="0"/>
            <a:t>mai estendere una conclusione </a:t>
          </a:r>
          <a:r>
            <a:rPr lang="it-IT" sz="2400" kern="1200" dirty="0"/>
            <a:t>raggiunta </a:t>
          </a:r>
          <a:r>
            <a:rPr lang="it-IT" sz="2400" i="1" kern="1200" dirty="0"/>
            <a:t>da un qualsiasi livello d’analisi all’altro</a:t>
          </a:r>
          <a:r>
            <a:rPr lang="it-IT" sz="2400" kern="1200" dirty="0"/>
            <a:t>. </a:t>
          </a:r>
        </a:p>
      </dsp:txBody>
      <dsp:txXfrm rot="5400000">
        <a:off x="4085738" y="870267"/>
        <a:ext cx="3797014" cy="261080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9B9E68-53CC-4FBF-92CF-E3FDB80304CA}">
      <dsp:nvSpPr>
        <dsp:cNvPr id="0" name=""/>
        <dsp:cNvSpPr/>
      </dsp:nvSpPr>
      <dsp:spPr>
        <a:xfrm>
          <a:off x="0" y="0"/>
          <a:ext cx="4259484" cy="4259484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0CC818-290C-4939-A20D-DD4C1E17D6E9}">
      <dsp:nvSpPr>
        <dsp:cNvPr id="0" name=""/>
        <dsp:cNvSpPr/>
      </dsp:nvSpPr>
      <dsp:spPr>
        <a:xfrm>
          <a:off x="2129742" y="0"/>
          <a:ext cx="5968918" cy="425948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/>
            <a:t>L’ipotesi fondamentale è che i </a:t>
          </a:r>
          <a:r>
            <a:rPr lang="it-IT" sz="2000" b="1" kern="1200"/>
            <a:t>diversi aspetti della vita e dell’ambiente</a:t>
          </a:r>
          <a:r>
            <a:rPr lang="it-IT" sz="2000" kern="1200"/>
            <a:t> individuale </a:t>
          </a:r>
          <a:r>
            <a:rPr lang="it-IT" sz="2000" i="1" kern="1200"/>
            <a:t>rappresentino una fonte importante delle CSE. </a:t>
          </a:r>
          <a:endParaRPr lang="it-IT" sz="2000" kern="1200"/>
        </a:p>
      </dsp:txBody>
      <dsp:txXfrm>
        <a:off x="2129742" y="0"/>
        <a:ext cx="5968918" cy="905140"/>
      </dsp:txXfrm>
    </dsp:sp>
    <dsp:sp modelId="{C18AAABC-F898-4207-9916-7294942B2E23}">
      <dsp:nvSpPr>
        <dsp:cNvPr id="0" name=""/>
        <dsp:cNvSpPr/>
      </dsp:nvSpPr>
      <dsp:spPr>
        <a:xfrm>
          <a:off x="559057" y="905140"/>
          <a:ext cx="3141369" cy="3141369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3266964"/>
            <a:satOff val="-13592"/>
            <a:lumOff val="32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5101D8-8BD3-4894-B4BD-C02E64345D92}">
      <dsp:nvSpPr>
        <dsp:cNvPr id="0" name=""/>
        <dsp:cNvSpPr/>
      </dsp:nvSpPr>
      <dsp:spPr>
        <a:xfrm>
          <a:off x="2129742" y="905140"/>
          <a:ext cx="5968918" cy="314136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3266964"/>
              <a:satOff val="-13592"/>
              <a:lumOff val="320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/>
            <a:t>La componente di stato </a:t>
          </a:r>
          <a:r>
            <a:rPr lang="it-IT" sz="2000" kern="1200"/>
            <a:t>delle CSE dovrebbe, a sua volta essere </a:t>
          </a:r>
          <a:r>
            <a:rPr lang="it-IT" sz="2000" i="1" kern="1200"/>
            <a:t>associata all’affettività lavorativa</a:t>
          </a:r>
          <a:r>
            <a:rPr lang="it-IT" sz="2000" kern="1200"/>
            <a:t>.</a:t>
          </a:r>
        </a:p>
      </dsp:txBody>
      <dsp:txXfrm>
        <a:off x="2129742" y="905140"/>
        <a:ext cx="5968918" cy="905140"/>
      </dsp:txXfrm>
    </dsp:sp>
    <dsp:sp modelId="{6A3F670A-0C0D-4640-97D1-4748E70FB63B}">
      <dsp:nvSpPr>
        <dsp:cNvPr id="0" name=""/>
        <dsp:cNvSpPr/>
      </dsp:nvSpPr>
      <dsp:spPr>
        <a:xfrm>
          <a:off x="1118114" y="1810280"/>
          <a:ext cx="2023254" cy="2023254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6533927"/>
            <a:satOff val="-27185"/>
            <a:lumOff val="64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D20BA9-CE0C-4C7A-9A82-009EED1314DC}">
      <dsp:nvSpPr>
        <dsp:cNvPr id="0" name=""/>
        <dsp:cNvSpPr/>
      </dsp:nvSpPr>
      <dsp:spPr>
        <a:xfrm>
          <a:off x="2129742" y="1810280"/>
          <a:ext cx="5968918" cy="202325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6533927"/>
              <a:satOff val="-27185"/>
              <a:lumOff val="64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/>
            <a:t>Questa </a:t>
          </a:r>
          <a:r>
            <a:rPr lang="it-IT" sz="2000" b="1" kern="1200"/>
            <a:t>affettività</a:t>
          </a:r>
          <a:r>
            <a:rPr lang="it-IT" sz="2000" kern="1200"/>
            <a:t> </a:t>
          </a:r>
          <a:r>
            <a:rPr lang="it-IT" sz="2000" b="1" kern="1200"/>
            <a:t>lavorativa</a:t>
          </a:r>
          <a:r>
            <a:rPr lang="it-IT" sz="2000" kern="1200"/>
            <a:t> può riferirsi all’umore sul posto di lavoro, alle specifiche emozioni provate al lavoro, o alla soddisfazione lavorativa.</a:t>
          </a:r>
        </a:p>
      </dsp:txBody>
      <dsp:txXfrm>
        <a:off x="2129742" y="1810280"/>
        <a:ext cx="5968918" cy="905140"/>
      </dsp:txXfrm>
    </dsp:sp>
    <dsp:sp modelId="{5C7E0C8B-11BA-4503-92E2-74BB4BAD2BD2}">
      <dsp:nvSpPr>
        <dsp:cNvPr id="0" name=""/>
        <dsp:cNvSpPr/>
      </dsp:nvSpPr>
      <dsp:spPr>
        <a:xfrm>
          <a:off x="1677171" y="2715421"/>
          <a:ext cx="905140" cy="905140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02CB4C-1AC5-4FBF-AA80-065D0DAEA688}">
      <dsp:nvSpPr>
        <dsp:cNvPr id="0" name=""/>
        <dsp:cNvSpPr/>
      </dsp:nvSpPr>
      <dsp:spPr>
        <a:xfrm>
          <a:off x="2129742" y="2715421"/>
          <a:ext cx="5968918" cy="90514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/>
            <a:t>Questi </a:t>
          </a:r>
          <a:r>
            <a:rPr lang="it-IT" sz="2000" b="1" kern="1200"/>
            <a:t>stati affettivi lavorativi </a:t>
          </a:r>
          <a:r>
            <a:rPr lang="it-IT" sz="2000" kern="1200"/>
            <a:t>dovrebbero </a:t>
          </a:r>
          <a:r>
            <a:rPr lang="it-IT" sz="2000" i="1" kern="1200"/>
            <a:t>condurre a comportamenti episodici da essi stessi generati</a:t>
          </a:r>
          <a:r>
            <a:rPr lang="it-IT" sz="2000" kern="1200"/>
            <a:t>.</a:t>
          </a:r>
        </a:p>
      </dsp:txBody>
      <dsp:txXfrm>
        <a:off x="2129742" y="2715421"/>
        <a:ext cx="5968918" cy="90514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5D9087-3530-445F-81AD-28A4D361F9CD}">
      <dsp:nvSpPr>
        <dsp:cNvPr id="0" name=""/>
        <dsp:cNvSpPr/>
      </dsp:nvSpPr>
      <dsp:spPr>
        <a:xfrm>
          <a:off x="0" y="0"/>
          <a:ext cx="7886700" cy="4351338"/>
        </a:xfrm>
        <a:prstGeom prst="roundRect">
          <a:avLst>
            <a:gd name="adj" fmla="val 85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3377122" numCol="1" spcCol="1270" anchor="t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/>
            <a:t>Bisogna  pensare alla soddisfazione lavorativa come ad </a:t>
          </a:r>
          <a:r>
            <a:rPr lang="it-IT" sz="2400" kern="1200" dirty="0" smtClean="0"/>
            <a:t>un </a:t>
          </a:r>
          <a:r>
            <a:rPr lang="it-IT" sz="2400" b="1" kern="1200" dirty="0"/>
            <a:t>costrutto aggregato </a:t>
          </a:r>
          <a:r>
            <a:rPr lang="it-IT" sz="2400" kern="1200" dirty="0"/>
            <a:t>che deriva </a:t>
          </a:r>
          <a:r>
            <a:rPr lang="it-IT" sz="2400" b="1" kern="1200" dirty="0"/>
            <a:t>dall’aggregazione dei singoli livelli </a:t>
          </a:r>
          <a:r>
            <a:rPr lang="it-IT" sz="2400" kern="1200" dirty="0"/>
            <a:t>di soddisfazione </a:t>
          </a:r>
          <a:r>
            <a:rPr lang="it-IT" sz="2400" i="1" kern="1200" dirty="0"/>
            <a:t>espressi dai singoli individui che lavorano ed appartengono all’interno dell’organizzazione</a:t>
          </a:r>
          <a:r>
            <a:rPr lang="it-IT" sz="2400" kern="1200" dirty="0"/>
            <a:t>. </a:t>
          </a:r>
        </a:p>
      </dsp:txBody>
      <dsp:txXfrm>
        <a:off x="108329" y="108329"/>
        <a:ext cx="7670042" cy="4134680"/>
      </dsp:txXfrm>
    </dsp:sp>
    <dsp:sp modelId="{5FB8B365-4FA8-4F0D-A7E4-5764FC4B8196}">
      <dsp:nvSpPr>
        <dsp:cNvPr id="0" name=""/>
        <dsp:cNvSpPr/>
      </dsp:nvSpPr>
      <dsp:spPr>
        <a:xfrm>
          <a:off x="197167" y="1603374"/>
          <a:ext cx="7492365" cy="2391029"/>
        </a:xfrm>
        <a:prstGeom prst="roundRect">
          <a:avLst>
            <a:gd name="adj" fmla="val 10500"/>
          </a:avLst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1934170" numCol="1" spcCol="1270" anchor="t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/>
            <a:t>Un punteggio nella soddisfazione organizzativa a </a:t>
          </a:r>
          <a:r>
            <a:rPr lang="it-IT" sz="2400" b="1" kern="1200" dirty="0"/>
            <a:t>livello di unità di lavoro</a:t>
          </a:r>
          <a:r>
            <a:rPr lang="it-IT" sz="2400" kern="1200" dirty="0"/>
            <a:t> pari a 3 su una scala che varia da 1 a 5, </a:t>
          </a:r>
          <a:r>
            <a:rPr lang="it-IT" sz="2400" i="1" kern="1200" dirty="0"/>
            <a:t>deriva da una “distribuzione” costante dei punteggi, in cui tutti gli individui riportano un punteggio pari a 3 </a:t>
          </a:r>
          <a:r>
            <a:rPr lang="it-IT" sz="2400" kern="1200" dirty="0"/>
            <a:t>(in questo caso, il punteggio osservato al livello dell’unità lavorativa rifletterebbe il punteggio vero). </a:t>
          </a:r>
        </a:p>
      </dsp:txBody>
      <dsp:txXfrm>
        <a:off x="270699" y="1676906"/>
        <a:ext cx="7345301" cy="224396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563C85-F8D6-487A-BEF9-D244F2C60C3E}">
      <dsp:nvSpPr>
        <dsp:cNvPr id="0" name=""/>
        <dsp:cNvSpPr/>
      </dsp:nvSpPr>
      <dsp:spPr>
        <a:xfrm>
          <a:off x="0" y="1919"/>
          <a:ext cx="7886700" cy="1972125"/>
        </a:xfrm>
        <a:prstGeom prst="roundRect">
          <a:avLst/>
        </a:prstGeom>
        <a:solidFill>
          <a:srgbClr val="00B0F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/>
            <a:t>Il </a:t>
          </a:r>
          <a:r>
            <a:rPr lang="it-IT" sz="2400" b="1" kern="1200"/>
            <a:t>JDI</a:t>
          </a:r>
          <a:r>
            <a:rPr lang="it-IT" sz="2400" kern="1200"/>
            <a:t> è lo strumento più ampiamente e diffusamente utilizzato per la valutazione della soddisfazione lavorativa in uso al giorno d’oggi.</a:t>
          </a:r>
        </a:p>
      </dsp:txBody>
      <dsp:txXfrm>
        <a:off x="96271" y="98190"/>
        <a:ext cx="7694158" cy="1779583"/>
      </dsp:txXfrm>
    </dsp:sp>
    <dsp:sp modelId="{39A971B6-7B3C-4372-8A35-7DCEAF8AB5BD}">
      <dsp:nvSpPr>
        <dsp:cNvPr id="0" name=""/>
        <dsp:cNvSpPr/>
      </dsp:nvSpPr>
      <dsp:spPr>
        <a:xfrm>
          <a:off x="0" y="1987671"/>
          <a:ext cx="7886700" cy="1972125"/>
        </a:xfrm>
        <a:prstGeom prst="roundRect">
          <a:avLst/>
        </a:prstGeom>
        <a:solidFill>
          <a:srgbClr val="92D05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b="1" kern="1200"/>
            <a:t>Misura cinque aspetti della soddisfazione lavorativa </a:t>
          </a:r>
          <a:r>
            <a:rPr lang="it-IT" sz="2400" kern="1200"/>
            <a:t>(</a:t>
          </a:r>
          <a:r>
            <a:rPr lang="it-IT" sz="2400" i="1" kern="1200"/>
            <a:t>il lavoro in sé, la paga, le opportunità di promozione e le politiche, supervisione, colleghi</a:t>
          </a:r>
          <a:r>
            <a:rPr lang="it-IT" sz="2400" kern="1200"/>
            <a:t>) chiedendo ai rispondenti di descrivere il proprio lavoro in termini di presenza o assenza di 72 caratteristiche del lavoro in sé, dei colleghi ecc.</a:t>
          </a:r>
        </a:p>
      </dsp:txBody>
      <dsp:txXfrm>
        <a:off x="96271" y="2083942"/>
        <a:ext cx="7694158" cy="1779583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9C43C8-C2DE-4F09-89DB-8FF8AC8E4CAC}">
      <dsp:nvSpPr>
        <dsp:cNvPr id="0" name=""/>
        <dsp:cNvSpPr/>
      </dsp:nvSpPr>
      <dsp:spPr>
        <a:xfrm>
          <a:off x="0" y="4390"/>
          <a:ext cx="7886700" cy="1409118"/>
        </a:xfrm>
        <a:prstGeom prst="roundRect">
          <a:avLst/>
        </a:prstGeom>
        <a:solidFill>
          <a:srgbClr val="FFFF0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/>
            <a:t>L’MSDQ</a:t>
          </a:r>
          <a:r>
            <a:rPr lang="it-IT" sz="2000" kern="1200" dirty="0"/>
            <a:t> misura il </a:t>
          </a:r>
          <a:r>
            <a:rPr lang="it-IT" sz="2000" i="1" kern="1200" dirty="0"/>
            <a:t>grado in cui il lavoro viene percepito capace di fornire soddisfazione ad un numero importante di “bisogni </a:t>
          </a:r>
          <a:r>
            <a:rPr lang="it-IT" sz="2000" kern="1200" dirty="0"/>
            <a:t>di base” del lavoratore. </a:t>
          </a:r>
        </a:p>
      </dsp:txBody>
      <dsp:txXfrm>
        <a:off x="68787" y="73177"/>
        <a:ext cx="7749126" cy="1271544"/>
      </dsp:txXfrm>
    </dsp:sp>
    <dsp:sp modelId="{25582E4C-AC6D-4DF7-8C74-56E1BBF304EA}">
      <dsp:nvSpPr>
        <dsp:cNvPr id="0" name=""/>
        <dsp:cNvSpPr/>
      </dsp:nvSpPr>
      <dsp:spPr>
        <a:xfrm>
          <a:off x="0" y="1471109"/>
          <a:ext cx="7886700" cy="1409118"/>
        </a:xfrm>
        <a:prstGeom prst="roundRect">
          <a:avLst/>
        </a:prstGeom>
        <a:gradFill rotWithShape="0">
          <a:gsLst>
            <a:gs pos="0">
              <a:schemeClr val="accent4">
                <a:hueOff val="4900445"/>
                <a:satOff val="-20388"/>
                <a:lumOff val="480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4900445"/>
                <a:satOff val="-20388"/>
                <a:lumOff val="480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4900445"/>
                <a:satOff val="-20388"/>
                <a:lumOff val="480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/>
            <a:t>Il </a:t>
          </a:r>
          <a:r>
            <a:rPr lang="it-IT" sz="2000" b="1" kern="1200" dirty="0"/>
            <a:t>JDS</a:t>
          </a:r>
          <a:r>
            <a:rPr lang="it-IT" sz="2000" kern="1200" dirty="0"/>
            <a:t> misura il </a:t>
          </a:r>
          <a:r>
            <a:rPr lang="it-IT" sz="2000" i="1" kern="1200" dirty="0"/>
            <a:t>grado in cui il lavoro è caratterizzato da alcune caratteristiche importanti </a:t>
          </a:r>
          <a:r>
            <a:rPr lang="it-IT" sz="2000" kern="1200" dirty="0"/>
            <a:t>(offre ad esempio responsabilità, feedback sul proprio operato, richiede lo svolgimento di compiti significativi, ecc.). </a:t>
          </a:r>
        </a:p>
      </dsp:txBody>
      <dsp:txXfrm>
        <a:off x="68787" y="1539896"/>
        <a:ext cx="7749126" cy="1271544"/>
      </dsp:txXfrm>
    </dsp:sp>
    <dsp:sp modelId="{2CB7905F-7484-4F71-A5DE-A40CBF38013F}">
      <dsp:nvSpPr>
        <dsp:cNvPr id="0" name=""/>
        <dsp:cNvSpPr/>
      </dsp:nvSpPr>
      <dsp:spPr>
        <a:xfrm>
          <a:off x="0" y="2937828"/>
          <a:ext cx="7886700" cy="1409118"/>
        </a:xfrm>
        <a:prstGeom prst="roundRect">
          <a:avLst/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/>
            <a:t>L’IOR</a:t>
          </a:r>
          <a:r>
            <a:rPr lang="it-IT" sz="2000" kern="1200" dirty="0"/>
            <a:t> chiede ai rispondenti di </a:t>
          </a:r>
          <a:r>
            <a:rPr lang="it-IT" sz="2000" i="1" kern="1200" dirty="0"/>
            <a:t>valutare alcune caratteristiche del lavoro e assegna loro un punteggio su otto dimensioni della soddisfazione lavorativa</a:t>
          </a:r>
          <a:r>
            <a:rPr lang="it-IT" sz="2000" kern="1200" dirty="0"/>
            <a:t> (il lavoro in sé, l’organizzazione, la carriera futura e la sicurezza, la paga, ecc.). </a:t>
          </a:r>
        </a:p>
      </dsp:txBody>
      <dsp:txXfrm>
        <a:off x="68787" y="3006615"/>
        <a:ext cx="7749126" cy="127154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0EB103-1057-4B48-967C-90C9A8503DFB}">
      <dsp:nvSpPr>
        <dsp:cNvPr id="0" name=""/>
        <dsp:cNvSpPr/>
      </dsp:nvSpPr>
      <dsp:spPr>
        <a:xfrm>
          <a:off x="0" y="0"/>
          <a:ext cx="7886700" cy="4351338"/>
        </a:xfrm>
        <a:prstGeom prst="roundRect">
          <a:avLst>
            <a:gd name="adj" fmla="val 85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3377122" numCol="1" spcCol="1270" anchor="t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/>
            <a:t>E’ difficile immaginare che un individuo possa ottenere </a:t>
          </a:r>
          <a:r>
            <a:rPr lang="it-IT" sz="2400" i="1" kern="1200" dirty="0"/>
            <a:t>punteggi elevati sia sulla dimensione PA che NA</a:t>
          </a:r>
          <a:r>
            <a:rPr lang="it-IT" sz="2400" kern="1200" dirty="0"/>
            <a:t>. </a:t>
          </a:r>
        </a:p>
      </dsp:txBody>
      <dsp:txXfrm>
        <a:off x="108329" y="108329"/>
        <a:ext cx="7670042" cy="4134680"/>
      </dsp:txXfrm>
    </dsp:sp>
    <dsp:sp modelId="{C26FEFF3-C6E9-442A-9E4D-3666977E6214}">
      <dsp:nvSpPr>
        <dsp:cNvPr id="0" name=""/>
        <dsp:cNvSpPr/>
      </dsp:nvSpPr>
      <dsp:spPr>
        <a:xfrm>
          <a:off x="197167" y="1087834"/>
          <a:ext cx="7492365" cy="3045936"/>
        </a:xfrm>
        <a:prstGeom prst="roundRect">
          <a:avLst>
            <a:gd name="adj" fmla="val 10500"/>
          </a:avLst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1934170" numCol="1" spcCol="1270" anchor="t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/>
            <a:t>Sebbene questa configurazione di punteggi sia </a:t>
          </a:r>
          <a:r>
            <a:rPr lang="it-IT" sz="2400" i="1" kern="1200" dirty="0"/>
            <a:t>teoricamente</a:t>
          </a:r>
          <a:r>
            <a:rPr lang="it-IT" sz="2400" kern="1200" dirty="0"/>
            <a:t> </a:t>
          </a:r>
          <a:r>
            <a:rPr lang="it-IT" sz="2400" i="1" kern="1200" dirty="0"/>
            <a:t>possibile</a:t>
          </a:r>
          <a:r>
            <a:rPr lang="it-IT" sz="2400" kern="1200" dirty="0"/>
            <a:t> poiché </a:t>
          </a:r>
          <a:r>
            <a:rPr lang="it-IT" sz="2400" b="1" kern="1200" dirty="0"/>
            <a:t>NA e PA dimensioni indipendenti</a:t>
          </a:r>
          <a:r>
            <a:rPr lang="it-IT" sz="2400" kern="1200" dirty="0"/>
            <a:t>, essa sembra particolarmente problematica in riferimento alla misurazione </a:t>
          </a:r>
          <a:r>
            <a:rPr lang="it-IT" sz="2400" i="1" kern="1200" dirty="0"/>
            <a:t>dell’affettività di stato</a:t>
          </a:r>
          <a:r>
            <a:rPr lang="it-IT" sz="2400" kern="1200" dirty="0"/>
            <a:t>, perché in questo caso l’individuo dovrebbe esprimere </a:t>
          </a:r>
          <a:r>
            <a:rPr lang="it-IT" sz="2400" b="1" kern="1200" dirty="0"/>
            <a:t>punteggi</a:t>
          </a:r>
          <a:r>
            <a:rPr lang="it-IT" sz="2400" kern="1200" dirty="0"/>
            <a:t> </a:t>
          </a:r>
          <a:r>
            <a:rPr lang="it-IT" sz="2400" b="1" kern="1200" dirty="0"/>
            <a:t>alti</a:t>
          </a:r>
          <a:r>
            <a:rPr lang="it-IT" sz="2400" kern="1200" dirty="0"/>
            <a:t> su PA e NA </a:t>
          </a:r>
          <a:r>
            <a:rPr lang="it-IT" sz="2400" i="1" kern="1200" dirty="0"/>
            <a:t>in uno stesso momento</a:t>
          </a:r>
          <a:r>
            <a:rPr lang="it-IT" sz="2400" kern="1200" dirty="0"/>
            <a:t> o, almeno, all’interno di un intervallo temporale molto breve. </a:t>
          </a:r>
        </a:p>
      </dsp:txBody>
      <dsp:txXfrm>
        <a:off x="290840" y="1181507"/>
        <a:ext cx="7305019" cy="28585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0EBA82-CC90-445C-8471-04D7954A6148}">
      <dsp:nvSpPr>
        <dsp:cNvPr id="0" name=""/>
        <dsp:cNvSpPr/>
      </dsp:nvSpPr>
      <dsp:spPr>
        <a:xfrm>
          <a:off x="0" y="11597"/>
          <a:ext cx="7886700" cy="190633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/>
            <a:t>Se si definiscono gli atteggiamenti come tendenze psicologiche espresse tramite valutazioni cognitive, affettive e comportamentali, allora, </a:t>
          </a:r>
          <a:r>
            <a:rPr lang="it-IT" sz="2400" i="1" kern="1200" dirty="0"/>
            <a:t>nello studio della soddisfazione lavorativa</a:t>
          </a:r>
          <a:r>
            <a:rPr lang="it-IT" sz="2400" kern="1200" dirty="0"/>
            <a:t>, </a:t>
          </a:r>
          <a:r>
            <a:rPr lang="it-IT" sz="2400" b="1" kern="1200" dirty="0"/>
            <a:t>aspetti differenti del lavoro o il lavoro nel suo insieme divengono l’oggetto delle valutazioni stesse. </a:t>
          </a:r>
          <a:endParaRPr lang="it-IT" sz="2400" kern="1200" dirty="0"/>
        </a:p>
      </dsp:txBody>
      <dsp:txXfrm>
        <a:off x="0" y="11597"/>
        <a:ext cx="7886700" cy="1906335"/>
      </dsp:txXfrm>
    </dsp:sp>
    <dsp:sp modelId="{79131134-BF62-4EE3-BE89-4EA4E83016E9}">
      <dsp:nvSpPr>
        <dsp:cNvPr id="0" name=""/>
        <dsp:cNvSpPr/>
      </dsp:nvSpPr>
      <dsp:spPr>
        <a:xfrm>
          <a:off x="0" y="1917932"/>
          <a:ext cx="7886700" cy="263520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400" kern="1200" dirty="0"/>
            <a:t>Le relazioni tra gli </a:t>
          </a:r>
          <a:r>
            <a:rPr lang="it-IT" sz="2400" i="1" kern="1200" dirty="0"/>
            <a:t>atteggiamenti sociali e i comportamenti e tra la soddisfazione lavorativa e i comportamenti</a:t>
          </a:r>
          <a:r>
            <a:rPr lang="it-IT" sz="2400" kern="1200" dirty="0"/>
            <a:t> rappresentano una </a:t>
          </a:r>
          <a:r>
            <a:rPr lang="it-IT" sz="2400" b="1" kern="1200" dirty="0"/>
            <a:t>differenza</a:t>
          </a:r>
          <a:r>
            <a:rPr lang="it-IT" sz="2400" kern="1200" dirty="0"/>
            <a:t> importante.</a:t>
          </a:r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400" kern="1200" dirty="0"/>
            <a:t>Gli </a:t>
          </a:r>
          <a:r>
            <a:rPr lang="it-IT" sz="2400" b="1" kern="1200" dirty="0"/>
            <a:t>atteggiamenti lavorativi </a:t>
          </a:r>
          <a:r>
            <a:rPr lang="it-IT" sz="2400" kern="1200" dirty="0"/>
            <a:t>spesso mostrano </a:t>
          </a:r>
          <a:r>
            <a:rPr lang="it-IT" sz="2400" b="1" kern="1200" dirty="0"/>
            <a:t>correlazioni</a:t>
          </a:r>
          <a:r>
            <a:rPr lang="it-IT" sz="2400" kern="1200" dirty="0"/>
            <a:t> maggiori degli atteggiamenti sociali con </a:t>
          </a:r>
          <a:r>
            <a:rPr lang="it-IT" sz="2400" b="1" kern="1200" dirty="0"/>
            <a:t>specifici comportamenti lavorativi.</a:t>
          </a:r>
          <a:endParaRPr lang="it-IT" sz="2400" kern="1200" dirty="0"/>
        </a:p>
      </dsp:txBody>
      <dsp:txXfrm>
        <a:off x="0" y="1917932"/>
        <a:ext cx="7886700" cy="26352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C2662B-EBEC-4A7E-926B-A7A475003C5A}">
      <dsp:nvSpPr>
        <dsp:cNvPr id="0" name=""/>
        <dsp:cNvSpPr/>
      </dsp:nvSpPr>
      <dsp:spPr>
        <a:xfrm>
          <a:off x="0" y="966"/>
          <a:ext cx="7886700" cy="144032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/>
            <a:t>La </a:t>
          </a:r>
          <a:r>
            <a:rPr lang="it-IT" sz="2400" i="1" kern="1200" dirty="0"/>
            <a:t>presenza di robuste relazioni</a:t>
          </a:r>
          <a:r>
            <a:rPr lang="it-IT" sz="2400" kern="1200" dirty="0"/>
            <a:t> tra soddisfazione lavorativa e comportamenti al lavoro può </a:t>
          </a:r>
          <a:r>
            <a:rPr lang="it-IT" sz="2400" b="1" kern="1200" dirty="0"/>
            <a:t>riflettere l’importanza </a:t>
          </a:r>
          <a:r>
            <a:rPr lang="it-IT" sz="2400" kern="1200" dirty="0"/>
            <a:t>che il lavoro riveste per molte persone. </a:t>
          </a:r>
        </a:p>
      </dsp:txBody>
      <dsp:txXfrm>
        <a:off x="70311" y="71277"/>
        <a:ext cx="7746078" cy="1299701"/>
      </dsp:txXfrm>
    </dsp:sp>
    <dsp:sp modelId="{45D6B882-CE15-4DAF-AA01-80D938833B0C}">
      <dsp:nvSpPr>
        <dsp:cNvPr id="0" name=""/>
        <dsp:cNvSpPr/>
      </dsp:nvSpPr>
      <dsp:spPr>
        <a:xfrm>
          <a:off x="0" y="1455507"/>
          <a:ext cx="7886700" cy="1440323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/>
            <a:t>Se non è possibile evitare del tutto i sentimenti negativi generati dal lavoro </a:t>
          </a:r>
          <a:r>
            <a:rPr lang="it-IT" sz="2400" i="1" kern="1200" dirty="0"/>
            <a:t>si tende ad evitare il lavoro mettendo in atto comportamenti di </a:t>
          </a:r>
          <a:r>
            <a:rPr lang="it-IT" sz="2400" b="1" i="1" kern="1200" dirty="0"/>
            <a:t>ritiro</a:t>
          </a:r>
          <a:r>
            <a:rPr lang="it-IT" sz="2400" i="1" kern="1200" dirty="0"/>
            <a:t> </a:t>
          </a:r>
          <a:r>
            <a:rPr lang="it-IT" sz="2400" kern="1200" dirty="0"/>
            <a:t>attraverso il pensionamento o l’abbandono. </a:t>
          </a:r>
        </a:p>
      </dsp:txBody>
      <dsp:txXfrm>
        <a:off x="70311" y="1525818"/>
        <a:ext cx="7746078" cy="1299701"/>
      </dsp:txXfrm>
    </dsp:sp>
    <dsp:sp modelId="{BE8F181F-35FD-4589-873B-42C1B242917F}">
      <dsp:nvSpPr>
        <dsp:cNvPr id="0" name=""/>
        <dsp:cNvSpPr/>
      </dsp:nvSpPr>
      <dsp:spPr>
        <a:xfrm>
          <a:off x="0" y="2910047"/>
          <a:ext cx="7886700" cy="1440323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/>
            <a:t>Atteggiamenti </a:t>
          </a:r>
          <a:r>
            <a:rPr lang="it-IT" sz="2400" b="1" kern="1200" dirty="0" smtClean="0"/>
            <a:t>positivi</a:t>
          </a:r>
          <a:r>
            <a:rPr lang="it-IT" sz="2400" kern="1200" dirty="0" smtClean="0"/>
            <a:t> verso </a:t>
          </a:r>
          <a:r>
            <a:rPr lang="it-IT" sz="2400" kern="1200" dirty="0"/>
            <a:t>il lavoro </a:t>
          </a:r>
          <a:r>
            <a:rPr lang="it-IT" sz="2400" kern="1200" dirty="0" smtClean="0"/>
            <a:t>sono </a:t>
          </a:r>
          <a:r>
            <a:rPr lang="it-IT" sz="2400" kern="1200" dirty="0"/>
            <a:t>verosimilmente </a:t>
          </a:r>
          <a:r>
            <a:rPr lang="it-IT" sz="2400" i="1" kern="1200" dirty="0"/>
            <a:t>meno connessi a comportamenti di ritiro</a:t>
          </a:r>
          <a:r>
            <a:rPr lang="it-IT" sz="2400" kern="1200" dirty="0"/>
            <a:t>, o a tentativi di cambiare il proprio ambiente di lavoro.</a:t>
          </a:r>
        </a:p>
      </dsp:txBody>
      <dsp:txXfrm>
        <a:off x="70311" y="2980358"/>
        <a:ext cx="7746078" cy="129970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ADF954-8B3F-419A-AD5C-BA3A83B23B72}">
      <dsp:nvSpPr>
        <dsp:cNvPr id="0" name=""/>
        <dsp:cNvSpPr/>
      </dsp:nvSpPr>
      <dsp:spPr>
        <a:xfrm>
          <a:off x="0" y="565"/>
          <a:ext cx="7886700" cy="1411678"/>
        </a:xfrm>
        <a:prstGeom prst="round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kern="1200"/>
            <a:t>Locke (1976) definisce i </a:t>
          </a:r>
          <a:r>
            <a:rPr lang="it-IT" sz="2800" b="1" kern="1200"/>
            <a:t>valori</a:t>
          </a:r>
          <a:r>
            <a:rPr lang="it-IT" sz="2800" kern="1200"/>
            <a:t> </a:t>
          </a:r>
          <a:r>
            <a:rPr lang="it-IT" sz="2800" i="1" kern="1200"/>
            <a:t>come ciò che una persona desidera o considera importante</a:t>
          </a:r>
          <a:r>
            <a:rPr lang="it-IT" sz="2800" kern="1200"/>
            <a:t>. </a:t>
          </a:r>
        </a:p>
      </dsp:txBody>
      <dsp:txXfrm>
        <a:off x="68912" y="69477"/>
        <a:ext cx="7748876" cy="1273854"/>
      </dsp:txXfrm>
    </dsp:sp>
    <dsp:sp modelId="{3BE2046D-24E8-4236-AB75-9762E17373D5}">
      <dsp:nvSpPr>
        <dsp:cNvPr id="0" name=""/>
        <dsp:cNvSpPr/>
      </dsp:nvSpPr>
      <dsp:spPr>
        <a:xfrm>
          <a:off x="0" y="1425406"/>
          <a:ext cx="7886700" cy="1411678"/>
        </a:xfrm>
        <a:prstGeom prst="roundRect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kern="1200" dirty="0"/>
            <a:t>Il suo </a:t>
          </a:r>
          <a:r>
            <a:rPr lang="it-IT" sz="2800" b="1" i="1" kern="1200" dirty="0"/>
            <a:t>Value-</a:t>
          </a:r>
          <a:r>
            <a:rPr lang="it-IT" sz="2800" b="1" i="1" kern="1200" dirty="0" err="1"/>
            <a:t>Percept</a:t>
          </a:r>
          <a:r>
            <a:rPr lang="it-IT" sz="2800" i="1" kern="1200" dirty="0"/>
            <a:t> </a:t>
          </a:r>
          <a:r>
            <a:rPr lang="it-IT" sz="2800" b="1" i="1" kern="1200" dirty="0"/>
            <a:t>model</a:t>
          </a:r>
          <a:r>
            <a:rPr lang="it-IT" sz="2800" kern="1200" dirty="0"/>
            <a:t> sostiene che </a:t>
          </a:r>
          <a:r>
            <a:rPr lang="it-IT" sz="2800" i="1" kern="1200" dirty="0"/>
            <a:t>la soddisfazione lavorativa risulta dal raggiungimento di valori ritenuti importanti</a:t>
          </a:r>
          <a:r>
            <a:rPr lang="it-IT" sz="2800" kern="1200" dirty="0"/>
            <a:t>.</a:t>
          </a:r>
        </a:p>
      </dsp:txBody>
      <dsp:txXfrm>
        <a:off x="68912" y="1494318"/>
        <a:ext cx="7748876" cy="1273854"/>
      </dsp:txXfrm>
    </dsp:sp>
    <dsp:sp modelId="{9CB8965C-3600-4B54-8374-78FE97917CC9}">
      <dsp:nvSpPr>
        <dsp:cNvPr id="0" name=""/>
        <dsp:cNvSpPr/>
      </dsp:nvSpPr>
      <dsp:spPr>
        <a:xfrm>
          <a:off x="0" y="2837084"/>
          <a:ext cx="7886700" cy="1513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35560" rIns="199136" bIns="35560" numCol="1" spcCol="1270" anchor="t" anchorCtr="0">
          <a:noAutofit/>
        </a:bodyPr>
        <a:lstStyle/>
        <a:p>
          <a:pPr marL="285750" lvl="1" indent="-285750" algn="just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2800" kern="1200"/>
            <a:t>Il modello esprime la soddisfazione lavorativa come segue: soddisfazione esperita rispetto ad una caratteristica del lavoro =  (</a:t>
          </a:r>
          <a:r>
            <a:rPr lang="it-IT" sz="2800" b="1" kern="1200"/>
            <a:t>ciò che voglio – ciò che ho) x importanza.</a:t>
          </a:r>
          <a:endParaRPr lang="it-IT" sz="2800" kern="1200"/>
        </a:p>
      </dsp:txBody>
      <dsp:txXfrm>
        <a:off x="0" y="2837084"/>
        <a:ext cx="7886700" cy="151368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962230-C3AA-499E-AFE7-7E23AA33E4E4}">
      <dsp:nvSpPr>
        <dsp:cNvPr id="0" name=""/>
        <dsp:cNvSpPr/>
      </dsp:nvSpPr>
      <dsp:spPr>
        <a:xfrm>
          <a:off x="3165" y="2961"/>
          <a:ext cx="7880369" cy="989382"/>
        </a:xfrm>
        <a:prstGeom prst="roundRect">
          <a:avLst>
            <a:gd name="adj" fmla="val 10000"/>
          </a:avLst>
        </a:prstGeom>
        <a:solidFill>
          <a:srgbClr val="00B0F0"/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/>
            <a:t>Il modello, formulato da Hackman e Oldham (1976), specifica </a:t>
          </a:r>
          <a:r>
            <a:rPr lang="it-IT" sz="2000" b="1" kern="1200" dirty="0"/>
            <a:t>cinque caratteristiche di base </a:t>
          </a:r>
          <a:r>
            <a:rPr lang="it-IT" sz="2000" kern="1200" dirty="0"/>
            <a:t>che rendono il lavoro sfidante ed appagante:</a:t>
          </a:r>
        </a:p>
      </dsp:txBody>
      <dsp:txXfrm>
        <a:off x="32143" y="31939"/>
        <a:ext cx="7822413" cy="931426"/>
      </dsp:txXfrm>
    </dsp:sp>
    <dsp:sp modelId="{4A6957DA-36BD-48E2-8A2B-C39F52FE2A3D}">
      <dsp:nvSpPr>
        <dsp:cNvPr id="0" name=""/>
        <dsp:cNvSpPr/>
      </dsp:nvSpPr>
      <dsp:spPr>
        <a:xfrm>
          <a:off x="3165" y="1301589"/>
          <a:ext cx="1476830" cy="304678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i="1" kern="1200" dirty="0"/>
            <a:t>Task </a:t>
          </a:r>
          <a:r>
            <a:rPr lang="it-IT" sz="2000" b="1" i="1" kern="1200" dirty="0" err="1" smtClean="0"/>
            <a:t>identity</a:t>
          </a:r>
          <a:endParaRPr lang="it-IT" sz="2000" b="1" i="1" kern="1200" dirty="0" smtClean="0"/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smtClean="0"/>
            <a:t>grado </a:t>
          </a:r>
          <a:r>
            <a:rPr lang="it-IT" sz="2000" kern="1200" dirty="0"/>
            <a:t>in cui una persona può seguire il proprio lavoro dall’inizio alla fine</a:t>
          </a:r>
          <a:r>
            <a:rPr lang="it-IT" sz="2000" b="1" kern="1200" dirty="0"/>
            <a:t>;</a:t>
          </a:r>
          <a:endParaRPr lang="it-IT" sz="2000" kern="1200" dirty="0"/>
        </a:p>
      </dsp:txBody>
      <dsp:txXfrm>
        <a:off x="46420" y="1344844"/>
        <a:ext cx="1390320" cy="2960276"/>
      </dsp:txXfrm>
    </dsp:sp>
    <dsp:sp modelId="{F8ACEC78-C562-41F1-B78F-052539A5BA0D}">
      <dsp:nvSpPr>
        <dsp:cNvPr id="0" name=""/>
        <dsp:cNvSpPr/>
      </dsp:nvSpPr>
      <dsp:spPr>
        <a:xfrm>
          <a:off x="1604050" y="1301589"/>
          <a:ext cx="1476830" cy="304678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i="1" kern="1200" dirty="0"/>
            <a:t>Task </a:t>
          </a:r>
          <a:r>
            <a:rPr lang="it-IT" sz="2000" b="1" i="1" kern="1200" dirty="0" err="1" smtClean="0"/>
            <a:t>significance</a:t>
          </a:r>
          <a:endParaRPr lang="it-IT" sz="2000" b="1" i="1" kern="1200" dirty="0" smtClean="0"/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smtClean="0"/>
            <a:t>grado </a:t>
          </a:r>
          <a:r>
            <a:rPr lang="it-IT" sz="2000" kern="1200" dirty="0"/>
            <a:t>in cui il proprio lavoro è visto come significativo ed importante;</a:t>
          </a:r>
        </a:p>
      </dsp:txBody>
      <dsp:txXfrm>
        <a:off x="1647305" y="1344844"/>
        <a:ext cx="1390320" cy="2960276"/>
      </dsp:txXfrm>
    </dsp:sp>
    <dsp:sp modelId="{FA10B7EF-FCB6-4DEE-9479-EDCC48F870CE}">
      <dsp:nvSpPr>
        <dsp:cNvPr id="0" name=""/>
        <dsp:cNvSpPr/>
      </dsp:nvSpPr>
      <dsp:spPr>
        <a:xfrm>
          <a:off x="3204934" y="1301589"/>
          <a:ext cx="1476830" cy="304678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i="1" kern="1200" dirty="0" err="1"/>
            <a:t>Skill</a:t>
          </a:r>
          <a:r>
            <a:rPr lang="it-IT" sz="2000" b="1" i="1" kern="1200" dirty="0"/>
            <a:t> </a:t>
          </a:r>
          <a:r>
            <a:rPr lang="it-IT" sz="2000" b="1" i="1" kern="1200" dirty="0" err="1" smtClean="0"/>
            <a:t>variety</a:t>
          </a:r>
          <a:endParaRPr lang="it-IT" sz="2000" b="1" i="1" kern="1200" dirty="0" smtClean="0"/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smtClean="0"/>
            <a:t>grado </a:t>
          </a:r>
          <a:r>
            <a:rPr lang="it-IT" sz="2000" kern="1200" dirty="0"/>
            <a:t>in cui un lavoro permette alle persone di svolgere compiti diversi</a:t>
          </a:r>
          <a:r>
            <a:rPr lang="it-IT" sz="2000" b="1" kern="1200" dirty="0"/>
            <a:t>;</a:t>
          </a:r>
          <a:endParaRPr lang="it-IT" sz="2000" kern="1200" dirty="0"/>
        </a:p>
      </dsp:txBody>
      <dsp:txXfrm>
        <a:off x="3248189" y="1344844"/>
        <a:ext cx="1390320" cy="2960276"/>
      </dsp:txXfrm>
    </dsp:sp>
    <dsp:sp modelId="{949A3143-9FB4-422D-8E74-CC89BB887A9C}">
      <dsp:nvSpPr>
        <dsp:cNvPr id="0" name=""/>
        <dsp:cNvSpPr/>
      </dsp:nvSpPr>
      <dsp:spPr>
        <a:xfrm>
          <a:off x="4805819" y="1301589"/>
          <a:ext cx="1476830" cy="304678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i="1" kern="1200" dirty="0" err="1" smtClean="0"/>
            <a:t>Autonomy</a:t>
          </a:r>
          <a:endParaRPr lang="it-IT" sz="2000" b="1" i="1" kern="1200" dirty="0" smtClean="0"/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i="1" kern="1200" dirty="0" smtClean="0"/>
            <a:t> </a:t>
          </a:r>
          <a:r>
            <a:rPr lang="it-IT" sz="2000" kern="1200" dirty="0"/>
            <a:t>grado in cui le persone hanno controllo e discrezione su come condurre il proprio lavoro</a:t>
          </a:r>
          <a:r>
            <a:rPr lang="it-IT" sz="2000" b="1" kern="1200" dirty="0"/>
            <a:t>;</a:t>
          </a:r>
          <a:endParaRPr lang="it-IT" sz="2000" kern="1200" dirty="0"/>
        </a:p>
      </dsp:txBody>
      <dsp:txXfrm>
        <a:off x="4849074" y="1344844"/>
        <a:ext cx="1390320" cy="2960276"/>
      </dsp:txXfrm>
    </dsp:sp>
    <dsp:sp modelId="{1195028F-2C78-45EA-AE63-61411D39ED07}">
      <dsp:nvSpPr>
        <dsp:cNvPr id="0" name=""/>
        <dsp:cNvSpPr/>
      </dsp:nvSpPr>
      <dsp:spPr>
        <a:xfrm>
          <a:off x="6406703" y="1301589"/>
          <a:ext cx="1476830" cy="304678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i="1" kern="1200" dirty="0" smtClean="0"/>
            <a:t>Feedback</a:t>
          </a: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i="1" kern="1200" dirty="0" smtClean="0"/>
            <a:t> </a:t>
          </a:r>
          <a:r>
            <a:rPr lang="it-IT" sz="2000" kern="1200" dirty="0"/>
            <a:t>grado in cui l’attività fornisce feedback rispetto a come l’individuo sta svolgendo il lavoro</a:t>
          </a:r>
          <a:r>
            <a:rPr lang="it-IT" sz="2000" b="1" kern="1200" dirty="0"/>
            <a:t>.</a:t>
          </a:r>
          <a:endParaRPr lang="it-IT" sz="2000" kern="1200" dirty="0"/>
        </a:p>
      </dsp:txBody>
      <dsp:txXfrm>
        <a:off x="6449958" y="1344844"/>
        <a:ext cx="1390320" cy="296027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23B287-0E48-4453-9AA2-08C7B36C522C}">
      <dsp:nvSpPr>
        <dsp:cNvPr id="0" name=""/>
        <dsp:cNvSpPr/>
      </dsp:nvSpPr>
      <dsp:spPr>
        <a:xfrm rot="10800000">
          <a:off x="800487" y="1398"/>
          <a:ext cx="6594052" cy="1966052"/>
        </a:xfrm>
        <a:prstGeom prst="homePlate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6975" tIns="91440" rIns="170688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 err="1"/>
            <a:t>Judge</a:t>
          </a:r>
          <a:r>
            <a:rPr lang="it-IT" sz="2400" kern="1200" dirty="0"/>
            <a:t>, Locke, e Durham (1997) hanno preso in esame le </a:t>
          </a:r>
          <a:r>
            <a:rPr lang="it-IT" sz="2400" i="1" kern="1200" dirty="0"/>
            <a:t>core-self </a:t>
          </a:r>
          <a:r>
            <a:rPr lang="it-IT" sz="2400" i="1" kern="1200" dirty="0" err="1"/>
            <a:t>evaluations</a:t>
          </a:r>
          <a:r>
            <a:rPr lang="it-IT" sz="2400" i="1" kern="1200" dirty="0"/>
            <a:t> (</a:t>
          </a:r>
          <a:r>
            <a:rPr lang="it-IT" sz="2400" b="1" i="1" kern="1200" dirty="0"/>
            <a:t>CSE</a:t>
          </a:r>
          <a:r>
            <a:rPr lang="it-IT" sz="2400" i="1" kern="1200" dirty="0"/>
            <a:t>), </a:t>
          </a:r>
          <a:r>
            <a:rPr lang="it-IT" sz="2400" kern="1200" dirty="0"/>
            <a:t>un set di </a:t>
          </a:r>
          <a:r>
            <a:rPr lang="it-IT" sz="2400" b="1" kern="1200" dirty="0"/>
            <a:t>convinzioni fondamentali</a:t>
          </a:r>
          <a:r>
            <a:rPr lang="it-IT" sz="2400" kern="1200" dirty="0"/>
            <a:t> rispetto a sé stessi, il proprio funzionamento, e il mondo. </a:t>
          </a:r>
        </a:p>
      </dsp:txBody>
      <dsp:txXfrm rot="10800000">
        <a:off x="1292000" y="1398"/>
        <a:ext cx="6102539" cy="1966052"/>
      </dsp:txXfrm>
    </dsp:sp>
    <dsp:sp modelId="{B2184FA2-A73E-48AF-A20E-B3D8DD74CED4}">
      <dsp:nvSpPr>
        <dsp:cNvPr id="0" name=""/>
        <dsp:cNvSpPr/>
      </dsp:nvSpPr>
      <dsp:spPr>
        <a:xfrm>
          <a:off x="0" y="19112"/>
          <a:ext cx="1966052" cy="1966052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E1DFC8-0888-41A7-B41C-D4AB51D054EC}">
      <dsp:nvSpPr>
        <dsp:cNvPr id="0" name=""/>
        <dsp:cNvSpPr/>
      </dsp:nvSpPr>
      <dsp:spPr>
        <a:xfrm rot="10800000">
          <a:off x="767013" y="2554332"/>
          <a:ext cx="6638684" cy="1966052"/>
        </a:xfrm>
        <a:prstGeom prst="homePlate">
          <a:avLst/>
        </a:prstGeom>
        <a:solidFill>
          <a:schemeClr val="bg2">
            <a:lumMod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6975" tIns="91440" rIns="170688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 err="1"/>
            <a:t>Judge</a:t>
          </a:r>
          <a:r>
            <a:rPr lang="it-IT" sz="2400" kern="1200" dirty="0"/>
            <a:t>, </a:t>
          </a:r>
          <a:r>
            <a:rPr lang="it-IT" sz="2400" kern="1200" dirty="0" err="1"/>
            <a:t>Heller</a:t>
          </a:r>
          <a:r>
            <a:rPr lang="it-IT" sz="2400" kern="1200" dirty="0"/>
            <a:t>, e Klinger (2008) hanno inoltre trovato che di tre tassonomie (BF5, PA/NA, CSE), le core self-</a:t>
          </a:r>
          <a:r>
            <a:rPr lang="it-IT" sz="2400" kern="1200" dirty="0" err="1"/>
            <a:t>evaluations</a:t>
          </a:r>
          <a:r>
            <a:rPr lang="it-IT" sz="2400" kern="1200" dirty="0"/>
            <a:t> risultavano il </a:t>
          </a:r>
          <a:r>
            <a:rPr lang="it-IT" sz="2400" b="1" kern="1200" dirty="0" err="1"/>
            <a:t>predittore</a:t>
          </a:r>
          <a:r>
            <a:rPr lang="it-IT" sz="2400" kern="1200" dirty="0"/>
            <a:t> </a:t>
          </a:r>
          <a:r>
            <a:rPr lang="it-IT" sz="2400" b="1" kern="1200" dirty="0"/>
            <a:t>più</a:t>
          </a:r>
          <a:r>
            <a:rPr lang="it-IT" sz="2400" kern="1200" dirty="0"/>
            <a:t> </a:t>
          </a:r>
          <a:r>
            <a:rPr lang="it-IT" sz="2400" b="1" kern="1200" dirty="0"/>
            <a:t>importante</a:t>
          </a:r>
          <a:r>
            <a:rPr lang="it-IT" sz="2400" kern="1200" dirty="0"/>
            <a:t> della soddisfazione lavorativa. </a:t>
          </a:r>
        </a:p>
      </dsp:txBody>
      <dsp:txXfrm rot="10800000">
        <a:off x="1258526" y="2554332"/>
        <a:ext cx="6147171" cy="1966052"/>
      </dsp:txXfrm>
    </dsp:sp>
    <dsp:sp modelId="{08F7B7EE-EE03-4F07-B54A-1CF907B30781}">
      <dsp:nvSpPr>
        <dsp:cNvPr id="0" name=""/>
        <dsp:cNvSpPr/>
      </dsp:nvSpPr>
      <dsp:spPr>
        <a:xfrm>
          <a:off x="0" y="2555730"/>
          <a:ext cx="1966052" cy="1966052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903539-60F5-478F-9FB2-FB653212CEBF}">
      <dsp:nvSpPr>
        <dsp:cNvPr id="0" name=""/>
        <dsp:cNvSpPr/>
      </dsp:nvSpPr>
      <dsp:spPr>
        <a:xfrm>
          <a:off x="2030" y="125326"/>
          <a:ext cx="4451166" cy="1780466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/>
            <a:t>I </a:t>
          </a:r>
          <a:r>
            <a:rPr lang="it-IT" sz="2400" b="1" kern="1200" dirty="0"/>
            <a:t>risultati del lavoro </a:t>
          </a:r>
          <a:r>
            <a:rPr lang="it-IT" sz="2400" kern="1200" dirty="0"/>
            <a:t>sono spesso </a:t>
          </a:r>
          <a:r>
            <a:rPr lang="it-IT" sz="2400" i="1" kern="1200" dirty="0"/>
            <a:t>giudicati in base ad una serie di standard</a:t>
          </a:r>
          <a:r>
            <a:rPr lang="it-IT" sz="2400" kern="1200" dirty="0"/>
            <a:t>. </a:t>
          </a:r>
        </a:p>
      </dsp:txBody>
      <dsp:txXfrm>
        <a:off x="892263" y="125326"/>
        <a:ext cx="2670700" cy="1780466"/>
      </dsp:txXfrm>
    </dsp:sp>
    <dsp:sp modelId="{4CBE3DD5-72D7-42BE-AF33-4E6F2502950B}">
      <dsp:nvSpPr>
        <dsp:cNvPr id="0" name=""/>
        <dsp:cNvSpPr/>
      </dsp:nvSpPr>
      <dsp:spPr>
        <a:xfrm>
          <a:off x="3874544" y="276666"/>
          <a:ext cx="4723414" cy="1477787"/>
        </a:xfrm>
        <a:prstGeom prst="chevron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/>
            <a:t>C’è un numero di influenze ipotizzate sugli standard coinvolti nella valutazione dei risultati del lavoro.</a:t>
          </a:r>
        </a:p>
      </dsp:txBody>
      <dsp:txXfrm>
        <a:off x="4613438" y="276666"/>
        <a:ext cx="3245627" cy="1477787"/>
      </dsp:txXfrm>
    </dsp:sp>
    <dsp:sp modelId="{3BFAFE37-A18E-478D-B2AD-D6F3D80DA47A}">
      <dsp:nvSpPr>
        <dsp:cNvPr id="0" name=""/>
        <dsp:cNvSpPr/>
      </dsp:nvSpPr>
      <dsp:spPr>
        <a:xfrm>
          <a:off x="2030" y="2155058"/>
          <a:ext cx="4451166" cy="1780466"/>
        </a:xfrm>
        <a:prstGeom prst="chevron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/>
            <a:t>Gli </a:t>
          </a:r>
          <a:r>
            <a:rPr lang="it-IT" sz="2400" b="1" kern="1200" dirty="0"/>
            <a:t>esiti del lavoro </a:t>
          </a:r>
          <a:r>
            <a:rPr lang="it-IT" sz="2400" kern="1200" dirty="0"/>
            <a:t> e </a:t>
          </a:r>
          <a:r>
            <a:rPr lang="it-IT" sz="2400" b="1" kern="1200" dirty="0"/>
            <a:t>gli standard </a:t>
          </a:r>
          <a:r>
            <a:rPr lang="it-IT" sz="2400" kern="1200" dirty="0"/>
            <a:t>sono processati attraverso un processo di </a:t>
          </a:r>
          <a:r>
            <a:rPr lang="it-IT" sz="2400" kern="1200" dirty="0" smtClean="0"/>
            <a:t>comparazione. </a:t>
          </a:r>
          <a:endParaRPr lang="it-IT" sz="2400" kern="1200" dirty="0"/>
        </a:p>
      </dsp:txBody>
      <dsp:txXfrm>
        <a:off x="892263" y="2155058"/>
        <a:ext cx="2670700" cy="1780466"/>
      </dsp:txXfrm>
    </dsp:sp>
    <dsp:sp modelId="{0B8F1D55-F797-4FC1-8E07-34E3323E91A0}">
      <dsp:nvSpPr>
        <dsp:cNvPr id="0" name=""/>
        <dsp:cNvSpPr/>
      </dsp:nvSpPr>
      <dsp:spPr>
        <a:xfrm>
          <a:off x="3874544" y="2306397"/>
          <a:ext cx="4629907" cy="1477787"/>
        </a:xfrm>
        <a:prstGeom prst="chevron">
          <a:avLst/>
        </a:prstGeom>
        <a:solidFill>
          <a:schemeClr val="accent5">
            <a:tint val="40000"/>
            <a:alpha val="90000"/>
            <a:hueOff val="-6739760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739760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/>
            <a:t>Il risultato di questi processi cognitivi è la </a:t>
          </a:r>
          <a:r>
            <a:rPr lang="it-IT" sz="2400" i="1" kern="1200" dirty="0"/>
            <a:t>valutazione della propria soddisfazione </a:t>
          </a:r>
          <a:r>
            <a:rPr lang="it-IT" sz="2400" kern="1200" dirty="0"/>
            <a:t>lavorativa.</a:t>
          </a:r>
        </a:p>
      </dsp:txBody>
      <dsp:txXfrm>
        <a:off x="4613438" y="2306397"/>
        <a:ext cx="3152120" cy="147778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098CCA-F251-42AE-BE06-7CE477856AE0}">
      <dsp:nvSpPr>
        <dsp:cNvPr id="0" name=""/>
        <dsp:cNvSpPr/>
      </dsp:nvSpPr>
      <dsp:spPr>
        <a:xfrm>
          <a:off x="0" y="0"/>
          <a:ext cx="7886700" cy="4351338"/>
        </a:xfrm>
        <a:prstGeom prst="roundRect">
          <a:avLst>
            <a:gd name="adj" fmla="val 85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3377122" numCol="1" spcCol="1270" anchor="t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b="1" kern="1200"/>
            <a:t>L’affettività</a:t>
          </a:r>
          <a:r>
            <a:rPr lang="it-IT" sz="2400" kern="1200"/>
            <a:t> viene definita concettualmente come </a:t>
          </a:r>
          <a:r>
            <a:rPr lang="it-IT" sz="2400" i="1" kern="1200"/>
            <a:t>le reazioni emotive degli individui ad aspetti del proprio lavoro e ad eventi che accadono mentre sono al lavoro.</a:t>
          </a:r>
          <a:r>
            <a:rPr lang="it-IT" sz="2400" kern="1200"/>
            <a:t> </a:t>
          </a:r>
        </a:p>
      </dsp:txBody>
      <dsp:txXfrm>
        <a:off x="108329" y="108329"/>
        <a:ext cx="7670042" cy="4134680"/>
      </dsp:txXfrm>
    </dsp:sp>
    <dsp:sp modelId="{AC040BF2-41B8-4522-B489-70D1BB63CDC6}">
      <dsp:nvSpPr>
        <dsp:cNvPr id="0" name=""/>
        <dsp:cNvSpPr/>
      </dsp:nvSpPr>
      <dsp:spPr>
        <a:xfrm>
          <a:off x="197167" y="1226729"/>
          <a:ext cx="7492365" cy="3045936"/>
        </a:xfrm>
        <a:prstGeom prst="roundRect">
          <a:avLst>
            <a:gd name="adj" fmla="val 105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1934170" numCol="1" spcCol="1270" anchor="t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/>
            <a:t>Questo termine si riferisce a come un individuo </a:t>
          </a:r>
          <a:r>
            <a:rPr lang="it-IT" sz="2400" i="1" kern="1200"/>
            <a:t>si sente </a:t>
          </a:r>
          <a:r>
            <a:rPr lang="it-IT" sz="2400" kern="1200"/>
            <a:t>al lavoro. </a:t>
          </a:r>
        </a:p>
      </dsp:txBody>
      <dsp:txXfrm>
        <a:off x="290840" y="1320402"/>
        <a:ext cx="7305019" cy="2858590"/>
      </dsp:txXfrm>
    </dsp:sp>
    <dsp:sp modelId="{DB264825-5E61-4C09-B498-F1C45D53D8EA}">
      <dsp:nvSpPr>
        <dsp:cNvPr id="0" name=""/>
        <dsp:cNvSpPr/>
      </dsp:nvSpPr>
      <dsp:spPr>
        <a:xfrm>
          <a:off x="394335" y="2175669"/>
          <a:ext cx="7098030" cy="1740535"/>
        </a:xfrm>
        <a:prstGeom prst="roundRect">
          <a:avLst>
            <a:gd name="adj" fmla="val 105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170688" numCol="1" spcCol="1270" anchor="t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/>
            <a:t>Questa definizione è in </a:t>
          </a:r>
          <a:r>
            <a:rPr lang="it-IT" sz="2400" b="1" kern="1200"/>
            <a:t>contrasto</a:t>
          </a:r>
          <a:r>
            <a:rPr lang="it-IT" sz="2400" kern="1200"/>
            <a:t> </a:t>
          </a:r>
          <a:r>
            <a:rPr lang="it-IT" sz="2400" i="1" kern="1200"/>
            <a:t>con la natura cognitiva degli atteggiamenti lavorativi </a:t>
          </a:r>
          <a:r>
            <a:rPr lang="it-IT" sz="2400" kern="1200"/>
            <a:t>– che rappresentano valutazioni di caratteristiche stabili del lavoro. </a:t>
          </a:r>
        </a:p>
      </dsp:txBody>
      <dsp:txXfrm>
        <a:off x="447862" y="2229196"/>
        <a:ext cx="6990976" cy="163348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6EF768-F13B-4C2F-98E9-209E5AB2AD4B}">
      <dsp:nvSpPr>
        <dsp:cNvPr id="0" name=""/>
        <dsp:cNvSpPr/>
      </dsp:nvSpPr>
      <dsp:spPr>
        <a:xfrm rot="5400000">
          <a:off x="3694672" y="-289242"/>
          <a:ext cx="3719284" cy="5227589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000" kern="1200"/>
            <a:t>A livello di analisi </a:t>
          </a:r>
          <a:r>
            <a:rPr lang="it-IT" sz="2000" b="1" kern="1200"/>
            <a:t>tra gli individui</a:t>
          </a:r>
          <a:r>
            <a:rPr lang="it-IT" sz="2000" kern="1200"/>
            <a:t>, coloro che esprimono livelli più alti di affettività positiva, tendono a mettere in atto un numero maggiore di comportamenti di cittadinanza organizzativa. </a:t>
          </a: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000" kern="1200"/>
            <a:t>A livello del </a:t>
          </a:r>
          <a:r>
            <a:rPr lang="it-IT" sz="2000" b="1" kern="1200"/>
            <a:t>singolo individuo </a:t>
          </a:r>
          <a:r>
            <a:rPr lang="it-IT" sz="2000" kern="1200"/>
            <a:t>la relazione è invece negativa; le persone riportano livelli più bassi di affettività positiva mentre sono impegnate ad aiutare qualcuno.</a:t>
          </a:r>
        </a:p>
      </dsp:txBody>
      <dsp:txXfrm rot="-5400000">
        <a:off x="2940520" y="646470"/>
        <a:ext cx="5046029" cy="3356164"/>
      </dsp:txXfrm>
    </dsp:sp>
    <dsp:sp modelId="{35D6FFDA-1C62-42B3-B4DA-48F54F9683F2}">
      <dsp:nvSpPr>
        <dsp:cNvPr id="0" name=""/>
        <dsp:cNvSpPr/>
      </dsp:nvSpPr>
      <dsp:spPr>
        <a:xfrm>
          <a:off x="0" y="0"/>
          <a:ext cx="2940519" cy="464910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/>
            <a:t>Un aspetto importante di questo approccio è la possibilità di </a:t>
          </a:r>
          <a:r>
            <a:rPr lang="it-IT" sz="2000" b="1" kern="1200"/>
            <a:t>indagare l’esistenza di relazioni osservate </a:t>
          </a:r>
          <a:r>
            <a:rPr lang="it-IT" sz="2000" i="1" kern="1200"/>
            <a:t>al livello del singolo individuo</a:t>
          </a:r>
          <a:r>
            <a:rPr lang="it-IT" sz="2000" kern="1200"/>
            <a:t>, per esempio tra stati affettivi e comportamento, che possono essere diverse </a:t>
          </a:r>
          <a:r>
            <a:rPr lang="it-IT" sz="2000" i="1" kern="1200"/>
            <a:t>da quelle che si osservano quando si prende in esame un campione intero di individui.</a:t>
          </a:r>
          <a:endParaRPr lang="it-IT" sz="2000" kern="1200"/>
        </a:p>
      </dsp:txBody>
      <dsp:txXfrm>
        <a:off x="143544" y="143544"/>
        <a:ext cx="2653431" cy="43620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91FDED-F6BC-4ACF-9B74-45CDC00B469C}" type="datetimeFigureOut">
              <a:rPr lang="it-IT" smtClean="0"/>
              <a:t>24/09/18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9006ED-7D1A-4D33-B5F3-B14B964AEE9E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9314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BDF07201-FF1D-4E9C-9737-D0C4B15AEA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F14C295B-2929-4917-A243-ACDEE627C0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6C04BB7F-450D-45A5-A9B3-E84DDE3F7C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504" y="6453336"/>
            <a:ext cx="2057400" cy="365125"/>
          </a:xfrm>
        </p:spPr>
        <p:txBody>
          <a:bodyPr/>
          <a:lstStyle/>
          <a:p>
            <a:fld id="{F1C841F5-C3CE-4DD6-8E53-1278D278A10D}" type="datetime1">
              <a:rPr lang="it-IT" smtClean="0"/>
              <a:t>24/09/18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7A2D5B5F-1DE7-41E4-AB47-F24E787A6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4904" y="116632"/>
            <a:ext cx="4814192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096E5655-0C4F-40A2-9D84-843733FEA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79096" y="6448251"/>
            <a:ext cx="2057400" cy="365125"/>
          </a:xfrm>
        </p:spPr>
        <p:txBody>
          <a:bodyPr/>
          <a:lstStyle/>
          <a:p>
            <a:fld id="{81652C30-A632-494E-AA53-B871B2573DCF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1681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B201681E-C1A6-47CC-B42C-E92F252F0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B49B19D1-D0AF-4191-8FBF-492A18582A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84A92502-4F30-47C0-BDB1-DD4E86B1D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B666A-13CC-417A-BEA3-EB002DD2196A}" type="datetime1">
              <a:rPr lang="it-IT" smtClean="0"/>
              <a:t>24/09/18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BA7A8C58-6F69-4A88-9B93-7026E2A86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26995DCF-B7BC-49C0-A5AF-9F5B5CD2E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2C30-A632-494E-AA53-B871B2573DCF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3798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xmlns="" id="{B75C1B43-0A21-48A4-8C12-ECAC602E41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D9C179B3-C43B-4EC9-AABC-D5948A0131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A7543984-6673-4E90-AB51-714025158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BD33E-639C-4A09-B148-42A21DC5F886}" type="datetime1">
              <a:rPr lang="it-IT" smtClean="0"/>
              <a:t>24/09/18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89E88109-ABFF-410B-886E-BB4D47E7F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25E5C5B1-DE7C-4EFE-885F-C519690B2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2C30-A632-494E-AA53-B871B2573DCF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6415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620BB434-DFF0-4B9F-8510-9349A4A30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A831BD15-99F4-4305-AA97-A23124EEEE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03F3E311-D91C-4C53-AEBE-70B2526C6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527BD-CEB2-47FA-8828-C064B565190B}" type="datetime1">
              <a:rPr lang="it-IT" smtClean="0"/>
              <a:t>24/09/18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FDA036CA-CE6C-4338-9E87-9C727AE6F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FFDBE0AA-8B4C-4CE4-92A0-59B02CFB7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2C30-A632-494E-AA53-B871B2573DCF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42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6808CAA8-589C-4981-BE91-330AA9715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8954373B-7347-430B-B2C0-CC25DC1B28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10FA4F91-214B-4B68-BBA1-D9A1EF393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2783-756B-4BD3-838C-6FC7FEEBECE3}" type="datetime1">
              <a:rPr lang="it-IT" smtClean="0"/>
              <a:t>24/09/18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048FA671-4C5A-4087-A427-F8E2A2066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9BDD066B-DD21-4550-B98B-CB24DDB38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2C30-A632-494E-AA53-B871B2573DCF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427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25592FA9-D20B-4DA7-8061-2B5E567C1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3C282538-95AE-453C-9248-7EAD980CDD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AA1A05C4-F955-4FD3-89B7-26096D027A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9EDB6195-8217-4903-A69C-34B3C3364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2885F-4916-4A17-8C5C-D72676391542}" type="datetime1">
              <a:rPr lang="it-IT" smtClean="0"/>
              <a:t>24/09/18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C40F3197-5519-4D64-AEEE-ACC442823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4DCA7AAB-9538-4A20-9337-AB2BE9845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2C30-A632-494E-AA53-B871B2573DCF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7764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AB3B3F4-0BD1-4426-AB7A-4870E6C8A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2CD91FA3-E3DA-4E56-94FE-72A36AE02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38BCB730-27D5-4297-9056-3FE3A8342F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xmlns="" id="{BD443041-D424-4F33-89AF-778C3106B4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xmlns="" id="{C259190A-6854-465C-A80D-F1435DDCD1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FF30E305-F387-4E06-BD24-9FF6CB9B7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A48A-8746-4B58-B813-EC32FCD02EAD}" type="datetime1">
              <a:rPr lang="it-IT" smtClean="0"/>
              <a:t>24/09/18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3DC514EA-D32F-4A1F-B03A-90031DECD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xmlns="" id="{198F91D7-90B3-4C87-A8F0-B4CEEE1EC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2C30-A632-494E-AA53-B871B2573DCF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1466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01F65FD9-EE2C-40F0-B8B7-AEA11B2C2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xmlns="" id="{96921AEA-31CA-4A08-8E7F-C3DFDA254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B3427-4A19-4A99-A499-8B4C73CADB28}" type="datetime1">
              <a:rPr lang="it-IT" smtClean="0"/>
              <a:t>24/09/18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A437A6F1-56E6-475E-96C4-A3C57A491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15A27943-C858-41AF-B3B3-12E91A5A2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2C30-A632-494E-AA53-B871B2573DCF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4869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xmlns="" id="{3F479A59-656C-4121-AA6C-89740D570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7AF57-6D1C-4BF7-8111-9B3F9F820B29}" type="datetime1">
              <a:rPr lang="it-IT" smtClean="0"/>
              <a:t>24/09/18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xmlns="" id="{4F6DCB78-A4D1-4BF2-B29F-8C3CC9A42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E49517B8-1FC2-4A2B-B4D8-1C2EBF73A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2C30-A632-494E-AA53-B871B2573DCF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93980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DBB4D31E-95AE-445C-9B86-5B79A7802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755183E6-ABA6-47A8-861E-147EE298D1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22591DB9-4773-43B1-A4F0-E5199E57AE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F0EDDEBE-D98D-4FED-87F2-55B05603C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F664D-80DC-4E7B-88EA-089FA8DC66BC}" type="datetime1">
              <a:rPr lang="it-IT" smtClean="0"/>
              <a:t>24/09/18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C38B5CF2-774A-42D0-97B7-7E35C4D13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F4A2F856-BE01-420F-88A5-9CFDCBC3A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2C30-A632-494E-AA53-B871B2573DCF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9799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D5B1948-77DA-4568-85CB-7F28F6170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xmlns="" id="{1CD11793-20FB-4C09-AE0A-8DFF816F79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0BE8220E-2198-4658-8F44-8127E2F368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E674C9B1-8788-45E1-8FA6-620740C61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6A418-66C9-4880-832F-DF8FDDE0AD29}" type="datetime1">
              <a:rPr lang="it-IT" smtClean="0"/>
              <a:t>24/09/18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CF9AF2FF-A404-4963-AF8E-D2ABF1172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FF83A4F2-C7A7-469D-B9BE-A65F72802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2C30-A632-494E-AA53-B871B2573DCF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3221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4">
            <a:extLst>
              <a:ext uri="{FF2B5EF4-FFF2-40B4-BE49-F238E27FC236}">
                <a16:creationId xmlns:a16="http://schemas.microsoft.com/office/drawing/2014/main" xmlns="" id="{B09F9CC1-FA5F-405A-A79C-9BB6785284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09320"/>
            <a:ext cx="9144000" cy="548680"/>
          </a:xfrm>
          <a:prstGeom prst="rect">
            <a:avLst/>
          </a:prstGeom>
          <a:solidFill>
            <a:srgbClr val="8224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6FF522DF-261E-40AC-97B3-D7DB8691BE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4DAC0722-AB2C-45B5-92EB-FC7865BF61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504" y="64482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2ADC7CE6-E5CD-40E4-AD74-B06AE684F527}" type="datetime1">
              <a:rPr lang="it-IT" smtClean="0"/>
              <a:pPr/>
              <a:t>24/09/18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67E62ABD-C871-4518-8741-61B3BEA6C9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64904" y="132837"/>
            <a:ext cx="48141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 b="1">
                <a:solidFill>
                  <a:schemeClr val="tx1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8981171A-5AD2-4D9D-9A5D-BD9556D4E1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9096" y="64482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1652C30-A632-494E-AA53-B871B2573DCF}" type="slidenum">
              <a:rPr lang="it-IT" smtClean="0"/>
              <a:pPr/>
              <a:t>‹n.›</a:t>
            </a:fld>
            <a:endParaRPr lang="it-IT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xmlns="" id="{4C632576-E7BC-4748-9421-611D7D3C2C1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763688" cy="630803"/>
          </a:xfrm>
          <a:prstGeom prst="rect">
            <a:avLst/>
          </a:prstGeom>
        </p:spPr>
      </p:pic>
      <p:sp>
        <p:nvSpPr>
          <p:cNvPr id="10" name="Rectangle 14">
            <a:extLst>
              <a:ext uri="{FF2B5EF4-FFF2-40B4-BE49-F238E27FC236}">
                <a16:creationId xmlns:a16="http://schemas.microsoft.com/office/drawing/2014/main" xmlns="" id="{744F88AB-16BC-4EED-A748-EB2F8FCEE6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09320"/>
            <a:ext cx="9144000" cy="144016"/>
          </a:xfrm>
          <a:prstGeom prst="rect">
            <a:avLst/>
          </a:prstGeom>
          <a:solidFill>
            <a:srgbClr val="006778"/>
          </a:solidFill>
          <a:ln>
            <a:noFill/>
          </a:ln>
        </p:spPr>
        <p:txBody>
          <a:bodyPr wrap="none" anchor="ctr"/>
          <a:lstStyle/>
          <a:p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26BF3722-2661-43D5-A5E0-8B2E9D35DD4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451851" y="9134"/>
            <a:ext cx="1588436" cy="548681"/>
          </a:xfrm>
          <a:prstGeom prst="rect">
            <a:avLst/>
          </a:prstGeom>
        </p:spPr>
      </p:pic>
      <p:sp>
        <p:nvSpPr>
          <p:cNvPr id="2" name="Segnaposto titolo 1">
            <a:extLst>
              <a:ext uri="{FF2B5EF4-FFF2-40B4-BE49-F238E27FC236}">
                <a16:creationId xmlns:a16="http://schemas.microsoft.com/office/drawing/2014/main" xmlns="" id="{535C2AD7-3619-4C48-8AF8-8131D9D89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19261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783558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822433"/>
          </a:solidFill>
          <a:latin typeface="+mj-lt"/>
          <a:ea typeface="+mj-ea"/>
          <a:cs typeface="+mj-cs"/>
        </a:defRPr>
      </a:lvl1pPr>
    </p:titleStyle>
    <p:bodyStyle>
      <a:lvl1pPr marL="228600" indent="-228600" algn="just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just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just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just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just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4" Type="http://schemas.openxmlformats.org/officeDocument/2006/relationships/diagramQuickStyle" Target="../diagrams/quickStyle7.xml"/><Relationship Id="rId5" Type="http://schemas.openxmlformats.org/officeDocument/2006/relationships/diagramColors" Target="../diagrams/colors7.xml"/><Relationship Id="rId6" Type="http://schemas.microsoft.com/office/2007/relationships/diagramDrawing" Target="../diagrams/drawing7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4" Type="http://schemas.openxmlformats.org/officeDocument/2006/relationships/diagramQuickStyle" Target="../diagrams/quickStyle8.xml"/><Relationship Id="rId5" Type="http://schemas.openxmlformats.org/officeDocument/2006/relationships/diagramColors" Target="../diagrams/colors8.xml"/><Relationship Id="rId6" Type="http://schemas.microsoft.com/office/2007/relationships/diagramDrawing" Target="../diagrams/drawing8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Relationship Id="rId3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4" Type="http://schemas.openxmlformats.org/officeDocument/2006/relationships/diagramQuickStyle" Target="../diagrams/quickStyle9.xml"/><Relationship Id="rId5" Type="http://schemas.openxmlformats.org/officeDocument/2006/relationships/diagramColors" Target="../diagrams/colors9.xml"/><Relationship Id="rId6" Type="http://schemas.microsoft.com/office/2007/relationships/diagramDrawing" Target="../diagrams/drawing9.xml"/><Relationship Id="rId7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4" Type="http://schemas.openxmlformats.org/officeDocument/2006/relationships/diagramQuickStyle" Target="../diagrams/quickStyle10.xml"/><Relationship Id="rId5" Type="http://schemas.openxmlformats.org/officeDocument/2006/relationships/diagramColors" Target="../diagrams/colors10.xml"/><Relationship Id="rId6" Type="http://schemas.microsoft.com/office/2007/relationships/diagramDrawing" Target="../diagrams/drawing10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4" Type="http://schemas.openxmlformats.org/officeDocument/2006/relationships/diagramQuickStyle" Target="../diagrams/quickStyle11.xml"/><Relationship Id="rId5" Type="http://schemas.openxmlformats.org/officeDocument/2006/relationships/diagramColors" Target="../diagrams/colors11.xml"/><Relationship Id="rId6" Type="http://schemas.microsoft.com/office/2007/relationships/diagramDrawing" Target="../diagrams/drawing1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4" Type="http://schemas.openxmlformats.org/officeDocument/2006/relationships/diagramQuickStyle" Target="../diagrams/quickStyle12.xml"/><Relationship Id="rId5" Type="http://schemas.openxmlformats.org/officeDocument/2006/relationships/diagramColors" Target="../diagrams/colors12.xml"/><Relationship Id="rId6" Type="http://schemas.microsoft.com/office/2007/relationships/diagramDrawing" Target="../diagrams/drawing1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4" Type="http://schemas.openxmlformats.org/officeDocument/2006/relationships/diagramQuickStyle" Target="../diagrams/quickStyle13.xml"/><Relationship Id="rId5" Type="http://schemas.openxmlformats.org/officeDocument/2006/relationships/diagramColors" Target="../diagrams/colors13.xml"/><Relationship Id="rId6" Type="http://schemas.microsoft.com/office/2007/relationships/diagramDrawing" Target="../diagrams/drawing1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4" Type="http://schemas.openxmlformats.org/officeDocument/2006/relationships/diagramQuickStyle" Target="../diagrams/quickStyle14.xml"/><Relationship Id="rId5" Type="http://schemas.openxmlformats.org/officeDocument/2006/relationships/diagramColors" Target="../diagrams/colors14.xml"/><Relationship Id="rId6" Type="http://schemas.microsoft.com/office/2007/relationships/diagramDrawing" Target="../diagrams/drawing14.xml"/><Relationship Id="rId7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4" Type="http://schemas.openxmlformats.org/officeDocument/2006/relationships/diagramQuickStyle" Target="../diagrams/quickStyle15.xml"/><Relationship Id="rId5" Type="http://schemas.openxmlformats.org/officeDocument/2006/relationships/diagramColors" Target="../diagrams/colors15.xml"/><Relationship Id="rId6" Type="http://schemas.microsoft.com/office/2007/relationships/diagramDrawing" Target="../diagrams/drawing15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Relationship Id="rId3" Type="http://schemas.openxmlformats.org/officeDocument/2006/relationships/image" Target="../media/image39.jpe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63549FF1-0C4A-4DBA-9104-49EA69F1C9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SODDISFAZIONE SUL LAVORO E AFFETTIVITA’ LAVORATIVA</a:t>
            </a:r>
          </a:p>
        </p:txBody>
      </p:sp>
      <p:pic>
        <p:nvPicPr>
          <p:cNvPr id="18434" name="Picture 2" descr="Risultati immagini per soddisfazione lavorativa">
            <a:extLst>
              <a:ext uri="{FF2B5EF4-FFF2-40B4-BE49-F238E27FC236}">
                <a16:creationId xmlns:a16="http://schemas.microsoft.com/office/drawing/2014/main" xmlns="" id="{270266F9-7118-42F3-A07F-36EFD1A4F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601" y="3429000"/>
            <a:ext cx="4558798" cy="2563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64316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D69E7883-35B0-4A41-B132-DF6ED519C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Previsione di un comportamento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7E22666C-A793-43AE-BF0B-BD53CB7FAC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2505743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Se si vuole </a:t>
            </a:r>
            <a:r>
              <a:rPr lang="it-IT" b="1" dirty="0"/>
              <a:t>prevedere</a:t>
            </a:r>
            <a:r>
              <a:rPr lang="it-IT" dirty="0"/>
              <a:t> la messa in atto di uno specifico comportamento, allora si può fare </a:t>
            </a:r>
            <a:r>
              <a:rPr lang="it-IT" dirty="0" smtClean="0"/>
              <a:t>affidamento </a:t>
            </a:r>
            <a:r>
              <a:rPr lang="it-IT" dirty="0"/>
              <a:t>su una </a:t>
            </a:r>
            <a:r>
              <a:rPr lang="it-IT" b="1" dirty="0"/>
              <a:t>misura dell’intenzione di impegnarsi</a:t>
            </a:r>
            <a:r>
              <a:rPr lang="it-IT" dirty="0"/>
              <a:t> in quel comportamento durante il periodo </a:t>
            </a:r>
            <a:r>
              <a:rPr lang="it-IT" b="1" dirty="0"/>
              <a:t>temporale</a:t>
            </a:r>
            <a:r>
              <a:rPr lang="it-IT" dirty="0"/>
              <a:t> di interesse.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7694C03B-6D57-4F4B-B6AA-EF8385A17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2C30-A632-494E-AA53-B871B2573DCF}" type="slidenum">
              <a:rPr lang="it-IT" smtClean="0"/>
              <a:t>10</a:t>
            </a:fld>
            <a:endParaRPr lang="it-IT"/>
          </a:p>
        </p:txBody>
      </p:sp>
      <p:sp>
        <p:nvSpPr>
          <p:cNvPr id="5" name="Segnaposto piè di pagina 5">
            <a:extLst>
              <a:ext uri="{FF2B5EF4-FFF2-40B4-BE49-F238E27FC236}">
                <a16:creationId xmlns:a16="http://schemas.microsoft.com/office/drawing/2014/main" xmlns="" id="{CF677E0D-13A7-4D3B-AC8F-DC863582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4904" y="132837"/>
            <a:ext cx="4814192" cy="365125"/>
          </a:xfrm>
        </p:spPr>
        <p:txBody>
          <a:bodyPr/>
          <a:lstStyle/>
          <a:p>
            <a:r>
              <a:rPr lang="it-IT"/>
              <a:t>Introduzione</a:t>
            </a:r>
          </a:p>
        </p:txBody>
      </p:sp>
      <p:pic>
        <p:nvPicPr>
          <p:cNvPr id="20482" name="Picture 2" descr="Risultati immagini per previsione comportamento">
            <a:extLst>
              <a:ext uri="{FF2B5EF4-FFF2-40B4-BE49-F238E27FC236}">
                <a16:creationId xmlns:a16="http://schemas.microsoft.com/office/drawing/2014/main" xmlns="" id="{A38F328E-B651-4CD9-A910-4C7ED4171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573" y="3747303"/>
            <a:ext cx="3138668" cy="235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368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0AA531E7-14E4-4040-BDF1-27D53B9F4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Coinvolgimento personale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6CE569BD-B69D-4198-8957-F7BC2D002A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318920"/>
            <a:ext cx="7886700" cy="3347954"/>
          </a:xfr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/>
          <a:lstStyle/>
          <a:p>
            <a:pPr marL="0" indent="0">
              <a:buNone/>
            </a:pPr>
            <a:r>
              <a:rPr lang="it-IT" dirty="0"/>
              <a:t>Gli atteggiamenti sono inoltre altamente </a:t>
            </a:r>
            <a:r>
              <a:rPr lang="it-IT" b="1" dirty="0"/>
              <a:t>personali</a:t>
            </a:r>
            <a:r>
              <a:rPr lang="it-IT" dirty="0"/>
              <a:t>; il proprio lavoro </a:t>
            </a:r>
            <a:r>
              <a:rPr lang="it-IT" b="1" dirty="0"/>
              <a:t>coinvolge</a:t>
            </a:r>
            <a:r>
              <a:rPr lang="it-IT" dirty="0"/>
              <a:t> intimamente il sé dell’individuo.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Questo </a:t>
            </a:r>
            <a:r>
              <a:rPr lang="it-IT" b="1" dirty="0"/>
              <a:t>livello di investimento personale </a:t>
            </a:r>
            <a:r>
              <a:rPr lang="it-IT" dirty="0"/>
              <a:t>nell’oggetto dell’atteggiamento è tipicamente </a:t>
            </a:r>
            <a:r>
              <a:rPr lang="it-IT" b="1" dirty="0"/>
              <a:t>assente</a:t>
            </a:r>
            <a:r>
              <a:rPr lang="it-IT" dirty="0"/>
              <a:t> dagli atteggiamenti sociali misurati in molte ricerche.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4D16CE62-1447-49F5-8032-61A9553BE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2C30-A632-494E-AA53-B871B2573DCF}" type="slidenum">
              <a:rPr lang="it-IT" smtClean="0"/>
              <a:t>11</a:t>
            </a:fld>
            <a:endParaRPr lang="it-IT"/>
          </a:p>
        </p:txBody>
      </p:sp>
      <p:sp>
        <p:nvSpPr>
          <p:cNvPr id="5" name="Segnaposto piè di pagina 5">
            <a:extLst>
              <a:ext uri="{FF2B5EF4-FFF2-40B4-BE49-F238E27FC236}">
                <a16:creationId xmlns:a16="http://schemas.microsoft.com/office/drawing/2014/main" xmlns="" id="{818B1705-CF10-4E32-8FAD-B580E7E06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4904" y="132837"/>
            <a:ext cx="4814192" cy="365125"/>
          </a:xfrm>
        </p:spPr>
        <p:txBody>
          <a:bodyPr/>
          <a:lstStyle/>
          <a:p>
            <a:r>
              <a:rPr lang="it-IT"/>
              <a:t>Introduzione</a:t>
            </a:r>
          </a:p>
        </p:txBody>
      </p:sp>
      <p:pic>
        <p:nvPicPr>
          <p:cNvPr id="21506" name="Picture 2" descr="Risultati immagini per investimento personale">
            <a:extLst>
              <a:ext uri="{FF2B5EF4-FFF2-40B4-BE49-F238E27FC236}">
                <a16:creationId xmlns:a16="http://schemas.microsoft.com/office/drawing/2014/main" xmlns="" id="{06B58925-563A-446F-80B3-4178587F00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8" t="12828" r="6686" b="14599"/>
          <a:stretch/>
        </p:blipFill>
        <p:spPr bwMode="auto">
          <a:xfrm>
            <a:off x="6823300" y="613216"/>
            <a:ext cx="1530005" cy="1468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47986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1AB23A62-DD2E-44F0-A783-907E6B877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i="1" dirty="0"/>
              <a:t>Soddisfazione lavorativa e prestazione </a:t>
            </a:r>
            <a:r>
              <a:rPr lang="it-IT" i="1" dirty="0" smtClean="0"/>
              <a:t>lavorativa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8A0E01AD-EA4C-4859-932F-518D9056CA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Dati recenti suggeriscono che la </a:t>
            </a:r>
            <a:r>
              <a:rPr lang="it-IT" b="1" dirty="0"/>
              <a:t>soddisfazione</a:t>
            </a:r>
            <a:r>
              <a:rPr lang="it-IT" dirty="0"/>
              <a:t> lavorativa </a:t>
            </a:r>
            <a:r>
              <a:rPr lang="it-IT" b="1" dirty="0"/>
              <a:t>correla</a:t>
            </a:r>
            <a:r>
              <a:rPr lang="it-IT" dirty="0"/>
              <a:t> con la </a:t>
            </a:r>
            <a:r>
              <a:rPr lang="it-IT" b="1" dirty="0"/>
              <a:t>prestazione</a:t>
            </a:r>
            <a:r>
              <a:rPr lang="it-IT" dirty="0"/>
              <a:t> lavorativa.</a:t>
            </a:r>
          </a:p>
          <a:p>
            <a:pPr marL="0" indent="0">
              <a:buNone/>
            </a:pPr>
            <a:r>
              <a:rPr lang="it-IT" dirty="0" smtClean="0"/>
              <a:t>Alcuni </a:t>
            </a:r>
            <a:r>
              <a:rPr lang="it-IT" b="1" dirty="0"/>
              <a:t>comportamenti</a:t>
            </a:r>
            <a:r>
              <a:rPr lang="it-IT" dirty="0"/>
              <a:t> al lavoro </a:t>
            </a:r>
            <a:r>
              <a:rPr lang="it-IT" b="1" dirty="0"/>
              <a:t>risultano</a:t>
            </a:r>
            <a:r>
              <a:rPr lang="it-IT" dirty="0"/>
              <a:t> dalla soddisfazione lavorativa; altri, invece, possono </a:t>
            </a:r>
            <a:r>
              <a:rPr lang="it-IT" b="1" dirty="0"/>
              <a:t>causare</a:t>
            </a:r>
            <a:r>
              <a:rPr lang="it-IT" dirty="0"/>
              <a:t> la soddisfazione lavorativa, altri ancora possono essere</a:t>
            </a:r>
            <a:r>
              <a:rPr lang="it-IT" b="1" dirty="0"/>
              <a:t> sia cause che prodotti</a:t>
            </a:r>
            <a:r>
              <a:rPr lang="it-IT" dirty="0"/>
              <a:t>.</a:t>
            </a:r>
          </a:p>
          <a:p>
            <a:pPr marL="0" indent="0">
              <a:buNone/>
            </a:pPr>
            <a:r>
              <a:rPr lang="it-IT" dirty="0"/>
              <a:t>Le </a:t>
            </a:r>
            <a:r>
              <a:rPr lang="it-IT" b="1" dirty="0"/>
              <a:t>relazioni temporali </a:t>
            </a:r>
            <a:r>
              <a:rPr lang="it-IT" dirty="0"/>
              <a:t>dinamiche tra questi costrutti e il comportamento deve essere ancora completamente chiarita. 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727C6DB7-2B11-46AA-81C8-2CF75F33D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2C30-A632-494E-AA53-B871B2573DCF}" type="slidenum">
              <a:rPr lang="it-IT" smtClean="0"/>
              <a:t>12</a:t>
            </a:fld>
            <a:endParaRPr lang="it-IT"/>
          </a:p>
        </p:txBody>
      </p:sp>
      <p:sp>
        <p:nvSpPr>
          <p:cNvPr id="5" name="Segnaposto piè di pagina 5">
            <a:extLst>
              <a:ext uri="{FF2B5EF4-FFF2-40B4-BE49-F238E27FC236}">
                <a16:creationId xmlns:a16="http://schemas.microsoft.com/office/drawing/2014/main" xmlns="" id="{A554EE2A-1118-4ECB-A4C1-994287B4D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4904" y="132837"/>
            <a:ext cx="4814192" cy="365125"/>
          </a:xfrm>
        </p:spPr>
        <p:txBody>
          <a:bodyPr/>
          <a:lstStyle/>
          <a:p>
            <a:r>
              <a:rPr lang="it-IT"/>
              <a:t>Introduzione</a:t>
            </a:r>
          </a:p>
        </p:txBody>
      </p:sp>
    </p:spTree>
    <p:extLst>
      <p:ext uri="{BB962C8B-B14F-4D97-AF65-F5344CB8AC3E}">
        <p14:creationId xmlns:p14="http://schemas.microsoft.com/office/powerpoint/2010/main" val="14985265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624347CD-0280-4FDB-A8A0-64A416D6B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 sintesi</a:t>
            </a:r>
          </a:p>
        </p:txBody>
      </p:sp>
      <p:graphicFrame>
        <p:nvGraphicFramePr>
          <p:cNvPr id="5" name="Segnaposto contenuto 4">
            <a:extLst>
              <a:ext uri="{FF2B5EF4-FFF2-40B4-BE49-F238E27FC236}">
                <a16:creationId xmlns:a16="http://schemas.microsoft.com/office/drawing/2014/main" xmlns="" id="{35F7B109-2687-4C76-A782-DEB2EDD16E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9241819"/>
              </p:ext>
            </p:extLst>
          </p:nvPr>
        </p:nvGraphicFramePr>
        <p:xfrm>
          <a:off x="637674" y="1633120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7A755E9F-13FB-4C18-8EF9-4C2689BBD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2C30-A632-494E-AA53-B871B2573DCF}" type="slidenum">
              <a:rPr lang="it-IT" smtClean="0"/>
              <a:t>13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CAC821D4-9644-4007-BE1D-C5DCDE854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4904" y="132837"/>
            <a:ext cx="4814192" cy="365125"/>
          </a:xfrm>
        </p:spPr>
        <p:txBody>
          <a:bodyPr/>
          <a:lstStyle/>
          <a:p>
            <a:r>
              <a:rPr lang="it-IT"/>
              <a:t>Introduzione</a:t>
            </a:r>
          </a:p>
        </p:txBody>
      </p:sp>
    </p:spTree>
    <p:extLst>
      <p:ext uri="{BB962C8B-B14F-4D97-AF65-F5344CB8AC3E}">
        <p14:creationId xmlns:p14="http://schemas.microsoft.com/office/powerpoint/2010/main" val="27411474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C689C8B8-08FF-4406-933D-816E98D10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Modelli teorici della soddisfazione lavorativa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45D631A2-D6B7-44D4-A454-77333CA15F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84911"/>
            <a:ext cx="7886700" cy="1880101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Questi modelli cercano di rendere conto degli </a:t>
            </a:r>
            <a:r>
              <a:rPr lang="it-IT" b="1" dirty="0"/>
              <a:t>antecedenti</a:t>
            </a:r>
            <a:r>
              <a:rPr lang="it-IT" dirty="0"/>
              <a:t> e della </a:t>
            </a:r>
            <a:r>
              <a:rPr lang="it-IT" b="1" dirty="0"/>
              <a:t>complessità</a:t>
            </a:r>
            <a:r>
              <a:rPr lang="it-IT" dirty="0"/>
              <a:t> degli atteggiamenti lavorativi </a:t>
            </a:r>
            <a:r>
              <a:rPr lang="it-IT" i="1" dirty="0"/>
              <a:t>che si riscontrano nelle persone che lavorano.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6B4ECFEC-D30A-4079-B80F-58DA18F1F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2C30-A632-494E-AA53-B871B2573DCF}" type="slidenum">
              <a:rPr lang="it-IT" smtClean="0"/>
              <a:t>14</a:t>
            </a:fld>
            <a:endParaRPr lang="it-IT"/>
          </a:p>
        </p:txBody>
      </p:sp>
      <p:pic>
        <p:nvPicPr>
          <p:cNvPr id="17410" name="Picture 2" descr="Risultati immagini per soddisfazione lavorativa">
            <a:extLst>
              <a:ext uri="{FF2B5EF4-FFF2-40B4-BE49-F238E27FC236}">
                <a16:creationId xmlns:a16="http://schemas.microsoft.com/office/drawing/2014/main" xmlns="" id="{5A48AB14-4035-404C-AFCF-920D5C64DD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147" y="3647293"/>
            <a:ext cx="3761893" cy="2149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38769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B110E372-EE88-4794-B851-16BE6149A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 </a:t>
            </a:r>
            <a:r>
              <a:rPr lang="en-US" dirty="0" err="1"/>
              <a:t>modello</a:t>
            </a:r>
            <a:r>
              <a:rPr lang="en-US" dirty="0"/>
              <a:t> Cornell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3667AA59-97C6-49C2-976A-AAD4E1CFB9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077" y="1673432"/>
            <a:ext cx="8407846" cy="24174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Il </a:t>
            </a:r>
            <a:r>
              <a:rPr lang="it-IT" b="1" dirty="0"/>
              <a:t>modello </a:t>
            </a:r>
            <a:r>
              <a:rPr lang="it-IT" b="1" dirty="0" err="1"/>
              <a:t>Cornell</a:t>
            </a:r>
            <a:r>
              <a:rPr lang="it-IT" b="1" dirty="0"/>
              <a:t> </a:t>
            </a:r>
            <a:r>
              <a:rPr lang="it-IT" dirty="0"/>
              <a:t>degli atteggiamenti lavorativi ha rappresentato il </a:t>
            </a:r>
            <a:r>
              <a:rPr lang="it-IT" i="1" dirty="0"/>
              <a:t>fondamento teorico di una serie di studi sugli atteggiamenti relativi al lavoro e al pensionamento.</a:t>
            </a:r>
            <a:r>
              <a:rPr lang="it-IT" dirty="0"/>
              <a:t> Due prodotti di questa linea di ricerca sono il </a:t>
            </a:r>
            <a:r>
              <a:rPr lang="it-IT" b="1" dirty="0"/>
              <a:t>Job </a:t>
            </a:r>
            <a:r>
              <a:rPr lang="it-IT" b="1" dirty="0" err="1"/>
              <a:t>Descriptive</a:t>
            </a:r>
            <a:r>
              <a:rPr lang="it-IT" b="1" dirty="0"/>
              <a:t> Index </a:t>
            </a:r>
            <a:r>
              <a:rPr lang="it-IT" dirty="0"/>
              <a:t>(JDI), e il </a:t>
            </a:r>
            <a:r>
              <a:rPr lang="it-IT" b="1" dirty="0" err="1"/>
              <a:t>Retirement</a:t>
            </a:r>
            <a:r>
              <a:rPr lang="it-IT" b="1" dirty="0"/>
              <a:t> </a:t>
            </a:r>
            <a:r>
              <a:rPr lang="it-IT" b="1" dirty="0" err="1"/>
              <a:t>Descriptive</a:t>
            </a:r>
            <a:r>
              <a:rPr lang="it-IT" b="1" dirty="0"/>
              <a:t> Index </a:t>
            </a:r>
            <a:r>
              <a:rPr lang="it-IT" dirty="0"/>
              <a:t>(RDI).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20418FAD-B8F6-47ED-B841-5A6F9C4A5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2C30-A632-494E-AA53-B871B2573DCF}" type="slidenum">
              <a:rPr lang="it-IT" smtClean="0"/>
              <a:t>15</a:t>
            </a:fld>
            <a:endParaRPr lang="it-IT"/>
          </a:p>
        </p:txBody>
      </p:sp>
      <p:sp>
        <p:nvSpPr>
          <p:cNvPr id="5" name="Segnaposto piè di pagina 5">
            <a:extLst>
              <a:ext uri="{FF2B5EF4-FFF2-40B4-BE49-F238E27FC236}">
                <a16:creationId xmlns:a16="http://schemas.microsoft.com/office/drawing/2014/main" xmlns="" id="{EDF42FAB-18B1-440C-9C3A-AE13D0375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4904" y="132837"/>
            <a:ext cx="4814192" cy="365125"/>
          </a:xfrm>
        </p:spPr>
        <p:txBody>
          <a:bodyPr/>
          <a:lstStyle/>
          <a:p>
            <a:r>
              <a:rPr lang="it-IT" dirty="0"/>
              <a:t>Modelli teorici della soddisfazione lavorativa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E914A2EE-13AA-4F16-916C-9CA06C84967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910511" y="3690668"/>
            <a:ext cx="4865412" cy="2501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6373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9606D2E5-E1F6-46A4-9439-7A9AB5BF7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Cornici di Riferimento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F52A9E65-AE8E-4164-8C8C-954B28D490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57182"/>
            <a:ext cx="7886700" cy="2000417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marL="0" indent="0">
              <a:buNone/>
            </a:pPr>
            <a:r>
              <a:rPr lang="it-IT" dirty="0"/>
              <a:t>Il </a:t>
            </a:r>
            <a:r>
              <a:rPr lang="it-IT" b="1" dirty="0"/>
              <a:t>modello </a:t>
            </a:r>
            <a:r>
              <a:rPr lang="it-IT" b="1" dirty="0" err="1"/>
              <a:t>Cornell</a:t>
            </a:r>
            <a:r>
              <a:rPr lang="it-IT" b="1" dirty="0"/>
              <a:t> </a:t>
            </a:r>
            <a:r>
              <a:rPr lang="it-IT" dirty="0"/>
              <a:t>si differenzia da altre teorie per l’influenza assegnata alle </a:t>
            </a:r>
            <a:r>
              <a:rPr lang="it-IT" b="1" dirty="0"/>
              <a:t>cornici di riferimento </a:t>
            </a:r>
            <a:r>
              <a:rPr lang="it-IT" dirty="0"/>
              <a:t>sulle valutazioni degli esiti lavorativi (</a:t>
            </a:r>
            <a:r>
              <a:rPr lang="it-IT" b="1" i="1" dirty="0"/>
              <a:t>job </a:t>
            </a:r>
            <a:r>
              <a:rPr lang="it-IT" b="1" i="1" dirty="0" err="1"/>
              <a:t>outcomes</a:t>
            </a:r>
            <a:r>
              <a:rPr lang="it-IT" dirty="0"/>
              <a:t>), e sulle valutazioni dei </a:t>
            </a:r>
            <a:r>
              <a:rPr lang="it-IT" b="1" i="1" dirty="0"/>
              <a:t>job </a:t>
            </a:r>
            <a:r>
              <a:rPr lang="it-IT" b="1" i="1" dirty="0" err="1"/>
              <a:t>inputs</a:t>
            </a:r>
            <a:r>
              <a:rPr lang="it-IT" dirty="0"/>
              <a:t>. 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C9922663-F8CA-40AE-90AE-F19B5EDD5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2C30-A632-494E-AA53-B871B2573DCF}" type="slidenum">
              <a:rPr lang="it-IT" smtClean="0"/>
              <a:t>16</a:t>
            </a:fld>
            <a:endParaRPr lang="it-IT"/>
          </a:p>
        </p:txBody>
      </p:sp>
      <p:sp>
        <p:nvSpPr>
          <p:cNvPr id="5" name="Segnaposto piè di pagina 5">
            <a:extLst>
              <a:ext uri="{FF2B5EF4-FFF2-40B4-BE49-F238E27FC236}">
                <a16:creationId xmlns:a16="http://schemas.microsoft.com/office/drawing/2014/main" xmlns="" id="{5198C927-97DA-4406-A341-3196DBE32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4904" y="132837"/>
            <a:ext cx="4814192" cy="365125"/>
          </a:xfrm>
        </p:spPr>
        <p:txBody>
          <a:bodyPr/>
          <a:lstStyle/>
          <a:p>
            <a:r>
              <a:rPr lang="it-IT" dirty="0"/>
              <a:t>Modelli teorici della soddisfazione lavorativa</a:t>
            </a:r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xmlns="" id="{39A60FD5-038A-47F5-AEA8-6DBD271D1948}"/>
              </a:ext>
            </a:extLst>
          </p:cNvPr>
          <p:cNvSpPr txBox="1">
            <a:spLocks/>
          </p:cNvSpPr>
          <p:nvPr/>
        </p:nvSpPr>
        <p:spPr>
          <a:xfrm>
            <a:off x="628650" y="4379495"/>
            <a:ext cx="7886700" cy="172210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it-IT" dirty="0"/>
              <a:t>Le </a:t>
            </a:r>
            <a:r>
              <a:rPr lang="it-IT" b="1" dirty="0"/>
              <a:t>cornici di riferimento </a:t>
            </a:r>
            <a:r>
              <a:rPr lang="it-IT" dirty="0"/>
              <a:t>possono essere definite semplicemente come gli </a:t>
            </a:r>
            <a:r>
              <a:rPr lang="it-IT" b="1" dirty="0"/>
              <a:t>standard</a:t>
            </a:r>
            <a:r>
              <a:rPr lang="it-IT" dirty="0"/>
              <a:t> che </a:t>
            </a:r>
            <a:r>
              <a:rPr lang="it-IT" i="1" dirty="0"/>
              <a:t>le persone utilizzano per </a:t>
            </a:r>
            <a:r>
              <a:rPr lang="it-IT" b="1" i="1" dirty="0"/>
              <a:t>valutare</a:t>
            </a:r>
            <a:r>
              <a:rPr lang="it-IT" i="1" dirty="0"/>
              <a:t> i </a:t>
            </a:r>
            <a:r>
              <a:rPr lang="it-IT" b="1" i="1" dirty="0"/>
              <a:t>risultati</a:t>
            </a:r>
            <a:r>
              <a:rPr lang="it-IT" i="1" dirty="0"/>
              <a:t> ottenuti tramite il proprio lavoro. </a:t>
            </a:r>
          </a:p>
        </p:txBody>
      </p:sp>
    </p:spTree>
    <p:extLst>
      <p:ext uri="{BB962C8B-B14F-4D97-AF65-F5344CB8AC3E}">
        <p14:creationId xmlns:p14="http://schemas.microsoft.com/office/powerpoint/2010/main" val="34855583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47793F02-4B74-4624-8FBF-5119D1536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29736"/>
            <a:ext cx="7886700" cy="1325563"/>
          </a:xfrm>
        </p:spPr>
        <p:txBody>
          <a:bodyPr/>
          <a:lstStyle/>
          <a:p>
            <a:r>
              <a:rPr lang="it-IT" dirty="0"/>
              <a:t>Differenze individuali nella soddisfazione lavorativa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4BBC2C24-0039-4BE8-88DB-8B5C1997C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71777"/>
            <a:ext cx="7886700" cy="3492415"/>
          </a:xfrm>
          <a:blipFill dpi="0" rotWithShape="1">
            <a:blip r:embed="rId2">
              <a:alphaModFix amt="25000"/>
            </a:blip>
            <a:srcRect/>
            <a:stretch>
              <a:fillRect/>
            </a:stretch>
          </a:blipFill>
          <a:ln w="57150">
            <a:solidFill>
              <a:srgbClr val="00B0F0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it-IT" dirty="0"/>
              <a:t>Il concetto delle </a:t>
            </a:r>
            <a:r>
              <a:rPr lang="it-IT" b="1" dirty="0"/>
              <a:t>cornici di riferimento </a:t>
            </a:r>
            <a:r>
              <a:rPr lang="it-IT" dirty="0"/>
              <a:t>come </a:t>
            </a:r>
            <a:r>
              <a:rPr lang="it-IT" b="1" dirty="0"/>
              <a:t>prodotto</a:t>
            </a:r>
            <a:r>
              <a:rPr lang="it-IT" dirty="0"/>
              <a:t> e </a:t>
            </a:r>
            <a:r>
              <a:rPr lang="it-IT" b="1" dirty="0" smtClean="0"/>
              <a:t>modificato</a:t>
            </a:r>
            <a:r>
              <a:rPr lang="it-IT" dirty="0" smtClean="0"/>
              <a:t> </a:t>
            </a:r>
            <a:r>
              <a:rPr lang="it-IT" dirty="0"/>
              <a:t>dall’esperienza individuale è stato utilizzato per tener conto in parte delle </a:t>
            </a:r>
            <a:r>
              <a:rPr lang="it-IT" i="1" dirty="0"/>
              <a:t>differenze nelle diverse componenti della soddisfazione lavorativa di individui che svolgono due lavori obiettivamente del tutto identici. 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6FA864A5-B46F-463E-A7E4-183AC30C4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2C30-A632-494E-AA53-B871B2573DCF}" type="slidenum">
              <a:rPr lang="it-IT" smtClean="0"/>
              <a:t>17</a:t>
            </a:fld>
            <a:endParaRPr lang="it-IT"/>
          </a:p>
        </p:txBody>
      </p:sp>
      <p:sp>
        <p:nvSpPr>
          <p:cNvPr id="5" name="Segnaposto piè di pagina 5">
            <a:extLst>
              <a:ext uri="{FF2B5EF4-FFF2-40B4-BE49-F238E27FC236}">
                <a16:creationId xmlns:a16="http://schemas.microsoft.com/office/drawing/2014/main" xmlns="" id="{F8C8BD60-1D13-49E3-A997-36DFD7B2F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4904" y="132837"/>
            <a:ext cx="4814192" cy="365125"/>
          </a:xfrm>
        </p:spPr>
        <p:txBody>
          <a:bodyPr/>
          <a:lstStyle/>
          <a:p>
            <a:r>
              <a:rPr lang="it-IT" dirty="0"/>
              <a:t>Modelli teorici della soddisfazione lavorativa</a:t>
            </a:r>
          </a:p>
        </p:txBody>
      </p:sp>
    </p:spTree>
    <p:extLst>
      <p:ext uri="{BB962C8B-B14F-4D97-AF65-F5344CB8AC3E}">
        <p14:creationId xmlns:p14="http://schemas.microsoft.com/office/powerpoint/2010/main" val="32753989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BA01EB6B-39B8-4D23-8130-5FC7D6135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Atteggiamenti e condizioni di vita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BD6A1C2D-E846-49B3-8870-957493BBCF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dirty="0"/>
              <a:t>Esistono </a:t>
            </a:r>
            <a:r>
              <a:rPr lang="it-IT" b="1" dirty="0"/>
              <a:t>correlazioni</a:t>
            </a:r>
            <a:r>
              <a:rPr lang="it-IT" dirty="0"/>
              <a:t> </a:t>
            </a:r>
            <a:r>
              <a:rPr lang="it-IT" b="1" dirty="0"/>
              <a:t>negative</a:t>
            </a:r>
            <a:r>
              <a:rPr lang="it-IT" dirty="0"/>
              <a:t> </a:t>
            </a:r>
            <a:r>
              <a:rPr lang="it-IT" i="1" dirty="0"/>
              <a:t>tra livello economico di una comunità e atteggiamenti verso il lavoro</a:t>
            </a:r>
            <a:r>
              <a:rPr lang="it-IT" dirty="0"/>
              <a:t>, e </a:t>
            </a:r>
            <a:r>
              <a:rPr lang="it-IT" b="1" dirty="0"/>
              <a:t>correlazioni</a:t>
            </a:r>
            <a:r>
              <a:rPr lang="it-IT" dirty="0"/>
              <a:t> </a:t>
            </a:r>
            <a:r>
              <a:rPr lang="it-IT" b="1" dirty="0"/>
              <a:t>positive</a:t>
            </a:r>
            <a:r>
              <a:rPr lang="it-IT" dirty="0"/>
              <a:t> </a:t>
            </a:r>
            <a:r>
              <a:rPr lang="it-IT" i="1" dirty="0"/>
              <a:t>tra la diffusione di condizioni abitative non ottimali nella zona e soddisfazione lavorativa. </a:t>
            </a:r>
          </a:p>
          <a:p>
            <a:pPr marL="0" indent="0">
              <a:buNone/>
            </a:pPr>
            <a:r>
              <a:rPr lang="it-IT" dirty="0"/>
              <a:t>Questi </a:t>
            </a:r>
            <a:r>
              <a:rPr lang="it-IT" b="1" dirty="0"/>
              <a:t>risultati</a:t>
            </a:r>
            <a:r>
              <a:rPr lang="it-IT" dirty="0"/>
              <a:t> sono stati </a:t>
            </a:r>
            <a:r>
              <a:rPr lang="it-IT" b="1" dirty="0"/>
              <a:t>interpretati</a:t>
            </a:r>
            <a:r>
              <a:rPr lang="it-IT" dirty="0"/>
              <a:t> come implicanti che il vivere in comunità prospere con meno bassifondi, come pure i lavori degli altri individui appartenenti alla stessa comunità, </a:t>
            </a:r>
            <a:r>
              <a:rPr lang="it-IT" i="1" dirty="0"/>
              <a:t>possono influenzare le cornici di riferimento che gli individui utilizzano per valutare il proprio lavoro.</a:t>
            </a:r>
          </a:p>
          <a:p>
            <a:pPr marL="0" indent="0">
              <a:buNone/>
            </a:pPr>
            <a:r>
              <a:rPr lang="it-IT" b="1" dirty="0"/>
              <a:t>Condizioni</a:t>
            </a:r>
            <a:r>
              <a:rPr lang="it-IT" dirty="0"/>
              <a:t> di vita </a:t>
            </a:r>
            <a:r>
              <a:rPr lang="it-IT" b="1" dirty="0"/>
              <a:t>migliori</a:t>
            </a:r>
            <a:r>
              <a:rPr lang="it-IT" dirty="0"/>
              <a:t> portano a più elevate cornici di riferimento e </a:t>
            </a:r>
            <a:r>
              <a:rPr lang="it-IT" b="1" dirty="0"/>
              <a:t>minore</a:t>
            </a:r>
            <a:r>
              <a:rPr lang="it-IT" dirty="0"/>
              <a:t> </a:t>
            </a:r>
            <a:r>
              <a:rPr lang="it-IT" b="1" dirty="0"/>
              <a:t>soddisfazione</a:t>
            </a:r>
            <a:r>
              <a:rPr lang="it-IT" dirty="0"/>
              <a:t> lavorativa. 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6CE8118F-8AE2-4D84-9616-510FFF007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2C30-A632-494E-AA53-B871B2573DCF}" type="slidenum">
              <a:rPr lang="it-IT" smtClean="0"/>
              <a:t>18</a:t>
            </a:fld>
            <a:endParaRPr lang="it-IT"/>
          </a:p>
        </p:txBody>
      </p:sp>
      <p:sp>
        <p:nvSpPr>
          <p:cNvPr id="5" name="Segnaposto piè di pagina 5">
            <a:extLst>
              <a:ext uri="{FF2B5EF4-FFF2-40B4-BE49-F238E27FC236}">
                <a16:creationId xmlns:a16="http://schemas.microsoft.com/office/drawing/2014/main" xmlns="" id="{059A4D52-F2C4-43DE-A9E4-9366F1FC9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4904" y="132837"/>
            <a:ext cx="4814192" cy="365125"/>
          </a:xfrm>
        </p:spPr>
        <p:txBody>
          <a:bodyPr/>
          <a:lstStyle/>
          <a:p>
            <a:r>
              <a:rPr lang="it-IT" dirty="0"/>
              <a:t>Modelli teorici della soddisfazione lavorativa</a:t>
            </a:r>
          </a:p>
        </p:txBody>
      </p:sp>
    </p:spTree>
    <p:extLst>
      <p:ext uri="{BB962C8B-B14F-4D97-AF65-F5344CB8AC3E}">
        <p14:creationId xmlns:p14="http://schemas.microsoft.com/office/powerpoint/2010/main" val="31967863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375902B4-33B9-4DD7-8B58-49634727D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Presenza o assenza di alternative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9D005181-1079-44BC-A017-98DDB4C36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824223"/>
            <a:ext cx="7886700" cy="335274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dirty="0"/>
              <a:t>Le </a:t>
            </a:r>
            <a:r>
              <a:rPr lang="it-IT" b="1" dirty="0"/>
              <a:t>alternative</a:t>
            </a:r>
            <a:r>
              <a:rPr lang="it-IT" dirty="0"/>
              <a:t> possibili rappresentano </a:t>
            </a:r>
            <a:r>
              <a:rPr lang="it-IT" dirty="0" smtClean="0"/>
              <a:t>un altro </a:t>
            </a:r>
            <a:r>
              <a:rPr lang="it-IT" b="1" dirty="0"/>
              <a:t>moderatore</a:t>
            </a:r>
            <a:r>
              <a:rPr lang="it-IT" dirty="0"/>
              <a:t>. </a:t>
            </a:r>
          </a:p>
          <a:p>
            <a:pPr marL="0" indent="0">
              <a:buNone/>
            </a:pPr>
            <a:r>
              <a:rPr lang="it-IT" dirty="0"/>
              <a:t>La presenza di </a:t>
            </a:r>
            <a:r>
              <a:rPr lang="it-IT" b="1" dirty="0"/>
              <a:t>alternative</a:t>
            </a:r>
            <a:r>
              <a:rPr lang="it-IT" dirty="0"/>
              <a:t> influenza </a:t>
            </a:r>
            <a:r>
              <a:rPr lang="it-IT" i="1" dirty="0"/>
              <a:t>come gli individui valutano e che valore danno ai costi ed agli investimenti</a:t>
            </a:r>
            <a:r>
              <a:rPr lang="it-IT" dirty="0"/>
              <a:t>.</a:t>
            </a:r>
          </a:p>
          <a:p>
            <a:pPr marL="0" indent="0">
              <a:buNone/>
            </a:pPr>
            <a:r>
              <a:rPr lang="it-IT" dirty="0"/>
              <a:t>Le </a:t>
            </a:r>
            <a:r>
              <a:rPr lang="it-IT" b="1" dirty="0"/>
              <a:t>alternative</a:t>
            </a:r>
            <a:r>
              <a:rPr lang="it-IT" dirty="0"/>
              <a:t> possibili, in questo caso, sono </a:t>
            </a:r>
            <a:r>
              <a:rPr lang="it-IT" b="1" dirty="0"/>
              <a:t>simili alle cornici di riferimento</a:t>
            </a:r>
            <a:r>
              <a:rPr lang="it-IT" dirty="0"/>
              <a:t> perché spesso ciascuna rappresenta le condizioni del mercato lavorativo locale.</a:t>
            </a:r>
          </a:p>
          <a:p>
            <a:pPr marL="0" indent="0">
              <a:buNone/>
            </a:pPr>
            <a:r>
              <a:rPr lang="it-IT" dirty="0"/>
              <a:t>Le persone che vivono in </a:t>
            </a:r>
            <a:r>
              <a:rPr lang="it-IT" b="1" dirty="0"/>
              <a:t>comunità più povere </a:t>
            </a:r>
            <a:r>
              <a:rPr lang="it-IT" dirty="0"/>
              <a:t>tendono a </a:t>
            </a:r>
            <a:r>
              <a:rPr lang="it-IT" i="1" dirty="0"/>
              <a:t>valutare positivamente il proprio lavoro perché le alternative potrebbero essere peggiori</a:t>
            </a:r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536048A2-7B8C-476A-A164-D9A3E273B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2C30-A632-494E-AA53-B871B2573DCF}" type="slidenum">
              <a:rPr lang="it-IT" smtClean="0"/>
              <a:t>19</a:t>
            </a:fld>
            <a:endParaRPr lang="it-IT"/>
          </a:p>
        </p:txBody>
      </p:sp>
      <p:sp>
        <p:nvSpPr>
          <p:cNvPr id="5" name="Segnaposto piè di pagina 5">
            <a:extLst>
              <a:ext uri="{FF2B5EF4-FFF2-40B4-BE49-F238E27FC236}">
                <a16:creationId xmlns:a16="http://schemas.microsoft.com/office/drawing/2014/main" xmlns="" id="{E36105AF-C84D-49E9-98C2-123ECA796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4904" y="132837"/>
            <a:ext cx="4814192" cy="365125"/>
          </a:xfrm>
        </p:spPr>
        <p:txBody>
          <a:bodyPr/>
          <a:lstStyle/>
          <a:p>
            <a:r>
              <a:rPr lang="it-IT" dirty="0"/>
              <a:t>Modelli teorici della soddisfazione lavorativa</a:t>
            </a:r>
          </a:p>
        </p:txBody>
      </p:sp>
      <p:pic>
        <p:nvPicPr>
          <p:cNvPr id="16386" name="Picture 2" descr="Risultati immagini per alternativa">
            <a:extLst>
              <a:ext uri="{FF2B5EF4-FFF2-40B4-BE49-F238E27FC236}">
                <a16:creationId xmlns:a16="http://schemas.microsoft.com/office/drawing/2014/main" xmlns="" id="{42F4EC89-BC05-4A3B-A3D3-984921DDBE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337" y="1354237"/>
            <a:ext cx="3265031" cy="1469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0104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786F85AC-D0D4-4F43-824D-6DF5E828F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Introduzione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64116004-4676-4C79-830F-8049B11784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76709"/>
            <a:ext cx="7886700" cy="3187552"/>
          </a:xfr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Le persone hanno spesso </a:t>
            </a:r>
            <a:r>
              <a:rPr lang="it-IT" b="1" dirty="0"/>
              <a:t>atteggiamenti</a:t>
            </a:r>
            <a:r>
              <a:rPr lang="it-IT" dirty="0"/>
              <a:t> diversi verso il loro lavoro. </a:t>
            </a:r>
            <a:endParaRPr lang="it-IT" dirty="0"/>
          </a:p>
          <a:p>
            <a:pPr marL="0" indent="0">
              <a:buNone/>
            </a:pPr>
            <a:r>
              <a:rPr lang="it-IT" dirty="0" smtClean="0"/>
              <a:t>Questi </a:t>
            </a:r>
            <a:r>
              <a:rPr lang="it-IT" dirty="0"/>
              <a:t>atteggiamenti </a:t>
            </a:r>
            <a:r>
              <a:rPr lang="it-IT" b="1" dirty="0"/>
              <a:t>variano</a:t>
            </a:r>
            <a:r>
              <a:rPr lang="it-IT" dirty="0"/>
              <a:t> rispetto a molte dimensioni, tra le quali </a:t>
            </a:r>
            <a:r>
              <a:rPr lang="it-IT" i="1" dirty="0"/>
              <a:t>l'obiettivo, la specificità, l'intensità, la salienza e la stabilità.</a:t>
            </a:r>
          </a:p>
          <a:p>
            <a:pPr marL="0" indent="0">
              <a:buNone/>
            </a:pPr>
            <a:r>
              <a:rPr lang="it-IT" dirty="0"/>
              <a:t>Il concetto di </a:t>
            </a:r>
            <a:r>
              <a:rPr lang="it-IT" b="1" dirty="0"/>
              <a:t>soddisfazione</a:t>
            </a:r>
            <a:r>
              <a:rPr lang="it-IT" dirty="0"/>
              <a:t> affonda le proprie radici negli </a:t>
            </a:r>
            <a:r>
              <a:rPr lang="it-IT" i="1" dirty="0"/>
              <a:t>studi sugli atteggiamenti </a:t>
            </a:r>
            <a:r>
              <a:rPr lang="it-IT" i="1" dirty="0" smtClean="0"/>
              <a:t>sociali</a:t>
            </a:r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AB559071-D312-4F2E-9A8E-201768809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2C30-A632-494E-AA53-B871B2573DCF}" type="slidenum">
              <a:rPr lang="it-IT" smtClean="0"/>
              <a:t>2</a:t>
            </a:fld>
            <a:endParaRPr lang="it-IT"/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xmlns="" id="{12239087-57B2-4962-8A96-D03446037BEC}"/>
              </a:ext>
            </a:extLst>
          </p:cNvPr>
          <p:cNvSpPr txBox="1">
            <a:spLocks/>
          </p:cNvSpPr>
          <p:nvPr/>
        </p:nvSpPr>
        <p:spPr>
          <a:xfrm>
            <a:off x="628650" y="4664260"/>
            <a:ext cx="7886700" cy="1465949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marL="228600" indent="-22860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it-IT" i="1" dirty="0"/>
              <a:t>La letteratura sugli atteggiamenti sociali è </a:t>
            </a:r>
            <a:r>
              <a:rPr lang="it-IT" b="1" i="1" dirty="0"/>
              <a:t>limitata</a:t>
            </a:r>
            <a:r>
              <a:rPr lang="it-IT" i="1" dirty="0"/>
              <a:t> </a:t>
            </a:r>
            <a:r>
              <a:rPr lang="it-IT" dirty="0"/>
              <a:t>dal focus su alcuni specifici </a:t>
            </a:r>
            <a:r>
              <a:rPr lang="it-IT" i="1" dirty="0"/>
              <a:t>oggetti di studio, </a:t>
            </a:r>
            <a:r>
              <a:rPr lang="it-IT" dirty="0"/>
              <a:t>dal tipo di </a:t>
            </a:r>
            <a:r>
              <a:rPr lang="it-IT" i="1" dirty="0"/>
              <a:t>soggetti</a:t>
            </a:r>
            <a:r>
              <a:rPr lang="it-IT" dirty="0"/>
              <a:t> coinvolti e dalle </a:t>
            </a:r>
            <a:r>
              <a:rPr lang="it-IT" i="1" dirty="0"/>
              <a:t>modalità</a:t>
            </a:r>
            <a:r>
              <a:rPr lang="it-IT" dirty="0"/>
              <a:t> con cui </a:t>
            </a:r>
            <a:r>
              <a:rPr lang="it-IT" dirty="0" smtClean="0"/>
              <a:t>gli studi sono </a:t>
            </a:r>
            <a:r>
              <a:rPr lang="it-IT" dirty="0"/>
              <a:t>condotti.</a:t>
            </a:r>
          </a:p>
        </p:txBody>
      </p:sp>
    </p:spTree>
    <p:extLst>
      <p:ext uri="{BB962C8B-B14F-4D97-AF65-F5344CB8AC3E}">
        <p14:creationId xmlns:p14="http://schemas.microsoft.com/office/powerpoint/2010/main" val="20164926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B110E372-EE88-4794-B851-16BE6149A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 </a:t>
            </a:r>
            <a:r>
              <a:rPr lang="en-US" dirty="0" err="1"/>
              <a:t>modello</a:t>
            </a:r>
            <a:r>
              <a:rPr lang="en-US" dirty="0"/>
              <a:t> Cornell</a:t>
            </a: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20418FAD-B8F6-47ED-B841-5A6F9C4A5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2C30-A632-494E-AA53-B871B2573DCF}" type="slidenum">
              <a:rPr lang="it-IT" smtClean="0"/>
              <a:t>20</a:t>
            </a:fld>
            <a:endParaRPr lang="it-IT"/>
          </a:p>
        </p:txBody>
      </p:sp>
      <p:sp>
        <p:nvSpPr>
          <p:cNvPr id="5" name="Segnaposto piè di pagina 5">
            <a:extLst>
              <a:ext uri="{FF2B5EF4-FFF2-40B4-BE49-F238E27FC236}">
                <a16:creationId xmlns:a16="http://schemas.microsoft.com/office/drawing/2014/main" xmlns="" id="{EDF42FAB-18B1-440C-9C3A-AE13D0375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4904" y="132837"/>
            <a:ext cx="4814192" cy="365125"/>
          </a:xfrm>
        </p:spPr>
        <p:txBody>
          <a:bodyPr/>
          <a:lstStyle/>
          <a:p>
            <a:r>
              <a:rPr lang="it-IT" dirty="0"/>
              <a:t>Modelli teorici della soddisfazione lavorativa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E914A2EE-13AA-4F16-916C-9CA06C84967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99011" y="1413164"/>
            <a:ext cx="8376912" cy="477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7123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36635A0E-635A-49FC-B527-4DC13D36D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 </a:t>
            </a:r>
            <a:r>
              <a:rPr lang="en-US" i="1" dirty="0"/>
              <a:t>Value Percept Model</a:t>
            </a:r>
            <a:endParaRPr lang="it-IT" dirty="0"/>
          </a:p>
        </p:txBody>
      </p:sp>
      <p:graphicFrame>
        <p:nvGraphicFramePr>
          <p:cNvPr id="6" name="Segnaposto contenuto 5">
            <a:extLst>
              <a:ext uri="{FF2B5EF4-FFF2-40B4-BE49-F238E27FC236}">
                <a16:creationId xmlns:a16="http://schemas.microsoft.com/office/drawing/2014/main" xmlns="" id="{10F25F47-FA51-41BF-8785-8C647F755D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481772"/>
              </p:ext>
            </p:extLst>
          </p:nvPr>
        </p:nvGraphicFramePr>
        <p:xfrm>
          <a:off x="628650" y="1645151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EEB8B811-E3AD-461E-991A-5E5BF9CD2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2C30-A632-494E-AA53-B871B2573DCF}" type="slidenum">
              <a:rPr lang="it-IT" smtClean="0"/>
              <a:t>21</a:t>
            </a:fld>
            <a:endParaRPr lang="it-IT"/>
          </a:p>
        </p:txBody>
      </p:sp>
      <p:sp>
        <p:nvSpPr>
          <p:cNvPr id="5" name="Segnaposto piè di pagina 5">
            <a:extLst>
              <a:ext uri="{FF2B5EF4-FFF2-40B4-BE49-F238E27FC236}">
                <a16:creationId xmlns:a16="http://schemas.microsoft.com/office/drawing/2014/main" xmlns="" id="{9EE0CAA1-D6CE-4C22-9F3D-B40E9965B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4904" y="132837"/>
            <a:ext cx="4814192" cy="365125"/>
          </a:xfrm>
        </p:spPr>
        <p:txBody>
          <a:bodyPr/>
          <a:lstStyle/>
          <a:p>
            <a:r>
              <a:rPr lang="it-IT" dirty="0"/>
              <a:t>Modelli teorici della soddisfazione lavorativa</a:t>
            </a:r>
          </a:p>
        </p:txBody>
      </p:sp>
    </p:spTree>
    <p:extLst>
      <p:ext uri="{BB962C8B-B14F-4D97-AF65-F5344CB8AC3E}">
        <p14:creationId xmlns:p14="http://schemas.microsoft.com/office/powerpoint/2010/main" val="13182178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26560F88-8518-4A75-842A-DFEA66A38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Formula del modello di Locke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A6F16150-D632-405B-A614-409C99F012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it-IT" sz="4400" dirty="0">
                <a:solidFill>
                  <a:srgbClr val="C00000"/>
                </a:solidFill>
              </a:rPr>
              <a:t>S</a:t>
            </a:r>
            <a:r>
              <a:rPr lang="it-IT" sz="4400" i="1" baseline="-25000" dirty="0">
                <a:solidFill>
                  <a:srgbClr val="C00000"/>
                </a:solidFill>
              </a:rPr>
              <a:t>i</a:t>
            </a:r>
            <a:r>
              <a:rPr lang="it-IT" sz="4400" dirty="0">
                <a:solidFill>
                  <a:srgbClr val="C00000"/>
                </a:solidFill>
              </a:rPr>
              <a:t> = (</a:t>
            </a:r>
            <a:r>
              <a:rPr lang="it-IT" sz="4400" dirty="0" err="1">
                <a:solidFill>
                  <a:srgbClr val="C00000"/>
                </a:solidFill>
              </a:rPr>
              <a:t>V</a:t>
            </a:r>
            <a:r>
              <a:rPr lang="it-IT" sz="4400" i="1" baseline="-25000" dirty="0" err="1">
                <a:solidFill>
                  <a:srgbClr val="C00000"/>
                </a:solidFill>
              </a:rPr>
              <a:t>ci</a:t>
            </a:r>
            <a:r>
              <a:rPr lang="it-IT" sz="4400" dirty="0">
                <a:solidFill>
                  <a:srgbClr val="C00000"/>
                </a:solidFill>
              </a:rPr>
              <a:t> – </a:t>
            </a:r>
            <a:r>
              <a:rPr lang="it-IT" sz="4400" dirty="0" err="1">
                <a:solidFill>
                  <a:srgbClr val="C00000"/>
                </a:solidFill>
              </a:rPr>
              <a:t>P</a:t>
            </a:r>
            <a:r>
              <a:rPr lang="it-IT" sz="4400" i="1" baseline="-25000" dirty="0" err="1">
                <a:solidFill>
                  <a:srgbClr val="C00000"/>
                </a:solidFill>
              </a:rPr>
              <a:t>i</a:t>
            </a:r>
            <a:r>
              <a:rPr lang="it-IT" sz="4400" dirty="0">
                <a:solidFill>
                  <a:srgbClr val="C00000"/>
                </a:solidFill>
              </a:rPr>
              <a:t>) </a:t>
            </a:r>
            <a:r>
              <a:rPr lang="en-US" sz="4400" dirty="0">
                <a:solidFill>
                  <a:srgbClr val="C00000"/>
                </a:solidFill>
              </a:rPr>
              <a:t>*</a:t>
            </a:r>
            <a:r>
              <a:rPr lang="it-IT" sz="4400" dirty="0">
                <a:solidFill>
                  <a:srgbClr val="C00000"/>
                </a:solidFill>
              </a:rPr>
              <a:t> V</a:t>
            </a:r>
            <a:r>
              <a:rPr lang="it-IT" sz="4400" i="1" baseline="-25000" dirty="0">
                <a:solidFill>
                  <a:srgbClr val="C00000"/>
                </a:solidFill>
              </a:rPr>
              <a:t>i</a:t>
            </a:r>
          </a:p>
          <a:p>
            <a:pPr marL="0" indent="0">
              <a:buNone/>
            </a:pPr>
            <a:r>
              <a:rPr lang="it-IT" dirty="0"/>
              <a:t>Laddove:</a:t>
            </a:r>
          </a:p>
          <a:p>
            <a:r>
              <a:rPr lang="it-IT" dirty="0">
                <a:solidFill>
                  <a:srgbClr val="C00000"/>
                </a:solidFill>
              </a:rPr>
              <a:t>S</a:t>
            </a:r>
            <a:r>
              <a:rPr lang="it-IT" i="1" baseline="-25000" dirty="0">
                <a:solidFill>
                  <a:srgbClr val="C00000"/>
                </a:solidFill>
              </a:rPr>
              <a:t>i</a:t>
            </a:r>
            <a:r>
              <a:rPr lang="it-IT" dirty="0"/>
              <a:t> è la </a:t>
            </a:r>
            <a:r>
              <a:rPr lang="it-IT" b="1" dirty="0"/>
              <a:t>soddisfazione</a:t>
            </a:r>
            <a:r>
              <a:rPr lang="it-IT" dirty="0"/>
              <a:t> con una qualsiasi </a:t>
            </a:r>
            <a:r>
              <a:rPr lang="it-IT" i="1" dirty="0" err="1">
                <a:solidFill>
                  <a:srgbClr val="C00000"/>
                </a:solidFill>
              </a:rPr>
              <a:t>i</a:t>
            </a:r>
            <a:r>
              <a:rPr lang="it-IT" i="1" baseline="30000" dirty="0" err="1">
                <a:solidFill>
                  <a:srgbClr val="C00000"/>
                </a:solidFill>
              </a:rPr>
              <a:t>th</a:t>
            </a:r>
            <a:r>
              <a:rPr lang="it-IT" dirty="0"/>
              <a:t> tra le caratteristiche del lavoro considerate, </a:t>
            </a:r>
          </a:p>
          <a:p>
            <a:r>
              <a:rPr lang="it-IT" dirty="0" err="1">
                <a:solidFill>
                  <a:srgbClr val="C00000"/>
                </a:solidFill>
              </a:rPr>
              <a:t>V</a:t>
            </a:r>
            <a:r>
              <a:rPr lang="it-IT" i="1" baseline="-25000" dirty="0" err="1">
                <a:solidFill>
                  <a:srgbClr val="C00000"/>
                </a:solidFill>
              </a:rPr>
              <a:t>ci</a:t>
            </a:r>
            <a:r>
              <a:rPr lang="it-IT" dirty="0"/>
              <a:t> è il </a:t>
            </a:r>
            <a:r>
              <a:rPr lang="it-IT" b="1" dirty="0"/>
              <a:t>valore</a:t>
            </a:r>
            <a:r>
              <a:rPr lang="it-IT" dirty="0"/>
              <a:t> (quantità desiderata) della </a:t>
            </a:r>
            <a:r>
              <a:rPr lang="it-IT" i="1" dirty="0" err="1">
                <a:solidFill>
                  <a:srgbClr val="C00000"/>
                </a:solidFill>
              </a:rPr>
              <a:t>i</a:t>
            </a:r>
            <a:r>
              <a:rPr lang="it-IT" i="1" baseline="30000" dirty="0" err="1">
                <a:solidFill>
                  <a:srgbClr val="C00000"/>
                </a:solidFill>
              </a:rPr>
              <a:t>th</a:t>
            </a:r>
            <a:r>
              <a:rPr lang="it-IT" dirty="0"/>
              <a:t> caratteristica, </a:t>
            </a:r>
          </a:p>
          <a:p>
            <a:r>
              <a:rPr lang="it-IT" dirty="0" err="1">
                <a:solidFill>
                  <a:srgbClr val="C00000"/>
                </a:solidFill>
              </a:rPr>
              <a:t>P</a:t>
            </a:r>
            <a:r>
              <a:rPr lang="it-IT" i="1" baseline="-25000" dirty="0" err="1">
                <a:solidFill>
                  <a:srgbClr val="C00000"/>
                </a:solidFill>
              </a:rPr>
              <a:t>i</a:t>
            </a:r>
            <a:r>
              <a:rPr lang="it-IT" dirty="0"/>
              <a:t> è la </a:t>
            </a:r>
            <a:r>
              <a:rPr lang="it-IT" b="1" dirty="0"/>
              <a:t>quantità</a:t>
            </a:r>
            <a:r>
              <a:rPr lang="it-IT" dirty="0"/>
              <a:t> della </a:t>
            </a:r>
            <a:r>
              <a:rPr lang="it-IT" i="1" dirty="0" err="1"/>
              <a:t>i</a:t>
            </a:r>
            <a:r>
              <a:rPr lang="it-IT" i="1" baseline="30000" dirty="0" err="1"/>
              <a:t>th</a:t>
            </a:r>
            <a:r>
              <a:rPr lang="it-IT" dirty="0"/>
              <a:t> caratteristica fornita dal lavoro come percepita dall’individuo,</a:t>
            </a:r>
          </a:p>
          <a:p>
            <a:r>
              <a:rPr lang="it-IT" dirty="0">
                <a:solidFill>
                  <a:srgbClr val="C00000"/>
                </a:solidFill>
              </a:rPr>
              <a:t>V</a:t>
            </a:r>
            <a:r>
              <a:rPr lang="it-IT" i="1" baseline="-25000" dirty="0">
                <a:solidFill>
                  <a:srgbClr val="C00000"/>
                </a:solidFill>
              </a:rPr>
              <a:t>i</a:t>
            </a:r>
            <a:r>
              <a:rPr lang="it-IT" dirty="0"/>
              <a:t> è </a:t>
            </a:r>
            <a:r>
              <a:rPr lang="it-IT" b="1" dirty="0"/>
              <a:t>l’importanza</a:t>
            </a:r>
            <a:r>
              <a:rPr lang="it-IT" dirty="0"/>
              <a:t> della </a:t>
            </a:r>
            <a:r>
              <a:rPr lang="it-IT" i="1" dirty="0" err="1"/>
              <a:t>i</a:t>
            </a:r>
            <a:r>
              <a:rPr lang="it-IT" i="1" baseline="30000" dirty="0" err="1"/>
              <a:t>th</a:t>
            </a:r>
            <a:r>
              <a:rPr lang="it-IT" dirty="0"/>
              <a:t> caratteristica per lo specifico individuo.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D39F5020-2BA3-4D84-ACAF-4E75B515F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2C30-A632-494E-AA53-B871B2573DCF}" type="slidenum">
              <a:rPr lang="it-IT" smtClean="0"/>
              <a:t>22</a:t>
            </a:fld>
            <a:endParaRPr lang="it-IT"/>
          </a:p>
        </p:txBody>
      </p:sp>
      <p:sp>
        <p:nvSpPr>
          <p:cNvPr id="5" name="Segnaposto piè di pagina 5">
            <a:extLst>
              <a:ext uri="{FF2B5EF4-FFF2-40B4-BE49-F238E27FC236}">
                <a16:creationId xmlns:a16="http://schemas.microsoft.com/office/drawing/2014/main" xmlns="" id="{795218C4-E08B-4907-B6C5-08DCC03D4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4904" y="132837"/>
            <a:ext cx="4814192" cy="365125"/>
          </a:xfrm>
        </p:spPr>
        <p:txBody>
          <a:bodyPr/>
          <a:lstStyle/>
          <a:p>
            <a:r>
              <a:rPr lang="it-IT" dirty="0"/>
              <a:t>Modelli teorici della soddisfazione lavorativa</a:t>
            </a:r>
          </a:p>
        </p:txBody>
      </p:sp>
    </p:spTree>
    <p:extLst>
      <p:ext uri="{BB962C8B-B14F-4D97-AF65-F5344CB8AC3E}">
        <p14:creationId xmlns:p14="http://schemas.microsoft.com/office/powerpoint/2010/main" val="27742455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08CA122-43F1-48C7-BAC3-D7E170185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Job </a:t>
            </a:r>
            <a:r>
              <a:rPr lang="it-IT" dirty="0" err="1"/>
              <a:t>Characteristics</a:t>
            </a:r>
            <a:r>
              <a:rPr lang="it-IT" dirty="0"/>
              <a:t> Model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F4FA54BF-0637-49EE-8E4C-A1DC3DA53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197896"/>
            <a:ext cx="7886700" cy="2195959"/>
          </a:xfrm>
          <a:ln w="57150">
            <a:solidFill>
              <a:srgbClr val="00B050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it-IT" dirty="0"/>
              <a:t>Il </a:t>
            </a:r>
            <a:r>
              <a:rPr lang="it-IT" i="1" dirty="0"/>
              <a:t>Job </a:t>
            </a:r>
            <a:r>
              <a:rPr lang="it-IT" i="1" dirty="0" err="1"/>
              <a:t>Characteristics</a:t>
            </a:r>
            <a:r>
              <a:rPr lang="it-IT" i="1" dirty="0"/>
              <a:t> Model</a:t>
            </a:r>
            <a:r>
              <a:rPr lang="it-IT" dirty="0"/>
              <a:t> (JCM) si basa sull’assunto che </a:t>
            </a:r>
            <a:r>
              <a:rPr lang="it-IT" b="1" dirty="0"/>
              <a:t>l’arricchimento</a:t>
            </a:r>
            <a:r>
              <a:rPr lang="it-IT" dirty="0"/>
              <a:t> (</a:t>
            </a:r>
            <a:r>
              <a:rPr lang="it-IT" i="1" dirty="0" err="1"/>
              <a:t>enrichment</a:t>
            </a:r>
            <a:r>
              <a:rPr lang="it-IT" dirty="0"/>
              <a:t>) di specifiche caratteristiche del lavoro sia il fattore chiave per rendere le persone soddisfatte del proprio lavoro. 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C3FF5465-0E2E-4CD0-8FF3-E77F58856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2C30-A632-494E-AA53-B871B2573DCF}" type="slidenum">
              <a:rPr lang="it-IT" smtClean="0"/>
              <a:t>23</a:t>
            </a:fld>
            <a:endParaRPr lang="it-IT"/>
          </a:p>
        </p:txBody>
      </p:sp>
      <p:sp>
        <p:nvSpPr>
          <p:cNvPr id="5" name="Segnaposto piè di pagina 5">
            <a:extLst>
              <a:ext uri="{FF2B5EF4-FFF2-40B4-BE49-F238E27FC236}">
                <a16:creationId xmlns:a16="http://schemas.microsoft.com/office/drawing/2014/main" xmlns="" id="{93D52532-80FE-46FB-B7DA-6CADDC69D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4904" y="132837"/>
            <a:ext cx="4814192" cy="365125"/>
          </a:xfrm>
        </p:spPr>
        <p:txBody>
          <a:bodyPr/>
          <a:lstStyle/>
          <a:p>
            <a:r>
              <a:rPr lang="it-IT" dirty="0"/>
              <a:t>Modelli teorici della soddisfazione lavorativa</a:t>
            </a:r>
          </a:p>
        </p:txBody>
      </p:sp>
      <p:pic>
        <p:nvPicPr>
          <p:cNvPr id="15362" name="Picture 2" descr="Risultati immagini per enrichment">
            <a:extLst>
              <a:ext uri="{FF2B5EF4-FFF2-40B4-BE49-F238E27FC236}">
                <a16:creationId xmlns:a16="http://schemas.microsoft.com/office/drawing/2014/main" xmlns="" id="{7BA2F6F3-367C-4011-89DE-309D5FCCD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625" y="4613589"/>
            <a:ext cx="4162184" cy="1614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58773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9AB9B8A-D066-4183-8B26-04F05FCC9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Caratteristiche del modello (JCM)</a:t>
            </a:r>
          </a:p>
        </p:txBody>
      </p:sp>
      <p:graphicFrame>
        <p:nvGraphicFramePr>
          <p:cNvPr id="5" name="Segnaposto contenuto 4">
            <a:extLst>
              <a:ext uri="{FF2B5EF4-FFF2-40B4-BE49-F238E27FC236}">
                <a16:creationId xmlns:a16="http://schemas.microsoft.com/office/drawing/2014/main" xmlns="" id="{A2825B6F-0A47-4DF7-AFBB-7A6A6147E3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4939675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C1E9F58B-9278-45D1-96B3-718CA8885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2C30-A632-494E-AA53-B871B2573DCF}" type="slidenum">
              <a:rPr lang="it-IT" smtClean="0"/>
              <a:t>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AC5B313E-9DB6-4ED4-B2BC-270064C9B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4904" y="132837"/>
            <a:ext cx="4814192" cy="365125"/>
          </a:xfrm>
        </p:spPr>
        <p:txBody>
          <a:bodyPr/>
          <a:lstStyle/>
          <a:p>
            <a:r>
              <a:rPr lang="it-IT" dirty="0"/>
              <a:t>Modelli teorici della soddisfazione lavorativa</a:t>
            </a:r>
          </a:p>
        </p:txBody>
      </p:sp>
    </p:spTree>
    <p:extLst>
      <p:ext uri="{BB962C8B-B14F-4D97-AF65-F5344CB8AC3E}">
        <p14:creationId xmlns:p14="http://schemas.microsoft.com/office/powerpoint/2010/main" val="13278159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B295C822-5048-4847-BC6F-2CEF9507F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Growht</a:t>
            </a:r>
            <a:r>
              <a:rPr lang="it-IT" dirty="0"/>
              <a:t> </a:t>
            </a:r>
            <a:r>
              <a:rPr lang="it-IT" dirty="0" err="1"/>
              <a:t>Need</a:t>
            </a:r>
            <a:r>
              <a:rPr lang="it-IT" dirty="0"/>
              <a:t> </a:t>
            </a:r>
            <a:r>
              <a:rPr lang="it-IT" dirty="0" err="1"/>
              <a:t>Strenght</a:t>
            </a:r>
            <a:r>
              <a:rPr lang="it-IT" dirty="0"/>
              <a:t> (GNS)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B3E7CCA7-3316-4CE4-B388-3208207D57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dirty="0"/>
              <a:t>Un’ importante componente del </a:t>
            </a:r>
            <a:r>
              <a:rPr lang="it-IT" dirty="0" smtClean="0"/>
              <a:t>JCM </a:t>
            </a:r>
            <a:r>
              <a:rPr lang="it-IT" dirty="0"/>
              <a:t>è il </a:t>
            </a:r>
            <a:r>
              <a:rPr lang="it-IT" b="1" i="1" dirty="0" err="1"/>
              <a:t>Growth</a:t>
            </a:r>
            <a:r>
              <a:rPr lang="it-IT" b="1" i="1" dirty="0"/>
              <a:t> </a:t>
            </a:r>
            <a:r>
              <a:rPr lang="it-IT" b="1" i="1" dirty="0" err="1"/>
              <a:t>Need</a:t>
            </a:r>
            <a:r>
              <a:rPr lang="it-IT" b="1" i="1" dirty="0"/>
              <a:t> </a:t>
            </a:r>
            <a:r>
              <a:rPr lang="it-IT" b="1" i="1" dirty="0" err="1"/>
              <a:t>Strength</a:t>
            </a:r>
            <a:r>
              <a:rPr lang="it-IT" b="1" i="1" dirty="0"/>
              <a:t> </a:t>
            </a:r>
            <a:r>
              <a:rPr lang="it-IT" dirty="0"/>
              <a:t>(GNS) che coglie la recettività individuale rispetto alle caratteristiche sfidanti del lavoro. </a:t>
            </a:r>
          </a:p>
          <a:p>
            <a:pPr marL="0" indent="0">
              <a:buNone/>
            </a:pPr>
            <a:r>
              <a:rPr lang="it-IT" dirty="0"/>
              <a:t>Individui con </a:t>
            </a:r>
            <a:r>
              <a:rPr lang="it-IT" b="1" dirty="0"/>
              <a:t>alto GNS </a:t>
            </a:r>
            <a:r>
              <a:rPr lang="it-IT" i="1" dirty="0"/>
              <a:t>desiderano che il proprio lavoro li aiuti a continuare la propria crescita personale</a:t>
            </a:r>
            <a:r>
              <a:rPr lang="it-IT" dirty="0"/>
              <a:t>; le caratteristiche del lavoro sono ritenute importanti soprattutto per gli individui con alto GNS.</a:t>
            </a:r>
          </a:p>
          <a:p>
            <a:pPr marL="0" indent="0">
              <a:buNone/>
            </a:pPr>
            <a:r>
              <a:rPr lang="it-IT" dirty="0"/>
              <a:t>La </a:t>
            </a:r>
            <a:r>
              <a:rPr lang="it-IT" b="1" i="1" dirty="0"/>
              <a:t>relazione</a:t>
            </a:r>
            <a:r>
              <a:rPr lang="it-IT" i="1" dirty="0"/>
              <a:t> tra caratteristiche del lavoro e soddisfazione lavorativa</a:t>
            </a:r>
            <a:r>
              <a:rPr lang="it-IT" dirty="0"/>
              <a:t> è più forte per le persone alte in GNS (</a:t>
            </a:r>
            <a:r>
              <a:rPr lang="it-IT" dirty="0" err="1"/>
              <a:t>r</a:t>
            </a:r>
            <a:r>
              <a:rPr lang="it-IT" baseline="-25000" dirty="0" err="1"/>
              <a:t>media</a:t>
            </a:r>
            <a:r>
              <a:rPr lang="it-IT" dirty="0"/>
              <a:t> = .68) che per le persone basse in GNS (</a:t>
            </a:r>
            <a:r>
              <a:rPr lang="it-IT" dirty="0" err="1"/>
              <a:t>r</a:t>
            </a:r>
            <a:r>
              <a:rPr lang="it-IT" baseline="-25000" dirty="0" err="1"/>
              <a:t>media</a:t>
            </a:r>
            <a:r>
              <a:rPr lang="it-IT" dirty="0"/>
              <a:t> = .38).</a:t>
            </a:r>
          </a:p>
          <a:p>
            <a:pPr marL="0" indent="0">
              <a:buNone/>
            </a:pPr>
            <a:r>
              <a:rPr lang="it-IT" dirty="0"/>
              <a:t>Tuttavia, le </a:t>
            </a:r>
            <a:r>
              <a:rPr lang="it-IT" b="1" dirty="0"/>
              <a:t>caratteristiche del compito </a:t>
            </a:r>
            <a:r>
              <a:rPr lang="it-IT" dirty="0"/>
              <a:t>sono correlate alla soddisfazione lavorativa </a:t>
            </a:r>
            <a:r>
              <a:rPr lang="it-IT" i="1" dirty="0"/>
              <a:t>anche per coloro che hanno punteggi bassi in GNS.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1849A51B-9294-4913-8114-C77F4F512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2C30-A632-494E-AA53-B871B2573DCF}" type="slidenum">
              <a:rPr lang="it-IT" smtClean="0"/>
              <a:t>25</a:t>
            </a:fld>
            <a:endParaRPr lang="it-IT"/>
          </a:p>
        </p:txBody>
      </p:sp>
      <p:sp>
        <p:nvSpPr>
          <p:cNvPr id="5" name="Segnaposto piè di pagina 5">
            <a:extLst>
              <a:ext uri="{FF2B5EF4-FFF2-40B4-BE49-F238E27FC236}">
                <a16:creationId xmlns:a16="http://schemas.microsoft.com/office/drawing/2014/main" xmlns="" id="{5BC4307F-AF97-4175-96F3-9283CAF1C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4904" y="132837"/>
            <a:ext cx="4814192" cy="365125"/>
          </a:xfrm>
        </p:spPr>
        <p:txBody>
          <a:bodyPr/>
          <a:lstStyle/>
          <a:p>
            <a:r>
              <a:rPr lang="it-IT" dirty="0"/>
              <a:t>Modelli teorici della soddisfazione lavorativa</a:t>
            </a:r>
          </a:p>
        </p:txBody>
      </p:sp>
      <p:pic>
        <p:nvPicPr>
          <p:cNvPr id="14338" name="Picture 2" descr="Risultati immagini per growth need">
            <a:extLst>
              <a:ext uri="{FF2B5EF4-FFF2-40B4-BE49-F238E27FC236}">
                <a16:creationId xmlns:a16="http://schemas.microsoft.com/office/drawing/2014/main" xmlns="" id="{1F7326E5-BE08-466F-A234-21C1730CC2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0099" y="497962"/>
            <a:ext cx="2116397" cy="1700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44910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F8E9F409-E8DA-4CC9-BD17-C1AF3AF4C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Influenze Disposizionali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E5585B66-5AB8-41FA-8246-89B39D2255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579752"/>
          </a:xfr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txBody>
          <a:bodyPr/>
          <a:lstStyle/>
          <a:p>
            <a:pPr marL="0" indent="0">
              <a:buNone/>
            </a:pPr>
            <a:r>
              <a:rPr lang="it-IT" dirty="0"/>
              <a:t>I primi scritti sulla soddisfazione lavorativa riconoscevano </a:t>
            </a:r>
            <a:r>
              <a:rPr lang="it-IT" b="1" dirty="0"/>
              <a:t>l’importanza delle influenze disposizionali </a:t>
            </a:r>
            <a:r>
              <a:rPr lang="it-IT" dirty="0"/>
              <a:t>sulla soddisfazione lavorativa. </a:t>
            </a:r>
          </a:p>
          <a:p>
            <a:pPr marL="0" indent="0">
              <a:buNone/>
            </a:pPr>
            <a:r>
              <a:rPr lang="it-IT" dirty="0"/>
              <a:t>Il Modello </a:t>
            </a:r>
            <a:r>
              <a:rPr lang="it-IT" dirty="0" err="1"/>
              <a:t>Cornell</a:t>
            </a:r>
            <a:r>
              <a:rPr lang="it-IT" dirty="0"/>
              <a:t> si basa in parte </a:t>
            </a:r>
            <a:r>
              <a:rPr lang="it-IT" i="1" dirty="0"/>
              <a:t>sull’idea che esistessero netturbini molto soddisfatti e dirigenti societari molto insoddisfatti </a:t>
            </a:r>
            <a:r>
              <a:rPr lang="it-IT" dirty="0"/>
              <a:t>e che questi </a:t>
            </a:r>
            <a:r>
              <a:rPr lang="it-IT" b="1" dirty="0"/>
              <a:t>livelli di soddisfazione “anomali” </a:t>
            </a:r>
            <a:r>
              <a:rPr lang="it-IT" dirty="0"/>
              <a:t>potessero essere spiegati in qualche modo.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09AB7106-7884-4290-A6BF-4A773F815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2C30-A632-494E-AA53-B871B2573DCF}" type="slidenum">
              <a:rPr lang="it-IT" smtClean="0"/>
              <a:t>26</a:t>
            </a:fld>
            <a:endParaRPr lang="it-IT"/>
          </a:p>
        </p:txBody>
      </p:sp>
      <p:sp>
        <p:nvSpPr>
          <p:cNvPr id="5" name="Segnaposto piè di pagina 5">
            <a:extLst>
              <a:ext uri="{FF2B5EF4-FFF2-40B4-BE49-F238E27FC236}">
                <a16:creationId xmlns:a16="http://schemas.microsoft.com/office/drawing/2014/main" xmlns="" id="{AD9E7C87-3914-496D-9CEB-1D07CAC55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4904" y="132837"/>
            <a:ext cx="4814192" cy="365125"/>
          </a:xfrm>
        </p:spPr>
        <p:txBody>
          <a:bodyPr/>
          <a:lstStyle/>
          <a:p>
            <a:r>
              <a:rPr lang="it-IT" dirty="0"/>
              <a:t>Modelli teorici della soddisfazione lavorativa</a:t>
            </a:r>
          </a:p>
        </p:txBody>
      </p:sp>
    </p:spTree>
    <p:extLst>
      <p:ext uri="{BB962C8B-B14F-4D97-AF65-F5344CB8AC3E}">
        <p14:creationId xmlns:p14="http://schemas.microsoft.com/office/powerpoint/2010/main" val="2158567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8C2DE2FD-C3A9-4C4F-9D4A-2CFA49ADD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Core Self </a:t>
            </a:r>
            <a:r>
              <a:rPr lang="it-IT" dirty="0" err="1"/>
              <a:t>Evaluations</a:t>
            </a:r>
            <a:r>
              <a:rPr lang="it-IT" dirty="0"/>
              <a:t> (CSE)</a:t>
            </a:r>
          </a:p>
        </p:txBody>
      </p:sp>
      <p:graphicFrame>
        <p:nvGraphicFramePr>
          <p:cNvPr id="5" name="Segnaposto contenuto 4">
            <a:extLst>
              <a:ext uri="{FF2B5EF4-FFF2-40B4-BE49-F238E27FC236}">
                <a16:creationId xmlns:a16="http://schemas.microsoft.com/office/drawing/2014/main" xmlns="" id="{9A8D55FB-C43E-4B51-B649-32341A59C7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7098375"/>
              </p:ext>
            </p:extLst>
          </p:nvPr>
        </p:nvGraphicFramePr>
        <p:xfrm>
          <a:off x="628650" y="1655180"/>
          <a:ext cx="7886700" cy="45217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B035D99B-E66E-4A3B-9513-D4E782773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2C30-A632-494E-AA53-B871B2573DCF}" type="slidenum">
              <a:rPr lang="it-IT" smtClean="0"/>
              <a:t>27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F64AF917-2FFF-4557-B9BA-BF626291B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4904" y="132837"/>
            <a:ext cx="4814192" cy="365125"/>
          </a:xfrm>
        </p:spPr>
        <p:txBody>
          <a:bodyPr/>
          <a:lstStyle/>
          <a:p>
            <a:r>
              <a:rPr lang="it-IT" dirty="0"/>
              <a:t>Modelli teorici della soddisfazione lavorativa</a:t>
            </a:r>
          </a:p>
        </p:txBody>
      </p:sp>
    </p:spTree>
    <p:extLst>
      <p:ext uri="{BB962C8B-B14F-4D97-AF65-F5344CB8AC3E}">
        <p14:creationId xmlns:p14="http://schemas.microsoft.com/office/powerpoint/2010/main" val="40347094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64C7854D-A990-418C-A5A4-E61BB2395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Confronto</a:t>
            </a:r>
            <a:r>
              <a:rPr lang="en-US" dirty="0"/>
              <a:t> </a:t>
            </a:r>
            <a:r>
              <a:rPr lang="en-US" dirty="0" err="1"/>
              <a:t>tra</a:t>
            </a:r>
            <a:r>
              <a:rPr lang="en-US" dirty="0"/>
              <a:t> </a:t>
            </a:r>
            <a:r>
              <a:rPr lang="en-US" dirty="0" err="1"/>
              <a:t>modelli</a:t>
            </a:r>
            <a:r>
              <a:rPr lang="en-US" dirty="0"/>
              <a:t> </a:t>
            </a:r>
            <a:r>
              <a:rPr lang="en-US" dirty="0" err="1"/>
              <a:t>teorici</a:t>
            </a:r>
            <a:endParaRPr lang="it-IT" dirty="0"/>
          </a:p>
        </p:txBody>
      </p:sp>
      <p:graphicFrame>
        <p:nvGraphicFramePr>
          <p:cNvPr id="7" name="Segnaposto contenuto 6">
            <a:extLst>
              <a:ext uri="{FF2B5EF4-FFF2-40B4-BE49-F238E27FC236}">
                <a16:creationId xmlns:a16="http://schemas.microsoft.com/office/drawing/2014/main" xmlns="" id="{8862492B-B380-4D8B-8B5D-93627D4888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3060964"/>
              </p:ext>
            </p:extLst>
          </p:nvPr>
        </p:nvGraphicFramePr>
        <p:xfrm>
          <a:off x="289367" y="2116111"/>
          <a:ext cx="8599989" cy="4060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46EBC985-C71D-48B7-927D-9191666DE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2C30-A632-494E-AA53-B871B2573DCF}" type="slidenum">
              <a:rPr lang="it-IT" smtClean="0"/>
              <a:t>28</a:t>
            </a:fld>
            <a:endParaRPr lang="it-IT"/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xmlns="" id="{B38B420D-EC45-4030-BF74-033A1E8D6589}"/>
              </a:ext>
            </a:extLst>
          </p:cNvPr>
          <p:cNvSpPr txBox="1">
            <a:spLocks/>
          </p:cNvSpPr>
          <p:nvPr/>
        </p:nvSpPr>
        <p:spPr>
          <a:xfrm>
            <a:off x="628650" y="1615226"/>
            <a:ext cx="7886700" cy="5008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it-IT"/>
              <a:t>C’è una notevole </a:t>
            </a:r>
            <a:r>
              <a:rPr lang="it-IT" b="1"/>
              <a:t>somiglianza</a:t>
            </a:r>
            <a:r>
              <a:rPr lang="it-IT"/>
              <a:t> tra i diversi modelli.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493625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C7CE1C4A-2CE3-4DAC-A86F-D7F823199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Modello integrativo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897547FA-46FF-40DA-89F4-27E973DD83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63579"/>
            <a:ext cx="78867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dirty="0"/>
              <a:t>Il modello </a:t>
            </a:r>
            <a:r>
              <a:rPr lang="it-IT" b="1" dirty="0"/>
              <a:t>integrativo</a:t>
            </a:r>
            <a:r>
              <a:rPr lang="it-IT" dirty="0"/>
              <a:t> aggiunge due elementi: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/>
              <a:t>La </a:t>
            </a:r>
            <a:r>
              <a:rPr lang="it-IT" b="1" dirty="0"/>
              <a:t>personalità</a:t>
            </a:r>
            <a:r>
              <a:rPr lang="it-IT" dirty="0"/>
              <a:t> (le core self-</a:t>
            </a:r>
            <a:r>
              <a:rPr lang="it-IT" dirty="0" err="1"/>
              <a:t>evaluations</a:t>
            </a:r>
            <a:r>
              <a:rPr lang="it-IT" dirty="0"/>
              <a:t> e gli altri </a:t>
            </a:r>
            <a:r>
              <a:rPr lang="it-IT" dirty="0" smtClean="0"/>
              <a:t>tratti) e i legami </a:t>
            </a:r>
            <a:r>
              <a:rPr lang="it-IT" dirty="0"/>
              <a:t>tra la personalità e i fattori ambientali ai contributi e ai risultati del ruolo lavorativo. Il modello </a:t>
            </a:r>
            <a:r>
              <a:rPr lang="it-IT" i="1" dirty="0"/>
              <a:t>include anche legami tra la personalità e l’utilità e le cornici di riferimento</a:t>
            </a:r>
            <a:r>
              <a:rPr lang="it-IT" dirty="0"/>
              <a:t>. 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 smtClean="0"/>
              <a:t>Il </a:t>
            </a:r>
            <a:r>
              <a:rPr lang="it-IT" b="1" dirty="0" smtClean="0"/>
              <a:t>processo </a:t>
            </a:r>
            <a:r>
              <a:rPr lang="it-IT" b="1" dirty="0"/>
              <a:t>di confronto</a:t>
            </a:r>
            <a:r>
              <a:rPr lang="it-IT" dirty="0"/>
              <a:t> </a:t>
            </a:r>
            <a:r>
              <a:rPr lang="it-IT" dirty="0" smtClean="0"/>
              <a:t>è incluso come </a:t>
            </a:r>
            <a:r>
              <a:rPr lang="it-IT" dirty="0"/>
              <a:t>variabile a sé stante. Questo riflette l’importanza (probabilmente centrale) che tale processo di confronto riveste nel modello </a:t>
            </a:r>
            <a:r>
              <a:rPr lang="it-IT" dirty="0" err="1"/>
              <a:t>Cornell</a:t>
            </a:r>
            <a:r>
              <a:rPr lang="it-IT" dirty="0"/>
              <a:t> e nel Value-</a:t>
            </a:r>
            <a:r>
              <a:rPr lang="it-IT" dirty="0" err="1"/>
              <a:t>Percept</a:t>
            </a:r>
            <a:r>
              <a:rPr lang="it-IT" dirty="0"/>
              <a:t> model.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116CAEAA-4EA3-41F7-837C-B46EF4C18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2C30-A632-494E-AA53-B871B2573DCF}" type="slidenum">
              <a:rPr lang="it-IT" smtClean="0"/>
              <a:t>29</a:t>
            </a:fld>
            <a:endParaRPr lang="it-IT"/>
          </a:p>
        </p:txBody>
      </p:sp>
      <p:sp>
        <p:nvSpPr>
          <p:cNvPr id="5" name="Segnaposto piè di pagina 5">
            <a:extLst>
              <a:ext uri="{FF2B5EF4-FFF2-40B4-BE49-F238E27FC236}">
                <a16:creationId xmlns:a16="http://schemas.microsoft.com/office/drawing/2014/main" xmlns="" id="{D1800AC0-FC28-49D6-9A42-ED6FB358E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4904" y="132837"/>
            <a:ext cx="4814192" cy="365125"/>
          </a:xfrm>
        </p:spPr>
        <p:txBody>
          <a:bodyPr/>
          <a:lstStyle/>
          <a:p>
            <a:r>
              <a:rPr lang="en-US" dirty="0" err="1"/>
              <a:t>Confronto</a:t>
            </a:r>
            <a:r>
              <a:rPr lang="en-US" dirty="0"/>
              <a:t> </a:t>
            </a:r>
            <a:r>
              <a:rPr lang="en-US" dirty="0" err="1"/>
              <a:t>tra</a:t>
            </a:r>
            <a:r>
              <a:rPr lang="en-US" dirty="0"/>
              <a:t> </a:t>
            </a:r>
            <a:r>
              <a:rPr lang="en-US" dirty="0" err="1"/>
              <a:t>modelli</a:t>
            </a:r>
            <a:r>
              <a:rPr lang="en-US" dirty="0"/>
              <a:t> </a:t>
            </a:r>
            <a:r>
              <a:rPr lang="en-US" dirty="0" err="1"/>
              <a:t>teorici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40359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C38DE4FC-17DF-4D1E-BF23-7E095FE27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Definizione della Soddisfazione lavorativa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9115FD09-75EB-4574-A456-74DEC5FD6A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2757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La soddisfazione lavorativa può essere </a:t>
            </a:r>
            <a:r>
              <a:rPr lang="it-IT" b="1" dirty="0"/>
              <a:t>definita</a:t>
            </a:r>
            <a:r>
              <a:rPr lang="it-IT" dirty="0"/>
              <a:t> nel modo seguente</a:t>
            </a:r>
            <a:r>
              <a:rPr lang="it-IT"/>
              <a:t>: </a:t>
            </a:r>
            <a:endParaRPr lang="it-IT" smtClean="0"/>
          </a:p>
          <a:p>
            <a:pPr marL="0" indent="0">
              <a:buNone/>
            </a:pPr>
            <a:endParaRPr lang="it-IT" dirty="0"/>
          </a:p>
          <a:p>
            <a:pPr marL="0" indent="0" algn="ctr">
              <a:buNone/>
            </a:pPr>
            <a:r>
              <a:rPr lang="it-IT" i="1" dirty="0"/>
              <a:t>La soddisfazione lavorativa è una </a:t>
            </a:r>
            <a:r>
              <a:rPr lang="it-IT" b="1" i="1" dirty="0"/>
              <a:t>serie di risposte psicologiche multidimensionali</a:t>
            </a:r>
            <a:r>
              <a:rPr lang="it-IT" i="1" dirty="0"/>
              <a:t> al proprio lavoro. Queste risposte hanno componenti cognitive (valutative) e affettive (emozionali</a:t>
            </a:r>
            <a:r>
              <a:rPr lang="it-IT" i="1" dirty="0" smtClean="0"/>
              <a:t>).</a:t>
            </a: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45751565-3600-43BC-84DC-51839A79F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2C30-A632-494E-AA53-B871B2573DCF}" type="slidenum">
              <a:rPr lang="it-IT" smtClean="0"/>
              <a:t>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F60E3921-4986-492E-9FDD-B8467C390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Introduzione</a:t>
            </a:r>
          </a:p>
        </p:txBody>
      </p:sp>
    </p:spTree>
    <p:extLst>
      <p:ext uri="{BB962C8B-B14F-4D97-AF65-F5344CB8AC3E}">
        <p14:creationId xmlns:p14="http://schemas.microsoft.com/office/powerpoint/2010/main" val="13479029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CFD38DF9-5112-4488-8273-8B8EFFFE6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Nuovi</a:t>
            </a:r>
            <a:r>
              <a:rPr lang="en-US" dirty="0"/>
              <a:t> </a:t>
            </a:r>
            <a:r>
              <a:rPr lang="en-US" dirty="0" err="1"/>
              <a:t>sviluppi</a:t>
            </a:r>
            <a:r>
              <a:rPr lang="en-US" dirty="0"/>
              <a:t> </a:t>
            </a:r>
            <a:r>
              <a:rPr lang="en-US" dirty="0" err="1"/>
              <a:t>teorici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7431EB67-FDD5-4F44-8FDE-F04BC8D7B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753372"/>
          </a:xfrm>
          <a:ln w="57150">
            <a:solidFill>
              <a:srgbClr val="822433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822433"/>
                </a:solidFill>
              </a:rPr>
              <a:t>Employee Engagement e Job Satisfaction</a:t>
            </a:r>
          </a:p>
          <a:p>
            <a:pPr marL="0" indent="0">
              <a:buNone/>
            </a:pPr>
            <a:r>
              <a:rPr lang="it-IT" dirty="0"/>
              <a:t>E’ stato recentemente proposto un altro nuovo atteggiamento lavorativo l’</a:t>
            </a:r>
            <a:r>
              <a:rPr lang="it-IT" b="1" dirty="0"/>
              <a:t>“</a:t>
            </a:r>
            <a:r>
              <a:rPr lang="it-IT" b="1" dirty="0" err="1"/>
              <a:t>employee</a:t>
            </a:r>
            <a:r>
              <a:rPr lang="it-IT" b="1" dirty="0"/>
              <a:t> engagement”</a:t>
            </a:r>
            <a:r>
              <a:rPr lang="it-IT" dirty="0"/>
              <a:t>. </a:t>
            </a:r>
          </a:p>
          <a:p>
            <a:pPr marL="0" indent="0">
              <a:buNone/>
            </a:pPr>
            <a:r>
              <a:rPr lang="it-IT" dirty="0"/>
              <a:t>Nell’ambito dell’</a:t>
            </a:r>
            <a:r>
              <a:rPr lang="it-IT" dirty="0" err="1"/>
              <a:t>employee</a:t>
            </a:r>
            <a:r>
              <a:rPr lang="it-IT" dirty="0"/>
              <a:t> engagement, </a:t>
            </a:r>
            <a:r>
              <a:rPr lang="it-IT" dirty="0" err="1"/>
              <a:t>Macey</a:t>
            </a:r>
            <a:r>
              <a:rPr lang="it-IT" dirty="0"/>
              <a:t> e Schneider (2008) hanno proposto una distinzione tra </a:t>
            </a:r>
            <a:r>
              <a:rPr lang="it-IT" b="1" i="1" dirty="0" err="1"/>
              <a:t>absorption</a:t>
            </a:r>
            <a:r>
              <a:rPr lang="it-IT" dirty="0"/>
              <a:t> (assorbimento) ed </a:t>
            </a:r>
            <a:r>
              <a:rPr lang="it-IT" b="1" dirty="0"/>
              <a:t>entusiasmo</a:t>
            </a:r>
            <a:r>
              <a:rPr lang="it-IT" dirty="0"/>
              <a:t> per i compiti lavorativi da una parte, e </a:t>
            </a:r>
            <a:r>
              <a:rPr lang="it-IT" b="1" dirty="0"/>
              <a:t>sazietà</a:t>
            </a:r>
            <a:r>
              <a:rPr lang="it-IT" dirty="0"/>
              <a:t> e </a:t>
            </a:r>
            <a:r>
              <a:rPr lang="it-IT" b="1" dirty="0"/>
              <a:t>appagamento</a:t>
            </a:r>
            <a:r>
              <a:rPr lang="it-IT" dirty="0"/>
              <a:t> dall’altra. 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78D59616-5775-4F22-BEB5-8F6F03981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2C30-A632-494E-AA53-B871B2573DCF}" type="slidenum">
              <a:rPr lang="it-IT" smtClean="0"/>
              <a:t>30</a:t>
            </a:fld>
            <a:endParaRPr lang="it-IT"/>
          </a:p>
        </p:txBody>
      </p:sp>
      <p:pic>
        <p:nvPicPr>
          <p:cNvPr id="13314" name="Picture 2" descr="Risultati immagini per job satisfaction">
            <a:extLst>
              <a:ext uri="{FF2B5EF4-FFF2-40B4-BE49-F238E27FC236}">
                <a16:creationId xmlns:a16="http://schemas.microsoft.com/office/drawing/2014/main" xmlns="" id="{7A7A35F4-B220-4AA2-ACED-A8E8979D2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445" y="436161"/>
            <a:ext cx="1984335" cy="1322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0626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8ECE0ED4-D559-4051-BF1C-FC9102E20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Employee</a:t>
            </a:r>
            <a:r>
              <a:rPr lang="it-IT" dirty="0"/>
              <a:t> engagement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5788F55C-A891-486A-82E2-5DEB1535C6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1603375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dirty="0"/>
              <a:t>Ogni nuovo atteggiamento, come le sfaccettature dell’</a:t>
            </a:r>
            <a:r>
              <a:rPr lang="it-IT" b="1" dirty="0" err="1"/>
              <a:t>employee</a:t>
            </a:r>
            <a:r>
              <a:rPr lang="it-IT" dirty="0"/>
              <a:t> </a:t>
            </a:r>
            <a:r>
              <a:rPr lang="it-IT" b="1" dirty="0"/>
              <a:t>engagement</a:t>
            </a:r>
            <a:r>
              <a:rPr lang="it-IT" dirty="0"/>
              <a:t>, deve (o almeno dovrebbe) scontare un’iniziale resistenza prima di essere eventualmente </a:t>
            </a:r>
            <a:r>
              <a:rPr lang="it-IT" dirty="0" smtClean="0"/>
              <a:t>accettato.</a:t>
            </a: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7BDCF8A6-9EA1-4931-9AA7-E54626D8C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2C30-A632-494E-AA53-B871B2573DCF}" type="slidenum">
              <a:rPr lang="it-IT" smtClean="0"/>
              <a:t>31</a:t>
            </a:fld>
            <a:endParaRPr lang="it-IT"/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xmlns="" id="{39D29999-3496-409E-8072-80263CF179B5}"/>
              </a:ext>
            </a:extLst>
          </p:cNvPr>
          <p:cNvSpPr txBox="1">
            <a:spLocks/>
          </p:cNvSpPr>
          <p:nvPr/>
        </p:nvSpPr>
        <p:spPr>
          <a:xfrm>
            <a:off x="628650" y="3429000"/>
            <a:ext cx="7886700" cy="254251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vert="horz" lIns="91440" tIns="45720" rIns="91440" bIns="45720" rtlCol="0" anchor="ctr">
            <a:normAutofit lnSpcReduction="10000"/>
          </a:bodyPr>
          <a:lstStyle>
            <a:lvl1pPr marL="228600" indent="-22860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it-IT" dirty="0" err="1"/>
              <a:t>Macey</a:t>
            </a:r>
            <a:r>
              <a:rPr lang="it-IT" dirty="0"/>
              <a:t> e Schneider (2008) concettualizzano </a:t>
            </a:r>
            <a:r>
              <a:rPr lang="it-IT" b="1" dirty="0"/>
              <a:t>l’engagement</a:t>
            </a:r>
            <a:r>
              <a:rPr lang="it-IT" dirty="0"/>
              <a:t> come un costrutto composito, che comprende diversi aspetti di atteggiamenti differenti, tra cui la soddisfazione lavorativa. Tuttavia, in letteratura prevale una </a:t>
            </a:r>
            <a:r>
              <a:rPr lang="it-IT" b="1" dirty="0"/>
              <a:t>concettualizzazione</a:t>
            </a:r>
            <a:r>
              <a:rPr lang="it-IT" dirty="0"/>
              <a:t> dell’engagement come un </a:t>
            </a:r>
            <a:r>
              <a:rPr lang="it-IT" b="1" dirty="0"/>
              <a:t>atteggiamento distinto </a:t>
            </a:r>
            <a:r>
              <a:rPr lang="it-IT" dirty="0"/>
              <a:t>(sebbene non ortogonale). 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2003FAD9-D50A-44CD-B849-36442F9B4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4904" y="132837"/>
            <a:ext cx="4814192" cy="365125"/>
          </a:xfrm>
        </p:spPr>
        <p:txBody>
          <a:bodyPr/>
          <a:lstStyle/>
          <a:p>
            <a:r>
              <a:rPr lang="en-US" dirty="0" err="1"/>
              <a:t>Nuovi</a:t>
            </a:r>
            <a:r>
              <a:rPr lang="en-US" dirty="0"/>
              <a:t> </a:t>
            </a:r>
            <a:r>
              <a:rPr lang="en-US" dirty="0" err="1"/>
              <a:t>sviluppi</a:t>
            </a:r>
            <a:r>
              <a:rPr lang="en-US" dirty="0"/>
              <a:t> </a:t>
            </a:r>
            <a:r>
              <a:rPr lang="en-US" dirty="0" err="1"/>
              <a:t>teorici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625017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CC3CDFB8-69C3-4406-ABD9-8847CD596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Work </a:t>
            </a:r>
            <a:r>
              <a:rPr lang="it-IT" dirty="0" err="1"/>
              <a:t>role</a:t>
            </a:r>
            <a:r>
              <a:rPr lang="it-IT" dirty="0"/>
              <a:t> </a:t>
            </a:r>
            <a:r>
              <a:rPr lang="it-IT" dirty="0" err="1"/>
              <a:t>Affect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60451F80-B23B-465B-8D1C-6D6629C866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88067"/>
            <a:ext cx="7886700" cy="275795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dirty="0"/>
              <a:t>La </a:t>
            </a:r>
            <a:r>
              <a:rPr lang="it-IT" b="1" dirty="0"/>
              <a:t>de-enfatizzazione</a:t>
            </a:r>
            <a:r>
              <a:rPr lang="it-IT" dirty="0"/>
              <a:t> della componente affettiva degli atteggiamenti sociali è andata in parallelo con lo stesso trattamento riservato all’affetto o alle emozioni all’interno degli atteggiamenti lavorativi.</a:t>
            </a:r>
          </a:p>
          <a:p>
            <a:pPr marL="0" indent="0">
              <a:buNone/>
            </a:pPr>
            <a:r>
              <a:rPr lang="it-IT" dirty="0"/>
              <a:t>Weiss e </a:t>
            </a:r>
            <a:r>
              <a:rPr lang="it-IT" dirty="0" err="1"/>
              <a:t>Cropanzano</a:t>
            </a:r>
            <a:r>
              <a:rPr lang="it-IT" dirty="0"/>
              <a:t> (1996) hanno proposto </a:t>
            </a:r>
            <a:r>
              <a:rPr lang="it-IT" b="1" dirty="0"/>
              <a:t>una teoria degli atteggiamenti</a:t>
            </a:r>
            <a:r>
              <a:rPr lang="it-IT" dirty="0"/>
              <a:t> </a:t>
            </a:r>
            <a:r>
              <a:rPr lang="it-IT" i="1" dirty="0"/>
              <a:t>che enfatizza l’affettività (AET).</a:t>
            </a: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39779F00-F6AF-401F-8685-86C1847CE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2C30-A632-494E-AA53-B871B2573DCF}" type="slidenum">
              <a:rPr lang="it-IT" smtClean="0"/>
              <a:t>32</a:t>
            </a:fld>
            <a:endParaRPr lang="it-IT"/>
          </a:p>
        </p:txBody>
      </p:sp>
      <p:sp>
        <p:nvSpPr>
          <p:cNvPr id="5" name="Segnaposto piè di pagina 5">
            <a:extLst>
              <a:ext uri="{FF2B5EF4-FFF2-40B4-BE49-F238E27FC236}">
                <a16:creationId xmlns:a16="http://schemas.microsoft.com/office/drawing/2014/main" xmlns="" id="{FC6D6D66-C6C9-4002-8BE4-F64833C60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4904" y="132837"/>
            <a:ext cx="4814192" cy="365125"/>
          </a:xfrm>
        </p:spPr>
        <p:txBody>
          <a:bodyPr/>
          <a:lstStyle/>
          <a:p>
            <a:r>
              <a:rPr lang="en-US" dirty="0" err="1"/>
              <a:t>Confronto</a:t>
            </a:r>
            <a:r>
              <a:rPr lang="en-US" dirty="0"/>
              <a:t> </a:t>
            </a:r>
            <a:r>
              <a:rPr lang="en-US" dirty="0" err="1"/>
              <a:t>tra</a:t>
            </a:r>
            <a:r>
              <a:rPr lang="en-US" dirty="0"/>
              <a:t> </a:t>
            </a:r>
            <a:r>
              <a:rPr lang="en-US" dirty="0" err="1"/>
              <a:t>modelli</a:t>
            </a:r>
            <a:r>
              <a:rPr lang="en-US" dirty="0"/>
              <a:t> </a:t>
            </a:r>
            <a:r>
              <a:rPr lang="en-US" dirty="0" err="1"/>
              <a:t>teorici</a:t>
            </a:r>
            <a:endParaRPr lang="it-IT" dirty="0"/>
          </a:p>
        </p:txBody>
      </p:sp>
      <p:pic>
        <p:nvPicPr>
          <p:cNvPr id="12290" name="Picture 2" descr="Immagine correlata">
            <a:extLst>
              <a:ext uri="{FF2B5EF4-FFF2-40B4-BE49-F238E27FC236}">
                <a16:creationId xmlns:a16="http://schemas.microsoft.com/office/drawing/2014/main" xmlns="" id="{1080FBD9-C8A4-47B3-BF43-667FE98FBD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465" y="3999985"/>
            <a:ext cx="3916102" cy="2202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06738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C1D2479F-529F-497C-843B-FD2559661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Teoria degli Eventi Affettivi (AET)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FE2793B3-8FEE-4D40-BF60-8E14FC3A69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533453"/>
          </a:xfrm>
          <a:blipFill>
            <a:blip r:embed="rId2"/>
            <a:tile tx="0" ty="0" sx="100000" sy="100000" flip="none" algn="tl"/>
          </a:blip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dirty="0"/>
              <a:t>La </a:t>
            </a:r>
            <a:r>
              <a:rPr lang="it-IT" b="1" dirty="0"/>
              <a:t>Teoria degli Eventi Affettivi (AET)</a:t>
            </a:r>
            <a:r>
              <a:rPr lang="it-IT" dirty="0"/>
              <a:t> </a:t>
            </a:r>
            <a:r>
              <a:rPr lang="it-IT" i="1" dirty="0"/>
              <a:t>enfatizza i legami tra eventi lavorativi e affettività lavorativa</a:t>
            </a:r>
            <a:r>
              <a:rPr lang="it-IT" dirty="0"/>
              <a:t>, ed ipotizza legami tra stati affettivi al lavoro e i comportamenti </a:t>
            </a:r>
            <a:r>
              <a:rPr lang="it-IT" b="1" dirty="0"/>
              <a:t>spontanei</a:t>
            </a:r>
            <a:r>
              <a:rPr lang="it-IT" dirty="0"/>
              <a:t> </a:t>
            </a:r>
            <a:r>
              <a:rPr lang="it-IT" b="1" dirty="0"/>
              <a:t>concomitanti</a:t>
            </a:r>
            <a:r>
              <a:rPr lang="it-IT" dirty="0"/>
              <a:t>, </a:t>
            </a:r>
            <a:r>
              <a:rPr lang="it-IT" i="1" dirty="0"/>
              <a:t>quali ad esempio il ritiro dal lavoro </a:t>
            </a:r>
            <a:r>
              <a:rPr lang="it-IT" dirty="0"/>
              <a:t>e i comportamenti di </a:t>
            </a:r>
            <a:r>
              <a:rPr lang="it-IT" i="1" dirty="0"/>
              <a:t>cittadinanza organizzativa</a:t>
            </a:r>
            <a:r>
              <a:rPr lang="it-IT" dirty="0"/>
              <a:t>, piuttosto che comportamenti più </a:t>
            </a:r>
            <a:r>
              <a:rPr lang="it-IT" b="1" dirty="0"/>
              <a:t>ragionati</a:t>
            </a:r>
            <a:r>
              <a:rPr lang="it-IT" dirty="0"/>
              <a:t> </a:t>
            </a:r>
            <a:r>
              <a:rPr lang="it-IT" i="1" dirty="0"/>
              <a:t>e messi in atto a distanza di tempo maggiore, quali il turnover o il pensionamento.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B474DFA0-40B4-465A-A820-85105652C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2C30-A632-494E-AA53-B871B2573DCF}" type="slidenum">
              <a:rPr lang="it-IT" smtClean="0"/>
              <a:t>33</a:t>
            </a:fld>
            <a:endParaRPr lang="it-IT"/>
          </a:p>
        </p:txBody>
      </p:sp>
      <p:sp>
        <p:nvSpPr>
          <p:cNvPr id="5" name="Segnaposto piè di pagina 5">
            <a:extLst>
              <a:ext uri="{FF2B5EF4-FFF2-40B4-BE49-F238E27FC236}">
                <a16:creationId xmlns:a16="http://schemas.microsoft.com/office/drawing/2014/main" xmlns="" id="{C783158A-D4FA-4E19-92F7-AAAAB89B4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4904" y="132837"/>
            <a:ext cx="4814192" cy="365125"/>
          </a:xfrm>
        </p:spPr>
        <p:txBody>
          <a:bodyPr/>
          <a:lstStyle/>
          <a:p>
            <a:r>
              <a:rPr lang="en-US" dirty="0" err="1"/>
              <a:t>Confronto</a:t>
            </a:r>
            <a:r>
              <a:rPr lang="en-US" dirty="0"/>
              <a:t> </a:t>
            </a:r>
            <a:r>
              <a:rPr lang="en-US" dirty="0" err="1"/>
              <a:t>tra</a:t>
            </a:r>
            <a:r>
              <a:rPr lang="en-US" dirty="0"/>
              <a:t> </a:t>
            </a:r>
            <a:r>
              <a:rPr lang="en-US" dirty="0" err="1"/>
              <a:t>modelli</a:t>
            </a:r>
            <a:r>
              <a:rPr lang="en-US" dirty="0"/>
              <a:t> </a:t>
            </a:r>
            <a:r>
              <a:rPr lang="en-US" dirty="0" err="1"/>
              <a:t>teorici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410082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ABDD7ED-251F-4758-834B-A202805D3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Affettività</a:t>
            </a:r>
          </a:p>
        </p:txBody>
      </p:sp>
      <p:graphicFrame>
        <p:nvGraphicFramePr>
          <p:cNvPr id="7" name="Segnaposto contenuto 6">
            <a:extLst>
              <a:ext uri="{FF2B5EF4-FFF2-40B4-BE49-F238E27FC236}">
                <a16:creationId xmlns:a16="http://schemas.microsoft.com/office/drawing/2014/main" xmlns="" id="{EF8E7EEB-38CB-45C9-87F3-F88CEEEF96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1931041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A2B750C1-61BB-4DB5-AF0E-35A0E6D4F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2C30-A632-494E-AA53-B871B2573DCF}" type="slidenum">
              <a:rPr lang="it-IT" smtClean="0"/>
              <a:t>34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0A2E8AEA-7865-4048-890D-9FDAA6917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4904" y="132837"/>
            <a:ext cx="4814192" cy="365125"/>
          </a:xfrm>
        </p:spPr>
        <p:txBody>
          <a:bodyPr/>
          <a:lstStyle/>
          <a:p>
            <a:r>
              <a:rPr lang="en-US" dirty="0" err="1"/>
              <a:t>Confronto</a:t>
            </a:r>
            <a:r>
              <a:rPr lang="en-US" dirty="0"/>
              <a:t> </a:t>
            </a:r>
            <a:r>
              <a:rPr lang="en-US" dirty="0" err="1"/>
              <a:t>tra</a:t>
            </a:r>
            <a:r>
              <a:rPr lang="en-US" dirty="0"/>
              <a:t> </a:t>
            </a:r>
            <a:r>
              <a:rPr lang="en-US" dirty="0" err="1"/>
              <a:t>modelli</a:t>
            </a:r>
            <a:r>
              <a:rPr lang="en-US" dirty="0"/>
              <a:t> </a:t>
            </a:r>
            <a:r>
              <a:rPr lang="en-US" dirty="0" err="1"/>
              <a:t>teorici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50386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65BA74E7-3A25-4316-81DE-79066F56A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Conseguenze degli stati affettivi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2C8B8A31-E827-4F66-B318-BE7F9019E6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50005"/>
            <a:ext cx="7886700" cy="2202365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Gli stati affettivi ed i sentimenti innescati dagli eventi </a:t>
            </a:r>
            <a:r>
              <a:rPr lang="it-IT" dirty="0" smtClean="0"/>
              <a:t>lavorativi, </a:t>
            </a:r>
            <a:r>
              <a:rPr lang="it-IT" dirty="0"/>
              <a:t>malgrado tutta la loro effimerità, hanno importanti </a:t>
            </a:r>
            <a:r>
              <a:rPr lang="it-IT" b="1" dirty="0"/>
              <a:t>conseguenze sui comportamenti lavorativi.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5EC0CDE8-1CD3-4282-8D01-1DF6EB2AF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2C30-A632-494E-AA53-B871B2573DCF}" type="slidenum">
              <a:rPr lang="it-IT" smtClean="0"/>
              <a:t>35</a:t>
            </a:fld>
            <a:endParaRPr lang="it-IT"/>
          </a:p>
        </p:txBody>
      </p:sp>
      <p:sp>
        <p:nvSpPr>
          <p:cNvPr id="5" name="Segnaposto piè di pagina 5">
            <a:extLst>
              <a:ext uri="{FF2B5EF4-FFF2-40B4-BE49-F238E27FC236}">
                <a16:creationId xmlns:a16="http://schemas.microsoft.com/office/drawing/2014/main" xmlns="" id="{6424D97A-5700-4709-A1ED-16A29C528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4904" y="132837"/>
            <a:ext cx="4814192" cy="365125"/>
          </a:xfrm>
        </p:spPr>
        <p:txBody>
          <a:bodyPr/>
          <a:lstStyle/>
          <a:p>
            <a:r>
              <a:rPr lang="en-US" dirty="0" err="1"/>
              <a:t>Confronto</a:t>
            </a:r>
            <a:r>
              <a:rPr lang="en-US" dirty="0"/>
              <a:t> </a:t>
            </a:r>
            <a:r>
              <a:rPr lang="en-US" dirty="0" err="1"/>
              <a:t>tra</a:t>
            </a:r>
            <a:r>
              <a:rPr lang="en-US" dirty="0"/>
              <a:t> </a:t>
            </a:r>
            <a:r>
              <a:rPr lang="en-US" dirty="0" err="1"/>
              <a:t>modelli</a:t>
            </a:r>
            <a:r>
              <a:rPr lang="en-US" dirty="0"/>
              <a:t> </a:t>
            </a:r>
            <a:r>
              <a:rPr lang="en-US" dirty="0" err="1"/>
              <a:t>teorici</a:t>
            </a:r>
            <a:endParaRPr lang="it-IT" dirty="0"/>
          </a:p>
        </p:txBody>
      </p:sp>
      <p:pic>
        <p:nvPicPr>
          <p:cNvPr id="11266" name="Picture 2" descr="Risultati immagini per stati affettivi">
            <a:extLst>
              <a:ext uri="{FF2B5EF4-FFF2-40B4-BE49-F238E27FC236}">
                <a16:creationId xmlns:a16="http://schemas.microsoft.com/office/drawing/2014/main" xmlns="" id="{7E847636-2BB3-4C19-9899-C105911925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914" y="3771324"/>
            <a:ext cx="3388254" cy="2202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56173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2CE54150-E721-49DC-AACC-D39C79AEE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Differenze tra AET e altri approcci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354EE4F8-7735-4B49-8C6C-684DE2DD374E}"/>
              </a:ext>
            </a:extLst>
          </p:cNvPr>
          <p:cNvSpPr>
            <a:spLocks noGrp="1"/>
          </p:cNvSpPr>
          <p:nvPr>
            <p:ph idx="1"/>
          </p:nvPr>
        </p:nvSpPr>
        <p:spPr>
          <a:ln w="57150">
            <a:solidFill>
              <a:srgbClr val="822433"/>
            </a:solidFill>
          </a:ln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dirty="0"/>
              <a:t>L’AET si </a:t>
            </a:r>
            <a:r>
              <a:rPr lang="it-IT" b="1" dirty="0"/>
              <a:t>differenzia</a:t>
            </a:r>
            <a:r>
              <a:rPr lang="it-IT" dirty="0"/>
              <a:t> da altri approcci per:</a:t>
            </a:r>
          </a:p>
          <a:p>
            <a:pPr marL="0" indent="0">
              <a:buNone/>
            </a:pPr>
            <a:r>
              <a:rPr lang="it-IT" dirty="0"/>
              <a:t>a) le </a:t>
            </a:r>
            <a:r>
              <a:rPr lang="it-IT" b="1" dirty="0"/>
              <a:t>distinzioni</a:t>
            </a:r>
            <a:r>
              <a:rPr lang="it-IT" dirty="0"/>
              <a:t> tra struttura e caratteristiche del lavoro ed eventi lavorativi,</a:t>
            </a:r>
          </a:p>
          <a:p>
            <a:pPr marL="0" indent="0">
              <a:buNone/>
            </a:pPr>
            <a:r>
              <a:rPr lang="it-IT" dirty="0"/>
              <a:t>b) </a:t>
            </a:r>
            <a:r>
              <a:rPr lang="it-IT" b="1" dirty="0"/>
              <a:t>l’enfasi</a:t>
            </a:r>
            <a:r>
              <a:rPr lang="it-IT" dirty="0"/>
              <a:t> sugli stati emotivi come componenti degli atteggiamenti, </a:t>
            </a:r>
          </a:p>
          <a:p>
            <a:pPr marL="0" indent="0">
              <a:buNone/>
            </a:pPr>
            <a:r>
              <a:rPr lang="it-IT" dirty="0"/>
              <a:t>c) le </a:t>
            </a:r>
            <a:r>
              <a:rPr lang="it-IT" b="1" dirty="0"/>
              <a:t>relazioni</a:t>
            </a:r>
            <a:r>
              <a:rPr lang="it-IT" dirty="0"/>
              <a:t> ipotizzate </a:t>
            </a:r>
            <a:r>
              <a:rPr lang="it-IT" i="1" dirty="0"/>
              <a:t>tra affetto sul lavoro e comportamenti influenzati dagli stati affettivi da una parte, e tra la soddisfazione lavorativa e i comportamenti influenzati dalle valutazioni cognitive del lavoro, dall’altra. </a:t>
            </a:r>
          </a:p>
          <a:p>
            <a:pPr marL="0" indent="0">
              <a:buNone/>
            </a:pPr>
            <a:r>
              <a:rPr lang="it-IT" dirty="0"/>
              <a:t>L’ipotesi è che le disposizioni </a:t>
            </a:r>
            <a:r>
              <a:rPr lang="it-IT" b="1" dirty="0"/>
              <a:t>moderino</a:t>
            </a:r>
            <a:r>
              <a:rPr lang="it-IT" dirty="0"/>
              <a:t> il legame tra eventi e stati affettivi.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950E044F-CFE5-4057-89B2-6BB3DEA2A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2C30-A632-494E-AA53-B871B2573DCF}" type="slidenum">
              <a:rPr lang="it-IT" smtClean="0"/>
              <a:t>36</a:t>
            </a:fld>
            <a:endParaRPr lang="it-IT"/>
          </a:p>
        </p:txBody>
      </p:sp>
      <p:sp>
        <p:nvSpPr>
          <p:cNvPr id="5" name="Segnaposto piè di pagina 5">
            <a:extLst>
              <a:ext uri="{FF2B5EF4-FFF2-40B4-BE49-F238E27FC236}">
                <a16:creationId xmlns:a16="http://schemas.microsoft.com/office/drawing/2014/main" xmlns="" id="{BA9212FB-0205-4B85-9EBA-42FDE0C57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4904" y="132837"/>
            <a:ext cx="4814192" cy="365125"/>
          </a:xfrm>
        </p:spPr>
        <p:txBody>
          <a:bodyPr/>
          <a:lstStyle/>
          <a:p>
            <a:r>
              <a:rPr lang="en-US" dirty="0" err="1"/>
              <a:t>Confronto</a:t>
            </a:r>
            <a:r>
              <a:rPr lang="en-US" dirty="0"/>
              <a:t> </a:t>
            </a:r>
            <a:r>
              <a:rPr lang="en-US" dirty="0" err="1"/>
              <a:t>tra</a:t>
            </a:r>
            <a:r>
              <a:rPr lang="en-US" dirty="0"/>
              <a:t> </a:t>
            </a:r>
            <a:r>
              <a:rPr lang="en-US" dirty="0" err="1"/>
              <a:t>modelli</a:t>
            </a:r>
            <a:r>
              <a:rPr lang="en-US" dirty="0"/>
              <a:t> </a:t>
            </a:r>
            <a:r>
              <a:rPr lang="en-US" dirty="0" err="1"/>
              <a:t>teorici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736356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607688B4-85DB-4919-8D5F-734B47F2B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Natura dinamica dell’affettività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3C393429-A978-4947-B110-06884C705CD6}"/>
              </a:ext>
            </a:extLst>
          </p:cNvPr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95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Gli </a:t>
            </a:r>
            <a:r>
              <a:rPr lang="it-IT" b="1" dirty="0"/>
              <a:t>eventi lavorativi </a:t>
            </a:r>
            <a:r>
              <a:rPr lang="it-IT" dirty="0"/>
              <a:t>sono del tutto </a:t>
            </a:r>
            <a:r>
              <a:rPr lang="it-IT" b="1" dirty="0"/>
              <a:t>imprevedibili</a:t>
            </a:r>
            <a:r>
              <a:rPr lang="it-IT" dirty="0"/>
              <a:t> nella loro occorrenza al livello del singolo </a:t>
            </a:r>
            <a:r>
              <a:rPr lang="it-IT" dirty="0" smtClean="0"/>
              <a:t>individuo. </a:t>
            </a:r>
            <a:endParaRPr lang="it-IT" dirty="0"/>
          </a:p>
          <a:p>
            <a:pPr marL="0" indent="0">
              <a:buNone/>
            </a:pPr>
            <a:r>
              <a:rPr lang="it-IT" dirty="0"/>
              <a:t>Questo problema è illustrato da </a:t>
            </a:r>
            <a:r>
              <a:rPr lang="it-IT" dirty="0" err="1"/>
              <a:t>Organ</a:t>
            </a:r>
            <a:r>
              <a:rPr lang="it-IT" dirty="0"/>
              <a:t> e Ryan (1995) che notano come nella </a:t>
            </a:r>
            <a:r>
              <a:rPr lang="it-IT" b="1" dirty="0"/>
              <a:t>predizione</a:t>
            </a:r>
            <a:r>
              <a:rPr lang="it-IT" dirty="0"/>
              <a:t> </a:t>
            </a:r>
            <a:r>
              <a:rPr lang="it-IT" b="1" dirty="0"/>
              <a:t>dei</a:t>
            </a:r>
            <a:r>
              <a:rPr lang="it-IT" dirty="0"/>
              <a:t> </a:t>
            </a:r>
            <a:r>
              <a:rPr lang="it-IT" b="1" dirty="0"/>
              <a:t>comportamenti di cittadinanza organizzativa </a:t>
            </a:r>
            <a:r>
              <a:rPr lang="it-IT" dirty="0"/>
              <a:t>(</a:t>
            </a:r>
            <a:r>
              <a:rPr lang="it-IT" b="1" dirty="0"/>
              <a:t>OCB</a:t>
            </a:r>
            <a:r>
              <a:rPr lang="it-IT" dirty="0"/>
              <a:t>) dagli stati affettivi:</a:t>
            </a:r>
          </a:p>
          <a:p>
            <a:pPr marL="0" indent="0">
              <a:buNone/>
            </a:pPr>
            <a:r>
              <a:rPr lang="it-IT" dirty="0"/>
              <a:t>“…bisognerebbe sempre riconoscere il problema del </a:t>
            </a:r>
            <a:r>
              <a:rPr lang="it-IT" i="1" dirty="0"/>
              <a:t>rilevare efficacemente singoli episodi di OCB e gli stati psicologici che anticipano o seguono tali episodi</a:t>
            </a:r>
            <a:r>
              <a:rPr lang="it-IT" dirty="0"/>
              <a:t>”.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396064C5-CAC7-4B38-A1CB-2F338CEE5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2C30-A632-494E-AA53-B871B2573DCF}" type="slidenum">
              <a:rPr lang="it-IT" smtClean="0"/>
              <a:t>37</a:t>
            </a:fld>
            <a:endParaRPr lang="it-IT"/>
          </a:p>
        </p:txBody>
      </p:sp>
      <p:sp>
        <p:nvSpPr>
          <p:cNvPr id="5" name="Segnaposto piè di pagina 5">
            <a:extLst>
              <a:ext uri="{FF2B5EF4-FFF2-40B4-BE49-F238E27FC236}">
                <a16:creationId xmlns:a16="http://schemas.microsoft.com/office/drawing/2014/main" xmlns="" id="{9C1B922F-F6FA-4D36-B1C9-2DEAC2AAB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4904" y="132837"/>
            <a:ext cx="4814192" cy="365125"/>
          </a:xfrm>
        </p:spPr>
        <p:txBody>
          <a:bodyPr/>
          <a:lstStyle/>
          <a:p>
            <a:r>
              <a:rPr lang="en-US" dirty="0" err="1"/>
              <a:t>Confronto</a:t>
            </a:r>
            <a:r>
              <a:rPr lang="en-US" dirty="0"/>
              <a:t> </a:t>
            </a:r>
            <a:r>
              <a:rPr lang="en-US" dirty="0" err="1"/>
              <a:t>tra</a:t>
            </a:r>
            <a:r>
              <a:rPr lang="en-US" dirty="0"/>
              <a:t> </a:t>
            </a:r>
            <a:r>
              <a:rPr lang="en-US" dirty="0" err="1"/>
              <a:t>modelli</a:t>
            </a:r>
            <a:r>
              <a:rPr lang="en-US" dirty="0"/>
              <a:t> </a:t>
            </a:r>
            <a:r>
              <a:rPr lang="en-US" dirty="0" err="1"/>
              <a:t>teorici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420089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0446D5AC-2F9E-4D7E-8DD8-9BDD721CE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Ecological</a:t>
            </a:r>
            <a:r>
              <a:rPr lang="it-IT" dirty="0"/>
              <a:t> </a:t>
            </a:r>
            <a:r>
              <a:rPr lang="it-IT" dirty="0" err="1"/>
              <a:t>momentary</a:t>
            </a:r>
            <a:r>
              <a:rPr lang="it-IT" dirty="0"/>
              <a:t> </a:t>
            </a:r>
            <a:r>
              <a:rPr lang="it-IT" dirty="0" err="1"/>
              <a:t>assessment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AA852EF4-12A5-4D7C-A66E-332AE45344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Questo problema ha trovato in parte risposta nell’utilizzo dei </a:t>
            </a:r>
            <a:r>
              <a:rPr lang="it-IT" b="1" dirty="0"/>
              <a:t>sistemi di rilevazione istantanea degli eventi</a:t>
            </a:r>
            <a:r>
              <a:rPr lang="it-IT" dirty="0"/>
              <a:t> (</a:t>
            </a:r>
            <a:r>
              <a:rPr lang="it-IT" b="1" dirty="0"/>
              <a:t>ESM</a:t>
            </a:r>
            <a:r>
              <a:rPr lang="it-IT" dirty="0"/>
              <a:t>), conosciuto come “</a:t>
            </a:r>
            <a:r>
              <a:rPr lang="it-IT" dirty="0" err="1"/>
              <a:t>ecological</a:t>
            </a:r>
            <a:r>
              <a:rPr lang="it-IT" dirty="0"/>
              <a:t> </a:t>
            </a:r>
            <a:r>
              <a:rPr lang="it-IT" dirty="0" err="1"/>
              <a:t>momentary</a:t>
            </a:r>
            <a:r>
              <a:rPr lang="it-IT" dirty="0"/>
              <a:t> </a:t>
            </a:r>
            <a:r>
              <a:rPr lang="it-IT" dirty="0" err="1"/>
              <a:t>assessment</a:t>
            </a:r>
            <a:r>
              <a:rPr lang="it-IT" dirty="0"/>
              <a:t>” e l’applicazione di sofisticate </a:t>
            </a:r>
            <a:r>
              <a:rPr lang="it-IT" b="1" dirty="0"/>
              <a:t>tecniche di analisi </a:t>
            </a:r>
            <a:r>
              <a:rPr lang="it-IT" b="1" dirty="0" err="1"/>
              <a:t>multilevel</a:t>
            </a:r>
            <a:r>
              <a:rPr lang="it-IT" b="1" dirty="0"/>
              <a:t> </a:t>
            </a:r>
            <a:r>
              <a:rPr lang="it-IT" dirty="0"/>
              <a:t>che </a:t>
            </a:r>
            <a:r>
              <a:rPr lang="it-IT" i="1" dirty="0"/>
              <a:t>permettono di indagare separatamente ciò che accade al livello del singolo individuo piuttosto da quello che invece accade solo a certi individui.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7811A896-F202-4545-80A9-2CCE44BE0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2C30-A632-494E-AA53-B871B2573DCF}" type="slidenum">
              <a:rPr lang="it-IT" smtClean="0"/>
              <a:t>38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4162BA62-4849-4750-B5FE-40A64FDAD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4904" y="132837"/>
            <a:ext cx="4814192" cy="365125"/>
          </a:xfrm>
        </p:spPr>
        <p:txBody>
          <a:bodyPr/>
          <a:lstStyle/>
          <a:p>
            <a:r>
              <a:rPr lang="en-US" dirty="0" err="1"/>
              <a:t>Confronto</a:t>
            </a:r>
            <a:r>
              <a:rPr lang="en-US" dirty="0"/>
              <a:t> </a:t>
            </a:r>
            <a:r>
              <a:rPr lang="en-US" dirty="0" err="1"/>
              <a:t>tra</a:t>
            </a:r>
            <a:r>
              <a:rPr lang="en-US" dirty="0"/>
              <a:t> </a:t>
            </a:r>
            <a:r>
              <a:rPr lang="en-US" dirty="0" err="1"/>
              <a:t>modelli</a:t>
            </a:r>
            <a:r>
              <a:rPr lang="en-US" dirty="0"/>
              <a:t> </a:t>
            </a:r>
            <a:r>
              <a:rPr lang="en-US" dirty="0" err="1"/>
              <a:t>teorici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050970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6AC0AC9A-F2B5-4309-80E6-68F32F5D4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Misurazioni a più livelli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FAE97481-D85E-4B45-97F2-9360ACC683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2653778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marL="0" indent="0">
              <a:buNone/>
            </a:pPr>
            <a:r>
              <a:rPr lang="it-IT" b="1" dirty="0"/>
              <a:t>Valutazioni</a:t>
            </a:r>
            <a:r>
              <a:rPr lang="it-IT" dirty="0"/>
              <a:t> quasi </a:t>
            </a:r>
            <a:r>
              <a:rPr lang="it-IT" b="1" dirty="0"/>
              <a:t>in tempo reale </a:t>
            </a:r>
            <a:r>
              <a:rPr lang="it-IT" dirty="0"/>
              <a:t>degli stati affettivi lavorativi permettono </a:t>
            </a:r>
            <a:r>
              <a:rPr lang="it-IT" i="1" dirty="0"/>
              <a:t>l’analisi delle relazioni tra eventi lavorativi positivi e negativi e umore che occorrono all’interno del singolo </a:t>
            </a:r>
            <a:r>
              <a:rPr lang="it-IT" dirty="0"/>
              <a:t>individuo, dopo aver controllato per il livello medio d’umore misurato all’inizio della giornata lavorativa.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61A3F276-46D0-4E10-B458-0639CEF29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2C30-A632-494E-AA53-B871B2573DCF}" type="slidenum">
              <a:rPr lang="it-IT" smtClean="0"/>
              <a:t>39</a:t>
            </a:fld>
            <a:endParaRPr lang="it-IT"/>
          </a:p>
        </p:txBody>
      </p:sp>
      <p:pic>
        <p:nvPicPr>
          <p:cNvPr id="10242" name="Picture 2" descr="Immagine correlata">
            <a:extLst>
              <a:ext uri="{FF2B5EF4-FFF2-40B4-BE49-F238E27FC236}">
                <a16:creationId xmlns:a16="http://schemas.microsoft.com/office/drawing/2014/main" xmlns="" id="{93B1BBEB-1F64-4415-A740-0D56AD9A8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297" y="4480742"/>
            <a:ext cx="2914606" cy="1645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7551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F0AA3531-7588-4E34-A4F1-F4AB20FF3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Natura della soddisfazione lavorativa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C84DAF12-0BA0-4EB8-B7E1-9F6C687823AF}"/>
              </a:ext>
            </a:extLst>
          </p:cNvPr>
          <p:cNvSpPr>
            <a:spLocks noGrp="1"/>
          </p:cNvSpPr>
          <p:nvPr>
            <p:ph idx="1"/>
          </p:nvPr>
        </p:nvSpPr>
        <p:spPr>
          <a:blipFill dpi="0" rotWithShape="1">
            <a:blip r:embed="rId2">
              <a:alphaModFix amt="18000"/>
            </a:blip>
            <a:srcRect/>
            <a:stretch>
              <a:fillRect/>
            </a:stretch>
          </a:blipFill>
        </p:spPr>
        <p:txBody>
          <a:bodyPr/>
          <a:lstStyle/>
          <a:p>
            <a:pPr marL="0" indent="0">
              <a:buNone/>
            </a:pPr>
            <a:r>
              <a:rPr lang="it-IT" dirty="0"/>
              <a:t>La </a:t>
            </a:r>
            <a:r>
              <a:rPr lang="it-IT" b="1" dirty="0"/>
              <a:t>soddisfazione lavorativa </a:t>
            </a:r>
            <a:r>
              <a:rPr lang="it-IT" dirty="0"/>
              <a:t>si riferisce a </a:t>
            </a:r>
            <a:r>
              <a:rPr lang="it-IT" b="1" dirty="0"/>
              <a:t>valutazioni interne</a:t>
            </a:r>
            <a:r>
              <a:rPr lang="it-IT" dirty="0"/>
              <a:t> all’individuo della gradevolezza del proprio lavoro.</a:t>
            </a:r>
          </a:p>
          <a:p>
            <a:pPr marL="0" indent="0">
              <a:buNone/>
            </a:pPr>
            <a:r>
              <a:rPr lang="it-IT" dirty="0"/>
              <a:t>Queste valutazioni possono rivelarsi </a:t>
            </a:r>
            <a:r>
              <a:rPr lang="it-IT" b="1" dirty="0"/>
              <a:t>all’esterno</a:t>
            </a:r>
            <a:r>
              <a:rPr lang="it-IT" dirty="0"/>
              <a:t> (</a:t>
            </a:r>
            <a:r>
              <a:rPr lang="it-IT" i="1" dirty="0"/>
              <a:t>verbalizzate</a:t>
            </a:r>
            <a:r>
              <a:rPr lang="it-IT" dirty="0"/>
              <a:t>) oppure </a:t>
            </a:r>
            <a:r>
              <a:rPr lang="it-IT" b="1" dirty="0"/>
              <a:t>all’interno </a:t>
            </a:r>
            <a:r>
              <a:rPr lang="it-IT" dirty="0"/>
              <a:t>(</a:t>
            </a:r>
            <a:r>
              <a:rPr lang="it-IT" i="1" dirty="0"/>
              <a:t>sentite</a:t>
            </a:r>
            <a:r>
              <a:rPr lang="it-IT" dirty="0"/>
              <a:t>). </a:t>
            </a:r>
            <a:r>
              <a:rPr lang="it-IT" dirty="0" smtClean="0"/>
              <a:t>Tali risposte </a:t>
            </a:r>
            <a:r>
              <a:rPr lang="it-IT" dirty="0"/>
              <a:t>possono essere inoltre organizzate lungo </a:t>
            </a:r>
            <a:r>
              <a:rPr lang="it-IT" i="1" dirty="0"/>
              <a:t>continuum</a:t>
            </a:r>
            <a:r>
              <a:rPr lang="it-IT" dirty="0"/>
              <a:t> che vanno da </a:t>
            </a:r>
            <a:r>
              <a:rPr lang="it-IT" i="1" dirty="0"/>
              <a:t>buono</a:t>
            </a:r>
            <a:r>
              <a:rPr lang="it-IT" dirty="0"/>
              <a:t> a </a:t>
            </a:r>
            <a:r>
              <a:rPr lang="it-IT" i="1" dirty="0"/>
              <a:t>cattivo</a:t>
            </a:r>
            <a:r>
              <a:rPr lang="it-IT" dirty="0"/>
              <a:t> e da </a:t>
            </a:r>
            <a:r>
              <a:rPr lang="it-IT" i="1" dirty="0"/>
              <a:t>positivo</a:t>
            </a:r>
            <a:r>
              <a:rPr lang="it-IT" dirty="0"/>
              <a:t> a </a:t>
            </a:r>
            <a:r>
              <a:rPr lang="it-IT" i="1" dirty="0"/>
              <a:t>negativo</a:t>
            </a:r>
            <a:r>
              <a:rPr lang="it-IT" dirty="0"/>
              <a:t>. 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10ECBFF5-7C02-45C5-8F30-E6B005A5F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2C30-A632-494E-AA53-B871B2573DCF}" type="slidenum">
              <a:rPr lang="it-IT" smtClean="0"/>
              <a:t>4</a:t>
            </a:fld>
            <a:endParaRPr lang="it-IT"/>
          </a:p>
        </p:txBody>
      </p:sp>
      <p:sp>
        <p:nvSpPr>
          <p:cNvPr id="5" name="Segnaposto piè di pagina 5">
            <a:extLst>
              <a:ext uri="{FF2B5EF4-FFF2-40B4-BE49-F238E27FC236}">
                <a16:creationId xmlns:a16="http://schemas.microsoft.com/office/drawing/2014/main" xmlns="" id="{13ADF1AD-D311-4262-BBEC-B45FFE0F7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4904" y="132837"/>
            <a:ext cx="4814192" cy="365125"/>
          </a:xfrm>
        </p:spPr>
        <p:txBody>
          <a:bodyPr/>
          <a:lstStyle/>
          <a:p>
            <a:r>
              <a:rPr lang="it-IT"/>
              <a:t>Introduzione</a:t>
            </a:r>
          </a:p>
        </p:txBody>
      </p:sp>
    </p:spTree>
    <p:extLst>
      <p:ext uri="{BB962C8B-B14F-4D97-AF65-F5344CB8AC3E}">
        <p14:creationId xmlns:p14="http://schemas.microsoft.com/office/powerpoint/2010/main" val="11484217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6FE6ECCA-6BE1-409C-AEA3-F6DDA8A51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Approccio </a:t>
            </a:r>
            <a:r>
              <a:rPr lang="it-IT" dirty="0" err="1"/>
              <a:t>multilevel</a:t>
            </a:r>
            <a:endParaRPr lang="it-IT" dirty="0"/>
          </a:p>
        </p:txBody>
      </p:sp>
      <p:graphicFrame>
        <p:nvGraphicFramePr>
          <p:cNvPr id="5" name="Segnaposto contenuto 4">
            <a:extLst>
              <a:ext uri="{FF2B5EF4-FFF2-40B4-BE49-F238E27FC236}">
                <a16:creationId xmlns:a16="http://schemas.microsoft.com/office/drawing/2014/main" xmlns="" id="{CF31D45A-E945-4BCA-99AC-6ECEF96F9C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7357121"/>
              </p:ext>
            </p:extLst>
          </p:nvPr>
        </p:nvGraphicFramePr>
        <p:xfrm>
          <a:off x="628649" y="1527858"/>
          <a:ext cx="8168109" cy="46491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4ED874F1-1691-4E13-B03A-87E6DF9A6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2C30-A632-494E-AA53-B871B2573DCF}" type="slidenum">
              <a:rPr lang="it-IT" smtClean="0"/>
              <a:t>40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7FA9BCBE-D0C7-4389-824C-253897979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4904" y="132837"/>
            <a:ext cx="4814192" cy="365125"/>
          </a:xfrm>
        </p:spPr>
        <p:txBody>
          <a:bodyPr/>
          <a:lstStyle/>
          <a:p>
            <a:r>
              <a:rPr lang="en-US" dirty="0" err="1"/>
              <a:t>Confronto</a:t>
            </a:r>
            <a:r>
              <a:rPr lang="en-US" dirty="0"/>
              <a:t> </a:t>
            </a:r>
            <a:r>
              <a:rPr lang="en-US" dirty="0" err="1"/>
              <a:t>tra</a:t>
            </a:r>
            <a:r>
              <a:rPr lang="en-US" dirty="0"/>
              <a:t> </a:t>
            </a:r>
            <a:r>
              <a:rPr lang="en-US" dirty="0" err="1"/>
              <a:t>modelli</a:t>
            </a:r>
            <a:r>
              <a:rPr lang="en-US" dirty="0"/>
              <a:t> </a:t>
            </a:r>
            <a:r>
              <a:rPr lang="en-US" dirty="0" err="1"/>
              <a:t>teorici</a:t>
            </a:r>
            <a:endParaRPr lang="it-IT" dirty="0"/>
          </a:p>
        </p:txBody>
      </p:sp>
      <p:pic>
        <p:nvPicPr>
          <p:cNvPr id="9218" name="Picture 2" descr="Risultati immagini per multi livello">
            <a:extLst>
              <a:ext uri="{FF2B5EF4-FFF2-40B4-BE49-F238E27FC236}">
                <a16:creationId xmlns:a16="http://schemas.microsoft.com/office/drawing/2014/main" xmlns="" id="{7312C11A-8D9C-4BB0-A324-B263B68AAB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499" y="563629"/>
            <a:ext cx="2965852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04654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69DC9F12-05AA-4976-8B98-559069E07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Conclusioni a diversi livelli di analisi</a:t>
            </a:r>
          </a:p>
        </p:txBody>
      </p:sp>
      <p:graphicFrame>
        <p:nvGraphicFramePr>
          <p:cNvPr id="6" name="Segnaposto contenuto 5">
            <a:extLst>
              <a:ext uri="{FF2B5EF4-FFF2-40B4-BE49-F238E27FC236}">
                <a16:creationId xmlns:a16="http://schemas.microsoft.com/office/drawing/2014/main" xmlns="" id="{8700698F-6459-454F-99FE-A82E519CFD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8747451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36597E97-EECA-4084-AA29-7604F50BC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2C30-A632-494E-AA53-B871B2573DCF}" type="slidenum">
              <a:rPr lang="it-IT" smtClean="0"/>
              <a:t>41</a:t>
            </a:fld>
            <a:endParaRPr lang="it-IT"/>
          </a:p>
        </p:txBody>
      </p:sp>
      <p:sp>
        <p:nvSpPr>
          <p:cNvPr id="5" name="Segnaposto piè di pagina 5">
            <a:extLst>
              <a:ext uri="{FF2B5EF4-FFF2-40B4-BE49-F238E27FC236}">
                <a16:creationId xmlns:a16="http://schemas.microsoft.com/office/drawing/2014/main" xmlns="" id="{F3EA9B05-003C-451B-B6CB-E6BC0B591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4904" y="132837"/>
            <a:ext cx="4814192" cy="365125"/>
          </a:xfrm>
        </p:spPr>
        <p:txBody>
          <a:bodyPr/>
          <a:lstStyle/>
          <a:p>
            <a:r>
              <a:rPr lang="en-US" dirty="0" err="1"/>
              <a:t>Confronto</a:t>
            </a:r>
            <a:r>
              <a:rPr lang="en-US" dirty="0"/>
              <a:t> </a:t>
            </a:r>
            <a:r>
              <a:rPr lang="en-US" dirty="0" err="1"/>
              <a:t>tra</a:t>
            </a:r>
            <a:r>
              <a:rPr lang="en-US" dirty="0"/>
              <a:t> </a:t>
            </a:r>
            <a:r>
              <a:rPr lang="en-US" dirty="0" err="1"/>
              <a:t>modelli</a:t>
            </a:r>
            <a:r>
              <a:rPr lang="en-US" dirty="0"/>
              <a:t> </a:t>
            </a:r>
            <a:r>
              <a:rPr lang="en-US" dirty="0" err="1"/>
              <a:t>teorici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3465114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4E08A5C8-B7FE-4B36-8C0A-D27C8CB26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Cognitività</a:t>
            </a:r>
            <a:r>
              <a:rPr lang="it-IT" dirty="0"/>
              <a:t> e affettività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9596F358-B8A0-497F-9886-1E7CEE1792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dirty="0"/>
              <a:t>A </a:t>
            </a:r>
            <a:r>
              <a:rPr lang="it-IT" b="1" dirty="0"/>
              <a:t>livello neurologico</a:t>
            </a:r>
            <a:r>
              <a:rPr lang="it-IT" dirty="0"/>
              <a:t>, </a:t>
            </a:r>
            <a:r>
              <a:rPr lang="it-IT" i="1" dirty="0"/>
              <a:t>l’affettività e le cognizioni potrebbero essere davvero inseparabili</a:t>
            </a:r>
            <a:r>
              <a:rPr lang="it-IT" dirty="0"/>
              <a:t>. </a:t>
            </a:r>
          </a:p>
          <a:p>
            <a:pPr marL="0" indent="0">
              <a:buNone/>
            </a:pPr>
            <a:r>
              <a:rPr lang="it-IT" dirty="0"/>
              <a:t>Cognizioni ed emozioni sono connesse inestricabilmente </a:t>
            </a:r>
            <a:r>
              <a:rPr lang="it-IT" i="1" dirty="0"/>
              <a:t>nella nostra architettura psicologica</a:t>
            </a:r>
            <a:r>
              <a:rPr lang="it-IT" dirty="0"/>
              <a:t>. </a:t>
            </a:r>
          </a:p>
          <a:p>
            <a:pPr marL="0" indent="0">
              <a:buNone/>
            </a:pPr>
            <a:r>
              <a:rPr lang="it-IT" dirty="0"/>
              <a:t>Quando le persone pensano al proprio lavoro, esse esperiscono </a:t>
            </a:r>
            <a:r>
              <a:rPr lang="it-IT" b="1" dirty="0"/>
              <a:t>stati affettivi generati da ciò che pensano. </a:t>
            </a:r>
          </a:p>
          <a:p>
            <a:pPr marL="0" indent="0">
              <a:buNone/>
            </a:pPr>
            <a:r>
              <a:rPr lang="it-IT" dirty="0"/>
              <a:t>Gli </a:t>
            </a:r>
            <a:r>
              <a:rPr lang="it-IT" b="1" dirty="0"/>
              <a:t>stati cognitivi ed affettivi </a:t>
            </a:r>
            <a:r>
              <a:rPr lang="it-IT" dirty="0"/>
              <a:t>sono pertanto strettamente </a:t>
            </a:r>
            <a:r>
              <a:rPr lang="it-IT" b="1" dirty="0"/>
              <a:t>collegati, </a:t>
            </a:r>
            <a:r>
              <a:rPr lang="it-IT" dirty="0"/>
              <a:t>sia a livello psicologico che psicobiologico.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5E3068D6-C3B8-402F-9443-CCB4839A6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2C30-A632-494E-AA53-B871B2573DCF}" type="slidenum">
              <a:rPr lang="it-IT" smtClean="0"/>
              <a:t>42</a:t>
            </a:fld>
            <a:endParaRPr lang="it-IT"/>
          </a:p>
        </p:txBody>
      </p:sp>
      <p:sp>
        <p:nvSpPr>
          <p:cNvPr id="5" name="Segnaposto piè di pagina 5">
            <a:extLst>
              <a:ext uri="{FF2B5EF4-FFF2-40B4-BE49-F238E27FC236}">
                <a16:creationId xmlns:a16="http://schemas.microsoft.com/office/drawing/2014/main" xmlns="" id="{0B1ADEE3-EB87-4A56-B6D3-F1C0A89E3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4904" y="132837"/>
            <a:ext cx="4814192" cy="365125"/>
          </a:xfrm>
        </p:spPr>
        <p:txBody>
          <a:bodyPr/>
          <a:lstStyle/>
          <a:p>
            <a:r>
              <a:rPr lang="en-US" dirty="0" err="1"/>
              <a:t>Confronto</a:t>
            </a:r>
            <a:r>
              <a:rPr lang="en-US" dirty="0"/>
              <a:t> </a:t>
            </a:r>
            <a:r>
              <a:rPr lang="en-US" dirty="0" err="1"/>
              <a:t>tra</a:t>
            </a:r>
            <a:r>
              <a:rPr lang="en-US" dirty="0"/>
              <a:t> </a:t>
            </a:r>
            <a:r>
              <a:rPr lang="en-US" dirty="0" err="1"/>
              <a:t>modelli</a:t>
            </a:r>
            <a:r>
              <a:rPr lang="en-US" dirty="0"/>
              <a:t> </a:t>
            </a:r>
            <a:r>
              <a:rPr lang="en-US" dirty="0" err="1"/>
              <a:t>teorici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205414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C8D16A2-41E1-48E8-921F-2D4C10002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Versione modificata dell’AET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DC86CC94-AE37-4435-9CEF-985AB31891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23591"/>
            <a:ext cx="6073092" cy="4314222"/>
          </a:xfr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Una </a:t>
            </a:r>
            <a:r>
              <a:rPr lang="it-IT" b="1" dirty="0"/>
              <a:t>versione modificata</a:t>
            </a:r>
            <a:r>
              <a:rPr lang="it-IT" dirty="0"/>
              <a:t> dell’AET include la </a:t>
            </a:r>
            <a:r>
              <a:rPr lang="it-IT" b="1" dirty="0"/>
              <a:t>personalità tra i moderatori</a:t>
            </a:r>
            <a:r>
              <a:rPr lang="it-IT" dirty="0"/>
              <a:t> delle influenze sia delle cognizioni a livello di analisi inter-individuale, che degli stati affettivi a livello intra-individuale. </a:t>
            </a:r>
          </a:p>
          <a:p>
            <a:pPr marL="0" indent="0">
              <a:buNone/>
            </a:pPr>
            <a:r>
              <a:rPr lang="it-IT" dirty="0"/>
              <a:t>Gli </a:t>
            </a:r>
            <a:r>
              <a:rPr lang="it-IT" b="1" dirty="0"/>
              <a:t>eventi lavorativi </a:t>
            </a:r>
            <a:r>
              <a:rPr lang="it-IT" dirty="0"/>
              <a:t>possono </a:t>
            </a:r>
            <a:r>
              <a:rPr lang="it-IT" i="1" dirty="0"/>
              <a:t>produrre un tipo di effetto per una certa persona e un effetto diverso per un’altra.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43598EC6-709F-46E0-A333-8F68EF404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2C30-A632-494E-AA53-B871B2573DCF}" type="slidenum">
              <a:rPr lang="it-IT" smtClean="0"/>
              <a:t>43</a:t>
            </a:fld>
            <a:endParaRPr lang="it-IT"/>
          </a:p>
        </p:txBody>
      </p:sp>
      <p:sp>
        <p:nvSpPr>
          <p:cNvPr id="5" name="Segnaposto piè di pagina 5">
            <a:extLst>
              <a:ext uri="{FF2B5EF4-FFF2-40B4-BE49-F238E27FC236}">
                <a16:creationId xmlns:a16="http://schemas.microsoft.com/office/drawing/2014/main" xmlns="" id="{A3DCD60D-E1D0-4E55-B8B4-354A4CF5C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4904" y="132837"/>
            <a:ext cx="4814192" cy="365125"/>
          </a:xfrm>
        </p:spPr>
        <p:txBody>
          <a:bodyPr/>
          <a:lstStyle/>
          <a:p>
            <a:r>
              <a:rPr lang="en-US" dirty="0" err="1"/>
              <a:t>Confronto</a:t>
            </a:r>
            <a:r>
              <a:rPr lang="en-US" dirty="0"/>
              <a:t> </a:t>
            </a:r>
            <a:r>
              <a:rPr lang="en-US" dirty="0" err="1"/>
              <a:t>tra</a:t>
            </a:r>
            <a:r>
              <a:rPr lang="en-US" dirty="0"/>
              <a:t> </a:t>
            </a:r>
            <a:r>
              <a:rPr lang="en-US" dirty="0" err="1"/>
              <a:t>modelli</a:t>
            </a:r>
            <a:r>
              <a:rPr lang="en-US" dirty="0"/>
              <a:t> </a:t>
            </a:r>
            <a:r>
              <a:rPr lang="en-US" dirty="0" err="1"/>
              <a:t>teorici</a:t>
            </a:r>
            <a:endParaRPr lang="it-IT" dirty="0"/>
          </a:p>
        </p:txBody>
      </p:sp>
      <p:pic>
        <p:nvPicPr>
          <p:cNvPr id="8196" name="Picture 4" descr="Risultati immagini per stress lavoro">
            <a:extLst>
              <a:ext uri="{FF2B5EF4-FFF2-40B4-BE49-F238E27FC236}">
                <a16:creationId xmlns:a16="http://schemas.microsoft.com/office/drawing/2014/main" xmlns="" id="{3FA62E9C-B9CD-4823-834C-DEA32F4D8E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572" y="2837353"/>
            <a:ext cx="2324924" cy="2107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498459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FAEDF064-51D8-4D17-8B35-945C16512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Versione modificata dell’</a:t>
            </a:r>
            <a:r>
              <a:rPr lang="it-IT" dirty="0" err="1"/>
              <a:t>Affective</a:t>
            </a:r>
            <a:r>
              <a:rPr lang="it-IT" dirty="0"/>
              <a:t> </a:t>
            </a:r>
            <a:r>
              <a:rPr lang="it-IT" dirty="0" err="1"/>
              <a:t>Events</a:t>
            </a:r>
            <a:r>
              <a:rPr lang="it-IT" dirty="0"/>
              <a:t> </a:t>
            </a:r>
            <a:r>
              <a:rPr lang="it-IT" dirty="0" err="1"/>
              <a:t>Theory</a:t>
            </a: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837B4199-6521-42ED-AE7C-6A0F82E6A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2C30-A632-494E-AA53-B871B2573DCF}" type="slidenum">
              <a:rPr lang="it-IT" smtClean="0"/>
              <a:t>44</a:t>
            </a:fld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719EE780-9205-4E57-B934-8E3971D6DDD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99011" y="1866124"/>
            <a:ext cx="7855989" cy="4317812"/>
          </a:xfrm>
          <a:prstGeom prst="rect">
            <a:avLst/>
          </a:prstGeom>
        </p:spPr>
      </p:pic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611FF902-0B2B-4892-8D7E-E95C4FB4F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4904" y="132837"/>
            <a:ext cx="4814192" cy="365125"/>
          </a:xfrm>
        </p:spPr>
        <p:txBody>
          <a:bodyPr/>
          <a:lstStyle/>
          <a:p>
            <a:r>
              <a:rPr lang="en-US" dirty="0" err="1"/>
              <a:t>Confronto</a:t>
            </a:r>
            <a:r>
              <a:rPr lang="en-US" dirty="0"/>
              <a:t> </a:t>
            </a:r>
            <a:r>
              <a:rPr lang="en-US" dirty="0" err="1"/>
              <a:t>tra</a:t>
            </a:r>
            <a:r>
              <a:rPr lang="en-US" dirty="0"/>
              <a:t> </a:t>
            </a:r>
            <a:r>
              <a:rPr lang="en-US" dirty="0" err="1"/>
              <a:t>modelli</a:t>
            </a:r>
            <a:r>
              <a:rPr lang="en-US" dirty="0"/>
              <a:t> </a:t>
            </a:r>
            <a:r>
              <a:rPr lang="en-US" dirty="0" err="1"/>
              <a:t>teorici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3156923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30A80A16-2A26-44D6-908A-3BFDE9986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Personalità, variabilità intra-individuale e Core self-</a:t>
            </a:r>
            <a:r>
              <a:rPr lang="it-IT" dirty="0" err="1"/>
              <a:t>evaluations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CF293E66-3359-40D9-B30A-CAD43F33EE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66123"/>
            <a:ext cx="7886700" cy="3757854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marL="0" indent="0">
              <a:buNone/>
            </a:pPr>
            <a:r>
              <a:rPr lang="it-IT" dirty="0"/>
              <a:t>Il </a:t>
            </a:r>
            <a:r>
              <a:rPr lang="it-IT" b="1" dirty="0"/>
              <a:t>modello integrato </a:t>
            </a:r>
            <a:r>
              <a:rPr lang="it-IT" dirty="0"/>
              <a:t>dei recenti contributi alla ricerca sulla soddisfazione lavorativa e sulle dinamiche affettive al lavoro </a:t>
            </a:r>
            <a:r>
              <a:rPr lang="it-IT" b="1" dirty="0"/>
              <a:t>è centrato sul ruolo delle CSE </a:t>
            </a:r>
            <a:r>
              <a:rPr lang="it-IT" dirty="0"/>
              <a:t>considerate alla stregua sia di una variabile di stato, ovvero di </a:t>
            </a:r>
            <a:r>
              <a:rPr lang="it-IT" i="1" dirty="0"/>
              <a:t>livello intra-individuale </a:t>
            </a:r>
            <a:r>
              <a:rPr lang="it-IT" dirty="0"/>
              <a:t>che una variabile di tratto, ovvero di </a:t>
            </a:r>
            <a:r>
              <a:rPr lang="it-IT" i="1" dirty="0"/>
              <a:t>livello inter-individuale</a:t>
            </a:r>
            <a:r>
              <a:rPr lang="it-IT" dirty="0"/>
              <a:t>. </a:t>
            </a:r>
          </a:p>
          <a:p>
            <a:pPr marL="0" indent="0">
              <a:buNone/>
            </a:pPr>
            <a:r>
              <a:rPr lang="it-IT" dirty="0"/>
              <a:t>Questo modello viene denominato “</a:t>
            </a:r>
            <a:r>
              <a:rPr lang="it-IT" i="1" dirty="0"/>
              <a:t>The Core Self-</a:t>
            </a:r>
            <a:r>
              <a:rPr lang="it-IT" i="1" dirty="0" err="1"/>
              <a:t>Evaluations</a:t>
            </a:r>
            <a:r>
              <a:rPr lang="it-IT" i="1" dirty="0"/>
              <a:t> Job </a:t>
            </a:r>
            <a:r>
              <a:rPr lang="it-IT" i="1" dirty="0" err="1"/>
              <a:t>Affect</a:t>
            </a:r>
            <a:r>
              <a:rPr lang="it-IT" i="1" dirty="0"/>
              <a:t> </a:t>
            </a:r>
            <a:r>
              <a:rPr lang="it-IT" i="1" dirty="0" err="1"/>
              <a:t>Multilevel</a:t>
            </a:r>
            <a:r>
              <a:rPr lang="it-IT" i="1" dirty="0"/>
              <a:t> (CSEJAM) model</a:t>
            </a:r>
            <a:r>
              <a:rPr lang="it-IT" dirty="0"/>
              <a:t>”.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2D8AEB7E-9604-42B9-BB4A-EAE3D19BE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2C30-A632-494E-AA53-B871B2573DCF}" type="slidenum">
              <a:rPr lang="it-IT" smtClean="0"/>
              <a:t>45</a:t>
            </a:fld>
            <a:endParaRPr lang="it-IT"/>
          </a:p>
        </p:txBody>
      </p:sp>
      <p:sp>
        <p:nvSpPr>
          <p:cNvPr id="5" name="Segnaposto piè di pagina 5">
            <a:extLst>
              <a:ext uri="{FF2B5EF4-FFF2-40B4-BE49-F238E27FC236}">
                <a16:creationId xmlns:a16="http://schemas.microsoft.com/office/drawing/2014/main" xmlns="" id="{08E38939-C79D-48AD-9966-3EC4C959D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4904" y="132837"/>
            <a:ext cx="4814192" cy="365125"/>
          </a:xfrm>
        </p:spPr>
        <p:txBody>
          <a:bodyPr/>
          <a:lstStyle/>
          <a:p>
            <a:r>
              <a:rPr lang="en-US" dirty="0" err="1"/>
              <a:t>Confronto</a:t>
            </a:r>
            <a:r>
              <a:rPr lang="en-US" dirty="0"/>
              <a:t> </a:t>
            </a:r>
            <a:r>
              <a:rPr lang="en-US" dirty="0" err="1"/>
              <a:t>tra</a:t>
            </a:r>
            <a:r>
              <a:rPr lang="en-US" dirty="0"/>
              <a:t> </a:t>
            </a:r>
            <a:r>
              <a:rPr lang="en-US" dirty="0" err="1"/>
              <a:t>modelli</a:t>
            </a:r>
            <a:r>
              <a:rPr lang="en-US" dirty="0"/>
              <a:t> </a:t>
            </a:r>
            <a:r>
              <a:rPr lang="en-US" dirty="0" err="1"/>
              <a:t>teorici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8939656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19CF579C-ADE0-4253-BBEB-9D8577D7F39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98765" y="1512915"/>
            <a:ext cx="7847213" cy="4507191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xmlns="" id="{97BB99CB-EF9B-4416-B7D5-46C4AEAFC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Il Core Self-Evaluations – Job Affect Multilevel (CSEJAM) model.</a:t>
            </a: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8EF4E5AD-B71F-4F72-981B-4589B0246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2C30-A632-494E-AA53-B871B2573DCF}" type="slidenum">
              <a:rPr lang="it-IT" smtClean="0"/>
              <a:t>46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FB00EBE7-A5E2-4140-9814-610C81DEB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4904" y="132837"/>
            <a:ext cx="4814192" cy="365125"/>
          </a:xfrm>
        </p:spPr>
        <p:txBody>
          <a:bodyPr/>
          <a:lstStyle/>
          <a:p>
            <a:r>
              <a:rPr lang="en-US" dirty="0" err="1"/>
              <a:t>Confronto</a:t>
            </a:r>
            <a:r>
              <a:rPr lang="en-US" dirty="0"/>
              <a:t> </a:t>
            </a:r>
            <a:r>
              <a:rPr lang="en-US" dirty="0" err="1"/>
              <a:t>tra</a:t>
            </a:r>
            <a:r>
              <a:rPr lang="en-US" dirty="0"/>
              <a:t> </a:t>
            </a:r>
            <a:r>
              <a:rPr lang="en-US" dirty="0" err="1"/>
              <a:t>modelli</a:t>
            </a:r>
            <a:r>
              <a:rPr lang="en-US" dirty="0"/>
              <a:t> </a:t>
            </a:r>
            <a:r>
              <a:rPr lang="en-US" dirty="0" err="1"/>
              <a:t>teorici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5890494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4B5C2F4C-6E51-47E0-BF4A-D3AA11101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Parte intra-individuale (CSEJAM)</a:t>
            </a:r>
          </a:p>
        </p:txBody>
      </p:sp>
      <p:graphicFrame>
        <p:nvGraphicFramePr>
          <p:cNvPr id="6" name="Segnaposto contenuto 5">
            <a:extLst>
              <a:ext uri="{FF2B5EF4-FFF2-40B4-BE49-F238E27FC236}">
                <a16:creationId xmlns:a16="http://schemas.microsoft.com/office/drawing/2014/main" xmlns="" id="{359F1C5E-368E-4FA5-9137-341E47BF4D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3642245"/>
              </p:ext>
            </p:extLst>
          </p:nvPr>
        </p:nvGraphicFramePr>
        <p:xfrm>
          <a:off x="628650" y="1736203"/>
          <a:ext cx="8098661" cy="42594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CC2BA83A-CFA4-431F-8B2F-34CDBB6C6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2C30-A632-494E-AA53-B871B2573DCF}" type="slidenum">
              <a:rPr lang="it-IT" smtClean="0"/>
              <a:t>47</a:t>
            </a:fld>
            <a:endParaRPr lang="it-IT"/>
          </a:p>
        </p:txBody>
      </p:sp>
      <p:sp>
        <p:nvSpPr>
          <p:cNvPr id="5" name="Segnaposto piè di pagina 5">
            <a:extLst>
              <a:ext uri="{FF2B5EF4-FFF2-40B4-BE49-F238E27FC236}">
                <a16:creationId xmlns:a16="http://schemas.microsoft.com/office/drawing/2014/main" xmlns="" id="{3C62885F-6C46-4328-A1E0-AA515315F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4904" y="132837"/>
            <a:ext cx="4814192" cy="365125"/>
          </a:xfrm>
        </p:spPr>
        <p:txBody>
          <a:bodyPr/>
          <a:lstStyle/>
          <a:p>
            <a:r>
              <a:rPr lang="en-US" dirty="0" err="1"/>
              <a:t>Confronto</a:t>
            </a:r>
            <a:r>
              <a:rPr lang="en-US" dirty="0"/>
              <a:t> </a:t>
            </a:r>
            <a:r>
              <a:rPr lang="en-US" dirty="0" err="1"/>
              <a:t>tra</a:t>
            </a:r>
            <a:r>
              <a:rPr lang="en-US" dirty="0"/>
              <a:t> </a:t>
            </a:r>
            <a:r>
              <a:rPr lang="en-US" dirty="0" err="1"/>
              <a:t>modelli</a:t>
            </a:r>
            <a:r>
              <a:rPr lang="en-US" dirty="0"/>
              <a:t> </a:t>
            </a:r>
            <a:r>
              <a:rPr lang="en-US" dirty="0" err="1"/>
              <a:t>teorici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3812804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DE1EC8FF-C8FC-4D9B-A2DD-B60A91BE9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Parte inter-individuale (CSEJAM)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1E87BFAF-1758-4B58-815A-4C1035095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94131"/>
            <a:ext cx="7886700" cy="2908421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Include gli effetti delle CSE di tratto sulle </a:t>
            </a:r>
            <a:r>
              <a:rPr lang="it-IT" b="1" dirty="0" err="1"/>
              <a:t>intercette</a:t>
            </a:r>
            <a:r>
              <a:rPr lang="it-IT" dirty="0"/>
              <a:t> (ovvero i livelli medi) delle quattro variabili intra-individuali.</a:t>
            </a:r>
          </a:p>
          <a:p>
            <a:pPr marL="0" indent="0">
              <a:buNone/>
            </a:pPr>
            <a:r>
              <a:rPr lang="it-IT" dirty="0"/>
              <a:t>Queste influenze rappresentano la </a:t>
            </a:r>
            <a:r>
              <a:rPr lang="it-IT" b="1" dirty="0"/>
              <a:t>possibilità</a:t>
            </a:r>
            <a:r>
              <a:rPr lang="it-IT" dirty="0"/>
              <a:t> </a:t>
            </a:r>
            <a:r>
              <a:rPr lang="it-IT" i="1" dirty="0"/>
              <a:t>che le CSE possano rendere conto dei </a:t>
            </a:r>
            <a:r>
              <a:rPr lang="it-IT" b="1" i="1" dirty="0"/>
              <a:t>livelli</a:t>
            </a:r>
            <a:r>
              <a:rPr lang="it-IT" i="1" dirty="0"/>
              <a:t> </a:t>
            </a:r>
            <a:r>
              <a:rPr lang="it-IT" b="1" i="1" dirty="0"/>
              <a:t>medi</a:t>
            </a:r>
            <a:r>
              <a:rPr lang="it-IT" i="1" dirty="0"/>
              <a:t> </a:t>
            </a:r>
            <a:r>
              <a:rPr lang="it-IT" dirty="0"/>
              <a:t>di queste variabili.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AF314F1D-25A9-4C88-ABFF-5E4CF3A2F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2C30-A632-494E-AA53-B871B2573DCF}" type="slidenum">
              <a:rPr lang="it-IT" smtClean="0"/>
              <a:t>48</a:t>
            </a:fld>
            <a:endParaRPr lang="it-IT"/>
          </a:p>
        </p:txBody>
      </p:sp>
      <p:sp>
        <p:nvSpPr>
          <p:cNvPr id="5" name="Segnaposto piè di pagina 5">
            <a:extLst>
              <a:ext uri="{FF2B5EF4-FFF2-40B4-BE49-F238E27FC236}">
                <a16:creationId xmlns:a16="http://schemas.microsoft.com/office/drawing/2014/main" xmlns="" id="{152E38B2-2594-4580-9B5F-DA86A9861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4904" y="132837"/>
            <a:ext cx="4814192" cy="365125"/>
          </a:xfrm>
        </p:spPr>
        <p:txBody>
          <a:bodyPr/>
          <a:lstStyle/>
          <a:p>
            <a:r>
              <a:rPr lang="en-US" dirty="0" err="1"/>
              <a:t>Confronto</a:t>
            </a:r>
            <a:r>
              <a:rPr lang="en-US" dirty="0"/>
              <a:t> </a:t>
            </a:r>
            <a:r>
              <a:rPr lang="en-US" dirty="0" err="1"/>
              <a:t>tra</a:t>
            </a:r>
            <a:r>
              <a:rPr lang="en-US" dirty="0"/>
              <a:t> </a:t>
            </a:r>
            <a:r>
              <a:rPr lang="en-US" dirty="0" err="1"/>
              <a:t>modelli</a:t>
            </a:r>
            <a:r>
              <a:rPr lang="en-US" dirty="0"/>
              <a:t> </a:t>
            </a:r>
            <a:r>
              <a:rPr lang="en-US" dirty="0" err="1"/>
              <a:t>teorici</a:t>
            </a:r>
            <a:endParaRPr lang="it-IT" dirty="0"/>
          </a:p>
        </p:txBody>
      </p:sp>
      <p:pic>
        <p:nvPicPr>
          <p:cNvPr id="7170" name="Picture 2" descr="Risultati immagini per possibilita">
            <a:extLst>
              <a:ext uri="{FF2B5EF4-FFF2-40B4-BE49-F238E27FC236}">
                <a16:creationId xmlns:a16="http://schemas.microsoft.com/office/drawing/2014/main" xmlns="" id="{1DD723F4-FD9E-40B2-8DE5-56F28081CC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03768"/>
            <a:ext cx="3727048" cy="2018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686972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BC2B8FD3-D658-4506-AD56-5E0D3759F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Effetti di moderazione (CSEJAM)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9F6857A8-BE6C-4759-BBDA-CAF042D8B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2653778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Di maggiore interesse sono gli </a:t>
            </a:r>
            <a:r>
              <a:rPr lang="it-IT" b="1" dirty="0"/>
              <a:t>effetti di moderazione </a:t>
            </a:r>
            <a:r>
              <a:rPr lang="it-IT" dirty="0"/>
              <a:t>ipotizzati:</a:t>
            </a:r>
          </a:p>
          <a:p>
            <a:pPr marL="0" indent="0">
              <a:buNone/>
            </a:pPr>
            <a:r>
              <a:rPr lang="it-IT" dirty="0"/>
              <a:t>q</a:t>
            </a:r>
            <a:r>
              <a:rPr lang="it-IT" dirty="0" smtClean="0"/>
              <a:t>uesti </a:t>
            </a:r>
            <a:r>
              <a:rPr lang="it-IT" dirty="0"/>
              <a:t>effetti rendono conto, ad esempio, dell’idea che </a:t>
            </a:r>
            <a:r>
              <a:rPr lang="it-IT" i="1" dirty="0"/>
              <a:t>il grado in cui specifici risultati lavorativi si traducano in </a:t>
            </a:r>
            <a:r>
              <a:rPr lang="it-IT" b="1" i="1" dirty="0"/>
              <a:t>CSE di stato </a:t>
            </a:r>
            <a:r>
              <a:rPr lang="it-IT" i="1" dirty="0"/>
              <a:t>vari in funzione del loro livello di </a:t>
            </a:r>
            <a:r>
              <a:rPr lang="it-IT" b="1" i="1" dirty="0"/>
              <a:t>CSE di tratto </a:t>
            </a:r>
            <a:r>
              <a:rPr lang="it-IT" dirty="0"/>
              <a:t>(o di base). 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E66FC65F-5467-4038-898F-66FB47382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2C30-A632-494E-AA53-B871B2573DCF}" type="slidenum">
              <a:rPr lang="it-IT" smtClean="0"/>
              <a:t>49</a:t>
            </a:fld>
            <a:endParaRPr lang="it-IT"/>
          </a:p>
        </p:txBody>
      </p:sp>
      <p:sp>
        <p:nvSpPr>
          <p:cNvPr id="5" name="Segnaposto piè di pagina 5">
            <a:extLst>
              <a:ext uri="{FF2B5EF4-FFF2-40B4-BE49-F238E27FC236}">
                <a16:creationId xmlns:a16="http://schemas.microsoft.com/office/drawing/2014/main" xmlns="" id="{484FA390-CE78-47DC-831F-D8BDA41DC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4904" y="132837"/>
            <a:ext cx="4814192" cy="365125"/>
          </a:xfrm>
        </p:spPr>
        <p:txBody>
          <a:bodyPr/>
          <a:lstStyle/>
          <a:p>
            <a:r>
              <a:rPr lang="en-US" dirty="0" err="1"/>
              <a:t>Confronto</a:t>
            </a:r>
            <a:r>
              <a:rPr lang="en-US" dirty="0"/>
              <a:t> </a:t>
            </a:r>
            <a:r>
              <a:rPr lang="en-US" dirty="0" err="1"/>
              <a:t>tra</a:t>
            </a:r>
            <a:r>
              <a:rPr lang="en-US" dirty="0"/>
              <a:t> </a:t>
            </a:r>
            <a:r>
              <a:rPr lang="en-US" dirty="0" err="1"/>
              <a:t>modelli</a:t>
            </a:r>
            <a:r>
              <a:rPr lang="en-US" dirty="0"/>
              <a:t> </a:t>
            </a:r>
            <a:r>
              <a:rPr lang="en-US" dirty="0" err="1"/>
              <a:t>teorici</a:t>
            </a:r>
            <a:endParaRPr lang="it-IT" dirty="0"/>
          </a:p>
        </p:txBody>
      </p:sp>
      <p:pic>
        <p:nvPicPr>
          <p:cNvPr id="6146" name="Picture 2" descr="Risultati immagini per moderazione">
            <a:extLst>
              <a:ext uri="{FF2B5EF4-FFF2-40B4-BE49-F238E27FC236}">
                <a16:creationId xmlns:a16="http://schemas.microsoft.com/office/drawing/2014/main" xmlns="" id="{178A20AC-105A-4A40-9A80-13519FCBA9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4479403"/>
            <a:ext cx="5524500" cy="1619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9815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720F2558-7600-4E68-AFA8-0BF461B91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23008"/>
            <a:ext cx="7886700" cy="1325563"/>
          </a:xfrm>
        </p:spPr>
        <p:txBody>
          <a:bodyPr/>
          <a:lstStyle/>
          <a:p>
            <a:r>
              <a:rPr lang="it-IT" dirty="0"/>
              <a:t>Definizione di atteggiamenti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37FAE233-0B8F-446D-B8BD-C0E9B10DF7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24337"/>
            <a:ext cx="7886700" cy="2675413"/>
          </a:xfrm>
          <a:blipFill>
            <a:blip r:embed="rId2"/>
            <a:tile tx="0" ty="0" sx="100000" sy="100000" flip="none" algn="tl"/>
          </a:blip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dirty="0"/>
              <a:t>La definizione di soddisfazione lavorativa è </a:t>
            </a:r>
            <a:r>
              <a:rPr lang="it-IT" b="1" dirty="0"/>
              <a:t>consistente</a:t>
            </a:r>
            <a:r>
              <a:rPr lang="it-IT" dirty="0"/>
              <a:t> con la </a:t>
            </a:r>
            <a:r>
              <a:rPr lang="it-IT" b="1" dirty="0"/>
              <a:t>definizione</a:t>
            </a:r>
            <a:r>
              <a:rPr lang="it-IT" dirty="0"/>
              <a:t> degli </a:t>
            </a:r>
            <a:r>
              <a:rPr lang="it-IT" b="1" dirty="0"/>
              <a:t>atteggiamenti sociali</a:t>
            </a:r>
            <a:r>
              <a:rPr lang="it-IT" dirty="0"/>
              <a:t> offerta da Campbell (1963) e </a:t>
            </a:r>
            <a:r>
              <a:rPr lang="it-IT" dirty="0" smtClean="0"/>
              <a:t>colleghi. </a:t>
            </a:r>
            <a:endParaRPr lang="it-IT" dirty="0"/>
          </a:p>
          <a:p>
            <a:pPr marL="0" indent="0">
              <a:buNone/>
            </a:pPr>
            <a:r>
              <a:rPr lang="it-IT" dirty="0"/>
              <a:t>Queste definizioni pongono </a:t>
            </a:r>
            <a:r>
              <a:rPr lang="it-IT" b="1" dirty="0"/>
              <a:t>l’accento</a:t>
            </a:r>
            <a:r>
              <a:rPr lang="it-IT" dirty="0"/>
              <a:t> sul ruolo delle </a:t>
            </a:r>
            <a:r>
              <a:rPr lang="it-IT" b="1" dirty="0"/>
              <a:t>valutazioni </a:t>
            </a:r>
            <a:r>
              <a:rPr lang="it-IT" b="1" dirty="0"/>
              <a:t>cognitive</a:t>
            </a:r>
            <a:r>
              <a:rPr lang="it-IT" dirty="0"/>
              <a:t>, ma includono anche l’</a:t>
            </a:r>
            <a:r>
              <a:rPr lang="it-IT" b="1" dirty="0"/>
              <a:t>affettività</a:t>
            </a:r>
            <a:r>
              <a:rPr lang="it-IT" dirty="0"/>
              <a:t> e i </a:t>
            </a:r>
            <a:r>
              <a:rPr lang="it-IT" b="1" dirty="0">
                <a:solidFill>
                  <a:srgbClr val="000000"/>
                </a:solidFill>
              </a:rPr>
              <a:t>comportamenti</a:t>
            </a:r>
            <a:r>
              <a:rPr lang="it-IT" dirty="0"/>
              <a:t> quali componenti degli atteggiamenti. 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02B3EE5B-4E07-4176-B0C0-749D660A2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2C30-A632-494E-AA53-B871B2573DCF}" type="slidenum">
              <a:rPr lang="it-IT" smtClean="0"/>
              <a:t>5</a:t>
            </a:fld>
            <a:endParaRPr lang="it-IT"/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xmlns="" id="{06A742C9-FB27-4C3E-A36F-B759B7329FB4}"/>
              </a:ext>
            </a:extLst>
          </p:cNvPr>
          <p:cNvSpPr txBox="1">
            <a:spLocks/>
          </p:cNvSpPr>
          <p:nvPr/>
        </p:nvSpPr>
        <p:spPr>
          <a:xfrm>
            <a:off x="628650" y="4403557"/>
            <a:ext cx="7886700" cy="1723045"/>
          </a:xfrm>
          <a:prstGeom prst="rect">
            <a:avLst/>
          </a:prstGeom>
          <a:ln w="57150">
            <a:solidFill>
              <a:srgbClr val="00B0F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dirty="0"/>
              <a:t>La definizione </a:t>
            </a:r>
            <a:r>
              <a:rPr lang="it-IT" b="1" dirty="0">
                <a:solidFill>
                  <a:srgbClr val="000000"/>
                </a:solidFill>
              </a:rPr>
              <a:t>tripartita</a:t>
            </a:r>
            <a:r>
              <a:rPr lang="it-IT" dirty="0">
                <a:solidFill>
                  <a:srgbClr val="000000"/>
                </a:solidFill>
              </a:rPr>
              <a:t> </a:t>
            </a:r>
            <a:r>
              <a:rPr lang="it-IT" dirty="0"/>
              <a:t>degli atteggiamenti si è impoverita col tempo lasciandoci con delle concezioni degli atteggiamenti che li pongono alla </a:t>
            </a:r>
            <a:r>
              <a:rPr lang="it-IT" b="1" dirty="0"/>
              <a:t>stregua di valutazioni cognitive di oggetti sociali</a:t>
            </a:r>
            <a:r>
              <a:rPr lang="it-IT" dirty="0"/>
              <a:t>. 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C1CC26B3-E9E2-4D5C-B0A0-66145C194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4904" y="132837"/>
            <a:ext cx="4814192" cy="365125"/>
          </a:xfrm>
        </p:spPr>
        <p:txBody>
          <a:bodyPr/>
          <a:lstStyle/>
          <a:p>
            <a:r>
              <a:rPr lang="it-IT"/>
              <a:t>Introduzione</a:t>
            </a:r>
          </a:p>
        </p:txBody>
      </p:sp>
    </p:spTree>
    <p:extLst>
      <p:ext uri="{BB962C8B-B14F-4D97-AF65-F5344CB8AC3E}">
        <p14:creationId xmlns:p14="http://schemas.microsoft.com/office/powerpoint/2010/main" val="66542410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977692D2-DB44-4BD5-9222-41C781620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La soddisfazione lavorativa al livello dell’unità lavorativa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87C6256D-EC4F-4D96-87C7-D1A78AD41C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33969"/>
            <a:ext cx="7886700" cy="2422284"/>
          </a:xfr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/>
          <a:lstStyle/>
          <a:p>
            <a:pPr marL="0" indent="0">
              <a:buNone/>
            </a:pPr>
            <a:r>
              <a:rPr lang="it-IT" dirty="0"/>
              <a:t>I ricercatori hanno cominciato a sviluppare un interesse nella soddisfazione lavorativa </a:t>
            </a:r>
            <a:r>
              <a:rPr lang="it-IT" b="1" dirty="0"/>
              <a:t>misurata quale variabile aggregata</a:t>
            </a:r>
            <a:r>
              <a:rPr lang="it-IT" dirty="0"/>
              <a:t> </a:t>
            </a:r>
            <a:r>
              <a:rPr lang="it-IT" i="1" dirty="0"/>
              <a:t>a livelli di analisi più alti, ad esempio quello organizzativo, quello relativo all’unità organizzativa, o del gruppo di lavoro</a:t>
            </a:r>
            <a:r>
              <a:rPr lang="it-IT" dirty="0"/>
              <a:t>.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2D55FFBE-92EF-48C7-9F6E-B0FA7B40C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2C30-A632-494E-AA53-B871B2573DCF}" type="slidenum">
              <a:rPr lang="it-IT" smtClean="0"/>
              <a:t>50</a:t>
            </a:fld>
            <a:endParaRPr lang="it-IT"/>
          </a:p>
        </p:txBody>
      </p:sp>
      <p:sp>
        <p:nvSpPr>
          <p:cNvPr id="5" name="Segnaposto piè di pagina 5">
            <a:extLst>
              <a:ext uri="{FF2B5EF4-FFF2-40B4-BE49-F238E27FC236}">
                <a16:creationId xmlns:a16="http://schemas.microsoft.com/office/drawing/2014/main" xmlns="" id="{4F0A14CF-A124-4E3B-BBC6-16BBB5076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4904" y="132837"/>
            <a:ext cx="4814192" cy="365125"/>
          </a:xfrm>
        </p:spPr>
        <p:txBody>
          <a:bodyPr/>
          <a:lstStyle/>
          <a:p>
            <a:r>
              <a:rPr lang="en-US" dirty="0" err="1"/>
              <a:t>Confronto</a:t>
            </a:r>
            <a:r>
              <a:rPr lang="en-US" dirty="0"/>
              <a:t> </a:t>
            </a:r>
            <a:r>
              <a:rPr lang="en-US" dirty="0" err="1"/>
              <a:t>tra</a:t>
            </a:r>
            <a:r>
              <a:rPr lang="en-US" dirty="0"/>
              <a:t> </a:t>
            </a:r>
            <a:r>
              <a:rPr lang="en-US" dirty="0" err="1"/>
              <a:t>modelli</a:t>
            </a:r>
            <a:r>
              <a:rPr lang="en-US" dirty="0"/>
              <a:t> </a:t>
            </a:r>
            <a:r>
              <a:rPr lang="en-US" dirty="0" err="1"/>
              <a:t>teorici</a:t>
            </a:r>
            <a:endParaRPr lang="it-IT" dirty="0"/>
          </a:p>
        </p:txBody>
      </p:sp>
      <p:pic>
        <p:nvPicPr>
          <p:cNvPr id="5122" name="Picture 2" descr="Risultati immagini per aggregata">
            <a:extLst>
              <a:ext uri="{FF2B5EF4-FFF2-40B4-BE49-F238E27FC236}">
                <a16:creationId xmlns:a16="http://schemas.microsoft.com/office/drawing/2014/main" xmlns="" id="{899A6354-69E1-4E45-BB26-D376B3882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75" y="4600290"/>
            <a:ext cx="2381250" cy="1703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471669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F466A2C3-8FE4-4276-95A1-3B4DACC33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Unità lavorativa</a:t>
            </a:r>
          </a:p>
        </p:txBody>
      </p:sp>
      <p:graphicFrame>
        <p:nvGraphicFramePr>
          <p:cNvPr id="6" name="Segnaposto contenuto 5">
            <a:extLst>
              <a:ext uri="{FF2B5EF4-FFF2-40B4-BE49-F238E27FC236}">
                <a16:creationId xmlns:a16="http://schemas.microsoft.com/office/drawing/2014/main" xmlns="" id="{3A36491F-89CE-455B-A310-B18221E4A6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798727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96E311A4-1B55-4EEB-BFB7-8D1E58E57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2C30-A632-494E-AA53-B871B2573DCF}" type="slidenum">
              <a:rPr lang="it-IT" smtClean="0"/>
              <a:t>51</a:t>
            </a:fld>
            <a:endParaRPr lang="it-IT"/>
          </a:p>
        </p:txBody>
      </p:sp>
      <p:sp>
        <p:nvSpPr>
          <p:cNvPr id="5" name="Segnaposto piè di pagina 5">
            <a:extLst>
              <a:ext uri="{FF2B5EF4-FFF2-40B4-BE49-F238E27FC236}">
                <a16:creationId xmlns:a16="http://schemas.microsoft.com/office/drawing/2014/main" xmlns="" id="{62115FFB-1DF9-407A-A53C-A06528E3D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4904" y="132837"/>
            <a:ext cx="4814192" cy="365125"/>
          </a:xfrm>
        </p:spPr>
        <p:txBody>
          <a:bodyPr/>
          <a:lstStyle/>
          <a:p>
            <a:r>
              <a:rPr lang="en-US" dirty="0" err="1"/>
              <a:t>Confronto</a:t>
            </a:r>
            <a:r>
              <a:rPr lang="en-US" dirty="0"/>
              <a:t> </a:t>
            </a:r>
            <a:r>
              <a:rPr lang="en-US" dirty="0" err="1"/>
              <a:t>tra</a:t>
            </a:r>
            <a:r>
              <a:rPr lang="en-US" dirty="0"/>
              <a:t> </a:t>
            </a:r>
            <a:r>
              <a:rPr lang="en-US" dirty="0" err="1"/>
              <a:t>modelli</a:t>
            </a:r>
            <a:r>
              <a:rPr lang="en-US" dirty="0"/>
              <a:t> </a:t>
            </a:r>
            <a:r>
              <a:rPr lang="en-US" dirty="0" err="1"/>
              <a:t>teorici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4493939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9271E0EB-69A4-46C9-9343-1EFFB5EA8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Implicazioni pratiche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CF6115F6-57F3-4BF3-8E67-2233E09F9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272" y="2250842"/>
            <a:ext cx="7886700" cy="2850547"/>
          </a:xfrm>
          <a:blipFill dpi="0" rotWithShape="1">
            <a:blip r:embed="rId2">
              <a:alphaModFix amt="61000"/>
            </a:blip>
            <a:srcRect/>
            <a:stretch>
              <a:fillRect/>
            </a:stretch>
          </a:blipFill>
          <a:ln w="57150">
            <a:solidFill>
              <a:srgbClr val="822433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it-IT" dirty="0"/>
              <a:t>Studiare la soddisfazione lavorativa a livelli aggregati serve per </a:t>
            </a:r>
            <a:r>
              <a:rPr lang="it-IT" b="1" dirty="0"/>
              <a:t>connettere</a:t>
            </a:r>
            <a:r>
              <a:rPr lang="it-IT" dirty="0"/>
              <a:t> la </a:t>
            </a:r>
            <a:r>
              <a:rPr lang="it-IT" b="1" dirty="0"/>
              <a:t>ricerca</a:t>
            </a:r>
            <a:r>
              <a:rPr lang="it-IT" dirty="0"/>
              <a:t> </a:t>
            </a:r>
            <a:r>
              <a:rPr lang="it-IT" i="1" dirty="0"/>
              <a:t>nell’ambito della psicologia delle organizzazioni con la ricerca in economia</a:t>
            </a:r>
            <a:r>
              <a:rPr lang="it-IT" dirty="0"/>
              <a:t>, che ha invece esaminato le variazioni nella relazione tra soddisfazione e prestazione tra i diversi contesti nazionali. 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E602F3A6-49AF-46D1-A83C-E452E1238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2C30-A632-494E-AA53-B871B2573DCF}" type="slidenum">
              <a:rPr lang="it-IT" smtClean="0"/>
              <a:t>52</a:t>
            </a:fld>
            <a:endParaRPr lang="it-IT"/>
          </a:p>
        </p:txBody>
      </p:sp>
      <p:sp>
        <p:nvSpPr>
          <p:cNvPr id="5" name="Segnaposto piè di pagina 5">
            <a:extLst>
              <a:ext uri="{FF2B5EF4-FFF2-40B4-BE49-F238E27FC236}">
                <a16:creationId xmlns:a16="http://schemas.microsoft.com/office/drawing/2014/main" xmlns="" id="{43A9B308-077B-424E-B211-2867D7A0A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4904" y="132837"/>
            <a:ext cx="4814192" cy="365125"/>
          </a:xfrm>
        </p:spPr>
        <p:txBody>
          <a:bodyPr/>
          <a:lstStyle/>
          <a:p>
            <a:r>
              <a:rPr lang="en-US" dirty="0" err="1"/>
              <a:t>Confronto</a:t>
            </a:r>
            <a:r>
              <a:rPr lang="en-US" dirty="0"/>
              <a:t> </a:t>
            </a:r>
            <a:r>
              <a:rPr lang="en-US" dirty="0" err="1"/>
              <a:t>tra</a:t>
            </a:r>
            <a:r>
              <a:rPr lang="en-US" dirty="0"/>
              <a:t> </a:t>
            </a:r>
            <a:r>
              <a:rPr lang="en-US" dirty="0" err="1"/>
              <a:t>modelli</a:t>
            </a:r>
            <a:r>
              <a:rPr lang="en-US" dirty="0"/>
              <a:t> </a:t>
            </a:r>
            <a:r>
              <a:rPr lang="en-US" dirty="0" err="1"/>
              <a:t>teorici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4538059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248ED48B-9750-47D9-9383-86647C0EC1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272" y="1844824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 smtClean="0"/>
              <a:t>La </a:t>
            </a:r>
            <a:r>
              <a:rPr lang="it-IT" dirty="0"/>
              <a:t>misurazione </a:t>
            </a:r>
            <a:r>
              <a:rPr lang="it-IT" b="1" dirty="0"/>
              <a:t>dell’affettività</a:t>
            </a:r>
            <a:r>
              <a:rPr lang="it-IT" dirty="0"/>
              <a:t> dovrebbe tener conto della sua </a:t>
            </a:r>
            <a:r>
              <a:rPr lang="it-IT" b="1" dirty="0"/>
              <a:t>natura episodica</a:t>
            </a:r>
            <a:r>
              <a:rPr lang="it-IT" dirty="0"/>
              <a:t>, del tutto simile a quella degli stati.</a:t>
            </a:r>
          </a:p>
          <a:p>
            <a:r>
              <a:rPr lang="it-IT" dirty="0"/>
              <a:t>Alcune scale sono state basate su insiemi di </a:t>
            </a:r>
            <a:r>
              <a:rPr lang="it-IT" dirty="0" err="1"/>
              <a:t>items</a:t>
            </a:r>
            <a:r>
              <a:rPr lang="it-IT" dirty="0"/>
              <a:t> che chiedono ai rispondenti </a:t>
            </a:r>
            <a:r>
              <a:rPr lang="it-IT" i="1" dirty="0"/>
              <a:t>quanto siano soddisfatti rispetto a </a:t>
            </a:r>
            <a:r>
              <a:rPr lang="it-IT" b="1" i="1" dirty="0"/>
              <a:t>diverse caratteristiche del lavoro</a:t>
            </a:r>
            <a:r>
              <a:rPr lang="it-IT" i="1" dirty="0"/>
              <a:t>.</a:t>
            </a:r>
          </a:p>
          <a:p>
            <a:r>
              <a:rPr lang="it-IT" dirty="0"/>
              <a:t>Altre scale sono state basate su item che invece chiedono ai rispondenti </a:t>
            </a:r>
            <a:r>
              <a:rPr lang="it-IT" i="1" dirty="0"/>
              <a:t>quanto </a:t>
            </a:r>
            <a:r>
              <a:rPr lang="it-IT" b="1" i="1" dirty="0"/>
              <a:t>il lavoro </a:t>
            </a:r>
            <a:r>
              <a:rPr lang="it-IT" i="1" dirty="0"/>
              <a:t>soddisfi i propri bisogni.</a:t>
            </a:r>
            <a:endParaRPr lang="it-IT" i="1" dirty="0">
              <a:solidFill>
                <a:srgbClr val="822433"/>
              </a:solidFill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B4E3EB44-7482-41F2-90FD-86C7B0ECB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2C30-A632-494E-AA53-B871B2573DCF}" type="slidenum">
              <a:rPr lang="it-IT" smtClean="0"/>
              <a:t>53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4B557420-F317-4EF8-907E-E0CBB46AF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4904" y="132837"/>
            <a:ext cx="4814192" cy="365125"/>
          </a:xfrm>
        </p:spPr>
        <p:txBody>
          <a:bodyPr/>
          <a:lstStyle/>
          <a:p>
            <a:r>
              <a:rPr lang="en-US" dirty="0"/>
              <a:t>La </a:t>
            </a:r>
            <a:r>
              <a:rPr lang="en-US" dirty="0" err="1"/>
              <a:t>misurazione</a:t>
            </a:r>
            <a:r>
              <a:rPr lang="en-US" dirty="0"/>
              <a:t> </a:t>
            </a:r>
            <a:r>
              <a:rPr lang="en-US" dirty="0" err="1"/>
              <a:t>degli</a:t>
            </a:r>
            <a:r>
              <a:rPr lang="en-US" dirty="0"/>
              <a:t> </a:t>
            </a:r>
            <a:r>
              <a:rPr lang="en-US" dirty="0" err="1"/>
              <a:t>atteggiamenti</a:t>
            </a:r>
            <a:r>
              <a:rPr lang="en-US" dirty="0"/>
              <a:t> </a:t>
            </a:r>
            <a:r>
              <a:rPr lang="en-US" dirty="0" err="1"/>
              <a:t>lavorativi</a:t>
            </a:r>
            <a:endParaRPr lang="it-IT" dirty="0"/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xmlns="" id="{9271E0EB-69A4-46C9-9343-1EFFB5EA8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19261"/>
            <a:ext cx="7886700" cy="1325563"/>
          </a:xfrm>
        </p:spPr>
        <p:txBody>
          <a:bodyPr/>
          <a:lstStyle/>
          <a:p>
            <a:r>
              <a:rPr lang="it-IT" dirty="0"/>
              <a:t>La </a:t>
            </a:r>
            <a:r>
              <a:rPr lang="it-IT" dirty="0" smtClean="0"/>
              <a:t>soddisfazione </a:t>
            </a:r>
            <a:r>
              <a:rPr lang="it-IT" dirty="0"/>
              <a:t>lavorativa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8120943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09A3EEB9-57E0-4535-A49F-45C3F6B81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Job </a:t>
            </a:r>
            <a:r>
              <a:rPr lang="it-IT" dirty="0" err="1"/>
              <a:t>Descriptive</a:t>
            </a:r>
            <a:r>
              <a:rPr lang="it-IT" dirty="0"/>
              <a:t> Index (JDI)</a:t>
            </a:r>
          </a:p>
        </p:txBody>
      </p:sp>
      <p:graphicFrame>
        <p:nvGraphicFramePr>
          <p:cNvPr id="6" name="Segnaposto contenuto 5">
            <a:extLst>
              <a:ext uri="{FF2B5EF4-FFF2-40B4-BE49-F238E27FC236}">
                <a16:creationId xmlns:a16="http://schemas.microsoft.com/office/drawing/2014/main" xmlns="" id="{B85D010B-47CB-4BC3-A6C5-F253383366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033575"/>
              </p:ext>
            </p:extLst>
          </p:nvPr>
        </p:nvGraphicFramePr>
        <p:xfrm>
          <a:off x="628650" y="1825625"/>
          <a:ext cx="7886700" cy="39617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EC2B4013-75DA-4ED0-A6B3-E5A443B87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2C30-A632-494E-AA53-B871B2573DCF}" type="slidenum">
              <a:rPr lang="it-IT" smtClean="0"/>
              <a:t>54</a:t>
            </a:fld>
            <a:endParaRPr lang="it-IT"/>
          </a:p>
        </p:txBody>
      </p:sp>
      <p:sp>
        <p:nvSpPr>
          <p:cNvPr id="5" name="Segnaposto piè di pagina 5">
            <a:extLst>
              <a:ext uri="{FF2B5EF4-FFF2-40B4-BE49-F238E27FC236}">
                <a16:creationId xmlns:a16="http://schemas.microsoft.com/office/drawing/2014/main" xmlns="" id="{4B557420-F317-4EF8-907E-E0CBB46AF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4904" y="132837"/>
            <a:ext cx="4814192" cy="365125"/>
          </a:xfrm>
        </p:spPr>
        <p:txBody>
          <a:bodyPr/>
          <a:lstStyle/>
          <a:p>
            <a:r>
              <a:rPr lang="en-US" dirty="0"/>
              <a:t>La </a:t>
            </a:r>
            <a:r>
              <a:rPr lang="en-US" dirty="0" err="1"/>
              <a:t>misurazione</a:t>
            </a:r>
            <a:r>
              <a:rPr lang="en-US" dirty="0"/>
              <a:t> </a:t>
            </a:r>
            <a:r>
              <a:rPr lang="en-US" dirty="0" err="1"/>
              <a:t>degli</a:t>
            </a:r>
            <a:r>
              <a:rPr lang="en-US" dirty="0"/>
              <a:t> </a:t>
            </a:r>
            <a:r>
              <a:rPr lang="en-US" dirty="0" err="1"/>
              <a:t>atteggiamenti</a:t>
            </a:r>
            <a:r>
              <a:rPr lang="en-US" dirty="0"/>
              <a:t> </a:t>
            </a:r>
            <a:r>
              <a:rPr lang="en-US" dirty="0" err="1"/>
              <a:t>lavorativi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7313035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9389FFF9-B414-4021-85D2-714E722AE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Altri strumenti di misura</a:t>
            </a:r>
          </a:p>
        </p:txBody>
      </p:sp>
      <p:graphicFrame>
        <p:nvGraphicFramePr>
          <p:cNvPr id="6" name="Segnaposto contenuto 5">
            <a:extLst>
              <a:ext uri="{FF2B5EF4-FFF2-40B4-BE49-F238E27FC236}">
                <a16:creationId xmlns:a16="http://schemas.microsoft.com/office/drawing/2014/main" xmlns="" id="{42CE3C9C-8060-4E37-B9FF-ABFE02E139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6609521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DC70CC1B-9F17-4E11-B03A-2CA3B3BB5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2C30-A632-494E-AA53-B871B2573DCF}" type="slidenum">
              <a:rPr lang="it-IT" smtClean="0"/>
              <a:t>55</a:t>
            </a:fld>
            <a:endParaRPr lang="it-IT"/>
          </a:p>
        </p:txBody>
      </p:sp>
      <p:sp>
        <p:nvSpPr>
          <p:cNvPr id="5" name="Segnaposto piè di pagina 5">
            <a:extLst>
              <a:ext uri="{FF2B5EF4-FFF2-40B4-BE49-F238E27FC236}">
                <a16:creationId xmlns:a16="http://schemas.microsoft.com/office/drawing/2014/main" xmlns="" id="{BA2EF32E-E9FE-4B91-9EBE-2E0A3C2EC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4904" y="132837"/>
            <a:ext cx="4814192" cy="365125"/>
          </a:xfrm>
        </p:spPr>
        <p:txBody>
          <a:bodyPr/>
          <a:lstStyle/>
          <a:p>
            <a:r>
              <a:rPr lang="en-US" dirty="0"/>
              <a:t>La </a:t>
            </a:r>
            <a:r>
              <a:rPr lang="en-US" dirty="0" err="1"/>
              <a:t>misurazione</a:t>
            </a:r>
            <a:r>
              <a:rPr lang="en-US" dirty="0"/>
              <a:t> </a:t>
            </a:r>
            <a:r>
              <a:rPr lang="en-US" dirty="0" err="1"/>
              <a:t>degli</a:t>
            </a:r>
            <a:r>
              <a:rPr lang="en-US" dirty="0"/>
              <a:t> </a:t>
            </a:r>
            <a:r>
              <a:rPr lang="en-US" dirty="0" err="1"/>
              <a:t>atteggiamenti</a:t>
            </a:r>
            <a:r>
              <a:rPr lang="en-US" dirty="0"/>
              <a:t> </a:t>
            </a:r>
            <a:r>
              <a:rPr lang="en-US" dirty="0" err="1"/>
              <a:t>lavorativi</a:t>
            </a:r>
            <a:endParaRPr lang="it-IT" dirty="0"/>
          </a:p>
        </p:txBody>
      </p:sp>
      <p:pic>
        <p:nvPicPr>
          <p:cNvPr id="3074" name="Picture 2" descr="Risultati immagini per check list">
            <a:extLst>
              <a:ext uri="{FF2B5EF4-FFF2-40B4-BE49-F238E27FC236}">
                <a16:creationId xmlns:a16="http://schemas.microsoft.com/office/drawing/2014/main" xmlns="" id="{96348CF4-7172-4796-8ADC-13C7F3310E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1" t="6461" r="18410" b="3601"/>
          <a:stretch/>
        </p:blipFill>
        <p:spPr bwMode="auto">
          <a:xfrm>
            <a:off x="6150729" y="478763"/>
            <a:ext cx="1355792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442194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99D212AE-910A-40C0-BFAE-8CC6E7781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Affettività lavorativa, umore, ed emozioni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353C6148-678E-48CA-9CAC-0ED157B22A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b="1" dirty="0"/>
              <a:t>L’affettività lavorativa</a:t>
            </a:r>
            <a:r>
              <a:rPr lang="it-IT" dirty="0"/>
              <a:t>, </a:t>
            </a:r>
            <a:r>
              <a:rPr lang="it-IT" i="1" dirty="0"/>
              <a:t>intesa come le emozioni esperite sul posto di lavoro</a:t>
            </a:r>
            <a:r>
              <a:rPr lang="it-IT" dirty="0"/>
              <a:t>, presenta una differente </a:t>
            </a:r>
            <a:r>
              <a:rPr lang="it-IT" b="1" dirty="0"/>
              <a:t>serie di problemi </a:t>
            </a:r>
            <a:r>
              <a:rPr lang="it-IT" dirty="0"/>
              <a:t>concettuali e di misurazione.</a:t>
            </a:r>
          </a:p>
          <a:p>
            <a:pPr marL="0" indent="0">
              <a:buNone/>
            </a:pPr>
            <a:r>
              <a:rPr lang="it-IT" b="1" dirty="0"/>
              <a:t>L’affettività e le emozioni </a:t>
            </a:r>
            <a:r>
              <a:rPr lang="it-IT" dirty="0"/>
              <a:t>al lavoro </a:t>
            </a:r>
            <a:r>
              <a:rPr lang="it-IT" i="1" dirty="0"/>
              <a:t>sono influenzate da eventi che accadono sul lavoro. </a:t>
            </a:r>
            <a:r>
              <a:rPr lang="it-IT" dirty="0"/>
              <a:t>Gli eventi esperiti da ciascun individuo sono verosimilmente infrequenti e difficili da predire. </a:t>
            </a:r>
          </a:p>
          <a:p>
            <a:pPr marL="0" indent="0">
              <a:buNone/>
            </a:pPr>
            <a:r>
              <a:rPr lang="it-IT" dirty="0"/>
              <a:t>La </a:t>
            </a:r>
            <a:r>
              <a:rPr lang="it-IT" b="1" dirty="0"/>
              <a:t>natura dinamica </a:t>
            </a:r>
            <a:r>
              <a:rPr lang="it-IT" dirty="0"/>
              <a:t>del lavoro </a:t>
            </a:r>
            <a:r>
              <a:rPr lang="it-IT" i="1" dirty="0"/>
              <a:t>rende difficile l’uso di pratiche di ricerca basate su singole rilevazioni </a:t>
            </a:r>
            <a:r>
              <a:rPr lang="it-IT" dirty="0"/>
              <a:t>(one </a:t>
            </a:r>
            <a:r>
              <a:rPr lang="it-IT" dirty="0" err="1"/>
              <a:t>shot</a:t>
            </a:r>
            <a:r>
              <a:rPr lang="it-IT" dirty="0"/>
              <a:t>), basata sul classico utilizzo di questionari per la rilevazione degli atteggiamenti verso il lavoro.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D18A5C61-EF74-431F-A324-B84C39624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2C30-A632-494E-AA53-B871B2573DCF}" type="slidenum">
              <a:rPr lang="it-IT" smtClean="0"/>
              <a:t>56</a:t>
            </a:fld>
            <a:endParaRPr lang="it-IT"/>
          </a:p>
        </p:txBody>
      </p:sp>
      <p:sp>
        <p:nvSpPr>
          <p:cNvPr id="5" name="Segnaposto piè di pagina 5">
            <a:extLst>
              <a:ext uri="{FF2B5EF4-FFF2-40B4-BE49-F238E27FC236}">
                <a16:creationId xmlns:a16="http://schemas.microsoft.com/office/drawing/2014/main" xmlns="" id="{81DE6E74-7A88-4167-9BB0-CE596DD42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4904" y="132837"/>
            <a:ext cx="4814192" cy="365125"/>
          </a:xfrm>
        </p:spPr>
        <p:txBody>
          <a:bodyPr/>
          <a:lstStyle/>
          <a:p>
            <a:r>
              <a:rPr lang="it-IT" dirty="0" smtClean="0"/>
              <a:t>La misurazione degli atteggiamenti lavorativi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9879412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D6141272-3C1A-430C-A44D-5CACE1256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Strumenti di misurazione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8064F30A-C4E7-4F1A-928D-5BF70A77D35F}"/>
              </a:ext>
            </a:extLst>
          </p:cNvPr>
          <p:cNvSpPr>
            <a:spLocks noGrp="1"/>
          </p:cNvSpPr>
          <p:nvPr>
            <p:ph idx="1"/>
          </p:nvPr>
        </p:nvSpPr>
        <p:spPr>
          <a:blipFill dpi="0" rotWithShape="1">
            <a:blip r:embed="rId2">
              <a:alphaModFix amt="33000"/>
            </a:blip>
            <a:srcRect/>
            <a:stretch>
              <a:fillRect/>
            </a:stretch>
          </a:blipFill>
          <a:ln w="57150">
            <a:solidFill>
              <a:srgbClr val="00B0F0"/>
            </a:solidFill>
            <a:prstDash val="lgDash"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Le </a:t>
            </a:r>
            <a:r>
              <a:rPr lang="it-IT" b="1" dirty="0"/>
              <a:t>valutazioni computerizzate </a:t>
            </a:r>
            <a:r>
              <a:rPr lang="it-IT" dirty="0"/>
              <a:t>– </a:t>
            </a:r>
            <a:r>
              <a:rPr lang="it-IT" i="1" dirty="0"/>
              <a:t>dove </a:t>
            </a:r>
            <a:r>
              <a:rPr lang="it-IT" i="1" dirty="0" smtClean="0"/>
              <a:t>i </a:t>
            </a:r>
            <a:r>
              <a:rPr lang="it-IT" i="1" dirty="0"/>
              <a:t>partecipanti alla ricerca completano le stesse misure in momenti diversi durante una stessa giornata lavorativa, o durante più giornate lavorative nel corso di una intera settimana, o per più settimane </a:t>
            </a:r>
            <a:r>
              <a:rPr lang="it-IT" dirty="0"/>
              <a:t>– </a:t>
            </a:r>
            <a:r>
              <a:rPr lang="it-IT" b="1" dirty="0"/>
              <a:t>facilitano la raccolta</a:t>
            </a:r>
            <a:r>
              <a:rPr lang="it-IT" dirty="0"/>
              <a:t> di questo tipo di dati. </a:t>
            </a:r>
          </a:p>
          <a:p>
            <a:pPr marL="0" indent="0">
              <a:buNone/>
            </a:pPr>
            <a:r>
              <a:rPr lang="it-IT" dirty="0"/>
              <a:t>I </a:t>
            </a:r>
            <a:r>
              <a:rPr lang="it-IT" b="1" dirty="0"/>
              <a:t>dispositivi palmari </a:t>
            </a:r>
            <a:r>
              <a:rPr lang="it-IT" dirty="0"/>
              <a:t>possono </a:t>
            </a:r>
            <a:r>
              <a:rPr lang="it-IT" b="1" dirty="0"/>
              <a:t>controllare l’orario </a:t>
            </a:r>
            <a:r>
              <a:rPr lang="it-IT" dirty="0" smtClean="0"/>
              <a:t>e </a:t>
            </a:r>
            <a:r>
              <a:rPr lang="it-IT" i="1" dirty="0"/>
              <a:t>fornire un segnale ai partecipanti, in concomitanza del quale viene presentato l’item</a:t>
            </a:r>
            <a:r>
              <a:rPr lang="it-IT" dirty="0"/>
              <a:t>, mantenendolo all’interno di intervalli temporali </a:t>
            </a:r>
            <a:r>
              <a:rPr lang="it-IT" dirty="0" err="1"/>
              <a:t>pre</a:t>
            </a:r>
            <a:r>
              <a:rPr lang="it-IT" dirty="0"/>
              <a:t>-specificati.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9580634E-C441-4D35-A250-139B559CE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2C30-A632-494E-AA53-B871B2573DCF}" type="slidenum">
              <a:rPr lang="it-IT" smtClean="0"/>
              <a:t>57</a:t>
            </a:fld>
            <a:endParaRPr lang="it-IT"/>
          </a:p>
        </p:txBody>
      </p:sp>
      <p:sp>
        <p:nvSpPr>
          <p:cNvPr id="5" name="Segnaposto piè di pagina 5">
            <a:extLst>
              <a:ext uri="{FF2B5EF4-FFF2-40B4-BE49-F238E27FC236}">
                <a16:creationId xmlns:a16="http://schemas.microsoft.com/office/drawing/2014/main" xmlns="" id="{F689BAA9-D854-49CF-81C2-D8923CF94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4904" y="132837"/>
            <a:ext cx="4814192" cy="365125"/>
          </a:xfrm>
        </p:spPr>
        <p:txBody>
          <a:bodyPr/>
          <a:lstStyle/>
          <a:p>
            <a:r>
              <a:rPr lang="en-US" dirty="0"/>
              <a:t>La </a:t>
            </a:r>
            <a:r>
              <a:rPr lang="en-US" dirty="0" err="1"/>
              <a:t>misurazione</a:t>
            </a:r>
            <a:r>
              <a:rPr lang="en-US" dirty="0"/>
              <a:t> </a:t>
            </a:r>
            <a:r>
              <a:rPr lang="en-US" dirty="0" err="1"/>
              <a:t>degli</a:t>
            </a:r>
            <a:r>
              <a:rPr lang="en-US" dirty="0"/>
              <a:t> </a:t>
            </a:r>
            <a:r>
              <a:rPr lang="en-US" dirty="0" err="1"/>
              <a:t>atteggiamenti</a:t>
            </a:r>
            <a:r>
              <a:rPr lang="en-US" dirty="0"/>
              <a:t> </a:t>
            </a:r>
            <a:r>
              <a:rPr lang="en-US" dirty="0" err="1"/>
              <a:t>lavorativi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3858602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6469EFFA-7E8E-432A-A7CB-465297F55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Contenuto degli strumenti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C3D1BBC2-1E12-45B6-A420-0365DF9DB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2C30-A632-494E-AA53-B871B2573DCF}" type="slidenum">
              <a:rPr lang="it-IT" smtClean="0"/>
              <a:t>58</a:t>
            </a:fld>
            <a:endParaRPr lang="it-IT"/>
          </a:p>
        </p:txBody>
      </p:sp>
      <p:sp>
        <p:nvSpPr>
          <p:cNvPr id="5" name="Segnaposto piè di pagina 5">
            <a:extLst>
              <a:ext uri="{FF2B5EF4-FFF2-40B4-BE49-F238E27FC236}">
                <a16:creationId xmlns:a16="http://schemas.microsoft.com/office/drawing/2014/main" xmlns="" id="{D22D6D93-59B4-47C0-AA9A-428C5ADE1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4904" y="132837"/>
            <a:ext cx="4814192" cy="365125"/>
          </a:xfrm>
        </p:spPr>
        <p:txBody>
          <a:bodyPr/>
          <a:lstStyle/>
          <a:p>
            <a:r>
              <a:rPr lang="en-US" dirty="0"/>
              <a:t>La </a:t>
            </a:r>
            <a:r>
              <a:rPr lang="en-US" dirty="0" err="1"/>
              <a:t>misurazione</a:t>
            </a:r>
            <a:r>
              <a:rPr lang="en-US" dirty="0"/>
              <a:t> </a:t>
            </a:r>
            <a:r>
              <a:rPr lang="en-US" dirty="0" err="1"/>
              <a:t>degli</a:t>
            </a:r>
            <a:r>
              <a:rPr lang="en-US" dirty="0"/>
              <a:t> </a:t>
            </a:r>
            <a:r>
              <a:rPr lang="en-US" dirty="0" err="1"/>
              <a:t>atteggiamenti</a:t>
            </a:r>
            <a:r>
              <a:rPr lang="en-US" dirty="0"/>
              <a:t> </a:t>
            </a:r>
            <a:r>
              <a:rPr lang="en-US" dirty="0" err="1"/>
              <a:t>lavorativi</a:t>
            </a:r>
            <a:endParaRPr lang="it-IT" dirty="0"/>
          </a:p>
        </p:txBody>
      </p:sp>
      <p:pic>
        <p:nvPicPr>
          <p:cNvPr id="2050" name="Picture 2" descr="Risultati immagini per punto di domanda">
            <a:extLst>
              <a:ext uri="{FF2B5EF4-FFF2-40B4-BE49-F238E27FC236}">
                <a16:creationId xmlns:a16="http://schemas.microsoft.com/office/drawing/2014/main" xmlns="" id="{0FACF7B2-AF66-4161-943D-0E963E77F7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596" y="1770941"/>
            <a:ext cx="5033252" cy="3871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EC87CF0B-433A-4801-96C3-1D3BD7353A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5529082" cy="4209415"/>
          </a:xfr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>
            <a:normAutofit fontScale="92500" lnSpcReduction="10000"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it-IT" dirty="0"/>
              <a:t>Un </a:t>
            </a:r>
            <a:r>
              <a:rPr lang="it-IT" b="1" dirty="0"/>
              <a:t>problema</a:t>
            </a:r>
            <a:r>
              <a:rPr lang="it-IT" dirty="0"/>
              <a:t> che deve essere risolto è la </a:t>
            </a:r>
            <a:r>
              <a:rPr lang="it-IT" b="1" dirty="0"/>
              <a:t>specificazione del contenuto degli strumenti </a:t>
            </a:r>
            <a:r>
              <a:rPr lang="it-IT" dirty="0"/>
              <a:t>utilizzati per valutare l’affettività e le emozioni.</a:t>
            </a:r>
          </a:p>
          <a:p>
            <a:pPr marL="0" indent="0">
              <a:buNone/>
            </a:pPr>
            <a:r>
              <a:rPr lang="it-IT" i="1" dirty="0"/>
              <a:t>È meglio valutare gli stati emotivi esperiti al lavoro utilizzando le due dimensioni teoricamente ortogonali dell’affettività positiva (PA) e negativa (NA), o utilizzando le due dimensioni ortogonali e bipolari del </a:t>
            </a:r>
            <a:r>
              <a:rPr lang="it-IT" i="1" dirty="0" err="1"/>
              <a:t>hedonic</a:t>
            </a:r>
            <a:r>
              <a:rPr lang="it-IT" i="1" dirty="0"/>
              <a:t> </a:t>
            </a:r>
            <a:r>
              <a:rPr lang="it-IT" i="1" dirty="0" err="1"/>
              <a:t>tone</a:t>
            </a:r>
            <a:r>
              <a:rPr lang="it-IT" i="1" dirty="0"/>
              <a:t> e dell’</a:t>
            </a:r>
            <a:r>
              <a:rPr lang="it-IT" i="1" dirty="0" err="1"/>
              <a:t>arousal</a:t>
            </a:r>
            <a:r>
              <a:rPr lang="it-IT" i="1" dirty="0"/>
              <a:t>/</a:t>
            </a:r>
            <a:r>
              <a:rPr lang="it-IT" i="1" dirty="0" err="1"/>
              <a:t>activation</a:t>
            </a:r>
            <a:r>
              <a:rPr lang="it-IT" i="1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37132175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2E624CD-85CD-42C5-B01B-3B4DE7113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Mood </a:t>
            </a:r>
            <a:r>
              <a:rPr lang="it-IT" dirty="0" err="1"/>
              <a:t>Circumplex</a:t>
            </a:r>
            <a:r>
              <a:rPr lang="it-IT" dirty="0"/>
              <a:t> </a:t>
            </a:r>
            <a:r>
              <a:rPr lang="it-IT" dirty="0" smtClean="0"/>
              <a:t>model</a:t>
            </a: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D72E9A5C-A0DB-40EE-A2C2-611122CF5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2C30-A632-494E-AA53-B871B2573DCF}" type="slidenum">
              <a:rPr lang="it-IT" smtClean="0"/>
              <a:t>59</a:t>
            </a:fld>
            <a:endParaRPr lang="it-IT"/>
          </a:p>
        </p:txBody>
      </p:sp>
      <p:pic>
        <p:nvPicPr>
          <p:cNvPr id="35" name="Immagine 34">
            <a:extLst>
              <a:ext uri="{FF2B5EF4-FFF2-40B4-BE49-F238E27FC236}">
                <a16:creationId xmlns:a16="http://schemas.microsoft.com/office/drawing/2014/main" xmlns="" id="{DA1895E9-F2D9-4159-A6C4-AAAED099A9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88" t="35541" r="45823" b="15401"/>
          <a:stretch/>
        </p:blipFill>
        <p:spPr>
          <a:xfrm>
            <a:off x="697588" y="1463039"/>
            <a:ext cx="7748824" cy="4731777"/>
          </a:xfrm>
          <a:prstGeom prst="rect">
            <a:avLst/>
          </a:prstGeom>
        </p:spPr>
      </p:pic>
      <p:sp>
        <p:nvSpPr>
          <p:cNvPr id="36" name="Segnaposto piè di pagina 5">
            <a:extLst>
              <a:ext uri="{FF2B5EF4-FFF2-40B4-BE49-F238E27FC236}">
                <a16:creationId xmlns:a16="http://schemas.microsoft.com/office/drawing/2014/main" xmlns="" id="{92C5059B-7869-4CF5-A144-FEBC36C1C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4904" y="132837"/>
            <a:ext cx="4814192" cy="365125"/>
          </a:xfrm>
        </p:spPr>
        <p:txBody>
          <a:bodyPr/>
          <a:lstStyle/>
          <a:p>
            <a:r>
              <a:rPr lang="en-US" dirty="0"/>
              <a:t>La </a:t>
            </a:r>
            <a:r>
              <a:rPr lang="en-US" dirty="0" err="1"/>
              <a:t>misurazione</a:t>
            </a:r>
            <a:r>
              <a:rPr lang="en-US" dirty="0"/>
              <a:t> </a:t>
            </a:r>
            <a:r>
              <a:rPr lang="en-US" dirty="0" err="1"/>
              <a:t>degli</a:t>
            </a:r>
            <a:r>
              <a:rPr lang="en-US" dirty="0"/>
              <a:t> </a:t>
            </a:r>
            <a:r>
              <a:rPr lang="en-US" dirty="0" err="1"/>
              <a:t>atteggiamenti</a:t>
            </a:r>
            <a:r>
              <a:rPr lang="en-US" dirty="0"/>
              <a:t> </a:t>
            </a:r>
            <a:r>
              <a:rPr lang="en-US" dirty="0" err="1"/>
              <a:t>lavorativi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51173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412B47B2-F58C-4FB5-9AAF-2A0B47D45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Dimensione affettiva</a:t>
            </a:r>
          </a:p>
        </p:txBody>
      </p:sp>
      <p:graphicFrame>
        <p:nvGraphicFramePr>
          <p:cNvPr id="5" name="Segnaposto contenuto 4">
            <a:extLst>
              <a:ext uri="{FF2B5EF4-FFF2-40B4-BE49-F238E27FC236}">
                <a16:creationId xmlns:a16="http://schemas.microsoft.com/office/drawing/2014/main" xmlns="" id="{76822E70-C353-4797-83F1-F35BEFABE2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2774438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98C9F675-DF30-493C-ACDD-D58B6CF72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2C30-A632-494E-AA53-B871B2573DCF}" type="slidenum">
              <a:rPr lang="it-IT" smtClean="0"/>
              <a:t>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D38D49FA-8E5A-40B4-BC15-1B0CC735C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4904" y="132837"/>
            <a:ext cx="4814192" cy="365125"/>
          </a:xfrm>
        </p:spPr>
        <p:txBody>
          <a:bodyPr/>
          <a:lstStyle/>
          <a:p>
            <a:r>
              <a:rPr lang="it-IT"/>
              <a:t>Introduzione</a:t>
            </a:r>
          </a:p>
        </p:txBody>
      </p:sp>
    </p:spTree>
    <p:extLst>
      <p:ext uri="{BB962C8B-B14F-4D97-AF65-F5344CB8AC3E}">
        <p14:creationId xmlns:p14="http://schemas.microsoft.com/office/powerpoint/2010/main" val="67336818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80795220-BF30-4BD8-9480-ACFA24B0D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Limiti delle dimensioni ortogonali</a:t>
            </a:r>
          </a:p>
        </p:txBody>
      </p:sp>
      <p:graphicFrame>
        <p:nvGraphicFramePr>
          <p:cNvPr id="6" name="Segnaposto contenuto 5">
            <a:extLst>
              <a:ext uri="{FF2B5EF4-FFF2-40B4-BE49-F238E27FC236}">
                <a16:creationId xmlns:a16="http://schemas.microsoft.com/office/drawing/2014/main" xmlns="" id="{D2348F92-6221-4397-9963-7D6B831209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6877338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F02EF41B-45CB-4E90-83B9-C7CDB2AD1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2C30-A632-494E-AA53-B871B2573DCF}" type="slidenum">
              <a:rPr lang="it-IT" smtClean="0"/>
              <a:t>60</a:t>
            </a:fld>
            <a:endParaRPr lang="it-IT"/>
          </a:p>
        </p:txBody>
      </p:sp>
      <p:sp>
        <p:nvSpPr>
          <p:cNvPr id="5" name="Segnaposto piè di pagina 5">
            <a:extLst>
              <a:ext uri="{FF2B5EF4-FFF2-40B4-BE49-F238E27FC236}">
                <a16:creationId xmlns:a16="http://schemas.microsoft.com/office/drawing/2014/main" xmlns="" id="{CB4CC13D-121F-45D1-B983-CD7AC2C77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4904" y="132837"/>
            <a:ext cx="4814192" cy="365125"/>
          </a:xfrm>
        </p:spPr>
        <p:txBody>
          <a:bodyPr/>
          <a:lstStyle/>
          <a:p>
            <a:r>
              <a:rPr lang="en-US" dirty="0"/>
              <a:t>La </a:t>
            </a:r>
            <a:r>
              <a:rPr lang="en-US" dirty="0" err="1"/>
              <a:t>misurazione</a:t>
            </a:r>
            <a:r>
              <a:rPr lang="en-US" dirty="0"/>
              <a:t> </a:t>
            </a:r>
            <a:r>
              <a:rPr lang="en-US" dirty="0" err="1"/>
              <a:t>degli</a:t>
            </a:r>
            <a:r>
              <a:rPr lang="en-US" dirty="0"/>
              <a:t> </a:t>
            </a:r>
            <a:r>
              <a:rPr lang="en-US" dirty="0" err="1"/>
              <a:t>atteggiamenti</a:t>
            </a:r>
            <a:r>
              <a:rPr lang="en-US" dirty="0"/>
              <a:t> </a:t>
            </a:r>
            <a:r>
              <a:rPr lang="en-US" dirty="0" err="1"/>
              <a:t>lavorativi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098070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128DFB6A-9D76-4A99-A59D-889354E71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Tassonomia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8D53E391-CA0C-4229-9990-7C64D2FA34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31008"/>
            <a:ext cx="7886700" cy="3811246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Una delle sfide nel misurare le singole emozioni è decidere </a:t>
            </a:r>
            <a:r>
              <a:rPr lang="it-IT" i="1" dirty="0"/>
              <a:t>quali emozioni debbano essere misurate e quindi studiate</a:t>
            </a:r>
            <a:r>
              <a:rPr lang="it-IT" dirty="0"/>
              <a:t>.</a:t>
            </a:r>
          </a:p>
          <a:p>
            <a:pPr marL="0" indent="0">
              <a:buNone/>
            </a:pPr>
            <a:r>
              <a:rPr lang="it-IT" dirty="0"/>
              <a:t>Gli studiosi delle emozioni hanno lottato invano per cercare di delineare una </a:t>
            </a:r>
            <a:r>
              <a:rPr lang="it-IT" b="1" dirty="0"/>
              <a:t>tassonomia</a:t>
            </a:r>
            <a:r>
              <a:rPr lang="it-IT" dirty="0"/>
              <a:t> condivisa delle </a:t>
            </a:r>
            <a:r>
              <a:rPr lang="it-IT" b="1" dirty="0"/>
              <a:t>“emozioni di base”.</a:t>
            </a:r>
          </a:p>
          <a:p>
            <a:pPr marL="0" indent="0">
              <a:buNone/>
            </a:pPr>
            <a:r>
              <a:rPr lang="it-IT" dirty="0"/>
              <a:t>Un’altra sfida è rappresentata dal fatto che </a:t>
            </a:r>
            <a:r>
              <a:rPr lang="it-IT" i="1" dirty="0"/>
              <a:t>le singole emozioni, sebbene teoricamente separabili, non lo sono in realtà empiricamente. 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E0707B6B-240D-4718-90EE-3C3B714F7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2C30-A632-494E-AA53-B871B2573DCF}" type="slidenum">
              <a:rPr lang="it-IT" smtClean="0"/>
              <a:t>61</a:t>
            </a:fld>
            <a:endParaRPr lang="it-IT"/>
          </a:p>
        </p:txBody>
      </p:sp>
      <p:sp>
        <p:nvSpPr>
          <p:cNvPr id="5" name="Segnaposto piè di pagina 5">
            <a:extLst>
              <a:ext uri="{FF2B5EF4-FFF2-40B4-BE49-F238E27FC236}">
                <a16:creationId xmlns:a16="http://schemas.microsoft.com/office/drawing/2014/main" xmlns="" id="{3445C704-830D-4B37-BEFD-C8CB16DA2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4904" y="132837"/>
            <a:ext cx="4814192" cy="365125"/>
          </a:xfrm>
        </p:spPr>
        <p:txBody>
          <a:bodyPr/>
          <a:lstStyle/>
          <a:p>
            <a:r>
              <a:rPr lang="en-US" dirty="0"/>
              <a:t>La </a:t>
            </a:r>
            <a:r>
              <a:rPr lang="en-US" dirty="0" err="1"/>
              <a:t>misurazione</a:t>
            </a:r>
            <a:r>
              <a:rPr lang="en-US" dirty="0"/>
              <a:t> </a:t>
            </a:r>
            <a:r>
              <a:rPr lang="en-US" dirty="0" err="1"/>
              <a:t>degli</a:t>
            </a:r>
            <a:r>
              <a:rPr lang="en-US" dirty="0"/>
              <a:t> </a:t>
            </a:r>
            <a:r>
              <a:rPr lang="en-US" dirty="0" err="1"/>
              <a:t>atteggiamenti</a:t>
            </a:r>
            <a:r>
              <a:rPr lang="en-US" dirty="0"/>
              <a:t> </a:t>
            </a:r>
            <a:r>
              <a:rPr lang="en-US" dirty="0" err="1"/>
              <a:t>lavorativi</a:t>
            </a:r>
            <a:endParaRPr lang="it-IT" dirty="0"/>
          </a:p>
        </p:txBody>
      </p:sp>
      <p:pic>
        <p:nvPicPr>
          <p:cNvPr id="1026" name="Picture 2" descr="Risultati immagini per emozioni di base">
            <a:extLst>
              <a:ext uri="{FF2B5EF4-FFF2-40B4-BE49-F238E27FC236}">
                <a16:creationId xmlns:a16="http://schemas.microsoft.com/office/drawing/2014/main" xmlns="" id="{3A3AC478-6725-4ADC-906E-3A20AC9F31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01" t="9022" r="8478" b="7443"/>
          <a:stretch/>
        </p:blipFill>
        <p:spPr bwMode="auto">
          <a:xfrm>
            <a:off x="5288456" y="497962"/>
            <a:ext cx="2084616" cy="1711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21745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8724707-2726-4666-80E7-BFAA6EE45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8D47E476-D08C-447B-B759-B525FA1D2B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80BC5AC7-5566-4024-81EF-09A2CDCF7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2C30-A632-494E-AA53-B871B2573DCF}" type="slidenum">
              <a:rPr lang="it-IT" smtClean="0"/>
              <a:t>62</a:t>
            </a:fld>
            <a:endParaRPr lang="it-IT"/>
          </a:p>
        </p:txBody>
      </p:sp>
      <p:pic>
        <p:nvPicPr>
          <p:cNvPr id="5" name="Segnaposto contenuto 5">
            <a:extLst>
              <a:ext uri="{FF2B5EF4-FFF2-40B4-BE49-F238E27FC236}">
                <a16:creationId xmlns:a16="http://schemas.microsoft.com/office/drawing/2014/main" xmlns="" id="{FD4B780D-0EB3-4EF8-B0CE-D8F46C00DFB4}"/>
              </a:ext>
            </a:extLst>
          </p:cNvPr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12"/>
            <a:ext cx="9144000" cy="681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510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CADE41D3-F618-4785-85BC-BCF7C448E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664" y="681037"/>
            <a:ext cx="8783832" cy="1311369"/>
          </a:xfrm>
        </p:spPr>
        <p:txBody>
          <a:bodyPr>
            <a:normAutofit fontScale="90000"/>
          </a:bodyPr>
          <a:lstStyle/>
          <a:p>
            <a:r>
              <a:rPr lang="it-IT" sz="4200" dirty="0"/>
              <a:t>Similarità concettuali e differenze empiriche tra atteggiamenti sociali e lavorativi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graphicFrame>
        <p:nvGraphicFramePr>
          <p:cNvPr id="5" name="Segnaposto contenuto 4">
            <a:extLst>
              <a:ext uri="{FF2B5EF4-FFF2-40B4-BE49-F238E27FC236}">
                <a16:creationId xmlns:a16="http://schemas.microsoft.com/office/drawing/2014/main" xmlns="" id="{3DB69F14-92C3-4241-9F28-3AB80BD455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469402"/>
              </p:ext>
            </p:extLst>
          </p:nvPr>
        </p:nvGraphicFramePr>
        <p:xfrm>
          <a:off x="628650" y="1612233"/>
          <a:ext cx="7886700" cy="4564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CA09D017-8A82-4CD1-9AD2-03185EAFB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2C30-A632-494E-AA53-B871B2573DCF}" type="slidenum">
              <a:rPr lang="it-IT" smtClean="0"/>
              <a:t>7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322701B2-1072-478A-830D-CA66327D5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4904" y="132837"/>
            <a:ext cx="4814192" cy="365125"/>
          </a:xfrm>
        </p:spPr>
        <p:txBody>
          <a:bodyPr/>
          <a:lstStyle/>
          <a:p>
            <a:r>
              <a:rPr lang="it-IT"/>
              <a:t>Introduzione</a:t>
            </a:r>
          </a:p>
        </p:txBody>
      </p:sp>
    </p:spTree>
    <p:extLst>
      <p:ext uri="{BB962C8B-B14F-4D97-AF65-F5344CB8AC3E}">
        <p14:creationId xmlns:p14="http://schemas.microsoft.com/office/powerpoint/2010/main" val="3658033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7F8B012C-121A-47FB-A5A9-829ECC9E4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Correlazione tra atteggiamenti e oggetti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5D16EA35-4162-45A0-BD3E-DA3F1F7EF575}"/>
              </a:ext>
            </a:extLst>
          </p:cNvPr>
          <p:cNvSpPr>
            <a:spLocks noGrp="1"/>
          </p:cNvSpPr>
          <p:nvPr>
            <p:ph idx="1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dirty="0"/>
              <a:t>Le </a:t>
            </a:r>
            <a:r>
              <a:rPr lang="it-IT" b="1" dirty="0"/>
              <a:t>correlazioni</a:t>
            </a:r>
            <a:r>
              <a:rPr lang="it-IT" dirty="0"/>
              <a:t> tra gli atteggiamenti generali rispetto ad un oggetto e comportamenti specifici messi in atto rispetto allo stesso, </a:t>
            </a:r>
            <a:r>
              <a:rPr lang="it-IT" i="1" dirty="0"/>
              <a:t>sono soggetti a molte fonti di variabilità.</a:t>
            </a:r>
          </a:p>
          <a:p>
            <a:pPr marL="0" indent="0">
              <a:buNone/>
            </a:pPr>
            <a:r>
              <a:rPr lang="it-IT" dirty="0" err="1"/>
              <a:t>Fishbein</a:t>
            </a:r>
            <a:r>
              <a:rPr lang="it-IT" dirty="0"/>
              <a:t> e </a:t>
            </a:r>
            <a:r>
              <a:rPr lang="it-IT" dirty="0" err="1"/>
              <a:t>Ajzen</a:t>
            </a:r>
            <a:r>
              <a:rPr lang="it-IT" dirty="0"/>
              <a:t> (1974; 1975) hanno inoltre suggerito la necessità di </a:t>
            </a:r>
            <a:r>
              <a:rPr lang="it-IT" b="1" dirty="0"/>
              <a:t>distinguere</a:t>
            </a:r>
            <a:r>
              <a:rPr lang="it-IT" dirty="0"/>
              <a:t> </a:t>
            </a:r>
            <a:r>
              <a:rPr lang="it-IT" i="1" dirty="0"/>
              <a:t>tra atteggiamenti verso un oggetto, atteggiamenti verso un comportamento, e intenzioni comportamentali di portare a termine un certo atto.</a:t>
            </a:r>
          </a:p>
          <a:p>
            <a:pPr marL="0" indent="0">
              <a:buNone/>
            </a:pPr>
            <a:r>
              <a:rPr lang="it-IT" dirty="0"/>
              <a:t>I primi due costrutti predicono l’ultimo, ma </a:t>
            </a:r>
            <a:r>
              <a:rPr lang="it-IT" i="1" dirty="0"/>
              <a:t>le </a:t>
            </a:r>
            <a:r>
              <a:rPr lang="it-IT" b="1" i="1" dirty="0"/>
              <a:t>intenzioni</a:t>
            </a:r>
            <a:r>
              <a:rPr lang="it-IT" i="1" dirty="0"/>
              <a:t> </a:t>
            </a:r>
            <a:r>
              <a:rPr lang="it-IT" b="1" i="1" dirty="0"/>
              <a:t>comportamentali</a:t>
            </a:r>
            <a:r>
              <a:rPr lang="it-IT" i="1" dirty="0"/>
              <a:t> stabiliscono la corrispondenza tra atteggiamenti e atto. 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E1A23C41-E52F-4449-BC13-4972A18F1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2C30-A632-494E-AA53-B871B2573DCF}" type="slidenum">
              <a:rPr lang="it-IT" smtClean="0"/>
              <a:t>8</a:t>
            </a:fld>
            <a:endParaRPr lang="it-IT"/>
          </a:p>
        </p:txBody>
      </p:sp>
      <p:sp>
        <p:nvSpPr>
          <p:cNvPr id="5" name="Segnaposto piè di pagina 5">
            <a:extLst>
              <a:ext uri="{FF2B5EF4-FFF2-40B4-BE49-F238E27FC236}">
                <a16:creationId xmlns:a16="http://schemas.microsoft.com/office/drawing/2014/main" xmlns="" id="{9E78B397-3303-446B-A158-7BBAF7FA6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4904" y="132837"/>
            <a:ext cx="4814192" cy="365125"/>
          </a:xfrm>
        </p:spPr>
        <p:txBody>
          <a:bodyPr/>
          <a:lstStyle/>
          <a:p>
            <a:r>
              <a:rPr lang="it-IT"/>
              <a:t>Introduzione</a:t>
            </a:r>
          </a:p>
        </p:txBody>
      </p:sp>
    </p:spTree>
    <p:extLst>
      <p:ext uri="{BB962C8B-B14F-4D97-AF65-F5344CB8AC3E}">
        <p14:creationId xmlns:p14="http://schemas.microsoft.com/office/powerpoint/2010/main" val="3095060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1544E78E-0BB2-4E89-B98E-E29C2CA9A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i="1" dirty="0"/>
              <a:t>Soddisfazione lavorativa e comportamenti lavorativi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866C3A4C-1A0C-4DCE-BEBD-81CD23AB32A7}"/>
              </a:ext>
            </a:extLst>
          </p:cNvPr>
          <p:cNvSpPr>
            <a:spLocks noGrp="1"/>
          </p:cNvSpPr>
          <p:nvPr>
            <p:ph idx="1"/>
          </p:nvPr>
        </p:nvSpPr>
        <p:spPr>
          <a:ln w="57150"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La ricerca sulle relazioni tra soddisfazione lavorativa e specifici comportamenti ha generato un </a:t>
            </a:r>
            <a:r>
              <a:rPr lang="it-IT" i="1" dirty="0"/>
              <a:t>insieme di </a:t>
            </a:r>
            <a:r>
              <a:rPr lang="it-IT" b="1" i="1" dirty="0"/>
              <a:t>risultati</a:t>
            </a:r>
            <a:r>
              <a:rPr lang="it-IT" i="1" dirty="0"/>
              <a:t> generalmente </a:t>
            </a:r>
            <a:r>
              <a:rPr lang="it-IT" b="1" i="1" dirty="0"/>
              <a:t>positivi</a:t>
            </a:r>
            <a:r>
              <a:rPr lang="it-IT" i="1" dirty="0"/>
              <a:t>.</a:t>
            </a:r>
          </a:p>
          <a:p>
            <a:pPr marL="0" indent="0">
              <a:buNone/>
            </a:pPr>
            <a:r>
              <a:rPr lang="it-IT" dirty="0"/>
              <a:t>Gli </a:t>
            </a:r>
            <a:r>
              <a:rPr lang="it-IT" b="1" dirty="0"/>
              <a:t>atteggiamenti lavorativi </a:t>
            </a:r>
            <a:r>
              <a:rPr lang="it-IT" dirty="0"/>
              <a:t>sono </a:t>
            </a:r>
            <a:r>
              <a:rPr lang="it-IT" b="1" dirty="0"/>
              <a:t>correlati</a:t>
            </a:r>
            <a:r>
              <a:rPr lang="it-IT" dirty="0"/>
              <a:t> ad una larga varietà di </a:t>
            </a:r>
            <a:r>
              <a:rPr lang="it-IT" b="1" dirty="0"/>
              <a:t>specifici comportamenti lavorativi</a:t>
            </a:r>
            <a:r>
              <a:rPr lang="it-IT" dirty="0"/>
              <a:t>.</a:t>
            </a:r>
          </a:p>
          <a:p>
            <a:pPr marL="0" indent="0">
              <a:buNone/>
            </a:pPr>
            <a:r>
              <a:rPr lang="it-IT" i="1" dirty="0"/>
              <a:t>Le </a:t>
            </a:r>
            <a:r>
              <a:rPr lang="it-IT" b="1" i="1" dirty="0"/>
              <a:t>relazioni</a:t>
            </a:r>
            <a:r>
              <a:rPr lang="it-IT" i="1" dirty="0"/>
              <a:t> tra soddisfazione lavorativa generale e misure aggregate di comportamenti lavorativi </a:t>
            </a:r>
            <a:r>
              <a:rPr lang="it-IT" dirty="0"/>
              <a:t>sono più forti e teoricamente più utili delle relazioni tra la soddisfazione lavorativa generale e specifici comportamenti.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72F0F6CA-BF46-46BB-9F78-C3FE4B83B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2C30-A632-494E-AA53-B871B2573DCF}" type="slidenum">
              <a:rPr lang="it-IT" smtClean="0"/>
              <a:t>9</a:t>
            </a:fld>
            <a:endParaRPr lang="it-IT"/>
          </a:p>
        </p:txBody>
      </p:sp>
      <p:sp>
        <p:nvSpPr>
          <p:cNvPr id="5" name="Segnaposto piè di pagina 5">
            <a:extLst>
              <a:ext uri="{FF2B5EF4-FFF2-40B4-BE49-F238E27FC236}">
                <a16:creationId xmlns:a16="http://schemas.microsoft.com/office/drawing/2014/main" xmlns="" id="{1E0C9AAD-E20D-4424-B223-2F6F389B6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4904" y="132837"/>
            <a:ext cx="4814192" cy="365125"/>
          </a:xfrm>
        </p:spPr>
        <p:txBody>
          <a:bodyPr/>
          <a:lstStyle/>
          <a:p>
            <a:r>
              <a:rPr lang="it-IT"/>
              <a:t>Introduzione</a:t>
            </a:r>
          </a:p>
        </p:txBody>
      </p:sp>
      <p:pic>
        <p:nvPicPr>
          <p:cNvPr id="19458" name="Picture 2" descr="Risultati immagini per soddisfazione lavorativa">
            <a:extLst>
              <a:ext uri="{FF2B5EF4-FFF2-40B4-BE49-F238E27FC236}">
                <a16:creationId xmlns:a16="http://schemas.microsoft.com/office/drawing/2014/main" xmlns="" id="{F701A571-AA3A-4033-8548-8A352B3D5B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670" y="601178"/>
            <a:ext cx="2183215" cy="1161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9881595"/>
      </p:ext>
    </p:extLst>
  </p:cSld>
  <p:clrMapOvr>
    <a:masterClrMapping/>
  </p:clrMapOvr>
</p:sld>
</file>

<file path=ppt/theme/theme1.xml><?xml version="1.0" encoding="utf-8"?>
<a:theme xmlns:a="http://schemas.openxmlformats.org/drawingml/2006/main" name="Tema.PsiLav.2018">
  <a:themeElements>
    <a:clrScheme name="Sapienz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.PsiLav.2018" id="{1F3A35FF-03B1-427B-8AA5-C9177396B980}" vid="{E2D9268C-61F3-4096-A346-1C9192704EC7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Tema.PsiLav.2018</Template>
  <TotalTime>298</TotalTime>
  <Words>4072</Words>
  <Application>Microsoft Macintosh PowerPoint</Application>
  <PresentationFormat>Presentazione su schermo (4:3)</PresentationFormat>
  <Paragraphs>326</Paragraphs>
  <Slides>62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62</vt:i4>
      </vt:variant>
    </vt:vector>
  </HeadingPairs>
  <TitlesOfParts>
    <vt:vector size="67" baseType="lpstr">
      <vt:lpstr>Calibri</vt:lpstr>
      <vt:lpstr>Calibri Light</vt:lpstr>
      <vt:lpstr>ＭＳ Ｐゴシック</vt:lpstr>
      <vt:lpstr>Arial</vt:lpstr>
      <vt:lpstr>Tema.PsiLav.2018</vt:lpstr>
      <vt:lpstr>SODDISFAZIONE SUL LAVORO E AFFETTIVITA’ LAVORATIVA</vt:lpstr>
      <vt:lpstr>Introduzione</vt:lpstr>
      <vt:lpstr>Definizione della Soddisfazione lavorativa</vt:lpstr>
      <vt:lpstr>Natura della soddisfazione lavorativa</vt:lpstr>
      <vt:lpstr>Definizione di atteggiamenti</vt:lpstr>
      <vt:lpstr>Dimensione affettiva</vt:lpstr>
      <vt:lpstr>Similarità concettuali e differenze empiriche tra atteggiamenti sociali e lavorativi </vt:lpstr>
      <vt:lpstr>Correlazione tra atteggiamenti e oggetti</vt:lpstr>
      <vt:lpstr>Soddisfazione lavorativa e comportamenti lavorativi</vt:lpstr>
      <vt:lpstr>Previsione di un comportamento</vt:lpstr>
      <vt:lpstr>Coinvolgimento personale</vt:lpstr>
      <vt:lpstr>Soddisfazione lavorativa e prestazione lavorativa</vt:lpstr>
      <vt:lpstr>In sintesi</vt:lpstr>
      <vt:lpstr>Modelli teorici della soddisfazione lavorativa</vt:lpstr>
      <vt:lpstr>Il modello Cornell</vt:lpstr>
      <vt:lpstr>Cornici di Riferimento</vt:lpstr>
      <vt:lpstr>Differenze individuali nella soddisfazione lavorativa</vt:lpstr>
      <vt:lpstr>Atteggiamenti e condizioni di vita</vt:lpstr>
      <vt:lpstr>Presenza o assenza di alternative</vt:lpstr>
      <vt:lpstr>Il modello Cornell</vt:lpstr>
      <vt:lpstr>Il Value Percept Model</vt:lpstr>
      <vt:lpstr>Formula del modello di Locke</vt:lpstr>
      <vt:lpstr>Il Job Characteristics Model</vt:lpstr>
      <vt:lpstr>Caratteristiche del modello (JCM)</vt:lpstr>
      <vt:lpstr>Growht Need Strenght (GNS)</vt:lpstr>
      <vt:lpstr>Influenze Disposizionali</vt:lpstr>
      <vt:lpstr>Core Self Evaluations (CSE)</vt:lpstr>
      <vt:lpstr>Confronto tra modelli teorici</vt:lpstr>
      <vt:lpstr>Modello integrativo</vt:lpstr>
      <vt:lpstr>Nuovi sviluppi teorici</vt:lpstr>
      <vt:lpstr>Employee engagement</vt:lpstr>
      <vt:lpstr>Work role Affect</vt:lpstr>
      <vt:lpstr>Teoria degli Eventi Affettivi (AET)</vt:lpstr>
      <vt:lpstr>Affettività</vt:lpstr>
      <vt:lpstr>Conseguenze degli stati affettivi</vt:lpstr>
      <vt:lpstr>Differenze tra AET e altri approcci</vt:lpstr>
      <vt:lpstr>Natura dinamica dell’affettività</vt:lpstr>
      <vt:lpstr>Ecological momentary assessment</vt:lpstr>
      <vt:lpstr>Misurazioni a più livelli</vt:lpstr>
      <vt:lpstr>Approccio multilevel</vt:lpstr>
      <vt:lpstr>Conclusioni a diversi livelli di analisi</vt:lpstr>
      <vt:lpstr>Cognitività e affettività</vt:lpstr>
      <vt:lpstr>Versione modificata dell’AET</vt:lpstr>
      <vt:lpstr>Versione modificata dell’Affective Events Theory</vt:lpstr>
      <vt:lpstr>Personalità, variabilità intra-individuale e Core self-evaluations</vt:lpstr>
      <vt:lpstr>Il Core Self-Evaluations – Job Affect Multilevel (CSEJAM) model.</vt:lpstr>
      <vt:lpstr>Parte intra-individuale (CSEJAM)</vt:lpstr>
      <vt:lpstr>Parte inter-individuale (CSEJAM)</vt:lpstr>
      <vt:lpstr>Effetti di moderazione (CSEJAM)</vt:lpstr>
      <vt:lpstr>La soddisfazione lavorativa al livello dell’unità lavorativa</vt:lpstr>
      <vt:lpstr>Unità lavorativa</vt:lpstr>
      <vt:lpstr>Implicazioni pratiche</vt:lpstr>
      <vt:lpstr>La soddisfazione lavorativa</vt:lpstr>
      <vt:lpstr>Job Descriptive Index (JDI)</vt:lpstr>
      <vt:lpstr>Altri strumenti di misura</vt:lpstr>
      <vt:lpstr>Affettività lavorativa, umore, ed emozioni</vt:lpstr>
      <vt:lpstr>Strumenti di misurazione</vt:lpstr>
      <vt:lpstr>Contenuto degli strumenti</vt:lpstr>
      <vt:lpstr>Il Mood Circumplex model</vt:lpstr>
      <vt:lpstr>Limiti delle dimensioni ortogonali</vt:lpstr>
      <vt:lpstr>Tassonomia</vt:lpstr>
      <vt:lpstr>Presentazione di PowerPoint</vt:lpstr>
    </vt:vector>
  </TitlesOfParts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SODDISFAZIONE SUL LAVORO E AFFETTIVITA’ LAVORATIVA</dc:title>
  <dc:creator>fra99_2@yahoo.it</dc:creator>
  <cp:lastModifiedBy>Evelina</cp:lastModifiedBy>
  <cp:revision>37</cp:revision>
  <dcterms:created xsi:type="dcterms:W3CDTF">2018-09-21T14:18:06Z</dcterms:created>
  <dcterms:modified xsi:type="dcterms:W3CDTF">2018-09-24T18:22:25Z</dcterms:modified>
</cp:coreProperties>
</file>