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iskWaQinP//Hr+o3sVe5q8DFd4G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61b1a5d93d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61b1a5d93d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g61b1a5d93d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it-IT"/>
              <a:t>11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61b1a5d93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61b1a5d93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g61b1a5d93d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it-IT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apositiva titolo" type="title">
  <p:cSld name="TITLE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2"/>
          <p:cNvSpPr/>
          <p:nvPr/>
        </p:nvSpPr>
        <p:spPr>
          <a:xfrm rot="10800000" flipH="1">
            <a:off x="5410182" y="3810000"/>
            <a:ext cx="3733819" cy="910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0" name="Google Shape;30;p12"/>
          <p:cNvSpPr/>
          <p:nvPr/>
        </p:nvSpPr>
        <p:spPr>
          <a:xfrm rot="10800000" flipH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" name="Google Shape;31;p12"/>
          <p:cNvSpPr/>
          <p:nvPr/>
        </p:nvSpPr>
        <p:spPr>
          <a:xfrm rot="10800000" flipH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2" name="Google Shape;32;p12"/>
          <p:cNvSpPr/>
          <p:nvPr/>
        </p:nvSpPr>
        <p:spPr>
          <a:xfrm rot="10800000" flipH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3" name="Google Shape;33;p12"/>
          <p:cNvSpPr/>
          <p:nvPr/>
        </p:nvSpPr>
        <p:spPr>
          <a:xfrm rot="10800000" flipH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4" name="Google Shape;34;p12"/>
          <p:cNvSpPr/>
          <p:nvPr/>
        </p:nvSpPr>
        <p:spPr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5" name="Google Shape;35;p12"/>
          <p:cNvSpPr/>
          <p:nvPr/>
        </p:nvSpPr>
        <p:spPr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6" name="Google Shape;36;p12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7" name="Google Shape;37;p12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8" name="Google Shape;38;p12"/>
          <p:cNvSpPr/>
          <p:nvPr/>
        </p:nvSpPr>
        <p:spPr>
          <a:xfrm rot="10800000" flipH="1">
            <a:off x="6414051" y="3643090"/>
            <a:ext cx="2729950" cy="248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9" name="Google Shape;39;p12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0" name="Google Shape;40;p12"/>
          <p:cNvSpPr txBox="1"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None/>
              <a:defRPr sz="4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3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dt" idx="10"/>
          </p:nvPr>
        </p:nvSpPr>
        <p:spPr>
          <a:xfrm>
            <a:off x="6705600" y="4206240"/>
            <a:ext cx="9601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ftr" idx="11"/>
          </p:nvPr>
        </p:nvSpPr>
        <p:spPr>
          <a:xfrm>
            <a:off x="5410200" y="4205288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sldNum" idx="12"/>
          </p:nvPr>
        </p:nvSpPr>
        <p:spPr>
          <a:xfrm>
            <a:off x="8320088" y="1136"/>
            <a:ext cx="74771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1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1"/>
          <p:cNvSpPr txBox="1">
            <a:spLocks noGrp="1"/>
          </p:cNvSpPr>
          <p:nvPr>
            <p:ph type="body" idx="1"/>
          </p:nvPr>
        </p:nvSpPr>
        <p:spPr>
          <a:xfrm rot="5400000">
            <a:off x="2409444" y="297180"/>
            <a:ext cx="432511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99" name="Google Shape;99;p21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1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1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VERTICAL_TITLE_AND_VERTICAL_TEXT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2"/>
          <p:cNvSpPr txBox="1">
            <a:spLocks noGrp="1"/>
          </p:cNvSpPr>
          <p:nvPr>
            <p:ph type="title"/>
          </p:nvPr>
        </p:nvSpPr>
        <p:spPr>
          <a:xfrm rot="5400000">
            <a:off x="4991100" y="2933700"/>
            <a:ext cx="5486400" cy="19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22"/>
          <p:cNvSpPr txBox="1">
            <a:spLocks noGrp="1"/>
          </p:cNvSpPr>
          <p:nvPr>
            <p:ph type="body" idx="1"/>
          </p:nvPr>
        </p:nvSpPr>
        <p:spPr>
          <a:xfrm rot="5400000">
            <a:off x="838200" y="762000"/>
            <a:ext cx="5486400" cy="624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05" name="Google Shape;105;p22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2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2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4"/>
          <p:cNvSpPr txBox="1"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300"/>
              <a:buFont typeface="Trebuchet MS"/>
              <a:buNone/>
              <a:defRPr sz="4300" b="1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2100"/>
              <a:buNone/>
              <a:defRPr sz="2100" b="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4" name="Google Shape;54;p14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9250" algn="l"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2"/>
          </p:nvPr>
        </p:nvSpPr>
        <p:spPr>
          <a:xfrm>
            <a:off x="4648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9250" algn="l"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  <a:defRPr sz="4000" b="0" i="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prstGeom prst="rect">
            <a:avLst/>
          </a:prstGeom>
          <a:solidFill>
            <a:srgbClr val="328D96">
              <a:alpha val="24705"/>
            </a:srgbClr>
          </a:solidFill>
          <a:ln w="127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>
                <a:solidFill>
                  <a:srgbClr val="414141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body" idx="2"/>
          </p:nvPr>
        </p:nvSpPr>
        <p:spPr>
          <a:xfrm>
            <a:off x="4721225" y="2244970"/>
            <a:ext cx="4041775" cy="457200"/>
          </a:xfrm>
          <a:prstGeom prst="rect">
            <a:avLst/>
          </a:prstGeom>
          <a:solidFill>
            <a:srgbClr val="328D96">
              <a:alpha val="24705"/>
            </a:srgbClr>
          </a:solidFill>
          <a:ln w="127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>
                <a:solidFill>
                  <a:srgbClr val="414141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8" name="Google Shape;68;p16"/>
          <p:cNvSpPr txBox="1">
            <a:spLocks noGrp="1"/>
          </p:cNvSpPr>
          <p:nvPr>
            <p:ph type="body" idx="3"/>
          </p:nvPr>
        </p:nvSpPr>
        <p:spPr>
          <a:xfrm>
            <a:off x="381000" y="2708519"/>
            <a:ext cx="4041648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556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body" idx="4"/>
          </p:nvPr>
        </p:nvSpPr>
        <p:spPr>
          <a:xfrm>
            <a:off x="4718304" y="2708519"/>
            <a:ext cx="4041775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556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7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  <a:defRPr sz="4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dt" idx="10"/>
          </p:nvPr>
        </p:nvSpPr>
        <p:spPr>
          <a:xfrm>
            <a:off x="6583680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9"/>
          <p:cNvSpPr txBox="1"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rebuchet MS"/>
              <a:buNone/>
              <a:defRPr sz="18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9"/>
          <p:cNvSpPr txBox="1">
            <a:spLocks noGrp="1"/>
          </p:cNvSpPr>
          <p:nvPr>
            <p:ph type="body" idx="1"/>
          </p:nvPr>
        </p:nvSpPr>
        <p:spPr>
          <a:xfrm>
            <a:off x="5353496" y="2010727"/>
            <a:ext cx="3383280" cy="461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85" name="Google Shape;85;p19"/>
          <p:cNvSpPr txBox="1">
            <a:spLocks noGrp="1"/>
          </p:cNvSpPr>
          <p:nvPr>
            <p:ph type="body" idx="2"/>
          </p:nvPr>
        </p:nvSpPr>
        <p:spPr>
          <a:xfrm>
            <a:off x="152400" y="776287"/>
            <a:ext cx="5102352" cy="585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3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>
              <a:spcBef>
                <a:spcPts val="300"/>
              </a:spcBef>
              <a:spcAft>
                <a:spcPts val="0"/>
              </a:spcAft>
              <a:buSzPts val="2800"/>
              <a:buChar char="▫"/>
              <a:defRPr sz="2800"/>
            </a:lvl2pPr>
            <a:lvl3pPr marL="1371600" lvl="2" indent="-381000" algn="l">
              <a:spcBef>
                <a:spcPts val="300"/>
              </a:spcBef>
              <a:spcAft>
                <a:spcPts val="0"/>
              </a:spcAft>
              <a:buSzPts val="2400"/>
              <a:buChar char="●"/>
              <a:defRPr sz="2400"/>
            </a:lvl3pPr>
            <a:lvl4pPr marL="1828800" lvl="3" indent="-355600" algn="l">
              <a:spcBef>
                <a:spcPts val="3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86" name="Google Shape;86;p19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9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9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0"/>
          <p:cNvSpPr txBox="1">
            <a:spLocks noGrp="1"/>
          </p:cNvSpPr>
          <p:nvPr>
            <p:ph type="title"/>
          </p:nvPr>
        </p:nvSpPr>
        <p:spPr>
          <a:xfrm rot="-5400000">
            <a:off x="3393017" y="3156577"/>
            <a:ext cx="4681637" cy="586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45700" anchor="t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Trebuchet MS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0"/>
          <p:cNvSpPr>
            <a:spLocks noGrp="1"/>
          </p:cNvSpPr>
          <p:nvPr>
            <p:ph type="pic" idx="2"/>
          </p:nvPr>
        </p:nvSpPr>
        <p:spPr>
          <a:xfrm>
            <a:off x="403671" y="1143000"/>
            <a:ext cx="4572000" cy="4572000"/>
          </a:xfrm>
          <a:prstGeom prst="rect">
            <a:avLst/>
          </a:prstGeom>
          <a:solidFill>
            <a:srgbClr val="EAEAEA"/>
          </a:solidFill>
          <a:ln w="508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7150" dist="31750" dir="4800000" algn="tl" rotWithShape="0">
              <a:srgbClr val="000000">
                <a:alpha val="24705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3200"/>
              <a:buFont typeface="Georgia"/>
              <a:buNone/>
              <a:defRPr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sz="2600" b="0" i="0" u="none" strike="noStrike" cap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sz="22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Georgia"/>
              <a:buChar char="▫"/>
              <a:defRPr sz="20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sz="18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sz="16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sz="15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sz="14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92" name="Google Shape;92;p20"/>
          <p:cNvSpPr txBox="1">
            <a:spLocks noGrp="1"/>
          </p:cNvSpPr>
          <p:nvPr>
            <p:ph type="body" idx="1"/>
          </p:nvPr>
        </p:nvSpPr>
        <p:spPr>
          <a:xfrm>
            <a:off x="6088443" y="3274308"/>
            <a:ext cx="2590800" cy="2516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Georgia"/>
              <a:buNone/>
              <a:defRPr sz="1300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00"/>
              <a:buFont typeface="Georgia"/>
              <a:buNone/>
              <a:defRPr sz="1200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000"/>
              <a:buFont typeface="Georgia"/>
              <a:buNone/>
              <a:defRPr sz="1000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93" name="Google Shape;93;p20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0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0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" name="Google Shape;11;p11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Google Shape;12;p11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" name="Google Shape;13;p11"/>
          <p:cNvSpPr/>
          <p:nvPr/>
        </p:nvSpPr>
        <p:spPr>
          <a:xfrm rot="10800000" flipH="1">
            <a:off x="5410182" y="360246"/>
            <a:ext cx="3733819" cy="910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" name="Google Shape;14;p11"/>
          <p:cNvSpPr/>
          <p:nvPr/>
        </p:nvSpPr>
        <p:spPr>
          <a:xfrm rot="10800000" flipH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" name="Google Shape;15;p11"/>
          <p:cNvSpPr/>
          <p:nvPr/>
        </p:nvSpPr>
        <p:spPr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6" name="Google Shape;16;p11"/>
          <p:cNvSpPr/>
          <p:nvPr/>
        </p:nvSpPr>
        <p:spPr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" name="Google Shape;17;p11"/>
          <p:cNvSpPr/>
          <p:nvPr/>
        </p:nvSpPr>
        <p:spPr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4705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8" name="Google Shape;18;p11"/>
          <p:cNvSpPr/>
          <p:nvPr/>
        </p:nvSpPr>
        <p:spPr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4705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" name="Google Shape;19;p11"/>
          <p:cNvSpPr/>
          <p:nvPr/>
        </p:nvSpPr>
        <p:spPr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0" name="Google Shape;20;p11"/>
          <p:cNvSpPr/>
          <p:nvPr/>
        </p:nvSpPr>
        <p:spPr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" name="Google Shape;21;p11"/>
          <p:cNvSpPr/>
          <p:nvPr/>
        </p:nvSpPr>
        <p:spPr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" name="Google Shape;22;p11"/>
          <p:cNvSpPr/>
          <p:nvPr/>
        </p:nvSpPr>
        <p:spPr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2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3" name="Google Shape;23;p11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Georgia"/>
              <a:buChar char="•"/>
              <a:defRPr sz="2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marR="0" lvl="1" indent="-393700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sz="2600" b="0" i="0" u="none" strike="noStrike" cap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marR="0" lvl="2" indent="-3810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marR="0" lvl="3" indent="-3683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sz="22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marR="0" lvl="4" indent="-3556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Georgia"/>
              <a:buChar char="▫"/>
              <a:defRPr sz="20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marR="0" lvl="5" indent="-3429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sz="18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3200400" marR="0" lvl="6" indent="-3302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sz="16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657600" marR="0" lvl="7" indent="-32385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sz="15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4114800" marR="0" lvl="8" indent="-3175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sz="14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27" name="Google Shape;27;p11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"/>
          <p:cNvSpPr txBox="1">
            <a:spLocks noGrp="1"/>
          </p:cNvSpPr>
          <p:nvPr>
            <p:ph type="ctrTitle"/>
          </p:nvPr>
        </p:nvSpPr>
        <p:spPr>
          <a:xfrm>
            <a:off x="323528" y="1988840"/>
            <a:ext cx="8458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Trebuchet MS"/>
              <a:buNone/>
            </a:pPr>
            <a:r>
              <a:rPr lang="it-IT" sz="9600"/>
              <a:t>PIL E PNL</a:t>
            </a:r>
            <a:endParaRPr sz="9600"/>
          </a:p>
        </p:txBody>
      </p:sp>
      <p:sp>
        <p:nvSpPr>
          <p:cNvPr id="113" name="Google Shape;113;p1"/>
          <p:cNvSpPr txBox="1"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4008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550"/>
              <a:buNone/>
            </a:pPr>
            <a:r>
              <a:rPr lang="it-IT" sz="5550"/>
              <a:t>LA DIFFERENZA</a:t>
            </a:r>
            <a:endParaRPr sz="5550"/>
          </a:p>
        </p:txBody>
      </p:sp>
      <p:sp>
        <p:nvSpPr>
          <p:cNvPr id="114" name="Google Shape;114;p1"/>
          <p:cNvSpPr txBox="1">
            <a:spLocks noGrp="1"/>
          </p:cNvSpPr>
          <p:nvPr>
            <p:ph type="sldNum" idx="12"/>
          </p:nvPr>
        </p:nvSpPr>
        <p:spPr>
          <a:xfrm>
            <a:off x="8028384" y="1136"/>
            <a:ext cx="1039416" cy="691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3200"/>
              <a:t>1</a:t>
            </a:fld>
            <a:endParaRPr sz="3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0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4000"/>
              <a:buFont typeface="Trebuchet MS"/>
              <a:buNone/>
            </a:pPr>
            <a:r>
              <a:rPr lang="it-IT" b="1"/>
              <a:t>CAPITALE</a:t>
            </a:r>
            <a:endParaRPr/>
          </a:p>
        </p:txBody>
      </p:sp>
      <p:sp>
        <p:nvSpPr>
          <p:cNvPr id="185" name="Google Shape;185;p10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5760" lvl="0" indent="-25603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90"/>
              <a:buNone/>
            </a:pPr>
            <a:r>
              <a:rPr lang="it-IT" sz="2590"/>
              <a:t>	La forma immediata della circolazione delle merci è </a:t>
            </a:r>
            <a:r>
              <a:rPr lang="it-IT" sz="2590" b="1"/>
              <a:t>M-D-M</a:t>
            </a:r>
            <a:r>
              <a:rPr lang="it-IT" sz="2590"/>
              <a:t>: trasformazione di merce in denaro e ritrasformazione di denaro in merce, </a:t>
            </a:r>
            <a:r>
              <a:rPr lang="it-IT" sz="2590" i="1"/>
              <a:t>vendere per comprare</a:t>
            </a:r>
            <a:r>
              <a:rPr lang="it-IT" sz="2590"/>
              <a:t>. Ma accanto a questa forma, ne troviamo una seconda, specificamente differente, la forma    </a:t>
            </a:r>
            <a:r>
              <a:rPr lang="it-IT" sz="2590" b="1"/>
              <a:t>D-M-D</a:t>
            </a:r>
            <a:r>
              <a:rPr lang="it-IT" sz="2590"/>
              <a:t>: trasformazione di denaro in merce e ritrasformazione di merce in denaro, </a:t>
            </a:r>
            <a:r>
              <a:rPr lang="it-IT" sz="2590" i="1"/>
              <a:t>comprare per vendere</a:t>
            </a:r>
            <a:r>
              <a:rPr lang="it-IT" sz="2590"/>
              <a:t>. Il denaro che nel suo movimento descrive quest’ultimo ciclo, si trasforma in capitale, </a:t>
            </a:r>
            <a:r>
              <a:rPr lang="it-IT" sz="2590" i="1"/>
              <a:t>diventa</a:t>
            </a:r>
            <a:r>
              <a:rPr lang="it-IT" sz="2590"/>
              <a:t> capitale, ed </a:t>
            </a:r>
            <a:r>
              <a:rPr lang="it-IT" sz="2590" i="1"/>
              <a:t>è </a:t>
            </a:r>
            <a:r>
              <a:rPr lang="it-IT" sz="2590"/>
              <a:t>già capitale per sua destinazione.</a:t>
            </a:r>
            <a:endParaRPr sz="2590"/>
          </a:p>
        </p:txBody>
      </p:sp>
      <p:sp>
        <p:nvSpPr>
          <p:cNvPr id="186" name="Google Shape;186;p10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61b1a5d93d_0_16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/>
              <a:t>LA FINANZA </a:t>
            </a:r>
            <a:endParaRPr b="1" dirty="0"/>
          </a:p>
        </p:txBody>
      </p:sp>
      <p:sp>
        <p:nvSpPr>
          <p:cNvPr id="193" name="Google Shape;193;g61b1a5d93d_0_16"/>
          <p:cNvSpPr txBox="1">
            <a:spLocks noGrp="1"/>
          </p:cNvSpPr>
          <p:nvPr>
            <p:ph type="body" idx="1"/>
          </p:nvPr>
        </p:nvSpPr>
        <p:spPr>
          <a:xfrm>
            <a:off x="457200" y="2209799"/>
            <a:ext cx="8229600" cy="4325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3600">
                <a:solidFill>
                  <a:srgbClr val="000000"/>
                </a:solidFill>
                <a:highlight>
                  <a:srgbClr val="FFFFFF"/>
                </a:highlight>
              </a:rPr>
              <a:t>La finanza è la complessa disciplina che studia i processi di raccolta e di impiego di risorse economiche attraverso i quali gli individui, imprese e Governi gestiscono i flussi monetari nel tempo. </a:t>
            </a:r>
            <a:endParaRPr sz="36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g61b1a5d93d_0_16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it-IT"/>
              <a:t>11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2" descr="C:\Users\pc\AppData\Local\Microsoft\Windows\Temporary Internet Files\Content.IE5\BIRFL8I5\economia[1]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95936" y="1628800"/>
            <a:ext cx="5940152" cy="4824536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2"/>
          <p:cNvSpPr txBox="1"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4000"/>
              <a:buFont typeface="Trebuchet MS"/>
              <a:buNone/>
            </a:pPr>
            <a:r>
              <a:rPr lang="it-IT" b="1"/>
              <a:t>COS’ È IL PIL?</a:t>
            </a:r>
            <a:endParaRPr b="1"/>
          </a:p>
        </p:txBody>
      </p:sp>
      <p:sp>
        <p:nvSpPr>
          <p:cNvPr id="121" name="Google Shape;121;p2"/>
          <p:cNvSpPr txBox="1">
            <a:spLocks noGrp="1"/>
          </p:cNvSpPr>
          <p:nvPr>
            <p:ph type="body" idx="1"/>
          </p:nvPr>
        </p:nvSpPr>
        <p:spPr>
          <a:xfrm>
            <a:off x="323528" y="1988840"/>
            <a:ext cx="4536504" cy="3528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5760" lvl="0" indent="-256032" algn="just" rtl="0"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it-IT"/>
              <a:t>Il prodotto interno lordo, in macroeconomia, è il valore monetario totale dei beni e dei servizi prodotti in un Paese da parte dei residenti e non residenti nel corso di un certo periodo di tempo.</a:t>
            </a:r>
            <a:endParaRPr/>
          </a:p>
        </p:txBody>
      </p:sp>
      <p:sp>
        <p:nvSpPr>
          <p:cNvPr id="122" name="Google Shape;122;p2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61b1a5d93d_0_0"/>
          <p:cNvSpPr txBox="1">
            <a:spLocks noGrp="1"/>
          </p:cNvSpPr>
          <p:nvPr>
            <p:ph type="title"/>
          </p:nvPr>
        </p:nvSpPr>
        <p:spPr>
          <a:xfrm>
            <a:off x="457200" y="1611425"/>
            <a:ext cx="8229600" cy="10668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/>
              <a:t>							</a:t>
            </a:r>
            <a:r>
              <a:rPr lang="it-IT" b="1"/>
              <a:t>IL PNL</a:t>
            </a:r>
            <a:r>
              <a:rPr lang="it-IT"/>
              <a:t>	</a:t>
            </a:r>
            <a:endParaRPr/>
          </a:p>
        </p:txBody>
      </p:sp>
      <p:sp>
        <p:nvSpPr>
          <p:cNvPr id="129" name="Google Shape;129;g61b1a5d93d_0_0"/>
          <p:cNvSpPr txBox="1">
            <a:spLocks noGrp="1"/>
          </p:cNvSpPr>
          <p:nvPr>
            <p:ph type="body" idx="1"/>
          </p:nvPr>
        </p:nvSpPr>
        <p:spPr>
          <a:xfrm>
            <a:off x="457200" y="3429000"/>
            <a:ext cx="4038600" cy="3439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it-IT" sz="2700"/>
              <a:t>Il Prodotto Nazionale Lordo è il valore monetario di tutti i beni e servizi finali , prodotti da cittadini di una determinata nazione in un determinato lasso di tempo.</a:t>
            </a:r>
            <a:endParaRPr sz="2700"/>
          </a:p>
        </p:txBody>
      </p:sp>
      <p:sp>
        <p:nvSpPr>
          <p:cNvPr id="130" name="Google Shape;130;g61b1a5d93d_0_0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it-IT"/>
              <a:t>3</a:t>
            </a:fld>
            <a:endParaRPr/>
          </a:p>
        </p:txBody>
      </p:sp>
      <p:sp>
        <p:nvSpPr>
          <p:cNvPr id="131" name="Google Shape;131;g61b1a5d93d_0_0"/>
          <p:cNvSpPr txBox="1">
            <a:spLocks noGrp="1"/>
          </p:cNvSpPr>
          <p:nvPr>
            <p:ph type="body" idx="2"/>
          </p:nvPr>
        </p:nvSpPr>
        <p:spPr>
          <a:xfrm>
            <a:off x="4572000" y="3428999"/>
            <a:ext cx="4038600" cy="452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it-IT" sz="2700"/>
              <a:t>Il PNL si ottiene dal PIL aggiungendovi il reddito percepito da soggetti residenti nel paese per investimenti all’estero e sottraendo il reddito percepito nel paese da soggetti non residenti.</a:t>
            </a:r>
            <a:endParaRPr sz="2700"/>
          </a:p>
        </p:txBody>
      </p:sp>
      <p:pic>
        <p:nvPicPr>
          <p:cNvPr id="132" name="Google Shape;132;g61b1a5d93d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4550" y="1269250"/>
            <a:ext cx="2782251" cy="20098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g61b1a5d93d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8050" y="1269250"/>
            <a:ext cx="2782251" cy="20098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4"/>
          <p:cNvSpPr txBox="1">
            <a:spLocks noGrp="1"/>
          </p:cNvSpPr>
          <p:nvPr>
            <p:ph type="title"/>
          </p:nvPr>
        </p:nvSpPr>
        <p:spPr>
          <a:xfrm>
            <a:off x="683568" y="1052736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4000"/>
              <a:buFont typeface="Trebuchet MS"/>
              <a:buNone/>
            </a:pPr>
            <a:r>
              <a:rPr lang="it-IT" b="1"/>
              <a:t>La differenza tra il PIL e il PNL</a:t>
            </a:r>
            <a:endParaRPr b="1"/>
          </a:p>
        </p:txBody>
      </p:sp>
      <p:sp>
        <p:nvSpPr>
          <p:cNvPr id="139" name="Google Shape;139;p4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5760" lvl="0" indent="-256032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it-IT"/>
              <a:t>Il PNL tiene conto del reddito delle imprese italiane all’estero, ma non delle imprese straniere che operano in Italia mentre il PIL è la somma dei beni e servizi prodotti all’interno dello stato.</a:t>
            </a:r>
            <a:endParaRPr/>
          </a:p>
        </p:txBody>
      </p:sp>
      <p:sp>
        <p:nvSpPr>
          <p:cNvPr id="140" name="Google Shape;140;p4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5"/>
          <p:cNvSpPr txBox="1"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4000"/>
              <a:buFont typeface="Trebuchet MS"/>
              <a:buNone/>
            </a:pPr>
            <a:r>
              <a:rPr lang="it-IT" b="1"/>
              <a:t>SOGGETTI ECONOMICI</a:t>
            </a:r>
            <a:endParaRPr/>
          </a:p>
        </p:txBody>
      </p:sp>
      <p:sp>
        <p:nvSpPr>
          <p:cNvPr id="146" name="Google Shape;146;p5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8229600" cy="1322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5760" lvl="0" indent="-256032" algn="l" rtl="0">
              <a:spcBef>
                <a:spcPts val="0"/>
              </a:spcBef>
              <a:spcAft>
                <a:spcPts val="0"/>
              </a:spcAft>
              <a:buSzPts val="2590"/>
              <a:buNone/>
            </a:pPr>
            <a:r>
              <a:rPr lang="it-IT" sz="2590"/>
              <a:t>	</a:t>
            </a:r>
            <a:r>
              <a:rPr lang="it-IT" sz="2590" b="1"/>
              <a:t>I soggetti </a:t>
            </a:r>
            <a:r>
              <a:rPr lang="it-IT" sz="2590"/>
              <a:t>che operano in un sistema economico possono essere raggruppati in </a:t>
            </a:r>
            <a:r>
              <a:rPr lang="it-IT" sz="2590" b="1"/>
              <a:t>quattro</a:t>
            </a:r>
            <a:r>
              <a:rPr lang="it-IT" sz="2590"/>
              <a:t> categorie, a seconda delle loro rispettive caratteristiche.</a:t>
            </a:r>
            <a:endParaRPr sz="2590"/>
          </a:p>
        </p:txBody>
      </p:sp>
      <p:sp>
        <p:nvSpPr>
          <p:cNvPr id="147" name="Google Shape;147;p5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5</a:t>
            </a:fld>
            <a:endParaRPr/>
          </a:p>
        </p:txBody>
      </p:sp>
      <p:sp>
        <p:nvSpPr>
          <p:cNvPr id="148" name="Google Shape;148;p5"/>
          <p:cNvSpPr/>
          <p:nvPr/>
        </p:nvSpPr>
        <p:spPr>
          <a:xfrm>
            <a:off x="142844" y="3929066"/>
            <a:ext cx="2071702" cy="2643206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rgbClr val="3C3D6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LE FAMIGLIE</a:t>
            </a: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9" name="Google Shape;149;p5"/>
          <p:cNvSpPr/>
          <p:nvPr/>
        </p:nvSpPr>
        <p:spPr>
          <a:xfrm>
            <a:off x="2357422" y="3929066"/>
            <a:ext cx="2071702" cy="2643206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rgbClr val="3C3D6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LE IMPRESE</a:t>
            </a: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0" name="Google Shape;150;p5"/>
          <p:cNvSpPr/>
          <p:nvPr/>
        </p:nvSpPr>
        <p:spPr>
          <a:xfrm>
            <a:off x="4714876" y="3929066"/>
            <a:ext cx="2071702" cy="2643206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rgbClr val="3C3D6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LO STATO E GLI ANLTRI ENTI PUBLICI</a:t>
            </a: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1" name="Google Shape;151;p5"/>
          <p:cNvSpPr/>
          <p:nvPr/>
        </p:nvSpPr>
        <p:spPr>
          <a:xfrm>
            <a:off x="6929454" y="3929066"/>
            <a:ext cx="2071702" cy="2643206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rgbClr val="3C3D6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IL RESTO DEL MONDO</a:t>
            </a: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4000"/>
              <a:buFont typeface="Trebuchet MS"/>
              <a:buNone/>
            </a:pPr>
            <a:r>
              <a:rPr lang="it-IT" b="1"/>
              <a:t>LE FAMIGLIE</a:t>
            </a:r>
            <a:endParaRPr/>
          </a:p>
        </p:txBody>
      </p:sp>
      <p:sp>
        <p:nvSpPr>
          <p:cNvPr id="157" name="Google Shape;157;p6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5760" lvl="0" indent="-25603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590"/>
              <a:buNone/>
            </a:pPr>
            <a:r>
              <a:rPr lang="it-IT" sz="2590"/>
              <a:t>	Il concetto di </a:t>
            </a:r>
            <a:r>
              <a:rPr lang="it-IT" sz="2590" b="1"/>
              <a:t>famiglia</a:t>
            </a:r>
            <a:r>
              <a:rPr lang="it-IT" sz="2590"/>
              <a:t>, in senso economico, è più ampio rispetto a quello comune. Infatti, con questa espressione, si intendono anche i </a:t>
            </a:r>
            <a:r>
              <a:rPr lang="it-IT" sz="2590" b="1"/>
              <a:t>single</a:t>
            </a:r>
            <a:r>
              <a:rPr lang="it-IT" sz="2590"/>
              <a:t> e le </a:t>
            </a:r>
            <a:r>
              <a:rPr lang="it-IT" sz="2590" b="1"/>
              <a:t>convivenze</a:t>
            </a:r>
            <a:r>
              <a:rPr lang="it-IT" sz="2590"/>
              <a:t>, come quelle dei </a:t>
            </a:r>
            <a:r>
              <a:rPr lang="it-IT" sz="2590" b="1"/>
              <a:t>conventi </a:t>
            </a:r>
            <a:r>
              <a:rPr lang="it-IT" sz="2590"/>
              <a:t>e delle </a:t>
            </a:r>
            <a:r>
              <a:rPr lang="it-IT" sz="2590" b="1"/>
              <a:t>comunità </a:t>
            </a:r>
            <a:r>
              <a:rPr lang="it-IT" sz="2590"/>
              <a:t>di vario tipo.</a:t>
            </a:r>
            <a:endParaRPr/>
          </a:p>
          <a:p>
            <a:pPr marL="365760" lvl="0" indent="-256032" algn="l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2590"/>
              <a:buNone/>
            </a:pPr>
            <a:r>
              <a:rPr lang="it-IT" sz="2590"/>
              <a:t>	Le famiglie offrono il proprio lavoro, manuale o intellettuale, alle dipendenze delle imprese e dello Stato o svolgono un'attività di lavoro autonomo. Impiegano una parte del reditto conseguito nell'acquisto di beni e servizi dalle imprese. Il reddito che la famiglia non consuma viene  risparmiato e messo a disposizione delle imprese e dello Stato</a:t>
            </a:r>
            <a:endParaRPr/>
          </a:p>
          <a:p>
            <a:pPr marL="365760" lvl="0" indent="-256032" algn="l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2590"/>
              <a:buNone/>
            </a:pPr>
            <a:endParaRPr sz="2590"/>
          </a:p>
        </p:txBody>
      </p:sp>
      <p:sp>
        <p:nvSpPr>
          <p:cNvPr id="158" name="Google Shape;158;p6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7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4000"/>
              <a:buFont typeface="Trebuchet MS"/>
              <a:buNone/>
            </a:pPr>
            <a:r>
              <a:rPr lang="it-IT" b="1"/>
              <a:t>LE IMPRESE</a:t>
            </a:r>
            <a:endParaRPr/>
          </a:p>
        </p:txBody>
      </p:sp>
      <p:sp>
        <p:nvSpPr>
          <p:cNvPr id="164" name="Google Shape;164;p7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5760" lvl="0" indent="-25603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170"/>
              <a:buNone/>
            </a:pPr>
            <a:r>
              <a:rPr lang="it-IT" sz="2170"/>
              <a:t>	Le</a:t>
            </a:r>
            <a:r>
              <a:rPr lang="it-IT" sz="2170" b="1"/>
              <a:t> imprese producono</a:t>
            </a:r>
            <a:r>
              <a:rPr lang="it-IT" sz="2170"/>
              <a:t> beni e servizi</a:t>
            </a:r>
            <a:r>
              <a:rPr lang="it-IT" sz="2170" b="1"/>
              <a:t> </a:t>
            </a:r>
            <a:r>
              <a:rPr lang="it-IT" sz="2170"/>
              <a:t>che vendono sul mercato, I beni prodotti possono essere sia beni di consumo che beni strumentali.</a:t>
            </a:r>
            <a:endParaRPr sz="2170"/>
          </a:p>
          <a:p>
            <a:pPr marL="365760" lvl="0" indent="-256032" algn="l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2170"/>
              <a:buNone/>
            </a:pPr>
            <a:r>
              <a:rPr lang="it-IT" sz="2170" i="1"/>
              <a:t>	</a:t>
            </a:r>
            <a:r>
              <a:rPr lang="it-IT" sz="2170" b="1" i="1"/>
              <a:t>Esempio:</a:t>
            </a:r>
            <a:r>
              <a:rPr lang="it-IT" sz="2170" i="1"/>
              <a:t> una fabbrica di abbigliamento produce beni di consumo (magliette, gonne, pantaloni, ecc..). La fabbrica che produce macchinari da impiegare nella fabbricazione di capi di abbigliamento, produce beni strumentali.</a:t>
            </a:r>
            <a:endParaRPr sz="2170"/>
          </a:p>
          <a:p>
            <a:pPr marL="365760" lvl="0" indent="-256032" algn="l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2170"/>
              <a:buNone/>
            </a:pPr>
            <a:r>
              <a:rPr lang="it-IT" sz="2170" i="1"/>
              <a:t>	Le agenzie di viaggio, le società di consulenza, le imprese di trasporti sono aziende che forniscono servizi.</a:t>
            </a:r>
            <a:endParaRPr sz="2170"/>
          </a:p>
          <a:p>
            <a:pPr marL="365760" lvl="0" indent="-256032" algn="l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2170"/>
              <a:buNone/>
            </a:pPr>
            <a:r>
              <a:rPr lang="it-IT" sz="2170"/>
              <a:t> </a:t>
            </a:r>
            <a:endParaRPr/>
          </a:p>
          <a:p>
            <a:pPr marL="365760" lvl="0" indent="-256032" algn="l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2170"/>
              <a:buNone/>
            </a:pPr>
            <a:r>
              <a:rPr lang="it-IT" sz="2170"/>
              <a:t>	Per poter produrre beni e servizi le aziende impiegano il lavoro delle famiglie e acquistano le materie prime e gli altri fattori produttivi.</a:t>
            </a:r>
            <a:endParaRPr sz="2170"/>
          </a:p>
          <a:p>
            <a:pPr marL="365760" lvl="0" indent="-118236" algn="l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2170"/>
              <a:buNone/>
            </a:pPr>
            <a:endParaRPr sz="2170"/>
          </a:p>
        </p:txBody>
      </p:sp>
      <p:sp>
        <p:nvSpPr>
          <p:cNvPr id="165" name="Google Shape;165;p7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8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</a:pPr>
            <a:r>
              <a:rPr lang="it-IT" sz="3600" b="1"/>
              <a:t>LO STATO E GLI ALTRI ENTI PUBLICI</a:t>
            </a:r>
            <a:endParaRPr sz="3600"/>
          </a:p>
        </p:txBody>
      </p:sp>
      <p:sp>
        <p:nvSpPr>
          <p:cNvPr id="171" name="Google Shape;171;p8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5760" lvl="0" indent="-25603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170"/>
              <a:buNone/>
            </a:pPr>
            <a:r>
              <a:rPr lang="it-IT" sz="2170"/>
              <a:t>	Lo </a:t>
            </a:r>
            <a:r>
              <a:rPr lang="it-IT" sz="2170" b="1"/>
              <a:t>Stato </a:t>
            </a:r>
            <a:r>
              <a:rPr lang="it-IT" sz="2170"/>
              <a:t>fornisce i </a:t>
            </a:r>
            <a:r>
              <a:rPr lang="it-IT" sz="2170" b="1"/>
              <a:t>servizi publici</a:t>
            </a:r>
            <a:r>
              <a:rPr lang="it-IT" sz="2170"/>
              <a:t>, ovvero dei servizi fondamentali che hanno come finalità quella di migliorare il benessere della collettività.</a:t>
            </a:r>
            <a:endParaRPr/>
          </a:p>
          <a:p>
            <a:pPr marL="365760" lvl="0" indent="-256032" algn="l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2170"/>
              <a:buNone/>
            </a:pPr>
            <a:r>
              <a:rPr lang="it-IT" sz="2170" i="1"/>
              <a:t>	</a:t>
            </a:r>
            <a:r>
              <a:rPr lang="it-IT" sz="2170" b="1" i="1"/>
              <a:t>Esempio: </a:t>
            </a:r>
            <a:r>
              <a:rPr lang="it-IT" sz="2170" i="1"/>
              <a:t>sono servizi pubblici offerti dallo Stato l'ordine pubblico, l'amministrazione della giustizia, la sanità, la pubblica istruzione.</a:t>
            </a:r>
            <a:endParaRPr sz="2170"/>
          </a:p>
          <a:p>
            <a:pPr marL="365760" lvl="0" indent="-256032" algn="l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2170"/>
              <a:buNone/>
            </a:pPr>
            <a:r>
              <a:rPr lang="it-IT" sz="2170"/>
              <a:t>	Alcuni di questi servizi sono offerti </a:t>
            </a:r>
            <a:r>
              <a:rPr lang="it-IT" sz="2170" b="1"/>
              <a:t>esclusivamente dallo Stato</a:t>
            </a:r>
            <a:r>
              <a:rPr lang="it-IT" sz="2170"/>
              <a:t> </a:t>
            </a:r>
            <a:r>
              <a:rPr lang="it-IT" sz="2170" i="1"/>
              <a:t>(ordine pubblico, amministrazione della giustizia)</a:t>
            </a:r>
            <a:r>
              <a:rPr lang="it-IT" sz="2170"/>
              <a:t>. Altri possono essere offerti </a:t>
            </a:r>
            <a:r>
              <a:rPr lang="it-IT" sz="2170" b="1"/>
              <a:t>in concorrenza con le imprese private</a:t>
            </a:r>
            <a:r>
              <a:rPr lang="it-IT" sz="2170"/>
              <a:t> </a:t>
            </a:r>
            <a:r>
              <a:rPr lang="it-IT" sz="2170" i="1"/>
              <a:t>(istruzione, sanità)</a:t>
            </a:r>
            <a:r>
              <a:rPr lang="it-IT" sz="2170"/>
              <a:t>.</a:t>
            </a:r>
            <a:endParaRPr/>
          </a:p>
          <a:p>
            <a:pPr marL="365760" lvl="0" indent="-256032" algn="l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2170"/>
              <a:buNone/>
            </a:pPr>
            <a:r>
              <a:rPr lang="it-IT" sz="2170"/>
              <a:t>	Lo Stato ottiene i mezzi per svolgere tali attività mediante il </a:t>
            </a:r>
            <a:r>
              <a:rPr lang="it-IT" sz="2170" b="1"/>
              <a:t>prelievo fiscale</a:t>
            </a:r>
            <a:r>
              <a:rPr lang="it-IT" sz="2170"/>
              <a:t> e l'</a:t>
            </a:r>
            <a:r>
              <a:rPr lang="it-IT" sz="2170" b="1"/>
              <a:t>emissione di carta moneta</a:t>
            </a:r>
            <a:endParaRPr sz="2170"/>
          </a:p>
          <a:p>
            <a:pPr marL="365760" lvl="0" indent="-256032" algn="l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2170"/>
              <a:buNone/>
            </a:pPr>
            <a:r>
              <a:rPr lang="it-IT" sz="2170"/>
              <a:t>	Allo Stato si affiancano anche gli altri enti pubblici.</a:t>
            </a:r>
            <a:endParaRPr/>
          </a:p>
          <a:p>
            <a:pPr marL="365760" lvl="0" indent="-256032" algn="l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2170"/>
              <a:buNone/>
            </a:pPr>
            <a:r>
              <a:rPr lang="it-IT" sz="2170"/>
              <a:t>	</a:t>
            </a:r>
            <a:br>
              <a:rPr lang="it-IT" sz="2170"/>
            </a:br>
            <a:endParaRPr sz="2170"/>
          </a:p>
        </p:txBody>
      </p:sp>
      <p:sp>
        <p:nvSpPr>
          <p:cNvPr id="172" name="Google Shape;172;p8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9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4000"/>
              <a:buFont typeface="Trebuchet MS"/>
              <a:buNone/>
            </a:pPr>
            <a:r>
              <a:rPr lang="it-IT" b="1"/>
              <a:t>IL RESTO DEL MONDO</a:t>
            </a:r>
            <a:endParaRPr/>
          </a:p>
        </p:txBody>
      </p:sp>
      <p:sp>
        <p:nvSpPr>
          <p:cNvPr id="178" name="Google Shape;178;p9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5760" lvl="0" indent="-25603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170"/>
              <a:buNone/>
            </a:pPr>
            <a:r>
              <a:rPr lang="it-IT" sz="2170"/>
              <a:t>	Le famiglie, le imprese e lo Stato hanno rapporti economici con i </a:t>
            </a:r>
            <a:r>
              <a:rPr lang="it-IT" sz="2170" b="1"/>
              <a:t>soggetti economici di altri Stati</a:t>
            </a:r>
            <a:r>
              <a:rPr lang="it-IT" sz="2170"/>
              <a:t> che vanno a formare il cosiddetto </a:t>
            </a:r>
            <a:r>
              <a:rPr lang="it-IT" sz="2170" b="1"/>
              <a:t>resto del mondo</a:t>
            </a:r>
            <a:r>
              <a:rPr lang="it-IT" sz="2170"/>
              <a:t>. Per questa ragione si dice che il </a:t>
            </a:r>
            <a:r>
              <a:rPr lang="it-IT" sz="2170" b="1"/>
              <a:t>sistema economico </a:t>
            </a:r>
            <a:r>
              <a:rPr lang="it-IT" sz="2170"/>
              <a:t>è un </a:t>
            </a:r>
            <a:r>
              <a:rPr lang="it-IT" sz="2170" b="1"/>
              <a:t>sistema aperto</a:t>
            </a:r>
            <a:r>
              <a:rPr lang="it-IT" sz="2170"/>
              <a:t> o si parla di </a:t>
            </a:r>
            <a:r>
              <a:rPr lang="it-IT" sz="2170" b="1"/>
              <a:t>economia aperta</a:t>
            </a:r>
            <a:r>
              <a:rPr lang="it-IT" sz="2170"/>
              <a:t>.</a:t>
            </a:r>
            <a:endParaRPr/>
          </a:p>
          <a:p>
            <a:pPr marL="365760" lvl="0" indent="-256031" algn="l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2170"/>
              <a:buChar char="•"/>
            </a:pPr>
            <a:r>
              <a:rPr lang="it-IT" sz="2170"/>
              <a:t>I rapporti che si possono avere con il resto del mondo sono:</a:t>
            </a:r>
            <a:endParaRPr/>
          </a:p>
          <a:p>
            <a:pPr marL="365760" lvl="0" indent="-256031" algn="l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2170"/>
              <a:buChar char="•"/>
            </a:pPr>
            <a:r>
              <a:rPr lang="it-IT" sz="2170"/>
              <a:t>importazioni ed esportazioni di beni;</a:t>
            </a:r>
            <a:endParaRPr/>
          </a:p>
          <a:p>
            <a:pPr marL="365760" lvl="0" indent="-256031" algn="l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2170"/>
              <a:buChar char="•"/>
            </a:pPr>
            <a:r>
              <a:rPr lang="it-IT" sz="2170"/>
              <a:t>scambi di servizi </a:t>
            </a:r>
            <a:r>
              <a:rPr lang="it-IT" sz="2170" i="1"/>
              <a:t>(pensiamo, ad esempio, al turismo)</a:t>
            </a:r>
            <a:r>
              <a:rPr lang="it-IT" sz="2170"/>
              <a:t>;</a:t>
            </a:r>
            <a:endParaRPr/>
          </a:p>
          <a:p>
            <a:pPr marL="365760" lvl="0" indent="-256031" algn="l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2170"/>
              <a:buChar char="•"/>
            </a:pPr>
            <a:r>
              <a:rPr lang="it-IT" sz="2170"/>
              <a:t>emigrazione ed immigrazione di lavoratori;</a:t>
            </a:r>
            <a:endParaRPr/>
          </a:p>
          <a:p>
            <a:pPr marL="365760" lvl="0" indent="-256031" algn="l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2170"/>
              <a:buChar char="•"/>
            </a:pPr>
            <a:r>
              <a:rPr lang="it-IT" sz="2170"/>
              <a:t>concessione di prestiti all'estero o ottenimento di prestiti dall'estero;</a:t>
            </a:r>
            <a:endParaRPr/>
          </a:p>
          <a:p>
            <a:pPr marL="365760" lvl="0" indent="-256031" algn="l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2170"/>
              <a:buChar char="•"/>
            </a:pPr>
            <a:r>
              <a:rPr lang="it-IT" sz="2170"/>
              <a:t>costituzione di imprese all'estero o costituzione di imprese straniere nel paese.</a:t>
            </a:r>
            <a:endParaRPr/>
          </a:p>
          <a:p>
            <a:pPr marL="365760" lvl="0" indent="-118236" algn="l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2170"/>
              <a:buNone/>
            </a:pPr>
            <a:endParaRPr sz="2170"/>
          </a:p>
        </p:txBody>
      </p:sp>
      <p:sp>
        <p:nvSpPr>
          <p:cNvPr id="179" name="Google Shape;179;p9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amonto">
  <a:themeElements>
    <a:clrScheme name="Tramonto">
      <a:dk1>
        <a:srgbClr val="000000"/>
      </a:dk1>
      <a:lt1>
        <a:srgbClr val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234</Words>
  <Application>Microsoft Office PowerPoint</Application>
  <PresentationFormat>Presentazione su schermo (4:3)</PresentationFormat>
  <Paragraphs>56</Paragraphs>
  <Slides>11</Slides>
  <Notes>11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7" baseType="lpstr">
      <vt:lpstr>Arial</vt:lpstr>
      <vt:lpstr>Calibri</vt:lpstr>
      <vt:lpstr>Georgia</vt:lpstr>
      <vt:lpstr>Noto Sans Symbols</vt:lpstr>
      <vt:lpstr>Trebuchet MS</vt:lpstr>
      <vt:lpstr>Tramonto</vt:lpstr>
      <vt:lpstr>PIL E PNL</vt:lpstr>
      <vt:lpstr>COS’ È IL PIL?</vt:lpstr>
      <vt:lpstr>       IL PNL </vt:lpstr>
      <vt:lpstr>La differenza tra il PIL e il PNL</vt:lpstr>
      <vt:lpstr>SOGGETTI ECONOMICI</vt:lpstr>
      <vt:lpstr>LE FAMIGLIE</vt:lpstr>
      <vt:lpstr>LE IMPRESE</vt:lpstr>
      <vt:lpstr>LO STATO E GLI ALTRI ENTI PUBLICI</vt:lpstr>
      <vt:lpstr>IL RESTO DEL MONDO</vt:lpstr>
      <vt:lpstr>CAPITALE</vt:lpstr>
      <vt:lpstr>LA FINANZA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PIL E PNL</dc:title>
  <dc:creator>casa della plastica</dc:creator>
  <cp:lastModifiedBy>Flavia Cappelloni</cp:lastModifiedBy>
  <cp:revision>1</cp:revision>
  <dcterms:created xsi:type="dcterms:W3CDTF">2015-01-29T14:16:43Z</dcterms:created>
  <dcterms:modified xsi:type="dcterms:W3CDTF">2019-10-01T13:48:37Z</dcterms:modified>
</cp:coreProperties>
</file>