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312A"/>
    <a:srgbClr val="2B2413"/>
    <a:srgbClr val="2B1F03"/>
    <a:srgbClr val="7F604F"/>
    <a:srgbClr val="5A463A"/>
    <a:srgbClr val="844316"/>
    <a:srgbClr val="271C03"/>
    <a:srgbClr val="7F5A3A"/>
    <a:srgbClr val="945200"/>
    <a:srgbClr val="D744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1"/>
    <p:restoredTop sz="95133"/>
  </p:normalViewPr>
  <p:slideViewPr>
    <p:cSldViewPr snapToGrid="0" snapToObjects="1">
      <p:cViewPr varScale="1">
        <p:scale>
          <a:sx n="90" d="100"/>
          <a:sy n="90" d="100"/>
        </p:scale>
        <p:origin x="232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FA2E7-DFDA-B542-88E7-16624F973D4D}" type="datetimeFigureOut">
              <a:rPr lang="it-IT" smtClean="0"/>
              <a:t>02/06/19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547FD-A71B-6E47-97C6-CA2CA52F92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6624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6547FD-A71B-6E47-97C6-CA2CA52F9200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9792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D37270-136C-1D49-8670-288C919934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4E1C541-9E25-1941-80BE-ABC5BB95D5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1F349D-C05A-6C40-9C7A-0B790742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C485-4187-BC4E-A1EB-025CB69E0955}" type="datetimeFigureOut">
              <a:rPr lang="it-IT" smtClean="0"/>
              <a:t>02/06/19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AEE91A9-B18A-384F-A8B2-22CB81788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8BAD803-CEAE-B84E-9142-D059200B8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A4CB-C70D-9641-9BFB-91A11FE27F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3953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7F9522-D47D-8A40-BA90-B19A84E9D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956C7FA-22E6-5A46-BBA0-31FF5F7A3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2F71E3-4EC3-8343-A08D-EEAC35FED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C485-4187-BC4E-A1EB-025CB69E0955}" type="datetimeFigureOut">
              <a:rPr lang="it-IT" smtClean="0"/>
              <a:t>02/06/19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509CE7-9446-CE46-BED0-7CADB8E3D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1643A7-5F0C-A046-97AD-719B20B1D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A4CB-C70D-9641-9BFB-91A11FE27F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5616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407BD00-B858-0F4C-B2AE-4981A5AF18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B2B741B-F7DD-6148-B4F6-8093434C45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59E024-58D6-7647-8C1C-FF584F62F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C485-4187-BC4E-A1EB-025CB69E0955}" type="datetimeFigureOut">
              <a:rPr lang="it-IT" smtClean="0"/>
              <a:t>02/06/19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93A94B3-F21D-BF44-8287-41556767F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6C099C0-C7B8-044F-8EFA-AA5DF3D99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A4CB-C70D-9641-9BFB-91A11FE27F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7881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B2EA61-7D00-1C40-BEE9-5EC177A32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BECBD6-BC84-904E-8714-9DF3172C1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C55BA50-480B-7046-893E-482B1AD55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C485-4187-BC4E-A1EB-025CB69E0955}" type="datetimeFigureOut">
              <a:rPr lang="it-IT" smtClean="0"/>
              <a:t>02/06/19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933B69-F42F-D649-A637-D75C34FFE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B823F7-251F-D14B-8533-2FAED8CFC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A4CB-C70D-9641-9BFB-91A11FE27F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7938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41F573-DA67-FF45-A4C3-1A27A79FC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BDCC2A9-BCA0-CF4B-8828-36DDDF81E5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B5672A9-4402-C746-ADC2-B03757A21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C485-4187-BC4E-A1EB-025CB69E0955}" type="datetimeFigureOut">
              <a:rPr lang="it-IT" smtClean="0"/>
              <a:t>02/06/19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EC875C8-E580-9847-942E-4D2461489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9620B74-DDAB-E344-AAF3-95F230587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A4CB-C70D-9641-9BFB-91A11FE27F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8525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814248-DE87-0F44-B873-24572E38B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92C18D5-02A0-8048-9E2C-3572B6F19E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CB81BF2-F988-A346-9BF3-CE86A343F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E2D6C8E-7E28-E944-839F-610D4574B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C485-4187-BC4E-A1EB-025CB69E0955}" type="datetimeFigureOut">
              <a:rPr lang="it-IT" smtClean="0"/>
              <a:t>02/06/19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CB496C7-6F8D-2E4C-8011-05A2EFB60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BCF1A88-5DE9-1943-8D3A-39CFC2644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A4CB-C70D-9641-9BFB-91A11FE27F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1600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010072-F5B5-2547-8663-363FB44D2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347122D-5937-E341-9558-9BBE4ABEE1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2AB0290-8E80-1145-8CB2-18867EFBDB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DB264E4-F820-A84B-818F-E0AB163AAE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B57E0FA-BA48-0843-8BFA-D5C4D2D90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21580BA-B20C-A44F-9339-63DD2A80E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C485-4187-BC4E-A1EB-025CB69E0955}" type="datetimeFigureOut">
              <a:rPr lang="it-IT" smtClean="0"/>
              <a:t>02/06/19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2EC1384-73E9-384F-A929-97A4C3973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816846D-971C-B146-A09F-5EE33E37B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A4CB-C70D-9641-9BFB-91A11FE27F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232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B7004C-196A-0040-957A-A9C48B93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33A79AA-5E59-D04F-8413-AB9942C05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C485-4187-BC4E-A1EB-025CB69E0955}" type="datetimeFigureOut">
              <a:rPr lang="it-IT" smtClean="0"/>
              <a:t>02/06/19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A1B929C-A99A-254A-AB98-58E4109B0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433E799-A2A1-254C-85A0-A119973D2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A4CB-C70D-9641-9BFB-91A11FE27F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989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471DC5C-CE35-CC4B-9FE4-0109ABB4A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C485-4187-BC4E-A1EB-025CB69E0955}" type="datetimeFigureOut">
              <a:rPr lang="it-IT" smtClean="0"/>
              <a:t>02/06/19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DB57BA8-74C3-8B4F-8512-0E07CCB39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20C4EE8-0580-A747-A198-D15A3F12B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A4CB-C70D-9641-9BFB-91A11FE27F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1313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AB8102-F000-4D4D-B595-15E4F7AF0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AAE11F-C2FA-E34D-9BB3-50623B738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59D0A93-F098-BA43-B6E5-64EDBC6D00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B18C70B-53C1-3A46-90A4-EE74EF927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C485-4187-BC4E-A1EB-025CB69E0955}" type="datetimeFigureOut">
              <a:rPr lang="it-IT" smtClean="0"/>
              <a:t>02/06/19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8FBB69E-03DF-3B49-B135-947DB17F6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3958E13-8FE2-0745-BB9A-CAB57A77A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A4CB-C70D-9641-9BFB-91A11FE27F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3133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5FE27E-380F-5F48-BF58-15F167CAA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2929DB7-1A88-274C-A6D9-C50907144A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8666CE0-36EF-9C43-9B10-FD08D4555B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580F88B-0359-F841-9A7A-E69773033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BC485-4187-BC4E-A1EB-025CB69E0955}" type="datetimeFigureOut">
              <a:rPr lang="it-IT" smtClean="0"/>
              <a:t>02/06/19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3E9C3ED-A985-0B4C-A848-099D35025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CED6E6C-5B7E-4C47-A8C6-A885A511D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A4CB-C70D-9641-9BFB-91A11FE27F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0285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E33A2D0-F46C-2446-A38C-653AA8B60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2D4228B-34F0-2B4E-9506-A72948961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9B8952C-761C-7B4D-AD0D-C150816EA9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BC485-4187-BC4E-A1EB-025CB69E0955}" type="datetimeFigureOut">
              <a:rPr lang="it-IT" smtClean="0"/>
              <a:t>02/06/19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9355FC3-42A1-7446-842D-DB597D8F08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12ACB74-6E7F-6948-882D-EB089E6FD2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FA4CB-C70D-9641-9BFB-91A11FE27F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9597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7D387507-3F17-D449-BECD-9243CB0366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9702" b="253"/>
          <a:stretch/>
        </p:blipFill>
        <p:spPr>
          <a:xfrm>
            <a:off x="-1" y="10"/>
            <a:ext cx="12192001" cy="466692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E09A529-E47C-4634-BB98-0A9526C372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569C1A01-6FB5-43CE-ADCC-936728ACA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6267" y="4388303"/>
            <a:ext cx="824089" cy="702986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4DEAD0E-65A3-A941-B947-6D35A26E1E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997" y="4551037"/>
            <a:ext cx="6195877" cy="1509931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4400" i="1" dirty="0">
                <a:solidFill>
                  <a:srgbClr val="2B2413"/>
                </a:solidFill>
                <a:latin typeface="Palatino Linotype" panose="02040502050505030304" pitchFamily="18" charset="0"/>
              </a:rPr>
              <a:t>La </a:t>
            </a:r>
            <a:r>
              <a:rPr lang="en-US" sz="4400" i="1" dirty="0" err="1">
                <a:solidFill>
                  <a:srgbClr val="2B2413"/>
                </a:solidFill>
                <a:latin typeface="Palatino Linotype" panose="02040502050505030304" pitchFamily="18" charset="0"/>
              </a:rPr>
              <a:t>metafora</a:t>
            </a:r>
            <a:r>
              <a:rPr lang="en-US" sz="4400" i="1" dirty="0">
                <a:solidFill>
                  <a:srgbClr val="2B2413"/>
                </a:solidFill>
                <a:latin typeface="Palatino Linotype" panose="02040502050505030304" pitchFamily="18" charset="0"/>
              </a:rPr>
              <a:t> </a:t>
            </a:r>
            <a:r>
              <a:rPr lang="en-US" sz="4400" i="1" dirty="0" err="1">
                <a:solidFill>
                  <a:srgbClr val="2B2413"/>
                </a:solidFill>
                <a:latin typeface="Palatino Linotype" panose="02040502050505030304" pitchFamily="18" charset="0"/>
              </a:rPr>
              <a:t>elementale</a:t>
            </a:r>
            <a:r>
              <a:rPr lang="en-US" sz="4400" i="1" dirty="0">
                <a:solidFill>
                  <a:srgbClr val="2B2413"/>
                </a:solidFill>
                <a:latin typeface="Palatino Linotype" panose="02040502050505030304" pitchFamily="18" charset="0"/>
              </a:rPr>
              <a:t> </a:t>
            </a:r>
            <a:r>
              <a:rPr lang="en-US" sz="4400" i="1" dirty="0" err="1">
                <a:solidFill>
                  <a:srgbClr val="2B2413"/>
                </a:solidFill>
                <a:latin typeface="Palatino Linotype" panose="02040502050505030304" pitchFamily="18" charset="0"/>
              </a:rPr>
              <a:t>nella</a:t>
            </a:r>
            <a:r>
              <a:rPr lang="en-US" sz="4400" i="1" dirty="0">
                <a:solidFill>
                  <a:srgbClr val="2B2413"/>
                </a:solidFill>
                <a:latin typeface="Palatino Linotype" panose="02040502050505030304" pitchFamily="18" charset="0"/>
              </a:rPr>
              <a:t> </a:t>
            </a:r>
            <a:r>
              <a:rPr lang="en-US" sz="4400" i="1" dirty="0" err="1">
                <a:solidFill>
                  <a:srgbClr val="2B2413"/>
                </a:solidFill>
                <a:latin typeface="Palatino Linotype" panose="02040502050505030304" pitchFamily="18" charset="0"/>
              </a:rPr>
              <a:t>lirica</a:t>
            </a:r>
            <a:r>
              <a:rPr lang="en-US" sz="4400" i="1" dirty="0">
                <a:solidFill>
                  <a:srgbClr val="2B2413"/>
                </a:solidFill>
                <a:latin typeface="Palatino Linotype" panose="02040502050505030304" pitchFamily="18" charset="0"/>
              </a:rPr>
              <a:t> </a:t>
            </a:r>
            <a:r>
              <a:rPr lang="en-US" sz="4400" i="1" dirty="0" err="1">
                <a:solidFill>
                  <a:srgbClr val="2B2413"/>
                </a:solidFill>
                <a:latin typeface="Palatino Linotype" panose="02040502050505030304" pitchFamily="18" charset="0"/>
              </a:rPr>
              <a:t>bachmanniana</a:t>
            </a:r>
            <a:endParaRPr lang="en-US" sz="4400" i="1" dirty="0">
              <a:solidFill>
                <a:srgbClr val="2B2413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Sottotitolo 6">
            <a:extLst>
              <a:ext uri="{FF2B5EF4-FFF2-40B4-BE49-F238E27FC236}">
                <a16:creationId xmlns:a16="http://schemas.microsoft.com/office/drawing/2014/main" id="{AD91831F-6605-2347-A9AA-40714FCE6D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7850" y="3429000"/>
            <a:ext cx="6400800" cy="697686"/>
          </a:xfrm>
        </p:spPr>
        <p:txBody>
          <a:bodyPr/>
          <a:lstStyle/>
          <a:p>
            <a:r>
              <a:rPr lang="it-IT" dirty="0"/>
              <a:t>		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FFF67E50-E97F-904C-809A-056EBD290A27}"/>
              </a:ext>
            </a:extLst>
          </p:cNvPr>
          <p:cNvSpPr txBox="1"/>
          <p:nvPr/>
        </p:nvSpPr>
        <p:spPr>
          <a:xfrm>
            <a:off x="7472364" y="4007203"/>
            <a:ext cx="4786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			</a:t>
            </a:r>
            <a:r>
              <a:rPr lang="it-IT" sz="2400" b="1" dirty="0" err="1"/>
              <a:t>Anselm</a:t>
            </a:r>
            <a:r>
              <a:rPr lang="it-IT" sz="2400" b="1" dirty="0"/>
              <a:t> Kiefer</a:t>
            </a:r>
          </a:p>
          <a:p>
            <a:r>
              <a:rPr lang="it-IT" sz="2400" dirty="0"/>
              <a:t>           </a:t>
            </a:r>
            <a:r>
              <a:rPr lang="it-IT" sz="2400" b="1" dirty="0" err="1"/>
              <a:t>Wege</a:t>
            </a:r>
            <a:r>
              <a:rPr lang="it-IT" sz="2400" b="1" dirty="0"/>
              <a:t>: </a:t>
            </a:r>
            <a:r>
              <a:rPr lang="it-IT" sz="2400" b="1" dirty="0" err="1"/>
              <a:t>Märkischer</a:t>
            </a:r>
            <a:r>
              <a:rPr lang="it-IT" sz="2400" b="1" dirty="0"/>
              <a:t> Sand, 1980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801A422-41B1-7D45-9B4D-4BBC5D9C8559}"/>
              </a:ext>
            </a:extLst>
          </p:cNvPr>
          <p:cNvSpPr txBox="1"/>
          <p:nvPr/>
        </p:nvSpPr>
        <p:spPr>
          <a:xfrm>
            <a:off x="9182234" y="6310704"/>
            <a:ext cx="3305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               	  </a:t>
            </a:r>
            <a:r>
              <a:rPr lang="it-IT" dirty="0">
                <a:latin typeface="Palatino Linotype" panose="02040502050505030304" pitchFamily="18" charset="0"/>
              </a:rPr>
              <a:t> Angela Albanese</a:t>
            </a:r>
          </a:p>
        </p:txBody>
      </p:sp>
    </p:spTree>
    <p:extLst>
      <p:ext uri="{BB962C8B-B14F-4D97-AF65-F5344CB8AC3E}">
        <p14:creationId xmlns:p14="http://schemas.microsoft.com/office/powerpoint/2010/main" val="4228165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7D88B0-C684-9640-B60B-0B3A260D5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854" y="0"/>
            <a:ext cx="11254946" cy="1174599"/>
          </a:xfrm>
        </p:spPr>
        <p:txBody>
          <a:bodyPr>
            <a:normAutofit fontScale="90000"/>
          </a:bodyPr>
          <a:lstStyle/>
          <a:p>
            <a:r>
              <a:rPr lang="it-IT" b="1" i="1" dirty="0">
                <a:latin typeface="Palatino Linotype" panose="02040502050505030304" pitchFamily="18" charset="0"/>
              </a:rPr>
              <a:t> </a:t>
            </a:r>
            <a:r>
              <a:rPr lang="it-IT" sz="4000" b="1" i="1" dirty="0">
                <a:solidFill>
                  <a:srgbClr val="2B2413"/>
                </a:solidFill>
                <a:latin typeface="Palatino Linotype" panose="02040502050505030304" pitchFamily="18" charset="0"/>
              </a:rPr>
              <a:t>Il fuoco e l’acqua: «</a:t>
            </a:r>
            <a:r>
              <a:rPr lang="it-IT" sz="4000" b="1" i="1" dirty="0" err="1">
                <a:solidFill>
                  <a:srgbClr val="2B2413"/>
                </a:solidFill>
                <a:latin typeface="Palatino Linotype" panose="02040502050505030304" pitchFamily="18" charset="0"/>
              </a:rPr>
              <a:t>Reinigung</a:t>
            </a:r>
            <a:r>
              <a:rPr lang="it-IT" sz="4000" b="1" i="1" dirty="0">
                <a:solidFill>
                  <a:srgbClr val="2B2413"/>
                </a:solidFill>
                <a:latin typeface="Palatino Linotype" panose="02040502050505030304" pitchFamily="18" charset="0"/>
              </a:rPr>
              <a:t>» e battesimo della terra</a:t>
            </a:r>
            <a:endParaRPr lang="it-IT" b="1" i="1" dirty="0">
              <a:solidFill>
                <a:srgbClr val="2B2413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BB18F8-F3C6-F641-8196-A4AC7AF67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3405" y="1087395"/>
            <a:ext cx="6685006" cy="53381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3400" i="1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it-IT" i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33E7CDD-2B66-9147-9EA1-E2405FF13BDD}"/>
              </a:ext>
            </a:extLst>
          </p:cNvPr>
          <p:cNvSpPr txBox="1"/>
          <p:nvPr/>
        </p:nvSpPr>
        <p:spPr>
          <a:xfrm>
            <a:off x="0" y="1087395"/>
            <a:ext cx="5659395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i="1" dirty="0">
                <a:latin typeface="Palatino Linotype" panose="02040502050505030304" pitchFamily="18" charset="0"/>
              </a:rPr>
              <a:t>Es ist Feuer unter der Erde,</a:t>
            </a:r>
            <a:endParaRPr lang="it-IT" sz="2800" dirty="0">
              <a:latin typeface="Palatino Linotype" panose="02040502050505030304" pitchFamily="18" charset="0"/>
            </a:endParaRPr>
          </a:p>
          <a:p>
            <a:r>
              <a:rPr lang="de-DE" sz="2800" i="1" dirty="0">
                <a:latin typeface="Palatino Linotype" panose="02040502050505030304" pitchFamily="18" charset="0"/>
              </a:rPr>
              <a:t>und das Feuer ist rein.</a:t>
            </a:r>
            <a:endParaRPr lang="it-IT" sz="2800" dirty="0">
              <a:latin typeface="Palatino Linotype" panose="02040502050505030304" pitchFamily="18" charset="0"/>
            </a:endParaRPr>
          </a:p>
          <a:p>
            <a:r>
              <a:rPr lang="de-DE" sz="2800" i="1" dirty="0">
                <a:latin typeface="Palatino Linotype" panose="02040502050505030304" pitchFamily="18" charset="0"/>
              </a:rPr>
              <a:t>Es ist Feuer unter der Erde</a:t>
            </a:r>
            <a:endParaRPr lang="it-IT" sz="2800" dirty="0">
              <a:latin typeface="Palatino Linotype" panose="02040502050505030304" pitchFamily="18" charset="0"/>
            </a:endParaRPr>
          </a:p>
          <a:p>
            <a:r>
              <a:rPr lang="de-DE" sz="2800" i="1" dirty="0">
                <a:latin typeface="Palatino Linotype" panose="02040502050505030304" pitchFamily="18" charset="0"/>
              </a:rPr>
              <a:t>und flüssiger Stein.</a:t>
            </a:r>
            <a:endParaRPr lang="it-IT" sz="2800" dirty="0">
              <a:latin typeface="Palatino Linotype" panose="02040502050505030304" pitchFamily="18" charset="0"/>
            </a:endParaRPr>
          </a:p>
          <a:p>
            <a:r>
              <a:rPr lang="de-DE" sz="2800" i="1" dirty="0">
                <a:latin typeface="Palatino Linotype" panose="02040502050505030304" pitchFamily="18" charset="0"/>
              </a:rPr>
              <a:t>Es ist ein Strom unter der Erde,</a:t>
            </a:r>
            <a:endParaRPr lang="it-IT" sz="2800" dirty="0">
              <a:latin typeface="Palatino Linotype" panose="02040502050505030304" pitchFamily="18" charset="0"/>
            </a:endParaRPr>
          </a:p>
          <a:p>
            <a:r>
              <a:rPr lang="de-DE" sz="2800" i="1" dirty="0">
                <a:latin typeface="Palatino Linotype" panose="02040502050505030304" pitchFamily="18" charset="0"/>
              </a:rPr>
              <a:t>der strömt in uns ein.</a:t>
            </a:r>
            <a:endParaRPr lang="it-IT" sz="2800" dirty="0">
              <a:latin typeface="Palatino Linotype" panose="02040502050505030304" pitchFamily="18" charset="0"/>
            </a:endParaRPr>
          </a:p>
          <a:p>
            <a:r>
              <a:rPr lang="de-DE" sz="2800" i="1" dirty="0">
                <a:latin typeface="Palatino Linotype" panose="02040502050505030304" pitchFamily="18" charset="0"/>
              </a:rPr>
              <a:t>Es ist Strom unter der Erde,</a:t>
            </a:r>
            <a:endParaRPr lang="it-IT" sz="2800" dirty="0">
              <a:latin typeface="Palatino Linotype" panose="02040502050505030304" pitchFamily="18" charset="0"/>
            </a:endParaRPr>
          </a:p>
          <a:p>
            <a:r>
              <a:rPr lang="de-DE" sz="2800" i="1" dirty="0">
                <a:latin typeface="Palatino Linotype" panose="02040502050505030304" pitchFamily="18" charset="0"/>
              </a:rPr>
              <a:t>der sengt das Gebein.</a:t>
            </a:r>
            <a:endParaRPr lang="it-IT" sz="2800" dirty="0">
              <a:latin typeface="Palatino Linotype" panose="02040502050505030304" pitchFamily="18" charset="0"/>
            </a:endParaRPr>
          </a:p>
          <a:p>
            <a:r>
              <a:rPr lang="de-DE" sz="2800" i="1" dirty="0">
                <a:latin typeface="Palatino Linotype" panose="02040502050505030304" pitchFamily="18" charset="0"/>
              </a:rPr>
              <a:t>Es kommt ein großes Feuer,</a:t>
            </a:r>
            <a:endParaRPr lang="it-IT" sz="2800" dirty="0">
              <a:latin typeface="Palatino Linotype" panose="02040502050505030304" pitchFamily="18" charset="0"/>
            </a:endParaRPr>
          </a:p>
          <a:p>
            <a:r>
              <a:rPr lang="de-DE" sz="2800" i="1" dirty="0">
                <a:latin typeface="Palatino Linotype" panose="02040502050505030304" pitchFamily="18" charset="0"/>
              </a:rPr>
              <a:t>es kommt ein Strom über die Erde.</a:t>
            </a:r>
            <a:endParaRPr lang="it-IT" sz="2800" dirty="0">
              <a:latin typeface="Palatino Linotype" panose="02040502050505030304" pitchFamily="18" charset="0"/>
            </a:endParaRPr>
          </a:p>
          <a:p>
            <a:r>
              <a:rPr lang="de-DE" sz="2800" i="1" dirty="0">
                <a:latin typeface="Palatino Linotype" panose="02040502050505030304" pitchFamily="18" charset="0"/>
              </a:rPr>
              <a:t>Wir werden Zeugen sein.</a:t>
            </a:r>
            <a:endParaRPr lang="it-IT" sz="2800" i="1" dirty="0">
              <a:latin typeface="Palatino Linotype" panose="02040502050505030304" pitchFamily="18" charset="0"/>
            </a:endParaRPr>
          </a:p>
          <a:p>
            <a:endParaRPr lang="it-IT" sz="2800" i="1" dirty="0">
              <a:latin typeface="Palatino Linotype" panose="02040502050505030304" pitchFamily="18" charset="0"/>
            </a:endParaRPr>
          </a:p>
          <a:p>
            <a:endParaRPr lang="it-IT" dirty="0">
              <a:latin typeface="Palatino Linotype" panose="02040502050505030304" pitchFamily="18" charset="0"/>
            </a:endParaRPr>
          </a:p>
          <a:p>
            <a:r>
              <a:rPr lang="it-IT" sz="2000" dirty="0">
                <a:latin typeface="Palatino Linotype" panose="02040502050505030304" pitchFamily="18" charset="0"/>
              </a:rPr>
              <a:t>I. </a:t>
            </a:r>
            <a:r>
              <a:rPr lang="de-DE" dirty="0">
                <a:latin typeface="Palatino Linotype" panose="02040502050505030304" pitchFamily="18" charset="0"/>
              </a:rPr>
              <a:t>Bachmann</a:t>
            </a:r>
            <a:r>
              <a:rPr lang="de-DE" sz="2000" dirty="0">
                <a:latin typeface="Palatino Linotype" panose="02040502050505030304" pitchFamily="18" charset="0"/>
              </a:rPr>
              <a:t>, </a:t>
            </a:r>
            <a:r>
              <a:rPr lang="de-DE" sz="2000" i="1" dirty="0">
                <a:latin typeface="Palatino Linotype" panose="02040502050505030304" pitchFamily="18" charset="0"/>
              </a:rPr>
              <a:t>Lieder von einer Insel</a:t>
            </a:r>
            <a:r>
              <a:rPr lang="de-DE" sz="2000" dirty="0">
                <a:latin typeface="Palatino Linotype" panose="02040502050505030304" pitchFamily="18" charset="0"/>
              </a:rPr>
              <a:t>, 1954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1EF0468-C641-824F-990D-090A94335CD9}"/>
              </a:ext>
            </a:extLst>
          </p:cNvPr>
          <p:cNvSpPr txBox="1"/>
          <p:nvPr/>
        </p:nvSpPr>
        <p:spPr>
          <a:xfrm>
            <a:off x="5869460" y="1087395"/>
            <a:ext cx="622368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1" dirty="0">
                <a:latin typeface="Palatino Linotype" panose="02040502050505030304" pitchFamily="18" charset="0"/>
              </a:rPr>
              <a:t>È un fuoco sotto terra</a:t>
            </a:r>
            <a:endParaRPr lang="it-IT" sz="2800" dirty="0">
              <a:latin typeface="Palatino Linotype" panose="02040502050505030304" pitchFamily="18" charset="0"/>
            </a:endParaRPr>
          </a:p>
          <a:p>
            <a:r>
              <a:rPr lang="it-IT" sz="2800" i="1" dirty="0">
                <a:latin typeface="Palatino Linotype" panose="02040502050505030304" pitchFamily="18" charset="0"/>
              </a:rPr>
              <a:t>e il fuoco è puro.</a:t>
            </a:r>
            <a:endParaRPr lang="it-IT" sz="2800" dirty="0">
              <a:latin typeface="Palatino Linotype" panose="02040502050505030304" pitchFamily="18" charset="0"/>
            </a:endParaRPr>
          </a:p>
          <a:p>
            <a:r>
              <a:rPr lang="it-IT" sz="2800" i="1" dirty="0">
                <a:latin typeface="Palatino Linotype" panose="02040502050505030304" pitchFamily="18" charset="0"/>
              </a:rPr>
              <a:t>È un fuoco sotto terra</a:t>
            </a:r>
            <a:endParaRPr lang="it-IT" sz="2800" dirty="0">
              <a:latin typeface="Palatino Linotype" panose="02040502050505030304" pitchFamily="18" charset="0"/>
            </a:endParaRPr>
          </a:p>
          <a:p>
            <a:r>
              <a:rPr lang="it-IT" sz="2800" i="1" dirty="0">
                <a:latin typeface="Palatino Linotype" panose="02040502050505030304" pitchFamily="18" charset="0"/>
              </a:rPr>
              <a:t>e pietra liquida.</a:t>
            </a:r>
            <a:endParaRPr lang="it-IT" sz="2800" dirty="0">
              <a:latin typeface="Palatino Linotype" panose="02040502050505030304" pitchFamily="18" charset="0"/>
            </a:endParaRPr>
          </a:p>
          <a:p>
            <a:r>
              <a:rPr lang="it-IT" sz="2800" i="1" dirty="0">
                <a:latin typeface="Palatino Linotype" panose="02040502050505030304" pitchFamily="18" charset="0"/>
              </a:rPr>
              <a:t>È un fiume sotto terra</a:t>
            </a:r>
            <a:endParaRPr lang="it-IT" sz="2800" dirty="0">
              <a:latin typeface="Palatino Linotype" panose="02040502050505030304" pitchFamily="18" charset="0"/>
            </a:endParaRPr>
          </a:p>
          <a:p>
            <a:r>
              <a:rPr lang="it-IT" sz="2800" i="1" dirty="0">
                <a:latin typeface="Palatino Linotype" panose="02040502050505030304" pitchFamily="18" charset="0"/>
              </a:rPr>
              <a:t>che scorre dentro di noi.</a:t>
            </a:r>
            <a:endParaRPr lang="it-IT" sz="2800" dirty="0">
              <a:latin typeface="Palatino Linotype" panose="02040502050505030304" pitchFamily="18" charset="0"/>
            </a:endParaRPr>
          </a:p>
          <a:p>
            <a:r>
              <a:rPr lang="it-IT" sz="2800" i="1" dirty="0">
                <a:latin typeface="Palatino Linotype" panose="02040502050505030304" pitchFamily="18" charset="0"/>
              </a:rPr>
              <a:t>È un fiume sotto terra</a:t>
            </a:r>
            <a:endParaRPr lang="it-IT" sz="2800" dirty="0">
              <a:latin typeface="Palatino Linotype" panose="02040502050505030304" pitchFamily="18" charset="0"/>
            </a:endParaRPr>
          </a:p>
          <a:p>
            <a:r>
              <a:rPr lang="it-IT" sz="2800" i="1" dirty="0">
                <a:latin typeface="Palatino Linotype" panose="02040502050505030304" pitchFamily="18" charset="0"/>
              </a:rPr>
              <a:t>e ustiona le ossa.</a:t>
            </a:r>
            <a:endParaRPr lang="it-IT" sz="2800" dirty="0">
              <a:latin typeface="Palatino Linotype" panose="02040502050505030304" pitchFamily="18" charset="0"/>
            </a:endParaRPr>
          </a:p>
          <a:p>
            <a:r>
              <a:rPr lang="it-IT" sz="2800" i="1" dirty="0">
                <a:latin typeface="Palatino Linotype" panose="02040502050505030304" pitchFamily="18" charset="0"/>
              </a:rPr>
              <a:t>Viene un grande fuoco,</a:t>
            </a:r>
            <a:endParaRPr lang="it-IT" sz="2800" dirty="0">
              <a:latin typeface="Palatino Linotype" panose="02040502050505030304" pitchFamily="18" charset="0"/>
            </a:endParaRPr>
          </a:p>
          <a:p>
            <a:r>
              <a:rPr lang="it-IT" sz="2800" i="1" dirty="0">
                <a:latin typeface="Palatino Linotype" panose="02040502050505030304" pitchFamily="18" charset="0"/>
              </a:rPr>
              <a:t>viene un fiume e scorre sulla terra.</a:t>
            </a:r>
            <a:endParaRPr lang="it-IT" sz="2800" dirty="0">
              <a:latin typeface="Palatino Linotype" panose="02040502050505030304" pitchFamily="18" charset="0"/>
            </a:endParaRPr>
          </a:p>
          <a:p>
            <a:r>
              <a:rPr lang="it-IT" sz="2800" i="1" dirty="0">
                <a:latin typeface="Palatino Linotype" panose="02040502050505030304" pitchFamily="18" charset="0"/>
              </a:rPr>
              <a:t>Noi saremo testimoni.</a:t>
            </a:r>
          </a:p>
          <a:p>
            <a:r>
              <a:rPr lang="it-IT" sz="2800" i="1" dirty="0">
                <a:latin typeface="Palatino Linotype" panose="02040502050505030304" pitchFamily="18" charset="0"/>
              </a:rPr>
              <a:t> </a:t>
            </a:r>
          </a:p>
          <a:p>
            <a:r>
              <a:rPr lang="it-IT" dirty="0">
                <a:latin typeface="Palatino Linotype" panose="02040502050505030304" pitchFamily="18" charset="0"/>
              </a:rPr>
              <a:t>C. Miglio, </a:t>
            </a:r>
            <a:r>
              <a:rPr lang="it-IT" i="1" dirty="0">
                <a:latin typeface="Palatino Linotype" panose="02040502050505030304" pitchFamily="18" charset="0"/>
              </a:rPr>
              <a:t>La terra del morso. L’Italia ctonia di </a:t>
            </a:r>
            <a:r>
              <a:rPr lang="it-IT" i="1" dirty="0" err="1">
                <a:latin typeface="Palatino Linotype" panose="02040502050505030304" pitchFamily="18" charset="0"/>
              </a:rPr>
              <a:t>Ingeborg</a:t>
            </a:r>
            <a:r>
              <a:rPr lang="it-IT" i="1" dirty="0">
                <a:latin typeface="Palatino Linotype" panose="02040502050505030304" pitchFamily="18" charset="0"/>
              </a:rPr>
              <a:t> Bachmann</a:t>
            </a:r>
            <a:r>
              <a:rPr lang="it-IT" dirty="0">
                <a:latin typeface="Palatino Linotype" panose="02040502050505030304" pitchFamily="18" charset="0"/>
              </a:rPr>
              <a:t>, 2012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A78A9EE3-26C4-6940-A6EA-18B30B3C54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0767" y="930232"/>
            <a:ext cx="2877709" cy="3268813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951690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181317-B68C-704E-9590-259B373F0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622" y="197709"/>
            <a:ext cx="10674178" cy="1492980"/>
          </a:xfrm>
        </p:spPr>
        <p:txBody>
          <a:bodyPr>
            <a:normAutofit fontScale="90000"/>
          </a:bodyPr>
          <a:lstStyle/>
          <a:p>
            <a:r>
              <a:rPr lang="it-IT" sz="4000" b="1" i="1" dirty="0">
                <a:solidFill>
                  <a:srgbClr val="2B2413"/>
                </a:solidFill>
                <a:latin typeface="Palatino Linotype" panose="02040502050505030304" pitchFamily="18" charset="0"/>
              </a:rPr>
              <a:t>L’acqua e la terra</a:t>
            </a:r>
            <a:br>
              <a:rPr lang="it-IT" sz="4000" b="1" i="1" dirty="0">
                <a:solidFill>
                  <a:srgbClr val="2B2413"/>
                </a:solidFill>
                <a:latin typeface="Palatino Linotype" panose="02040502050505030304" pitchFamily="18" charset="0"/>
              </a:rPr>
            </a:br>
            <a:r>
              <a:rPr lang="it-IT" sz="4000" b="1" i="1" dirty="0">
                <a:solidFill>
                  <a:srgbClr val="2B2413"/>
                </a:solidFill>
                <a:latin typeface="Palatino Linotype" panose="02040502050505030304" pitchFamily="18" charset="0"/>
              </a:rPr>
              <a:t>«Und </a:t>
            </a:r>
            <a:r>
              <a:rPr lang="it-IT" sz="4000" b="1" i="1" dirty="0" err="1">
                <a:solidFill>
                  <a:srgbClr val="2B2413"/>
                </a:solidFill>
                <a:latin typeface="Palatino Linotype" panose="02040502050505030304" pitchFamily="18" charset="0"/>
              </a:rPr>
              <a:t>als</a:t>
            </a:r>
            <a:r>
              <a:rPr lang="it-IT" sz="4000" b="1" i="1" dirty="0">
                <a:solidFill>
                  <a:srgbClr val="2B2413"/>
                </a:solidFill>
                <a:latin typeface="Palatino Linotype" panose="02040502050505030304" pitchFamily="18" charset="0"/>
              </a:rPr>
              <a:t> </a:t>
            </a:r>
            <a:r>
              <a:rPr lang="it-IT" sz="4000" b="1" i="1" dirty="0" err="1">
                <a:solidFill>
                  <a:srgbClr val="2B2413"/>
                </a:solidFill>
                <a:latin typeface="Palatino Linotype" panose="02040502050505030304" pitchFamily="18" charset="0"/>
              </a:rPr>
              <a:t>ich</a:t>
            </a:r>
            <a:r>
              <a:rPr lang="it-IT" sz="4000" b="1" i="1" dirty="0">
                <a:solidFill>
                  <a:srgbClr val="2B2413"/>
                </a:solidFill>
                <a:latin typeface="Palatino Linotype" panose="02040502050505030304" pitchFamily="18" charset="0"/>
              </a:rPr>
              <a:t> </a:t>
            </a:r>
            <a:r>
              <a:rPr lang="it-IT" sz="4000" b="1" i="1" dirty="0" err="1">
                <a:solidFill>
                  <a:srgbClr val="2B2413"/>
                </a:solidFill>
                <a:latin typeface="Palatino Linotype" panose="02040502050505030304" pitchFamily="18" charset="0"/>
              </a:rPr>
              <a:t>mich</a:t>
            </a:r>
            <a:r>
              <a:rPr lang="it-IT" sz="4000" b="1" i="1" dirty="0">
                <a:solidFill>
                  <a:srgbClr val="2B2413"/>
                </a:solidFill>
                <a:latin typeface="Palatino Linotype" panose="02040502050505030304" pitchFamily="18" charset="0"/>
              </a:rPr>
              <a:t> </a:t>
            </a:r>
            <a:r>
              <a:rPr lang="it-IT" sz="4000" b="1" i="1" dirty="0" err="1">
                <a:solidFill>
                  <a:srgbClr val="2B2413"/>
                </a:solidFill>
                <a:latin typeface="Palatino Linotype" panose="02040502050505030304" pitchFamily="18" charset="0"/>
              </a:rPr>
              <a:t>selber</a:t>
            </a:r>
            <a:r>
              <a:rPr lang="it-IT" sz="4000" b="1" i="1" dirty="0">
                <a:solidFill>
                  <a:srgbClr val="2B2413"/>
                </a:solidFill>
                <a:latin typeface="Palatino Linotype" panose="02040502050505030304" pitchFamily="18" charset="0"/>
              </a:rPr>
              <a:t> </a:t>
            </a:r>
            <a:r>
              <a:rPr lang="it-IT" sz="4000" b="1" i="1" dirty="0" err="1">
                <a:solidFill>
                  <a:srgbClr val="2B2413"/>
                </a:solidFill>
                <a:latin typeface="Palatino Linotype" panose="02040502050505030304" pitchFamily="18" charset="0"/>
              </a:rPr>
              <a:t>trank</a:t>
            </a:r>
            <a:r>
              <a:rPr lang="it-IT" sz="4000" b="1" i="1" dirty="0">
                <a:solidFill>
                  <a:srgbClr val="2B2413"/>
                </a:solidFill>
                <a:latin typeface="Palatino Linotype" panose="02040502050505030304" pitchFamily="18" charset="0"/>
              </a:rPr>
              <a:t> und </a:t>
            </a:r>
            <a:r>
              <a:rPr lang="it-IT" sz="4000" b="1" i="1" dirty="0" err="1">
                <a:solidFill>
                  <a:srgbClr val="2B2413"/>
                </a:solidFill>
                <a:latin typeface="Palatino Linotype" panose="02040502050505030304" pitchFamily="18" charset="0"/>
              </a:rPr>
              <a:t>mein</a:t>
            </a:r>
            <a:r>
              <a:rPr lang="it-IT" sz="4000" b="1" i="1" dirty="0">
                <a:solidFill>
                  <a:srgbClr val="2B2413"/>
                </a:solidFill>
                <a:latin typeface="Palatino Linotype" panose="02040502050505030304" pitchFamily="18" charset="0"/>
              </a:rPr>
              <a:t> </a:t>
            </a:r>
            <a:r>
              <a:rPr lang="it-IT" sz="4000" b="1" i="1" dirty="0" err="1">
                <a:solidFill>
                  <a:srgbClr val="2B2413"/>
                </a:solidFill>
                <a:latin typeface="Palatino Linotype" panose="02040502050505030304" pitchFamily="18" charset="0"/>
              </a:rPr>
              <a:t>erstgeborenes</a:t>
            </a:r>
            <a:r>
              <a:rPr lang="it-IT" sz="4000" b="1" i="1" dirty="0">
                <a:solidFill>
                  <a:srgbClr val="2B2413"/>
                </a:solidFill>
                <a:latin typeface="Palatino Linotype" panose="02040502050505030304" pitchFamily="18" charset="0"/>
              </a:rPr>
              <a:t> Land» 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0F4795D1-2990-5643-81A0-43988F796D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4288" y="1492981"/>
            <a:ext cx="4738095" cy="4263674"/>
          </a:xfrm>
          <a:prstGeom prst="rect">
            <a:avLst/>
          </a:prstGeom>
          <a:effectLst>
            <a:softEdge rad="863600"/>
          </a:effectLst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9547B006-1F4C-0643-A451-F5791DD4566C}"/>
              </a:ext>
            </a:extLst>
          </p:cNvPr>
          <p:cNvSpPr txBox="1"/>
          <p:nvPr/>
        </p:nvSpPr>
        <p:spPr>
          <a:xfrm>
            <a:off x="5592416" y="1258957"/>
            <a:ext cx="6056245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latin typeface="Palatino Linotype" panose="02040502050505030304" pitchFamily="18" charset="0"/>
              </a:rPr>
              <a:t>	O </a:t>
            </a:r>
            <a:r>
              <a:rPr lang="it-IT" sz="2400" dirty="0" err="1">
                <a:latin typeface="Palatino Linotype" panose="02040502050505030304" pitchFamily="18" charset="0"/>
              </a:rPr>
              <a:t>schließ</a:t>
            </a:r>
            <a:endParaRPr lang="it-IT" sz="2400" dirty="0">
              <a:latin typeface="Palatino Linotype" panose="02040502050505030304" pitchFamily="18" charset="0"/>
            </a:endParaRPr>
          </a:p>
          <a:p>
            <a:r>
              <a:rPr lang="it-IT" sz="2400" dirty="0">
                <a:latin typeface="Palatino Linotype" panose="02040502050505030304" pitchFamily="18" charset="0"/>
              </a:rPr>
              <a:t>	die </a:t>
            </a:r>
            <a:r>
              <a:rPr lang="it-IT" sz="2400" dirty="0" err="1">
                <a:latin typeface="Palatino Linotype" panose="02040502050505030304" pitchFamily="18" charset="0"/>
              </a:rPr>
              <a:t>Augen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schließ</a:t>
            </a:r>
            <a:r>
              <a:rPr lang="it-IT" sz="2400" dirty="0">
                <a:latin typeface="Palatino Linotype" panose="02040502050505030304" pitchFamily="18" charset="0"/>
              </a:rPr>
              <a:t>!</a:t>
            </a:r>
          </a:p>
          <a:p>
            <a:pPr lvl="2"/>
            <a:r>
              <a:rPr lang="it-IT" sz="2400" dirty="0" err="1">
                <a:latin typeface="Palatino Linotype" panose="02040502050505030304" pitchFamily="18" charset="0"/>
              </a:rPr>
              <a:t>Preß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den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Mund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auf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den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Biß</a:t>
            </a:r>
            <a:r>
              <a:rPr lang="it-IT" sz="2400" dirty="0">
                <a:latin typeface="Palatino Linotype" panose="02040502050505030304" pitchFamily="18" charset="0"/>
              </a:rPr>
              <a:t>!</a:t>
            </a:r>
          </a:p>
          <a:p>
            <a:endParaRPr lang="it-IT" sz="2400" dirty="0">
              <a:latin typeface="Palatino Linotype" panose="02040502050505030304" pitchFamily="18" charset="0"/>
            </a:endParaRPr>
          </a:p>
          <a:p>
            <a:r>
              <a:rPr lang="it-IT" sz="2400" dirty="0">
                <a:latin typeface="Palatino Linotype" panose="02040502050505030304" pitchFamily="18" charset="0"/>
              </a:rPr>
              <a:t>	Und </a:t>
            </a:r>
            <a:r>
              <a:rPr lang="it-IT" sz="2400" dirty="0" err="1">
                <a:latin typeface="Palatino Linotype" panose="02040502050505030304" pitchFamily="18" charset="0"/>
              </a:rPr>
              <a:t>als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ich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mich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selber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trank</a:t>
            </a:r>
            <a:endParaRPr lang="it-IT" sz="2400" dirty="0">
              <a:latin typeface="Palatino Linotype" panose="02040502050505030304" pitchFamily="18" charset="0"/>
            </a:endParaRPr>
          </a:p>
          <a:p>
            <a:r>
              <a:rPr lang="it-IT" sz="2400" dirty="0">
                <a:latin typeface="Palatino Linotype" panose="02040502050505030304" pitchFamily="18" charset="0"/>
              </a:rPr>
              <a:t>	und </a:t>
            </a:r>
            <a:r>
              <a:rPr lang="it-IT" sz="2400" dirty="0" err="1">
                <a:latin typeface="Palatino Linotype" panose="02040502050505030304" pitchFamily="18" charset="0"/>
              </a:rPr>
              <a:t>mein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erstgeborenes</a:t>
            </a:r>
            <a:r>
              <a:rPr lang="it-IT" sz="2400" dirty="0">
                <a:latin typeface="Palatino Linotype" panose="02040502050505030304" pitchFamily="18" charset="0"/>
              </a:rPr>
              <a:t> Land</a:t>
            </a:r>
          </a:p>
          <a:p>
            <a:r>
              <a:rPr lang="it-IT" sz="2400" dirty="0">
                <a:latin typeface="Palatino Linotype" panose="02040502050505030304" pitchFamily="18" charset="0"/>
              </a:rPr>
              <a:t>	Die </a:t>
            </a:r>
            <a:r>
              <a:rPr lang="it-IT" sz="2400" dirty="0" err="1">
                <a:latin typeface="Palatino Linotype" panose="02040502050505030304" pitchFamily="18" charset="0"/>
              </a:rPr>
              <a:t>Erdbeben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wiegten</a:t>
            </a:r>
            <a:r>
              <a:rPr lang="it-IT" sz="2400" dirty="0">
                <a:latin typeface="Palatino Linotype" panose="02040502050505030304" pitchFamily="18" charset="0"/>
              </a:rPr>
              <a:t>,</a:t>
            </a:r>
          </a:p>
          <a:p>
            <a:r>
              <a:rPr lang="it-IT" sz="2400" dirty="0">
                <a:latin typeface="Palatino Linotype" panose="02040502050505030304" pitchFamily="18" charset="0"/>
              </a:rPr>
              <a:t>	war </a:t>
            </a:r>
            <a:r>
              <a:rPr lang="it-IT" sz="2400" dirty="0" err="1">
                <a:latin typeface="Palatino Linotype" panose="02040502050505030304" pitchFamily="18" charset="0"/>
              </a:rPr>
              <a:t>ich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zum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Schauen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erwacht</a:t>
            </a:r>
            <a:r>
              <a:rPr lang="it-IT" sz="2400" dirty="0">
                <a:latin typeface="Palatino Linotype" panose="02040502050505030304" pitchFamily="18" charset="0"/>
              </a:rPr>
              <a:t>.</a:t>
            </a:r>
          </a:p>
          <a:p>
            <a:endParaRPr lang="it-IT" sz="2400" dirty="0">
              <a:latin typeface="Palatino Linotype" panose="02040502050505030304" pitchFamily="18" charset="0"/>
            </a:endParaRPr>
          </a:p>
          <a:p>
            <a:r>
              <a:rPr lang="it-IT" sz="2400" dirty="0">
                <a:latin typeface="Palatino Linotype" panose="02040502050505030304" pitchFamily="18" charset="0"/>
              </a:rPr>
              <a:t>	Da </a:t>
            </a:r>
            <a:r>
              <a:rPr lang="it-IT" sz="2400" dirty="0" err="1">
                <a:latin typeface="Palatino Linotype" panose="02040502050505030304" pitchFamily="18" charset="0"/>
              </a:rPr>
              <a:t>fiel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mir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Leben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zu</a:t>
            </a:r>
            <a:r>
              <a:rPr lang="it-IT" sz="2400" dirty="0">
                <a:latin typeface="Palatino Linotype" panose="02040502050505030304" pitchFamily="18" charset="0"/>
              </a:rPr>
              <a:t>.</a:t>
            </a:r>
          </a:p>
          <a:p>
            <a:endParaRPr lang="it-IT" sz="2400" dirty="0">
              <a:latin typeface="Palatino Linotype" panose="02040502050505030304" pitchFamily="18" charset="0"/>
            </a:endParaRPr>
          </a:p>
          <a:p>
            <a:r>
              <a:rPr lang="it-IT" sz="2400" dirty="0">
                <a:latin typeface="Palatino Linotype" panose="02040502050505030304" pitchFamily="18" charset="0"/>
              </a:rPr>
              <a:t>	Da </a:t>
            </a:r>
            <a:r>
              <a:rPr lang="it-IT" sz="2400" dirty="0" err="1">
                <a:latin typeface="Palatino Linotype" panose="02040502050505030304" pitchFamily="18" charset="0"/>
              </a:rPr>
              <a:t>ist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der</a:t>
            </a:r>
            <a:r>
              <a:rPr lang="it-IT" sz="2400" dirty="0">
                <a:latin typeface="Palatino Linotype" panose="02040502050505030304" pitchFamily="18" charset="0"/>
              </a:rPr>
              <a:t> Stein </a:t>
            </a:r>
            <a:r>
              <a:rPr lang="it-IT" sz="2400" dirty="0" err="1">
                <a:latin typeface="Palatino Linotype" panose="02040502050505030304" pitchFamily="18" charset="0"/>
              </a:rPr>
              <a:t>nicht</a:t>
            </a:r>
            <a:r>
              <a:rPr lang="it-IT" sz="2400" dirty="0">
                <a:latin typeface="Palatino Linotype" panose="02040502050505030304" pitchFamily="18" charset="0"/>
              </a:rPr>
              <a:t> tot.</a:t>
            </a:r>
          </a:p>
          <a:p>
            <a:r>
              <a:rPr lang="it-IT" sz="2400" dirty="0">
                <a:latin typeface="Palatino Linotype" panose="02040502050505030304" pitchFamily="18" charset="0"/>
              </a:rPr>
              <a:t>	</a:t>
            </a:r>
            <a:r>
              <a:rPr lang="it-IT" sz="2400" dirty="0" err="1">
                <a:latin typeface="Palatino Linotype" panose="02040502050505030304" pitchFamily="18" charset="0"/>
              </a:rPr>
              <a:t>Der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Docht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schnellt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auf</a:t>
            </a:r>
            <a:r>
              <a:rPr lang="it-IT" sz="2400" dirty="0">
                <a:latin typeface="Palatino Linotype" panose="02040502050505030304" pitchFamily="18" charset="0"/>
              </a:rPr>
              <a:t>,</a:t>
            </a:r>
          </a:p>
          <a:p>
            <a:r>
              <a:rPr lang="it-IT" sz="2400" dirty="0">
                <a:latin typeface="Palatino Linotype" panose="02040502050505030304" pitchFamily="18" charset="0"/>
              </a:rPr>
              <a:t>	</a:t>
            </a:r>
            <a:r>
              <a:rPr lang="it-IT" sz="2400" dirty="0" err="1">
                <a:latin typeface="Palatino Linotype" panose="02040502050505030304" pitchFamily="18" charset="0"/>
              </a:rPr>
              <a:t>wenn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ihn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ein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Blick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entzündet</a:t>
            </a:r>
            <a:r>
              <a:rPr lang="it-IT" sz="2400" dirty="0">
                <a:latin typeface="Palatino Linotype" panose="02040502050505030304" pitchFamily="18" charset="0"/>
              </a:rPr>
              <a:t>.</a:t>
            </a:r>
          </a:p>
          <a:p>
            <a:r>
              <a:rPr lang="it-IT" sz="2800" dirty="0">
                <a:latin typeface="Palatino Linotype" panose="02040502050505030304" pitchFamily="18" charset="0"/>
              </a:rPr>
              <a:t>	         </a:t>
            </a:r>
            <a:r>
              <a:rPr lang="it-IT" dirty="0">
                <a:latin typeface="Palatino Linotype" panose="02040502050505030304" pitchFamily="18" charset="0"/>
              </a:rPr>
              <a:t>I. Bachmann, </a:t>
            </a:r>
            <a:r>
              <a:rPr lang="it-IT" i="1" dirty="0" err="1">
                <a:latin typeface="Palatino Linotype" panose="02040502050505030304" pitchFamily="18" charset="0"/>
              </a:rPr>
              <a:t>Das</a:t>
            </a:r>
            <a:r>
              <a:rPr lang="it-IT" sz="2800" i="1" dirty="0">
                <a:latin typeface="Palatino Linotype" panose="02040502050505030304" pitchFamily="18" charset="0"/>
              </a:rPr>
              <a:t> </a:t>
            </a:r>
            <a:r>
              <a:rPr lang="it-IT" i="1" dirty="0" err="1">
                <a:latin typeface="Palatino Linotype" panose="02040502050505030304" pitchFamily="18" charset="0"/>
              </a:rPr>
              <a:t>erstgeborene</a:t>
            </a:r>
            <a:r>
              <a:rPr lang="it-IT" i="1" dirty="0">
                <a:latin typeface="Palatino Linotype" panose="02040502050505030304" pitchFamily="18" charset="0"/>
              </a:rPr>
              <a:t> Land</a:t>
            </a:r>
            <a:r>
              <a:rPr lang="it-IT" dirty="0">
                <a:latin typeface="Palatino Linotype" panose="02040502050505030304" pitchFamily="18" charset="0"/>
              </a:rPr>
              <a:t>, 1956</a:t>
            </a:r>
            <a:endParaRPr lang="it-IT" sz="2800" dirty="0">
              <a:latin typeface="Palatino Linotype" panose="02040502050505030304" pitchFamily="18" charset="0"/>
            </a:endParaRPr>
          </a:p>
          <a:p>
            <a:endParaRPr lang="it-IT" sz="2800" dirty="0">
              <a:latin typeface="Palatino Linotype" panose="02040502050505030304" pitchFamily="18" charset="0"/>
            </a:endParaRPr>
          </a:p>
          <a:p>
            <a:endParaRPr lang="it-IT" sz="2800" dirty="0">
              <a:latin typeface="Palatino Linotype" panose="02040502050505030304" pitchFamily="18" charset="0"/>
            </a:endParaRPr>
          </a:p>
          <a:p>
            <a:r>
              <a:rPr lang="it-IT" sz="2800" dirty="0">
                <a:latin typeface="Palatino Linotype" panose="02040502050505030304" pitchFamily="18" charset="0"/>
              </a:rPr>
              <a:t>			</a:t>
            </a:r>
          </a:p>
          <a:p>
            <a:r>
              <a:rPr lang="it-IT" sz="2800" dirty="0">
                <a:latin typeface="Palatino Linotype" panose="02040502050505030304" pitchFamily="18" charset="0"/>
              </a:rPr>
              <a:t>			</a:t>
            </a:r>
          </a:p>
          <a:p>
            <a:r>
              <a:rPr lang="it-IT" sz="2800" dirty="0">
                <a:latin typeface="Palatino Linotype" panose="02040502050505030304" pitchFamily="18" charset="0"/>
              </a:rPr>
              <a:t>		</a:t>
            </a:r>
          </a:p>
          <a:p>
            <a:r>
              <a:rPr lang="it-IT" sz="2800" dirty="0">
                <a:latin typeface="Palatino Linotype" panose="02040502050505030304" pitchFamily="18" charset="0"/>
              </a:rPr>
              <a:t> 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E2D63C86-9D80-534D-B7AC-2E7616CD617B}"/>
              </a:ext>
            </a:extLst>
          </p:cNvPr>
          <p:cNvSpPr/>
          <p:nvPr/>
        </p:nvSpPr>
        <p:spPr>
          <a:xfrm>
            <a:off x="238539" y="1492981"/>
            <a:ext cx="890546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it-IT" sz="2000" b="1" dirty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20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O chiudi</a:t>
            </a:r>
            <a:endParaRPr lang="it-IT" sz="2400" b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20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gli occhi chiudi!</a:t>
            </a:r>
            <a:endParaRPr lang="it-IT" sz="2400" b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20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Premi la bocca sul morso!</a:t>
            </a:r>
            <a:endParaRPr lang="it-IT" sz="2400" b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20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  <a:endParaRPr lang="it-IT" sz="2400" b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20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 avendo bevuto di me</a:t>
            </a:r>
            <a:endParaRPr lang="it-IT" sz="2400" b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20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 la mia terra prima </a:t>
            </a:r>
            <a:endParaRPr lang="it-IT" sz="2400" b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20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cullandosi in terremoti,</a:t>
            </a:r>
            <a:endParaRPr lang="it-IT" sz="2400" b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20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mi ridestai alla vista.</a:t>
            </a:r>
            <a:endParaRPr lang="it-IT" sz="2400" b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20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  <a:endParaRPr lang="it-IT" sz="2400" b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20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Là mi accadeva la vita.</a:t>
            </a:r>
            <a:endParaRPr lang="it-IT" sz="2400" b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20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  <a:endParaRPr lang="it-IT" sz="2400" b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20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Là non è morta la pietra.</a:t>
            </a:r>
            <a:endParaRPr lang="it-IT" sz="2400" b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20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Rapido sguizza lo stoppino,</a:t>
            </a:r>
            <a:endParaRPr lang="it-IT" sz="2400" b="1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2000" b="1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quando uno sguardo l’incendia.</a:t>
            </a:r>
            <a:endParaRPr lang="it-IT" sz="2000" b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C6ABB82A-0AD8-CD47-BC38-42B3092753B4}"/>
              </a:ext>
            </a:extLst>
          </p:cNvPr>
          <p:cNvSpPr txBox="1"/>
          <p:nvPr/>
        </p:nvSpPr>
        <p:spPr>
          <a:xfrm>
            <a:off x="238539" y="6211669"/>
            <a:ext cx="53538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Palatino Linotype" panose="02040502050505030304" pitchFamily="18" charset="0"/>
              </a:rPr>
              <a:t>C. Miglio, </a:t>
            </a:r>
            <a:r>
              <a:rPr lang="it-IT" i="1" dirty="0">
                <a:latin typeface="Palatino Linotype" panose="02040502050505030304" pitchFamily="18" charset="0"/>
              </a:rPr>
              <a:t>La terra del morso. L’Italia ctonia di </a:t>
            </a:r>
            <a:r>
              <a:rPr lang="it-IT" i="1" dirty="0" err="1">
                <a:latin typeface="Palatino Linotype" panose="02040502050505030304" pitchFamily="18" charset="0"/>
              </a:rPr>
              <a:t>Ingeborg</a:t>
            </a:r>
            <a:r>
              <a:rPr lang="it-IT" i="1" dirty="0">
                <a:latin typeface="Palatino Linotype" panose="02040502050505030304" pitchFamily="18" charset="0"/>
              </a:rPr>
              <a:t> Bachmann</a:t>
            </a:r>
            <a:r>
              <a:rPr lang="it-IT" dirty="0">
                <a:latin typeface="Palatino Linotype" panose="02040502050505030304" pitchFamily="18" charset="0"/>
              </a:rPr>
              <a:t>, 2012</a:t>
            </a:r>
          </a:p>
        </p:txBody>
      </p:sp>
    </p:spTree>
    <p:extLst>
      <p:ext uri="{BB962C8B-B14F-4D97-AF65-F5344CB8AC3E}">
        <p14:creationId xmlns:p14="http://schemas.microsoft.com/office/powerpoint/2010/main" val="2271124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A944CB5-A994-4590-97D2-9C6E1414A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448" y="1567651"/>
            <a:ext cx="7331676" cy="5290349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400" i="1" dirty="0">
                <a:latin typeface="Palatino Linotype" panose="02040502050505030304" pitchFamily="18" charset="0"/>
              </a:rPr>
              <a:t>Von </a:t>
            </a:r>
            <a:r>
              <a:rPr lang="en-US" sz="2400" i="1" dirty="0" err="1">
                <a:latin typeface="Palatino Linotype" panose="02040502050505030304" pitchFamily="18" charset="0"/>
              </a:rPr>
              <a:t>einem</a:t>
            </a:r>
            <a:r>
              <a:rPr lang="en-US" sz="2400" i="1" dirty="0">
                <a:latin typeface="Palatino Linotype" panose="02040502050505030304" pitchFamily="18" charset="0"/>
              </a:rPr>
              <a:t>, der das </a:t>
            </a:r>
            <a:r>
              <a:rPr lang="en-US" sz="2400" i="1" dirty="0" err="1">
                <a:latin typeface="Palatino Linotype" panose="02040502050505030304" pitchFamily="18" charset="0"/>
              </a:rPr>
              <a:t>Fürchten</a:t>
            </a:r>
            <a:r>
              <a:rPr lang="en-US" sz="2400" i="1" dirty="0">
                <a:latin typeface="Palatino Linotype" panose="02040502050505030304" pitchFamily="18" charset="0"/>
              </a:rPr>
              <a:t> </a:t>
            </a:r>
            <a:r>
              <a:rPr lang="en-US" sz="2400" i="1" dirty="0" err="1">
                <a:latin typeface="Palatino Linotype" panose="02040502050505030304" pitchFamily="18" charset="0"/>
              </a:rPr>
              <a:t>lernen</a:t>
            </a:r>
            <a:r>
              <a:rPr lang="en-US" sz="2400" i="1" dirty="0">
                <a:latin typeface="Palatino Linotype" panose="02040502050505030304" pitchFamily="18" charset="0"/>
              </a:rPr>
              <a:t> </a:t>
            </a:r>
            <a:r>
              <a:rPr lang="en-US" sz="2400" i="1" dirty="0" err="1">
                <a:latin typeface="Palatino Linotype" panose="02040502050505030304" pitchFamily="18" charset="0"/>
              </a:rPr>
              <a:t>wollte</a:t>
            </a:r>
            <a:endParaRPr lang="en-US" sz="2400" i="1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400" i="1" dirty="0">
                <a:latin typeface="Palatino Linotype" panose="02040502050505030304" pitchFamily="18" charset="0"/>
              </a:rPr>
              <a:t>und </a:t>
            </a:r>
            <a:r>
              <a:rPr lang="en-US" sz="2400" i="1" dirty="0" err="1">
                <a:latin typeface="Palatino Linotype" panose="02040502050505030304" pitchFamily="18" charset="0"/>
              </a:rPr>
              <a:t>fortging</a:t>
            </a:r>
            <a:r>
              <a:rPr lang="en-US" sz="2400" i="1" dirty="0">
                <a:latin typeface="Palatino Linotype" panose="02040502050505030304" pitchFamily="18" charset="0"/>
              </a:rPr>
              <a:t> </a:t>
            </a:r>
            <a:r>
              <a:rPr lang="en-US" sz="2400" i="1" dirty="0" err="1">
                <a:latin typeface="Palatino Linotype" panose="02040502050505030304" pitchFamily="18" charset="0"/>
              </a:rPr>
              <a:t>aus</a:t>
            </a:r>
            <a:r>
              <a:rPr lang="en-US" sz="2400" i="1" dirty="0">
                <a:latin typeface="Palatino Linotype" panose="02040502050505030304" pitchFamily="18" charset="0"/>
              </a:rPr>
              <a:t> dem Land, von </a:t>
            </a:r>
            <a:r>
              <a:rPr lang="en-US" sz="2400" i="1" dirty="0" err="1">
                <a:latin typeface="Palatino Linotype" panose="02040502050505030304" pitchFamily="18" charset="0"/>
              </a:rPr>
              <a:t>Fluß</a:t>
            </a:r>
            <a:r>
              <a:rPr lang="en-US" sz="2400" i="1" dirty="0">
                <a:latin typeface="Palatino Linotype" panose="02040502050505030304" pitchFamily="18" charset="0"/>
              </a:rPr>
              <a:t> und Seen,</a:t>
            </a:r>
          </a:p>
          <a:p>
            <a:pPr marL="0" indent="0">
              <a:buNone/>
            </a:pPr>
            <a:r>
              <a:rPr lang="en-US" sz="2400" i="1" dirty="0" err="1">
                <a:latin typeface="Palatino Linotype" panose="02040502050505030304" pitchFamily="18" charset="0"/>
              </a:rPr>
              <a:t>zähl</a:t>
            </a:r>
            <a:r>
              <a:rPr lang="en-US" sz="2400" i="1" dirty="0">
                <a:latin typeface="Palatino Linotype" panose="02040502050505030304" pitchFamily="18" charset="0"/>
              </a:rPr>
              <a:t> ich die </a:t>
            </a:r>
            <a:r>
              <a:rPr lang="en-US" sz="2400" i="1" dirty="0" err="1">
                <a:latin typeface="Palatino Linotype" panose="02040502050505030304" pitchFamily="18" charset="0"/>
              </a:rPr>
              <a:t>Spuren</a:t>
            </a:r>
            <a:r>
              <a:rPr lang="en-US" sz="2400" i="1" dirty="0">
                <a:latin typeface="Palatino Linotype" panose="02040502050505030304" pitchFamily="18" charset="0"/>
              </a:rPr>
              <a:t> und des </a:t>
            </a:r>
            <a:r>
              <a:rPr lang="en-US" sz="2400" i="1" dirty="0" err="1">
                <a:latin typeface="Palatino Linotype" panose="02040502050505030304" pitchFamily="18" charset="0"/>
              </a:rPr>
              <a:t>Atems</a:t>
            </a:r>
            <a:r>
              <a:rPr lang="en-US" sz="2400" i="1" dirty="0">
                <a:latin typeface="Palatino Linotype" panose="02040502050505030304" pitchFamily="18" charset="0"/>
              </a:rPr>
              <a:t> </a:t>
            </a:r>
            <a:r>
              <a:rPr lang="en-US" sz="2400" i="1" dirty="0" err="1">
                <a:latin typeface="Palatino Linotype" panose="02040502050505030304" pitchFamily="18" charset="0"/>
              </a:rPr>
              <a:t>Wolken</a:t>
            </a:r>
            <a:r>
              <a:rPr lang="en-US" sz="2400" i="1" dirty="0">
                <a:latin typeface="Palatino Linotype" panose="0204050205050503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2400" i="1" dirty="0" err="1">
                <a:latin typeface="Palatino Linotype" panose="02040502050505030304" pitchFamily="18" charset="0"/>
              </a:rPr>
              <a:t>denn</a:t>
            </a:r>
            <a:r>
              <a:rPr lang="en-US" sz="2400" i="1" dirty="0">
                <a:latin typeface="Palatino Linotype" panose="02040502050505030304" pitchFamily="18" charset="0"/>
              </a:rPr>
              <a:t>, so Gott will, </a:t>
            </a:r>
            <a:r>
              <a:rPr lang="en-US" sz="2400" i="1" dirty="0" err="1">
                <a:latin typeface="Palatino Linotype" panose="02040502050505030304" pitchFamily="18" charset="0"/>
              </a:rPr>
              <a:t>wird</a:t>
            </a:r>
            <a:r>
              <a:rPr lang="en-US" sz="2400" i="1" dirty="0">
                <a:latin typeface="Palatino Linotype" panose="02040502050505030304" pitchFamily="18" charset="0"/>
              </a:rPr>
              <a:t> </a:t>
            </a:r>
            <a:r>
              <a:rPr lang="en-US" sz="2400" i="1" dirty="0" err="1">
                <a:latin typeface="Palatino Linotype" panose="02040502050505030304" pitchFamily="18" charset="0"/>
              </a:rPr>
              <a:t>sie</a:t>
            </a:r>
            <a:r>
              <a:rPr lang="en-US" sz="2400" i="1" dirty="0">
                <a:latin typeface="Palatino Linotype" panose="02040502050505030304" pitchFamily="18" charset="0"/>
              </a:rPr>
              <a:t> der Wind </a:t>
            </a:r>
            <a:r>
              <a:rPr lang="en-US" sz="2400" i="1" dirty="0" err="1">
                <a:latin typeface="Palatino Linotype" panose="02040502050505030304" pitchFamily="18" charset="0"/>
              </a:rPr>
              <a:t>verwehn</a:t>
            </a:r>
            <a:r>
              <a:rPr lang="en-US" sz="2400" i="1" dirty="0">
                <a:latin typeface="Palatino Linotype" panose="02040502050505030304" pitchFamily="18" charset="0"/>
              </a:rPr>
              <a:t>!</a:t>
            </a:r>
          </a:p>
          <a:p>
            <a:pPr marL="0" indent="0">
              <a:buNone/>
            </a:pPr>
            <a:endParaRPr lang="en-US" sz="2400" i="1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US" sz="2400" i="1" dirty="0">
                <a:latin typeface="Palatino Linotype" panose="02040502050505030304" pitchFamily="18" charset="0"/>
              </a:rPr>
              <a:t>Di </a:t>
            </a:r>
            <a:r>
              <a:rPr lang="en-US" sz="2400" i="1" dirty="0" err="1">
                <a:latin typeface="Palatino Linotype" panose="02040502050505030304" pitchFamily="18" charset="0"/>
              </a:rPr>
              <a:t>uno</a:t>
            </a:r>
            <a:r>
              <a:rPr lang="en-US" sz="2400" i="1" dirty="0">
                <a:latin typeface="Palatino Linotype" panose="02040502050505030304" pitchFamily="18" charset="0"/>
              </a:rPr>
              <a:t> </a:t>
            </a:r>
            <a:r>
              <a:rPr lang="en-US" sz="2400" i="1" dirty="0" err="1">
                <a:latin typeface="Palatino Linotype" panose="02040502050505030304" pitchFamily="18" charset="0"/>
              </a:rPr>
              <a:t>che</a:t>
            </a:r>
            <a:r>
              <a:rPr lang="en-US" sz="2400" i="1" dirty="0">
                <a:latin typeface="Palatino Linotype" panose="02040502050505030304" pitchFamily="18" charset="0"/>
              </a:rPr>
              <a:t> </a:t>
            </a:r>
            <a:r>
              <a:rPr lang="en-US" sz="2400" i="1" dirty="0" err="1">
                <a:latin typeface="Palatino Linotype" panose="02040502050505030304" pitchFamily="18" charset="0"/>
              </a:rPr>
              <a:t>il</a:t>
            </a:r>
            <a:r>
              <a:rPr lang="en-US" sz="2400" i="1" dirty="0">
                <a:latin typeface="Palatino Linotype" panose="02040502050505030304" pitchFamily="18" charset="0"/>
              </a:rPr>
              <a:t> </a:t>
            </a:r>
            <a:r>
              <a:rPr lang="en-US" sz="2400" i="1" dirty="0" err="1">
                <a:latin typeface="Palatino Linotype" panose="02040502050505030304" pitchFamily="18" charset="0"/>
              </a:rPr>
              <a:t>temere</a:t>
            </a:r>
            <a:r>
              <a:rPr lang="en-US" sz="2400" i="1" dirty="0">
                <a:latin typeface="Palatino Linotype" panose="02040502050505030304" pitchFamily="18" charset="0"/>
              </a:rPr>
              <a:t> </a:t>
            </a:r>
            <a:r>
              <a:rPr lang="en-US" sz="2400" i="1" dirty="0" err="1">
                <a:latin typeface="Palatino Linotype" panose="02040502050505030304" pitchFamily="18" charset="0"/>
              </a:rPr>
              <a:t>volle</a:t>
            </a:r>
            <a:r>
              <a:rPr lang="en-US" sz="2400" i="1" dirty="0">
                <a:latin typeface="Palatino Linotype" panose="02040502050505030304" pitchFamily="18" charset="0"/>
              </a:rPr>
              <a:t> </a:t>
            </a:r>
            <a:r>
              <a:rPr lang="en-US" sz="2400" i="1" dirty="0" err="1">
                <a:latin typeface="Palatino Linotype" panose="02040502050505030304" pitchFamily="18" charset="0"/>
              </a:rPr>
              <a:t>apprendere</a:t>
            </a:r>
            <a:r>
              <a:rPr lang="en-US" sz="2400" i="1" dirty="0">
                <a:latin typeface="Palatino Linotype" panose="0204050205050503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2400" i="1" dirty="0">
                <a:latin typeface="Palatino Linotype" panose="02040502050505030304" pitchFamily="18" charset="0"/>
              </a:rPr>
              <a:t>la terra </a:t>
            </a:r>
            <a:r>
              <a:rPr lang="en-US" sz="2400" i="1" dirty="0" err="1">
                <a:latin typeface="Palatino Linotype" panose="02040502050505030304" pitchFamily="18" charset="0"/>
              </a:rPr>
              <a:t>abbandonando</a:t>
            </a:r>
            <a:r>
              <a:rPr lang="en-US" sz="2400" i="1" dirty="0">
                <a:latin typeface="Palatino Linotype" panose="02040502050505030304" pitchFamily="18" charset="0"/>
              </a:rPr>
              <a:t>, </a:t>
            </a:r>
            <a:r>
              <a:rPr lang="en-US" sz="2400" i="1" dirty="0" err="1">
                <a:latin typeface="Palatino Linotype" panose="02040502050505030304" pitchFamily="18" charset="0"/>
              </a:rPr>
              <a:t>il</a:t>
            </a:r>
            <a:r>
              <a:rPr lang="en-US" sz="2400" i="1" dirty="0">
                <a:latin typeface="Palatino Linotype" panose="02040502050505030304" pitchFamily="18" charset="0"/>
              </a:rPr>
              <a:t> </a:t>
            </a:r>
            <a:r>
              <a:rPr lang="en-US" sz="2400" i="1" dirty="0" err="1">
                <a:latin typeface="Palatino Linotype" panose="02040502050505030304" pitchFamily="18" charset="0"/>
              </a:rPr>
              <a:t>fiume</a:t>
            </a:r>
            <a:r>
              <a:rPr lang="en-US" sz="2400" i="1" dirty="0">
                <a:latin typeface="Palatino Linotype" panose="02040502050505030304" pitchFamily="18" charset="0"/>
              </a:rPr>
              <a:t> e </a:t>
            </a:r>
            <a:r>
              <a:rPr lang="en-US" sz="2400" i="1" dirty="0" err="1">
                <a:latin typeface="Palatino Linotype" panose="02040502050505030304" pitchFamily="18" charset="0"/>
              </a:rPr>
              <a:t>i</a:t>
            </a:r>
            <a:r>
              <a:rPr lang="en-US" sz="2400" i="1" dirty="0">
                <a:latin typeface="Palatino Linotype" panose="02040502050505030304" pitchFamily="18" charset="0"/>
              </a:rPr>
              <a:t> </a:t>
            </a:r>
            <a:r>
              <a:rPr lang="en-US" sz="2400" i="1" dirty="0" err="1">
                <a:latin typeface="Palatino Linotype" panose="02040502050505030304" pitchFamily="18" charset="0"/>
              </a:rPr>
              <a:t>laghi</a:t>
            </a:r>
            <a:r>
              <a:rPr lang="en-US" sz="2400" i="1" dirty="0">
                <a:latin typeface="Palatino Linotype" panose="0204050205050503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2400" i="1" dirty="0" err="1">
                <a:latin typeface="Palatino Linotype" panose="02040502050505030304" pitchFamily="18" charset="0"/>
              </a:rPr>
              <a:t>conto</a:t>
            </a:r>
            <a:r>
              <a:rPr lang="en-US" sz="2400" i="1" dirty="0">
                <a:latin typeface="Palatino Linotype" panose="02040502050505030304" pitchFamily="18" charset="0"/>
              </a:rPr>
              <a:t> le </a:t>
            </a:r>
            <a:r>
              <a:rPr lang="en-US" sz="2400" i="1" dirty="0" err="1">
                <a:latin typeface="Palatino Linotype" panose="02040502050505030304" pitchFamily="18" charset="0"/>
              </a:rPr>
              <a:t>tracce</a:t>
            </a:r>
            <a:r>
              <a:rPr lang="en-US" sz="2400" i="1" dirty="0">
                <a:latin typeface="Palatino Linotype" panose="02040502050505030304" pitchFamily="18" charset="0"/>
              </a:rPr>
              <a:t> e le </a:t>
            </a:r>
            <a:r>
              <a:rPr lang="en-US" sz="2400" i="1" dirty="0" err="1">
                <a:latin typeface="Palatino Linotype" panose="02040502050505030304" pitchFamily="18" charset="0"/>
              </a:rPr>
              <a:t>nubi</a:t>
            </a:r>
            <a:r>
              <a:rPr lang="en-US" sz="2400" i="1" dirty="0">
                <a:latin typeface="Palatino Linotype" panose="02040502050505030304" pitchFamily="18" charset="0"/>
              </a:rPr>
              <a:t> del </a:t>
            </a:r>
            <a:r>
              <a:rPr lang="en-US" sz="2400" i="1" dirty="0" err="1">
                <a:latin typeface="Palatino Linotype" panose="02040502050505030304" pitchFamily="18" charset="0"/>
              </a:rPr>
              <a:t>respiro</a:t>
            </a:r>
            <a:r>
              <a:rPr lang="en-US" sz="2400" i="1" dirty="0">
                <a:latin typeface="Palatino Linotype" panose="0204050205050503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2400" i="1" dirty="0">
                <a:latin typeface="Palatino Linotype" panose="02040502050505030304" pitchFamily="18" charset="0"/>
              </a:rPr>
              <a:t>giacché (se vuole Iddio) li sperde il vento!</a:t>
            </a:r>
          </a:p>
          <a:p>
            <a:pPr marL="0" indent="0">
              <a:buNone/>
            </a:pPr>
            <a:endParaRPr lang="it-IT" sz="2400" i="1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it-IT" sz="2000" dirty="0">
                <a:latin typeface="Palatino Linotype" panose="02040502050505030304" pitchFamily="18" charset="0"/>
              </a:rPr>
              <a:t>I. Bachmann</a:t>
            </a:r>
            <a:r>
              <a:rPr lang="it-IT" sz="2000" i="1" dirty="0">
                <a:latin typeface="Palatino Linotype" panose="02040502050505030304" pitchFamily="18" charset="0"/>
              </a:rPr>
              <a:t>, Von </a:t>
            </a:r>
            <a:r>
              <a:rPr lang="it-IT" sz="2000" i="1" dirty="0" err="1">
                <a:latin typeface="Palatino Linotype" panose="02040502050505030304" pitchFamily="18" charset="0"/>
              </a:rPr>
              <a:t>einem</a:t>
            </a:r>
            <a:r>
              <a:rPr lang="it-IT" sz="2000" i="1" dirty="0">
                <a:latin typeface="Palatino Linotype" panose="02040502050505030304" pitchFamily="18" charset="0"/>
              </a:rPr>
              <a:t> Land, </a:t>
            </a:r>
            <a:r>
              <a:rPr lang="it-IT" sz="2000" i="1" dirty="0" err="1">
                <a:latin typeface="Palatino Linotype" panose="02040502050505030304" pitchFamily="18" charset="0"/>
              </a:rPr>
              <a:t>einem</a:t>
            </a:r>
            <a:r>
              <a:rPr lang="it-IT" sz="2000" i="1" dirty="0">
                <a:latin typeface="Palatino Linotype" panose="02040502050505030304" pitchFamily="18" charset="0"/>
              </a:rPr>
              <a:t> </a:t>
            </a:r>
            <a:r>
              <a:rPr lang="it-IT" sz="2000" i="1" dirty="0" err="1">
                <a:latin typeface="Palatino Linotype" panose="02040502050505030304" pitchFamily="18" charset="0"/>
              </a:rPr>
              <a:t>Fluß</a:t>
            </a:r>
            <a:r>
              <a:rPr lang="it-IT" sz="2000" i="1" dirty="0">
                <a:latin typeface="Palatino Linotype" panose="02040502050505030304" pitchFamily="18" charset="0"/>
              </a:rPr>
              <a:t> und </a:t>
            </a:r>
            <a:r>
              <a:rPr lang="it-IT" sz="2000" i="1" dirty="0" err="1">
                <a:latin typeface="Palatino Linotype" panose="02040502050505030304" pitchFamily="18" charset="0"/>
              </a:rPr>
              <a:t>den</a:t>
            </a:r>
            <a:r>
              <a:rPr lang="it-IT" sz="2000" i="1" dirty="0">
                <a:latin typeface="Palatino Linotype" panose="02040502050505030304" pitchFamily="18" charset="0"/>
              </a:rPr>
              <a:t> </a:t>
            </a:r>
            <a:r>
              <a:rPr lang="it-IT" sz="2000" i="1" dirty="0" err="1">
                <a:latin typeface="Palatino Linotype" panose="02040502050505030304" pitchFamily="18" charset="0"/>
              </a:rPr>
              <a:t>Seen</a:t>
            </a:r>
            <a:r>
              <a:rPr lang="it-IT" sz="2000" i="1" dirty="0">
                <a:latin typeface="Palatino Linotype" panose="02040502050505030304" pitchFamily="18" charset="0"/>
              </a:rPr>
              <a:t>, </a:t>
            </a:r>
            <a:r>
              <a:rPr lang="it-IT" sz="2000" dirty="0">
                <a:latin typeface="Palatino Linotype" panose="02040502050505030304" pitchFamily="18" charset="0"/>
              </a:rPr>
              <a:t>in </a:t>
            </a:r>
            <a:r>
              <a:rPr lang="it-IT" sz="2000" i="1" dirty="0">
                <a:latin typeface="Palatino Linotype" panose="02040502050505030304" pitchFamily="18" charset="0"/>
              </a:rPr>
              <a:t>Invocazione all’Orsa maggiore</a:t>
            </a:r>
            <a:r>
              <a:rPr lang="it-IT" sz="2000" dirty="0">
                <a:latin typeface="Palatino Linotype" panose="02040502050505030304" pitchFamily="18" charset="0"/>
              </a:rPr>
              <a:t>, a cura di Luigi </a:t>
            </a:r>
            <a:r>
              <a:rPr lang="it-IT" sz="2000" dirty="0" err="1">
                <a:latin typeface="Palatino Linotype" panose="02040502050505030304" pitchFamily="18" charset="0"/>
              </a:rPr>
              <a:t>Reitani</a:t>
            </a:r>
            <a:r>
              <a:rPr lang="it-IT" sz="2000" dirty="0">
                <a:latin typeface="Palatino Linotype" panose="02040502050505030304" pitchFamily="18" charset="0"/>
              </a:rPr>
              <a:t>.</a:t>
            </a:r>
            <a:endParaRPr lang="it-IT" sz="2000" i="1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it-IT" sz="2400" i="1" dirty="0">
              <a:latin typeface="Palatino Linotype" panose="02040502050505030304" pitchFamily="18" charset="0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Segnaposto contenuto 4">
            <a:extLst>
              <a:ext uri="{FF2B5EF4-FFF2-40B4-BE49-F238E27FC236}">
                <a16:creationId xmlns:a16="http://schemas.microsoft.com/office/drawing/2014/main" id="{3169519A-CDE1-1342-A6BB-D2AFCDE867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662" r="23989" b="-1"/>
          <a:stretch/>
        </p:blipFill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0C2D7916-B85D-0943-A9FD-65DFA161EF61}"/>
              </a:ext>
            </a:extLst>
          </p:cNvPr>
          <p:cNvSpPr/>
          <p:nvPr/>
        </p:nvSpPr>
        <p:spPr>
          <a:xfrm>
            <a:off x="-19457" y="-2008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3200" i="1" dirty="0">
                <a:latin typeface="Palatino Linotype" panose="02040502050505030304" pitchFamily="18" charset="0"/>
              </a:rPr>
              <a:t>Von </a:t>
            </a:r>
            <a:r>
              <a:rPr lang="it-IT" sz="3200" i="1" dirty="0" err="1">
                <a:latin typeface="Palatino Linotype" panose="02040502050505030304" pitchFamily="18" charset="0"/>
              </a:rPr>
              <a:t>einem</a:t>
            </a:r>
            <a:r>
              <a:rPr lang="it-IT" sz="3200" i="1" dirty="0">
                <a:latin typeface="Palatino Linotype" panose="02040502050505030304" pitchFamily="18" charset="0"/>
              </a:rPr>
              <a:t> Land, </a:t>
            </a:r>
            <a:r>
              <a:rPr lang="it-IT" sz="3200" i="1" dirty="0" err="1">
                <a:latin typeface="Palatino Linotype" panose="02040502050505030304" pitchFamily="18" charset="0"/>
              </a:rPr>
              <a:t>einem</a:t>
            </a:r>
            <a:r>
              <a:rPr lang="it-IT" sz="3200" i="1" dirty="0">
                <a:latin typeface="Palatino Linotype" panose="02040502050505030304" pitchFamily="18" charset="0"/>
              </a:rPr>
              <a:t> </a:t>
            </a:r>
            <a:r>
              <a:rPr lang="it-IT" sz="3200" i="1" dirty="0" err="1">
                <a:latin typeface="Palatino Linotype" panose="02040502050505030304" pitchFamily="18" charset="0"/>
              </a:rPr>
              <a:t>Fluß</a:t>
            </a:r>
            <a:r>
              <a:rPr lang="it-IT" sz="3200" i="1" dirty="0">
                <a:latin typeface="Palatino Linotype" panose="02040502050505030304" pitchFamily="18" charset="0"/>
              </a:rPr>
              <a:t> und </a:t>
            </a:r>
            <a:r>
              <a:rPr lang="it-IT" sz="3200" i="1" dirty="0" err="1">
                <a:latin typeface="Palatino Linotype" panose="02040502050505030304" pitchFamily="18" charset="0"/>
              </a:rPr>
              <a:t>den</a:t>
            </a:r>
            <a:r>
              <a:rPr lang="it-IT" sz="3200" i="1" dirty="0">
                <a:latin typeface="Palatino Linotype" panose="02040502050505030304" pitchFamily="18" charset="0"/>
              </a:rPr>
              <a:t> </a:t>
            </a:r>
            <a:r>
              <a:rPr lang="it-IT" sz="3200" i="1" dirty="0" err="1">
                <a:latin typeface="Palatino Linotype" panose="02040502050505030304" pitchFamily="18" charset="0"/>
              </a:rPr>
              <a:t>Seen</a:t>
            </a:r>
            <a:br>
              <a:rPr lang="it-IT" sz="3200" i="1" dirty="0">
                <a:latin typeface="Palatino Linotype" panose="02040502050505030304" pitchFamily="18" charset="0"/>
              </a:rPr>
            </a:br>
            <a:r>
              <a:rPr lang="it-IT" sz="3200" i="1" dirty="0">
                <a:latin typeface="Palatino Linotype" panose="02040502050505030304" pitchFamily="18" charset="0"/>
              </a:rPr>
              <a:t>Di una terra, un fiume e dei laghi</a:t>
            </a:r>
            <a:endParaRPr lang="it-IT" sz="3200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92A6E19-FF33-904C-9633-4971E9A40747}"/>
              </a:ext>
            </a:extLst>
          </p:cNvPr>
          <p:cNvSpPr txBox="1"/>
          <p:nvPr/>
        </p:nvSpPr>
        <p:spPr>
          <a:xfrm>
            <a:off x="6750141" y="5654938"/>
            <a:ext cx="54418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r>
              <a:rPr lang="it-IT" dirty="0"/>
              <a:t>	         </a:t>
            </a:r>
            <a:r>
              <a:rPr lang="it-IT" i="1" dirty="0" err="1"/>
              <a:t>Untätig</a:t>
            </a:r>
            <a:r>
              <a:rPr lang="it-IT" i="1" dirty="0"/>
              <a:t> </a:t>
            </a:r>
            <a:r>
              <a:rPr lang="it-IT" i="1" dirty="0" err="1"/>
              <a:t>steht</a:t>
            </a:r>
            <a:r>
              <a:rPr lang="it-IT" i="1" dirty="0"/>
              <a:t> </a:t>
            </a:r>
            <a:r>
              <a:rPr lang="it-IT" i="1" dirty="0" err="1"/>
              <a:t>der</a:t>
            </a:r>
            <a:r>
              <a:rPr lang="it-IT" i="1" dirty="0"/>
              <a:t> </a:t>
            </a:r>
            <a:r>
              <a:rPr lang="it-IT" i="1" dirty="0" err="1"/>
              <a:t>Fluß</a:t>
            </a:r>
            <a:r>
              <a:rPr lang="it-IT" i="1" dirty="0"/>
              <a:t>, die Weiden </a:t>
            </a:r>
            <a:r>
              <a:rPr lang="it-IT" i="1" dirty="0" err="1"/>
              <a:t>baden</a:t>
            </a:r>
            <a:endParaRPr lang="it-IT" i="1" dirty="0"/>
          </a:p>
          <a:p>
            <a:endParaRPr lang="it-IT" dirty="0"/>
          </a:p>
          <a:p>
            <a:r>
              <a:rPr lang="it-IT" i="1" dirty="0"/>
              <a:t>Fermo sta il fiume, i salici si bagnano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50240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B44736-DFBA-7A4C-A55B-869AE4B65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6018"/>
            <a:ext cx="12191999" cy="607094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400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Palatino Linotype" panose="02040502050505030304" pitchFamily="18" charset="0"/>
              </a:rPr>
              <a:t>... </a:t>
            </a:r>
            <a:r>
              <a:rPr lang="it-IT" sz="2400" dirty="0" err="1">
                <a:latin typeface="Palatino Linotype" panose="02040502050505030304" pitchFamily="18" charset="0"/>
              </a:rPr>
              <a:t>Erde</a:t>
            </a:r>
            <a:r>
              <a:rPr lang="it-IT" sz="2400" dirty="0">
                <a:latin typeface="Palatino Linotype" panose="02040502050505030304" pitchFamily="18" charset="0"/>
              </a:rPr>
              <a:t>, </a:t>
            </a:r>
            <a:r>
              <a:rPr lang="it-IT" sz="2400" dirty="0" err="1">
                <a:latin typeface="Palatino Linotype" panose="02040502050505030304" pitchFamily="18" charset="0"/>
              </a:rPr>
              <a:t>Meer</a:t>
            </a:r>
            <a:r>
              <a:rPr lang="it-IT" sz="2400" dirty="0">
                <a:latin typeface="Palatino Linotype" panose="02040502050505030304" pitchFamily="18" charset="0"/>
              </a:rPr>
              <a:t> und </a:t>
            </a:r>
            <a:r>
              <a:rPr lang="it-IT" sz="2400" dirty="0" err="1">
                <a:latin typeface="Palatino Linotype" panose="02040502050505030304" pitchFamily="18" charset="0"/>
              </a:rPr>
              <a:t>Himmel</a:t>
            </a:r>
            <a:r>
              <a:rPr lang="it-IT" sz="2400" dirty="0">
                <a:latin typeface="Palatino Linotype" panose="02040502050505030304" pitchFamily="18" charset="0"/>
              </a:rPr>
              <a:t>.	    		… terra, mare e cielo.	</a:t>
            </a:r>
          </a:p>
          <a:p>
            <a:pPr marL="0" indent="0">
              <a:buNone/>
            </a:pPr>
            <a:r>
              <a:rPr lang="it-IT" sz="2400" dirty="0">
                <a:latin typeface="Palatino Linotype" panose="02040502050505030304" pitchFamily="18" charset="0"/>
              </a:rPr>
              <a:t>Von </a:t>
            </a:r>
            <a:r>
              <a:rPr lang="it-IT" sz="2400" dirty="0" err="1">
                <a:latin typeface="Palatino Linotype" panose="02040502050505030304" pitchFamily="18" charset="0"/>
              </a:rPr>
              <a:t>Küssen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zerwühlt</a:t>
            </a:r>
            <a:r>
              <a:rPr lang="it-IT" sz="2400" dirty="0">
                <a:latin typeface="Palatino Linotype" panose="02040502050505030304" pitchFamily="18" charset="0"/>
              </a:rPr>
              <a:t>				Da baci arruffati, </a:t>
            </a:r>
          </a:p>
          <a:p>
            <a:pPr marL="0" indent="0">
              <a:buNone/>
            </a:pPr>
            <a:r>
              <a:rPr lang="it-IT" sz="2400" dirty="0">
                <a:latin typeface="Palatino Linotype" panose="02040502050505030304" pitchFamily="18" charset="0"/>
              </a:rPr>
              <a:t>die </a:t>
            </a:r>
            <a:r>
              <a:rPr lang="it-IT" sz="2400" dirty="0" err="1">
                <a:latin typeface="Palatino Linotype" panose="02040502050505030304" pitchFamily="18" charset="0"/>
              </a:rPr>
              <a:t>Erde</a:t>
            </a:r>
            <a:r>
              <a:rPr lang="it-IT" sz="2400" dirty="0">
                <a:latin typeface="Palatino Linotype" panose="02040502050505030304" pitchFamily="18" charset="0"/>
              </a:rPr>
              <a:t>,						la terra,</a:t>
            </a:r>
          </a:p>
          <a:p>
            <a:pPr marL="0" indent="0">
              <a:buNone/>
            </a:pPr>
            <a:r>
              <a:rPr lang="it-IT" sz="2400" dirty="0" err="1">
                <a:latin typeface="Palatino Linotype" panose="02040502050505030304" pitchFamily="18" charset="0"/>
              </a:rPr>
              <a:t>das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Meer</a:t>
            </a:r>
            <a:r>
              <a:rPr lang="it-IT" sz="2400" dirty="0">
                <a:latin typeface="Palatino Linotype" panose="02040502050505030304" pitchFamily="18" charset="0"/>
              </a:rPr>
              <a:t> und </a:t>
            </a:r>
            <a:r>
              <a:rPr lang="it-IT" sz="2400" dirty="0" err="1">
                <a:latin typeface="Palatino Linotype" panose="02040502050505030304" pitchFamily="18" charset="0"/>
              </a:rPr>
              <a:t>der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Himmel</a:t>
            </a:r>
            <a:r>
              <a:rPr lang="it-IT" sz="2400" dirty="0">
                <a:latin typeface="Palatino Linotype" panose="02040502050505030304" pitchFamily="18" charset="0"/>
              </a:rPr>
              <a:t>.			il mare e il cielo.</a:t>
            </a:r>
          </a:p>
          <a:p>
            <a:pPr marL="0" indent="0">
              <a:buNone/>
            </a:pPr>
            <a:r>
              <a:rPr lang="it-IT" sz="2400" dirty="0">
                <a:latin typeface="Palatino Linotype" panose="02040502050505030304" pitchFamily="18" charset="0"/>
              </a:rPr>
              <a:t>Von </a:t>
            </a:r>
            <a:r>
              <a:rPr lang="it-IT" sz="2400" dirty="0" err="1">
                <a:latin typeface="Palatino Linotype" panose="02040502050505030304" pitchFamily="18" charset="0"/>
              </a:rPr>
              <a:t>meinen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Worten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umklammert</a:t>
            </a:r>
            <a:r>
              <a:rPr lang="it-IT" sz="2400" dirty="0">
                <a:latin typeface="Palatino Linotype" panose="02040502050505030304" pitchFamily="18" charset="0"/>
              </a:rPr>
              <a:t>			Dalle mie parole avvinta,</a:t>
            </a:r>
          </a:p>
          <a:p>
            <a:pPr marL="0" indent="0">
              <a:buNone/>
            </a:pPr>
            <a:r>
              <a:rPr lang="it-IT" sz="2400" dirty="0">
                <a:latin typeface="Palatino Linotype" panose="02040502050505030304" pitchFamily="18" charset="0"/>
              </a:rPr>
              <a:t>die </a:t>
            </a:r>
            <a:r>
              <a:rPr lang="it-IT" sz="2400" dirty="0" err="1">
                <a:latin typeface="Palatino Linotype" panose="02040502050505030304" pitchFamily="18" charset="0"/>
              </a:rPr>
              <a:t>Erde</a:t>
            </a:r>
            <a:r>
              <a:rPr lang="it-IT" sz="2400" dirty="0">
                <a:latin typeface="Palatino Linotype" panose="02040502050505030304" pitchFamily="18" charset="0"/>
              </a:rPr>
              <a:t>,						la terra,</a:t>
            </a:r>
          </a:p>
          <a:p>
            <a:pPr marL="0" indent="0">
              <a:buNone/>
            </a:pPr>
            <a:r>
              <a:rPr lang="it-IT" sz="2400" dirty="0">
                <a:latin typeface="Palatino Linotype" panose="02040502050505030304" pitchFamily="18" charset="0"/>
              </a:rPr>
              <a:t>von </a:t>
            </a:r>
            <a:r>
              <a:rPr lang="it-IT" sz="2400" dirty="0" err="1">
                <a:latin typeface="Palatino Linotype" panose="02040502050505030304" pitchFamily="18" charset="0"/>
              </a:rPr>
              <a:t>meinem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letzten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Wort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noch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umklammert</a:t>
            </a:r>
            <a:r>
              <a:rPr lang="it-IT" sz="2400" dirty="0">
                <a:latin typeface="Palatino Linotype" panose="02040502050505030304" pitchFamily="18" charset="0"/>
              </a:rPr>
              <a:t> 	dalla mia estrema parola ancora avvinti </a:t>
            </a:r>
          </a:p>
          <a:p>
            <a:pPr marL="0" indent="0">
              <a:buNone/>
            </a:pPr>
            <a:r>
              <a:rPr lang="it-IT" sz="2400" dirty="0" err="1">
                <a:latin typeface="Palatino Linotype" panose="02040502050505030304" pitchFamily="18" charset="0"/>
              </a:rPr>
              <a:t>das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Meer</a:t>
            </a:r>
            <a:r>
              <a:rPr lang="it-IT" sz="2400" dirty="0">
                <a:latin typeface="Palatino Linotype" panose="02040502050505030304" pitchFamily="18" charset="0"/>
              </a:rPr>
              <a:t> und </a:t>
            </a:r>
            <a:r>
              <a:rPr lang="it-IT" sz="2400" dirty="0" err="1">
                <a:latin typeface="Palatino Linotype" panose="02040502050505030304" pitchFamily="18" charset="0"/>
              </a:rPr>
              <a:t>der</a:t>
            </a:r>
            <a:r>
              <a:rPr lang="it-IT" sz="2400" dirty="0">
                <a:latin typeface="Palatino Linotype" panose="02040502050505030304" pitchFamily="18" charset="0"/>
              </a:rPr>
              <a:t> </a:t>
            </a:r>
            <a:r>
              <a:rPr lang="it-IT" sz="2400" dirty="0" err="1">
                <a:latin typeface="Palatino Linotype" panose="02040502050505030304" pitchFamily="18" charset="0"/>
              </a:rPr>
              <a:t>Himmel</a:t>
            </a:r>
            <a:r>
              <a:rPr lang="it-IT" sz="2400" dirty="0">
                <a:latin typeface="Palatino Linotype" panose="02040502050505030304" pitchFamily="18" charset="0"/>
              </a:rPr>
              <a:t>!			il mare e il cielo!</a:t>
            </a:r>
          </a:p>
          <a:p>
            <a:pPr marL="0" indent="0">
              <a:buNone/>
            </a:pPr>
            <a:endParaRPr lang="it-IT" sz="2400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it-IT" sz="1800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it-IT" sz="1800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it-IT" sz="1800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it-IT" sz="1800" dirty="0">
                <a:latin typeface="Palatino Linotype" panose="02040502050505030304" pitchFamily="18" charset="0"/>
              </a:rPr>
              <a:t>I. Bachmann, </a:t>
            </a:r>
            <a:r>
              <a:rPr lang="it-IT" sz="1800" i="1" dirty="0">
                <a:latin typeface="Palatino Linotype" panose="02040502050505030304" pitchFamily="18" charset="0"/>
              </a:rPr>
              <a:t>Lieder </a:t>
            </a:r>
            <a:r>
              <a:rPr lang="it-IT" sz="1800" i="1" dirty="0" err="1">
                <a:latin typeface="Palatino Linotype" panose="02040502050505030304" pitchFamily="18" charset="0"/>
              </a:rPr>
              <a:t>auf</a:t>
            </a:r>
            <a:r>
              <a:rPr lang="it-IT" sz="1800" i="1" dirty="0">
                <a:latin typeface="Palatino Linotype" panose="02040502050505030304" pitchFamily="18" charset="0"/>
              </a:rPr>
              <a:t> </a:t>
            </a:r>
            <a:r>
              <a:rPr lang="it-IT" sz="1800" i="1" dirty="0" err="1">
                <a:latin typeface="Palatino Linotype" panose="02040502050505030304" pitchFamily="18" charset="0"/>
              </a:rPr>
              <a:t>der</a:t>
            </a:r>
            <a:r>
              <a:rPr lang="it-IT" sz="1800" i="1" dirty="0">
                <a:latin typeface="Palatino Linotype" panose="02040502050505030304" pitchFamily="18" charset="0"/>
              </a:rPr>
              <a:t> </a:t>
            </a:r>
            <a:r>
              <a:rPr lang="it-IT" sz="1800" i="1" dirty="0" err="1">
                <a:latin typeface="Palatino Linotype" panose="02040502050505030304" pitchFamily="18" charset="0"/>
              </a:rPr>
              <a:t>Flucht</a:t>
            </a:r>
            <a:r>
              <a:rPr lang="it-IT" sz="1800" i="1" dirty="0">
                <a:latin typeface="Palatino Linotype" panose="02040502050505030304" pitchFamily="18" charset="0"/>
              </a:rPr>
              <a:t>,</a:t>
            </a:r>
            <a:r>
              <a:rPr lang="it-IT" sz="1800" dirty="0">
                <a:latin typeface="Palatino Linotype" panose="02040502050505030304" pitchFamily="18" charset="0"/>
              </a:rPr>
              <a:t> in </a:t>
            </a:r>
            <a:r>
              <a:rPr lang="it-IT" sz="1800" i="1" dirty="0">
                <a:latin typeface="Palatino Linotype" panose="02040502050505030304" pitchFamily="18" charset="0"/>
              </a:rPr>
              <a:t>Invocazione all’Orsa maggiore</a:t>
            </a:r>
            <a:r>
              <a:rPr lang="it-IT" sz="1800" dirty="0">
                <a:latin typeface="Palatino Linotype" panose="02040502050505030304" pitchFamily="18" charset="0"/>
              </a:rPr>
              <a:t>, a cura di Luigi </a:t>
            </a:r>
            <a:r>
              <a:rPr lang="it-IT" sz="1800" dirty="0" err="1">
                <a:latin typeface="Palatino Linotype" panose="02040502050505030304" pitchFamily="18" charset="0"/>
              </a:rPr>
              <a:t>Reitani</a:t>
            </a:r>
            <a:r>
              <a:rPr lang="it-IT" sz="1800" dirty="0">
                <a:latin typeface="Palatino Linotype" panose="0204050205050503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4017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EC36E2-6C7C-CE4D-BEDA-4F70DF8D6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13" y="365124"/>
            <a:ext cx="11253787" cy="835025"/>
          </a:xfrm>
        </p:spPr>
        <p:txBody>
          <a:bodyPr>
            <a:normAutofit/>
          </a:bodyPr>
          <a:lstStyle/>
          <a:p>
            <a:r>
              <a:rPr lang="it-IT" i="1" dirty="0">
                <a:solidFill>
                  <a:srgbClr val="3B312A"/>
                </a:solidFill>
                <a:latin typeface="Palatino Linotype" panose="02040502050505030304" pitchFamily="18" charset="0"/>
              </a:rPr>
              <a:t>La terra e l’aria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78109799-2E43-1D4F-8CBE-23CECFDF9B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57961" y="1027906"/>
            <a:ext cx="5251895" cy="4351338"/>
          </a:xfrm>
          <a:effectLst>
            <a:softEdge rad="495300"/>
          </a:effectLst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8EBBC29D-F844-5044-8A66-C2D4070E41BD}"/>
              </a:ext>
            </a:extLst>
          </p:cNvPr>
          <p:cNvSpPr txBox="1"/>
          <p:nvPr/>
        </p:nvSpPr>
        <p:spPr>
          <a:xfrm>
            <a:off x="71436" y="1408926"/>
            <a:ext cx="64865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1" dirty="0" err="1">
                <a:latin typeface="Palatino Linotype" panose="02040502050505030304" pitchFamily="18" charset="0"/>
              </a:rPr>
              <a:t>Einmal</a:t>
            </a:r>
            <a:r>
              <a:rPr lang="it-IT" sz="2800" i="1" dirty="0">
                <a:latin typeface="Palatino Linotype" panose="02040502050505030304" pitchFamily="18" charset="0"/>
              </a:rPr>
              <a:t> war </a:t>
            </a:r>
            <a:r>
              <a:rPr lang="it-IT" sz="2800" i="1" dirty="0" err="1">
                <a:latin typeface="Palatino Linotype" panose="02040502050505030304" pitchFamily="18" charset="0"/>
              </a:rPr>
              <a:t>ich</a:t>
            </a:r>
            <a:r>
              <a:rPr lang="it-IT" sz="2800" i="1" dirty="0">
                <a:latin typeface="Palatino Linotype" panose="02040502050505030304" pitchFamily="18" charset="0"/>
              </a:rPr>
              <a:t> </a:t>
            </a:r>
            <a:r>
              <a:rPr lang="it-IT" sz="2800" i="1" dirty="0" err="1">
                <a:latin typeface="Palatino Linotype" panose="02040502050505030304" pitchFamily="18" charset="0"/>
              </a:rPr>
              <a:t>ein</a:t>
            </a:r>
            <a:r>
              <a:rPr lang="it-IT" sz="2800" i="1" dirty="0">
                <a:latin typeface="Palatino Linotype" panose="02040502050505030304" pitchFamily="18" charset="0"/>
              </a:rPr>
              <a:t> </a:t>
            </a:r>
            <a:r>
              <a:rPr lang="it-IT" sz="2800" i="1" dirty="0" err="1">
                <a:latin typeface="Palatino Linotype" panose="02040502050505030304" pitchFamily="18" charset="0"/>
              </a:rPr>
              <a:t>Baum</a:t>
            </a:r>
            <a:r>
              <a:rPr lang="it-IT" sz="2800" i="1" dirty="0">
                <a:latin typeface="Palatino Linotype" panose="02040502050505030304" pitchFamily="18" charset="0"/>
              </a:rPr>
              <a:t> und </a:t>
            </a:r>
            <a:r>
              <a:rPr lang="it-IT" sz="2800" i="1" dirty="0" err="1">
                <a:latin typeface="Palatino Linotype" panose="02040502050505030304" pitchFamily="18" charset="0"/>
              </a:rPr>
              <a:t>gebunden</a:t>
            </a:r>
            <a:r>
              <a:rPr lang="it-IT" sz="2800" i="1" dirty="0">
                <a:latin typeface="Palatino Linotype" panose="02040502050505030304" pitchFamily="18" charset="0"/>
              </a:rPr>
              <a:t>,</a:t>
            </a:r>
          </a:p>
          <a:p>
            <a:r>
              <a:rPr lang="it-IT" sz="2800" i="1" dirty="0" err="1">
                <a:latin typeface="Palatino Linotype" panose="02040502050505030304" pitchFamily="18" charset="0"/>
              </a:rPr>
              <a:t>dann</a:t>
            </a:r>
            <a:r>
              <a:rPr lang="it-IT" sz="2800" i="1" dirty="0">
                <a:latin typeface="Palatino Linotype" panose="02040502050505030304" pitchFamily="18" charset="0"/>
              </a:rPr>
              <a:t> </a:t>
            </a:r>
            <a:r>
              <a:rPr lang="it-IT" sz="2800" i="1" dirty="0" err="1">
                <a:latin typeface="Palatino Linotype" panose="02040502050505030304" pitchFamily="18" charset="0"/>
              </a:rPr>
              <a:t>entschlüpft</a:t>
            </a:r>
            <a:r>
              <a:rPr lang="it-IT" sz="2800" i="1" dirty="0">
                <a:latin typeface="Palatino Linotype" panose="02040502050505030304" pitchFamily="18" charset="0"/>
              </a:rPr>
              <a:t> </a:t>
            </a:r>
            <a:r>
              <a:rPr lang="it-IT" sz="2800" i="1" dirty="0" err="1">
                <a:latin typeface="Palatino Linotype" panose="02040502050505030304" pitchFamily="18" charset="0"/>
              </a:rPr>
              <a:t>ich</a:t>
            </a:r>
            <a:r>
              <a:rPr lang="it-IT" sz="2800" i="1" dirty="0">
                <a:latin typeface="Palatino Linotype" panose="02040502050505030304" pitchFamily="18" charset="0"/>
              </a:rPr>
              <a:t> </a:t>
            </a:r>
            <a:r>
              <a:rPr lang="it-IT" sz="2800" i="1" dirty="0" err="1">
                <a:latin typeface="Palatino Linotype" panose="02040502050505030304" pitchFamily="18" charset="0"/>
              </a:rPr>
              <a:t>als</a:t>
            </a:r>
            <a:r>
              <a:rPr lang="it-IT" sz="2800" i="1" dirty="0">
                <a:latin typeface="Palatino Linotype" panose="02040502050505030304" pitchFamily="18" charset="0"/>
              </a:rPr>
              <a:t> Vogel und war </a:t>
            </a:r>
            <a:r>
              <a:rPr lang="it-IT" sz="2800" i="1" dirty="0" err="1">
                <a:latin typeface="Palatino Linotype" panose="02040502050505030304" pitchFamily="18" charset="0"/>
              </a:rPr>
              <a:t>frei</a:t>
            </a:r>
            <a:r>
              <a:rPr lang="it-IT" sz="2800" i="1" dirty="0">
                <a:latin typeface="Palatino Linotype" panose="02040502050505030304" pitchFamily="18" charset="0"/>
              </a:rPr>
              <a:t>,</a:t>
            </a:r>
          </a:p>
          <a:p>
            <a:r>
              <a:rPr lang="it-IT" sz="2800" i="1" dirty="0">
                <a:latin typeface="Palatino Linotype" panose="02040502050505030304" pitchFamily="18" charset="0"/>
              </a:rPr>
              <a:t>in </a:t>
            </a:r>
            <a:r>
              <a:rPr lang="it-IT" sz="2800" i="1" dirty="0" err="1">
                <a:latin typeface="Palatino Linotype" panose="02040502050505030304" pitchFamily="18" charset="0"/>
              </a:rPr>
              <a:t>einen</a:t>
            </a:r>
            <a:r>
              <a:rPr lang="it-IT" sz="2800" i="1" dirty="0">
                <a:latin typeface="Palatino Linotype" panose="02040502050505030304" pitchFamily="18" charset="0"/>
              </a:rPr>
              <a:t> </a:t>
            </a:r>
            <a:r>
              <a:rPr lang="it-IT" sz="2800" i="1" dirty="0" err="1">
                <a:latin typeface="Palatino Linotype" panose="02040502050505030304" pitchFamily="18" charset="0"/>
              </a:rPr>
              <a:t>Graben</a:t>
            </a:r>
            <a:r>
              <a:rPr lang="it-IT" sz="2800" i="1" dirty="0">
                <a:latin typeface="Palatino Linotype" panose="02040502050505030304" pitchFamily="18" charset="0"/>
              </a:rPr>
              <a:t> </a:t>
            </a:r>
            <a:r>
              <a:rPr lang="it-IT" sz="2800" i="1" dirty="0" err="1">
                <a:latin typeface="Palatino Linotype" panose="02040502050505030304" pitchFamily="18" charset="0"/>
              </a:rPr>
              <a:t>gefesselt</a:t>
            </a:r>
            <a:r>
              <a:rPr lang="it-IT" sz="2800" i="1" dirty="0">
                <a:latin typeface="Palatino Linotype" panose="02040502050505030304" pitchFamily="18" charset="0"/>
              </a:rPr>
              <a:t> </a:t>
            </a:r>
            <a:r>
              <a:rPr lang="it-IT" sz="2800" i="1" dirty="0" err="1">
                <a:latin typeface="Palatino Linotype" panose="02040502050505030304" pitchFamily="18" charset="0"/>
              </a:rPr>
              <a:t>gefunden</a:t>
            </a:r>
            <a:r>
              <a:rPr lang="it-IT" sz="2800" i="1" dirty="0">
                <a:latin typeface="Palatino Linotype" panose="02040502050505030304" pitchFamily="18" charset="0"/>
              </a:rPr>
              <a:t>,</a:t>
            </a:r>
          </a:p>
          <a:p>
            <a:r>
              <a:rPr lang="it-IT" sz="2800" i="1" dirty="0" err="1">
                <a:latin typeface="Palatino Linotype" panose="02040502050505030304" pitchFamily="18" charset="0"/>
              </a:rPr>
              <a:t>entließ</a:t>
            </a:r>
            <a:r>
              <a:rPr lang="it-IT" sz="2800" i="1" dirty="0">
                <a:latin typeface="Palatino Linotype" panose="02040502050505030304" pitchFamily="18" charset="0"/>
              </a:rPr>
              <a:t> </a:t>
            </a:r>
            <a:r>
              <a:rPr lang="it-IT" sz="2800" i="1" dirty="0" err="1">
                <a:latin typeface="Palatino Linotype" panose="02040502050505030304" pitchFamily="18" charset="0"/>
              </a:rPr>
              <a:t>mich</a:t>
            </a:r>
            <a:r>
              <a:rPr lang="it-IT" sz="2800" i="1" dirty="0">
                <a:latin typeface="Palatino Linotype" panose="02040502050505030304" pitchFamily="18" charset="0"/>
              </a:rPr>
              <a:t> </a:t>
            </a:r>
            <a:r>
              <a:rPr lang="it-IT" sz="2800" i="1" dirty="0" err="1">
                <a:latin typeface="Palatino Linotype" panose="02040502050505030304" pitchFamily="18" charset="0"/>
              </a:rPr>
              <a:t>berstend</a:t>
            </a:r>
            <a:r>
              <a:rPr lang="it-IT" sz="2800" i="1" dirty="0">
                <a:latin typeface="Palatino Linotype" panose="02040502050505030304" pitchFamily="18" charset="0"/>
              </a:rPr>
              <a:t> </a:t>
            </a:r>
            <a:r>
              <a:rPr lang="it-IT" sz="2800" i="1" dirty="0" err="1">
                <a:latin typeface="Palatino Linotype" panose="02040502050505030304" pitchFamily="18" charset="0"/>
              </a:rPr>
              <a:t>ein</a:t>
            </a:r>
            <a:r>
              <a:rPr lang="it-IT" sz="2800" i="1" dirty="0">
                <a:latin typeface="Palatino Linotype" panose="02040502050505030304" pitchFamily="18" charset="0"/>
              </a:rPr>
              <a:t> </a:t>
            </a:r>
            <a:r>
              <a:rPr lang="it-IT" sz="2800" i="1" dirty="0" err="1">
                <a:latin typeface="Palatino Linotype" panose="02040502050505030304" pitchFamily="18" charset="0"/>
              </a:rPr>
              <a:t>schmutziges</a:t>
            </a:r>
            <a:r>
              <a:rPr lang="it-IT" sz="2800" i="1" dirty="0">
                <a:latin typeface="Palatino Linotype" panose="02040502050505030304" pitchFamily="18" charset="0"/>
              </a:rPr>
              <a:t> Ei.</a:t>
            </a:r>
          </a:p>
          <a:p>
            <a:endParaRPr lang="it-IT" sz="2800" i="1" dirty="0">
              <a:latin typeface="Palatino Linotype" panose="02040502050505030304" pitchFamily="18" charset="0"/>
            </a:endParaRPr>
          </a:p>
          <a:p>
            <a:r>
              <a:rPr lang="it-IT" sz="2800" i="1" dirty="0" err="1">
                <a:latin typeface="Palatino Linotype" panose="02040502050505030304" pitchFamily="18" charset="0"/>
              </a:rPr>
              <a:t>Wie</a:t>
            </a:r>
            <a:r>
              <a:rPr lang="it-IT" sz="2800" i="1" dirty="0">
                <a:latin typeface="Palatino Linotype" panose="02040502050505030304" pitchFamily="18" charset="0"/>
              </a:rPr>
              <a:t> </a:t>
            </a:r>
            <a:r>
              <a:rPr lang="it-IT" sz="2800" i="1" dirty="0" err="1">
                <a:latin typeface="Palatino Linotype" panose="02040502050505030304" pitchFamily="18" charset="0"/>
              </a:rPr>
              <a:t>halt</a:t>
            </a:r>
            <a:r>
              <a:rPr lang="it-IT" sz="2800" i="1" dirty="0">
                <a:latin typeface="Palatino Linotype" panose="02040502050505030304" pitchFamily="18" charset="0"/>
              </a:rPr>
              <a:t> </a:t>
            </a:r>
            <a:r>
              <a:rPr lang="it-IT" sz="2800" i="1" dirty="0" err="1">
                <a:latin typeface="Palatino Linotype" panose="02040502050505030304" pitchFamily="18" charset="0"/>
              </a:rPr>
              <a:t>ich</a:t>
            </a:r>
            <a:r>
              <a:rPr lang="it-IT" sz="2800" i="1" dirty="0">
                <a:latin typeface="Palatino Linotype" panose="02040502050505030304" pitchFamily="18" charset="0"/>
              </a:rPr>
              <a:t> </a:t>
            </a:r>
            <a:r>
              <a:rPr lang="it-IT" sz="2800" i="1" dirty="0" err="1">
                <a:latin typeface="Palatino Linotype" panose="02040502050505030304" pitchFamily="18" charset="0"/>
              </a:rPr>
              <a:t>mich</a:t>
            </a:r>
            <a:r>
              <a:rPr lang="it-IT" sz="2800" i="1" dirty="0">
                <a:latin typeface="Palatino Linotype" panose="02040502050505030304" pitchFamily="18" charset="0"/>
              </a:rPr>
              <a:t>? </a:t>
            </a:r>
            <a:r>
              <a:rPr lang="it-IT" sz="2800" i="1" dirty="0" err="1">
                <a:latin typeface="Palatino Linotype" panose="02040502050505030304" pitchFamily="18" charset="0"/>
              </a:rPr>
              <a:t>Ich</a:t>
            </a:r>
            <a:r>
              <a:rPr lang="it-IT" sz="2800" i="1" dirty="0">
                <a:latin typeface="Palatino Linotype" panose="02040502050505030304" pitchFamily="18" charset="0"/>
              </a:rPr>
              <a:t> </a:t>
            </a:r>
            <a:r>
              <a:rPr lang="it-IT" sz="2800" i="1" dirty="0" err="1">
                <a:latin typeface="Palatino Linotype" panose="02040502050505030304" pitchFamily="18" charset="0"/>
              </a:rPr>
              <a:t>habe</a:t>
            </a:r>
            <a:r>
              <a:rPr lang="it-IT" sz="2800" i="1" dirty="0">
                <a:latin typeface="Palatino Linotype" panose="02040502050505030304" pitchFamily="18" charset="0"/>
              </a:rPr>
              <a:t> </a:t>
            </a:r>
            <a:r>
              <a:rPr lang="it-IT" sz="2800" i="1" dirty="0" err="1">
                <a:latin typeface="Palatino Linotype" panose="02040502050505030304" pitchFamily="18" charset="0"/>
              </a:rPr>
              <a:t>vergessen</a:t>
            </a:r>
            <a:r>
              <a:rPr lang="it-IT" sz="2800" i="1" dirty="0">
                <a:latin typeface="Palatino Linotype" panose="02040502050505030304" pitchFamily="18" charset="0"/>
              </a:rPr>
              <a:t>,</a:t>
            </a:r>
          </a:p>
          <a:p>
            <a:r>
              <a:rPr lang="it-IT" sz="2800" i="1" dirty="0" err="1">
                <a:latin typeface="Palatino Linotype" panose="02040502050505030304" pitchFamily="18" charset="0"/>
              </a:rPr>
              <a:t>woher</a:t>
            </a:r>
            <a:r>
              <a:rPr lang="it-IT" sz="2800" i="1" dirty="0">
                <a:latin typeface="Palatino Linotype" panose="02040502050505030304" pitchFamily="18" charset="0"/>
              </a:rPr>
              <a:t> </a:t>
            </a:r>
            <a:r>
              <a:rPr lang="it-IT" sz="2800" i="1" dirty="0" err="1">
                <a:latin typeface="Palatino Linotype" panose="02040502050505030304" pitchFamily="18" charset="0"/>
              </a:rPr>
              <a:t>ich</a:t>
            </a:r>
            <a:r>
              <a:rPr lang="it-IT" sz="2800" i="1" dirty="0">
                <a:latin typeface="Palatino Linotype" panose="02040502050505030304" pitchFamily="18" charset="0"/>
              </a:rPr>
              <a:t> </a:t>
            </a:r>
            <a:r>
              <a:rPr lang="it-IT" sz="2800" i="1" dirty="0" err="1">
                <a:latin typeface="Palatino Linotype" panose="02040502050505030304" pitchFamily="18" charset="0"/>
              </a:rPr>
              <a:t>komme</a:t>
            </a:r>
            <a:r>
              <a:rPr lang="it-IT" sz="2800" i="1" dirty="0">
                <a:latin typeface="Palatino Linotype" panose="02040502050505030304" pitchFamily="18" charset="0"/>
              </a:rPr>
              <a:t> und </a:t>
            </a:r>
            <a:r>
              <a:rPr lang="it-IT" sz="2800" i="1" dirty="0" err="1">
                <a:latin typeface="Palatino Linotype" panose="02040502050505030304" pitchFamily="18" charset="0"/>
              </a:rPr>
              <a:t>wohin</a:t>
            </a:r>
            <a:r>
              <a:rPr lang="it-IT" sz="2800" i="1" dirty="0">
                <a:latin typeface="Palatino Linotype" panose="02040502050505030304" pitchFamily="18" charset="0"/>
              </a:rPr>
              <a:t> </a:t>
            </a:r>
            <a:r>
              <a:rPr lang="it-IT" sz="2800" i="1" dirty="0" err="1">
                <a:latin typeface="Palatino Linotype" panose="02040502050505030304" pitchFamily="18" charset="0"/>
              </a:rPr>
              <a:t>ich</a:t>
            </a:r>
            <a:r>
              <a:rPr lang="it-IT" sz="2800" i="1" dirty="0">
                <a:latin typeface="Palatino Linotype" panose="02040502050505030304" pitchFamily="18" charset="0"/>
              </a:rPr>
              <a:t> </a:t>
            </a:r>
            <a:r>
              <a:rPr lang="it-IT" sz="2800" i="1" dirty="0" err="1">
                <a:latin typeface="Palatino Linotype" panose="02040502050505030304" pitchFamily="18" charset="0"/>
              </a:rPr>
              <a:t>geh</a:t>
            </a:r>
            <a:r>
              <a:rPr lang="it-IT" sz="2800" i="1" dirty="0">
                <a:latin typeface="Palatino Linotype" panose="02040502050505030304" pitchFamily="18" charset="0"/>
              </a:rPr>
              <a:t>,</a:t>
            </a:r>
          </a:p>
          <a:p>
            <a:r>
              <a:rPr lang="it-IT" sz="2800" i="1" dirty="0" err="1">
                <a:latin typeface="Palatino Linotype" panose="02040502050505030304" pitchFamily="18" charset="0"/>
              </a:rPr>
              <a:t>ich</a:t>
            </a:r>
            <a:r>
              <a:rPr lang="it-IT" sz="2800" i="1" dirty="0">
                <a:latin typeface="Palatino Linotype" panose="02040502050505030304" pitchFamily="18" charset="0"/>
              </a:rPr>
              <a:t> bin von </a:t>
            </a:r>
            <a:r>
              <a:rPr lang="it-IT" sz="2800" i="1" dirty="0" err="1">
                <a:latin typeface="Palatino Linotype" panose="02040502050505030304" pitchFamily="18" charset="0"/>
              </a:rPr>
              <a:t>vielen</a:t>
            </a:r>
            <a:r>
              <a:rPr lang="it-IT" sz="2800" i="1" dirty="0">
                <a:latin typeface="Palatino Linotype" panose="02040502050505030304" pitchFamily="18" charset="0"/>
              </a:rPr>
              <a:t> </a:t>
            </a:r>
            <a:r>
              <a:rPr lang="it-IT" sz="2800" i="1" dirty="0" err="1">
                <a:latin typeface="Palatino Linotype" panose="02040502050505030304" pitchFamily="18" charset="0"/>
              </a:rPr>
              <a:t>Leibern</a:t>
            </a:r>
            <a:r>
              <a:rPr lang="it-IT" sz="2800" i="1" dirty="0">
                <a:latin typeface="Palatino Linotype" panose="02040502050505030304" pitchFamily="18" charset="0"/>
              </a:rPr>
              <a:t> </a:t>
            </a:r>
            <a:r>
              <a:rPr lang="it-IT" sz="2800" i="1" dirty="0" err="1">
                <a:latin typeface="Palatino Linotype" panose="02040502050505030304" pitchFamily="18" charset="0"/>
              </a:rPr>
              <a:t>besessen</a:t>
            </a:r>
            <a:r>
              <a:rPr lang="it-IT" sz="2800" i="1" dirty="0">
                <a:latin typeface="Palatino Linotype" panose="02040502050505030304" pitchFamily="18" charset="0"/>
              </a:rPr>
              <a:t>,</a:t>
            </a:r>
          </a:p>
          <a:p>
            <a:r>
              <a:rPr lang="it-IT" sz="2800" i="1" dirty="0" err="1">
                <a:latin typeface="Palatino Linotype" panose="02040502050505030304" pitchFamily="18" charset="0"/>
              </a:rPr>
              <a:t>ein</a:t>
            </a:r>
            <a:r>
              <a:rPr lang="it-IT" sz="2800" i="1" dirty="0">
                <a:latin typeface="Palatino Linotype" panose="02040502050505030304" pitchFamily="18" charset="0"/>
              </a:rPr>
              <a:t> </a:t>
            </a:r>
            <a:r>
              <a:rPr lang="it-IT" sz="2800" i="1" dirty="0" err="1">
                <a:latin typeface="Palatino Linotype" panose="02040502050505030304" pitchFamily="18" charset="0"/>
              </a:rPr>
              <a:t>harter</a:t>
            </a:r>
            <a:r>
              <a:rPr lang="it-IT" sz="2800" i="1" dirty="0">
                <a:latin typeface="Palatino Linotype" panose="02040502050505030304" pitchFamily="18" charset="0"/>
              </a:rPr>
              <a:t> </a:t>
            </a:r>
            <a:r>
              <a:rPr lang="it-IT" sz="2800" i="1" dirty="0" err="1">
                <a:latin typeface="Palatino Linotype" panose="02040502050505030304" pitchFamily="18" charset="0"/>
              </a:rPr>
              <a:t>Dorn</a:t>
            </a:r>
            <a:r>
              <a:rPr lang="it-IT" sz="2800" i="1" dirty="0">
                <a:latin typeface="Palatino Linotype" panose="02040502050505030304" pitchFamily="18" charset="0"/>
              </a:rPr>
              <a:t> und </a:t>
            </a:r>
            <a:r>
              <a:rPr lang="it-IT" sz="2800" i="1" dirty="0" err="1">
                <a:latin typeface="Palatino Linotype" panose="02040502050505030304" pitchFamily="18" charset="0"/>
              </a:rPr>
              <a:t>ein</a:t>
            </a:r>
            <a:r>
              <a:rPr lang="it-IT" sz="2800" i="1" dirty="0">
                <a:latin typeface="Palatino Linotype" panose="02040502050505030304" pitchFamily="18" charset="0"/>
              </a:rPr>
              <a:t> </a:t>
            </a:r>
            <a:r>
              <a:rPr lang="it-IT" sz="2800" i="1" dirty="0" err="1">
                <a:latin typeface="Palatino Linotype" panose="02040502050505030304" pitchFamily="18" charset="0"/>
              </a:rPr>
              <a:t>flüchtendes</a:t>
            </a:r>
            <a:r>
              <a:rPr lang="it-IT" sz="2800" i="1" dirty="0">
                <a:latin typeface="Palatino Linotype" panose="02040502050505030304" pitchFamily="18" charset="0"/>
              </a:rPr>
              <a:t> </a:t>
            </a:r>
            <a:r>
              <a:rPr lang="it-IT" sz="2800" i="1" dirty="0" err="1">
                <a:latin typeface="Palatino Linotype" panose="02040502050505030304" pitchFamily="18" charset="0"/>
              </a:rPr>
              <a:t>Reh</a:t>
            </a:r>
            <a:r>
              <a:rPr lang="it-IT" sz="2800" i="1" dirty="0">
                <a:latin typeface="Palatino Linotype" panose="02040502050505030304" pitchFamily="18" charset="0"/>
              </a:rPr>
              <a:t>.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2C2340C2-F748-CE47-82F7-E08840BF20F5}"/>
              </a:ext>
            </a:extLst>
          </p:cNvPr>
          <p:cNvSpPr txBox="1"/>
          <p:nvPr/>
        </p:nvSpPr>
        <p:spPr>
          <a:xfrm>
            <a:off x="100013" y="6242845"/>
            <a:ext cx="6457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</a:t>
            </a:r>
            <a:r>
              <a:rPr lang="it-IT" dirty="0">
                <a:latin typeface="Palatino Linotype" panose="02040502050505030304" pitchFamily="18" charset="0"/>
              </a:rPr>
              <a:t>. Bachmann, </a:t>
            </a:r>
            <a:r>
              <a:rPr lang="it-IT" i="1" dirty="0" err="1">
                <a:latin typeface="Palatino Linotype" panose="02040502050505030304" pitchFamily="18" charset="0"/>
              </a:rPr>
              <a:t>Wie</a:t>
            </a:r>
            <a:r>
              <a:rPr lang="it-IT" i="1" dirty="0">
                <a:latin typeface="Palatino Linotype" panose="02040502050505030304" pitchFamily="18" charset="0"/>
              </a:rPr>
              <a:t> </a:t>
            </a:r>
            <a:r>
              <a:rPr lang="it-IT" i="1" dirty="0" err="1">
                <a:latin typeface="Palatino Linotype" panose="02040502050505030304" pitchFamily="18" charset="0"/>
              </a:rPr>
              <a:t>soll</a:t>
            </a:r>
            <a:r>
              <a:rPr lang="it-IT" i="1" dirty="0">
                <a:latin typeface="Palatino Linotype" panose="02040502050505030304" pitchFamily="18" charset="0"/>
              </a:rPr>
              <a:t> </a:t>
            </a:r>
            <a:r>
              <a:rPr lang="it-IT" i="1" dirty="0" err="1">
                <a:latin typeface="Palatino Linotype" panose="02040502050505030304" pitchFamily="18" charset="0"/>
              </a:rPr>
              <a:t>ich</a:t>
            </a:r>
            <a:r>
              <a:rPr lang="it-IT" i="1" dirty="0">
                <a:latin typeface="Palatino Linotype" panose="02040502050505030304" pitchFamily="18" charset="0"/>
              </a:rPr>
              <a:t> </a:t>
            </a:r>
            <a:r>
              <a:rPr lang="it-IT" i="1" dirty="0" err="1">
                <a:latin typeface="Palatino Linotype" panose="02040502050505030304" pitchFamily="18" charset="0"/>
              </a:rPr>
              <a:t>mich</a:t>
            </a:r>
            <a:r>
              <a:rPr lang="it-IT" i="1" dirty="0">
                <a:latin typeface="Palatino Linotype" panose="02040502050505030304" pitchFamily="18" charset="0"/>
              </a:rPr>
              <a:t> </a:t>
            </a:r>
            <a:r>
              <a:rPr lang="it-IT" i="1" dirty="0" err="1">
                <a:latin typeface="Palatino Linotype" panose="02040502050505030304" pitchFamily="18" charset="0"/>
              </a:rPr>
              <a:t>nennen</a:t>
            </a:r>
            <a:r>
              <a:rPr lang="it-IT" i="1" dirty="0">
                <a:latin typeface="Palatino Linotype" panose="02040502050505030304" pitchFamily="18" charset="0"/>
              </a:rPr>
              <a:t>?</a:t>
            </a:r>
            <a:r>
              <a:rPr lang="it-IT" dirty="0">
                <a:latin typeface="Palatino Linotype" panose="02040502050505030304" pitchFamily="18" charset="0"/>
              </a:rPr>
              <a:t>, in </a:t>
            </a:r>
            <a:r>
              <a:rPr lang="it-IT" i="1" dirty="0" err="1">
                <a:latin typeface="Palatino Linotype" panose="02040502050505030304" pitchFamily="18" charset="0"/>
              </a:rPr>
              <a:t>Gedichte</a:t>
            </a:r>
            <a:r>
              <a:rPr lang="it-IT" i="1" dirty="0">
                <a:latin typeface="Palatino Linotype" panose="02040502050505030304" pitchFamily="18" charset="0"/>
              </a:rPr>
              <a:t> 1948 – 1953 </a:t>
            </a:r>
          </a:p>
        </p:txBody>
      </p:sp>
    </p:spTree>
    <p:extLst>
      <p:ext uri="{BB962C8B-B14F-4D97-AF65-F5344CB8AC3E}">
        <p14:creationId xmlns:p14="http://schemas.microsoft.com/office/powerpoint/2010/main" val="4097231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EFBE99-6836-8B4B-875A-70F84E83A3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85738"/>
            <a:ext cx="11125200" cy="5991225"/>
          </a:xfrm>
        </p:spPr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i="1" dirty="0"/>
              <a:t>Die </a:t>
            </a:r>
            <a:r>
              <a:rPr lang="it-IT" i="1" dirty="0" err="1"/>
              <a:t>Vogelnester</a:t>
            </a:r>
            <a:r>
              <a:rPr lang="it-IT" i="1" dirty="0"/>
              <a:t> </a:t>
            </a:r>
            <a:r>
              <a:rPr lang="it-IT" i="1" dirty="0" err="1"/>
              <a:t>stürzen</a:t>
            </a:r>
            <a:r>
              <a:rPr lang="it-IT" i="1" dirty="0"/>
              <a:t> </a:t>
            </a:r>
            <a:r>
              <a:rPr lang="it-IT" i="1" dirty="0" err="1"/>
              <a:t>aus</a:t>
            </a:r>
            <a:r>
              <a:rPr lang="it-IT" i="1" dirty="0"/>
              <a:t> </a:t>
            </a:r>
            <a:r>
              <a:rPr lang="it-IT" i="1" dirty="0" err="1"/>
              <a:t>den</a:t>
            </a:r>
            <a:r>
              <a:rPr lang="it-IT" i="1" dirty="0"/>
              <a:t> </a:t>
            </a:r>
            <a:r>
              <a:rPr lang="it-IT" i="1" dirty="0" err="1"/>
              <a:t>Ästen</a:t>
            </a:r>
            <a:r>
              <a:rPr lang="it-IT" i="1" dirty="0"/>
              <a:t>,</a:t>
            </a:r>
          </a:p>
          <a:p>
            <a:pPr marL="0" indent="0">
              <a:buNone/>
            </a:pPr>
            <a:r>
              <a:rPr lang="it-IT" i="1" dirty="0" err="1"/>
              <a:t>der</a:t>
            </a:r>
            <a:r>
              <a:rPr lang="it-IT" i="1" dirty="0"/>
              <a:t> </a:t>
            </a:r>
            <a:r>
              <a:rPr lang="it-IT" i="1" dirty="0" err="1"/>
              <a:t>Zunder</a:t>
            </a:r>
            <a:r>
              <a:rPr lang="it-IT" i="1" dirty="0"/>
              <a:t> </a:t>
            </a:r>
            <a:r>
              <a:rPr lang="it-IT" i="1" dirty="0" err="1"/>
              <a:t>brennt</a:t>
            </a:r>
            <a:r>
              <a:rPr lang="it-IT" i="1" dirty="0"/>
              <a:t>, </a:t>
            </a:r>
            <a:r>
              <a:rPr lang="it-IT" i="1" dirty="0" err="1"/>
              <a:t>das</a:t>
            </a:r>
            <a:r>
              <a:rPr lang="it-IT" i="1" dirty="0"/>
              <a:t> </a:t>
            </a:r>
            <a:r>
              <a:rPr lang="it-IT" i="1" dirty="0" err="1"/>
              <a:t>Feuer</a:t>
            </a:r>
            <a:r>
              <a:rPr lang="it-IT" i="1" dirty="0"/>
              <a:t> </a:t>
            </a:r>
            <a:r>
              <a:rPr lang="it-IT" i="1" dirty="0" err="1"/>
              <a:t>wühlt</a:t>
            </a:r>
            <a:r>
              <a:rPr lang="it-IT" i="1" dirty="0"/>
              <a:t> </a:t>
            </a:r>
            <a:r>
              <a:rPr lang="it-IT" i="1" dirty="0" err="1"/>
              <a:t>im</a:t>
            </a:r>
            <a:r>
              <a:rPr lang="it-IT" i="1" dirty="0"/>
              <a:t> </a:t>
            </a:r>
            <a:r>
              <a:rPr lang="it-IT" i="1" dirty="0" err="1"/>
              <a:t>Laub</a:t>
            </a:r>
            <a:r>
              <a:rPr lang="it-IT" i="1" dirty="0"/>
              <a:t>,</a:t>
            </a:r>
          </a:p>
          <a:p>
            <a:pPr marL="0" indent="0">
              <a:buNone/>
            </a:pPr>
            <a:r>
              <a:rPr lang="it-IT" i="1" dirty="0"/>
              <a:t>und an </a:t>
            </a:r>
            <a:r>
              <a:rPr lang="it-IT" i="1" dirty="0" err="1"/>
              <a:t>den</a:t>
            </a:r>
            <a:r>
              <a:rPr lang="it-IT" i="1" dirty="0"/>
              <a:t> </a:t>
            </a:r>
            <a:r>
              <a:rPr lang="it-IT" i="1" dirty="0" err="1"/>
              <a:t>blauen</a:t>
            </a:r>
            <a:r>
              <a:rPr lang="it-IT" i="1" dirty="0"/>
              <a:t> </a:t>
            </a:r>
            <a:r>
              <a:rPr lang="it-IT" i="1" dirty="0" err="1"/>
              <a:t>Bienenstöcken</a:t>
            </a:r>
            <a:r>
              <a:rPr lang="it-IT" i="1" dirty="0"/>
              <a:t> </a:t>
            </a:r>
            <a:r>
              <a:rPr lang="it-IT" i="1" dirty="0" err="1"/>
              <a:t>rächen</a:t>
            </a:r>
            <a:endParaRPr lang="it-IT" i="1" dirty="0"/>
          </a:p>
          <a:p>
            <a:pPr marL="0" indent="0">
              <a:buNone/>
            </a:pPr>
            <a:r>
              <a:rPr lang="it-IT" i="1" dirty="0"/>
              <a:t>die Engel </a:t>
            </a:r>
            <a:r>
              <a:rPr lang="it-IT" i="1" dirty="0" err="1"/>
              <a:t>den</a:t>
            </a:r>
            <a:r>
              <a:rPr lang="it-IT" i="1" dirty="0"/>
              <a:t> </a:t>
            </a:r>
            <a:r>
              <a:rPr lang="it-IT" i="1" dirty="0" err="1"/>
              <a:t>verjährten</a:t>
            </a:r>
            <a:r>
              <a:rPr lang="it-IT" i="1" dirty="0"/>
              <a:t> </a:t>
            </a:r>
            <a:r>
              <a:rPr lang="it-IT" i="1" dirty="0" err="1"/>
              <a:t>Honigraub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i="1" dirty="0"/>
              <a:t>Piombano i nidi d’uccelli dai rami,</a:t>
            </a:r>
          </a:p>
          <a:p>
            <a:pPr marL="0" indent="0">
              <a:buNone/>
            </a:pPr>
            <a:r>
              <a:rPr lang="it-IT" i="1" dirty="0"/>
              <a:t>la miccia brucia, infuria il fuoco nel fogliame,</a:t>
            </a:r>
          </a:p>
          <a:p>
            <a:pPr marL="0" indent="0">
              <a:buNone/>
            </a:pPr>
            <a:r>
              <a:rPr lang="it-IT" i="1" dirty="0"/>
              <a:t>e sulle arnie azzurre angeli vendicano</a:t>
            </a:r>
          </a:p>
          <a:p>
            <a:pPr marL="0" indent="0">
              <a:buNone/>
            </a:pPr>
            <a:r>
              <a:rPr lang="it-IT" i="1" dirty="0"/>
              <a:t>il furto del miele ormai lontano.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5E4FBFD-D42D-3440-8772-B768C7A165E5}"/>
              </a:ext>
            </a:extLst>
          </p:cNvPr>
          <p:cNvSpPr txBox="1"/>
          <p:nvPr/>
        </p:nvSpPr>
        <p:spPr>
          <a:xfrm>
            <a:off x="228600" y="5929313"/>
            <a:ext cx="7972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Palatino Linotype" panose="02040502050505030304" pitchFamily="18" charset="0"/>
              </a:rPr>
              <a:t>I. Bachmann</a:t>
            </a:r>
            <a:r>
              <a:rPr lang="it-IT" i="1" dirty="0">
                <a:latin typeface="Palatino Linotype" panose="02040502050505030304" pitchFamily="18" charset="0"/>
              </a:rPr>
              <a:t>, Von </a:t>
            </a:r>
            <a:r>
              <a:rPr lang="it-IT" i="1" dirty="0" err="1">
                <a:latin typeface="Palatino Linotype" panose="02040502050505030304" pitchFamily="18" charset="0"/>
              </a:rPr>
              <a:t>einem</a:t>
            </a:r>
            <a:r>
              <a:rPr lang="it-IT" i="1" dirty="0">
                <a:latin typeface="Palatino Linotype" panose="02040502050505030304" pitchFamily="18" charset="0"/>
              </a:rPr>
              <a:t> Land, </a:t>
            </a:r>
            <a:r>
              <a:rPr lang="it-IT" i="1" dirty="0" err="1">
                <a:latin typeface="Palatino Linotype" panose="02040502050505030304" pitchFamily="18" charset="0"/>
              </a:rPr>
              <a:t>einem</a:t>
            </a:r>
            <a:r>
              <a:rPr lang="it-IT" i="1" dirty="0">
                <a:latin typeface="Palatino Linotype" panose="02040502050505030304" pitchFamily="18" charset="0"/>
              </a:rPr>
              <a:t> </a:t>
            </a:r>
            <a:r>
              <a:rPr lang="it-IT" i="1" dirty="0" err="1">
                <a:latin typeface="Palatino Linotype" panose="02040502050505030304" pitchFamily="18" charset="0"/>
              </a:rPr>
              <a:t>Fluß</a:t>
            </a:r>
            <a:r>
              <a:rPr lang="it-IT" i="1" dirty="0">
                <a:latin typeface="Palatino Linotype" panose="02040502050505030304" pitchFamily="18" charset="0"/>
              </a:rPr>
              <a:t> und </a:t>
            </a:r>
            <a:r>
              <a:rPr lang="it-IT" i="1" dirty="0" err="1">
                <a:latin typeface="Palatino Linotype" panose="02040502050505030304" pitchFamily="18" charset="0"/>
              </a:rPr>
              <a:t>den</a:t>
            </a:r>
            <a:r>
              <a:rPr lang="it-IT" i="1" dirty="0">
                <a:latin typeface="Palatino Linotype" panose="02040502050505030304" pitchFamily="18" charset="0"/>
              </a:rPr>
              <a:t> </a:t>
            </a:r>
            <a:r>
              <a:rPr lang="it-IT" i="1" dirty="0" err="1">
                <a:latin typeface="Palatino Linotype" panose="02040502050505030304" pitchFamily="18" charset="0"/>
              </a:rPr>
              <a:t>Seen</a:t>
            </a:r>
            <a:r>
              <a:rPr lang="it-IT" i="1" dirty="0">
                <a:latin typeface="Palatino Linotype" panose="02040502050505030304" pitchFamily="18" charset="0"/>
              </a:rPr>
              <a:t>, </a:t>
            </a:r>
            <a:r>
              <a:rPr lang="it-IT" dirty="0">
                <a:latin typeface="Palatino Linotype" panose="02040502050505030304" pitchFamily="18" charset="0"/>
              </a:rPr>
              <a:t>in </a:t>
            </a:r>
            <a:r>
              <a:rPr lang="it-IT" i="1" dirty="0">
                <a:latin typeface="Palatino Linotype" panose="02040502050505030304" pitchFamily="18" charset="0"/>
              </a:rPr>
              <a:t>Invocazione all’Orsa maggiore</a:t>
            </a:r>
            <a:r>
              <a:rPr lang="it-IT" dirty="0">
                <a:latin typeface="Palatino Linotype" panose="02040502050505030304" pitchFamily="18" charset="0"/>
              </a:rPr>
              <a:t>, a cura di Luigi </a:t>
            </a:r>
            <a:r>
              <a:rPr lang="it-IT" dirty="0" err="1">
                <a:latin typeface="Palatino Linotype" panose="02040502050505030304" pitchFamily="18" charset="0"/>
              </a:rPr>
              <a:t>Reitani</a:t>
            </a:r>
            <a:r>
              <a:rPr lang="it-IT" dirty="0">
                <a:latin typeface="Palatino Linotype" panose="02040502050505030304" pitchFamily="18" charset="0"/>
              </a:rPr>
              <a:t>.</a:t>
            </a:r>
            <a:endParaRPr lang="it-IT" i="1" dirty="0">
              <a:latin typeface="Palatino Linotype" panose="02040502050505030304" pitchFamily="18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C19669CE-8D7C-B442-BC65-A502782753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51" y="442913"/>
            <a:ext cx="4693285" cy="4114800"/>
          </a:xfrm>
          <a:prstGeom prst="rect">
            <a:avLst/>
          </a:prstGeom>
          <a:effectLst>
            <a:softEdge rad="736600"/>
          </a:effectLst>
        </p:spPr>
      </p:pic>
    </p:spTree>
    <p:extLst>
      <p:ext uri="{BB962C8B-B14F-4D97-AF65-F5344CB8AC3E}">
        <p14:creationId xmlns:p14="http://schemas.microsoft.com/office/powerpoint/2010/main" val="858896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43F484-F697-6B4F-B1B1-D4BB8934D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630" y="0"/>
            <a:ext cx="11537157" cy="1325563"/>
          </a:xfrm>
        </p:spPr>
        <p:txBody>
          <a:bodyPr/>
          <a:lstStyle/>
          <a:p>
            <a:r>
              <a:rPr lang="it-IT" i="1" dirty="0">
                <a:solidFill>
                  <a:srgbClr val="3B312A"/>
                </a:solidFill>
                <a:latin typeface="Palatino Linotype" panose="02040502050505030304" pitchFamily="18" charset="0"/>
              </a:rPr>
              <a:t>								   L’ aria e l’acqua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8AE4CC-9F99-E848-8863-1B69E0C01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631" y="1000125"/>
            <a:ext cx="11234738" cy="525780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de-DE" i="1" dirty="0">
                <a:latin typeface="Palatino Linotype" panose="02040502050505030304" pitchFamily="18" charset="0"/>
              </a:rPr>
              <a:t>Da fiel kein Traum herab.</a:t>
            </a:r>
            <a:endParaRPr lang="it-IT" i="1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it-IT" i="1" dirty="0">
              <a:latin typeface="Palatino Linotype" panose="02040502050505030304" pitchFamily="18" charset="0"/>
            </a:endParaRPr>
          </a:p>
          <a:p>
            <a:pPr marL="0" lvl="0" indent="0">
              <a:buNone/>
            </a:pPr>
            <a:r>
              <a:rPr lang="it-IT" i="1" dirty="0">
                <a:latin typeface="Palatino Linotype" panose="02040502050505030304" pitchFamily="18" charset="0"/>
              </a:rPr>
              <a:t>Da </a:t>
            </a:r>
            <a:r>
              <a:rPr lang="it-IT" i="1" dirty="0" err="1">
                <a:latin typeface="Palatino Linotype" panose="02040502050505030304" pitchFamily="18" charset="0"/>
              </a:rPr>
              <a:t>blüht</a:t>
            </a:r>
            <a:r>
              <a:rPr lang="it-IT" i="1" dirty="0">
                <a:latin typeface="Palatino Linotype" panose="02040502050505030304" pitchFamily="18" charset="0"/>
              </a:rPr>
              <a:t> </a:t>
            </a:r>
            <a:r>
              <a:rPr lang="it-IT" i="1" dirty="0" err="1">
                <a:latin typeface="Palatino Linotype" panose="02040502050505030304" pitchFamily="18" charset="0"/>
              </a:rPr>
              <a:t>kein</a:t>
            </a:r>
            <a:r>
              <a:rPr lang="it-IT" i="1" dirty="0">
                <a:latin typeface="Palatino Linotype" panose="02040502050505030304" pitchFamily="18" charset="0"/>
              </a:rPr>
              <a:t> </a:t>
            </a:r>
            <a:r>
              <a:rPr lang="it-IT" i="1" dirty="0" err="1">
                <a:latin typeface="Palatino Linotype" panose="02040502050505030304" pitchFamily="18" charset="0"/>
              </a:rPr>
              <a:t>Rosmarin</a:t>
            </a:r>
            <a:r>
              <a:rPr lang="it-IT" i="1" dirty="0">
                <a:latin typeface="Palatino Linotype" panose="02040502050505030304" pitchFamily="18" charset="0"/>
              </a:rPr>
              <a:t>,</a:t>
            </a:r>
          </a:p>
          <a:p>
            <a:pPr marL="0" lvl="0" indent="0">
              <a:buNone/>
            </a:pPr>
            <a:r>
              <a:rPr lang="it-IT" i="1" dirty="0" err="1">
                <a:latin typeface="Palatino Linotype" panose="02040502050505030304" pitchFamily="18" charset="0"/>
              </a:rPr>
              <a:t>kein</a:t>
            </a:r>
            <a:r>
              <a:rPr lang="it-IT" i="1" dirty="0">
                <a:latin typeface="Palatino Linotype" panose="02040502050505030304" pitchFamily="18" charset="0"/>
              </a:rPr>
              <a:t> Vogel </a:t>
            </a:r>
            <a:r>
              <a:rPr lang="it-IT" i="1" dirty="0" err="1">
                <a:latin typeface="Palatino Linotype" panose="02040502050505030304" pitchFamily="18" charset="0"/>
              </a:rPr>
              <a:t>frischt</a:t>
            </a:r>
            <a:endParaRPr lang="it-IT" i="1" dirty="0">
              <a:latin typeface="Palatino Linotype" panose="02040502050505030304" pitchFamily="18" charset="0"/>
            </a:endParaRPr>
          </a:p>
          <a:p>
            <a:pPr marL="0" lvl="0" indent="0">
              <a:buNone/>
            </a:pPr>
            <a:r>
              <a:rPr lang="de-DE" i="1" dirty="0">
                <a:latin typeface="Palatino Linotype" panose="02040502050505030304" pitchFamily="18" charset="0"/>
              </a:rPr>
              <a:t>sein Lied in Quellen auf.</a:t>
            </a:r>
            <a:endParaRPr lang="it-IT" i="1" dirty="0">
              <a:latin typeface="Palatino Linotype" panose="02040502050505030304" pitchFamily="18" charset="0"/>
            </a:endParaRPr>
          </a:p>
          <a:p>
            <a:pPr marL="0" lv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i="1" dirty="0">
                <a:latin typeface="Palatino Linotype" panose="02040502050505030304" pitchFamily="18" charset="0"/>
              </a:rPr>
              <a:t>Là non cadeva sogno. </a:t>
            </a:r>
          </a:p>
          <a:p>
            <a:pPr marL="0" indent="0">
              <a:buNone/>
            </a:pPr>
            <a:endParaRPr lang="it-IT" i="1" dirty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it-IT" i="1" dirty="0">
                <a:latin typeface="Palatino Linotype" panose="02040502050505030304" pitchFamily="18" charset="0"/>
              </a:rPr>
              <a:t>Là non fiorisce rosmarino, </a:t>
            </a:r>
          </a:p>
          <a:p>
            <a:pPr marL="0" indent="0">
              <a:buNone/>
            </a:pPr>
            <a:r>
              <a:rPr lang="it-IT" i="1" dirty="0">
                <a:latin typeface="Palatino Linotype" panose="02040502050505030304" pitchFamily="18" charset="0"/>
              </a:rPr>
              <a:t>né uccello rinfresca</a:t>
            </a:r>
          </a:p>
          <a:p>
            <a:pPr marL="0" indent="0">
              <a:buNone/>
            </a:pPr>
            <a:r>
              <a:rPr lang="it-IT" i="1" dirty="0">
                <a:latin typeface="Palatino Linotype" panose="02040502050505030304" pitchFamily="18" charset="0"/>
              </a:rPr>
              <a:t>il suo canto in sorgenti. </a:t>
            </a:r>
          </a:p>
          <a:p>
            <a:pPr marL="0" lvl="0" indent="0">
              <a:buNone/>
            </a:pP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071A6DC-D2F1-6A4A-9111-32FCCAD524A1}"/>
              </a:ext>
            </a:extLst>
          </p:cNvPr>
          <p:cNvSpPr txBox="1"/>
          <p:nvPr/>
        </p:nvSpPr>
        <p:spPr>
          <a:xfrm>
            <a:off x="478630" y="6180980"/>
            <a:ext cx="41219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Palatino Linotype" panose="02040502050505030304" pitchFamily="18" charset="0"/>
              </a:rPr>
              <a:t>I. Bachmann</a:t>
            </a:r>
            <a:r>
              <a:rPr lang="de-DE" sz="1400" i="1" dirty="0">
                <a:latin typeface="Palatino Linotype" panose="02040502050505030304" pitchFamily="18" charset="0"/>
              </a:rPr>
              <a:t>, Das erstgeborene Land</a:t>
            </a:r>
            <a:r>
              <a:rPr lang="de-DE" sz="1400" dirty="0">
                <a:latin typeface="Palatino Linotype" panose="02040502050505030304" pitchFamily="18" charset="0"/>
              </a:rPr>
              <a:t>, in</a:t>
            </a:r>
            <a:endParaRPr lang="it-IT" sz="1400" dirty="0">
              <a:latin typeface="Palatino Linotype" panose="02040502050505030304" pitchFamily="18" charset="0"/>
            </a:endParaRPr>
          </a:p>
          <a:p>
            <a:r>
              <a:rPr lang="it-IT" sz="1400" dirty="0">
                <a:latin typeface="Palatino Linotype" panose="02040502050505030304" pitchFamily="18" charset="0"/>
              </a:rPr>
              <a:t>C. Miglio, </a:t>
            </a:r>
            <a:r>
              <a:rPr lang="it-IT" sz="1400" i="1" dirty="0">
                <a:latin typeface="Palatino Linotype" panose="02040502050505030304" pitchFamily="18" charset="0"/>
              </a:rPr>
              <a:t>La terra del morso. L’Italia ctonia di </a:t>
            </a:r>
            <a:r>
              <a:rPr lang="it-IT" sz="1400" i="1" dirty="0" err="1">
                <a:latin typeface="Palatino Linotype" panose="02040502050505030304" pitchFamily="18" charset="0"/>
              </a:rPr>
              <a:t>Ingeborg</a:t>
            </a:r>
            <a:r>
              <a:rPr lang="it-IT" sz="1400" i="1" dirty="0">
                <a:latin typeface="Palatino Linotype" panose="02040502050505030304" pitchFamily="18" charset="0"/>
              </a:rPr>
              <a:t> Bachmann</a:t>
            </a:r>
            <a:r>
              <a:rPr lang="it-IT" sz="1400" dirty="0">
                <a:latin typeface="Palatino Linotype" panose="02040502050505030304" pitchFamily="18" charset="0"/>
              </a:rPr>
              <a:t>, 2012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EFE3C34-5231-784B-AB04-941B7042439B}"/>
              </a:ext>
            </a:extLst>
          </p:cNvPr>
          <p:cNvSpPr txBox="1"/>
          <p:nvPr/>
        </p:nvSpPr>
        <p:spPr>
          <a:xfrm>
            <a:off x="6672264" y="1837521"/>
            <a:ext cx="59197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i="1" dirty="0">
                <a:latin typeface="Palatino Linotype" panose="02040502050505030304" pitchFamily="18" charset="0"/>
              </a:rPr>
              <a:t>   Im Land </a:t>
            </a:r>
            <a:r>
              <a:rPr lang="it-IT" sz="2400" i="1" dirty="0" err="1">
                <a:latin typeface="Palatino Linotype" panose="02040502050505030304" pitchFamily="18" charset="0"/>
              </a:rPr>
              <a:t>der</a:t>
            </a:r>
            <a:r>
              <a:rPr lang="it-IT" sz="2400" i="1" dirty="0">
                <a:latin typeface="Palatino Linotype" panose="02040502050505030304" pitchFamily="18" charset="0"/>
              </a:rPr>
              <a:t> </a:t>
            </a:r>
            <a:r>
              <a:rPr lang="it-IT" sz="2400" i="1" dirty="0" err="1">
                <a:latin typeface="Palatino Linotype" panose="02040502050505030304" pitchFamily="18" charset="0"/>
              </a:rPr>
              <a:t>tiefen</a:t>
            </a:r>
            <a:r>
              <a:rPr lang="it-IT" sz="2400" i="1" dirty="0">
                <a:latin typeface="Palatino Linotype" panose="02040502050505030304" pitchFamily="18" charset="0"/>
              </a:rPr>
              <a:t> </a:t>
            </a:r>
            <a:r>
              <a:rPr lang="it-IT" sz="2400" i="1" dirty="0" err="1">
                <a:latin typeface="Palatino Linotype" panose="02040502050505030304" pitchFamily="18" charset="0"/>
              </a:rPr>
              <a:t>Seen</a:t>
            </a:r>
            <a:r>
              <a:rPr lang="it-IT" sz="2400" i="1" dirty="0">
                <a:latin typeface="Palatino Linotype" panose="02040502050505030304" pitchFamily="18" charset="0"/>
              </a:rPr>
              <a:t> und </a:t>
            </a:r>
            <a:r>
              <a:rPr lang="it-IT" sz="2400" i="1" dirty="0" err="1">
                <a:latin typeface="Palatino Linotype" panose="02040502050505030304" pitchFamily="18" charset="0"/>
              </a:rPr>
              <a:t>der</a:t>
            </a:r>
            <a:r>
              <a:rPr lang="it-IT" sz="2400" i="1" dirty="0">
                <a:latin typeface="Palatino Linotype" panose="02040502050505030304" pitchFamily="18" charset="0"/>
              </a:rPr>
              <a:t> </a:t>
            </a:r>
            <a:r>
              <a:rPr lang="it-IT" sz="2400" i="1" dirty="0" err="1">
                <a:latin typeface="Palatino Linotype" panose="02040502050505030304" pitchFamily="18" charset="0"/>
              </a:rPr>
              <a:t>Libellen</a:t>
            </a:r>
            <a:r>
              <a:rPr lang="it-IT" sz="2400" i="1" dirty="0">
                <a:latin typeface="Palatino Linotype" panose="02040502050505030304" pitchFamily="18" charset="0"/>
              </a:rPr>
              <a:t>,</a:t>
            </a:r>
          </a:p>
          <a:p>
            <a:r>
              <a:rPr lang="it-IT" sz="2400" i="1" dirty="0" err="1">
                <a:latin typeface="Palatino Linotype" panose="02040502050505030304" pitchFamily="18" charset="0"/>
              </a:rPr>
              <a:t>den</a:t>
            </a:r>
            <a:r>
              <a:rPr lang="it-IT" sz="2400" i="1" dirty="0">
                <a:latin typeface="Palatino Linotype" panose="02040502050505030304" pitchFamily="18" charset="0"/>
              </a:rPr>
              <a:t> </a:t>
            </a:r>
            <a:r>
              <a:rPr lang="it-IT" sz="2400" i="1" dirty="0" err="1">
                <a:latin typeface="Palatino Linotype" panose="02040502050505030304" pitchFamily="18" charset="0"/>
              </a:rPr>
              <a:t>Mund</a:t>
            </a:r>
            <a:r>
              <a:rPr lang="it-IT" sz="2400" i="1" dirty="0">
                <a:latin typeface="Palatino Linotype" panose="02040502050505030304" pitchFamily="18" charset="0"/>
              </a:rPr>
              <a:t> </a:t>
            </a:r>
            <a:r>
              <a:rPr lang="it-IT" sz="2400" i="1" dirty="0" err="1">
                <a:latin typeface="Palatino Linotype" panose="02040502050505030304" pitchFamily="18" charset="0"/>
              </a:rPr>
              <a:t>erschöpft</a:t>
            </a:r>
            <a:r>
              <a:rPr lang="it-IT" sz="2400" i="1" dirty="0">
                <a:latin typeface="Palatino Linotype" panose="02040502050505030304" pitchFamily="18" charset="0"/>
              </a:rPr>
              <a:t> </a:t>
            </a:r>
            <a:r>
              <a:rPr lang="it-IT" sz="2400" i="1" dirty="0" err="1">
                <a:latin typeface="Palatino Linotype" panose="02040502050505030304" pitchFamily="18" charset="0"/>
              </a:rPr>
              <a:t>ans</a:t>
            </a:r>
            <a:r>
              <a:rPr lang="it-IT" sz="2400" i="1" dirty="0">
                <a:latin typeface="Palatino Linotype" panose="02040502050505030304" pitchFamily="18" charset="0"/>
              </a:rPr>
              <a:t> </a:t>
            </a:r>
            <a:r>
              <a:rPr lang="it-IT" sz="2400" i="1" dirty="0" err="1">
                <a:latin typeface="Palatino Linotype" panose="02040502050505030304" pitchFamily="18" charset="0"/>
              </a:rPr>
              <a:t>Urgestein</a:t>
            </a:r>
            <a:r>
              <a:rPr lang="it-IT" sz="2400" i="1" dirty="0">
                <a:latin typeface="Palatino Linotype" panose="02040502050505030304" pitchFamily="18" charset="0"/>
              </a:rPr>
              <a:t> </a:t>
            </a:r>
            <a:r>
              <a:rPr lang="it-IT" sz="2400" i="1" dirty="0" err="1">
                <a:latin typeface="Palatino Linotype" panose="02040502050505030304" pitchFamily="18" charset="0"/>
              </a:rPr>
              <a:t>gepreßt</a:t>
            </a:r>
            <a:r>
              <a:rPr lang="it-IT" sz="2400" i="1" dirty="0">
                <a:latin typeface="Palatino Linotype" panose="02040502050505030304" pitchFamily="18" charset="0"/>
              </a:rPr>
              <a:t>,</a:t>
            </a:r>
          </a:p>
          <a:p>
            <a:r>
              <a:rPr lang="it-IT" sz="2400" i="1" dirty="0">
                <a:latin typeface="Palatino Linotype" panose="02040502050505030304" pitchFamily="18" charset="0"/>
              </a:rPr>
              <a:t> </a:t>
            </a:r>
            <a:r>
              <a:rPr lang="it-IT" sz="2400" i="1" dirty="0" err="1">
                <a:latin typeface="Palatino Linotype" panose="02040502050505030304" pitchFamily="18" charset="0"/>
              </a:rPr>
              <a:t>ruft</a:t>
            </a:r>
            <a:r>
              <a:rPr lang="it-IT" sz="2400" i="1" dirty="0">
                <a:latin typeface="Palatino Linotype" panose="02040502050505030304" pitchFamily="18" charset="0"/>
              </a:rPr>
              <a:t> </a:t>
            </a:r>
            <a:r>
              <a:rPr lang="it-IT" sz="2400" i="1" dirty="0" err="1">
                <a:latin typeface="Palatino Linotype" panose="02040502050505030304" pitchFamily="18" charset="0"/>
              </a:rPr>
              <a:t>einer</a:t>
            </a:r>
            <a:r>
              <a:rPr lang="it-IT" sz="2400" i="1" dirty="0">
                <a:latin typeface="Palatino Linotype" panose="02040502050505030304" pitchFamily="18" charset="0"/>
              </a:rPr>
              <a:t> </a:t>
            </a:r>
            <a:r>
              <a:rPr lang="it-IT" sz="2400" i="1" dirty="0" err="1">
                <a:latin typeface="Palatino Linotype" panose="02040502050505030304" pitchFamily="18" charset="0"/>
              </a:rPr>
              <a:t>nach</a:t>
            </a:r>
            <a:r>
              <a:rPr lang="it-IT" sz="2400" i="1" dirty="0">
                <a:latin typeface="Palatino Linotype" panose="02040502050505030304" pitchFamily="18" charset="0"/>
              </a:rPr>
              <a:t> </a:t>
            </a:r>
            <a:r>
              <a:rPr lang="it-IT" sz="2400" i="1" dirty="0" err="1">
                <a:latin typeface="Palatino Linotype" panose="02040502050505030304" pitchFamily="18" charset="0"/>
              </a:rPr>
              <a:t>dem</a:t>
            </a:r>
            <a:r>
              <a:rPr lang="it-IT" sz="2400" i="1" dirty="0">
                <a:latin typeface="Palatino Linotype" panose="02040502050505030304" pitchFamily="18" charset="0"/>
              </a:rPr>
              <a:t> </a:t>
            </a:r>
            <a:r>
              <a:rPr lang="it-IT" sz="2400" i="1" dirty="0" err="1">
                <a:latin typeface="Palatino Linotype" panose="02040502050505030304" pitchFamily="18" charset="0"/>
              </a:rPr>
              <a:t>Geist</a:t>
            </a:r>
            <a:r>
              <a:rPr lang="it-IT" sz="2400" i="1" dirty="0">
                <a:latin typeface="Palatino Linotype" panose="02040502050505030304" pitchFamily="18" charset="0"/>
              </a:rPr>
              <a:t> </a:t>
            </a:r>
            <a:r>
              <a:rPr lang="it-IT" sz="2400" i="1" dirty="0" err="1">
                <a:latin typeface="Palatino Linotype" panose="02040502050505030304" pitchFamily="18" charset="0"/>
              </a:rPr>
              <a:t>der</a:t>
            </a:r>
            <a:r>
              <a:rPr lang="it-IT" sz="2400" i="1" dirty="0">
                <a:latin typeface="Palatino Linotype" panose="02040502050505030304" pitchFamily="18" charset="0"/>
              </a:rPr>
              <a:t> </a:t>
            </a:r>
            <a:r>
              <a:rPr lang="it-IT" sz="2400" i="1" dirty="0" err="1">
                <a:latin typeface="Palatino Linotype" panose="02040502050505030304" pitchFamily="18" charset="0"/>
              </a:rPr>
              <a:t>ersten</a:t>
            </a:r>
            <a:r>
              <a:rPr lang="it-IT" sz="2400" i="1" dirty="0">
                <a:latin typeface="Palatino Linotype" panose="02040502050505030304" pitchFamily="18" charset="0"/>
              </a:rPr>
              <a:t> </a:t>
            </a:r>
            <a:r>
              <a:rPr lang="it-IT" sz="2400" i="1" dirty="0" err="1">
                <a:latin typeface="Palatino Linotype" panose="02040502050505030304" pitchFamily="18" charset="0"/>
              </a:rPr>
              <a:t>Helle</a:t>
            </a:r>
            <a:r>
              <a:rPr lang="it-IT" sz="2400" i="1" dirty="0">
                <a:latin typeface="Palatino Linotype" panose="02040502050505030304" pitchFamily="18" charset="0"/>
              </a:rPr>
              <a:t>,</a:t>
            </a:r>
          </a:p>
          <a:p>
            <a:r>
              <a:rPr lang="it-IT" sz="2400" i="1" dirty="0">
                <a:latin typeface="Palatino Linotype" panose="02040502050505030304" pitchFamily="18" charset="0"/>
              </a:rPr>
              <a:t>	eh </a:t>
            </a:r>
            <a:r>
              <a:rPr lang="it-IT" sz="2400" i="1" dirty="0" err="1">
                <a:latin typeface="Palatino Linotype" panose="02040502050505030304" pitchFamily="18" charset="0"/>
              </a:rPr>
              <a:t>er</a:t>
            </a:r>
            <a:r>
              <a:rPr lang="it-IT" sz="2400" i="1" dirty="0">
                <a:latin typeface="Palatino Linotype" panose="02040502050505030304" pitchFamily="18" charset="0"/>
              </a:rPr>
              <a:t> </a:t>
            </a:r>
            <a:r>
              <a:rPr lang="it-IT" sz="2400" i="1" dirty="0" err="1">
                <a:latin typeface="Palatino Linotype" panose="02040502050505030304" pitchFamily="18" charset="0"/>
              </a:rPr>
              <a:t>für</a:t>
            </a:r>
            <a:r>
              <a:rPr lang="it-IT" sz="2400" i="1" dirty="0">
                <a:latin typeface="Palatino Linotype" panose="02040502050505030304" pitchFamily="18" charset="0"/>
              </a:rPr>
              <a:t> </a:t>
            </a:r>
            <a:r>
              <a:rPr lang="it-IT" sz="2400" i="1" dirty="0" err="1">
                <a:latin typeface="Palatino Linotype" panose="02040502050505030304" pitchFamily="18" charset="0"/>
              </a:rPr>
              <a:t>immer</a:t>
            </a:r>
            <a:r>
              <a:rPr lang="it-IT" sz="2400" i="1" dirty="0">
                <a:latin typeface="Palatino Linotype" panose="02040502050505030304" pitchFamily="18" charset="0"/>
              </a:rPr>
              <a:t> </a:t>
            </a:r>
            <a:r>
              <a:rPr lang="it-IT" sz="2400" i="1" dirty="0" err="1">
                <a:latin typeface="Palatino Linotype" panose="02040502050505030304" pitchFamily="18" charset="0"/>
              </a:rPr>
              <a:t>dieses</a:t>
            </a:r>
            <a:r>
              <a:rPr lang="it-IT" sz="2400" i="1" dirty="0">
                <a:latin typeface="Palatino Linotype" panose="02040502050505030304" pitchFamily="18" charset="0"/>
              </a:rPr>
              <a:t> Land </a:t>
            </a:r>
            <a:r>
              <a:rPr lang="it-IT" sz="2400" i="1" dirty="0" err="1">
                <a:latin typeface="Palatino Linotype" panose="02040502050505030304" pitchFamily="18" charset="0"/>
              </a:rPr>
              <a:t>verläßt</a:t>
            </a:r>
            <a:r>
              <a:rPr lang="it-IT" sz="2400" i="1" dirty="0">
                <a:latin typeface="Palatino Linotype" panose="02040502050505030304" pitchFamily="18" charset="0"/>
              </a:rPr>
              <a:t>.</a:t>
            </a:r>
          </a:p>
          <a:p>
            <a:endParaRPr lang="it-IT" sz="2400" i="1" dirty="0">
              <a:latin typeface="Palatino Linotype" panose="02040502050505030304" pitchFamily="18" charset="0"/>
            </a:endParaRPr>
          </a:p>
          <a:p>
            <a:endParaRPr lang="it-IT" sz="2400" i="1" dirty="0">
              <a:latin typeface="Palatino Linotype" panose="02040502050505030304" pitchFamily="18" charset="0"/>
            </a:endParaRPr>
          </a:p>
          <a:p>
            <a:r>
              <a:rPr lang="it-IT" sz="2400" i="1" dirty="0">
                <a:latin typeface="Palatino Linotype" panose="02040502050505030304" pitchFamily="18" charset="0"/>
              </a:rPr>
              <a:t>     Nel paese dei profondi laghi e di libellule,</a:t>
            </a:r>
          </a:p>
          <a:p>
            <a:r>
              <a:rPr lang="it-IT" sz="2400" i="1" dirty="0">
                <a:latin typeface="Palatino Linotype" panose="02040502050505030304" pitchFamily="18" charset="0"/>
              </a:rPr>
              <a:t>	        sfinita bocca sulla roccia antica,</a:t>
            </a:r>
          </a:p>
          <a:p>
            <a:r>
              <a:rPr lang="it-IT" sz="2400" i="1" dirty="0">
                <a:latin typeface="Palatino Linotype" panose="02040502050505030304" pitchFamily="18" charset="0"/>
              </a:rPr>
              <a:t>	         uno chiama lo spirito dell’alba,</a:t>
            </a:r>
          </a:p>
          <a:p>
            <a:r>
              <a:rPr lang="it-IT" sz="2400" i="1" dirty="0">
                <a:latin typeface="Palatino Linotype" panose="02040502050505030304" pitchFamily="18" charset="0"/>
              </a:rPr>
              <a:t>	   prima che lasci per sempre il paese.</a:t>
            </a:r>
          </a:p>
          <a:p>
            <a:endParaRPr lang="it-IT" sz="2400" i="1" dirty="0">
              <a:latin typeface="Palatino Linotype" panose="02040502050505030304" pitchFamily="18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1FEA338-828E-134E-A33C-6BEB8F0F7FCE}"/>
              </a:ext>
            </a:extLst>
          </p:cNvPr>
          <p:cNvSpPr txBox="1"/>
          <p:nvPr/>
        </p:nvSpPr>
        <p:spPr>
          <a:xfrm>
            <a:off x="6429376" y="6288702"/>
            <a:ext cx="5586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Palatino Linotype" panose="02040502050505030304" pitchFamily="18" charset="0"/>
              </a:rPr>
              <a:t>  I. Bachmann</a:t>
            </a:r>
            <a:r>
              <a:rPr lang="it-IT" sz="1400" i="1" dirty="0">
                <a:latin typeface="Palatino Linotype" panose="02040502050505030304" pitchFamily="18" charset="0"/>
              </a:rPr>
              <a:t>, Von </a:t>
            </a:r>
            <a:r>
              <a:rPr lang="it-IT" sz="1400" i="1" dirty="0" err="1">
                <a:latin typeface="Palatino Linotype" panose="02040502050505030304" pitchFamily="18" charset="0"/>
              </a:rPr>
              <a:t>einem</a:t>
            </a:r>
            <a:r>
              <a:rPr lang="it-IT" sz="1400" i="1" dirty="0">
                <a:latin typeface="Palatino Linotype" panose="02040502050505030304" pitchFamily="18" charset="0"/>
              </a:rPr>
              <a:t> Land, </a:t>
            </a:r>
            <a:r>
              <a:rPr lang="it-IT" sz="1400" i="1" dirty="0" err="1">
                <a:latin typeface="Palatino Linotype" panose="02040502050505030304" pitchFamily="18" charset="0"/>
              </a:rPr>
              <a:t>einem</a:t>
            </a:r>
            <a:r>
              <a:rPr lang="it-IT" sz="1400" i="1" dirty="0">
                <a:latin typeface="Palatino Linotype" panose="02040502050505030304" pitchFamily="18" charset="0"/>
              </a:rPr>
              <a:t> </a:t>
            </a:r>
            <a:r>
              <a:rPr lang="it-IT" sz="1400" i="1" dirty="0" err="1">
                <a:latin typeface="Palatino Linotype" panose="02040502050505030304" pitchFamily="18" charset="0"/>
              </a:rPr>
              <a:t>Fluß</a:t>
            </a:r>
            <a:r>
              <a:rPr lang="it-IT" sz="1400" i="1" dirty="0">
                <a:latin typeface="Palatino Linotype" panose="02040502050505030304" pitchFamily="18" charset="0"/>
              </a:rPr>
              <a:t> und </a:t>
            </a:r>
            <a:r>
              <a:rPr lang="it-IT" sz="1400" i="1" dirty="0" err="1">
                <a:latin typeface="Palatino Linotype" panose="02040502050505030304" pitchFamily="18" charset="0"/>
              </a:rPr>
              <a:t>den</a:t>
            </a:r>
            <a:r>
              <a:rPr lang="it-IT" sz="1400" i="1" dirty="0">
                <a:latin typeface="Palatino Linotype" panose="02040502050505030304" pitchFamily="18" charset="0"/>
              </a:rPr>
              <a:t> </a:t>
            </a:r>
            <a:r>
              <a:rPr lang="it-IT" sz="1400" i="1" dirty="0" err="1">
                <a:latin typeface="Palatino Linotype" panose="02040502050505030304" pitchFamily="18" charset="0"/>
              </a:rPr>
              <a:t>Seen</a:t>
            </a:r>
            <a:r>
              <a:rPr lang="it-IT" sz="1400" i="1" dirty="0">
                <a:latin typeface="Palatino Linotype" panose="02040502050505030304" pitchFamily="18" charset="0"/>
              </a:rPr>
              <a:t>, </a:t>
            </a:r>
            <a:r>
              <a:rPr lang="it-IT" sz="1400" dirty="0">
                <a:latin typeface="Palatino Linotype" panose="02040502050505030304" pitchFamily="18" charset="0"/>
              </a:rPr>
              <a:t>in </a:t>
            </a:r>
            <a:r>
              <a:rPr lang="it-IT" sz="1400" i="1" dirty="0">
                <a:latin typeface="Palatino Linotype" panose="02040502050505030304" pitchFamily="18" charset="0"/>
              </a:rPr>
              <a:t>Invocazione 		       all’Orsa maggiore</a:t>
            </a:r>
            <a:r>
              <a:rPr lang="it-IT" sz="1400" dirty="0">
                <a:latin typeface="Palatino Linotype" panose="02040502050505030304" pitchFamily="18" charset="0"/>
              </a:rPr>
              <a:t>, a cura di Luigi </a:t>
            </a:r>
            <a:r>
              <a:rPr lang="it-IT" sz="1400" dirty="0" err="1">
                <a:latin typeface="Palatino Linotype" panose="02040502050505030304" pitchFamily="18" charset="0"/>
              </a:rPr>
              <a:t>Reitani</a:t>
            </a:r>
            <a:r>
              <a:rPr lang="it-IT" sz="1400" dirty="0">
                <a:latin typeface="Palatino Linotype" panose="02040502050505030304" pitchFamily="18" charset="0"/>
              </a:rPr>
              <a:t>.</a:t>
            </a:r>
            <a:endParaRPr lang="it-IT" sz="1400" i="1" dirty="0">
              <a:latin typeface="Palatino Linotype" panose="02040502050505030304" pitchFamily="18" charset="0"/>
            </a:endParaRP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41745BA7-54B9-BE4C-BCC7-5F07E47141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26" y="969348"/>
            <a:ext cx="5037534" cy="4757737"/>
          </a:xfrm>
          <a:prstGeom prst="rect">
            <a:avLst/>
          </a:prstGeom>
          <a:effectLst>
            <a:softEdge rad="1270000"/>
          </a:effectLst>
        </p:spPr>
      </p:pic>
    </p:spTree>
    <p:extLst>
      <p:ext uri="{BB962C8B-B14F-4D97-AF65-F5344CB8AC3E}">
        <p14:creationId xmlns:p14="http://schemas.microsoft.com/office/powerpoint/2010/main" val="41100523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598</Words>
  <Application>Microsoft Macintosh PowerPoint</Application>
  <PresentationFormat>Widescreen</PresentationFormat>
  <Paragraphs>150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Cambria</vt:lpstr>
      <vt:lpstr>Palatino Linotype</vt:lpstr>
      <vt:lpstr>Times New Roman</vt:lpstr>
      <vt:lpstr>Tema di Office</vt:lpstr>
      <vt:lpstr>La metafora elementale nella lirica bachmanniana</vt:lpstr>
      <vt:lpstr> Il fuoco e l’acqua: «Reinigung» e battesimo della terra</vt:lpstr>
      <vt:lpstr>L’acqua e la terra «Und als ich mich selber trank und mein erstgeborenes Land» </vt:lpstr>
      <vt:lpstr>Presentazione standard di PowerPoint</vt:lpstr>
      <vt:lpstr>Presentazione standard di PowerPoint</vt:lpstr>
      <vt:lpstr>La terra e l’aria</vt:lpstr>
      <vt:lpstr>Presentazione standard di PowerPoint</vt:lpstr>
      <vt:lpstr>           L’ aria e l’acqua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metafora elementale nella lirica bachmanniana</dc:title>
  <dc:creator>Angela Albanese</dc:creator>
  <cp:lastModifiedBy>Angela Albanese</cp:lastModifiedBy>
  <cp:revision>18</cp:revision>
  <dcterms:created xsi:type="dcterms:W3CDTF">2019-06-02T10:46:07Z</dcterms:created>
  <dcterms:modified xsi:type="dcterms:W3CDTF">2019-06-02T23:54:00Z</dcterms:modified>
</cp:coreProperties>
</file>