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58" r:id="rId3"/>
    <p:sldId id="259" r:id="rId4"/>
    <p:sldId id="260" r:id="rId5"/>
    <p:sldId id="261" r:id="rId6"/>
    <p:sldId id="283"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82" r:id="rId20"/>
    <p:sldId id="285" r:id="rId21"/>
    <p:sldId id="274" r:id="rId22"/>
    <p:sldId id="275" r:id="rId23"/>
    <p:sldId id="276" r:id="rId24"/>
    <p:sldId id="277" r:id="rId25"/>
    <p:sldId id="278" r:id="rId26"/>
    <p:sldId id="279" r:id="rId27"/>
    <p:sldId id="280" r:id="rId28"/>
    <p:sldId id="281" r:id="rId29"/>
  </p:sldIdLst>
  <p:sldSz cx="12192000" cy="6858000"/>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anuele rizzuto" initials="e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110" d="100"/>
          <a:sy n="110" d="100"/>
        </p:scale>
        <p:origin x="492" y="10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2377B3F-A572-4193-A713-C403039447B1}"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2482383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2377B3F-A572-4193-A713-C403039447B1}"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2374133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2377B3F-A572-4193-A713-C403039447B1}"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184417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2377B3F-A572-4193-A713-C403039447B1}"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42557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2377B3F-A572-4193-A713-C403039447B1}" type="datetimeFigureOut">
              <a:rPr lang="it-IT" smtClean="0"/>
              <a:t>05/03/2024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282742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2377B3F-A572-4193-A713-C403039447B1}" type="datetimeFigureOut">
              <a:rPr lang="it-IT" smtClean="0"/>
              <a:t>05/03/2024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388822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2377B3F-A572-4193-A713-C403039447B1}" type="datetimeFigureOut">
              <a:rPr lang="it-IT" smtClean="0"/>
              <a:t>05/03/2024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2730429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2377B3F-A572-4193-A713-C403039447B1}" type="datetimeFigureOut">
              <a:rPr lang="it-IT" smtClean="0"/>
              <a:t>05/03/2024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2249551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2377B3F-A572-4193-A713-C403039447B1}" type="datetimeFigureOut">
              <a:rPr lang="it-IT" smtClean="0"/>
              <a:t>05/03/2024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369675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2377B3F-A572-4193-A713-C403039447B1}" type="datetimeFigureOut">
              <a:rPr lang="it-IT" smtClean="0"/>
              <a:t>05/03/2024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3739852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2377B3F-A572-4193-A713-C403039447B1}" type="datetimeFigureOut">
              <a:rPr lang="it-IT" smtClean="0"/>
              <a:t>05/03/2024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E24EAFA-CAB5-4D62-9CAB-2915B8B77247}" type="slidenum">
              <a:rPr lang="it-IT" smtClean="0"/>
              <a:t>‹N›</a:t>
            </a:fld>
            <a:endParaRPr lang="it-IT"/>
          </a:p>
        </p:txBody>
      </p:sp>
    </p:spTree>
    <p:extLst>
      <p:ext uri="{BB962C8B-B14F-4D97-AF65-F5344CB8AC3E}">
        <p14:creationId xmlns:p14="http://schemas.microsoft.com/office/powerpoint/2010/main" val="2676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77B3F-A572-4193-A713-C403039447B1}" type="datetimeFigureOut">
              <a:rPr lang="it-IT" smtClean="0"/>
              <a:t>05/03/2024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24EAFA-CAB5-4D62-9CAB-2915B8B77247}" type="slidenum">
              <a:rPr lang="it-IT" smtClean="0"/>
              <a:t>‹N›</a:t>
            </a:fld>
            <a:endParaRPr lang="it-IT"/>
          </a:p>
        </p:txBody>
      </p:sp>
    </p:spTree>
    <p:extLst>
      <p:ext uri="{BB962C8B-B14F-4D97-AF65-F5344CB8AC3E}">
        <p14:creationId xmlns:p14="http://schemas.microsoft.com/office/powerpoint/2010/main" val="2156352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oleObject" Target="../embeddings/oleObject13.bin"/><Relationship Id="rId2" Type="http://schemas.openxmlformats.org/officeDocument/2006/relationships/oleObject" Target="../embeddings/oleObject8.bin"/><Relationship Id="rId1" Type="http://schemas.openxmlformats.org/officeDocument/2006/relationships/slideLayout" Target="../slideLayouts/slideLayout7.xml"/><Relationship Id="rId6" Type="http://schemas.openxmlformats.org/officeDocument/2006/relationships/oleObject" Target="../embeddings/oleObject10.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21.wmf"/><Relationship Id="rId1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27.png"/><Relationship Id="rId2" Type="http://schemas.openxmlformats.org/officeDocument/2006/relationships/image" Target="../media/image25.emf"/><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32.wmf"/><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9.wmf"/><Relationship Id="rId11" Type="http://schemas.openxmlformats.org/officeDocument/2006/relationships/oleObject" Target="../embeddings/oleObject21.bin"/><Relationship Id="rId5" Type="http://schemas.openxmlformats.org/officeDocument/2006/relationships/oleObject" Target="../embeddings/oleObject1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0.bin"/></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3.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7.wmf"/><Relationship Id="rId7" Type="http://schemas.openxmlformats.org/officeDocument/2006/relationships/image" Target="../media/image38.wmf"/><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11" Type="http://schemas.openxmlformats.org/officeDocument/2006/relationships/image" Target="../media/image40.wmf"/><Relationship Id="rId5" Type="http://schemas.openxmlformats.org/officeDocument/2006/relationships/image" Target="../media/image35.w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3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31.bin"/><Relationship Id="rId1" Type="http://schemas.openxmlformats.org/officeDocument/2006/relationships/slideLayout" Target="../slideLayouts/slideLayout7.xml"/><Relationship Id="rId6" Type="http://schemas.openxmlformats.org/officeDocument/2006/relationships/oleObject" Target="../embeddings/oleObject33.bin"/><Relationship Id="rId5" Type="http://schemas.openxmlformats.org/officeDocument/2006/relationships/image" Target="../media/image42.wmf"/><Relationship Id="rId10" Type="http://schemas.openxmlformats.org/officeDocument/2006/relationships/image" Target="../media/image45.emf"/><Relationship Id="rId4" Type="http://schemas.openxmlformats.org/officeDocument/2006/relationships/oleObject" Target="../embeddings/oleObject32.bin"/><Relationship Id="rId9" Type="http://schemas.openxmlformats.org/officeDocument/2006/relationships/image" Target="../media/image44.wmf"/></Relationships>
</file>

<file path=ppt/slides/_rels/slide17.x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oleObject" Target="../embeddings/oleObject40.bin"/><Relationship Id="rId3" Type="http://schemas.openxmlformats.org/officeDocument/2006/relationships/oleObject" Target="../embeddings/oleObject35.bin"/><Relationship Id="rId7" Type="http://schemas.openxmlformats.org/officeDocument/2006/relationships/oleObject" Target="../embeddings/oleObject37.bin"/><Relationship Id="rId12" Type="http://schemas.openxmlformats.org/officeDocument/2006/relationships/image" Target="../media/image51.wmf"/><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8.wmf"/><Relationship Id="rId11" Type="http://schemas.openxmlformats.org/officeDocument/2006/relationships/oleObject" Target="../embeddings/oleObject39.bin"/><Relationship Id="rId5" Type="http://schemas.openxmlformats.org/officeDocument/2006/relationships/oleObject" Target="../embeddings/oleObject36.bin"/><Relationship Id="rId15" Type="http://schemas.openxmlformats.org/officeDocument/2006/relationships/oleObject" Target="../embeddings/oleObject41.bin"/><Relationship Id="rId10" Type="http://schemas.openxmlformats.org/officeDocument/2006/relationships/image" Target="../media/image50.wmf"/><Relationship Id="rId4" Type="http://schemas.openxmlformats.org/officeDocument/2006/relationships/image" Target="../media/image47.wmf"/><Relationship Id="rId9" Type="http://schemas.openxmlformats.org/officeDocument/2006/relationships/oleObject" Target="../embeddings/oleObject38.bin"/><Relationship Id="rId14" Type="http://schemas.openxmlformats.org/officeDocument/2006/relationships/image" Target="../media/image5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4.wmf"/><Relationship Id="rId5" Type="http://schemas.openxmlformats.org/officeDocument/2006/relationships/oleObject" Target="../embeddings/oleObject43.bin"/><Relationship Id="rId4" Type="http://schemas.openxmlformats.org/officeDocument/2006/relationships/image" Target="../media/image52.wmf"/></Relationships>
</file>

<file path=ppt/slides/_rels/slide19.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image" Target="../media/image55.jpg"/><Relationship Id="rId1" Type="http://schemas.openxmlformats.org/officeDocument/2006/relationships/slideLayout" Target="../slideLayouts/slideLayout7.xml"/><Relationship Id="rId6" Type="http://schemas.openxmlformats.org/officeDocument/2006/relationships/image" Target="../media/image57.wmf"/><Relationship Id="rId5" Type="http://schemas.openxmlformats.org/officeDocument/2006/relationships/oleObject" Target="../embeddings/oleObject45.bin"/><Relationship Id="rId4" Type="http://schemas.openxmlformats.org/officeDocument/2006/relationships/image" Target="../media/image56.wmf"/></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18.wmf"/><Relationship Id="rId2" Type="http://schemas.openxmlformats.org/officeDocument/2006/relationships/oleObject" Target="../embeddings/oleObject47.bin"/><Relationship Id="rId1" Type="http://schemas.openxmlformats.org/officeDocument/2006/relationships/slideLayout" Target="../slideLayouts/slideLayout7.xml"/><Relationship Id="rId6" Type="http://schemas.openxmlformats.org/officeDocument/2006/relationships/oleObject" Target="../embeddings/oleObject49.bin"/><Relationship Id="rId5" Type="http://schemas.openxmlformats.org/officeDocument/2006/relationships/image" Target="../media/image24.wmf"/><Relationship Id="rId4" Type="http://schemas.openxmlformats.org/officeDocument/2006/relationships/oleObject" Target="../embeddings/oleObject48.bin"/><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8" Type="http://schemas.openxmlformats.org/officeDocument/2006/relationships/image" Target="../media/image62.emf"/><Relationship Id="rId13" Type="http://schemas.openxmlformats.org/officeDocument/2006/relationships/oleObject" Target="../embeddings/oleObject55.bin"/><Relationship Id="rId3" Type="http://schemas.openxmlformats.org/officeDocument/2006/relationships/image" Target="../media/image59.wmf"/><Relationship Id="rId7" Type="http://schemas.openxmlformats.org/officeDocument/2006/relationships/image" Target="../media/image61.wmf"/><Relationship Id="rId12" Type="http://schemas.openxmlformats.org/officeDocument/2006/relationships/image" Target="../media/image64.wmf"/><Relationship Id="rId17" Type="http://schemas.openxmlformats.org/officeDocument/2006/relationships/oleObject" Target="../embeddings/oleObject57.bin"/><Relationship Id="rId2" Type="http://schemas.openxmlformats.org/officeDocument/2006/relationships/oleObject" Target="../embeddings/oleObject50.bin"/><Relationship Id="rId16" Type="http://schemas.openxmlformats.org/officeDocument/2006/relationships/image" Target="../media/image66.wmf"/><Relationship Id="rId1" Type="http://schemas.openxmlformats.org/officeDocument/2006/relationships/slideLayout" Target="../slideLayouts/slideLayout7.xml"/><Relationship Id="rId6" Type="http://schemas.openxmlformats.org/officeDocument/2006/relationships/oleObject" Target="../embeddings/oleObject52.bin"/><Relationship Id="rId11" Type="http://schemas.openxmlformats.org/officeDocument/2006/relationships/oleObject" Target="../embeddings/oleObject54.bin"/><Relationship Id="rId5" Type="http://schemas.openxmlformats.org/officeDocument/2006/relationships/image" Target="../media/image60.wmf"/><Relationship Id="rId15" Type="http://schemas.openxmlformats.org/officeDocument/2006/relationships/oleObject" Target="../embeddings/oleObject56.bin"/><Relationship Id="rId10" Type="http://schemas.openxmlformats.org/officeDocument/2006/relationships/image" Target="../media/image63.wmf"/><Relationship Id="rId4" Type="http://schemas.openxmlformats.org/officeDocument/2006/relationships/oleObject" Target="../embeddings/oleObject51.bin"/><Relationship Id="rId9" Type="http://schemas.openxmlformats.org/officeDocument/2006/relationships/oleObject" Target="../embeddings/oleObject53.bin"/><Relationship Id="rId14" Type="http://schemas.openxmlformats.org/officeDocument/2006/relationships/image" Target="../media/image65.wmf"/></Relationships>
</file>

<file path=ppt/slides/_rels/slide22.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8.emf"/><Relationship Id="rId7" Type="http://schemas.openxmlformats.org/officeDocument/2006/relationships/oleObject" Target="../embeddings/oleObject60.bin"/><Relationship Id="rId12" Type="http://schemas.openxmlformats.org/officeDocument/2006/relationships/image" Target="../media/image71.wmf"/><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oleObject" Target="../embeddings/oleObject59.bin"/><Relationship Id="rId11" Type="http://schemas.openxmlformats.org/officeDocument/2006/relationships/oleObject" Target="../embeddings/oleObject62.bin"/><Relationship Id="rId5" Type="http://schemas.openxmlformats.org/officeDocument/2006/relationships/image" Target="../media/image66.wmf"/><Relationship Id="rId10" Type="http://schemas.openxmlformats.org/officeDocument/2006/relationships/image" Target="../media/image70.wmf"/><Relationship Id="rId4" Type="http://schemas.openxmlformats.org/officeDocument/2006/relationships/oleObject" Target="../embeddings/oleObject58.bin"/><Relationship Id="rId9" Type="http://schemas.openxmlformats.org/officeDocument/2006/relationships/oleObject" Target="../embeddings/oleObject61.bin"/></Relationships>
</file>

<file path=ppt/slides/_rels/slide23.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oleObject" Target="../embeddings/oleObject68.bin"/><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6.wmf"/><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59.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75.wmf"/><Relationship Id="rId4" Type="http://schemas.openxmlformats.org/officeDocument/2006/relationships/image" Target="../media/image73.wmf"/><Relationship Id="rId9" Type="http://schemas.openxmlformats.org/officeDocument/2006/relationships/oleObject" Target="../embeddings/oleObject66.bin"/><Relationship Id="rId14" Type="http://schemas.openxmlformats.org/officeDocument/2006/relationships/image" Target="../media/image77.wmf"/></Relationships>
</file>

<file path=ppt/slides/_rels/slide24.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81.wmf"/><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0.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0.wmf"/><Relationship Id="rId4" Type="http://schemas.openxmlformats.org/officeDocument/2006/relationships/image" Target="../media/image79.wmf"/><Relationship Id="rId9" Type="http://schemas.openxmlformats.org/officeDocument/2006/relationships/oleObject" Target="../embeddings/oleObject72.bin"/><Relationship Id="rId14" Type="http://schemas.openxmlformats.org/officeDocument/2006/relationships/image" Target="../media/image82.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3.wmf"/><Relationship Id="rId7" Type="http://schemas.openxmlformats.org/officeDocument/2006/relationships/image" Target="../media/image85.wmf"/><Relationship Id="rId2" Type="http://schemas.openxmlformats.org/officeDocument/2006/relationships/oleObject" Target="../embeddings/oleObject75.bin"/><Relationship Id="rId1" Type="http://schemas.openxmlformats.org/officeDocument/2006/relationships/slideLayout" Target="../slideLayouts/slideLayout7.xml"/><Relationship Id="rId6" Type="http://schemas.openxmlformats.org/officeDocument/2006/relationships/oleObject" Target="../embeddings/oleObject77.bin"/><Relationship Id="rId5" Type="http://schemas.openxmlformats.org/officeDocument/2006/relationships/image" Target="../media/image84.wmf"/><Relationship Id="rId4" Type="http://schemas.openxmlformats.org/officeDocument/2006/relationships/oleObject" Target="../embeddings/oleObject76.bin"/><Relationship Id="rId9" Type="http://schemas.openxmlformats.org/officeDocument/2006/relationships/image" Target="../media/image86.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oleObject" Target="../embeddings/oleObject85.bin"/><Relationship Id="rId18" Type="http://schemas.openxmlformats.org/officeDocument/2006/relationships/image" Target="../media/image91.wmf"/><Relationship Id="rId3" Type="http://schemas.openxmlformats.org/officeDocument/2006/relationships/image" Target="../media/image20.wmf"/><Relationship Id="rId7" Type="http://schemas.openxmlformats.org/officeDocument/2006/relationships/image" Target="../media/image56.wmf"/><Relationship Id="rId12" Type="http://schemas.openxmlformats.org/officeDocument/2006/relationships/oleObject" Target="../embeddings/oleObject84.bin"/><Relationship Id="rId17" Type="http://schemas.openxmlformats.org/officeDocument/2006/relationships/oleObject" Target="../embeddings/oleObject87.bin"/><Relationship Id="rId2" Type="http://schemas.openxmlformats.org/officeDocument/2006/relationships/oleObject" Target="../embeddings/oleObject79.bin"/><Relationship Id="rId16" Type="http://schemas.openxmlformats.org/officeDocument/2006/relationships/image" Target="../media/image57.wmf"/><Relationship Id="rId20" Type="http://schemas.openxmlformats.org/officeDocument/2006/relationships/image" Target="../media/image92.wmf"/><Relationship Id="rId1" Type="http://schemas.openxmlformats.org/officeDocument/2006/relationships/slideLayout" Target="../slideLayouts/slideLayout7.xml"/><Relationship Id="rId6" Type="http://schemas.openxmlformats.org/officeDocument/2006/relationships/oleObject" Target="../embeddings/oleObject81.bin"/><Relationship Id="rId11" Type="http://schemas.openxmlformats.org/officeDocument/2006/relationships/image" Target="../media/image89.wmf"/><Relationship Id="rId5" Type="http://schemas.openxmlformats.org/officeDocument/2006/relationships/image" Target="../media/image87.emf"/><Relationship Id="rId15" Type="http://schemas.openxmlformats.org/officeDocument/2006/relationships/oleObject" Target="../embeddings/oleObject86.bin"/><Relationship Id="rId10" Type="http://schemas.openxmlformats.org/officeDocument/2006/relationships/oleObject" Target="../embeddings/oleObject83.bin"/><Relationship Id="rId19" Type="http://schemas.openxmlformats.org/officeDocument/2006/relationships/oleObject" Target="../embeddings/oleObject88.bin"/><Relationship Id="rId4" Type="http://schemas.openxmlformats.org/officeDocument/2006/relationships/oleObject" Target="../embeddings/oleObject80.bin"/><Relationship Id="rId9" Type="http://schemas.openxmlformats.org/officeDocument/2006/relationships/image" Target="../media/image88.wmf"/><Relationship Id="rId14" Type="http://schemas.openxmlformats.org/officeDocument/2006/relationships/image" Target="../media/image90.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92.bin"/><Relationship Id="rId13" Type="http://schemas.openxmlformats.org/officeDocument/2006/relationships/oleObject" Target="../embeddings/oleObject95.bin"/><Relationship Id="rId18" Type="http://schemas.openxmlformats.org/officeDocument/2006/relationships/oleObject" Target="../embeddings/oleObject98.bin"/><Relationship Id="rId3" Type="http://schemas.openxmlformats.org/officeDocument/2006/relationships/image" Target="../media/image57.wmf"/><Relationship Id="rId7" Type="http://schemas.openxmlformats.org/officeDocument/2006/relationships/image" Target="../media/image93.wmf"/><Relationship Id="rId12" Type="http://schemas.openxmlformats.org/officeDocument/2006/relationships/image" Target="../media/image95.wmf"/><Relationship Id="rId17" Type="http://schemas.openxmlformats.org/officeDocument/2006/relationships/image" Target="../media/image97.wmf"/><Relationship Id="rId2" Type="http://schemas.openxmlformats.org/officeDocument/2006/relationships/oleObject" Target="../embeddings/oleObject89.bin"/><Relationship Id="rId16" Type="http://schemas.openxmlformats.org/officeDocument/2006/relationships/oleObject" Target="../embeddings/oleObject97.bin"/><Relationship Id="rId20" Type="http://schemas.openxmlformats.org/officeDocument/2006/relationships/oleObject" Target="../embeddings/oleObject99.bin"/><Relationship Id="rId1" Type="http://schemas.openxmlformats.org/officeDocument/2006/relationships/slideLayout" Target="../slideLayouts/slideLayout7.xml"/><Relationship Id="rId6" Type="http://schemas.openxmlformats.org/officeDocument/2006/relationships/oleObject" Target="../embeddings/oleObject91.bin"/><Relationship Id="rId11" Type="http://schemas.openxmlformats.org/officeDocument/2006/relationships/oleObject" Target="../embeddings/oleObject94.bin"/><Relationship Id="rId5" Type="http://schemas.openxmlformats.org/officeDocument/2006/relationships/image" Target="../media/image56.wmf"/><Relationship Id="rId15" Type="http://schemas.openxmlformats.org/officeDocument/2006/relationships/image" Target="../media/image96.wmf"/><Relationship Id="rId10" Type="http://schemas.openxmlformats.org/officeDocument/2006/relationships/image" Target="../media/image94.jpeg"/><Relationship Id="rId19" Type="http://schemas.openxmlformats.org/officeDocument/2006/relationships/image" Target="../media/image98.wmf"/><Relationship Id="rId4" Type="http://schemas.openxmlformats.org/officeDocument/2006/relationships/oleObject" Target="../embeddings/oleObject90.bin"/><Relationship Id="rId9" Type="http://schemas.openxmlformats.org/officeDocument/2006/relationships/oleObject" Target="../embeddings/oleObject93.bin"/><Relationship Id="rId14" Type="http://schemas.openxmlformats.org/officeDocument/2006/relationships/oleObject" Target="../embeddings/oleObject9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03.bin"/><Relationship Id="rId3" Type="http://schemas.openxmlformats.org/officeDocument/2006/relationships/image" Target="../media/image99.wmf"/><Relationship Id="rId7" Type="http://schemas.openxmlformats.org/officeDocument/2006/relationships/image" Target="../media/image100.wmf"/><Relationship Id="rId2" Type="http://schemas.openxmlformats.org/officeDocument/2006/relationships/oleObject" Target="../embeddings/oleObject100.bin"/><Relationship Id="rId1" Type="http://schemas.openxmlformats.org/officeDocument/2006/relationships/slideLayout" Target="../slideLayouts/slideLayout7.xml"/><Relationship Id="rId6" Type="http://schemas.openxmlformats.org/officeDocument/2006/relationships/oleObject" Target="../embeddings/oleObject102.bin"/><Relationship Id="rId11" Type="http://schemas.openxmlformats.org/officeDocument/2006/relationships/image" Target="../media/image97.wmf"/><Relationship Id="rId5" Type="http://schemas.openxmlformats.org/officeDocument/2006/relationships/image" Target="../media/image58.wmf"/><Relationship Id="rId10" Type="http://schemas.openxmlformats.org/officeDocument/2006/relationships/oleObject" Target="../embeddings/oleObject104.bin"/><Relationship Id="rId4" Type="http://schemas.openxmlformats.org/officeDocument/2006/relationships/oleObject" Target="../embeddings/oleObject101.bin"/><Relationship Id="rId9" Type="http://schemas.openxmlformats.org/officeDocument/2006/relationships/image" Target="../media/image101.w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bipm.org/en/publications/guides/gum.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1.wmf"/><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oleObject" Target="../embeddings/oleObject4.bin"/><Relationship Id="rId5" Type="http://schemas.openxmlformats.org/officeDocument/2006/relationships/image" Target="../media/image10.jpeg"/><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25400" y="0"/>
            <a:ext cx="12189600" cy="6858000"/>
          </a:xfrm>
          <a:prstGeom prst="rect">
            <a:avLst/>
          </a:prstGeom>
          <a:blipFill dpi="0" rotWithShape="1">
            <a:blip r:embed="rId2">
              <a:alphaModFix amt="35000"/>
              <a:extLst>
                <a:ext uri="{BEBA8EAE-BF5A-486C-A8C5-ECC9F3942E4B}">
                  <a14:imgProps xmlns:a14="http://schemas.microsoft.com/office/drawing/2010/main">
                    <a14:imgLayer r:embed="rId3">
                      <a14:imgEffect>
                        <a14:sharpenSoften amount="5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260648"/>
            <a:ext cx="1075080" cy="1202392"/>
          </a:xfrm>
          <a:prstGeom prst="rect">
            <a:avLst/>
          </a:prstGeom>
        </p:spPr>
      </p:pic>
      <p:sp>
        <p:nvSpPr>
          <p:cNvPr id="9" name="Rectangle 2"/>
          <p:cNvSpPr>
            <a:spLocks noGrp="1" noChangeArrowheads="1"/>
          </p:cNvSpPr>
          <p:nvPr>
            <p:ph type="subTitle" idx="1"/>
          </p:nvPr>
        </p:nvSpPr>
        <p:spPr bwMode="auto">
          <a:xfrm>
            <a:off x="102201" y="1871001"/>
            <a:ext cx="11867063" cy="9233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en-US" sz="6000" b="1">
                <a:solidFill>
                  <a:srgbClr val="C00000"/>
                </a:solidFill>
                <a:latin typeface="+mj-lt"/>
              </a:rPr>
              <a:t>Mechanical Measurements</a:t>
            </a:r>
            <a:endParaRPr lang="it-IT" sz="6000" b="1">
              <a:solidFill>
                <a:srgbClr val="C00000"/>
              </a:solidFill>
              <a:latin typeface="+mj-lt"/>
            </a:endParaRPr>
          </a:p>
        </p:txBody>
      </p:sp>
      <p:sp>
        <p:nvSpPr>
          <p:cNvPr id="7" name="CasellaDiTesto 6"/>
          <p:cNvSpPr txBox="1"/>
          <p:nvPr/>
        </p:nvSpPr>
        <p:spPr>
          <a:xfrm>
            <a:off x="4871706" y="3689648"/>
            <a:ext cx="2175596" cy="769441"/>
          </a:xfrm>
          <a:prstGeom prst="rect">
            <a:avLst/>
          </a:prstGeom>
          <a:noFill/>
          <a:ln w="19050">
            <a:noFill/>
          </a:ln>
        </p:spPr>
        <p:txBody>
          <a:bodyPr wrap="none" rtlCol="0">
            <a:spAutoFit/>
          </a:bodyPr>
          <a:lstStyle/>
          <a:p>
            <a:r>
              <a:rPr lang="it-IT" sz="4400" b="1" err="1">
                <a:solidFill>
                  <a:srgbClr val="C00000"/>
                </a:solidFill>
                <a:effectLst>
                  <a:outerShdw blurRad="38100" dist="38100" dir="2700000" algn="tl">
                    <a:srgbClr val="000000">
                      <a:alpha val="43137"/>
                    </a:srgbClr>
                  </a:outerShdw>
                </a:effectLst>
              </a:rPr>
              <a:t>Lesson</a:t>
            </a:r>
            <a:r>
              <a:rPr lang="it-IT" sz="4400" b="1">
                <a:solidFill>
                  <a:srgbClr val="C00000"/>
                </a:solidFill>
                <a:effectLst>
                  <a:outerShdw blurRad="38100" dist="38100" dir="2700000" algn="tl">
                    <a:srgbClr val="000000">
                      <a:alpha val="43137"/>
                    </a:srgbClr>
                  </a:outerShdw>
                </a:effectLst>
              </a:rPr>
              <a:t> 3</a:t>
            </a:r>
          </a:p>
        </p:txBody>
      </p:sp>
      <p:sp>
        <p:nvSpPr>
          <p:cNvPr id="2" name="Rettangolo 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04188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9507" y="199506"/>
            <a:ext cx="11804071" cy="1938992"/>
          </a:xfrm>
          <a:prstGeom prst="rect">
            <a:avLst/>
          </a:prstGeom>
          <a:noFill/>
        </p:spPr>
        <p:txBody>
          <a:bodyPr wrap="square" rtlCol="0">
            <a:spAutoFit/>
          </a:bodyPr>
          <a:lstStyle/>
          <a:p>
            <a:r>
              <a:rPr lang="en-US" sz="2000" dirty="0"/>
              <a:t>We now proceed to explain how to </a:t>
            </a:r>
            <a:r>
              <a:rPr lang="en-US" sz="2000" i="1" dirty="0"/>
              <a:t>estimate</a:t>
            </a:r>
            <a:r>
              <a:rPr lang="en-US" sz="2000" dirty="0"/>
              <a:t> the </a:t>
            </a:r>
            <a:r>
              <a:rPr lang="en-US" sz="2000" b="1" dirty="0">
                <a:solidFill>
                  <a:srgbClr val="FF0000"/>
                </a:solidFill>
              </a:rPr>
              <a:t>type A uncertainty </a:t>
            </a:r>
            <a:r>
              <a:rPr lang="en-US" sz="2000" dirty="0">
                <a:solidFill>
                  <a:srgbClr val="FF0000"/>
                </a:solidFill>
              </a:rPr>
              <a:t>:</a:t>
            </a:r>
          </a:p>
          <a:p>
            <a:endParaRPr lang="en-US" sz="2000" dirty="0"/>
          </a:p>
          <a:p>
            <a:r>
              <a:rPr lang="en-US" sz="2000" dirty="0"/>
              <a:t>Type A uncertainty estimation has a completely different approach  →  it does </a:t>
            </a:r>
            <a:r>
              <a:rPr lang="en-US" sz="2000" u="sng" dirty="0"/>
              <a:t>NOT</a:t>
            </a:r>
            <a:r>
              <a:rPr lang="en-US" sz="2000" dirty="0"/>
              <a:t> even care about </a:t>
            </a:r>
            <a:r>
              <a:rPr lang="en-US" sz="2000" i="1" dirty="0"/>
              <a:t>identifying error sources !</a:t>
            </a:r>
          </a:p>
          <a:p>
            <a:r>
              <a:rPr lang="en-US" sz="2000" dirty="0"/>
              <a:t>The method is based on a </a:t>
            </a:r>
            <a:r>
              <a:rPr lang="en-US" sz="2000" i="1" u="sng" dirty="0"/>
              <a:t>statistical data post processing</a:t>
            </a:r>
            <a:r>
              <a:rPr lang="en-US" sz="2000" dirty="0"/>
              <a:t> and, therefore, we need a sufficient number </a:t>
            </a:r>
            <a:r>
              <a:rPr lang="en-US" sz="2000" i="1" dirty="0"/>
              <a:t>n</a:t>
            </a:r>
            <a:r>
              <a:rPr lang="en-US" sz="2000" dirty="0"/>
              <a:t> of repeated measurements with the </a:t>
            </a:r>
            <a:r>
              <a:rPr lang="en-US" sz="2000" i="1" dirty="0"/>
              <a:t>measurand X held </a:t>
            </a:r>
            <a:r>
              <a:rPr lang="en-US" sz="2000" b="1" i="1" dirty="0"/>
              <a:t>strictly constant</a:t>
            </a:r>
            <a:r>
              <a:rPr lang="en-US" sz="2000" i="1" dirty="0"/>
              <a:t> </a:t>
            </a:r>
            <a:r>
              <a:rPr lang="en-US" sz="2000" dirty="0"/>
              <a:t>!</a:t>
            </a:r>
          </a:p>
        </p:txBody>
      </p:sp>
      <p:pic>
        <p:nvPicPr>
          <p:cNvPr id="3" name="Immagine 2"/>
          <p:cNvPicPr>
            <a:picLocks noChangeAspect="1"/>
          </p:cNvPicPr>
          <p:nvPr/>
        </p:nvPicPr>
        <p:blipFill>
          <a:blip r:embed="rId2"/>
          <a:stretch>
            <a:fillRect/>
          </a:stretch>
        </p:blipFill>
        <p:spPr>
          <a:xfrm>
            <a:off x="199507" y="4520122"/>
            <a:ext cx="9568157" cy="2211954"/>
          </a:xfrm>
          <a:prstGeom prst="rect">
            <a:avLst/>
          </a:prstGeom>
        </p:spPr>
      </p:pic>
      <p:sp>
        <p:nvSpPr>
          <p:cNvPr id="6"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8" name="Gruppo 7"/>
          <p:cNvGrpSpPr/>
          <p:nvPr/>
        </p:nvGrpSpPr>
        <p:grpSpPr>
          <a:xfrm>
            <a:off x="275014" y="3345653"/>
            <a:ext cx="11641973" cy="1107996"/>
            <a:chOff x="275014" y="3341843"/>
            <a:chExt cx="11641973" cy="1107996"/>
          </a:xfrm>
        </p:grpSpPr>
        <p:sp>
          <p:nvSpPr>
            <p:cNvPr id="5" name="CasellaDiTesto 4"/>
            <p:cNvSpPr txBox="1"/>
            <p:nvPr/>
          </p:nvSpPr>
          <p:spPr>
            <a:xfrm>
              <a:off x="275014" y="3341843"/>
              <a:ext cx="11641973" cy="1107996"/>
            </a:xfrm>
            <a:prstGeom prst="rect">
              <a:avLst/>
            </a:prstGeom>
            <a:noFill/>
            <a:ln>
              <a:solidFill>
                <a:schemeClr val="accent1"/>
              </a:solidFill>
            </a:ln>
          </p:spPr>
          <p:txBody>
            <a:bodyPr wrap="square" rtlCol="0">
              <a:spAutoFit/>
            </a:bodyPr>
            <a:lstStyle/>
            <a:p>
              <a:pPr algn="just">
                <a:lnSpc>
                  <a:spcPct val="110000"/>
                </a:lnSpc>
              </a:pPr>
              <a:r>
                <a:rPr lang="en-US" sz="2000" dirty="0"/>
                <a:t>The final goal is NOT even to find the </a:t>
              </a:r>
              <a:r>
                <a:rPr lang="en-US" sz="2000" i="1" dirty="0"/>
                <a:t>true value x</a:t>
              </a:r>
              <a:r>
                <a:rPr lang="en-US" sz="2000" i="1" baseline="-25000" dirty="0"/>
                <a:t>v</a:t>
              </a:r>
              <a:r>
                <a:rPr lang="en-US" sz="2000" dirty="0"/>
                <a:t>  but a certain </a:t>
              </a:r>
              <a:r>
                <a:rPr lang="en-US" sz="2000" b="1" i="1" dirty="0"/>
                <a:t>range of values</a:t>
              </a:r>
              <a:r>
                <a:rPr lang="en-US" sz="2000" dirty="0"/>
                <a:t> within which the true value could reasonably be found !  This range could be written with 	</a:t>
              </a:r>
              <a:r>
                <a:rPr lang="en-US" sz="2000"/>
                <a:t>	     where </a:t>
              </a:r>
              <a:r>
                <a:rPr lang="en-US" sz="2000" i="1" dirty="0" err="1"/>
                <a:t>x</a:t>
              </a:r>
              <a:r>
                <a:rPr lang="en-US" sz="2000" i="1" baseline="-25000" dirty="0" err="1"/>
                <a:t>b</a:t>
              </a:r>
              <a:r>
                <a:rPr lang="en-US" sz="2000" dirty="0"/>
                <a:t> is the </a:t>
              </a:r>
              <a:r>
                <a:rPr lang="en-US" sz="2000" u="sng" dirty="0"/>
                <a:t>best representation</a:t>
              </a:r>
              <a:r>
                <a:rPr lang="en-US" sz="2000" dirty="0"/>
                <a:t> of the true value (x best) and </a:t>
              </a:r>
              <a:r>
                <a:rPr lang="en-US" sz="2000" i="1" dirty="0" err="1"/>
                <a:t>δx</a:t>
              </a:r>
              <a:r>
                <a:rPr lang="en-US" sz="2000" dirty="0"/>
                <a:t> is a </a:t>
              </a:r>
              <a:r>
                <a:rPr lang="en-US" sz="2000" u="sng" dirty="0"/>
                <a:t>width parameter</a:t>
              </a:r>
              <a:r>
                <a:rPr lang="en-US" sz="2000" dirty="0"/>
                <a:t> that might be </a:t>
              </a:r>
              <a:r>
                <a:rPr lang="en-US" sz="2000" i="1" dirty="0"/>
                <a:t>representative of the uncertainty</a:t>
              </a:r>
              <a:r>
                <a:rPr lang="en-US" sz="2000" dirty="0"/>
                <a:t> !</a:t>
              </a:r>
            </a:p>
          </p:txBody>
        </p:sp>
        <p:graphicFrame>
          <p:nvGraphicFramePr>
            <p:cNvPr id="7" name="Oggetto 6"/>
            <p:cNvGraphicFramePr>
              <a:graphicFrameLocks noChangeAspect="1"/>
            </p:cNvGraphicFramePr>
            <p:nvPr>
              <p:extLst>
                <p:ext uri="{D42A27DB-BD31-4B8C-83A1-F6EECF244321}">
                  <p14:modId xmlns:p14="http://schemas.microsoft.com/office/powerpoint/2010/main" val="2637694110"/>
                </p:ext>
              </p:extLst>
            </p:nvPr>
          </p:nvGraphicFramePr>
          <p:xfrm>
            <a:off x="6718569" y="3708919"/>
            <a:ext cx="1223167" cy="396703"/>
          </p:xfrm>
          <a:graphic>
            <a:graphicData uri="http://schemas.openxmlformats.org/presentationml/2006/ole">
              <mc:AlternateContent xmlns:mc="http://schemas.openxmlformats.org/markup-compatibility/2006">
                <mc:Choice xmlns:v="urn:schemas-microsoft-com:vml" Requires="v">
                  <p:oleObj name="Equazione" r:id="rId3" imgW="685800" imgH="228600" progId="Equation.3">
                    <p:embed/>
                  </p:oleObj>
                </mc:Choice>
                <mc:Fallback>
                  <p:oleObj name="Equazione" r:id="rId3" imgW="685800" imgH="2286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8569" y="3708919"/>
                          <a:ext cx="1223167" cy="396703"/>
                        </a:xfrm>
                        <a:prstGeom prst="rect">
                          <a:avLst/>
                        </a:prstGeom>
                        <a:noFill/>
                      </p:spPr>
                    </p:pic>
                  </p:oleObj>
                </mc:Fallback>
              </mc:AlternateContent>
            </a:graphicData>
          </a:graphic>
        </p:graphicFrame>
      </p:grpSp>
      <p:pic>
        <p:nvPicPr>
          <p:cNvPr id="9" name="Immagine 8"/>
          <p:cNvPicPr>
            <a:picLocks noChangeAspect="1"/>
          </p:cNvPicPr>
          <p:nvPr/>
        </p:nvPicPr>
        <p:blipFill>
          <a:blip r:embed="rId5"/>
          <a:stretch>
            <a:fillRect/>
          </a:stretch>
        </p:blipFill>
        <p:spPr>
          <a:xfrm>
            <a:off x="557996" y="2138497"/>
            <a:ext cx="8123360" cy="1203346"/>
          </a:xfrm>
          <a:prstGeom prst="rect">
            <a:avLst/>
          </a:prstGeom>
        </p:spPr>
      </p:pic>
      <p:sp>
        <p:nvSpPr>
          <p:cNvPr id="10" name="Rettangolo 9"/>
          <p:cNvSpPr/>
          <p:nvPr/>
        </p:nvSpPr>
        <p:spPr>
          <a:xfrm>
            <a:off x="6293700" y="2540115"/>
            <a:ext cx="4952190" cy="400110"/>
          </a:xfrm>
          <a:prstGeom prst="rect">
            <a:avLst/>
          </a:prstGeom>
        </p:spPr>
        <p:txBody>
          <a:bodyPr wrap="none">
            <a:spAutoFit/>
          </a:bodyPr>
          <a:lstStyle/>
          <a:p>
            <a:r>
              <a:rPr lang="en-US" sz="2000" i="1" dirty="0">
                <a:ea typeface="Times New Roman" panose="02020603050405020304" pitchFamily="18" charset="0"/>
              </a:rPr>
              <a:t>x</a:t>
            </a:r>
            <a:r>
              <a:rPr lang="en-US" sz="2000" i="1" baseline="-25000" dirty="0">
                <a:ea typeface="Times New Roman" panose="02020603050405020304" pitchFamily="18" charset="0"/>
              </a:rPr>
              <a:t>i</a:t>
            </a:r>
            <a:r>
              <a:rPr lang="en-US" sz="2000" dirty="0">
                <a:ea typeface="Times New Roman" panose="02020603050405020304" pitchFamily="18" charset="0"/>
              </a:rPr>
              <a:t>  is the </a:t>
            </a:r>
            <a:r>
              <a:rPr lang="en-US" sz="2000" i="1" dirty="0" err="1">
                <a:ea typeface="Times New Roman" panose="02020603050405020304" pitchFamily="18" charset="0"/>
              </a:rPr>
              <a:t>i</a:t>
            </a:r>
            <a:r>
              <a:rPr lang="en-US" sz="2000" i="1" baseline="-25000" dirty="0" err="1">
                <a:ea typeface="Times New Roman" panose="02020603050405020304" pitchFamily="18" charset="0"/>
              </a:rPr>
              <a:t>th</a:t>
            </a:r>
            <a:r>
              <a:rPr lang="en-US" sz="2000" dirty="0">
                <a:ea typeface="Times New Roman" panose="02020603050405020304" pitchFamily="18" charset="0"/>
              </a:rPr>
              <a:t> measurement of the </a:t>
            </a:r>
            <a:r>
              <a:rPr lang="en-US" sz="2000" i="1" dirty="0">
                <a:ea typeface="Times New Roman" panose="02020603050405020304" pitchFamily="18" charset="0"/>
              </a:rPr>
              <a:t>measurand X</a:t>
            </a:r>
            <a:r>
              <a:rPr lang="en-US" sz="2000" dirty="0">
                <a:ea typeface="Times New Roman" panose="02020603050405020304" pitchFamily="18" charset="0"/>
              </a:rPr>
              <a:t> </a:t>
            </a:r>
            <a:endParaRPr lang="en-US" sz="2000" dirty="0"/>
          </a:p>
        </p:txBody>
      </p:sp>
      <p:sp>
        <p:nvSpPr>
          <p:cNvPr id="11" name="CasellaDiTesto 10"/>
          <p:cNvSpPr txBox="1"/>
          <p:nvPr/>
        </p:nvSpPr>
        <p:spPr>
          <a:xfrm>
            <a:off x="5839558" y="4978631"/>
            <a:ext cx="5860473" cy="1429622"/>
          </a:xfrm>
          <a:prstGeom prst="rect">
            <a:avLst/>
          </a:prstGeom>
          <a:noFill/>
        </p:spPr>
        <p:txBody>
          <a:bodyPr wrap="square" rtlCol="0">
            <a:spAutoFit/>
          </a:bodyPr>
          <a:lstStyle/>
          <a:p>
            <a:pPr>
              <a:lnSpc>
                <a:spcPct val="110000"/>
              </a:lnSpc>
            </a:pPr>
            <a:r>
              <a:rPr lang="en-US" sz="2000" dirty="0"/>
              <a:t>Because our </a:t>
            </a:r>
            <a:r>
              <a:rPr lang="en-US" sz="2000" i="1" dirty="0"/>
              <a:t>n</a:t>
            </a:r>
            <a:r>
              <a:rPr lang="en-US" sz="2000" dirty="0"/>
              <a:t> measurements </a:t>
            </a:r>
            <a:r>
              <a:rPr lang="en-US" sz="2000" i="1" dirty="0"/>
              <a:t>x</a:t>
            </a:r>
            <a:r>
              <a:rPr lang="en-US" sz="2000" i="1" baseline="-25000" dirty="0"/>
              <a:t>1</a:t>
            </a:r>
            <a:r>
              <a:rPr lang="en-US" sz="2000" i="1" dirty="0"/>
              <a:t>, x</a:t>
            </a:r>
            <a:r>
              <a:rPr lang="en-US" sz="2000" i="1" baseline="-25000" dirty="0"/>
              <a:t>2</a:t>
            </a:r>
            <a:r>
              <a:rPr lang="en-US" sz="2000" i="1" dirty="0"/>
              <a:t> … </a:t>
            </a:r>
            <a:r>
              <a:rPr lang="en-US" sz="2000" i="1" dirty="0" err="1"/>
              <a:t>x</a:t>
            </a:r>
            <a:r>
              <a:rPr lang="en-US" sz="2000" i="1" baseline="-25000" dirty="0" err="1"/>
              <a:t>n</a:t>
            </a:r>
            <a:r>
              <a:rPr lang="en-US" sz="2000" i="1" dirty="0"/>
              <a:t> </a:t>
            </a:r>
            <a:r>
              <a:rPr lang="en-US" sz="2000" dirty="0"/>
              <a:t>will be </a:t>
            </a:r>
            <a:r>
              <a:rPr lang="en-US" sz="2000" i="1" dirty="0"/>
              <a:t>very similar</a:t>
            </a:r>
            <a:r>
              <a:rPr lang="en-US" sz="2000" dirty="0"/>
              <a:t> each other but </a:t>
            </a:r>
            <a:r>
              <a:rPr lang="en-US" sz="2000" i="1" dirty="0"/>
              <a:t>not equal </a:t>
            </a:r>
            <a:r>
              <a:rPr lang="en-US" sz="2000" dirty="0"/>
              <a:t>between them, which of them could possibly be the </a:t>
            </a:r>
            <a:r>
              <a:rPr lang="en-US" sz="2000" i="1" dirty="0"/>
              <a:t>best representation</a:t>
            </a:r>
            <a:r>
              <a:rPr lang="en-US" sz="2000" dirty="0"/>
              <a:t> of our </a:t>
            </a:r>
            <a:r>
              <a:rPr lang="en-US" sz="2000" i="1" dirty="0"/>
              <a:t>n</a:t>
            </a:r>
            <a:r>
              <a:rPr lang="en-US" sz="2000" dirty="0"/>
              <a:t> measurements ?   </a:t>
            </a:r>
          </a:p>
        </p:txBody>
      </p:sp>
      <p:sp>
        <p:nvSpPr>
          <p:cNvPr id="12" name="Rettangolo 1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2762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ggetto 2"/>
          <p:cNvGraphicFramePr>
            <a:graphicFrameLocks noChangeAspect="1"/>
          </p:cNvGraphicFramePr>
          <p:nvPr>
            <p:extLst>
              <p:ext uri="{D42A27DB-BD31-4B8C-83A1-F6EECF244321}">
                <p14:modId xmlns:p14="http://schemas.microsoft.com/office/powerpoint/2010/main" val="2162424273"/>
              </p:ext>
            </p:extLst>
          </p:nvPr>
        </p:nvGraphicFramePr>
        <p:xfrm>
          <a:off x="532012" y="293467"/>
          <a:ext cx="1837116" cy="805752"/>
        </p:xfrm>
        <a:graphic>
          <a:graphicData uri="http://schemas.openxmlformats.org/presentationml/2006/ole">
            <mc:AlternateContent xmlns:mc="http://schemas.openxmlformats.org/markup-compatibility/2006">
              <mc:Choice xmlns:v="urn:schemas-microsoft-com:vml" Requires="v">
                <p:oleObj name="Equazione" r:id="rId2" imgW="990170" imgH="431613" progId="Equation.3">
                  <p:embed/>
                </p:oleObj>
              </mc:Choice>
              <mc:Fallback>
                <p:oleObj name="Equazione" r:id="rId2" imgW="990170" imgH="431613"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12" y="293467"/>
                        <a:ext cx="1837116" cy="805752"/>
                      </a:xfrm>
                      <a:prstGeom prst="rect">
                        <a:avLst/>
                      </a:prstGeom>
                      <a:noFill/>
                    </p:spPr>
                  </p:pic>
                </p:oleObj>
              </mc:Fallback>
            </mc:AlternateContent>
          </a:graphicData>
        </a:graphic>
      </p:graphicFrame>
      <p:sp>
        <p:nvSpPr>
          <p:cNvPr id="4" name="CasellaDiTesto 3"/>
          <p:cNvSpPr txBox="1"/>
          <p:nvPr/>
        </p:nvSpPr>
        <p:spPr>
          <a:xfrm>
            <a:off x="2842953" y="507164"/>
            <a:ext cx="5501763" cy="400110"/>
          </a:xfrm>
          <a:prstGeom prst="rect">
            <a:avLst/>
          </a:prstGeom>
          <a:noFill/>
        </p:spPr>
        <p:txBody>
          <a:bodyPr wrap="none" rtlCol="0">
            <a:spAutoFit/>
          </a:bodyPr>
          <a:lstStyle/>
          <a:p>
            <a:r>
              <a:rPr lang="en-US" sz="2000" dirty="0"/>
              <a:t>The </a:t>
            </a:r>
            <a:r>
              <a:rPr lang="en-US" sz="2000" b="1" i="1" dirty="0"/>
              <a:t>mean value</a:t>
            </a:r>
            <a:r>
              <a:rPr lang="en-US" sz="2000" dirty="0"/>
              <a:t> of our data: the </a:t>
            </a:r>
            <a:r>
              <a:rPr lang="en-US" sz="2000" i="1" dirty="0"/>
              <a:t>n</a:t>
            </a:r>
            <a:r>
              <a:rPr lang="en-US" sz="2000" dirty="0"/>
              <a:t> measurements !</a:t>
            </a:r>
          </a:p>
        </p:txBody>
      </p:sp>
      <p:sp>
        <p:nvSpPr>
          <p:cNvPr id="5" name="CasellaDiTesto 4"/>
          <p:cNvSpPr txBox="1"/>
          <p:nvPr/>
        </p:nvSpPr>
        <p:spPr>
          <a:xfrm>
            <a:off x="351942" y="1374951"/>
            <a:ext cx="11498427" cy="752514"/>
          </a:xfrm>
          <a:prstGeom prst="rect">
            <a:avLst/>
          </a:prstGeom>
          <a:noFill/>
        </p:spPr>
        <p:txBody>
          <a:bodyPr wrap="square" rtlCol="0">
            <a:spAutoFit/>
          </a:bodyPr>
          <a:lstStyle/>
          <a:p>
            <a:pPr>
              <a:lnSpc>
                <a:spcPct val="110000"/>
              </a:lnSpc>
            </a:pPr>
            <a:r>
              <a:rPr lang="en-US" sz="2000" b="1" dirty="0"/>
              <a:t>So far, there is NO theoretical justification for our choice; its only a </a:t>
            </a:r>
            <a:r>
              <a:rPr lang="en-US" sz="2000" b="1" i="1" dirty="0"/>
              <a:t>very reasonable</a:t>
            </a:r>
            <a:r>
              <a:rPr lang="en-US" sz="2000" b="1" dirty="0"/>
              <a:t> choice, so reasonable that I will try to apply it also to find a </a:t>
            </a:r>
            <a:r>
              <a:rPr lang="en-US" sz="2000" b="1" i="1" dirty="0"/>
              <a:t>quantitative expression</a:t>
            </a:r>
            <a:r>
              <a:rPr lang="en-US" sz="2000" b="1" dirty="0"/>
              <a:t> for the width parameter </a:t>
            </a:r>
            <a:r>
              <a:rPr lang="el-GR" sz="2000" b="1" i="1" dirty="0"/>
              <a:t>δ</a:t>
            </a:r>
            <a:r>
              <a:rPr lang="en-US" sz="2000" b="1" i="1" dirty="0"/>
              <a:t>x</a:t>
            </a:r>
            <a:r>
              <a:rPr lang="en-US" sz="2000" b="1" dirty="0"/>
              <a:t> :</a:t>
            </a:r>
          </a:p>
        </p:txBody>
      </p:sp>
      <p:graphicFrame>
        <p:nvGraphicFramePr>
          <p:cNvPr id="7" name="Oggetto 6"/>
          <p:cNvGraphicFramePr>
            <a:graphicFrameLocks noChangeAspect="1"/>
          </p:cNvGraphicFramePr>
          <p:nvPr>
            <p:extLst>
              <p:ext uri="{D42A27DB-BD31-4B8C-83A1-F6EECF244321}">
                <p14:modId xmlns:p14="http://schemas.microsoft.com/office/powerpoint/2010/main" val="225257202"/>
              </p:ext>
            </p:extLst>
          </p:nvPr>
        </p:nvGraphicFramePr>
        <p:xfrm>
          <a:off x="532012" y="2483261"/>
          <a:ext cx="1238599" cy="430069"/>
        </p:xfrm>
        <a:graphic>
          <a:graphicData uri="http://schemas.openxmlformats.org/presentationml/2006/ole">
            <mc:AlternateContent xmlns:mc="http://schemas.openxmlformats.org/markup-compatibility/2006">
              <mc:Choice xmlns:v="urn:schemas-microsoft-com:vml" Requires="v">
                <p:oleObj name="Equazione" r:id="rId4" imgW="672808" imgH="228501" progId="Equation.3">
                  <p:embed/>
                </p:oleObj>
              </mc:Choice>
              <mc:Fallback>
                <p:oleObj name="Equazione" r:id="rId4" imgW="672808" imgH="228501"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012" y="2483261"/>
                        <a:ext cx="1238599" cy="430069"/>
                      </a:xfrm>
                      <a:prstGeom prst="rect">
                        <a:avLst/>
                      </a:prstGeom>
                      <a:noFill/>
                    </p:spPr>
                  </p:pic>
                </p:oleObj>
              </mc:Fallback>
            </mc:AlternateContent>
          </a:graphicData>
        </a:graphic>
      </p:graphicFrame>
      <p:grpSp>
        <p:nvGrpSpPr>
          <p:cNvPr id="12" name="Gruppo 11"/>
          <p:cNvGrpSpPr/>
          <p:nvPr/>
        </p:nvGrpSpPr>
        <p:grpSpPr>
          <a:xfrm>
            <a:off x="2842953" y="2324042"/>
            <a:ext cx="7222212" cy="707886"/>
            <a:chOff x="2946400" y="2669117"/>
            <a:chExt cx="6258333" cy="707886"/>
          </a:xfrm>
        </p:grpSpPr>
        <p:sp>
          <p:nvSpPr>
            <p:cNvPr id="9" name="CasellaDiTesto 8"/>
            <p:cNvSpPr txBox="1"/>
            <p:nvPr/>
          </p:nvSpPr>
          <p:spPr>
            <a:xfrm>
              <a:off x="2946400" y="2669117"/>
              <a:ext cx="6258333" cy="707886"/>
            </a:xfrm>
            <a:prstGeom prst="rect">
              <a:avLst/>
            </a:prstGeom>
            <a:noFill/>
          </p:spPr>
          <p:txBody>
            <a:bodyPr wrap="none" rtlCol="0">
              <a:spAutoFit/>
            </a:bodyPr>
            <a:lstStyle/>
            <a:p>
              <a:r>
                <a:rPr lang="en-US" sz="2000" dirty="0"/>
                <a:t>It’s the “</a:t>
              </a:r>
              <a:r>
                <a:rPr lang="en-US" sz="2000" i="1" dirty="0"/>
                <a:t>deviation”</a:t>
              </a:r>
              <a:r>
                <a:rPr lang="en-US" sz="2000" dirty="0"/>
                <a:t> of the generic measurement </a:t>
              </a:r>
              <a:r>
                <a:rPr lang="en-US" sz="2000" i="1" dirty="0"/>
                <a:t>x</a:t>
              </a:r>
              <a:r>
                <a:rPr lang="en-US" sz="2000" i="1" baseline="-25000" dirty="0"/>
                <a:t>i</a:t>
              </a:r>
              <a:r>
                <a:rPr lang="en-US" sz="2000" dirty="0"/>
                <a:t> from the mean</a:t>
              </a:r>
            </a:p>
            <a:p>
              <a:r>
                <a:rPr lang="en-US" sz="2000" dirty="0"/>
                <a:t>Can we calculate the </a:t>
              </a:r>
              <a:r>
                <a:rPr lang="en-US" sz="2000" i="1" dirty="0"/>
                <a:t>mean value</a:t>
              </a:r>
              <a:r>
                <a:rPr lang="en-US" sz="2000" dirty="0"/>
                <a:t> for this deviation ? </a:t>
              </a:r>
            </a:p>
          </p:txBody>
        </p:sp>
        <p:graphicFrame>
          <p:nvGraphicFramePr>
            <p:cNvPr id="11" name="Oggetto 10"/>
            <p:cNvGraphicFramePr>
              <a:graphicFrameLocks noChangeAspect="1"/>
            </p:cNvGraphicFramePr>
            <p:nvPr>
              <p:extLst>
                <p:ext uri="{D42A27DB-BD31-4B8C-83A1-F6EECF244321}">
                  <p14:modId xmlns:p14="http://schemas.microsoft.com/office/powerpoint/2010/main" val="532908030"/>
                </p:ext>
              </p:extLst>
            </p:nvPr>
          </p:nvGraphicFramePr>
          <p:xfrm>
            <a:off x="8908425" y="2888320"/>
            <a:ext cx="296308" cy="335815"/>
          </p:xfrm>
          <a:graphic>
            <a:graphicData uri="http://schemas.openxmlformats.org/presentationml/2006/ole">
              <mc:AlternateContent xmlns:mc="http://schemas.openxmlformats.org/markup-compatibility/2006">
                <mc:Choice xmlns:v="urn:schemas-microsoft-com:vml" Requires="v">
                  <p:oleObj name="Equazione" r:id="rId6" imgW="139579" imgH="164957" progId="Equation.3">
                    <p:embed/>
                  </p:oleObj>
                </mc:Choice>
                <mc:Fallback>
                  <p:oleObj name="Equazione" r:id="rId6" imgW="139579" imgH="16495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8425" y="2888320"/>
                          <a:ext cx="296308" cy="335815"/>
                        </a:xfrm>
                        <a:prstGeom prst="rect">
                          <a:avLst/>
                        </a:prstGeom>
                        <a:noFill/>
                      </p:spPr>
                    </p:pic>
                  </p:oleObj>
                </mc:Fallback>
              </mc:AlternateContent>
            </a:graphicData>
          </a:graphic>
        </p:graphicFrame>
      </p:grpSp>
      <p:sp>
        <p:nvSpPr>
          <p:cNvPr id="13" name="Rectangle 13"/>
          <p:cNvSpPr>
            <a:spLocks noChangeArrowheads="1"/>
          </p:cNvSpPr>
          <p:nvPr/>
        </p:nvSpPr>
        <p:spPr bwMode="auto">
          <a:xfrm>
            <a:off x="748146" y="368981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946009659"/>
              </p:ext>
            </p:extLst>
          </p:nvPr>
        </p:nvGraphicFramePr>
        <p:xfrm>
          <a:off x="532012" y="3472155"/>
          <a:ext cx="6565956" cy="769448"/>
        </p:xfrm>
        <a:graphic>
          <a:graphicData uri="http://schemas.openxmlformats.org/presentationml/2006/ole">
            <mc:AlternateContent xmlns:mc="http://schemas.openxmlformats.org/markup-compatibility/2006">
              <mc:Choice xmlns:v="urn:schemas-microsoft-com:vml" Requires="v">
                <p:oleObj name="Equazione" r:id="rId8" imgW="3657600" imgH="431800" progId="Equation.3">
                  <p:embed/>
                </p:oleObj>
              </mc:Choice>
              <mc:Fallback>
                <p:oleObj name="Equazione" r:id="rId8" imgW="3657600" imgH="4318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2012" y="3472155"/>
                        <a:ext cx="6565956" cy="769448"/>
                      </a:xfrm>
                      <a:prstGeom prst="rect">
                        <a:avLst/>
                      </a:prstGeom>
                      <a:noFill/>
                    </p:spPr>
                  </p:pic>
                </p:oleObj>
              </mc:Fallback>
            </mc:AlternateContent>
          </a:graphicData>
        </a:graphic>
      </p:graphicFrame>
      <p:sp>
        <p:nvSpPr>
          <p:cNvPr id="16"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8" name="Gruppo 17"/>
          <p:cNvGrpSpPr/>
          <p:nvPr/>
        </p:nvGrpSpPr>
        <p:grpSpPr>
          <a:xfrm>
            <a:off x="7693449" y="3650251"/>
            <a:ext cx="4401488" cy="707886"/>
            <a:chOff x="8089008" y="3859826"/>
            <a:chExt cx="3707476" cy="707886"/>
          </a:xfrm>
        </p:grpSpPr>
        <p:sp>
          <p:nvSpPr>
            <p:cNvPr id="15" name="CasellaDiTesto 14"/>
            <p:cNvSpPr txBox="1"/>
            <p:nvPr/>
          </p:nvSpPr>
          <p:spPr>
            <a:xfrm>
              <a:off x="8089008" y="3859826"/>
              <a:ext cx="3707476" cy="707886"/>
            </a:xfrm>
            <a:prstGeom prst="rect">
              <a:avLst/>
            </a:prstGeom>
            <a:noFill/>
          </p:spPr>
          <p:txBody>
            <a:bodyPr wrap="square" rtlCol="0">
              <a:spAutoFit/>
            </a:bodyPr>
            <a:lstStyle/>
            <a:p>
              <a:r>
                <a:rPr lang="en-US" sz="2000" dirty="0"/>
                <a:t>NO ! 	        because the deviations are “</a:t>
              </a:r>
              <a:r>
                <a:rPr lang="en-US" sz="2000" i="1" dirty="0"/>
                <a:t>equidistant”</a:t>
              </a:r>
              <a:r>
                <a:rPr lang="en-US" sz="2000" dirty="0"/>
                <a:t> from the mean value  ! </a:t>
              </a:r>
            </a:p>
          </p:txBody>
        </p:sp>
        <p:graphicFrame>
          <p:nvGraphicFramePr>
            <p:cNvPr id="17" name="Oggetto 16"/>
            <p:cNvGraphicFramePr>
              <a:graphicFrameLocks noChangeAspect="1"/>
            </p:cNvGraphicFramePr>
            <p:nvPr>
              <p:extLst>
                <p:ext uri="{D42A27DB-BD31-4B8C-83A1-F6EECF244321}">
                  <p14:modId xmlns:p14="http://schemas.microsoft.com/office/powerpoint/2010/main" val="2333857554"/>
                </p:ext>
              </p:extLst>
            </p:nvPr>
          </p:nvGraphicFramePr>
          <p:xfrm>
            <a:off x="8724627" y="3904000"/>
            <a:ext cx="575663" cy="309972"/>
          </p:xfrm>
          <a:graphic>
            <a:graphicData uri="http://schemas.openxmlformats.org/presentationml/2006/ole">
              <mc:AlternateContent xmlns:mc="http://schemas.openxmlformats.org/markup-compatibility/2006">
                <mc:Choice xmlns:v="urn:schemas-microsoft-com:vml" Requires="v">
                  <p:oleObj name="Equazione" r:id="rId10" imgW="368140" imgH="203112" progId="Equation.3">
                    <p:embed/>
                  </p:oleObj>
                </mc:Choice>
                <mc:Fallback>
                  <p:oleObj name="Equazione" r:id="rId10" imgW="368140" imgH="203112"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24627" y="3904000"/>
                          <a:ext cx="575663" cy="309972"/>
                        </a:xfrm>
                        <a:prstGeom prst="rect">
                          <a:avLst/>
                        </a:prstGeom>
                        <a:noFill/>
                      </p:spPr>
                    </p:pic>
                  </p:oleObj>
                </mc:Fallback>
              </mc:AlternateContent>
            </a:graphicData>
          </a:graphic>
        </p:graphicFrame>
      </p:grpSp>
      <p:graphicFrame>
        <p:nvGraphicFramePr>
          <p:cNvPr id="20" name="Oggetto 19"/>
          <p:cNvGraphicFramePr>
            <a:graphicFrameLocks noChangeAspect="1"/>
          </p:cNvGraphicFramePr>
          <p:nvPr>
            <p:extLst>
              <p:ext uri="{D42A27DB-BD31-4B8C-83A1-F6EECF244321}">
                <p14:modId xmlns:p14="http://schemas.microsoft.com/office/powerpoint/2010/main" val="757924304"/>
              </p:ext>
            </p:extLst>
          </p:nvPr>
        </p:nvGraphicFramePr>
        <p:xfrm>
          <a:off x="439572" y="4622326"/>
          <a:ext cx="2240639" cy="840240"/>
        </p:xfrm>
        <a:graphic>
          <a:graphicData uri="http://schemas.openxmlformats.org/presentationml/2006/ole">
            <mc:AlternateContent xmlns:mc="http://schemas.openxmlformats.org/markup-compatibility/2006">
              <mc:Choice xmlns:v="urn:schemas-microsoft-com:vml" Requires="v">
                <p:oleObj name="Equazione" r:id="rId12" imgW="1269449" imgH="482391" progId="Equation.3">
                  <p:embed/>
                </p:oleObj>
              </mc:Choice>
              <mc:Fallback>
                <p:oleObj name="Equazione" r:id="rId12" imgW="1269449" imgH="482391" progId="Equation.3">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9572" y="4622326"/>
                        <a:ext cx="2240639" cy="840240"/>
                      </a:xfrm>
                      <a:prstGeom prst="rect">
                        <a:avLst/>
                      </a:prstGeom>
                      <a:noFill/>
                    </p:spPr>
                  </p:pic>
                </p:oleObj>
              </mc:Fallback>
            </mc:AlternateContent>
          </a:graphicData>
        </a:graphic>
      </p:graphicFrame>
      <p:sp>
        <p:nvSpPr>
          <p:cNvPr id="21" name="CasellaDiTesto 20"/>
          <p:cNvSpPr txBox="1"/>
          <p:nvPr/>
        </p:nvSpPr>
        <p:spPr>
          <a:xfrm>
            <a:off x="3217027" y="4842391"/>
            <a:ext cx="8047781" cy="400110"/>
          </a:xfrm>
          <a:prstGeom prst="rect">
            <a:avLst/>
          </a:prstGeom>
          <a:noFill/>
        </p:spPr>
        <p:txBody>
          <a:bodyPr wrap="none" rtlCol="0">
            <a:spAutoFit/>
          </a:bodyPr>
          <a:lstStyle/>
          <a:p>
            <a:r>
              <a:rPr lang="en-US" sz="2000" dirty="0"/>
              <a:t>Therefore, the </a:t>
            </a:r>
            <a:r>
              <a:rPr lang="en-US" sz="2000" b="1" i="1" u="sng" dirty="0"/>
              <a:t>Standard Deviation</a:t>
            </a:r>
            <a:r>
              <a:rPr lang="en-US" sz="2000" dirty="0"/>
              <a:t> (of the </a:t>
            </a:r>
            <a:r>
              <a:rPr lang="en-US" sz="2000" i="1" u="sng" dirty="0"/>
              <a:t>population</a:t>
            </a:r>
            <a:r>
              <a:rPr lang="en-US" sz="2000" dirty="0"/>
              <a:t>) has been proposed ! </a:t>
            </a:r>
          </a:p>
        </p:txBody>
      </p:sp>
      <p:sp>
        <p:nvSpPr>
          <p:cNvPr id="22" name="Rectangle 2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ggetto 22"/>
          <p:cNvGraphicFramePr>
            <a:graphicFrameLocks noChangeAspect="1"/>
          </p:cNvGraphicFramePr>
          <p:nvPr>
            <p:extLst>
              <p:ext uri="{D42A27DB-BD31-4B8C-83A1-F6EECF244321}">
                <p14:modId xmlns:p14="http://schemas.microsoft.com/office/powerpoint/2010/main" val="811510548"/>
              </p:ext>
            </p:extLst>
          </p:nvPr>
        </p:nvGraphicFramePr>
        <p:xfrm>
          <a:off x="439572" y="5753399"/>
          <a:ext cx="2555309" cy="821349"/>
        </p:xfrm>
        <a:graphic>
          <a:graphicData uri="http://schemas.openxmlformats.org/presentationml/2006/ole">
            <mc:AlternateContent xmlns:mc="http://schemas.openxmlformats.org/markup-compatibility/2006">
              <mc:Choice xmlns:v="urn:schemas-microsoft-com:vml" Requires="v">
                <p:oleObj name="Equazione" r:id="rId14" imgW="1473200" imgH="482600" progId="Equation.3">
                  <p:embed/>
                </p:oleObj>
              </mc:Choice>
              <mc:Fallback>
                <p:oleObj name="Equazione" r:id="rId14" imgW="1473200" imgH="482600" progId="Equation.3">
                  <p:embed/>
                  <p:pic>
                    <p:nvPicPr>
                      <p:cNvPr id="0" name="Object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9572" y="5753399"/>
                        <a:ext cx="2555309" cy="821349"/>
                      </a:xfrm>
                      <a:prstGeom prst="rect">
                        <a:avLst/>
                      </a:prstGeom>
                      <a:noFill/>
                    </p:spPr>
                  </p:pic>
                </p:oleObj>
              </mc:Fallback>
            </mc:AlternateContent>
          </a:graphicData>
        </a:graphic>
      </p:graphicFrame>
      <p:sp>
        <p:nvSpPr>
          <p:cNvPr id="24" name="CasellaDiTesto 23"/>
          <p:cNvSpPr txBox="1"/>
          <p:nvPr/>
        </p:nvSpPr>
        <p:spPr>
          <a:xfrm>
            <a:off x="3217027" y="5875118"/>
            <a:ext cx="8720972" cy="707886"/>
          </a:xfrm>
          <a:prstGeom prst="rect">
            <a:avLst/>
          </a:prstGeom>
          <a:noFill/>
        </p:spPr>
        <p:txBody>
          <a:bodyPr wrap="square" rtlCol="0">
            <a:spAutoFit/>
          </a:bodyPr>
          <a:lstStyle/>
          <a:p>
            <a:r>
              <a:rPr lang="en-US" sz="2000" dirty="0"/>
              <a:t>or, with only a few measurement points, the </a:t>
            </a:r>
            <a:r>
              <a:rPr lang="en-US" sz="2000" b="1" i="1" u="sng" dirty="0"/>
              <a:t>Standard Deviation</a:t>
            </a:r>
            <a:r>
              <a:rPr lang="en-US" sz="2000" dirty="0"/>
              <a:t> (of the </a:t>
            </a:r>
            <a:r>
              <a:rPr lang="en-US" sz="2000" i="1" u="sng" dirty="0"/>
              <a:t>sample</a:t>
            </a:r>
            <a:r>
              <a:rPr lang="en-US" sz="2000" dirty="0"/>
              <a:t>) ! which produces  </a:t>
            </a:r>
            <a:r>
              <a:rPr lang="it-IT" sz="2000" i="1" dirty="0" err="1"/>
              <a:t>σ</a:t>
            </a:r>
            <a:r>
              <a:rPr lang="it-IT" sz="2000" i="1" baseline="-25000" dirty="0" err="1"/>
              <a:t>x</a:t>
            </a:r>
            <a:r>
              <a:rPr lang="it-IT" sz="2000" i="1" baseline="-25000" dirty="0"/>
              <a:t> </a:t>
            </a:r>
            <a:r>
              <a:rPr lang="it-IT" sz="2000" i="1" dirty="0"/>
              <a:t>= </a:t>
            </a:r>
            <a:r>
              <a:rPr lang="it-IT" sz="2000" dirty="0"/>
              <a:t>0/0  </a:t>
            </a:r>
            <a:r>
              <a:rPr lang="it-IT" sz="2000" dirty="0" err="1"/>
              <a:t>instead</a:t>
            </a:r>
            <a:r>
              <a:rPr lang="it-IT" sz="2000" dirty="0"/>
              <a:t> of  </a:t>
            </a:r>
            <a:r>
              <a:rPr lang="it-IT" sz="2000" i="1" dirty="0" err="1"/>
              <a:t>σ</a:t>
            </a:r>
            <a:r>
              <a:rPr lang="it-IT" sz="2000" i="1" baseline="-25000" dirty="0" err="1"/>
              <a:t>x</a:t>
            </a:r>
            <a:r>
              <a:rPr lang="it-IT" sz="2000" i="1" baseline="-25000" dirty="0"/>
              <a:t> </a:t>
            </a:r>
            <a:r>
              <a:rPr lang="it-IT" sz="2000" i="1" dirty="0"/>
              <a:t>= </a:t>
            </a:r>
            <a:r>
              <a:rPr lang="it-IT" sz="2000" dirty="0"/>
              <a:t>0  </a:t>
            </a:r>
            <a:r>
              <a:rPr lang="it-IT" sz="2000" dirty="0" err="1"/>
              <a:t>when</a:t>
            </a:r>
            <a:r>
              <a:rPr lang="it-IT" sz="2000" dirty="0"/>
              <a:t> n → 1</a:t>
            </a:r>
            <a:endParaRPr lang="en-US" sz="2000" dirty="0"/>
          </a:p>
        </p:txBody>
      </p:sp>
      <p:sp>
        <p:nvSpPr>
          <p:cNvPr id="25" name="Rettangolo 2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314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17174" y="166256"/>
            <a:ext cx="9189400" cy="1888350"/>
          </a:xfrm>
          <a:prstGeom prst="rect">
            <a:avLst/>
          </a:prstGeom>
        </p:spPr>
      </p:pic>
      <p:grpSp>
        <p:nvGrpSpPr>
          <p:cNvPr id="5" name="Gruppo 4"/>
          <p:cNvGrpSpPr/>
          <p:nvPr/>
        </p:nvGrpSpPr>
        <p:grpSpPr>
          <a:xfrm>
            <a:off x="5522289" y="471672"/>
            <a:ext cx="6542711" cy="738664"/>
            <a:chOff x="5522289" y="590205"/>
            <a:chExt cx="6542711" cy="738664"/>
          </a:xfrm>
        </p:grpSpPr>
        <p:sp>
          <p:nvSpPr>
            <p:cNvPr id="3" name="CasellaDiTesto 2"/>
            <p:cNvSpPr txBox="1"/>
            <p:nvPr/>
          </p:nvSpPr>
          <p:spPr>
            <a:xfrm>
              <a:off x="5522289" y="590205"/>
              <a:ext cx="6542711" cy="738664"/>
            </a:xfrm>
            <a:prstGeom prst="rect">
              <a:avLst/>
            </a:prstGeom>
            <a:noFill/>
          </p:spPr>
          <p:txBody>
            <a:bodyPr wrap="square" rtlCol="0">
              <a:spAutoFit/>
            </a:bodyPr>
            <a:lstStyle/>
            <a:p>
              <a:r>
                <a:rPr lang="en-US" sz="2000" dirty="0"/>
                <a:t>Now we can express our measurement </a:t>
              </a:r>
              <a:r>
                <a:rPr lang="en-US" sz="2000" i="1" dirty="0"/>
                <a:t>x</a:t>
              </a:r>
              <a:r>
                <a:rPr lang="en-US" sz="2000" i="1" baseline="-25000" dirty="0"/>
                <a:t>i</a:t>
              </a:r>
              <a:r>
                <a:rPr lang="en-US" sz="2000" dirty="0"/>
                <a:t> with the </a:t>
              </a:r>
              <a:r>
                <a:rPr lang="en-US" sz="2000" i="1" dirty="0"/>
                <a:t>best representative 	  </a:t>
              </a:r>
              <a:r>
                <a:rPr lang="en-US" sz="2000" dirty="0"/>
                <a:t>and with the </a:t>
              </a:r>
              <a:r>
                <a:rPr lang="en-US" sz="2000" i="1" dirty="0"/>
                <a:t>width parameter </a:t>
              </a:r>
              <a:r>
                <a:rPr lang="it-IT" sz="2200" i="1" dirty="0" err="1"/>
                <a:t>σ</a:t>
              </a:r>
              <a:r>
                <a:rPr lang="it-IT" sz="2200" i="1" baseline="-25000" dirty="0" err="1"/>
                <a:t>x</a:t>
              </a:r>
              <a:r>
                <a:rPr lang="it-IT" sz="2200" i="1" dirty="0"/>
                <a:t>  </a:t>
              </a:r>
              <a:r>
                <a:rPr lang="it-IT" sz="2200" dirty="0"/>
                <a:t>!</a:t>
              </a:r>
              <a:endParaRPr lang="en-US" sz="2200" dirty="0"/>
            </a:p>
          </p:txBody>
        </p:sp>
        <p:graphicFrame>
          <p:nvGraphicFramePr>
            <p:cNvPr id="4" name="Oggetto 3"/>
            <p:cNvGraphicFramePr>
              <a:graphicFrameLocks noChangeAspect="1"/>
            </p:cNvGraphicFramePr>
            <p:nvPr>
              <p:extLst>
                <p:ext uri="{D42A27DB-BD31-4B8C-83A1-F6EECF244321}">
                  <p14:modId xmlns:p14="http://schemas.microsoft.com/office/powerpoint/2010/main" val="4194477065"/>
                </p:ext>
              </p:extLst>
            </p:nvPr>
          </p:nvGraphicFramePr>
          <p:xfrm>
            <a:off x="7183998" y="940734"/>
            <a:ext cx="342868" cy="348472"/>
          </p:xfrm>
          <a:graphic>
            <a:graphicData uri="http://schemas.openxmlformats.org/presentationml/2006/ole">
              <mc:AlternateContent xmlns:mc="http://schemas.openxmlformats.org/markup-compatibility/2006">
                <mc:Choice xmlns:v="urn:schemas-microsoft-com:vml" Requires="v">
                  <p:oleObj name="Equazione" r:id="rId3" imgW="139579" imgH="164957" progId="Equation.3">
                    <p:embed/>
                  </p:oleObj>
                </mc:Choice>
                <mc:Fallback>
                  <p:oleObj name="Equazione" r:id="rId3" imgW="139579"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998" y="940734"/>
                          <a:ext cx="342868" cy="348472"/>
                        </a:xfrm>
                        <a:prstGeom prst="rect">
                          <a:avLst/>
                        </a:prstGeom>
                        <a:noFill/>
                      </p:spPr>
                    </p:pic>
                  </p:oleObj>
                </mc:Fallback>
              </mc:AlternateContent>
            </a:graphicData>
          </a:graphic>
        </p:graphicFrame>
      </p:grpSp>
      <p:sp>
        <p:nvSpPr>
          <p:cNvPr id="6" name="Rectangle 2"/>
          <p:cNvSpPr>
            <a:spLocks noChangeArrowheads="1"/>
          </p:cNvSpPr>
          <p:nvPr/>
        </p:nvSpPr>
        <p:spPr bwMode="auto">
          <a:xfrm>
            <a:off x="7526866" y="1688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ggetto 6"/>
          <p:cNvGraphicFramePr>
            <a:graphicFrameLocks noChangeAspect="1"/>
          </p:cNvGraphicFramePr>
          <p:nvPr>
            <p:extLst>
              <p:ext uri="{D42A27DB-BD31-4B8C-83A1-F6EECF244321}">
                <p14:modId xmlns:p14="http://schemas.microsoft.com/office/powerpoint/2010/main" val="2682843195"/>
              </p:ext>
            </p:extLst>
          </p:nvPr>
        </p:nvGraphicFramePr>
        <p:xfrm>
          <a:off x="7526866" y="1436568"/>
          <a:ext cx="2007124" cy="430098"/>
        </p:xfrm>
        <a:graphic>
          <a:graphicData uri="http://schemas.openxmlformats.org/presentationml/2006/ole">
            <mc:AlternateContent xmlns:mc="http://schemas.openxmlformats.org/markup-compatibility/2006">
              <mc:Choice xmlns:v="urn:schemas-microsoft-com:vml" Requires="v">
                <p:oleObj name="Equazione" r:id="rId5" imgW="1066800" imgH="228600" progId="Equation.3">
                  <p:embed/>
                </p:oleObj>
              </mc:Choice>
              <mc:Fallback>
                <p:oleObj name="Equazione" r:id="rId5" imgW="1066800" imgH="2286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6866" y="1436568"/>
                        <a:ext cx="2007124" cy="430098"/>
                      </a:xfrm>
                      <a:prstGeom prst="rect">
                        <a:avLst/>
                      </a:prstGeom>
                      <a:noFill/>
                      <a:ln w="12700">
                        <a:solidFill>
                          <a:schemeClr val="accent1"/>
                        </a:solidFill>
                      </a:ln>
                    </p:spPr>
                  </p:pic>
                </p:oleObj>
              </mc:Fallback>
            </mc:AlternateContent>
          </a:graphicData>
        </a:graphic>
      </p:graphicFrame>
      <p:sp>
        <p:nvSpPr>
          <p:cNvPr id="8" name="CasellaDiTesto 7"/>
          <p:cNvSpPr txBox="1"/>
          <p:nvPr/>
        </p:nvSpPr>
        <p:spPr>
          <a:xfrm>
            <a:off x="490450" y="2108824"/>
            <a:ext cx="11574549" cy="1184940"/>
          </a:xfrm>
          <a:prstGeom prst="rect">
            <a:avLst/>
          </a:prstGeom>
          <a:noFill/>
        </p:spPr>
        <p:txBody>
          <a:bodyPr wrap="square" rtlCol="0">
            <a:spAutoFit/>
          </a:bodyPr>
          <a:lstStyle/>
          <a:p>
            <a:pPr>
              <a:lnSpc>
                <a:spcPct val="110000"/>
              </a:lnSpc>
            </a:pPr>
            <a:r>
              <a:rPr lang="en-US" sz="2000" dirty="0"/>
              <a:t>We have now to ask ourselves:  </a:t>
            </a:r>
          </a:p>
          <a:p>
            <a:pPr>
              <a:lnSpc>
                <a:spcPct val="110000"/>
              </a:lnSpc>
              <a:spcAft>
                <a:spcPts val="600"/>
              </a:spcAft>
            </a:pPr>
            <a:r>
              <a:rPr lang="en-US" sz="2000" i="1" dirty="0"/>
              <a:t>How much</a:t>
            </a:r>
            <a:r>
              <a:rPr lang="en-US" sz="2000" dirty="0"/>
              <a:t> do we </a:t>
            </a:r>
            <a:r>
              <a:rPr lang="en-US" sz="2000" i="1" dirty="0"/>
              <a:t>trust</a:t>
            </a:r>
            <a:r>
              <a:rPr lang="en-US" sz="2000" dirty="0"/>
              <a:t> these choices ?    Is</a:t>
            </a:r>
            <a:r>
              <a:rPr lang="en-US" sz="2000" i="1" dirty="0"/>
              <a:t> every measurement </a:t>
            </a:r>
            <a:r>
              <a:rPr lang="en-US" sz="2000" dirty="0"/>
              <a:t>falling </a:t>
            </a:r>
            <a:r>
              <a:rPr lang="en-US" sz="2000" i="1" dirty="0"/>
              <a:t>“inside” </a:t>
            </a:r>
            <a:r>
              <a:rPr lang="en-US" sz="2000" dirty="0"/>
              <a:t>the range we just determine</a:t>
            </a:r>
            <a:r>
              <a:rPr lang="en-US" sz="2000" i="1" dirty="0"/>
              <a:t>d ? </a:t>
            </a:r>
            <a:r>
              <a:rPr lang="en-US" sz="2000" dirty="0"/>
              <a:t> </a:t>
            </a:r>
          </a:p>
          <a:p>
            <a:pPr>
              <a:lnSpc>
                <a:spcPct val="110000"/>
              </a:lnSpc>
            </a:pPr>
            <a:r>
              <a:rPr lang="en-US" sz="2000" dirty="0">
                <a:solidFill>
                  <a:srgbClr val="0070C0"/>
                </a:solidFill>
              </a:rPr>
              <a:t>Or, better, what </a:t>
            </a:r>
            <a:r>
              <a:rPr lang="en-US" sz="2000" b="1" i="1" u="sng" dirty="0">
                <a:solidFill>
                  <a:srgbClr val="0070C0"/>
                </a:solidFill>
              </a:rPr>
              <a:t>CONFIDENCE</a:t>
            </a:r>
            <a:r>
              <a:rPr lang="en-US" sz="2000" dirty="0">
                <a:solidFill>
                  <a:srgbClr val="0070C0"/>
                </a:solidFill>
              </a:rPr>
              <a:t> do we place in this range of values ?</a:t>
            </a:r>
          </a:p>
        </p:txBody>
      </p:sp>
      <p:pic>
        <p:nvPicPr>
          <p:cNvPr id="9" name="Immagine 8"/>
          <p:cNvPicPr>
            <a:picLocks noChangeAspect="1"/>
          </p:cNvPicPr>
          <p:nvPr/>
        </p:nvPicPr>
        <p:blipFill>
          <a:blip r:embed="rId7"/>
          <a:stretch>
            <a:fillRect/>
          </a:stretch>
        </p:blipFill>
        <p:spPr>
          <a:xfrm>
            <a:off x="217173" y="3222753"/>
            <a:ext cx="4591893" cy="3635248"/>
          </a:xfrm>
          <a:prstGeom prst="rect">
            <a:avLst/>
          </a:prstGeom>
        </p:spPr>
      </p:pic>
      <p:sp>
        <p:nvSpPr>
          <p:cNvPr id="10" name="CasellaDiTesto 9"/>
          <p:cNvSpPr txBox="1"/>
          <p:nvPr/>
        </p:nvSpPr>
        <p:spPr>
          <a:xfrm>
            <a:off x="4936723" y="3430335"/>
            <a:ext cx="6933409" cy="3116238"/>
          </a:xfrm>
          <a:prstGeom prst="rect">
            <a:avLst/>
          </a:prstGeom>
          <a:noFill/>
        </p:spPr>
        <p:txBody>
          <a:bodyPr wrap="square" rtlCol="0">
            <a:spAutoFit/>
          </a:bodyPr>
          <a:lstStyle/>
          <a:p>
            <a:pPr marL="342900" indent="-342900">
              <a:spcAft>
                <a:spcPts val="300"/>
              </a:spcAft>
              <a:buFont typeface="Arial" panose="020B0604020202020204" pitchFamily="34" charset="0"/>
              <a:buChar char="•"/>
            </a:pPr>
            <a:r>
              <a:rPr lang="en-US" sz="2100" dirty="0"/>
              <a:t>To answer these question we have first to construct the figure on the left, where we divided the “range” where the measurements fell in </a:t>
            </a:r>
            <a:r>
              <a:rPr lang="en-US" sz="2100" i="1" dirty="0"/>
              <a:t>k</a:t>
            </a:r>
            <a:r>
              <a:rPr lang="en-US" sz="2100" dirty="0"/>
              <a:t> small intervals  </a:t>
            </a:r>
            <a:r>
              <a:rPr lang="en-US" sz="2100" i="1" dirty="0" err="1"/>
              <a:t>Δ</a:t>
            </a:r>
            <a:r>
              <a:rPr lang="en-US" sz="2100" i="1" baseline="-25000" dirty="0" err="1"/>
              <a:t>k</a:t>
            </a:r>
            <a:r>
              <a:rPr lang="en-US" sz="2100" i="1" baseline="-25000" dirty="0"/>
              <a:t>  </a:t>
            </a:r>
            <a:r>
              <a:rPr lang="en-US" sz="2100" dirty="0"/>
              <a:t>with at least one measurement inside each interval  </a:t>
            </a:r>
            <a:r>
              <a:rPr lang="en-US" sz="2100" i="1" dirty="0" err="1"/>
              <a:t>Δ</a:t>
            </a:r>
            <a:r>
              <a:rPr lang="en-US" sz="2100" i="1" baseline="-25000" dirty="0" err="1"/>
              <a:t>k</a:t>
            </a:r>
            <a:r>
              <a:rPr lang="en-US" sz="2100" i="1" dirty="0"/>
              <a:t> </a:t>
            </a:r>
            <a:r>
              <a:rPr lang="en-US" sz="2100" dirty="0"/>
              <a:t>. </a:t>
            </a:r>
          </a:p>
          <a:p>
            <a:pPr marL="342900" indent="-342900">
              <a:spcAft>
                <a:spcPts val="300"/>
              </a:spcAft>
              <a:buFont typeface="Arial" panose="020B0604020202020204" pitchFamily="34" charset="0"/>
              <a:buChar char="•"/>
            </a:pPr>
            <a:r>
              <a:rPr lang="en-US" sz="2100" dirty="0"/>
              <a:t>The more measurements  </a:t>
            </a:r>
            <a:r>
              <a:rPr lang="en-US" sz="2100" i="1" dirty="0"/>
              <a:t>x</a:t>
            </a:r>
            <a:r>
              <a:rPr lang="en-US" sz="2100" i="1" baseline="-25000" dirty="0"/>
              <a:t>i</a:t>
            </a:r>
            <a:r>
              <a:rPr lang="en-US" sz="2100" dirty="0"/>
              <a:t>  we have available the more (and smaller) intervals we can choose. </a:t>
            </a:r>
          </a:p>
          <a:p>
            <a:pPr marL="342900" indent="-342900">
              <a:spcAft>
                <a:spcPts val="300"/>
              </a:spcAft>
              <a:buFont typeface="Arial" panose="020B0604020202020204" pitchFamily="34" charset="0"/>
              <a:buChar char="•"/>
            </a:pPr>
            <a:r>
              <a:rPr lang="en-US" sz="2100" dirty="0"/>
              <a:t>The height </a:t>
            </a:r>
            <a:r>
              <a:rPr lang="en-US" sz="2100" i="1" dirty="0" err="1"/>
              <a:t>f</a:t>
            </a:r>
            <a:r>
              <a:rPr lang="en-US" sz="2100" i="1" baseline="-25000" dirty="0" err="1"/>
              <a:t>k</a:t>
            </a:r>
            <a:r>
              <a:rPr lang="en-US" sz="2100" dirty="0"/>
              <a:t> of each rectangle is proportional to the number of measurements inside each interval  </a:t>
            </a:r>
            <a:r>
              <a:rPr lang="en-US" sz="2100" i="1" dirty="0" err="1"/>
              <a:t>Δ</a:t>
            </a:r>
            <a:r>
              <a:rPr lang="en-US" sz="2100" i="1" baseline="-25000" dirty="0" err="1"/>
              <a:t>k</a:t>
            </a:r>
            <a:r>
              <a:rPr lang="en-US" sz="2100" i="1" dirty="0"/>
              <a:t> .</a:t>
            </a:r>
            <a:r>
              <a:rPr lang="en-US" sz="2100" i="1" baseline="-25000" dirty="0"/>
              <a:t> </a:t>
            </a:r>
            <a:r>
              <a:rPr lang="en-US" sz="2100" i="1" dirty="0"/>
              <a:t> </a:t>
            </a:r>
          </a:p>
          <a:p>
            <a:pPr marL="342900" indent="-342900">
              <a:spcAft>
                <a:spcPts val="300"/>
              </a:spcAft>
              <a:buFont typeface="Arial" panose="020B0604020202020204" pitchFamily="34" charset="0"/>
              <a:buChar char="•"/>
            </a:pPr>
            <a:r>
              <a:rPr lang="en-US" sz="2100" dirty="0"/>
              <a:t>This figure is called the </a:t>
            </a:r>
            <a:r>
              <a:rPr lang="en-US" sz="2100" b="1" i="1" dirty="0">
                <a:solidFill>
                  <a:srgbClr val="FF0000"/>
                </a:solidFill>
              </a:rPr>
              <a:t>Frequency Histogram. </a:t>
            </a:r>
          </a:p>
        </p:txBody>
      </p:sp>
      <p:sp>
        <p:nvSpPr>
          <p:cNvPr id="11" name="Rettangolo 10"/>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2462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 y="436267"/>
            <a:ext cx="4809067" cy="3807177"/>
          </a:xfrm>
          <a:prstGeom prst="rect">
            <a:avLst/>
          </a:prstGeom>
        </p:spPr>
      </p:pic>
      <p:sp>
        <p:nvSpPr>
          <p:cNvPr id="4" name="Rectangle 2"/>
          <p:cNvSpPr>
            <a:spLocks noChangeArrowheads="1"/>
          </p:cNvSpPr>
          <p:nvPr/>
        </p:nvSpPr>
        <p:spPr bwMode="auto">
          <a:xfrm>
            <a:off x="4809067" y="122766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CasellaDiTesto 5"/>
          <p:cNvSpPr txBox="1"/>
          <p:nvPr/>
        </p:nvSpPr>
        <p:spPr>
          <a:xfrm>
            <a:off x="978949" y="187763"/>
            <a:ext cx="2851165" cy="400110"/>
          </a:xfrm>
          <a:prstGeom prst="rect">
            <a:avLst/>
          </a:prstGeom>
          <a:noFill/>
        </p:spPr>
        <p:txBody>
          <a:bodyPr wrap="none" rtlCol="0">
            <a:spAutoFit/>
          </a:bodyPr>
          <a:lstStyle/>
          <a:p>
            <a:r>
              <a:rPr lang="en-US" sz="2000" b="1" i="1" dirty="0">
                <a:solidFill>
                  <a:srgbClr val="FF0000"/>
                </a:solidFill>
              </a:rPr>
              <a:t>FREQUENCY HISTOGRAM</a:t>
            </a:r>
          </a:p>
        </p:txBody>
      </p:sp>
      <p:sp>
        <p:nvSpPr>
          <p:cNvPr id="9" name="Rectangle 6"/>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uppo 12"/>
          <p:cNvGrpSpPr/>
          <p:nvPr/>
        </p:nvGrpSpPr>
        <p:grpSpPr>
          <a:xfrm>
            <a:off x="4885267" y="160009"/>
            <a:ext cx="7239000" cy="3785652"/>
            <a:chOff x="4800600" y="360064"/>
            <a:chExt cx="7239000" cy="3785652"/>
          </a:xfrm>
        </p:grpSpPr>
        <p:sp>
          <p:nvSpPr>
            <p:cNvPr id="3" name="CasellaDiTesto 2"/>
            <p:cNvSpPr txBox="1"/>
            <p:nvPr/>
          </p:nvSpPr>
          <p:spPr>
            <a:xfrm>
              <a:off x="4809067" y="360064"/>
              <a:ext cx="7230533" cy="3785652"/>
            </a:xfrm>
            <a:prstGeom prst="rect">
              <a:avLst/>
            </a:prstGeom>
            <a:noFill/>
          </p:spPr>
          <p:txBody>
            <a:bodyPr wrap="square" rtlCol="0">
              <a:spAutoFit/>
            </a:bodyPr>
            <a:lstStyle/>
            <a:p>
              <a:r>
                <a:rPr lang="en-US" sz="2000" i="1" dirty="0" err="1"/>
                <a:t>n</a:t>
              </a:r>
              <a:r>
                <a:rPr lang="en-US" sz="2000" i="1" baseline="-25000" dirty="0" err="1"/>
                <a:t>k</a:t>
              </a:r>
              <a:r>
                <a:rPr lang="en-US" sz="2000" dirty="0"/>
                <a:t>    	→ 	</a:t>
              </a:r>
              <a:r>
                <a:rPr lang="en-US" sz="2000" i="1" dirty="0"/>
                <a:t>number of measurements </a:t>
              </a:r>
              <a:r>
                <a:rPr lang="en-US" sz="2000" dirty="0"/>
                <a:t>(</a:t>
              </a:r>
              <a:r>
                <a:rPr lang="en-US" sz="2000" b="1" i="1" dirty="0"/>
                <a:t>observations</a:t>
              </a:r>
              <a:r>
                <a:rPr lang="en-US" sz="2000" dirty="0"/>
                <a:t>) that fall 		into the 	interval </a:t>
              </a:r>
              <a:r>
                <a:rPr lang="en-US" sz="2000" i="1" dirty="0" err="1"/>
                <a:t>Δ</a:t>
              </a:r>
              <a:r>
                <a:rPr lang="en-US" sz="2000" i="1" baseline="-25000" dirty="0" err="1"/>
                <a:t>k</a:t>
              </a:r>
              <a:r>
                <a:rPr lang="en-US" sz="2000" dirty="0"/>
                <a:t> </a:t>
              </a:r>
            </a:p>
            <a:p>
              <a:endParaRPr lang="en-US" sz="2000" dirty="0"/>
            </a:p>
            <a:p>
              <a:r>
                <a:rPr lang="en-US" sz="2000" dirty="0"/>
                <a:t>	→	</a:t>
              </a:r>
              <a:r>
                <a:rPr lang="en-US" sz="2000" b="1" i="1" u="sng" dirty="0"/>
                <a:t>frequency of the observations</a:t>
              </a:r>
              <a:r>
                <a:rPr lang="en-US" sz="2000" dirty="0"/>
                <a:t> (</a:t>
              </a:r>
              <a:r>
                <a:rPr lang="en-US" sz="2000" i="1" dirty="0"/>
                <a:t>measurements</a:t>
              </a:r>
              <a:r>
                <a:rPr lang="en-US" sz="2000" dirty="0"/>
                <a:t>) 		that fall into the </a:t>
              </a:r>
              <a:r>
                <a:rPr lang="en-US" sz="2000" i="1" dirty="0" err="1"/>
                <a:t>Δ</a:t>
              </a:r>
              <a:r>
                <a:rPr lang="en-US" sz="2000" i="1" baseline="-25000" dirty="0" err="1"/>
                <a:t>k</a:t>
              </a:r>
              <a:r>
                <a:rPr lang="en-US" sz="2000" dirty="0"/>
                <a:t> interval </a:t>
              </a:r>
            </a:p>
            <a:p>
              <a:endParaRPr lang="en-US" sz="2000" dirty="0"/>
            </a:p>
            <a:p>
              <a:r>
                <a:rPr lang="en-US" sz="2000" dirty="0"/>
                <a:t>Obviously: 			and	</a:t>
              </a:r>
            </a:p>
            <a:p>
              <a:endParaRPr lang="en-US" sz="2000" dirty="0"/>
            </a:p>
            <a:p>
              <a:r>
                <a:rPr lang="en-US" sz="2000" dirty="0"/>
                <a:t>The </a:t>
              </a:r>
              <a:r>
                <a:rPr lang="en-US" sz="2000" b="1" i="1" dirty="0"/>
                <a:t>frequency histogram</a:t>
              </a:r>
              <a:r>
                <a:rPr lang="en-US" sz="2000" dirty="0"/>
                <a:t> is “</a:t>
              </a:r>
              <a:r>
                <a:rPr lang="en-US" sz="2000" i="1" dirty="0"/>
                <a:t>normalized”</a:t>
              </a:r>
              <a:r>
                <a:rPr lang="en-US" sz="2000" dirty="0"/>
                <a:t> by definition !</a:t>
              </a:r>
            </a:p>
            <a:p>
              <a:endParaRPr lang="en-US" sz="2000" dirty="0"/>
            </a:p>
            <a:p>
              <a:r>
                <a:rPr lang="en-US" sz="2000" dirty="0"/>
                <a:t>The area		represent the </a:t>
              </a:r>
              <a:r>
                <a:rPr lang="en-US" sz="2000" i="1" dirty="0"/>
                <a:t>measurement fraction</a:t>
              </a:r>
              <a:r>
                <a:rPr lang="en-US" sz="2000" dirty="0"/>
                <a:t> that falls within the </a:t>
              </a:r>
              <a:r>
                <a:rPr lang="en-US" sz="2000" i="1" dirty="0" err="1"/>
                <a:t>Δ</a:t>
              </a:r>
              <a:r>
                <a:rPr lang="en-US" sz="2000" i="1" baseline="-25000" dirty="0" err="1"/>
                <a:t>k</a:t>
              </a:r>
              <a:r>
                <a:rPr lang="en-US" sz="2000" dirty="0"/>
                <a:t> interval.</a:t>
              </a:r>
            </a:p>
          </p:txBody>
        </p:sp>
        <p:graphicFrame>
          <p:nvGraphicFramePr>
            <p:cNvPr id="5" name="Oggetto 4"/>
            <p:cNvGraphicFramePr>
              <a:graphicFrameLocks noChangeAspect="1"/>
            </p:cNvGraphicFramePr>
            <p:nvPr>
              <p:extLst>
                <p:ext uri="{D42A27DB-BD31-4B8C-83A1-F6EECF244321}">
                  <p14:modId xmlns:p14="http://schemas.microsoft.com/office/powerpoint/2010/main" val="902471296"/>
                </p:ext>
              </p:extLst>
            </p:nvPr>
          </p:nvGraphicFramePr>
          <p:xfrm>
            <a:off x="4800600" y="1132336"/>
            <a:ext cx="900412" cy="671216"/>
          </p:xfrm>
          <a:graphic>
            <a:graphicData uri="http://schemas.openxmlformats.org/presentationml/2006/ole">
              <mc:AlternateContent xmlns:mc="http://schemas.openxmlformats.org/markup-compatibility/2006">
                <mc:Choice xmlns:v="urn:schemas-microsoft-com:vml" Requires="v">
                  <p:oleObj name="Equazione" r:id="rId3" imgW="520474" imgH="393529" progId="Equation.3">
                    <p:embed/>
                  </p:oleObj>
                </mc:Choice>
                <mc:Fallback>
                  <p:oleObj name="Equazione" r:id="rId3" imgW="520474"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132336"/>
                          <a:ext cx="900412" cy="671216"/>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605961628"/>
                </p:ext>
              </p:extLst>
            </p:nvPr>
          </p:nvGraphicFramePr>
          <p:xfrm>
            <a:off x="6783686" y="2180551"/>
            <a:ext cx="1031047" cy="589170"/>
          </p:xfrm>
          <a:graphic>
            <a:graphicData uri="http://schemas.openxmlformats.org/presentationml/2006/ole">
              <mc:AlternateContent xmlns:mc="http://schemas.openxmlformats.org/markup-compatibility/2006">
                <mc:Choice xmlns:v="urn:schemas-microsoft-com:vml" Requires="v">
                  <p:oleObj name="Equazione" r:id="rId5" imgW="596900" imgH="342900" progId="Equation.3">
                    <p:embed/>
                  </p:oleObj>
                </mc:Choice>
                <mc:Fallback>
                  <p:oleObj name="Equazione" r:id="rId5" imgW="596900" imgH="3429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3686" y="2180551"/>
                          <a:ext cx="1031047" cy="589170"/>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602671803"/>
                </p:ext>
              </p:extLst>
            </p:nvPr>
          </p:nvGraphicFramePr>
          <p:xfrm>
            <a:off x="9681814" y="2180551"/>
            <a:ext cx="987333" cy="592400"/>
          </p:xfrm>
          <a:graphic>
            <a:graphicData uri="http://schemas.openxmlformats.org/presentationml/2006/ole">
              <mc:AlternateContent xmlns:mc="http://schemas.openxmlformats.org/markup-compatibility/2006">
                <mc:Choice xmlns:v="urn:schemas-microsoft-com:vml" Requires="v">
                  <p:oleObj name="Equazione" r:id="rId7" imgW="571252" imgH="342751" progId="Equation.3">
                    <p:embed/>
                  </p:oleObj>
                </mc:Choice>
                <mc:Fallback>
                  <p:oleObj name="Equazione" r:id="rId7" imgW="571252" imgH="34275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1814" y="2180551"/>
                          <a:ext cx="987333" cy="592400"/>
                        </a:xfrm>
                        <a:prstGeom prst="rect">
                          <a:avLst/>
                        </a:prstGeom>
                        <a:noFill/>
                      </p:spPr>
                    </p:pic>
                  </p:oleObj>
                </mc:Fallback>
              </mc:AlternateContent>
            </a:graphicData>
          </a:graphic>
        </p:graphicFrame>
        <p:graphicFrame>
          <p:nvGraphicFramePr>
            <p:cNvPr id="12" name="Oggetto 11"/>
            <p:cNvGraphicFramePr>
              <a:graphicFrameLocks noChangeAspect="1"/>
            </p:cNvGraphicFramePr>
            <p:nvPr>
              <p:extLst>
                <p:ext uri="{D42A27DB-BD31-4B8C-83A1-F6EECF244321}">
                  <p14:modId xmlns:p14="http://schemas.microsoft.com/office/powerpoint/2010/main" val="3616064611"/>
                </p:ext>
              </p:extLst>
            </p:nvPr>
          </p:nvGraphicFramePr>
          <p:xfrm>
            <a:off x="5869390" y="3419082"/>
            <a:ext cx="806980" cy="430389"/>
          </p:xfrm>
          <a:graphic>
            <a:graphicData uri="http://schemas.openxmlformats.org/presentationml/2006/ole">
              <mc:AlternateContent xmlns:mc="http://schemas.openxmlformats.org/markup-compatibility/2006">
                <mc:Choice xmlns:v="urn:schemas-microsoft-com:vml" Requires="v">
                  <p:oleObj name="Equazione" r:id="rId9" imgW="431613" imgH="228501" progId="Equation.3">
                    <p:embed/>
                  </p:oleObj>
                </mc:Choice>
                <mc:Fallback>
                  <p:oleObj name="Equazione" r:id="rId9" imgW="431613" imgH="228501" progId="Equation.3">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9390" y="3419082"/>
                          <a:ext cx="806980" cy="430389"/>
                        </a:xfrm>
                        <a:prstGeom prst="rect">
                          <a:avLst/>
                        </a:prstGeom>
                        <a:noFill/>
                      </p:spPr>
                    </p:pic>
                  </p:oleObj>
                </mc:Fallback>
              </mc:AlternateContent>
            </a:graphicData>
          </a:graphic>
        </p:graphicFrame>
      </p:grpSp>
      <p:sp>
        <p:nvSpPr>
          <p:cNvPr id="14" name="CasellaDiTesto 13"/>
          <p:cNvSpPr txBox="1"/>
          <p:nvPr/>
        </p:nvSpPr>
        <p:spPr>
          <a:xfrm>
            <a:off x="209851" y="4279776"/>
            <a:ext cx="8442889" cy="752514"/>
          </a:xfrm>
          <a:prstGeom prst="rect">
            <a:avLst/>
          </a:prstGeom>
          <a:noFill/>
        </p:spPr>
        <p:txBody>
          <a:bodyPr wrap="none" rtlCol="0">
            <a:spAutoFit/>
          </a:bodyPr>
          <a:lstStyle/>
          <a:p>
            <a:pPr>
              <a:lnSpc>
                <a:spcPct val="110000"/>
              </a:lnSpc>
            </a:pPr>
            <a:r>
              <a:rPr lang="en-US" sz="2000" dirty="0"/>
              <a:t>Note that it is possible to express the mean value of all the </a:t>
            </a:r>
            <a:r>
              <a:rPr lang="en-US" sz="2000" i="1" dirty="0"/>
              <a:t>n</a:t>
            </a:r>
            <a:r>
              <a:rPr lang="en-US" sz="2000" dirty="0"/>
              <a:t> measurements as:</a:t>
            </a:r>
          </a:p>
          <a:p>
            <a:pPr>
              <a:lnSpc>
                <a:spcPct val="110000"/>
              </a:lnSpc>
            </a:pPr>
            <a:r>
              <a:rPr lang="en-US" sz="2000" dirty="0"/>
              <a:t>where </a:t>
            </a:r>
            <a:r>
              <a:rPr lang="en-US" sz="2000" i="1" dirty="0" err="1"/>
              <a:t>x</a:t>
            </a:r>
            <a:r>
              <a:rPr lang="en-US" sz="2000" i="1" baseline="-25000" dirty="0" err="1"/>
              <a:t>k</a:t>
            </a:r>
            <a:r>
              <a:rPr lang="en-US" sz="2000" dirty="0"/>
              <a:t> is the </a:t>
            </a:r>
            <a:r>
              <a:rPr lang="en-US" sz="2000" i="1" dirty="0"/>
              <a:t>best representation</a:t>
            </a:r>
            <a:r>
              <a:rPr lang="en-US" sz="2000" dirty="0"/>
              <a:t> of </a:t>
            </a:r>
            <a:r>
              <a:rPr lang="en-US" sz="2000" i="1" dirty="0"/>
              <a:t>x</a:t>
            </a:r>
            <a:r>
              <a:rPr lang="en-US" sz="2000" i="1" baseline="-25000" dirty="0"/>
              <a:t>i</a:t>
            </a:r>
            <a:r>
              <a:rPr lang="en-US" sz="2000" dirty="0"/>
              <a:t> inside the </a:t>
            </a:r>
            <a:r>
              <a:rPr lang="en-US" sz="2000" i="1" dirty="0" err="1"/>
              <a:t>Δ</a:t>
            </a:r>
            <a:r>
              <a:rPr lang="en-US" sz="2000" i="1" baseline="-25000" dirty="0" err="1"/>
              <a:t>k</a:t>
            </a:r>
            <a:r>
              <a:rPr lang="en-US" sz="2000" dirty="0"/>
              <a:t> interval  </a:t>
            </a:r>
          </a:p>
        </p:txBody>
      </p:sp>
      <p:sp>
        <p:nvSpPr>
          <p:cNvPr id="15"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ggetto 15"/>
          <p:cNvGraphicFramePr>
            <a:graphicFrameLocks noChangeAspect="1"/>
          </p:cNvGraphicFramePr>
          <p:nvPr>
            <p:extLst>
              <p:ext uri="{D42A27DB-BD31-4B8C-83A1-F6EECF244321}">
                <p14:modId xmlns:p14="http://schemas.microsoft.com/office/powerpoint/2010/main" val="1819642760"/>
              </p:ext>
            </p:extLst>
          </p:nvPr>
        </p:nvGraphicFramePr>
        <p:xfrm>
          <a:off x="8729355" y="4104592"/>
          <a:ext cx="3142421" cy="710066"/>
        </p:xfrm>
        <a:graphic>
          <a:graphicData uri="http://schemas.openxmlformats.org/presentationml/2006/ole">
            <mc:AlternateContent xmlns:mc="http://schemas.openxmlformats.org/markup-compatibility/2006">
              <mc:Choice xmlns:v="urn:schemas-microsoft-com:vml" Requires="v">
                <p:oleObj name="Equazione" r:id="rId11" imgW="1981200" imgH="444500" progId="Equation.3">
                  <p:embed/>
                </p:oleObj>
              </mc:Choice>
              <mc:Fallback>
                <p:oleObj name="Equazione" r:id="rId11" imgW="1981200" imgH="4445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29355" y="4104592"/>
                        <a:ext cx="3142421" cy="710066"/>
                      </a:xfrm>
                      <a:prstGeom prst="rect">
                        <a:avLst/>
                      </a:prstGeom>
                      <a:noFill/>
                    </p:spPr>
                  </p:pic>
                </p:oleObj>
              </mc:Fallback>
            </mc:AlternateContent>
          </a:graphicData>
        </a:graphic>
      </p:graphicFrame>
      <p:sp>
        <p:nvSpPr>
          <p:cNvPr id="17" name="CasellaDiTesto 16"/>
          <p:cNvSpPr txBox="1"/>
          <p:nvPr/>
        </p:nvSpPr>
        <p:spPr>
          <a:xfrm>
            <a:off x="305101" y="5406340"/>
            <a:ext cx="11729614" cy="1200329"/>
          </a:xfrm>
          <a:prstGeom prst="rect">
            <a:avLst/>
          </a:prstGeom>
          <a:noFill/>
        </p:spPr>
        <p:txBody>
          <a:bodyPr wrap="square" rtlCol="0">
            <a:spAutoFit/>
          </a:bodyPr>
          <a:lstStyle/>
          <a:p>
            <a:pPr>
              <a:lnSpc>
                <a:spcPct val="120000"/>
              </a:lnSpc>
            </a:pPr>
            <a:r>
              <a:rPr lang="en-US" sz="2000" dirty="0"/>
              <a:t>We now think ideally to </a:t>
            </a:r>
            <a:r>
              <a:rPr lang="en-US" sz="2000" b="1" i="1" u="sng" dirty="0"/>
              <a:t>bring the number of measurements  n → ꝏ</a:t>
            </a:r>
            <a:r>
              <a:rPr lang="en-US" sz="2000" b="1" dirty="0"/>
              <a:t> … </a:t>
            </a:r>
            <a:r>
              <a:rPr lang="en-US" sz="2000" dirty="0"/>
              <a:t> in this situation we can think of an “</a:t>
            </a:r>
            <a:r>
              <a:rPr lang="en-US" sz="2000" i="1" dirty="0"/>
              <a:t>enormous”</a:t>
            </a:r>
            <a:r>
              <a:rPr lang="en-US" sz="2000" dirty="0"/>
              <a:t> number of intervals </a:t>
            </a:r>
            <a:r>
              <a:rPr lang="en-US" sz="2000" i="1" dirty="0" err="1"/>
              <a:t>Δ</a:t>
            </a:r>
            <a:r>
              <a:rPr lang="en-US" sz="2000" i="1" baseline="-25000" dirty="0" err="1"/>
              <a:t>k</a:t>
            </a:r>
            <a:r>
              <a:rPr lang="en-US" sz="2000" i="1" dirty="0"/>
              <a:t> </a:t>
            </a:r>
            <a:r>
              <a:rPr lang="en-US" sz="2000" dirty="0"/>
              <a:t>which are also going to be “</a:t>
            </a:r>
            <a:r>
              <a:rPr lang="en-US" sz="2000" i="1" dirty="0"/>
              <a:t>smaller and smaller”  …</a:t>
            </a:r>
          </a:p>
          <a:p>
            <a:pPr>
              <a:lnSpc>
                <a:spcPct val="120000"/>
              </a:lnSpc>
            </a:pPr>
            <a:r>
              <a:rPr lang="en-US" sz="2000" i="1" dirty="0">
                <a:solidFill>
                  <a:srgbClr val="0070C0"/>
                </a:solidFill>
              </a:rPr>
              <a:t>The </a:t>
            </a:r>
            <a:r>
              <a:rPr lang="en-US" sz="2000" i="1" u="sng" dirty="0">
                <a:solidFill>
                  <a:srgbClr val="0070C0"/>
                </a:solidFill>
              </a:rPr>
              <a:t>stepwise</a:t>
            </a:r>
            <a:r>
              <a:rPr lang="en-US" sz="2000" i="1" dirty="0">
                <a:solidFill>
                  <a:srgbClr val="0070C0"/>
                </a:solidFill>
              </a:rPr>
              <a:t> </a:t>
            </a:r>
            <a:r>
              <a:rPr lang="en-US" sz="2000" b="1" i="1" dirty="0">
                <a:solidFill>
                  <a:srgbClr val="0070C0"/>
                </a:solidFill>
              </a:rPr>
              <a:t>curve of the frequency histogram</a:t>
            </a:r>
            <a:r>
              <a:rPr lang="en-US" sz="2000" i="1" dirty="0">
                <a:solidFill>
                  <a:srgbClr val="0070C0"/>
                </a:solidFill>
              </a:rPr>
              <a:t> becomes a </a:t>
            </a:r>
            <a:r>
              <a:rPr lang="en-US" sz="2000" i="1" u="sng" dirty="0">
                <a:solidFill>
                  <a:srgbClr val="0070C0"/>
                </a:solidFill>
              </a:rPr>
              <a:t>smooth</a:t>
            </a:r>
            <a:r>
              <a:rPr lang="en-US" sz="2000" i="1" dirty="0">
                <a:solidFill>
                  <a:srgbClr val="0070C0"/>
                </a:solidFill>
              </a:rPr>
              <a:t> </a:t>
            </a:r>
            <a:r>
              <a:rPr lang="en-US" sz="2000" b="1" i="1" dirty="0">
                <a:solidFill>
                  <a:srgbClr val="0070C0"/>
                </a:solidFill>
              </a:rPr>
              <a:t>limit distribution </a:t>
            </a:r>
            <a:r>
              <a:rPr lang="en-US" sz="2000" b="1" i="1">
                <a:solidFill>
                  <a:srgbClr val="0070C0"/>
                </a:solidFill>
              </a:rPr>
              <a:t>curve f(x)</a:t>
            </a:r>
            <a:endParaRPr lang="en-US" sz="2000" b="1" i="1" dirty="0">
              <a:solidFill>
                <a:srgbClr val="0070C0"/>
              </a:solidFill>
            </a:endParaRPr>
          </a:p>
        </p:txBody>
      </p:sp>
      <p:sp>
        <p:nvSpPr>
          <p:cNvPr id="18" name="Rettangolo 17"/>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3053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aussiana spogli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63249" cy="3627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4311305" y="402752"/>
            <a:ext cx="1313412" cy="2246769"/>
          </a:xfrm>
          <a:prstGeom prst="rect">
            <a:avLst/>
          </a:prstGeom>
          <a:noFill/>
        </p:spPr>
        <p:txBody>
          <a:bodyPr wrap="square" rtlCol="0">
            <a:spAutoFit/>
          </a:bodyPr>
          <a:lstStyle/>
          <a:p>
            <a:r>
              <a:rPr lang="en-US" sz="2000" dirty="0"/>
              <a:t>Where: </a:t>
            </a:r>
          </a:p>
          <a:p>
            <a:endParaRPr lang="en-US" sz="2000" dirty="0"/>
          </a:p>
          <a:p>
            <a:r>
              <a:rPr lang="it-IT" sz="2000" i="1" dirty="0"/>
              <a:t>n  → </a:t>
            </a:r>
            <a:r>
              <a:rPr lang="en-US" sz="2000" i="1" dirty="0"/>
              <a:t>ꝏ </a:t>
            </a:r>
            <a:r>
              <a:rPr lang="it-IT" sz="2000" i="1" dirty="0"/>
              <a:t>	</a:t>
            </a:r>
          </a:p>
          <a:p>
            <a:endParaRPr lang="it-IT" sz="2000" i="1" dirty="0"/>
          </a:p>
          <a:p>
            <a:r>
              <a:rPr lang="it-IT" sz="2000" i="1" dirty="0" err="1"/>
              <a:t>Δ</a:t>
            </a:r>
            <a:r>
              <a:rPr lang="it-IT" sz="2000" i="1" baseline="-25000" dirty="0" err="1"/>
              <a:t>k</a:t>
            </a:r>
            <a:r>
              <a:rPr lang="it-IT" sz="2000" i="1" dirty="0"/>
              <a:t>  → dx	</a:t>
            </a:r>
          </a:p>
          <a:p>
            <a:endParaRPr lang="it-IT" sz="2000" i="1" dirty="0"/>
          </a:p>
          <a:p>
            <a:r>
              <a:rPr lang="it-IT" sz="2000" b="1" i="1" dirty="0" err="1"/>
              <a:t>f</a:t>
            </a:r>
            <a:r>
              <a:rPr lang="it-IT" sz="2000" b="1" i="1" baseline="-25000" dirty="0" err="1"/>
              <a:t>k</a:t>
            </a:r>
            <a:r>
              <a:rPr lang="it-IT" sz="2000" b="1" i="1" dirty="0"/>
              <a:t>  → f(x) </a:t>
            </a:r>
            <a:endParaRPr lang="en-US" sz="2000" b="1" i="1" dirty="0"/>
          </a:p>
        </p:txBody>
      </p:sp>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uppo 12"/>
          <p:cNvGrpSpPr/>
          <p:nvPr/>
        </p:nvGrpSpPr>
        <p:grpSpPr>
          <a:xfrm>
            <a:off x="6739466" y="349411"/>
            <a:ext cx="5452534" cy="3477875"/>
            <a:chOff x="6739467" y="402752"/>
            <a:chExt cx="5452534" cy="3477875"/>
          </a:xfrm>
        </p:grpSpPr>
        <p:grpSp>
          <p:nvGrpSpPr>
            <p:cNvPr id="8" name="Gruppo 7"/>
            <p:cNvGrpSpPr/>
            <p:nvPr/>
          </p:nvGrpSpPr>
          <p:grpSpPr>
            <a:xfrm>
              <a:off x="6739467" y="402752"/>
              <a:ext cx="5452534" cy="3477875"/>
              <a:chOff x="6739467" y="402752"/>
              <a:chExt cx="5452534" cy="3477875"/>
            </a:xfrm>
          </p:grpSpPr>
          <p:sp>
            <p:nvSpPr>
              <p:cNvPr id="3" name="CasellaDiTesto 2"/>
              <p:cNvSpPr txBox="1"/>
              <p:nvPr/>
            </p:nvSpPr>
            <p:spPr>
              <a:xfrm>
                <a:off x="6756401" y="402752"/>
                <a:ext cx="5435600" cy="3477875"/>
              </a:xfrm>
              <a:prstGeom prst="rect">
                <a:avLst/>
              </a:prstGeom>
              <a:noFill/>
            </p:spPr>
            <p:txBody>
              <a:bodyPr wrap="square" rtlCol="0">
                <a:spAutoFit/>
              </a:bodyPr>
              <a:lstStyle/>
              <a:p>
                <a:r>
                  <a:rPr lang="en-US" sz="2000" i="1" dirty="0">
                    <a:latin typeface="Times New Roman" panose="02020603050405020304" pitchFamily="18" charset="0"/>
                    <a:cs typeface="Times New Roman" panose="02020603050405020304" pitchFamily="18" charset="0"/>
                  </a:rPr>
                  <a:t>f(x)dx</a:t>
                </a:r>
                <a:r>
                  <a:rPr lang="en-US" sz="2000" dirty="0"/>
                  <a:t>	is the </a:t>
                </a:r>
                <a:r>
                  <a:rPr lang="en-US" sz="2000" i="1" dirty="0"/>
                  <a:t>measurement fraction</a:t>
                </a:r>
                <a:r>
                  <a:rPr lang="en-US" sz="2000" dirty="0"/>
                  <a:t> that falls 	within the </a:t>
                </a:r>
                <a:r>
                  <a:rPr lang="en-US" sz="2000" i="1" dirty="0"/>
                  <a:t>infinitesimal dx interval</a:t>
                </a:r>
              </a:p>
              <a:p>
                <a:endParaRPr lang="en-US" sz="2000" dirty="0"/>
              </a:p>
              <a:p>
                <a:endParaRPr lang="en-US" sz="2000" dirty="0"/>
              </a:p>
              <a:p>
                <a:r>
                  <a:rPr lang="en-US" sz="2000" dirty="0"/>
                  <a:t>	is the </a:t>
                </a:r>
                <a:r>
                  <a:rPr lang="en-US" sz="2000" i="1" dirty="0"/>
                  <a:t>measurement fraction</a:t>
                </a:r>
                <a:r>
                  <a:rPr lang="en-US" sz="2000" dirty="0"/>
                  <a:t> that falls 	within the </a:t>
                </a:r>
                <a:r>
                  <a:rPr lang="en-US" sz="2000" i="1" dirty="0"/>
                  <a:t>finite interval (b-a)</a:t>
                </a:r>
              </a:p>
              <a:p>
                <a:endParaRPr lang="en-US" sz="2000" i="1" dirty="0"/>
              </a:p>
              <a:p>
                <a:endParaRPr lang="en-US" sz="1600" dirty="0"/>
              </a:p>
              <a:p>
                <a:r>
                  <a:rPr lang="en-US" sz="2000" dirty="0"/>
                  <a:t>Because it is 		     </a:t>
                </a:r>
              </a:p>
              <a:p>
                <a:endParaRPr lang="en-US" sz="2000" dirty="0"/>
              </a:p>
              <a:p>
                <a:r>
                  <a:rPr lang="en-US" sz="2000" dirty="0"/>
                  <a:t>the limit distribution curve is also </a:t>
                </a:r>
                <a:r>
                  <a:rPr lang="en-US" sz="2000" i="1" dirty="0"/>
                  <a:t>normalized</a:t>
                </a:r>
                <a:r>
                  <a:rPr lang="en-US" sz="2000" dirty="0"/>
                  <a:t> ! </a:t>
                </a:r>
              </a:p>
            </p:txBody>
          </p:sp>
          <p:graphicFrame>
            <p:nvGraphicFramePr>
              <p:cNvPr id="5" name="Oggetto 4"/>
              <p:cNvGraphicFramePr>
                <a:graphicFrameLocks noChangeAspect="1"/>
              </p:cNvGraphicFramePr>
              <p:nvPr>
                <p:extLst>
                  <p:ext uri="{D42A27DB-BD31-4B8C-83A1-F6EECF244321}">
                    <p14:modId xmlns:p14="http://schemas.microsoft.com/office/powerpoint/2010/main" val="3857186681"/>
                  </p:ext>
                </p:extLst>
              </p:nvPr>
            </p:nvGraphicFramePr>
            <p:xfrm>
              <a:off x="6739467" y="1454328"/>
              <a:ext cx="905934" cy="770044"/>
            </p:xfrm>
            <a:graphic>
              <a:graphicData uri="http://schemas.openxmlformats.org/presentationml/2006/ole">
                <mc:AlternateContent xmlns:mc="http://schemas.openxmlformats.org/markup-compatibility/2006">
                  <mc:Choice xmlns:v="urn:schemas-microsoft-com:vml" Requires="v">
                    <p:oleObj name="Equazione" r:id="rId3" imgW="571252" imgH="482391" progId="Equation.3">
                      <p:embed/>
                    </p:oleObj>
                  </mc:Choice>
                  <mc:Fallback>
                    <p:oleObj name="Equazione" r:id="rId3" imgW="571252" imgH="482391"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467" y="1454328"/>
                            <a:ext cx="905934" cy="770044"/>
                          </a:xfrm>
                          <a:prstGeom prst="rect">
                            <a:avLst/>
                          </a:prstGeom>
                          <a:noFill/>
                        </p:spPr>
                      </p:pic>
                    </p:oleObj>
                  </mc:Fallback>
                </mc:AlternateContent>
              </a:graphicData>
            </a:graphic>
          </p:graphicFrame>
        </p:grpSp>
        <p:graphicFrame>
          <p:nvGraphicFramePr>
            <p:cNvPr id="7" name="Oggetto 6"/>
            <p:cNvGraphicFramePr>
              <a:graphicFrameLocks noChangeAspect="1"/>
            </p:cNvGraphicFramePr>
            <p:nvPr>
              <p:extLst>
                <p:ext uri="{D42A27DB-BD31-4B8C-83A1-F6EECF244321}">
                  <p14:modId xmlns:p14="http://schemas.microsoft.com/office/powerpoint/2010/main" val="1646810645"/>
                </p:ext>
              </p:extLst>
            </p:nvPr>
          </p:nvGraphicFramePr>
          <p:xfrm>
            <a:off x="8348904" y="2595143"/>
            <a:ext cx="1326471" cy="783098"/>
          </p:xfrm>
          <a:graphic>
            <a:graphicData uri="http://schemas.openxmlformats.org/presentationml/2006/ole">
              <mc:AlternateContent xmlns:mc="http://schemas.openxmlformats.org/markup-compatibility/2006">
                <mc:Choice xmlns:v="urn:schemas-microsoft-com:vml" Requires="v">
                  <p:oleObj name="Equazione" r:id="rId5" imgW="787400" imgH="469900" progId="Equation.3">
                    <p:embed/>
                  </p:oleObj>
                </mc:Choice>
                <mc:Fallback>
                  <p:oleObj name="Equazione" r:id="rId5" imgW="787400" imgH="4699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904" y="2595143"/>
                          <a:ext cx="1326471" cy="783098"/>
                        </a:xfrm>
                        <a:prstGeom prst="rect">
                          <a:avLst/>
                        </a:prstGeom>
                        <a:noFill/>
                      </p:spPr>
                    </p:pic>
                  </p:oleObj>
                </mc:Fallback>
              </mc:AlternateContent>
            </a:graphicData>
          </a:graphic>
        </p:graphicFrame>
      </p:grpSp>
      <p:sp>
        <p:nvSpPr>
          <p:cNvPr id="9" name="CasellaDiTesto 8"/>
          <p:cNvSpPr txBox="1"/>
          <p:nvPr/>
        </p:nvSpPr>
        <p:spPr>
          <a:xfrm>
            <a:off x="220133" y="4143264"/>
            <a:ext cx="1777987" cy="369332"/>
          </a:xfrm>
          <a:prstGeom prst="rect">
            <a:avLst/>
          </a:prstGeom>
          <a:noFill/>
        </p:spPr>
        <p:txBody>
          <a:bodyPr wrap="none" rtlCol="0">
            <a:spAutoFit/>
          </a:bodyPr>
          <a:lstStyle/>
          <a:p>
            <a:r>
              <a:rPr lang="en-US" dirty="0"/>
              <a:t>Only for </a:t>
            </a:r>
            <a:r>
              <a:rPr lang="it-IT" i="1" dirty="0"/>
              <a:t>n  → </a:t>
            </a:r>
            <a:r>
              <a:rPr lang="en-US" i="1" dirty="0"/>
              <a:t>ꝏ </a:t>
            </a:r>
            <a:r>
              <a:rPr lang="en-US" dirty="0"/>
              <a:t> </a:t>
            </a:r>
          </a:p>
        </p:txBody>
      </p:sp>
      <p:sp>
        <p:nvSpPr>
          <p:cNvPr id="10" name="Rectangle 10"/>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1115651505"/>
              </p:ext>
            </p:extLst>
          </p:nvPr>
        </p:nvGraphicFramePr>
        <p:xfrm>
          <a:off x="2481624" y="4176334"/>
          <a:ext cx="1337143" cy="357454"/>
        </p:xfrm>
        <a:graphic>
          <a:graphicData uri="http://schemas.openxmlformats.org/presentationml/2006/ole">
            <mc:AlternateContent xmlns:mc="http://schemas.openxmlformats.org/markup-compatibility/2006">
              <mc:Choice xmlns:v="urn:schemas-microsoft-com:vml" Requires="v">
                <p:oleObj name="Equazione" r:id="rId7" imgW="774364" imgH="203112" progId="Equation.3">
                  <p:embed/>
                </p:oleObj>
              </mc:Choice>
              <mc:Fallback>
                <p:oleObj name="Equazione" r:id="rId7" imgW="774364" imgH="203112"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1624" y="4176334"/>
                        <a:ext cx="1337143" cy="357454"/>
                      </a:xfrm>
                      <a:prstGeom prst="rect">
                        <a:avLst/>
                      </a:prstGeom>
                      <a:noFill/>
                    </p:spPr>
                  </p:pic>
                </p:oleObj>
              </mc:Fallback>
            </mc:AlternateContent>
          </a:graphicData>
        </a:graphic>
      </p:graphicFrame>
      <p:sp>
        <p:nvSpPr>
          <p:cNvPr id="12" name="CasellaDiTesto 11"/>
          <p:cNvSpPr txBox="1"/>
          <p:nvPr/>
        </p:nvSpPr>
        <p:spPr>
          <a:xfrm>
            <a:off x="524933" y="5094102"/>
            <a:ext cx="2531534" cy="707886"/>
          </a:xfrm>
          <a:prstGeom prst="rect">
            <a:avLst/>
          </a:prstGeom>
          <a:noFill/>
        </p:spPr>
        <p:txBody>
          <a:bodyPr wrap="square" rtlCol="0">
            <a:spAutoFit/>
          </a:bodyPr>
          <a:lstStyle/>
          <a:p>
            <a:r>
              <a:rPr lang="en-US" sz="2000" dirty="0"/>
              <a:t>          </a:t>
            </a:r>
            <a:r>
              <a:rPr lang="en-US" sz="2000" b="1" dirty="0"/>
              <a:t>Frequency</a:t>
            </a:r>
          </a:p>
          <a:p>
            <a:r>
              <a:rPr lang="en-US" sz="2000" dirty="0"/>
              <a:t>(experimental results) </a:t>
            </a:r>
          </a:p>
        </p:txBody>
      </p:sp>
      <p:sp>
        <p:nvSpPr>
          <p:cNvPr id="14" name="CasellaDiTesto 13"/>
          <p:cNvSpPr txBox="1"/>
          <p:nvPr/>
        </p:nvSpPr>
        <p:spPr>
          <a:xfrm>
            <a:off x="3623733" y="5094102"/>
            <a:ext cx="2263451" cy="707886"/>
          </a:xfrm>
          <a:prstGeom prst="rect">
            <a:avLst/>
          </a:prstGeom>
          <a:noFill/>
        </p:spPr>
        <p:txBody>
          <a:bodyPr wrap="square" rtlCol="0">
            <a:spAutoFit/>
          </a:bodyPr>
          <a:lstStyle/>
          <a:p>
            <a:r>
              <a:rPr lang="en-US" sz="2000" dirty="0"/>
              <a:t>        </a:t>
            </a:r>
            <a:r>
              <a:rPr lang="en-US" sz="2000" b="1" dirty="0"/>
              <a:t>Probability</a:t>
            </a:r>
          </a:p>
          <a:p>
            <a:r>
              <a:rPr lang="en-US" sz="2000" dirty="0"/>
              <a:t>(theoretical model ) </a:t>
            </a:r>
          </a:p>
        </p:txBody>
      </p:sp>
      <p:cxnSp>
        <p:nvCxnSpPr>
          <p:cNvPr id="17" name="Connettore 2 16"/>
          <p:cNvCxnSpPr>
            <a:stCxn id="12" idx="0"/>
          </p:cNvCxnSpPr>
          <p:nvPr/>
        </p:nvCxnSpPr>
        <p:spPr>
          <a:xfrm flipV="1">
            <a:off x="1790700" y="4578736"/>
            <a:ext cx="690924" cy="515366"/>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H="1" flipV="1">
            <a:off x="3818767" y="4578736"/>
            <a:ext cx="677034" cy="503489"/>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6756401" y="4184127"/>
            <a:ext cx="5300132" cy="1631216"/>
          </a:xfrm>
          <a:prstGeom prst="rect">
            <a:avLst/>
          </a:prstGeom>
          <a:noFill/>
        </p:spPr>
        <p:txBody>
          <a:bodyPr wrap="square" rtlCol="0">
            <a:spAutoFit/>
          </a:bodyPr>
          <a:lstStyle/>
          <a:p>
            <a:r>
              <a:rPr lang="en-US" sz="2000" dirty="0"/>
              <a:t>But, now, which curve describes at best the limit distribution curve </a:t>
            </a:r>
            <a:r>
              <a:rPr lang="en-US" sz="2000" i="1" dirty="0"/>
              <a:t>f(x)</a:t>
            </a:r>
            <a:r>
              <a:rPr lang="en-US" sz="2000" dirty="0"/>
              <a:t> ?</a:t>
            </a:r>
          </a:p>
          <a:p>
            <a:endParaRPr lang="en-US" sz="1600" dirty="0"/>
          </a:p>
          <a:p>
            <a:r>
              <a:rPr lang="en-US" sz="2000" dirty="0"/>
              <a:t>It’s the well-known </a:t>
            </a:r>
            <a:r>
              <a:rPr lang="en-US" sz="2000" b="1" i="1" dirty="0"/>
              <a:t>Normal distribution curve </a:t>
            </a:r>
            <a:r>
              <a:rPr lang="en-US" sz="2000" dirty="0"/>
              <a:t>or </a:t>
            </a:r>
            <a:r>
              <a:rPr lang="en-US" sz="2000" b="1" i="1" u="sng" dirty="0"/>
              <a:t>Gaussian curve</a:t>
            </a:r>
            <a:r>
              <a:rPr lang="en-US" sz="2000" dirty="0"/>
              <a:t> or </a:t>
            </a:r>
            <a:r>
              <a:rPr lang="en-US" sz="2000" b="1" i="1" dirty="0"/>
              <a:t>bell curve</a:t>
            </a:r>
            <a:r>
              <a:rPr lang="en-US" sz="2000" dirty="0"/>
              <a:t> …</a:t>
            </a:r>
          </a:p>
        </p:txBody>
      </p:sp>
      <p:graphicFrame>
        <p:nvGraphicFramePr>
          <p:cNvPr id="16" name="Oggetto 15"/>
          <p:cNvGraphicFramePr>
            <a:graphicFrameLocks noChangeAspect="1"/>
          </p:cNvGraphicFramePr>
          <p:nvPr>
            <p:extLst>
              <p:ext uri="{D42A27DB-BD31-4B8C-83A1-F6EECF244321}">
                <p14:modId xmlns:p14="http://schemas.microsoft.com/office/powerpoint/2010/main" val="1428901527"/>
              </p:ext>
            </p:extLst>
          </p:nvPr>
        </p:nvGraphicFramePr>
        <p:xfrm>
          <a:off x="8671436" y="5838204"/>
          <a:ext cx="1938770" cy="793404"/>
        </p:xfrm>
        <a:graphic>
          <a:graphicData uri="http://schemas.openxmlformats.org/presentationml/2006/ole">
            <mc:AlternateContent xmlns:mc="http://schemas.openxmlformats.org/markup-compatibility/2006">
              <mc:Choice xmlns:v="urn:schemas-microsoft-com:vml" Requires="v">
                <p:oleObj name="Equazione" r:id="rId9" imgW="927000" imgH="368280" progId="Equation.3">
                  <p:embed/>
                </p:oleObj>
              </mc:Choice>
              <mc:Fallback>
                <p:oleObj name="Equazione" r:id="rId9" imgW="927000" imgH="36828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1436" y="5838204"/>
                        <a:ext cx="1938770" cy="793404"/>
                      </a:xfrm>
                      <a:prstGeom prst="rect">
                        <a:avLst/>
                      </a:prstGeom>
                      <a:noFill/>
                      <a:ln>
                        <a:noFill/>
                      </a:ln>
                    </p:spPr>
                  </p:pic>
                </p:oleObj>
              </mc:Fallback>
            </mc:AlternateContent>
          </a:graphicData>
        </a:graphic>
      </p:graphicFrame>
      <p:sp>
        <p:nvSpPr>
          <p:cNvPr id="20" name="Rettangolo 1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0011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1657024604"/>
              </p:ext>
            </p:extLst>
          </p:nvPr>
        </p:nvGraphicFramePr>
        <p:xfrm>
          <a:off x="487556" y="275416"/>
          <a:ext cx="1952454" cy="799004"/>
        </p:xfrm>
        <a:graphic>
          <a:graphicData uri="http://schemas.openxmlformats.org/presentationml/2006/ole">
            <mc:AlternateContent xmlns:mc="http://schemas.openxmlformats.org/markup-compatibility/2006">
              <mc:Choice xmlns:v="urn:schemas-microsoft-com:vml" Requires="v">
                <p:oleObj name="Equazione" r:id="rId2" imgW="927000" imgH="368280" progId="Equation.3">
                  <p:embed/>
                </p:oleObj>
              </mc:Choice>
              <mc:Fallback>
                <p:oleObj name="Equazione" r:id="rId2" imgW="927000" imgH="36828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56" y="275416"/>
                        <a:ext cx="1952454" cy="799004"/>
                      </a:xfrm>
                      <a:prstGeom prst="rect">
                        <a:avLst/>
                      </a:prstGeom>
                      <a:noFill/>
                      <a:ln>
                        <a:noFill/>
                      </a:ln>
                    </p:spPr>
                  </p:pic>
                </p:oleObj>
              </mc:Fallback>
            </mc:AlternateContent>
          </a:graphicData>
        </a:graphic>
      </p:graphicFrame>
      <p:sp>
        <p:nvSpPr>
          <p:cNvPr id="3" name="CasellaDiTesto 2"/>
          <p:cNvSpPr txBox="1"/>
          <p:nvPr/>
        </p:nvSpPr>
        <p:spPr>
          <a:xfrm>
            <a:off x="2618620" y="585189"/>
            <a:ext cx="9508066" cy="707886"/>
          </a:xfrm>
          <a:prstGeom prst="rect">
            <a:avLst/>
          </a:prstGeom>
          <a:noFill/>
        </p:spPr>
        <p:txBody>
          <a:bodyPr wrap="square" rtlCol="0">
            <a:spAutoFit/>
          </a:bodyPr>
          <a:lstStyle/>
          <a:p>
            <a:r>
              <a:rPr lang="en-US" sz="2000" dirty="0">
                <a:solidFill>
                  <a:srgbClr val="FF0000"/>
                </a:solidFill>
              </a:rPr>
              <a:t>where  </a:t>
            </a:r>
            <a:r>
              <a:rPr lang="en-US" sz="2000" b="1" i="1" dirty="0">
                <a:solidFill>
                  <a:srgbClr val="FF0000"/>
                </a:solidFill>
              </a:rPr>
              <a:t>X</a:t>
            </a:r>
            <a:r>
              <a:rPr lang="en-US" sz="2000" dirty="0">
                <a:solidFill>
                  <a:srgbClr val="FF0000"/>
                </a:solidFill>
              </a:rPr>
              <a:t>  is the </a:t>
            </a:r>
            <a:r>
              <a:rPr lang="en-US" sz="2000" i="1" dirty="0">
                <a:solidFill>
                  <a:srgbClr val="FF0000"/>
                </a:solidFill>
              </a:rPr>
              <a:t>“mean” </a:t>
            </a:r>
            <a:r>
              <a:rPr lang="en-US" sz="2000" dirty="0">
                <a:solidFill>
                  <a:srgbClr val="FF0000"/>
                </a:solidFill>
              </a:rPr>
              <a:t>or the </a:t>
            </a:r>
            <a:r>
              <a:rPr lang="en-US" sz="2000" i="1" u="sng" dirty="0">
                <a:solidFill>
                  <a:srgbClr val="FF0000"/>
                </a:solidFill>
              </a:rPr>
              <a:t>true value</a:t>
            </a:r>
            <a:r>
              <a:rPr lang="en-US" sz="2000" dirty="0">
                <a:solidFill>
                  <a:srgbClr val="FF0000"/>
                </a:solidFill>
              </a:rPr>
              <a:t> </a:t>
            </a:r>
            <a:r>
              <a:rPr lang="en-US" sz="2000" dirty="0"/>
              <a:t>of </a:t>
            </a:r>
            <a:r>
              <a:rPr lang="en-US" sz="2000" i="1" dirty="0"/>
              <a:t>x</a:t>
            </a:r>
            <a:r>
              <a:rPr lang="en-US" sz="2000" dirty="0"/>
              <a:t>  (in fact we have now </a:t>
            </a:r>
            <a:r>
              <a:rPr lang="en-US" sz="2000" i="1" dirty="0"/>
              <a:t>n → ꝏ </a:t>
            </a:r>
            <a:r>
              <a:rPr lang="en-US" sz="2000" dirty="0"/>
              <a:t>measurements) </a:t>
            </a:r>
          </a:p>
          <a:p>
            <a:r>
              <a:rPr lang="en-US" sz="2000" dirty="0"/>
              <a:t>and  </a:t>
            </a:r>
            <a:r>
              <a:rPr lang="en-US" sz="2000" b="1" i="1" dirty="0"/>
              <a:t>σ</a:t>
            </a:r>
            <a:r>
              <a:rPr lang="en-US" sz="2000" dirty="0"/>
              <a:t>  is a </a:t>
            </a:r>
            <a:r>
              <a:rPr lang="en-US" sz="2000" i="1" dirty="0"/>
              <a:t>“width parameter”  </a:t>
            </a:r>
            <a:r>
              <a:rPr lang="en-US" sz="2000" dirty="0"/>
              <a:t>of the function</a:t>
            </a:r>
            <a:endParaRPr lang="en-US" sz="2000" i="1" u="sng" dirty="0"/>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uppo 9"/>
          <p:cNvGrpSpPr/>
          <p:nvPr/>
        </p:nvGrpSpPr>
        <p:grpSpPr>
          <a:xfrm>
            <a:off x="382556" y="1661365"/>
            <a:ext cx="10205845" cy="867463"/>
            <a:chOff x="382556" y="1684225"/>
            <a:chExt cx="10205845" cy="867463"/>
          </a:xfrm>
        </p:grpSpPr>
        <p:sp>
          <p:nvSpPr>
            <p:cNvPr id="4" name="CasellaDiTesto 3"/>
            <p:cNvSpPr txBox="1"/>
            <p:nvPr/>
          </p:nvSpPr>
          <p:spPr>
            <a:xfrm>
              <a:off x="382556" y="1947332"/>
              <a:ext cx="10205845" cy="400110"/>
            </a:xfrm>
            <a:prstGeom prst="rect">
              <a:avLst/>
            </a:prstGeom>
            <a:noFill/>
          </p:spPr>
          <p:txBody>
            <a:bodyPr wrap="square" rtlCol="0">
              <a:spAutoFit/>
            </a:bodyPr>
            <a:lstStyle/>
            <a:p>
              <a:r>
                <a:rPr lang="en-US" sz="2000" dirty="0"/>
                <a:t>Applying the normalizing condition:		we get  </a:t>
              </a:r>
            </a:p>
          </p:txBody>
        </p:sp>
        <p:graphicFrame>
          <p:nvGraphicFramePr>
            <p:cNvPr id="6" name="Oggetto 5"/>
            <p:cNvGraphicFramePr>
              <a:graphicFrameLocks noChangeAspect="1"/>
            </p:cNvGraphicFramePr>
            <p:nvPr>
              <p:extLst>
                <p:ext uri="{D42A27DB-BD31-4B8C-83A1-F6EECF244321}">
                  <p14:modId xmlns:p14="http://schemas.microsoft.com/office/powerpoint/2010/main" val="284985041"/>
                </p:ext>
              </p:extLst>
            </p:nvPr>
          </p:nvGraphicFramePr>
          <p:xfrm>
            <a:off x="4409408" y="1767144"/>
            <a:ext cx="1328921" cy="784544"/>
          </p:xfrm>
          <a:graphic>
            <a:graphicData uri="http://schemas.openxmlformats.org/presentationml/2006/ole">
              <mc:AlternateContent xmlns:mc="http://schemas.openxmlformats.org/markup-compatibility/2006">
                <mc:Choice xmlns:v="urn:schemas-microsoft-com:vml" Requires="v">
                  <p:oleObj name="Equazione" r:id="rId4" imgW="787400" imgH="469900" progId="Equation.3">
                    <p:embed/>
                  </p:oleObj>
                </mc:Choice>
                <mc:Fallback>
                  <p:oleObj name="Equazione" r:id="rId4" imgW="787400" imgH="469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408" y="1767144"/>
                          <a:ext cx="1328921" cy="784544"/>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2324148616"/>
                </p:ext>
              </p:extLst>
            </p:nvPr>
          </p:nvGraphicFramePr>
          <p:xfrm>
            <a:off x="7109235" y="1684225"/>
            <a:ext cx="2755017" cy="864000"/>
          </p:xfrm>
          <a:graphic>
            <a:graphicData uri="http://schemas.openxmlformats.org/presentationml/2006/ole">
              <mc:AlternateContent xmlns:mc="http://schemas.openxmlformats.org/markup-compatibility/2006">
                <mc:Choice xmlns:v="urn:schemas-microsoft-com:vml" Requires="v">
                  <p:oleObj name="Equazione" r:id="rId6" imgW="1524000" imgH="482600" progId="Equation.3">
                    <p:embed/>
                  </p:oleObj>
                </mc:Choice>
                <mc:Fallback>
                  <p:oleObj name="Equazione" r:id="rId6" imgW="1524000" imgH="482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9235" y="1684225"/>
                          <a:ext cx="2755017" cy="864000"/>
                        </a:xfrm>
                        <a:prstGeom prst="rect">
                          <a:avLst/>
                        </a:prstGeom>
                        <a:noFill/>
                        <a:ln w="12700">
                          <a:solidFill>
                            <a:srgbClr val="0070C0"/>
                          </a:solidFill>
                        </a:ln>
                      </p:spPr>
                    </p:pic>
                  </p:oleObj>
                </mc:Fallback>
              </mc:AlternateContent>
            </a:graphicData>
          </a:graphic>
        </p:graphicFrame>
      </p:grpSp>
      <p:sp>
        <p:nvSpPr>
          <p:cNvPr id="11"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8" name="Gruppo 17"/>
          <p:cNvGrpSpPr/>
          <p:nvPr/>
        </p:nvGrpSpPr>
        <p:grpSpPr>
          <a:xfrm>
            <a:off x="139015" y="2963872"/>
            <a:ext cx="11390490" cy="873608"/>
            <a:chOff x="382556" y="2986732"/>
            <a:chExt cx="11390490" cy="873608"/>
          </a:xfrm>
        </p:grpSpPr>
        <p:sp>
          <p:nvSpPr>
            <p:cNvPr id="9" name="CasellaDiTesto 8"/>
            <p:cNvSpPr txBox="1"/>
            <p:nvPr/>
          </p:nvSpPr>
          <p:spPr>
            <a:xfrm>
              <a:off x="382556" y="3208147"/>
              <a:ext cx="11390490" cy="400110"/>
            </a:xfrm>
            <a:prstGeom prst="rect">
              <a:avLst/>
            </a:prstGeom>
            <a:noFill/>
          </p:spPr>
          <p:txBody>
            <a:bodyPr wrap="none" rtlCol="0">
              <a:spAutoFit/>
            </a:bodyPr>
            <a:lstStyle/>
            <a:p>
              <a:r>
                <a:rPr lang="en-US" sz="2000" dirty="0"/>
                <a:t>If we calculate the </a:t>
              </a:r>
              <a:r>
                <a:rPr lang="en-US" sz="2000" i="1" dirty="0"/>
                <a:t>mean value </a:t>
              </a:r>
              <a:r>
                <a:rPr lang="en-US" sz="2000" dirty="0"/>
                <a:t>for the function </a:t>
              </a:r>
              <a:r>
                <a:rPr lang="en-US" sz="2000" i="1" dirty="0" err="1"/>
                <a:t>f</a:t>
              </a:r>
              <a:r>
                <a:rPr lang="en-US" sz="2000" i="1" baseline="-25000" dirty="0" err="1"/>
                <a:t>X,σ</a:t>
              </a:r>
              <a:r>
                <a:rPr lang="en-US" sz="2000" i="1" dirty="0"/>
                <a:t> (x) </a:t>
              </a:r>
              <a:r>
                <a:rPr lang="en-US" sz="2000" dirty="0"/>
                <a:t>:</a:t>
              </a:r>
              <a:r>
                <a:rPr lang="en-US" sz="2000" i="1" dirty="0"/>
                <a:t>				</a:t>
              </a:r>
              <a:r>
                <a:rPr lang="en-US" sz="2000" dirty="0"/>
                <a:t>we got the </a:t>
              </a:r>
              <a:r>
                <a:rPr lang="en-US" sz="2000" b="1" i="1" dirty="0"/>
                <a:t>mean</a:t>
              </a:r>
              <a:r>
                <a:rPr lang="en-US" sz="2000" dirty="0"/>
                <a:t>  !</a:t>
              </a:r>
            </a:p>
          </p:txBody>
        </p:sp>
        <p:graphicFrame>
          <p:nvGraphicFramePr>
            <p:cNvPr id="12" name="Oggetto 11"/>
            <p:cNvGraphicFramePr>
              <a:graphicFrameLocks noChangeAspect="1"/>
            </p:cNvGraphicFramePr>
            <p:nvPr>
              <p:extLst>
                <p:ext uri="{D42A27DB-BD31-4B8C-83A1-F6EECF244321}">
                  <p14:modId xmlns:p14="http://schemas.microsoft.com/office/powerpoint/2010/main" val="3489531779"/>
                </p:ext>
              </p:extLst>
            </p:nvPr>
          </p:nvGraphicFramePr>
          <p:xfrm>
            <a:off x="6506632" y="2986732"/>
            <a:ext cx="2709967" cy="873608"/>
          </p:xfrm>
          <a:graphic>
            <a:graphicData uri="http://schemas.openxmlformats.org/presentationml/2006/ole">
              <mc:AlternateContent xmlns:mc="http://schemas.openxmlformats.org/markup-compatibility/2006">
                <mc:Choice xmlns:v="urn:schemas-microsoft-com:vml" Requires="v">
                  <p:oleObj name="Equazione" r:id="rId8" imgW="1447800" imgH="469900" progId="Equation.3">
                    <p:embed/>
                  </p:oleObj>
                </mc:Choice>
                <mc:Fallback>
                  <p:oleObj name="Equazione" r:id="rId8" imgW="1447800" imgH="4699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6632" y="2986732"/>
                          <a:ext cx="2709967" cy="873608"/>
                        </a:xfrm>
                        <a:prstGeom prst="rect">
                          <a:avLst/>
                        </a:prstGeom>
                        <a:noFill/>
                      </p:spPr>
                    </p:pic>
                  </p:oleObj>
                </mc:Fallback>
              </mc:AlternateContent>
            </a:graphicData>
          </a:graphic>
        </p:graphicFrame>
      </p:grpSp>
      <p:sp>
        <p:nvSpPr>
          <p:cNvPr id="13"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9" name="Gruppo 18"/>
          <p:cNvGrpSpPr/>
          <p:nvPr/>
        </p:nvGrpSpPr>
        <p:grpSpPr>
          <a:xfrm>
            <a:off x="158065" y="4044137"/>
            <a:ext cx="12101005" cy="1219101"/>
            <a:chOff x="447325" y="4114799"/>
            <a:chExt cx="12101005" cy="1219101"/>
          </a:xfrm>
        </p:grpSpPr>
        <p:sp>
          <p:nvSpPr>
            <p:cNvPr id="15" name="CasellaDiTesto 14"/>
            <p:cNvSpPr txBox="1"/>
            <p:nvPr/>
          </p:nvSpPr>
          <p:spPr>
            <a:xfrm>
              <a:off x="447325" y="4318237"/>
              <a:ext cx="12101005" cy="1015663"/>
            </a:xfrm>
            <a:prstGeom prst="rect">
              <a:avLst/>
            </a:prstGeom>
            <a:noFill/>
          </p:spPr>
          <p:txBody>
            <a:bodyPr wrap="none" rtlCol="0">
              <a:spAutoFit/>
            </a:bodyPr>
            <a:lstStyle/>
            <a:p>
              <a:r>
                <a:rPr lang="en-US" sz="2000" dirty="0"/>
                <a:t>If we calculate the </a:t>
              </a:r>
              <a:r>
                <a:rPr lang="en-US" sz="2000" i="1" dirty="0"/>
                <a:t>mean squared difference </a:t>
              </a:r>
              <a:r>
                <a:rPr lang="en-US" sz="2000" dirty="0"/>
                <a:t>for </a:t>
              </a:r>
              <a:r>
                <a:rPr lang="en-US" sz="2000" i="1" dirty="0" err="1"/>
                <a:t>f</a:t>
              </a:r>
              <a:r>
                <a:rPr lang="en-US" sz="2000" i="1" baseline="-25000" dirty="0" err="1"/>
                <a:t>X,σ</a:t>
              </a:r>
              <a:r>
                <a:rPr lang="en-US" sz="2000" i="1" dirty="0"/>
                <a:t> (x)</a:t>
              </a:r>
              <a:r>
                <a:rPr lang="en-US" sz="2000" dirty="0"/>
                <a:t> :</a:t>
              </a:r>
              <a:r>
                <a:rPr lang="en-US" sz="2000" i="1" dirty="0"/>
                <a:t>				</a:t>
              </a:r>
              <a:r>
                <a:rPr lang="en-US" sz="2000" i="1"/>
                <a:t>     w</a:t>
              </a:r>
              <a:r>
                <a:rPr lang="en-US" sz="2000"/>
                <a:t>e </a:t>
              </a:r>
              <a:r>
                <a:rPr lang="en-US" sz="2000" dirty="0"/>
                <a:t>got the </a:t>
              </a:r>
              <a:r>
                <a:rPr lang="en-US" sz="2000" b="1" i="1" dirty="0"/>
                <a:t>variance</a:t>
              </a:r>
              <a:r>
                <a:rPr lang="en-US" sz="2000" dirty="0"/>
                <a:t> !</a:t>
              </a:r>
            </a:p>
            <a:p>
              <a:endParaRPr lang="en-US" sz="2000" dirty="0"/>
            </a:p>
            <a:p>
              <a:r>
                <a:rPr lang="en-US" sz="2000" dirty="0"/>
                <a:t>which is the </a:t>
              </a:r>
              <a:r>
                <a:rPr lang="en-US" sz="2000" b="1" i="1" dirty="0"/>
                <a:t>squared standard deviation …</a:t>
              </a:r>
            </a:p>
          </p:txBody>
        </p:sp>
        <p:graphicFrame>
          <p:nvGraphicFramePr>
            <p:cNvPr id="17" name="Oggetto 16"/>
            <p:cNvGraphicFramePr>
              <a:graphicFrameLocks noChangeAspect="1"/>
            </p:cNvGraphicFramePr>
            <p:nvPr>
              <p:extLst>
                <p:ext uri="{D42A27DB-BD31-4B8C-83A1-F6EECF244321}">
                  <p14:modId xmlns:p14="http://schemas.microsoft.com/office/powerpoint/2010/main" val="1480409837"/>
                </p:ext>
              </p:extLst>
            </p:nvPr>
          </p:nvGraphicFramePr>
          <p:xfrm>
            <a:off x="6506631" y="4114799"/>
            <a:ext cx="3251937" cy="812984"/>
          </p:xfrm>
          <a:graphic>
            <a:graphicData uri="http://schemas.openxmlformats.org/presentationml/2006/ole">
              <mc:AlternateContent xmlns:mc="http://schemas.openxmlformats.org/markup-compatibility/2006">
                <mc:Choice xmlns:v="urn:schemas-microsoft-com:vml" Requires="v">
                  <p:oleObj name="Equazione" r:id="rId10" imgW="1866900" imgH="469900" progId="Equation.3">
                    <p:embed/>
                  </p:oleObj>
                </mc:Choice>
                <mc:Fallback>
                  <p:oleObj name="Equazione" r:id="rId10" imgW="1866900" imgH="469900" progId="Equation.3">
                    <p:embed/>
                    <p:pic>
                      <p:nvPicPr>
                        <p:cNvPr id="0" name="Object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06631" y="4114799"/>
                          <a:ext cx="3251937" cy="812984"/>
                        </a:xfrm>
                        <a:prstGeom prst="rect">
                          <a:avLst/>
                        </a:prstGeom>
                        <a:noFill/>
                      </p:spPr>
                    </p:pic>
                  </p:oleObj>
                </mc:Fallback>
              </mc:AlternateContent>
            </a:graphicData>
          </a:graphic>
        </p:graphicFrame>
      </p:grpSp>
      <p:sp>
        <p:nvSpPr>
          <p:cNvPr id="20" name="CasellaDiTesto 19"/>
          <p:cNvSpPr txBox="1"/>
          <p:nvPr/>
        </p:nvSpPr>
        <p:spPr>
          <a:xfrm>
            <a:off x="204482" y="5587756"/>
            <a:ext cx="11783037" cy="949171"/>
          </a:xfrm>
          <a:prstGeom prst="rect">
            <a:avLst/>
          </a:prstGeom>
          <a:noFill/>
        </p:spPr>
        <p:txBody>
          <a:bodyPr wrap="square" rtlCol="0">
            <a:spAutoFit/>
          </a:bodyPr>
          <a:lstStyle/>
          <a:p>
            <a:pPr>
              <a:lnSpc>
                <a:spcPct val="120000"/>
              </a:lnSpc>
            </a:pPr>
            <a:r>
              <a:rPr lang="en-US" sz="2400" dirty="0">
                <a:solidFill>
                  <a:srgbClr val="0070C0"/>
                </a:solidFill>
              </a:rPr>
              <a:t>Therefore, “theoretically” the </a:t>
            </a:r>
            <a:r>
              <a:rPr lang="en-US" sz="2400" u="sng" dirty="0">
                <a:solidFill>
                  <a:srgbClr val="0070C0"/>
                </a:solidFill>
              </a:rPr>
              <a:t>mean </a:t>
            </a:r>
            <a:r>
              <a:rPr lang="en-US" sz="2400" b="1" i="1" u="sng" dirty="0">
                <a:solidFill>
                  <a:srgbClr val="0070C0"/>
                </a:solidFill>
              </a:rPr>
              <a:t>X</a:t>
            </a:r>
            <a:r>
              <a:rPr lang="en-US" sz="2400" b="1" i="1" dirty="0">
                <a:solidFill>
                  <a:srgbClr val="0070C0"/>
                </a:solidFill>
              </a:rPr>
              <a:t> </a:t>
            </a:r>
            <a:r>
              <a:rPr lang="en-US" sz="2400" dirty="0">
                <a:solidFill>
                  <a:srgbClr val="0070C0"/>
                </a:solidFill>
              </a:rPr>
              <a:t>is the </a:t>
            </a:r>
            <a:r>
              <a:rPr lang="en-US" sz="2400" b="1" i="1" dirty="0">
                <a:solidFill>
                  <a:srgbClr val="0070C0"/>
                </a:solidFill>
              </a:rPr>
              <a:t>true value </a:t>
            </a:r>
            <a:r>
              <a:rPr lang="en-US" sz="2400" dirty="0">
                <a:solidFill>
                  <a:srgbClr val="0070C0"/>
                </a:solidFill>
              </a:rPr>
              <a:t>of the measurement and the </a:t>
            </a:r>
            <a:r>
              <a:rPr lang="en-US" sz="2400" u="sng" dirty="0">
                <a:solidFill>
                  <a:srgbClr val="0070C0"/>
                </a:solidFill>
              </a:rPr>
              <a:t>width </a:t>
            </a:r>
            <a:r>
              <a:rPr lang="en-US" sz="2400" b="1" i="1" u="sng" dirty="0">
                <a:solidFill>
                  <a:srgbClr val="0070C0"/>
                </a:solidFill>
              </a:rPr>
              <a:t>σ </a:t>
            </a:r>
            <a:r>
              <a:rPr lang="en-US" sz="2400" dirty="0">
                <a:solidFill>
                  <a:srgbClr val="0070C0"/>
                </a:solidFill>
              </a:rPr>
              <a:t>is the </a:t>
            </a:r>
            <a:r>
              <a:rPr lang="en-US" sz="2400" b="1" i="1" dirty="0">
                <a:solidFill>
                  <a:srgbClr val="0070C0"/>
                </a:solidFill>
              </a:rPr>
              <a:t>standard deviation,</a:t>
            </a:r>
            <a:r>
              <a:rPr lang="en-US" sz="2400" dirty="0">
                <a:solidFill>
                  <a:srgbClr val="0070C0"/>
                </a:solidFill>
              </a:rPr>
              <a:t> calculated for the ideal case of  </a:t>
            </a:r>
            <a:r>
              <a:rPr lang="en-US" sz="2400" i="1" dirty="0">
                <a:solidFill>
                  <a:srgbClr val="0070C0"/>
                </a:solidFill>
              </a:rPr>
              <a:t>n → ꝏ </a:t>
            </a:r>
            <a:r>
              <a:rPr lang="en-US" sz="2400" dirty="0">
                <a:solidFill>
                  <a:srgbClr val="0070C0"/>
                </a:solidFill>
              </a:rPr>
              <a:t>measurements !!!</a:t>
            </a:r>
          </a:p>
        </p:txBody>
      </p:sp>
      <p:sp>
        <p:nvSpPr>
          <p:cNvPr id="21" name="Rettangolo 20"/>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4553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95814" y="186613"/>
            <a:ext cx="10163360" cy="400110"/>
          </a:xfrm>
          <a:prstGeom prst="rect">
            <a:avLst/>
          </a:prstGeom>
          <a:noFill/>
        </p:spPr>
        <p:txBody>
          <a:bodyPr wrap="none" rtlCol="0">
            <a:spAutoFit/>
          </a:bodyPr>
          <a:lstStyle/>
          <a:p>
            <a:r>
              <a:rPr lang="en-US" sz="2000" dirty="0"/>
              <a:t>Finally, if we refer to the mathematical model  </a:t>
            </a:r>
            <a:r>
              <a:rPr lang="en-US" sz="2000" i="1" dirty="0" err="1"/>
              <a:t>f</a:t>
            </a:r>
            <a:r>
              <a:rPr lang="en-US" sz="2000" i="1" baseline="-25000" dirty="0" err="1"/>
              <a:t>X,σ</a:t>
            </a:r>
            <a:r>
              <a:rPr lang="en-US" sz="2000" i="1" dirty="0"/>
              <a:t> (x)</a:t>
            </a:r>
            <a:r>
              <a:rPr lang="en-US" sz="2000" dirty="0"/>
              <a:t>, we can express the </a:t>
            </a:r>
            <a:r>
              <a:rPr lang="en-US" sz="2000" i="1" dirty="0"/>
              <a:t>measurement x</a:t>
            </a:r>
            <a:r>
              <a:rPr lang="en-US" sz="2000" dirty="0"/>
              <a:t> with :  </a:t>
            </a:r>
          </a:p>
        </p:txBody>
      </p:sp>
      <p:sp>
        <p:nvSpPr>
          <p:cNvPr id="4" name="CasellaDiTesto 3"/>
          <p:cNvSpPr txBox="1"/>
          <p:nvPr/>
        </p:nvSpPr>
        <p:spPr>
          <a:xfrm>
            <a:off x="295814" y="1875452"/>
            <a:ext cx="11896186" cy="1015663"/>
          </a:xfrm>
          <a:prstGeom prst="rect">
            <a:avLst/>
          </a:prstGeom>
          <a:noFill/>
        </p:spPr>
        <p:txBody>
          <a:bodyPr wrap="square" rtlCol="0">
            <a:spAutoFit/>
          </a:bodyPr>
          <a:lstStyle/>
          <a:p>
            <a:r>
              <a:rPr lang="en-US" sz="2000" dirty="0"/>
              <a:t>We still have to understand what </a:t>
            </a:r>
            <a:r>
              <a:rPr lang="en-US" sz="2000" b="1" i="1" dirty="0"/>
              <a:t>confidence</a:t>
            </a:r>
            <a:r>
              <a:rPr lang="en-US" sz="2000" dirty="0"/>
              <a:t> we give to the </a:t>
            </a:r>
            <a:r>
              <a:rPr lang="en-US" sz="2000" i="1" dirty="0"/>
              <a:t>width parameter </a:t>
            </a:r>
            <a:r>
              <a:rPr lang="el-GR" sz="2000" b="1" i="1" dirty="0"/>
              <a:t>σ</a:t>
            </a:r>
            <a:r>
              <a:rPr lang="it-IT" sz="2000" dirty="0"/>
              <a:t>  …</a:t>
            </a:r>
            <a:r>
              <a:rPr lang="en-US" sz="2000" dirty="0"/>
              <a:t> </a:t>
            </a:r>
          </a:p>
          <a:p>
            <a:endParaRPr lang="en-US" sz="2000" dirty="0"/>
          </a:p>
          <a:p>
            <a:r>
              <a:rPr lang="en-US" sz="2000" dirty="0"/>
              <a:t>The good news is that with a “mathematical model” we can calculate the integrals between two specified limits:  </a:t>
            </a:r>
          </a:p>
        </p:txBody>
      </p:sp>
      <p:graphicFrame>
        <p:nvGraphicFramePr>
          <p:cNvPr id="5" name="Oggetto 4"/>
          <p:cNvGraphicFramePr>
            <a:graphicFrameLocks noChangeAspect="1"/>
          </p:cNvGraphicFramePr>
          <p:nvPr>
            <p:extLst>
              <p:ext uri="{D42A27DB-BD31-4B8C-83A1-F6EECF244321}">
                <p14:modId xmlns:p14="http://schemas.microsoft.com/office/powerpoint/2010/main" val="2147792057"/>
              </p:ext>
            </p:extLst>
          </p:nvPr>
        </p:nvGraphicFramePr>
        <p:xfrm>
          <a:off x="410547" y="3164181"/>
          <a:ext cx="2508774" cy="799672"/>
        </p:xfrm>
        <a:graphic>
          <a:graphicData uri="http://schemas.openxmlformats.org/presentationml/2006/ole">
            <mc:AlternateContent xmlns:mc="http://schemas.openxmlformats.org/markup-compatibility/2006">
              <mc:Choice xmlns:v="urn:schemas-microsoft-com:vml" Requires="v">
                <p:oleObj name="Equazione" r:id="rId2" imgW="1524000" imgH="482600" progId="Equation.3">
                  <p:embed/>
                </p:oleObj>
              </mc:Choice>
              <mc:Fallback>
                <p:oleObj name="Equazione" r:id="rId2" imgW="1524000" imgH="482600"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47" y="3164181"/>
                        <a:ext cx="2508774" cy="799672"/>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3703469806"/>
              </p:ext>
            </p:extLst>
          </p:nvPr>
        </p:nvGraphicFramePr>
        <p:xfrm>
          <a:off x="410547" y="4079167"/>
          <a:ext cx="2681253" cy="799672"/>
        </p:xfrm>
        <a:graphic>
          <a:graphicData uri="http://schemas.openxmlformats.org/presentationml/2006/ole">
            <mc:AlternateContent xmlns:mc="http://schemas.openxmlformats.org/markup-compatibility/2006">
              <mc:Choice xmlns:v="urn:schemas-microsoft-com:vml" Requires="v">
                <p:oleObj name="Equazione" r:id="rId4" imgW="1625600" imgH="482600" progId="Equation.3">
                  <p:embed/>
                </p:oleObj>
              </mc:Choice>
              <mc:Fallback>
                <p:oleObj name="Equazione" r:id="rId4" imgW="1625600" imgH="4826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47" y="4079167"/>
                        <a:ext cx="2681253" cy="799672"/>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4291417963"/>
              </p:ext>
            </p:extLst>
          </p:nvPr>
        </p:nvGraphicFramePr>
        <p:xfrm>
          <a:off x="401217" y="5078123"/>
          <a:ext cx="2649893" cy="799672"/>
        </p:xfrm>
        <a:graphic>
          <a:graphicData uri="http://schemas.openxmlformats.org/presentationml/2006/ole">
            <mc:AlternateContent xmlns:mc="http://schemas.openxmlformats.org/markup-compatibility/2006">
              <mc:Choice xmlns:v="urn:schemas-microsoft-com:vml" Requires="v">
                <p:oleObj name="Equazione" r:id="rId6" imgW="1612900" imgH="482600" progId="Equation.3">
                  <p:embed/>
                </p:oleObj>
              </mc:Choice>
              <mc:Fallback>
                <p:oleObj name="Equazione" r:id="rId6" imgW="1612900" imgH="4826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217" y="5078123"/>
                        <a:ext cx="2649893" cy="799672"/>
                      </a:xfrm>
                      <a:prstGeom prst="rect">
                        <a:avLst/>
                      </a:prstGeom>
                      <a:noFill/>
                    </p:spPr>
                  </p:pic>
                </p:oleObj>
              </mc:Fallback>
            </mc:AlternateContent>
          </a:graphicData>
        </a:graphic>
      </p:graphicFrame>
      <p:sp>
        <p:nvSpPr>
          <p:cNvPr id="12" name="CasellaDiTesto 11"/>
          <p:cNvSpPr txBox="1"/>
          <p:nvPr/>
        </p:nvSpPr>
        <p:spPr>
          <a:xfrm>
            <a:off x="4145435" y="3241299"/>
            <a:ext cx="7641772" cy="1284069"/>
          </a:xfrm>
          <a:prstGeom prst="rect">
            <a:avLst/>
          </a:prstGeom>
          <a:noFill/>
        </p:spPr>
        <p:txBody>
          <a:bodyPr wrap="square" rtlCol="0">
            <a:spAutoFit/>
          </a:bodyPr>
          <a:lstStyle/>
          <a:p>
            <a:pPr>
              <a:lnSpc>
                <a:spcPct val="120000"/>
              </a:lnSpc>
            </a:pPr>
            <a:r>
              <a:rPr lang="en-US" sz="2200" dirty="0">
                <a:solidFill>
                  <a:srgbClr val="FF0000"/>
                </a:solidFill>
              </a:rPr>
              <a:t>And they will represent the </a:t>
            </a:r>
            <a:r>
              <a:rPr lang="en-US" sz="2200" b="1" i="1" u="sng" dirty="0">
                <a:solidFill>
                  <a:srgbClr val="FF0000"/>
                </a:solidFill>
              </a:rPr>
              <a:t>probability</a:t>
            </a:r>
            <a:r>
              <a:rPr lang="en-US" sz="2200" dirty="0">
                <a:solidFill>
                  <a:srgbClr val="FF0000"/>
                </a:solidFill>
              </a:rPr>
              <a:t> one measurement </a:t>
            </a:r>
            <a:r>
              <a:rPr lang="en-US" sz="2200" b="1" dirty="0">
                <a:solidFill>
                  <a:srgbClr val="FF0000"/>
                </a:solidFill>
              </a:rPr>
              <a:t>x</a:t>
            </a:r>
            <a:r>
              <a:rPr lang="en-US" sz="2200" dirty="0">
                <a:solidFill>
                  <a:srgbClr val="FF0000"/>
                </a:solidFill>
              </a:rPr>
              <a:t> has (one of the </a:t>
            </a:r>
            <a:r>
              <a:rPr lang="en-US" sz="2200" i="1" dirty="0">
                <a:solidFill>
                  <a:srgbClr val="FF0000"/>
                </a:solidFill>
              </a:rPr>
              <a:t>ꝏ </a:t>
            </a:r>
            <a:r>
              <a:rPr lang="en-US" sz="2200" dirty="0">
                <a:solidFill>
                  <a:srgbClr val="FF0000"/>
                </a:solidFill>
              </a:rPr>
              <a:t>we have at disposal) to fall within the range  </a:t>
            </a:r>
            <a:r>
              <a:rPr lang="it-IT" sz="2200" i="1" dirty="0">
                <a:solidFill>
                  <a:srgbClr val="FF0000"/>
                </a:solidFill>
              </a:rPr>
              <a:t>± σ,  </a:t>
            </a:r>
            <a:r>
              <a:rPr lang="it-IT" sz="2200" dirty="0">
                <a:solidFill>
                  <a:srgbClr val="FF0000"/>
                </a:solidFill>
              </a:rPr>
              <a:t>or</a:t>
            </a:r>
            <a:r>
              <a:rPr lang="it-IT" sz="2200" i="1" dirty="0">
                <a:solidFill>
                  <a:srgbClr val="FF0000"/>
                </a:solidFill>
              </a:rPr>
              <a:t> ± 2σ,  </a:t>
            </a:r>
            <a:r>
              <a:rPr lang="it-IT" sz="2200" dirty="0">
                <a:solidFill>
                  <a:srgbClr val="FF0000"/>
                </a:solidFill>
              </a:rPr>
              <a:t>or</a:t>
            </a:r>
            <a:r>
              <a:rPr lang="it-IT" sz="2200" i="1" dirty="0">
                <a:solidFill>
                  <a:srgbClr val="FF0000"/>
                </a:solidFill>
              </a:rPr>
              <a:t> ± 3σ</a:t>
            </a:r>
            <a:r>
              <a:rPr lang="it-IT" sz="2200" dirty="0">
                <a:solidFill>
                  <a:srgbClr val="FF0000"/>
                </a:solidFill>
              </a:rPr>
              <a:t>  </a:t>
            </a:r>
            <a:r>
              <a:rPr lang="it-IT" sz="2200" dirty="0" err="1">
                <a:solidFill>
                  <a:srgbClr val="FF0000"/>
                </a:solidFill>
              </a:rPr>
              <a:t>around</a:t>
            </a:r>
            <a:r>
              <a:rPr lang="it-IT" sz="2200" dirty="0">
                <a:solidFill>
                  <a:srgbClr val="FF0000"/>
                </a:solidFill>
              </a:rPr>
              <a:t> the </a:t>
            </a:r>
            <a:r>
              <a:rPr lang="it-IT" sz="2200" i="1" dirty="0" err="1">
                <a:solidFill>
                  <a:srgbClr val="FF0000"/>
                </a:solidFill>
              </a:rPr>
              <a:t>true</a:t>
            </a:r>
            <a:r>
              <a:rPr lang="it-IT" sz="2200" i="1" dirty="0">
                <a:solidFill>
                  <a:srgbClr val="FF0000"/>
                </a:solidFill>
              </a:rPr>
              <a:t> </a:t>
            </a:r>
            <a:r>
              <a:rPr lang="it-IT" sz="2200" i="1" dirty="0" err="1">
                <a:solidFill>
                  <a:srgbClr val="FF0000"/>
                </a:solidFill>
              </a:rPr>
              <a:t>value</a:t>
            </a:r>
            <a:r>
              <a:rPr lang="it-IT" sz="2200" i="1" dirty="0">
                <a:solidFill>
                  <a:srgbClr val="FF0000"/>
                </a:solidFill>
              </a:rPr>
              <a:t> </a:t>
            </a:r>
            <a:r>
              <a:rPr lang="it-IT" sz="2200" b="1" i="1" dirty="0">
                <a:solidFill>
                  <a:srgbClr val="FF0000"/>
                </a:solidFill>
              </a:rPr>
              <a:t>X</a:t>
            </a:r>
            <a:r>
              <a:rPr lang="it-IT" sz="2200" i="1" dirty="0">
                <a:solidFill>
                  <a:srgbClr val="FF0000"/>
                </a:solidFill>
              </a:rPr>
              <a:t>  </a:t>
            </a:r>
            <a:endParaRPr lang="en-US" sz="2200" i="1" dirty="0">
              <a:solidFill>
                <a:srgbClr val="FF0000"/>
              </a:solidFill>
            </a:endParaRPr>
          </a:p>
        </p:txBody>
      </p:sp>
      <p:sp>
        <p:nvSpPr>
          <p:cNvPr id="13"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2904442374"/>
              </p:ext>
            </p:extLst>
          </p:nvPr>
        </p:nvGraphicFramePr>
        <p:xfrm>
          <a:off x="6152467" y="4779740"/>
          <a:ext cx="3219063" cy="1145522"/>
        </p:xfrm>
        <a:graphic>
          <a:graphicData uri="http://schemas.openxmlformats.org/presentationml/2006/ole">
            <mc:AlternateContent xmlns:mc="http://schemas.openxmlformats.org/markup-compatibility/2006">
              <mc:Choice xmlns:v="urn:schemas-microsoft-com:vml" Requires="v">
                <p:oleObj name="Equazione" r:id="rId8" imgW="1943100" imgH="711200" progId="Equation.3">
                  <p:embed/>
                </p:oleObj>
              </mc:Choice>
              <mc:Fallback>
                <p:oleObj name="Equazione" r:id="rId8" imgW="1943100" imgH="7112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52467" y="4779740"/>
                        <a:ext cx="3219063" cy="1145522"/>
                      </a:xfrm>
                      <a:prstGeom prst="rect">
                        <a:avLst/>
                      </a:prstGeom>
                      <a:noFill/>
                      <a:ln w="12700">
                        <a:solidFill>
                          <a:srgbClr val="0070C0"/>
                        </a:solidFill>
                      </a:ln>
                    </p:spPr>
                  </p:pic>
                </p:oleObj>
              </mc:Fallback>
            </mc:AlternateContent>
          </a:graphicData>
        </a:graphic>
      </p:graphicFrame>
      <p:sp>
        <p:nvSpPr>
          <p:cNvPr id="15" name="CasellaDiTesto 14"/>
          <p:cNvSpPr txBox="1"/>
          <p:nvPr/>
        </p:nvSpPr>
        <p:spPr>
          <a:xfrm>
            <a:off x="295814" y="6190453"/>
            <a:ext cx="11437875" cy="400110"/>
          </a:xfrm>
          <a:prstGeom prst="rect">
            <a:avLst/>
          </a:prstGeom>
          <a:noFill/>
        </p:spPr>
        <p:txBody>
          <a:bodyPr wrap="none" rtlCol="0">
            <a:spAutoFit/>
          </a:bodyPr>
          <a:lstStyle/>
          <a:p>
            <a:r>
              <a:rPr lang="en-US" sz="2000" dirty="0">
                <a:solidFill>
                  <a:srgbClr val="0070C0"/>
                </a:solidFill>
              </a:rPr>
              <a:t>The </a:t>
            </a:r>
            <a:r>
              <a:rPr lang="en-US" sz="2000" i="1" dirty="0">
                <a:solidFill>
                  <a:srgbClr val="0070C0"/>
                </a:solidFill>
              </a:rPr>
              <a:t>factor </a:t>
            </a:r>
            <a:r>
              <a:rPr lang="en-US" sz="2000" b="1" i="1" dirty="0">
                <a:solidFill>
                  <a:srgbClr val="0070C0"/>
                </a:solidFill>
              </a:rPr>
              <a:t>k</a:t>
            </a:r>
            <a:r>
              <a:rPr lang="en-US" sz="2000" dirty="0">
                <a:solidFill>
                  <a:srgbClr val="0070C0"/>
                </a:solidFill>
              </a:rPr>
              <a:t> is named in the GUM as </a:t>
            </a:r>
            <a:r>
              <a:rPr lang="en-US" sz="2000" b="1" i="1" u="sng" dirty="0">
                <a:solidFill>
                  <a:srgbClr val="0070C0"/>
                </a:solidFill>
              </a:rPr>
              <a:t>coverage factor</a:t>
            </a:r>
            <a:r>
              <a:rPr lang="en-US" sz="2000" dirty="0">
                <a:solidFill>
                  <a:srgbClr val="0070C0"/>
                </a:solidFill>
              </a:rPr>
              <a:t> and leads to the definition of </a:t>
            </a:r>
            <a:r>
              <a:rPr lang="en-US" sz="2000" b="1" i="1" u="sng" dirty="0">
                <a:solidFill>
                  <a:srgbClr val="0070C0"/>
                </a:solidFill>
              </a:rPr>
              <a:t>expanded uncertainty</a:t>
            </a:r>
            <a:r>
              <a:rPr lang="en-US" sz="2000" b="1" i="1" dirty="0">
                <a:solidFill>
                  <a:srgbClr val="0070C0"/>
                </a:solidFill>
              </a:rPr>
              <a:t> …  </a:t>
            </a:r>
          </a:p>
        </p:txBody>
      </p:sp>
      <p:grpSp>
        <p:nvGrpSpPr>
          <p:cNvPr id="9" name="Gruppo 8"/>
          <p:cNvGrpSpPr/>
          <p:nvPr/>
        </p:nvGrpSpPr>
        <p:grpSpPr>
          <a:xfrm>
            <a:off x="18662" y="683131"/>
            <a:ext cx="10215959" cy="1192321"/>
            <a:chOff x="0" y="683131"/>
            <a:chExt cx="10215959" cy="1192321"/>
          </a:xfrm>
        </p:grpSpPr>
        <p:pic>
          <p:nvPicPr>
            <p:cNvPr id="2" name="Immagine 1"/>
            <p:cNvPicPr>
              <a:picLocks noChangeAspect="1"/>
            </p:cNvPicPr>
            <p:nvPr/>
          </p:nvPicPr>
          <p:blipFill>
            <a:blip r:embed="rId10"/>
            <a:stretch>
              <a:fillRect/>
            </a:stretch>
          </p:blipFill>
          <p:spPr>
            <a:xfrm>
              <a:off x="0" y="683131"/>
              <a:ext cx="10215959" cy="1192321"/>
            </a:xfrm>
            <a:prstGeom prst="rect">
              <a:avLst/>
            </a:prstGeom>
          </p:spPr>
        </p:pic>
        <p:sp>
          <p:nvSpPr>
            <p:cNvPr id="8" name="Rettangolo 7"/>
            <p:cNvSpPr/>
            <p:nvPr/>
          </p:nvSpPr>
          <p:spPr>
            <a:xfrm>
              <a:off x="5822302" y="895739"/>
              <a:ext cx="1418253" cy="48519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ttangolo 15"/>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9904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aussiana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66" y="219269"/>
            <a:ext cx="5693602" cy="415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8"/>
          <p:cNvSpPr>
            <a:spLocks noChangeArrowheads="1"/>
          </p:cNvSpPr>
          <p:nvPr/>
        </p:nvSpPr>
        <p:spPr bwMode="auto">
          <a:xfrm>
            <a:off x="0" y="23426"/>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sp>
        <p:nvSpPr>
          <p:cNvPr id="11"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1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6" name="Gruppo 15"/>
          <p:cNvGrpSpPr/>
          <p:nvPr/>
        </p:nvGrpSpPr>
        <p:grpSpPr>
          <a:xfrm>
            <a:off x="6096000" y="562301"/>
            <a:ext cx="5904247" cy="3799502"/>
            <a:chOff x="6114662" y="426185"/>
            <a:chExt cx="5904247" cy="3799502"/>
          </a:xfrm>
        </p:grpSpPr>
        <p:grpSp>
          <p:nvGrpSpPr>
            <p:cNvPr id="13" name="Gruppo 12"/>
            <p:cNvGrpSpPr/>
            <p:nvPr/>
          </p:nvGrpSpPr>
          <p:grpSpPr>
            <a:xfrm>
              <a:off x="6114662" y="426185"/>
              <a:ext cx="5904247" cy="3799502"/>
              <a:chOff x="6105331" y="435516"/>
              <a:chExt cx="5904247" cy="3799502"/>
            </a:xfrm>
          </p:grpSpPr>
          <p:grpSp>
            <p:nvGrpSpPr>
              <p:cNvPr id="10" name="Gruppo 9"/>
              <p:cNvGrpSpPr/>
              <p:nvPr/>
            </p:nvGrpSpPr>
            <p:grpSpPr>
              <a:xfrm>
                <a:off x="6105331" y="435516"/>
                <a:ext cx="5904247" cy="3799502"/>
                <a:chOff x="6287752" y="435516"/>
                <a:chExt cx="5904247" cy="3799502"/>
              </a:xfrm>
            </p:grpSpPr>
            <p:sp>
              <p:nvSpPr>
                <p:cNvPr id="2" name="CasellaDiTesto 1"/>
                <p:cNvSpPr txBox="1"/>
                <p:nvPr/>
              </p:nvSpPr>
              <p:spPr>
                <a:xfrm>
                  <a:off x="6287752" y="435516"/>
                  <a:ext cx="5904247" cy="3799502"/>
                </a:xfrm>
                <a:prstGeom prst="rect">
                  <a:avLst/>
                </a:prstGeom>
                <a:noFill/>
              </p:spPr>
              <p:txBody>
                <a:bodyPr wrap="square" rtlCol="0">
                  <a:spAutoFit/>
                </a:bodyPr>
                <a:lstStyle/>
                <a:p>
                  <a:pPr>
                    <a:lnSpc>
                      <a:spcPct val="110000"/>
                    </a:lnSpc>
                  </a:pPr>
                  <a:r>
                    <a:rPr lang="en-US" sz="2000" dirty="0"/>
                    <a:t>Therefore, writing 	      means there is a 68.3 % “probability” to find a </a:t>
                  </a:r>
                  <a:r>
                    <a:rPr lang="en-US" sz="2000" i="1"/>
                    <a:t>measurement x</a:t>
                  </a:r>
                  <a:r>
                    <a:rPr lang="en-US" sz="2000" i="1" baseline="-25000"/>
                    <a:t>i</a:t>
                  </a:r>
                  <a:r>
                    <a:rPr lang="en-US" sz="2000"/>
                    <a:t> </a:t>
                  </a:r>
                  <a:r>
                    <a:rPr lang="en-US" sz="2000" dirty="0"/>
                    <a:t>within the uncertainty range		and  	      .</a:t>
                  </a:r>
                </a:p>
                <a:p>
                  <a:pPr>
                    <a:lnSpc>
                      <a:spcPct val="110000"/>
                    </a:lnSpc>
                  </a:pPr>
                  <a:endParaRPr lang="en-US" sz="2000" dirty="0"/>
                </a:p>
                <a:p>
                  <a:pPr>
                    <a:lnSpc>
                      <a:spcPct val="110000"/>
                    </a:lnSpc>
                  </a:pPr>
                  <a:r>
                    <a:rPr lang="en-US" sz="2000" dirty="0"/>
                    <a:t>In other words, we gained a </a:t>
                  </a:r>
                  <a:r>
                    <a:rPr lang="en-US" sz="2000" b="1" i="1" dirty="0"/>
                    <a:t>confidence</a:t>
                  </a:r>
                  <a:r>
                    <a:rPr lang="en-US" sz="2000" dirty="0"/>
                    <a:t> of 68.3% of finding our measurements within the range 		.</a:t>
                  </a:r>
                </a:p>
                <a:p>
                  <a:pPr>
                    <a:lnSpc>
                      <a:spcPct val="110000"/>
                    </a:lnSpc>
                  </a:pPr>
                  <a:endParaRPr lang="en-US" sz="2000" dirty="0"/>
                </a:p>
                <a:p>
                  <a:pPr>
                    <a:lnSpc>
                      <a:spcPct val="110000"/>
                    </a:lnSpc>
                  </a:pPr>
                  <a:r>
                    <a:rPr lang="en-US" sz="2000" dirty="0"/>
                    <a:t>The geometrical representation of the </a:t>
                  </a:r>
                  <a:r>
                    <a:rPr lang="en-US" sz="2000" b="1" i="1" dirty="0"/>
                    <a:t>probability</a:t>
                  </a:r>
                  <a:r>
                    <a:rPr lang="en-US" sz="2000" dirty="0"/>
                    <a:t> 		      discussed above, is shown left on the </a:t>
                  </a:r>
                  <a:r>
                    <a:rPr lang="en-US" sz="2000" dirty="0" err="1"/>
                    <a:t>gaussian</a:t>
                  </a:r>
                  <a:r>
                    <a:rPr lang="en-US" sz="2000" dirty="0"/>
                    <a:t> distribution curve, also for </a:t>
                  </a:r>
                  <a:r>
                    <a:rPr lang="en-US" sz="2000" i="1" dirty="0"/>
                    <a:t>coverage factors</a:t>
                  </a:r>
                  <a:r>
                    <a:rPr lang="en-US" sz="2000" dirty="0"/>
                    <a:t> of 2 and 3, and is the </a:t>
                  </a:r>
                  <a:r>
                    <a:rPr lang="en-US" sz="2000" i="1" dirty="0"/>
                    <a:t>area</a:t>
                  </a:r>
                  <a:r>
                    <a:rPr lang="en-US" sz="2000" dirty="0"/>
                    <a:t> underlying the curve.</a:t>
                  </a:r>
                </a:p>
              </p:txBody>
            </p:sp>
            <p:graphicFrame>
              <p:nvGraphicFramePr>
                <p:cNvPr id="4" name="Oggetto 3"/>
                <p:cNvGraphicFramePr>
                  <a:graphicFrameLocks noChangeAspect="1"/>
                </p:cNvGraphicFramePr>
                <p:nvPr>
                  <p:extLst>
                    <p:ext uri="{D42A27DB-BD31-4B8C-83A1-F6EECF244321}">
                      <p14:modId xmlns:p14="http://schemas.microsoft.com/office/powerpoint/2010/main" val="3127385049"/>
                    </p:ext>
                  </p:extLst>
                </p:nvPr>
              </p:nvGraphicFramePr>
              <p:xfrm>
                <a:off x="8398991" y="475856"/>
                <a:ext cx="884968" cy="334009"/>
              </p:xfrm>
              <a:graphic>
                <a:graphicData uri="http://schemas.openxmlformats.org/presentationml/2006/ole">
                  <mc:AlternateContent xmlns:mc="http://schemas.openxmlformats.org/markup-compatibility/2006">
                    <mc:Choice xmlns:v="urn:schemas-microsoft-com:vml" Requires="v">
                      <p:oleObj name="Equazione" r:id="rId3" imgW="647419" imgH="177723" progId="Equation.3">
                        <p:embed/>
                      </p:oleObj>
                    </mc:Choice>
                    <mc:Fallback>
                      <p:oleObj name="Equazione" r:id="rId3" imgW="647419" imgH="177723"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991" y="475856"/>
                              <a:ext cx="884968" cy="334009"/>
                            </a:xfrm>
                            <a:prstGeom prst="rect">
                              <a:avLst/>
                            </a:prstGeom>
                            <a:noFill/>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1255505552"/>
                    </p:ext>
                  </p:extLst>
                </p:nvPr>
              </p:nvGraphicFramePr>
              <p:xfrm>
                <a:off x="8344563" y="1196550"/>
                <a:ext cx="668810" cy="291533"/>
              </p:xfrm>
              <a:graphic>
                <a:graphicData uri="http://schemas.openxmlformats.org/presentationml/2006/ole">
                  <mc:AlternateContent xmlns:mc="http://schemas.openxmlformats.org/markup-compatibility/2006">
                    <mc:Choice xmlns:v="urn:schemas-microsoft-com:vml" Requires="v">
                      <p:oleObj name="Equazione" r:id="rId5" imgW="368140" imgH="165028" progId="Equation.3">
                        <p:embed/>
                      </p:oleObj>
                    </mc:Choice>
                    <mc:Fallback>
                      <p:oleObj name="Equazione" r:id="rId5" imgW="368140" imgH="165028"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4563" y="1196550"/>
                              <a:ext cx="668810" cy="291533"/>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2290492556"/>
                    </p:ext>
                  </p:extLst>
                </p:nvPr>
              </p:nvGraphicFramePr>
              <p:xfrm>
                <a:off x="10977421" y="2160588"/>
                <a:ext cx="715963" cy="315912"/>
              </p:xfrm>
              <a:graphic>
                <a:graphicData uri="http://schemas.openxmlformats.org/presentationml/2006/ole">
                  <mc:AlternateContent xmlns:mc="http://schemas.openxmlformats.org/markup-compatibility/2006">
                    <mc:Choice xmlns:v="urn:schemas-microsoft-com:vml" Requires="v">
                      <p:oleObj name="Equazione" r:id="rId7" imgW="368280" imgH="164880" progId="Equation.3">
                        <p:embed/>
                      </p:oleObj>
                    </mc:Choice>
                    <mc:Fallback>
                      <p:oleObj name="Equazione" r:id="rId7" imgW="368280" imgH="164880" progId="Equation.3">
                        <p:embed/>
                        <p:pic>
                          <p:nvPicPr>
                            <p:cNvPr id="0" name="Object 5"/>
                            <p:cNvPicPr>
                              <a:picLocks noChangeAspect="1" noChangeArrowheads="1"/>
                            </p:cNvPicPr>
                            <p:nvPr/>
                          </p:nvPicPr>
                          <p:blipFill>
                            <a:blip r:embed="rId8"/>
                            <a:srcRect/>
                            <a:stretch>
                              <a:fillRect/>
                            </a:stretch>
                          </p:blipFill>
                          <p:spPr bwMode="auto">
                            <a:xfrm>
                              <a:off x="10977421" y="2160588"/>
                              <a:ext cx="715963" cy="315912"/>
                            </a:xfrm>
                            <a:prstGeom prst="rect">
                              <a:avLst/>
                            </a:prstGeom>
                            <a:noFill/>
                          </p:spPr>
                        </p:pic>
                      </p:oleObj>
                    </mc:Fallback>
                  </mc:AlternateContent>
                </a:graphicData>
              </a:graphic>
            </p:graphicFrame>
          </p:grpSp>
          <p:graphicFrame>
            <p:nvGraphicFramePr>
              <p:cNvPr id="12" name="Oggetto 11"/>
              <p:cNvGraphicFramePr>
                <a:graphicFrameLocks noChangeAspect="1"/>
              </p:cNvGraphicFramePr>
              <p:nvPr>
                <p:extLst>
                  <p:ext uri="{D42A27DB-BD31-4B8C-83A1-F6EECF244321}">
                    <p14:modId xmlns:p14="http://schemas.microsoft.com/office/powerpoint/2010/main" val="3536813565"/>
                  </p:ext>
                </p:extLst>
              </p:nvPr>
            </p:nvGraphicFramePr>
            <p:xfrm>
              <a:off x="9436666" y="1188260"/>
              <a:ext cx="718457" cy="305344"/>
            </p:xfrm>
            <a:graphic>
              <a:graphicData uri="http://schemas.openxmlformats.org/presentationml/2006/ole">
                <mc:AlternateContent xmlns:mc="http://schemas.openxmlformats.org/markup-compatibility/2006">
                  <mc:Choice xmlns:v="urn:schemas-microsoft-com:vml" Requires="v">
                    <p:oleObj name="Equazione" r:id="rId9" imgW="380835" imgH="165028" progId="Equation.3">
                      <p:embed/>
                    </p:oleObj>
                  </mc:Choice>
                  <mc:Fallback>
                    <p:oleObj name="Equazione" r:id="rId9" imgW="380835" imgH="165028" progId="Equation.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36666" y="1188260"/>
                            <a:ext cx="718457" cy="305344"/>
                          </a:xfrm>
                          <a:prstGeom prst="rect">
                            <a:avLst/>
                          </a:prstGeom>
                          <a:noFill/>
                        </p:spPr>
                      </p:pic>
                    </p:oleObj>
                  </mc:Fallback>
                </mc:AlternateContent>
              </a:graphicData>
            </a:graphic>
          </p:graphicFrame>
        </p:grpSp>
        <p:graphicFrame>
          <p:nvGraphicFramePr>
            <p:cNvPr id="15" name="Oggetto 14"/>
            <p:cNvGraphicFramePr>
              <a:graphicFrameLocks noChangeAspect="1"/>
            </p:cNvGraphicFramePr>
            <p:nvPr>
              <p:extLst>
                <p:ext uri="{D42A27DB-BD31-4B8C-83A1-F6EECF244321}">
                  <p14:modId xmlns:p14="http://schemas.microsoft.com/office/powerpoint/2010/main" val="3007372862"/>
                </p:ext>
              </p:extLst>
            </p:nvPr>
          </p:nvGraphicFramePr>
          <p:xfrm>
            <a:off x="6184443" y="3135987"/>
            <a:ext cx="1151905" cy="363759"/>
          </p:xfrm>
          <a:graphic>
            <a:graphicData uri="http://schemas.openxmlformats.org/presentationml/2006/ole">
              <mc:AlternateContent xmlns:mc="http://schemas.openxmlformats.org/markup-compatibility/2006">
                <mc:Choice xmlns:v="urn:schemas-microsoft-com:vml" Requires="v">
                  <p:oleObj name="Equazione" r:id="rId11" imgW="660113" imgH="215806" progId="Equation.3">
                    <p:embed/>
                  </p:oleObj>
                </mc:Choice>
                <mc:Fallback>
                  <p:oleObj name="Equazione" r:id="rId11" imgW="660113" imgH="215806" progId="Equation.3">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4443" y="3135987"/>
                          <a:ext cx="1151905" cy="363759"/>
                        </a:xfrm>
                        <a:prstGeom prst="rect">
                          <a:avLst/>
                        </a:prstGeom>
                        <a:noFill/>
                      </p:spPr>
                    </p:pic>
                  </p:oleObj>
                </mc:Fallback>
              </mc:AlternateContent>
            </a:graphicData>
          </a:graphic>
        </p:graphicFrame>
      </p:grpSp>
      <p:grpSp>
        <p:nvGrpSpPr>
          <p:cNvPr id="24" name="Gruppo 23"/>
          <p:cNvGrpSpPr/>
          <p:nvPr/>
        </p:nvGrpSpPr>
        <p:grpSpPr>
          <a:xfrm>
            <a:off x="83494" y="4810250"/>
            <a:ext cx="12314402" cy="1631216"/>
            <a:chOff x="136192" y="4590465"/>
            <a:chExt cx="11969169" cy="1631216"/>
          </a:xfrm>
        </p:grpSpPr>
        <p:graphicFrame>
          <p:nvGraphicFramePr>
            <p:cNvPr id="18" name="Oggetto 17"/>
            <p:cNvGraphicFramePr>
              <a:graphicFrameLocks noChangeAspect="1"/>
            </p:cNvGraphicFramePr>
            <p:nvPr>
              <p:extLst>
                <p:ext uri="{D42A27DB-BD31-4B8C-83A1-F6EECF244321}">
                  <p14:modId xmlns:p14="http://schemas.microsoft.com/office/powerpoint/2010/main" val="3494487429"/>
                </p:ext>
              </p:extLst>
            </p:nvPr>
          </p:nvGraphicFramePr>
          <p:xfrm>
            <a:off x="210880" y="5740223"/>
            <a:ext cx="1364131" cy="481458"/>
          </p:xfrm>
          <a:graphic>
            <a:graphicData uri="http://schemas.openxmlformats.org/presentationml/2006/ole">
              <mc:AlternateContent xmlns:mc="http://schemas.openxmlformats.org/markup-compatibility/2006">
                <mc:Choice xmlns:v="urn:schemas-microsoft-com:vml" Requires="v">
                  <p:oleObj name="Equazione" r:id="rId13" imgW="647700" imgH="228600" progId="Equation.3">
                    <p:embed/>
                  </p:oleObj>
                </mc:Choice>
                <mc:Fallback>
                  <p:oleObj name="Equazione" r:id="rId13" imgW="647700" imgH="228600" progId="Equation.3">
                    <p:embed/>
                    <p:pic>
                      <p:nvPicPr>
                        <p:cNvPr id="0" name="Object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0880" y="5740223"/>
                          <a:ext cx="1364131" cy="481458"/>
                        </a:xfrm>
                        <a:prstGeom prst="rect">
                          <a:avLst/>
                        </a:prstGeom>
                        <a:noFill/>
                      </p:spPr>
                    </p:pic>
                  </p:oleObj>
                </mc:Fallback>
              </mc:AlternateContent>
            </a:graphicData>
          </a:graphic>
        </p:graphicFrame>
        <p:grpSp>
          <p:nvGrpSpPr>
            <p:cNvPr id="23" name="Gruppo 22"/>
            <p:cNvGrpSpPr/>
            <p:nvPr/>
          </p:nvGrpSpPr>
          <p:grpSpPr>
            <a:xfrm>
              <a:off x="136192" y="4590465"/>
              <a:ext cx="11969169" cy="1631216"/>
              <a:chOff x="127292" y="4619526"/>
              <a:chExt cx="11772299" cy="1631216"/>
            </a:xfrm>
          </p:grpSpPr>
          <p:graphicFrame>
            <p:nvGraphicFramePr>
              <p:cNvPr id="17" name="Oggetto 16"/>
              <p:cNvGraphicFramePr>
                <a:graphicFrameLocks noChangeAspect="1"/>
              </p:cNvGraphicFramePr>
              <p:nvPr>
                <p:extLst>
                  <p:ext uri="{D42A27DB-BD31-4B8C-83A1-F6EECF244321}">
                    <p14:modId xmlns:p14="http://schemas.microsoft.com/office/powerpoint/2010/main" val="1697345962"/>
                  </p:ext>
                </p:extLst>
              </p:nvPr>
            </p:nvGraphicFramePr>
            <p:xfrm>
              <a:off x="209286" y="5234943"/>
              <a:ext cx="1265483" cy="353591"/>
            </p:xfrm>
            <a:graphic>
              <a:graphicData uri="http://schemas.openxmlformats.org/presentationml/2006/ole">
                <mc:AlternateContent xmlns:mc="http://schemas.openxmlformats.org/markup-compatibility/2006">
                  <mc:Choice xmlns:v="urn:schemas-microsoft-com:vml" Requires="v">
                    <p:oleObj name="Equazione" r:id="rId15" imgW="647419" imgH="177723" progId="Equation.3">
                      <p:embed/>
                    </p:oleObj>
                  </mc:Choice>
                  <mc:Fallback>
                    <p:oleObj name="Equazione" r:id="rId15" imgW="647419" imgH="177723"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286" y="5234943"/>
                            <a:ext cx="1265483" cy="353591"/>
                          </a:xfrm>
                          <a:prstGeom prst="rect">
                            <a:avLst/>
                          </a:prstGeom>
                          <a:noFill/>
                        </p:spPr>
                      </p:pic>
                    </p:oleObj>
                  </mc:Fallback>
                </mc:AlternateContent>
              </a:graphicData>
            </a:graphic>
          </p:graphicFrame>
          <p:sp>
            <p:nvSpPr>
              <p:cNvPr id="22" name="CasellaDiTesto 21"/>
              <p:cNvSpPr txBox="1"/>
              <p:nvPr/>
            </p:nvSpPr>
            <p:spPr>
              <a:xfrm>
                <a:off x="127292" y="4619526"/>
                <a:ext cx="11772299" cy="1631216"/>
              </a:xfrm>
              <a:prstGeom prst="rect">
                <a:avLst/>
              </a:prstGeom>
              <a:noFill/>
            </p:spPr>
            <p:txBody>
              <a:bodyPr wrap="square" rtlCol="0">
                <a:spAutoFit/>
              </a:bodyPr>
              <a:lstStyle/>
              <a:p>
                <a:r>
                  <a:rPr lang="en-US" sz="2000" dirty="0"/>
                  <a:t>It is very important to understand the two following concepts:</a:t>
                </a:r>
              </a:p>
              <a:p>
                <a:endParaRPr lang="en-US" sz="2000" dirty="0"/>
              </a:p>
              <a:p>
                <a:r>
                  <a:rPr lang="en-US" sz="2000"/>
                  <a:t>	           is </a:t>
                </a:r>
                <a:r>
                  <a:rPr lang="en-US" sz="2000" dirty="0"/>
                  <a:t>a </a:t>
                </a:r>
                <a:r>
                  <a:rPr lang="en-US" sz="2000" b="1" i="1" u="sng" dirty="0"/>
                  <a:t>probability</a:t>
                </a:r>
                <a:r>
                  <a:rPr lang="en-US" sz="2000" dirty="0"/>
                  <a:t> and can be </a:t>
                </a:r>
                <a:r>
                  <a:rPr lang="en-US" sz="2000" i="1" dirty="0"/>
                  <a:t>calculated before</a:t>
                </a:r>
                <a:r>
                  <a:rPr lang="en-US" sz="2000" dirty="0"/>
                  <a:t> doing a single measurement (having the function) !	</a:t>
                </a:r>
              </a:p>
              <a:p>
                <a:endParaRPr lang="en-US" sz="2000" dirty="0"/>
              </a:p>
              <a:p>
                <a:r>
                  <a:rPr lang="en-US" sz="2000"/>
                  <a:t>	           is </a:t>
                </a:r>
                <a:r>
                  <a:rPr lang="en-US" sz="2000" dirty="0"/>
                  <a:t>a </a:t>
                </a:r>
                <a:r>
                  <a:rPr lang="en-US" sz="2000" b="1" i="1" u="sng" dirty="0"/>
                  <a:t>statistics</a:t>
                </a:r>
                <a:r>
                  <a:rPr lang="en-US" sz="2000" dirty="0"/>
                  <a:t> and </a:t>
                </a:r>
                <a:r>
                  <a:rPr lang="en-US" sz="2000"/>
                  <a:t>can be calculated </a:t>
                </a:r>
                <a:r>
                  <a:rPr lang="en-US" sz="2000" i="1" dirty="0"/>
                  <a:t>only if we have data</a:t>
                </a:r>
                <a:r>
                  <a:rPr lang="en-US" sz="2000" dirty="0"/>
                  <a:t> available (after doing the measurements) !</a:t>
                </a:r>
              </a:p>
            </p:txBody>
          </p:sp>
        </p:grpSp>
      </p:grpSp>
      <p:sp>
        <p:nvSpPr>
          <p:cNvPr id="19" name="Rectangle 2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ttangolo 2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95597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3307" y="93307"/>
            <a:ext cx="11942483" cy="2431435"/>
          </a:xfrm>
          <a:prstGeom prst="rect">
            <a:avLst/>
          </a:prstGeom>
          <a:noFill/>
        </p:spPr>
        <p:txBody>
          <a:bodyPr wrap="square" rtlCol="0">
            <a:spAutoFit/>
          </a:bodyPr>
          <a:lstStyle/>
          <a:p>
            <a:pPr algn="just">
              <a:lnSpc>
                <a:spcPct val="110000"/>
              </a:lnSpc>
            </a:pPr>
            <a:r>
              <a:rPr lang="en-US" sz="2000" dirty="0">
                <a:solidFill>
                  <a:srgbClr val="FF0000"/>
                </a:solidFill>
              </a:rPr>
              <a:t>Keep always in mind that the </a:t>
            </a:r>
            <a:r>
              <a:rPr lang="en-US" sz="2000" i="1" dirty="0">
                <a:solidFill>
                  <a:srgbClr val="FF0000"/>
                </a:solidFill>
              </a:rPr>
              <a:t>confidence intervals</a:t>
            </a:r>
            <a:r>
              <a:rPr lang="en-US" sz="2000" dirty="0">
                <a:solidFill>
                  <a:srgbClr val="FF0000"/>
                </a:solidFill>
              </a:rPr>
              <a:t> and their </a:t>
            </a:r>
            <a:r>
              <a:rPr lang="en-US" sz="2000" i="1" dirty="0">
                <a:solidFill>
                  <a:srgbClr val="FF0000"/>
                </a:solidFill>
              </a:rPr>
              <a:t>probability values</a:t>
            </a:r>
            <a:r>
              <a:rPr lang="en-US" sz="2000" dirty="0">
                <a:solidFill>
                  <a:srgbClr val="FF0000"/>
                </a:solidFill>
              </a:rPr>
              <a:t> have been determined by means of a theoretical model or considering </a:t>
            </a:r>
            <a:r>
              <a:rPr lang="en-US" sz="2000" i="1" u="sng" dirty="0">
                <a:solidFill>
                  <a:srgbClr val="FF0000"/>
                </a:solidFill>
              </a:rPr>
              <a:t>ꝏ measurements available</a:t>
            </a:r>
            <a:r>
              <a:rPr lang="en-US" sz="2000" dirty="0">
                <a:solidFill>
                  <a:srgbClr val="FF0000"/>
                </a:solidFill>
              </a:rPr>
              <a:t>, which </a:t>
            </a:r>
            <a:r>
              <a:rPr lang="en-US" sz="2000" b="1" i="1" dirty="0">
                <a:solidFill>
                  <a:srgbClr val="FF0000"/>
                </a:solidFill>
              </a:rPr>
              <a:t>NEVER</a:t>
            </a:r>
            <a:r>
              <a:rPr lang="en-US" sz="2000" dirty="0">
                <a:solidFill>
                  <a:srgbClr val="FF0000"/>
                </a:solidFill>
              </a:rPr>
              <a:t> happens in the real world, where we </a:t>
            </a:r>
            <a:r>
              <a:rPr lang="en-US" sz="2000" b="1" i="1" dirty="0">
                <a:solidFill>
                  <a:srgbClr val="FF0000"/>
                </a:solidFill>
              </a:rPr>
              <a:t>ALWAYS</a:t>
            </a:r>
            <a:r>
              <a:rPr lang="en-US" sz="2000" i="1" dirty="0">
                <a:solidFill>
                  <a:srgbClr val="FF0000"/>
                </a:solidFill>
              </a:rPr>
              <a:t> </a:t>
            </a:r>
            <a:r>
              <a:rPr lang="en-US" sz="2000" dirty="0">
                <a:solidFill>
                  <a:srgbClr val="FF0000"/>
                </a:solidFill>
              </a:rPr>
              <a:t>have only a </a:t>
            </a:r>
            <a:r>
              <a:rPr lang="en-US" sz="2000" i="1" u="sng" dirty="0">
                <a:solidFill>
                  <a:srgbClr val="FF0000"/>
                </a:solidFill>
              </a:rPr>
              <a:t>limited number n of measurements available</a:t>
            </a:r>
            <a:r>
              <a:rPr lang="en-US" sz="2000" dirty="0">
                <a:solidFill>
                  <a:srgbClr val="FF0000"/>
                </a:solidFill>
              </a:rPr>
              <a:t> !</a:t>
            </a:r>
          </a:p>
          <a:p>
            <a:pPr algn="just"/>
            <a:endParaRPr lang="en-US" sz="1600" dirty="0"/>
          </a:p>
          <a:p>
            <a:pPr algn="just">
              <a:lnSpc>
                <a:spcPct val="110000"/>
              </a:lnSpc>
            </a:pPr>
            <a:r>
              <a:rPr lang="en-US" sz="2000" dirty="0"/>
              <a:t>Before applying the results of the </a:t>
            </a:r>
            <a:r>
              <a:rPr lang="en-US" sz="2000" i="1" dirty="0"/>
              <a:t>probability theory</a:t>
            </a:r>
            <a:r>
              <a:rPr lang="en-US" sz="2000" dirty="0"/>
              <a:t>, we have to be reasonably sure that the distribution of our measurement is actually a Gaussian one (</a:t>
            </a:r>
            <a:r>
              <a:rPr lang="en-US" sz="2000" b="1" i="1" dirty="0"/>
              <a:t>χ</a:t>
            </a:r>
            <a:r>
              <a:rPr lang="en-US" sz="2000" b="1" i="1" baseline="30000" dirty="0"/>
              <a:t>2</a:t>
            </a:r>
            <a:r>
              <a:rPr lang="en-US" sz="2000" b="1" i="1" dirty="0"/>
              <a:t> test</a:t>
            </a:r>
            <a:r>
              <a:rPr lang="en-US" sz="2000" dirty="0"/>
              <a:t>) otherwise, we should rather try applying other statistical distributions (</a:t>
            </a:r>
            <a:r>
              <a:rPr lang="en-US" sz="2000" b="1" i="1" dirty="0"/>
              <a:t>t Student</a:t>
            </a:r>
            <a:r>
              <a:rPr lang="en-US" sz="2000" dirty="0"/>
              <a:t>) …</a:t>
            </a:r>
          </a:p>
        </p:txBody>
      </p:sp>
      <p:pic>
        <p:nvPicPr>
          <p:cNvPr id="13314" name="Picture 2" descr="due gaussian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00" y="2976138"/>
            <a:ext cx="4550962" cy="33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5971592" y="62235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uppo 5"/>
          <p:cNvGrpSpPr/>
          <p:nvPr/>
        </p:nvGrpSpPr>
        <p:grpSpPr>
          <a:xfrm>
            <a:off x="5156718" y="2462757"/>
            <a:ext cx="6910874" cy="4138056"/>
            <a:chOff x="5281126" y="2751695"/>
            <a:chExt cx="6910874" cy="4138056"/>
          </a:xfrm>
        </p:grpSpPr>
        <p:sp>
          <p:nvSpPr>
            <p:cNvPr id="3" name="CasellaDiTesto 2"/>
            <p:cNvSpPr txBox="1"/>
            <p:nvPr/>
          </p:nvSpPr>
          <p:spPr>
            <a:xfrm>
              <a:off x="5281126" y="2751695"/>
              <a:ext cx="6910874" cy="4138056"/>
            </a:xfrm>
            <a:prstGeom prst="rect">
              <a:avLst/>
            </a:prstGeom>
            <a:noFill/>
          </p:spPr>
          <p:txBody>
            <a:bodyPr wrap="square" rtlCol="0">
              <a:spAutoFit/>
            </a:bodyPr>
            <a:lstStyle/>
            <a:p>
              <a:pPr>
                <a:lnSpc>
                  <a:spcPct val="110000"/>
                </a:lnSpc>
              </a:pPr>
              <a:r>
                <a:rPr lang="en-US" sz="2000" dirty="0"/>
                <a:t>Because, by increasing the number </a:t>
              </a:r>
              <a:r>
                <a:rPr lang="en-US" sz="2000" i="1" dirty="0"/>
                <a:t>n</a:t>
              </a:r>
              <a:r>
                <a:rPr lang="en-US" sz="2000" dirty="0"/>
                <a:t> of the measurements the standard deviation  </a:t>
              </a:r>
              <a:r>
                <a:rPr lang="en-US" sz="2000" i="1" dirty="0" err="1"/>
                <a:t>σ</a:t>
              </a:r>
              <a:r>
                <a:rPr lang="en-US" sz="2000" i="1" baseline="-25000" dirty="0" err="1"/>
                <a:t>x</a:t>
              </a:r>
              <a:r>
                <a:rPr lang="en-US" sz="2000" dirty="0"/>
                <a:t>  does not change much, 	           is a good way of expressing the </a:t>
              </a:r>
              <a:r>
                <a:rPr lang="en-US" sz="2000" i="1" u="sng" dirty="0"/>
                <a:t>uncertainty of the instrument</a:t>
              </a:r>
              <a:r>
                <a:rPr lang="en-US" sz="2000" dirty="0"/>
                <a:t> or </a:t>
              </a:r>
              <a:r>
                <a:rPr lang="en-US" sz="2000" i="1" u="sng" dirty="0"/>
                <a:t>of the measurement method</a:t>
              </a:r>
              <a:r>
                <a:rPr lang="en-US" sz="2000" dirty="0"/>
                <a:t>.</a:t>
              </a:r>
            </a:p>
            <a:p>
              <a:pPr>
                <a:lnSpc>
                  <a:spcPct val="110000"/>
                </a:lnSpc>
              </a:pPr>
              <a:endParaRPr lang="en-US" sz="2000" dirty="0"/>
            </a:p>
            <a:p>
              <a:pPr>
                <a:lnSpc>
                  <a:spcPct val="110000"/>
                </a:lnSpc>
              </a:pPr>
              <a:r>
                <a:rPr lang="en-US" sz="2000" dirty="0"/>
                <a:t>By observing the </a:t>
              </a:r>
              <a:r>
                <a:rPr lang="en-US" sz="2000" i="1" dirty="0"/>
                <a:t>shape</a:t>
              </a:r>
              <a:r>
                <a:rPr lang="en-US" sz="2000" dirty="0"/>
                <a:t> of the measurement distributions, it is therefore immediate </a:t>
              </a:r>
              <a:r>
                <a:rPr lang="en-US" sz="2000" i="1" dirty="0"/>
                <a:t>establishing</a:t>
              </a:r>
              <a:r>
                <a:rPr lang="en-US" sz="2000" dirty="0"/>
                <a:t> or </a:t>
              </a:r>
              <a:r>
                <a:rPr lang="en-US" sz="2000" i="1" dirty="0"/>
                <a:t>comparing</a:t>
              </a:r>
              <a:r>
                <a:rPr lang="en-US" sz="2000" dirty="0"/>
                <a:t> the accuracy of different measuring </a:t>
              </a:r>
              <a:r>
                <a:rPr lang="en-US" sz="2000"/>
                <a:t>instruments  !!</a:t>
              </a:r>
            </a:p>
            <a:p>
              <a:pPr>
                <a:lnSpc>
                  <a:spcPct val="110000"/>
                </a:lnSpc>
              </a:pPr>
              <a:endParaRPr lang="en-US" sz="2000"/>
            </a:p>
            <a:p>
              <a:pPr>
                <a:lnSpc>
                  <a:spcPct val="110000"/>
                </a:lnSpc>
              </a:pPr>
              <a:r>
                <a:rPr lang="en-US" sz="2000"/>
                <a:t>Being 	           we still have to understand </a:t>
              </a:r>
              <a:r>
                <a:rPr lang="en-US" sz="2000">
                  <a:solidFill>
                    <a:srgbClr val="0070C0"/>
                  </a:solidFill>
                </a:rPr>
                <a:t>if it is possible to get from our </a:t>
              </a:r>
              <a:r>
                <a:rPr lang="en-US" sz="2000" i="1">
                  <a:solidFill>
                    <a:srgbClr val="0070C0"/>
                  </a:solidFill>
                </a:rPr>
                <a:t>n</a:t>
              </a:r>
              <a:r>
                <a:rPr lang="en-US" sz="2000">
                  <a:solidFill>
                    <a:srgbClr val="0070C0"/>
                  </a:solidFill>
                </a:rPr>
                <a:t> measurements  </a:t>
              </a:r>
              <a:r>
                <a:rPr lang="en-US" sz="2000" i="1">
                  <a:solidFill>
                    <a:srgbClr val="0070C0"/>
                  </a:solidFill>
                </a:rPr>
                <a:t>x</a:t>
              </a:r>
              <a:r>
                <a:rPr lang="en-US" sz="2000" i="1" baseline="-25000">
                  <a:solidFill>
                    <a:srgbClr val="0070C0"/>
                  </a:solidFill>
                </a:rPr>
                <a:t>1</a:t>
              </a:r>
              <a:r>
                <a:rPr lang="en-US" sz="2000" i="1">
                  <a:solidFill>
                    <a:srgbClr val="0070C0"/>
                  </a:solidFill>
                </a:rPr>
                <a:t> x</a:t>
              </a:r>
              <a:r>
                <a:rPr lang="en-US" sz="2000" i="1" baseline="-25000">
                  <a:solidFill>
                    <a:srgbClr val="0070C0"/>
                  </a:solidFill>
                </a:rPr>
                <a:t>2</a:t>
              </a:r>
              <a:r>
                <a:rPr lang="en-US" sz="2000" i="1">
                  <a:solidFill>
                    <a:srgbClr val="0070C0"/>
                  </a:solidFill>
                </a:rPr>
                <a:t> … x</a:t>
              </a:r>
              <a:r>
                <a:rPr lang="en-US" sz="2000" i="1" baseline="-25000">
                  <a:solidFill>
                    <a:srgbClr val="0070C0"/>
                  </a:solidFill>
                </a:rPr>
                <a:t>n</a:t>
              </a:r>
              <a:r>
                <a:rPr lang="en-US" sz="2000">
                  <a:solidFill>
                    <a:srgbClr val="0070C0"/>
                  </a:solidFill>
                </a:rPr>
                <a:t>  any information about the </a:t>
              </a:r>
              <a:r>
                <a:rPr lang="en-US" sz="2000" b="1" i="1">
                  <a:solidFill>
                    <a:srgbClr val="0070C0"/>
                  </a:solidFill>
                </a:rPr>
                <a:t>accuracy of the measurement</a:t>
              </a:r>
              <a:r>
                <a:rPr lang="en-US" sz="2000">
                  <a:solidFill>
                    <a:srgbClr val="0070C0"/>
                  </a:solidFill>
                </a:rPr>
                <a:t>  ?</a:t>
              </a:r>
              <a:endParaRPr lang="en-US" sz="2000" dirty="0">
                <a:solidFill>
                  <a:srgbClr val="0070C0"/>
                </a:solidFill>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3333044069"/>
                </p:ext>
              </p:extLst>
            </p:nvPr>
          </p:nvGraphicFramePr>
          <p:xfrm>
            <a:off x="10254731" y="3106024"/>
            <a:ext cx="1119673" cy="395179"/>
          </p:xfrm>
          <a:graphic>
            <a:graphicData uri="http://schemas.openxmlformats.org/presentationml/2006/ole">
              <mc:AlternateContent xmlns:mc="http://schemas.openxmlformats.org/markup-compatibility/2006">
                <mc:Choice xmlns:v="urn:schemas-microsoft-com:vml" Requires="v">
                  <p:oleObj name="Equazione" r:id="rId3" imgW="647700" imgH="228600" progId="Equation.3">
                    <p:embed/>
                  </p:oleObj>
                </mc:Choice>
                <mc:Fallback>
                  <p:oleObj name="Equazione" r:id="rId3" imgW="647700" imgH="2286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4731" y="3106024"/>
                          <a:ext cx="1119673" cy="395179"/>
                        </a:xfrm>
                        <a:prstGeom prst="rect">
                          <a:avLst/>
                        </a:prstGeom>
                        <a:noFill/>
                      </p:spPr>
                    </p:pic>
                  </p:oleObj>
                </mc:Fallback>
              </mc:AlternateContent>
            </a:graphicData>
          </a:graphic>
        </p:graphicFrame>
      </p:grpSp>
      <p:graphicFrame>
        <p:nvGraphicFramePr>
          <p:cNvPr id="8" name="Oggetto 7"/>
          <p:cNvGraphicFramePr>
            <a:graphicFrameLocks noChangeAspect="1"/>
          </p:cNvGraphicFramePr>
          <p:nvPr>
            <p:extLst>
              <p:ext uri="{D42A27DB-BD31-4B8C-83A1-F6EECF244321}">
                <p14:modId xmlns:p14="http://schemas.microsoft.com/office/powerpoint/2010/main" val="1707426684"/>
              </p:ext>
            </p:extLst>
          </p:nvPr>
        </p:nvGraphicFramePr>
        <p:xfrm>
          <a:off x="5941112" y="5526742"/>
          <a:ext cx="734659" cy="317239"/>
        </p:xfrm>
        <a:graphic>
          <a:graphicData uri="http://schemas.openxmlformats.org/presentationml/2006/ole">
            <mc:AlternateContent xmlns:mc="http://schemas.openxmlformats.org/markup-compatibility/2006">
              <mc:Choice xmlns:v="urn:schemas-microsoft-com:vml" Requires="v">
                <p:oleObj name="Equazione" r:id="rId5" imgW="418918" imgH="177723" progId="Equation.3">
                  <p:embed/>
                </p:oleObj>
              </mc:Choice>
              <mc:Fallback>
                <p:oleObj name="Equazione" r:id="rId5" imgW="418918" imgH="177723"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1112" y="5526742"/>
                        <a:ext cx="734659" cy="317239"/>
                      </a:xfrm>
                      <a:prstGeom prst="rect">
                        <a:avLst/>
                      </a:prstGeom>
                      <a:noFill/>
                    </p:spPr>
                  </p:pic>
                </p:oleObj>
              </mc:Fallback>
            </mc:AlternateContent>
          </a:graphicData>
        </a:graphic>
      </p:graphicFrame>
      <p:sp>
        <p:nvSpPr>
          <p:cNvPr id="10" name="Rettangolo 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9970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p:cNvGrpSpPr/>
          <p:nvPr/>
        </p:nvGrpSpPr>
        <p:grpSpPr>
          <a:xfrm>
            <a:off x="505951" y="3434733"/>
            <a:ext cx="5034995" cy="2535538"/>
            <a:chOff x="12513" y="366328"/>
            <a:chExt cx="6472673" cy="3503172"/>
          </a:xfrm>
        </p:grpSpPr>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756" y="366328"/>
              <a:ext cx="6099430" cy="3503172"/>
            </a:xfrm>
            <a:prstGeom prst="rect">
              <a:avLst/>
            </a:prstGeom>
          </p:spPr>
        </p:pic>
        <p:grpSp>
          <p:nvGrpSpPr>
            <p:cNvPr id="5" name="Gruppo 4"/>
            <p:cNvGrpSpPr/>
            <p:nvPr/>
          </p:nvGrpSpPr>
          <p:grpSpPr>
            <a:xfrm>
              <a:off x="12513" y="549038"/>
              <a:ext cx="2792252" cy="807942"/>
              <a:chOff x="340327" y="4421242"/>
              <a:chExt cx="3122139" cy="807942"/>
            </a:xfrm>
          </p:grpSpPr>
          <p:sp>
            <p:nvSpPr>
              <p:cNvPr id="4" name="CasellaDiTesto 3"/>
              <p:cNvSpPr txBox="1"/>
              <p:nvPr/>
            </p:nvSpPr>
            <p:spPr>
              <a:xfrm>
                <a:off x="340327" y="4421242"/>
                <a:ext cx="3122139" cy="807942"/>
              </a:xfrm>
              <a:prstGeom prst="rect">
                <a:avLst/>
              </a:prstGeom>
              <a:noFill/>
            </p:spPr>
            <p:txBody>
              <a:bodyPr wrap="square" rtlCol="0">
                <a:spAutoFit/>
              </a:bodyPr>
              <a:lstStyle/>
              <a:p>
                <a:r>
                  <a:rPr lang="en-US" sz="1600" dirty="0"/>
                  <a:t>Distribution curve of </a:t>
                </a:r>
                <a:r>
                  <a:rPr lang="en-US" sz="1600"/>
                  <a:t>the </a:t>
                </a:r>
                <a:r>
                  <a:rPr lang="en-US" sz="1600" i="1"/>
                  <a:t>m </a:t>
                </a:r>
                <a:r>
                  <a:rPr lang="en-US" sz="1600" i="1" dirty="0"/>
                  <a:t>mean values</a:t>
                </a:r>
                <a:r>
                  <a:rPr lang="en-US" sz="1600" dirty="0"/>
                  <a:t> </a:t>
                </a:r>
              </a:p>
            </p:txBody>
          </p:sp>
          <p:graphicFrame>
            <p:nvGraphicFramePr>
              <p:cNvPr id="6" name="Oggetto 5"/>
              <p:cNvGraphicFramePr>
                <a:graphicFrameLocks noChangeAspect="1"/>
              </p:cNvGraphicFramePr>
              <p:nvPr>
                <p:extLst>
                  <p:ext uri="{D42A27DB-BD31-4B8C-83A1-F6EECF244321}">
                    <p14:modId xmlns:p14="http://schemas.microsoft.com/office/powerpoint/2010/main" val="1233788091"/>
                  </p:ext>
                </p:extLst>
              </p:nvPr>
            </p:nvGraphicFramePr>
            <p:xfrm>
              <a:off x="2823069" y="4830838"/>
              <a:ext cx="290339" cy="304858"/>
            </p:xfrm>
            <a:graphic>
              <a:graphicData uri="http://schemas.openxmlformats.org/presentationml/2006/ole">
                <mc:AlternateContent xmlns:mc="http://schemas.openxmlformats.org/markup-compatibility/2006">
                  <mc:Choice xmlns:v="urn:schemas-microsoft-com:vml" Requires="v">
                    <p:oleObj name="Equazione" r:id="rId3" imgW="190417" imgH="203112" progId="Equation.3">
                      <p:embed/>
                    </p:oleObj>
                  </mc:Choice>
                  <mc:Fallback>
                    <p:oleObj name="Equazione" r:id="rId3" imgW="190417"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3069" y="4830838"/>
                            <a:ext cx="290339" cy="304858"/>
                          </a:xfrm>
                          <a:prstGeom prst="rect">
                            <a:avLst/>
                          </a:prstGeom>
                          <a:noFill/>
                        </p:spPr>
                      </p:pic>
                    </p:oleObj>
                  </mc:Fallback>
                </mc:AlternateContent>
              </a:graphicData>
            </a:graphic>
          </p:graphicFrame>
        </p:grpSp>
        <p:grpSp>
          <p:nvGrpSpPr>
            <p:cNvPr id="7" name="Gruppo 6"/>
            <p:cNvGrpSpPr/>
            <p:nvPr/>
          </p:nvGrpSpPr>
          <p:grpSpPr>
            <a:xfrm>
              <a:off x="3842871" y="1137385"/>
              <a:ext cx="2601580" cy="807942"/>
              <a:chOff x="3842871" y="1137385"/>
              <a:chExt cx="2601580" cy="807942"/>
            </a:xfrm>
          </p:grpSpPr>
          <p:sp>
            <p:nvSpPr>
              <p:cNvPr id="9" name="CasellaDiTesto 8"/>
              <p:cNvSpPr txBox="1"/>
              <p:nvPr/>
            </p:nvSpPr>
            <p:spPr>
              <a:xfrm>
                <a:off x="3842871" y="1137385"/>
                <a:ext cx="2601580" cy="807942"/>
              </a:xfrm>
              <a:prstGeom prst="rect">
                <a:avLst/>
              </a:prstGeom>
              <a:noFill/>
            </p:spPr>
            <p:txBody>
              <a:bodyPr wrap="square" rtlCol="0">
                <a:spAutoFit/>
              </a:bodyPr>
              <a:lstStyle/>
              <a:p>
                <a:r>
                  <a:rPr lang="en-US" sz="1600" dirty="0"/>
                  <a:t>Distribution curve of </a:t>
                </a:r>
                <a:r>
                  <a:rPr lang="en-US" sz="1600"/>
                  <a:t>the </a:t>
                </a:r>
                <a:r>
                  <a:rPr lang="en-US" sz="1600" i="1"/>
                  <a:t>n </a:t>
                </a:r>
                <a:r>
                  <a:rPr lang="en-US" sz="1600" i="1" dirty="0"/>
                  <a:t>measurements</a:t>
                </a:r>
                <a:endParaRPr lang="en-US" sz="1600" dirty="0"/>
              </a:p>
            </p:txBody>
          </p:sp>
          <p:graphicFrame>
            <p:nvGraphicFramePr>
              <p:cNvPr id="11" name="Oggetto 10"/>
              <p:cNvGraphicFramePr>
                <a:graphicFrameLocks noChangeAspect="1"/>
              </p:cNvGraphicFramePr>
              <p:nvPr>
                <p:extLst>
                  <p:ext uri="{D42A27DB-BD31-4B8C-83A1-F6EECF244321}">
                    <p14:modId xmlns:p14="http://schemas.microsoft.com/office/powerpoint/2010/main" val="3567316259"/>
                  </p:ext>
                </p:extLst>
              </p:nvPr>
            </p:nvGraphicFramePr>
            <p:xfrm>
              <a:off x="6224812" y="1541355"/>
              <a:ext cx="200048" cy="364655"/>
            </p:xfrm>
            <a:graphic>
              <a:graphicData uri="http://schemas.openxmlformats.org/presentationml/2006/ole">
                <mc:AlternateContent xmlns:mc="http://schemas.openxmlformats.org/markup-compatibility/2006">
                  <mc:Choice xmlns:v="urn:schemas-microsoft-com:vml" Requires="v">
                    <p:oleObj name="Equazione" r:id="rId5" imgW="177646" imgH="241091" progId="Equation.3">
                      <p:embed/>
                    </p:oleObj>
                  </mc:Choice>
                  <mc:Fallback>
                    <p:oleObj name="Equazione" r:id="rId5" imgW="177646" imgH="2410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4812" y="1541355"/>
                            <a:ext cx="200048" cy="364655"/>
                          </a:xfrm>
                          <a:prstGeom prst="rect">
                            <a:avLst/>
                          </a:prstGeom>
                          <a:noFill/>
                        </p:spPr>
                      </p:pic>
                    </p:oleObj>
                  </mc:Fallback>
                </mc:AlternateContent>
              </a:graphicData>
            </a:graphic>
          </p:graphicFrame>
        </p:grpSp>
      </p:grpSp>
      <p:sp>
        <p:nvSpPr>
          <p:cNvPr id="18" name="CasellaDiTesto 17"/>
          <p:cNvSpPr txBox="1"/>
          <p:nvPr/>
        </p:nvSpPr>
        <p:spPr>
          <a:xfrm>
            <a:off x="7395145" y="3910148"/>
            <a:ext cx="3933641" cy="830997"/>
          </a:xfrm>
          <a:prstGeom prst="rect">
            <a:avLst/>
          </a:prstGeom>
          <a:noFill/>
        </p:spPr>
        <p:txBody>
          <a:bodyPr wrap="none" rtlCol="0">
            <a:spAutoFit/>
          </a:bodyPr>
          <a:lstStyle/>
          <a:p>
            <a:r>
              <a:rPr lang="en-US" sz="2400" b="1" i="1" dirty="0">
                <a:solidFill>
                  <a:srgbClr val="FF0000"/>
                </a:solidFill>
              </a:rPr>
              <a:t>Standard Deviation</a:t>
            </a:r>
            <a:r>
              <a:rPr lang="en-US" sz="2400" dirty="0"/>
              <a:t> expresses</a:t>
            </a:r>
          </a:p>
          <a:p>
            <a:r>
              <a:rPr lang="en-US" sz="2400" dirty="0"/>
              <a:t>the </a:t>
            </a:r>
            <a:r>
              <a:rPr lang="en-US" sz="2400" b="1" i="1" dirty="0"/>
              <a:t>instrument accuracy</a:t>
            </a:r>
            <a:r>
              <a:rPr lang="en-US" sz="2400" dirty="0"/>
              <a:t>  !</a:t>
            </a:r>
          </a:p>
        </p:txBody>
      </p:sp>
      <p:sp>
        <p:nvSpPr>
          <p:cNvPr id="20" name="CasellaDiTesto 19"/>
          <p:cNvSpPr txBox="1"/>
          <p:nvPr/>
        </p:nvSpPr>
        <p:spPr>
          <a:xfrm>
            <a:off x="7398955" y="4904658"/>
            <a:ext cx="3862019" cy="830997"/>
          </a:xfrm>
          <a:prstGeom prst="rect">
            <a:avLst/>
          </a:prstGeom>
          <a:noFill/>
        </p:spPr>
        <p:txBody>
          <a:bodyPr wrap="none" rtlCol="0">
            <a:spAutoFit/>
          </a:bodyPr>
          <a:lstStyle/>
          <a:p>
            <a:r>
              <a:rPr lang="en-US" sz="2400" b="1" i="1" dirty="0">
                <a:solidFill>
                  <a:srgbClr val="FF0000"/>
                </a:solidFill>
              </a:rPr>
              <a:t>Standard Error</a:t>
            </a:r>
            <a:r>
              <a:rPr lang="en-US" sz="2400" dirty="0"/>
              <a:t> expresses</a:t>
            </a:r>
          </a:p>
          <a:p>
            <a:r>
              <a:rPr lang="en-US" sz="2400" dirty="0"/>
              <a:t>the </a:t>
            </a:r>
            <a:r>
              <a:rPr lang="en-US" sz="2400" b="1" i="1" dirty="0"/>
              <a:t>measurement accuracy</a:t>
            </a:r>
            <a:r>
              <a:rPr lang="en-US" sz="2400" dirty="0"/>
              <a:t>  !</a:t>
            </a:r>
          </a:p>
        </p:txBody>
      </p:sp>
      <p:sp>
        <p:nvSpPr>
          <p:cNvPr id="19" name="CasellaDiTesto 18"/>
          <p:cNvSpPr txBox="1"/>
          <p:nvPr/>
        </p:nvSpPr>
        <p:spPr>
          <a:xfrm>
            <a:off x="414512" y="5979899"/>
            <a:ext cx="6443488" cy="752514"/>
          </a:xfrm>
          <a:prstGeom prst="rect">
            <a:avLst/>
          </a:prstGeom>
          <a:noFill/>
        </p:spPr>
        <p:txBody>
          <a:bodyPr wrap="square" rtlCol="0">
            <a:spAutoFit/>
          </a:bodyPr>
          <a:lstStyle/>
          <a:p>
            <a:pPr>
              <a:lnSpc>
                <a:spcPct val="110000"/>
              </a:lnSpc>
            </a:pPr>
            <a:r>
              <a:rPr lang="en-US" sz="2000" dirty="0"/>
              <a:t>For the same set on </a:t>
            </a:r>
            <a:r>
              <a:rPr lang="en-US" sz="2000" i="1" dirty="0"/>
              <a:t>n measurements</a:t>
            </a:r>
            <a:r>
              <a:rPr lang="en-US" sz="2000" dirty="0"/>
              <a:t>, the </a:t>
            </a:r>
            <a:r>
              <a:rPr lang="en-US" sz="2000" b="1" i="1" dirty="0"/>
              <a:t>Standard Error</a:t>
            </a:r>
            <a:r>
              <a:rPr lang="en-US" sz="2000" dirty="0"/>
              <a:t> is always “smaller” than the </a:t>
            </a:r>
            <a:r>
              <a:rPr lang="en-US" sz="2000" b="1" i="1" dirty="0"/>
              <a:t>Standard Deviation</a:t>
            </a:r>
            <a:r>
              <a:rPr lang="en-US" sz="2000" dirty="0"/>
              <a:t> !!  </a:t>
            </a:r>
          </a:p>
        </p:txBody>
      </p:sp>
      <p:sp>
        <p:nvSpPr>
          <p:cNvPr id="15" name="Rettangolo 14"/>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2" name="Oggetto 1"/>
          <p:cNvGraphicFramePr>
            <a:graphicFrameLocks noChangeAspect="1"/>
          </p:cNvGraphicFramePr>
          <p:nvPr>
            <p:extLst>
              <p:ext uri="{D42A27DB-BD31-4B8C-83A1-F6EECF244321}">
                <p14:modId xmlns:p14="http://schemas.microsoft.com/office/powerpoint/2010/main" val="2261732779"/>
              </p:ext>
            </p:extLst>
          </p:nvPr>
        </p:nvGraphicFramePr>
        <p:xfrm>
          <a:off x="993140" y="252095"/>
          <a:ext cx="6129338" cy="884238"/>
        </p:xfrm>
        <a:graphic>
          <a:graphicData uri="http://schemas.openxmlformats.org/presentationml/2006/ole">
            <mc:AlternateContent xmlns:mc="http://schemas.openxmlformats.org/markup-compatibility/2006">
              <mc:Choice xmlns:v="urn:schemas-microsoft-com:vml" Requires="v">
                <p:oleObj name="Equazione" r:id="rId7" imgW="3492500" imgH="508000" progId="Equation.3">
                  <p:embed/>
                </p:oleObj>
              </mc:Choice>
              <mc:Fallback>
                <p:oleObj name="Equazione" r:id="rId7" imgW="3492500" imgH="508000" progId="Equation.3">
                  <p:embed/>
                  <p:pic>
                    <p:nvPicPr>
                      <p:cNvPr id="0" name="Oggetto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3140" y="252095"/>
                        <a:ext cx="6129338" cy="8842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CasellaDiTesto 20"/>
          <p:cNvSpPr txBox="1"/>
          <p:nvPr/>
        </p:nvSpPr>
        <p:spPr>
          <a:xfrm>
            <a:off x="308611" y="1270699"/>
            <a:ext cx="11993880" cy="2085186"/>
          </a:xfrm>
          <a:prstGeom prst="rect">
            <a:avLst/>
          </a:prstGeom>
          <a:noFill/>
        </p:spPr>
        <p:txBody>
          <a:bodyPr wrap="square" rtlCol="0">
            <a:spAutoFit/>
          </a:bodyPr>
          <a:lstStyle/>
          <a:p>
            <a:r>
              <a:rPr lang="en-US" sz="2000"/>
              <a:t>It is the </a:t>
            </a:r>
            <a:r>
              <a:rPr lang="en-US" sz="2000" b="1" i="1">
                <a:solidFill>
                  <a:srgbClr val="FF0000"/>
                </a:solidFill>
              </a:rPr>
              <a:t>Standard Error </a:t>
            </a:r>
            <a:r>
              <a:rPr lang="en-US" sz="2000" i="1">
                <a:solidFill>
                  <a:srgbClr val="FF0000"/>
                </a:solidFill>
              </a:rPr>
              <a:t>of the mean</a:t>
            </a:r>
            <a:r>
              <a:rPr lang="en-US" sz="2000"/>
              <a:t> and gives the </a:t>
            </a:r>
            <a:r>
              <a:rPr lang="en-US" sz="2000" b="1" i="1"/>
              <a:t>uncertainty</a:t>
            </a:r>
            <a:r>
              <a:rPr lang="en-US" sz="2000"/>
              <a:t> with which </a:t>
            </a:r>
            <a:r>
              <a:rPr lang="en-US" sz="2000" i="1"/>
              <a:t>the mean represents the “true value” </a:t>
            </a:r>
            <a:r>
              <a:rPr lang="en-US" sz="2000"/>
              <a:t>!</a:t>
            </a:r>
          </a:p>
          <a:p>
            <a:endParaRPr lang="en-US" sz="1100"/>
          </a:p>
          <a:p>
            <a:pPr marL="342900" indent="-342900">
              <a:lnSpc>
                <a:spcPct val="120000"/>
              </a:lnSpc>
              <a:spcAft>
                <a:spcPts val="300"/>
              </a:spcAft>
              <a:buFont typeface="Arial" panose="020B0604020202020204" pitchFamily="34" charset="0"/>
              <a:buChar char="•"/>
            </a:pPr>
            <a:r>
              <a:rPr lang="en-US" sz="2000"/>
              <a:t>the </a:t>
            </a:r>
            <a:r>
              <a:rPr lang="en-US" sz="2000" i="1"/>
              <a:t>Standard Error</a:t>
            </a:r>
            <a:r>
              <a:rPr lang="en-US" sz="2000"/>
              <a:t> can be calculated using only the </a:t>
            </a:r>
            <a:r>
              <a:rPr lang="en-US" sz="2000" i="1" u="sng"/>
              <a:t>n measurements of one single group</a:t>
            </a:r>
            <a:r>
              <a:rPr lang="en-US" sz="2000"/>
              <a:t> but, because of the way  it was defined, it keeps the powerful meaning of </a:t>
            </a:r>
            <a:r>
              <a:rPr lang="en-US" sz="2000" b="1" i="1"/>
              <a:t>UNCERTAINTY of the MEASUREMENT</a:t>
            </a:r>
            <a:r>
              <a:rPr lang="en-US" sz="2000"/>
              <a:t>  !!</a:t>
            </a:r>
          </a:p>
          <a:p>
            <a:pPr marL="342900" indent="-342900">
              <a:lnSpc>
                <a:spcPct val="120000"/>
              </a:lnSpc>
              <a:spcAft>
                <a:spcPts val="300"/>
              </a:spcAft>
              <a:buFont typeface="Arial" panose="020B0604020202020204" pitchFamily="34" charset="0"/>
              <a:buChar char="•"/>
            </a:pPr>
            <a:r>
              <a:rPr lang="en-US" sz="2000"/>
              <a:t>if we make </a:t>
            </a:r>
            <a:r>
              <a:rPr lang="en-US" sz="2000" i="1"/>
              <a:t>more measurements</a:t>
            </a:r>
            <a:r>
              <a:rPr lang="en-US" sz="2000"/>
              <a:t>  (n → big) the </a:t>
            </a:r>
            <a:r>
              <a:rPr lang="en-US" sz="2000" i="1" u="sng"/>
              <a:t>Standard Error decreases</a:t>
            </a:r>
            <a:r>
              <a:rPr lang="en-US" sz="2000"/>
              <a:t> while the </a:t>
            </a:r>
            <a:r>
              <a:rPr lang="en-US" sz="2000" i="1" u="sng"/>
              <a:t>Standard Deviation stays about the same</a:t>
            </a:r>
            <a:r>
              <a:rPr lang="en-US" sz="2000"/>
              <a:t> !   … </a:t>
            </a:r>
            <a:r>
              <a:rPr lang="en-US" sz="2000" b="1" i="1">
                <a:solidFill>
                  <a:srgbClr val="0070C0"/>
                </a:solidFill>
              </a:rPr>
              <a:t>making more acquisitions makes a </a:t>
            </a:r>
            <a:r>
              <a:rPr lang="en-US" sz="2000" b="1" i="1" u="sng">
                <a:solidFill>
                  <a:srgbClr val="0070C0"/>
                </a:solidFill>
              </a:rPr>
              <a:t>better measurement</a:t>
            </a:r>
            <a:r>
              <a:rPr lang="en-US" sz="2000" b="1" i="1">
                <a:solidFill>
                  <a:srgbClr val="0070C0"/>
                </a:solidFill>
              </a:rPr>
              <a:t>, NOT a </a:t>
            </a:r>
            <a:r>
              <a:rPr lang="en-US" sz="2000" b="1" i="1" u="sng">
                <a:solidFill>
                  <a:srgbClr val="0070C0"/>
                </a:solidFill>
              </a:rPr>
              <a:t>better instrument</a:t>
            </a:r>
            <a:r>
              <a:rPr lang="en-US" sz="2000" b="1" i="1">
                <a:solidFill>
                  <a:srgbClr val="0070C0"/>
                </a:solidFill>
              </a:rPr>
              <a:t> </a:t>
            </a:r>
            <a:r>
              <a:rPr lang="en-US" sz="2000" i="1">
                <a:solidFill>
                  <a:srgbClr val="0070C0"/>
                </a:solidFill>
              </a:rPr>
              <a:t> </a:t>
            </a:r>
            <a:r>
              <a:rPr lang="en-US" sz="2000"/>
              <a:t>! </a:t>
            </a:r>
            <a:endParaRPr lang="en-US" sz="2000" dirty="0"/>
          </a:p>
        </p:txBody>
      </p:sp>
    </p:spTree>
    <p:extLst>
      <p:ext uri="{BB962C8B-B14F-4D97-AF65-F5344CB8AC3E}">
        <p14:creationId xmlns:p14="http://schemas.microsoft.com/office/powerpoint/2010/main" val="38689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9"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460250" y="97543"/>
            <a:ext cx="4881401" cy="646331"/>
          </a:xfrm>
          <a:prstGeom prst="rect">
            <a:avLst/>
          </a:prstGeom>
        </p:spPr>
        <p:txBody>
          <a:bodyPr wrap="none">
            <a:spAutoFit/>
          </a:bodyPr>
          <a:lstStyle/>
          <a:p>
            <a:pPr marL="571500" indent="-571500">
              <a:buFont typeface="Arial" panose="020B0604020202020204" pitchFamily="34" charset="0"/>
              <a:buChar char="•"/>
            </a:pPr>
            <a:r>
              <a:rPr lang="it-IT" sz="3600" dirty="0">
                <a:solidFill>
                  <a:srgbClr val="FF0000"/>
                </a:solidFill>
                <a:effectLst>
                  <a:outerShdw blurRad="38100" dist="38100" dir="2700000" algn="tl">
                    <a:srgbClr val="000000">
                      <a:alpha val="43137"/>
                    </a:srgbClr>
                  </a:outerShdw>
                </a:effectLst>
              </a:rPr>
              <a:t>ACCURACY (Precision)</a:t>
            </a:r>
          </a:p>
        </p:txBody>
      </p:sp>
      <p:sp>
        <p:nvSpPr>
          <p:cNvPr id="3" name="Rettangolo 2"/>
          <p:cNvSpPr/>
          <p:nvPr/>
        </p:nvSpPr>
        <p:spPr>
          <a:xfrm>
            <a:off x="157942" y="1496648"/>
            <a:ext cx="11305310" cy="2637645"/>
          </a:xfrm>
          <a:prstGeom prst="rect">
            <a:avLst/>
          </a:prstGeom>
        </p:spPr>
        <p:txBody>
          <a:bodyPr wrap="square">
            <a:spAutoFit/>
          </a:bodyPr>
          <a:lstStyle/>
          <a:p>
            <a:pPr algn="just">
              <a:lnSpc>
                <a:spcPct val="110000"/>
              </a:lnSpc>
              <a:spcAft>
                <a:spcPts val="300"/>
              </a:spcAft>
            </a:pPr>
            <a:r>
              <a:rPr lang="en-US" sz="2000" dirty="0"/>
              <a:t>Engineers and technicians always wished the instruments being able to perform </a:t>
            </a:r>
            <a:r>
              <a:rPr lang="en-US" sz="2000" b="1" i="1"/>
              <a:t>precise measurements </a:t>
            </a:r>
            <a:endParaRPr lang="en-US" sz="2000"/>
          </a:p>
          <a:p>
            <a:pPr algn="just">
              <a:lnSpc>
                <a:spcPct val="110000"/>
              </a:lnSpc>
              <a:spcAft>
                <a:spcPts val="300"/>
              </a:spcAft>
            </a:pPr>
            <a:r>
              <a:rPr lang="en-US" sz="2000"/>
              <a:t>(with </a:t>
            </a:r>
            <a:r>
              <a:rPr lang="en-US" sz="2000" i="1"/>
              <a:t>high accuracy</a:t>
            </a:r>
            <a:r>
              <a:rPr lang="en-US" sz="2000"/>
              <a:t>). </a:t>
            </a:r>
          </a:p>
          <a:p>
            <a:pPr algn="just">
              <a:lnSpc>
                <a:spcPct val="110000"/>
              </a:lnSpc>
              <a:spcAft>
                <a:spcPts val="300"/>
              </a:spcAft>
            </a:pPr>
            <a:r>
              <a:rPr lang="en-US" sz="2000"/>
              <a:t>However </a:t>
            </a:r>
            <a:r>
              <a:rPr lang="en-US" sz="2000" dirty="0"/>
              <a:t>it is </a:t>
            </a:r>
            <a:r>
              <a:rPr lang="en-US" sz="2000" i="1" dirty="0"/>
              <a:t>unavoidable to </a:t>
            </a:r>
            <a:r>
              <a:rPr lang="en-US" sz="2000" i="1" u="sng" dirty="0"/>
              <a:t>make errors</a:t>
            </a:r>
            <a:r>
              <a:rPr lang="en-US" sz="2000" i="1" dirty="0"/>
              <a:t> </a:t>
            </a:r>
            <a:r>
              <a:rPr lang="en-US" sz="2000" dirty="0"/>
              <a:t>during measurement processes, so we must define a convenient way to express </a:t>
            </a:r>
            <a:r>
              <a:rPr lang="en-US" sz="2000" i="1" u="sng" dirty="0"/>
              <a:t>how good or how</a:t>
            </a:r>
            <a:r>
              <a:rPr lang="en-US" sz="2000" b="1" u="sng" dirty="0"/>
              <a:t> </a:t>
            </a:r>
            <a:r>
              <a:rPr lang="en-US" sz="2000" i="1" u="sng" dirty="0"/>
              <a:t>bad</a:t>
            </a:r>
            <a:r>
              <a:rPr lang="en-US" sz="2000" dirty="0"/>
              <a:t> our measurements </a:t>
            </a:r>
            <a:r>
              <a:rPr lang="en-US" sz="2000" b="1" i="1" dirty="0"/>
              <a:t>a</a:t>
            </a:r>
            <a:r>
              <a:rPr lang="en-US" sz="2000" dirty="0"/>
              <a:t> are !   </a:t>
            </a:r>
          </a:p>
          <a:p>
            <a:pPr algn="just">
              <a:lnSpc>
                <a:spcPct val="110000"/>
              </a:lnSpc>
              <a:spcAft>
                <a:spcPts val="300"/>
              </a:spcAft>
            </a:pPr>
            <a:r>
              <a:rPr lang="en-US" sz="2000" dirty="0"/>
              <a:t>A first simple way could be expressing the “distance” between the </a:t>
            </a:r>
            <a:r>
              <a:rPr lang="en-US" sz="2000" i="1" dirty="0"/>
              <a:t>measurement a</a:t>
            </a:r>
            <a:r>
              <a:rPr lang="en-US" sz="2000" dirty="0"/>
              <a:t> and the </a:t>
            </a:r>
            <a:r>
              <a:rPr lang="en-US" sz="2000" i="1" dirty="0"/>
              <a:t>true value </a:t>
            </a:r>
            <a:r>
              <a:rPr lang="en-US" sz="2000" i="1" dirty="0" err="1"/>
              <a:t>a</a:t>
            </a:r>
            <a:r>
              <a:rPr lang="en-US" sz="2000" i="1" baseline="-25000" dirty="0" err="1"/>
              <a:t>v</a:t>
            </a:r>
            <a:r>
              <a:rPr lang="en-US" sz="2000" i="1" baseline="-25000" dirty="0"/>
              <a:t> </a:t>
            </a:r>
            <a:r>
              <a:rPr lang="en-US" sz="2000" dirty="0"/>
              <a:t> </a:t>
            </a:r>
          </a:p>
          <a:p>
            <a:pPr algn="just">
              <a:lnSpc>
                <a:spcPct val="110000"/>
              </a:lnSpc>
              <a:spcAft>
                <a:spcPts val="300"/>
              </a:spcAft>
            </a:pPr>
            <a:r>
              <a:rPr lang="en-US" sz="2000" dirty="0"/>
              <a:t>ε = |</a:t>
            </a:r>
            <a:r>
              <a:rPr lang="en-US" sz="2000" i="1" dirty="0"/>
              <a:t>a - </a:t>
            </a:r>
            <a:r>
              <a:rPr lang="en-US" sz="2000" i="1" dirty="0" err="1"/>
              <a:t>a</a:t>
            </a:r>
            <a:r>
              <a:rPr lang="en-US" sz="2000" i="1" baseline="-25000" dirty="0" err="1"/>
              <a:t>v</a:t>
            </a:r>
            <a:r>
              <a:rPr lang="en-US" sz="2000" dirty="0"/>
              <a:t>|  which is the </a:t>
            </a:r>
            <a:r>
              <a:rPr lang="en-US" sz="2000" b="1" i="1" dirty="0"/>
              <a:t>absolute error</a:t>
            </a:r>
            <a:r>
              <a:rPr lang="en-US" sz="2000" dirty="0"/>
              <a:t> of the measurement.  </a:t>
            </a:r>
          </a:p>
          <a:p>
            <a:pPr algn="just">
              <a:lnSpc>
                <a:spcPct val="110000"/>
              </a:lnSpc>
              <a:spcAft>
                <a:spcPts val="300"/>
              </a:spcAft>
            </a:pPr>
            <a:r>
              <a:rPr lang="en-US" sz="2000" dirty="0"/>
              <a:t>However, there is a more convenient way in engineering to express the </a:t>
            </a:r>
            <a:r>
              <a:rPr lang="en-US" sz="2000" i="1" dirty="0"/>
              <a:t>accuracy of a measurement</a:t>
            </a:r>
            <a:r>
              <a:rPr lang="en-US" sz="2000" dirty="0"/>
              <a:t>:  </a:t>
            </a:r>
          </a:p>
        </p:txBody>
      </p:sp>
      <p:sp>
        <p:nvSpPr>
          <p:cNvPr id="4" name="CasellaDiTesto 3"/>
          <p:cNvSpPr txBox="1"/>
          <p:nvPr/>
        </p:nvSpPr>
        <p:spPr>
          <a:xfrm>
            <a:off x="157942" y="935331"/>
            <a:ext cx="11168122" cy="461665"/>
          </a:xfrm>
          <a:prstGeom prst="rect">
            <a:avLst/>
          </a:prstGeom>
          <a:noFill/>
        </p:spPr>
        <p:txBody>
          <a:bodyPr wrap="none" rtlCol="0">
            <a:spAutoFit/>
          </a:bodyPr>
          <a:lstStyle/>
          <a:p>
            <a:r>
              <a:rPr lang="en-US" sz="2400" dirty="0">
                <a:solidFill>
                  <a:schemeClr val="accent6">
                    <a:lumMod val="75000"/>
                  </a:schemeClr>
                </a:solidFill>
              </a:rPr>
              <a:t>Attitude of a measuring instrument to give the «true value»  </a:t>
            </a:r>
            <a:r>
              <a:rPr lang="en-US" sz="2400" i="1" dirty="0" err="1">
                <a:solidFill>
                  <a:schemeClr val="accent6">
                    <a:lumMod val="75000"/>
                  </a:schemeClr>
                </a:solidFill>
              </a:rPr>
              <a:t>a</a:t>
            </a:r>
            <a:r>
              <a:rPr lang="en-US" sz="2400" i="1" baseline="-25000" dirty="0" err="1">
                <a:solidFill>
                  <a:schemeClr val="accent6">
                    <a:lumMod val="75000"/>
                  </a:schemeClr>
                </a:solidFill>
              </a:rPr>
              <a:t>v</a:t>
            </a:r>
            <a:r>
              <a:rPr lang="en-US" sz="2400" dirty="0">
                <a:solidFill>
                  <a:schemeClr val="accent6">
                    <a:lumMod val="75000"/>
                  </a:schemeClr>
                </a:solidFill>
              </a:rPr>
              <a:t> of a physical quantity !</a:t>
            </a: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6" name="Oggetto 5"/>
          <p:cNvGraphicFramePr>
            <a:graphicFrameLocks noChangeAspect="1"/>
          </p:cNvGraphicFramePr>
          <p:nvPr/>
        </p:nvGraphicFramePr>
        <p:xfrm>
          <a:off x="4810260" y="4149789"/>
          <a:ext cx="2273937" cy="746407"/>
        </p:xfrm>
        <a:graphic>
          <a:graphicData uri="http://schemas.openxmlformats.org/presentationml/2006/ole">
            <mc:AlternateContent xmlns:mc="http://schemas.openxmlformats.org/markup-compatibility/2006">
              <mc:Choice xmlns:v="urn:schemas-microsoft-com:vml" Requires="v">
                <p:oleObj name="Equazione" r:id="rId2" imgW="1244060" imgH="406224" progId="Equation.3">
                  <p:embed/>
                </p:oleObj>
              </mc:Choice>
              <mc:Fallback>
                <p:oleObj name="Equazione" r:id="rId2" imgW="1244060" imgH="406224"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260" y="4149789"/>
                        <a:ext cx="2273937" cy="746407"/>
                      </a:xfrm>
                      <a:prstGeom prst="rect">
                        <a:avLst/>
                      </a:prstGeom>
                      <a:noFill/>
                    </p:spPr>
                  </p:pic>
                </p:oleObj>
              </mc:Fallback>
            </mc:AlternateContent>
          </a:graphicData>
        </a:graphic>
      </p:graphicFrame>
      <p:sp>
        <p:nvSpPr>
          <p:cNvPr id="8" name="CasellaDiTesto 7"/>
          <p:cNvSpPr txBox="1"/>
          <p:nvPr/>
        </p:nvSpPr>
        <p:spPr>
          <a:xfrm>
            <a:off x="157942" y="5071145"/>
            <a:ext cx="11787447" cy="1692771"/>
          </a:xfrm>
          <a:prstGeom prst="rect">
            <a:avLst/>
          </a:prstGeom>
          <a:noFill/>
        </p:spPr>
        <p:txBody>
          <a:bodyPr wrap="square" rtlCol="0">
            <a:spAutoFit/>
          </a:bodyPr>
          <a:lstStyle/>
          <a:p>
            <a:r>
              <a:rPr lang="en-US" sz="2000" dirty="0"/>
              <a:t>which is the </a:t>
            </a:r>
            <a:r>
              <a:rPr lang="en-US" sz="2000" b="1" i="1" dirty="0"/>
              <a:t>relative error</a:t>
            </a:r>
            <a:r>
              <a:rPr lang="en-US" sz="2000" dirty="0"/>
              <a:t> of the measurement (expressed in %), and gives an immediate and intuitive idea of the measurement accuracy !</a:t>
            </a:r>
          </a:p>
          <a:p>
            <a:r>
              <a:rPr lang="en-US" sz="2000" dirty="0"/>
              <a:t>If we knew the true value </a:t>
            </a:r>
            <a:r>
              <a:rPr lang="en-US" sz="2000" i="1" dirty="0" err="1"/>
              <a:t>a</a:t>
            </a:r>
            <a:r>
              <a:rPr lang="en-US" sz="2000" i="1" baseline="-25000" dirty="0" err="1"/>
              <a:t>v</a:t>
            </a:r>
            <a:r>
              <a:rPr lang="en-US" sz="2000" dirty="0"/>
              <a:t> , we were basically all set and we could go ahead to analyze the next characteristics.</a:t>
            </a:r>
          </a:p>
          <a:p>
            <a:endParaRPr lang="en-US" sz="2000" dirty="0"/>
          </a:p>
          <a:p>
            <a:r>
              <a:rPr lang="en-US" sz="2400" dirty="0">
                <a:solidFill>
                  <a:srgbClr val="C00000"/>
                </a:solidFill>
              </a:rPr>
              <a:t>Unfortunately, </a:t>
            </a:r>
            <a:r>
              <a:rPr lang="en-US" sz="2400" u="sng" dirty="0">
                <a:solidFill>
                  <a:srgbClr val="C00000"/>
                </a:solidFill>
              </a:rPr>
              <a:t>the </a:t>
            </a:r>
            <a:r>
              <a:rPr lang="en-US" sz="2400" b="1" u="sng" dirty="0">
                <a:solidFill>
                  <a:srgbClr val="C00000"/>
                </a:solidFill>
              </a:rPr>
              <a:t>true value</a:t>
            </a:r>
            <a:r>
              <a:rPr lang="en-US" sz="2400" u="sng" dirty="0">
                <a:solidFill>
                  <a:srgbClr val="C00000"/>
                </a:solidFill>
              </a:rPr>
              <a:t> of a physical quantity is generally </a:t>
            </a:r>
            <a:r>
              <a:rPr lang="en-US" sz="2400" b="1" u="sng" dirty="0">
                <a:solidFill>
                  <a:srgbClr val="C00000"/>
                </a:solidFill>
              </a:rPr>
              <a:t>unknown</a:t>
            </a:r>
            <a:r>
              <a:rPr lang="en-US" sz="2400" u="sng" dirty="0">
                <a:solidFill>
                  <a:srgbClr val="C00000"/>
                </a:solidFill>
              </a:rPr>
              <a:t> and </a:t>
            </a:r>
            <a:r>
              <a:rPr lang="en-US" sz="2400" b="1" u="sng" dirty="0">
                <a:solidFill>
                  <a:srgbClr val="C00000"/>
                </a:solidFill>
              </a:rPr>
              <a:t>unknowable</a:t>
            </a:r>
            <a:r>
              <a:rPr lang="en-US" sz="2400" dirty="0">
                <a:solidFill>
                  <a:srgbClr val="C00000"/>
                </a:solidFill>
              </a:rPr>
              <a:t>  !</a:t>
            </a:r>
          </a:p>
        </p:txBody>
      </p:sp>
      <p:sp>
        <p:nvSpPr>
          <p:cNvPr id="9" name="Rettangolo 8"/>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725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78130" y="146647"/>
            <a:ext cx="9506922" cy="769441"/>
          </a:xfrm>
          <a:prstGeom prst="rect">
            <a:avLst/>
          </a:prstGeom>
          <a:noFill/>
        </p:spPr>
        <p:txBody>
          <a:bodyPr wrap="square" rtlCol="0">
            <a:spAutoFit/>
          </a:bodyPr>
          <a:lstStyle/>
          <a:p>
            <a:pPr algn="ctr">
              <a:lnSpc>
                <a:spcPct val="110000"/>
              </a:lnSpc>
            </a:pPr>
            <a:r>
              <a:rPr lang="en-US" sz="2000"/>
              <a:t>Example: 	        Discuss the accuracy / precision of the instruments A, B, C</a:t>
            </a:r>
          </a:p>
          <a:p>
            <a:pPr algn="ctr">
              <a:lnSpc>
                <a:spcPct val="110000"/>
              </a:lnSpc>
            </a:pPr>
            <a:r>
              <a:rPr lang="it-IT" sz="2000"/>
              <a:t>6 measurements of a pipe diameter – nominal diameter 5.00 mm</a:t>
            </a:r>
            <a:endParaRPr lang="en-US" sz="2000" dirty="0"/>
          </a:p>
        </p:txBody>
      </p:sp>
      <p:sp>
        <p:nvSpPr>
          <p:cNvPr id="4" name="Rectangle 4"/>
          <p:cNvSpPr>
            <a:spLocks noChangeArrowheads="1"/>
          </p:cNvSpPr>
          <p:nvPr/>
        </p:nvSpPr>
        <p:spPr bwMode="auto">
          <a:xfrm>
            <a:off x="0" y="-1600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5971592" y="62235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ttangolo 9"/>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3983841" y="964942"/>
            <a:ext cx="1295400" cy="2123658"/>
          </a:xfrm>
          <a:prstGeom prst="rect">
            <a:avLst/>
          </a:prstGeom>
          <a:noFill/>
        </p:spPr>
        <p:txBody>
          <a:bodyPr wrap="square" rtlCol="0">
            <a:spAutoFit/>
          </a:bodyPr>
          <a:lstStyle/>
          <a:p>
            <a:pPr algn="ctr"/>
            <a:r>
              <a:rPr lang="it-IT" sz="2400" b="1"/>
              <a:t>A</a:t>
            </a:r>
          </a:p>
          <a:p>
            <a:pPr algn="ctr"/>
            <a:r>
              <a:rPr lang="it-IT"/>
              <a:t>5.01 mm</a:t>
            </a:r>
          </a:p>
          <a:p>
            <a:pPr algn="ctr"/>
            <a:r>
              <a:rPr lang="it-IT"/>
              <a:t>4.98 mm</a:t>
            </a:r>
          </a:p>
          <a:p>
            <a:pPr algn="ctr"/>
            <a:r>
              <a:rPr lang="it-IT"/>
              <a:t>5.00 mm</a:t>
            </a:r>
          </a:p>
          <a:p>
            <a:pPr algn="ctr"/>
            <a:r>
              <a:rPr lang="it-IT"/>
              <a:t>5.05 mm</a:t>
            </a:r>
          </a:p>
          <a:p>
            <a:pPr algn="ctr"/>
            <a:r>
              <a:rPr lang="it-IT"/>
              <a:t>4.97 mm</a:t>
            </a:r>
          </a:p>
          <a:p>
            <a:pPr algn="ctr"/>
            <a:r>
              <a:rPr lang="it-IT"/>
              <a:t>4.99 mm</a:t>
            </a:r>
          </a:p>
        </p:txBody>
      </p:sp>
      <p:sp>
        <p:nvSpPr>
          <p:cNvPr id="14" name="CasellaDiTesto 13"/>
          <p:cNvSpPr txBox="1"/>
          <p:nvPr/>
        </p:nvSpPr>
        <p:spPr>
          <a:xfrm>
            <a:off x="7151370" y="952262"/>
            <a:ext cx="1295400" cy="2123658"/>
          </a:xfrm>
          <a:prstGeom prst="rect">
            <a:avLst/>
          </a:prstGeom>
          <a:noFill/>
        </p:spPr>
        <p:txBody>
          <a:bodyPr wrap="square" rtlCol="0">
            <a:spAutoFit/>
          </a:bodyPr>
          <a:lstStyle/>
          <a:p>
            <a:pPr algn="ctr"/>
            <a:r>
              <a:rPr lang="it-IT" sz="2400" b="1"/>
              <a:t>C</a:t>
            </a:r>
          </a:p>
          <a:p>
            <a:pPr algn="ctr"/>
            <a:r>
              <a:rPr lang="it-IT"/>
              <a:t>5.03 mm</a:t>
            </a:r>
          </a:p>
          <a:p>
            <a:pPr algn="ctr"/>
            <a:r>
              <a:rPr lang="it-IT"/>
              <a:t>5.04 mm</a:t>
            </a:r>
          </a:p>
          <a:p>
            <a:pPr algn="ctr"/>
            <a:r>
              <a:rPr lang="it-IT"/>
              <a:t>5.03 mm</a:t>
            </a:r>
          </a:p>
          <a:p>
            <a:pPr algn="ctr"/>
            <a:r>
              <a:rPr lang="it-IT"/>
              <a:t>5.04 mm</a:t>
            </a:r>
          </a:p>
          <a:p>
            <a:pPr algn="ctr"/>
            <a:r>
              <a:rPr lang="it-IT"/>
              <a:t>5.05 mm</a:t>
            </a:r>
          </a:p>
          <a:p>
            <a:pPr algn="ctr"/>
            <a:r>
              <a:rPr lang="it-IT"/>
              <a:t>5.06 mm</a:t>
            </a:r>
          </a:p>
        </p:txBody>
      </p:sp>
      <p:sp>
        <p:nvSpPr>
          <p:cNvPr id="15" name="CasellaDiTesto 14"/>
          <p:cNvSpPr txBox="1"/>
          <p:nvPr/>
        </p:nvSpPr>
        <p:spPr>
          <a:xfrm>
            <a:off x="5651552" y="959882"/>
            <a:ext cx="1295400" cy="2123658"/>
          </a:xfrm>
          <a:prstGeom prst="rect">
            <a:avLst/>
          </a:prstGeom>
          <a:noFill/>
        </p:spPr>
        <p:txBody>
          <a:bodyPr wrap="square" rtlCol="0">
            <a:spAutoFit/>
          </a:bodyPr>
          <a:lstStyle/>
          <a:p>
            <a:pPr algn="ctr"/>
            <a:r>
              <a:rPr lang="it-IT" sz="2400" b="1"/>
              <a:t>B</a:t>
            </a:r>
          </a:p>
          <a:p>
            <a:pPr algn="ctr"/>
            <a:r>
              <a:rPr lang="it-IT"/>
              <a:t>5.10 mm</a:t>
            </a:r>
          </a:p>
          <a:p>
            <a:pPr algn="ctr"/>
            <a:r>
              <a:rPr lang="it-IT"/>
              <a:t>5.12 mm</a:t>
            </a:r>
          </a:p>
          <a:p>
            <a:pPr algn="ctr"/>
            <a:r>
              <a:rPr lang="it-IT"/>
              <a:t>4.95 mm</a:t>
            </a:r>
          </a:p>
          <a:p>
            <a:pPr algn="ctr"/>
            <a:r>
              <a:rPr lang="it-IT"/>
              <a:t>4.92 mm</a:t>
            </a:r>
          </a:p>
          <a:p>
            <a:pPr algn="ctr"/>
            <a:r>
              <a:rPr lang="it-IT"/>
              <a:t>4.94 mm</a:t>
            </a:r>
          </a:p>
          <a:p>
            <a:pPr algn="ctr"/>
            <a:r>
              <a:rPr lang="it-IT"/>
              <a:t>4.97 mm</a:t>
            </a:r>
          </a:p>
        </p:txBody>
      </p:sp>
      <p:graphicFrame>
        <p:nvGraphicFramePr>
          <p:cNvPr id="12" name="Oggetto 11"/>
          <p:cNvGraphicFramePr>
            <a:graphicFrameLocks noChangeAspect="1"/>
          </p:cNvGraphicFramePr>
          <p:nvPr>
            <p:extLst>
              <p:ext uri="{D42A27DB-BD31-4B8C-83A1-F6EECF244321}">
                <p14:modId xmlns:p14="http://schemas.microsoft.com/office/powerpoint/2010/main" val="1849354066"/>
              </p:ext>
            </p:extLst>
          </p:nvPr>
        </p:nvGraphicFramePr>
        <p:xfrm>
          <a:off x="485458" y="4061778"/>
          <a:ext cx="2239962" cy="841375"/>
        </p:xfrm>
        <a:graphic>
          <a:graphicData uri="http://schemas.openxmlformats.org/presentationml/2006/ole">
            <mc:AlternateContent xmlns:mc="http://schemas.openxmlformats.org/markup-compatibility/2006">
              <mc:Choice xmlns:v="urn:schemas-microsoft-com:vml" Requires="v">
                <p:oleObj name="Equazione" r:id="rId2" imgW="1269449" imgH="482391" progId="Equation.3">
                  <p:embed/>
                </p:oleObj>
              </mc:Choice>
              <mc:Fallback>
                <p:oleObj name="Equazione" r:id="rId2" imgW="1269449" imgH="482391" progId="Equation.3">
                  <p:embed/>
                  <p:pic>
                    <p:nvPicPr>
                      <p:cNvPr id="0" name="Oggetto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8" y="4061778"/>
                        <a:ext cx="2239962"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ggetto 15"/>
          <p:cNvGraphicFramePr>
            <a:graphicFrameLocks noChangeAspect="1"/>
          </p:cNvGraphicFramePr>
          <p:nvPr>
            <p:extLst>
              <p:ext uri="{D42A27DB-BD31-4B8C-83A1-F6EECF244321}">
                <p14:modId xmlns:p14="http://schemas.microsoft.com/office/powerpoint/2010/main" val="2131982367"/>
              </p:ext>
            </p:extLst>
          </p:nvPr>
        </p:nvGraphicFramePr>
        <p:xfrm>
          <a:off x="409258" y="5106035"/>
          <a:ext cx="2555875" cy="820738"/>
        </p:xfrm>
        <a:graphic>
          <a:graphicData uri="http://schemas.openxmlformats.org/presentationml/2006/ole">
            <mc:AlternateContent xmlns:mc="http://schemas.openxmlformats.org/markup-compatibility/2006">
              <mc:Choice xmlns:v="urn:schemas-microsoft-com:vml" Requires="v">
                <p:oleObj name="Equazione" r:id="rId4" imgW="1473200" imgH="482600" progId="Equation.3">
                  <p:embed/>
                </p:oleObj>
              </mc:Choice>
              <mc:Fallback>
                <p:oleObj name="Equazione" r:id="rId4" imgW="1473200" imgH="482600" progId="Equation.3">
                  <p:embed/>
                  <p:pic>
                    <p:nvPicPr>
                      <p:cNvPr id="0" name="Oggetto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258" y="5106035"/>
                        <a:ext cx="255587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Tabella 16"/>
          <p:cNvGraphicFramePr>
            <a:graphicFrameLocks noGrp="1"/>
          </p:cNvGraphicFramePr>
          <p:nvPr>
            <p:extLst>
              <p:ext uri="{D42A27DB-BD31-4B8C-83A1-F6EECF244321}">
                <p14:modId xmlns:p14="http://schemas.microsoft.com/office/powerpoint/2010/main" val="3229529334"/>
              </p:ext>
            </p:extLst>
          </p:nvPr>
        </p:nvGraphicFramePr>
        <p:xfrm>
          <a:off x="3478530" y="3909060"/>
          <a:ext cx="4644390" cy="1794828"/>
        </p:xfrm>
        <a:graphic>
          <a:graphicData uri="http://schemas.openxmlformats.org/drawingml/2006/table">
            <a:tbl>
              <a:tblPr>
                <a:tableStyleId>{5C22544A-7EE6-4342-B048-85BDC9FD1C3A}</a:tableStyleId>
              </a:tblPr>
              <a:tblGrid>
                <a:gridCol w="1548130">
                  <a:extLst>
                    <a:ext uri="{9D8B030D-6E8A-4147-A177-3AD203B41FA5}">
                      <a16:colId xmlns:a16="http://schemas.microsoft.com/office/drawing/2014/main" val="20000"/>
                    </a:ext>
                  </a:extLst>
                </a:gridCol>
                <a:gridCol w="1548130">
                  <a:extLst>
                    <a:ext uri="{9D8B030D-6E8A-4147-A177-3AD203B41FA5}">
                      <a16:colId xmlns:a16="http://schemas.microsoft.com/office/drawing/2014/main" val="20001"/>
                    </a:ext>
                  </a:extLst>
                </a:gridCol>
                <a:gridCol w="1548130">
                  <a:extLst>
                    <a:ext uri="{9D8B030D-6E8A-4147-A177-3AD203B41FA5}">
                      <a16:colId xmlns:a16="http://schemas.microsoft.com/office/drawing/2014/main" val="20002"/>
                    </a:ext>
                  </a:extLst>
                </a:gridCol>
              </a:tblGrid>
              <a:tr h="897414">
                <a:tc>
                  <a:txBody>
                    <a:bodyPr/>
                    <a:lstStyle/>
                    <a:p>
                      <a:pPr algn="r" fontAlgn="b"/>
                      <a:r>
                        <a:rPr lang="it-IT" sz="1800" u="none" strike="noStrike">
                          <a:effectLst/>
                        </a:rPr>
                        <a:t>0.02582</a:t>
                      </a:r>
                    </a:p>
                    <a:p>
                      <a:pPr algn="r" fontAlgn="b"/>
                      <a:r>
                        <a:rPr lang="it-IT" sz="1800" b="0" i="0" u="none" strike="noStrike">
                          <a:solidFill>
                            <a:srgbClr val="000000"/>
                          </a:solidFill>
                          <a:effectLst/>
                          <a:latin typeface="Calibri"/>
                        </a:rPr>
                        <a:t>0.03</a:t>
                      </a:r>
                    </a:p>
                  </a:txBody>
                  <a:tcPr marL="3810" marR="3810" marT="3810" marB="0" anchor="b"/>
                </a:tc>
                <a:tc>
                  <a:txBody>
                    <a:bodyPr/>
                    <a:lstStyle/>
                    <a:p>
                      <a:pPr algn="r" fontAlgn="b"/>
                      <a:r>
                        <a:rPr lang="it-IT" sz="1800" u="none" strike="noStrike">
                          <a:effectLst/>
                        </a:rPr>
                        <a:t>0.079373</a:t>
                      </a:r>
                    </a:p>
                    <a:p>
                      <a:pPr algn="r" fontAlgn="b"/>
                      <a:r>
                        <a:rPr lang="it-IT" sz="1800" b="0" i="0" u="none" strike="noStrike">
                          <a:solidFill>
                            <a:srgbClr val="000000"/>
                          </a:solidFill>
                          <a:effectLst/>
                          <a:latin typeface="Calibri"/>
                        </a:rPr>
                        <a:t>0.08</a:t>
                      </a:r>
                    </a:p>
                  </a:txBody>
                  <a:tcPr marL="3810" marR="3810" marT="3810" marB="0" anchor="b"/>
                </a:tc>
                <a:tc>
                  <a:txBody>
                    <a:bodyPr/>
                    <a:lstStyle/>
                    <a:p>
                      <a:pPr algn="r" fontAlgn="b"/>
                      <a:r>
                        <a:rPr lang="it-IT" sz="1800" u="none" strike="noStrike">
                          <a:effectLst/>
                        </a:rPr>
                        <a:t>0.010677</a:t>
                      </a:r>
                    </a:p>
                    <a:p>
                      <a:pPr algn="r" fontAlgn="b"/>
                      <a:r>
                        <a:rPr lang="it-IT" sz="1800" b="0" i="0" u="none" strike="noStrike">
                          <a:solidFill>
                            <a:srgbClr val="000000"/>
                          </a:solidFill>
                          <a:effectLst/>
                          <a:latin typeface="Calibri"/>
                        </a:rPr>
                        <a:t>0.01</a:t>
                      </a:r>
                    </a:p>
                  </a:txBody>
                  <a:tcPr marL="3810" marR="3810" marT="3810" marB="0" anchor="b"/>
                </a:tc>
                <a:extLst>
                  <a:ext uri="{0D108BD9-81ED-4DB2-BD59-A6C34878D82A}">
                    <a16:rowId xmlns:a16="http://schemas.microsoft.com/office/drawing/2014/main" val="10000"/>
                  </a:ext>
                </a:extLst>
              </a:tr>
              <a:tr h="897414">
                <a:tc>
                  <a:txBody>
                    <a:bodyPr/>
                    <a:lstStyle/>
                    <a:p>
                      <a:pPr algn="r" fontAlgn="b"/>
                      <a:r>
                        <a:rPr lang="it-IT" sz="1800" u="none" strike="noStrike">
                          <a:effectLst/>
                        </a:rPr>
                        <a:t>0.028284</a:t>
                      </a:r>
                    </a:p>
                    <a:p>
                      <a:pPr algn="r" fontAlgn="b"/>
                      <a:r>
                        <a:rPr lang="it-IT" sz="1800" b="1" i="0" u="none" strike="noStrike">
                          <a:solidFill>
                            <a:srgbClr val="000000"/>
                          </a:solidFill>
                          <a:effectLst/>
                          <a:latin typeface="Calibri"/>
                        </a:rPr>
                        <a:t>0.03</a:t>
                      </a:r>
                    </a:p>
                  </a:txBody>
                  <a:tcPr marL="3810" marR="3810" marT="3810" marB="0" anchor="b"/>
                </a:tc>
                <a:tc>
                  <a:txBody>
                    <a:bodyPr/>
                    <a:lstStyle/>
                    <a:p>
                      <a:pPr algn="r" fontAlgn="b"/>
                      <a:r>
                        <a:rPr lang="it-IT" sz="1800" u="none" strike="noStrike">
                          <a:effectLst/>
                        </a:rPr>
                        <a:t>0.086948</a:t>
                      </a:r>
                    </a:p>
                    <a:p>
                      <a:pPr algn="r" fontAlgn="b"/>
                      <a:r>
                        <a:rPr lang="it-IT" sz="1800" b="1" i="0" u="none" strike="noStrike">
                          <a:solidFill>
                            <a:srgbClr val="000000"/>
                          </a:solidFill>
                          <a:effectLst/>
                          <a:latin typeface="Calibri"/>
                        </a:rPr>
                        <a:t>0.09</a:t>
                      </a:r>
                    </a:p>
                  </a:txBody>
                  <a:tcPr marL="3810" marR="3810" marT="3810" marB="0" anchor="b"/>
                </a:tc>
                <a:tc>
                  <a:txBody>
                    <a:bodyPr/>
                    <a:lstStyle/>
                    <a:p>
                      <a:pPr algn="r" fontAlgn="b"/>
                      <a:r>
                        <a:rPr lang="it-IT" sz="1800" u="none" strike="noStrike">
                          <a:effectLst/>
                        </a:rPr>
                        <a:t>0.011696</a:t>
                      </a:r>
                    </a:p>
                    <a:p>
                      <a:pPr algn="r" fontAlgn="b"/>
                      <a:r>
                        <a:rPr lang="it-IT" sz="1800" b="1" i="0" u="none" strike="noStrike">
                          <a:solidFill>
                            <a:srgbClr val="000000"/>
                          </a:solidFill>
                          <a:effectLst/>
                          <a:latin typeface="Calibri"/>
                        </a:rPr>
                        <a:t>0.01</a:t>
                      </a:r>
                    </a:p>
                  </a:txBody>
                  <a:tcPr marL="3810" marR="3810" marT="3810" marB="0" anchor="b"/>
                </a:tc>
                <a:extLst>
                  <a:ext uri="{0D108BD9-81ED-4DB2-BD59-A6C34878D82A}">
                    <a16:rowId xmlns:a16="http://schemas.microsoft.com/office/drawing/2014/main" val="10001"/>
                  </a:ext>
                </a:extLst>
              </a:tr>
            </a:tbl>
          </a:graphicData>
        </a:graphic>
      </p:graphicFrame>
      <p:sp>
        <p:nvSpPr>
          <p:cNvPr id="18" name="CasellaDiTesto 17"/>
          <p:cNvSpPr txBox="1"/>
          <p:nvPr/>
        </p:nvSpPr>
        <p:spPr>
          <a:xfrm>
            <a:off x="8939831" y="2208639"/>
            <a:ext cx="2833069" cy="830997"/>
          </a:xfrm>
          <a:prstGeom prst="rect">
            <a:avLst/>
          </a:prstGeom>
          <a:noFill/>
        </p:spPr>
        <p:txBody>
          <a:bodyPr wrap="square" rtlCol="0">
            <a:spAutoFit/>
          </a:bodyPr>
          <a:lstStyle/>
          <a:p>
            <a:pPr algn="just"/>
            <a:r>
              <a:rPr lang="it-IT" sz="2400"/>
              <a:t>Which are the measurement units?</a:t>
            </a:r>
          </a:p>
        </p:txBody>
      </p:sp>
      <p:sp>
        <p:nvSpPr>
          <p:cNvPr id="20" name="CasellaDiTesto 19"/>
          <p:cNvSpPr txBox="1"/>
          <p:nvPr/>
        </p:nvSpPr>
        <p:spPr>
          <a:xfrm>
            <a:off x="4386556" y="3262372"/>
            <a:ext cx="3892412" cy="646331"/>
          </a:xfrm>
          <a:prstGeom prst="rect">
            <a:avLst/>
          </a:prstGeom>
          <a:noFill/>
        </p:spPr>
        <p:txBody>
          <a:bodyPr wrap="none" rtlCol="0">
            <a:spAutoFit/>
          </a:bodyPr>
          <a:lstStyle/>
          <a:p>
            <a:r>
              <a:rPr lang="it-IT"/>
              <a:t>5.00	             5.00	       5.042</a:t>
            </a:r>
          </a:p>
          <a:p>
            <a:r>
              <a:rPr lang="it-IT"/>
              <a:t>			         5.04 </a:t>
            </a:r>
          </a:p>
        </p:txBody>
      </p:sp>
      <p:graphicFrame>
        <p:nvGraphicFramePr>
          <p:cNvPr id="19" name="Oggetto 18"/>
          <p:cNvGraphicFramePr>
            <a:graphicFrameLocks noChangeAspect="1"/>
          </p:cNvGraphicFramePr>
          <p:nvPr>
            <p:extLst>
              <p:ext uri="{D42A27DB-BD31-4B8C-83A1-F6EECF244321}">
                <p14:modId xmlns:p14="http://schemas.microsoft.com/office/powerpoint/2010/main" val="3607229685"/>
              </p:ext>
            </p:extLst>
          </p:nvPr>
        </p:nvGraphicFramePr>
        <p:xfrm>
          <a:off x="600393" y="2997418"/>
          <a:ext cx="1836737" cy="806450"/>
        </p:xfrm>
        <a:graphic>
          <a:graphicData uri="http://schemas.openxmlformats.org/presentationml/2006/ole">
            <mc:AlternateContent xmlns:mc="http://schemas.openxmlformats.org/markup-compatibility/2006">
              <mc:Choice xmlns:v="urn:schemas-microsoft-com:vml" Requires="v">
                <p:oleObj name="Equazione" r:id="rId6" imgW="990170" imgH="431613" progId="Equation.3">
                  <p:embed/>
                </p:oleObj>
              </mc:Choice>
              <mc:Fallback>
                <p:oleObj name="Equazione" r:id="rId6" imgW="990170" imgH="431613" progId="Equation.3">
                  <p:embed/>
                  <p:pic>
                    <p:nvPicPr>
                      <p:cNvPr id="0" name="Oggetto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393" y="2997418"/>
                        <a:ext cx="183673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CasellaDiTesto 21"/>
          <p:cNvSpPr txBox="1"/>
          <p:nvPr/>
        </p:nvSpPr>
        <p:spPr>
          <a:xfrm>
            <a:off x="439396" y="6193040"/>
            <a:ext cx="7691529" cy="369332"/>
          </a:xfrm>
          <a:prstGeom prst="rect">
            <a:avLst/>
          </a:prstGeom>
          <a:noFill/>
        </p:spPr>
        <p:txBody>
          <a:bodyPr wrap="none" rtlCol="0">
            <a:spAutoFit/>
          </a:bodyPr>
          <a:lstStyle/>
          <a:p>
            <a:r>
              <a:rPr lang="it-IT"/>
              <a:t>Errore sistematico		                          </a:t>
            </a:r>
            <a:r>
              <a:rPr lang="it-IT" b="1"/>
              <a:t>0	                      0	             0.04</a:t>
            </a:r>
          </a:p>
        </p:txBody>
      </p:sp>
      <mc:AlternateContent xmlns:mc="http://schemas.openxmlformats.org/markup-compatibility/2006" xmlns:a14="http://schemas.microsoft.com/office/drawing/2010/main">
        <mc:Choice Requires="a14">
          <p:sp>
            <p:nvSpPr>
              <p:cNvPr id="5" name="CasellaDiTesto 4"/>
              <p:cNvSpPr txBox="1"/>
              <p:nvPr/>
            </p:nvSpPr>
            <p:spPr>
              <a:xfrm>
                <a:off x="9806069" y="4299346"/>
                <a:ext cx="934936" cy="584263"/>
              </a:xfrm>
              <a:prstGeom prst="rect">
                <a:avLst/>
              </a:prstGeom>
              <a:noFill/>
            </p:spPr>
            <p:txBody>
              <a:bodyPr wrap="none" rtlCol="0">
                <a:spAutoFit/>
              </a:bodyPr>
              <a:lstStyle/>
              <a:p>
                <a:r>
                  <a:rPr lang="it-IT" sz="2400"/>
                  <a:t>CV=</a:t>
                </a:r>
                <a14:m>
                  <m:oMath xmlns:m="http://schemas.openxmlformats.org/officeDocument/2006/math">
                    <m:f>
                      <m:fPr>
                        <m:ctrlPr>
                          <a:rPr lang="it-IT" sz="2400" i="1" smtClean="0">
                            <a:latin typeface="Cambria Math" panose="02040503050406030204" pitchFamily="18" charset="0"/>
                          </a:rPr>
                        </m:ctrlPr>
                      </m:fPr>
                      <m:num>
                        <m:sSub>
                          <m:sSubPr>
                            <m:ctrlPr>
                              <a:rPr lang="it-IT" sz="2400" i="1" smtClean="0">
                                <a:latin typeface="Cambria Math" panose="02040503050406030204" pitchFamily="18" charset="0"/>
                              </a:rPr>
                            </m:ctrlPr>
                          </m:sSubPr>
                          <m:e>
                            <m:r>
                              <a:rPr lang="it-IT" sz="2400" i="1" smtClean="0">
                                <a:latin typeface="Cambria Math"/>
                                <a:ea typeface="Cambria Math"/>
                              </a:rPr>
                              <m:t>𝜎</m:t>
                            </m:r>
                          </m:e>
                          <m:sub>
                            <m:r>
                              <a:rPr lang="it-IT" sz="2400" b="0" i="1" smtClean="0">
                                <a:latin typeface="Cambria Math"/>
                              </a:rPr>
                              <m:t>𝑥</m:t>
                            </m:r>
                          </m:sub>
                        </m:sSub>
                      </m:num>
                      <m:den>
                        <m:acc>
                          <m:accPr>
                            <m:chr m:val="̅"/>
                            <m:ctrlPr>
                              <a:rPr lang="it-IT" sz="2400" i="1" smtClean="0">
                                <a:latin typeface="Cambria Math" panose="02040503050406030204" pitchFamily="18" charset="0"/>
                              </a:rPr>
                            </m:ctrlPr>
                          </m:accPr>
                          <m:e>
                            <m:r>
                              <a:rPr lang="it-IT" sz="2400" b="0" i="1" smtClean="0">
                                <a:latin typeface="Cambria Math"/>
                              </a:rPr>
                              <m:t>𝑥</m:t>
                            </m:r>
                          </m:e>
                        </m:acc>
                      </m:den>
                    </m:f>
                  </m:oMath>
                </a14:m>
                <a:endParaRPr lang="it-IT" sz="2400"/>
              </a:p>
            </p:txBody>
          </p:sp>
        </mc:Choice>
        <mc:Fallback xmlns="">
          <p:sp>
            <p:nvSpPr>
              <p:cNvPr id="5" name="CasellaDiTesto 4"/>
              <p:cNvSpPr txBox="1">
                <a:spLocks noRot="1" noChangeAspect="1" noMove="1" noResize="1" noEditPoints="1" noAdjustHandles="1" noChangeArrowheads="1" noChangeShapeType="1" noTextEdit="1"/>
              </p:cNvSpPr>
              <p:nvPr/>
            </p:nvSpPr>
            <p:spPr>
              <a:xfrm>
                <a:off x="9806069" y="4299346"/>
                <a:ext cx="934936" cy="584263"/>
              </a:xfrm>
              <a:prstGeom prst="rect">
                <a:avLst/>
              </a:prstGeom>
              <a:blipFill rotWithShape="1">
                <a:blip r:embed="rId9"/>
                <a:stretch>
                  <a:fillRect l="-10458" t="-1042" b="-9375"/>
                </a:stretch>
              </a:blipFill>
            </p:spPr>
            <p:txBody>
              <a:bodyPr/>
              <a:lstStyle/>
              <a:p>
                <a:r>
                  <a:rPr lang="it-IT">
                    <a:noFill/>
                  </a:rPr>
                  <a:t> </a:t>
                </a:r>
              </a:p>
            </p:txBody>
          </p:sp>
        </mc:Fallback>
      </mc:AlternateContent>
      <p:sp>
        <p:nvSpPr>
          <p:cNvPr id="21" name="CasellaDiTesto 20"/>
          <p:cNvSpPr txBox="1"/>
          <p:nvPr/>
        </p:nvSpPr>
        <p:spPr>
          <a:xfrm>
            <a:off x="8939831" y="5328170"/>
            <a:ext cx="2781531" cy="369332"/>
          </a:xfrm>
          <a:prstGeom prst="rect">
            <a:avLst/>
          </a:prstGeom>
          <a:noFill/>
        </p:spPr>
        <p:txBody>
          <a:bodyPr wrap="none" rtlCol="0">
            <a:spAutoFit/>
          </a:bodyPr>
          <a:lstStyle/>
          <a:p>
            <a:r>
              <a:rPr lang="it-IT" b="1"/>
              <a:t>A:0.6%	B=1.8%     C=0.2%</a:t>
            </a:r>
          </a:p>
        </p:txBody>
      </p:sp>
      <p:sp>
        <p:nvSpPr>
          <p:cNvPr id="6" name="Rettangolo 5"/>
          <p:cNvSpPr/>
          <p:nvPr/>
        </p:nvSpPr>
        <p:spPr>
          <a:xfrm>
            <a:off x="8854440" y="5196840"/>
            <a:ext cx="895350" cy="6019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9845040" y="5196840"/>
            <a:ext cx="880725" cy="6019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4229100" y="6076716"/>
            <a:ext cx="895350" cy="6019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Rettangolo 25"/>
          <p:cNvSpPr/>
          <p:nvPr/>
        </p:nvSpPr>
        <p:spPr>
          <a:xfrm>
            <a:off x="10831830" y="5196840"/>
            <a:ext cx="895350" cy="60198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ettangolo 26"/>
          <p:cNvSpPr/>
          <p:nvPr/>
        </p:nvSpPr>
        <p:spPr>
          <a:xfrm>
            <a:off x="5885087" y="6076716"/>
            <a:ext cx="895350" cy="6019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Rettangolo 27"/>
          <p:cNvSpPr/>
          <p:nvPr/>
        </p:nvSpPr>
        <p:spPr>
          <a:xfrm>
            <a:off x="7383618" y="6057666"/>
            <a:ext cx="895350" cy="60198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95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5" grpId="0"/>
      <p:bldP spid="21" grpId="0"/>
      <p:bldP spid="6" grpId="0" animBg="1"/>
      <p:bldP spid="24" grpId="0" animBg="1"/>
      <p:bldP spid="25" grpId="0" animBg="1"/>
      <p:bldP spid="26" grpId="0" animBg="1"/>
      <p:bldP spid="27" grpId="0" animBg="1"/>
      <p:bldP spid="2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3576" y="330276"/>
            <a:ext cx="4000500" cy="461665"/>
          </a:xfrm>
          <a:prstGeom prst="rect">
            <a:avLst/>
          </a:prstGeom>
          <a:noFill/>
        </p:spPr>
        <p:txBody>
          <a:bodyPr wrap="square" rtlCol="0">
            <a:spAutoFit/>
          </a:bodyPr>
          <a:lstStyle/>
          <a:p>
            <a:pPr>
              <a:lnSpc>
                <a:spcPct val="120000"/>
              </a:lnSpc>
            </a:pPr>
            <a:r>
              <a:rPr lang="en-US" sz="2000" b="1" i="1" u="sng">
                <a:solidFill>
                  <a:srgbClr val="0070C0"/>
                </a:solidFill>
              </a:rPr>
              <a:t>Error </a:t>
            </a:r>
            <a:r>
              <a:rPr lang="en-US" sz="2000" b="1" i="1" u="sng" dirty="0">
                <a:solidFill>
                  <a:srgbClr val="0070C0"/>
                </a:solidFill>
              </a:rPr>
              <a:t>Propagation Theory</a:t>
            </a:r>
            <a:r>
              <a:rPr lang="en-US" sz="2000" dirty="0">
                <a:solidFill>
                  <a:srgbClr val="0070C0"/>
                </a:solidFill>
              </a:rPr>
              <a:t> </a:t>
            </a:r>
            <a:r>
              <a:rPr lang="en-US" sz="2000" dirty="0"/>
              <a:t>…</a:t>
            </a:r>
            <a:endParaRPr lang="en-US" sz="2000" b="1" i="1" u="sng" dirty="0"/>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uppo 9"/>
          <p:cNvGrpSpPr/>
          <p:nvPr/>
        </p:nvGrpSpPr>
        <p:grpSpPr>
          <a:xfrm>
            <a:off x="274320" y="1033549"/>
            <a:ext cx="11715750" cy="849409"/>
            <a:chOff x="0" y="1429789"/>
            <a:chExt cx="12192000" cy="849409"/>
          </a:xfrm>
        </p:grpSpPr>
        <p:sp>
          <p:nvSpPr>
            <p:cNvPr id="3" name="CasellaDiTesto 2"/>
            <p:cNvSpPr txBox="1"/>
            <p:nvPr/>
          </p:nvSpPr>
          <p:spPr>
            <a:xfrm>
              <a:off x="0" y="1429789"/>
              <a:ext cx="12192000" cy="806375"/>
            </a:xfrm>
            <a:prstGeom prst="rect">
              <a:avLst/>
            </a:prstGeom>
            <a:noFill/>
          </p:spPr>
          <p:txBody>
            <a:bodyPr wrap="square" rtlCol="0">
              <a:spAutoFit/>
            </a:bodyPr>
            <a:lstStyle/>
            <a:p>
              <a:pPr>
                <a:lnSpc>
                  <a:spcPct val="120000"/>
                </a:lnSpc>
              </a:pPr>
              <a:r>
                <a:rPr lang="en-US" sz="2000" dirty="0"/>
                <a:t>Consider a physical quantity  “</a:t>
              </a:r>
              <a:r>
                <a:rPr lang="en-US" sz="2000" i="1" dirty="0"/>
                <a:t>q = x + y”</a:t>
              </a:r>
              <a:r>
                <a:rPr lang="en-US" sz="2000" dirty="0"/>
                <a:t>  that can be expressed by the </a:t>
              </a:r>
              <a:r>
                <a:rPr lang="en-US" sz="2000" b="1" i="1" dirty="0"/>
                <a:t>sum</a:t>
              </a:r>
              <a:r>
                <a:rPr lang="en-US" sz="2000" dirty="0"/>
                <a:t> of two other primary physical </a:t>
              </a:r>
              <a:r>
                <a:rPr lang="en-US" sz="2000"/>
                <a:t>quantities:</a:t>
              </a:r>
              <a:r>
                <a:rPr lang="en-US" sz="2000" dirty="0"/>
                <a:t>		and 			We wish to find: </a:t>
              </a:r>
            </a:p>
          </p:txBody>
        </p:sp>
        <p:graphicFrame>
          <p:nvGraphicFramePr>
            <p:cNvPr id="5" name="Oggetto 4"/>
            <p:cNvGraphicFramePr>
              <a:graphicFrameLocks noChangeAspect="1"/>
            </p:cNvGraphicFramePr>
            <p:nvPr>
              <p:extLst>
                <p:ext uri="{D42A27DB-BD31-4B8C-83A1-F6EECF244321}">
                  <p14:modId xmlns:p14="http://schemas.microsoft.com/office/powerpoint/2010/main" val="1052973912"/>
                </p:ext>
              </p:extLst>
            </p:nvPr>
          </p:nvGraphicFramePr>
          <p:xfrm>
            <a:off x="1438327" y="1861910"/>
            <a:ext cx="1194715" cy="398238"/>
          </p:xfrm>
          <a:graphic>
            <a:graphicData uri="http://schemas.openxmlformats.org/presentationml/2006/ole">
              <mc:AlternateContent xmlns:mc="http://schemas.openxmlformats.org/markup-compatibility/2006">
                <mc:Choice xmlns:v="urn:schemas-microsoft-com:vml" Requires="v">
                  <p:oleObj name="Equazione" r:id="rId2" imgW="685800" imgH="228600" progId="Equation.3">
                    <p:embed/>
                  </p:oleObj>
                </mc:Choice>
                <mc:Fallback>
                  <p:oleObj name="Equazione" r:id="rId2" imgW="685800" imgH="228600"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27" y="1861910"/>
                          <a:ext cx="1194715" cy="398238"/>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3272662099"/>
                </p:ext>
              </p:extLst>
            </p:nvPr>
          </p:nvGraphicFramePr>
          <p:xfrm>
            <a:off x="3653804" y="1886350"/>
            <a:ext cx="1188720" cy="380390"/>
          </p:xfrm>
          <a:graphic>
            <a:graphicData uri="http://schemas.openxmlformats.org/presentationml/2006/ole">
              <mc:AlternateContent xmlns:mc="http://schemas.openxmlformats.org/markup-compatibility/2006">
                <mc:Choice xmlns:v="urn:schemas-microsoft-com:vml" Requires="v">
                  <p:oleObj name="Equazione" r:id="rId4" imgW="711200" imgH="228600" progId="Equation.3">
                    <p:embed/>
                  </p:oleObj>
                </mc:Choice>
                <mc:Fallback>
                  <p:oleObj name="Equazione" r:id="rId4" imgW="711200" imgH="228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3804" y="1886350"/>
                          <a:ext cx="1188720" cy="380390"/>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2404905639"/>
                </p:ext>
              </p:extLst>
            </p:nvPr>
          </p:nvGraphicFramePr>
          <p:xfrm>
            <a:off x="7836423" y="1872207"/>
            <a:ext cx="1271847" cy="406991"/>
          </p:xfrm>
          <a:graphic>
            <a:graphicData uri="http://schemas.openxmlformats.org/presentationml/2006/ole">
              <mc:AlternateContent xmlns:mc="http://schemas.openxmlformats.org/markup-compatibility/2006">
                <mc:Choice xmlns:v="urn:schemas-microsoft-com:vml" Requires="v">
                  <p:oleObj name="Equazione" r:id="rId6" imgW="711200" imgH="228600" progId="Equation.3">
                    <p:embed/>
                  </p:oleObj>
                </mc:Choice>
                <mc:Fallback>
                  <p:oleObj name="Equazione" r:id="rId6" imgW="7112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36423" y="1872207"/>
                          <a:ext cx="1271847" cy="406991"/>
                        </a:xfrm>
                        <a:prstGeom prst="rect">
                          <a:avLst/>
                        </a:prstGeom>
                        <a:noFill/>
                        <a:ln w="12700">
                          <a:solidFill>
                            <a:srgbClr val="0070C0"/>
                          </a:solidFill>
                        </a:ln>
                      </p:spPr>
                    </p:pic>
                  </p:oleObj>
                </mc:Fallback>
              </mc:AlternateContent>
            </a:graphicData>
          </a:graphic>
        </p:graphicFrame>
      </p:grpSp>
      <p:pic>
        <p:nvPicPr>
          <p:cNvPr id="11" name="Immagine 10"/>
          <p:cNvPicPr>
            <a:picLocks noChangeAspect="1"/>
          </p:cNvPicPr>
          <p:nvPr/>
        </p:nvPicPr>
        <p:blipFill>
          <a:blip r:embed="rId8"/>
          <a:stretch>
            <a:fillRect/>
          </a:stretch>
        </p:blipFill>
        <p:spPr>
          <a:xfrm>
            <a:off x="151330" y="2211966"/>
            <a:ext cx="9956362" cy="1142106"/>
          </a:xfrm>
          <a:prstGeom prst="rect">
            <a:avLst/>
          </a:prstGeom>
        </p:spPr>
      </p:pic>
      <p:graphicFrame>
        <p:nvGraphicFramePr>
          <p:cNvPr id="12" name="Oggetto 11"/>
          <p:cNvGraphicFramePr>
            <a:graphicFrameLocks noChangeAspect="1"/>
          </p:cNvGraphicFramePr>
          <p:nvPr>
            <p:extLst>
              <p:ext uri="{D42A27DB-BD31-4B8C-83A1-F6EECF244321}">
                <p14:modId xmlns:p14="http://schemas.microsoft.com/office/powerpoint/2010/main" val="3454309865"/>
              </p:ext>
            </p:extLst>
          </p:nvPr>
        </p:nvGraphicFramePr>
        <p:xfrm>
          <a:off x="3302712" y="3463953"/>
          <a:ext cx="1826799" cy="374728"/>
        </p:xfrm>
        <a:graphic>
          <a:graphicData uri="http://schemas.openxmlformats.org/presentationml/2006/ole">
            <mc:AlternateContent xmlns:mc="http://schemas.openxmlformats.org/markup-compatibility/2006">
              <mc:Choice xmlns:v="urn:schemas-microsoft-com:vml" Requires="v">
                <p:oleObj name="Equazione" r:id="rId9" imgW="1117600" imgH="228600" progId="Equation.3">
                  <p:embed/>
                </p:oleObj>
              </mc:Choice>
              <mc:Fallback>
                <p:oleObj name="Equazione" r:id="rId9" imgW="1117600" imgH="228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2712" y="3463953"/>
                        <a:ext cx="1826799" cy="374728"/>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4015741738"/>
              </p:ext>
            </p:extLst>
          </p:nvPr>
        </p:nvGraphicFramePr>
        <p:xfrm>
          <a:off x="1080487" y="3793866"/>
          <a:ext cx="1329202" cy="403808"/>
        </p:xfrm>
        <a:graphic>
          <a:graphicData uri="http://schemas.openxmlformats.org/presentationml/2006/ole">
            <mc:AlternateContent xmlns:mc="http://schemas.openxmlformats.org/markup-compatibility/2006">
              <mc:Choice xmlns:v="urn:schemas-microsoft-com:vml" Requires="v">
                <p:oleObj name="Equazione" r:id="rId11" imgW="749300" imgH="228600" progId="Equation.3">
                  <p:embed/>
                </p:oleObj>
              </mc:Choice>
              <mc:Fallback>
                <p:oleObj name="Equazione" r:id="rId11" imgW="749300" imgH="2286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80487" y="3793866"/>
                        <a:ext cx="1329202" cy="403808"/>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1218152461"/>
              </p:ext>
            </p:extLst>
          </p:nvPr>
        </p:nvGraphicFramePr>
        <p:xfrm>
          <a:off x="3302710" y="4192609"/>
          <a:ext cx="1826799" cy="374728"/>
        </p:xfrm>
        <a:graphic>
          <a:graphicData uri="http://schemas.openxmlformats.org/presentationml/2006/ole">
            <mc:AlternateContent xmlns:mc="http://schemas.openxmlformats.org/markup-compatibility/2006">
              <mc:Choice xmlns:v="urn:schemas-microsoft-com:vml" Requires="v">
                <p:oleObj name="Equazione" r:id="rId13" imgW="1117600" imgH="228600" progId="Equation.3">
                  <p:embed/>
                </p:oleObj>
              </mc:Choice>
              <mc:Fallback>
                <p:oleObj name="Equazione" r:id="rId13" imgW="1117600" imgH="228600" progId="Equation.3">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02710" y="4192609"/>
                        <a:ext cx="1826799" cy="374728"/>
                      </a:xfrm>
                      <a:prstGeom prst="rect">
                        <a:avLst/>
                      </a:prstGeom>
                      <a:noFill/>
                    </p:spPr>
                  </p:pic>
                </p:oleObj>
              </mc:Fallback>
            </mc:AlternateContent>
          </a:graphicData>
        </a:graphic>
      </p:graphicFrame>
      <p:grpSp>
        <p:nvGrpSpPr>
          <p:cNvPr id="24" name="Gruppo 23"/>
          <p:cNvGrpSpPr/>
          <p:nvPr/>
        </p:nvGrpSpPr>
        <p:grpSpPr>
          <a:xfrm>
            <a:off x="2535156" y="3701296"/>
            <a:ext cx="642088" cy="652462"/>
            <a:chOff x="1678012" y="4400494"/>
            <a:chExt cx="457201" cy="462781"/>
          </a:xfrm>
        </p:grpSpPr>
        <p:sp>
          <p:nvSpPr>
            <p:cNvPr id="15" name="Line 12"/>
            <p:cNvSpPr>
              <a:spLocks noChangeShapeType="1"/>
            </p:cNvSpPr>
            <p:nvPr/>
          </p:nvSpPr>
          <p:spPr bwMode="auto">
            <a:xfrm flipV="1">
              <a:off x="1678013" y="4400494"/>
              <a:ext cx="4572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0"/>
            <p:cNvSpPr>
              <a:spLocks noChangeShapeType="1"/>
            </p:cNvSpPr>
            <p:nvPr/>
          </p:nvSpPr>
          <p:spPr bwMode="auto">
            <a:xfrm>
              <a:off x="1678012" y="4634675"/>
              <a:ext cx="457200" cy="2286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3" name="CasellaDiTesto 22"/>
          <p:cNvSpPr txBox="1"/>
          <p:nvPr/>
        </p:nvSpPr>
        <p:spPr>
          <a:xfrm>
            <a:off x="348803" y="3793866"/>
            <a:ext cx="647934" cy="400110"/>
          </a:xfrm>
          <a:prstGeom prst="rect">
            <a:avLst/>
          </a:prstGeom>
          <a:noFill/>
        </p:spPr>
        <p:txBody>
          <a:bodyPr wrap="none" rtlCol="0">
            <a:spAutoFit/>
          </a:bodyPr>
          <a:lstStyle/>
          <a:p>
            <a:r>
              <a:rPr lang="en-US" sz="2000" dirty="0"/>
              <a:t>with</a:t>
            </a:r>
          </a:p>
        </p:txBody>
      </p:sp>
      <p:sp>
        <p:nvSpPr>
          <p:cNvPr id="25" name="CasellaDiTesto 24"/>
          <p:cNvSpPr txBox="1"/>
          <p:nvPr/>
        </p:nvSpPr>
        <p:spPr>
          <a:xfrm>
            <a:off x="5621105" y="3413220"/>
            <a:ext cx="5935288" cy="400110"/>
          </a:xfrm>
          <a:prstGeom prst="rect">
            <a:avLst/>
          </a:prstGeom>
          <a:noFill/>
        </p:spPr>
        <p:txBody>
          <a:bodyPr wrap="square" rtlCol="0">
            <a:spAutoFit/>
          </a:bodyPr>
          <a:lstStyle/>
          <a:p>
            <a:r>
              <a:rPr lang="en-US" sz="2000" dirty="0"/>
              <a:t>which might represent the </a:t>
            </a:r>
            <a:r>
              <a:rPr lang="en-US" sz="2000" i="1" u="sng" dirty="0"/>
              <a:t>upper limit</a:t>
            </a:r>
            <a:r>
              <a:rPr lang="en-US" sz="2000" dirty="0"/>
              <a:t> of the width </a:t>
            </a:r>
            <a:r>
              <a:rPr lang="el-GR" sz="2000" i="1" dirty="0"/>
              <a:t>δ</a:t>
            </a:r>
            <a:r>
              <a:rPr lang="it-IT" sz="2000" i="1" dirty="0"/>
              <a:t>q</a:t>
            </a:r>
            <a:endParaRPr lang="en-US" sz="2000" i="1" dirty="0"/>
          </a:p>
        </p:txBody>
      </p:sp>
      <p:sp>
        <p:nvSpPr>
          <p:cNvPr id="26" name="CasellaDiTesto 25"/>
          <p:cNvSpPr txBox="1"/>
          <p:nvPr/>
        </p:nvSpPr>
        <p:spPr>
          <a:xfrm>
            <a:off x="5637731" y="4162016"/>
            <a:ext cx="5935288" cy="400110"/>
          </a:xfrm>
          <a:prstGeom prst="rect">
            <a:avLst/>
          </a:prstGeom>
          <a:noFill/>
        </p:spPr>
        <p:txBody>
          <a:bodyPr wrap="square" rtlCol="0">
            <a:spAutoFit/>
          </a:bodyPr>
          <a:lstStyle/>
          <a:p>
            <a:r>
              <a:rPr lang="en-US" sz="2000" dirty="0"/>
              <a:t>which might represent the </a:t>
            </a:r>
            <a:r>
              <a:rPr lang="en-US" sz="2000" i="1" u="sng" dirty="0"/>
              <a:t>lower limit</a:t>
            </a:r>
            <a:r>
              <a:rPr lang="en-US" sz="2000" dirty="0"/>
              <a:t> of the width </a:t>
            </a:r>
            <a:r>
              <a:rPr lang="el-GR" sz="2000" i="1" dirty="0"/>
              <a:t>δ</a:t>
            </a:r>
            <a:r>
              <a:rPr lang="it-IT" sz="2000" i="1" dirty="0"/>
              <a:t>q</a:t>
            </a:r>
            <a:endParaRPr lang="en-US" sz="2000" i="1" dirty="0"/>
          </a:p>
        </p:txBody>
      </p:sp>
      <p:sp>
        <p:nvSpPr>
          <p:cNvPr id="28" name="Rectangle 26"/>
          <p:cNvSpPr>
            <a:spLocks noChangeArrowheads="1"/>
          </p:cNvSpPr>
          <p:nvPr/>
        </p:nvSpPr>
        <p:spPr bwMode="auto">
          <a:xfrm>
            <a:off x="4124130" y="561702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1" name="Gruppo 30"/>
          <p:cNvGrpSpPr/>
          <p:nvPr/>
        </p:nvGrpSpPr>
        <p:grpSpPr>
          <a:xfrm>
            <a:off x="302660" y="5152348"/>
            <a:ext cx="11867804" cy="806375"/>
            <a:chOff x="162098" y="5627952"/>
            <a:chExt cx="11867804" cy="806375"/>
          </a:xfrm>
        </p:grpSpPr>
        <p:sp>
          <p:nvSpPr>
            <p:cNvPr id="27" name="CasellaDiTesto 26"/>
            <p:cNvSpPr txBox="1"/>
            <p:nvPr/>
          </p:nvSpPr>
          <p:spPr>
            <a:xfrm>
              <a:off x="162098" y="5627952"/>
              <a:ext cx="11867804" cy="806375"/>
            </a:xfrm>
            <a:prstGeom prst="rect">
              <a:avLst/>
            </a:prstGeom>
            <a:noFill/>
          </p:spPr>
          <p:txBody>
            <a:bodyPr wrap="square" rtlCol="0">
              <a:spAutoFit/>
            </a:bodyPr>
            <a:lstStyle/>
            <a:p>
              <a:pPr>
                <a:lnSpc>
                  <a:spcPct val="120000"/>
                </a:lnSpc>
              </a:pPr>
              <a:r>
                <a:rPr lang="en-US" sz="2000" dirty="0"/>
                <a:t>We might, therefore, think that		      however, if the errors that lead to </a:t>
              </a:r>
              <a:r>
                <a:rPr lang="en-US" sz="2000" i="1" dirty="0" err="1"/>
                <a:t>δx</a:t>
              </a:r>
              <a:r>
                <a:rPr lang="en-US" sz="2000" dirty="0"/>
                <a:t> and </a:t>
              </a:r>
              <a:r>
                <a:rPr lang="en-US" sz="2000" i="1" dirty="0" err="1"/>
                <a:t>δy</a:t>
              </a:r>
              <a:r>
                <a:rPr lang="en-US" sz="2000" dirty="0"/>
                <a:t> are </a:t>
              </a:r>
              <a:r>
                <a:rPr lang="en-US" sz="2000" i="1" u="sng" dirty="0"/>
                <a:t>independent</a:t>
              </a:r>
              <a:r>
                <a:rPr lang="en-US" sz="2000" dirty="0"/>
                <a:t>,  the choice		is an </a:t>
              </a:r>
              <a:r>
                <a:rPr lang="en-US" sz="2000" b="1" i="1" dirty="0"/>
                <a:t>overestimation</a:t>
              </a:r>
              <a:r>
                <a:rPr lang="en-US" sz="2000" dirty="0"/>
                <a:t> of the </a:t>
              </a:r>
              <a:r>
                <a:rPr lang="en-US" sz="2000" i="1" dirty="0"/>
                <a:t>uncertainty</a:t>
              </a:r>
              <a:r>
                <a:rPr lang="en-US" sz="2000" dirty="0"/>
                <a:t> for q …  </a:t>
              </a:r>
            </a:p>
          </p:txBody>
        </p:sp>
        <p:graphicFrame>
          <p:nvGraphicFramePr>
            <p:cNvPr id="29" name="Oggetto 28"/>
            <p:cNvGraphicFramePr>
              <a:graphicFrameLocks noChangeAspect="1"/>
            </p:cNvGraphicFramePr>
            <p:nvPr>
              <p:extLst>
                <p:ext uri="{D42A27DB-BD31-4B8C-83A1-F6EECF244321}">
                  <p14:modId xmlns:p14="http://schemas.microsoft.com/office/powerpoint/2010/main" val="1627816233"/>
                </p:ext>
              </p:extLst>
            </p:nvPr>
          </p:nvGraphicFramePr>
          <p:xfrm>
            <a:off x="3631097" y="5674015"/>
            <a:ext cx="1389966" cy="364866"/>
          </p:xfrm>
          <a:graphic>
            <a:graphicData uri="http://schemas.openxmlformats.org/presentationml/2006/ole">
              <mc:AlternateContent xmlns:mc="http://schemas.openxmlformats.org/markup-compatibility/2006">
                <mc:Choice xmlns:v="urn:schemas-microsoft-com:vml" Requires="v">
                  <p:oleObj name="Equazione" r:id="rId15" imgW="761669" imgH="203112" progId="Equation.3">
                    <p:embed/>
                  </p:oleObj>
                </mc:Choice>
                <mc:Fallback>
                  <p:oleObj name="Equazione" r:id="rId15" imgW="761669" imgH="203112" progId="Equation.3">
                    <p:embed/>
                    <p:pic>
                      <p:nvPicPr>
                        <p:cNvPr id="0"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1097" y="5674015"/>
                          <a:ext cx="1389966" cy="364866"/>
                        </a:xfrm>
                        <a:prstGeom prst="rect">
                          <a:avLst/>
                        </a:prstGeom>
                        <a:noFill/>
                      </p:spPr>
                    </p:pic>
                  </p:oleObj>
                </mc:Fallback>
              </mc:AlternateContent>
            </a:graphicData>
          </a:graphic>
        </p:graphicFrame>
        <p:graphicFrame>
          <p:nvGraphicFramePr>
            <p:cNvPr id="30" name="Oggetto 29"/>
            <p:cNvGraphicFramePr>
              <a:graphicFrameLocks noChangeAspect="1"/>
            </p:cNvGraphicFramePr>
            <p:nvPr>
              <p:extLst>
                <p:ext uri="{D42A27DB-BD31-4B8C-83A1-F6EECF244321}">
                  <p14:modId xmlns:p14="http://schemas.microsoft.com/office/powerpoint/2010/main" val="3319029248"/>
                </p:ext>
              </p:extLst>
            </p:nvPr>
          </p:nvGraphicFramePr>
          <p:xfrm>
            <a:off x="1481587" y="6048241"/>
            <a:ext cx="1389966" cy="364866"/>
          </p:xfrm>
          <a:graphic>
            <a:graphicData uri="http://schemas.openxmlformats.org/presentationml/2006/ole">
              <mc:AlternateContent xmlns:mc="http://schemas.openxmlformats.org/markup-compatibility/2006">
                <mc:Choice xmlns:v="urn:schemas-microsoft-com:vml" Requires="v">
                  <p:oleObj name="Equazione" r:id="rId17" imgW="761669" imgH="203112" progId="Equation.3">
                    <p:embed/>
                  </p:oleObj>
                </mc:Choice>
                <mc:Fallback>
                  <p:oleObj name="Equazione" r:id="rId17" imgW="761669" imgH="20311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1587" y="6048241"/>
                          <a:ext cx="1389966" cy="364866"/>
                        </a:xfrm>
                        <a:prstGeom prst="rect">
                          <a:avLst/>
                        </a:prstGeom>
                        <a:noFill/>
                      </p:spPr>
                    </p:pic>
                  </p:oleObj>
                </mc:Fallback>
              </mc:AlternateContent>
            </a:graphicData>
          </a:graphic>
        </p:graphicFrame>
      </p:grpSp>
      <p:sp>
        <p:nvSpPr>
          <p:cNvPr id="32" name="Rettangolo 3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018283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8" name="Picture 8" descr="errori in quadr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655" y="3686543"/>
            <a:ext cx="3458094" cy="213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p:cNvPicPr>
            <a:picLocks noChangeAspect="1"/>
          </p:cNvPicPr>
          <p:nvPr/>
        </p:nvPicPr>
        <p:blipFill>
          <a:blip r:embed="rId3"/>
          <a:stretch>
            <a:fillRect/>
          </a:stretch>
        </p:blipFill>
        <p:spPr>
          <a:xfrm>
            <a:off x="0" y="0"/>
            <a:ext cx="10412963" cy="2090344"/>
          </a:xfrm>
          <a:prstGeom prst="rect">
            <a:avLst/>
          </a:prstGeom>
        </p:spPr>
      </p:pic>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uppo 5"/>
          <p:cNvGrpSpPr/>
          <p:nvPr/>
        </p:nvGrpSpPr>
        <p:grpSpPr>
          <a:xfrm>
            <a:off x="5673324" y="345233"/>
            <a:ext cx="6351036" cy="1768176"/>
            <a:chOff x="5673323" y="345233"/>
            <a:chExt cx="6351036" cy="1768176"/>
          </a:xfrm>
        </p:grpSpPr>
        <p:sp>
          <p:nvSpPr>
            <p:cNvPr id="3" name="CasellaDiTesto 2"/>
            <p:cNvSpPr txBox="1"/>
            <p:nvPr/>
          </p:nvSpPr>
          <p:spPr>
            <a:xfrm>
              <a:off x="5673323" y="345233"/>
              <a:ext cx="6351036" cy="1768176"/>
            </a:xfrm>
            <a:prstGeom prst="rect">
              <a:avLst/>
            </a:prstGeom>
            <a:noFill/>
          </p:spPr>
          <p:txBody>
            <a:bodyPr wrap="square" rtlCol="0">
              <a:spAutoFit/>
            </a:bodyPr>
            <a:lstStyle/>
            <a:p>
              <a:pPr>
                <a:lnSpc>
                  <a:spcPct val="110000"/>
                </a:lnSpc>
              </a:pPr>
              <a:r>
                <a:rPr lang="en-US" sz="2000" dirty="0"/>
                <a:t>In fact, to actually have 		         we should </a:t>
              </a:r>
              <a:r>
                <a:rPr lang="en-US" sz="2000" i="1" u="sng" dirty="0"/>
                <a:t>always</a:t>
              </a:r>
              <a:r>
                <a:rPr lang="en-US" sz="2000" dirty="0"/>
                <a:t> </a:t>
              </a:r>
              <a:r>
                <a:rPr lang="en-US" sz="2000" i="1" dirty="0"/>
                <a:t>underestimate</a:t>
              </a:r>
              <a:r>
                <a:rPr lang="en-US" sz="2000" dirty="0"/>
                <a:t> or </a:t>
              </a:r>
              <a:r>
                <a:rPr lang="en-US" sz="2000" i="1" dirty="0"/>
                <a:t>overestimate</a:t>
              </a:r>
              <a:r>
                <a:rPr lang="en-US" sz="2000" dirty="0"/>
                <a:t> </a:t>
              </a:r>
              <a:r>
                <a:rPr lang="en-US" sz="2000" i="1" u="sng" dirty="0"/>
                <a:t>at the same time</a:t>
              </a:r>
              <a:r>
                <a:rPr lang="en-US" sz="2000" dirty="0"/>
                <a:t> the measurement of </a:t>
              </a:r>
              <a:r>
                <a:rPr lang="en-US" sz="2000" i="1" dirty="0"/>
                <a:t>x</a:t>
              </a:r>
              <a:r>
                <a:rPr lang="en-US" sz="2000" dirty="0"/>
                <a:t> and </a:t>
              </a:r>
              <a:r>
                <a:rPr lang="en-US" sz="2000" i="1" dirty="0"/>
                <a:t>y</a:t>
              </a:r>
              <a:r>
                <a:rPr lang="en-US" sz="2000" dirty="0"/>
                <a:t> , which would imply an “underling low” or a “</a:t>
              </a:r>
              <a:r>
                <a:rPr lang="en-US" sz="2000" u="sng" dirty="0"/>
                <a:t>correlation</a:t>
              </a:r>
              <a:r>
                <a:rPr lang="en-US" sz="2000" dirty="0"/>
                <a:t>” between the two variables, </a:t>
              </a:r>
              <a:r>
                <a:rPr lang="en-US" sz="2000" u="sng" dirty="0"/>
                <a:t>making them somehow </a:t>
              </a:r>
              <a:r>
                <a:rPr lang="en-US" sz="2000" i="1" u="sng" dirty="0"/>
                <a:t>dependent</a:t>
              </a:r>
              <a:r>
                <a:rPr lang="en-US" sz="2000" dirty="0"/>
                <a:t> on each other !</a:t>
              </a:r>
            </a:p>
          </p:txBody>
        </p:sp>
        <p:graphicFrame>
          <p:nvGraphicFramePr>
            <p:cNvPr id="5" name="Oggetto 4"/>
            <p:cNvGraphicFramePr>
              <a:graphicFrameLocks noChangeAspect="1"/>
            </p:cNvGraphicFramePr>
            <p:nvPr>
              <p:extLst>
                <p:ext uri="{D42A27DB-BD31-4B8C-83A1-F6EECF244321}">
                  <p14:modId xmlns:p14="http://schemas.microsoft.com/office/powerpoint/2010/main" val="241358316"/>
                </p:ext>
              </p:extLst>
            </p:nvPr>
          </p:nvGraphicFramePr>
          <p:xfrm>
            <a:off x="8347566" y="384655"/>
            <a:ext cx="1453140" cy="381449"/>
          </p:xfrm>
          <a:graphic>
            <a:graphicData uri="http://schemas.openxmlformats.org/presentationml/2006/ole">
              <mc:AlternateContent xmlns:mc="http://schemas.openxmlformats.org/markup-compatibility/2006">
                <mc:Choice xmlns:v="urn:schemas-microsoft-com:vml" Requires="v">
                  <p:oleObj name="Equazione" r:id="rId4" imgW="761669" imgH="203112" progId="Equation.3">
                    <p:embed/>
                  </p:oleObj>
                </mc:Choice>
                <mc:Fallback>
                  <p:oleObj name="Equazione" r:id="rId4" imgW="761669" imgH="203112"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7566" y="384655"/>
                          <a:ext cx="1453140" cy="381449"/>
                        </a:xfrm>
                        <a:prstGeom prst="rect">
                          <a:avLst/>
                        </a:prstGeom>
                        <a:noFill/>
                      </p:spPr>
                    </p:pic>
                  </p:oleObj>
                </mc:Fallback>
              </mc:AlternateContent>
            </a:graphicData>
          </a:graphic>
        </p:graphicFrame>
      </p:grpSp>
      <p:sp>
        <p:nvSpPr>
          <p:cNvPr id="10"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3" name="Gruppo 12"/>
          <p:cNvGrpSpPr/>
          <p:nvPr/>
        </p:nvGrpSpPr>
        <p:grpSpPr>
          <a:xfrm>
            <a:off x="190027" y="2394520"/>
            <a:ext cx="11765753" cy="1429622"/>
            <a:chOff x="285801" y="2608268"/>
            <a:chExt cx="11906199" cy="1429622"/>
          </a:xfrm>
        </p:grpSpPr>
        <p:sp>
          <p:nvSpPr>
            <p:cNvPr id="7" name="CasellaDiTesto 6"/>
            <p:cNvSpPr txBox="1"/>
            <p:nvPr/>
          </p:nvSpPr>
          <p:spPr>
            <a:xfrm>
              <a:off x="285801" y="2608268"/>
              <a:ext cx="11906199" cy="1429622"/>
            </a:xfrm>
            <a:prstGeom prst="rect">
              <a:avLst/>
            </a:prstGeom>
            <a:noFill/>
          </p:spPr>
          <p:txBody>
            <a:bodyPr wrap="square" rtlCol="0">
              <a:spAutoFit/>
            </a:bodyPr>
            <a:lstStyle/>
            <a:p>
              <a:pPr algn="just">
                <a:lnSpc>
                  <a:spcPct val="110000"/>
                </a:lnSpc>
              </a:pPr>
              <a:r>
                <a:rPr lang="en-US" sz="2000" dirty="0"/>
                <a:t>If this is the case, then 		   can be a correct choice otherwise, when the </a:t>
              </a:r>
              <a:r>
                <a:rPr lang="en-US" sz="2000" i="1" dirty="0"/>
                <a:t>measurements</a:t>
              </a:r>
              <a:r>
                <a:rPr lang="en-US" sz="2000" dirty="0"/>
                <a:t> and the </a:t>
              </a:r>
              <a:r>
                <a:rPr lang="en-US" sz="2000" i="1" dirty="0"/>
                <a:t>errors </a:t>
              </a:r>
              <a:r>
                <a:rPr lang="en-US" sz="2000" dirty="0"/>
                <a:t>of </a:t>
              </a:r>
              <a:r>
                <a:rPr lang="en-US" sz="2000" i="1" dirty="0"/>
                <a:t>x</a:t>
              </a:r>
              <a:r>
                <a:rPr lang="en-US" sz="2000" dirty="0"/>
                <a:t> and </a:t>
              </a:r>
              <a:r>
                <a:rPr lang="en-US" sz="2000" i="1" dirty="0"/>
                <a:t>y</a:t>
              </a:r>
              <a:r>
                <a:rPr lang="en-US" sz="2000" dirty="0"/>
                <a:t> are </a:t>
              </a:r>
              <a:r>
                <a:rPr lang="en-US" sz="2000" i="1" u="sng" dirty="0"/>
                <a:t>independent</a:t>
              </a:r>
              <a:r>
                <a:rPr lang="en-US" sz="2000" dirty="0"/>
                <a:t>, there is always a “partial mutual deletion” of the uncertainties, the algebraic sum of the </a:t>
              </a:r>
              <a:r>
                <a:rPr lang="en-US" sz="2000" i="1" dirty="0"/>
                <a:t>x</a:t>
              </a:r>
              <a:r>
                <a:rPr lang="en-US" sz="2000" dirty="0"/>
                <a:t> and </a:t>
              </a:r>
              <a:r>
                <a:rPr lang="en-US" sz="2000" i="1" dirty="0"/>
                <a:t>y</a:t>
              </a:r>
              <a:r>
                <a:rPr lang="en-US" sz="2000" dirty="0"/>
                <a:t> errors is then an “</a:t>
              </a:r>
              <a:r>
                <a:rPr lang="en-US" sz="2000" i="1" dirty="0"/>
                <a:t>overestimation”</a:t>
              </a:r>
              <a:r>
                <a:rPr lang="en-US" sz="2000" dirty="0"/>
                <a:t> of the </a:t>
              </a:r>
              <a:r>
                <a:rPr lang="en-US" sz="2000" i="1" dirty="0"/>
                <a:t>q uncertainties </a:t>
              </a:r>
              <a:r>
                <a:rPr lang="en-US" sz="2000" dirty="0"/>
                <a:t>and it is much more reasonable to </a:t>
              </a:r>
              <a:r>
                <a:rPr lang="en-US" sz="2000" i="1" dirty="0"/>
                <a:t>add the errors for x and y </a:t>
              </a:r>
              <a:r>
                <a:rPr lang="en-US" sz="2000" i="1" u="sng" dirty="0"/>
                <a:t>in quadrature</a:t>
              </a:r>
              <a:r>
                <a:rPr lang="en-US" sz="2000" dirty="0"/>
                <a:t> : </a:t>
              </a:r>
            </a:p>
          </p:txBody>
        </p:sp>
        <p:graphicFrame>
          <p:nvGraphicFramePr>
            <p:cNvPr id="11" name="Oggetto 10"/>
            <p:cNvGraphicFramePr>
              <a:graphicFrameLocks noChangeAspect="1"/>
            </p:cNvGraphicFramePr>
            <p:nvPr>
              <p:extLst>
                <p:ext uri="{D42A27DB-BD31-4B8C-83A1-F6EECF244321}">
                  <p14:modId xmlns:p14="http://schemas.microsoft.com/office/powerpoint/2010/main" val="4038697762"/>
                </p:ext>
              </p:extLst>
            </p:nvPr>
          </p:nvGraphicFramePr>
          <p:xfrm>
            <a:off x="2730792" y="2630730"/>
            <a:ext cx="1389790" cy="364820"/>
          </p:xfrm>
          <a:graphic>
            <a:graphicData uri="http://schemas.openxmlformats.org/presentationml/2006/ole">
              <mc:AlternateContent xmlns:mc="http://schemas.openxmlformats.org/markup-compatibility/2006">
                <mc:Choice xmlns:v="urn:schemas-microsoft-com:vml" Requires="v">
                  <p:oleObj name="Equazione" r:id="rId6" imgW="761669" imgH="203112" progId="Equation.3">
                    <p:embed/>
                  </p:oleObj>
                </mc:Choice>
                <mc:Fallback>
                  <p:oleObj name="Equazione" r:id="rId6" imgW="761669" imgH="203112"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0792" y="2630730"/>
                          <a:ext cx="1389790" cy="364820"/>
                        </a:xfrm>
                        <a:prstGeom prst="rect">
                          <a:avLst/>
                        </a:prstGeom>
                        <a:noFill/>
                      </p:spPr>
                    </p:pic>
                  </p:oleObj>
                </mc:Fallback>
              </mc:AlternateContent>
            </a:graphicData>
          </a:graphic>
        </p:graphicFrame>
      </p:grpSp>
      <p:graphicFrame>
        <p:nvGraphicFramePr>
          <p:cNvPr id="12" name="Oggetto 11"/>
          <p:cNvGraphicFramePr>
            <a:graphicFrameLocks noChangeAspect="1"/>
          </p:cNvGraphicFramePr>
          <p:nvPr>
            <p:extLst>
              <p:ext uri="{D42A27DB-BD31-4B8C-83A1-F6EECF244321}">
                <p14:modId xmlns:p14="http://schemas.microsoft.com/office/powerpoint/2010/main" val="370244809"/>
              </p:ext>
            </p:extLst>
          </p:nvPr>
        </p:nvGraphicFramePr>
        <p:xfrm>
          <a:off x="1289378" y="6026537"/>
          <a:ext cx="3024000" cy="532928"/>
        </p:xfrm>
        <a:graphic>
          <a:graphicData uri="http://schemas.openxmlformats.org/presentationml/2006/ole">
            <mc:AlternateContent xmlns:mc="http://schemas.openxmlformats.org/markup-compatibility/2006">
              <mc:Choice xmlns:v="urn:schemas-microsoft-com:vml" Requires="v">
                <p:oleObj name="Equazione" r:id="rId7" imgW="1575720" imgH="277200" progId="Equation.3">
                  <p:embed/>
                </p:oleObj>
              </mc:Choice>
              <mc:Fallback>
                <p:oleObj name="Equazione" r:id="rId7" imgW="1575720" imgH="277200" progId="Equation.3">
                  <p:embed/>
                  <p:pic>
                    <p:nvPicPr>
                      <p:cNvPr id="0" name=""/>
                      <p:cNvPicPr/>
                      <p:nvPr/>
                    </p:nvPicPr>
                    <p:blipFill>
                      <a:blip r:embed="rId8"/>
                      <a:stretch>
                        <a:fillRect/>
                      </a:stretch>
                    </p:blipFill>
                    <p:spPr>
                      <a:xfrm>
                        <a:off x="1289378" y="6026537"/>
                        <a:ext cx="3024000" cy="532928"/>
                      </a:xfrm>
                      <a:prstGeom prst="rect">
                        <a:avLst/>
                      </a:prstGeom>
                      <a:ln w="12700">
                        <a:solidFill>
                          <a:srgbClr val="0070C0"/>
                        </a:solidFill>
                      </a:ln>
                    </p:spPr>
                  </p:pic>
                </p:oleObj>
              </mc:Fallback>
            </mc:AlternateContent>
          </a:graphicData>
        </a:graphic>
      </p:graphicFrame>
      <p:sp>
        <p:nvSpPr>
          <p:cNvPr id="14"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Gruppo 8"/>
          <p:cNvGrpSpPr/>
          <p:nvPr/>
        </p:nvGrpSpPr>
        <p:grpSpPr>
          <a:xfrm>
            <a:off x="5087736" y="3949415"/>
            <a:ext cx="6871854" cy="1091068"/>
            <a:chOff x="5320146" y="3884098"/>
            <a:chExt cx="6871854" cy="1091068"/>
          </a:xfrm>
        </p:grpSpPr>
        <p:sp>
          <p:nvSpPr>
            <p:cNvPr id="8" name="CasellaDiTesto 7"/>
            <p:cNvSpPr txBox="1"/>
            <p:nvPr/>
          </p:nvSpPr>
          <p:spPr>
            <a:xfrm>
              <a:off x="5320146" y="3884098"/>
              <a:ext cx="6871854" cy="1091068"/>
            </a:xfrm>
            <a:prstGeom prst="rect">
              <a:avLst/>
            </a:prstGeom>
            <a:noFill/>
          </p:spPr>
          <p:txBody>
            <a:bodyPr wrap="square" rtlCol="0">
              <a:spAutoFit/>
            </a:bodyPr>
            <a:lstStyle/>
            <a:p>
              <a:pPr algn="just">
                <a:lnSpc>
                  <a:spcPct val="110000"/>
                </a:lnSpc>
              </a:pPr>
              <a:r>
                <a:rPr lang="en-US" sz="2000" dirty="0"/>
                <a:t>Similarly, when we have a measurement expressed as a </a:t>
              </a:r>
              <a:r>
                <a:rPr lang="en-US" sz="2000" b="1" i="1" dirty="0"/>
                <a:t>product</a:t>
              </a:r>
              <a:r>
                <a:rPr lang="en-US" sz="2000" dirty="0"/>
                <a:t> or a </a:t>
              </a:r>
              <a:r>
                <a:rPr lang="en-US" sz="2000" b="1" i="1" dirty="0"/>
                <a:t>quotient</a:t>
              </a:r>
              <a:r>
                <a:rPr lang="en-US" sz="2000" dirty="0"/>
                <a:t> of two primary quantities 		the general rule is to add the </a:t>
              </a:r>
              <a:r>
                <a:rPr lang="en-US" sz="2000" i="1" u="sng" dirty="0"/>
                <a:t>relative errors in quadrature</a:t>
              </a:r>
              <a:r>
                <a:rPr lang="en-US" sz="2000" dirty="0"/>
                <a:t> :</a:t>
              </a:r>
              <a:endParaRPr lang="en-US" sz="2000" i="1" u="sng" dirty="0"/>
            </a:p>
          </p:txBody>
        </p:sp>
        <p:graphicFrame>
          <p:nvGraphicFramePr>
            <p:cNvPr id="15" name="Oggetto 14"/>
            <p:cNvGraphicFramePr>
              <a:graphicFrameLocks noChangeAspect="1"/>
            </p:cNvGraphicFramePr>
            <p:nvPr>
              <p:extLst>
                <p:ext uri="{D42A27DB-BD31-4B8C-83A1-F6EECF244321}">
                  <p14:modId xmlns:p14="http://schemas.microsoft.com/office/powerpoint/2010/main" val="3873833906"/>
                </p:ext>
              </p:extLst>
            </p:nvPr>
          </p:nvGraphicFramePr>
          <p:xfrm>
            <a:off x="9734599" y="4321742"/>
            <a:ext cx="950139" cy="293679"/>
          </p:xfrm>
          <a:graphic>
            <a:graphicData uri="http://schemas.openxmlformats.org/presentationml/2006/ole">
              <mc:AlternateContent xmlns:mc="http://schemas.openxmlformats.org/markup-compatibility/2006">
                <mc:Choice xmlns:v="urn:schemas-microsoft-com:vml" Requires="v">
                  <p:oleObj name="Equazione" r:id="rId9" imgW="520474" imgH="165028" progId="Equation.3">
                    <p:embed/>
                  </p:oleObj>
                </mc:Choice>
                <mc:Fallback>
                  <p:oleObj name="Equazione" r:id="rId9" imgW="520474" imgH="165028"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34599" y="4321742"/>
                          <a:ext cx="950139" cy="293679"/>
                        </a:xfrm>
                        <a:prstGeom prst="rect">
                          <a:avLst/>
                        </a:prstGeom>
                        <a:noFill/>
                      </p:spPr>
                    </p:pic>
                  </p:oleObj>
                </mc:Fallback>
              </mc:AlternateContent>
            </a:graphicData>
          </a:graphic>
        </p:graphicFrame>
      </p:grpSp>
      <p:sp>
        <p:nvSpPr>
          <p:cNvPr id="16"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ggetto 16"/>
          <p:cNvGraphicFramePr>
            <a:graphicFrameLocks noChangeAspect="1"/>
          </p:cNvGraphicFramePr>
          <p:nvPr>
            <p:extLst>
              <p:ext uri="{D42A27DB-BD31-4B8C-83A1-F6EECF244321}">
                <p14:modId xmlns:p14="http://schemas.microsoft.com/office/powerpoint/2010/main" val="1702382343"/>
              </p:ext>
            </p:extLst>
          </p:nvPr>
        </p:nvGraphicFramePr>
        <p:xfrm>
          <a:off x="7435333" y="5324317"/>
          <a:ext cx="2628000" cy="1022000"/>
        </p:xfrm>
        <a:graphic>
          <a:graphicData uri="http://schemas.openxmlformats.org/presentationml/2006/ole">
            <mc:AlternateContent xmlns:mc="http://schemas.openxmlformats.org/markup-compatibility/2006">
              <mc:Choice xmlns:v="urn:schemas-microsoft-com:vml" Requires="v">
                <p:oleObj name="Equazione" r:id="rId11" imgW="1371600" imgH="533400" progId="Equation.3">
                  <p:embed/>
                </p:oleObj>
              </mc:Choice>
              <mc:Fallback>
                <p:oleObj name="Equazione" r:id="rId11" imgW="1371600" imgH="533400" progId="Equation.3">
                  <p:embed/>
                  <p:pic>
                    <p:nvPicPr>
                      <p:cNvPr id="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35333" y="5324317"/>
                        <a:ext cx="2628000" cy="1022000"/>
                      </a:xfrm>
                      <a:prstGeom prst="rect">
                        <a:avLst/>
                      </a:prstGeom>
                      <a:noFill/>
                      <a:ln w="12700">
                        <a:solidFill>
                          <a:schemeClr val="accent1"/>
                        </a:solidFill>
                      </a:ln>
                    </p:spPr>
                  </p:pic>
                </p:oleObj>
              </mc:Fallback>
            </mc:AlternateContent>
          </a:graphicData>
        </a:graphic>
      </p:graphicFrame>
      <p:sp>
        <p:nvSpPr>
          <p:cNvPr id="19" name="Rettangolo 18"/>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0239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5) delta_q positivo di una vari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35395"/>
            <a:ext cx="6307898" cy="395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ggetto 3"/>
          <p:cNvGraphicFramePr>
            <a:graphicFrameLocks noChangeAspect="1"/>
          </p:cNvGraphicFramePr>
          <p:nvPr>
            <p:extLst>
              <p:ext uri="{D42A27DB-BD31-4B8C-83A1-F6EECF244321}">
                <p14:modId xmlns:p14="http://schemas.microsoft.com/office/powerpoint/2010/main" val="4076958403"/>
              </p:ext>
            </p:extLst>
          </p:nvPr>
        </p:nvGraphicFramePr>
        <p:xfrm>
          <a:off x="7239776" y="1069668"/>
          <a:ext cx="1371602" cy="358486"/>
        </p:xfrm>
        <a:graphic>
          <a:graphicData uri="http://schemas.openxmlformats.org/presentationml/2006/ole">
            <mc:AlternateContent xmlns:mc="http://schemas.openxmlformats.org/markup-compatibility/2006">
              <mc:Choice xmlns:v="urn:schemas-microsoft-com:vml" Requires="v">
                <p:oleObj name="Equazione" r:id="rId3" imgW="837836" imgH="215806" progId="Equation.3">
                  <p:embed/>
                </p:oleObj>
              </mc:Choice>
              <mc:Fallback>
                <p:oleObj name="Equazione" r:id="rId3" imgW="837836" imgH="215806"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776" y="1069668"/>
                        <a:ext cx="1371602" cy="358486"/>
                      </a:xfrm>
                      <a:prstGeom prst="rect">
                        <a:avLst/>
                      </a:prstGeom>
                      <a:noFill/>
                    </p:spPr>
                  </p:pic>
                </p:oleObj>
              </mc:Fallback>
            </mc:AlternateContent>
          </a:graphicData>
        </a:graphic>
      </p:graphicFrame>
      <p:grpSp>
        <p:nvGrpSpPr>
          <p:cNvPr id="9" name="Gruppo 8"/>
          <p:cNvGrpSpPr/>
          <p:nvPr/>
        </p:nvGrpSpPr>
        <p:grpSpPr>
          <a:xfrm>
            <a:off x="6270751" y="335896"/>
            <a:ext cx="5875178" cy="3799502"/>
            <a:chOff x="6378371" y="326572"/>
            <a:chExt cx="5809861" cy="3799502"/>
          </a:xfrm>
        </p:grpSpPr>
        <p:sp>
          <p:nvSpPr>
            <p:cNvPr id="2" name="CasellaDiTesto 1"/>
            <p:cNvSpPr txBox="1"/>
            <p:nvPr/>
          </p:nvSpPr>
          <p:spPr>
            <a:xfrm>
              <a:off x="6378371" y="326572"/>
              <a:ext cx="5809861" cy="3799502"/>
            </a:xfrm>
            <a:prstGeom prst="rect">
              <a:avLst/>
            </a:prstGeom>
            <a:noFill/>
          </p:spPr>
          <p:txBody>
            <a:bodyPr wrap="square" rtlCol="0">
              <a:spAutoFit/>
            </a:bodyPr>
            <a:lstStyle/>
            <a:p>
              <a:pPr>
                <a:lnSpc>
                  <a:spcPct val="110000"/>
                </a:lnSpc>
              </a:pPr>
              <a:r>
                <a:rPr lang="en-US" sz="2000" dirty="0"/>
                <a:t>In general, when the variable of interest </a:t>
              </a:r>
              <a:r>
                <a:rPr lang="en-US" sz="2000" i="1" dirty="0"/>
                <a:t>q</a:t>
              </a:r>
              <a:r>
                <a:rPr lang="en-US" sz="2000" dirty="0"/>
                <a:t> is a </a:t>
              </a:r>
              <a:r>
                <a:rPr lang="en-US" sz="2000" u="sng" dirty="0"/>
                <a:t>function of a measurable physical quantity </a:t>
              </a:r>
              <a:r>
                <a:rPr lang="en-US" sz="2000" i="1" u="sng" dirty="0"/>
                <a:t>x</a:t>
              </a:r>
              <a:r>
                <a:rPr lang="en-US" sz="2000" dirty="0"/>
                <a:t> :   </a:t>
              </a:r>
              <a:r>
                <a:rPr lang="en-US" sz="2000" i="1" dirty="0"/>
                <a:t>q = q(x) </a:t>
              </a:r>
            </a:p>
            <a:p>
              <a:pPr>
                <a:lnSpc>
                  <a:spcPct val="110000"/>
                </a:lnSpc>
              </a:pPr>
              <a:r>
                <a:rPr lang="en-US" sz="2000" i="1" dirty="0"/>
                <a:t>(for ex.	</a:t>
              </a:r>
              <a:r>
                <a:rPr lang="en-US" sz="2000" i="1"/>
                <a:t>	       </a:t>
              </a:r>
              <a:r>
                <a:rPr lang="en-US" sz="2000" i="1" dirty="0"/>
                <a:t>)</a:t>
              </a:r>
            </a:p>
            <a:p>
              <a:pPr>
                <a:lnSpc>
                  <a:spcPct val="110000"/>
                </a:lnSpc>
              </a:pPr>
              <a:endParaRPr lang="en-US" sz="2000" dirty="0"/>
            </a:p>
            <a:p>
              <a:pPr>
                <a:lnSpc>
                  <a:spcPct val="110000"/>
                </a:lnSpc>
              </a:pPr>
              <a:r>
                <a:rPr lang="en-US" sz="2000" dirty="0"/>
                <a:t>It is always possible to </a:t>
              </a:r>
              <a:r>
                <a:rPr lang="en-US" sz="2000" i="1" dirty="0"/>
                <a:t>measure</a:t>
              </a:r>
              <a:r>
                <a:rPr lang="en-US" sz="2000" dirty="0"/>
                <a:t>		 and </a:t>
              </a:r>
              <a:r>
                <a:rPr lang="en-US" sz="2000" i="1" dirty="0"/>
                <a:t>calculate</a:t>
              </a:r>
              <a:r>
                <a:rPr lang="en-US" sz="2000" dirty="0"/>
                <a:t>   	        with the functional relationship !</a:t>
              </a:r>
            </a:p>
            <a:p>
              <a:pPr>
                <a:lnSpc>
                  <a:spcPct val="110000"/>
                </a:lnSpc>
              </a:pPr>
              <a:r>
                <a:rPr lang="en-US" sz="2000" dirty="0"/>
                <a:t>But how are we going to </a:t>
              </a:r>
              <a:r>
                <a:rPr lang="en-US" sz="2000" i="1" dirty="0"/>
                <a:t>calculate </a:t>
              </a:r>
              <a:r>
                <a:rPr lang="en-US" sz="2000" i="1" dirty="0" err="1"/>
                <a:t>δq</a:t>
              </a:r>
              <a:r>
                <a:rPr lang="en-US" sz="2000" dirty="0"/>
                <a:t>  ?</a:t>
              </a:r>
            </a:p>
            <a:p>
              <a:pPr>
                <a:lnSpc>
                  <a:spcPct val="110000"/>
                </a:lnSpc>
              </a:pPr>
              <a:endParaRPr lang="en-US" sz="2000" dirty="0"/>
            </a:p>
            <a:p>
              <a:pPr>
                <a:lnSpc>
                  <a:spcPct val="110000"/>
                </a:lnSpc>
              </a:pPr>
              <a:r>
                <a:rPr lang="en-US" sz="2000" u="sng" dirty="0"/>
                <a:t>If </a:t>
              </a:r>
              <a:r>
                <a:rPr lang="en-US" sz="2000" i="1" u="sng" dirty="0" err="1"/>
                <a:t>δx</a:t>
              </a:r>
              <a:r>
                <a:rPr lang="en-US" sz="2000" i="1" u="sng" dirty="0"/>
                <a:t> </a:t>
              </a:r>
              <a:r>
                <a:rPr lang="en-US" sz="2000" u="sng" dirty="0"/>
                <a:t>is small and due only to </a:t>
              </a:r>
              <a:r>
                <a:rPr lang="en-US" sz="2000" i="1" u="sng" dirty="0"/>
                <a:t>random errors</a:t>
              </a:r>
              <a:r>
                <a:rPr lang="en-US" sz="2000" u="sng" dirty="0"/>
                <a:t>,  </a:t>
              </a:r>
              <a:r>
                <a:rPr lang="en-US" sz="2000" i="1" u="sng" dirty="0" err="1"/>
                <a:t>q</a:t>
              </a:r>
              <a:r>
                <a:rPr lang="en-US" sz="2000" i="1" u="sng" baseline="-25000" dirty="0" err="1"/>
                <a:t>min</a:t>
              </a:r>
              <a:r>
                <a:rPr lang="en-US" sz="2000" u="sng" dirty="0"/>
                <a:t> and </a:t>
              </a:r>
              <a:r>
                <a:rPr lang="en-US" sz="2000" i="1" u="sng" dirty="0" err="1"/>
                <a:t>q</a:t>
              </a:r>
              <a:r>
                <a:rPr lang="en-US" sz="2000" i="1" u="sng" baseline="-25000" dirty="0" err="1"/>
                <a:t>max</a:t>
              </a:r>
              <a:r>
                <a:rPr lang="en-US" sz="2000" u="sng" dirty="0"/>
                <a:t> are almost equidistant from  </a:t>
              </a:r>
              <a:r>
                <a:rPr lang="en-US" sz="2000" i="1" u="sng" dirty="0" err="1"/>
                <a:t>q</a:t>
              </a:r>
              <a:r>
                <a:rPr lang="en-US" sz="2000" i="1" u="sng" baseline="-25000" dirty="0" err="1"/>
                <a:t>b</a:t>
              </a:r>
              <a:r>
                <a:rPr lang="en-US" sz="2000" u="sng" dirty="0"/>
                <a:t>  of a distance </a:t>
              </a:r>
              <a:r>
                <a:rPr lang="en-US" sz="2000" i="1" u="sng" dirty="0" err="1"/>
                <a:t>δq</a:t>
              </a:r>
              <a:r>
                <a:rPr lang="en-US" sz="2000" u="sng" dirty="0"/>
                <a:t>, regardless of the function type !</a:t>
              </a:r>
            </a:p>
          </p:txBody>
        </p:sp>
        <p:graphicFrame>
          <p:nvGraphicFramePr>
            <p:cNvPr id="6" name="Oggetto 5"/>
            <p:cNvGraphicFramePr>
              <a:graphicFrameLocks noChangeAspect="1"/>
            </p:cNvGraphicFramePr>
            <p:nvPr>
              <p:extLst>
                <p:ext uri="{D42A27DB-BD31-4B8C-83A1-F6EECF244321}">
                  <p14:modId xmlns:p14="http://schemas.microsoft.com/office/powerpoint/2010/main" val="541853103"/>
                </p:ext>
              </p:extLst>
            </p:nvPr>
          </p:nvGraphicFramePr>
          <p:xfrm>
            <a:off x="9756753" y="1699511"/>
            <a:ext cx="1222310" cy="407436"/>
          </p:xfrm>
          <a:graphic>
            <a:graphicData uri="http://schemas.openxmlformats.org/presentationml/2006/ole">
              <mc:AlternateContent xmlns:mc="http://schemas.openxmlformats.org/markup-compatibility/2006">
                <mc:Choice xmlns:v="urn:schemas-microsoft-com:vml" Requires="v">
                  <p:oleObj name="Equazione" r:id="rId5" imgW="685800" imgH="228600" progId="Equation.3">
                    <p:embed/>
                  </p:oleObj>
                </mc:Choice>
                <mc:Fallback>
                  <p:oleObj name="Equazione" r:id="rId5" imgW="6858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6753" y="1699511"/>
                          <a:ext cx="1222310" cy="407436"/>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4248013373"/>
                </p:ext>
              </p:extLst>
            </p:nvPr>
          </p:nvGraphicFramePr>
          <p:xfrm>
            <a:off x="7512100" y="2008696"/>
            <a:ext cx="1132420" cy="399678"/>
          </p:xfrm>
          <a:graphic>
            <a:graphicData uri="http://schemas.openxmlformats.org/presentationml/2006/ole">
              <mc:AlternateContent xmlns:mc="http://schemas.openxmlformats.org/markup-compatibility/2006">
                <mc:Choice xmlns:v="urn:schemas-microsoft-com:vml" Requires="v">
                  <p:oleObj name="Equazione" r:id="rId7" imgW="647700" imgH="228600" progId="Equation.3">
                    <p:embed/>
                  </p:oleObj>
                </mc:Choice>
                <mc:Fallback>
                  <p:oleObj name="Equazione" r:id="rId7" imgW="647700" imgH="2286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2100" y="2008696"/>
                          <a:ext cx="1132420" cy="399678"/>
                        </a:xfrm>
                        <a:prstGeom prst="rect">
                          <a:avLst/>
                        </a:prstGeom>
                        <a:noFill/>
                      </p:spPr>
                    </p:pic>
                  </p:oleObj>
                </mc:Fallback>
              </mc:AlternateContent>
            </a:graphicData>
          </a:graphic>
        </p:graphicFrame>
      </p:grpSp>
      <p:grpSp>
        <p:nvGrpSpPr>
          <p:cNvPr id="15" name="Gruppo 14"/>
          <p:cNvGrpSpPr/>
          <p:nvPr/>
        </p:nvGrpSpPr>
        <p:grpSpPr>
          <a:xfrm>
            <a:off x="251926" y="4422707"/>
            <a:ext cx="6288833" cy="2246770"/>
            <a:chOff x="261257" y="4432038"/>
            <a:chExt cx="6288833" cy="2246770"/>
          </a:xfrm>
        </p:grpSpPr>
        <p:sp>
          <p:nvSpPr>
            <p:cNvPr id="10" name="CasellaDiTesto 9"/>
            <p:cNvSpPr txBox="1"/>
            <p:nvPr/>
          </p:nvSpPr>
          <p:spPr>
            <a:xfrm>
              <a:off x="261257" y="4432039"/>
              <a:ext cx="6288833" cy="2246769"/>
            </a:xfrm>
            <a:prstGeom prst="rect">
              <a:avLst/>
            </a:prstGeom>
            <a:noFill/>
          </p:spPr>
          <p:txBody>
            <a:bodyPr wrap="square" rtlCol="0">
              <a:spAutoFit/>
            </a:bodyPr>
            <a:lstStyle/>
            <a:p>
              <a:r>
                <a:rPr lang="en-US" sz="2000" dirty="0"/>
                <a:t>In this hypothesis we can write: 			</a:t>
              </a:r>
            </a:p>
            <a:p>
              <a:r>
                <a:rPr lang="en-US" sz="2000" dirty="0"/>
                <a:t>which for  </a:t>
              </a:r>
              <a:r>
                <a:rPr lang="en-US" sz="2000" i="1" dirty="0" err="1"/>
                <a:t>δx</a:t>
              </a:r>
              <a:r>
                <a:rPr lang="en-US" sz="2000" i="1" dirty="0"/>
                <a:t>  </a:t>
              </a:r>
              <a:r>
                <a:rPr lang="en-US" sz="2000" dirty="0"/>
                <a:t>→  small, can also be written as:</a:t>
              </a:r>
            </a:p>
            <a:p>
              <a:endParaRPr lang="en-US" sz="2000" dirty="0"/>
            </a:p>
            <a:p>
              <a:endParaRPr lang="en-US" sz="2000" dirty="0"/>
            </a:p>
            <a:p>
              <a:endParaRPr lang="en-US" sz="2000" dirty="0"/>
            </a:p>
            <a:p>
              <a:endParaRPr lang="en-US" sz="2000" dirty="0"/>
            </a:p>
            <a:p>
              <a:r>
                <a:rPr lang="en-US" sz="2000" dirty="0"/>
                <a:t>which is the </a:t>
              </a:r>
              <a:r>
                <a:rPr lang="en-US" sz="2000" b="1" i="1" dirty="0"/>
                <a:t>derivative</a:t>
              </a:r>
              <a:r>
                <a:rPr lang="en-US" sz="2000" dirty="0"/>
                <a:t> of the function </a:t>
              </a:r>
              <a:r>
                <a:rPr lang="en-US" sz="2000" i="1" dirty="0"/>
                <a:t>q(x)</a:t>
              </a:r>
              <a:r>
                <a:rPr lang="en-US" sz="2000" dirty="0"/>
                <a:t> calculated in </a:t>
              </a:r>
              <a:r>
                <a:rPr lang="en-US" sz="2000" i="1" dirty="0" err="1"/>
                <a:t>x</a:t>
              </a:r>
              <a:r>
                <a:rPr lang="en-US" sz="2000" i="1" baseline="-25000" dirty="0" err="1"/>
                <a:t>b</a:t>
              </a:r>
              <a:r>
                <a:rPr lang="en-US" sz="2000" dirty="0"/>
                <a:t>  </a:t>
              </a:r>
            </a:p>
          </p:txBody>
        </p:sp>
        <p:graphicFrame>
          <p:nvGraphicFramePr>
            <p:cNvPr id="12" name="Oggetto 11"/>
            <p:cNvGraphicFramePr>
              <a:graphicFrameLocks noChangeAspect="1"/>
            </p:cNvGraphicFramePr>
            <p:nvPr>
              <p:extLst>
                <p:ext uri="{D42A27DB-BD31-4B8C-83A1-F6EECF244321}">
                  <p14:modId xmlns:p14="http://schemas.microsoft.com/office/powerpoint/2010/main" val="2218381978"/>
                </p:ext>
              </p:extLst>
            </p:nvPr>
          </p:nvGraphicFramePr>
          <p:xfrm>
            <a:off x="3732617" y="4432038"/>
            <a:ext cx="2417336" cy="400111"/>
          </p:xfrm>
          <a:graphic>
            <a:graphicData uri="http://schemas.openxmlformats.org/presentationml/2006/ole">
              <mc:AlternateContent xmlns:mc="http://schemas.openxmlformats.org/markup-compatibility/2006">
                <mc:Choice xmlns:v="urn:schemas-microsoft-com:vml" Requires="v">
                  <p:oleObj name="Equazione" r:id="rId9" imgW="1384300" imgH="228600" progId="Equation.3">
                    <p:embed/>
                  </p:oleObj>
                </mc:Choice>
                <mc:Fallback>
                  <p:oleObj name="Equazione" r:id="rId9" imgW="1384300" imgH="22860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2617" y="4432038"/>
                          <a:ext cx="2417336" cy="400111"/>
                        </a:xfrm>
                        <a:prstGeom prst="rect">
                          <a:avLst/>
                        </a:prstGeom>
                        <a:noFill/>
                      </p:spPr>
                    </p:pic>
                  </p:oleObj>
                </mc:Fallback>
              </mc:AlternateContent>
            </a:graphicData>
          </a:graphic>
        </p:graphicFrame>
        <p:graphicFrame>
          <p:nvGraphicFramePr>
            <p:cNvPr id="14" name="Oggetto 13"/>
            <p:cNvGraphicFramePr>
              <a:graphicFrameLocks noChangeAspect="1"/>
            </p:cNvGraphicFramePr>
            <p:nvPr>
              <p:extLst>
                <p:ext uri="{D42A27DB-BD31-4B8C-83A1-F6EECF244321}">
                  <p14:modId xmlns:p14="http://schemas.microsoft.com/office/powerpoint/2010/main" val="3770978080"/>
                </p:ext>
              </p:extLst>
            </p:nvPr>
          </p:nvGraphicFramePr>
          <p:xfrm>
            <a:off x="947738" y="5348094"/>
            <a:ext cx="4403725" cy="639762"/>
          </p:xfrm>
          <a:graphic>
            <a:graphicData uri="http://schemas.openxmlformats.org/presentationml/2006/ole">
              <mc:AlternateContent xmlns:mc="http://schemas.openxmlformats.org/markup-compatibility/2006">
                <mc:Choice xmlns:v="urn:schemas-microsoft-com:vml" Requires="v">
                  <p:oleObj name="Equazione" r:id="rId11" imgW="2692080" imgH="393480" progId="Equation.3">
                    <p:embed/>
                  </p:oleObj>
                </mc:Choice>
                <mc:Fallback>
                  <p:oleObj name="Equazione" r:id="rId11" imgW="2692080" imgH="393480" progId="Equation.3">
                    <p:embed/>
                    <p:pic>
                      <p:nvPicPr>
                        <p:cNvPr id="0" name="Object 18"/>
                        <p:cNvPicPr>
                          <a:picLocks noChangeAspect="1" noChangeArrowheads="1"/>
                        </p:cNvPicPr>
                        <p:nvPr/>
                      </p:nvPicPr>
                      <p:blipFill>
                        <a:blip r:embed="rId12"/>
                        <a:srcRect/>
                        <a:stretch>
                          <a:fillRect/>
                        </a:stretch>
                      </p:blipFill>
                      <p:spPr bwMode="auto">
                        <a:xfrm>
                          <a:off x="947738" y="5348094"/>
                          <a:ext cx="4403725" cy="639762"/>
                        </a:xfrm>
                        <a:prstGeom prst="rect">
                          <a:avLst/>
                        </a:prstGeom>
                        <a:noFill/>
                      </p:spPr>
                    </p:pic>
                  </p:oleObj>
                </mc:Fallback>
              </mc:AlternateContent>
            </a:graphicData>
          </a:graphic>
        </p:graphicFrame>
      </p:grpSp>
      <p:grpSp>
        <p:nvGrpSpPr>
          <p:cNvPr id="19" name="Gruppo 18"/>
          <p:cNvGrpSpPr/>
          <p:nvPr/>
        </p:nvGrpSpPr>
        <p:grpSpPr>
          <a:xfrm>
            <a:off x="7072604" y="4991031"/>
            <a:ext cx="4592924" cy="1360582"/>
            <a:chOff x="7035282" y="4770181"/>
            <a:chExt cx="4592924" cy="1360582"/>
          </a:xfrm>
        </p:grpSpPr>
        <p:sp>
          <p:nvSpPr>
            <p:cNvPr id="16" name="CasellaDiTesto 15"/>
            <p:cNvSpPr txBox="1"/>
            <p:nvPr/>
          </p:nvSpPr>
          <p:spPr>
            <a:xfrm>
              <a:off x="7035282" y="4770181"/>
              <a:ext cx="4592924" cy="707886"/>
            </a:xfrm>
            <a:prstGeom prst="rect">
              <a:avLst/>
            </a:prstGeom>
            <a:noFill/>
          </p:spPr>
          <p:txBody>
            <a:bodyPr wrap="none" rtlCol="0">
              <a:spAutoFit/>
            </a:bodyPr>
            <a:lstStyle/>
            <a:p>
              <a:r>
                <a:rPr lang="en-US" sz="2000" dirty="0">
                  <a:solidFill>
                    <a:srgbClr val="0070C0"/>
                  </a:solidFill>
                </a:rPr>
                <a:t>We reach then the important relationship:</a:t>
              </a:r>
            </a:p>
            <a:p>
              <a:endParaRPr lang="en-US" sz="2000" dirty="0"/>
            </a:p>
          </p:txBody>
        </p:sp>
        <p:graphicFrame>
          <p:nvGraphicFramePr>
            <p:cNvPr id="18" name="Oggetto 17"/>
            <p:cNvGraphicFramePr>
              <a:graphicFrameLocks noChangeAspect="1"/>
            </p:cNvGraphicFramePr>
            <p:nvPr>
              <p:extLst>
                <p:ext uri="{D42A27DB-BD31-4B8C-83A1-F6EECF244321}">
                  <p14:modId xmlns:p14="http://schemas.microsoft.com/office/powerpoint/2010/main" val="3769199254"/>
                </p:ext>
              </p:extLst>
            </p:nvPr>
          </p:nvGraphicFramePr>
          <p:xfrm>
            <a:off x="8548963" y="5338763"/>
            <a:ext cx="1527430" cy="792000"/>
          </p:xfrm>
          <a:graphic>
            <a:graphicData uri="http://schemas.openxmlformats.org/presentationml/2006/ole">
              <mc:AlternateContent xmlns:mc="http://schemas.openxmlformats.org/markup-compatibility/2006">
                <mc:Choice xmlns:v="urn:schemas-microsoft-com:vml" Requires="v">
                  <p:oleObj name="Equazione" r:id="rId13" imgW="748975" imgH="393529" progId="Equation.3">
                    <p:embed/>
                  </p:oleObj>
                </mc:Choice>
                <mc:Fallback>
                  <p:oleObj name="Equazione" r:id="rId13" imgW="748975" imgH="393529"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48963" y="5338763"/>
                          <a:ext cx="1527430" cy="792000"/>
                        </a:xfrm>
                        <a:prstGeom prst="rect">
                          <a:avLst/>
                        </a:prstGeom>
                        <a:noFill/>
                        <a:ln w="12700">
                          <a:solidFill>
                            <a:srgbClr val="0070C0"/>
                          </a:solidFill>
                        </a:ln>
                      </p:spPr>
                    </p:pic>
                  </p:oleObj>
                </mc:Fallback>
              </mc:AlternateContent>
            </a:graphicData>
          </a:graphic>
        </p:graphicFrame>
      </p:grpSp>
      <p:sp>
        <p:nvSpPr>
          <p:cNvPr id="17" name="Rettangolo 1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5497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39958"/>
            <a:ext cx="14893782" cy="4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7409" name="Picture 1" descr="(5) delta_q negativo di una variabi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958" r="3891"/>
          <a:stretch/>
        </p:blipFill>
        <p:spPr bwMode="auto">
          <a:xfrm>
            <a:off x="54663" y="40913"/>
            <a:ext cx="5294577" cy="38079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o 7"/>
          <p:cNvGrpSpPr/>
          <p:nvPr/>
        </p:nvGrpSpPr>
        <p:grpSpPr>
          <a:xfrm>
            <a:off x="5430417" y="542784"/>
            <a:ext cx="6606073" cy="2705037"/>
            <a:chOff x="5682343" y="737119"/>
            <a:chExt cx="6509657" cy="2705037"/>
          </a:xfrm>
        </p:grpSpPr>
        <p:sp>
          <p:nvSpPr>
            <p:cNvPr id="3" name="CasellaDiTesto 2"/>
            <p:cNvSpPr txBox="1"/>
            <p:nvPr/>
          </p:nvSpPr>
          <p:spPr>
            <a:xfrm>
              <a:off x="5682343" y="737119"/>
              <a:ext cx="6509657" cy="2246769"/>
            </a:xfrm>
            <a:prstGeom prst="rect">
              <a:avLst/>
            </a:prstGeom>
            <a:noFill/>
          </p:spPr>
          <p:txBody>
            <a:bodyPr wrap="square" rtlCol="0">
              <a:spAutoFit/>
            </a:bodyPr>
            <a:lstStyle/>
            <a:p>
              <a:r>
                <a:rPr lang="en-US" sz="2000" dirty="0"/>
                <a:t>To include also the common cases when the function q(x) is </a:t>
              </a:r>
              <a:r>
                <a:rPr lang="en-US" sz="2000" i="1" dirty="0"/>
                <a:t>decreasing</a:t>
              </a:r>
              <a:r>
                <a:rPr lang="en-US" sz="2000" dirty="0"/>
                <a:t> in </a:t>
              </a:r>
              <a:r>
                <a:rPr lang="en-US" sz="2000" i="1" dirty="0" err="1"/>
                <a:t>x</a:t>
              </a:r>
              <a:r>
                <a:rPr lang="en-US" sz="2000" i="1" baseline="-25000" dirty="0" err="1"/>
                <a:t>b</a:t>
              </a:r>
              <a:r>
                <a:rPr lang="en-US" sz="2000" dirty="0"/>
                <a:t> and has a </a:t>
              </a:r>
              <a:r>
                <a:rPr lang="en-US" sz="2000" i="1" dirty="0"/>
                <a:t>negative derivative</a:t>
              </a:r>
              <a:r>
                <a:rPr lang="en-US" sz="2000" dirty="0"/>
                <a:t> in the point </a:t>
              </a:r>
              <a:r>
                <a:rPr lang="en-US" sz="2000" i="1" dirty="0" err="1"/>
                <a:t>x</a:t>
              </a:r>
              <a:r>
                <a:rPr lang="en-US" sz="2000" i="1" baseline="-25000" dirty="0" err="1"/>
                <a:t>b</a:t>
              </a:r>
              <a:r>
                <a:rPr lang="en-US" sz="2000" dirty="0"/>
                <a:t> :</a:t>
              </a:r>
            </a:p>
            <a:p>
              <a:endParaRPr lang="en-US" sz="2000" dirty="0"/>
            </a:p>
            <a:p>
              <a:r>
                <a:rPr lang="en-US" sz="2000" dirty="0"/>
                <a:t>	we should rather adjust the result and consider the 	</a:t>
              </a:r>
              <a:r>
                <a:rPr lang="en-US" sz="2000" b="1" i="1" dirty="0"/>
                <a:t>absolute value of the derivative</a:t>
              </a:r>
              <a:r>
                <a:rPr lang="en-US" sz="2000" dirty="0"/>
                <a:t> …</a:t>
              </a:r>
            </a:p>
            <a:p>
              <a:endParaRPr lang="en-US" sz="2000" dirty="0"/>
            </a:p>
            <a:p>
              <a:r>
                <a:rPr lang="en-US" sz="2000" dirty="0"/>
                <a:t> </a:t>
              </a:r>
            </a:p>
          </p:txBody>
        </p:sp>
        <p:graphicFrame>
          <p:nvGraphicFramePr>
            <p:cNvPr id="5" name="Oggetto 4"/>
            <p:cNvGraphicFramePr>
              <a:graphicFrameLocks noChangeAspect="1"/>
            </p:cNvGraphicFramePr>
            <p:nvPr>
              <p:extLst>
                <p:ext uri="{D42A27DB-BD31-4B8C-83A1-F6EECF244321}">
                  <p14:modId xmlns:p14="http://schemas.microsoft.com/office/powerpoint/2010/main" val="3107630091"/>
                </p:ext>
              </p:extLst>
            </p:nvPr>
          </p:nvGraphicFramePr>
          <p:xfrm>
            <a:off x="5718482" y="1632268"/>
            <a:ext cx="780441" cy="666626"/>
          </p:xfrm>
          <a:graphic>
            <a:graphicData uri="http://schemas.openxmlformats.org/presentationml/2006/ole">
              <mc:AlternateContent xmlns:mc="http://schemas.openxmlformats.org/markup-compatibility/2006">
                <mc:Choice xmlns:v="urn:schemas-microsoft-com:vml" Requires="v">
                  <p:oleObj name="Equazione" r:id="rId3" imgW="457002" imgH="393529" progId="Equation.3">
                    <p:embed/>
                  </p:oleObj>
                </mc:Choice>
                <mc:Fallback>
                  <p:oleObj name="Equazione" r:id="rId3" imgW="457002" imgH="393529"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8482" y="1632268"/>
                          <a:ext cx="780441" cy="666626"/>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174512668"/>
                </p:ext>
              </p:extLst>
            </p:nvPr>
          </p:nvGraphicFramePr>
          <p:xfrm>
            <a:off x="8203293" y="2640405"/>
            <a:ext cx="1454458" cy="801751"/>
          </p:xfrm>
          <a:graphic>
            <a:graphicData uri="http://schemas.openxmlformats.org/presentationml/2006/ole">
              <mc:AlternateContent xmlns:mc="http://schemas.openxmlformats.org/markup-compatibility/2006">
                <mc:Choice xmlns:v="urn:schemas-microsoft-com:vml" Requires="v">
                  <p:oleObj name="Equazione" r:id="rId5" imgW="774360" imgH="431640" progId="Equation.3">
                    <p:embed/>
                  </p:oleObj>
                </mc:Choice>
                <mc:Fallback>
                  <p:oleObj name="Equazione" r:id="rId5" imgW="774360" imgH="431640" progId="Equation.3">
                    <p:embed/>
                    <p:pic>
                      <p:nvPicPr>
                        <p:cNvPr id="0" name="Object 5"/>
                        <p:cNvPicPr>
                          <a:picLocks noChangeAspect="1" noChangeArrowheads="1"/>
                        </p:cNvPicPr>
                        <p:nvPr/>
                      </p:nvPicPr>
                      <p:blipFill>
                        <a:blip r:embed="rId6"/>
                        <a:srcRect/>
                        <a:stretch>
                          <a:fillRect/>
                        </a:stretch>
                      </p:blipFill>
                      <p:spPr bwMode="auto">
                        <a:xfrm>
                          <a:off x="8203293" y="2640405"/>
                          <a:ext cx="1454458" cy="801751"/>
                        </a:xfrm>
                        <a:prstGeom prst="rect">
                          <a:avLst/>
                        </a:prstGeom>
                        <a:noFill/>
                        <a:ln w="12700">
                          <a:solidFill>
                            <a:srgbClr val="0070C0"/>
                          </a:solidFill>
                        </a:ln>
                      </p:spPr>
                    </p:pic>
                  </p:oleObj>
                </mc:Fallback>
              </mc:AlternateContent>
            </a:graphicData>
          </a:graphic>
        </p:graphicFrame>
      </p:grpSp>
      <p:grpSp>
        <p:nvGrpSpPr>
          <p:cNvPr id="19" name="Gruppo 18"/>
          <p:cNvGrpSpPr/>
          <p:nvPr/>
        </p:nvGrpSpPr>
        <p:grpSpPr>
          <a:xfrm>
            <a:off x="112286" y="3873770"/>
            <a:ext cx="11924204" cy="2899255"/>
            <a:chOff x="130948" y="3952951"/>
            <a:chExt cx="12061052" cy="2899255"/>
          </a:xfrm>
        </p:grpSpPr>
        <p:grpSp>
          <p:nvGrpSpPr>
            <p:cNvPr id="16" name="Gruppo 15"/>
            <p:cNvGrpSpPr/>
            <p:nvPr/>
          </p:nvGrpSpPr>
          <p:grpSpPr>
            <a:xfrm>
              <a:off x="130948" y="3952951"/>
              <a:ext cx="12061052" cy="2899255"/>
              <a:chOff x="130948" y="3952951"/>
              <a:chExt cx="12061052" cy="2899255"/>
            </a:xfrm>
          </p:grpSpPr>
          <p:sp>
            <p:nvSpPr>
              <p:cNvPr id="9" name="CasellaDiTesto 8"/>
              <p:cNvSpPr txBox="1"/>
              <p:nvPr/>
            </p:nvSpPr>
            <p:spPr>
              <a:xfrm>
                <a:off x="130948" y="3952951"/>
                <a:ext cx="12061052" cy="2899255"/>
              </a:xfrm>
              <a:prstGeom prst="rect">
                <a:avLst/>
              </a:prstGeom>
              <a:noFill/>
            </p:spPr>
            <p:txBody>
              <a:bodyPr wrap="square" rtlCol="0">
                <a:spAutoFit/>
              </a:bodyPr>
              <a:lstStyle/>
              <a:p>
                <a:pPr>
                  <a:lnSpc>
                    <a:spcPct val="120000"/>
                  </a:lnSpc>
                </a:pPr>
                <a:r>
                  <a:rPr lang="en-US" sz="2000" dirty="0"/>
                  <a:t>In general, when we wish to know the </a:t>
                </a:r>
                <a:r>
                  <a:rPr lang="en-US" sz="2000" i="1" dirty="0"/>
                  <a:t>intensity of a physical quantity</a:t>
                </a:r>
                <a:r>
                  <a:rPr lang="en-US" sz="2000" dirty="0"/>
                  <a:t> </a:t>
                </a:r>
                <a:r>
                  <a:rPr lang="en-US" sz="2000" i="1" dirty="0"/>
                  <a:t>“q”</a:t>
                </a:r>
                <a:r>
                  <a:rPr lang="en-US" sz="2000" dirty="0"/>
                  <a:t> that can be expressed with a </a:t>
                </a:r>
                <a:r>
                  <a:rPr lang="en-US" sz="2000" i="1" dirty="0"/>
                  <a:t>function of two or more other physical variables  q = q(</a:t>
                </a:r>
                <a:r>
                  <a:rPr lang="en-US" sz="2000" i="1" dirty="0" err="1"/>
                  <a:t>x,y</a:t>
                </a:r>
                <a:r>
                  <a:rPr lang="en-US" sz="2000" i="1" dirty="0"/>
                  <a:t>) , </a:t>
                </a:r>
                <a:r>
                  <a:rPr lang="en-US" sz="2000" dirty="0"/>
                  <a:t> and we </a:t>
                </a:r>
                <a:r>
                  <a:rPr lang="en-US" sz="2000" i="1" dirty="0"/>
                  <a:t>measure these primary variables with their uncertainties</a:t>
                </a:r>
                <a:r>
                  <a:rPr lang="en-US" sz="2000" dirty="0"/>
                  <a:t>: </a:t>
                </a:r>
              </a:p>
              <a:p>
                <a:pPr>
                  <a:lnSpc>
                    <a:spcPct val="120000"/>
                  </a:lnSpc>
                </a:pPr>
                <a:r>
                  <a:rPr lang="en-US" sz="2000" dirty="0"/>
                  <a:t>	       and   	     </a:t>
                </a:r>
                <a:r>
                  <a:rPr lang="en-US" sz="2000"/>
                  <a:t>;    </a:t>
                </a:r>
                <a:r>
                  <a:rPr lang="en-US" sz="2000" u="sng"/>
                  <a:t>then </a:t>
                </a:r>
                <a:r>
                  <a:rPr lang="en-US" sz="2000" u="sng" dirty="0"/>
                  <a:t>we can always use the function relationship to calculate the </a:t>
                </a:r>
                <a:r>
                  <a:rPr lang="en-US" sz="2000" i="1" u="sng" dirty="0"/>
                  <a:t>best representative</a:t>
                </a:r>
                <a:r>
                  <a:rPr lang="en-US" sz="2000" u="sng" dirty="0"/>
                  <a:t> of 	</a:t>
                </a:r>
                <a:r>
                  <a:rPr lang="en-US" sz="2000" i="1" u="sng" dirty="0"/>
                  <a:t>q</a:t>
                </a:r>
                <a:r>
                  <a:rPr lang="en-US" sz="2000" dirty="0"/>
                  <a:t> :	</a:t>
                </a:r>
              </a:p>
              <a:p>
                <a:endParaRPr lang="en-US" sz="1200" dirty="0"/>
              </a:p>
              <a:p>
                <a:pPr>
                  <a:lnSpc>
                    <a:spcPct val="120000"/>
                  </a:lnSpc>
                </a:pPr>
                <a:r>
                  <a:rPr lang="en-US" sz="2000" u="sng" dirty="0"/>
                  <a:t>while for  </a:t>
                </a:r>
                <a:r>
                  <a:rPr lang="el-GR" sz="2000" i="1" u="sng" dirty="0"/>
                  <a:t>δ</a:t>
                </a:r>
                <a:r>
                  <a:rPr lang="it-IT" sz="2000" i="1" u="sng" dirty="0"/>
                  <a:t>q</a:t>
                </a:r>
                <a:r>
                  <a:rPr lang="it-IT" sz="2000" u="sng" dirty="0"/>
                  <a:t> </a:t>
                </a:r>
                <a:r>
                  <a:rPr lang="en-US" sz="2000" u="sng" dirty="0"/>
                  <a:t> we might consider to apply the superimposition of the effects </a:t>
                </a:r>
                <a:r>
                  <a:rPr lang="en-US" sz="2000" dirty="0"/>
                  <a:t>and use the algebraic sum:</a:t>
                </a:r>
              </a:p>
              <a:p>
                <a:pPr>
                  <a:lnSpc>
                    <a:spcPct val="120000"/>
                  </a:lnSpc>
                </a:pPr>
                <a:endParaRPr lang="en-US" sz="2000" dirty="0"/>
              </a:p>
              <a:p>
                <a:pPr>
                  <a:lnSpc>
                    <a:spcPct val="120000"/>
                  </a:lnSpc>
                </a:pPr>
                <a:endParaRPr lang="en-US" sz="2000" dirty="0"/>
              </a:p>
            </p:txBody>
          </p:sp>
          <p:graphicFrame>
            <p:nvGraphicFramePr>
              <p:cNvPr id="11" name="Oggetto 10"/>
              <p:cNvGraphicFramePr>
                <a:graphicFrameLocks noChangeAspect="1"/>
              </p:cNvGraphicFramePr>
              <p:nvPr>
                <p:extLst>
                  <p:ext uri="{D42A27DB-BD31-4B8C-83A1-F6EECF244321}">
                    <p14:modId xmlns:p14="http://schemas.microsoft.com/office/powerpoint/2010/main" val="3476837084"/>
                  </p:ext>
                </p:extLst>
              </p:nvPr>
            </p:nvGraphicFramePr>
            <p:xfrm>
              <a:off x="218038" y="4741958"/>
              <a:ext cx="1212403" cy="404134"/>
            </p:xfrm>
            <a:graphic>
              <a:graphicData uri="http://schemas.openxmlformats.org/presentationml/2006/ole">
                <mc:AlternateContent xmlns:mc="http://schemas.openxmlformats.org/markup-compatibility/2006">
                  <mc:Choice xmlns:v="urn:schemas-microsoft-com:vml" Requires="v">
                    <p:oleObj name="Equazione" r:id="rId7" imgW="685800" imgH="228600" progId="Equation.3">
                      <p:embed/>
                    </p:oleObj>
                  </mc:Choice>
                  <mc:Fallback>
                    <p:oleObj name="Equazione" r:id="rId7" imgW="685800" imgH="2286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8038" y="4741958"/>
                            <a:ext cx="1212403" cy="404134"/>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3862120724"/>
                  </p:ext>
                </p:extLst>
              </p:nvPr>
            </p:nvGraphicFramePr>
            <p:xfrm>
              <a:off x="2057403" y="4748308"/>
              <a:ext cx="1210329" cy="387305"/>
            </p:xfrm>
            <a:graphic>
              <a:graphicData uri="http://schemas.openxmlformats.org/presentationml/2006/ole">
                <mc:AlternateContent xmlns:mc="http://schemas.openxmlformats.org/markup-compatibility/2006">
                  <mc:Choice xmlns:v="urn:schemas-microsoft-com:vml" Requires="v">
                    <p:oleObj name="Equazione" r:id="rId9" imgW="711200" imgH="228600" progId="Equation.3">
                      <p:embed/>
                    </p:oleObj>
                  </mc:Choice>
                  <mc:Fallback>
                    <p:oleObj name="Equazione" r:id="rId9" imgW="711200" imgH="228600"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7403" y="4748308"/>
                            <a:ext cx="1210329" cy="387305"/>
                          </a:xfrm>
                          <a:prstGeom prst="rect">
                            <a:avLst/>
                          </a:prstGeom>
                          <a:noFill/>
                        </p:spPr>
                      </p:pic>
                    </p:oleObj>
                  </mc:Fallback>
                </mc:AlternateContent>
              </a:graphicData>
            </a:graphic>
          </p:graphicFrame>
          <p:graphicFrame>
            <p:nvGraphicFramePr>
              <p:cNvPr id="15" name="Oggetto 14"/>
              <p:cNvGraphicFramePr>
                <a:graphicFrameLocks noChangeAspect="1"/>
              </p:cNvGraphicFramePr>
              <p:nvPr>
                <p:extLst>
                  <p:ext uri="{D42A27DB-BD31-4B8C-83A1-F6EECF244321}">
                    <p14:modId xmlns:p14="http://schemas.microsoft.com/office/powerpoint/2010/main" val="1195901715"/>
                  </p:ext>
                </p:extLst>
              </p:nvPr>
            </p:nvGraphicFramePr>
            <p:xfrm>
              <a:off x="2590800" y="5112703"/>
              <a:ext cx="1465263" cy="393700"/>
            </p:xfrm>
            <a:graphic>
              <a:graphicData uri="http://schemas.openxmlformats.org/presentationml/2006/ole">
                <mc:AlternateContent xmlns:mc="http://schemas.openxmlformats.org/markup-compatibility/2006">
                  <mc:Choice xmlns:v="urn:schemas-microsoft-com:vml" Requires="v">
                    <p:oleObj name="Equazione" r:id="rId11" imgW="850680" imgH="228600" progId="Equation.3">
                      <p:embed/>
                    </p:oleObj>
                  </mc:Choice>
                  <mc:Fallback>
                    <p:oleObj name="Equazione" r:id="rId11" imgW="850680" imgH="228600" progId="Equation.3">
                      <p:embed/>
                      <p:pic>
                        <p:nvPicPr>
                          <p:cNvPr id="0" name="Object 13"/>
                          <p:cNvPicPr>
                            <a:picLocks noChangeAspect="1" noChangeArrowheads="1"/>
                          </p:cNvPicPr>
                          <p:nvPr/>
                        </p:nvPicPr>
                        <p:blipFill>
                          <a:blip r:embed="rId12"/>
                          <a:srcRect/>
                          <a:stretch>
                            <a:fillRect/>
                          </a:stretch>
                        </p:blipFill>
                        <p:spPr bwMode="auto">
                          <a:xfrm>
                            <a:off x="2590800" y="5112703"/>
                            <a:ext cx="1465263" cy="393700"/>
                          </a:xfrm>
                          <a:prstGeom prst="rect">
                            <a:avLst/>
                          </a:prstGeom>
                          <a:noFill/>
                        </p:spPr>
                      </p:pic>
                    </p:oleObj>
                  </mc:Fallback>
                </mc:AlternateContent>
              </a:graphicData>
            </a:graphic>
          </p:graphicFrame>
        </p:grpSp>
        <p:graphicFrame>
          <p:nvGraphicFramePr>
            <p:cNvPr id="18" name="Oggetto 17"/>
            <p:cNvGraphicFramePr>
              <a:graphicFrameLocks noChangeAspect="1"/>
            </p:cNvGraphicFramePr>
            <p:nvPr>
              <p:extLst>
                <p:ext uri="{D42A27DB-BD31-4B8C-83A1-F6EECF244321}">
                  <p14:modId xmlns:p14="http://schemas.microsoft.com/office/powerpoint/2010/main" val="1521110452"/>
                </p:ext>
              </p:extLst>
            </p:nvPr>
          </p:nvGraphicFramePr>
          <p:xfrm>
            <a:off x="4613211" y="6067543"/>
            <a:ext cx="2207384" cy="740940"/>
          </p:xfrm>
          <a:graphic>
            <a:graphicData uri="http://schemas.openxmlformats.org/presentationml/2006/ole">
              <mc:AlternateContent xmlns:mc="http://schemas.openxmlformats.org/markup-compatibility/2006">
                <mc:Choice xmlns:v="urn:schemas-microsoft-com:vml" Requires="v">
                  <p:oleObj name="Equazione" r:id="rId13" imgW="1358900" imgH="457200" progId="Equation.3">
                    <p:embed/>
                  </p:oleObj>
                </mc:Choice>
                <mc:Fallback>
                  <p:oleObj name="Equazione" r:id="rId13" imgW="1358900" imgH="457200" progId="Equation.3">
                    <p:embed/>
                    <p:pic>
                      <p:nvPicPr>
                        <p:cNvPr id="0" name="Object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3211" y="6067543"/>
                          <a:ext cx="2207384" cy="740940"/>
                        </a:xfrm>
                        <a:prstGeom prst="rect">
                          <a:avLst/>
                        </a:prstGeom>
                        <a:noFill/>
                      </p:spPr>
                    </p:pic>
                  </p:oleObj>
                </mc:Fallback>
              </mc:AlternateContent>
            </a:graphicData>
          </a:graphic>
        </p:graphicFrame>
      </p:grpSp>
      <p:sp>
        <p:nvSpPr>
          <p:cNvPr id="17" name="Rettangolo 16"/>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6035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7630" y="156906"/>
            <a:ext cx="11978640" cy="1107996"/>
          </a:xfrm>
          <a:prstGeom prst="rect">
            <a:avLst/>
          </a:prstGeom>
          <a:noFill/>
        </p:spPr>
        <p:txBody>
          <a:bodyPr wrap="square" rtlCol="0">
            <a:spAutoFit/>
          </a:bodyPr>
          <a:lstStyle/>
          <a:p>
            <a:pPr>
              <a:lnSpc>
                <a:spcPct val="110000"/>
              </a:lnSpc>
            </a:pPr>
            <a:r>
              <a:rPr lang="en-US" sz="2000" dirty="0"/>
              <a:t>However, again, if the measurements of </a:t>
            </a:r>
            <a:r>
              <a:rPr lang="en-US" sz="2000" i="1" dirty="0"/>
              <a:t>x</a:t>
            </a:r>
            <a:r>
              <a:rPr lang="en-US" sz="2000" dirty="0"/>
              <a:t> and </a:t>
            </a:r>
            <a:r>
              <a:rPr lang="en-US" sz="2000" i="1" dirty="0"/>
              <a:t>y</a:t>
            </a:r>
            <a:r>
              <a:rPr lang="en-US" sz="2000" dirty="0"/>
              <a:t> and their errors are </a:t>
            </a:r>
            <a:r>
              <a:rPr lang="en-US" sz="2000" i="1" u="sng" dirty="0"/>
              <a:t>independent</a:t>
            </a:r>
            <a:r>
              <a:rPr lang="en-US" sz="2000" dirty="0"/>
              <a:t>, it is quite reasonable to consider that there will be a “partial mutual deletion” of the uncertainties and, to express the general uncertainty  </a:t>
            </a:r>
            <a:r>
              <a:rPr lang="el-GR" sz="2000" i="1" dirty="0"/>
              <a:t>δ</a:t>
            </a:r>
            <a:r>
              <a:rPr lang="it-IT" sz="2000" i="1" dirty="0"/>
              <a:t>q</a:t>
            </a:r>
            <a:r>
              <a:rPr lang="it-IT" sz="2000" dirty="0"/>
              <a:t>  </a:t>
            </a:r>
            <a:r>
              <a:rPr lang="en-US" sz="2000" dirty="0"/>
              <a:t>it is much more reliable to </a:t>
            </a:r>
            <a:r>
              <a:rPr lang="en-US" sz="2000" i="1" u="sng" dirty="0"/>
              <a:t>add the uncertainties of x and y in quadrature:</a:t>
            </a:r>
            <a:endParaRPr lang="en-US" sz="20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ggetto 3"/>
          <p:cNvGraphicFramePr>
            <a:graphicFrameLocks noChangeAspect="1"/>
          </p:cNvGraphicFramePr>
          <p:nvPr>
            <p:extLst>
              <p:ext uri="{D42A27DB-BD31-4B8C-83A1-F6EECF244321}">
                <p14:modId xmlns:p14="http://schemas.microsoft.com/office/powerpoint/2010/main" val="1348747932"/>
              </p:ext>
            </p:extLst>
          </p:nvPr>
        </p:nvGraphicFramePr>
        <p:xfrm>
          <a:off x="4574560" y="1530990"/>
          <a:ext cx="2844642" cy="900000"/>
        </p:xfrm>
        <a:graphic>
          <a:graphicData uri="http://schemas.openxmlformats.org/presentationml/2006/ole">
            <mc:AlternateContent xmlns:mc="http://schemas.openxmlformats.org/markup-compatibility/2006">
              <mc:Choice xmlns:v="urn:schemas-microsoft-com:vml" Requires="v">
                <p:oleObj name="Equazione" r:id="rId2" imgW="1688367" imgH="533169" progId="Equation.3">
                  <p:embed/>
                </p:oleObj>
              </mc:Choice>
              <mc:Fallback>
                <p:oleObj name="Equazione" r:id="rId2" imgW="1688367" imgH="533169"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560" y="1530990"/>
                        <a:ext cx="2844642" cy="900000"/>
                      </a:xfrm>
                      <a:prstGeom prst="rect">
                        <a:avLst/>
                      </a:prstGeom>
                      <a:noFill/>
                      <a:ln w="12700">
                        <a:solidFill>
                          <a:srgbClr val="0070C0"/>
                        </a:solidFill>
                      </a:ln>
                    </p:spPr>
                  </p:pic>
                </p:oleObj>
              </mc:Fallback>
            </mc:AlternateContent>
          </a:graphicData>
        </a:graphic>
      </p:graphicFrame>
      <p:sp>
        <p:nvSpPr>
          <p:cNvPr id="6" name="Rectangle 4"/>
          <p:cNvSpPr>
            <a:spLocks noChangeArrowheads="1"/>
          </p:cNvSpPr>
          <p:nvPr/>
        </p:nvSpPr>
        <p:spPr bwMode="auto">
          <a:xfrm>
            <a:off x="0" y="0"/>
            <a:ext cx="117090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0" name="Gruppo 9"/>
          <p:cNvGrpSpPr/>
          <p:nvPr/>
        </p:nvGrpSpPr>
        <p:grpSpPr>
          <a:xfrm>
            <a:off x="96961" y="2713496"/>
            <a:ext cx="11797859" cy="751728"/>
            <a:chOff x="0" y="2752531"/>
            <a:chExt cx="11797859" cy="751728"/>
          </a:xfrm>
        </p:grpSpPr>
        <p:sp>
          <p:nvSpPr>
            <p:cNvPr id="5" name="CasellaDiTesto 4"/>
            <p:cNvSpPr txBox="1"/>
            <p:nvPr/>
          </p:nvSpPr>
          <p:spPr>
            <a:xfrm>
              <a:off x="0" y="2752531"/>
              <a:ext cx="11797859" cy="707886"/>
            </a:xfrm>
            <a:prstGeom prst="rect">
              <a:avLst/>
            </a:prstGeom>
            <a:noFill/>
          </p:spPr>
          <p:txBody>
            <a:bodyPr wrap="square" rtlCol="0">
              <a:spAutoFit/>
            </a:bodyPr>
            <a:lstStyle/>
            <a:p>
              <a:r>
                <a:rPr lang="en-US" sz="2000" dirty="0"/>
                <a:t>Please, note that the </a:t>
              </a:r>
              <a:r>
                <a:rPr lang="en-US" sz="2000" i="1" dirty="0"/>
                <a:t>width parameters</a:t>
              </a:r>
              <a:r>
                <a:rPr lang="en-US" sz="2000" dirty="0"/>
                <a:t> we used for the </a:t>
              </a:r>
              <a:r>
                <a:rPr lang="en-US" sz="2000" i="1" dirty="0"/>
                <a:t>measurements x</a:t>
              </a:r>
              <a:r>
                <a:rPr lang="en-US" sz="2000" dirty="0"/>
                <a:t> and </a:t>
              </a:r>
              <a:r>
                <a:rPr lang="en-US" sz="2000" i="1" dirty="0"/>
                <a:t>y</a:t>
              </a:r>
              <a:r>
                <a:rPr lang="en-US" sz="2000" dirty="0"/>
                <a:t> are nothing more than the </a:t>
              </a:r>
              <a:r>
                <a:rPr lang="en-US" sz="2000" b="1" i="1" dirty="0"/>
                <a:t>Standard Deviations </a:t>
              </a:r>
              <a:r>
                <a:rPr lang="en-US" sz="2000" dirty="0"/>
                <a:t>previously calculated: 		 and	</a:t>
              </a:r>
            </a:p>
          </p:txBody>
        </p:sp>
        <p:graphicFrame>
          <p:nvGraphicFramePr>
            <p:cNvPr id="7" name="Oggetto 6"/>
            <p:cNvGraphicFramePr>
              <a:graphicFrameLocks noChangeAspect="1"/>
            </p:cNvGraphicFramePr>
            <p:nvPr>
              <p:extLst>
                <p:ext uri="{D42A27DB-BD31-4B8C-83A1-F6EECF244321}">
                  <p14:modId xmlns:p14="http://schemas.microsoft.com/office/powerpoint/2010/main" val="2135244454"/>
                </p:ext>
              </p:extLst>
            </p:nvPr>
          </p:nvGraphicFramePr>
          <p:xfrm>
            <a:off x="4674637" y="3071984"/>
            <a:ext cx="811763" cy="397764"/>
          </p:xfrm>
          <a:graphic>
            <a:graphicData uri="http://schemas.openxmlformats.org/presentationml/2006/ole">
              <mc:AlternateContent xmlns:mc="http://schemas.openxmlformats.org/markup-compatibility/2006">
                <mc:Choice xmlns:v="urn:schemas-microsoft-com:vml" Requires="v">
                  <p:oleObj name="Equazione" r:id="rId4" imgW="482391" imgH="228501" progId="Equation.3">
                    <p:embed/>
                  </p:oleObj>
                </mc:Choice>
                <mc:Fallback>
                  <p:oleObj name="Equazione" r:id="rId4" imgW="482391" imgH="228501"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637" y="3071984"/>
                          <a:ext cx="811763" cy="397764"/>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759839156"/>
                </p:ext>
              </p:extLst>
            </p:nvPr>
          </p:nvGraphicFramePr>
          <p:xfrm>
            <a:off x="6186194" y="3069128"/>
            <a:ext cx="905073" cy="435131"/>
          </p:xfrm>
          <a:graphic>
            <a:graphicData uri="http://schemas.openxmlformats.org/presentationml/2006/ole">
              <mc:AlternateContent xmlns:mc="http://schemas.openxmlformats.org/markup-compatibility/2006">
                <mc:Choice xmlns:v="urn:schemas-microsoft-com:vml" Requires="v">
                  <p:oleObj name="Equazione" r:id="rId6" imgW="495085" imgH="241195" progId="Equation.3">
                    <p:embed/>
                  </p:oleObj>
                </mc:Choice>
                <mc:Fallback>
                  <p:oleObj name="Equazione" r:id="rId6" imgW="495085" imgH="241195"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86194" y="3069128"/>
                          <a:ext cx="905073" cy="435131"/>
                        </a:xfrm>
                        <a:prstGeom prst="rect">
                          <a:avLst/>
                        </a:prstGeom>
                        <a:noFill/>
                      </p:spPr>
                    </p:pic>
                  </p:oleObj>
                </mc:Fallback>
              </mc:AlternateContent>
            </a:graphicData>
          </a:graphic>
        </p:graphicFrame>
      </p:grpSp>
      <p:sp>
        <p:nvSpPr>
          <p:cNvPr id="11" name="CasellaDiTesto 10"/>
          <p:cNvSpPr txBox="1"/>
          <p:nvPr/>
        </p:nvSpPr>
        <p:spPr>
          <a:xfrm>
            <a:off x="96961" y="3777189"/>
            <a:ext cx="11999789" cy="2800767"/>
          </a:xfrm>
          <a:prstGeom prst="rect">
            <a:avLst/>
          </a:prstGeom>
          <a:noFill/>
        </p:spPr>
        <p:txBody>
          <a:bodyPr wrap="square" rtlCol="0">
            <a:spAutoFit/>
          </a:bodyPr>
          <a:lstStyle/>
          <a:p>
            <a:pPr>
              <a:lnSpc>
                <a:spcPct val="110000"/>
              </a:lnSpc>
            </a:pPr>
            <a:r>
              <a:rPr lang="en-US" sz="2000" dirty="0"/>
              <a:t>Everything said so far can be </a:t>
            </a:r>
            <a:r>
              <a:rPr lang="en-US" sz="2000" i="1" dirty="0"/>
              <a:t>generalized</a:t>
            </a:r>
            <a:r>
              <a:rPr lang="en-US" sz="2000" dirty="0"/>
              <a:t> for the case of a physical quantity  </a:t>
            </a:r>
            <a:r>
              <a:rPr lang="en-US" sz="2000" i="1" dirty="0"/>
              <a:t>q = q( x</a:t>
            </a:r>
            <a:r>
              <a:rPr lang="en-US" sz="2000" i="1" baseline="-25000" dirty="0"/>
              <a:t>1 </a:t>
            </a:r>
            <a:r>
              <a:rPr lang="en-US" sz="2000" i="1" dirty="0"/>
              <a:t>, x</a:t>
            </a:r>
            <a:r>
              <a:rPr lang="en-US" sz="2000" i="1" baseline="-25000" dirty="0"/>
              <a:t>2 </a:t>
            </a:r>
            <a:r>
              <a:rPr lang="en-US" sz="2000" i="1" dirty="0"/>
              <a:t>, … </a:t>
            </a:r>
            <a:r>
              <a:rPr lang="en-US" sz="2000" i="1" dirty="0" err="1"/>
              <a:t>x</a:t>
            </a:r>
            <a:r>
              <a:rPr lang="en-US" sz="2000" i="1" baseline="-25000" dirty="0" err="1"/>
              <a:t>n</a:t>
            </a:r>
            <a:r>
              <a:rPr lang="en-US" sz="2000" i="1" baseline="-25000" dirty="0"/>
              <a:t> </a:t>
            </a:r>
            <a:r>
              <a:rPr lang="en-US" sz="2000" i="1" dirty="0"/>
              <a:t>)</a:t>
            </a:r>
            <a:r>
              <a:rPr lang="en-US" sz="2000" dirty="0"/>
              <a:t>  which is a </a:t>
            </a:r>
            <a:r>
              <a:rPr lang="en-US" sz="2000" i="1" u="sng"/>
              <a:t>function  of </a:t>
            </a:r>
            <a:r>
              <a:rPr lang="en-US" sz="2000" i="1" u="sng" dirty="0"/>
              <a:t>n measurable primary independent variables:</a:t>
            </a:r>
          </a:p>
          <a:p>
            <a:pPr>
              <a:lnSpc>
                <a:spcPct val="110000"/>
              </a:lnSpc>
            </a:pPr>
            <a:endParaRPr lang="en-US" sz="2000" i="1" u="sng" dirty="0"/>
          </a:p>
          <a:p>
            <a:pPr>
              <a:lnSpc>
                <a:spcPct val="110000"/>
              </a:lnSpc>
            </a:pPr>
            <a:endParaRPr lang="en-US" sz="2000" i="1" u="sng" dirty="0"/>
          </a:p>
          <a:p>
            <a:pPr>
              <a:lnSpc>
                <a:spcPct val="110000"/>
              </a:lnSpc>
            </a:pPr>
            <a:endParaRPr lang="en-US" sz="2000" i="1" u="sng" dirty="0"/>
          </a:p>
          <a:p>
            <a:pPr>
              <a:lnSpc>
                <a:spcPct val="110000"/>
              </a:lnSpc>
            </a:pPr>
            <a:endParaRPr lang="en-US" sz="2000" i="1" u="sng" dirty="0"/>
          </a:p>
          <a:p>
            <a:pPr>
              <a:lnSpc>
                <a:spcPct val="110000"/>
              </a:lnSpc>
            </a:pPr>
            <a:r>
              <a:rPr lang="en-US" sz="2000" dirty="0"/>
              <a:t>Which is the </a:t>
            </a:r>
            <a:r>
              <a:rPr lang="en-US" sz="2000" i="1" dirty="0"/>
              <a:t>fundamental statistical law </a:t>
            </a:r>
            <a:r>
              <a:rPr lang="en-US" sz="2000" dirty="0"/>
              <a:t>of the </a:t>
            </a:r>
            <a:r>
              <a:rPr lang="en-US" sz="2000" b="1" i="1" dirty="0">
                <a:solidFill>
                  <a:srgbClr val="FF0000"/>
                </a:solidFill>
              </a:rPr>
              <a:t>Uncertainty Propagation</a:t>
            </a:r>
            <a:r>
              <a:rPr lang="en-US" sz="2000" dirty="0"/>
              <a:t> and represents also the </a:t>
            </a:r>
            <a:r>
              <a:rPr lang="en-US" sz="2000" i="1" u="sng" dirty="0"/>
              <a:t>Combined Standard Uncertainty</a:t>
            </a:r>
            <a:r>
              <a:rPr lang="en-US" sz="2000" dirty="0"/>
              <a:t> for </a:t>
            </a:r>
            <a:r>
              <a:rPr lang="en-US" sz="2000" i="1" u="sng" dirty="0"/>
              <a:t>uncorrelated input quantities</a:t>
            </a:r>
            <a:r>
              <a:rPr lang="en-US" sz="2000" dirty="0"/>
              <a:t> reported in the  </a:t>
            </a:r>
            <a:r>
              <a:rPr lang="en-US" sz="2000" b="1" dirty="0"/>
              <a:t>GUM – JCGM 100: 2008</a:t>
            </a:r>
            <a:endParaRPr lang="en-US" sz="2000" b="1" i="1" u="sng" dirty="0"/>
          </a:p>
        </p:txBody>
      </p:sp>
      <p:graphicFrame>
        <p:nvGraphicFramePr>
          <p:cNvPr id="12" name="Oggetto 11"/>
          <p:cNvGraphicFramePr>
            <a:graphicFrameLocks noChangeAspect="1"/>
          </p:cNvGraphicFramePr>
          <p:nvPr>
            <p:extLst>
              <p:ext uri="{D42A27DB-BD31-4B8C-83A1-F6EECF244321}">
                <p14:modId xmlns:p14="http://schemas.microsoft.com/office/powerpoint/2010/main" val="496178734"/>
              </p:ext>
            </p:extLst>
          </p:nvPr>
        </p:nvGraphicFramePr>
        <p:xfrm>
          <a:off x="3652838" y="4814888"/>
          <a:ext cx="4460875" cy="855662"/>
        </p:xfrm>
        <a:graphic>
          <a:graphicData uri="http://schemas.openxmlformats.org/presentationml/2006/ole">
            <mc:AlternateContent xmlns:mc="http://schemas.openxmlformats.org/markup-compatibility/2006">
              <mc:Choice xmlns:v="urn:schemas-microsoft-com:vml" Requires="v">
                <p:oleObj name="Equazione" r:id="rId8" imgW="2920680" imgH="558720" progId="Equation.3">
                  <p:embed/>
                </p:oleObj>
              </mc:Choice>
              <mc:Fallback>
                <p:oleObj name="Equazione" r:id="rId8" imgW="2920680" imgH="558720" progId="Equation.3">
                  <p:embed/>
                  <p:pic>
                    <p:nvPicPr>
                      <p:cNvPr id="0" name=""/>
                      <p:cNvPicPr>
                        <a:picLocks noChangeAspect="1" noChangeArrowheads="1"/>
                      </p:cNvPicPr>
                      <p:nvPr/>
                    </p:nvPicPr>
                    <p:blipFill>
                      <a:blip r:embed="rId9"/>
                      <a:srcRect/>
                      <a:stretch>
                        <a:fillRect/>
                      </a:stretch>
                    </p:blipFill>
                    <p:spPr bwMode="auto">
                      <a:xfrm>
                        <a:off x="3652838" y="4814888"/>
                        <a:ext cx="4460875" cy="855662"/>
                      </a:xfrm>
                      <a:prstGeom prst="rect">
                        <a:avLst/>
                      </a:prstGeom>
                      <a:noFill/>
                      <a:ln w="12700">
                        <a:solidFill>
                          <a:srgbClr val="FF0000"/>
                        </a:solidFill>
                      </a:ln>
                    </p:spPr>
                  </p:pic>
                </p:oleObj>
              </mc:Fallback>
            </mc:AlternateContent>
          </a:graphicData>
        </a:graphic>
      </p:graphicFrame>
      <p:sp>
        <p:nvSpPr>
          <p:cNvPr id="13" name="Rettangolo 12"/>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5044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334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6" name="Gruppo 5"/>
          <p:cNvGrpSpPr/>
          <p:nvPr/>
        </p:nvGrpSpPr>
        <p:grpSpPr>
          <a:xfrm>
            <a:off x="198120" y="101699"/>
            <a:ext cx="11891010" cy="2326791"/>
            <a:chOff x="144780" y="213671"/>
            <a:chExt cx="11891010" cy="2326791"/>
          </a:xfrm>
        </p:grpSpPr>
        <p:sp>
          <p:nvSpPr>
            <p:cNvPr id="2" name="CasellaDiTesto 1"/>
            <p:cNvSpPr txBox="1"/>
            <p:nvPr/>
          </p:nvSpPr>
          <p:spPr>
            <a:xfrm>
              <a:off x="144780" y="213671"/>
              <a:ext cx="11891010" cy="2326791"/>
            </a:xfrm>
            <a:prstGeom prst="rect">
              <a:avLst/>
            </a:prstGeom>
            <a:noFill/>
          </p:spPr>
          <p:txBody>
            <a:bodyPr wrap="square" rtlCol="0">
              <a:spAutoFit/>
            </a:bodyPr>
            <a:lstStyle/>
            <a:p>
              <a:pPr>
                <a:lnSpc>
                  <a:spcPct val="110000"/>
                </a:lnSpc>
              </a:pPr>
              <a:r>
                <a:rPr lang="en-US" sz="2000" dirty="0"/>
                <a:t>We are now ready to answer our last question: </a:t>
              </a:r>
            </a:p>
            <a:p>
              <a:pPr>
                <a:lnSpc>
                  <a:spcPct val="110000"/>
                </a:lnSpc>
              </a:pPr>
              <a:r>
                <a:rPr lang="en-US" sz="2000" dirty="0"/>
                <a:t>Can we actually </a:t>
              </a:r>
              <a:r>
                <a:rPr lang="en-US" sz="2000" i="1" dirty="0"/>
                <a:t>estimate somehow </a:t>
              </a:r>
              <a:r>
                <a:rPr lang="en-US" sz="2000" dirty="0"/>
                <a:t>the</a:t>
              </a:r>
              <a:r>
                <a:rPr lang="en-US" sz="2000" i="1" dirty="0"/>
                <a:t> </a:t>
              </a:r>
              <a:r>
                <a:rPr lang="en-US" sz="2000" b="1" i="1" dirty="0"/>
                <a:t>accuracy of the measurement</a:t>
              </a:r>
              <a:r>
                <a:rPr lang="en-US" sz="2000" i="1" dirty="0"/>
                <a:t> </a:t>
              </a:r>
              <a:r>
                <a:rPr lang="en-US" sz="2000" dirty="0"/>
                <a:t>itself with only a </a:t>
              </a:r>
              <a:r>
                <a:rPr lang="en-US" sz="2000" i="1" dirty="0"/>
                <a:t>“limited number N” </a:t>
              </a:r>
              <a:r>
                <a:rPr lang="en-US" sz="2000" dirty="0"/>
                <a:t>of </a:t>
              </a:r>
              <a:r>
                <a:rPr lang="en-US" sz="2000" i="1" dirty="0"/>
                <a:t>measurements  x</a:t>
              </a:r>
              <a:r>
                <a:rPr lang="en-US" sz="2000" i="1" baseline="-25000" dirty="0"/>
                <a:t>1</a:t>
              </a:r>
              <a:r>
                <a:rPr lang="en-US" sz="2000" i="1" dirty="0"/>
                <a:t> x</a:t>
              </a:r>
              <a:r>
                <a:rPr lang="en-US" sz="2000" i="1" baseline="-25000" dirty="0"/>
                <a:t>2</a:t>
              </a:r>
              <a:r>
                <a:rPr lang="en-US" sz="2000" i="1" dirty="0"/>
                <a:t> … </a:t>
              </a:r>
              <a:r>
                <a:rPr lang="en-US" sz="2000" i="1" dirty="0" err="1"/>
                <a:t>x</a:t>
              </a:r>
              <a:r>
                <a:rPr lang="en-US" sz="2000" i="1" baseline="-25000" dirty="0" err="1"/>
                <a:t>N</a:t>
              </a:r>
              <a:r>
                <a:rPr lang="en-US" sz="2000" i="1" dirty="0"/>
                <a:t> </a:t>
              </a:r>
              <a:r>
                <a:rPr lang="en-US" sz="2000" dirty="0"/>
                <a:t>  ??</a:t>
              </a:r>
            </a:p>
            <a:p>
              <a:pPr>
                <a:lnSpc>
                  <a:spcPct val="110000"/>
                </a:lnSpc>
              </a:pPr>
              <a:r>
                <a:rPr lang="en-US" sz="2000" dirty="0"/>
                <a:t>This goal can be approached by estimating “how well” the </a:t>
              </a:r>
              <a:r>
                <a:rPr lang="en-US" sz="2000" i="1" dirty="0"/>
                <a:t>mean value</a:t>
              </a:r>
              <a:r>
                <a:rPr lang="en-US" sz="2000" dirty="0"/>
                <a:t>       represents the </a:t>
              </a:r>
              <a:r>
                <a:rPr lang="en-US" sz="2000" i="1" dirty="0"/>
                <a:t>true value</a:t>
              </a:r>
              <a:r>
                <a:rPr lang="en-US" sz="2000" dirty="0"/>
                <a:t>  </a:t>
              </a:r>
              <a:r>
                <a:rPr lang="en-US" sz="2000" i="1" dirty="0"/>
                <a:t>X</a:t>
              </a:r>
              <a:r>
                <a:rPr lang="en-US" sz="2000" dirty="0"/>
                <a:t>  or, trying to calculate the </a:t>
              </a:r>
              <a:r>
                <a:rPr lang="en-US" sz="2000" b="1" i="1" dirty="0"/>
                <a:t>uncertainty of       </a:t>
              </a:r>
              <a:r>
                <a:rPr lang="en-US" sz="2000" dirty="0"/>
                <a:t>when the mean value is the </a:t>
              </a:r>
              <a:r>
                <a:rPr lang="en-US" sz="2000" i="1" dirty="0"/>
                <a:t>best representative </a:t>
              </a:r>
              <a:r>
                <a:rPr lang="en-US" sz="2000" dirty="0"/>
                <a:t>of the true value  </a:t>
              </a:r>
              <a:r>
                <a:rPr lang="en-US" sz="2000" i="1" dirty="0"/>
                <a:t>X</a:t>
              </a:r>
              <a:r>
                <a:rPr lang="en-US" sz="2000" dirty="0"/>
                <a:t> .</a:t>
              </a:r>
            </a:p>
            <a:p>
              <a:pPr>
                <a:lnSpc>
                  <a:spcPct val="110000"/>
                </a:lnSpc>
              </a:pPr>
              <a:endParaRPr lang="en-US" sz="1000" dirty="0"/>
            </a:p>
            <a:p>
              <a:pPr>
                <a:lnSpc>
                  <a:spcPct val="110000"/>
                </a:lnSpc>
              </a:pPr>
              <a:r>
                <a:rPr lang="en-US" sz="2000" dirty="0"/>
                <a:t>To do so, we start dividing our </a:t>
              </a:r>
              <a:r>
                <a:rPr lang="en-US" sz="2000" b="1" i="1" dirty="0"/>
                <a:t>N measurements x</a:t>
              </a:r>
              <a:r>
                <a:rPr lang="en-US" sz="2000" b="1" i="1" baseline="-25000" dirty="0"/>
                <a:t>i</a:t>
              </a:r>
              <a:r>
                <a:rPr lang="en-US" sz="2000" dirty="0"/>
                <a:t> in </a:t>
              </a:r>
              <a:r>
                <a:rPr lang="en-US" sz="2000" i="1" u="sng" dirty="0"/>
                <a:t>m groups</a:t>
              </a:r>
              <a:r>
                <a:rPr lang="en-US" sz="2000" dirty="0"/>
                <a:t> of </a:t>
              </a:r>
              <a:r>
                <a:rPr lang="en-US" sz="2000" i="1" u="sng" dirty="0"/>
                <a:t>n measurement</a:t>
              </a:r>
              <a:r>
                <a:rPr lang="en-US" sz="2000" i="1" dirty="0"/>
                <a:t> </a:t>
              </a:r>
              <a:r>
                <a:rPr lang="en-US" sz="2000" dirty="0"/>
                <a:t>each : </a:t>
              </a:r>
            </a:p>
          </p:txBody>
        </p:sp>
        <p:graphicFrame>
          <p:nvGraphicFramePr>
            <p:cNvPr id="4" name="Oggetto 3"/>
            <p:cNvGraphicFramePr>
              <a:graphicFrameLocks noChangeAspect="1"/>
            </p:cNvGraphicFramePr>
            <p:nvPr>
              <p:extLst>
                <p:ext uri="{D42A27DB-BD31-4B8C-83A1-F6EECF244321}">
                  <p14:modId xmlns:p14="http://schemas.microsoft.com/office/powerpoint/2010/main" val="3064677122"/>
                </p:ext>
              </p:extLst>
            </p:nvPr>
          </p:nvGraphicFramePr>
          <p:xfrm>
            <a:off x="7494504" y="1279934"/>
            <a:ext cx="289249" cy="327816"/>
          </p:xfrm>
          <a:graphic>
            <a:graphicData uri="http://schemas.openxmlformats.org/presentationml/2006/ole">
              <mc:AlternateContent xmlns:mc="http://schemas.openxmlformats.org/markup-compatibility/2006">
                <mc:Choice xmlns:v="urn:schemas-microsoft-com:vml" Requires="v">
                  <p:oleObj name="Equazione" r:id="rId2" imgW="139579" imgH="164957" progId="Equation.3">
                    <p:embed/>
                  </p:oleObj>
                </mc:Choice>
                <mc:Fallback>
                  <p:oleObj name="Equazione" r:id="rId2" imgW="139579" imgH="164957" progId="Equation.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504" y="1279934"/>
                          <a:ext cx="289249" cy="327816"/>
                        </a:xfrm>
                        <a:prstGeom prst="rect">
                          <a:avLst/>
                        </a:prstGeom>
                        <a:noFill/>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644326255"/>
                </p:ext>
              </p:extLst>
            </p:nvPr>
          </p:nvGraphicFramePr>
          <p:xfrm>
            <a:off x="3441339" y="1591204"/>
            <a:ext cx="308889" cy="350075"/>
          </p:xfrm>
          <a:graphic>
            <a:graphicData uri="http://schemas.openxmlformats.org/presentationml/2006/ole">
              <mc:AlternateContent xmlns:mc="http://schemas.openxmlformats.org/markup-compatibility/2006">
                <mc:Choice xmlns:v="urn:schemas-microsoft-com:vml" Requires="v">
                  <p:oleObj name="Equazione" r:id="rId4" imgW="139579" imgH="164957" progId="Equation.3">
                    <p:embed/>
                  </p:oleObj>
                </mc:Choice>
                <mc:Fallback>
                  <p:oleObj name="Equazione" r:id="rId4" imgW="139579" imgH="164957"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339" y="1591204"/>
                          <a:ext cx="308889" cy="350075"/>
                        </a:xfrm>
                        <a:prstGeom prst="rect">
                          <a:avLst/>
                        </a:prstGeom>
                        <a:noFill/>
                      </p:spPr>
                    </p:pic>
                  </p:oleObj>
                </mc:Fallback>
              </mc:AlternateContent>
            </a:graphicData>
          </a:graphic>
        </p:graphicFrame>
      </p:grpSp>
      <p:pic>
        <p:nvPicPr>
          <p:cNvPr id="7" name="Immagine 6"/>
          <p:cNvPicPr>
            <a:picLocks noChangeAspect="1"/>
          </p:cNvPicPr>
          <p:nvPr/>
        </p:nvPicPr>
        <p:blipFill>
          <a:blip r:embed="rId5"/>
          <a:stretch>
            <a:fillRect/>
          </a:stretch>
        </p:blipFill>
        <p:spPr>
          <a:xfrm>
            <a:off x="431804" y="2458850"/>
            <a:ext cx="10410368" cy="1856178"/>
          </a:xfrm>
          <a:prstGeom prst="rect">
            <a:avLst/>
          </a:prstGeom>
        </p:spPr>
      </p:pic>
      <p:sp>
        <p:nvSpPr>
          <p:cNvPr id="9" name="Rectangle 10"/>
          <p:cNvSpPr>
            <a:spLocks noChangeArrowheads="1"/>
          </p:cNvSpPr>
          <p:nvPr/>
        </p:nvSpPr>
        <p:spPr bwMode="auto">
          <a:xfrm>
            <a:off x="5334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 name="Gruppo 10"/>
          <p:cNvGrpSpPr/>
          <p:nvPr/>
        </p:nvGrpSpPr>
        <p:grpSpPr>
          <a:xfrm>
            <a:off x="4869566" y="3032996"/>
            <a:ext cx="7106816" cy="707886"/>
            <a:chOff x="5085184" y="3284376"/>
            <a:chExt cx="7106816" cy="707886"/>
          </a:xfrm>
        </p:grpSpPr>
        <p:sp>
          <p:nvSpPr>
            <p:cNvPr id="8" name="CasellaDiTesto 7"/>
            <p:cNvSpPr txBox="1"/>
            <p:nvPr/>
          </p:nvSpPr>
          <p:spPr>
            <a:xfrm>
              <a:off x="5085184" y="3284376"/>
              <a:ext cx="7106816" cy="707886"/>
            </a:xfrm>
            <a:prstGeom prst="rect">
              <a:avLst/>
            </a:prstGeom>
            <a:noFill/>
          </p:spPr>
          <p:txBody>
            <a:bodyPr wrap="square" rtlCol="0">
              <a:spAutoFit/>
            </a:bodyPr>
            <a:lstStyle/>
            <a:p>
              <a:r>
                <a:rPr lang="en-US" sz="2000" dirty="0"/>
                <a:t>Now we have </a:t>
              </a:r>
              <a:r>
                <a:rPr lang="en-US" sz="2000" i="1" dirty="0"/>
                <a:t>N = n × m  measurements</a:t>
              </a:r>
              <a:r>
                <a:rPr lang="en-US" sz="2000" dirty="0"/>
                <a:t> and, for each group </a:t>
              </a:r>
              <a:r>
                <a:rPr lang="en-US" sz="2000"/>
                <a:t>of n </a:t>
              </a:r>
              <a:r>
                <a:rPr lang="en-US" sz="2000" dirty="0"/>
                <a:t>measurements, we can calculate the </a:t>
              </a:r>
              <a:r>
                <a:rPr lang="en-US" sz="2000" i="1" dirty="0"/>
                <a:t>mean </a:t>
              </a:r>
              <a:r>
                <a:rPr lang="en-US" sz="2000" i="1"/>
                <a:t>value</a:t>
              </a:r>
              <a:r>
                <a:rPr lang="en-US" sz="2000"/>
                <a:t>          (j </a:t>
              </a:r>
              <a:r>
                <a:rPr lang="en-US" sz="2000" dirty="0"/>
                <a:t>= 1, 2 </a:t>
              </a:r>
              <a:r>
                <a:rPr lang="en-US" sz="2000"/>
                <a:t>… m)</a:t>
              </a:r>
              <a:endParaRPr lang="en-US" sz="2000" dirty="0"/>
            </a:p>
          </p:txBody>
        </p:sp>
        <p:graphicFrame>
          <p:nvGraphicFramePr>
            <p:cNvPr id="10" name="Oggetto 9"/>
            <p:cNvGraphicFramePr>
              <a:graphicFrameLocks noChangeAspect="1"/>
            </p:cNvGraphicFramePr>
            <p:nvPr>
              <p:extLst>
                <p:ext uri="{D42A27DB-BD31-4B8C-83A1-F6EECF244321}">
                  <p14:modId xmlns:p14="http://schemas.microsoft.com/office/powerpoint/2010/main" val="1958759897"/>
                </p:ext>
              </p:extLst>
            </p:nvPr>
          </p:nvGraphicFramePr>
          <p:xfrm>
            <a:off x="10236851" y="3548493"/>
            <a:ext cx="384500" cy="403725"/>
          </p:xfrm>
          <a:graphic>
            <a:graphicData uri="http://schemas.openxmlformats.org/presentationml/2006/ole">
              <mc:AlternateContent xmlns:mc="http://schemas.openxmlformats.org/markup-compatibility/2006">
                <mc:Choice xmlns:v="urn:schemas-microsoft-com:vml" Requires="v">
                  <p:oleObj name="Equazione" r:id="rId6" imgW="190417" imgH="203112" progId="Equation.3">
                    <p:embed/>
                  </p:oleObj>
                </mc:Choice>
                <mc:Fallback>
                  <p:oleObj name="Equazione" r:id="rId6" imgW="190417" imgH="203112"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6851" y="3548493"/>
                          <a:ext cx="384500" cy="403725"/>
                        </a:xfrm>
                        <a:prstGeom prst="rect">
                          <a:avLst/>
                        </a:prstGeom>
                        <a:noFill/>
                      </p:spPr>
                    </p:pic>
                  </p:oleObj>
                </mc:Fallback>
              </mc:AlternateContent>
            </a:graphicData>
          </a:graphic>
        </p:graphicFrame>
      </p:grpSp>
      <p:sp>
        <p:nvSpPr>
          <p:cNvPr id="12" name="Rectangle 12"/>
          <p:cNvSpPr>
            <a:spLocks noChangeArrowheads="1"/>
          </p:cNvSpPr>
          <p:nvPr/>
        </p:nvSpPr>
        <p:spPr bwMode="auto">
          <a:xfrm>
            <a:off x="7865706" y="417563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ggetto 12"/>
          <p:cNvGraphicFramePr>
            <a:graphicFrameLocks noChangeAspect="1"/>
          </p:cNvGraphicFramePr>
          <p:nvPr>
            <p:extLst>
              <p:ext uri="{D42A27DB-BD31-4B8C-83A1-F6EECF244321}">
                <p14:modId xmlns:p14="http://schemas.microsoft.com/office/powerpoint/2010/main" val="246157530"/>
              </p:ext>
            </p:extLst>
          </p:nvPr>
        </p:nvGraphicFramePr>
        <p:xfrm>
          <a:off x="8910734" y="3913377"/>
          <a:ext cx="1567544" cy="800810"/>
        </p:xfrm>
        <a:graphic>
          <a:graphicData uri="http://schemas.openxmlformats.org/presentationml/2006/ole">
            <mc:AlternateContent xmlns:mc="http://schemas.openxmlformats.org/markup-compatibility/2006">
              <mc:Choice xmlns:v="urn:schemas-microsoft-com:vml" Requires="v">
                <p:oleObj name="Equazione" r:id="rId8" imgW="825500" imgH="431800" progId="Equation.3">
                  <p:embed/>
                </p:oleObj>
              </mc:Choice>
              <mc:Fallback>
                <p:oleObj name="Equazione" r:id="rId8" imgW="825500" imgH="43180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0734" y="3913377"/>
                        <a:ext cx="1567544" cy="800810"/>
                      </a:xfrm>
                      <a:prstGeom prst="rect">
                        <a:avLst/>
                      </a:prstGeom>
                      <a:noFill/>
                      <a:ln w="12700">
                        <a:solidFill>
                          <a:srgbClr val="0070C0"/>
                        </a:solidFill>
                      </a:ln>
                    </p:spPr>
                  </p:pic>
                </p:oleObj>
              </mc:Fallback>
            </mc:AlternateContent>
          </a:graphicData>
        </a:graphic>
      </p:graphicFrame>
      <p:grpSp>
        <p:nvGrpSpPr>
          <p:cNvPr id="16" name="Gruppo 15"/>
          <p:cNvGrpSpPr/>
          <p:nvPr/>
        </p:nvGrpSpPr>
        <p:grpSpPr>
          <a:xfrm>
            <a:off x="3332006" y="2631780"/>
            <a:ext cx="708149" cy="2082406"/>
            <a:chOff x="3332006" y="2873829"/>
            <a:chExt cx="708149" cy="2082406"/>
          </a:xfrm>
        </p:grpSpPr>
        <p:sp>
          <p:nvSpPr>
            <p:cNvPr id="14" name="Rettangolo arrotondato 13"/>
            <p:cNvSpPr/>
            <p:nvPr/>
          </p:nvSpPr>
          <p:spPr>
            <a:xfrm>
              <a:off x="3332006" y="2873829"/>
              <a:ext cx="708149" cy="168835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ccia in giù 14"/>
            <p:cNvSpPr/>
            <p:nvPr/>
          </p:nvSpPr>
          <p:spPr>
            <a:xfrm>
              <a:off x="3564782" y="4450702"/>
              <a:ext cx="242596" cy="50553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uppo 18"/>
          <p:cNvGrpSpPr/>
          <p:nvPr/>
        </p:nvGrpSpPr>
        <p:grpSpPr>
          <a:xfrm>
            <a:off x="214617" y="4799258"/>
            <a:ext cx="6942926" cy="806375"/>
            <a:chOff x="270588" y="5085184"/>
            <a:chExt cx="6942926" cy="806375"/>
          </a:xfrm>
        </p:grpSpPr>
        <p:sp>
          <p:nvSpPr>
            <p:cNvPr id="17" name="CasellaDiTesto 16"/>
            <p:cNvSpPr txBox="1"/>
            <p:nvPr/>
          </p:nvSpPr>
          <p:spPr>
            <a:xfrm>
              <a:off x="270588" y="5085184"/>
              <a:ext cx="6942926" cy="806375"/>
            </a:xfrm>
            <a:prstGeom prst="rect">
              <a:avLst/>
            </a:prstGeom>
            <a:noFill/>
          </p:spPr>
          <p:txBody>
            <a:bodyPr wrap="none" rtlCol="0">
              <a:spAutoFit/>
            </a:bodyPr>
            <a:lstStyle/>
            <a:p>
              <a:pPr>
                <a:lnSpc>
                  <a:spcPct val="120000"/>
                </a:lnSpc>
              </a:pPr>
              <a:r>
                <a:rPr lang="en-US" sz="2000"/>
                <a:t>Who </a:t>
              </a:r>
              <a:r>
                <a:rPr lang="en-US" sz="2000" dirty="0"/>
                <a:t>is now the </a:t>
              </a:r>
              <a:r>
                <a:rPr lang="en-US" sz="2000" i="1" u="sng" dirty="0"/>
                <a:t>best representative</a:t>
              </a:r>
              <a:r>
                <a:rPr lang="en-US" sz="2000" dirty="0"/>
                <a:t> of the </a:t>
              </a:r>
              <a:r>
                <a:rPr lang="en-US" sz="2000" i="1" dirty="0"/>
                <a:t>m mean values 	 ??</a:t>
              </a:r>
            </a:p>
            <a:p>
              <a:pPr>
                <a:lnSpc>
                  <a:spcPct val="120000"/>
                </a:lnSpc>
              </a:pPr>
              <a:r>
                <a:rPr lang="en-US" sz="2000" dirty="0"/>
                <a:t>It’s the </a:t>
              </a:r>
              <a:r>
                <a:rPr lang="en-US" sz="2000" i="1" u="sng" dirty="0"/>
                <a:t>mean value     of the m mean values 	  </a:t>
              </a:r>
              <a:r>
                <a:rPr lang="en-US" sz="2000" dirty="0"/>
                <a:t>   : </a:t>
              </a:r>
              <a:endParaRPr lang="en-US" sz="2000" i="1" u="sng" dirty="0"/>
            </a:p>
          </p:txBody>
        </p:sp>
        <p:graphicFrame>
          <p:nvGraphicFramePr>
            <p:cNvPr id="18" name="Oggetto 17"/>
            <p:cNvGraphicFramePr>
              <a:graphicFrameLocks noChangeAspect="1"/>
            </p:cNvGraphicFramePr>
            <p:nvPr>
              <p:extLst>
                <p:ext uri="{D42A27DB-BD31-4B8C-83A1-F6EECF244321}">
                  <p14:modId xmlns:p14="http://schemas.microsoft.com/office/powerpoint/2010/main" val="2408507154"/>
                </p:ext>
              </p:extLst>
            </p:nvPr>
          </p:nvGraphicFramePr>
          <p:xfrm>
            <a:off x="6349181" y="5098889"/>
            <a:ext cx="384500" cy="403725"/>
          </p:xfrm>
          <a:graphic>
            <a:graphicData uri="http://schemas.openxmlformats.org/presentationml/2006/ole">
              <mc:AlternateContent xmlns:mc="http://schemas.openxmlformats.org/markup-compatibility/2006">
                <mc:Choice xmlns:v="urn:schemas-microsoft-com:vml" Requires="v">
                  <p:oleObj name="Equazione" r:id="rId10" imgW="190440" imgH="203040" progId="Equation.3">
                    <p:embed/>
                  </p:oleObj>
                </mc:Choice>
                <mc:Fallback>
                  <p:oleObj name="Equazione" r:id="rId10" imgW="190440" imgH="203040" progId="Equation.3">
                    <p:embed/>
                    <p:pic>
                      <p:nvPicPr>
                        <p:cNvPr id="0" name=""/>
                        <p:cNvPicPr>
                          <a:picLocks noChangeAspect="1" noChangeArrowheads="1"/>
                        </p:cNvPicPr>
                        <p:nvPr/>
                      </p:nvPicPr>
                      <p:blipFill>
                        <a:blip r:embed="rId11"/>
                        <a:srcRect/>
                        <a:stretch>
                          <a:fillRect/>
                        </a:stretch>
                      </p:blipFill>
                      <p:spPr bwMode="auto">
                        <a:xfrm>
                          <a:off x="6349181" y="5098889"/>
                          <a:ext cx="384500" cy="403725"/>
                        </a:xfrm>
                        <a:prstGeom prst="rect">
                          <a:avLst/>
                        </a:prstGeom>
                        <a:noFill/>
                      </p:spPr>
                    </p:pic>
                  </p:oleObj>
                </mc:Fallback>
              </mc:AlternateContent>
            </a:graphicData>
          </a:graphic>
        </p:graphicFrame>
      </p:grpSp>
      <p:graphicFrame>
        <p:nvGraphicFramePr>
          <p:cNvPr id="21" name="Oggetto 20"/>
          <p:cNvGraphicFramePr>
            <a:graphicFrameLocks noChangeAspect="1"/>
          </p:cNvGraphicFramePr>
          <p:nvPr>
            <p:extLst>
              <p:ext uri="{D42A27DB-BD31-4B8C-83A1-F6EECF244321}">
                <p14:modId xmlns:p14="http://schemas.microsoft.com/office/powerpoint/2010/main" val="3476213410"/>
              </p:ext>
            </p:extLst>
          </p:nvPr>
        </p:nvGraphicFramePr>
        <p:xfrm>
          <a:off x="4784662" y="5138407"/>
          <a:ext cx="393831" cy="413522"/>
        </p:xfrm>
        <a:graphic>
          <a:graphicData uri="http://schemas.openxmlformats.org/presentationml/2006/ole">
            <mc:AlternateContent xmlns:mc="http://schemas.openxmlformats.org/markup-compatibility/2006">
              <mc:Choice xmlns:v="urn:schemas-microsoft-com:vml" Requires="v">
                <p:oleObj name="Equazione" r:id="rId12" imgW="190417" imgH="203112" progId="Equation.3">
                  <p:embed/>
                </p:oleObj>
              </mc:Choice>
              <mc:Fallback>
                <p:oleObj name="Equazione" r:id="rId12" imgW="190417"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4662" y="5138407"/>
                        <a:ext cx="393831" cy="413522"/>
                      </a:xfrm>
                      <a:prstGeom prst="rect">
                        <a:avLst/>
                      </a:prstGeom>
                      <a:noFill/>
                    </p:spPr>
                  </p:pic>
                </p:oleObj>
              </mc:Fallback>
            </mc:AlternateContent>
          </a:graphicData>
        </a:graphic>
      </p:graphicFrame>
      <p:sp>
        <p:nvSpPr>
          <p:cNvPr id="22" name="Rectangle 18"/>
          <p:cNvSpPr>
            <a:spLocks noChangeArrowheads="1"/>
          </p:cNvSpPr>
          <p:nvPr/>
        </p:nvSpPr>
        <p:spPr bwMode="auto">
          <a:xfrm>
            <a:off x="5617028" y="58418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ggetto 22"/>
          <p:cNvGraphicFramePr>
            <a:graphicFrameLocks noChangeAspect="1"/>
          </p:cNvGraphicFramePr>
          <p:nvPr>
            <p:extLst>
              <p:ext uri="{D42A27DB-BD31-4B8C-83A1-F6EECF244321}">
                <p14:modId xmlns:p14="http://schemas.microsoft.com/office/powerpoint/2010/main" val="2322324174"/>
              </p:ext>
            </p:extLst>
          </p:nvPr>
        </p:nvGraphicFramePr>
        <p:xfrm>
          <a:off x="7364964" y="5014688"/>
          <a:ext cx="1540515" cy="872959"/>
        </p:xfrm>
        <a:graphic>
          <a:graphicData uri="http://schemas.openxmlformats.org/presentationml/2006/ole">
            <mc:AlternateContent xmlns:mc="http://schemas.openxmlformats.org/markup-compatibility/2006">
              <mc:Choice xmlns:v="urn:schemas-microsoft-com:vml" Requires="v">
                <p:oleObj name="Equazione" r:id="rId13" imgW="787058" imgH="444307" progId="Equation.3">
                  <p:embed/>
                </p:oleObj>
              </mc:Choice>
              <mc:Fallback>
                <p:oleObj name="Equazione" r:id="rId13" imgW="787058" imgH="444307" progId="Equation.3">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64964" y="5014688"/>
                        <a:ext cx="1540515" cy="872959"/>
                      </a:xfrm>
                      <a:prstGeom prst="rect">
                        <a:avLst/>
                      </a:prstGeom>
                      <a:noFill/>
                      <a:ln w="12700">
                        <a:solidFill>
                          <a:srgbClr val="FF0000"/>
                        </a:solidFill>
                      </a:ln>
                    </p:spPr>
                  </p:pic>
                </p:oleObj>
              </mc:Fallback>
            </mc:AlternateContent>
          </a:graphicData>
        </a:graphic>
      </p:graphicFrame>
      <p:sp>
        <p:nvSpPr>
          <p:cNvPr id="25" name="Rectangle 27"/>
          <p:cNvSpPr>
            <a:spLocks noChangeArrowheads="1"/>
          </p:cNvSpPr>
          <p:nvPr/>
        </p:nvSpPr>
        <p:spPr bwMode="auto">
          <a:xfrm>
            <a:off x="5334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7" name="Gruppo 26"/>
          <p:cNvGrpSpPr/>
          <p:nvPr/>
        </p:nvGrpSpPr>
        <p:grpSpPr>
          <a:xfrm>
            <a:off x="214617" y="5983416"/>
            <a:ext cx="11923649" cy="760780"/>
            <a:chOff x="339438" y="5998374"/>
            <a:chExt cx="16404686" cy="760780"/>
          </a:xfrm>
        </p:grpSpPr>
        <p:sp>
          <p:nvSpPr>
            <p:cNvPr id="24" name="CasellaDiTesto 23"/>
            <p:cNvSpPr txBox="1"/>
            <p:nvPr/>
          </p:nvSpPr>
          <p:spPr>
            <a:xfrm>
              <a:off x="339438" y="6051268"/>
              <a:ext cx="16404686" cy="707886"/>
            </a:xfrm>
            <a:prstGeom prst="rect">
              <a:avLst/>
            </a:prstGeom>
            <a:noFill/>
          </p:spPr>
          <p:txBody>
            <a:bodyPr wrap="none" rtlCol="0">
              <a:spAutoFit/>
            </a:bodyPr>
            <a:lstStyle/>
            <a:p>
              <a:r>
                <a:rPr lang="en-US" sz="2000" dirty="0"/>
                <a:t>If </a:t>
              </a:r>
              <a:r>
                <a:rPr lang="en-US" sz="2000" i="1" dirty="0"/>
                <a:t>X </a:t>
              </a:r>
              <a:r>
                <a:rPr lang="en-US" sz="2000" dirty="0"/>
                <a:t>is the “true value” of the </a:t>
              </a:r>
              <a:r>
                <a:rPr lang="en-US" sz="2000" b="1" i="1" dirty="0"/>
                <a:t>n × m measurements </a:t>
              </a:r>
              <a:r>
                <a:rPr lang="en-US" sz="2000" i="1" dirty="0"/>
                <a:t> </a:t>
              </a:r>
              <a:r>
                <a:rPr lang="en-US" sz="2000" dirty="0"/>
                <a:t>     </a:t>
              </a:r>
              <a:r>
                <a:rPr lang="en-US" sz="2000" i="1" dirty="0"/>
                <a:t>,</a:t>
              </a:r>
              <a:r>
                <a:rPr lang="en-US" sz="2000" dirty="0"/>
                <a:t> it is also the “true value” for the </a:t>
              </a:r>
              <a:r>
                <a:rPr lang="en-US" sz="2000" b="1" i="1" dirty="0"/>
                <a:t>m means        </a:t>
              </a:r>
              <a:r>
                <a:rPr lang="en-US" sz="2000" dirty="0"/>
                <a:t>because </a:t>
              </a:r>
            </a:p>
            <a:p>
              <a:r>
                <a:rPr lang="en-US" sz="2000" dirty="0"/>
                <a:t>they come from the same measurements ! </a:t>
              </a:r>
              <a:endParaRPr lang="en-US" sz="2000" b="1" i="1" dirty="0"/>
            </a:p>
          </p:txBody>
        </p:sp>
        <p:graphicFrame>
          <p:nvGraphicFramePr>
            <p:cNvPr id="26" name="Oggetto 25"/>
            <p:cNvGraphicFramePr>
              <a:graphicFrameLocks noChangeAspect="1"/>
            </p:cNvGraphicFramePr>
            <p:nvPr>
              <p:extLst>
                <p:ext uri="{D42A27DB-BD31-4B8C-83A1-F6EECF244321}">
                  <p14:modId xmlns:p14="http://schemas.microsoft.com/office/powerpoint/2010/main" val="1706793420"/>
                </p:ext>
              </p:extLst>
            </p:nvPr>
          </p:nvGraphicFramePr>
          <p:xfrm>
            <a:off x="7695108" y="5998374"/>
            <a:ext cx="373226" cy="491088"/>
          </p:xfrm>
          <a:graphic>
            <a:graphicData uri="http://schemas.openxmlformats.org/presentationml/2006/ole">
              <mc:AlternateContent xmlns:mc="http://schemas.openxmlformats.org/markup-compatibility/2006">
                <mc:Choice xmlns:v="urn:schemas-microsoft-com:vml" Requires="v">
                  <p:oleObj name="Equazione" r:id="rId15" imgW="177646" imgH="241091" progId="Equation.3">
                    <p:embed/>
                  </p:oleObj>
                </mc:Choice>
                <mc:Fallback>
                  <p:oleObj name="Equazione" r:id="rId15" imgW="177646" imgH="241091" progId="Equation.3">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95108" y="5998374"/>
                          <a:ext cx="373226" cy="491088"/>
                        </a:xfrm>
                        <a:prstGeom prst="rect">
                          <a:avLst/>
                        </a:prstGeom>
                        <a:noFill/>
                      </p:spPr>
                    </p:pic>
                  </p:oleObj>
                </mc:Fallback>
              </mc:AlternateContent>
            </a:graphicData>
          </a:graphic>
        </p:graphicFrame>
      </p:grpSp>
      <p:sp>
        <p:nvSpPr>
          <p:cNvPr id="28" name="CasellaDiTesto 27"/>
          <p:cNvSpPr txBox="1"/>
          <p:nvPr/>
        </p:nvSpPr>
        <p:spPr>
          <a:xfrm>
            <a:off x="9176804" y="5231556"/>
            <a:ext cx="2860655" cy="400110"/>
          </a:xfrm>
          <a:prstGeom prst="rect">
            <a:avLst/>
          </a:prstGeom>
          <a:noFill/>
        </p:spPr>
        <p:txBody>
          <a:bodyPr wrap="none" rtlCol="0">
            <a:spAutoFit/>
          </a:bodyPr>
          <a:lstStyle/>
          <a:p>
            <a:r>
              <a:rPr lang="en-US" sz="2000" dirty="0"/>
              <a:t>the </a:t>
            </a:r>
            <a:r>
              <a:rPr lang="en-US" sz="2000" b="1" i="1" dirty="0">
                <a:solidFill>
                  <a:srgbClr val="FF0000"/>
                </a:solidFill>
              </a:rPr>
              <a:t>“mean of the means”</a:t>
            </a:r>
          </a:p>
        </p:txBody>
      </p:sp>
      <p:graphicFrame>
        <p:nvGraphicFramePr>
          <p:cNvPr id="29" name="Oggetto 28"/>
          <p:cNvGraphicFramePr>
            <a:graphicFrameLocks noChangeAspect="1"/>
          </p:cNvGraphicFramePr>
          <p:nvPr>
            <p:extLst>
              <p:ext uri="{D42A27DB-BD31-4B8C-83A1-F6EECF244321}">
                <p14:modId xmlns:p14="http://schemas.microsoft.com/office/powerpoint/2010/main" val="1410713391"/>
              </p:ext>
            </p:extLst>
          </p:nvPr>
        </p:nvGraphicFramePr>
        <p:xfrm>
          <a:off x="10382445" y="5990981"/>
          <a:ext cx="384500" cy="403725"/>
        </p:xfrm>
        <a:graphic>
          <a:graphicData uri="http://schemas.openxmlformats.org/presentationml/2006/ole">
            <mc:AlternateContent xmlns:mc="http://schemas.openxmlformats.org/markup-compatibility/2006">
              <mc:Choice xmlns:v="urn:schemas-microsoft-com:vml" Requires="v">
                <p:oleObj name="Equazione" r:id="rId17" imgW="190440" imgH="203040" progId="Equation.3">
                  <p:embed/>
                </p:oleObj>
              </mc:Choice>
              <mc:Fallback>
                <p:oleObj name="Equazione" r:id="rId17" imgW="190440" imgH="203040" progId="Equation.3">
                  <p:embed/>
                  <p:pic>
                    <p:nvPicPr>
                      <p:cNvPr id="0" name=""/>
                      <p:cNvPicPr>
                        <a:picLocks noChangeAspect="1" noChangeArrowheads="1"/>
                      </p:cNvPicPr>
                      <p:nvPr/>
                    </p:nvPicPr>
                    <p:blipFill>
                      <a:blip r:embed="rId18"/>
                      <a:srcRect/>
                      <a:stretch>
                        <a:fillRect/>
                      </a:stretch>
                    </p:blipFill>
                    <p:spPr bwMode="auto">
                      <a:xfrm>
                        <a:off x="10382445" y="5990981"/>
                        <a:ext cx="384500" cy="403725"/>
                      </a:xfrm>
                      <a:prstGeom prst="rect">
                        <a:avLst/>
                      </a:prstGeom>
                      <a:noFill/>
                    </p:spPr>
                  </p:pic>
                </p:oleObj>
              </mc:Fallback>
            </mc:AlternateContent>
          </a:graphicData>
        </a:graphic>
      </p:graphicFrame>
      <p:graphicFrame>
        <p:nvGraphicFramePr>
          <p:cNvPr id="30" name="Oggetto 29"/>
          <p:cNvGraphicFramePr>
            <a:graphicFrameLocks noChangeAspect="1"/>
          </p:cNvGraphicFramePr>
          <p:nvPr>
            <p:extLst>
              <p:ext uri="{D42A27DB-BD31-4B8C-83A1-F6EECF244321}">
                <p14:modId xmlns:p14="http://schemas.microsoft.com/office/powerpoint/2010/main" val="2461875813"/>
              </p:ext>
            </p:extLst>
          </p:nvPr>
        </p:nvGraphicFramePr>
        <p:xfrm>
          <a:off x="2297798" y="5193372"/>
          <a:ext cx="268121" cy="367887"/>
        </p:xfrm>
        <a:graphic>
          <a:graphicData uri="http://schemas.openxmlformats.org/presentationml/2006/ole">
            <mc:AlternateContent xmlns:mc="http://schemas.openxmlformats.org/markup-compatibility/2006">
              <mc:Choice xmlns:v="urn:schemas-microsoft-com:vml" Requires="v">
                <p:oleObj name="Equazione" r:id="rId19" imgW="139680" imgH="190440" progId="Equation.3">
                  <p:embed/>
                </p:oleObj>
              </mc:Choice>
              <mc:Fallback>
                <p:oleObj name="Equazione" r:id="rId19" imgW="139680" imgH="190440" progId="Equation.3">
                  <p:embed/>
                  <p:pic>
                    <p:nvPicPr>
                      <p:cNvPr id="0" name=""/>
                      <p:cNvPicPr>
                        <a:picLocks noChangeAspect="1" noChangeArrowheads="1"/>
                      </p:cNvPicPr>
                      <p:nvPr/>
                    </p:nvPicPr>
                    <p:blipFill>
                      <a:blip r:embed="rId20"/>
                      <a:srcRect/>
                      <a:stretch>
                        <a:fillRect/>
                      </a:stretch>
                    </p:blipFill>
                    <p:spPr bwMode="auto">
                      <a:xfrm>
                        <a:off x="2297798" y="5193372"/>
                        <a:ext cx="268121" cy="367887"/>
                      </a:xfrm>
                      <a:prstGeom prst="rect">
                        <a:avLst/>
                      </a:prstGeom>
                      <a:noFill/>
                      <a:ln w="12700">
                        <a:noFill/>
                      </a:ln>
                    </p:spPr>
                  </p:pic>
                </p:oleObj>
              </mc:Fallback>
            </mc:AlternateContent>
          </a:graphicData>
        </a:graphic>
      </p:graphicFrame>
      <p:sp>
        <p:nvSpPr>
          <p:cNvPr id="31" name="Rettangolo 30"/>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2" name="Connettore 1 31"/>
          <p:cNvCxnSpPr/>
          <p:nvPr/>
        </p:nvCxnSpPr>
        <p:spPr>
          <a:xfrm flipV="1">
            <a:off x="300990" y="628650"/>
            <a:ext cx="10360660" cy="60325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25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ChangeArrowheads="1"/>
          </p:cNvSpPr>
          <p:nvPr/>
        </p:nvSpPr>
        <p:spPr bwMode="auto">
          <a:xfrm>
            <a:off x="2286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4" name="Gruppo 13"/>
          <p:cNvGrpSpPr/>
          <p:nvPr/>
        </p:nvGrpSpPr>
        <p:grpSpPr>
          <a:xfrm>
            <a:off x="106836" y="178893"/>
            <a:ext cx="11936574" cy="2199753"/>
            <a:chOff x="83976" y="175083"/>
            <a:chExt cx="12019361" cy="2199753"/>
          </a:xfrm>
        </p:grpSpPr>
        <p:grpSp>
          <p:nvGrpSpPr>
            <p:cNvPr id="12" name="Gruppo 11"/>
            <p:cNvGrpSpPr/>
            <p:nvPr/>
          </p:nvGrpSpPr>
          <p:grpSpPr>
            <a:xfrm>
              <a:off x="83976" y="175083"/>
              <a:ext cx="12019361" cy="2199753"/>
              <a:chOff x="83976" y="175083"/>
              <a:chExt cx="12019361" cy="2199753"/>
            </a:xfrm>
          </p:grpSpPr>
          <p:grpSp>
            <p:nvGrpSpPr>
              <p:cNvPr id="9" name="Gruppo 8"/>
              <p:cNvGrpSpPr/>
              <p:nvPr/>
            </p:nvGrpSpPr>
            <p:grpSpPr>
              <a:xfrm>
                <a:off x="83976" y="175083"/>
                <a:ext cx="12019361" cy="2046229"/>
                <a:chOff x="0" y="193744"/>
                <a:chExt cx="12019361" cy="2046229"/>
              </a:xfrm>
            </p:grpSpPr>
            <p:grpSp>
              <p:nvGrpSpPr>
                <p:cNvPr id="4" name="Gruppo 3"/>
                <p:cNvGrpSpPr/>
                <p:nvPr/>
              </p:nvGrpSpPr>
              <p:grpSpPr>
                <a:xfrm>
                  <a:off x="0" y="193744"/>
                  <a:ext cx="12019361" cy="2046229"/>
                  <a:chOff x="0" y="193744"/>
                  <a:chExt cx="12019361" cy="2046229"/>
                </a:xfrm>
              </p:grpSpPr>
              <p:sp>
                <p:nvSpPr>
                  <p:cNvPr id="2" name="Rettangolo 1"/>
                  <p:cNvSpPr/>
                  <p:nvPr/>
                </p:nvSpPr>
                <p:spPr>
                  <a:xfrm>
                    <a:off x="0" y="224037"/>
                    <a:ext cx="12019361" cy="2015936"/>
                  </a:xfrm>
                  <a:prstGeom prst="rect">
                    <a:avLst/>
                  </a:prstGeom>
                </p:spPr>
                <p:txBody>
                  <a:bodyPr wrap="square">
                    <a:spAutoFit/>
                  </a:bodyPr>
                  <a:lstStyle/>
                  <a:p>
                    <a:pPr>
                      <a:spcAft>
                        <a:spcPts val="600"/>
                      </a:spcAft>
                    </a:pPr>
                    <a:r>
                      <a:rPr lang="en-US" sz="2000" dirty="0"/>
                      <a:t>If the </a:t>
                    </a:r>
                    <a:r>
                      <a:rPr lang="en-US" sz="2000" b="1" i="1" dirty="0"/>
                      <a:t>n × m measurements       </a:t>
                    </a:r>
                    <a:r>
                      <a:rPr lang="en-US" sz="2000" dirty="0"/>
                      <a:t>are affected only by small random errors, each </a:t>
                    </a:r>
                    <a:r>
                      <a:rPr lang="en-US" sz="2000" i="1" u="sng" dirty="0"/>
                      <a:t>distribution curve</a:t>
                    </a:r>
                    <a:r>
                      <a:rPr lang="en-US" sz="2000" dirty="0"/>
                      <a:t> for </a:t>
                    </a:r>
                    <a:r>
                      <a:rPr lang="en-US" sz="2000" b="1" i="1" dirty="0"/>
                      <a:t>the m groups </a:t>
                    </a:r>
                    <a:r>
                      <a:rPr lang="en-US" sz="2000" dirty="0"/>
                      <a:t>of</a:t>
                    </a:r>
                    <a:r>
                      <a:rPr lang="en-US" sz="2000" b="1" i="1" dirty="0"/>
                      <a:t> </a:t>
                    </a:r>
                    <a:r>
                      <a:rPr lang="en-US" sz="2000" b="1" i="1" u="sng" dirty="0"/>
                      <a:t>n measurements</a:t>
                    </a:r>
                    <a:r>
                      <a:rPr lang="en-US" sz="2000" dirty="0"/>
                      <a:t> will be a </a:t>
                    </a:r>
                    <a:r>
                      <a:rPr lang="en-US" sz="2000" b="1" i="1" dirty="0"/>
                      <a:t>normal (Gaussian) distribution </a:t>
                    </a:r>
                    <a:r>
                      <a:rPr lang="en-US" sz="2000" dirty="0"/>
                      <a:t>curve </a:t>
                    </a:r>
                    <a:r>
                      <a:rPr lang="en-US" sz="2000" i="1" dirty="0" err="1"/>
                      <a:t>p</a:t>
                    </a:r>
                    <a:r>
                      <a:rPr lang="en-US" sz="2000" i="1" baseline="-25000" dirty="0" err="1"/>
                      <a:t>j</a:t>
                    </a:r>
                    <a:r>
                      <a:rPr lang="en-US" sz="2000" i="1" baseline="-25000" dirty="0"/>
                      <a:t> </a:t>
                    </a:r>
                    <a:r>
                      <a:rPr lang="en-US" sz="2000" i="1" dirty="0"/>
                      <a:t>(x) </a:t>
                    </a:r>
                    <a:r>
                      <a:rPr lang="en-US" sz="2000" dirty="0"/>
                      <a:t>.  </a:t>
                    </a:r>
                  </a:p>
                  <a:p>
                    <a:r>
                      <a:rPr lang="en-US" sz="2000" dirty="0"/>
                      <a:t>Therefore, the </a:t>
                    </a:r>
                    <a:r>
                      <a:rPr lang="en-US" sz="2000" b="1" i="1" dirty="0"/>
                      <a:t>m mean values</a:t>
                    </a:r>
                    <a:r>
                      <a:rPr lang="en-US" sz="2000" dirty="0"/>
                      <a:t>        will also distribute with a </a:t>
                    </a:r>
                    <a:r>
                      <a:rPr lang="en-US" sz="2000" b="1" i="1" dirty="0"/>
                      <a:t>normal (</a:t>
                    </a:r>
                    <a:r>
                      <a:rPr lang="en-US" sz="2000" b="1" i="1" dirty="0" err="1"/>
                      <a:t>Gaussain</a:t>
                    </a:r>
                    <a:r>
                      <a:rPr lang="en-US" sz="2000" b="1" i="1" dirty="0"/>
                      <a:t>) curve            </a:t>
                    </a:r>
                    <a:r>
                      <a:rPr lang="en-US" sz="2000" dirty="0"/>
                      <a:t>around the </a:t>
                    </a:r>
                    <a:r>
                      <a:rPr lang="en-US" sz="2000" b="1" dirty="0"/>
                      <a:t>“</a:t>
                    </a:r>
                    <a:r>
                      <a:rPr lang="en-US" sz="2000" b="1" i="1" dirty="0"/>
                      <a:t>mean of the means”</a:t>
                    </a:r>
                    <a:r>
                      <a:rPr lang="en-US" sz="2000" dirty="0"/>
                      <a:t>.  </a:t>
                    </a:r>
                  </a:p>
                  <a:p>
                    <a:endParaRPr lang="en-US" sz="2000" dirty="0"/>
                  </a:p>
                  <a:p>
                    <a:r>
                      <a:rPr lang="en-US" sz="2000" dirty="0"/>
                      <a:t>This happens because </a:t>
                    </a:r>
                    <a:r>
                      <a:rPr lang="en-US" sz="2000" i="1" dirty="0"/>
                      <a:t>each mean value        </a:t>
                    </a:r>
                    <a:r>
                      <a:rPr lang="en-US" sz="2000" dirty="0"/>
                      <a:t>is a </a:t>
                    </a:r>
                    <a:r>
                      <a:rPr lang="en-US" sz="2000" i="1" u="sng" dirty="0"/>
                      <a:t>function of the n measurements</a:t>
                    </a:r>
                    <a:r>
                      <a:rPr lang="en-US" sz="2000" i="1" dirty="0"/>
                      <a:t>       </a:t>
                    </a:r>
                    <a:r>
                      <a:rPr lang="en-US" sz="2000" dirty="0"/>
                      <a:t>:</a:t>
                    </a:r>
                  </a:p>
                </p:txBody>
              </p:sp>
              <p:graphicFrame>
                <p:nvGraphicFramePr>
                  <p:cNvPr id="3" name="Oggetto 2"/>
                  <p:cNvGraphicFramePr>
                    <a:graphicFrameLocks noChangeAspect="1"/>
                  </p:cNvGraphicFramePr>
                  <p:nvPr>
                    <p:extLst>
                      <p:ext uri="{D42A27DB-BD31-4B8C-83A1-F6EECF244321}">
                        <p14:modId xmlns:p14="http://schemas.microsoft.com/office/powerpoint/2010/main" val="3910484923"/>
                      </p:ext>
                    </p:extLst>
                  </p:nvPr>
                </p:nvGraphicFramePr>
                <p:xfrm>
                  <a:off x="2976464" y="193744"/>
                  <a:ext cx="251930" cy="472952"/>
                </p:xfrm>
                <a:graphic>
                  <a:graphicData uri="http://schemas.openxmlformats.org/presentationml/2006/ole">
                    <mc:AlternateContent xmlns:mc="http://schemas.openxmlformats.org/markup-compatibility/2006">
                      <mc:Choice xmlns:v="urn:schemas-microsoft-com:vml" Requires="v">
                        <p:oleObj name="Equazione" r:id="rId2" imgW="177646" imgH="241091" progId="Equation.3">
                          <p:embed/>
                        </p:oleObj>
                      </mc:Choice>
                      <mc:Fallback>
                        <p:oleObj name="Equazione" r:id="rId2" imgW="177646" imgH="241091"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464" y="193744"/>
                                <a:ext cx="251930" cy="472952"/>
                              </a:xfrm>
                              <a:prstGeom prst="rect">
                                <a:avLst/>
                              </a:prstGeom>
                              <a:noFill/>
                            </p:spPr>
                          </p:pic>
                        </p:oleObj>
                      </mc:Fallback>
                    </mc:AlternateContent>
                  </a:graphicData>
                </a:graphic>
              </p:graphicFrame>
            </p:grpSp>
            <p:graphicFrame>
              <p:nvGraphicFramePr>
                <p:cNvPr id="8" name="Oggetto 7"/>
                <p:cNvGraphicFramePr>
                  <a:graphicFrameLocks noChangeAspect="1"/>
                </p:cNvGraphicFramePr>
                <p:nvPr>
                  <p:extLst>
                    <p:ext uri="{D42A27DB-BD31-4B8C-83A1-F6EECF244321}">
                      <p14:modId xmlns:p14="http://schemas.microsoft.com/office/powerpoint/2010/main" val="950893980"/>
                    </p:ext>
                  </p:extLst>
                </p:nvPr>
              </p:nvGraphicFramePr>
              <p:xfrm>
                <a:off x="3284378" y="883368"/>
                <a:ext cx="373225" cy="391886"/>
              </p:xfrm>
              <a:graphic>
                <a:graphicData uri="http://schemas.openxmlformats.org/presentationml/2006/ole">
                  <mc:AlternateContent xmlns:mc="http://schemas.openxmlformats.org/markup-compatibility/2006">
                    <mc:Choice xmlns:v="urn:schemas-microsoft-com:vml" Requires="v">
                      <p:oleObj name="Equazione" r:id="rId4" imgW="190417" imgH="203112" progId="Equation.3">
                        <p:embed/>
                      </p:oleObj>
                    </mc:Choice>
                    <mc:Fallback>
                      <p:oleObj name="Equazione" r:id="rId4" imgW="190417" imgH="203112"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4378" y="883368"/>
                              <a:ext cx="373225" cy="391886"/>
                            </a:xfrm>
                            <a:prstGeom prst="rect">
                              <a:avLst/>
                            </a:prstGeom>
                            <a:noFill/>
                          </p:spPr>
                        </p:pic>
                      </p:oleObj>
                    </mc:Fallback>
                  </mc:AlternateContent>
                </a:graphicData>
              </a:graphic>
            </p:graphicFrame>
          </p:grpSp>
          <p:graphicFrame>
            <p:nvGraphicFramePr>
              <p:cNvPr id="11" name="Oggetto 10"/>
              <p:cNvGraphicFramePr>
                <a:graphicFrameLocks noChangeAspect="1"/>
              </p:cNvGraphicFramePr>
              <p:nvPr>
                <p:extLst>
                  <p:ext uri="{D42A27DB-BD31-4B8C-83A1-F6EECF244321}">
                    <p14:modId xmlns:p14="http://schemas.microsoft.com/office/powerpoint/2010/main" val="3571341999"/>
                  </p:ext>
                </p:extLst>
              </p:nvPr>
            </p:nvGraphicFramePr>
            <p:xfrm>
              <a:off x="9344756" y="1601832"/>
              <a:ext cx="2336189" cy="773004"/>
            </p:xfrm>
            <a:graphic>
              <a:graphicData uri="http://schemas.openxmlformats.org/presentationml/2006/ole">
                <mc:AlternateContent xmlns:mc="http://schemas.openxmlformats.org/markup-compatibility/2006">
                  <mc:Choice xmlns:v="urn:schemas-microsoft-com:vml" Requires="v">
                    <p:oleObj name="Equazione" r:id="rId6" imgW="1295400" imgH="431800" progId="Equation.3">
                      <p:embed/>
                    </p:oleObj>
                  </mc:Choice>
                  <mc:Fallback>
                    <p:oleObj name="Equazione" r:id="rId6" imgW="1295400" imgH="4318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44756" y="1601832"/>
                            <a:ext cx="2336189" cy="773004"/>
                          </a:xfrm>
                          <a:prstGeom prst="rect">
                            <a:avLst/>
                          </a:prstGeom>
                          <a:noFill/>
                        </p:spPr>
                      </p:pic>
                    </p:oleObj>
                  </mc:Fallback>
                </mc:AlternateContent>
              </a:graphicData>
            </a:graphic>
          </p:graphicFrame>
        </p:grpSp>
        <p:graphicFrame>
          <p:nvGraphicFramePr>
            <p:cNvPr id="13" name="Oggetto 12"/>
            <p:cNvGraphicFramePr>
              <a:graphicFrameLocks noChangeAspect="1"/>
            </p:cNvGraphicFramePr>
            <p:nvPr>
              <p:extLst>
                <p:ext uri="{D42A27DB-BD31-4B8C-83A1-F6EECF244321}">
                  <p14:modId xmlns:p14="http://schemas.microsoft.com/office/powerpoint/2010/main" val="3843926702"/>
                </p:ext>
              </p:extLst>
            </p:nvPr>
          </p:nvGraphicFramePr>
          <p:xfrm>
            <a:off x="8482155" y="1757218"/>
            <a:ext cx="251930" cy="456064"/>
          </p:xfrm>
          <a:graphic>
            <a:graphicData uri="http://schemas.openxmlformats.org/presentationml/2006/ole">
              <mc:AlternateContent xmlns:mc="http://schemas.openxmlformats.org/markup-compatibility/2006">
                <mc:Choice xmlns:v="urn:schemas-microsoft-com:vml" Requires="v">
                  <p:oleObj name="Equazione" r:id="rId8" imgW="177646" imgH="241091" progId="Equation.3">
                    <p:embed/>
                  </p:oleObj>
                </mc:Choice>
                <mc:Fallback>
                  <p:oleObj name="Equazione" r:id="rId8" imgW="177646" imgH="241091"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155" y="1757218"/>
                          <a:ext cx="251930" cy="456064"/>
                        </a:xfrm>
                        <a:prstGeom prst="rect">
                          <a:avLst/>
                        </a:prstGeom>
                        <a:noFill/>
                      </p:spPr>
                    </p:pic>
                  </p:oleObj>
                </mc:Fallback>
              </mc:AlternateContent>
            </a:graphicData>
          </a:graphic>
        </p:graphicFrame>
      </p:grpSp>
      <p:graphicFrame>
        <p:nvGraphicFramePr>
          <p:cNvPr id="15" name="Oggetto 14"/>
          <p:cNvGraphicFramePr>
            <a:graphicFrameLocks noChangeAspect="1"/>
          </p:cNvGraphicFramePr>
          <p:nvPr>
            <p:extLst>
              <p:ext uri="{D42A27DB-BD31-4B8C-83A1-F6EECF244321}">
                <p14:modId xmlns:p14="http://schemas.microsoft.com/office/powerpoint/2010/main" val="2298244071"/>
              </p:ext>
            </p:extLst>
          </p:nvPr>
        </p:nvGraphicFramePr>
        <p:xfrm>
          <a:off x="4305611" y="1768934"/>
          <a:ext cx="373225" cy="391886"/>
        </p:xfrm>
        <a:graphic>
          <a:graphicData uri="http://schemas.openxmlformats.org/presentationml/2006/ole">
            <mc:AlternateContent xmlns:mc="http://schemas.openxmlformats.org/markup-compatibility/2006">
              <mc:Choice xmlns:v="urn:schemas-microsoft-com:vml" Requires="v">
                <p:oleObj name="Equazione" r:id="rId9" imgW="190417" imgH="203112" progId="Equation.3">
                  <p:embed/>
                </p:oleObj>
              </mc:Choice>
              <mc:Fallback>
                <p:oleObj name="Equazione" r:id="rId9" imgW="190417"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5611" y="1768934"/>
                        <a:ext cx="373225" cy="391886"/>
                      </a:xfrm>
                      <a:prstGeom prst="rect">
                        <a:avLst/>
                      </a:prstGeom>
                      <a:noFill/>
                    </p:spPr>
                  </p:pic>
                </p:oleObj>
              </mc:Fallback>
            </mc:AlternateContent>
          </a:graphicData>
        </a:graphic>
      </p:graphicFrame>
      <p:pic>
        <p:nvPicPr>
          <p:cNvPr id="20493" name="Picture 13" descr="gaussiane delle medi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7417" y="2507526"/>
            <a:ext cx="5076000" cy="32073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Oggetto 17"/>
          <p:cNvGraphicFramePr>
            <a:graphicFrameLocks noChangeAspect="1"/>
          </p:cNvGraphicFramePr>
          <p:nvPr>
            <p:extLst>
              <p:ext uri="{D42A27DB-BD31-4B8C-83A1-F6EECF244321}">
                <p14:modId xmlns:p14="http://schemas.microsoft.com/office/powerpoint/2010/main" val="440183197"/>
              </p:ext>
            </p:extLst>
          </p:nvPr>
        </p:nvGraphicFramePr>
        <p:xfrm>
          <a:off x="9004891" y="880421"/>
          <a:ext cx="590258" cy="382791"/>
        </p:xfrm>
        <a:graphic>
          <a:graphicData uri="http://schemas.openxmlformats.org/presentationml/2006/ole">
            <mc:AlternateContent xmlns:mc="http://schemas.openxmlformats.org/markup-compatibility/2006">
              <mc:Choice xmlns:v="urn:schemas-microsoft-com:vml" Requires="v">
                <p:oleObj name="Equazione" r:id="rId11" imgW="330120" imgH="215640" progId="Equation.3">
                  <p:embed/>
                </p:oleObj>
              </mc:Choice>
              <mc:Fallback>
                <p:oleObj name="Equazione" r:id="rId11" imgW="330120" imgH="215640" progId="Equation.3">
                  <p:embed/>
                  <p:pic>
                    <p:nvPicPr>
                      <p:cNvPr id="0" name=""/>
                      <p:cNvPicPr>
                        <a:picLocks noChangeAspect="1" noChangeArrowheads="1"/>
                      </p:cNvPicPr>
                      <p:nvPr/>
                    </p:nvPicPr>
                    <p:blipFill>
                      <a:blip r:embed="rId12"/>
                      <a:srcRect/>
                      <a:stretch>
                        <a:fillRect/>
                      </a:stretch>
                    </p:blipFill>
                    <p:spPr bwMode="auto">
                      <a:xfrm>
                        <a:off x="9004891" y="880421"/>
                        <a:ext cx="590258" cy="382791"/>
                      </a:xfrm>
                      <a:prstGeom prst="rect">
                        <a:avLst/>
                      </a:prstGeom>
                      <a:noFill/>
                    </p:spPr>
                  </p:pic>
                </p:oleObj>
              </mc:Fallback>
            </mc:AlternateContent>
          </a:graphicData>
        </a:graphic>
      </p:graphicFrame>
      <p:sp>
        <p:nvSpPr>
          <p:cNvPr id="19" name="Rectangle 22"/>
          <p:cNvSpPr>
            <a:spLocks noChangeArrowheads="1"/>
          </p:cNvSpPr>
          <p:nvPr/>
        </p:nvSpPr>
        <p:spPr bwMode="auto">
          <a:xfrm>
            <a:off x="2286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4" name="Gruppo 23"/>
          <p:cNvGrpSpPr/>
          <p:nvPr/>
        </p:nvGrpSpPr>
        <p:grpSpPr>
          <a:xfrm>
            <a:off x="5980923" y="2786720"/>
            <a:ext cx="6220408" cy="2739211"/>
            <a:chOff x="5971592" y="2833375"/>
            <a:chExt cx="6220408" cy="2739211"/>
          </a:xfrm>
        </p:grpSpPr>
        <p:grpSp>
          <p:nvGrpSpPr>
            <p:cNvPr id="23" name="Gruppo 22"/>
            <p:cNvGrpSpPr/>
            <p:nvPr/>
          </p:nvGrpSpPr>
          <p:grpSpPr>
            <a:xfrm>
              <a:off x="5971592" y="2833375"/>
              <a:ext cx="6220408" cy="2739211"/>
              <a:chOff x="5971592" y="2833375"/>
              <a:chExt cx="6220408" cy="2739211"/>
            </a:xfrm>
          </p:grpSpPr>
          <p:sp>
            <p:nvSpPr>
              <p:cNvPr id="17" name="CasellaDiTesto 16"/>
              <p:cNvSpPr txBox="1"/>
              <p:nvPr/>
            </p:nvSpPr>
            <p:spPr>
              <a:xfrm>
                <a:off x="5971592" y="2833375"/>
                <a:ext cx="6220408" cy="2739211"/>
              </a:xfrm>
              <a:prstGeom prst="rect">
                <a:avLst/>
              </a:prstGeom>
              <a:noFill/>
            </p:spPr>
            <p:txBody>
              <a:bodyPr wrap="square" rtlCol="0">
                <a:spAutoFit/>
              </a:bodyPr>
              <a:lstStyle/>
              <a:p>
                <a:r>
                  <a:rPr lang="en-US" sz="2000" dirty="0"/>
                  <a:t>The </a:t>
                </a:r>
                <a:r>
                  <a:rPr lang="en-US" sz="2000" i="1" dirty="0"/>
                  <a:t>width parameter</a:t>
                </a:r>
                <a:r>
                  <a:rPr lang="en-US" sz="2000" dirty="0"/>
                  <a:t>        for the distribution of the </a:t>
                </a:r>
                <a:r>
                  <a:rPr lang="en-US" sz="2000" i="1" dirty="0"/>
                  <a:t>m mean values       </a:t>
                </a:r>
                <a:r>
                  <a:rPr lang="en-US" sz="2000" dirty="0"/>
                  <a:t> will be :</a:t>
                </a:r>
              </a:p>
              <a:p>
                <a:endParaRPr lang="en-US" sz="2000" dirty="0"/>
              </a:p>
              <a:p>
                <a:endParaRPr lang="en-US" sz="2000" dirty="0"/>
              </a:p>
              <a:p>
                <a:endParaRPr lang="en-US" sz="2000" dirty="0"/>
              </a:p>
              <a:p>
                <a:endParaRPr lang="en-US" sz="2000" dirty="0"/>
              </a:p>
              <a:p>
                <a:endParaRPr lang="en-US" sz="2000" dirty="0"/>
              </a:p>
              <a:p>
                <a:endParaRPr lang="en-US" sz="1100" dirty="0"/>
              </a:p>
              <a:p>
                <a:r>
                  <a:rPr lang="en-US" sz="2000" dirty="0"/>
                  <a:t>	the </a:t>
                </a:r>
                <a:r>
                  <a:rPr lang="en-US" sz="2000" b="1" i="1" dirty="0">
                    <a:solidFill>
                      <a:srgbClr val="0070C0"/>
                    </a:solidFill>
                  </a:rPr>
                  <a:t>Standard Deviation of the mean</a:t>
                </a:r>
              </a:p>
            </p:txBody>
          </p:sp>
          <p:graphicFrame>
            <p:nvGraphicFramePr>
              <p:cNvPr id="20" name="Oggetto 19"/>
              <p:cNvGraphicFramePr>
                <a:graphicFrameLocks noChangeAspect="1"/>
              </p:cNvGraphicFramePr>
              <p:nvPr>
                <p:extLst>
                  <p:ext uri="{D42A27DB-BD31-4B8C-83A1-F6EECF244321}">
                    <p14:modId xmlns:p14="http://schemas.microsoft.com/office/powerpoint/2010/main" val="3123247586"/>
                  </p:ext>
                </p:extLst>
              </p:nvPr>
            </p:nvGraphicFramePr>
            <p:xfrm>
              <a:off x="7439608" y="3112424"/>
              <a:ext cx="373225" cy="391886"/>
            </p:xfrm>
            <a:graphic>
              <a:graphicData uri="http://schemas.openxmlformats.org/presentationml/2006/ole">
                <mc:AlternateContent xmlns:mc="http://schemas.openxmlformats.org/markup-compatibility/2006">
                  <mc:Choice xmlns:v="urn:schemas-microsoft-com:vml" Requires="v">
                    <p:oleObj name="Equazione" r:id="rId13" imgW="190417" imgH="203112" progId="Equation.3">
                      <p:embed/>
                    </p:oleObj>
                  </mc:Choice>
                  <mc:Fallback>
                    <p:oleObj name="Equazione" r:id="rId13" imgW="190417"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608" y="3112424"/>
                            <a:ext cx="373225" cy="391886"/>
                          </a:xfrm>
                          <a:prstGeom prst="rect">
                            <a:avLst/>
                          </a:prstGeom>
                          <a:noFill/>
                        </p:spPr>
                      </p:pic>
                    </p:oleObj>
                  </mc:Fallback>
                </mc:AlternateContent>
              </a:graphicData>
            </a:graphic>
          </p:graphicFrame>
          <p:graphicFrame>
            <p:nvGraphicFramePr>
              <p:cNvPr id="21" name="Oggetto 20"/>
              <p:cNvGraphicFramePr>
                <a:graphicFrameLocks noChangeAspect="1"/>
              </p:cNvGraphicFramePr>
              <p:nvPr>
                <p:extLst>
                  <p:ext uri="{D42A27DB-BD31-4B8C-83A1-F6EECF244321}">
                    <p14:modId xmlns:p14="http://schemas.microsoft.com/office/powerpoint/2010/main" val="4192257174"/>
                  </p:ext>
                </p:extLst>
              </p:nvPr>
            </p:nvGraphicFramePr>
            <p:xfrm>
              <a:off x="8284899" y="2854470"/>
              <a:ext cx="406558" cy="327228"/>
            </p:xfrm>
            <a:graphic>
              <a:graphicData uri="http://schemas.openxmlformats.org/presentationml/2006/ole">
                <mc:AlternateContent xmlns:mc="http://schemas.openxmlformats.org/markup-compatibility/2006">
                  <mc:Choice xmlns:v="urn:schemas-microsoft-com:vml" Requires="v">
                    <p:oleObj name="Equazione" r:id="rId14" imgW="190440" imgH="177480" progId="Equation.3">
                      <p:embed/>
                    </p:oleObj>
                  </mc:Choice>
                  <mc:Fallback>
                    <p:oleObj name="Equazione" r:id="rId14" imgW="190440" imgH="177480" progId="Equation.3">
                      <p:embed/>
                      <p:pic>
                        <p:nvPicPr>
                          <p:cNvPr id="0" name=""/>
                          <p:cNvPicPr>
                            <a:picLocks noChangeAspect="1" noChangeArrowheads="1"/>
                          </p:cNvPicPr>
                          <p:nvPr/>
                        </p:nvPicPr>
                        <p:blipFill>
                          <a:blip r:embed="rId15"/>
                          <a:srcRect/>
                          <a:stretch>
                            <a:fillRect/>
                          </a:stretch>
                        </p:blipFill>
                        <p:spPr bwMode="auto">
                          <a:xfrm>
                            <a:off x="8284899" y="2854470"/>
                            <a:ext cx="406558" cy="327228"/>
                          </a:xfrm>
                          <a:prstGeom prst="rect">
                            <a:avLst/>
                          </a:prstGeom>
                          <a:noFill/>
                        </p:spPr>
                      </p:pic>
                    </p:oleObj>
                  </mc:Fallback>
                </mc:AlternateContent>
              </a:graphicData>
            </a:graphic>
          </p:graphicFrame>
        </p:grpSp>
        <p:graphicFrame>
          <p:nvGraphicFramePr>
            <p:cNvPr id="22" name="Oggetto 21"/>
            <p:cNvGraphicFramePr>
              <a:graphicFrameLocks noChangeAspect="1"/>
            </p:cNvGraphicFramePr>
            <p:nvPr>
              <p:extLst>
                <p:ext uri="{D42A27DB-BD31-4B8C-83A1-F6EECF244321}">
                  <p14:modId xmlns:p14="http://schemas.microsoft.com/office/powerpoint/2010/main" val="4234067584"/>
                </p:ext>
              </p:extLst>
            </p:nvPr>
          </p:nvGraphicFramePr>
          <p:xfrm>
            <a:off x="5999585" y="3857634"/>
            <a:ext cx="5780464" cy="960697"/>
          </p:xfrm>
          <a:graphic>
            <a:graphicData uri="http://schemas.openxmlformats.org/presentationml/2006/ole">
              <mc:AlternateContent xmlns:mc="http://schemas.openxmlformats.org/markup-compatibility/2006">
                <mc:Choice xmlns:v="urn:schemas-microsoft-com:vml" Requires="v">
                  <p:oleObj r:id="rId16" imgW="3327400" imgH="558800" progId="Equation.3">
                    <p:embed/>
                  </p:oleObj>
                </mc:Choice>
                <mc:Fallback>
                  <p:oleObj r:id="rId16" imgW="3327400" imgH="558800" progId="Equation.3">
                    <p:embed/>
                    <p:pic>
                      <p:nvPicPr>
                        <p:cNvPr id="0" name="Object 2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99585" y="3857634"/>
                          <a:ext cx="5780464" cy="960697"/>
                        </a:xfrm>
                        <a:prstGeom prst="rect">
                          <a:avLst/>
                        </a:prstGeom>
                        <a:noFill/>
                        <a:ln w="12700">
                          <a:solidFill>
                            <a:srgbClr val="0070C0"/>
                          </a:solidFill>
                        </a:ln>
                      </p:spPr>
                    </p:pic>
                  </p:oleObj>
                </mc:Fallback>
              </mc:AlternateContent>
            </a:graphicData>
          </a:graphic>
        </p:graphicFrame>
      </p:grpSp>
      <p:sp>
        <p:nvSpPr>
          <p:cNvPr id="28" name="Rectangle 43"/>
          <p:cNvSpPr>
            <a:spLocks noChangeArrowheads="1"/>
          </p:cNvSpPr>
          <p:nvPr/>
        </p:nvSpPr>
        <p:spPr bwMode="auto">
          <a:xfrm>
            <a:off x="3299464" y="65229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30" name="Gruppo 29"/>
          <p:cNvGrpSpPr/>
          <p:nvPr/>
        </p:nvGrpSpPr>
        <p:grpSpPr>
          <a:xfrm>
            <a:off x="148745" y="5867685"/>
            <a:ext cx="11828107" cy="820493"/>
            <a:chOff x="152012" y="5983173"/>
            <a:chExt cx="11828107" cy="820493"/>
          </a:xfrm>
        </p:grpSpPr>
        <p:grpSp>
          <p:nvGrpSpPr>
            <p:cNvPr id="26" name="Gruppo 25"/>
            <p:cNvGrpSpPr/>
            <p:nvPr/>
          </p:nvGrpSpPr>
          <p:grpSpPr>
            <a:xfrm>
              <a:off x="152012" y="5983173"/>
              <a:ext cx="11828107" cy="806375"/>
              <a:chOff x="430374" y="5898433"/>
              <a:chExt cx="11828107" cy="806375"/>
            </a:xfrm>
          </p:grpSpPr>
          <p:sp>
            <p:nvSpPr>
              <p:cNvPr id="25" name="CasellaDiTesto 24"/>
              <p:cNvSpPr txBox="1"/>
              <p:nvPr/>
            </p:nvSpPr>
            <p:spPr>
              <a:xfrm>
                <a:off x="430374" y="5898433"/>
                <a:ext cx="11828107" cy="806375"/>
              </a:xfrm>
              <a:prstGeom prst="rect">
                <a:avLst/>
              </a:prstGeom>
              <a:noFill/>
            </p:spPr>
            <p:txBody>
              <a:bodyPr wrap="square" rtlCol="0">
                <a:spAutoFit/>
              </a:bodyPr>
              <a:lstStyle/>
              <a:p>
                <a:pPr>
                  <a:lnSpc>
                    <a:spcPct val="120000"/>
                  </a:lnSpc>
                </a:pPr>
                <a:r>
                  <a:rPr lang="en-US" sz="2000" dirty="0"/>
                  <a:t>The width parameters  </a:t>
                </a:r>
                <a:r>
                  <a:rPr lang="en-US" sz="2000" i="1" dirty="0" err="1"/>
                  <a:t>δx</a:t>
                </a:r>
                <a:r>
                  <a:rPr lang="en-US" sz="2000" i="1" baseline="-25000" dirty="0" err="1"/>
                  <a:t>j</a:t>
                </a:r>
                <a:r>
                  <a:rPr lang="en-US" sz="2000" i="1" dirty="0"/>
                  <a:t>  </a:t>
                </a:r>
                <a:r>
                  <a:rPr lang="en-US" sz="2000" dirty="0"/>
                  <a:t>are here the </a:t>
                </a:r>
                <a:r>
                  <a:rPr lang="en-US" sz="2000" b="1" i="1" dirty="0"/>
                  <a:t>Standard Deviations           </a:t>
                </a:r>
                <a:r>
                  <a:rPr lang="en-US" sz="2000" dirty="0"/>
                  <a:t>calculated with the measurements of the </a:t>
                </a:r>
                <a:r>
                  <a:rPr lang="en-US" sz="2000" i="1" dirty="0" err="1"/>
                  <a:t>j</a:t>
                </a:r>
                <a:r>
                  <a:rPr lang="en-US" sz="2000" i="1" baseline="-25000" dirty="0" err="1"/>
                  <a:t>th</a:t>
                </a:r>
                <a:r>
                  <a:rPr lang="en-US" sz="2000" i="1" dirty="0"/>
                  <a:t> measurements group</a:t>
                </a:r>
                <a:r>
                  <a:rPr lang="en-US" sz="2000" dirty="0"/>
                  <a:t>.  </a:t>
                </a:r>
                <a:r>
                  <a:rPr lang="en-US" sz="2000" u="sng" dirty="0"/>
                  <a:t>Since        are all measurements of the </a:t>
                </a:r>
                <a:r>
                  <a:rPr lang="en-US" sz="2000" i="1" u="sng" dirty="0"/>
                  <a:t>same quantity</a:t>
                </a:r>
                <a:r>
                  <a:rPr lang="en-US" sz="2000" u="sng" dirty="0"/>
                  <a:t> done with the </a:t>
                </a:r>
                <a:r>
                  <a:rPr lang="en-US" sz="2000" i="1" u="sng" dirty="0"/>
                  <a:t>same instrument</a:t>
                </a:r>
                <a:r>
                  <a:rPr lang="en-US" sz="2000" u="sng" dirty="0"/>
                  <a:t> … </a:t>
                </a:r>
              </a:p>
            </p:txBody>
          </p:sp>
          <p:graphicFrame>
            <p:nvGraphicFramePr>
              <p:cNvPr id="27" name="Oggetto 26"/>
              <p:cNvGraphicFramePr>
                <a:graphicFrameLocks noChangeAspect="1"/>
              </p:cNvGraphicFramePr>
              <p:nvPr>
                <p:extLst>
                  <p:ext uri="{D42A27DB-BD31-4B8C-83A1-F6EECF244321}">
                    <p14:modId xmlns:p14="http://schemas.microsoft.com/office/powerpoint/2010/main" val="2759402459"/>
                  </p:ext>
                </p:extLst>
              </p:nvPr>
            </p:nvGraphicFramePr>
            <p:xfrm>
              <a:off x="6848086" y="5935885"/>
              <a:ext cx="455901" cy="404784"/>
            </p:xfrm>
            <a:graphic>
              <a:graphicData uri="http://schemas.openxmlformats.org/presentationml/2006/ole">
                <mc:AlternateContent xmlns:mc="http://schemas.openxmlformats.org/markup-compatibility/2006">
                  <mc:Choice xmlns:v="urn:schemas-microsoft-com:vml" Requires="v">
                    <p:oleObj name="Equazione" r:id="rId18" imgW="266400" imgH="241200" progId="Equation.3">
                      <p:embed/>
                    </p:oleObj>
                  </mc:Choice>
                  <mc:Fallback>
                    <p:oleObj name="Equazione" r:id="rId18" imgW="266400" imgH="241200" progId="Equation.3">
                      <p:embed/>
                      <p:pic>
                        <p:nvPicPr>
                          <p:cNvPr id="0" name=""/>
                          <p:cNvPicPr>
                            <a:picLocks noChangeAspect="1" noChangeArrowheads="1"/>
                          </p:cNvPicPr>
                          <p:nvPr/>
                        </p:nvPicPr>
                        <p:blipFill>
                          <a:blip r:embed="rId19"/>
                          <a:srcRect/>
                          <a:stretch>
                            <a:fillRect/>
                          </a:stretch>
                        </p:blipFill>
                        <p:spPr bwMode="auto">
                          <a:xfrm>
                            <a:off x="6848086" y="5935885"/>
                            <a:ext cx="455901" cy="404784"/>
                          </a:xfrm>
                          <a:prstGeom prst="rect">
                            <a:avLst/>
                          </a:prstGeom>
                          <a:noFill/>
                        </p:spPr>
                      </p:pic>
                    </p:oleObj>
                  </mc:Fallback>
                </mc:AlternateContent>
              </a:graphicData>
            </a:graphic>
          </p:graphicFrame>
        </p:grpSp>
        <p:graphicFrame>
          <p:nvGraphicFramePr>
            <p:cNvPr id="29" name="Oggetto 28"/>
            <p:cNvGraphicFramePr>
              <a:graphicFrameLocks noChangeAspect="1"/>
            </p:cNvGraphicFramePr>
            <p:nvPr>
              <p:extLst>
                <p:ext uri="{D42A27DB-BD31-4B8C-83A1-F6EECF244321}">
                  <p14:modId xmlns:p14="http://schemas.microsoft.com/office/powerpoint/2010/main" val="1270047381"/>
                </p:ext>
              </p:extLst>
            </p:nvPr>
          </p:nvGraphicFramePr>
          <p:xfrm>
            <a:off x="3220087" y="6381542"/>
            <a:ext cx="320814" cy="422124"/>
          </p:xfrm>
          <a:graphic>
            <a:graphicData uri="http://schemas.openxmlformats.org/presentationml/2006/ole">
              <mc:AlternateContent xmlns:mc="http://schemas.openxmlformats.org/markup-compatibility/2006">
                <mc:Choice xmlns:v="urn:schemas-microsoft-com:vml" Requires="v">
                  <p:oleObj name="Equazione" r:id="rId20" imgW="177646" imgH="241091" progId="Equation.3">
                    <p:embed/>
                  </p:oleObj>
                </mc:Choice>
                <mc:Fallback>
                  <p:oleObj name="Equazione" r:id="rId20" imgW="177646" imgH="241091" progId="Equation.3">
                    <p:embed/>
                    <p:pic>
                      <p:nvPicPr>
                        <p:cNvPr id="0" name="Object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087" y="6381542"/>
                          <a:ext cx="320814" cy="422124"/>
                        </a:xfrm>
                        <a:prstGeom prst="rect">
                          <a:avLst/>
                        </a:prstGeom>
                        <a:noFill/>
                      </p:spPr>
                    </p:pic>
                  </p:oleObj>
                </mc:Fallback>
              </mc:AlternateContent>
            </a:graphicData>
          </a:graphic>
        </p:graphicFrame>
      </p:grpSp>
      <p:sp>
        <p:nvSpPr>
          <p:cNvPr id="31" name="Rettangolo 30"/>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32" name="Connettore 1 31"/>
          <p:cNvCxnSpPr/>
          <p:nvPr/>
        </p:nvCxnSpPr>
        <p:spPr>
          <a:xfrm flipV="1">
            <a:off x="300990" y="628650"/>
            <a:ext cx="10360660" cy="60325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38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9" name="Gruppo 8"/>
          <p:cNvGrpSpPr/>
          <p:nvPr/>
        </p:nvGrpSpPr>
        <p:grpSpPr>
          <a:xfrm>
            <a:off x="110491" y="149289"/>
            <a:ext cx="11605260" cy="2246769"/>
            <a:chOff x="1" y="139958"/>
            <a:chExt cx="11503508" cy="2246769"/>
          </a:xfrm>
        </p:grpSpPr>
        <p:sp>
          <p:nvSpPr>
            <p:cNvPr id="2" name="CasellaDiTesto 1"/>
            <p:cNvSpPr txBox="1"/>
            <p:nvPr/>
          </p:nvSpPr>
          <p:spPr>
            <a:xfrm>
              <a:off x="1" y="139958"/>
              <a:ext cx="11503508" cy="2246769"/>
            </a:xfrm>
            <a:prstGeom prst="rect">
              <a:avLst/>
            </a:prstGeom>
            <a:noFill/>
          </p:spPr>
          <p:txBody>
            <a:bodyPr wrap="square" rtlCol="0">
              <a:spAutoFit/>
            </a:bodyPr>
            <a:lstStyle/>
            <a:p>
              <a:r>
                <a:rPr lang="en-US" sz="2000" dirty="0"/>
                <a:t>… for a </a:t>
              </a:r>
              <a:r>
                <a:rPr lang="en-US" sz="2000" i="1" dirty="0"/>
                <a:t>“</a:t>
              </a:r>
              <a:r>
                <a:rPr lang="en-US" sz="2000" b="1" i="1" dirty="0"/>
                <a:t>reasonable</a:t>
              </a:r>
              <a:r>
                <a:rPr lang="en-US" sz="2000" i="1" dirty="0"/>
                <a:t> number n” of measurements</a:t>
              </a:r>
              <a:r>
                <a:rPr lang="en-US" sz="2000" dirty="0"/>
                <a:t>, they will be almost coincident between them :</a:t>
              </a:r>
            </a:p>
            <a:p>
              <a:endParaRPr lang="en-US" sz="2000" dirty="0"/>
            </a:p>
            <a:p>
              <a:endParaRPr lang="en-US" sz="2000" dirty="0"/>
            </a:p>
            <a:p>
              <a:endParaRPr lang="en-US" sz="2000" dirty="0"/>
            </a:p>
            <a:p>
              <a:r>
                <a:rPr lang="en-US" sz="2000" dirty="0"/>
                <a:t>From the definition of mean value:  		it is easily obtained:  </a:t>
              </a:r>
            </a:p>
            <a:p>
              <a:endParaRPr lang="en-US" sz="2000" dirty="0"/>
            </a:p>
            <a:p>
              <a:r>
                <a:rPr lang="en-US" sz="2000"/>
                <a:t>And substituting all these positions in the main equation of the width parameter it results: </a:t>
              </a:r>
            </a:p>
          </p:txBody>
        </p:sp>
        <p:graphicFrame>
          <p:nvGraphicFramePr>
            <p:cNvPr id="6" name="Oggetto 5"/>
            <p:cNvGraphicFramePr>
              <a:graphicFrameLocks noChangeAspect="1"/>
            </p:cNvGraphicFramePr>
            <p:nvPr>
              <p:extLst>
                <p:ext uri="{D42A27DB-BD31-4B8C-83A1-F6EECF244321}">
                  <p14:modId xmlns:p14="http://schemas.microsoft.com/office/powerpoint/2010/main" val="3580756684"/>
                </p:ext>
              </p:extLst>
            </p:nvPr>
          </p:nvGraphicFramePr>
          <p:xfrm>
            <a:off x="3915301" y="1155804"/>
            <a:ext cx="1331448" cy="789007"/>
          </p:xfrm>
          <a:graphic>
            <a:graphicData uri="http://schemas.openxmlformats.org/presentationml/2006/ole">
              <mc:AlternateContent xmlns:mc="http://schemas.openxmlformats.org/markup-compatibility/2006">
                <mc:Choice xmlns:v="urn:schemas-microsoft-com:vml" Requires="v">
                  <p:oleObj name="Equazione" r:id="rId2" imgW="723586" imgH="431613" progId="Equation.3">
                    <p:embed/>
                  </p:oleObj>
                </mc:Choice>
                <mc:Fallback>
                  <p:oleObj name="Equazione" r:id="rId2" imgW="723586" imgH="431613"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301" y="1155804"/>
                          <a:ext cx="1331448" cy="789007"/>
                        </a:xfrm>
                        <a:prstGeom prst="rect">
                          <a:avLst/>
                        </a:prstGeom>
                        <a:noFill/>
                      </p:spPr>
                    </p:pic>
                  </p:oleObj>
                </mc:Fallback>
              </mc:AlternateContent>
            </a:graphicData>
          </a:graphic>
        </p:graphicFrame>
      </p:grpSp>
      <p:sp>
        <p:nvSpPr>
          <p:cNvPr id="10"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4149801763"/>
              </p:ext>
            </p:extLst>
          </p:nvPr>
        </p:nvGraphicFramePr>
        <p:xfrm>
          <a:off x="3168069" y="3311152"/>
          <a:ext cx="6130182" cy="885285"/>
        </p:xfrm>
        <a:graphic>
          <a:graphicData uri="http://schemas.openxmlformats.org/presentationml/2006/ole">
            <mc:AlternateContent xmlns:mc="http://schemas.openxmlformats.org/markup-compatibility/2006">
              <mc:Choice xmlns:v="urn:schemas-microsoft-com:vml" Requires="v">
                <p:oleObj name="Equazione" r:id="rId4" imgW="3492500" imgH="508000" progId="Equation.3">
                  <p:embed/>
                </p:oleObj>
              </mc:Choice>
              <mc:Fallback>
                <p:oleObj name="Equazione" r:id="rId4" imgW="3492500" imgH="508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069" y="3311152"/>
                        <a:ext cx="6130182" cy="885285"/>
                      </a:xfrm>
                      <a:prstGeom prst="rect">
                        <a:avLst/>
                      </a:prstGeom>
                      <a:noFill/>
                      <a:ln w="12700">
                        <a:solidFill>
                          <a:srgbClr val="FF0000"/>
                        </a:solidFill>
                      </a:ln>
                    </p:spPr>
                  </p:pic>
                </p:oleObj>
              </mc:Fallback>
            </mc:AlternateContent>
          </a:graphicData>
        </a:graphic>
      </p:graphicFrame>
      <p:sp>
        <p:nvSpPr>
          <p:cNvPr id="15" name="CasellaDiTesto 14"/>
          <p:cNvSpPr txBox="1"/>
          <p:nvPr/>
        </p:nvSpPr>
        <p:spPr>
          <a:xfrm>
            <a:off x="129541" y="4307269"/>
            <a:ext cx="11993880" cy="2477601"/>
          </a:xfrm>
          <a:prstGeom prst="rect">
            <a:avLst/>
          </a:prstGeom>
          <a:noFill/>
        </p:spPr>
        <p:txBody>
          <a:bodyPr wrap="square" rtlCol="0">
            <a:spAutoFit/>
          </a:bodyPr>
          <a:lstStyle/>
          <a:p>
            <a:r>
              <a:rPr lang="en-US" sz="2000"/>
              <a:t>It is the </a:t>
            </a:r>
            <a:r>
              <a:rPr lang="en-US" sz="2000" b="1" i="1">
                <a:solidFill>
                  <a:srgbClr val="FF0000"/>
                </a:solidFill>
              </a:rPr>
              <a:t>Standard Error </a:t>
            </a:r>
            <a:r>
              <a:rPr lang="en-US" sz="2000" i="1">
                <a:solidFill>
                  <a:srgbClr val="FF0000"/>
                </a:solidFill>
              </a:rPr>
              <a:t>of the mean</a:t>
            </a:r>
            <a:r>
              <a:rPr lang="en-US" sz="2000"/>
              <a:t> and gives the </a:t>
            </a:r>
            <a:r>
              <a:rPr lang="en-US" sz="2000" b="1" i="1"/>
              <a:t>uncertainty</a:t>
            </a:r>
            <a:r>
              <a:rPr lang="en-US" sz="2000"/>
              <a:t> with which </a:t>
            </a:r>
            <a:r>
              <a:rPr lang="en-US" sz="2000" i="1"/>
              <a:t>the mean represents the “true value” </a:t>
            </a:r>
            <a:r>
              <a:rPr lang="en-US" sz="2000"/>
              <a:t>!</a:t>
            </a:r>
          </a:p>
          <a:p>
            <a:endParaRPr lang="en-US" sz="1100"/>
          </a:p>
          <a:p>
            <a:pPr>
              <a:lnSpc>
                <a:spcPct val="110000"/>
              </a:lnSpc>
              <a:spcAft>
                <a:spcPts val="300"/>
              </a:spcAft>
            </a:pPr>
            <a:r>
              <a:rPr lang="en-US" sz="2000"/>
              <a:t>Please, carefully note:</a:t>
            </a:r>
          </a:p>
          <a:p>
            <a:pPr marL="342900" indent="-342900">
              <a:lnSpc>
                <a:spcPct val="120000"/>
              </a:lnSpc>
              <a:spcAft>
                <a:spcPts val="300"/>
              </a:spcAft>
              <a:buFont typeface="Arial" panose="020B0604020202020204" pitchFamily="34" charset="0"/>
              <a:buChar char="•"/>
            </a:pPr>
            <a:r>
              <a:rPr lang="en-US" sz="2000"/>
              <a:t>the </a:t>
            </a:r>
            <a:r>
              <a:rPr lang="en-US" sz="2000" i="1"/>
              <a:t>Standard Error</a:t>
            </a:r>
            <a:r>
              <a:rPr lang="en-US" sz="2000"/>
              <a:t> can be calculated using only the </a:t>
            </a:r>
            <a:r>
              <a:rPr lang="en-US" sz="2000" i="1" u="sng"/>
              <a:t>n measurements of one single group</a:t>
            </a:r>
            <a:r>
              <a:rPr lang="en-US" sz="2000"/>
              <a:t> but, because of the way  it was defined, it keeps the powerful meaning of </a:t>
            </a:r>
            <a:r>
              <a:rPr lang="en-US" sz="2000" b="1" i="1"/>
              <a:t>UNCERTAINTY of the MEASUREMENT</a:t>
            </a:r>
            <a:r>
              <a:rPr lang="en-US" sz="2000"/>
              <a:t>  !!</a:t>
            </a:r>
          </a:p>
          <a:p>
            <a:pPr marL="342900" indent="-342900">
              <a:lnSpc>
                <a:spcPct val="120000"/>
              </a:lnSpc>
              <a:spcAft>
                <a:spcPts val="300"/>
              </a:spcAft>
              <a:buFont typeface="Arial" panose="020B0604020202020204" pitchFamily="34" charset="0"/>
              <a:buChar char="•"/>
            </a:pPr>
            <a:r>
              <a:rPr lang="en-US" sz="2000"/>
              <a:t>if we make </a:t>
            </a:r>
            <a:r>
              <a:rPr lang="en-US" sz="2000" i="1"/>
              <a:t>more measurements</a:t>
            </a:r>
            <a:r>
              <a:rPr lang="en-US" sz="2000"/>
              <a:t>  (n → big) the </a:t>
            </a:r>
            <a:r>
              <a:rPr lang="en-US" sz="2000" i="1" u="sng"/>
              <a:t>Standard Error decreases</a:t>
            </a:r>
            <a:r>
              <a:rPr lang="en-US" sz="2000"/>
              <a:t> while the </a:t>
            </a:r>
            <a:r>
              <a:rPr lang="en-US" sz="2000" i="1" u="sng"/>
              <a:t>Standard Deviation stays about the same</a:t>
            </a:r>
            <a:r>
              <a:rPr lang="en-US" sz="2000"/>
              <a:t> !   … </a:t>
            </a:r>
            <a:r>
              <a:rPr lang="en-US" sz="2000" b="1" i="1">
                <a:solidFill>
                  <a:srgbClr val="0070C0"/>
                </a:solidFill>
              </a:rPr>
              <a:t>making more acquisitions makes a </a:t>
            </a:r>
            <a:r>
              <a:rPr lang="en-US" sz="2000" b="1" i="1" u="sng">
                <a:solidFill>
                  <a:srgbClr val="0070C0"/>
                </a:solidFill>
              </a:rPr>
              <a:t>better measurement</a:t>
            </a:r>
            <a:r>
              <a:rPr lang="en-US" sz="2000" b="1" i="1">
                <a:solidFill>
                  <a:srgbClr val="0070C0"/>
                </a:solidFill>
              </a:rPr>
              <a:t>, NOT a </a:t>
            </a:r>
            <a:r>
              <a:rPr lang="en-US" sz="2000" b="1" i="1" u="sng">
                <a:solidFill>
                  <a:srgbClr val="0070C0"/>
                </a:solidFill>
              </a:rPr>
              <a:t>better instrument</a:t>
            </a:r>
            <a:r>
              <a:rPr lang="en-US" sz="2000" b="1" i="1">
                <a:solidFill>
                  <a:srgbClr val="0070C0"/>
                </a:solidFill>
              </a:rPr>
              <a:t> </a:t>
            </a:r>
            <a:r>
              <a:rPr lang="en-US" sz="2000" i="1">
                <a:solidFill>
                  <a:srgbClr val="0070C0"/>
                </a:solidFill>
              </a:rPr>
              <a:t> </a:t>
            </a:r>
            <a:r>
              <a:rPr lang="en-US" sz="2000"/>
              <a:t>! </a:t>
            </a:r>
            <a:endParaRPr lang="en-US" sz="2000" dirty="0"/>
          </a:p>
        </p:txBody>
      </p:sp>
      <p:graphicFrame>
        <p:nvGraphicFramePr>
          <p:cNvPr id="16" name="Oggetto 15"/>
          <p:cNvGraphicFramePr>
            <a:graphicFrameLocks noChangeAspect="1"/>
          </p:cNvGraphicFramePr>
          <p:nvPr>
            <p:extLst>
              <p:ext uri="{D42A27DB-BD31-4B8C-83A1-F6EECF244321}">
                <p14:modId xmlns:p14="http://schemas.microsoft.com/office/powerpoint/2010/main" val="2567635672"/>
              </p:ext>
            </p:extLst>
          </p:nvPr>
        </p:nvGraphicFramePr>
        <p:xfrm>
          <a:off x="3612402" y="626751"/>
          <a:ext cx="2993379" cy="450507"/>
        </p:xfrm>
        <a:graphic>
          <a:graphicData uri="http://schemas.openxmlformats.org/presentationml/2006/ole">
            <mc:AlternateContent xmlns:mc="http://schemas.openxmlformats.org/markup-compatibility/2006">
              <mc:Choice xmlns:v="urn:schemas-microsoft-com:vml" Requires="v">
                <p:oleObj r:id="rId6" imgW="1714500" imgH="254000" progId="Equation.3">
                  <p:embed/>
                </p:oleObj>
              </mc:Choice>
              <mc:Fallback>
                <p:oleObj r:id="rId6" imgW="17145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2402" y="626751"/>
                        <a:ext cx="2993379" cy="450507"/>
                      </a:xfrm>
                      <a:prstGeom prst="rect">
                        <a:avLst/>
                      </a:prstGeom>
                      <a:noFill/>
                      <a:ln w="12700">
                        <a:solidFill>
                          <a:srgbClr val="0070C0"/>
                        </a:solidFill>
                      </a:ln>
                    </p:spPr>
                  </p:pic>
                </p:oleObj>
              </mc:Fallback>
            </mc:AlternateContent>
          </a:graphicData>
        </a:graphic>
      </p:graphicFrame>
      <p:graphicFrame>
        <p:nvGraphicFramePr>
          <p:cNvPr id="18" name="Oggetto 17"/>
          <p:cNvGraphicFramePr>
            <a:graphicFrameLocks noChangeAspect="1"/>
          </p:cNvGraphicFramePr>
          <p:nvPr>
            <p:extLst>
              <p:ext uri="{D42A27DB-BD31-4B8C-83A1-F6EECF244321}">
                <p14:modId xmlns:p14="http://schemas.microsoft.com/office/powerpoint/2010/main" val="2582711512"/>
              </p:ext>
            </p:extLst>
          </p:nvPr>
        </p:nvGraphicFramePr>
        <p:xfrm>
          <a:off x="8319647" y="1195770"/>
          <a:ext cx="2756853" cy="768567"/>
        </p:xfrm>
        <a:graphic>
          <a:graphicData uri="http://schemas.openxmlformats.org/presentationml/2006/ole">
            <mc:AlternateContent xmlns:mc="http://schemas.openxmlformats.org/markup-compatibility/2006">
              <mc:Choice xmlns:v="urn:schemas-microsoft-com:vml" Requires="v">
                <p:oleObj name="Equazione" r:id="rId8" imgW="1524000" imgH="431800" progId="Equation.3">
                  <p:embed/>
                </p:oleObj>
              </mc:Choice>
              <mc:Fallback>
                <p:oleObj name="Equazione" r:id="rId8" imgW="15240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19647" y="1195770"/>
                        <a:ext cx="2756853" cy="768567"/>
                      </a:xfrm>
                      <a:prstGeom prst="rect">
                        <a:avLst/>
                      </a:prstGeom>
                      <a:noFill/>
                    </p:spPr>
                  </p:pic>
                </p:oleObj>
              </mc:Fallback>
            </mc:AlternateContent>
          </a:graphicData>
        </a:graphic>
      </p:graphicFrame>
      <p:graphicFrame>
        <p:nvGraphicFramePr>
          <p:cNvPr id="13" name="Oggetto 12"/>
          <p:cNvGraphicFramePr>
            <a:graphicFrameLocks noChangeAspect="1"/>
          </p:cNvGraphicFramePr>
          <p:nvPr>
            <p:extLst>
              <p:ext uri="{D42A27DB-BD31-4B8C-83A1-F6EECF244321}">
                <p14:modId xmlns:p14="http://schemas.microsoft.com/office/powerpoint/2010/main" val="1629407144"/>
              </p:ext>
            </p:extLst>
          </p:nvPr>
        </p:nvGraphicFramePr>
        <p:xfrm>
          <a:off x="292710" y="2396058"/>
          <a:ext cx="4680000" cy="777806"/>
        </p:xfrm>
        <a:graphic>
          <a:graphicData uri="http://schemas.openxmlformats.org/presentationml/2006/ole">
            <mc:AlternateContent xmlns:mc="http://schemas.openxmlformats.org/markup-compatibility/2006">
              <mc:Choice xmlns:v="urn:schemas-microsoft-com:vml" Requires="v">
                <p:oleObj r:id="rId10" imgW="3327400" imgH="558800" progId="Equation.3">
                  <p:embed/>
                </p:oleObj>
              </mc:Choice>
              <mc:Fallback>
                <p:oleObj r:id="rId10" imgW="3327400" imgH="5588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710" y="2396058"/>
                        <a:ext cx="4680000" cy="777806"/>
                      </a:xfrm>
                      <a:prstGeom prst="rect">
                        <a:avLst/>
                      </a:prstGeom>
                      <a:noFill/>
                      <a:ln w="12700">
                        <a:solidFill>
                          <a:srgbClr val="0070C0"/>
                        </a:solidFill>
                      </a:ln>
                    </p:spPr>
                  </p:pic>
                </p:oleObj>
              </mc:Fallback>
            </mc:AlternateContent>
          </a:graphicData>
        </a:graphic>
      </p:graphicFrame>
      <p:sp>
        <p:nvSpPr>
          <p:cNvPr id="14" name="Rettangolo 13"/>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7" name="Connettore 1 16"/>
          <p:cNvCxnSpPr/>
          <p:nvPr/>
        </p:nvCxnSpPr>
        <p:spPr>
          <a:xfrm flipV="1">
            <a:off x="300990" y="628650"/>
            <a:ext cx="10360660" cy="60325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02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169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8" name="Gruppo 7"/>
          <p:cNvGrpSpPr/>
          <p:nvPr/>
        </p:nvGrpSpPr>
        <p:grpSpPr>
          <a:xfrm>
            <a:off x="188423" y="207282"/>
            <a:ext cx="12003577" cy="2062103"/>
            <a:chOff x="188423" y="211668"/>
            <a:chExt cx="12003577" cy="2062103"/>
          </a:xfrm>
        </p:grpSpPr>
        <p:sp>
          <p:nvSpPr>
            <p:cNvPr id="2" name="CasellaDiTesto 1"/>
            <p:cNvSpPr txBox="1"/>
            <p:nvPr/>
          </p:nvSpPr>
          <p:spPr>
            <a:xfrm>
              <a:off x="188423" y="211668"/>
              <a:ext cx="12003577" cy="2062103"/>
            </a:xfrm>
            <a:prstGeom prst="rect">
              <a:avLst/>
            </a:prstGeom>
            <a:noFill/>
          </p:spPr>
          <p:txBody>
            <a:bodyPr wrap="square" rtlCol="0">
              <a:spAutoFit/>
            </a:bodyPr>
            <a:lstStyle/>
            <a:p>
              <a:r>
                <a:rPr lang="en-US" sz="2000" dirty="0"/>
                <a:t>To get </a:t>
              </a:r>
              <a:r>
                <a:rPr lang="en-US" sz="2000" b="1" i="1" dirty="0"/>
                <a:t>EXACT INFORMATION </a:t>
              </a:r>
              <a:r>
                <a:rPr lang="en-US" sz="2000" dirty="0"/>
                <a:t>about the </a:t>
              </a:r>
              <a:r>
                <a:rPr lang="en-US" sz="2000" i="1" dirty="0"/>
                <a:t>measurand</a:t>
              </a:r>
              <a:r>
                <a:rPr lang="en-US" sz="2000" dirty="0"/>
                <a:t> we should have available an </a:t>
              </a:r>
              <a:r>
                <a:rPr lang="en-US" sz="2000" b="1" i="1" dirty="0"/>
                <a:t>exemplar measurement method </a:t>
              </a:r>
              <a:r>
                <a:rPr lang="en-US" sz="2000" dirty="0"/>
                <a:t>!</a:t>
              </a:r>
            </a:p>
            <a:p>
              <a:endParaRPr lang="en-US" sz="2000" dirty="0"/>
            </a:p>
            <a:p>
              <a:r>
                <a:rPr lang="en-US" sz="2400" b="1" dirty="0">
                  <a:solidFill>
                    <a:srgbClr val="0070C0"/>
                  </a:solidFill>
                </a:rPr>
                <a:t>A measurement is therefore a </a:t>
              </a:r>
              <a:r>
                <a:rPr lang="en-US" sz="2400" b="1" i="1" dirty="0">
                  <a:solidFill>
                    <a:srgbClr val="0070C0"/>
                  </a:solidFill>
                </a:rPr>
                <a:t>technical procedure</a:t>
              </a:r>
              <a:r>
                <a:rPr lang="en-US" sz="2400" b="1" dirty="0">
                  <a:solidFill>
                    <a:srgbClr val="0070C0"/>
                  </a:solidFill>
                </a:rPr>
                <a:t> that strives to get </a:t>
              </a:r>
              <a:r>
                <a:rPr lang="en-US" sz="2400" b="1" i="1" dirty="0">
                  <a:solidFill>
                    <a:srgbClr val="0070C0"/>
                  </a:solidFill>
                </a:rPr>
                <a:t>as close as possible to the truth</a:t>
              </a:r>
              <a:r>
                <a:rPr lang="en-US" sz="2400" b="1" dirty="0">
                  <a:solidFill>
                    <a:srgbClr val="0070C0"/>
                  </a:solidFill>
                </a:rPr>
                <a:t> of the natural world  and/or of the technology !  … But, it never succeeds … </a:t>
              </a:r>
            </a:p>
            <a:p>
              <a:endParaRPr lang="en-US" sz="2000" dirty="0"/>
            </a:p>
            <a:p>
              <a:r>
                <a:rPr lang="en-US" sz="2000" dirty="0"/>
                <a:t>We can only </a:t>
              </a:r>
              <a:r>
                <a:rPr lang="en-US" sz="2000" i="1" dirty="0"/>
                <a:t>minimize</a:t>
              </a:r>
              <a:r>
                <a:rPr lang="en-US" sz="2000" dirty="0"/>
                <a:t> the unavoidable  </a:t>
              </a:r>
              <a:r>
                <a:rPr lang="en-US" sz="2000" b="1" i="1" dirty="0"/>
                <a:t>uncertainties  </a:t>
              </a:r>
              <a:r>
                <a:rPr lang="it-IT" sz="2000" b="1" i="1" dirty="0" err="1"/>
                <a:t>ε</a:t>
              </a:r>
              <a:r>
                <a:rPr lang="it-IT" sz="2000" b="1" i="1" baseline="-25000" dirty="0" err="1"/>
                <a:t>a</a:t>
              </a:r>
              <a:r>
                <a:rPr lang="it-IT" sz="2000" b="1" i="1" baseline="-25000" dirty="0"/>
                <a:t> </a:t>
              </a:r>
              <a:r>
                <a:rPr lang="en-US" sz="2000" b="1" i="1" dirty="0"/>
                <a:t>:  			</a:t>
              </a:r>
              <a:r>
                <a:rPr lang="en-US" sz="2000" dirty="0"/>
                <a:t>trying to get 	</a:t>
              </a:r>
              <a:r>
                <a:rPr lang="it-IT" sz="2000" b="1" i="1" dirty="0" err="1"/>
                <a:t>ε</a:t>
              </a:r>
              <a:r>
                <a:rPr lang="it-IT" sz="2000" b="1" i="1" baseline="-25000" dirty="0" err="1"/>
                <a:t>a</a:t>
              </a:r>
              <a:r>
                <a:rPr lang="it-IT" sz="2000" b="1" i="1" baseline="-25000" dirty="0"/>
                <a:t> </a:t>
              </a:r>
              <a:r>
                <a:rPr lang="it-IT" sz="2000" b="1" i="1" dirty="0"/>
                <a:t>→ 0</a:t>
              </a:r>
            </a:p>
          </p:txBody>
        </p:sp>
        <p:graphicFrame>
          <p:nvGraphicFramePr>
            <p:cNvPr id="4" name="Oggetto 3"/>
            <p:cNvGraphicFramePr>
              <a:graphicFrameLocks noChangeAspect="1"/>
            </p:cNvGraphicFramePr>
            <p:nvPr>
              <p:extLst>
                <p:ext uri="{D42A27DB-BD31-4B8C-83A1-F6EECF244321}">
                  <p14:modId xmlns:p14="http://schemas.microsoft.com/office/powerpoint/2010/main" val="3658939579"/>
                </p:ext>
              </p:extLst>
            </p:nvPr>
          </p:nvGraphicFramePr>
          <p:xfrm>
            <a:off x="6504644" y="1877408"/>
            <a:ext cx="1596044" cy="383664"/>
          </p:xfrm>
          <a:graphic>
            <a:graphicData uri="http://schemas.openxmlformats.org/presentationml/2006/ole">
              <mc:AlternateContent xmlns:mc="http://schemas.openxmlformats.org/markup-compatibility/2006">
                <mc:Choice xmlns:v="urn:schemas-microsoft-com:vml" Requires="v">
                  <p:oleObj name="Equazione" r:id="rId2" imgW="939800" imgH="228600" progId="Equation.3">
                    <p:embed/>
                  </p:oleObj>
                </mc:Choice>
                <mc:Fallback>
                  <p:oleObj name="Equazione" r:id="rId2" imgW="939800" imgH="2286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644" y="1877408"/>
                          <a:ext cx="1596044" cy="383664"/>
                        </a:xfrm>
                        <a:prstGeom prst="rect">
                          <a:avLst/>
                        </a:prstGeom>
                        <a:noFill/>
                      </p:spPr>
                    </p:pic>
                  </p:oleObj>
                </mc:Fallback>
              </mc:AlternateContent>
            </a:graphicData>
          </a:graphic>
        </p:graphicFrame>
      </p:grpSp>
      <p:sp>
        <p:nvSpPr>
          <p:cNvPr id="6" name="CasellaDiTesto 5"/>
          <p:cNvSpPr txBox="1"/>
          <p:nvPr/>
        </p:nvSpPr>
        <p:spPr>
          <a:xfrm>
            <a:off x="188423" y="2748054"/>
            <a:ext cx="4379091" cy="2631490"/>
          </a:xfrm>
          <a:prstGeom prst="rect">
            <a:avLst/>
          </a:prstGeom>
          <a:noFill/>
        </p:spPr>
        <p:txBody>
          <a:bodyPr wrap="square" rtlCol="0">
            <a:spAutoFit/>
          </a:bodyPr>
          <a:lstStyle/>
          <a:p>
            <a:r>
              <a:rPr lang="en-US" sz="2000" dirty="0"/>
              <a:t>There are </a:t>
            </a:r>
            <a:r>
              <a:rPr lang="en-US" sz="2000" b="1" dirty="0"/>
              <a:t>two main types of error </a:t>
            </a:r>
            <a:r>
              <a:rPr lang="en-US" sz="2000" dirty="0"/>
              <a:t>that can be done during a measurement:</a:t>
            </a:r>
          </a:p>
          <a:p>
            <a:endParaRPr lang="en-US" sz="2000" dirty="0"/>
          </a:p>
          <a:p>
            <a:pPr marL="360363" indent="-360363">
              <a:spcAft>
                <a:spcPts val="300"/>
              </a:spcAft>
              <a:buFont typeface="+mj-lt"/>
              <a:buAutoNum type="arabicPeriod"/>
            </a:pPr>
            <a:r>
              <a:rPr lang="en-US" sz="2000" b="1" dirty="0">
                <a:solidFill>
                  <a:srgbClr val="C00000"/>
                </a:solidFill>
              </a:rPr>
              <a:t>Systematic (BIAS) errors </a:t>
            </a:r>
          </a:p>
          <a:p>
            <a:pPr marL="360363" indent="-360363">
              <a:buFont typeface="+mj-lt"/>
              <a:buAutoNum type="arabicPeriod"/>
            </a:pPr>
            <a:r>
              <a:rPr lang="en-US" sz="2000" b="1" dirty="0">
                <a:solidFill>
                  <a:srgbClr val="C00000"/>
                </a:solidFill>
              </a:rPr>
              <a:t>Random (PRECISION) errors </a:t>
            </a:r>
          </a:p>
          <a:p>
            <a:pPr marL="457200" indent="-457200">
              <a:buFont typeface="+mj-lt"/>
              <a:buAutoNum type="arabicPeriod"/>
            </a:pPr>
            <a:endParaRPr lang="en-US" sz="2000" b="1" dirty="0"/>
          </a:p>
          <a:p>
            <a:r>
              <a:rPr lang="en-US" sz="2000" b="1" i="1" dirty="0"/>
              <a:t>Measurement accuracy</a:t>
            </a:r>
            <a:r>
              <a:rPr lang="en-US" sz="2000" dirty="0"/>
              <a:t> results from a combination of these two errors !</a:t>
            </a:r>
          </a:p>
        </p:txBody>
      </p:sp>
      <p:sp>
        <p:nvSpPr>
          <p:cNvPr id="7" name="CasellaDiTesto 6"/>
          <p:cNvSpPr txBox="1"/>
          <p:nvPr/>
        </p:nvSpPr>
        <p:spPr>
          <a:xfrm>
            <a:off x="239219" y="5572330"/>
            <a:ext cx="11644413" cy="1107996"/>
          </a:xfrm>
          <a:prstGeom prst="rect">
            <a:avLst/>
          </a:prstGeom>
          <a:noFill/>
        </p:spPr>
        <p:txBody>
          <a:bodyPr wrap="square" rtlCol="0">
            <a:spAutoFit/>
          </a:bodyPr>
          <a:lstStyle/>
          <a:p>
            <a:pPr algn="just">
              <a:lnSpc>
                <a:spcPct val="110000"/>
              </a:lnSpc>
            </a:pPr>
            <a:r>
              <a:rPr lang="en-US" sz="2000" b="1" i="1" dirty="0"/>
              <a:t>Bias errors</a:t>
            </a:r>
            <a:r>
              <a:rPr lang="en-US" sz="2000" dirty="0"/>
              <a:t> are often “macroscopic” errors because they have a «technical origin» (instrument malfunction, bad conditions of use, strong external noise that the instrument can not reject, instrument out of calibration).</a:t>
            </a:r>
          </a:p>
          <a:p>
            <a:pPr algn="just">
              <a:lnSpc>
                <a:spcPct val="110000"/>
              </a:lnSpc>
            </a:pPr>
            <a:r>
              <a:rPr lang="en-US" sz="2000" dirty="0"/>
              <a:t>Bias errors </a:t>
            </a:r>
            <a:r>
              <a:rPr lang="en-US" sz="2000" u="sng" dirty="0">
                <a:solidFill>
                  <a:srgbClr val="FF0000"/>
                </a:solidFill>
              </a:rPr>
              <a:t>CAN be discovered by a calibration procedure</a:t>
            </a:r>
            <a:r>
              <a:rPr lang="en-US" sz="2000" dirty="0">
                <a:solidFill>
                  <a:srgbClr val="FF0000"/>
                </a:solidFill>
              </a:rPr>
              <a:t> </a:t>
            </a:r>
            <a:r>
              <a:rPr lang="en-US" sz="2000" dirty="0"/>
              <a:t>and, once highlighted, they </a:t>
            </a:r>
            <a:r>
              <a:rPr lang="en-US" sz="2000" u="sng" dirty="0"/>
              <a:t>MUST be eliminated</a:t>
            </a:r>
            <a:r>
              <a:rPr lang="en-US" sz="2000" dirty="0"/>
              <a:t> !</a:t>
            </a:r>
          </a:p>
        </p:txBody>
      </p:sp>
      <p:pic>
        <p:nvPicPr>
          <p:cNvPr id="9" name="Immagine 8"/>
          <p:cNvPicPr>
            <a:picLocks noChangeAspect="1"/>
          </p:cNvPicPr>
          <p:nvPr/>
        </p:nvPicPr>
        <p:blipFill rotWithShape="1">
          <a:blip r:embed="rId4">
            <a:extLst>
              <a:ext uri="{28A0092B-C50C-407E-A947-70E740481C1C}">
                <a14:useLocalDpi xmlns:a14="http://schemas.microsoft.com/office/drawing/2010/main" val="0"/>
              </a:ext>
            </a:extLst>
          </a:blip>
          <a:srcRect r="68448"/>
          <a:stretch/>
        </p:blipFill>
        <p:spPr>
          <a:xfrm>
            <a:off x="7325469" y="2417091"/>
            <a:ext cx="2323145" cy="3071002"/>
          </a:xfrm>
          <a:prstGeom prst="rect">
            <a:avLst/>
          </a:prstGeom>
        </p:spPr>
      </p:pic>
      <p:pic>
        <p:nvPicPr>
          <p:cNvPr id="10" name="Immagine 9"/>
          <p:cNvPicPr>
            <a:picLocks noChangeAspect="1"/>
          </p:cNvPicPr>
          <p:nvPr/>
        </p:nvPicPr>
        <p:blipFill rotWithShape="1">
          <a:blip r:embed="rId4">
            <a:extLst>
              <a:ext uri="{28A0092B-C50C-407E-A947-70E740481C1C}">
                <a14:useLocalDpi xmlns:a14="http://schemas.microsoft.com/office/drawing/2010/main" val="0"/>
              </a:ext>
            </a:extLst>
          </a:blip>
          <a:srcRect l="33393" r="34409"/>
          <a:stretch/>
        </p:blipFill>
        <p:spPr>
          <a:xfrm>
            <a:off x="4721014" y="2386948"/>
            <a:ext cx="2370667" cy="3071002"/>
          </a:xfrm>
          <a:prstGeom prst="rect">
            <a:avLst/>
          </a:prstGeom>
        </p:spPr>
      </p:pic>
      <p:pic>
        <p:nvPicPr>
          <p:cNvPr id="11" name="Immagine 10"/>
          <p:cNvPicPr>
            <a:picLocks noChangeAspect="1"/>
          </p:cNvPicPr>
          <p:nvPr/>
        </p:nvPicPr>
        <p:blipFill rotWithShape="1">
          <a:blip r:embed="rId4">
            <a:extLst>
              <a:ext uri="{28A0092B-C50C-407E-A947-70E740481C1C}">
                <a14:useLocalDpi xmlns:a14="http://schemas.microsoft.com/office/drawing/2010/main" val="0"/>
              </a:ext>
            </a:extLst>
          </a:blip>
          <a:srcRect l="69558"/>
          <a:stretch/>
        </p:blipFill>
        <p:spPr>
          <a:xfrm>
            <a:off x="9750215" y="2391617"/>
            <a:ext cx="2241396" cy="3071002"/>
          </a:xfrm>
          <a:prstGeom prst="rect">
            <a:avLst/>
          </a:prstGeom>
        </p:spPr>
      </p:pic>
      <p:sp>
        <p:nvSpPr>
          <p:cNvPr id="12" name="Rettangolo 1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6543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372119" y="395986"/>
            <a:ext cx="6510866" cy="3785652"/>
          </a:xfrm>
          <a:prstGeom prst="rect">
            <a:avLst/>
          </a:prstGeom>
          <a:noFill/>
        </p:spPr>
        <p:txBody>
          <a:bodyPr wrap="square" rtlCol="0">
            <a:spAutoFit/>
          </a:bodyPr>
          <a:lstStyle/>
          <a:p>
            <a:pPr algn="just"/>
            <a:r>
              <a:rPr lang="en-US" sz="2000" b="1" i="1" dirty="0"/>
              <a:t>Random errors</a:t>
            </a:r>
            <a:r>
              <a:rPr lang="en-US" sz="2000" dirty="0"/>
              <a:t> are generally small “scatter errors”, that can not be avoided during a measurement and for which is impossible to find an exact reason !</a:t>
            </a:r>
          </a:p>
          <a:p>
            <a:pPr algn="just"/>
            <a:endParaRPr lang="en-US" sz="2000" dirty="0"/>
          </a:p>
          <a:p>
            <a:pPr algn="just"/>
            <a:r>
              <a:rPr lang="en-US" sz="2000" i="1" dirty="0"/>
              <a:t>Random errors</a:t>
            </a:r>
            <a:r>
              <a:rPr lang="en-US" sz="2000" dirty="0"/>
              <a:t> can be studied after the </a:t>
            </a:r>
            <a:r>
              <a:rPr lang="en-US" sz="2000" i="1" dirty="0"/>
              <a:t>bias error</a:t>
            </a:r>
            <a:r>
              <a:rPr lang="en-US" sz="2000" dirty="0"/>
              <a:t> has been corrected for, or (better) eliminated.</a:t>
            </a:r>
          </a:p>
          <a:p>
            <a:pPr algn="just"/>
            <a:r>
              <a:rPr lang="en-US" sz="2000" dirty="0"/>
              <a:t>Therefore the </a:t>
            </a:r>
            <a:r>
              <a:rPr lang="en-US" sz="2000" i="1" u="sng" dirty="0"/>
              <a:t>sum of all random errors</a:t>
            </a:r>
            <a:r>
              <a:rPr lang="en-US" sz="2000" dirty="0"/>
              <a:t> is, sometimes, also called </a:t>
            </a:r>
            <a:r>
              <a:rPr lang="en-US" sz="2000" b="1" i="1" dirty="0"/>
              <a:t>residual error</a:t>
            </a:r>
            <a:r>
              <a:rPr lang="en-US" sz="2000" dirty="0"/>
              <a:t>.</a:t>
            </a:r>
          </a:p>
          <a:p>
            <a:pPr algn="just"/>
            <a:endParaRPr lang="en-US" sz="2000" dirty="0"/>
          </a:p>
          <a:p>
            <a:pPr algn="just"/>
            <a:r>
              <a:rPr lang="en-US" sz="2000" dirty="0"/>
              <a:t>The </a:t>
            </a:r>
            <a:r>
              <a:rPr lang="en-US" sz="2000" i="1" dirty="0"/>
              <a:t>residual error</a:t>
            </a:r>
            <a:r>
              <a:rPr lang="en-US" sz="2000" dirty="0"/>
              <a:t> always depends on </a:t>
            </a:r>
            <a:r>
              <a:rPr lang="en-US" sz="2000" i="1" u="sng" dirty="0"/>
              <a:t>unknown small random reasons</a:t>
            </a:r>
            <a:r>
              <a:rPr lang="en-US" sz="2000" i="1" dirty="0"/>
              <a:t>, </a:t>
            </a:r>
            <a:r>
              <a:rPr lang="en-US" sz="2000" dirty="0"/>
              <a:t>therefore it is much better referred with the word </a:t>
            </a:r>
            <a:r>
              <a:rPr lang="en-US" sz="2000" b="1" i="1" u="sng" dirty="0"/>
              <a:t>uncertainty</a:t>
            </a:r>
            <a:r>
              <a:rPr lang="en-US" sz="2000" dirty="0"/>
              <a:t> !</a:t>
            </a:r>
          </a:p>
        </p:txBody>
      </p:sp>
      <p:sp>
        <p:nvSpPr>
          <p:cNvPr id="5" name="CasellaDiTesto 4"/>
          <p:cNvSpPr txBox="1"/>
          <p:nvPr/>
        </p:nvSpPr>
        <p:spPr>
          <a:xfrm>
            <a:off x="288040" y="4597020"/>
            <a:ext cx="11810828" cy="2191369"/>
          </a:xfrm>
          <a:prstGeom prst="rect">
            <a:avLst/>
          </a:prstGeom>
          <a:noFill/>
        </p:spPr>
        <p:txBody>
          <a:bodyPr wrap="square" rtlCol="0">
            <a:spAutoFit/>
          </a:bodyPr>
          <a:lstStyle/>
          <a:p>
            <a:pPr>
              <a:lnSpc>
                <a:spcPct val="110000"/>
              </a:lnSpc>
            </a:pPr>
            <a:r>
              <a:rPr lang="it-IT" sz="2000" u="sng"/>
              <a:t>Accordingly </a:t>
            </a:r>
            <a:r>
              <a:rPr lang="it-IT" sz="2000" u="sng" dirty="0"/>
              <a:t>to the way </a:t>
            </a:r>
            <a:r>
              <a:rPr lang="it-IT" sz="2000" u="sng" err="1"/>
              <a:t>we</a:t>
            </a:r>
            <a:r>
              <a:rPr lang="it-IT" sz="2000" u="sng"/>
              <a:t> evaluate </a:t>
            </a:r>
            <a:r>
              <a:rPr lang="it-IT" sz="2000" u="sng" dirty="0" err="1"/>
              <a:t>it</a:t>
            </a:r>
            <a:r>
              <a:rPr lang="it-IT" sz="2000" dirty="0"/>
              <a:t>, </a:t>
            </a:r>
            <a:r>
              <a:rPr lang="it-IT" sz="2000" dirty="0" err="1"/>
              <a:t>there</a:t>
            </a:r>
            <a:r>
              <a:rPr lang="it-IT" sz="2000" dirty="0"/>
              <a:t> are </a:t>
            </a:r>
            <a:r>
              <a:rPr lang="it-IT" sz="2000" dirty="0" err="1"/>
              <a:t>only</a:t>
            </a:r>
            <a:r>
              <a:rPr lang="it-IT" sz="2000" dirty="0"/>
              <a:t> </a:t>
            </a:r>
            <a:r>
              <a:rPr lang="it-IT" sz="2000" dirty="0" err="1"/>
              <a:t>two</a:t>
            </a:r>
            <a:r>
              <a:rPr lang="it-IT" sz="2000" dirty="0"/>
              <a:t> </a:t>
            </a:r>
            <a:r>
              <a:rPr lang="it-IT" sz="2000" dirty="0" err="1"/>
              <a:t>different</a:t>
            </a:r>
            <a:r>
              <a:rPr lang="it-IT" sz="2000" dirty="0"/>
              <a:t> </a:t>
            </a:r>
            <a:r>
              <a:rPr lang="it-IT" sz="2000" dirty="0" err="1"/>
              <a:t>types</a:t>
            </a:r>
            <a:r>
              <a:rPr lang="it-IT" sz="2000" dirty="0"/>
              <a:t> of </a:t>
            </a:r>
            <a:r>
              <a:rPr lang="it-IT" sz="2000" b="1" i="1" dirty="0"/>
              <a:t>UNCERTAINTY</a:t>
            </a:r>
            <a:r>
              <a:rPr lang="it-IT" sz="2000" dirty="0"/>
              <a:t>, </a:t>
            </a:r>
            <a:r>
              <a:rPr lang="it-IT" sz="2000" dirty="0" err="1"/>
              <a:t>which</a:t>
            </a:r>
            <a:r>
              <a:rPr lang="it-IT" sz="2000" dirty="0"/>
              <a:t> are </a:t>
            </a:r>
            <a:r>
              <a:rPr lang="it-IT" sz="2000" dirty="0" err="1"/>
              <a:t>classified</a:t>
            </a:r>
            <a:r>
              <a:rPr lang="it-IT" sz="2000" dirty="0"/>
              <a:t> by the </a:t>
            </a:r>
            <a:r>
              <a:rPr lang="it-IT" sz="2000" dirty="0" err="1"/>
              <a:t>international</a:t>
            </a:r>
            <a:r>
              <a:rPr lang="it-IT" sz="2000" dirty="0"/>
              <a:t> «</a:t>
            </a:r>
            <a:r>
              <a:rPr lang="it-IT" sz="2000" b="1" i="1" dirty="0"/>
              <a:t>Guide to the </a:t>
            </a:r>
            <a:r>
              <a:rPr lang="it-IT" sz="2000" b="1" i="1" dirty="0" err="1"/>
              <a:t>expression</a:t>
            </a:r>
            <a:r>
              <a:rPr lang="it-IT" sz="2000" b="1" i="1" dirty="0"/>
              <a:t> of </a:t>
            </a:r>
            <a:r>
              <a:rPr lang="it-IT" sz="2000" b="1" i="1" dirty="0" err="1"/>
              <a:t>uncertainty</a:t>
            </a:r>
            <a:r>
              <a:rPr lang="it-IT" sz="2000" b="1" i="1" dirty="0"/>
              <a:t> in </a:t>
            </a:r>
            <a:r>
              <a:rPr lang="it-IT" sz="2000" b="1" i="1" dirty="0" err="1"/>
              <a:t>measurement</a:t>
            </a:r>
            <a:r>
              <a:rPr lang="it-IT" sz="2000" dirty="0"/>
              <a:t>» ed. JCGM 100: 2008  (</a:t>
            </a:r>
            <a:r>
              <a:rPr lang="it-IT" sz="2000" b="1" i="1" u="sng" dirty="0"/>
              <a:t>GUM</a:t>
            </a:r>
            <a:r>
              <a:rPr lang="it-IT" sz="2000" dirty="0"/>
              <a:t>)</a:t>
            </a:r>
          </a:p>
          <a:p>
            <a:pPr>
              <a:lnSpc>
                <a:spcPct val="110000"/>
              </a:lnSpc>
            </a:pPr>
            <a:r>
              <a:rPr lang="it-IT" sz="2000" dirty="0">
                <a:hlinkClick r:id="rId2"/>
              </a:rPr>
              <a:t>http://www.bipm.org/en/publications/guides/gum.html</a:t>
            </a:r>
            <a:r>
              <a:rPr lang="it-IT" sz="2000" dirty="0"/>
              <a:t> </a:t>
            </a:r>
          </a:p>
          <a:p>
            <a:pPr>
              <a:lnSpc>
                <a:spcPct val="110000"/>
              </a:lnSpc>
            </a:pPr>
            <a:endParaRPr lang="it-IT" dirty="0"/>
          </a:p>
          <a:p>
            <a:pPr marL="358775" indent="-358775">
              <a:lnSpc>
                <a:spcPct val="110000"/>
              </a:lnSpc>
              <a:buFont typeface="+mj-lt"/>
              <a:buAutoNum type="arabicPeriod"/>
            </a:pPr>
            <a:r>
              <a:rPr lang="it-IT" sz="2200" dirty="0" err="1"/>
              <a:t>Type</a:t>
            </a:r>
            <a:r>
              <a:rPr lang="it-IT" sz="2200" dirty="0"/>
              <a:t> A </a:t>
            </a:r>
            <a:r>
              <a:rPr lang="it-IT" sz="2200" dirty="0" err="1"/>
              <a:t>uncertainties</a:t>
            </a:r>
            <a:r>
              <a:rPr lang="it-IT" sz="2200" dirty="0"/>
              <a:t>: </a:t>
            </a:r>
            <a:r>
              <a:rPr lang="it-IT" sz="2200" dirty="0" err="1"/>
              <a:t>evaluated</a:t>
            </a:r>
            <a:r>
              <a:rPr lang="it-IT" sz="2200" dirty="0"/>
              <a:t> by a</a:t>
            </a:r>
            <a:r>
              <a:rPr lang="en-US" sz="2200" dirty="0"/>
              <a:t> </a:t>
            </a:r>
            <a:r>
              <a:rPr lang="en-US" sz="2200" b="1" i="1" dirty="0"/>
              <a:t>statistical analysis</a:t>
            </a:r>
            <a:r>
              <a:rPr lang="en-US" sz="2200" dirty="0"/>
              <a:t> of series of observations (measurements)</a:t>
            </a:r>
          </a:p>
          <a:p>
            <a:pPr marL="358775" indent="-358775">
              <a:lnSpc>
                <a:spcPct val="110000"/>
              </a:lnSpc>
              <a:buFont typeface="+mj-lt"/>
              <a:buAutoNum type="arabicPeriod"/>
            </a:pPr>
            <a:r>
              <a:rPr lang="en-US" sz="2200" dirty="0"/>
              <a:t>Type B uncertainties: evaluated by a </a:t>
            </a:r>
            <a:r>
              <a:rPr lang="en-US" sz="2200" b="1" i="1" dirty="0"/>
              <a:t>pool of comparatively reliable information</a:t>
            </a:r>
            <a:endParaRPr lang="it-IT" sz="2200" b="1" i="1" dirty="0"/>
          </a:p>
        </p:txBody>
      </p:sp>
      <p:pic>
        <p:nvPicPr>
          <p:cNvPr id="4" name="Immagine 3"/>
          <p:cNvPicPr>
            <a:picLocks noChangeAspect="1"/>
          </p:cNvPicPr>
          <p:nvPr/>
        </p:nvPicPr>
        <p:blipFill rotWithShape="1">
          <a:blip r:embed="rId3">
            <a:extLst>
              <a:ext uri="{28A0092B-C50C-407E-A947-70E740481C1C}">
                <a14:useLocalDpi xmlns:a14="http://schemas.microsoft.com/office/drawing/2010/main" val="0"/>
              </a:ext>
            </a:extLst>
          </a:blip>
          <a:srcRect t="3662"/>
          <a:stretch/>
        </p:blipFill>
        <p:spPr>
          <a:xfrm>
            <a:off x="349352" y="215466"/>
            <a:ext cx="4806835" cy="4147587"/>
          </a:xfrm>
          <a:prstGeom prst="rect">
            <a:avLst/>
          </a:prstGeom>
        </p:spPr>
      </p:pic>
      <p:sp>
        <p:nvSpPr>
          <p:cNvPr id="6" name="Rettangolo 5"/>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288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70617" y="342900"/>
            <a:ext cx="11450766" cy="5979970"/>
          </a:xfrm>
          <a:prstGeom prst="rect">
            <a:avLst/>
          </a:prstGeom>
        </p:spPr>
        <p:txBody>
          <a:bodyPr wrap="square">
            <a:spAutoFit/>
          </a:bodyPr>
          <a:lstStyle/>
          <a:p>
            <a:pPr algn="just">
              <a:lnSpc>
                <a:spcPct val="110000"/>
              </a:lnSpc>
              <a:spcAft>
                <a:spcPts val="600"/>
              </a:spcAft>
            </a:pPr>
            <a:r>
              <a:rPr lang="en-US" sz="2200" dirty="0"/>
              <a:t>The </a:t>
            </a:r>
            <a:r>
              <a:rPr lang="en-US" sz="2200" i="1" dirty="0"/>
              <a:t>uncertainty</a:t>
            </a:r>
            <a:r>
              <a:rPr lang="en-US" sz="2200" dirty="0"/>
              <a:t> of the result of a measurement reflects the </a:t>
            </a:r>
            <a:r>
              <a:rPr lang="en-US" sz="2200" i="1" dirty="0"/>
              <a:t>“lack of exact knowledge”</a:t>
            </a:r>
            <a:r>
              <a:rPr lang="en-US" sz="2200" dirty="0"/>
              <a:t> of the measurand value.  </a:t>
            </a:r>
          </a:p>
          <a:p>
            <a:pPr algn="just">
              <a:lnSpc>
                <a:spcPct val="110000"/>
              </a:lnSpc>
              <a:spcAft>
                <a:spcPts val="600"/>
              </a:spcAft>
            </a:pPr>
            <a:r>
              <a:rPr lang="en-US" sz="2200" dirty="0"/>
              <a:t>The result of a measurement, after correction for recognized </a:t>
            </a:r>
            <a:r>
              <a:rPr lang="en-US" sz="2200" i="1" dirty="0"/>
              <a:t>systematic effects</a:t>
            </a:r>
            <a:r>
              <a:rPr lang="en-US" sz="2200" dirty="0"/>
              <a:t>, is still only an </a:t>
            </a:r>
            <a:r>
              <a:rPr lang="en-US" sz="2200" i="1" dirty="0"/>
              <a:t>estimate of the value of the measurand</a:t>
            </a:r>
            <a:r>
              <a:rPr lang="en-US" sz="2200" dirty="0"/>
              <a:t> because of the uncertainty arising from random effects and from imperfect correction of the result for systematic </a:t>
            </a:r>
            <a:r>
              <a:rPr lang="en-US" sz="2200"/>
              <a:t>effects.</a:t>
            </a:r>
          </a:p>
          <a:p>
            <a:pPr algn="just">
              <a:lnSpc>
                <a:spcPct val="110000"/>
              </a:lnSpc>
              <a:spcAft>
                <a:spcPts val="600"/>
              </a:spcAft>
            </a:pPr>
            <a:endParaRPr lang="en-US" sz="2200" dirty="0"/>
          </a:p>
          <a:p>
            <a:pPr algn="just">
              <a:lnSpc>
                <a:spcPct val="110000"/>
              </a:lnSpc>
              <a:spcAft>
                <a:spcPts val="600"/>
              </a:spcAft>
            </a:pPr>
            <a:r>
              <a:rPr lang="en-US" sz="2200" dirty="0"/>
              <a:t>In practice, there are many possible </a:t>
            </a:r>
            <a:r>
              <a:rPr lang="en-US" sz="2200" i="1" dirty="0"/>
              <a:t>sources of uncertainty</a:t>
            </a:r>
            <a:r>
              <a:rPr lang="en-US" sz="2200" dirty="0"/>
              <a:t> in a measurement, including: </a:t>
            </a:r>
          </a:p>
          <a:p>
            <a:pPr algn="just">
              <a:lnSpc>
                <a:spcPct val="110000"/>
              </a:lnSpc>
              <a:spcAft>
                <a:spcPts val="600"/>
              </a:spcAft>
            </a:pPr>
            <a:endParaRPr lang="en-US" sz="2200" dirty="0"/>
          </a:p>
          <a:p>
            <a:pPr marL="358775" indent="-358775" algn="just">
              <a:lnSpc>
                <a:spcPct val="110000"/>
              </a:lnSpc>
              <a:spcAft>
                <a:spcPts val="600"/>
              </a:spcAft>
              <a:buAutoNum type="alphaLcParenR"/>
            </a:pPr>
            <a:r>
              <a:rPr lang="en-US" sz="2200" dirty="0"/>
              <a:t>incomplete definition of the measurand; </a:t>
            </a:r>
          </a:p>
          <a:p>
            <a:pPr marL="358775" indent="-358775" algn="just">
              <a:lnSpc>
                <a:spcPct val="110000"/>
              </a:lnSpc>
              <a:spcAft>
                <a:spcPts val="600"/>
              </a:spcAft>
              <a:buAutoNum type="alphaLcParenR"/>
            </a:pPr>
            <a:r>
              <a:rPr lang="en-US" sz="2200" dirty="0"/>
              <a:t>imperfect realization of the definition of the measurand; </a:t>
            </a:r>
          </a:p>
          <a:p>
            <a:pPr marL="358775" indent="-358775" algn="just">
              <a:lnSpc>
                <a:spcPct val="110000"/>
              </a:lnSpc>
              <a:spcAft>
                <a:spcPts val="600"/>
              </a:spcAft>
              <a:buAutoNum type="alphaLcParenR"/>
            </a:pPr>
            <a:r>
              <a:rPr lang="en-US" sz="2200" dirty="0"/>
              <a:t>non-representative </a:t>
            </a:r>
            <a:r>
              <a:rPr lang="en-US" sz="2200"/>
              <a:t>sampling - </a:t>
            </a:r>
            <a:r>
              <a:rPr lang="en-US" sz="2200" dirty="0"/>
              <a:t>the sample measured may not represent the defined measurand; </a:t>
            </a:r>
          </a:p>
          <a:p>
            <a:pPr marL="358775" indent="-358775" algn="just">
              <a:lnSpc>
                <a:spcPct val="110000"/>
              </a:lnSpc>
              <a:spcAft>
                <a:spcPts val="600"/>
              </a:spcAft>
              <a:buAutoNum type="alphaLcParenR"/>
            </a:pPr>
            <a:r>
              <a:rPr lang="en-US" sz="2200" dirty="0"/>
              <a:t>inadequate knowledge of the effects of environmental conditions on the measurement or imperfect measurement of environmental conditions; </a:t>
            </a:r>
          </a:p>
          <a:p>
            <a:pPr marL="358775" indent="-358775" algn="just">
              <a:lnSpc>
                <a:spcPct val="110000"/>
              </a:lnSpc>
              <a:spcAft>
                <a:spcPts val="600"/>
              </a:spcAft>
              <a:buAutoNum type="alphaLcParenR"/>
            </a:pPr>
            <a:r>
              <a:rPr lang="en-US" sz="2200" dirty="0"/>
              <a:t>personal bias in reading analogue instruments</a:t>
            </a:r>
            <a:r>
              <a:rPr lang="en-US" sz="2200"/>
              <a:t>; </a:t>
            </a:r>
            <a:endParaRPr lang="it-IT" sz="2200" dirty="0">
              <a:solidFill>
                <a:srgbClr val="FF0000"/>
              </a:solidFill>
            </a:endParaRPr>
          </a:p>
        </p:txBody>
      </p:sp>
      <p:sp>
        <p:nvSpPr>
          <p:cNvPr id="3" name="Rettangolo 2"/>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49888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8348" y="213360"/>
            <a:ext cx="11515305" cy="4967514"/>
          </a:xfrm>
          <a:prstGeom prst="rect">
            <a:avLst/>
          </a:prstGeom>
        </p:spPr>
        <p:txBody>
          <a:bodyPr wrap="square">
            <a:spAutoFit/>
          </a:bodyPr>
          <a:lstStyle/>
          <a:p>
            <a:pPr marL="457200" indent="-457200" algn="just">
              <a:lnSpc>
                <a:spcPct val="120000"/>
              </a:lnSpc>
              <a:buFont typeface="+mj-lt"/>
              <a:buAutoNum type="alphaLcParenR" startAt="6"/>
            </a:pPr>
            <a:endParaRPr lang="en-US" sz="2200"/>
          </a:p>
          <a:p>
            <a:pPr marL="358775" indent="-358775" algn="just">
              <a:lnSpc>
                <a:spcPct val="120000"/>
              </a:lnSpc>
              <a:buFont typeface="+mj-lt"/>
              <a:buAutoNum type="alphaLcParenR" startAt="6"/>
            </a:pPr>
            <a:r>
              <a:rPr lang="en-US" sz="2200"/>
              <a:t>finite </a:t>
            </a:r>
            <a:r>
              <a:rPr lang="en-US" sz="2200" dirty="0"/>
              <a:t>instrument resolution or discrimination threshold; </a:t>
            </a:r>
          </a:p>
          <a:p>
            <a:pPr marL="358775" indent="-358775" algn="just">
              <a:lnSpc>
                <a:spcPct val="120000"/>
              </a:lnSpc>
              <a:buFont typeface="+mj-lt"/>
              <a:buAutoNum type="alphaLcParenR" startAt="6"/>
            </a:pPr>
            <a:r>
              <a:rPr lang="en-US" sz="2200" dirty="0"/>
              <a:t>inexact values of measurement standards and reference materials; </a:t>
            </a:r>
          </a:p>
          <a:p>
            <a:pPr marL="358775" indent="-358775" algn="just">
              <a:lnSpc>
                <a:spcPct val="120000"/>
              </a:lnSpc>
              <a:buFont typeface="+mj-lt"/>
              <a:buAutoNum type="alphaLcParenR" startAt="6"/>
            </a:pPr>
            <a:r>
              <a:rPr lang="en-US" sz="2200" dirty="0"/>
              <a:t>inexact values of constants and other parameters obtained from external sources and used in the data-reduction algorithm; </a:t>
            </a:r>
          </a:p>
          <a:p>
            <a:pPr marL="358775" indent="-358775" algn="just">
              <a:lnSpc>
                <a:spcPct val="120000"/>
              </a:lnSpc>
              <a:buFont typeface="+mj-lt"/>
              <a:buAutoNum type="alphaLcParenR" startAt="6"/>
            </a:pPr>
            <a:r>
              <a:rPr lang="en-US" sz="2200" dirty="0"/>
              <a:t>approximations and assumptions incorporated in the measurement method and procedure; </a:t>
            </a:r>
          </a:p>
          <a:p>
            <a:pPr marL="358775" indent="-358775" algn="just">
              <a:lnSpc>
                <a:spcPct val="120000"/>
              </a:lnSpc>
              <a:buFont typeface="+mj-lt"/>
              <a:buAutoNum type="alphaLcParenR" startAt="6"/>
            </a:pPr>
            <a:r>
              <a:rPr lang="en-US" sz="2200" dirty="0"/>
              <a:t>variations in repeated observations of the measurand under apparently identical conditions. </a:t>
            </a:r>
          </a:p>
          <a:p>
            <a:pPr marL="457200" indent="-457200" algn="just">
              <a:lnSpc>
                <a:spcPct val="120000"/>
              </a:lnSpc>
              <a:buFont typeface="+mj-lt"/>
              <a:buAutoNum type="alphaLcParenR" startAt="6"/>
            </a:pPr>
            <a:endParaRPr lang="en-US" sz="2200" dirty="0"/>
          </a:p>
          <a:p>
            <a:pPr algn="just">
              <a:lnSpc>
                <a:spcPct val="120000"/>
              </a:lnSpc>
            </a:pPr>
            <a:r>
              <a:rPr lang="en-US" sz="2200" dirty="0"/>
              <a:t>These sources are not </a:t>
            </a:r>
            <a:r>
              <a:rPr lang="en-US" sz="2200"/>
              <a:t>necessarily independent: some </a:t>
            </a:r>
            <a:r>
              <a:rPr lang="en-US" sz="2200" dirty="0"/>
              <a:t>of sources a) to </a:t>
            </a:r>
            <a:r>
              <a:rPr lang="en-US" sz="2200" dirty="0" err="1"/>
              <a:t>i</a:t>
            </a:r>
            <a:r>
              <a:rPr lang="en-US" sz="2200" dirty="0"/>
              <a:t>) may contribute to source </a:t>
            </a:r>
            <a:r>
              <a:rPr lang="en-US" sz="2200"/>
              <a:t>j).</a:t>
            </a:r>
          </a:p>
          <a:p>
            <a:pPr algn="just">
              <a:lnSpc>
                <a:spcPct val="120000"/>
              </a:lnSpc>
            </a:pPr>
            <a:endParaRPr lang="en-US" sz="2200" dirty="0"/>
          </a:p>
          <a:p>
            <a:pPr algn="just">
              <a:lnSpc>
                <a:spcPct val="120000"/>
              </a:lnSpc>
            </a:pPr>
            <a:r>
              <a:rPr lang="en-US" sz="2200" dirty="0">
                <a:solidFill>
                  <a:srgbClr val="FF0000"/>
                </a:solidFill>
              </a:rPr>
              <a:t>Of course, an </a:t>
            </a:r>
            <a:r>
              <a:rPr lang="en-US" sz="2200" i="1" dirty="0">
                <a:solidFill>
                  <a:srgbClr val="FF0000"/>
                </a:solidFill>
              </a:rPr>
              <a:t>unrecognized systematic effect</a:t>
            </a:r>
            <a:r>
              <a:rPr lang="en-US" sz="2200" dirty="0">
                <a:solidFill>
                  <a:srgbClr val="FF0000"/>
                </a:solidFill>
              </a:rPr>
              <a:t> cannot be taken into account in the evaluation of the uncertainty of the result of a measurement but contributes to its error ! </a:t>
            </a:r>
            <a:endParaRPr lang="it-IT" sz="2200" dirty="0">
              <a:solidFill>
                <a:srgbClr val="FF0000"/>
              </a:solidFill>
            </a:endParaRPr>
          </a:p>
        </p:txBody>
      </p:sp>
      <p:sp>
        <p:nvSpPr>
          <p:cNvPr id="3" name="Rettangolo 2"/>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8242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7294" y="158732"/>
            <a:ext cx="11857412" cy="4062651"/>
          </a:xfrm>
          <a:prstGeom prst="rect">
            <a:avLst/>
          </a:prstGeom>
          <a:noFill/>
        </p:spPr>
        <p:txBody>
          <a:bodyPr wrap="square" rtlCol="0">
            <a:spAutoFit/>
          </a:bodyPr>
          <a:lstStyle/>
          <a:p>
            <a:r>
              <a:rPr lang="en-US" sz="2000" dirty="0"/>
              <a:t>For simplicity, we start the study of </a:t>
            </a:r>
            <a:r>
              <a:rPr lang="en-US" sz="2000" i="1" dirty="0"/>
              <a:t>uncertainty estimation</a:t>
            </a:r>
            <a:r>
              <a:rPr lang="en-US" sz="2000" dirty="0"/>
              <a:t> with the </a:t>
            </a:r>
            <a:r>
              <a:rPr lang="en-US" sz="2000" b="1" dirty="0">
                <a:solidFill>
                  <a:srgbClr val="FF0000"/>
                </a:solidFill>
              </a:rPr>
              <a:t>type B uncertainty</a:t>
            </a:r>
            <a:r>
              <a:rPr lang="en-US" sz="2000" dirty="0">
                <a:solidFill>
                  <a:srgbClr val="FF0000"/>
                </a:solidFill>
              </a:rPr>
              <a:t>:</a:t>
            </a:r>
          </a:p>
          <a:p>
            <a:endParaRPr lang="en-US" sz="1600" dirty="0"/>
          </a:p>
          <a:p>
            <a:pPr>
              <a:lnSpc>
                <a:spcPct val="110000"/>
              </a:lnSpc>
            </a:pPr>
            <a:r>
              <a:rPr lang="en-US" sz="2000" dirty="0"/>
              <a:t>For an estimate </a:t>
            </a:r>
            <a:r>
              <a:rPr lang="en-US" sz="2000" i="1" dirty="0"/>
              <a:t>x</a:t>
            </a:r>
            <a:r>
              <a:rPr lang="en-US" sz="2000" i="1" baseline="-25000" dirty="0"/>
              <a:t>i</a:t>
            </a:r>
            <a:r>
              <a:rPr lang="en-US" sz="2000" i="1" dirty="0"/>
              <a:t> </a:t>
            </a:r>
            <a:r>
              <a:rPr lang="en-US" sz="2000" dirty="0"/>
              <a:t>of an input quantity </a:t>
            </a:r>
            <a:r>
              <a:rPr lang="en-US" sz="2000" i="1" dirty="0"/>
              <a:t>X</a:t>
            </a:r>
            <a:r>
              <a:rPr lang="en-US" sz="2000" i="1" baseline="-25000" dirty="0"/>
              <a:t>i</a:t>
            </a:r>
            <a:r>
              <a:rPr lang="en-US" sz="2000" i="1" dirty="0"/>
              <a:t> </a:t>
            </a:r>
            <a:r>
              <a:rPr lang="en-US" sz="2000" dirty="0"/>
              <a:t>that has not been obtained from repeated observations, the</a:t>
            </a:r>
          </a:p>
          <a:p>
            <a:pPr>
              <a:lnSpc>
                <a:spcPct val="110000"/>
              </a:lnSpc>
            </a:pPr>
            <a:r>
              <a:rPr lang="en-US" sz="2000" dirty="0"/>
              <a:t>associated </a:t>
            </a:r>
            <a:r>
              <a:rPr lang="en-US" sz="2000" i="1" dirty="0"/>
              <a:t>estimated variance</a:t>
            </a:r>
            <a:r>
              <a:rPr lang="en-US" sz="2000" dirty="0"/>
              <a:t> </a:t>
            </a:r>
            <a:r>
              <a:rPr lang="en-US" sz="2000" i="1" dirty="0"/>
              <a:t>u</a:t>
            </a:r>
            <a:r>
              <a:rPr lang="en-US" sz="2000" baseline="30000" dirty="0"/>
              <a:t>2</a:t>
            </a:r>
            <a:r>
              <a:rPr lang="en-US" sz="2000" dirty="0"/>
              <a:t>(</a:t>
            </a:r>
            <a:r>
              <a:rPr lang="en-US" sz="2000" i="1" dirty="0"/>
              <a:t>x</a:t>
            </a:r>
            <a:r>
              <a:rPr lang="en-US" sz="2000" i="1" baseline="-25000" dirty="0"/>
              <a:t>i</a:t>
            </a:r>
            <a:r>
              <a:rPr lang="en-US" sz="2000" dirty="0"/>
              <a:t>) or the </a:t>
            </a:r>
            <a:r>
              <a:rPr lang="en-US" sz="2000" b="1" i="1" dirty="0"/>
              <a:t>standard uncertainty </a:t>
            </a:r>
            <a:r>
              <a:rPr lang="en-US" sz="2000" i="1" dirty="0"/>
              <a:t>u</a:t>
            </a:r>
            <a:r>
              <a:rPr lang="en-US" sz="2000" dirty="0"/>
              <a:t>(</a:t>
            </a:r>
            <a:r>
              <a:rPr lang="en-US" sz="2000" i="1" dirty="0"/>
              <a:t>x</a:t>
            </a:r>
            <a:r>
              <a:rPr lang="en-US" sz="2000" i="1" baseline="-25000" dirty="0"/>
              <a:t>i</a:t>
            </a:r>
            <a:r>
              <a:rPr lang="en-US" sz="2000" dirty="0"/>
              <a:t>) is evaluated by </a:t>
            </a:r>
            <a:r>
              <a:rPr lang="en-US" sz="2000" i="1" dirty="0"/>
              <a:t>scientific judgement</a:t>
            </a:r>
          </a:p>
          <a:p>
            <a:pPr>
              <a:lnSpc>
                <a:spcPct val="110000"/>
              </a:lnSpc>
            </a:pPr>
            <a:r>
              <a:rPr lang="en-US" sz="2000" dirty="0"/>
              <a:t>based on all of the </a:t>
            </a:r>
            <a:r>
              <a:rPr lang="en-US" sz="2000" i="1" dirty="0"/>
              <a:t>available information on the possible variability of X</a:t>
            </a:r>
            <a:r>
              <a:rPr lang="en-US" sz="2000" i="1" baseline="-25000" dirty="0"/>
              <a:t>i</a:t>
            </a:r>
            <a:r>
              <a:rPr lang="en-US" sz="2000" i="1" dirty="0"/>
              <a:t> </a:t>
            </a:r>
            <a:r>
              <a:rPr lang="en-US" sz="2000" dirty="0"/>
              <a:t>. </a:t>
            </a:r>
          </a:p>
          <a:p>
            <a:endParaRPr lang="en-US" sz="1600" dirty="0"/>
          </a:p>
          <a:p>
            <a:pPr>
              <a:lnSpc>
                <a:spcPct val="110000"/>
              </a:lnSpc>
            </a:pPr>
            <a:r>
              <a:rPr lang="en-US" sz="2000" dirty="0"/>
              <a:t>The pool of information may include :</a:t>
            </a:r>
          </a:p>
          <a:p>
            <a:pPr marL="342900" indent="-342900">
              <a:lnSpc>
                <a:spcPct val="110000"/>
              </a:lnSpc>
              <a:buFont typeface="Arial" panose="020B0604020202020204" pitchFamily="34" charset="0"/>
              <a:buChar char="•"/>
            </a:pPr>
            <a:r>
              <a:rPr lang="en-US" sz="2000" dirty="0"/>
              <a:t>previous measurement data;</a:t>
            </a:r>
          </a:p>
          <a:p>
            <a:pPr marL="342900" indent="-342900">
              <a:lnSpc>
                <a:spcPct val="110000"/>
              </a:lnSpc>
              <a:buFont typeface="Arial" panose="020B0604020202020204" pitchFamily="34" charset="0"/>
              <a:buChar char="•"/>
            </a:pPr>
            <a:r>
              <a:rPr lang="en-US" sz="2000" dirty="0"/>
              <a:t>experience with or general knowledge of the </a:t>
            </a:r>
            <a:r>
              <a:rPr lang="en-US" sz="2000" dirty="0" err="1"/>
              <a:t>behaviour</a:t>
            </a:r>
            <a:r>
              <a:rPr lang="en-US" sz="2000" dirty="0"/>
              <a:t> and properties of relevant materials and instruments;</a:t>
            </a:r>
          </a:p>
          <a:p>
            <a:pPr marL="342900" indent="-342900">
              <a:lnSpc>
                <a:spcPct val="110000"/>
              </a:lnSpc>
              <a:buFont typeface="Arial" panose="020B0604020202020204" pitchFamily="34" charset="0"/>
              <a:buChar char="•"/>
            </a:pPr>
            <a:r>
              <a:rPr lang="en-US" sz="2000" dirty="0"/>
              <a:t>manufacturer's specifications;</a:t>
            </a:r>
          </a:p>
          <a:p>
            <a:pPr marL="342900" indent="-342900">
              <a:lnSpc>
                <a:spcPct val="110000"/>
              </a:lnSpc>
              <a:buFont typeface="Arial" panose="020B0604020202020204" pitchFamily="34" charset="0"/>
              <a:buChar char="•"/>
            </a:pPr>
            <a:r>
              <a:rPr lang="en-US" sz="2000" dirty="0"/>
              <a:t>data provided in calibration and other certificates;</a:t>
            </a:r>
          </a:p>
          <a:p>
            <a:pPr marL="342900" indent="-342900">
              <a:lnSpc>
                <a:spcPct val="110000"/>
              </a:lnSpc>
              <a:buFont typeface="Arial" panose="020B0604020202020204" pitchFamily="34" charset="0"/>
              <a:buChar char="•"/>
            </a:pPr>
            <a:r>
              <a:rPr lang="en-US" sz="2000" dirty="0"/>
              <a:t>uncertainties assigned to reference data taken from handbooks.</a:t>
            </a:r>
          </a:p>
        </p:txBody>
      </p:sp>
      <p:sp>
        <p:nvSpPr>
          <p:cNvPr id="3" name="CasellaDiTesto 2"/>
          <p:cNvSpPr txBox="1"/>
          <p:nvPr/>
        </p:nvSpPr>
        <p:spPr>
          <a:xfrm>
            <a:off x="804103" y="4260965"/>
            <a:ext cx="10583795" cy="400110"/>
          </a:xfrm>
          <a:prstGeom prst="rect">
            <a:avLst/>
          </a:prstGeom>
          <a:noFill/>
        </p:spPr>
        <p:txBody>
          <a:bodyPr wrap="none" rtlCol="0">
            <a:spAutoFit/>
          </a:bodyPr>
          <a:lstStyle/>
          <a:p>
            <a:r>
              <a:rPr lang="en-US" sz="2000" dirty="0"/>
              <a:t>Examples of typical errors in mechanical measurements that can contribute to type B uncertainties :</a:t>
            </a:r>
          </a:p>
        </p:txBody>
      </p:sp>
      <p:grpSp>
        <p:nvGrpSpPr>
          <p:cNvPr id="9" name="Gruppo 8"/>
          <p:cNvGrpSpPr/>
          <p:nvPr/>
        </p:nvGrpSpPr>
        <p:grpSpPr>
          <a:xfrm>
            <a:off x="1408288" y="4897646"/>
            <a:ext cx="5050701" cy="1852845"/>
            <a:chOff x="801459" y="4897646"/>
            <a:chExt cx="5050701" cy="1852845"/>
          </a:xfrm>
        </p:grpSpPr>
        <p:pic>
          <p:nvPicPr>
            <p:cNvPr id="8194" name="Picture 2" descr="parallas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459" y="4897646"/>
              <a:ext cx="5050701" cy="1852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3562608" y="5017338"/>
              <a:ext cx="1001077" cy="360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it-IT" altLang="it-IT" sz="1600" b="0" i="1" u="none" strike="noStrike" cap="none" normalizeH="0" baseline="0" dirty="0" err="1">
                  <a:ln>
                    <a:noFill/>
                  </a:ln>
                  <a:solidFill>
                    <a:schemeClr val="tx1"/>
                  </a:solidFill>
                  <a:effectLst/>
                  <a:latin typeface="Symbol" panose="05050102010706020507" pitchFamily="18" charset="2"/>
                </a:rPr>
                <a:t>e</a:t>
              </a:r>
              <a:r>
                <a:rPr kumimoji="0" lang="it-IT" altLang="it-IT" sz="1600" b="0" i="1" u="none" strike="noStrike" cap="none" normalizeH="0" baseline="-25000" dirty="0" err="1">
                  <a:ln>
                    <a:noFill/>
                  </a:ln>
                  <a:solidFill>
                    <a:schemeClr val="tx1"/>
                  </a:solidFill>
                  <a:effectLst/>
                  <a:latin typeface="Calibri" panose="020F0502020204030204" pitchFamily="34" charset="0"/>
                </a:rPr>
                <a:t>p</a:t>
              </a:r>
              <a:r>
                <a:rPr kumimoji="0" lang="en-GB" altLang="it-IT" sz="1600" b="0" i="1" u="none" strike="noStrike" cap="none" normalizeH="0" baseline="0" dirty="0">
                  <a:ln>
                    <a:noFill/>
                  </a:ln>
                  <a:solidFill>
                    <a:schemeClr val="tx1"/>
                  </a:solidFill>
                  <a:effectLst/>
                  <a:latin typeface="Calibri" panose="020F0502020204030204" pitchFamily="34" charset="0"/>
                </a:rPr>
                <a:t> = d </a:t>
              </a:r>
              <a:r>
                <a:rPr kumimoji="0" lang="en-GB" altLang="it-IT" sz="1600" b="0" i="1" u="none" strike="noStrike" cap="none" normalizeH="0" baseline="0" dirty="0" err="1">
                  <a:ln>
                    <a:noFill/>
                  </a:ln>
                  <a:solidFill>
                    <a:schemeClr val="tx1"/>
                  </a:solidFill>
                  <a:effectLst/>
                  <a:latin typeface="Calibri" panose="020F0502020204030204" pitchFamily="34" charset="0"/>
                </a:rPr>
                <a:t>tg</a:t>
              </a:r>
              <a:r>
                <a:rPr kumimoji="0" lang="it-IT" altLang="it-IT" sz="1600" b="0" i="1" u="none" strike="noStrike" cap="none" normalizeH="0" baseline="0" dirty="0">
                  <a:ln>
                    <a:noFill/>
                  </a:ln>
                  <a:solidFill>
                    <a:schemeClr val="tx1"/>
                  </a:solidFill>
                  <a:effectLst/>
                  <a:latin typeface="Calibri" panose="020F0502020204030204" pitchFamily="34" charset="0"/>
                </a:rPr>
                <a:t>φ</a:t>
              </a:r>
              <a:r>
                <a:rPr kumimoji="0" lang="en-GB" altLang="it-IT" sz="1600" b="0" i="1" u="none" strike="noStrike" cap="none" normalizeH="0" baseline="0" dirty="0">
                  <a:ln>
                    <a:noFill/>
                  </a:ln>
                  <a:solidFill>
                    <a:schemeClr val="tx1"/>
                  </a:solidFill>
                  <a:effectLst/>
                  <a:latin typeface="Calibri" panose="020F0502020204030204" pitchFamily="34" charset="0"/>
                </a:rPr>
                <a:t> </a:t>
              </a:r>
              <a:endParaRPr kumimoji="0" lang="it-IT" altLang="it-IT" sz="1600" b="0" i="0" u="none" strike="noStrike" cap="none" normalizeH="0" baseline="0" dirty="0">
                <a:ln>
                  <a:noFill/>
                </a:ln>
                <a:solidFill>
                  <a:schemeClr val="tx1"/>
                </a:solidFill>
                <a:effectLst/>
                <a:latin typeface="Arial" panose="020B0604020202020204" pitchFamily="34" charset="0"/>
              </a:endParaRPr>
            </a:p>
          </p:txBody>
        </p:sp>
      </p:grpSp>
      <p:sp>
        <p:nvSpPr>
          <p:cNvPr id="10" name="CasellaDiTesto 9"/>
          <p:cNvSpPr txBox="1"/>
          <p:nvPr/>
        </p:nvSpPr>
        <p:spPr>
          <a:xfrm>
            <a:off x="7257011" y="5624013"/>
            <a:ext cx="3885872" cy="369332"/>
          </a:xfrm>
          <a:prstGeom prst="rect">
            <a:avLst/>
          </a:prstGeom>
          <a:noFill/>
        </p:spPr>
        <p:txBody>
          <a:bodyPr wrap="none" rtlCol="0">
            <a:spAutoFit/>
          </a:bodyPr>
          <a:lstStyle/>
          <a:p>
            <a:r>
              <a:rPr lang="it-IT" b="1" i="1" dirty="0"/>
              <a:t>Reading </a:t>
            </a:r>
            <a:r>
              <a:rPr lang="it-IT" b="1" i="1" dirty="0" err="1"/>
              <a:t>error</a:t>
            </a:r>
            <a:r>
              <a:rPr lang="it-IT" b="1" i="1" dirty="0"/>
              <a:t> </a:t>
            </a:r>
            <a:r>
              <a:rPr lang="it-IT" dirty="0"/>
              <a:t> for </a:t>
            </a:r>
            <a:r>
              <a:rPr lang="it-IT" dirty="0" err="1"/>
              <a:t>analogic</a:t>
            </a:r>
            <a:r>
              <a:rPr lang="it-IT" dirty="0"/>
              <a:t> </a:t>
            </a:r>
            <a:r>
              <a:rPr lang="it-IT" dirty="0" err="1"/>
              <a:t>instruments</a:t>
            </a:r>
            <a:endParaRPr lang="it-IT" dirty="0"/>
          </a:p>
        </p:txBody>
      </p:sp>
      <p:sp>
        <p:nvSpPr>
          <p:cNvPr id="8" name="Rettangolo 7"/>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7867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327563" y="2774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4" name="Gruppo 3"/>
          <p:cNvGrpSpPr/>
          <p:nvPr/>
        </p:nvGrpSpPr>
        <p:grpSpPr>
          <a:xfrm>
            <a:off x="6949311" y="326824"/>
            <a:ext cx="4402570" cy="2344941"/>
            <a:chOff x="388982" y="159291"/>
            <a:chExt cx="4402570" cy="2344941"/>
          </a:xfrm>
        </p:grpSpPr>
        <p:pic>
          <p:nvPicPr>
            <p:cNvPr id="9218" name="Picture 2" descr="errore isteres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982" y="270635"/>
              <a:ext cx="4402570" cy="223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ggetto 2"/>
            <p:cNvGraphicFramePr>
              <a:graphicFrameLocks noChangeAspect="1"/>
            </p:cNvGraphicFramePr>
            <p:nvPr/>
          </p:nvGraphicFramePr>
          <p:xfrm>
            <a:off x="2211185" y="159291"/>
            <a:ext cx="943012" cy="508730"/>
          </p:xfrm>
          <a:graphic>
            <a:graphicData uri="http://schemas.openxmlformats.org/presentationml/2006/ole">
              <mc:AlternateContent xmlns:mc="http://schemas.openxmlformats.org/markup-compatibility/2006">
                <mc:Choice xmlns:v="urn:schemas-microsoft-com:vml" Requires="v">
                  <p:oleObj name="Equazione" r:id="rId3" imgW="723586" imgH="393529" progId="Equation.3">
                    <p:embed/>
                  </p:oleObj>
                </mc:Choice>
                <mc:Fallback>
                  <p:oleObj name="Equazione" r:id="rId3" imgW="72358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1185" y="159291"/>
                          <a:ext cx="943012" cy="508730"/>
                        </a:xfrm>
                        <a:prstGeom prst="rect">
                          <a:avLst/>
                        </a:prstGeom>
                        <a:noFill/>
                      </p:spPr>
                    </p:pic>
                  </p:oleObj>
                </mc:Fallback>
              </mc:AlternateContent>
            </a:graphicData>
          </a:graphic>
        </p:graphicFrame>
      </p:grpSp>
      <p:grpSp>
        <p:nvGrpSpPr>
          <p:cNvPr id="5" name="Gruppo 4"/>
          <p:cNvGrpSpPr/>
          <p:nvPr/>
        </p:nvGrpSpPr>
        <p:grpSpPr>
          <a:xfrm>
            <a:off x="1108765" y="395700"/>
            <a:ext cx="3920433" cy="2124902"/>
            <a:chOff x="6919361" y="4662762"/>
            <a:chExt cx="3920433" cy="2124902"/>
          </a:xfrm>
        </p:grpSpPr>
        <p:pic>
          <p:nvPicPr>
            <p:cNvPr id="6" name="Picture 2" descr="errore mobilità"/>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9361" y="4662762"/>
              <a:ext cx="3920433" cy="212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ggetto 6"/>
            <p:cNvGraphicFramePr>
              <a:graphicFrameLocks noChangeAspect="1"/>
            </p:cNvGraphicFramePr>
            <p:nvPr/>
          </p:nvGraphicFramePr>
          <p:xfrm>
            <a:off x="9318448" y="5530597"/>
            <a:ext cx="1080433" cy="582865"/>
          </p:xfrm>
          <a:graphic>
            <a:graphicData uri="http://schemas.openxmlformats.org/presentationml/2006/ole">
              <mc:AlternateContent xmlns:mc="http://schemas.openxmlformats.org/markup-compatibility/2006">
                <mc:Choice xmlns:v="urn:schemas-microsoft-com:vml" Requires="v">
                  <p:oleObj name="Equazione" r:id="rId6" imgW="723586" imgH="393529" progId="Equation.3">
                    <p:embed/>
                  </p:oleObj>
                </mc:Choice>
                <mc:Fallback>
                  <p:oleObj name="Equazione" r:id="rId6" imgW="723586"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8448" y="5530597"/>
                          <a:ext cx="1080433" cy="582865"/>
                        </a:xfrm>
                        <a:prstGeom prst="rect">
                          <a:avLst/>
                        </a:prstGeom>
                        <a:noFill/>
                      </p:spPr>
                    </p:pic>
                  </p:oleObj>
                </mc:Fallback>
              </mc:AlternateContent>
            </a:graphicData>
          </a:graphic>
        </p:graphicFrame>
      </p:grpSp>
      <p:sp>
        <p:nvSpPr>
          <p:cNvPr id="8" name="CasellaDiTesto 7"/>
          <p:cNvSpPr txBox="1"/>
          <p:nvPr/>
        </p:nvSpPr>
        <p:spPr>
          <a:xfrm>
            <a:off x="1014157" y="2708099"/>
            <a:ext cx="4109651" cy="369332"/>
          </a:xfrm>
          <a:prstGeom prst="rect">
            <a:avLst/>
          </a:prstGeom>
          <a:noFill/>
        </p:spPr>
        <p:txBody>
          <a:bodyPr wrap="none" rtlCol="0">
            <a:spAutoFit/>
          </a:bodyPr>
          <a:lstStyle/>
          <a:p>
            <a:r>
              <a:rPr lang="it-IT" b="1" i="1" dirty="0" err="1"/>
              <a:t>Mobility</a:t>
            </a:r>
            <a:r>
              <a:rPr lang="it-IT" b="1" i="1" dirty="0"/>
              <a:t> </a:t>
            </a:r>
            <a:r>
              <a:rPr lang="it-IT" b="1" i="1" dirty="0" err="1"/>
              <a:t>error</a:t>
            </a:r>
            <a:r>
              <a:rPr lang="it-IT" b="1" i="1" dirty="0"/>
              <a:t> </a:t>
            </a:r>
            <a:r>
              <a:rPr lang="it-IT" dirty="0"/>
              <a:t>for </a:t>
            </a:r>
            <a:r>
              <a:rPr lang="it-IT" dirty="0" err="1"/>
              <a:t>mechanical</a:t>
            </a:r>
            <a:r>
              <a:rPr lang="it-IT" dirty="0"/>
              <a:t> </a:t>
            </a:r>
            <a:r>
              <a:rPr lang="it-IT" dirty="0" err="1"/>
              <a:t>instruments</a:t>
            </a:r>
            <a:endParaRPr lang="it-IT" dirty="0"/>
          </a:p>
        </p:txBody>
      </p:sp>
      <p:sp>
        <p:nvSpPr>
          <p:cNvPr id="10" name="CasellaDiTesto 9"/>
          <p:cNvSpPr txBox="1"/>
          <p:nvPr/>
        </p:nvSpPr>
        <p:spPr>
          <a:xfrm>
            <a:off x="7051225" y="2727953"/>
            <a:ext cx="4305794" cy="369332"/>
          </a:xfrm>
          <a:prstGeom prst="rect">
            <a:avLst/>
          </a:prstGeom>
          <a:noFill/>
        </p:spPr>
        <p:txBody>
          <a:bodyPr wrap="none" rtlCol="0">
            <a:spAutoFit/>
          </a:bodyPr>
          <a:lstStyle/>
          <a:p>
            <a:r>
              <a:rPr lang="it-IT" b="1" i="1" dirty="0" err="1"/>
              <a:t>Hysteresis</a:t>
            </a:r>
            <a:r>
              <a:rPr lang="it-IT" b="1" i="1" dirty="0"/>
              <a:t> </a:t>
            </a:r>
            <a:r>
              <a:rPr lang="it-IT" b="1" i="1" dirty="0" err="1"/>
              <a:t>error</a:t>
            </a:r>
            <a:r>
              <a:rPr lang="it-IT" b="1" i="1" dirty="0"/>
              <a:t> </a:t>
            </a:r>
            <a:r>
              <a:rPr lang="it-IT" dirty="0"/>
              <a:t>for </a:t>
            </a:r>
            <a:r>
              <a:rPr lang="it-IT" dirty="0" err="1"/>
              <a:t>mechanical</a:t>
            </a:r>
            <a:r>
              <a:rPr lang="it-IT" dirty="0"/>
              <a:t> </a:t>
            </a:r>
            <a:r>
              <a:rPr lang="it-IT" dirty="0" err="1"/>
              <a:t>instruments</a:t>
            </a:r>
            <a:endParaRPr lang="it-IT" dirty="0"/>
          </a:p>
        </p:txBody>
      </p:sp>
      <p:sp>
        <p:nvSpPr>
          <p:cNvPr id="9" name="CasellaDiTesto 8"/>
          <p:cNvSpPr txBox="1"/>
          <p:nvPr/>
        </p:nvSpPr>
        <p:spPr>
          <a:xfrm>
            <a:off x="290253" y="3708861"/>
            <a:ext cx="11604568" cy="1768176"/>
          </a:xfrm>
          <a:prstGeom prst="rect">
            <a:avLst/>
          </a:prstGeom>
          <a:noFill/>
        </p:spPr>
        <p:txBody>
          <a:bodyPr wrap="square" rtlCol="0">
            <a:spAutoFit/>
          </a:bodyPr>
          <a:lstStyle/>
          <a:p>
            <a:pPr algn="just">
              <a:lnSpc>
                <a:spcPct val="110000"/>
              </a:lnSpc>
            </a:pPr>
            <a:r>
              <a:rPr lang="en-US" sz="2000" b="1" i="1" dirty="0"/>
              <a:t>Fidelity error</a:t>
            </a:r>
            <a:r>
              <a:rPr lang="en-US" sz="2000" dirty="0"/>
              <a:t>: due to the </a:t>
            </a:r>
            <a:r>
              <a:rPr lang="en-US" sz="2000" i="1" dirty="0"/>
              <a:t>disturbing</a:t>
            </a:r>
            <a:r>
              <a:rPr lang="en-US" sz="2000" dirty="0"/>
              <a:t> and </a:t>
            </a:r>
            <a:r>
              <a:rPr lang="en-US" sz="2000" i="1" dirty="0"/>
              <a:t>noise factors </a:t>
            </a:r>
            <a:r>
              <a:rPr lang="en-US" sz="2000" dirty="0"/>
              <a:t>as temperature, humidity, electromagnetic fields, mechanical vibrations, atmospheric pressure, non-inertial reference frame ... </a:t>
            </a:r>
          </a:p>
          <a:p>
            <a:pPr algn="just">
              <a:lnSpc>
                <a:spcPct val="110000"/>
              </a:lnSpc>
            </a:pPr>
            <a:r>
              <a:rPr lang="en-US" sz="2000" dirty="0"/>
              <a:t>It quantifies the sensitivity of the instrument to </a:t>
            </a:r>
            <a:r>
              <a:rPr lang="en-US" sz="2000" i="1" dirty="0"/>
              <a:t>external interferences</a:t>
            </a:r>
            <a:r>
              <a:rPr lang="en-US" sz="2000" dirty="0"/>
              <a:t>, and it has to be assessed using multiple repeated measurements over time, by changing the position and the conditions of use of the instrument while keeping the input variable strictly constant …</a:t>
            </a:r>
          </a:p>
        </p:txBody>
      </p:sp>
      <p:sp>
        <p:nvSpPr>
          <p:cNvPr id="11" name="CasellaDiTesto 10"/>
          <p:cNvSpPr txBox="1"/>
          <p:nvPr/>
        </p:nvSpPr>
        <p:spPr>
          <a:xfrm>
            <a:off x="290252" y="5762105"/>
            <a:ext cx="11511435" cy="752514"/>
          </a:xfrm>
          <a:prstGeom prst="rect">
            <a:avLst/>
          </a:prstGeom>
          <a:noFill/>
        </p:spPr>
        <p:txBody>
          <a:bodyPr wrap="square" rtlCol="0">
            <a:spAutoFit/>
          </a:bodyPr>
          <a:lstStyle/>
          <a:p>
            <a:pPr>
              <a:lnSpc>
                <a:spcPct val="110000"/>
              </a:lnSpc>
            </a:pPr>
            <a:r>
              <a:rPr lang="it-IT" sz="2000" b="1" i="1" dirty="0"/>
              <a:t>Zero </a:t>
            </a:r>
            <a:r>
              <a:rPr lang="it-IT" sz="2000" b="1" i="1" dirty="0" err="1"/>
              <a:t>shift</a:t>
            </a:r>
            <a:r>
              <a:rPr lang="it-IT" sz="2000" b="1" i="1" dirty="0"/>
              <a:t> </a:t>
            </a:r>
            <a:r>
              <a:rPr lang="it-IT" sz="2000" b="1" i="1" dirty="0" err="1"/>
              <a:t>error</a:t>
            </a:r>
            <a:r>
              <a:rPr lang="it-IT" sz="2000" dirty="0"/>
              <a:t>: </a:t>
            </a:r>
            <a:r>
              <a:rPr lang="en-US" sz="2000" dirty="0"/>
              <a:t>due to </a:t>
            </a:r>
            <a:r>
              <a:rPr lang="en-US" sz="2000" i="1" dirty="0"/>
              <a:t>loss of calibration </a:t>
            </a:r>
            <a:r>
              <a:rPr lang="en-US" sz="2000" dirty="0"/>
              <a:t>of the mechanical components (recording springs) or electrical components (trimmer), or to the aging of the electronic components (resistors and capacitors) …</a:t>
            </a:r>
            <a:endParaRPr lang="it-IT" sz="2000" dirty="0"/>
          </a:p>
        </p:txBody>
      </p:sp>
      <p:sp>
        <p:nvSpPr>
          <p:cNvPr id="13" name="Rettangolo 12"/>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743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6988" y="118687"/>
            <a:ext cx="11661679" cy="707886"/>
          </a:xfrm>
          <a:prstGeom prst="rect">
            <a:avLst/>
          </a:prstGeom>
          <a:noFill/>
        </p:spPr>
        <p:txBody>
          <a:bodyPr wrap="square" rtlCol="0">
            <a:spAutoFit/>
          </a:bodyPr>
          <a:lstStyle/>
          <a:p>
            <a:r>
              <a:rPr lang="en-US" sz="2000" b="1" i="1" dirty="0"/>
              <a:t>Calibration and standard references errors</a:t>
            </a:r>
            <a:r>
              <a:rPr lang="en-US" sz="2000" dirty="0"/>
              <a:t>: due to the errors that are done </a:t>
            </a:r>
            <a:r>
              <a:rPr lang="en-US" sz="2000" i="1" dirty="0"/>
              <a:t>while carrying out a calibration </a:t>
            </a:r>
            <a:r>
              <a:rPr lang="en-US" sz="2000" dirty="0"/>
              <a:t>procedure or due to the </a:t>
            </a:r>
            <a:r>
              <a:rPr lang="en-US" sz="2000" i="1" dirty="0"/>
              <a:t>inherent uncertainties of the reference standards</a:t>
            </a:r>
            <a:r>
              <a:rPr lang="en-US" sz="2000" dirty="0"/>
              <a:t> used for the calibration !</a:t>
            </a:r>
          </a:p>
        </p:txBody>
      </p:sp>
      <p:pic>
        <p:nvPicPr>
          <p:cNvPr id="10242" name="Picture 2" descr="erroe tarat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63" y="1036336"/>
            <a:ext cx="3508903" cy="25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7992533"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pSp>
        <p:nvGrpSpPr>
          <p:cNvPr id="6" name="Gruppo 5"/>
          <p:cNvGrpSpPr/>
          <p:nvPr/>
        </p:nvGrpSpPr>
        <p:grpSpPr>
          <a:xfrm>
            <a:off x="3869266" y="1517072"/>
            <a:ext cx="7899401" cy="1631216"/>
            <a:chOff x="3869266" y="1482839"/>
            <a:chExt cx="7899401" cy="1631216"/>
          </a:xfrm>
        </p:grpSpPr>
        <p:sp>
          <p:nvSpPr>
            <p:cNvPr id="3" name="CasellaDiTesto 2"/>
            <p:cNvSpPr txBox="1"/>
            <p:nvPr/>
          </p:nvSpPr>
          <p:spPr>
            <a:xfrm>
              <a:off x="3869266" y="1482839"/>
              <a:ext cx="7899401" cy="1631216"/>
            </a:xfrm>
            <a:prstGeom prst="rect">
              <a:avLst/>
            </a:prstGeom>
            <a:noFill/>
          </p:spPr>
          <p:txBody>
            <a:bodyPr wrap="square" rtlCol="0">
              <a:spAutoFit/>
            </a:bodyPr>
            <a:lstStyle/>
            <a:p>
              <a:r>
                <a:rPr lang="en-US" sz="2000" dirty="0"/>
                <a:t>±α</a:t>
              </a:r>
              <a:r>
                <a:rPr lang="en-US" sz="2000" i="1" dirty="0"/>
                <a:t>  </a:t>
              </a:r>
              <a:r>
                <a:rPr lang="en-US" sz="2000" dirty="0"/>
                <a:t>are the </a:t>
              </a:r>
              <a:r>
                <a:rPr lang="en-US" sz="2000" i="1" dirty="0"/>
                <a:t>standard references errors</a:t>
              </a:r>
            </a:p>
            <a:p>
              <a:r>
                <a:rPr lang="en-US" sz="2000" dirty="0"/>
                <a:t>±β  are the errors done </a:t>
              </a:r>
              <a:r>
                <a:rPr lang="en-US" sz="2000" i="1" dirty="0"/>
                <a:t>while tracing</a:t>
              </a:r>
              <a:r>
                <a:rPr lang="en-US" sz="2000" dirty="0"/>
                <a:t> the calibration curve</a:t>
              </a:r>
            </a:p>
            <a:p>
              <a:endParaRPr lang="en-US" sz="2000" dirty="0"/>
            </a:p>
            <a:p>
              <a:r>
                <a:rPr lang="en-US" sz="2000" dirty="0"/>
                <a:t>The total error is a quadrature sum:  		     and can be represented with the ellipsoid show in the figure. </a:t>
              </a:r>
            </a:p>
          </p:txBody>
        </p:sp>
        <p:graphicFrame>
          <p:nvGraphicFramePr>
            <p:cNvPr id="5" name="Oggetto 4"/>
            <p:cNvGraphicFramePr>
              <a:graphicFrameLocks noChangeAspect="1"/>
            </p:cNvGraphicFramePr>
            <p:nvPr>
              <p:extLst>
                <p:ext uri="{D42A27DB-BD31-4B8C-83A1-F6EECF244321}">
                  <p14:modId xmlns:p14="http://schemas.microsoft.com/office/powerpoint/2010/main" val="1254254489"/>
                </p:ext>
              </p:extLst>
            </p:nvPr>
          </p:nvGraphicFramePr>
          <p:xfrm>
            <a:off x="8057025" y="2362200"/>
            <a:ext cx="1441739" cy="431036"/>
          </p:xfrm>
          <a:graphic>
            <a:graphicData uri="http://schemas.openxmlformats.org/presentationml/2006/ole">
              <mc:AlternateContent xmlns:mc="http://schemas.openxmlformats.org/markup-compatibility/2006">
                <mc:Choice xmlns:v="urn:schemas-microsoft-com:vml" Requires="v">
                  <p:oleObj name="Equazione" r:id="rId3" imgW="927100" imgH="279400" progId="Equation.3">
                    <p:embed/>
                  </p:oleObj>
                </mc:Choice>
                <mc:Fallback>
                  <p:oleObj name="Equazione" r:id="rId3" imgW="9271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7025" y="2362200"/>
                          <a:ext cx="1441739" cy="431036"/>
                        </a:xfrm>
                        <a:prstGeom prst="rect">
                          <a:avLst/>
                        </a:prstGeom>
                        <a:noFill/>
                      </p:spPr>
                    </p:pic>
                  </p:oleObj>
                </mc:Fallback>
              </mc:AlternateContent>
            </a:graphicData>
          </a:graphic>
        </p:graphicFrame>
      </p:grpSp>
      <p:sp>
        <p:nvSpPr>
          <p:cNvPr id="7" name="CasellaDiTesto 6"/>
          <p:cNvSpPr txBox="1"/>
          <p:nvPr/>
        </p:nvSpPr>
        <p:spPr>
          <a:xfrm>
            <a:off x="207963" y="3902593"/>
            <a:ext cx="10335330" cy="707886"/>
          </a:xfrm>
          <a:prstGeom prst="rect">
            <a:avLst/>
          </a:prstGeom>
          <a:noFill/>
        </p:spPr>
        <p:txBody>
          <a:bodyPr wrap="none" rtlCol="0">
            <a:spAutoFit/>
          </a:bodyPr>
          <a:lstStyle/>
          <a:p>
            <a:r>
              <a:rPr lang="en-US" sz="2000" dirty="0"/>
              <a:t>An older way of expressing the </a:t>
            </a:r>
            <a:r>
              <a:rPr lang="en-US" sz="2000" i="1" dirty="0"/>
              <a:t>type B uncertainties</a:t>
            </a:r>
            <a:r>
              <a:rPr lang="en-US" sz="2000" dirty="0"/>
              <a:t> [in %] was with the </a:t>
            </a:r>
            <a:r>
              <a:rPr lang="en-US" sz="2000" b="1" i="1" dirty="0"/>
              <a:t>precision class</a:t>
            </a:r>
            <a:r>
              <a:rPr lang="en-US" sz="2000" dirty="0"/>
              <a:t> parameter:</a:t>
            </a:r>
          </a:p>
          <a:p>
            <a:r>
              <a:rPr lang="en-US" sz="2000" dirty="0"/>
              <a:t>where </a:t>
            </a:r>
            <a:r>
              <a:rPr lang="el-GR" sz="2000" i="1" dirty="0"/>
              <a:t>ε</a:t>
            </a:r>
            <a:r>
              <a:rPr lang="it-IT" sz="2000" i="1" baseline="-25000" dirty="0"/>
              <a:t>i</a:t>
            </a:r>
            <a:r>
              <a:rPr lang="en-US" sz="2000" dirty="0"/>
              <a:t> is each </a:t>
            </a:r>
            <a:r>
              <a:rPr lang="en-US" sz="2000" i="1" dirty="0"/>
              <a:t>error</a:t>
            </a:r>
            <a:r>
              <a:rPr lang="en-US" sz="2000" dirty="0"/>
              <a:t> or </a:t>
            </a:r>
            <a:r>
              <a:rPr lang="en-US" sz="2000" i="1" dirty="0"/>
              <a:t>uncertainty source</a:t>
            </a:r>
            <a:r>
              <a:rPr lang="en-US" sz="2000" dirty="0"/>
              <a:t> one is able to isolate and estimate</a:t>
            </a:r>
          </a:p>
        </p:txBody>
      </p:sp>
      <p:sp>
        <p:nvSpPr>
          <p:cNvPr id="8" name="Rectangle 8"/>
          <p:cNvSpPr>
            <a:spLocks noChangeArrowheads="1"/>
          </p:cNvSpPr>
          <p:nvPr/>
        </p:nvSpPr>
        <p:spPr bwMode="auto">
          <a:xfrm>
            <a:off x="5503025" y="491917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ggetto 8"/>
          <p:cNvGraphicFramePr>
            <a:graphicFrameLocks noChangeAspect="1"/>
          </p:cNvGraphicFramePr>
          <p:nvPr>
            <p:extLst>
              <p:ext uri="{D42A27DB-BD31-4B8C-83A1-F6EECF244321}">
                <p14:modId xmlns:p14="http://schemas.microsoft.com/office/powerpoint/2010/main" val="1402232000"/>
              </p:ext>
            </p:extLst>
          </p:nvPr>
        </p:nvGraphicFramePr>
        <p:xfrm>
          <a:off x="10601537" y="3805309"/>
          <a:ext cx="1167130" cy="775736"/>
        </p:xfrm>
        <a:graphic>
          <a:graphicData uri="http://schemas.openxmlformats.org/presentationml/2006/ole">
            <mc:AlternateContent xmlns:mc="http://schemas.openxmlformats.org/markup-compatibility/2006">
              <mc:Choice xmlns:v="urn:schemas-microsoft-com:vml" Requires="v">
                <p:oleObj name="Equazione" r:id="rId5" imgW="761760" imgH="507960" progId="Equation.3">
                  <p:embed/>
                </p:oleObj>
              </mc:Choice>
              <mc:Fallback>
                <p:oleObj name="Equazione" r:id="rId5" imgW="761760" imgH="507960" progId="Equation.3">
                  <p:embed/>
                  <p:pic>
                    <p:nvPicPr>
                      <p:cNvPr id="0" name="Object 7"/>
                      <p:cNvPicPr>
                        <a:picLocks noChangeAspect="1" noChangeArrowheads="1"/>
                      </p:cNvPicPr>
                      <p:nvPr/>
                    </p:nvPicPr>
                    <p:blipFill>
                      <a:blip r:embed="rId6"/>
                      <a:srcRect/>
                      <a:stretch>
                        <a:fillRect/>
                      </a:stretch>
                    </p:blipFill>
                    <p:spPr bwMode="auto">
                      <a:xfrm>
                        <a:off x="10601537" y="3805309"/>
                        <a:ext cx="1167130" cy="775736"/>
                      </a:xfrm>
                      <a:prstGeom prst="rect">
                        <a:avLst/>
                      </a:prstGeom>
                      <a:noFill/>
                    </p:spPr>
                  </p:pic>
                </p:oleObj>
              </mc:Fallback>
            </mc:AlternateContent>
          </a:graphicData>
        </a:graphic>
      </p:graphicFrame>
      <p:sp>
        <p:nvSpPr>
          <p:cNvPr id="10" name="CasellaDiTesto 9"/>
          <p:cNvSpPr txBox="1"/>
          <p:nvPr/>
        </p:nvSpPr>
        <p:spPr>
          <a:xfrm>
            <a:off x="197748" y="4837530"/>
            <a:ext cx="11986550" cy="1969770"/>
          </a:xfrm>
          <a:prstGeom prst="rect">
            <a:avLst/>
          </a:prstGeom>
          <a:noFill/>
        </p:spPr>
        <p:txBody>
          <a:bodyPr wrap="square" rtlCol="0">
            <a:spAutoFit/>
          </a:bodyPr>
          <a:lstStyle/>
          <a:p>
            <a:pPr>
              <a:spcAft>
                <a:spcPts val="600"/>
              </a:spcAft>
            </a:pPr>
            <a:r>
              <a:rPr lang="en-US" dirty="0"/>
              <a:t>Example</a:t>
            </a:r>
            <a:r>
              <a:rPr lang="en-US"/>
              <a:t>: </a:t>
            </a:r>
            <a:endParaRPr lang="en-US" dirty="0"/>
          </a:p>
          <a:p>
            <a:pPr>
              <a:lnSpc>
                <a:spcPct val="110000"/>
              </a:lnSpc>
            </a:pPr>
            <a:r>
              <a:rPr lang="en-US" dirty="0"/>
              <a:t>a </a:t>
            </a:r>
            <a:r>
              <a:rPr lang="en-US" i="1" dirty="0"/>
              <a:t>class 0.5</a:t>
            </a:r>
            <a:r>
              <a:rPr lang="en-US" dirty="0"/>
              <a:t> dynamometer with a full scale of 100 N makes an </a:t>
            </a:r>
            <a:r>
              <a:rPr lang="en-US" u="sng" dirty="0"/>
              <a:t>absolute error </a:t>
            </a:r>
            <a:r>
              <a:rPr lang="en-US" u="sng"/>
              <a:t>of 0.5 N</a:t>
            </a:r>
            <a:r>
              <a:rPr lang="en-US"/>
              <a:t> when measuring 100 N :</a:t>
            </a:r>
          </a:p>
          <a:p>
            <a:pPr>
              <a:lnSpc>
                <a:spcPct val="110000"/>
              </a:lnSpc>
            </a:pPr>
            <a:r>
              <a:rPr lang="en-US">
                <a:solidFill>
                  <a:srgbClr val="FF0000"/>
                </a:solidFill>
              </a:rPr>
              <a:t>a relative error of: 0.5 N / 100 N = 0.5%</a:t>
            </a:r>
            <a:endParaRPr lang="en-US" dirty="0">
              <a:solidFill>
                <a:srgbClr val="FF0000"/>
              </a:solidFill>
            </a:endParaRPr>
          </a:p>
          <a:p>
            <a:pPr>
              <a:lnSpc>
                <a:spcPct val="110000"/>
              </a:lnSpc>
            </a:pPr>
            <a:r>
              <a:rPr lang="en-US"/>
              <a:t>The same </a:t>
            </a:r>
            <a:r>
              <a:rPr lang="en-US" i="1" dirty="0"/>
              <a:t>class 0.5</a:t>
            </a:r>
            <a:r>
              <a:rPr lang="en-US" dirty="0"/>
              <a:t> dynamometer makes the same </a:t>
            </a:r>
            <a:r>
              <a:rPr lang="en-US" u="sng" dirty="0"/>
              <a:t>absolute error </a:t>
            </a:r>
            <a:r>
              <a:rPr lang="en-US" u="sng"/>
              <a:t>of 0.5 N</a:t>
            </a:r>
            <a:r>
              <a:rPr lang="en-US"/>
              <a:t> </a:t>
            </a:r>
            <a:r>
              <a:rPr lang="en-US" dirty="0"/>
              <a:t>when measuring 5 N, which now </a:t>
            </a:r>
            <a:r>
              <a:rPr lang="en-US"/>
              <a:t>is </a:t>
            </a:r>
          </a:p>
          <a:p>
            <a:pPr>
              <a:lnSpc>
                <a:spcPct val="110000"/>
              </a:lnSpc>
            </a:pPr>
            <a:r>
              <a:rPr lang="en-US">
                <a:solidFill>
                  <a:srgbClr val="FF0000"/>
                </a:solidFill>
              </a:rPr>
              <a:t>a </a:t>
            </a:r>
            <a:r>
              <a:rPr lang="en-US" dirty="0">
                <a:solidFill>
                  <a:srgbClr val="FF0000"/>
                </a:solidFill>
              </a:rPr>
              <a:t>relative </a:t>
            </a:r>
            <a:r>
              <a:rPr lang="en-US">
                <a:solidFill>
                  <a:srgbClr val="FF0000"/>
                </a:solidFill>
              </a:rPr>
              <a:t>error of: 0.5N </a:t>
            </a:r>
            <a:r>
              <a:rPr lang="en-US" dirty="0">
                <a:solidFill>
                  <a:srgbClr val="FF0000"/>
                </a:solidFill>
              </a:rPr>
              <a:t>/ 5N = 0.1 = 10 %.</a:t>
            </a:r>
            <a:r>
              <a:rPr lang="en-US" dirty="0"/>
              <a:t> </a:t>
            </a:r>
          </a:p>
          <a:p>
            <a:pPr>
              <a:lnSpc>
                <a:spcPct val="110000"/>
              </a:lnSpc>
            </a:pPr>
            <a:r>
              <a:rPr lang="en-US" u="sng" dirty="0"/>
              <a:t>An advice: never use an instrument for which a precision class is declared at the beginning of the span ! </a:t>
            </a:r>
          </a:p>
        </p:txBody>
      </p:sp>
      <p:sp>
        <p:nvSpPr>
          <p:cNvPr id="12" name="Rettangolo 11"/>
          <p:cNvSpPr/>
          <p:nvPr/>
        </p:nvSpPr>
        <p:spPr>
          <a:xfrm>
            <a:off x="25400" y="31750"/>
            <a:ext cx="12134850" cy="6798747"/>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3" name="Connettore 1 12"/>
          <p:cNvCxnSpPr/>
          <p:nvPr/>
        </p:nvCxnSpPr>
        <p:spPr>
          <a:xfrm>
            <a:off x="480000" y="4793181"/>
            <a:ext cx="1123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586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TotalTime>
  <Words>3982</Words>
  <Application>Microsoft Office PowerPoint</Application>
  <PresentationFormat>Widescreen</PresentationFormat>
  <Paragraphs>313</Paragraphs>
  <Slides>28</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2</vt:i4>
      </vt:variant>
      <vt:variant>
        <vt:lpstr>Titoli diapositive</vt:lpstr>
      </vt:variant>
      <vt:variant>
        <vt:i4>28</vt:i4>
      </vt:variant>
    </vt:vector>
  </HeadingPairs>
  <TitlesOfParts>
    <vt:vector size="37" baseType="lpstr">
      <vt:lpstr>Arial</vt:lpstr>
      <vt:lpstr>Calibri</vt:lpstr>
      <vt:lpstr>Calibri Light</vt:lpstr>
      <vt:lpstr>Cambria Math</vt:lpstr>
      <vt:lpstr>Symbol</vt:lpstr>
      <vt:lpstr>Times New Roman</vt:lpstr>
      <vt:lpstr>Tema di Office</vt:lpstr>
      <vt:lpstr>Equazione</vt:lpstr>
      <vt:lpstr>Equation.3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Sapienza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Thermomechanical Measurements for Energy Systems (MENR)</dc:title>
  <dc:creator>Rino DP</dc:creator>
  <cp:lastModifiedBy>Livio D'Alvia</cp:lastModifiedBy>
  <cp:revision>172</cp:revision>
  <cp:lastPrinted>2019-10-07T11:20:38Z</cp:lastPrinted>
  <dcterms:created xsi:type="dcterms:W3CDTF">2016-03-16T10:48:05Z</dcterms:created>
  <dcterms:modified xsi:type="dcterms:W3CDTF">2024-03-05T17:23:30Z</dcterms:modified>
</cp:coreProperties>
</file>