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61" r:id="rId2"/>
    <p:sldId id="383" r:id="rId3"/>
    <p:sldId id="362" r:id="rId4"/>
    <p:sldId id="363" r:id="rId5"/>
    <p:sldId id="381" r:id="rId6"/>
    <p:sldId id="382" r:id="rId7"/>
    <p:sldId id="342" r:id="rId8"/>
    <p:sldId id="354" r:id="rId9"/>
    <p:sldId id="340" r:id="rId10"/>
    <p:sldId id="339" r:id="rId11"/>
    <p:sldId id="341" r:id="rId12"/>
    <p:sldId id="359" r:id="rId13"/>
    <p:sldId id="360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52" r:id="rId32"/>
    <p:sldId id="353" r:id="rId3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06" autoAdjust="0"/>
    <p:restoredTop sz="91699" autoAdjust="0"/>
  </p:normalViewPr>
  <p:slideViewPr>
    <p:cSldViewPr>
      <p:cViewPr>
        <p:scale>
          <a:sx n="67" d="100"/>
          <a:sy n="67" d="100"/>
        </p:scale>
        <p:origin x="-10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6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-2179" y="40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BAEFC-3F16-466E-90CE-A046AF681B51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611EB-0F1A-4534-A9F7-8E2880ADE1C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350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E7DFF-CFD1-40EC-BF3F-9174C15166B7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La comunicazione descrittiva si mete in pratica dopo aver usato l’osservazione fenomenologica. I passaggi sono: vedo, tra gli infiniti elementi esterni che appartengono al campo relazionale solo alcuni catturano il mio interesse e attraggono la mia attenzione. Mi focalizzo su questi i cui contorni si delineano con chiarezza mentre il resto finisce confuso sullo sfondo. Esprimo ciò che ho notato nel modo appropriato al mio ruolo e valutando il contesto.</a:t>
            </a:r>
          </a:p>
          <a:p>
            <a:pPr lvl="0"/>
            <a:r>
              <a:rPr lang="it-IT" dirty="0" smtClean="0"/>
              <a:t> per esempio “entra un paziente nel mio studio che non vedo da tempo. Lo saluto e lo faccio accomodare. Mentre parliamo comincio a osservarlo, i sensi sono vigili, in particolare lo sguardo e l’ascolto. Dopo qualche istante gli dico “ vedo che ha qualche chilo in più rispetto all’altra volta che è stato da me”.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2046C-D203-4295-9B67-F35EEAA1C18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879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1519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E’ importante sottolineare che il Feedback nell’ascolto attivo non rispecchia le «parole» ma i «sentimenti».</a:t>
            </a:r>
          </a:p>
          <a:p>
            <a:r>
              <a:rPr lang="it-IT" dirty="0" smtClean="0"/>
              <a:t>Non si tratta di ripetere a pappagallo, ma di riflettere l’essenza del messaggio!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… che circolano come mine vaganti</a:t>
            </a:r>
            <a:r>
              <a:rPr lang="it-IT" baseline="0" dirty="0" smtClean="0"/>
              <a:t> senza che li possiamo gestire perché non li riconosciamo in tempo. </a:t>
            </a:r>
            <a:r>
              <a:rPr lang="it-IT" baseline="0" dirty="0" err="1" smtClean="0"/>
              <a:t>Finchè</a:t>
            </a:r>
            <a:r>
              <a:rPr lang="it-IT" baseline="0" dirty="0" smtClean="0"/>
              <a:t> qualcuno inavvertitamente non li urta e avviene l’esplosione liberatoria ma il più delle volte distruttiva.</a:t>
            </a:r>
          </a:p>
          <a:p>
            <a:r>
              <a:rPr lang="it-IT" dirty="0" smtClean="0"/>
              <a:t>Se invece …. Posso dare un contributo a migliorare le relazioni, contestualizzare, smussare le dinamiche problematizzanti della vita di tutti i giorni.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0750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015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Saper condurre un colloquio di </a:t>
            </a:r>
            <a:r>
              <a:rPr lang="it-IT" dirty="0" err="1" smtClean="0"/>
              <a:t>counseling</a:t>
            </a:r>
            <a:r>
              <a:rPr lang="it-IT" dirty="0" smtClean="0"/>
              <a:t>, di psicoterapia, di ascolto  con un allievo, un paziente, un cliente, un imputato …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31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Partiamo dall’ultimo …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07676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Per una Comunicazione relazionale</a:t>
            </a:r>
            <a:r>
              <a:rPr lang="it-IT" baseline="0" dirty="0" smtClean="0"/>
              <a:t> </a:t>
            </a:r>
            <a:r>
              <a:rPr lang="it-IT" dirty="0" smtClean="0"/>
              <a:t>occorre mettere da parte il narcisismo,</a:t>
            </a:r>
            <a:r>
              <a:rPr lang="it-IT" baseline="0" dirty="0" smtClean="0"/>
              <a:t> la ricerca ostinata di approvazione e accettazione e concentrarsi sul potenziamento della </a:t>
            </a:r>
            <a:r>
              <a:rPr lang="it-IT" baseline="0" smtClean="0"/>
              <a:t>RELAZIONE</a:t>
            </a:r>
            <a:r>
              <a:rPr lang="it-IT" baseline="0" smtClean="0"/>
              <a:t>!</a:t>
            </a:r>
            <a:endParaRPr lang="it-IT" baseline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32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Nel testo di Colin </a:t>
            </a:r>
            <a:r>
              <a:rPr lang="it-IT" dirty="0" err="1" smtClean="0"/>
              <a:t>Camerer</a:t>
            </a:r>
            <a:r>
              <a:rPr lang="it-IT" dirty="0" smtClean="0"/>
              <a:t> «</a:t>
            </a:r>
            <a:r>
              <a:rPr lang="it-IT" dirty="0" err="1" smtClean="0"/>
              <a:t>Neuroeconomia</a:t>
            </a:r>
            <a:r>
              <a:rPr lang="it-IT" dirty="0" smtClean="0"/>
              <a:t>», viene fornita</a:t>
            </a:r>
            <a:r>
              <a:rPr lang="it-IT" baseline="0" dirty="0" smtClean="0"/>
              <a:t> una spiegazione neurofisiologica a questa «influenza inversa» dei segnali non verbali:</a:t>
            </a:r>
          </a:p>
          <a:p>
            <a:r>
              <a:rPr lang="it-IT" baseline="0" dirty="0" smtClean="0"/>
              <a:t>«Il cervello esegue un’enorme quantità di computazioni differenti in forma parallela. A causa dell’architettura dei sistemi neurali, basata su «reti» fortemente interconnesse, le computazioni che avvengono in una zona del cervello sono potenzialmente in grado di influenzare </a:t>
            </a:r>
            <a:r>
              <a:rPr lang="it-IT" baseline="0" dirty="0" err="1" smtClean="0"/>
              <a:t>qualunbque</a:t>
            </a:r>
            <a:r>
              <a:rPr lang="it-IT" baseline="0" dirty="0" smtClean="0"/>
              <a:t> altra computazione, anche in mancanza di connessioni logiche o razionali. Recenti studi sull’elaborazione automatica forniscono molti stupefacenti esempi di questo tipo di interazioni spurie. In uno studio particolarmente ingegnoso, </a:t>
            </a:r>
            <a:r>
              <a:rPr lang="it-IT" baseline="0" dirty="0" err="1" smtClean="0"/>
              <a:t>Epley</a:t>
            </a:r>
            <a:r>
              <a:rPr lang="it-IT" baseline="0" dirty="0" smtClean="0"/>
              <a:t> e </a:t>
            </a:r>
            <a:r>
              <a:rPr lang="it-IT" baseline="0" dirty="0" err="1" smtClean="0"/>
              <a:t>Gilovich</a:t>
            </a:r>
            <a:r>
              <a:rPr lang="it-IT" baseline="0" dirty="0" smtClean="0"/>
              <a:t> (2001) chiedevano ai soggetti di valutare la qualità acustica di una cuffia mentre scuotevano il capo in direzione alto-basso o destra-sinistra (ai soggetti veniva spiegato che scuotere il capo era parte integrante del test del prodotto). I soggetti che dovevano scuotere il capo in direzione alto-basso davano valutazioni più favorevoli di quelli che dovevano scuoterle in direzione destra-sinistra, presumibilmente perché nella nostra cultura il movimento del capo dall’alto in basso è associato a un atteggiamento di approvazione, e quello destra-sinistra a un atteggiamento di disapprovazione. Un effetto analogo sulle preferenze è stato osservato anche quando i soggetti dovevano fare le loro valutazioni stringendo una penna orizzontalmente tra i denti oppure tenendola tra le labbra (come quando si tira una boccata di sigaretta). La prima condizione costringe la bocca a un sorriso, il che migliorava le valutazioni, mentre la seconda costringe la bocca a un’espressione corrucciata, il che peggiorava le valutazioni. Quel che il cervello sembra fare in tutti questi casi è ricercare un «equilibrio globale» che concili l’azione cui il soggetto è costretto (per esempio il sorriso forzato) con la risposta e gli attributi percepiti dell’oggetto valutato. …….. Anche quando l’influenza esterna è evidente e inappropriata o il soggetto è avvertito in anticipo, il processo di pensiero necessario per correggere la prima impressione</a:t>
            </a:r>
            <a:r>
              <a:rPr lang="it-IT" i="1" baseline="0" dirty="0" smtClean="0"/>
              <a:t> indotta (</a:t>
            </a:r>
            <a:r>
              <a:rPr lang="it-IT" i="1" baseline="0" dirty="0" err="1" smtClean="0"/>
              <a:t>ndr</a:t>
            </a:r>
            <a:r>
              <a:rPr lang="it-IT" i="1" baseline="0" dirty="0" smtClean="0"/>
              <a:t>) </a:t>
            </a:r>
            <a:r>
              <a:rPr lang="it-IT" baseline="0" dirty="0" smtClean="0"/>
              <a:t>è tutt’altro che banale, e compete per le risorse mentali e l’attenzione con tutti gli altri processi che hanno luogo in quello stesso momento. Nel cervello (Gilbert 2002). La competizione tra i processi di rilevazione di configurazioni, rapidi e inconsci, e la loro modulazione, lenta e faticosa, a opera dei processi deliberativi, non è una competizione leale. Ne segue che le impressioni automatiche finiscono con l’influenzare il comportamento per la maggior parte del tempo.»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674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aseline="0" dirty="0" smtClean="0"/>
              <a:t>La modalità classica de</a:t>
            </a:r>
            <a:r>
              <a:rPr lang="it-IT" dirty="0" smtClean="0"/>
              <a:t>l rispecchiamento empatico </a:t>
            </a:r>
            <a:r>
              <a:rPr lang="it-IT" baseline="0" dirty="0" smtClean="0"/>
              <a:t>è : «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 mi dici questo, io ti ripeto quello che mi hai detto tu e in più aggiungo anche i miei sentimenti», «Tu hai detto che sei timido, mentre parlavamo al cellulare, questo mi ha colpito». 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 anche riuscire a rispecchiare le emozioni dell’altro </a:t>
            </a:r>
            <a:r>
              <a:rPr lang="it-IT" dirty="0" smtClean="0"/>
              <a:t>stabilisce l’empatia. Ci fa vedere </a:t>
            </a:r>
            <a:r>
              <a:rPr lang="it-IT" baseline="0" dirty="0" smtClean="0"/>
              <a:t>il mondo come solo lui lo può vedere. Ci eleva dal nostro bisogno di egocentrismo e protagonismo. Es. «Non ce la faccio più» «Ti senti esasperata». Sono sfortunato nell’amicizia», «Non trovi gli amici che desideri»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599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Posso esprimere la mia osservazione a diversi livelli di profondità/intimità. Il messaggio contenuto in tutte</a:t>
            </a:r>
            <a:r>
              <a:rPr lang="it-IT" baseline="0" dirty="0" smtClean="0"/>
              <a:t> le modalità è fondamentalmente di «interessamento» e di «connessione»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599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380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Aiuto</a:t>
            </a:r>
            <a:r>
              <a:rPr lang="it-IT" baseline="0" dirty="0" smtClean="0"/>
              <a:t> Giovanna a connettere ciò che è successo con l’emozione che prova. Posso spingermi fin qui o anche oltre a seconda del contesto più o meno di intimità. </a:t>
            </a:r>
            <a:r>
              <a:rPr lang="it-IT" dirty="0" smtClean="0">
                <a:solidFill>
                  <a:srgbClr val="FF0000"/>
                </a:solidFill>
              </a:rPr>
              <a:t>La parte che mette a nudo l’intimità della persona è la denominazione del sentimento.</a:t>
            </a:r>
          </a:p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5596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…sia il feedback:</a:t>
            </a:r>
            <a:r>
              <a:rPr lang="it-IT" baseline="0" dirty="0" smtClean="0"/>
              <a:t> </a:t>
            </a:r>
            <a:r>
              <a:rPr lang="it-IT" dirty="0" smtClean="0"/>
              <a:t>infatti la consapevolezza chiara e improvvisa di un sentimento può generare</a:t>
            </a:r>
            <a:r>
              <a:rPr lang="it-IT" baseline="0" dirty="0" smtClean="0"/>
              <a:t> paura, paranoia, dissociazione … sia l’emozione stessa: per esempio se ti vedo arrabbiato chiedo da quanto tempo? E dove ti trovavi? … La contestualizzazione è uno strumento della Gestalt psicosociale.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2046C-D203-4295-9B67-F35EEAA1C188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C70BB-4856-46A6-BE9D-09B41F0BB07A}" type="datetimeFigureOut">
              <a:rPr lang="it-IT" smtClean="0"/>
              <a:pPr/>
              <a:t>19/02/2014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01B2B-9B5D-4861-ABF1-3D51633028C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it-IT" b="1" dirty="0" smtClean="0"/>
              <a:t>Comunicazione è Relazione</a:t>
            </a:r>
            <a:r>
              <a:rPr lang="it-IT" b="1" smtClean="0"/>
              <a:t/>
            </a:r>
            <a:br>
              <a:rPr lang="it-IT" b="1" smtClean="0"/>
            </a:br>
            <a:r>
              <a:rPr lang="it-IT" sz="1600" b="1" smtClean="0"/>
              <a:t>18/2/2014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4274" name="Picture 2" descr="http://maieutike.eu/wp-content/uploads/2013/04/the-gossi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381249"/>
            <a:ext cx="7858125" cy="44767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846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Feedback come Restituzione</a:t>
            </a:r>
            <a:br>
              <a:rPr lang="it-IT" b="1" dirty="0"/>
            </a:br>
            <a:r>
              <a:rPr lang="it-IT" b="1" dirty="0"/>
              <a:t>Il rispecchiamento emotivo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«Giovanna, da quando sei entrata non hai detto una parola. Sei triste, o mi sbaglio?»</a:t>
            </a:r>
          </a:p>
          <a:p>
            <a:r>
              <a:rPr lang="it-IT" dirty="0" smtClean="0"/>
              <a:t>Il contenuto esprime: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Osservazione fenomenologica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Comunicazione descrittiva</a:t>
            </a:r>
            <a:endParaRPr lang="it-IT" dirty="0"/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Indice referenziale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Denominazione dell’emozione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Feedback/Restituzione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272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Il </a:t>
            </a:r>
            <a:r>
              <a:rPr lang="it-IT" b="1" dirty="0"/>
              <a:t>rispecchiamento </a:t>
            </a:r>
            <a:r>
              <a:rPr lang="it-IT" b="1" dirty="0" smtClean="0"/>
              <a:t>emotivo</a:t>
            </a:r>
            <a:br>
              <a:rPr lang="it-IT" b="1" dirty="0" smtClean="0"/>
            </a:br>
            <a:r>
              <a:rPr lang="it-IT" b="1" dirty="0" smtClean="0"/>
              <a:t>Contestualizzare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it-IT" dirty="0" smtClean="0"/>
              <a:t>Saper centrare l’emozione dell’altro è una competenza che affina l’empatia.</a:t>
            </a:r>
          </a:p>
          <a:p>
            <a:pPr>
              <a:spcAft>
                <a:spcPts val="1200"/>
              </a:spcAft>
            </a:pPr>
            <a:r>
              <a:rPr lang="it-IT" dirty="0" smtClean="0"/>
              <a:t>I livelli di </a:t>
            </a:r>
            <a:r>
              <a:rPr lang="it-IT" b="1" dirty="0" smtClean="0"/>
              <a:t>interpretazione</a:t>
            </a:r>
            <a:r>
              <a:rPr lang="it-IT" dirty="0" smtClean="0"/>
              <a:t> rischiano, tuttavia, di essere molto ampi.</a:t>
            </a:r>
          </a:p>
          <a:p>
            <a:pPr>
              <a:spcAft>
                <a:spcPts val="1200"/>
              </a:spcAft>
            </a:pPr>
            <a:r>
              <a:rPr lang="it-IT" dirty="0" smtClean="0"/>
              <a:t>E’ quindi fondamentale «CONTESTUALIZZARE»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5272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rispecchiamento emotivo</a:t>
            </a:r>
            <a:br>
              <a:rPr lang="it-IT" b="1" dirty="0"/>
            </a:br>
            <a:r>
              <a:rPr lang="it-IT" b="1" dirty="0" smtClean="0"/>
              <a:t>La tecnica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it-IT" dirty="0" smtClean="0"/>
              <a:t>Usiamo:</a:t>
            </a:r>
            <a:endParaRPr lang="it-IT" dirty="0"/>
          </a:p>
          <a:p>
            <a:pPr>
              <a:spcAft>
                <a:spcPts val="1200"/>
              </a:spcAft>
            </a:pPr>
            <a:r>
              <a:rPr lang="it-IT" b="1" dirty="0" smtClean="0"/>
              <a:t>Sinonimi:</a:t>
            </a:r>
            <a:r>
              <a:rPr lang="it-IT" dirty="0" smtClean="0"/>
              <a:t> «Mi sento depresso» - «Ti senti giù di tono».</a:t>
            </a:r>
          </a:p>
          <a:p>
            <a:pPr>
              <a:spcAft>
                <a:spcPts val="1200"/>
              </a:spcAft>
            </a:pPr>
            <a:r>
              <a:rPr lang="it-IT" b="1" dirty="0" smtClean="0"/>
              <a:t>Contrari:</a:t>
            </a:r>
            <a:r>
              <a:rPr lang="it-IT" dirty="0" smtClean="0"/>
              <a:t> «Sono infelice» - «Non sei contento».</a:t>
            </a:r>
          </a:p>
          <a:p>
            <a:pPr>
              <a:spcAft>
                <a:spcPts val="1200"/>
              </a:spcAft>
            </a:pPr>
            <a:r>
              <a:rPr lang="it-IT" b="1" dirty="0" smtClean="0"/>
              <a:t>Emozione desiderata: </a:t>
            </a:r>
            <a:r>
              <a:rPr lang="it-IT" dirty="0" smtClean="0"/>
              <a:t>«Sono un essere infelice» - «Desideri essere felice».</a:t>
            </a:r>
          </a:p>
          <a:p>
            <a:pPr marL="0" indent="0">
              <a:spcAft>
                <a:spcPts val="1200"/>
              </a:spcAft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7960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rispecchiamento emotivo</a:t>
            </a:r>
            <a:br>
              <a:rPr lang="it-IT" b="1" dirty="0"/>
            </a:br>
            <a:r>
              <a:rPr lang="it-IT" b="1" dirty="0" smtClean="0"/>
              <a:t>La tecnica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it-IT" dirty="0" smtClean="0"/>
              <a:t>La verbalizzazione dev’essere:</a:t>
            </a:r>
            <a:endParaRPr lang="it-IT" dirty="0"/>
          </a:p>
          <a:p>
            <a:pPr>
              <a:spcAft>
                <a:spcPts val="1200"/>
              </a:spcAft>
            </a:pPr>
            <a:r>
              <a:rPr lang="it-IT" b="1" dirty="0" smtClean="0"/>
              <a:t>Concisa</a:t>
            </a:r>
            <a:r>
              <a:rPr lang="it-IT" dirty="0" smtClean="0"/>
              <a:t>: «Non ce la faccio più» – «Ti senti esasperata».</a:t>
            </a:r>
          </a:p>
          <a:p>
            <a:pPr>
              <a:spcAft>
                <a:spcPts val="1200"/>
              </a:spcAft>
            </a:pPr>
            <a:r>
              <a:rPr lang="it-IT" b="1" dirty="0" smtClean="0"/>
              <a:t>Concreta</a:t>
            </a:r>
            <a:r>
              <a:rPr lang="it-IT" dirty="0" smtClean="0"/>
              <a:t>: «Sono sfortunato nell’amicizia» – «Non trovi gli amici che desideri».</a:t>
            </a:r>
          </a:p>
          <a:p>
            <a:pPr>
              <a:spcAft>
                <a:spcPts val="1200"/>
              </a:spcAft>
            </a:pPr>
            <a:r>
              <a:rPr lang="it-IT" b="1" dirty="0" smtClean="0"/>
              <a:t>Focalizzata sul qui ed ora</a:t>
            </a:r>
            <a:r>
              <a:rPr lang="it-IT" dirty="0" smtClean="0"/>
              <a:t>: «Non riesco a prendere decisioni per colpa dell’educazione rigida di mia madre» - «Le tue difficoltà attuali dipendono dall’educazione ricevuta».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70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rispecchiamento emotivo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it-IT" dirty="0" smtClean="0"/>
              <a:t>Molti comportamenti deleteri per i rapporti personali e lavorativi dipendono da flussi comunicativi incontrollati.</a:t>
            </a:r>
          </a:p>
          <a:p>
            <a:pPr>
              <a:spcAft>
                <a:spcPts val="1200"/>
              </a:spcAft>
            </a:pPr>
            <a:r>
              <a:rPr lang="it-IT" dirty="0" smtClean="0"/>
              <a:t>Se invece ascoltiamo non solo le parole ma anche le sfumature emotive e osserviamo attentamente i fatti, possiamo migliorare le nostre relazioni.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9552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rispecchiamento emotivo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it-IT" dirty="0" smtClean="0"/>
              <a:t>Riconoscere la percezione selettiva e la soggettività dello schema di riferimento, aiuta a leggere i segnali di un possibile conflitto in una fase preparatoria.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3096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Verbalizzazione delle emozioni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Esercizio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2708920"/>
            <a:ext cx="8136904" cy="15407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it-IT" sz="3600" dirty="0" smtClean="0"/>
              <a:t>Quali frasi esprimono la verbalizzazione di emozioni/sentimenti, e quali invece valutazioni/interpretazioni?</a:t>
            </a:r>
          </a:p>
        </p:txBody>
      </p:sp>
    </p:spTree>
    <p:extLst>
      <p:ext uri="{BB962C8B-B14F-4D97-AF65-F5344CB8AC3E}">
        <p14:creationId xmlns:p14="http://schemas.microsoft.com/office/powerpoint/2010/main" val="37299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lvl="1" indent="0" algn="ctr">
              <a:buNone/>
            </a:pPr>
            <a:r>
              <a:rPr lang="it-IT" sz="4400" dirty="0"/>
              <a:t>Sei Eccezionale!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4711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354012" lvl="1" indent="0" algn="ctr">
              <a:buNone/>
            </a:pPr>
            <a:r>
              <a:rPr lang="it-IT" sz="4400" dirty="0"/>
              <a:t>Mi arrabbio molto quando non pulisci la tua stanza.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5446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lvl="1" indent="0" algn="ctr">
              <a:buNone/>
            </a:pPr>
            <a:r>
              <a:rPr lang="it-IT" sz="4400" dirty="0"/>
              <a:t>Quando ero </a:t>
            </a:r>
            <a:r>
              <a:rPr lang="it-IT" sz="4400" dirty="0" smtClean="0"/>
              <a:t>piccolo </a:t>
            </a:r>
            <a:r>
              <a:rPr lang="it-IT" sz="4400" dirty="0"/>
              <a:t>mi scocciava andare a scuola.</a:t>
            </a:r>
          </a:p>
          <a:p>
            <a:pPr marL="0" lvl="1" indent="0" algn="ctr">
              <a:buNone/>
            </a:pPr>
            <a:endParaRPr lang="it-IT" sz="4400" dirty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8802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 smtClean="0"/>
              <a:t>DOVE ERAVAMO RIMASTI …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942076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354012" lvl="1" indent="0" algn="ctr">
              <a:buNone/>
            </a:pPr>
            <a:r>
              <a:rPr lang="it-IT" sz="4400" dirty="0"/>
              <a:t>Come farei senza di te!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56490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354012" lvl="1" indent="0" algn="ctr">
              <a:buNone/>
            </a:pPr>
            <a:r>
              <a:rPr lang="it-IT" sz="4400" dirty="0"/>
              <a:t>Sei il solito distratto, è assurdo che hai perso le chiavi!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18717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354012" lvl="1" indent="0" algn="ctr">
              <a:buNone/>
            </a:pPr>
            <a:r>
              <a:rPr lang="it-IT" sz="4400" dirty="0"/>
              <a:t>Quando sono con te mi sento tranquilla e rilassata.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4026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354012" lvl="1" indent="0" algn="ctr">
              <a:buNone/>
            </a:pPr>
            <a:r>
              <a:rPr lang="it-IT" sz="4400" dirty="0"/>
              <a:t>Sono una frana!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782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/>
              <a:t>Questo esercizio è difficile!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61204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/>
              <a:t>Oggi è stata una giornata piacevole.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9143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/>
              <a:t>Non sono capace di esprimere i miei sentimenti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0045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/>
              <a:t>Se la situazione non cambia mi trovo un altro lavoro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1291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/>
              <a:t>Non combinerò mai nulla di buono.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7464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sz="4400" dirty="0"/>
              <a:t>Hai dimenticato che oggi è il mio compleanno. Mi vuoi ancora bene?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9323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strumenti della GP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Distinguere i fatti dalle interpretazioni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 6 livelli dell’esperienza comunicativa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La Consapevolezza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L’osservazione fenomenologica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La comunicazione  descrittiva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L’ascolto relazionale o attivo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Dare  e ricevere il feedback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40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852936"/>
            <a:ext cx="8136904" cy="15407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4000" dirty="0"/>
              <a:t>Mi fa piacere sentirti dire che stai bene con me: mi sento importante </a:t>
            </a:r>
            <a:endParaRPr lang="it-IT" sz="4000" dirty="0" smtClean="0"/>
          </a:p>
          <a:p>
            <a:pPr marL="0" indent="0" algn="ctr">
              <a:buNone/>
            </a:pPr>
            <a:r>
              <a:rPr lang="it-IT" sz="4000" dirty="0" smtClean="0"/>
              <a:t>per </a:t>
            </a:r>
            <a:r>
              <a:rPr lang="it-IT" sz="4000" dirty="0"/>
              <a:t>te</a:t>
            </a:r>
            <a:r>
              <a:rPr lang="it-IT" sz="4000" dirty="0" smtClean="0"/>
              <a:t>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9670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Essere un bravo Comunicatore richiede di sviluppare una serie di capacità personali come:</a:t>
            </a:r>
          </a:p>
          <a:p>
            <a:pPr marL="914400" lvl="1" indent="-514350"/>
            <a:r>
              <a:rPr lang="it-IT" dirty="0" smtClean="0"/>
              <a:t>Empatia,</a:t>
            </a:r>
          </a:p>
          <a:p>
            <a:pPr marL="914400" lvl="1" indent="-514350"/>
            <a:r>
              <a:rPr lang="it-IT" dirty="0" smtClean="0"/>
              <a:t>Attenzione</a:t>
            </a:r>
          </a:p>
          <a:p>
            <a:pPr marL="914400" lvl="1" indent="-514350"/>
            <a:r>
              <a:rPr lang="it-IT" dirty="0" smtClean="0"/>
              <a:t>Sensibilità</a:t>
            </a:r>
          </a:p>
          <a:p>
            <a:pPr marL="914400" lvl="1" indent="-514350"/>
            <a:r>
              <a:rPr lang="it-IT" dirty="0" smtClean="0"/>
              <a:t>Saper stare in silenzio </a:t>
            </a:r>
          </a:p>
          <a:p>
            <a:pPr marL="914400" lvl="1" indent="-514350"/>
            <a:r>
              <a:rPr lang="it-IT" dirty="0" smtClean="0"/>
              <a:t>Saper osservare</a:t>
            </a:r>
          </a:p>
          <a:p>
            <a:pPr marL="914400" lvl="1" indent="-514350"/>
            <a:r>
              <a:rPr lang="it-IT" dirty="0" smtClean="0"/>
              <a:t>Avere consapevolezza</a:t>
            </a:r>
          </a:p>
          <a:p>
            <a:pPr marL="914400" lvl="1" indent="-514350"/>
            <a:r>
              <a:rPr lang="it-IT" dirty="0" smtClean="0"/>
              <a:t>Costruire una buona qualità del contatto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tre fasi di un Ascolto relazionale sono :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Osservazione fenomenologica: osservare e vivere la relazione;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Vivere la relazione e sintonizzarsi sull’empatia: raccogliere le idee, riflettere, ascoltare le sensazioni ed emozioni mie e dell’altro, decidere quali e come restituirle;</a:t>
            </a:r>
          </a:p>
          <a:p>
            <a:pPr marL="914400" lvl="1" indent="-514350">
              <a:buFont typeface="+mj-lt"/>
              <a:buAutoNum type="arabicPeriod"/>
            </a:pPr>
            <a:r>
              <a:rPr lang="it-IT" dirty="0" smtClean="0"/>
              <a:t>Restituzione/Rispecchiamento emotivo</a:t>
            </a:r>
          </a:p>
          <a:p>
            <a:pPr marL="914400" lvl="1" indent="-514350" algn="ctr">
              <a:buNone/>
            </a:pPr>
            <a:endParaRPr lang="it-IT" i="1" smtClean="0"/>
          </a:p>
          <a:p>
            <a:pPr marL="914400" lvl="1" indent="-514350" algn="ctr">
              <a:buNone/>
            </a:pPr>
            <a:r>
              <a:rPr lang="it-IT" i="1" smtClean="0"/>
              <a:t>Simulata</a:t>
            </a:r>
            <a:endParaRPr lang="it-IT" i="1" dirty="0" smtClean="0"/>
          </a:p>
          <a:p>
            <a:pPr marL="914400" lvl="1" indent="-514350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6. L’Ascolto relazionale o attivo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it-IT" b="1" dirty="0" smtClean="0"/>
              <a:t>Caratteristiche del buon ascoltatore:</a:t>
            </a:r>
          </a:p>
          <a:p>
            <a:r>
              <a:rPr lang="it-IT" dirty="0" smtClean="0"/>
              <a:t>Sintonia emotiva o Empatia</a:t>
            </a:r>
          </a:p>
          <a:p>
            <a:r>
              <a:rPr lang="it-IT" dirty="0" smtClean="0"/>
              <a:t>Postura frontale e rilassata</a:t>
            </a:r>
          </a:p>
          <a:p>
            <a:r>
              <a:rPr lang="it-IT" dirty="0" smtClean="0"/>
              <a:t>Frequenti segnali di feedback</a:t>
            </a:r>
          </a:p>
          <a:p>
            <a:r>
              <a:rPr lang="it-IT" dirty="0" smtClean="0"/>
              <a:t>Attenzione ai Segnali Non Verbali</a:t>
            </a:r>
          </a:p>
        </p:txBody>
      </p:sp>
      <p:pic>
        <p:nvPicPr>
          <p:cNvPr id="66562" name="Picture 2" descr="https://encrypted-tbn0.gstatic.com/images?q=tbn:ANd9GcQyyuUACYjEwdJ-MEP_q4BAGghPRpIwXnY7Pd1jlHXiAUe5KMOyFA"/>
          <p:cNvPicPr>
            <a:picLocks noChangeAspect="1" noChangeArrowheads="1"/>
          </p:cNvPicPr>
          <p:nvPr/>
        </p:nvPicPr>
        <p:blipFill>
          <a:blip r:embed="rId3" cstate="print">
            <a:lum bright="-4000" contrast="14000"/>
          </a:blip>
          <a:srcRect/>
          <a:stretch>
            <a:fillRect/>
          </a:stretch>
        </p:blipFill>
        <p:spPr bwMode="auto">
          <a:xfrm>
            <a:off x="4644008" y="4869160"/>
            <a:ext cx="3489195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545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Un ultimo aspetto della Comunicazione non Verbale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1600" b="1" dirty="0" smtClean="0"/>
          </a:p>
          <a:p>
            <a:pPr marL="0" indent="0">
              <a:buNone/>
            </a:pPr>
            <a:r>
              <a:rPr lang="it-IT" sz="2400" b="1" dirty="0" smtClean="0"/>
              <a:t>Video Intervento di </a:t>
            </a:r>
            <a:r>
              <a:rPr lang="it-IT" sz="2400" b="1" dirty="0" err="1" smtClean="0"/>
              <a:t>Amy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Cuddy</a:t>
            </a:r>
            <a:r>
              <a:rPr lang="it-IT" sz="2400" b="1" dirty="0" smtClean="0"/>
              <a:t> a TED 2012 – </a:t>
            </a:r>
            <a:r>
              <a:rPr lang="it-IT" sz="2400" b="1" dirty="0" err="1" smtClean="0"/>
              <a:t>Edimburgh</a:t>
            </a:r>
            <a:r>
              <a:rPr lang="it-IT" sz="2400" b="1" dirty="0" smtClean="0"/>
              <a:t> Scotland</a:t>
            </a:r>
          </a:p>
          <a:p>
            <a:pPr marL="0" indent="0">
              <a:buNone/>
            </a:pPr>
            <a:r>
              <a:rPr lang="it-IT" sz="2400" dirty="0"/>
              <a:t>Il linguaggio del corpo influenza il modo in cui gli altri ci vedono, ma può anche cambiare il modo di vedere noi stessi. La psicologa sociale </a:t>
            </a:r>
            <a:r>
              <a:rPr lang="it-IT" sz="2400" dirty="0" err="1"/>
              <a:t>Amy</a:t>
            </a:r>
            <a:r>
              <a:rPr lang="it-IT" sz="2400" dirty="0"/>
              <a:t> </a:t>
            </a:r>
            <a:r>
              <a:rPr lang="it-IT" sz="2400" dirty="0" err="1"/>
              <a:t>Cuddy</a:t>
            </a:r>
            <a:r>
              <a:rPr lang="it-IT" sz="2400" dirty="0"/>
              <a:t> mostra come "posture di forza" </a:t>
            </a:r>
            <a:r>
              <a:rPr lang="it-IT" sz="2400" dirty="0" smtClean="0"/>
              <a:t>possano </a:t>
            </a:r>
            <a:r>
              <a:rPr lang="it-IT" sz="2400" dirty="0"/>
              <a:t>influire </a:t>
            </a:r>
            <a:r>
              <a:rPr lang="it-IT" sz="2400" dirty="0" smtClean="0"/>
              <a:t>sulla nostra produzione di </a:t>
            </a:r>
            <a:r>
              <a:rPr lang="it-IT" sz="2400" dirty="0"/>
              <a:t>testosterone e cortisolo </a:t>
            </a:r>
            <a:r>
              <a:rPr lang="it-IT" sz="2400" dirty="0" smtClean="0"/>
              <a:t>e, quindi, sul nostro stato mentale, modificando le </a:t>
            </a:r>
            <a:r>
              <a:rPr lang="it-IT" sz="2400" dirty="0"/>
              <a:t>nostre possibilità di avere </a:t>
            </a:r>
            <a:r>
              <a:rPr lang="it-IT" sz="2400" dirty="0" smtClean="0"/>
              <a:t>successo.</a:t>
            </a:r>
            <a:endParaRPr lang="it-IT" sz="2400" b="1" dirty="0"/>
          </a:p>
          <a:p>
            <a:pPr marL="0" indent="0">
              <a:buNone/>
            </a:pPr>
            <a:endParaRPr lang="it-IT" sz="1600" b="1" dirty="0" smtClean="0"/>
          </a:p>
          <a:p>
            <a:pPr marL="0" indent="0">
              <a:buNone/>
            </a:pPr>
            <a:r>
              <a:rPr lang="it-IT" sz="1600" b="1" dirty="0" smtClean="0"/>
              <a:t>Per la visione collegarsi al link:</a:t>
            </a:r>
          </a:p>
          <a:p>
            <a:pPr marL="0" indent="0">
              <a:buNone/>
            </a:pPr>
            <a:r>
              <a:rPr lang="it-IT" sz="1600" b="1" dirty="0" smtClean="0"/>
              <a:t>http</a:t>
            </a:r>
            <a:r>
              <a:rPr lang="it-IT" sz="1600" b="1" dirty="0"/>
              <a:t>://</a:t>
            </a:r>
            <a:r>
              <a:rPr lang="it-IT" sz="1600" b="1" i="1" dirty="0" smtClean="0"/>
              <a:t>video-subtitle.tedcdn.com/talk/podcast/2012G/None/AmyCuddy_2012G-480p-it.mp4</a:t>
            </a:r>
            <a:endParaRPr lang="it-IT" sz="1600" b="1" i="1" dirty="0"/>
          </a:p>
        </p:txBody>
      </p:sp>
    </p:spTree>
    <p:extLst>
      <p:ext uri="{BB962C8B-B14F-4D97-AF65-F5344CB8AC3E}">
        <p14:creationId xmlns:p14="http://schemas.microsoft.com/office/powerpoint/2010/main" val="60900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 smtClean="0"/>
              <a:t>PROSEGUIAMO APPROFONDENDO IL CONCETTO DI FEEDBACK …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750965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Feedback </a:t>
            </a:r>
            <a:r>
              <a:rPr lang="it-IT" b="1" dirty="0"/>
              <a:t>come </a:t>
            </a:r>
            <a:r>
              <a:rPr lang="it-IT" b="1" dirty="0" smtClean="0"/>
              <a:t>Restituzione</a:t>
            </a:r>
            <a:br>
              <a:rPr lang="it-IT" b="1" dirty="0" smtClean="0"/>
            </a:br>
            <a:r>
              <a:rPr lang="it-IT" b="1" dirty="0" smtClean="0"/>
              <a:t>Il rispecchiamento emotivo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916832"/>
            <a:ext cx="7848872" cy="4277072"/>
          </a:xfrm>
        </p:spPr>
        <p:txBody>
          <a:bodyPr>
            <a:normAutofit lnSpcReduction="10000"/>
          </a:bodyPr>
          <a:lstStyle/>
          <a:p>
            <a:pPr marL="514350" indent="-514350">
              <a:spcAft>
                <a:spcPts val="1200"/>
              </a:spcAft>
            </a:pPr>
            <a:r>
              <a:rPr lang="it-IT" dirty="0" smtClean="0"/>
              <a:t>La tecnica della verbalizzazione dell’emozione consiste nell’ascolto e nell’utilizzare il nome dell’emozione che provo o che ho compreso che l’altro sta provando.</a:t>
            </a:r>
          </a:p>
          <a:p>
            <a:pPr marL="514350" indent="-514350">
              <a:spcAft>
                <a:spcPts val="1200"/>
              </a:spcAft>
            </a:pPr>
            <a:r>
              <a:rPr lang="it-IT" dirty="0" smtClean="0"/>
              <a:t>Se è usata bene è uno strumento comunicativo che ci fa saltare per qualche attimo nei panni dell’altro.</a:t>
            </a:r>
          </a:p>
          <a:p>
            <a:pPr marL="514350" indent="-514350">
              <a:spcAft>
                <a:spcPts val="1200"/>
              </a:spcAft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134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Feedback come Restituzione</a:t>
            </a:r>
            <a:br>
              <a:rPr lang="it-IT" b="1" dirty="0"/>
            </a:br>
            <a:r>
              <a:rPr lang="it-IT" b="1" dirty="0"/>
              <a:t>Il rispecchiamento emotivo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916832"/>
            <a:ext cx="5112568" cy="427707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it-IT" dirty="0"/>
              <a:t>«Giovanna, da quando sei entrata non hai detto una parola.» + </a:t>
            </a:r>
            <a:r>
              <a:rPr lang="it-IT" i="1" dirty="0" err="1" smtClean="0"/>
              <a:t>NonVerbale</a:t>
            </a:r>
            <a:endParaRPr lang="it-IT" i="1" dirty="0"/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it-IT" dirty="0"/>
              <a:t>«Giovanna, da quando sei entrata non hai detto una parola. Ti è successo qualcosa o mi sbaglio?»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it-IT" dirty="0" smtClean="0"/>
              <a:t>«</a:t>
            </a:r>
            <a:r>
              <a:rPr lang="it-IT" dirty="0"/>
              <a:t>Giovanna, da quando sei entrata non hai detto una parola. Sei triste, o mi sbaglio</a:t>
            </a:r>
            <a:r>
              <a:rPr lang="it-IT" dirty="0" smtClean="0"/>
              <a:t>?»</a:t>
            </a:r>
          </a:p>
        </p:txBody>
      </p:sp>
      <p:pic>
        <p:nvPicPr>
          <p:cNvPr id="1026" name="Picture 2" descr="https://encrypted-tbn0.gstatic.com/images?q=tbn:ANd9GcRKBX65WIQ_yyAOcS_2qnZKrRCVrV2H6JARbCYhGuvmiehFOwAb2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44824"/>
            <a:ext cx="2835399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4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Feedback come Restituzione</a:t>
            </a:r>
            <a:br>
              <a:rPr lang="it-IT" b="1" dirty="0"/>
            </a:br>
            <a:r>
              <a:rPr lang="it-IT" b="1" dirty="0"/>
              <a:t>Il rispecchiamento emotivo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«Giovanna, da quando sei entrata non hai detto una parola.» e faccio seguire un sorriso o un altro cenno non verbale di interesse.</a:t>
            </a:r>
          </a:p>
          <a:p>
            <a:r>
              <a:rPr lang="it-IT" dirty="0" smtClean="0"/>
              <a:t>Variante </a:t>
            </a:r>
            <a:r>
              <a:rPr lang="it-IT" dirty="0"/>
              <a:t>più adatta ad ambienti </a:t>
            </a:r>
            <a:r>
              <a:rPr lang="it-IT" dirty="0" smtClean="0"/>
              <a:t>allargati</a:t>
            </a:r>
            <a:r>
              <a:rPr lang="it-IT" dirty="0"/>
              <a:t>.</a:t>
            </a:r>
            <a:endParaRPr lang="it-IT" dirty="0" smtClean="0"/>
          </a:p>
          <a:p>
            <a:r>
              <a:rPr lang="it-IT" dirty="0" smtClean="0"/>
              <a:t>Il processo include: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 smtClean="0"/>
              <a:t>Osservazione fenomenologica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 smtClean="0"/>
              <a:t>Comunicazione descrittiva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 smtClean="0"/>
              <a:t>Indice referenziale.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78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3725</TotalTime>
  <Words>1631</Words>
  <Application>Microsoft Office PowerPoint</Application>
  <PresentationFormat>Presentazione su schermo (4:3)</PresentationFormat>
  <Paragraphs>142</Paragraphs>
  <Slides>32</Slides>
  <Notes>30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Tema di Office</vt:lpstr>
      <vt:lpstr>Comunicazione è Relazione 18/2/2014</vt:lpstr>
      <vt:lpstr>Presentazione standard di PowerPoint</vt:lpstr>
      <vt:lpstr>Gli strumenti della GP</vt:lpstr>
      <vt:lpstr>6. L’Ascolto relazionale o attivo</vt:lpstr>
      <vt:lpstr>Un ultimo aspetto della Comunicazione non Verbale</vt:lpstr>
      <vt:lpstr>Presentazione standard di PowerPoint</vt:lpstr>
      <vt:lpstr>Feedback come Restituzione Il rispecchiamento emotivo</vt:lpstr>
      <vt:lpstr>Feedback come Restituzione Il rispecchiamento emotivo</vt:lpstr>
      <vt:lpstr>Feedback come Restituzione Il rispecchiamento emotivo</vt:lpstr>
      <vt:lpstr>Feedback come Restituzione Il rispecchiamento emotivo</vt:lpstr>
      <vt:lpstr>Il rispecchiamento emotivo Contestualizzare</vt:lpstr>
      <vt:lpstr>Il rispecchiamento emotivo La tecnica</vt:lpstr>
      <vt:lpstr>Il rispecchiamento emotivo La tecnica</vt:lpstr>
      <vt:lpstr>Il rispecchiamento emotivo </vt:lpstr>
      <vt:lpstr>Il rispecchiamento emotivo </vt:lpstr>
      <vt:lpstr>Verbalizzazione delle emozioni Esercizio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Conclusione</vt:lpstr>
      <vt:lpstr>Conclusione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Tommy</dc:creator>
  <cp:lastModifiedBy>Admin</cp:lastModifiedBy>
  <cp:revision>310</cp:revision>
  <cp:lastPrinted>2014-02-04T14:07:37Z</cp:lastPrinted>
  <dcterms:created xsi:type="dcterms:W3CDTF">2014-01-01T17:11:28Z</dcterms:created>
  <dcterms:modified xsi:type="dcterms:W3CDTF">2014-02-19T16:17:08Z</dcterms:modified>
</cp:coreProperties>
</file>