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7" r:id="rId3"/>
    <p:sldId id="257" r:id="rId4"/>
    <p:sldId id="260" r:id="rId5"/>
    <p:sldId id="259" r:id="rId6"/>
    <p:sldId id="261" r:id="rId7"/>
    <p:sldId id="278" r:id="rId8"/>
    <p:sldId id="295" r:id="rId9"/>
    <p:sldId id="290" r:id="rId10"/>
    <p:sldId id="291" r:id="rId11"/>
    <p:sldId id="292" r:id="rId12"/>
    <p:sldId id="293" r:id="rId13"/>
    <p:sldId id="294" r:id="rId14"/>
    <p:sldId id="296" r:id="rId15"/>
    <p:sldId id="262" r:id="rId16"/>
    <p:sldId id="264" r:id="rId17"/>
    <p:sldId id="265" r:id="rId18"/>
    <p:sldId id="266" r:id="rId19"/>
    <p:sldId id="267" r:id="rId20"/>
    <p:sldId id="268" r:id="rId21"/>
    <p:sldId id="297" r:id="rId22"/>
    <p:sldId id="269" r:id="rId23"/>
    <p:sldId id="270" r:id="rId24"/>
    <p:sldId id="272" r:id="rId25"/>
    <p:sldId id="273" r:id="rId26"/>
    <p:sldId id="274" r:id="rId27"/>
    <p:sldId id="275" r:id="rId28"/>
    <p:sldId id="279" r:id="rId29"/>
    <p:sldId id="287" r:id="rId30"/>
    <p:sldId id="282" r:id="rId31"/>
    <p:sldId id="288" r:id="rId32"/>
    <p:sldId id="283" r:id="rId33"/>
    <p:sldId id="284" r:id="rId34"/>
    <p:sldId id="285" r:id="rId35"/>
    <p:sldId id="286" r:id="rId36"/>
    <p:sldId id="281" r:id="rId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6" d="100"/>
          <a:sy n="86" d="100"/>
        </p:scale>
        <p:origin x="-90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70D339-D863-4BE4-B9F7-A1E052CE1842}" type="datetimeFigureOut">
              <a:rPr lang="it-IT" smtClean="0"/>
              <a:pPr/>
              <a:t>07/05/19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7245A8-B183-45F5-9EDF-F694CBA138D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07523" name="Rectangle 2"/>
          <p:cNvSpPr txBox="1">
            <a:spLocks noGrp="1" noChangeArrowheads="1"/>
          </p:cNvSpPr>
          <p:nvPr>
            <p:ph type="body" idx="1"/>
          </p:nvPr>
        </p:nvSpPr>
        <p:spPr>
          <a:xfrm>
            <a:off x="1061392" y="4350019"/>
            <a:ext cx="4725136" cy="3497393"/>
          </a:xfrm>
          <a:noFill/>
          <a:ln/>
        </p:spPr>
        <p:txBody>
          <a:bodyPr wrap="none" anchor="ct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26979" name="Rectangle 2"/>
          <p:cNvSpPr txBox="1">
            <a:spLocks noGrp="1" noChangeArrowheads="1"/>
          </p:cNvSpPr>
          <p:nvPr>
            <p:ph type="body" idx="1"/>
          </p:nvPr>
        </p:nvSpPr>
        <p:spPr>
          <a:xfrm>
            <a:off x="1061392" y="4350019"/>
            <a:ext cx="4725136" cy="3497393"/>
          </a:xfrm>
          <a:noFill/>
          <a:ln/>
        </p:spPr>
        <p:txBody>
          <a:bodyPr wrap="none" anchor="ct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14691" name="Rectangle 2"/>
          <p:cNvSpPr txBox="1">
            <a:spLocks noGrp="1" noChangeArrowheads="1"/>
          </p:cNvSpPr>
          <p:nvPr>
            <p:ph type="body" idx="1"/>
          </p:nvPr>
        </p:nvSpPr>
        <p:spPr>
          <a:xfrm>
            <a:off x="1061392" y="4350019"/>
            <a:ext cx="4725136" cy="3497393"/>
          </a:xfrm>
          <a:noFill/>
          <a:ln/>
        </p:spPr>
        <p:txBody>
          <a:bodyPr wrap="none" anchor="ct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28003" name="Rectangle 2"/>
          <p:cNvSpPr txBox="1">
            <a:spLocks noGrp="1" noChangeArrowheads="1"/>
          </p:cNvSpPr>
          <p:nvPr>
            <p:ph type="body" idx="1"/>
          </p:nvPr>
        </p:nvSpPr>
        <p:spPr>
          <a:xfrm>
            <a:off x="1061392" y="4350019"/>
            <a:ext cx="4725136" cy="3497393"/>
          </a:xfrm>
          <a:noFill/>
          <a:ln/>
        </p:spPr>
        <p:txBody>
          <a:bodyPr wrap="none" anchor="ct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15715" name="Rectangle 2"/>
          <p:cNvSpPr txBox="1">
            <a:spLocks noGrp="1" noChangeArrowheads="1"/>
          </p:cNvSpPr>
          <p:nvPr>
            <p:ph type="body" idx="1"/>
          </p:nvPr>
        </p:nvSpPr>
        <p:spPr>
          <a:xfrm>
            <a:off x="1061392" y="4350019"/>
            <a:ext cx="4725136" cy="3497393"/>
          </a:xfrm>
          <a:noFill/>
          <a:ln/>
        </p:spPr>
        <p:txBody>
          <a:bodyPr wrap="none" anchor="ctr"/>
          <a:lstStyle/>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
          <p:cNvSpPr txBox="1">
            <a:spLocks noGrp="1" noRot="1" noChangeAspect="1" noChangeArrowheads="1" noTextEdit="1"/>
          </p:cNvSpPr>
          <p:nvPr>
            <p:ph type="sldImg"/>
          </p:nvPr>
        </p:nvSpPr>
        <p:spPr>
          <a:xfrm>
            <a:off x="1003786" y="695134"/>
            <a:ext cx="4848989" cy="3428152"/>
          </a:xfrm>
          <a:solidFill>
            <a:srgbClr val="FFFFFF"/>
          </a:solidFill>
          <a:ln>
            <a:solidFill>
              <a:srgbClr val="000000"/>
            </a:solidFill>
            <a:miter lim="800000"/>
          </a:ln>
        </p:spPr>
      </p:sp>
      <p:sp>
        <p:nvSpPr>
          <p:cNvPr id="116739" name="Rectangle 2"/>
          <p:cNvSpPr txBox="1">
            <a:spLocks noGrp="1" noChangeArrowheads="1"/>
          </p:cNvSpPr>
          <p:nvPr>
            <p:ph type="body" idx="1"/>
          </p:nvPr>
        </p:nvSpPr>
        <p:spPr>
          <a:xfrm>
            <a:off x="1061392" y="4350019"/>
            <a:ext cx="4725136" cy="3497393"/>
          </a:xfrm>
          <a:noFill/>
          <a:ln/>
        </p:spPr>
        <p:txBody>
          <a:bodyPr wrap="none" anchor="ctr"/>
          <a:lstStyle/>
          <a:p>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
          <p:cNvSpPr txBox="1">
            <a:spLocks noGrp="1" noRot="1" noChangeAspect="1" noChangeArrowheads="1" noTextEdit="1"/>
          </p:cNvSpPr>
          <p:nvPr>
            <p:ph type="sldImg"/>
          </p:nvPr>
        </p:nvSpPr>
        <p:spPr>
          <a:xfrm>
            <a:off x="1003786" y="695134"/>
            <a:ext cx="4848989" cy="3428152"/>
          </a:xfrm>
          <a:solidFill>
            <a:srgbClr val="FFFFFF"/>
          </a:solidFill>
          <a:ln>
            <a:solidFill>
              <a:srgbClr val="000000"/>
            </a:solidFill>
            <a:miter lim="800000"/>
          </a:ln>
        </p:spPr>
      </p:sp>
      <p:sp>
        <p:nvSpPr>
          <p:cNvPr id="117763" name="Rectangle 2"/>
          <p:cNvSpPr txBox="1">
            <a:spLocks noGrp="1" noChangeArrowheads="1"/>
          </p:cNvSpPr>
          <p:nvPr>
            <p:ph type="body" idx="1"/>
          </p:nvPr>
        </p:nvSpPr>
        <p:spPr>
          <a:xfrm>
            <a:off x="1061392" y="4350019"/>
            <a:ext cx="4725136" cy="3497393"/>
          </a:xfrm>
          <a:noFill/>
          <a:ln/>
        </p:spPr>
        <p:txBody>
          <a:bodyPr wrap="none" anchor="ctr"/>
          <a:lstStyle/>
          <a:p>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
          <p:cNvSpPr txBox="1">
            <a:spLocks noGrp="1" noRot="1" noChangeAspect="1" noChangeArrowheads="1" noTextEdit="1"/>
          </p:cNvSpPr>
          <p:nvPr>
            <p:ph type="sldImg"/>
          </p:nvPr>
        </p:nvSpPr>
        <p:spPr>
          <a:xfrm>
            <a:off x="1003786" y="695134"/>
            <a:ext cx="4848989" cy="3428152"/>
          </a:xfrm>
          <a:solidFill>
            <a:srgbClr val="FFFFFF"/>
          </a:solidFill>
          <a:ln>
            <a:solidFill>
              <a:srgbClr val="000000"/>
            </a:solidFill>
            <a:miter lim="800000"/>
          </a:ln>
        </p:spPr>
      </p:sp>
      <p:sp>
        <p:nvSpPr>
          <p:cNvPr id="118787" name="Rectangle 2"/>
          <p:cNvSpPr txBox="1">
            <a:spLocks noGrp="1" noChangeArrowheads="1"/>
          </p:cNvSpPr>
          <p:nvPr>
            <p:ph type="body" idx="1"/>
          </p:nvPr>
        </p:nvSpPr>
        <p:spPr>
          <a:xfrm>
            <a:off x="1061392" y="4350019"/>
            <a:ext cx="4725136" cy="3497393"/>
          </a:xfrm>
          <a:noFill/>
          <a:ln/>
        </p:spPr>
        <p:txBody>
          <a:bodyPr wrap="none" anchor="ct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07/05/19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07/05/19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07/05/19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07/05/19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07/05/19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07/05/19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07/05/19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07/05/19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07/05/19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07/05/19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07/05/19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07/05/19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CARTELLA CLINICA</a:t>
            </a:r>
            <a:endParaRPr lang="it-IT" dirty="0"/>
          </a:p>
        </p:txBody>
      </p:sp>
      <p:sp>
        <p:nvSpPr>
          <p:cNvPr id="5" name="Segnaposto contenuto 4"/>
          <p:cNvSpPr>
            <a:spLocks noGrp="1"/>
          </p:cNvSpPr>
          <p:nvPr>
            <p:ph idx="1"/>
          </p:nvPr>
        </p:nvSpPr>
        <p:spPr/>
        <p:txBody>
          <a:bodyPr/>
          <a:lstStyle/>
          <a:p>
            <a:endParaRPr lang="it-IT"/>
          </a:p>
        </p:txBody>
      </p:sp>
      <p:pic>
        <p:nvPicPr>
          <p:cNvPr id="1026" name="Picture 2"/>
          <p:cNvPicPr>
            <a:picLocks noChangeAspect="1" noChangeArrowheads="1"/>
          </p:cNvPicPr>
          <p:nvPr/>
        </p:nvPicPr>
        <p:blipFill>
          <a:blip r:embed="rId2" cstate="print"/>
          <a:srcRect/>
          <a:stretch>
            <a:fillRect/>
          </a:stretch>
        </p:blipFill>
        <p:spPr bwMode="auto">
          <a:xfrm>
            <a:off x="827584" y="1556792"/>
            <a:ext cx="8028384" cy="60175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informativa</a:t>
            </a:r>
            <a:endParaRPr lang="it-IT" dirty="0"/>
          </a:p>
        </p:txBody>
      </p:sp>
      <p:sp>
        <p:nvSpPr>
          <p:cNvPr id="3" name="Segnaposto contenuto 2"/>
          <p:cNvSpPr>
            <a:spLocks noGrp="1"/>
          </p:cNvSpPr>
          <p:nvPr>
            <p:ph idx="1"/>
          </p:nvPr>
        </p:nvSpPr>
        <p:spPr/>
        <p:txBody>
          <a:bodyPr>
            <a:normAutofit fontScale="92500"/>
          </a:bodyPr>
          <a:lstStyle/>
          <a:p>
            <a:pPr>
              <a:buNone/>
            </a:pPr>
            <a:r>
              <a:rPr lang="it-IT" dirty="0" smtClean="0"/>
              <a:t>Concisa, trasparente, intellegibile per l’interessato, f</a:t>
            </a:r>
          </a:p>
          <a:p>
            <a:pPr>
              <a:buNone/>
            </a:pPr>
            <a:r>
              <a:rPr lang="it-IT" dirty="0" smtClean="0"/>
              <a:t> Specifica … </a:t>
            </a:r>
          </a:p>
          <a:p>
            <a:pPr>
              <a:buNone/>
            </a:pPr>
            <a:r>
              <a:rPr lang="it-IT" dirty="0" smtClean="0"/>
              <a:t> la finalità, la base giuridica del trattamento e il suo legittimo interesse </a:t>
            </a:r>
          </a:p>
          <a:p>
            <a:pPr>
              <a:buNone/>
            </a:pPr>
            <a:r>
              <a:rPr lang="it-IT" dirty="0" smtClean="0"/>
              <a:t> i diritti degli interessati, la presenza di responsabili del trattamento, i destinatari dei dati</a:t>
            </a:r>
          </a:p>
          <a:p>
            <a:pPr>
              <a:buNone/>
            </a:pPr>
            <a:r>
              <a:rPr lang="it-IT" dirty="0" smtClean="0"/>
              <a:t>le modalità con cui i dati vengono gestiti e conservati</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consenso</a:t>
            </a:r>
            <a:endParaRPr lang="it-IT" dirty="0"/>
          </a:p>
        </p:txBody>
      </p:sp>
      <p:sp>
        <p:nvSpPr>
          <p:cNvPr id="3" name="Segnaposto contenuto 2"/>
          <p:cNvSpPr>
            <a:spLocks noGrp="1"/>
          </p:cNvSpPr>
          <p:nvPr>
            <p:ph idx="1"/>
          </p:nvPr>
        </p:nvSpPr>
        <p:spPr/>
        <p:txBody>
          <a:bodyPr/>
          <a:lstStyle/>
          <a:p>
            <a:r>
              <a:rPr lang="it-IT" dirty="0" smtClean="0"/>
              <a:t>Esplicito ed inequivocabile</a:t>
            </a:r>
          </a:p>
          <a:p>
            <a:r>
              <a:rPr lang="it-IT" dirty="0" smtClean="0"/>
              <a:t> Il titolare deve essere in grado di dimostrare che l’interessato ha prestato il consenso a uno specifico trattamento</a:t>
            </a:r>
          </a:p>
          <a:p>
            <a:r>
              <a:rPr lang="it-IT" dirty="0" smtClean="0"/>
              <a:t> Non è prescritto che debba necessariamente essere documentato per iscritto …</a:t>
            </a:r>
          </a:p>
          <a:p>
            <a:r>
              <a:rPr lang="it-IT" dirty="0" smtClean="0"/>
              <a:t> Il consenso dei minori è valido a partire dai 16 anni</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designazione dei responsabili del trattamento dei dati</a:t>
            </a:r>
            <a:endParaRPr lang="it-IT" dirty="0"/>
          </a:p>
        </p:txBody>
      </p:sp>
      <p:sp>
        <p:nvSpPr>
          <p:cNvPr id="3" name="Segnaposto contenuto 2"/>
          <p:cNvSpPr>
            <a:spLocks noGrp="1"/>
          </p:cNvSpPr>
          <p:nvPr>
            <p:ph idx="1"/>
          </p:nvPr>
        </p:nvSpPr>
        <p:spPr/>
        <p:txBody>
          <a:bodyPr/>
          <a:lstStyle/>
          <a:p>
            <a:r>
              <a:rPr lang="it-IT" dirty="0" smtClean="0"/>
              <a:t>Il titolare può designare un responsabile del trattamento attribuendogli specifici compiti, attraverso un atto giuridico conforme al diritto nazionale. Anche se non è prevista esplicitamente una figura di «incaricato del trattamento», non viene esclusa la presenza di «persone autorizzate al trattamento dei dati sotto la responsabilità diretta del titolare».</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Designazione del DPO</a:t>
            </a:r>
            <a:endParaRPr lang="it-IT" dirty="0"/>
          </a:p>
        </p:txBody>
      </p:sp>
      <p:sp>
        <p:nvSpPr>
          <p:cNvPr id="5" name="Segnaposto contenuto 4"/>
          <p:cNvSpPr>
            <a:spLocks noGrp="1"/>
          </p:cNvSpPr>
          <p:nvPr>
            <p:ph idx="1"/>
          </p:nvPr>
        </p:nvSpPr>
        <p:spPr>
          <a:xfrm>
            <a:off x="457200" y="1495325"/>
            <a:ext cx="8229600" cy="4525963"/>
          </a:xfrm>
        </p:spPr>
        <p:txBody>
          <a:bodyPr>
            <a:normAutofit lnSpcReduction="10000"/>
          </a:bodyPr>
          <a:lstStyle/>
          <a:p>
            <a:r>
              <a:rPr lang="it-IT" dirty="0" smtClean="0"/>
              <a:t>Il GDPR prevede l’obbligo per il titolare di nominare un DPO - Data </a:t>
            </a:r>
            <a:r>
              <a:rPr lang="it-IT" dirty="0" err="1" smtClean="0"/>
              <a:t>Protection</a:t>
            </a:r>
            <a:r>
              <a:rPr lang="it-IT" dirty="0" smtClean="0"/>
              <a:t> </a:t>
            </a:r>
            <a:r>
              <a:rPr lang="it-IT" dirty="0" err="1" smtClean="0"/>
              <a:t>Officier</a:t>
            </a:r>
            <a:r>
              <a:rPr lang="it-IT" dirty="0" smtClean="0"/>
              <a:t>, una figura professionale che ha il compito di osservare, valutare e organizzare la gestione del trattamento di dati personali in una azienda affinché questi siano trattati nel rispetto delle normative privacy vigenti. Tale obbligo si verifica se le attività prevedono un trattamento di una «larga scala» di specifiche tipologie di dati personali (ad es. dati sanitari).</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notifica delle violazioni di dati </a:t>
            </a:r>
            <a:r>
              <a:rPr lang="it-IT" smtClean="0"/>
              <a:t>personali (DATA-BREACH)</a:t>
            </a:r>
            <a:endParaRPr lang="it-IT" dirty="0"/>
          </a:p>
        </p:txBody>
      </p:sp>
      <p:sp>
        <p:nvSpPr>
          <p:cNvPr id="3" name="Segnaposto contenuto 2"/>
          <p:cNvSpPr>
            <a:spLocks noGrp="1"/>
          </p:cNvSpPr>
          <p:nvPr>
            <p:ph idx="1"/>
          </p:nvPr>
        </p:nvSpPr>
        <p:spPr/>
        <p:txBody>
          <a:bodyPr/>
          <a:lstStyle/>
          <a:p>
            <a:r>
              <a:rPr lang="it-IT" dirty="0" smtClean="0"/>
              <a:t>I titolari devono notificare all’Autorità di controllo le violazioni di dati personali di cui vengano a conoscenza, entro 72 ore e comunque “senza ingiustificato ritardo”, ma soltanto se ritengono probabile che da tale violazione derivino rischi per i diritti e le libertà degli interessati.</a:t>
            </a:r>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FA IL MMG?</a:t>
            </a:r>
            <a:endParaRPr lang="it-IT" dirty="0"/>
          </a:p>
        </p:txBody>
      </p:sp>
      <p:sp>
        <p:nvSpPr>
          <p:cNvPr id="3" name="Segnaposto contenuto 2"/>
          <p:cNvSpPr>
            <a:spLocks noGrp="1"/>
          </p:cNvSpPr>
          <p:nvPr>
            <p:ph idx="1"/>
          </p:nvPr>
        </p:nvSpPr>
        <p:spPr>
          <a:xfrm>
            <a:off x="395536" y="1556792"/>
            <a:ext cx="8229600" cy="4525963"/>
          </a:xfrm>
        </p:spPr>
        <p:txBody>
          <a:bodyPr>
            <a:normAutofit fontScale="92500" lnSpcReduction="10000"/>
          </a:bodyPr>
          <a:lstStyle/>
          <a:p>
            <a:r>
              <a:rPr lang="it-IT" dirty="0" smtClean="0"/>
              <a:t>Chiede al pz  il consenso per se e per i suoi collaboratori al trattamento dei dati personali </a:t>
            </a:r>
          </a:p>
          <a:p>
            <a:r>
              <a:rPr lang="it-IT" dirty="0" smtClean="0"/>
              <a:t>Utilizza  password di sicurezza per l’apertura dell’archivio informatico e database</a:t>
            </a:r>
          </a:p>
          <a:p>
            <a:r>
              <a:rPr lang="it-IT" dirty="0" smtClean="0"/>
              <a:t>Utilizza password  di sicurezza per accedere alle certificazioni telematiche verso </a:t>
            </a:r>
            <a:r>
              <a:rPr lang="it-IT" dirty="0"/>
              <a:t>E</a:t>
            </a:r>
            <a:r>
              <a:rPr lang="it-IT" dirty="0" smtClean="0"/>
              <a:t>nti pubblici sanitari(INPS, SISTEMA TS Tessera Sanitaria)</a:t>
            </a:r>
          </a:p>
          <a:p>
            <a:r>
              <a:rPr lang="it-IT" dirty="0" smtClean="0"/>
              <a:t>Informa il paziente e chiede il consenso per se e per i propri collaboratori anche in formazione per il trattamento dei dati sensibili </a:t>
            </a:r>
            <a:endParaRPr lang="it-IT" dirty="0"/>
          </a:p>
        </p:txBody>
      </p:sp>
    </p:spTree>
    <p:extLst>
      <p:ext uri="{BB962C8B-B14F-4D97-AF65-F5344CB8AC3E}">
        <p14:creationId xmlns:p14="http://schemas.microsoft.com/office/powerpoint/2010/main" xmlns="" val="2269482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CARTELLA CLINICA: definizione</a:t>
            </a:r>
            <a:endParaRPr lang="it-IT" dirty="0"/>
          </a:p>
        </p:txBody>
      </p:sp>
      <p:sp>
        <p:nvSpPr>
          <p:cNvPr id="3" name="Segnaposto contenuto 2"/>
          <p:cNvSpPr>
            <a:spLocks noGrp="1"/>
          </p:cNvSpPr>
          <p:nvPr>
            <p:ph idx="1"/>
          </p:nvPr>
        </p:nvSpPr>
        <p:spPr/>
        <p:txBody>
          <a:bodyPr>
            <a:normAutofit fontScale="70000" lnSpcReduction="20000"/>
          </a:bodyPr>
          <a:lstStyle/>
          <a:p>
            <a:pPr algn="just">
              <a:buNone/>
            </a:pPr>
            <a:endParaRPr lang="it-IT" dirty="0" smtClean="0"/>
          </a:p>
          <a:p>
            <a:pPr>
              <a:buNone/>
            </a:pPr>
            <a:r>
              <a:rPr lang="it-IT" dirty="0" smtClean="0"/>
              <a:t>Strumento informativo individuale  finalizzato a rilevare tutte </a:t>
            </a:r>
          </a:p>
          <a:p>
            <a:pPr>
              <a:buNone/>
            </a:pPr>
            <a:r>
              <a:rPr lang="it-IT" dirty="0" smtClean="0"/>
              <a:t>le  informazioni anagrafiche  e  cliniche  relative  ad  un </a:t>
            </a:r>
          </a:p>
          <a:p>
            <a:pPr>
              <a:buNone/>
            </a:pPr>
            <a:r>
              <a:rPr lang="it-IT" dirty="0" smtClean="0"/>
              <a:t>paziente  e/o  ad  un  singolo  episodio  di  ricovero  (Ministero </a:t>
            </a:r>
          </a:p>
          <a:p>
            <a:pPr>
              <a:buNone/>
            </a:pPr>
            <a:r>
              <a:rPr lang="it-IT" dirty="0" smtClean="0"/>
              <a:t>della Sanità, 1992)</a:t>
            </a:r>
          </a:p>
          <a:p>
            <a:pPr>
              <a:buNone/>
            </a:pPr>
            <a:r>
              <a:rPr lang="it-IT" dirty="0" smtClean="0"/>
              <a:t>E’ un atto  pubblico  di  fede  privilegiata,  con  valore  probatorio </a:t>
            </a:r>
          </a:p>
          <a:p>
            <a:pPr>
              <a:buNone/>
            </a:pPr>
            <a:r>
              <a:rPr lang="it-IT" dirty="0" smtClean="0"/>
              <a:t>contrastabile  solo  con  querela  di  falso  dal  momento  che, </a:t>
            </a:r>
          </a:p>
          <a:p>
            <a:pPr>
              <a:buNone/>
            </a:pPr>
            <a:r>
              <a:rPr lang="it-IT" dirty="0" smtClean="0"/>
              <a:t>indipendentemente  dalla  sua  revocabilità  e  non  </a:t>
            </a:r>
            <a:r>
              <a:rPr lang="it-IT" dirty="0" err="1" smtClean="0"/>
              <a:t>definitività</a:t>
            </a:r>
            <a:r>
              <a:rPr lang="it-IT" dirty="0" smtClean="0"/>
              <a:t>,  è </a:t>
            </a:r>
          </a:p>
          <a:p>
            <a:pPr>
              <a:buNone/>
            </a:pPr>
            <a:r>
              <a:rPr lang="it-IT" dirty="0" smtClean="0"/>
              <a:t>formata  da  un  pubblico  ufficiale nell'esercizio  di  una  speciale </a:t>
            </a:r>
          </a:p>
          <a:p>
            <a:pPr>
              <a:buNone/>
            </a:pPr>
            <a:r>
              <a:rPr lang="it-IT" dirty="0" smtClean="0"/>
              <a:t>potestà  di  attestazione  conferita  dalla  legge,  dai  regolamenti  o </a:t>
            </a:r>
          </a:p>
          <a:p>
            <a:pPr>
              <a:buNone/>
            </a:pPr>
            <a:r>
              <a:rPr lang="it-IT" dirty="0" smtClean="0"/>
              <a:t>dall'ordinamento  interno  dell'ente,  nel  cui  nome  e  conto  l'atto  è </a:t>
            </a:r>
          </a:p>
          <a:p>
            <a:pPr>
              <a:buNone/>
            </a:pPr>
            <a:r>
              <a:rPr lang="it-IT" dirty="0" smtClean="0"/>
              <a:t>formato</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lstStyle/>
          <a:p>
            <a:endParaRPr lang="it-IT" dirty="0"/>
          </a:p>
        </p:txBody>
      </p:sp>
      <p:sp>
        <p:nvSpPr>
          <p:cNvPr id="7" name="Segnaposto contenuto 6"/>
          <p:cNvSpPr>
            <a:spLocks noGrp="1"/>
          </p:cNvSpPr>
          <p:nvPr>
            <p:ph idx="1"/>
          </p:nvPr>
        </p:nvSpPr>
        <p:spPr>
          <a:xfrm>
            <a:off x="457200" y="980728"/>
            <a:ext cx="8229600" cy="5040560"/>
          </a:xfrm>
        </p:spPr>
        <p:txBody>
          <a:bodyPr>
            <a:normAutofit lnSpcReduction="10000"/>
          </a:bodyPr>
          <a:lstStyle/>
          <a:p>
            <a:pPr>
              <a:buNone/>
            </a:pPr>
            <a:r>
              <a:rPr lang="it-IT" sz="2400" dirty="0" smtClean="0"/>
              <a:t>“</a:t>
            </a:r>
            <a:r>
              <a:rPr lang="it-IT" sz="2400" dirty="0" err="1" smtClean="0"/>
              <a:t>…tutti</a:t>
            </a:r>
            <a:r>
              <a:rPr lang="it-IT" sz="2400" dirty="0" smtClean="0"/>
              <a:t> i medici che concorrono alla cura del paziente sono tenuti per quanto di competenza (di conseguenza anche nei casi di consulti) alla corretta compilazione e verifica della cartella clinica.</a:t>
            </a:r>
          </a:p>
          <a:p>
            <a:pPr>
              <a:buNone/>
            </a:pPr>
            <a:r>
              <a:rPr lang="it-IT" sz="2400" dirty="0" smtClean="0"/>
              <a:t> Le attestazioni contenute in cartella clinica relative alle attività </a:t>
            </a:r>
          </a:p>
          <a:p>
            <a:pPr>
              <a:buNone/>
            </a:pPr>
            <a:r>
              <a:rPr lang="it-IT" sz="2400" dirty="0" smtClean="0"/>
              <a:t>espletate  nel  corso  di  una  terapia  o  di  un  intervento,  in </a:t>
            </a:r>
          </a:p>
          <a:p>
            <a:pPr>
              <a:buNone/>
            </a:pPr>
            <a:r>
              <a:rPr lang="it-IT" sz="2400" dirty="0" smtClean="0"/>
              <a:t>quanto  esplicazione  del  potere  certificativi  e  della  natura </a:t>
            </a:r>
          </a:p>
          <a:p>
            <a:pPr>
              <a:buNone/>
            </a:pPr>
            <a:r>
              <a:rPr lang="it-IT" sz="2400" dirty="0" smtClean="0"/>
              <a:t>pubblica  dell’attività  sanitaria,  hanno  valore  di  atto </a:t>
            </a:r>
          </a:p>
          <a:p>
            <a:pPr>
              <a:buNone/>
            </a:pPr>
            <a:r>
              <a:rPr lang="it-IT" sz="2400" dirty="0" smtClean="0"/>
              <a:t>pubblico e, come tali, fanno piena prova fino a querela di </a:t>
            </a:r>
          </a:p>
          <a:p>
            <a:pPr>
              <a:buNone/>
            </a:pPr>
            <a:r>
              <a:rPr lang="it-IT" sz="2400" dirty="0" smtClean="0"/>
              <a:t>falso della provenienza della cartella e  di tutta l’attività in </a:t>
            </a:r>
          </a:p>
          <a:p>
            <a:pPr>
              <a:buNone/>
            </a:pPr>
            <a:r>
              <a:rPr lang="it-IT" sz="2400" dirty="0" smtClean="0"/>
              <a:t>essa </a:t>
            </a:r>
            <a:r>
              <a:rPr lang="it-IT" sz="2400" dirty="0" err="1" smtClean="0"/>
              <a:t>menzionata…</a:t>
            </a:r>
            <a:r>
              <a:rPr lang="it-IT" sz="2400" dirty="0" smtClean="0"/>
              <a:t>”.</a:t>
            </a:r>
          </a:p>
          <a:p>
            <a:pPr>
              <a:buNone/>
            </a:pPr>
            <a:r>
              <a:rPr lang="it-IT" sz="2400" i="1" dirty="0" smtClean="0"/>
              <a:t>Sentenza Tribunale di Genova 24 settembre 2005</a:t>
            </a:r>
            <a:endParaRPr lang="it-IT" sz="24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323528" y="1600200"/>
            <a:ext cx="8363272" cy="4853136"/>
          </a:xfrm>
        </p:spPr>
        <p:txBody>
          <a:bodyPr>
            <a:normAutofit fontScale="70000" lnSpcReduction="20000"/>
          </a:bodyPr>
          <a:lstStyle/>
          <a:p>
            <a:pPr>
              <a:buNone/>
            </a:pPr>
            <a:r>
              <a:rPr lang="it-IT" dirty="0" smtClean="0"/>
              <a:t>Art. 2699 CODICE CIVILE</a:t>
            </a:r>
          </a:p>
          <a:p>
            <a:pPr>
              <a:buNone/>
            </a:pPr>
            <a:r>
              <a:rPr lang="it-IT" dirty="0" smtClean="0"/>
              <a:t>Atto Pubblico</a:t>
            </a:r>
          </a:p>
          <a:p>
            <a:pPr>
              <a:buNone/>
            </a:pPr>
            <a:r>
              <a:rPr lang="it-IT" dirty="0" smtClean="0"/>
              <a:t>L'atto pubblico è il documento redatto, con le richieste </a:t>
            </a:r>
          </a:p>
          <a:p>
            <a:pPr>
              <a:buNone/>
            </a:pPr>
            <a:r>
              <a:rPr lang="it-IT" dirty="0" smtClean="0"/>
              <a:t>formalità, da un notaio o da altro pubblico ufficiale</a:t>
            </a:r>
          </a:p>
          <a:p>
            <a:pPr>
              <a:buNone/>
            </a:pPr>
            <a:r>
              <a:rPr lang="it-IT" dirty="0" smtClean="0"/>
              <a:t>autorizzato ad attribuirgli pubblica fede nel luogo dove l'atto è </a:t>
            </a:r>
          </a:p>
          <a:p>
            <a:pPr>
              <a:buNone/>
            </a:pPr>
            <a:r>
              <a:rPr lang="it-IT" dirty="0" smtClean="0"/>
              <a:t>formato.</a:t>
            </a:r>
          </a:p>
          <a:p>
            <a:pPr>
              <a:buNone/>
            </a:pPr>
            <a:endParaRPr lang="it-IT" dirty="0" smtClean="0"/>
          </a:p>
          <a:p>
            <a:pPr>
              <a:buNone/>
            </a:pPr>
            <a:r>
              <a:rPr lang="it-IT" dirty="0" smtClean="0"/>
              <a:t>Articolo 2700 del </a:t>
            </a:r>
          </a:p>
          <a:p>
            <a:pPr>
              <a:buNone/>
            </a:pPr>
            <a:r>
              <a:rPr lang="it-IT" dirty="0" smtClean="0"/>
              <a:t>– Efficacia dell’atto pubblico</a:t>
            </a:r>
          </a:p>
          <a:p>
            <a:pPr>
              <a:buNone/>
            </a:pPr>
            <a:r>
              <a:rPr lang="it-IT" dirty="0" smtClean="0"/>
              <a:t>L'atto pubblico fa piena prova, fino a querela di falso, della</a:t>
            </a:r>
          </a:p>
          <a:p>
            <a:pPr>
              <a:buNone/>
            </a:pPr>
            <a:r>
              <a:rPr lang="it-IT" dirty="0" smtClean="0"/>
              <a:t>provenienza del documento dal pubblico ufficiale che lo ha</a:t>
            </a:r>
          </a:p>
          <a:p>
            <a:pPr>
              <a:buNone/>
            </a:pPr>
            <a:r>
              <a:rPr lang="it-IT" dirty="0" smtClean="0"/>
              <a:t>formato, nonché delle dichiarazioni delle parti e degli altri fatti</a:t>
            </a:r>
          </a:p>
          <a:p>
            <a:pPr>
              <a:buNone/>
            </a:pPr>
            <a:r>
              <a:rPr lang="it-IT" dirty="0" smtClean="0"/>
              <a:t>che il pubblico ufficiale attesta avvenuti in sua presenza o da</a:t>
            </a:r>
          </a:p>
          <a:p>
            <a:pPr>
              <a:buNone/>
            </a:pPr>
            <a:r>
              <a:rPr lang="it-IT" dirty="0" smtClean="0"/>
              <a:t>lui compiuti</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7500" lnSpcReduction="20000"/>
          </a:bodyPr>
          <a:lstStyle/>
          <a:p>
            <a:pPr>
              <a:buNone/>
            </a:pPr>
            <a:r>
              <a:rPr lang="it-IT" dirty="0" smtClean="0"/>
              <a:t>Art. 357 CODICE PENALE</a:t>
            </a:r>
          </a:p>
          <a:p>
            <a:pPr>
              <a:buNone/>
            </a:pPr>
            <a:r>
              <a:rPr lang="it-IT" dirty="0" smtClean="0"/>
              <a:t>Nozione del pubblico ufficiale</a:t>
            </a:r>
          </a:p>
          <a:p>
            <a:pPr>
              <a:buNone/>
            </a:pPr>
            <a:endParaRPr lang="it-IT" dirty="0" smtClean="0"/>
          </a:p>
          <a:p>
            <a:pPr>
              <a:buNone/>
            </a:pPr>
            <a:r>
              <a:rPr lang="it-IT" dirty="0" smtClean="0"/>
              <a:t>Agli effetti della legge penale, sono pubblici ufficiali coloro i </a:t>
            </a:r>
          </a:p>
          <a:p>
            <a:pPr>
              <a:buNone/>
            </a:pPr>
            <a:r>
              <a:rPr lang="it-IT" dirty="0" smtClean="0"/>
              <a:t>quali esercitano una pubblica funzione legislativa, giudiziaria </a:t>
            </a:r>
          </a:p>
          <a:p>
            <a:pPr>
              <a:buNone/>
            </a:pPr>
            <a:r>
              <a:rPr lang="it-IT" dirty="0" smtClean="0"/>
              <a:t>o amministrativa. Agli stessi effetti è pubblica la funzione </a:t>
            </a:r>
          </a:p>
          <a:p>
            <a:pPr>
              <a:buNone/>
            </a:pPr>
            <a:r>
              <a:rPr lang="it-IT" dirty="0" smtClean="0"/>
              <a:t>amministrativa disciplinata da norme di diritto pubblico e da</a:t>
            </a:r>
          </a:p>
          <a:p>
            <a:pPr>
              <a:buNone/>
            </a:pPr>
            <a:r>
              <a:rPr lang="it-IT" dirty="0" smtClean="0"/>
              <a:t> atti </a:t>
            </a:r>
            <a:r>
              <a:rPr lang="it-IT" dirty="0" err="1" smtClean="0"/>
              <a:t>autoritativi</a:t>
            </a:r>
            <a:r>
              <a:rPr lang="it-IT" dirty="0" smtClean="0"/>
              <a:t> e caratterizzata dalla formazione e dalla </a:t>
            </a:r>
          </a:p>
          <a:p>
            <a:pPr>
              <a:buNone/>
            </a:pPr>
            <a:r>
              <a:rPr lang="it-IT" dirty="0" smtClean="0"/>
              <a:t>manifestazione della volontà della pubblica amministrazione o</a:t>
            </a:r>
          </a:p>
          <a:p>
            <a:pPr>
              <a:buNone/>
            </a:pPr>
            <a:r>
              <a:rPr lang="it-IT" dirty="0" smtClean="0"/>
              <a:t> dal suo svolgersi per mezzo di poteri </a:t>
            </a:r>
            <a:r>
              <a:rPr lang="it-IT" dirty="0" err="1" smtClean="0"/>
              <a:t>autoritativi</a:t>
            </a:r>
            <a:r>
              <a:rPr lang="it-IT" dirty="0" smtClean="0"/>
              <a:t> o certificativi.</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CODICE DEONTOLOGICO</a:t>
            </a:r>
            <a:endParaRPr lang="it-IT" dirty="0"/>
          </a:p>
        </p:txBody>
      </p:sp>
      <p:sp>
        <p:nvSpPr>
          <p:cNvPr id="3" name="Segnaposto contenuto 2"/>
          <p:cNvSpPr>
            <a:spLocks noGrp="1"/>
          </p:cNvSpPr>
          <p:nvPr>
            <p:ph idx="1"/>
          </p:nvPr>
        </p:nvSpPr>
        <p:spPr>
          <a:xfrm>
            <a:off x="457200" y="1124744"/>
            <a:ext cx="8229600" cy="4929411"/>
          </a:xfrm>
        </p:spPr>
        <p:txBody>
          <a:bodyPr>
            <a:noAutofit/>
          </a:bodyPr>
          <a:lstStyle/>
          <a:p>
            <a:pPr>
              <a:buNone/>
            </a:pPr>
            <a:r>
              <a:rPr lang="it-IT" sz="1600" dirty="0" smtClean="0"/>
              <a:t>Articolo 12</a:t>
            </a:r>
          </a:p>
          <a:p>
            <a:pPr>
              <a:buNone/>
            </a:pPr>
            <a:r>
              <a:rPr lang="it-IT" sz="1600" dirty="0" err="1" smtClean="0"/>
              <a:t>--</a:t>
            </a:r>
            <a:r>
              <a:rPr lang="it-IT" sz="1600" dirty="0" smtClean="0"/>
              <a:t> TRATTAMENTO DEI DATI SENSIBILI -</a:t>
            </a:r>
          </a:p>
          <a:p>
            <a:pPr>
              <a:buNone/>
            </a:pPr>
            <a:r>
              <a:rPr lang="it-IT" sz="1800" dirty="0" smtClean="0"/>
              <a:t>Al medico, è consentito il trattamento dei dati personali idonei a rivelare lo stato di salute del paziente previa richiesta o autorizzazione da parte </a:t>
            </a:r>
          </a:p>
          <a:p>
            <a:pPr>
              <a:buNone/>
            </a:pPr>
            <a:r>
              <a:rPr lang="it-IT" sz="1800" dirty="0" smtClean="0"/>
              <a:t>di quest’ultimo, subordinatamente ad una preventiva informazione sulle </a:t>
            </a:r>
          </a:p>
          <a:p>
            <a:pPr>
              <a:buNone/>
            </a:pPr>
            <a:r>
              <a:rPr lang="it-IT" sz="1800" dirty="0" smtClean="0"/>
              <a:t>conseguenze  e  sull’opportunità  della  rivelazione  stessa.  Al  medico </a:t>
            </a:r>
          </a:p>
          <a:p>
            <a:pPr>
              <a:buNone/>
            </a:pPr>
            <a:r>
              <a:rPr lang="it-IT" sz="1800" dirty="0" smtClean="0"/>
              <a:t>peraltro  è  consentito  il  trattamento  dei  dati  personali  del  paziente  in </a:t>
            </a:r>
          </a:p>
          <a:p>
            <a:pPr>
              <a:buNone/>
            </a:pPr>
            <a:r>
              <a:rPr lang="it-IT" sz="1800" dirty="0" smtClean="0"/>
              <a:t>assenza  del  consenso  dell’interessato  solo  ed  esclusivamente  quando </a:t>
            </a:r>
          </a:p>
          <a:p>
            <a:pPr>
              <a:buNone/>
            </a:pPr>
            <a:r>
              <a:rPr lang="it-IT" sz="1800" dirty="0" smtClean="0"/>
              <a:t>sussistano le specifiche ipotesi previste dalla legge ovvero quando vi sia </a:t>
            </a:r>
          </a:p>
          <a:p>
            <a:pPr>
              <a:buNone/>
            </a:pPr>
            <a:r>
              <a:rPr lang="it-IT" sz="1800" dirty="0" smtClean="0"/>
              <a:t>la  necessità  di  salvaguardare  la  vita  o  la  salute  del  paziente  o  di  terzi </a:t>
            </a:r>
          </a:p>
          <a:p>
            <a:pPr>
              <a:buNone/>
            </a:pPr>
            <a:r>
              <a:rPr lang="it-IT" sz="1800" dirty="0" smtClean="0"/>
              <a:t>nell’ipotesi  in  cui  il  paziente  medesimo  non  sia  in  grado  di  prestare  il </a:t>
            </a:r>
          </a:p>
          <a:p>
            <a:pPr>
              <a:buNone/>
            </a:pPr>
            <a:r>
              <a:rPr lang="it-IT" sz="1800" dirty="0" smtClean="0"/>
              <a:t>proprio consenso per impossibilità fisica, per incapacità di agire e/o di </a:t>
            </a:r>
          </a:p>
          <a:p>
            <a:pPr>
              <a:buNone/>
            </a:pPr>
            <a:r>
              <a:rPr lang="it-IT" sz="1800" dirty="0" smtClean="0"/>
              <a:t>intendere e di volere; in quest’ultima situazione peraltro, sarà necessaria </a:t>
            </a:r>
          </a:p>
          <a:p>
            <a:pPr>
              <a:buNone/>
            </a:pPr>
            <a:r>
              <a:rPr lang="it-IT" sz="1800" dirty="0" smtClean="0"/>
              <a:t>l’autorizzazione  dell’eventuale  legale  rappresentante  laddove </a:t>
            </a:r>
          </a:p>
          <a:p>
            <a:pPr>
              <a:buNone/>
            </a:pPr>
            <a:r>
              <a:rPr lang="it-IT" sz="1800" dirty="0" smtClean="0"/>
              <a:t>precedentemente  nominato.  Tale  facoltà  sussiste  nei  modi  e  con  le </a:t>
            </a:r>
          </a:p>
          <a:p>
            <a:pPr>
              <a:buNone/>
            </a:pPr>
            <a:r>
              <a:rPr lang="it-IT" sz="1800" dirty="0" smtClean="0"/>
              <a:t>garanzie  dell’art.  11  anche  in  caso  di  diniego  dell’interessato  ove  vi  sia </a:t>
            </a:r>
          </a:p>
          <a:p>
            <a:pPr>
              <a:buNone/>
            </a:pPr>
            <a:r>
              <a:rPr lang="it-IT" sz="1800" dirty="0" smtClean="0"/>
              <a:t>l’urgenza di salvaguardare la vita o la salute di terzi.</a:t>
            </a:r>
            <a:endParaRPr lang="it-IT"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pPr>
              <a:buNone/>
            </a:pPr>
            <a:r>
              <a:rPr lang="it-IT" dirty="0" smtClean="0"/>
              <a:t>Il  potere  </a:t>
            </a:r>
            <a:r>
              <a:rPr lang="it-IT" dirty="0" err="1" smtClean="0"/>
              <a:t>autoritativo</a:t>
            </a:r>
            <a:r>
              <a:rPr lang="it-IT" dirty="0" smtClean="0"/>
              <a:t> è  quel  potere  che  permette  alla  P.A.  di </a:t>
            </a:r>
          </a:p>
          <a:p>
            <a:pPr>
              <a:buNone/>
            </a:pPr>
            <a:r>
              <a:rPr lang="it-IT" dirty="0" smtClean="0"/>
              <a:t>realizzare  i  suoi  fini  mediante  veri  e  propri  comandi,  rispetto  ai </a:t>
            </a:r>
          </a:p>
          <a:p>
            <a:pPr>
              <a:buNone/>
            </a:pPr>
            <a:r>
              <a:rPr lang="it-IT" dirty="0" smtClean="0"/>
              <a:t>quali  il  privato  si  trova  in  una  posizione  di  soggezione.  Si  tratta </a:t>
            </a:r>
          </a:p>
          <a:p>
            <a:pPr>
              <a:buNone/>
            </a:pPr>
            <a:r>
              <a:rPr lang="it-IT" dirty="0" smtClean="0"/>
              <a:t>dell'attività in cui si esprime il c.d. potere d'imperio, che comprende </a:t>
            </a:r>
          </a:p>
          <a:p>
            <a:pPr>
              <a:buNone/>
            </a:pPr>
            <a:r>
              <a:rPr lang="it-IT" dirty="0" smtClean="0"/>
              <a:t>sia  i  poteri  di  coercizione  (arresto,  perquisizione  ecc.)  e  di </a:t>
            </a:r>
          </a:p>
          <a:p>
            <a:pPr>
              <a:buNone/>
            </a:pPr>
            <a:r>
              <a:rPr lang="it-IT" dirty="0" smtClean="0"/>
              <a:t>contestazione  di  violazioni  di  legge  (accertamento  di </a:t>
            </a:r>
          </a:p>
          <a:p>
            <a:pPr>
              <a:buNone/>
            </a:pPr>
            <a:r>
              <a:rPr lang="it-IT" dirty="0" smtClean="0"/>
              <a:t>contravvenzioni  ecc.),  sia  i  poteri  di  supremazia  gerarchica </a:t>
            </a:r>
          </a:p>
          <a:p>
            <a:pPr>
              <a:buNone/>
            </a:pPr>
            <a:r>
              <a:rPr lang="it-IT" dirty="0" smtClean="0"/>
              <a:t>all'interno di pubblici uffici. </a:t>
            </a:r>
          </a:p>
          <a:p>
            <a:pPr>
              <a:buNone/>
            </a:pPr>
            <a:r>
              <a:rPr lang="it-IT" dirty="0" smtClean="0"/>
              <a:t>Il  potere  </a:t>
            </a:r>
            <a:r>
              <a:rPr lang="it-IT" dirty="0" err="1" smtClean="0"/>
              <a:t>certificativo</a:t>
            </a:r>
            <a:r>
              <a:rPr lang="it-IT" dirty="0" smtClean="0"/>
              <a:t> è  quello  che  attribuisce  al  certificatore  il </a:t>
            </a:r>
          </a:p>
          <a:p>
            <a:pPr>
              <a:buNone/>
            </a:pPr>
            <a:r>
              <a:rPr lang="it-IT" dirty="0" smtClean="0"/>
              <a:t>potere di attestare un fatto facente prova fino a querela di falso.</a:t>
            </a: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r>
              <a:rPr lang="it-IT" dirty="0" smtClean="0"/>
              <a:t>Differente è l’inquadramento giuridico della cartella clinica delle case di cura private, previsto nel DPCM del 27 giugno 1986 (ex art 35), che così distingue: - se inerente prestazioni sanitarie per le quali la casa di cura privata è convenzionata con l’unità sanitaria locale, la sua natura giuridica è la stessa della cartella clinica degli stabilimenti pubblici; - se trattasi di casa di cura non convenzionata, la cartella clinica ivi redatta rappresenta esclusivamente un promemoria privato dell’attività diagnostica e terapeutica svolta, non rivestendo pertanto né carattere di atto pubblico, né di certificazione. Per quanto concerne l’inquadramento penalistico, pur se si tratta di attività libero professionale svolta dal medico all’interno della casa di cura privata, di un servizio di pubblica necessità, la falsità ideologica della cartella clinica, in questi casi è punibile ai sensi dell’articolo 481cp (falsità ideologica in certificati commessa da persone esercenti un servizio di pubblica necessità), non sussistendo la natura giuridica di certificazione. </a:t>
            </a:r>
            <a:r>
              <a:rPr lang="it-IT" dirty="0" smtClean="0"/>
              <a:t> </a:t>
            </a:r>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3200" dirty="0" smtClean="0"/>
              <a:t>Quali reati sono connessi alla compilazione/tenuta </a:t>
            </a:r>
            <a:br>
              <a:rPr lang="it-IT" sz="3200" dirty="0" smtClean="0"/>
            </a:br>
            <a:r>
              <a:rPr lang="it-IT" sz="3200" dirty="0" smtClean="0"/>
              <a:t>della Cartella Clinica?</a:t>
            </a:r>
            <a:endParaRPr lang="it-IT" sz="3200" dirty="0"/>
          </a:p>
        </p:txBody>
      </p:sp>
      <p:sp>
        <p:nvSpPr>
          <p:cNvPr id="3" name="Segnaposto contenuto 2"/>
          <p:cNvSpPr>
            <a:spLocks noGrp="1"/>
          </p:cNvSpPr>
          <p:nvPr>
            <p:ph idx="1"/>
          </p:nvPr>
        </p:nvSpPr>
        <p:spPr/>
        <p:txBody>
          <a:bodyPr/>
          <a:lstStyle/>
          <a:p>
            <a:r>
              <a:rPr lang="it-IT" dirty="0" smtClean="0"/>
              <a:t>art 479 e 476 CP per il falso ideologico e </a:t>
            </a:r>
          </a:p>
          <a:p>
            <a:pPr>
              <a:buNone/>
            </a:pPr>
            <a:r>
              <a:rPr lang="it-IT" dirty="0" smtClean="0"/>
              <a:t>materiale nella previsione della pena più grave</a:t>
            </a:r>
          </a:p>
          <a:p>
            <a:r>
              <a:rPr lang="it-IT" dirty="0" smtClean="0"/>
              <a:t> art 328 CP responsabilità per omissione o rifiuto di atti di ufficio</a:t>
            </a:r>
          </a:p>
          <a:p>
            <a:pPr>
              <a:buNone/>
            </a:pPr>
            <a:r>
              <a:rPr lang="it-IT" dirty="0" smtClean="0"/>
              <a:t> </a:t>
            </a:r>
          </a:p>
          <a:p>
            <a:pPr>
              <a:buNone/>
            </a:pPr>
            <a:r>
              <a:rPr lang="it-IT" dirty="0" smtClean="0"/>
              <a:t>• art 326 CP la rivelazione di segreto professionale e di ufficio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10000"/>
          </a:bodyPr>
          <a:lstStyle/>
          <a:p>
            <a:pPr>
              <a:buNone/>
            </a:pPr>
            <a:r>
              <a:rPr lang="it-IT" dirty="0" smtClean="0"/>
              <a:t>“.</a:t>
            </a:r>
            <a:r>
              <a:rPr lang="it-IT" dirty="0" err="1" smtClean="0"/>
              <a:t>…La</a:t>
            </a:r>
            <a:r>
              <a:rPr lang="it-IT" dirty="0" smtClean="0"/>
              <a:t> cartella clinica, della cui regolare compilazione è </a:t>
            </a:r>
          </a:p>
          <a:p>
            <a:pPr>
              <a:buNone/>
            </a:pPr>
            <a:r>
              <a:rPr lang="it-IT" dirty="0" smtClean="0"/>
              <a:t>responsabile il primario, adempie la funzione di</a:t>
            </a:r>
          </a:p>
          <a:p>
            <a:pPr>
              <a:buNone/>
            </a:pPr>
            <a:r>
              <a:rPr lang="it-IT" dirty="0" smtClean="0"/>
              <a:t>diario del decorso della malattia e di altri fatti clinici </a:t>
            </a:r>
          </a:p>
          <a:p>
            <a:pPr>
              <a:buNone/>
            </a:pPr>
            <a:r>
              <a:rPr lang="it-IT" dirty="0" smtClean="0"/>
              <a:t>rilevanti. Attesa la sua funzione, i fatti devono essere</a:t>
            </a:r>
          </a:p>
          <a:p>
            <a:pPr>
              <a:buNone/>
            </a:pPr>
            <a:r>
              <a:rPr lang="it-IT" dirty="0" smtClean="0"/>
              <a:t>annotati contestualmente al loro verificarsi. Ne consegue </a:t>
            </a:r>
          </a:p>
          <a:p>
            <a:pPr>
              <a:buNone/>
            </a:pPr>
            <a:r>
              <a:rPr lang="it-IT" dirty="0" smtClean="0"/>
              <a:t>che l’annotazione postuma di un fatto</a:t>
            </a:r>
          </a:p>
          <a:p>
            <a:pPr>
              <a:buNone/>
            </a:pPr>
            <a:r>
              <a:rPr lang="it-IT" dirty="0" smtClean="0"/>
              <a:t>clinicamente rilevante integra il reato di falso materiale in </a:t>
            </a:r>
          </a:p>
          <a:p>
            <a:pPr>
              <a:buNone/>
            </a:pPr>
            <a:r>
              <a:rPr lang="it-IT" dirty="0" smtClean="0"/>
              <a:t>atto pubblico di cui all’art. 476 c.p.”.</a:t>
            </a:r>
          </a:p>
          <a:p>
            <a:pPr>
              <a:buNone/>
            </a:pPr>
            <a:r>
              <a:rPr lang="it-IT" sz="2400" i="1" dirty="0" smtClean="0"/>
              <a:t>Suprema Corte di Cassazione, Sezione Quinta Penale, 11 </a:t>
            </a:r>
          </a:p>
          <a:p>
            <a:pPr>
              <a:buNone/>
            </a:pPr>
            <a:r>
              <a:rPr lang="it-IT" sz="2400" i="1" dirty="0" smtClean="0"/>
              <a:t>novembre 1983</a:t>
            </a:r>
            <a:endParaRPr lang="it-IT" sz="24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1124744"/>
            <a:ext cx="8363272" cy="5256584"/>
          </a:xfrm>
        </p:spPr>
        <p:txBody>
          <a:bodyPr>
            <a:normAutofit fontScale="70000" lnSpcReduction="20000"/>
          </a:bodyPr>
          <a:lstStyle/>
          <a:p>
            <a:pPr>
              <a:buNone/>
            </a:pPr>
            <a:r>
              <a:rPr lang="it-IT" dirty="0" smtClean="0"/>
              <a:t>“La cartella clinica acquista il carattere di </a:t>
            </a:r>
            <a:r>
              <a:rPr lang="it-IT" dirty="0" err="1" smtClean="0"/>
              <a:t>definitività</a:t>
            </a:r>
            <a:r>
              <a:rPr lang="it-IT" dirty="0" smtClean="0"/>
              <a:t> in relazione ad </a:t>
            </a:r>
          </a:p>
          <a:p>
            <a:pPr>
              <a:buNone/>
            </a:pPr>
            <a:r>
              <a:rPr lang="it-IT" dirty="0" smtClean="0"/>
              <a:t>ogni singola annotazione ed esce dalla sfera di disponibilità del suo </a:t>
            </a:r>
          </a:p>
          <a:p>
            <a:pPr>
              <a:buNone/>
            </a:pPr>
            <a:r>
              <a:rPr lang="it-IT" dirty="0" smtClean="0"/>
              <a:t>autore nel momento in cui la singola annotazione viene registrata. </a:t>
            </a:r>
          </a:p>
          <a:p>
            <a:pPr>
              <a:buNone/>
            </a:pPr>
            <a:r>
              <a:rPr lang="it-IT" dirty="0" smtClean="0"/>
              <a:t>Ogni annotazione assume, pertanto, valore documentale autonomo </a:t>
            </a:r>
          </a:p>
          <a:p>
            <a:pPr>
              <a:buNone/>
            </a:pPr>
            <a:r>
              <a:rPr lang="it-IT" dirty="0" smtClean="0"/>
              <a:t>e spiega efficacia nel traffico giuridico non appena viene scritta, con </a:t>
            </a:r>
          </a:p>
          <a:p>
            <a:pPr>
              <a:buNone/>
            </a:pPr>
            <a:r>
              <a:rPr lang="it-IT" dirty="0" smtClean="0"/>
              <a:t>la conseguenza che la successiva alterazione da parte del </a:t>
            </a:r>
          </a:p>
          <a:p>
            <a:pPr>
              <a:buNone/>
            </a:pPr>
            <a:r>
              <a:rPr lang="it-IT" dirty="0" smtClean="0"/>
              <a:t>compilatore costituisce falsità punibile, ancorché il documento sia </a:t>
            </a:r>
          </a:p>
          <a:p>
            <a:pPr>
              <a:buNone/>
            </a:pPr>
            <a:r>
              <a:rPr lang="it-IT" dirty="0" smtClean="0"/>
              <a:t>ancora disponibile materialmente, in attesa della trasmissione alla </a:t>
            </a:r>
          </a:p>
          <a:p>
            <a:pPr>
              <a:buNone/>
            </a:pPr>
            <a:r>
              <a:rPr lang="it-IT" dirty="0" smtClean="0"/>
              <a:t>direzione sanitaria per la definitiva custodia” (Cass. </a:t>
            </a:r>
            <a:r>
              <a:rPr lang="it-IT" dirty="0" err="1" smtClean="0"/>
              <a:t>Pen</a:t>
            </a:r>
            <a:r>
              <a:rPr lang="it-IT" dirty="0" smtClean="0"/>
              <a:t>, 1963).</a:t>
            </a:r>
          </a:p>
          <a:p>
            <a:pPr>
              <a:buNone/>
            </a:pPr>
            <a:r>
              <a:rPr lang="it-IT" dirty="0" smtClean="0"/>
              <a:t>Un ritardo nella compilazione oppure la mancata compilazione può </a:t>
            </a:r>
          </a:p>
          <a:p>
            <a:pPr>
              <a:buNone/>
            </a:pPr>
            <a:r>
              <a:rPr lang="it-IT" dirty="0" smtClean="0"/>
              <a:t>dunque configurarsi per il medico esercente all’interno di una </a:t>
            </a:r>
          </a:p>
          <a:p>
            <a:pPr>
              <a:buNone/>
            </a:pPr>
            <a:r>
              <a:rPr lang="it-IT" dirty="0" smtClean="0"/>
              <a:t>struttura sanitaria come una omissione di atti di ufficio, mentre una </a:t>
            </a:r>
          </a:p>
          <a:p>
            <a:pPr>
              <a:buNone/>
            </a:pPr>
            <a:r>
              <a:rPr lang="it-IT" dirty="0" smtClean="0"/>
              <a:t>sua compilazione non veritiera come falso ideologico e una sua </a:t>
            </a:r>
          </a:p>
          <a:p>
            <a:pPr>
              <a:buNone/>
            </a:pPr>
            <a:r>
              <a:rPr lang="it-IT" dirty="0" smtClean="0"/>
              <a:t>correzione postuma come un falso materiale</a:t>
            </a:r>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FUNZIONE DELLA Cartella Clinica</a:t>
            </a:r>
            <a:br>
              <a:rPr lang="it-IT" dirty="0" smtClean="0"/>
            </a:br>
            <a:endParaRPr lang="it-IT" dirty="0"/>
          </a:p>
        </p:txBody>
      </p:sp>
      <p:sp>
        <p:nvSpPr>
          <p:cNvPr id="3" name="Segnaposto contenuto 2"/>
          <p:cNvSpPr>
            <a:spLocks noGrp="1"/>
          </p:cNvSpPr>
          <p:nvPr>
            <p:ph idx="1"/>
          </p:nvPr>
        </p:nvSpPr>
        <p:spPr/>
        <p:txBody>
          <a:bodyPr>
            <a:normAutofit fontScale="70000" lnSpcReduction="20000"/>
          </a:bodyPr>
          <a:lstStyle/>
          <a:p>
            <a:pPr>
              <a:buNone/>
            </a:pPr>
            <a:endParaRPr lang="it-IT" dirty="0" smtClean="0"/>
          </a:p>
          <a:p>
            <a:pPr>
              <a:buNone/>
            </a:pPr>
            <a:r>
              <a:rPr lang="it-IT" dirty="0" smtClean="0"/>
              <a:t>La Joint </a:t>
            </a:r>
            <a:r>
              <a:rPr lang="it-IT" dirty="0" err="1" smtClean="0"/>
              <a:t>Commission</a:t>
            </a:r>
            <a:r>
              <a:rPr lang="it-IT" dirty="0" smtClean="0"/>
              <a:t> on </a:t>
            </a:r>
            <a:r>
              <a:rPr lang="it-IT" dirty="0" err="1" smtClean="0"/>
              <a:t>Accreditation</a:t>
            </a:r>
            <a:r>
              <a:rPr lang="it-IT" dirty="0" smtClean="0"/>
              <a:t> </a:t>
            </a:r>
            <a:r>
              <a:rPr lang="it-IT" dirty="0" err="1" smtClean="0"/>
              <a:t>of</a:t>
            </a:r>
            <a:r>
              <a:rPr lang="it-IT" dirty="0" smtClean="0"/>
              <a:t> </a:t>
            </a:r>
            <a:r>
              <a:rPr lang="it-IT" dirty="0" err="1" smtClean="0"/>
              <a:t>Healthcare</a:t>
            </a:r>
            <a:r>
              <a:rPr lang="it-IT" dirty="0" smtClean="0"/>
              <a:t> </a:t>
            </a:r>
            <a:r>
              <a:rPr lang="it-IT" dirty="0" err="1" smtClean="0"/>
              <a:t>Organizations</a:t>
            </a:r>
            <a:r>
              <a:rPr lang="it-IT" dirty="0" smtClean="0"/>
              <a:t> </a:t>
            </a:r>
          </a:p>
          <a:p>
            <a:pPr>
              <a:buNone/>
            </a:pPr>
            <a:r>
              <a:rPr lang="it-IT" dirty="0" smtClean="0"/>
              <a:t>(JCAHO) ha precisato che le informazioni presenti nella </a:t>
            </a:r>
          </a:p>
          <a:p>
            <a:pPr>
              <a:buNone/>
            </a:pPr>
            <a:r>
              <a:rPr lang="it-IT" dirty="0" smtClean="0"/>
              <a:t>documentazione clinica sono fondamentali al fine di: </a:t>
            </a:r>
          </a:p>
          <a:p>
            <a:pPr>
              <a:buNone/>
            </a:pPr>
            <a:r>
              <a:rPr lang="it-IT" dirty="0" err="1" smtClean="0"/>
              <a:t>•facilitare</a:t>
            </a:r>
            <a:r>
              <a:rPr lang="it-IT" dirty="0" smtClean="0"/>
              <a:t> l’assistenza al paziente; </a:t>
            </a:r>
          </a:p>
          <a:p>
            <a:pPr>
              <a:buNone/>
            </a:pPr>
            <a:r>
              <a:rPr lang="it-IT" dirty="0" err="1" smtClean="0"/>
              <a:t>•fornire</a:t>
            </a:r>
            <a:r>
              <a:rPr lang="it-IT" dirty="0" smtClean="0"/>
              <a:t> la base informativa per scelte assistenziali appropriate e per </a:t>
            </a:r>
          </a:p>
          <a:p>
            <a:pPr>
              <a:buNone/>
            </a:pPr>
            <a:r>
              <a:rPr lang="it-IT" dirty="0" smtClean="0"/>
              <a:t>attivare l’integrazione di competenze professionali e di strutture </a:t>
            </a:r>
          </a:p>
          <a:p>
            <a:pPr>
              <a:buNone/>
            </a:pPr>
            <a:r>
              <a:rPr lang="it-IT" dirty="0" smtClean="0"/>
              <a:t>organizzative diverse; </a:t>
            </a:r>
          </a:p>
          <a:p>
            <a:pPr>
              <a:buNone/>
            </a:pPr>
            <a:r>
              <a:rPr lang="it-IT" dirty="0" err="1" smtClean="0"/>
              <a:t>•favorire</a:t>
            </a:r>
            <a:r>
              <a:rPr lang="it-IT" dirty="0" smtClean="0"/>
              <a:t> e promuovere il miglioramento delle attività assistenziali; </a:t>
            </a:r>
          </a:p>
          <a:p>
            <a:pPr>
              <a:buNone/>
            </a:pPr>
            <a:r>
              <a:rPr lang="it-IT" dirty="0" smtClean="0"/>
              <a:t>consentire la ricerca clinica;</a:t>
            </a:r>
          </a:p>
          <a:p>
            <a:pPr>
              <a:buNone/>
            </a:pPr>
            <a:r>
              <a:rPr lang="it-IT" dirty="0" err="1" smtClean="0"/>
              <a:t>•servire</a:t>
            </a:r>
            <a:r>
              <a:rPr lang="it-IT" dirty="0" smtClean="0"/>
              <a:t> come fonte primaria per il riconoscimento dell’attività </a:t>
            </a:r>
          </a:p>
          <a:p>
            <a:pPr>
              <a:buNone/>
            </a:pPr>
            <a:r>
              <a:rPr lang="it-IT" dirty="0" smtClean="0"/>
              <a:t>sanitaria e per tutte le incombenze di tipo medico-legale</a:t>
            </a:r>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0" y="476672"/>
            <a:ext cx="8820472" cy="5649491"/>
          </a:xfrm>
        </p:spPr>
        <p:txBody>
          <a:bodyPr>
            <a:normAutofit fontScale="92500"/>
          </a:bodyPr>
          <a:lstStyle/>
          <a:p>
            <a:pPr>
              <a:buNone/>
            </a:pPr>
            <a:r>
              <a:rPr lang="it-IT" sz="2400" dirty="0" smtClean="0"/>
              <a:t>LA </a:t>
            </a:r>
            <a:r>
              <a:rPr lang="it-IT" sz="2400" dirty="0" err="1" smtClean="0"/>
              <a:t>CC</a:t>
            </a:r>
            <a:r>
              <a:rPr lang="it-IT" sz="2400" dirty="0" smtClean="0"/>
              <a:t> HA ESSENZIALMENTE FUNZIONI INFORMATIVE IN DIVERSI AMBITI:</a:t>
            </a:r>
          </a:p>
          <a:p>
            <a:pPr>
              <a:buNone/>
            </a:pPr>
            <a:endParaRPr lang="it-IT" sz="2400" dirty="0" smtClean="0"/>
          </a:p>
          <a:p>
            <a:pPr>
              <a:buNone/>
            </a:pPr>
            <a:r>
              <a:rPr lang="it-IT" sz="2400" b="1" dirty="0" smtClean="0"/>
              <a:t>1)gestione clinica</a:t>
            </a:r>
            <a:r>
              <a:rPr lang="it-IT" sz="2400" dirty="0" smtClean="0"/>
              <a:t>: la </a:t>
            </a:r>
            <a:r>
              <a:rPr lang="it-IT" sz="2400" dirty="0" err="1" smtClean="0"/>
              <a:t>CC</a:t>
            </a:r>
            <a:r>
              <a:rPr lang="it-IT" sz="2400" dirty="0" smtClean="0"/>
              <a:t> è il documento ove vengono riportate le </a:t>
            </a:r>
          </a:p>
          <a:p>
            <a:pPr>
              <a:buNone/>
            </a:pPr>
            <a:r>
              <a:rPr lang="it-IT" sz="2400" dirty="0" smtClean="0"/>
              <a:t>informazioni acquisite (dati </a:t>
            </a:r>
            <a:r>
              <a:rPr lang="it-IT" sz="2400" dirty="0" err="1" smtClean="0"/>
              <a:t>pz</a:t>
            </a:r>
            <a:r>
              <a:rPr lang="it-IT" sz="2400" dirty="0" smtClean="0"/>
              <a:t>, anamnesi, EO, rilievi </a:t>
            </a:r>
            <a:r>
              <a:rPr lang="it-IT" sz="2400" dirty="0" err="1" smtClean="0"/>
              <a:t>clinici-assistenziali</a:t>
            </a:r>
            <a:r>
              <a:rPr lang="it-IT" sz="2400" dirty="0" smtClean="0"/>
              <a:t> </a:t>
            </a:r>
            <a:r>
              <a:rPr lang="it-IT" sz="2400" dirty="0" err="1" smtClean="0"/>
              <a:t>laboratoristici-strumentali</a:t>
            </a:r>
            <a:r>
              <a:rPr lang="it-IT" sz="2400" dirty="0" smtClean="0"/>
              <a:t>).</a:t>
            </a:r>
          </a:p>
          <a:p>
            <a:pPr>
              <a:buNone/>
            </a:pPr>
            <a:r>
              <a:rPr lang="it-IT" sz="2400" dirty="0" smtClean="0"/>
              <a:t>Nel caso in cui più persone intervengono sulla stessa persona, l'accuratezza </a:t>
            </a:r>
          </a:p>
          <a:p>
            <a:pPr>
              <a:buNone/>
            </a:pPr>
            <a:r>
              <a:rPr lang="it-IT" sz="2400" dirty="0" smtClean="0"/>
              <a:t>e la disponibilità delle informazioni divengono di importanza capitale.</a:t>
            </a:r>
          </a:p>
          <a:p>
            <a:pPr>
              <a:buNone/>
            </a:pPr>
            <a:r>
              <a:rPr lang="it-IT" sz="2400" dirty="0" smtClean="0"/>
              <a:t>2) </a:t>
            </a:r>
            <a:r>
              <a:rPr lang="it-IT" sz="2400" b="1" dirty="0" smtClean="0"/>
              <a:t>ricerca</a:t>
            </a:r>
            <a:r>
              <a:rPr lang="it-IT" sz="2400" dirty="0" smtClean="0"/>
              <a:t>: spesso in ambito clinico il lavoro non si esaurisce nella </a:t>
            </a:r>
          </a:p>
          <a:p>
            <a:pPr>
              <a:buNone/>
            </a:pPr>
            <a:r>
              <a:rPr lang="it-IT" sz="2400" dirty="0" smtClean="0"/>
              <a:t>diagnosi, ma ha una più o meno grande componente di ricerca, oggi sempre </a:t>
            </a:r>
          </a:p>
          <a:p>
            <a:pPr>
              <a:buNone/>
            </a:pPr>
            <a:r>
              <a:rPr lang="it-IT" sz="2400" dirty="0" smtClean="0"/>
              <a:t>più frequente (sperimentazione farmacologica, pubblicazioni). Ne deriva </a:t>
            </a:r>
          </a:p>
          <a:p>
            <a:pPr>
              <a:buNone/>
            </a:pPr>
            <a:r>
              <a:rPr lang="it-IT" sz="2400" dirty="0" smtClean="0"/>
              <a:t>che in area clinica la corretta gestione dei dati e delle informazioni riveste </a:t>
            </a:r>
          </a:p>
          <a:p>
            <a:pPr>
              <a:buNone/>
            </a:pPr>
            <a:r>
              <a:rPr lang="it-IT" sz="2400" dirty="0" smtClean="0"/>
              <a:t>un'importanza sempre maggiore </a:t>
            </a:r>
            <a:endParaRPr lang="it-IT"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4" name="Segnaposto contenuto 3"/>
          <p:cNvSpPr>
            <a:spLocks noGrp="1"/>
          </p:cNvSpPr>
          <p:nvPr>
            <p:ph idx="1"/>
          </p:nvPr>
        </p:nvSpPr>
        <p:spPr>
          <a:xfrm>
            <a:off x="457200" y="332656"/>
            <a:ext cx="8507288" cy="5832648"/>
          </a:xfrm>
        </p:spPr>
        <p:txBody>
          <a:bodyPr>
            <a:noAutofit/>
          </a:bodyPr>
          <a:lstStyle/>
          <a:p>
            <a:pPr>
              <a:buNone/>
            </a:pPr>
            <a:r>
              <a:rPr lang="it-IT" sz="2000" dirty="0" smtClean="0"/>
              <a:t>3)  </a:t>
            </a:r>
            <a:r>
              <a:rPr lang="it-IT" sz="2000" b="1" dirty="0" smtClean="0"/>
              <a:t>controllo  amministrativo/finanziario</a:t>
            </a:r>
            <a:r>
              <a:rPr lang="it-IT" sz="2000" dirty="0" smtClean="0"/>
              <a:t>:  molte  delle </a:t>
            </a:r>
          </a:p>
          <a:p>
            <a:pPr>
              <a:buNone/>
            </a:pPr>
            <a:r>
              <a:rPr lang="it-IT" sz="2000" dirty="0" smtClean="0"/>
              <a:t>informazioni  che  vengono  gestite  giornalmente  in  area  clinica </a:t>
            </a:r>
          </a:p>
          <a:p>
            <a:pPr>
              <a:buNone/>
            </a:pPr>
            <a:r>
              <a:rPr lang="it-IT" sz="2000" dirty="0" smtClean="0"/>
              <a:t>hanno  un  risvolto,  oltre  che  amministrativo,  anche  finanziario. </a:t>
            </a:r>
          </a:p>
          <a:p>
            <a:pPr>
              <a:buNone/>
            </a:pPr>
            <a:r>
              <a:rPr lang="it-IT" sz="2000" dirty="0" smtClean="0"/>
              <a:t>Dall'accuratezza  delle  informazioni  e  dei  dati  dipende  la </a:t>
            </a:r>
          </a:p>
          <a:p>
            <a:pPr>
              <a:buNone/>
            </a:pPr>
            <a:r>
              <a:rPr lang="it-IT" sz="2000" dirty="0" smtClean="0"/>
              <a:t>misurazione del lavoro clinico e la sua valorizzazione in ambito </a:t>
            </a:r>
          </a:p>
          <a:p>
            <a:pPr>
              <a:buNone/>
            </a:pPr>
            <a:r>
              <a:rPr lang="it-IT" sz="2000" dirty="0" smtClean="0"/>
              <a:t>aziendale(</a:t>
            </a:r>
            <a:r>
              <a:rPr lang="it-IT" sz="2000" dirty="0" err="1" smtClean="0"/>
              <a:t>es</a:t>
            </a:r>
            <a:r>
              <a:rPr lang="it-IT" sz="2000" dirty="0" smtClean="0"/>
              <a:t> DRG)</a:t>
            </a:r>
          </a:p>
          <a:p>
            <a:pPr>
              <a:buNone/>
            </a:pPr>
            <a:r>
              <a:rPr lang="it-IT" sz="2000" dirty="0" smtClean="0"/>
              <a:t>4</a:t>
            </a:r>
            <a:r>
              <a:rPr lang="it-IT" sz="2000" b="1" dirty="0" smtClean="0"/>
              <a:t>) governo clinico</a:t>
            </a:r>
            <a:r>
              <a:rPr lang="it-IT" sz="2000" dirty="0" smtClean="0"/>
              <a:t>: analisi di eventi avversi, indicatore della qualità </a:t>
            </a:r>
          </a:p>
          <a:p>
            <a:pPr>
              <a:buNone/>
            </a:pPr>
            <a:r>
              <a:rPr lang="it-IT" sz="2000" dirty="0" smtClean="0"/>
              <a:t>del processo clinico assistenziale (</a:t>
            </a:r>
            <a:r>
              <a:rPr lang="it-IT" sz="2000" dirty="0" err="1" smtClean="0"/>
              <a:t>check</a:t>
            </a:r>
            <a:r>
              <a:rPr lang="it-IT" sz="2000" dirty="0" smtClean="0"/>
              <a:t> </a:t>
            </a:r>
            <a:r>
              <a:rPr lang="it-IT" sz="2000" dirty="0" err="1" smtClean="0"/>
              <a:t>list</a:t>
            </a:r>
            <a:r>
              <a:rPr lang="it-IT" sz="2000" dirty="0" smtClean="0"/>
              <a:t>), base informativa per </a:t>
            </a:r>
          </a:p>
          <a:p>
            <a:pPr>
              <a:buNone/>
            </a:pPr>
            <a:r>
              <a:rPr lang="it-IT" sz="2000" dirty="0" smtClean="0"/>
              <a:t>l’attuazione di interventi correttivi finalizzati alla modifica di percorsi </a:t>
            </a:r>
          </a:p>
          <a:p>
            <a:pPr>
              <a:buNone/>
            </a:pPr>
            <a:r>
              <a:rPr lang="it-IT" sz="2000" dirty="0" smtClean="0"/>
              <a:t>assistenziali “difettosi” (</a:t>
            </a:r>
            <a:r>
              <a:rPr lang="it-IT" sz="2000" dirty="0" err="1" smtClean="0"/>
              <a:t>audit</a:t>
            </a:r>
            <a:r>
              <a:rPr lang="it-IT" sz="2000" dirty="0" smtClean="0"/>
              <a:t> clinico)</a:t>
            </a:r>
          </a:p>
          <a:p>
            <a:pPr>
              <a:buNone/>
            </a:pPr>
            <a:r>
              <a:rPr lang="it-IT" sz="2000" dirty="0" smtClean="0"/>
              <a:t>5) </a:t>
            </a:r>
            <a:r>
              <a:rPr lang="it-IT" sz="2000" b="1" dirty="0" smtClean="0"/>
              <a:t>esigenze legali</a:t>
            </a:r>
            <a:r>
              <a:rPr lang="it-IT" sz="2000" dirty="0" smtClean="0"/>
              <a:t>: le procedure mediche possono comportare errori, </a:t>
            </a:r>
          </a:p>
          <a:p>
            <a:pPr>
              <a:buNone/>
            </a:pPr>
            <a:r>
              <a:rPr lang="it-IT" sz="2000" dirty="0" smtClean="0"/>
              <a:t>danni e quindi l'avvio di azioni legali tendenti a stabilire le eventuali </a:t>
            </a:r>
          </a:p>
          <a:p>
            <a:pPr>
              <a:buNone/>
            </a:pPr>
            <a:r>
              <a:rPr lang="it-IT" sz="2000" dirty="0" smtClean="0"/>
              <a:t>responsabilità penale/civile e a definire gli eventuali risarcimenti. </a:t>
            </a:r>
          </a:p>
          <a:p>
            <a:pPr>
              <a:buNone/>
            </a:pPr>
            <a:r>
              <a:rPr lang="it-IT" sz="2000" dirty="0" smtClean="0"/>
              <a:t>dunque la qualità e la completezza delle informazioni divengono di </a:t>
            </a:r>
          </a:p>
          <a:p>
            <a:pPr>
              <a:buNone/>
            </a:pPr>
            <a:r>
              <a:rPr lang="it-IT" sz="2000" dirty="0" smtClean="0"/>
              <a:t>una importanza assolutamente basilare, in quanto la mancanza di </a:t>
            </a:r>
          </a:p>
          <a:p>
            <a:pPr>
              <a:buNone/>
            </a:pPr>
            <a:r>
              <a:rPr lang="it-IT" sz="2000" dirty="0" smtClean="0"/>
              <a:t>informazioni critiche può far vedere la colpa dove non c'è.</a:t>
            </a:r>
            <a:endParaRPr lang="it-IT"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0" y="692696"/>
            <a:ext cx="9144000" cy="637987"/>
          </a:xfrm>
          <a:prstGeom prst="rect">
            <a:avLst/>
          </a:prstGeom>
          <a:noFill/>
          <a:ln w="9525">
            <a:noFill/>
            <a:round/>
            <a:headEnd/>
            <a:tailEnd/>
          </a:ln>
        </p:spPr>
        <p:txBody>
          <a:bodyPr lIns="81639" tIns="40820" rIns="81639" bIns="40820"/>
          <a:lstStyle/>
          <a:p>
            <a:pPr marL="391686" indent="-282244"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3600" b="1" dirty="0">
                <a:solidFill>
                  <a:srgbClr val="333333"/>
                </a:solidFill>
                <a:latin typeface="Calibri" charset="0"/>
              </a:rPr>
              <a:t>La </a:t>
            </a:r>
            <a:r>
              <a:rPr lang="it-IT" sz="3600" b="1" dirty="0" smtClean="0">
                <a:solidFill>
                  <a:srgbClr val="333333"/>
                </a:solidFill>
                <a:latin typeface="Calibri" charset="0"/>
              </a:rPr>
              <a:t>Cartella Medica Orientata per Problemi </a:t>
            </a:r>
            <a:r>
              <a:rPr lang="it-IT" sz="3600" b="1" dirty="0">
                <a:solidFill>
                  <a:srgbClr val="333333"/>
                </a:solidFill>
                <a:latin typeface="Calibri" charset="0"/>
              </a:rPr>
              <a:t>della </a:t>
            </a:r>
            <a:r>
              <a:rPr lang="it-IT" sz="3600" b="1" dirty="0" smtClean="0">
                <a:solidFill>
                  <a:srgbClr val="333333"/>
                </a:solidFill>
                <a:latin typeface="Calibri" charset="0"/>
              </a:rPr>
              <a:t>MG</a:t>
            </a:r>
          </a:p>
          <a:p>
            <a:pPr marL="391686" indent="-282244"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it-IT" sz="3600" b="1" dirty="0">
              <a:solidFill>
                <a:srgbClr val="333333"/>
              </a:solidFill>
              <a:latin typeface="Calibri" charset="0"/>
            </a:endParaRPr>
          </a:p>
          <a:p>
            <a:pPr marL="391686" indent="-282244" algn="ctr">
              <a:spcAft>
                <a:spcPts val="1293"/>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it-IT" sz="3300" dirty="0">
              <a:solidFill>
                <a:srgbClr val="000000"/>
              </a:solidFill>
              <a:latin typeface="Calibri" charset="0"/>
            </a:endParaRPr>
          </a:p>
        </p:txBody>
      </p:sp>
      <p:sp>
        <p:nvSpPr>
          <p:cNvPr id="5123" name="Text Box 2"/>
          <p:cNvSpPr txBox="1">
            <a:spLocks noChangeArrowheads="1"/>
          </p:cNvSpPr>
          <p:nvPr/>
        </p:nvSpPr>
        <p:spPr bwMode="auto">
          <a:xfrm>
            <a:off x="-36512" y="260648"/>
            <a:ext cx="9079200" cy="534296"/>
          </a:xfrm>
          <a:prstGeom prst="rect">
            <a:avLst/>
          </a:prstGeom>
          <a:solidFill>
            <a:schemeClr val="bg2"/>
          </a:solidFill>
          <a:ln w="9525">
            <a:noFill/>
            <a:round/>
            <a:headEnd/>
            <a:tailEnd/>
          </a:ln>
        </p:spPr>
        <p:txBody>
          <a:bodyPr lIns="81639" tIns="40820"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b="1" dirty="0">
                <a:latin typeface="Calibri" charset="0"/>
              </a:rPr>
              <a:t>Il Sistema Informativo -SI- della MG: la Cartella Medica Orientata per Problemi </a:t>
            </a:r>
          </a:p>
        </p:txBody>
      </p:sp>
      <p:sp>
        <p:nvSpPr>
          <p:cNvPr id="5124" name="Text Box 3"/>
          <p:cNvSpPr txBox="1">
            <a:spLocks noChangeArrowheads="1"/>
          </p:cNvSpPr>
          <p:nvPr/>
        </p:nvSpPr>
        <p:spPr bwMode="auto">
          <a:xfrm>
            <a:off x="456480" y="1764186"/>
            <a:ext cx="8490240" cy="5029008"/>
          </a:xfrm>
          <a:prstGeom prst="rect">
            <a:avLst/>
          </a:prstGeom>
          <a:noFill/>
          <a:ln w="9525">
            <a:noFill/>
            <a:round/>
            <a:headEnd/>
            <a:tailEnd/>
          </a:ln>
        </p:spPr>
        <p:txBody>
          <a:bodyPr lIns="0" tIns="25471" rIns="0" bIns="0"/>
          <a:lstStyle/>
          <a:p>
            <a:pPr marL="375846" indent="-280805">
              <a:spcAft>
                <a:spcPts val="1293"/>
              </a:spcAft>
              <a:buClr>
                <a:srgbClr val="0E594D"/>
              </a:buClr>
              <a:buSzPct val="45000"/>
              <a:buFont typeface="Wingdings" charset="2"/>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Lst>
            </a:pPr>
            <a:r>
              <a:rPr lang="it-IT" sz="2900" dirty="0">
                <a:solidFill>
                  <a:srgbClr val="000000"/>
                </a:solidFill>
              </a:rPr>
              <a:t>Orientata per problemi perché ha:</a:t>
            </a:r>
          </a:p>
          <a:p>
            <a:pPr marL="375846" indent="-280805">
              <a:spcAft>
                <a:spcPts val="1293"/>
              </a:spcAft>
              <a:buClr>
                <a:srgbClr val="0E594D"/>
              </a:buClr>
              <a:buSzPct val="45000"/>
              <a:buFont typeface="Wingdings" charset="2"/>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Lst>
            </a:pPr>
            <a:r>
              <a:rPr lang="it-IT" sz="2900" b="1" dirty="0">
                <a:solidFill>
                  <a:srgbClr val="000000"/>
                </a:solidFill>
              </a:rPr>
              <a:t>DB</a:t>
            </a:r>
            <a:r>
              <a:rPr lang="it-IT" sz="2900" dirty="0">
                <a:solidFill>
                  <a:srgbClr val="000000"/>
                </a:solidFill>
              </a:rPr>
              <a:t> (Data </a:t>
            </a:r>
            <a:r>
              <a:rPr lang="it-IT" sz="2900" dirty="0" err="1">
                <a:solidFill>
                  <a:srgbClr val="000000"/>
                </a:solidFill>
              </a:rPr>
              <a:t>Base=</a:t>
            </a:r>
            <a:r>
              <a:rPr lang="it-IT" sz="2900" dirty="0">
                <a:solidFill>
                  <a:srgbClr val="000000"/>
                </a:solidFill>
              </a:rPr>
              <a:t> Base Dati) di riferimento </a:t>
            </a:r>
            <a:r>
              <a:rPr lang="it-IT" sz="2900" u="sng" dirty="0">
                <a:solidFill>
                  <a:srgbClr val="000000"/>
                </a:solidFill>
              </a:rPr>
              <a:t>standardizzati</a:t>
            </a:r>
            <a:r>
              <a:rPr lang="it-IT" sz="2900" dirty="0">
                <a:solidFill>
                  <a:srgbClr val="000000"/>
                </a:solidFill>
              </a:rPr>
              <a:t> (uguali per tutti):</a:t>
            </a:r>
          </a:p>
          <a:p>
            <a:pPr marL="672490" lvl="1" indent="-257764">
              <a:spcAft>
                <a:spcPts val="1293"/>
              </a:spcAft>
              <a:buFont typeface="Times New Roman" pitchFamily="16" charset="0"/>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Lst>
            </a:pPr>
            <a:r>
              <a:rPr lang="it-IT" sz="2500" b="1" dirty="0" smtClean="0">
                <a:solidFill>
                  <a:srgbClr val="0000CC"/>
                </a:solidFill>
              </a:rPr>
              <a:t>ICD-9-CM </a:t>
            </a:r>
            <a:r>
              <a:rPr lang="it-IT" sz="2500" dirty="0" smtClean="0">
                <a:solidFill>
                  <a:srgbClr val="000000"/>
                </a:solidFill>
              </a:rPr>
              <a:t> </a:t>
            </a:r>
            <a:r>
              <a:rPr lang="it-IT" sz="2500" dirty="0">
                <a:solidFill>
                  <a:srgbClr val="000000"/>
                </a:solidFill>
              </a:rPr>
              <a:t>e relativi codici</a:t>
            </a:r>
          </a:p>
          <a:p>
            <a:pPr marL="672490" lvl="1" indent="-257764">
              <a:spcAft>
                <a:spcPts val="1293"/>
              </a:spcAft>
              <a:buFont typeface="Times New Roman" pitchFamily="16" charset="0"/>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Lst>
            </a:pPr>
            <a:r>
              <a:rPr lang="it-IT" sz="2500" b="1" dirty="0" err="1">
                <a:solidFill>
                  <a:srgbClr val="0000FF"/>
                </a:solidFill>
              </a:rPr>
              <a:t>PTR</a:t>
            </a:r>
            <a:r>
              <a:rPr lang="it-IT" sz="2500" dirty="0" err="1">
                <a:solidFill>
                  <a:srgbClr val="000000"/>
                </a:solidFill>
              </a:rPr>
              <a:t>-Prontuario</a:t>
            </a:r>
            <a:r>
              <a:rPr lang="it-IT" sz="2500" dirty="0">
                <a:solidFill>
                  <a:srgbClr val="000000"/>
                </a:solidFill>
              </a:rPr>
              <a:t> Farmaceutico </a:t>
            </a:r>
            <a:r>
              <a:rPr lang="it-IT" sz="2500" b="1" dirty="0">
                <a:solidFill>
                  <a:srgbClr val="000000"/>
                </a:solidFill>
              </a:rPr>
              <a:t>regionalizzato</a:t>
            </a:r>
            <a:r>
              <a:rPr lang="it-IT" sz="2500" dirty="0">
                <a:solidFill>
                  <a:srgbClr val="000000"/>
                </a:solidFill>
              </a:rPr>
              <a:t> (comprensivo di </a:t>
            </a:r>
            <a:r>
              <a:rPr lang="it-IT" sz="2500" b="1" dirty="0" err="1">
                <a:solidFill>
                  <a:srgbClr val="000000"/>
                </a:solidFill>
              </a:rPr>
              <a:t>presìdi</a:t>
            </a:r>
            <a:r>
              <a:rPr lang="it-IT" sz="2500" dirty="0">
                <a:solidFill>
                  <a:srgbClr val="000000"/>
                </a:solidFill>
              </a:rPr>
              <a:t>) e relativi codici</a:t>
            </a:r>
          </a:p>
          <a:p>
            <a:pPr marL="672490" lvl="1" indent="-257764">
              <a:spcAft>
                <a:spcPts val="1293"/>
              </a:spcAft>
              <a:buFont typeface="Times New Roman" pitchFamily="16" charset="0"/>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Lst>
            </a:pPr>
            <a:r>
              <a:rPr lang="it-IT" sz="2500" b="1" dirty="0" err="1">
                <a:solidFill>
                  <a:srgbClr val="0000CC"/>
                </a:solidFill>
              </a:rPr>
              <a:t>NPSR</a:t>
            </a:r>
            <a:r>
              <a:rPr lang="it-IT" sz="2500" dirty="0" err="1">
                <a:solidFill>
                  <a:srgbClr val="000000"/>
                </a:solidFill>
              </a:rPr>
              <a:t>-Nomenclatore</a:t>
            </a:r>
            <a:r>
              <a:rPr lang="it-IT" sz="2500" dirty="0">
                <a:solidFill>
                  <a:srgbClr val="000000"/>
                </a:solidFill>
              </a:rPr>
              <a:t> prestazioni specialistiche </a:t>
            </a:r>
            <a:r>
              <a:rPr lang="it-IT" sz="2500" b="1" dirty="0">
                <a:solidFill>
                  <a:srgbClr val="000000"/>
                </a:solidFill>
              </a:rPr>
              <a:t>regionalizzato </a:t>
            </a:r>
            <a:r>
              <a:rPr lang="it-IT" sz="2500" dirty="0" smtClean="0">
                <a:solidFill>
                  <a:srgbClr val="000000"/>
                </a:solidFill>
              </a:rPr>
              <a:t>e </a:t>
            </a:r>
            <a:r>
              <a:rPr lang="it-IT" sz="2500" b="1" dirty="0" smtClean="0">
                <a:solidFill>
                  <a:srgbClr val="0070C0"/>
                </a:solidFill>
              </a:rPr>
              <a:t>CUR</a:t>
            </a:r>
            <a:r>
              <a:rPr lang="it-IT" sz="2500" dirty="0" smtClean="0">
                <a:solidFill>
                  <a:srgbClr val="000000"/>
                </a:solidFill>
              </a:rPr>
              <a:t>   Codice Unico Regionale </a:t>
            </a:r>
            <a:endParaRPr lang="it-IT" sz="2500" dirty="0">
              <a:solidFill>
                <a:srgbClr val="000000"/>
              </a:solidFill>
            </a:endParaRPr>
          </a:p>
          <a:p>
            <a:pPr marL="672490" lvl="1" indent="-257764">
              <a:spcAft>
                <a:spcPts val="1293"/>
              </a:spcAft>
              <a:buFont typeface="Times New Roman" pitchFamily="16" charset="0"/>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Lst>
            </a:pPr>
            <a:r>
              <a:rPr lang="it-IT" sz="2500" dirty="0">
                <a:solidFill>
                  <a:srgbClr val="000000"/>
                </a:solidFill>
              </a:rPr>
              <a:t>Certificazioni </a:t>
            </a:r>
            <a:r>
              <a:rPr lang="it-IT" sz="2500" b="1" dirty="0">
                <a:solidFill>
                  <a:srgbClr val="000000"/>
                </a:solidFill>
              </a:rPr>
              <a:t>INPS</a:t>
            </a:r>
            <a:r>
              <a:rPr lang="it-IT" sz="2500" dirty="0">
                <a:solidFill>
                  <a:srgbClr val="000000"/>
                </a:solidFill>
              </a:rPr>
              <a:t>, </a:t>
            </a:r>
            <a:r>
              <a:rPr lang="it-IT" sz="2500" b="1" dirty="0">
                <a:solidFill>
                  <a:srgbClr val="000000"/>
                </a:solidFill>
              </a:rPr>
              <a:t>INAIL,</a:t>
            </a:r>
            <a:r>
              <a:rPr lang="it-IT" sz="2500" dirty="0">
                <a:solidFill>
                  <a:srgbClr val="000000"/>
                </a:solidFill>
              </a:rPr>
              <a:t> etc.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414720" y="928898"/>
            <a:ext cx="7464960" cy="637987"/>
          </a:xfrm>
          <a:prstGeom prst="rect">
            <a:avLst/>
          </a:prstGeom>
          <a:noFill/>
          <a:ln w="9525">
            <a:noFill/>
            <a:round/>
            <a:headEnd/>
            <a:tailEnd/>
          </a:ln>
        </p:spPr>
        <p:txBody>
          <a:bodyPr lIns="81639" tIns="40820" rIns="81639" bIns="40820"/>
          <a:lstStyle/>
          <a:p>
            <a:pPr marL="391686" indent="-282244" algn="ctr">
              <a:spcAft>
                <a:spcPts val="1293"/>
              </a:spcAft>
              <a:tabLst>
                <a:tab pos="391686"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it-IT" sz="3600" b="1" dirty="0">
              <a:solidFill>
                <a:srgbClr val="333333"/>
              </a:solidFill>
              <a:latin typeface="Calibri" charset="0"/>
            </a:endParaRPr>
          </a:p>
          <a:p>
            <a:pPr marL="391686" indent="-282244" algn="ctr">
              <a:spcAft>
                <a:spcPts val="1293"/>
              </a:spcAft>
              <a:tabLst>
                <a:tab pos="391686"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it-IT" sz="3300" dirty="0">
              <a:solidFill>
                <a:srgbClr val="000000"/>
              </a:solidFill>
              <a:latin typeface="Calibri" charset="0"/>
            </a:endParaRPr>
          </a:p>
        </p:txBody>
      </p:sp>
      <p:sp>
        <p:nvSpPr>
          <p:cNvPr id="24579" name="Text Box 2"/>
          <p:cNvSpPr txBox="1">
            <a:spLocks noChangeArrowheads="1"/>
          </p:cNvSpPr>
          <p:nvPr/>
        </p:nvSpPr>
        <p:spPr bwMode="auto">
          <a:xfrm>
            <a:off x="64801" y="249146"/>
            <a:ext cx="9079200" cy="534296"/>
          </a:xfrm>
          <a:prstGeom prst="rect">
            <a:avLst/>
          </a:prstGeom>
          <a:solidFill>
            <a:schemeClr val="bg2"/>
          </a:solidFill>
          <a:ln w="9525">
            <a:noFill/>
            <a:round/>
            <a:headEnd/>
            <a:tailEnd/>
          </a:ln>
        </p:spPr>
        <p:txBody>
          <a:bodyPr lIns="81639" tIns="40820"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b="1" dirty="0">
                <a:solidFill>
                  <a:srgbClr val="FFFF00"/>
                </a:solidFill>
                <a:latin typeface="Calibri" charset="0"/>
              </a:rPr>
              <a:t>Il Sistema Informativo -SI- della MG: la Cartella Medica Orientata per Problemi </a:t>
            </a:r>
          </a:p>
        </p:txBody>
      </p:sp>
      <p:sp>
        <p:nvSpPr>
          <p:cNvPr id="24580" name="Text Box 3"/>
          <p:cNvSpPr txBox="1">
            <a:spLocks noChangeArrowheads="1"/>
          </p:cNvSpPr>
          <p:nvPr/>
        </p:nvSpPr>
        <p:spPr bwMode="auto">
          <a:xfrm>
            <a:off x="195841" y="764705"/>
            <a:ext cx="8817120" cy="576064"/>
          </a:xfrm>
          <a:prstGeom prst="rect">
            <a:avLst/>
          </a:prstGeom>
          <a:noFill/>
          <a:ln w="9525">
            <a:noFill/>
            <a:round/>
            <a:headEnd/>
            <a:tailEnd/>
          </a:ln>
        </p:spPr>
        <p:txBody>
          <a:bodyPr lIns="81639" tIns="40820"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sz="3600" b="1" dirty="0">
                <a:solidFill>
                  <a:srgbClr val="333333"/>
                </a:solidFill>
              </a:rPr>
              <a:t>CMOP </a:t>
            </a:r>
            <a:r>
              <a:rPr lang="it-IT" sz="3600" b="1" dirty="0" smtClean="0">
                <a:solidFill>
                  <a:srgbClr val="333333"/>
                </a:solidFill>
              </a:rPr>
              <a:t> </a:t>
            </a:r>
            <a:r>
              <a:rPr lang="it-IT" sz="3600" b="1" dirty="0">
                <a:solidFill>
                  <a:srgbClr val="333333"/>
                </a:solidFill>
              </a:rPr>
              <a:t>della MG: </a:t>
            </a:r>
            <a:r>
              <a:rPr lang="it-IT" sz="3600" b="1" i="1" dirty="0">
                <a:solidFill>
                  <a:srgbClr val="333333"/>
                </a:solidFill>
              </a:rPr>
              <a:t>ICD-9-CM</a:t>
            </a:r>
          </a:p>
        </p:txBody>
      </p:sp>
      <p:sp>
        <p:nvSpPr>
          <p:cNvPr id="24581" name="Text Box 4"/>
          <p:cNvSpPr txBox="1">
            <a:spLocks noChangeArrowheads="1"/>
          </p:cNvSpPr>
          <p:nvPr/>
        </p:nvSpPr>
        <p:spPr bwMode="auto">
          <a:xfrm>
            <a:off x="456481" y="1340768"/>
            <a:ext cx="8555040" cy="5394819"/>
          </a:xfrm>
          <a:prstGeom prst="rect">
            <a:avLst/>
          </a:prstGeom>
          <a:noFill/>
          <a:ln w="9525">
            <a:noFill/>
            <a:round/>
            <a:headEnd/>
            <a:tailEnd/>
          </a:ln>
        </p:spPr>
        <p:txBody>
          <a:bodyPr lIns="0" tIns="23185" rIns="0" bIns="0"/>
          <a:lstStyle/>
          <a:p>
            <a:pPr marL="375846" indent="-280805">
              <a:spcAft>
                <a:spcPts val="1293"/>
              </a:spcAft>
              <a:buClr>
                <a:srgbClr val="0E594D"/>
              </a:buClr>
              <a:buSzPct val="45000"/>
              <a:buFont typeface="Wingdings" charset="2"/>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 pos="8536446" algn="l"/>
              </a:tabLst>
            </a:pPr>
            <a:r>
              <a:rPr lang="it-IT" sz="2600" dirty="0">
                <a:solidFill>
                  <a:srgbClr val="000000"/>
                </a:solidFill>
              </a:rPr>
              <a:t>Significa </a:t>
            </a:r>
            <a:r>
              <a:rPr lang="it-IT" sz="2600" b="1" dirty="0">
                <a:solidFill>
                  <a:srgbClr val="000000"/>
                </a:solidFill>
              </a:rPr>
              <a:t>I</a:t>
            </a:r>
            <a:r>
              <a:rPr lang="it-IT" sz="2600" i="1" dirty="0">
                <a:solidFill>
                  <a:srgbClr val="000000"/>
                </a:solidFill>
              </a:rPr>
              <a:t>nternational </a:t>
            </a:r>
            <a:r>
              <a:rPr lang="it-IT" sz="2600" b="1" i="1" dirty="0">
                <a:solidFill>
                  <a:srgbClr val="000000"/>
                </a:solidFill>
              </a:rPr>
              <a:t>C</a:t>
            </a:r>
            <a:r>
              <a:rPr lang="it-IT" sz="2600" i="1" dirty="0">
                <a:solidFill>
                  <a:srgbClr val="000000"/>
                </a:solidFill>
              </a:rPr>
              <a:t>ode </a:t>
            </a:r>
            <a:r>
              <a:rPr lang="it-IT" sz="2600" b="1" i="1" dirty="0" err="1">
                <a:solidFill>
                  <a:srgbClr val="000000"/>
                </a:solidFill>
              </a:rPr>
              <a:t>D</a:t>
            </a:r>
            <a:r>
              <a:rPr lang="it-IT" sz="2600" i="1" dirty="0" err="1">
                <a:solidFill>
                  <a:srgbClr val="000000"/>
                </a:solidFill>
              </a:rPr>
              <a:t>isease</a:t>
            </a:r>
            <a:r>
              <a:rPr lang="it-IT" sz="2600" dirty="0">
                <a:solidFill>
                  <a:srgbClr val="000000"/>
                </a:solidFill>
              </a:rPr>
              <a:t> (versione)</a:t>
            </a:r>
            <a:r>
              <a:rPr lang="it-IT" sz="2600" i="1" dirty="0">
                <a:solidFill>
                  <a:srgbClr val="000000"/>
                </a:solidFill>
              </a:rPr>
              <a:t> </a:t>
            </a:r>
            <a:r>
              <a:rPr lang="it-IT" sz="2600" b="1" i="1" dirty="0">
                <a:solidFill>
                  <a:srgbClr val="000000"/>
                </a:solidFill>
              </a:rPr>
              <a:t>9</a:t>
            </a:r>
            <a:r>
              <a:rPr lang="it-IT" sz="2600" i="1" dirty="0">
                <a:solidFill>
                  <a:srgbClr val="000000"/>
                </a:solidFill>
              </a:rPr>
              <a:t> </a:t>
            </a:r>
            <a:r>
              <a:rPr lang="it-IT" sz="2600" b="1" i="1" dirty="0" err="1">
                <a:solidFill>
                  <a:srgbClr val="000000"/>
                </a:solidFill>
              </a:rPr>
              <a:t>C</a:t>
            </a:r>
            <a:r>
              <a:rPr lang="it-IT" sz="2600" i="1" dirty="0" err="1">
                <a:solidFill>
                  <a:srgbClr val="000000"/>
                </a:solidFill>
              </a:rPr>
              <a:t>linical</a:t>
            </a:r>
            <a:r>
              <a:rPr lang="it-IT" sz="2600" i="1" dirty="0">
                <a:solidFill>
                  <a:srgbClr val="000000"/>
                </a:solidFill>
              </a:rPr>
              <a:t> </a:t>
            </a:r>
            <a:r>
              <a:rPr lang="it-IT" sz="2600" b="1" i="1" dirty="0" err="1">
                <a:solidFill>
                  <a:srgbClr val="000000"/>
                </a:solidFill>
              </a:rPr>
              <a:t>M</a:t>
            </a:r>
            <a:r>
              <a:rPr lang="it-IT" sz="2600" i="1" dirty="0" err="1">
                <a:solidFill>
                  <a:srgbClr val="000000"/>
                </a:solidFill>
              </a:rPr>
              <a:t>odification</a:t>
            </a:r>
            <a:r>
              <a:rPr lang="it-IT" sz="2600" dirty="0">
                <a:solidFill>
                  <a:srgbClr val="000000"/>
                </a:solidFill>
              </a:rPr>
              <a:t> e “comprende</a:t>
            </a:r>
            <a:r>
              <a:rPr lang="it-IT" sz="2600" dirty="0" smtClean="0">
                <a:solidFill>
                  <a:srgbClr val="000000"/>
                </a:solidFill>
              </a:rPr>
              <a:t>” anche </a:t>
            </a:r>
            <a:r>
              <a:rPr lang="it-IT" sz="2600" dirty="0">
                <a:solidFill>
                  <a:srgbClr val="000000"/>
                </a:solidFill>
              </a:rPr>
              <a:t>le diagnosi chirurgiche (a differenza dell'ICD-9) che -ovviamente- sono di </a:t>
            </a:r>
            <a:r>
              <a:rPr lang="it-IT" sz="2600" u="sng" dirty="0">
                <a:solidFill>
                  <a:srgbClr val="000000"/>
                </a:solidFill>
              </a:rPr>
              <a:t>interesse del MG e “pertinenti” alla storia clinica del paziente,</a:t>
            </a:r>
          </a:p>
          <a:p>
            <a:pPr marL="375846" indent="-280805">
              <a:spcAft>
                <a:spcPts val="1293"/>
              </a:spcAft>
              <a:buClr>
                <a:srgbClr val="0E594D"/>
              </a:buClr>
              <a:buSzPct val="45000"/>
              <a:buFont typeface="Wingdings" charset="2"/>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 pos="8536446" algn="l"/>
              </a:tabLst>
            </a:pPr>
            <a:r>
              <a:rPr lang="it-IT" sz="2600" dirty="0">
                <a:solidFill>
                  <a:srgbClr val="000000"/>
                </a:solidFill>
              </a:rPr>
              <a:t>Le codifiche sono -ovviamente- internazionali, o meglio “mondiali”, per cui un paziente che si reca all'estero e “presenta” in formato cartaceo o elettronico queste codifiche rende “intelligibile” perlomeno la sua storia clinica, mentre cosa diversa sono PTR e </a:t>
            </a:r>
            <a:r>
              <a:rPr lang="it-IT" sz="2600" dirty="0" smtClean="0">
                <a:solidFill>
                  <a:srgbClr val="000000"/>
                </a:solidFill>
              </a:rPr>
              <a:t>NPSR (Nomenclatore Prestazioni Specialistiche Regionali) </a:t>
            </a:r>
            <a:r>
              <a:rPr lang="it-IT" sz="2600" dirty="0">
                <a:solidFill>
                  <a:srgbClr val="000000"/>
                </a:solidFill>
              </a:rPr>
              <a:t>che sono regionali (italiane). Forse sarebbe utile -in fase di </a:t>
            </a:r>
            <a:r>
              <a:rPr lang="it-IT" sz="2600" i="1" dirty="0">
                <a:solidFill>
                  <a:srgbClr val="000000"/>
                </a:solidFill>
              </a:rPr>
              <a:t>export</a:t>
            </a:r>
            <a:r>
              <a:rPr lang="it-IT" sz="2600" dirty="0">
                <a:solidFill>
                  <a:srgbClr val="000000"/>
                </a:solidFill>
              </a:rPr>
              <a:t> di informazioni- fornire al paziente l'</a:t>
            </a:r>
            <a:r>
              <a:rPr lang="it-IT" sz="2600" b="1" dirty="0">
                <a:solidFill>
                  <a:srgbClr val="000000"/>
                </a:solidFill>
              </a:rPr>
              <a:t>ATC di IV livello</a:t>
            </a:r>
            <a:r>
              <a:rPr lang="it-IT" sz="2600" dirty="0">
                <a:solidFill>
                  <a:srgbClr val="000000"/>
                </a:solidFill>
              </a:rPr>
              <a:t>, quello sì </a:t>
            </a:r>
            <a:r>
              <a:rPr lang="it-IT" sz="2600" u="sng" dirty="0">
                <a:solidFill>
                  <a:srgbClr val="000000"/>
                </a:solidFill>
              </a:rPr>
              <a:t>internazionale</a:t>
            </a:r>
            <a:r>
              <a:rPr lang="it-IT" sz="2600" dirty="0">
                <a:solidFill>
                  <a:srgbClr val="000000"/>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CODICE DEONTOLOGICO</a:t>
            </a:r>
            <a:endParaRPr lang="it-IT" dirty="0"/>
          </a:p>
        </p:txBody>
      </p:sp>
      <p:sp>
        <p:nvSpPr>
          <p:cNvPr id="3" name="Segnaposto contenuto 2"/>
          <p:cNvSpPr>
            <a:spLocks noGrp="1"/>
          </p:cNvSpPr>
          <p:nvPr>
            <p:ph idx="1"/>
          </p:nvPr>
        </p:nvSpPr>
        <p:spPr/>
        <p:txBody>
          <a:bodyPr>
            <a:normAutofit fontScale="92500" lnSpcReduction="20000"/>
          </a:bodyPr>
          <a:lstStyle/>
          <a:p>
            <a:r>
              <a:rPr lang="it-IT" b="1" dirty="0"/>
              <a:t>art. 14</a:t>
            </a:r>
            <a:r>
              <a:rPr lang="it-IT" dirty="0"/>
              <a:t> - Il medico deve informare i suoi collaboratori dell'obbligo del segreto professionale e deve vigilare che vi si conformino.</a:t>
            </a:r>
          </a:p>
          <a:p>
            <a:r>
              <a:rPr lang="it-IT" b="1" dirty="0"/>
              <a:t>art. 15</a:t>
            </a:r>
            <a:r>
              <a:rPr lang="it-IT" dirty="0"/>
              <a:t> - Nella certificazione, nella redazione delle denunce obbligatorie, nella compilazione delle cartelle cliniche e di ogni altra documentazione sanitaria, il medico è tenuto alla massima diligenza, alla più responsabile cura, alla più attenta e scientificamente corretta registrazione dei dati ed alla più responsabile formulazione dei giudizi.</a:t>
            </a:r>
          </a:p>
          <a:p>
            <a:endParaRPr lang="it-IT" dirty="0"/>
          </a:p>
        </p:txBody>
      </p:sp>
    </p:spTree>
    <p:extLst>
      <p:ext uri="{BB962C8B-B14F-4D97-AF65-F5344CB8AC3E}">
        <p14:creationId xmlns:p14="http://schemas.microsoft.com/office/powerpoint/2010/main" xmlns="" val="219253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414720" y="928898"/>
            <a:ext cx="7464960" cy="637987"/>
          </a:xfrm>
          <a:prstGeom prst="rect">
            <a:avLst/>
          </a:prstGeom>
          <a:noFill/>
          <a:ln w="9525">
            <a:noFill/>
            <a:round/>
            <a:headEnd/>
            <a:tailEnd/>
          </a:ln>
        </p:spPr>
        <p:txBody>
          <a:bodyPr lIns="81639" tIns="40820" rIns="81639" bIns="40820"/>
          <a:lstStyle/>
          <a:p>
            <a:pPr marL="391686" indent="-282244" algn="ctr">
              <a:spcAft>
                <a:spcPts val="1293"/>
              </a:spcAft>
              <a:tabLst>
                <a:tab pos="391686"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it-IT" sz="3600" b="1" dirty="0">
              <a:solidFill>
                <a:srgbClr val="333333"/>
              </a:solidFill>
              <a:latin typeface="Calibri" charset="0"/>
            </a:endParaRPr>
          </a:p>
          <a:p>
            <a:pPr marL="391686" indent="-282244" algn="ctr">
              <a:spcAft>
                <a:spcPts val="1293"/>
              </a:spcAft>
              <a:tabLst>
                <a:tab pos="391686"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it-IT" sz="3300" dirty="0">
              <a:solidFill>
                <a:srgbClr val="000000"/>
              </a:solidFill>
              <a:latin typeface="Calibri" charset="0"/>
            </a:endParaRPr>
          </a:p>
        </p:txBody>
      </p:sp>
      <p:sp>
        <p:nvSpPr>
          <p:cNvPr id="12291" name="Text Box 2"/>
          <p:cNvSpPr txBox="1">
            <a:spLocks noChangeArrowheads="1"/>
          </p:cNvSpPr>
          <p:nvPr/>
        </p:nvSpPr>
        <p:spPr bwMode="auto">
          <a:xfrm>
            <a:off x="64801" y="249146"/>
            <a:ext cx="9079200" cy="534296"/>
          </a:xfrm>
          <a:prstGeom prst="rect">
            <a:avLst/>
          </a:prstGeom>
          <a:solidFill>
            <a:schemeClr val="bg2"/>
          </a:solidFill>
          <a:ln w="9525">
            <a:noFill/>
            <a:round/>
            <a:headEnd/>
            <a:tailEnd/>
          </a:ln>
        </p:spPr>
        <p:txBody>
          <a:bodyPr lIns="81639" tIns="40820"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b="1" dirty="0">
                <a:solidFill>
                  <a:srgbClr val="FFFF00"/>
                </a:solidFill>
                <a:latin typeface="Calibri" charset="0"/>
              </a:rPr>
              <a:t>Il Sistema Informativo -SI- della MG: la Cartella Medica Orientata per Problemi </a:t>
            </a:r>
          </a:p>
        </p:txBody>
      </p:sp>
      <p:sp>
        <p:nvSpPr>
          <p:cNvPr id="12292" name="Text Box 3"/>
          <p:cNvSpPr txBox="1">
            <a:spLocks noChangeArrowheads="1"/>
          </p:cNvSpPr>
          <p:nvPr/>
        </p:nvSpPr>
        <p:spPr bwMode="auto">
          <a:xfrm>
            <a:off x="195841" y="774802"/>
            <a:ext cx="8817120" cy="596223"/>
          </a:xfrm>
          <a:prstGeom prst="rect">
            <a:avLst/>
          </a:prstGeom>
          <a:noFill/>
          <a:ln w="9525">
            <a:noFill/>
            <a:round/>
            <a:headEnd/>
            <a:tailEnd/>
          </a:ln>
        </p:spPr>
        <p:txBody>
          <a:bodyPr lIns="81639" tIns="40820"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sz="3600" b="1" dirty="0">
                <a:solidFill>
                  <a:srgbClr val="333333"/>
                </a:solidFill>
              </a:rPr>
              <a:t>La CMOP della MG</a:t>
            </a:r>
          </a:p>
        </p:txBody>
      </p:sp>
      <p:sp>
        <p:nvSpPr>
          <p:cNvPr id="12293" name="Text Box 4"/>
          <p:cNvSpPr txBox="1">
            <a:spLocks noChangeArrowheads="1"/>
          </p:cNvSpPr>
          <p:nvPr/>
        </p:nvSpPr>
        <p:spPr bwMode="auto">
          <a:xfrm>
            <a:off x="326880" y="1467515"/>
            <a:ext cx="8817120" cy="5550343"/>
          </a:xfrm>
          <a:prstGeom prst="rect">
            <a:avLst/>
          </a:prstGeom>
          <a:noFill/>
          <a:ln w="9525">
            <a:noFill/>
            <a:round/>
            <a:headEnd/>
            <a:tailEnd/>
          </a:ln>
        </p:spPr>
        <p:txBody>
          <a:bodyPr lIns="0" tIns="25471" rIns="0" bIns="0"/>
          <a:lstStyle/>
          <a:p>
            <a:pPr marL="375846" indent="-280805">
              <a:spcAft>
                <a:spcPts val="1293"/>
              </a:spcAft>
              <a:buClr>
                <a:srgbClr val="0E594D"/>
              </a:buClr>
              <a:buSzPct val="45000"/>
              <a:buFont typeface="Wingdings" charset="2"/>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 pos="8536446" algn="l"/>
              </a:tabLst>
            </a:pPr>
            <a:r>
              <a:rPr lang="it-IT" sz="2800" b="1" dirty="0">
                <a:solidFill>
                  <a:srgbClr val="000000"/>
                </a:solidFill>
              </a:rPr>
              <a:t>O</a:t>
            </a:r>
            <a:r>
              <a:rPr lang="it-IT" sz="2800" dirty="0">
                <a:solidFill>
                  <a:srgbClr val="000000"/>
                </a:solidFill>
              </a:rPr>
              <a:t>rientamento per </a:t>
            </a:r>
            <a:r>
              <a:rPr lang="it-IT" sz="2800" b="1" dirty="0">
                <a:solidFill>
                  <a:srgbClr val="000000"/>
                </a:solidFill>
              </a:rPr>
              <a:t>P</a:t>
            </a:r>
            <a:r>
              <a:rPr lang="it-IT" sz="2800" dirty="0">
                <a:solidFill>
                  <a:srgbClr val="000000"/>
                </a:solidFill>
              </a:rPr>
              <a:t>roblemi comporta quindi...</a:t>
            </a:r>
          </a:p>
          <a:p>
            <a:pPr marL="672490" lvl="1" indent="-257764">
              <a:spcAft>
                <a:spcPts val="1293"/>
              </a:spcAft>
              <a:buFont typeface="Times New Roman" pitchFamily="16" charset="0"/>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 pos="8536446" algn="l"/>
              </a:tabLst>
            </a:pPr>
            <a:r>
              <a:rPr lang="it-IT" sz="2800" dirty="0">
                <a:solidFill>
                  <a:srgbClr val="000000"/>
                </a:solidFill>
              </a:rPr>
              <a:t>La creazione di una </a:t>
            </a:r>
            <a:r>
              <a:rPr lang="it-IT" sz="2800" u="sng" dirty="0">
                <a:solidFill>
                  <a:srgbClr val="000000"/>
                </a:solidFill>
              </a:rPr>
              <a:t>“</a:t>
            </a:r>
            <a:r>
              <a:rPr lang="it-IT" sz="2800" b="1" u="sng" dirty="0">
                <a:solidFill>
                  <a:srgbClr val="0000FF"/>
                </a:solidFill>
              </a:rPr>
              <a:t>lista</a:t>
            </a:r>
            <a:r>
              <a:rPr lang="it-IT" sz="2800" u="sng" dirty="0">
                <a:solidFill>
                  <a:srgbClr val="000000"/>
                </a:solidFill>
              </a:rPr>
              <a:t>” di problemi/sintomi/procedure alle quali sono “legate” le “azioni” del Medico</a:t>
            </a:r>
            <a:r>
              <a:rPr lang="it-IT" sz="2800" dirty="0">
                <a:solidFill>
                  <a:srgbClr val="000000"/>
                </a:solidFill>
              </a:rPr>
              <a:t>, cioè prescrizioni di:</a:t>
            </a:r>
          </a:p>
          <a:p>
            <a:pPr lvl="2">
              <a:spcAft>
                <a:spcPts val="1293"/>
              </a:spcAft>
              <a:buFont typeface="Times New Roman" pitchFamily="16" charset="0"/>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 pos="8536446" algn="l"/>
              </a:tabLst>
            </a:pPr>
            <a:r>
              <a:rPr lang="it-IT" sz="2800" i="1" dirty="0">
                <a:solidFill>
                  <a:srgbClr val="000000"/>
                </a:solidFill>
              </a:rPr>
              <a:t>farmaci/</a:t>
            </a:r>
            <a:r>
              <a:rPr lang="it-IT" sz="2800" i="1" dirty="0" err="1">
                <a:solidFill>
                  <a:srgbClr val="000000"/>
                </a:solidFill>
              </a:rPr>
              <a:t>presìdi</a:t>
            </a:r>
            <a:endParaRPr lang="it-IT" sz="2800" i="1" dirty="0">
              <a:solidFill>
                <a:srgbClr val="000000"/>
              </a:solidFill>
            </a:endParaRPr>
          </a:p>
          <a:p>
            <a:pPr lvl="2">
              <a:spcAft>
                <a:spcPts val="1293"/>
              </a:spcAft>
              <a:buFont typeface="Times New Roman" pitchFamily="16" charset="0"/>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 pos="8536446" algn="l"/>
              </a:tabLst>
            </a:pPr>
            <a:r>
              <a:rPr lang="it-IT" sz="2800" i="1" dirty="0">
                <a:solidFill>
                  <a:srgbClr val="000000"/>
                </a:solidFill>
              </a:rPr>
              <a:t>prestazioni specialistiche</a:t>
            </a:r>
          </a:p>
          <a:p>
            <a:pPr lvl="2">
              <a:spcAft>
                <a:spcPts val="1293"/>
              </a:spcAft>
              <a:buFont typeface="Times New Roman" pitchFamily="16" charset="0"/>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 pos="8536446" algn="l"/>
              </a:tabLst>
            </a:pPr>
            <a:r>
              <a:rPr lang="it-IT" sz="2800" i="1" dirty="0">
                <a:solidFill>
                  <a:srgbClr val="000000"/>
                </a:solidFill>
              </a:rPr>
              <a:t>certificazioni (INPS, ma non solo....)</a:t>
            </a:r>
          </a:p>
          <a:p>
            <a:pPr marL="375846" indent="-280805">
              <a:spcAft>
                <a:spcPts val="1293"/>
              </a:spcAft>
              <a:buClr>
                <a:srgbClr val="0E594D"/>
              </a:buClr>
              <a:buSzPct val="45000"/>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 pos="8536446" algn="l"/>
              </a:tabLst>
            </a:pPr>
            <a:r>
              <a:rPr lang="it-IT" sz="2800" dirty="0">
                <a:solidFill>
                  <a:srgbClr val="000000"/>
                </a:solidFill>
              </a:rPr>
              <a:t>A ciò va aggiunta la possibilità di inserire -in </a:t>
            </a:r>
            <a:r>
              <a:rPr lang="it-IT" sz="2800" b="1" dirty="0">
                <a:solidFill>
                  <a:srgbClr val="000000"/>
                </a:solidFill>
              </a:rPr>
              <a:t>testo libero</a:t>
            </a:r>
            <a:r>
              <a:rPr lang="it-IT" sz="2800" dirty="0">
                <a:solidFill>
                  <a:srgbClr val="000000"/>
                </a:solidFill>
              </a:rPr>
              <a:t>- sintomi del paziente, considerazioni del medico, dati su esame obiettivo ed orientamento</a:t>
            </a:r>
            <a:r>
              <a:rPr lang="it-IT" sz="2900" dirty="0">
                <a:solidFill>
                  <a:srgbClr val="000000"/>
                </a:solidFill>
              </a:rPr>
              <a:t> </a:t>
            </a:r>
            <a:r>
              <a:rPr lang="it-IT" sz="2700" dirty="0">
                <a:solidFill>
                  <a:srgbClr val="000000"/>
                </a:solidFill>
              </a:rPr>
              <a:t>diagnostico</a:t>
            </a:r>
            <a:r>
              <a:rPr lang="it-IT" sz="2900" dirty="0">
                <a:solidFill>
                  <a:srgbClr val="000000"/>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14720" y="928898"/>
            <a:ext cx="7464960" cy="637987"/>
          </a:xfrm>
          <a:prstGeom prst="rect">
            <a:avLst/>
          </a:prstGeom>
          <a:noFill/>
          <a:ln w="9525">
            <a:noFill/>
            <a:round/>
            <a:headEnd/>
            <a:tailEnd/>
          </a:ln>
        </p:spPr>
        <p:txBody>
          <a:bodyPr lIns="81639" tIns="40820" rIns="81639" bIns="40820"/>
          <a:lstStyle/>
          <a:p>
            <a:pPr marL="391686" indent="-282244" algn="ctr">
              <a:spcAft>
                <a:spcPts val="1293"/>
              </a:spcAft>
              <a:tabLst>
                <a:tab pos="391686"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it-IT" sz="3600" b="1" dirty="0">
              <a:solidFill>
                <a:srgbClr val="333333"/>
              </a:solidFill>
              <a:latin typeface="Calibri" charset="0"/>
            </a:endParaRPr>
          </a:p>
          <a:p>
            <a:pPr marL="391686" indent="-282244" algn="ctr">
              <a:spcAft>
                <a:spcPts val="1293"/>
              </a:spcAft>
              <a:tabLst>
                <a:tab pos="391686"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it-IT" sz="3300" dirty="0">
              <a:solidFill>
                <a:srgbClr val="000000"/>
              </a:solidFill>
              <a:latin typeface="Calibri" charset="0"/>
            </a:endParaRPr>
          </a:p>
        </p:txBody>
      </p:sp>
      <p:sp>
        <p:nvSpPr>
          <p:cNvPr id="25603" name="Text Box 2"/>
          <p:cNvSpPr txBox="1">
            <a:spLocks noChangeArrowheads="1"/>
          </p:cNvSpPr>
          <p:nvPr/>
        </p:nvSpPr>
        <p:spPr bwMode="auto">
          <a:xfrm>
            <a:off x="64801" y="249146"/>
            <a:ext cx="9079200" cy="534296"/>
          </a:xfrm>
          <a:prstGeom prst="rect">
            <a:avLst/>
          </a:prstGeom>
          <a:solidFill>
            <a:schemeClr val="bg2"/>
          </a:solidFill>
          <a:ln w="9525">
            <a:noFill/>
            <a:round/>
            <a:headEnd/>
            <a:tailEnd/>
          </a:ln>
        </p:spPr>
        <p:txBody>
          <a:bodyPr lIns="81639" tIns="40820"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b="1" dirty="0">
                <a:solidFill>
                  <a:srgbClr val="FFFF00"/>
                </a:solidFill>
                <a:latin typeface="Calibri" charset="0"/>
              </a:rPr>
              <a:t>Il Sistema Informativo -SI- della MG: la Cartella Medica Orientata per Problemi </a:t>
            </a:r>
          </a:p>
        </p:txBody>
      </p:sp>
      <p:sp>
        <p:nvSpPr>
          <p:cNvPr id="25604" name="Text Box 3"/>
          <p:cNvSpPr txBox="1">
            <a:spLocks noChangeArrowheads="1"/>
          </p:cNvSpPr>
          <p:nvPr/>
        </p:nvSpPr>
        <p:spPr bwMode="auto">
          <a:xfrm>
            <a:off x="195840" y="774801"/>
            <a:ext cx="8948160" cy="1008106"/>
          </a:xfrm>
          <a:prstGeom prst="rect">
            <a:avLst/>
          </a:prstGeom>
          <a:noFill/>
          <a:ln w="9525">
            <a:noFill/>
            <a:round/>
            <a:headEnd/>
            <a:tailEnd/>
          </a:ln>
        </p:spPr>
        <p:txBody>
          <a:bodyPr lIns="81639" tIns="40820"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sz="3300" b="1" dirty="0">
                <a:solidFill>
                  <a:srgbClr val="333333"/>
                </a:solidFill>
              </a:rPr>
              <a:t>CMOP </a:t>
            </a:r>
            <a:r>
              <a:rPr lang="it-IT" sz="3300" b="1" dirty="0" smtClean="0">
                <a:solidFill>
                  <a:srgbClr val="333333"/>
                </a:solidFill>
              </a:rPr>
              <a:t> </a:t>
            </a:r>
            <a:r>
              <a:rPr lang="it-IT" sz="3300" b="1" dirty="0">
                <a:solidFill>
                  <a:srgbClr val="333333"/>
                </a:solidFill>
              </a:rPr>
              <a:t>della MG: </a:t>
            </a:r>
            <a:r>
              <a:rPr lang="it-IT" sz="3300" b="1" i="1" dirty="0">
                <a:solidFill>
                  <a:srgbClr val="333333"/>
                </a:solidFill>
              </a:rPr>
              <a:t>ICD-9-CM</a:t>
            </a:r>
            <a:r>
              <a:rPr lang="it-IT" sz="3300" b="1" dirty="0">
                <a:solidFill>
                  <a:srgbClr val="333333"/>
                </a:solidFill>
              </a:rPr>
              <a:t> e la sua implementazione nei </a:t>
            </a:r>
            <a:r>
              <a:rPr lang="it-IT" sz="3300" b="1" i="1" dirty="0" err="1">
                <a:solidFill>
                  <a:srgbClr val="333333"/>
                </a:solidFill>
              </a:rPr>
              <a:t>sw</a:t>
            </a:r>
            <a:r>
              <a:rPr lang="it-IT" sz="3300" b="1" dirty="0">
                <a:solidFill>
                  <a:srgbClr val="333333"/>
                </a:solidFill>
              </a:rPr>
              <a:t> della MG</a:t>
            </a:r>
          </a:p>
        </p:txBody>
      </p:sp>
      <p:sp>
        <p:nvSpPr>
          <p:cNvPr id="25605" name="Text Box 4"/>
          <p:cNvSpPr txBox="1">
            <a:spLocks noChangeArrowheads="1"/>
          </p:cNvSpPr>
          <p:nvPr/>
        </p:nvSpPr>
        <p:spPr bwMode="auto">
          <a:xfrm>
            <a:off x="230400" y="1742583"/>
            <a:ext cx="8716320" cy="4657449"/>
          </a:xfrm>
          <a:prstGeom prst="rect">
            <a:avLst/>
          </a:prstGeom>
          <a:noFill/>
          <a:ln w="9525">
            <a:noFill/>
            <a:round/>
            <a:headEnd/>
            <a:tailEnd/>
          </a:ln>
        </p:spPr>
        <p:txBody>
          <a:bodyPr lIns="0" tIns="22532" rIns="0" bIns="0"/>
          <a:lstStyle/>
          <a:p>
            <a:pPr marL="375846" indent="-280805">
              <a:spcAft>
                <a:spcPts val="1293"/>
              </a:spcAft>
              <a:buClr>
                <a:srgbClr val="0E594D"/>
              </a:buClr>
              <a:buSzPct val="45000"/>
              <a:buFont typeface="Wingdings" charset="2"/>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 pos="8536446" algn="l"/>
              </a:tabLst>
            </a:pPr>
            <a:r>
              <a:rPr lang="it-IT" sz="2500" dirty="0">
                <a:solidFill>
                  <a:srgbClr val="000000"/>
                </a:solidFill>
              </a:rPr>
              <a:t>Va precisato/premesso che ogni </a:t>
            </a:r>
            <a:r>
              <a:rPr lang="it-IT" sz="2500" i="1" dirty="0" err="1">
                <a:solidFill>
                  <a:srgbClr val="000000"/>
                </a:solidFill>
              </a:rPr>
              <a:t>sw</a:t>
            </a:r>
            <a:r>
              <a:rPr lang="it-IT" sz="2500" dirty="0">
                <a:solidFill>
                  <a:srgbClr val="000000"/>
                </a:solidFill>
              </a:rPr>
              <a:t> ha una sua “storia” che può partire anche da “lontano”, nel senso che può essere stato ”concepito” anni o decenni fa e si è -poi- trovato nella “necessità” di “garantire” una “trasportabilità” dei dati verso le versioni successive, ma se si adotta la “filosofia” </a:t>
            </a:r>
            <a:r>
              <a:rPr lang="it-IT" sz="2500" i="1" dirty="0" err="1">
                <a:solidFill>
                  <a:srgbClr val="000000"/>
                </a:solidFill>
              </a:rPr>
              <a:t>problem</a:t>
            </a:r>
            <a:r>
              <a:rPr lang="it-IT" sz="2500" i="1" dirty="0">
                <a:solidFill>
                  <a:srgbClr val="000000"/>
                </a:solidFill>
              </a:rPr>
              <a:t> </a:t>
            </a:r>
            <a:r>
              <a:rPr lang="it-IT" sz="2500" i="1" dirty="0" err="1">
                <a:solidFill>
                  <a:srgbClr val="000000"/>
                </a:solidFill>
              </a:rPr>
              <a:t>oriented</a:t>
            </a:r>
            <a:r>
              <a:rPr lang="it-IT" sz="2500" dirty="0">
                <a:solidFill>
                  <a:srgbClr val="000000"/>
                </a:solidFill>
              </a:rPr>
              <a:t> non </a:t>
            </a:r>
            <a:r>
              <a:rPr lang="it-IT" sz="2500" u="sng" dirty="0">
                <a:solidFill>
                  <a:srgbClr val="000000"/>
                </a:solidFill>
              </a:rPr>
              <a:t>si può derogare</a:t>
            </a:r>
            <a:r>
              <a:rPr lang="it-IT" sz="2500" dirty="0">
                <a:solidFill>
                  <a:srgbClr val="000000"/>
                </a:solidFill>
              </a:rPr>
              <a:t> dal fatto che:</a:t>
            </a:r>
          </a:p>
          <a:p>
            <a:pPr marL="672490" lvl="1" indent="-257764">
              <a:spcAft>
                <a:spcPts val="1293"/>
              </a:spcAft>
              <a:buFont typeface="Times New Roman" pitchFamily="16" charset="0"/>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 pos="8536446" algn="l"/>
              </a:tabLst>
            </a:pPr>
            <a:r>
              <a:rPr lang="it-IT" sz="2500" u="sng" dirty="0">
                <a:solidFill>
                  <a:srgbClr val="000000"/>
                </a:solidFill>
              </a:rPr>
              <a:t>I DB di riferimento devono essere completi</a:t>
            </a:r>
            <a:r>
              <a:rPr lang="it-IT" sz="2500" dirty="0">
                <a:solidFill>
                  <a:srgbClr val="000000"/>
                </a:solidFill>
              </a:rPr>
              <a:t>, in particolare va adottato l'ICD-9-CM e non l'ICD-9,</a:t>
            </a:r>
          </a:p>
          <a:p>
            <a:pPr marL="672490" lvl="1" indent="-257764">
              <a:spcAft>
                <a:spcPts val="1293"/>
              </a:spcAft>
              <a:buFont typeface="Times New Roman" pitchFamily="16" charset="0"/>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 pos="8536446" algn="l"/>
              </a:tabLst>
            </a:pPr>
            <a:r>
              <a:rPr lang="it-IT" sz="2500" u="sng" dirty="0">
                <a:solidFill>
                  <a:srgbClr val="000000"/>
                </a:solidFill>
              </a:rPr>
              <a:t>Non deve essere “permesso” di inserire diagnosi in testo libero</a:t>
            </a:r>
            <a:r>
              <a:rPr lang="it-IT" sz="2500" dirty="0">
                <a:solidFill>
                  <a:srgbClr val="000000"/>
                </a:solidFill>
              </a:rPr>
              <a:t>. Sono la “negazione” del dato strutturato e -pertanto- rendono attuale il detto: </a:t>
            </a:r>
            <a:r>
              <a:rPr lang="it-IT" sz="2500" i="1" dirty="0">
                <a:solidFill>
                  <a:srgbClr val="000000"/>
                </a:solidFill>
              </a:rPr>
              <a:t>trash </a:t>
            </a:r>
            <a:r>
              <a:rPr lang="it-IT" sz="2500" i="1" dirty="0" err="1">
                <a:solidFill>
                  <a:srgbClr val="000000"/>
                </a:solidFill>
              </a:rPr>
              <a:t>in---</a:t>
            </a:r>
            <a:r>
              <a:rPr lang="it-IT" sz="2500" i="1" dirty="0">
                <a:solidFill>
                  <a:srgbClr val="000000"/>
                </a:solidFill>
              </a:rPr>
              <a:t>&gt; trash out </a:t>
            </a:r>
            <a:r>
              <a:rPr lang="it-IT" sz="2500" dirty="0">
                <a:solidFill>
                  <a:srgbClr val="000000"/>
                </a:solidFill>
              </a:rPr>
              <a:t>(spazzatura inserisci e spazzatura “esce”).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14720" y="928898"/>
            <a:ext cx="7464960" cy="637987"/>
          </a:xfrm>
          <a:prstGeom prst="rect">
            <a:avLst/>
          </a:prstGeom>
          <a:noFill/>
          <a:ln w="9525">
            <a:noFill/>
            <a:round/>
            <a:headEnd/>
            <a:tailEnd/>
          </a:ln>
        </p:spPr>
        <p:txBody>
          <a:bodyPr lIns="81639" tIns="40820" rIns="81639" bIns="40820"/>
          <a:lstStyle/>
          <a:p>
            <a:pPr marL="391686" indent="-282244" algn="ctr">
              <a:spcAft>
                <a:spcPts val="1293"/>
              </a:spcAft>
              <a:tabLst>
                <a:tab pos="391686"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it-IT" sz="3600" b="1" dirty="0">
              <a:solidFill>
                <a:srgbClr val="333333"/>
              </a:solidFill>
              <a:latin typeface="Calibri" charset="0"/>
            </a:endParaRPr>
          </a:p>
          <a:p>
            <a:pPr marL="391686" indent="-282244" algn="ctr">
              <a:spcAft>
                <a:spcPts val="1293"/>
              </a:spcAft>
              <a:tabLst>
                <a:tab pos="391686"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it-IT" sz="3300" dirty="0">
              <a:solidFill>
                <a:srgbClr val="000000"/>
              </a:solidFill>
              <a:latin typeface="Calibri" charset="0"/>
            </a:endParaRPr>
          </a:p>
        </p:txBody>
      </p:sp>
      <p:sp>
        <p:nvSpPr>
          <p:cNvPr id="13315" name="Text Box 2"/>
          <p:cNvSpPr txBox="1">
            <a:spLocks noChangeArrowheads="1"/>
          </p:cNvSpPr>
          <p:nvPr/>
        </p:nvSpPr>
        <p:spPr bwMode="auto">
          <a:xfrm>
            <a:off x="64801" y="249146"/>
            <a:ext cx="9079200" cy="534296"/>
          </a:xfrm>
          <a:prstGeom prst="rect">
            <a:avLst/>
          </a:prstGeom>
          <a:solidFill>
            <a:schemeClr val="bg2"/>
          </a:solidFill>
          <a:ln w="9525">
            <a:noFill/>
            <a:round/>
            <a:headEnd/>
            <a:tailEnd/>
          </a:ln>
        </p:spPr>
        <p:txBody>
          <a:bodyPr lIns="81639" tIns="40820"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b="1" dirty="0">
                <a:solidFill>
                  <a:srgbClr val="FFFF00"/>
                </a:solidFill>
                <a:latin typeface="Calibri" charset="0"/>
              </a:rPr>
              <a:t>Il Sistema Informativo -SI- della MG: la Cartella Medica Orientata per Problemi </a:t>
            </a:r>
          </a:p>
        </p:txBody>
      </p:sp>
      <p:sp>
        <p:nvSpPr>
          <p:cNvPr id="13316" name="Text Box 3"/>
          <p:cNvSpPr txBox="1">
            <a:spLocks noChangeArrowheads="1"/>
          </p:cNvSpPr>
          <p:nvPr/>
        </p:nvSpPr>
        <p:spPr bwMode="auto">
          <a:xfrm>
            <a:off x="195841" y="774802"/>
            <a:ext cx="8817120" cy="596223"/>
          </a:xfrm>
          <a:prstGeom prst="rect">
            <a:avLst/>
          </a:prstGeom>
          <a:noFill/>
          <a:ln w="9525">
            <a:noFill/>
            <a:round/>
            <a:headEnd/>
            <a:tailEnd/>
          </a:ln>
        </p:spPr>
        <p:txBody>
          <a:bodyPr lIns="81639" tIns="40820"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sz="3600" b="1" dirty="0">
                <a:solidFill>
                  <a:srgbClr val="333333"/>
                </a:solidFill>
              </a:rPr>
              <a:t>La CMOP della MG</a:t>
            </a:r>
          </a:p>
        </p:txBody>
      </p:sp>
      <p:sp>
        <p:nvSpPr>
          <p:cNvPr id="13317" name="Text Box 4"/>
          <p:cNvSpPr txBox="1">
            <a:spLocks noChangeArrowheads="1"/>
          </p:cNvSpPr>
          <p:nvPr/>
        </p:nvSpPr>
        <p:spPr bwMode="auto">
          <a:xfrm>
            <a:off x="456481" y="1612969"/>
            <a:ext cx="8555040" cy="5255112"/>
          </a:xfrm>
          <a:prstGeom prst="rect">
            <a:avLst/>
          </a:prstGeom>
          <a:noFill/>
          <a:ln w="9525">
            <a:noFill/>
            <a:round/>
            <a:headEnd/>
            <a:tailEnd/>
          </a:ln>
        </p:spPr>
        <p:txBody>
          <a:bodyPr lIns="0" tIns="25471" rIns="0" bIns="0"/>
          <a:lstStyle/>
          <a:p>
            <a:pPr>
              <a:spcAft>
                <a:spcPts val="1293"/>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sz="2700" dirty="0">
                <a:solidFill>
                  <a:srgbClr val="000000"/>
                </a:solidFill>
              </a:rPr>
              <a:t>Cosa rende la </a:t>
            </a:r>
            <a:r>
              <a:rPr lang="it-IT" sz="2700" u="sng" dirty="0">
                <a:solidFill>
                  <a:srgbClr val="000000"/>
                </a:solidFill>
              </a:rPr>
              <a:t>lista dei problemi</a:t>
            </a:r>
            <a:r>
              <a:rPr lang="it-IT" sz="2700" dirty="0">
                <a:solidFill>
                  <a:srgbClr val="000000"/>
                </a:solidFill>
              </a:rPr>
              <a:t> </a:t>
            </a:r>
            <a:r>
              <a:rPr lang="it-IT" sz="2700" b="1" dirty="0">
                <a:solidFill>
                  <a:srgbClr val="000000"/>
                </a:solidFill>
              </a:rPr>
              <a:t>diversa</a:t>
            </a:r>
            <a:r>
              <a:rPr lang="it-IT" sz="2700" dirty="0">
                <a:solidFill>
                  <a:srgbClr val="000000"/>
                </a:solidFill>
              </a:rPr>
              <a:t> -e più funzionale per il MG ma anche per il SSR/SSN- rispetto alla Cartella Clinica </a:t>
            </a:r>
            <a:r>
              <a:rPr lang="it-IT" sz="2700" b="1" dirty="0">
                <a:solidFill>
                  <a:srgbClr val="000099"/>
                </a:solidFill>
              </a:rPr>
              <a:t>CC</a:t>
            </a:r>
            <a:r>
              <a:rPr lang="it-IT" sz="2700" dirty="0">
                <a:solidFill>
                  <a:srgbClr val="000000"/>
                </a:solidFill>
              </a:rPr>
              <a:t> “classica”?</a:t>
            </a:r>
          </a:p>
          <a:p>
            <a:pPr marL="672490" lvl="1" indent="-257764">
              <a:spcAft>
                <a:spcPts val="1293"/>
              </a:spcAft>
              <a:buFont typeface="Times New Roman" pitchFamily="16"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sz="2700" dirty="0">
                <a:solidFill>
                  <a:srgbClr val="000000"/>
                </a:solidFill>
              </a:rPr>
              <a:t>I problemi/sintomi/procedure hanno una </a:t>
            </a:r>
            <a:r>
              <a:rPr lang="it-IT" sz="2700" u="sng" dirty="0">
                <a:solidFill>
                  <a:srgbClr val="000000"/>
                </a:solidFill>
              </a:rPr>
              <a:t>data di inizio</a:t>
            </a:r>
            <a:r>
              <a:rPr lang="it-IT" sz="2700" dirty="0">
                <a:solidFill>
                  <a:srgbClr val="000000"/>
                </a:solidFill>
              </a:rPr>
              <a:t> e -quando possibile- una di </a:t>
            </a:r>
            <a:r>
              <a:rPr lang="it-IT" sz="2700" u="sng" dirty="0">
                <a:solidFill>
                  <a:srgbClr val="000000"/>
                </a:solidFill>
              </a:rPr>
              <a:t>fine</a:t>
            </a:r>
            <a:r>
              <a:rPr lang="it-IT" sz="2700" dirty="0">
                <a:solidFill>
                  <a:srgbClr val="000000"/>
                </a:solidFill>
              </a:rPr>
              <a:t>, mentre la </a:t>
            </a:r>
            <a:r>
              <a:rPr lang="it-IT" sz="2700" b="1" dirty="0" err="1">
                <a:solidFill>
                  <a:srgbClr val="000099"/>
                </a:solidFill>
              </a:rPr>
              <a:t>CC</a:t>
            </a:r>
            <a:r>
              <a:rPr lang="it-IT" sz="2700" dirty="0">
                <a:solidFill>
                  <a:srgbClr val="000000"/>
                </a:solidFill>
              </a:rPr>
              <a:t> è divisa in anamnesi fisiologica, remota e prossima,</a:t>
            </a:r>
          </a:p>
          <a:p>
            <a:pPr marL="672490" lvl="1" indent="-257764">
              <a:spcAft>
                <a:spcPts val="1293"/>
              </a:spcAft>
              <a:buFont typeface="Times New Roman" pitchFamily="16"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sz="2700" dirty="0">
                <a:solidFill>
                  <a:srgbClr val="000000"/>
                </a:solidFill>
              </a:rPr>
              <a:t>Nella </a:t>
            </a:r>
            <a:r>
              <a:rPr lang="it-IT" sz="2700" b="1" dirty="0" err="1">
                <a:solidFill>
                  <a:srgbClr val="000099"/>
                </a:solidFill>
              </a:rPr>
              <a:t>CC</a:t>
            </a:r>
            <a:r>
              <a:rPr lang="it-IT" sz="2700" dirty="0">
                <a:solidFill>
                  <a:srgbClr val="000000"/>
                </a:solidFill>
              </a:rPr>
              <a:t> </a:t>
            </a:r>
            <a:r>
              <a:rPr lang="it-IT" sz="2700" u="sng" dirty="0">
                <a:solidFill>
                  <a:srgbClr val="000000"/>
                </a:solidFill>
              </a:rPr>
              <a:t>non c'è alcun “legame”</a:t>
            </a:r>
            <a:r>
              <a:rPr lang="it-IT" sz="2700" dirty="0">
                <a:solidFill>
                  <a:srgbClr val="000000"/>
                </a:solidFill>
              </a:rPr>
              <a:t> fra problemi/sintomi/procedure e prestazioni, di conseguenza </a:t>
            </a:r>
            <a:r>
              <a:rPr lang="it-IT" sz="2700" u="sng" dirty="0">
                <a:solidFill>
                  <a:srgbClr val="000000"/>
                </a:solidFill>
              </a:rPr>
              <a:t>non è possibile valutare</a:t>
            </a:r>
            <a:r>
              <a:rPr lang="it-IT" sz="2700" dirty="0">
                <a:solidFill>
                  <a:srgbClr val="000000"/>
                </a:solidFill>
              </a:rPr>
              <a:t> quali/quante risorse sanitarie siano state utilizzate per risolvere quel “problema”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414720" y="928898"/>
            <a:ext cx="7464960" cy="637987"/>
          </a:xfrm>
          <a:prstGeom prst="rect">
            <a:avLst/>
          </a:prstGeom>
          <a:noFill/>
          <a:ln w="9525">
            <a:noFill/>
            <a:round/>
            <a:headEnd/>
            <a:tailEnd/>
          </a:ln>
        </p:spPr>
        <p:txBody>
          <a:bodyPr lIns="81639" tIns="40820" rIns="81639" bIns="40820"/>
          <a:lstStyle/>
          <a:p>
            <a:pPr marL="391686" indent="-282244" algn="ctr">
              <a:spcAft>
                <a:spcPts val="1293"/>
              </a:spcAft>
              <a:tabLst>
                <a:tab pos="391686"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it-IT" sz="3600" b="1" dirty="0">
              <a:solidFill>
                <a:srgbClr val="333333"/>
              </a:solidFill>
              <a:latin typeface="Calibri" charset="0"/>
            </a:endParaRPr>
          </a:p>
          <a:p>
            <a:pPr marL="391686" indent="-282244" algn="ctr">
              <a:spcAft>
                <a:spcPts val="1293"/>
              </a:spcAft>
              <a:tabLst>
                <a:tab pos="391686"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it-IT" sz="3300" dirty="0">
              <a:solidFill>
                <a:srgbClr val="000000"/>
              </a:solidFill>
              <a:latin typeface="Calibri" charset="0"/>
            </a:endParaRPr>
          </a:p>
        </p:txBody>
      </p:sp>
      <p:sp>
        <p:nvSpPr>
          <p:cNvPr id="14339" name="Text Box 2"/>
          <p:cNvSpPr txBox="1">
            <a:spLocks noChangeArrowheads="1"/>
          </p:cNvSpPr>
          <p:nvPr/>
        </p:nvSpPr>
        <p:spPr bwMode="auto">
          <a:xfrm>
            <a:off x="64801" y="249146"/>
            <a:ext cx="9079200" cy="534296"/>
          </a:xfrm>
          <a:prstGeom prst="rect">
            <a:avLst/>
          </a:prstGeom>
          <a:noFill/>
          <a:ln w="9525">
            <a:noFill/>
            <a:round/>
            <a:headEnd/>
            <a:tailEnd/>
          </a:ln>
        </p:spPr>
        <p:txBody>
          <a:bodyPr lIns="81639" tIns="40820"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b="1" dirty="0">
                <a:solidFill>
                  <a:srgbClr val="FFFF00"/>
                </a:solidFill>
                <a:latin typeface="Calibri" charset="0"/>
              </a:rPr>
              <a:t>Il Sistema Informativo -SI- della MG: la Cartella Medica Orientata per Problemi </a:t>
            </a:r>
          </a:p>
        </p:txBody>
      </p:sp>
      <p:sp>
        <p:nvSpPr>
          <p:cNvPr id="14340" name="Text Box 3"/>
          <p:cNvSpPr txBox="1">
            <a:spLocks noChangeArrowheads="1"/>
          </p:cNvSpPr>
          <p:nvPr/>
        </p:nvSpPr>
        <p:spPr bwMode="auto">
          <a:xfrm>
            <a:off x="195841" y="774802"/>
            <a:ext cx="8817120" cy="596223"/>
          </a:xfrm>
          <a:prstGeom prst="rect">
            <a:avLst/>
          </a:prstGeom>
          <a:noFill/>
          <a:ln w="9525">
            <a:noFill/>
            <a:round/>
            <a:headEnd/>
            <a:tailEnd/>
          </a:ln>
        </p:spPr>
        <p:txBody>
          <a:bodyPr lIns="81639" tIns="40820"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sz="3600" b="1" dirty="0">
                <a:solidFill>
                  <a:srgbClr val="333333"/>
                </a:solidFill>
              </a:rPr>
              <a:t>La CMOP della MG</a:t>
            </a:r>
          </a:p>
        </p:txBody>
      </p:sp>
      <p:sp>
        <p:nvSpPr>
          <p:cNvPr id="14341" name="Text Box 4"/>
          <p:cNvSpPr txBox="1">
            <a:spLocks noChangeArrowheads="1"/>
          </p:cNvSpPr>
          <p:nvPr/>
        </p:nvSpPr>
        <p:spPr bwMode="auto">
          <a:xfrm>
            <a:off x="456481" y="1775707"/>
            <a:ext cx="8555040" cy="4755379"/>
          </a:xfrm>
          <a:prstGeom prst="rect">
            <a:avLst/>
          </a:prstGeom>
          <a:noFill/>
          <a:ln w="9525">
            <a:noFill/>
            <a:round/>
            <a:headEnd/>
            <a:tailEnd/>
          </a:ln>
        </p:spPr>
        <p:txBody>
          <a:bodyPr lIns="0" tIns="25471" rIns="0" bIns="0"/>
          <a:lstStyle/>
          <a:p>
            <a:pPr marL="375846" indent="-280805">
              <a:spcAft>
                <a:spcPts val="1293"/>
              </a:spcAft>
              <a:buClr>
                <a:srgbClr val="0E594D"/>
              </a:buClr>
              <a:buSzPct val="45000"/>
              <a:buFont typeface="Wingdings" charset="2"/>
              <a:buChar char=""/>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 pos="8536446" algn="l"/>
              </a:tabLst>
            </a:pPr>
            <a:r>
              <a:rPr lang="it-IT" sz="2500" dirty="0">
                <a:solidFill>
                  <a:srgbClr val="000000"/>
                </a:solidFill>
              </a:rPr>
              <a:t>Si è cercato di risolvere -in parte e per fini soprattutto amministrativi -(calcolo </a:t>
            </a:r>
            <a:r>
              <a:rPr lang="it-IT" sz="2500" b="1" dirty="0" err="1">
                <a:solidFill>
                  <a:srgbClr val="000000"/>
                </a:solidFill>
              </a:rPr>
              <a:t>DRG</a:t>
            </a:r>
            <a:r>
              <a:rPr lang="it-IT" sz="2500" dirty="0" err="1">
                <a:solidFill>
                  <a:srgbClr val="000000"/>
                </a:solidFill>
              </a:rPr>
              <a:t>=</a:t>
            </a:r>
            <a:r>
              <a:rPr lang="it-IT" sz="2500" b="1" i="1" dirty="0" err="1">
                <a:solidFill>
                  <a:srgbClr val="000000"/>
                </a:solidFill>
              </a:rPr>
              <a:t>D</a:t>
            </a:r>
            <a:r>
              <a:rPr lang="it-IT" sz="2500" i="1" dirty="0" err="1">
                <a:solidFill>
                  <a:srgbClr val="000000"/>
                </a:solidFill>
              </a:rPr>
              <a:t>isease</a:t>
            </a:r>
            <a:r>
              <a:rPr lang="it-IT" sz="2500" i="1" dirty="0">
                <a:solidFill>
                  <a:srgbClr val="000000"/>
                </a:solidFill>
              </a:rPr>
              <a:t> </a:t>
            </a:r>
            <a:r>
              <a:rPr lang="it-IT" sz="2500" b="1" i="1" dirty="0" err="1">
                <a:solidFill>
                  <a:srgbClr val="000000"/>
                </a:solidFill>
              </a:rPr>
              <a:t>R</a:t>
            </a:r>
            <a:r>
              <a:rPr lang="it-IT" sz="2500" i="1" dirty="0" err="1">
                <a:solidFill>
                  <a:srgbClr val="000000"/>
                </a:solidFill>
              </a:rPr>
              <a:t>elated</a:t>
            </a:r>
            <a:r>
              <a:rPr lang="it-IT" sz="2500" i="1" dirty="0">
                <a:solidFill>
                  <a:srgbClr val="000000"/>
                </a:solidFill>
              </a:rPr>
              <a:t> </a:t>
            </a:r>
            <a:r>
              <a:rPr lang="it-IT" sz="2500" b="1" i="1" dirty="0" err="1">
                <a:solidFill>
                  <a:srgbClr val="000000"/>
                </a:solidFill>
              </a:rPr>
              <a:t>G</a:t>
            </a:r>
            <a:r>
              <a:rPr lang="it-IT" sz="2500" i="1" dirty="0" err="1">
                <a:solidFill>
                  <a:srgbClr val="000000"/>
                </a:solidFill>
              </a:rPr>
              <a:t>roup</a:t>
            </a:r>
            <a:r>
              <a:rPr lang="it-IT" sz="2500" dirty="0" err="1">
                <a:solidFill>
                  <a:srgbClr val="000000"/>
                </a:solidFill>
              </a:rPr>
              <a:t>=</a:t>
            </a:r>
            <a:r>
              <a:rPr lang="it-IT" sz="2500" dirty="0">
                <a:solidFill>
                  <a:srgbClr val="000000"/>
                </a:solidFill>
              </a:rPr>
              <a:t> sistema di pagamento dei ricoveri/DH)- questo problema delle </a:t>
            </a:r>
            <a:r>
              <a:rPr lang="it-IT" sz="2500" b="1" dirty="0" err="1">
                <a:solidFill>
                  <a:srgbClr val="0000FF"/>
                </a:solidFill>
              </a:rPr>
              <a:t>CC</a:t>
            </a:r>
            <a:r>
              <a:rPr lang="it-IT" sz="2500" dirty="0">
                <a:solidFill>
                  <a:srgbClr val="000000"/>
                </a:solidFill>
              </a:rPr>
              <a:t> con le </a:t>
            </a:r>
            <a:r>
              <a:rPr lang="it-IT" sz="2500" b="1" dirty="0">
                <a:solidFill>
                  <a:srgbClr val="000000"/>
                </a:solidFill>
              </a:rPr>
              <a:t>SDO</a:t>
            </a:r>
            <a:r>
              <a:rPr lang="it-IT" sz="2500" dirty="0">
                <a:solidFill>
                  <a:srgbClr val="000000"/>
                </a:solidFill>
              </a:rPr>
              <a:t> (</a:t>
            </a:r>
            <a:r>
              <a:rPr lang="it-IT" sz="2500" b="1" dirty="0">
                <a:solidFill>
                  <a:srgbClr val="000000"/>
                </a:solidFill>
              </a:rPr>
              <a:t>S</a:t>
            </a:r>
            <a:r>
              <a:rPr lang="it-IT" sz="2500" dirty="0">
                <a:solidFill>
                  <a:srgbClr val="000000"/>
                </a:solidFill>
              </a:rPr>
              <a:t>cheda</a:t>
            </a:r>
            <a:r>
              <a:rPr lang="it-IT" sz="2500" b="1" dirty="0">
                <a:solidFill>
                  <a:srgbClr val="000000"/>
                </a:solidFill>
              </a:rPr>
              <a:t> D</a:t>
            </a:r>
            <a:r>
              <a:rPr lang="it-IT" sz="2500" dirty="0">
                <a:solidFill>
                  <a:srgbClr val="000000"/>
                </a:solidFill>
              </a:rPr>
              <a:t>imissioni </a:t>
            </a:r>
            <a:r>
              <a:rPr lang="it-IT" sz="2500" b="1" dirty="0">
                <a:solidFill>
                  <a:srgbClr val="000000"/>
                </a:solidFill>
              </a:rPr>
              <a:t>O</a:t>
            </a:r>
            <a:r>
              <a:rPr lang="it-IT" sz="2500" dirty="0">
                <a:solidFill>
                  <a:srgbClr val="000000"/>
                </a:solidFill>
              </a:rPr>
              <a:t>spedaliere), dove vengono elencate le patologie (con codifiche ICD-9-CM) e le prestazioni effettuate (Nomenclatore) ma in caso -non infrequente- di </a:t>
            </a:r>
            <a:r>
              <a:rPr lang="it-IT" sz="2500" dirty="0" err="1">
                <a:solidFill>
                  <a:srgbClr val="000000"/>
                </a:solidFill>
              </a:rPr>
              <a:t>pluri-patologie</a:t>
            </a:r>
            <a:r>
              <a:rPr lang="it-IT" sz="2500" dirty="0">
                <a:solidFill>
                  <a:srgbClr val="000000"/>
                </a:solidFill>
              </a:rPr>
              <a:t> non ci sono “legami” fra le varie diagnosi ICD-9-CM e le varie prestazioni effettuate.</a:t>
            </a:r>
          </a:p>
          <a:p>
            <a:pPr marL="375846" indent="-280805">
              <a:spcAft>
                <a:spcPts val="1293"/>
              </a:spcAft>
              <a:buClr>
                <a:srgbClr val="0E594D"/>
              </a:buClr>
              <a:buSzPct val="45000"/>
              <a:tabLst>
                <a:tab pos="375846" algn="l"/>
                <a:tab pos="781932" algn="l"/>
                <a:tab pos="1189458" algn="l"/>
                <a:tab pos="1596984" algn="l"/>
                <a:tab pos="2004510" algn="l"/>
                <a:tab pos="2412036" algn="l"/>
                <a:tab pos="2819562" algn="l"/>
                <a:tab pos="3227088" algn="l"/>
                <a:tab pos="3634614" algn="l"/>
                <a:tab pos="4042140" algn="l"/>
                <a:tab pos="4449666" algn="l"/>
                <a:tab pos="4857192" algn="l"/>
                <a:tab pos="5264718" algn="l"/>
                <a:tab pos="5672244" algn="l"/>
                <a:tab pos="6079770" algn="l"/>
                <a:tab pos="6487296" algn="l"/>
                <a:tab pos="6894822" algn="l"/>
                <a:tab pos="7302348" algn="l"/>
                <a:tab pos="7709874" algn="l"/>
                <a:tab pos="8117400" algn="l"/>
                <a:tab pos="8524926" algn="l"/>
                <a:tab pos="8536446" algn="l"/>
              </a:tabLst>
            </a:pPr>
            <a:r>
              <a:rPr lang="it-IT" sz="2500" dirty="0">
                <a:solidFill>
                  <a:srgbClr val="000000"/>
                </a:solidFill>
              </a:rPr>
              <a:t>Ma se da una parte ciò facilita lo scambio di informazioni fra </a:t>
            </a:r>
            <a:r>
              <a:rPr lang="it-IT" sz="2500" b="1" dirty="0">
                <a:solidFill>
                  <a:srgbClr val="000000"/>
                </a:solidFill>
              </a:rPr>
              <a:t>H</a:t>
            </a:r>
            <a:r>
              <a:rPr lang="it-IT" sz="2500" dirty="0">
                <a:solidFill>
                  <a:srgbClr val="000000"/>
                </a:solidFill>
              </a:rPr>
              <a:t> e </a:t>
            </a:r>
            <a:r>
              <a:rPr lang="it-IT" sz="2500" b="1" dirty="0">
                <a:solidFill>
                  <a:srgbClr val="000000"/>
                </a:solidFill>
              </a:rPr>
              <a:t>MG</a:t>
            </a:r>
            <a:r>
              <a:rPr lang="it-IT" sz="2500" dirty="0">
                <a:solidFill>
                  <a:srgbClr val="000000"/>
                </a:solidFill>
              </a:rPr>
              <a:t>, dall'altro rimane il problema delle </a:t>
            </a:r>
            <a:r>
              <a:rPr lang="it-IT" sz="2500" dirty="0" err="1">
                <a:solidFill>
                  <a:srgbClr val="000000"/>
                </a:solidFill>
              </a:rPr>
              <a:t>pluri-patologie</a:t>
            </a:r>
            <a:r>
              <a:rPr lang="it-IT" sz="2500" dirty="0">
                <a:solidFill>
                  <a:srgbClr val="000000"/>
                </a:solidFill>
              </a:rPr>
              <a:t> detto sopra.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14720" y="928898"/>
            <a:ext cx="7464960" cy="637987"/>
          </a:xfrm>
          <a:prstGeom prst="rect">
            <a:avLst/>
          </a:prstGeom>
          <a:noFill/>
          <a:ln w="9525">
            <a:noFill/>
            <a:round/>
            <a:headEnd/>
            <a:tailEnd/>
          </a:ln>
        </p:spPr>
        <p:txBody>
          <a:bodyPr lIns="81639" tIns="40820" rIns="81639" bIns="40820"/>
          <a:lstStyle/>
          <a:p>
            <a:pPr marL="391686" indent="-282244" algn="ctr">
              <a:spcAft>
                <a:spcPts val="1293"/>
              </a:spcAft>
              <a:tabLst>
                <a:tab pos="391686"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it-IT" sz="3600" b="1" dirty="0">
              <a:solidFill>
                <a:srgbClr val="333333"/>
              </a:solidFill>
              <a:latin typeface="Calibri" charset="0"/>
            </a:endParaRPr>
          </a:p>
          <a:p>
            <a:pPr marL="391686" indent="-282244" algn="ctr">
              <a:spcAft>
                <a:spcPts val="1293"/>
              </a:spcAft>
              <a:tabLst>
                <a:tab pos="391686"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it-IT" sz="3300" dirty="0">
              <a:solidFill>
                <a:srgbClr val="000000"/>
              </a:solidFill>
              <a:latin typeface="Calibri" charset="0"/>
            </a:endParaRPr>
          </a:p>
        </p:txBody>
      </p:sp>
      <p:sp>
        <p:nvSpPr>
          <p:cNvPr id="15363" name="Text Box 2"/>
          <p:cNvSpPr txBox="1">
            <a:spLocks noChangeArrowheads="1"/>
          </p:cNvSpPr>
          <p:nvPr/>
        </p:nvSpPr>
        <p:spPr bwMode="auto">
          <a:xfrm>
            <a:off x="64801" y="249146"/>
            <a:ext cx="9079200" cy="534296"/>
          </a:xfrm>
          <a:prstGeom prst="rect">
            <a:avLst/>
          </a:prstGeom>
          <a:noFill/>
          <a:ln w="9525">
            <a:noFill/>
            <a:round/>
            <a:headEnd/>
            <a:tailEnd/>
          </a:ln>
        </p:spPr>
        <p:txBody>
          <a:bodyPr lIns="81639" tIns="40820"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b="1" dirty="0">
                <a:solidFill>
                  <a:srgbClr val="FFFF00"/>
                </a:solidFill>
                <a:latin typeface="Calibri" charset="0"/>
              </a:rPr>
              <a:t>Il Sistema Informativo -SI- della MG: la Cartella Medica Orientata per Problemi </a:t>
            </a:r>
          </a:p>
        </p:txBody>
      </p:sp>
      <p:sp>
        <p:nvSpPr>
          <p:cNvPr id="15364" name="Text Box 3"/>
          <p:cNvSpPr txBox="1">
            <a:spLocks noChangeArrowheads="1"/>
          </p:cNvSpPr>
          <p:nvPr/>
        </p:nvSpPr>
        <p:spPr bwMode="auto">
          <a:xfrm>
            <a:off x="195841" y="774802"/>
            <a:ext cx="8817120" cy="596223"/>
          </a:xfrm>
          <a:prstGeom prst="rect">
            <a:avLst/>
          </a:prstGeom>
          <a:noFill/>
          <a:ln w="9525">
            <a:noFill/>
            <a:round/>
            <a:headEnd/>
            <a:tailEnd/>
          </a:ln>
        </p:spPr>
        <p:txBody>
          <a:bodyPr lIns="81639" tIns="40820"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sz="3600" b="1" dirty="0">
                <a:solidFill>
                  <a:srgbClr val="333333"/>
                </a:solidFill>
              </a:rPr>
              <a:t>SDO per il </a:t>
            </a:r>
            <a:r>
              <a:rPr lang="it-IT" sz="3600" b="1" i="1" dirty="0">
                <a:solidFill>
                  <a:srgbClr val="333333"/>
                </a:solidFill>
              </a:rPr>
              <a:t>DRG</a:t>
            </a:r>
            <a:r>
              <a:rPr lang="it-IT" sz="3600" b="1" dirty="0">
                <a:solidFill>
                  <a:srgbClr val="333333"/>
                </a:solidFill>
              </a:rPr>
              <a:t> usa l'</a:t>
            </a:r>
            <a:r>
              <a:rPr lang="it-IT" sz="3600" b="1" i="1" dirty="0">
                <a:solidFill>
                  <a:srgbClr val="333333"/>
                </a:solidFill>
              </a:rPr>
              <a:t>ICD-9-CM</a:t>
            </a:r>
          </a:p>
        </p:txBody>
      </p:sp>
      <p:pic>
        <p:nvPicPr>
          <p:cNvPr id="15365" name="Picture 4"/>
          <p:cNvPicPr>
            <a:picLocks noChangeAspect="1" noChangeArrowheads="1"/>
          </p:cNvPicPr>
          <p:nvPr/>
        </p:nvPicPr>
        <p:blipFill>
          <a:blip r:embed="rId3" cstate="print"/>
          <a:srcRect/>
          <a:stretch>
            <a:fillRect/>
          </a:stretch>
        </p:blipFill>
        <p:spPr bwMode="auto">
          <a:xfrm>
            <a:off x="1012321" y="1404148"/>
            <a:ext cx="7282080" cy="5420729"/>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414720" y="928898"/>
            <a:ext cx="7464960" cy="637987"/>
          </a:xfrm>
          <a:prstGeom prst="rect">
            <a:avLst/>
          </a:prstGeom>
          <a:noFill/>
          <a:ln w="9525">
            <a:noFill/>
            <a:round/>
            <a:headEnd/>
            <a:tailEnd/>
          </a:ln>
        </p:spPr>
        <p:txBody>
          <a:bodyPr lIns="81639" tIns="40820" rIns="81639" bIns="40820"/>
          <a:lstStyle/>
          <a:p>
            <a:pPr marL="391686" indent="-282244" algn="ctr">
              <a:spcAft>
                <a:spcPts val="1293"/>
              </a:spcAft>
              <a:tabLst>
                <a:tab pos="391686"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it-IT" sz="3600" b="1" dirty="0">
              <a:solidFill>
                <a:srgbClr val="333333"/>
              </a:solidFill>
              <a:latin typeface="Calibri" charset="0"/>
            </a:endParaRPr>
          </a:p>
          <a:p>
            <a:pPr marL="391686" indent="-282244" algn="ctr">
              <a:spcAft>
                <a:spcPts val="1293"/>
              </a:spcAft>
              <a:tabLst>
                <a:tab pos="391686" algn="l"/>
                <a:tab pos="797772" algn="l"/>
                <a:tab pos="1205298" algn="l"/>
                <a:tab pos="1612824" algn="l"/>
                <a:tab pos="2020350" algn="l"/>
                <a:tab pos="2427876" algn="l"/>
                <a:tab pos="2835402" algn="l"/>
                <a:tab pos="3242928" algn="l"/>
                <a:tab pos="3650454" algn="l"/>
                <a:tab pos="4057980" algn="l"/>
                <a:tab pos="4465506" algn="l"/>
                <a:tab pos="4873032" algn="l"/>
                <a:tab pos="5280558" algn="l"/>
                <a:tab pos="5688084" algn="l"/>
                <a:tab pos="6095610" algn="l"/>
                <a:tab pos="6503136" algn="l"/>
                <a:tab pos="6910662" algn="l"/>
                <a:tab pos="7318188" algn="l"/>
                <a:tab pos="7725714" algn="l"/>
                <a:tab pos="8133240" algn="l"/>
                <a:tab pos="8540766" algn="l"/>
              </a:tabLst>
            </a:pPr>
            <a:endParaRPr lang="it-IT" sz="3300" dirty="0">
              <a:solidFill>
                <a:srgbClr val="000000"/>
              </a:solidFill>
              <a:latin typeface="Calibri" charset="0"/>
            </a:endParaRPr>
          </a:p>
        </p:txBody>
      </p:sp>
      <p:sp>
        <p:nvSpPr>
          <p:cNvPr id="16387" name="Text Box 2"/>
          <p:cNvSpPr txBox="1">
            <a:spLocks noChangeArrowheads="1"/>
          </p:cNvSpPr>
          <p:nvPr/>
        </p:nvSpPr>
        <p:spPr bwMode="auto">
          <a:xfrm>
            <a:off x="64801" y="249146"/>
            <a:ext cx="9079200" cy="534296"/>
          </a:xfrm>
          <a:prstGeom prst="rect">
            <a:avLst/>
          </a:prstGeom>
          <a:noFill/>
          <a:ln w="9525">
            <a:noFill/>
            <a:round/>
            <a:headEnd/>
            <a:tailEnd/>
          </a:ln>
        </p:spPr>
        <p:txBody>
          <a:bodyPr lIns="81639" tIns="40820"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b="1" dirty="0">
                <a:solidFill>
                  <a:srgbClr val="FFFF00"/>
                </a:solidFill>
                <a:latin typeface="Calibri" charset="0"/>
              </a:rPr>
              <a:t>Il Sistema Informativo -SI- della MG: la Cartella Medica Orientata per Problemi </a:t>
            </a:r>
          </a:p>
        </p:txBody>
      </p:sp>
      <p:sp>
        <p:nvSpPr>
          <p:cNvPr id="16388" name="Text Box 3"/>
          <p:cNvSpPr txBox="1">
            <a:spLocks noChangeArrowheads="1"/>
          </p:cNvSpPr>
          <p:nvPr/>
        </p:nvSpPr>
        <p:spPr bwMode="auto">
          <a:xfrm>
            <a:off x="195841" y="774802"/>
            <a:ext cx="8817120" cy="596223"/>
          </a:xfrm>
          <a:prstGeom prst="rect">
            <a:avLst/>
          </a:prstGeom>
          <a:noFill/>
          <a:ln w="9525">
            <a:noFill/>
            <a:round/>
            <a:headEnd/>
            <a:tailEnd/>
          </a:ln>
        </p:spPr>
        <p:txBody>
          <a:bodyPr lIns="81639" tIns="40820"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it-IT" sz="3400" b="1" dirty="0">
                <a:solidFill>
                  <a:srgbClr val="333333"/>
                </a:solidFill>
              </a:rPr>
              <a:t>SDO e </a:t>
            </a:r>
            <a:r>
              <a:rPr lang="it-IT" sz="3400" b="1" i="1" dirty="0">
                <a:solidFill>
                  <a:srgbClr val="333333"/>
                </a:solidFill>
              </a:rPr>
              <a:t>DH: </a:t>
            </a:r>
            <a:r>
              <a:rPr lang="it-IT" sz="3400" b="1" dirty="0">
                <a:solidFill>
                  <a:srgbClr val="333333"/>
                </a:solidFill>
              </a:rPr>
              <a:t>uso “manuale” dell'</a:t>
            </a:r>
            <a:r>
              <a:rPr lang="it-IT" sz="3400" b="1" i="1" dirty="0">
                <a:solidFill>
                  <a:srgbClr val="333333"/>
                </a:solidFill>
              </a:rPr>
              <a:t>ICD-9-CM</a:t>
            </a:r>
          </a:p>
        </p:txBody>
      </p:sp>
      <p:pic>
        <p:nvPicPr>
          <p:cNvPr id="16389" name="Picture 4"/>
          <p:cNvPicPr>
            <a:picLocks noChangeAspect="1" noChangeArrowheads="1"/>
          </p:cNvPicPr>
          <p:nvPr/>
        </p:nvPicPr>
        <p:blipFill>
          <a:blip r:embed="rId3" cstate="print"/>
          <a:srcRect/>
          <a:stretch>
            <a:fillRect/>
          </a:stretch>
        </p:blipFill>
        <p:spPr bwMode="auto">
          <a:xfrm>
            <a:off x="1141920" y="1371024"/>
            <a:ext cx="6433920" cy="547401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1143000"/>
          </a:xfrm>
        </p:spPr>
        <p:txBody>
          <a:bodyPr/>
          <a:lstStyle/>
          <a:p>
            <a:r>
              <a:rPr lang="it-IT" b="1" dirty="0" smtClean="0"/>
              <a:t>CODICE DEONTOLOGICO</a:t>
            </a:r>
            <a:endParaRPr lang="it-IT" b="1" dirty="0"/>
          </a:p>
        </p:txBody>
      </p:sp>
      <p:sp>
        <p:nvSpPr>
          <p:cNvPr id="3" name="Segnaposto contenuto 2"/>
          <p:cNvSpPr>
            <a:spLocks noGrp="1"/>
          </p:cNvSpPr>
          <p:nvPr>
            <p:ph idx="1"/>
          </p:nvPr>
        </p:nvSpPr>
        <p:spPr/>
        <p:txBody>
          <a:bodyPr>
            <a:normAutofit fontScale="70000" lnSpcReduction="20000"/>
          </a:bodyPr>
          <a:lstStyle/>
          <a:p>
            <a:r>
              <a:rPr lang="it-IT" b="1" dirty="0"/>
              <a:t>art. 13 </a:t>
            </a:r>
            <a:r>
              <a:rPr lang="it-IT" dirty="0"/>
              <a:t>- </a:t>
            </a:r>
            <a:r>
              <a:rPr lang="it-IT" b="1" dirty="0"/>
              <a:t>Il medico deve serbare il segreto su tutto ciò che gli è stato confidato o che avrà potuto conoscere per ragioni del proprio </a:t>
            </a:r>
            <a:r>
              <a:rPr lang="it-IT" b="1" dirty="0" smtClean="0"/>
              <a:t>stato. …La </a:t>
            </a:r>
            <a:r>
              <a:rPr lang="it-IT" b="1" dirty="0"/>
              <a:t>rivelazione del segreto è consentita:</a:t>
            </a:r>
          </a:p>
          <a:p>
            <a:r>
              <a:rPr lang="it-IT" b="1" dirty="0"/>
              <a:t>a) se imposta dalla legge (referti, denunce e certificazioni obbligatorie);</a:t>
            </a:r>
          </a:p>
          <a:p>
            <a:r>
              <a:rPr lang="it-IT" b="1" dirty="0"/>
              <a:t>b) se autorizzata dall'interessato una volta edotto sulla opportunità o meno della rivelazione stessa;</a:t>
            </a:r>
          </a:p>
          <a:p>
            <a:r>
              <a:rPr lang="it-IT" b="1" dirty="0"/>
              <a:t>c) se richiesta dai legali rappresentanti del minore o dell'incapace nell'interesse degli stessi.</a:t>
            </a:r>
          </a:p>
          <a:p>
            <a:r>
              <a:rPr lang="it-IT" b="1" dirty="0"/>
              <a:t>Salvo che per i casi previsti dal punto a) spetta comunque al medico la valutazione sull'opportunità della deroga.</a:t>
            </a:r>
          </a:p>
          <a:p>
            <a:r>
              <a:rPr lang="it-IT" b="1" dirty="0"/>
              <a:t>La morte del paziente non esime il medico dal dovere del segreto.</a:t>
            </a:r>
          </a:p>
          <a:p>
            <a:r>
              <a:rPr lang="it-IT" b="1" dirty="0"/>
              <a:t>Il medico non renderà al Giudice testimonianza su ciò che a lui è stato confidato o è pervenuto a sua conoscenza per ragioni dipendenti dalla sua professione.</a:t>
            </a:r>
          </a:p>
          <a:p>
            <a:endParaRPr lang="it-IT" b="1" dirty="0"/>
          </a:p>
        </p:txBody>
      </p:sp>
    </p:spTree>
    <p:extLst>
      <p:ext uri="{BB962C8B-B14F-4D97-AF65-F5344CB8AC3E}">
        <p14:creationId xmlns:p14="http://schemas.microsoft.com/office/powerpoint/2010/main" xmlns="" val="3937438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CODICE DEONTOLOGICO</a:t>
            </a:r>
            <a:endParaRPr lang="it-IT" b="1" dirty="0"/>
          </a:p>
        </p:txBody>
      </p:sp>
      <p:sp>
        <p:nvSpPr>
          <p:cNvPr id="4" name="Segnaposto contenuto 3"/>
          <p:cNvSpPr>
            <a:spLocks noGrp="1"/>
          </p:cNvSpPr>
          <p:nvPr>
            <p:ph idx="1"/>
          </p:nvPr>
        </p:nvSpPr>
        <p:spPr/>
        <p:txBody>
          <a:bodyPr>
            <a:normAutofit lnSpcReduction="10000"/>
          </a:bodyPr>
          <a:lstStyle/>
          <a:p>
            <a:r>
              <a:rPr lang="it-IT" b="1" dirty="0"/>
              <a:t>art. 16</a:t>
            </a:r>
            <a:r>
              <a:rPr lang="it-IT" dirty="0"/>
              <a:t> - Il medico deve vigilare sulla conservazione, contro ogni indiscrezione, delle cartelle personali e dei documenti riguardanti i pazienti. </a:t>
            </a:r>
          </a:p>
          <a:p>
            <a:pPr marL="0" indent="0">
              <a:buNone/>
            </a:pPr>
            <a:r>
              <a:rPr lang="it-IT" dirty="0" smtClean="0"/>
              <a:t>   Quando </a:t>
            </a:r>
            <a:r>
              <a:rPr lang="it-IT" dirty="0"/>
              <a:t>utilizza in pubblicazioni scientifiche</a:t>
            </a:r>
            <a:r>
              <a:rPr lang="it-IT" dirty="0" smtClean="0"/>
              <a:t>,       dati </a:t>
            </a:r>
            <a:r>
              <a:rPr lang="it-IT" dirty="0"/>
              <a:t>clinici e osservazioni relativi ai singoli pazienti, deve fare in modo che non sia possibile la loro identificazione fatto salvo il consapevole consenso del </a:t>
            </a:r>
            <a:r>
              <a:rPr lang="it-IT" dirty="0" smtClean="0"/>
              <a:t>paziente.. </a:t>
            </a:r>
            <a:r>
              <a:rPr lang="it-IT" i="1" dirty="0" smtClean="0"/>
              <a:t>omissis</a:t>
            </a:r>
            <a:r>
              <a:rPr lang="it-IT" dirty="0" smtClean="0"/>
              <a:t>  </a:t>
            </a:r>
            <a:endParaRPr lang="it-IT" dirty="0"/>
          </a:p>
          <a:p>
            <a:endParaRPr lang="it-IT" dirty="0"/>
          </a:p>
        </p:txBody>
      </p:sp>
    </p:spTree>
    <p:extLst>
      <p:ext uri="{BB962C8B-B14F-4D97-AF65-F5344CB8AC3E}">
        <p14:creationId xmlns:p14="http://schemas.microsoft.com/office/powerpoint/2010/main" xmlns="" val="2734633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CODICE DEONTOLOGICO</a:t>
            </a:r>
            <a:endParaRPr lang="it-IT" b="1" dirty="0"/>
          </a:p>
        </p:txBody>
      </p:sp>
      <p:sp>
        <p:nvSpPr>
          <p:cNvPr id="3" name="Segnaposto contenuto 2"/>
          <p:cNvSpPr>
            <a:spLocks noGrp="1"/>
          </p:cNvSpPr>
          <p:nvPr>
            <p:ph idx="1"/>
          </p:nvPr>
        </p:nvSpPr>
        <p:spPr/>
        <p:txBody>
          <a:bodyPr/>
          <a:lstStyle/>
          <a:p>
            <a:r>
              <a:rPr lang="it-IT" b="1" dirty="0"/>
              <a:t>art. 17</a:t>
            </a:r>
            <a:r>
              <a:rPr lang="it-IT" dirty="0"/>
              <a:t> - Nei rapporti fra Enti che svolgono attività sanitarie, la compilazione e la trasmissione di atti che contengano l'indicazione di dati relativi ai singoli pazienti, potrà avvenire solo sulla base di una trasmissione di ufficio del segreto professionale e nel rispetto dei disposti di legge che regolamentano la materia.</a:t>
            </a:r>
          </a:p>
          <a:p>
            <a:endParaRPr lang="it-IT" dirty="0"/>
          </a:p>
        </p:txBody>
      </p:sp>
    </p:spTree>
    <p:extLst>
      <p:ext uri="{BB962C8B-B14F-4D97-AF65-F5344CB8AC3E}">
        <p14:creationId xmlns:p14="http://schemas.microsoft.com/office/powerpoint/2010/main" xmlns="" val="2077976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TRASMISSIONE DEL SEGRETO</a:t>
            </a:r>
            <a:br>
              <a:rPr lang="it-IT" dirty="0" smtClean="0"/>
            </a:br>
            <a:endParaRPr lang="it-IT" dirty="0"/>
          </a:p>
        </p:txBody>
      </p:sp>
      <p:sp>
        <p:nvSpPr>
          <p:cNvPr id="3" name="Segnaposto contenuto 2"/>
          <p:cNvSpPr>
            <a:spLocks noGrp="1"/>
          </p:cNvSpPr>
          <p:nvPr>
            <p:ph idx="1"/>
          </p:nvPr>
        </p:nvSpPr>
        <p:spPr>
          <a:xfrm>
            <a:off x="179512" y="1052736"/>
            <a:ext cx="8964488" cy="5256584"/>
          </a:xfrm>
        </p:spPr>
        <p:txBody>
          <a:bodyPr>
            <a:normAutofit fontScale="25000" lnSpcReduction="20000"/>
          </a:bodyPr>
          <a:lstStyle/>
          <a:p>
            <a:endParaRPr lang="it-IT" dirty="0" smtClean="0"/>
          </a:p>
          <a:p>
            <a:pPr>
              <a:buNone/>
            </a:pPr>
            <a:r>
              <a:rPr lang="it-IT" sz="8000" dirty="0" smtClean="0"/>
              <a:t>La trasmissione consiste nel rendere partecipi del segreto altre persone o enti interessati allo stesso caso, a loro volta vincolati al segreto per ragioni di professione o d’ufficio.</a:t>
            </a:r>
          </a:p>
          <a:p>
            <a:pPr>
              <a:buNone/>
            </a:pPr>
            <a:r>
              <a:rPr lang="it-IT" sz="8000" dirty="0" smtClean="0"/>
              <a:t>Condizioni  essenziali  del  segreto  trasmesso,  cioè  ripartito  tra  più persone, sono le seguenti:</a:t>
            </a:r>
          </a:p>
          <a:p>
            <a:pPr>
              <a:buNone/>
            </a:pPr>
            <a:endParaRPr lang="it-IT" sz="8000" dirty="0" smtClean="0"/>
          </a:p>
          <a:p>
            <a:pPr marL="1143000" indent="-1143000">
              <a:buFont typeface="Wingdings" pitchFamily="2" charset="2"/>
              <a:buChar char="q"/>
            </a:pPr>
            <a:r>
              <a:rPr lang="it-IT" sz="8000" dirty="0" smtClean="0"/>
              <a:t>Che  il  passaggio  di  notizie  sia  reso  necessario  da  motivi  sanitari, </a:t>
            </a:r>
          </a:p>
          <a:p>
            <a:pPr>
              <a:buNone/>
            </a:pPr>
            <a:r>
              <a:rPr lang="it-IT" sz="8000" dirty="0" smtClean="0"/>
              <a:t>organizzativi o amministrativi;</a:t>
            </a:r>
          </a:p>
          <a:p>
            <a:pPr marL="1143000" indent="-1143000">
              <a:buFont typeface="Wingdings" pitchFamily="2" charset="2"/>
              <a:buChar char="q"/>
            </a:pPr>
            <a:r>
              <a:rPr lang="it-IT" sz="8000" dirty="0" smtClean="0"/>
              <a:t>Che  la  trasmissione  si  attui  con  il  consenso  implicito  o  esplicito </a:t>
            </a:r>
          </a:p>
          <a:p>
            <a:pPr>
              <a:buNone/>
            </a:pPr>
            <a:r>
              <a:rPr lang="it-IT" sz="8000" dirty="0" smtClean="0"/>
              <a:t>dell’assistito e nel suo esclusivo interesse;</a:t>
            </a:r>
          </a:p>
          <a:p>
            <a:pPr>
              <a:buFont typeface="Wingdings" pitchFamily="2" charset="2"/>
              <a:buChar char="q"/>
            </a:pPr>
            <a:r>
              <a:rPr lang="it-IT" sz="8000" dirty="0" smtClean="0"/>
              <a:t>               Che  la  conoscenza  delle  notizie  trasmesse  rimanga  circoscritta </a:t>
            </a:r>
          </a:p>
          <a:p>
            <a:pPr>
              <a:buNone/>
            </a:pPr>
            <a:r>
              <a:rPr lang="it-IT" sz="8000" dirty="0" smtClean="0"/>
              <a:t>nell’ambito dei servizi sanitari e assistenziali interessati;</a:t>
            </a:r>
          </a:p>
          <a:p>
            <a:pPr>
              <a:buFont typeface="Wingdings" pitchFamily="2" charset="2"/>
              <a:buChar char="q"/>
            </a:pPr>
            <a:r>
              <a:rPr lang="it-IT" sz="8000" dirty="0" smtClean="0"/>
              <a:t>               Che la trasmissione avvenga tra persone tutte abilitate a conoscere il </a:t>
            </a:r>
          </a:p>
          <a:p>
            <a:pPr>
              <a:buNone/>
            </a:pPr>
            <a:r>
              <a:rPr lang="it-IT" sz="8000" dirty="0" smtClean="0"/>
              <a:t>segreto e tutte vincolate al segreto medesimo.</a:t>
            </a:r>
            <a:endParaRPr lang="it-IT" sz="8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899592" y="83439"/>
            <a:ext cx="7284530" cy="1473353"/>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954584" y="2231425"/>
            <a:ext cx="7145808" cy="4077895"/>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3863529" y="3699936"/>
            <a:ext cx="1284535" cy="1313240"/>
          </a:xfrm>
          <a:prstGeom prst="rect">
            <a:avLst/>
          </a:prstGeom>
          <a:noFill/>
          <a:ln w="9525">
            <a:noFill/>
            <a:miter lim="800000"/>
            <a:headEnd/>
            <a:tailEnd/>
          </a:ln>
        </p:spPr>
      </p:pic>
      <p:sp>
        <p:nvSpPr>
          <p:cNvPr id="8" name="CasellaDiTesto 7"/>
          <p:cNvSpPr txBox="1"/>
          <p:nvPr/>
        </p:nvSpPr>
        <p:spPr>
          <a:xfrm>
            <a:off x="251520" y="1340768"/>
            <a:ext cx="8748465" cy="646331"/>
          </a:xfrm>
          <a:prstGeom prst="rect">
            <a:avLst/>
          </a:prstGeom>
          <a:solidFill>
            <a:schemeClr val="bg1">
              <a:lumMod val="95000"/>
            </a:schemeClr>
          </a:solidFill>
        </p:spPr>
        <p:txBody>
          <a:bodyPr wrap="square" rtlCol="0">
            <a:spAutoFit/>
          </a:bodyPr>
          <a:lstStyle/>
          <a:p>
            <a:r>
              <a:rPr lang="it-IT" b="1" dirty="0" smtClean="0"/>
              <a:t>RAFFORZARE LA PROTEZIONE DEI DATI PERSONALI PER IMPEDIRNE LA DIFFUSIONE NON</a:t>
            </a:r>
          </a:p>
          <a:p>
            <a:r>
              <a:rPr lang="it-IT" b="1" dirty="0" smtClean="0"/>
              <a:t>                                                                   AUTORIZZATA          </a:t>
            </a:r>
            <a:endParaRPr lang="it-IT"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t>
            </a:r>
            <a:r>
              <a:rPr lang="it-IT" sz="4000" dirty="0" smtClean="0"/>
              <a:t>RESPONSABILIZZAZIONE e OBBLIGHI DEL MEDICO CHE USA CARTELLE CLINICHE</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I titolari dei dati sono chiamati ad adottare comportamenti proattivi, tali da dimostrare la concreta adozione di misure finalizzate alla applicazione del Regolamento</a:t>
            </a:r>
          </a:p>
          <a:p>
            <a:pPr>
              <a:buNone/>
            </a:pPr>
            <a:r>
              <a:rPr lang="it-IT" dirty="0" err="1" smtClean="0"/>
              <a:t>-l</a:t>
            </a:r>
            <a:r>
              <a:rPr lang="it-IT" dirty="0" smtClean="0"/>
              <a:t>’</a:t>
            </a:r>
            <a:r>
              <a:rPr lang="it-IT" b="1" dirty="0" smtClean="0"/>
              <a:t>informativa</a:t>
            </a:r>
            <a:r>
              <a:rPr lang="it-IT" dirty="0" smtClean="0"/>
              <a:t> e l’acquisizione del </a:t>
            </a:r>
            <a:r>
              <a:rPr lang="it-IT" b="1" dirty="0" smtClean="0"/>
              <a:t>consenso</a:t>
            </a:r>
          </a:p>
          <a:p>
            <a:pPr>
              <a:buNone/>
            </a:pPr>
            <a:r>
              <a:rPr lang="it-IT" dirty="0" smtClean="0"/>
              <a:t>- la </a:t>
            </a:r>
            <a:r>
              <a:rPr lang="it-IT" b="1" dirty="0" smtClean="0"/>
              <a:t>designazione dei responsabili del trattamento dei dati</a:t>
            </a:r>
          </a:p>
          <a:p>
            <a:pPr>
              <a:buNone/>
            </a:pPr>
            <a:r>
              <a:rPr lang="it-IT" dirty="0" smtClean="0"/>
              <a:t>- la </a:t>
            </a:r>
            <a:r>
              <a:rPr lang="it-IT" b="1" dirty="0" smtClean="0"/>
              <a:t>designazione del DPO per dati su larga scala </a:t>
            </a:r>
          </a:p>
          <a:p>
            <a:pPr>
              <a:buNone/>
            </a:pPr>
            <a:r>
              <a:rPr lang="it-IT" dirty="0" smtClean="0"/>
              <a:t>- la </a:t>
            </a:r>
            <a:r>
              <a:rPr lang="it-IT" b="1" dirty="0" smtClean="0"/>
              <a:t>notifica delle violazioni di dati personali </a:t>
            </a:r>
            <a:r>
              <a:rPr lang="it-IT" dirty="0" smtClean="0"/>
              <a:t>(</a:t>
            </a:r>
            <a:r>
              <a:rPr lang="it-IT" dirty="0" err="1" smtClean="0"/>
              <a:t>data-breach</a:t>
            </a:r>
            <a:r>
              <a:rPr lang="it-IT" dirty="0" smtClean="0"/>
              <a:t>)</a:t>
            </a:r>
          </a:p>
          <a:p>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3113</Words>
  <Application>Microsoft Office PowerPoint</Application>
  <PresentationFormat>Presentazione su schermo (4:3)</PresentationFormat>
  <Paragraphs>242</Paragraphs>
  <Slides>36</Slides>
  <Notes>8</Notes>
  <HiddenSlides>1</HiddenSlides>
  <MMClips>0</MMClips>
  <ScaleCrop>false</ScaleCrop>
  <HeadingPairs>
    <vt:vector size="4" baseType="variant">
      <vt:variant>
        <vt:lpstr>Tema</vt:lpstr>
      </vt:variant>
      <vt:variant>
        <vt:i4>1</vt:i4>
      </vt:variant>
      <vt:variant>
        <vt:lpstr>Titoli diapositive</vt:lpstr>
      </vt:variant>
      <vt:variant>
        <vt:i4>36</vt:i4>
      </vt:variant>
    </vt:vector>
  </HeadingPairs>
  <TitlesOfParts>
    <vt:vector size="37" baseType="lpstr">
      <vt:lpstr>Tema di Office</vt:lpstr>
      <vt:lpstr>CARTELLA CLINICA</vt:lpstr>
      <vt:lpstr>CODICE DEONTOLOGICO</vt:lpstr>
      <vt:lpstr>CODICE DEONTOLOGICO</vt:lpstr>
      <vt:lpstr>CODICE DEONTOLOGICO</vt:lpstr>
      <vt:lpstr>CODICE DEONTOLOGICO</vt:lpstr>
      <vt:lpstr>CODICE DEONTOLOGICO</vt:lpstr>
      <vt:lpstr>TRASMISSIONE DEL SEGRETO </vt:lpstr>
      <vt:lpstr>Diapositiva 8</vt:lpstr>
      <vt:lpstr> RESPONSABILIZZAZIONE e OBBLIGHI DEL MEDICO CHE USA CARTELLE CLINICHE</vt:lpstr>
      <vt:lpstr>informativa</vt:lpstr>
      <vt:lpstr>consenso</vt:lpstr>
      <vt:lpstr>designazione dei responsabili del trattamento dei dati</vt:lpstr>
      <vt:lpstr>Designazione del DPO</vt:lpstr>
      <vt:lpstr>notifica delle violazioni di dati personali (DATA-BREACH)</vt:lpstr>
      <vt:lpstr>COSA FA IL MMG?</vt:lpstr>
      <vt:lpstr>CARTELLA CLINICA: definizione</vt:lpstr>
      <vt:lpstr>Diapositiva 17</vt:lpstr>
      <vt:lpstr>Diapositiva 18</vt:lpstr>
      <vt:lpstr>Diapositiva 19</vt:lpstr>
      <vt:lpstr>Diapositiva 20</vt:lpstr>
      <vt:lpstr>Diapositiva 21</vt:lpstr>
      <vt:lpstr>Quali reati sono connessi alla compilazione/tenuta  della Cartella Clinica?</vt:lpstr>
      <vt:lpstr>Diapositiva 23</vt:lpstr>
      <vt:lpstr>Diapositiva 24</vt:lpstr>
      <vt:lpstr>FUNZIONE DELLA Cartella Clinica </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Marina</dc:creator>
  <cp:lastModifiedBy>Marina</cp:lastModifiedBy>
  <cp:revision>47</cp:revision>
  <dcterms:created xsi:type="dcterms:W3CDTF">2016-05-08T15:28:28Z</dcterms:created>
  <dcterms:modified xsi:type="dcterms:W3CDTF">2019-05-07T15:14:11Z</dcterms:modified>
</cp:coreProperties>
</file>