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60" r:id="rId4"/>
    <p:sldId id="261" r:id="rId5"/>
    <p:sldId id="262" r:id="rId6"/>
    <p:sldId id="265" r:id="rId7"/>
    <p:sldId id="263" r:id="rId8"/>
    <p:sldId id="264" r:id="rId9"/>
    <p:sldId id="266" r:id="rId10"/>
    <p:sldId id="267" r:id="rId11"/>
    <p:sldId id="269" r:id="rId12"/>
    <p:sldId id="270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9"/>
  </p:normalViewPr>
  <p:slideViewPr>
    <p:cSldViewPr snapToGrid="0" snapToObjects="1">
      <p:cViewPr varScale="1">
        <p:scale>
          <a:sx n="82" d="100"/>
          <a:sy n="82" d="100"/>
        </p:scale>
        <p:origin x="8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96A91-618A-6A4A-9C9E-807EEC6E44CC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DE1A2-F28C-F540-926D-8275BE798C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768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DE1A2-F28C-F540-926D-8275BE798C7F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523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13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4640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49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05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04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90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115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168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64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776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008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A1565-5459-2E40-96E0-296803304D0F}" type="datetimeFigureOut">
              <a:rPr lang="it-IT" smtClean="0"/>
              <a:t>16/06/2019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6D802-B160-9A4D-B24A-607CE01CA4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658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BD84C1-99BB-A843-A462-793E44E8D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27921"/>
            <a:ext cx="7772400" cy="957771"/>
          </a:xfrm>
        </p:spPr>
        <p:txBody>
          <a:bodyPr/>
          <a:lstStyle/>
          <a:p>
            <a:r>
              <a:rPr lang="it-IT" i="1" dirty="0">
                <a:ln w="0"/>
                <a:solidFill>
                  <a:schemeClr val="bg2"/>
                </a:solidFill>
                <a:effectLst>
                  <a:outerShdw blurRad="50800" dist="38100" dir="5400000" algn="t" rotWithShape="0">
                    <a:schemeClr val="bg2">
                      <a:alpha val="40000"/>
                    </a:schemeClr>
                  </a:outerShdw>
                </a:effectLst>
                <a:latin typeface="Palatino Linotype" panose="02040502050505030304" pitchFamily="18" charset="0"/>
              </a:rPr>
              <a:t>Brusio / di voci afone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5319589-AB20-534B-B120-C9646E5244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077768"/>
            <a:ext cx="6940296" cy="957770"/>
          </a:xfrm>
        </p:spPr>
        <p:txBody>
          <a:bodyPr/>
          <a:lstStyle/>
          <a:p>
            <a:r>
              <a:rPr lang="it-IT" b="1" cap="small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Prospettive formali e poetiche a confronto tra Caproni, Bachmann e Celan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2FA7256-3198-9149-AB6D-C69479142EE2}"/>
              </a:ext>
            </a:extLst>
          </p:cNvPr>
          <p:cNvSpPr txBox="1"/>
          <p:nvPr/>
        </p:nvSpPr>
        <p:spPr>
          <a:xfrm>
            <a:off x="5391335" y="5076505"/>
            <a:ext cx="3066865" cy="1162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it-IT" sz="1600" dirty="0">
                <a:solidFill>
                  <a:schemeClr val="bg2"/>
                </a:solidFill>
                <a:latin typeface="Palatino Linotype" panose="02040502050505030304" pitchFamily="18" charset="0"/>
              </a:rPr>
              <a:t>Miriam </a:t>
            </a:r>
            <a:r>
              <a:rPr lang="it-IT" sz="16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Kay</a:t>
            </a:r>
            <a:endParaRPr lang="it-IT" sz="1600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pPr algn="r">
              <a:lnSpc>
                <a:spcPct val="150000"/>
              </a:lnSpc>
            </a:pPr>
            <a:r>
              <a:rPr lang="it-IT" sz="1600" dirty="0">
                <a:solidFill>
                  <a:schemeClr val="bg2"/>
                </a:solidFill>
                <a:latin typeface="Palatino Linotype" panose="02040502050505030304" pitchFamily="18" charset="0"/>
              </a:rPr>
              <a:t>Filologia moderna (LM)</a:t>
            </a:r>
          </a:p>
          <a:p>
            <a:pPr algn="r">
              <a:lnSpc>
                <a:spcPct val="150000"/>
              </a:lnSpc>
            </a:pPr>
            <a:r>
              <a:rPr lang="it-IT" sz="1600" dirty="0">
                <a:solidFill>
                  <a:schemeClr val="bg2"/>
                </a:solidFill>
                <a:latin typeface="Palatino Linotype" panose="02040502050505030304" pitchFamily="18" charset="0"/>
              </a:rPr>
              <a:t>Università "La Sapienza", Roma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A75C901-8A1F-B944-8544-7FC0298ECF80}"/>
              </a:ext>
            </a:extLst>
          </p:cNvPr>
          <p:cNvSpPr txBox="1"/>
          <p:nvPr/>
        </p:nvSpPr>
        <p:spPr>
          <a:xfrm>
            <a:off x="1143000" y="3429000"/>
            <a:ext cx="5094664" cy="12964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b="1" dirty="0">
                <a:solidFill>
                  <a:schemeClr val="bg2"/>
                </a:solidFill>
                <a:latin typeface="Palatino Linotype" panose="02040502050505030304" pitchFamily="18" charset="0"/>
              </a:rPr>
              <a:t>4 giugno 2019 </a:t>
            </a:r>
          </a:p>
          <a:p>
            <a:pPr>
              <a:lnSpc>
                <a:spcPct val="150000"/>
              </a:lnSpc>
            </a:pPr>
            <a:r>
              <a:rPr lang="it-IT" b="1" dirty="0">
                <a:solidFill>
                  <a:schemeClr val="bg2"/>
                </a:solidFill>
                <a:latin typeface="Palatino Linotype" panose="02040502050505030304" pitchFamily="18" charset="0"/>
              </a:rPr>
              <a:t>«Il dicibile e l’indicibile»: Ingeborg Bachmann</a:t>
            </a:r>
          </a:p>
          <a:p>
            <a:pPr>
              <a:lnSpc>
                <a:spcPct val="150000"/>
              </a:lnSpc>
            </a:pPr>
            <a:r>
              <a:rPr lang="it-IT" b="1" dirty="0">
                <a:solidFill>
                  <a:schemeClr val="bg2"/>
                </a:solidFill>
                <a:latin typeface="Palatino Linotype" panose="02040502050505030304" pitchFamily="18" charset="0"/>
              </a:rPr>
              <a:t>Colloquio e letture</a:t>
            </a:r>
          </a:p>
        </p:txBody>
      </p:sp>
    </p:spTree>
    <p:extLst>
      <p:ext uri="{BB962C8B-B14F-4D97-AF65-F5344CB8AC3E}">
        <p14:creationId xmlns:p14="http://schemas.microsoft.com/office/powerpoint/2010/main" val="3427911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D27878B-C27D-774D-83D3-CF58D388FDE9}"/>
              </a:ext>
            </a:extLst>
          </p:cNvPr>
          <p:cNvSpPr txBox="1"/>
          <p:nvPr/>
        </p:nvSpPr>
        <p:spPr>
          <a:xfrm>
            <a:off x="565774" y="1582341"/>
            <a:ext cx="2624629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Professio</a:t>
            </a:r>
            <a:endParaRPr lang="it-IT" sz="2400" b="1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endParaRPr lang="it-IT" sz="1000" b="1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 non c’è,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Ma non si vede.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Non è una battuta: è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Una professione di fede.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B35D44C-6ED2-A94C-8EF7-33463F774EDB}"/>
              </a:ext>
            </a:extLst>
          </p:cNvPr>
          <p:cNvSpPr txBox="1"/>
          <p:nvPr/>
        </p:nvSpPr>
        <p:spPr>
          <a:xfrm>
            <a:off x="565775" y="958824"/>
            <a:ext cx="368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Versicoli del </a:t>
            </a:r>
            <a:r>
              <a:rPr lang="it-IT" b="1" i="1" dirty="0" err="1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Controcaproni</a:t>
            </a:r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 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(1983)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0FF4499-7EEC-1841-BFC2-8C5085D9745F}"/>
              </a:ext>
            </a:extLst>
          </p:cNvPr>
          <p:cNvSpPr txBox="1"/>
          <p:nvPr/>
        </p:nvSpPr>
        <p:spPr>
          <a:xfrm>
            <a:off x="565774" y="3860156"/>
            <a:ext cx="2972480" cy="2039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Furto</a:t>
            </a:r>
          </a:p>
          <a:p>
            <a:endParaRPr lang="it-IT" sz="1000" b="1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Hanno rubato </a:t>
            </a:r>
            <a:r>
              <a:rPr lang="it-IT" sz="2000" i="1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.</a:t>
            </a:r>
          </a:p>
          <a:p>
            <a:endParaRPr lang="it-IT" sz="5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Il cielo è vuoto.</a:t>
            </a:r>
          </a:p>
          <a:p>
            <a:pPr>
              <a:lnSpc>
                <a:spcPct val="150000"/>
              </a:lnSpc>
            </a:pPr>
            <a:endParaRPr lang="it-IT" sz="5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Il ladro non è stato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(non lo sarà mai) arrestato.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4706830-1DC6-7D4F-884F-733F329A0E88}"/>
              </a:ext>
            </a:extLst>
          </p:cNvPr>
          <p:cNvSpPr txBox="1"/>
          <p:nvPr/>
        </p:nvSpPr>
        <p:spPr>
          <a:xfrm>
            <a:off x="4897155" y="1835987"/>
            <a:ext cx="284565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Alzando gli occhi</a:t>
            </a:r>
          </a:p>
          <a:p>
            <a:endParaRPr lang="it-IT" sz="1000" b="1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In aria tutto un brulichio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di punti neri…</a:t>
            </a:r>
          </a:p>
          <a:p>
            <a:endParaRPr lang="it-IT" sz="14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			Uccelli?</a:t>
            </a:r>
          </a:p>
          <a:p>
            <a:endParaRPr lang="it-IT" sz="14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Lettere stracciate?</a:t>
            </a:r>
          </a:p>
          <a:p>
            <a:endParaRPr lang="it-IT" sz="14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			O - forse –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soltanto dispersi brandelli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(gli ultimi) di </a:t>
            </a:r>
            <a:r>
              <a:rPr lang="it-IT" sz="2000" i="1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?...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70FD5A91-91FB-FA47-9BD2-2D5DA74725F6}"/>
              </a:ext>
            </a:extLst>
          </p:cNvPr>
          <p:cNvSpPr/>
          <p:nvPr/>
        </p:nvSpPr>
        <p:spPr>
          <a:xfrm>
            <a:off x="4897155" y="958824"/>
            <a:ext cx="28392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Res </a:t>
            </a:r>
            <a:r>
              <a:rPr lang="it-IT" b="1" i="1" dirty="0" err="1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amissa</a:t>
            </a:r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 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(1991, </a:t>
            </a:r>
            <a:r>
              <a:rPr lang="it-IT" b="1" dirty="0" err="1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posth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.);</a:t>
            </a:r>
          </a:p>
          <a:p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Allegretto con brio</a:t>
            </a:r>
            <a:endParaRPr lang="it-IT" b="1" dirty="0">
              <a:solidFill>
                <a:schemeClr val="accent1">
                  <a:lumMod val="75000"/>
                </a:schemeClr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163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5CECBDF9-0546-B94D-89BE-5F17753E2DFC}"/>
              </a:ext>
            </a:extLst>
          </p:cNvPr>
          <p:cNvSpPr txBox="1"/>
          <p:nvPr/>
        </p:nvSpPr>
        <p:spPr>
          <a:xfrm>
            <a:off x="554736" y="1299110"/>
            <a:ext cx="8494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I. Bachmann., </a:t>
            </a:r>
            <a:r>
              <a:rPr lang="it-IT" sz="2400" b="1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Venga la morte (</a:t>
            </a:r>
            <a:r>
              <a:rPr lang="it-IT" sz="2400" b="1" dirty="0" err="1">
                <a:solidFill>
                  <a:schemeClr val="accent1"/>
                </a:solidFill>
                <a:latin typeface="Palatino Linotype" panose="02040502050505030304" pitchFamily="18" charset="0"/>
              </a:rPr>
              <a:t>orig</a:t>
            </a:r>
            <a:r>
              <a:rPr lang="it-IT" sz="2400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. </a:t>
            </a:r>
            <a:r>
              <a:rPr lang="it-IT" sz="2400" b="1" i="1" dirty="0" err="1">
                <a:solidFill>
                  <a:schemeClr val="accent1"/>
                </a:solidFill>
                <a:latin typeface="Palatino Linotype" panose="02040502050505030304" pitchFamily="18" charset="0"/>
              </a:rPr>
              <a:t>Der</a:t>
            </a:r>
            <a:r>
              <a:rPr lang="it-IT" sz="2400" b="1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 </a:t>
            </a:r>
            <a:r>
              <a:rPr lang="it-IT" sz="2400" b="1" i="1" dirty="0" err="1">
                <a:solidFill>
                  <a:schemeClr val="accent1"/>
                </a:solidFill>
                <a:latin typeface="Palatino Linotype" panose="02040502050505030304" pitchFamily="18" charset="0"/>
              </a:rPr>
              <a:t>Tod</a:t>
            </a:r>
            <a:r>
              <a:rPr lang="it-IT" sz="2400" b="1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 </a:t>
            </a:r>
            <a:r>
              <a:rPr lang="it-IT" sz="2400" b="1" i="1" dirty="0" err="1">
                <a:solidFill>
                  <a:schemeClr val="accent1"/>
                </a:solidFill>
                <a:latin typeface="Palatino Linotype" panose="02040502050505030304" pitchFamily="18" charset="0"/>
              </a:rPr>
              <a:t>wird</a:t>
            </a:r>
            <a:r>
              <a:rPr lang="it-IT" sz="2400" b="1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 </a:t>
            </a:r>
            <a:r>
              <a:rPr lang="it-IT" sz="2400" b="1" i="1" dirty="0" err="1">
                <a:solidFill>
                  <a:schemeClr val="accent1"/>
                </a:solidFill>
                <a:latin typeface="Palatino Linotype" panose="02040502050505030304" pitchFamily="18" charset="0"/>
              </a:rPr>
              <a:t>kommen</a:t>
            </a:r>
            <a:r>
              <a:rPr lang="it-IT" sz="2400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):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4B9CC794-51FC-8C40-ACEB-43C1EBBDD959}"/>
              </a:ext>
            </a:extLst>
          </p:cNvPr>
          <p:cNvSpPr/>
          <p:nvPr/>
        </p:nvSpPr>
        <p:spPr>
          <a:xfrm>
            <a:off x="554736" y="2388791"/>
            <a:ext cx="80345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dirty="0">
                <a:solidFill>
                  <a:schemeClr val="bg2"/>
                </a:solidFill>
                <a:latin typeface="Palatino Linotype" panose="02040502050505030304" pitchFamily="18" charset="0"/>
              </a:rPr>
              <a:t>«Sono in un deserto che è circondato da attese infrante di </a:t>
            </a:r>
            <a:r>
              <a:rPr lang="it-IT" sz="20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000" dirty="0">
                <a:solidFill>
                  <a:schemeClr val="bg2"/>
                </a:solidFill>
                <a:latin typeface="Palatino Linotype" panose="02040502050505030304" pitchFamily="18" charset="0"/>
              </a:rPr>
              <a:t>. </a:t>
            </a:r>
            <a:r>
              <a:rPr lang="it-IT" sz="20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000" dirty="0">
                <a:solidFill>
                  <a:schemeClr val="bg2"/>
                </a:solidFill>
                <a:latin typeface="Palatino Linotype" panose="02040502050505030304" pitchFamily="18" charset="0"/>
              </a:rPr>
              <a:t> non verrà, sarà troppo tardi […]. Là, dove il tempo è immobile, anche là non verrà. […] Niente verrà. Ma in verità vi dico, nel deserto, qui un tempo deve esserci stato </a:t>
            </a:r>
            <a:r>
              <a:rPr lang="it-IT" sz="20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000" dirty="0">
                <a:solidFill>
                  <a:schemeClr val="bg2"/>
                </a:solidFill>
                <a:latin typeface="Palatino Linotype" panose="02040502050505030304" pitchFamily="18" charset="0"/>
              </a:rPr>
              <a:t>. […] Non sono venuta fin quaggiù per cercare </a:t>
            </a:r>
            <a:r>
              <a:rPr lang="it-IT" sz="20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000" dirty="0">
                <a:solidFill>
                  <a:schemeClr val="bg2"/>
                </a:solidFill>
                <a:latin typeface="Palatino Linotype" panose="02040502050505030304" pitchFamily="18" charset="0"/>
              </a:rPr>
              <a:t>. Non cercavo niente qui. E non ho neppure trovato niente. </a:t>
            </a:r>
            <a:r>
              <a:rPr lang="it-IT" sz="20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000" dirty="0">
                <a:solidFill>
                  <a:schemeClr val="bg2"/>
                </a:solidFill>
                <a:latin typeface="Palatino Linotype" panose="02040502050505030304" pitchFamily="18" charset="0"/>
              </a:rPr>
              <a:t> non c’era, tu non c’eri». </a:t>
            </a:r>
          </a:p>
          <a:p>
            <a:endParaRPr lang="it-IT" sz="2000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749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7B09D675-B92D-F446-A23E-94B76801B618}"/>
              </a:ext>
            </a:extLst>
          </p:cNvPr>
          <p:cNvSpPr/>
          <p:nvPr/>
        </p:nvSpPr>
        <p:spPr>
          <a:xfrm>
            <a:off x="737616" y="1454360"/>
            <a:ext cx="8406384" cy="6116872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Nessuno ci impasta più di terra e argilla,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nessuno alita sulla nostra polvere.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Nessuno.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Lodato sii tu, Nessuno.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Per amor tuo vogliamo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fiorire. 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Incontro 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a te.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Un nulla eravamo, siamo, rimar-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remo, fiorendo: 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la rosa di 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Nulla, di Nessuno.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Con 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il pistillo </a:t>
            </a:r>
            <a:r>
              <a:rPr lang="it-IT" sz="2000" i="1" kern="50" dirty="0" err="1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animachiara</a:t>
            </a: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, 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lo stame </a:t>
            </a:r>
            <a:r>
              <a:rPr lang="it-IT" sz="2000" i="1" kern="50" dirty="0" err="1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cielodeserto</a:t>
            </a: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, 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la corona rossa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della parola purpurea che cantammo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su, oh sul-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spcAft>
                <a:spcPts val="0"/>
              </a:spcAft>
            </a:pPr>
            <a:r>
              <a:rPr lang="it-IT" sz="2000" i="1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  <a:cs typeface="Times New Roman" panose="02020603050405020304" pitchFamily="18" charset="0"/>
              </a:rPr>
              <a:t>la spina.</a:t>
            </a:r>
            <a:endParaRPr lang="it-IT" sz="2000" kern="50" dirty="0">
              <a:solidFill>
                <a:schemeClr val="bg2"/>
              </a:solidFill>
              <a:latin typeface="Palatino Linotype" panose="0204050205050503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6633C36-6380-9C41-ACCF-AF70F121D0DE}"/>
              </a:ext>
            </a:extLst>
          </p:cNvPr>
          <p:cNvSpPr/>
          <p:nvPr/>
        </p:nvSpPr>
        <p:spPr>
          <a:xfrm>
            <a:off x="737616" y="757166"/>
            <a:ext cx="45806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200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P. Celan, </a:t>
            </a:r>
            <a:r>
              <a:rPr lang="it-IT" sz="2200" b="1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Salmo </a:t>
            </a:r>
            <a:r>
              <a:rPr lang="it-IT" sz="2200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(</a:t>
            </a:r>
            <a:r>
              <a:rPr lang="it-IT" sz="2200" b="1" dirty="0" err="1">
                <a:solidFill>
                  <a:schemeClr val="accent1"/>
                </a:solidFill>
                <a:latin typeface="Palatino Linotype" panose="02040502050505030304" pitchFamily="18" charset="0"/>
              </a:rPr>
              <a:t>orig</a:t>
            </a:r>
            <a:r>
              <a:rPr lang="it-IT" sz="2200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. </a:t>
            </a:r>
            <a:r>
              <a:rPr lang="it-IT" sz="2200" b="1" i="1" dirty="0" err="1">
                <a:solidFill>
                  <a:schemeClr val="accent1"/>
                </a:solidFill>
                <a:latin typeface="Palatino Linotype" panose="02040502050505030304" pitchFamily="18" charset="0"/>
              </a:rPr>
              <a:t>Psalm</a:t>
            </a:r>
            <a:r>
              <a:rPr lang="it-IT" sz="2200" b="1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, </a:t>
            </a:r>
            <a:r>
              <a:rPr lang="it-IT" sz="2200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1963)</a:t>
            </a:r>
            <a:endParaRPr lang="it-IT" sz="2200" dirty="0">
              <a:solidFill>
                <a:schemeClr val="accent1"/>
              </a:solidFill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C6CD1C88-5CF7-5941-B50C-D4D2DA1D919E}"/>
              </a:ext>
            </a:extLst>
          </p:cNvPr>
          <p:cNvSpPr/>
          <p:nvPr/>
        </p:nvSpPr>
        <p:spPr>
          <a:xfrm>
            <a:off x="5766816" y="6013240"/>
            <a:ext cx="30236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1500" kern="50" dirty="0">
                <a:solidFill>
                  <a:schemeClr val="bg2"/>
                </a:solidFill>
                <a:latin typeface="Palatino Linotype" panose="02040502050505030304" pitchFamily="18" charset="0"/>
                <a:ea typeface="LucidaGrande" panose="020B0600040502020204" pitchFamily="34" charset="0"/>
              </a:rPr>
              <a:t>[Traduzione di Moshe Kahn e Marcella Bagnasco (1976)]</a:t>
            </a:r>
            <a:r>
              <a:rPr lang="it-IT" sz="1500" dirty="0">
                <a:solidFill>
                  <a:schemeClr val="bg2"/>
                </a:solidFill>
                <a:latin typeface="Palatino Linotype" panose="0204050205050503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6478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9BA543D-FBE8-6541-A0C3-63A297E048DC}"/>
              </a:ext>
            </a:extLst>
          </p:cNvPr>
          <p:cNvSpPr txBox="1"/>
          <p:nvPr/>
        </p:nvSpPr>
        <p:spPr>
          <a:xfrm>
            <a:off x="887118" y="1739301"/>
            <a:ext cx="7369764" cy="446276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Tutti quei fiori…</a:t>
            </a:r>
          </a:p>
          <a:p>
            <a:endParaRPr lang="it-IT" sz="20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Quei fiori così forti negli occhi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Fin quasi a spaccarli…</a:t>
            </a:r>
          </a:p>
          <a:p>
            <a:endParaRPr lang="it-IT" sz="20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Sassate…</a:t>
            </a:r>
          </a:p>
          <a:p>
            <a:endParaRPr lang="it-IT" sz="20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		Spari di colori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Negli occhi violentati…</a:t>
            </a:r>
          </a:p>
          <a:p>
            <a:endParaRPr lang="it-IT" sz="20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Tutta quell’imperiosa alzata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(quel volo – quell’impennata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a stormo) d’</a:t>
            </a:r>
            <a:r>
              <a:rPr lang="it-IT" sz="2000" i="1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aereoscarlatti</a:t>
            </a:r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 fiori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nel profondo degli occhi…</a:t>
            </a:r>
          </a:p>
          <a:p>
            <a:endParaRPr lang="it-IT" sz="20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……</a:t>
            </a:r>
          </a:p>
          <a:p>
            <a:endParaRPr lang="it-IT" sz="20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(In guardia! …</a:t>
            </a:r>
          </a:p>
          <a:p>
            <a:endParaRPr lang="it-IT" sz="20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			Basterà che li tocchi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una voce, e il gelo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ne coprirà all’istante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la vampa – farà di cenere il cielo…)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99FDE1E-5220-B54A-8975-257A101771FB}"/>
              </a:ext>
            </a:extLst>
          </p:cNvPr>
          <p:cNvSpPr txBox="1"/>
          <p:nvPr/>
        </p:nvSpPr>
        <p:spPr>
          <a:xfrm>
            <a:off x="887118" y="718513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Res </a:t>
            </a:r>
            <a:r>
              <a:rPr lang="it-IT" b="1" i="1" dirty="0" err="1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amissa</a:t>
            </a:r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 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(1991, </a:t>
            </a:r>
            <a:r>
              <a:rPr lang="it-IT" b="1" dirty="0" err="1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posth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); *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7AF1BE4-1A14-A643-B61D-2E396D440BA7}"/>
              </a:ext>
            </a:extLst>
          </p:cNvPr>
          <p:cNvSpPr txBox="1"/>
          <p:nvPr/>
        </p:nvSpPr>
        <p:spPr>
          <a:xfrm>
            <a:off x="887118" y="1051269"/>
            <a:ext cx="21272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Senza titolo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5851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1E3E3-8DC3-BC40-AA0E-2039A5ACA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83266"/>
            <a:ext cx="7886700" cy="1325563"/>
          </a:xfrm>
        </p:spPr>
        <p:txBody>
          <a:bodyPr/>
          <a:lstStyle/>
          <a:p>
            <a:pPr algn="ctr"/>
            <a:r>
              <a:rPr lang="it-IT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Giorgio Caproni </a:t>
            </a:r>
            <a:br>
              <a:rPr lang="it-IT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</a:br>
            <a:r>
              <a:rPr lang="it-IT" sz="3000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(1912-1990)</a:t>
            </a:r>
            <a:endParaRPr lang="it-IT" cap="small" dirty="0">
              <a:solidFill>
                <a:schemeClr val="accent1">
                  <a:lumMod val="7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4623B2-A713-F941-8E65-F8AB1666B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17717"/>
            <a:ext cx="7886700" cy="3003488"/>
          </a:xfrm>
        </p:spPr>
        <p:txBody>
          <a:bodyPr>
            <a:normAutofit/>
          </a:bodyPr>
          <a:lstStyle/>
          <a:p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Livorno, 1912, trasferimento a Genova nel 1922;</a:t>
            </a:r>
          </a:p>
          <a:p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Formazione musicale;</a:t>
            </a:r>
          </a:p>
          <a:p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Prime due raccolte: </a:t>
            </a:r>
            <a:r>
              <a:rPr lang="it-IT" sz="22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Come un’allegoria 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(1936)</a:t>
            </a:r>
            <a:r>
              <a:rPr lang="it-IT" sz="22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, Ballo a Fontanigorda 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(1938);</a:t>
            </a:r>
            <a:endParaRPr lang="it-IT" sz="22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Lutti familiari e personali;</a:t>
            </a:r>
          </a:p>
          <a:p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Esperienza di guerra (1940);</a:t>
            </a:r>
          </a:p>
          <a:p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Resistenza (1943);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33E8961-D71A-D942-939E-BBE3BF0F636B}"/>
              </a:ext>
            </a:extLst>
          </p:cNvPr>
          <p:cNvSpPr txBox="1"/>
          <p:nvPr/>
        </p:nvSpPr>
        <p:spPr>
          <a:xfrm>
            <a:off x="5900532" y="5015546"/>
            <a:ext cx="26148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Tonica, terza, quinta,</a:t>
            </a:r>
            <a:br>
              <a:rPr lang="it-IT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</a:br>
            <a:r>
              <a:rPr lang="it-IT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settima diminuita.</a:t>
            </a:r>
            <a:br>
              <a:rPr lang="it-IT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</a:br>
            <a:r>
              <a:rPr lang="it-IT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Resta dunque irrisolto</a:t>
            </a:r>
            <a:br>
              <a:rPr lang="it-IT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</a:br>
            <a:r>
              <a:rPr lang="it-IT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l'accordo della mia vita?</a:t>
            </a:r>
          </a:p>
          <a:p>
            <a:r>
              <a:rPr lang="it-IT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		- Cadenza, </a:t>
            </a:r>
            <a:r>
              <a:rPr lang="it-IT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1972</a:t>
            </a:r>
            <a:endParaRPr lang="it-IT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81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4623B2-A713-F941-8E65-F8AB1666B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33250"/>
            <a:ext cx="7886700" cy="160819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400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1940-1943: la guerra, la Resistenza; </a:t>
            </a:r>
            <a:endParaRPr lang="it-IT" sz="2400" dirty="0">
              <a:solidFill>
                <a:schemeClr val="accent1"/>
              </a:solidFill>
              <a:latin typeface="Palatino Linotype" panose="0204050205050503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it-IT" sz="2200" b="1" dirty="0">
                <a:solidFill>
                  <a:schemeClr val="bg2"/>
                </a:solidFill>
                <a:latin typeface="Palatino Linotype" panose="02040502050505030304" pitchFamily="18" charset="0"/>
              </a:rPr>
              <a:t>«Un capolavoro di insensatezza»</a:t>
            </a:r>
          </a:p>
          <a:p>
            <a:pPr marL="0" indent="0">
              <a:buNone/>
            </a:pPr>
            <a:endParaRPr lang="it-IT" sz="2200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endParaRPr lang="it-IT" sz="2200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sz="2200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endParaRPr lang="it-IT" sz="2200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E622AF9-BBC4-5A45-A0E1-E859B90AE70B}"/>
              </a:ext>
            </a:extLst>
          </p:cNvPr>
          <p:cNvSpPr txBox="1"/>
          <p:nvPr/>
        </p:nvSpPr>
        <p:spPr>
          <a:xfrm>
            <a:off x="628650" y="2644713"/>
            <a:ext cx="7886700" cy="281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dirty="0">
                <a:solidFill>
                  <a:schemeClr val="bg2"/>
                </a:solidFill>
                <a:latin typeface="Palatino Linotype" panose="02040502050505030304" pitchFamily="18" charset="0"/>
              </a:rPr>
              <a:t>«Tutti i vecchi idoli (tutti i vecchi miti) sono irreparabilmente caduti. L’uomo non è mai stato tanto solo con se stesso come in questi anni. [...] È stata un’esperienza terribile, che ha lasciato nel mio animo impronte di sgomento e sbigottimento. [...] I morti mi inorridivano, di qualunque parte essi fossero. Di tale mio “smarrimento” si ha un’eco […] in alcuni sonetti intitolati </a:t>
            </a:r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Gli anni tedeschi</a:t>
            </a:r>
            <a:r>
              <a:rPr lang="it-IT" sz="2000" dirty="0">
                <a:solidFill>
                  <a:schemeClr val="bg2"/>
                </a:solidFill>
                <a:latin typeface="Palatino Linotype" panose="02040502050505030304" pitchFamily="18" charset="0"/>
              </a:rPr>
              <a:t>».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46557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E622AF9-BBC4-5A45-A0E1-E859B90AE70B}"/>
              </a:ext>
            </a:extLst>
          </p:cNvPr>
          <p:cNvSpPr txBox="1"/>
          <p:nvPr/>
        </p:nvSpPr>
        <p:spPr>
          <a:xfrm>
            <a:off x="896874" y="1968097"/>
            <a:ext cx="554050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Io come sono solo sulla terra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coi miei errori, i miei figli, l’infinito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caos dei nomi ormai vacui e la guerra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penetrata nell’ossa!… Tu che hai udito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un tempo il mio tranquillo passo nella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sera degli Archi a Livorno, a che invito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cedi – perché tu o padre mio la terra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abbandoni appoggiando allo sfinito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mio cuore l’occhio bianco?… Ah padre, padre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quale sabbia coperse quelle strade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in cui insieme fidammo! Ove la mano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tua s’allentò, per l’eterno ora cade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come un sasso tuo figlio – ora è un umano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piombo che il petto non sostiene più.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83F633C-105F-BB48-BD1F-41EFEA0D216D}"/>
              </a:ext>
            </a:extLst>
          </p:cNvPr>
          <p:cNvSpPr txBox="1"/>
          <p:nvPr/>
        </p:nvSpPr>
        <p:spPr>
          <a:xfrm>
            <a:off x="896874" y="751170"/>
            <a:ext cx="5857694" cy="10514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Da </a:t>
            </a:r>
            <a:r>
              <a:rPr lang="it-IT" sz="2000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Il Passaggio di Enea (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1956)</a:t>
            </a:r>
            <a:r>
              <a:rPr lang="it-IT" sz="2000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; Gli anni tedeschi; </a:t>
            </a:r>
          </a:p>
          <a:p>
            <a:pPr>
              <a:lnSpc>
                <a:spcPct val="150000"/>
              </a:lnSpc>
            </a:pPr>
            <a:r>
              <a:rPr lang="it-IT" sz="2400" b="1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Lamenti </a:t>
            </a:r>
            <a:r>
              <a:rPr lang="it-IT" sz="2400" b="1" dirty="0">
                <a:solidFill>
                  <a:schemeClr val="bg2"/>
                </a:solidFill>
                <a:latin typeface="Palatino Linotype" panose="02040502050505030304" pitchFamily="18" charset="0"/>
              </a:rPr>
              <a:t>(III)</a:t>
            </a:r>
            <a:endParaRPr lang="it-IT" sz="2400" b="1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97CFEAD-5E78-2E49-8A3E-2A52792AEA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889" b="98778" l="7846" r="89816">
                        <a14:foregroundMark x1="34558" y1="69778" x2="34558" y2="69778"/>
                        <a14:foregroundMark x1="24875" y1="75778" x2="24875" y2="75778"/>
                        <a14:foregroundMark x1="48748" y1="74667" x2="48748" y2="74667"/>
                        <a14:foregroundMark x1="40735" y1="75556" x2="40735" y2="75556"/>
                        <a14:foregroundMark x1="22371" y1="77667" x2="22371" y2="77667"/>
                        <a14:foregroundMark x1="87312" y1="77889" x2="87312" y2="77889"/>
                        <a14:foregroundMark x1="66110" y1="77667" x2="66110" y2="77667"/>
                        <a14:foregroundMark x1="74124" y1="78333" x2="74124" y2="78333"/>
                        <a14:foregroundMark x1="36227" y1="87667" x2="36227" y2="87667"/>
                        <a14:foregroundMark x1="34558" y1="94556" x2="34558" y2="94556"/>
                        <a14:foregroundMark x1="87813" y1="90000" x2="87813" y2="90000"/>
                        <a14:foregroundMark x1="85643" y1="96222" x2="85643" y2="96222"/>
                        <a14:foregroundMark x1="67279" y1="98778" x2="67279" y2="98778"/>
                        <a14:foregroundMark x1="8013" y1="22667" x2="8013" y2="22667"/>
                        <a14:foregroundMark x1="37396" y1="8556" x2="37396" y2="8556"/>
                        <a14:foregroundMark x1="89816" y1="49333" x2="89816" y2="49333"/>
                      </a14:backgroundRemoval>
                    </a14:imgEffect>
                  </a14:imgLayer>
                </a14:imgProps>
              </a:ext>
            </a:extLst>
          </a:blip>
          <a:srcRect b="-20773"/>
          <a:stretch/>
        </p:blipFill>
        <p:spPr>
          <a:xfrm>
            <a:off x="5855462" y="1919329"/>
            <a:ext cx="3288538" cy="59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344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83669FAC-AC61-1642-B234-0255D2F5305C}"/>
              </a:ext>
            </a:extLst>
          </p:cNvPr>
          <p:cNvSpPr txBox="1"/>
          <p:nvPr/>
        </p:nvSpPr>
        <p:spPr>
          <a:xfrm>
            <a:off x="628650" y="658129"/>
            <a:ext cx="3685624" cy="589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Il muro della terra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(1975) </a:t>
            </a: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75722971-9950-AE47-95D3-B5954A6C0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263944"/>
            <a:ext cx="7886700" cy="1631216"/>
          </a:xfrm>
        </p:spPr>
        <p:txBody>
          <a:bodyPr>
            <a:normAutofit/>
          </a:bodyPr>
          <a:lstStyle/>
          <a:p>
            <a:pPr algn="just"/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Progressivo avvicinamento all’afasia; </a:t>
            </a:r>
          </a:p>
          <a:p>
            <a:pPr algn="just"/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Figurazione del tempo attraverso lo spazio, dell’udibile attraverso il visibile </a:t>
            </a:r>
          </a:p>
          <a:p>
            <a:pPr algn="just"/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Dalla musicalità alla musica;</a:t>
            </a:r>
          </a:p>
          <a:p>
            <a:pPr marL="0" indent="0">
              <a:buNone/>
            </a:pPr>
            <a:endParaRPr lang="it-IT" sz="22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sz="2200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B446639C-32B4-1A4F-B1F0-AABB9903EB70}"/>
              </a:ext>
            </a:extLst>
          </p:cNvPr>
          <p:cNvSpPr txBox="1"/>
          <p:nvPr/>
        </p:nvSpPr>
        <p:spPr>
          <a:xfrm>
            <a:off x="628650" y="2156401"/>
            <a:ext cx="331597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Ora sen va per un secreto calle,</a:t>
            </a:r>
            <a:br>
              <a:rPr lang="it-IT" i="1" dirty="0">
                <a:solidFill>
                  <a:schemeClr val="bg2"/>
                </a:solidFill>
                <a:latin typeface="Palatino Linotype" panose="02040502050505030304" pitchFamily="18" charset="0"/>
              </a:rPr>
            </a:br>
            <a:r>
              <a:rPr lang="it-IT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tra ’l muro de la terra e li </a:t>
            </a:r>
            <a:r>
              <a:rPr lang="it-IT" i="1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martìri</a:t>
            </a:r>
            <a:r>
              <a:rPr lang="it-IT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,</a:t>
            </a:r>
            <a:br>
              <a:rPr lang="it-IT" i="1" dirty="0">
                <a:solidFill>
                  <a:schemeClr val="bg2"/>
                </a:solidFill>
                <a:latin typeface="Palatino Linotype" panose="02040502050505030304" pitchFamily="18" charset="0"/>
              </a:rPr>
            </a:br>
            <a:r>
              <a:rPr lang="it-IT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lo mio maestro, e io dopo le spalle.</a:t>
            </a:r>
          </a:p>
          <a:p>
            <a:endParaRPr lang="it-IT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				</a:t>
            </a:r>
            <a:r>
              <a:rPr lang="it-IT" i="1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If</a:t>
            </a:r>
            <a:r>
              <a:rPr lang="it-IT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. </a:t>
            </a:r>
            <a:r>
              <a:rPr lang="it-IT" dirty="0">
                <a:solidFill>
                  <a:schemeClr val="bg2"/>
                </a:solidFill>
                <a:latin typeface="Palatino Linotype" panose="02040502050505030304" pitchFamily="18" charset="0"/>
              </a:rPr>
              <a:t>X, </a:t>
            </a:r>
            <a:r>
              <a:rPr lang="it-IT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vv</a:t>
            </a:r>
            <a:r>
              <a:rPr lang="it-IT" dirty="0">
                <a:solidFill>
                  <a:schemeClr val="bg2"/>
                </a:solidFill>
                <a:latin typeface="Palatino Linotype" panose="02040502050505030304" pitchFamily="18" charset="0"/>
              </a:rPr>
              <a:t>. 1-3</a:t>
            </a:r>
            <a:endParaRPr lang="it-IT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621FFBB-F8B8-844E-B415-AFB6C9DD96D6}"/>
              </a:ext>
            </a:extLst>
          </p:cNvPr>
          <p:cNvSpPr txBox="1"/>
          <p:nvPr/>
        </p:nvSpPr>
        <p:spPr>
          <a:xfrm>
            <a:off x="4867681" y="2156401"/>
            <a:ext cx="36476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solidFill>
                  <a:schemeClr val="bg2"/>
                </a:solidFill>
                <a:latin typeface="Palatino Linotype" panose="02040502050505030304" pitchFamily="18" charset="0"/>
              </a:rPr>
              <a:t>«L’impossibilità umana di sorpassare la nostra condizione, la nostra formazione di animali, diciamo antropomorfi, di capire la verità.»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7BC594D-B8E9-2742-B92D-88C395F3443A}"/>
              </a:ext>
            </a:extLst>
          </p:cNvPr>
          <p:cNvSpPr/>
          <p:nvPr/>
        </p:nvSpPr>
        <p:spPr>
          <a:xfrm>
            <a:off x="5961126" y="855119"/>
            <a:ext cx="25542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Siamo in un deserto,</a:t>
            </a:r>
          </a:p>
          <a:p>
            <a:pPr algn="r"/>
            <a:r>
              <a:rPr lang="it-IT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e volete lettere da noi?</a:t>
            </a:r>
          </a:p>
          <a:p>
            <a:pPr algn="r"/>
            <a:r>
              <a:rPr lang="it-IT" dirty="0">
                <a:solidFill>
                  <a:schemeClr val="accent1"/>
                </a:solidFill>
                <a:latin typeface="Palatino Linotype" panose="02040502050505030304" pitchFamily="18" charset="0"/>
              </a:rPr>
              <a:t>(</a:t>
            </a:r>
            <a:r>
              <a:rPr lang="it-IT" dirty="0" err="1">
                <a:solidFill>
                  <a:schemeClr val="accent1"/>
                </a:solidFill>
                <a:latin typeface="Palatino Linotype" panose="02040502050505030304" pitchFamily="18" charset="0"/>
              </a:rPr>
              <a:t>Annibal</a:t>
            </a:r>
            <a:r>
              <a:rPr lang="it-IT" dirty="0">
                <a:solidFill>
                  <a:schemeClr val="accent1"/>
                </a:solidFill>
                <a:latin typeface="Palatino Linotype" panose="02040502050505030304" pitchFamily="18" charset="0"/>
              </a:rPr>
              <a:t> Caro)</a:t>
            </a:r>
            <a:endParaRPr lang="it-IT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929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1E3E3-8DC3-BC40-AA0E-2039A5ACA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08" y="351317"/>
            <a:ext cx="8222742" cy="1325563"/>
          </a:xfrm>
        </p:spPr>
        <p:txBody>
          <a:bodyPr/>
          <a:lstStyle/>
          <a:p>
            <a:pPr algn="ctr"/>
            <a:r>
              <a:rPr lang="it-IT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il poeta è un minatore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4623B2-A713-F941-8E65-F8AB1666B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6880"/>
            <a:ext cx="7886700" cy="1325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«Il rumore della parola, a un certo punto, ha cominciato a darmi terribilmente fastidio, tanto che adesso vorrei aver scritto poesie di tre, quattro parole al massimo».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98E92FB-A4B6-7645-81E4-021995AE2F20}"/>
              </a:ext>
            </a:extLst>
          </p:cNvPr>
          <p:cNvSpPr txBox="1"/>
          <p:nvPr/>
        </p:nvSpPr>
        <p:spPr>
          <a:xfrm>
            <a:off x="2967233" y="3230108"/>
            <a:ext cx="3209533" cy="31845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Lo spatriato</a:t>
            </a:r>
          </a:p>
          <a:p>
            <a:endParaRPr lang="it-IT" sz="1000" b="1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Lo hanno portato via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dal luogo della sua lingua.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Lo hanno scaricato male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in terra straniera.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Ora, non sa più dove sia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la sua tribù. È perduto.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Chiede. Brancola. Urla. </a:t>
            </a:r>
          </a:p>
          <a:p>
            <a:pPr>
              <a:lnSpc>
                <a:spcPct val="150000"/>
              </a:lnSpc>
            </a:pPr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	Peggio che se fosse muto.</a:t>
            </a:r>
            <a:endParaRPr lang="it-IT" sz="2000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FF537905-9CDA-7145-A92B-2C0BB7F71BB1}"/>
              </a:ext>
            </a:extLst>
          </p:cNvPr>
          <p:cNvSpPr txBox="1"/>
          <p:nvPr/>
        </p:nvSpPr>
        <p:spPr>
          <a:xfrm>
            <a:off x="2967233" y="2860776"/>
            <a:ext cx="4006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Il franco cacciatore 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(1982); </a:t>
            </a:r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Occhiello;</a:t>
            </a:r>
            <a:endParaRPr lang="it-IT" b="1" dirty="0">
              <a:solidFill>
                <a:schemeClr val="accent1">
                  <a:lumMod val="75000"/>
                </a:schemeClr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391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1E3E3-8DC3-BC40-AA0E-2039A5ACA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83266"/>
            <a:ext cx="7886700" cy="1325563"/>
          </a:xfrm>
        </p:spPr>
        <p:txBody>
          <a:bodyPr/>
          <a:lstStyle/>
          <a:p>
            <a:pPr algn="ctr"/>
            <a:r>
              <a:rPr lang="it-IT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Dalla </a:t>
            </a:r>
            <a:r>
              <a:rPr lang="it-IT" b="1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musicalità</a:t>
            </a:r>
            <a:r>
              <a:rPr lang="it-IT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 </a:t>
            </a:r>
            <a:br>
              <a:rPr lang="it-IT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</a:br>
            <a:r>
              <a:rPr lang="it-IT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alla </a:t>
            </a:r>
            <a:r>
              <a:rPr lang="it-IT" b="1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musica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4623B2-A713-F941-8E65-F8AB1666B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17717"/>
            <a:ext cx="7886700" cy="3363756"/>
          </a:xfrm>
        </p:spPr>
        <p:txBody>
          <a:bodyPr>
            <a:normAutofit/>
          </a:bodyPr>
          <a:lstStyle/>
          <a:p>
            <a:pPr algn="just"/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Volontà di realizzare una musica moderna con il linguaggio diatonico (Stravinskij);</a:t>
            </a:r>
          </a:p>
          <a:p>
            <a:pPr algn="just"/>
            <a:r>
              <a:rPr lang="it-IT" sz="2200" b="1" dirty="0">
                <a:solidFill>
                  <a:schemeClr val="bg2"/>
                </a:solidFill>
                <a:latin typeface="Palatino Linotype" panose="02040502050505030304" pitchFamily="18" charset="0"/>
              </a:rPr>
              <a:t>Ripartizione delle opere, 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es. </a:t>
            </a:r>
            <a:r>
              <a:rPr lang="it-IT" sz="2200" b="1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Il muro della terra:</a:t>
            </a:r>
            <a:r>
              <a:rPr lang="it-IT" sz="2200" b="1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Tre vocalizzi prima di cominciare, Cantabile (ma stonato), Su un'eco (stravolta) della Traviata, Arpeggio, Andantino, Cadenza </a:t>
            </a:r>
            <a:r>
              <a:rPr lang="it-IT" sz="2000" dirty="0">
                <a:solidFill>
                  <a:schemeClr val="bg2"/>
                </a:solidFill>
                <a:latin typeface="Palatino Linotype" panose="02040502050505030304" pitchFamily="18" charset="0"/>
              </a:rPr>
              <a:t>e</a:t>
            </a:r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 Tema con variazioni.</a:t>
            </a:r>
            <a:endParaRPr lang="it-IT" sz="2000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it-IT" sz="2200" b="1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Il franco cacciatore</a:t>
            </a:r>
            <a:r>
              <a:rPr lang="it-IT" sz="22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 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(1982)</a:t>
            </a:r>
            <a:r>
              <a:rPr lang="it-IT" sz="22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 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da </a:t>
            </a:r>
            <a:r>
              <a:rPr lang="it-IT" sz="2200" i="1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Freischütz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, opera in tre atti di Carl Maria von Weber (Berlino, 1821).</a:t>
            </a:r>
          </a:p>
          <a:p>
            <a:pPr algn="just"/>
            <a:r>
              <a:rPr lang="it-IT" sz="2200" b="1" i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Il conte di </a:t>
            </a:r>
            <a:r>
              <a:rPr lang="it-IT" sz="2200" b="1" i="1" dirty="0" err="1">
                <a:solidFill>
                  <a:schemeClr val="accent1"/>
                </a:solidFill>
                <a:latin typeface="Palatino Linotype" panose="02040502050505030304" pitchFamily="18" charset="0"/>
              </a:rPr>
              <a:t>Kevenhüller</a:t>
            </a:r>
            <a:r>
              <a:rPr lang="it-IT" sz="22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 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(1986) è ripartito in </a:t>
            </a:r>
            <a:r>
              <a:rPr lang="it-IT" sz="22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Libretto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 e </a:t>
            </a:r>
            <a:r>
              <a:rPr lang="it-IT" sz="22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Musica;</a:t>
            </a:r>
          </a:p>
          <a:p>
            <a:pPr algn="just"/>
            <a:endParaRPr lang="it-IT" sz="2200" b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pPr algn="just"/>
            <a:endParaRPr lang="it-IT" sz="2200" b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pPr algn="just"/>
            <a:endParaRPr lang="it-IT" sz="2200" b="1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103C103-8810-2545-9594-48EFF84E9733}"/>
              </a:ext>
            </a:extLst>
          </p:cNvPr>
          <p:cNvSpPr txBox="1"/>
          <p:nvPr/>
        </p:nvSpPr>
        <p:spPr>
          <a:xfrm>
            <a:off x="2471708" y="5867195"/>
            <a:ext cx="6043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accent1"/>
                </a:solidFill>
                <a:latin typeface="Palatino Linotype" panose="02040502050505030304" pitchFamily="18" charset="0"/>
              </a:rPr>
              <a:t>«Così (e sarà di certo / un baratro) comincia il concerto.»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4288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89BA6D7-634B-064B-9E70-AD0D590B6A3F}"/>
              </a:ext>
            </a:extLst>
          </p:cNvPr>
          <p:cNvSpPr txBox="1"/>
          <p:nvPr/>
        </p:nvSpPr>
        <p:spPr>
          <a:xfrm>
            <a:off x="1219800" y="1790181"/>
            <a:ext cx="3401893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In eco</a:t>
            </a:r>
          </a:p>
          <a:p>
            <a:endParaRPr lang="it-IT" sz="2000" b="1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endParaRPr lang="it-IT" sz="2000" b="1" i="1" dirty="0">
              <a:solidFill>
                <a:schemeClr val="bg2"/>
              </a:solidFill>
              <a:latin typeface="Palatino Linotype" panose="02040502050505030304" pitchFamily="18" charset="0"/>
            </a:endParaRP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					(piano)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(Qualcuno avrà anche gridato, 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nel bosco. Chi l’ha ascoltato.)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				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				(fortissimo)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Ma – tutti! – hanno cantato</a:t>
            </a:r>
          </a:p>
          <a:p>
            <a:r>
              <a:rPr lang="it-IT" sz="2000" i="1" dirty="0">
                <a:solidFill>
                  <a:schemeClr val="bg2"/>
                </a:solidFill>
                <a:latin typeface="Palatino Linotype" panose="02040502050505030304" pitchFamily="18" charset="0"/>
              </a:rPr>
              <a:t>vittoria, prima del rantolo.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1CBE770-352E-FB4C-965B-B3661AC6AAB1}"/>
              </a:ext>
            </a:extLst>
          </p:cNvPr>
          <p:cNvSpPr txBox="1"/>
          <p:nvPr/>
        </p:nvSpPr>
        <p:spPr>
          <a:xfrm>
            <a:off x="1219800" y="890016"/>
            <a:ext cx="3704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Il muro della terra 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(1975); </a:t>
            </a:r>
            <a:r>
              <a:rPr lang="it-IT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Acciaio;</a:t>
            </a:r>
            <a:endParaRPr lang="it-IT" b="1" dirty="0">
              <a:solidFill>
                <a:schemeClr val="accent1">
                  <a:lumMod val="75000"/>
                </a:schemeClr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75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91E3E3-8DC3-BC40-AA0E-2039A5ACA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08" y="351317"/>
            <a:ext cx="8222742" cy="1325563"/>
          </a:xfrm>
        </p:spPr>
        <p:txBody>
          <a:bodyPr/>
          <a:lstStyle/>
          <a:p>
            <a:pPr algn="ctr"/>
            <a:r>
              <a:rPr lang="it-IT" cap="small" dirty="0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Res </a:t>
            </a:r>
            <a:r>
              <a:rPr lang="it-IT" cap="small" dirty="0" err="1"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</a:rPr>
              <a:t>Amissa</a:t>
            </a:r>
            <a:endParaRPr lang="it-IT" cap="small" dirty="0">
              <a:solidFill>
                <a:schemeClr val="accent1">
                  <a:lumMod val="7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4623B2-A713-F941-8E65-F8AB1666B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6880"/>
            <a:ext cx="7886700" cy="3455952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«Vi sono casi in cui accettare la solitudine può significare attingere </a:t>
            </a:r>
            <a:r>
              <a:rPr lang="it-IT" sz="22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. Ma v’è una stoica accettazione più nobile ancora: la solitudine senza </a:t>
            </a:r>
            <a:r>
              <a:rPr lang="it-IT" sz="22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. Irrespirabile per i più. Dura e incolore come un quarzo. Nera e trasparente (e tagliente) come l’ossidiana. […] È l’adito – troncata netta ogni speranza – a tutte le libertà possibili. Compresa quella (la serpe che si morde la coda) di credere in </a:t>
            </a:r>
            <a:r>
              <a:rPr lang="it-IT" sz="22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, pur sapendo – definitivamente – che </a:t>
            </a:r>
            <a:r>
              <a:rPr lang="it-IT" sz="2200" dirty="0" err="1">
                <a:solidFill>
                  <a:schemeClr val="bg2"/>
                </a:solidFill>
                <a:latin typeface="Palatino Linotype" panose="02040502050505030304" pitchFamily="18" charset="0"/>
              </a:rPr>
              <a:t>D.o</a:t>
            </a:r>
            <a:r>
              <a:rPr lang="it-IT" sz="2200" dirty="0">
                <a:solidFill>
                  <a:schemeClr val="bg2"/>
                </a:solidFill>
                <a:latin typeface="Palatino Linotype" panose="02040502050505030304" pitchFamily="18" charset="0"/>
              </a:rPr>
              <a:t> non c’è e non esiste».</a:t>
            </a:r>
          </a:p>
        </p:txBody>
      </p:sp>
    </p:spTree>
    <p:extLst>
      <p:ext uri="{BB962C8B-B14F-4D97-AF65-F5344CB8AC3E}">
        <p14:creationId xmlns:p14="http://schemas.microsoft.com/office/powerpoint/2010/main" val="10883507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810</TotalTime>
  <Words>982</Words>
  <Application>Microsoft Office PowerPoint</Application>
  <PresentationFormat>Presentazione su schermo (4:3)</PresentationFormat>
  <Paragraphs>167</Paragraphs>
  <Slides>13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1" baseType="lpstr">
      <vt:lpstr>Arial</vt:lpstr>
      <vt:lpstr>Arial Unicode MS</vt:lpstr>
      <vt:lpstr>Calibri</vt:lpstr>
      <vt:lpstr>Calibri Light</vt:lpstr>
      <vt:lpstr>LucidaGrande</vt:lpstr>
      <vt:lpstr>Palatino Linotype</vt:lpstr>
      <vt:lpstr>Times New Roman</vt:lpstr>
      <vt:lpstr>Tema di Office</vt:lpstr>
      <vt:lpstr>Brusio / di voci afone</vt:lpstr>
      <vt:lpstr>Giorgio Caproni  (1912-1990)</vt:lpstr>
      <vt:lpstr>Presentazione standard di PowerPoint</vt:lpstr>
      <vt:lpstr>Presentazione standard di PowerPoint</vt:lpstr>
      <vt:lpstr>Presentazione standard di PowerPoint</vt:lpstr>
      <vt:lpstr>il poeta è un minatore</vt:lpstr>
      <vt:lpstr>Dalla musicalità  alla musica</vt:lpstr>
      <vt:lpstr>Presentazione standard di PowerPoint</vt:lpstr>
      <vt:lpstr>Res Amissa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Brusio / di voci afone</dc:title>
  <dc:creator>Miriam Kay</dc:creator>
  <cp:lastModifiedBy>Monica Velli</cp:lastModifiedBy>
  <cp:revision>42</cp:revision>
  <cp:lastPrinted>2019-06-04T08:41:07Z</cp:lastPrinted>
  <dcterms:created xsi:type="dcterms:W3CDTF">2019-06-01T16:53:39Z</dcterms:created>
  <dcterms:modified xsi:type="dcterms:W3CDTF">2019-06-16T18:28:55Z</dcterms:modified>
</cp:coreProperties>
</file>