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0" r:id="rId3"/>
    <p:sldId id="257" r:id="rId4"/>
    <p:sldId id="261" r:id="rId5"/>
    <p:sldId id="258" r:id="rId6"/>
    <p:sldId id="267" r:id="rId7"/>
    <p:sldId id="262" r:id="rId8"/>
    <p:sldId id="268" r:id="rId9"/>
    <p:sldId id="264" r:id="rId10"/>
    <p:sldId id="269" r:id="rId11"/>
    <p:sldId id="270" r:id="rId12"/>
    <p:sldId id="271" r:id="rId13"/>
    <p:sldId id="272" r:id="rId14"/>
    <p:sldId id="263" r:id="rId15"/>
    <p:sldId id="273" r:id="rId16"/>
    <p:sldId id="274" r:id="rId17"/>
    <p:sldId id="275" r:id="rId18"/>
    <p:sldId id="277" r:id="rId19"/>
    <p:sldId id="276" r:id="rId20"/>
    <p:sldId id="279" r:id="rId21"/>
    <p:sldId id="278" r:id="rId22"/>
    <p:sldId id="280" r:id="rId23"/>
    <p:sldId id="281" r:id="rId24"/>
    <p:sldId id="282" r:id="rId25"/>
    <p:sldId id="285" r:id="rId26"/>
    <p:sldId id="283" r:id="rId27"/>
    <p:sldId id="286" r:id="rId28"/>
    <p:sldId id="287" r:id="rId29"/>
    <p:sldId id="284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3559E-2395-44F9-8705-66D2DFDB2F19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959E0-4D4E-4F73-BBFE-3DBD912AD9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65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959E0-4D4E-4F73-BBFE-3DBD912AD93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18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41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2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87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91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02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55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620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42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60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2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30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4E5A-ECB2-497E-B84E-96A5F3961AEA}" type="datetimeFigureOut">
              <a:rPr lang="it-IT" smtClean="0"/>
              <a:t>10/03/2016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737BB-3C3F-4E4B-A7D2-C681D1CC02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94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68437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Stato solido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Florence, </a:t>
            </a:r>
            <a:r>
              <a:rPr lang="it-IT" dirty="0" err="1" smtClean="0"/>
              <a:t>Attwood</a:t>
            </a:r>
            <a:r>
              <a:rPr lang="it-IT" dirty="0" smtClean="0"/>
              <a:t> « Le basi chimico-fisiche della</a:t>
            </a:r>
          </a:p>
          <a:p>
            <a:r>
              <a:rPr lang="it-IT" dirty="0" smtClean="0"/>
              <a:t>Tecnologia Farmaceutica»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92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331694"/>
            <a:ext cx="10515600" cy="5845269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Introduciamo l’asse c: esso si estende all’interno del foglio. </a:t>
            </a:r>
          </a:p>
          <a:p>
            <a:pPr marL="0" indent="0">
              <a:buNone/>
            </a:pPr>
            <a:r>
              <a:rPr lang="it-IT" dirty="0" smtClean="0"/>
              <a:t>Le serie considerate non incrociano l’asse c e quindi si potrebbe pensare che lo intersechino all’∞.</a:t>
            </a:r>
          </a:p>
          <a:p>
            <a:pPr marL="0" indent="0">
              <a:buNone/>
            </a:pPr>
            <a:r>
              <a:rPr lang="it-IT" dirty="0" smtClean="0"/>
              <a:t>Quindi:</a:t>
            </a:r>
          </a:p>
          <a:p>
            <a:pPr marL="0" indent="0">
              <a:buNone/>
            </a:pPr>
            <a:r>
              <a:rPr lang="it-IT" dirty="0" smtClean="0"/>
              <a:t>L (∞,1,</a:t>
            </a:r>
            <a:r>
              <a:rPr lang="it-IT" dirty="0"/>
              <a:t> </a:t>
            </a:r>
            <a:r>
              <a:rPr lang="it-IT" dirty="0" smtClean="0"/>
              <a:t>∞)                                                                        (0,1,0)</a:t>
            </a:r>
          </a:p>
          <a:p>
            <a:pPr marL="0" indent="0">
              <a:buNone/>
            </a:pPr>
            <a:r>
              <a:rPr lang="it-IT" dirty="0" smtClean="0"/>
              <a:t>M (3, 2, ∞)</a:t>
            </a:r>
            <a:r>
              <a:rPr lang="it-IT" dirty="0"/>
              <a:t> Se consideriamo i reciproci dei </a:t>
            </a:r>
            <a:r>
              <a:rPr lang="it-IT" dirty="0" smtClean="0"/>
              <a:t>numeri  (1/3,1/2,0)</a:t>
            </a:r>
          </a:p>
          <a:p>
            <a:pPr marL="0" indent="0">
              <a:buNone/>
            </a:pPr>
            <a:r>
              <a:rPr lang="it-IT" dirty="0" smtClean="0"/>
              <a:t>N (-1, 1,</a:t>
            </a:r>
            <a:r>
              <a:rPr lang="it-IT" dirty="0"/>
              <a:t> </a:t>
            </a:r>
            <a:r>
              <a:rPr lang="it-IT" dirty="0" smtClean="0"/>
              <a:t>∞)                                                                        (-1,1,0)</a:t>
            </a:r>
          </a:p>
          <a:p>
            <a:pPr marL="0" indent="0">
              <a:buNone/>
            </a:pPr>
            <a:r>
              <a:rPr lang="it-IT" dirty="0" smtClean="0"/>
              <a:t>Eliminando le frazioni M (2,3,0)</a:t>
            </a:r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806" y="3675528"/>
            <a:ext cx="6711194" cy="29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448" y="1825625"/>
            <a:ext cx="9753104" cy="43513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5106" y="403411"/>
            <a:ext cx="1030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Quindi L (010), M (230), N (110)</a:t>
            </a:r>
            <a:endParaRPr lang="it-IT" sz="2400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4150659" y="528918"/>
            <a:ext cx="197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7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6446"/>
          </a:xfrm>
        </p:spPr>
        <p:txBody>
          <a:bodyPr/>
          <a:lstStyle/>
          <a:p>
            <a:r>
              <a:rPr lang="it-IT" dirty="0" smtClean="0"/>
              <a:t>La forma dei cristalli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084729"/>
            <a:ext cx="10515600" cy="5092234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I cristalli di una sostanza possono variare in grandezza, sviluppo di una faccia rispetto all’altra, numero e tipo delle facce.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Possono cioè avere differenti abiti cristallini</a:t>
            </a:r>
          </a:p>
          <a:p>
            <a:pPr marL="0" indent="0">
              <a:buNone/>
            </a:pPr>
            <a:r>
              <a:rPr lang="it-IT" dirty="0" smtClean="0"/>
              <a:t>(aghi, a colonna, lamellari, tubolari…)</a:t>
            </a:r>
            <a:endParaRPr lang="it-IT" dirty="0"/>
          </a:p>
        </p:txBody>
      </p:sp>
      <p:sp>
        <p:nvSpPr>
          <p:cNvPr id="4" name="Freccia in giù 3"/>
          <p:cNvSpPr/>
          <p:nvPr/>
        </p:nvSpPr>
        <p:spPr>
          <a:xfrm>
            <a:off x="4993341" y="2097741"/>
            <a:ext cx="421341" cy="726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egnaposto contenut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962" y="3863788"/>
            <a:ext cx="5302756" cy="28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15154"/>
            <a:ext cx="10515600" cy="596181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La forma del cristallo è descritta da:</a:t>
            </a:r>
          </a:p>
          <a:p>
            <a:pPr marL="0" indent="0">
              <a:buNone/>
            </a:pPr>
            <a:r>
              <a:rPr lang="it-IT" dirty="0" smtClean="0"/>
              <a:t>Abito</a:t>
            </a:r>
          </a:p>
          <a:p>
            <a:pPr marL="0" indent="0">
              <a:buNone/>
            </a:pPr>
            <a:r>
              <a:rPr lang="it-IT" dirty="0" smtClean="0"/>
              <a:t>Combinazione di forme cristallografiche.</a:t>
            </a:r>
          </a:p>
          <a:p>
            <a:pPr marL="0" indent="0">
              <a:buNone/>
            </a:pPr>
            <a:r>
              <a:rPr lang="it-IT" dirty="0" smtClean="0"/>
              <a:t>Due cristalli con lo stesso abito possono avere una differente combinazione di facce</a:t>
            </a:r>
            <a:endParaRPr lang="it-IT" dirty="0"/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75" y="2178424"/>
            <a:ext cx="6430091" cy="46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83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68941"/>
            <a:ext cx="10515600" cy="5908022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Anche se farmaci con diverso abito possono non presentare differenze rilevanti di biodisponibilità, l’abito cristallino ha enorme importanza in ambito tecnologico.</a:t>
            </a:r>
          </a:p>
          <a:p>
            <a:pPr marL="0" indent="0">
              <a:buNone/>
            </a:pPr>
            <a:r>
              <a:rPr lang="it-IT" dirty="0" smtClean="0"/>
              <a:t>Es. i cristalli a piastra sono più facili da iniettare rispetto a quelli aghiformi</a:t>
            </a:r>
          </a:p>
          <a:p>
            <a:pPr marL="0" indent="0">
              <a:buNone/>
            </a:pPr>
            <a:r>
              <a:rPr lang="it-IT" dirty="0" smtClean="0"/>
              <a:t>Diversi abiti possono </a:t>
            </a:r>
            <a:r>
              <a:rPr lang="it-IT" dirty="0"/>
              <a:t>scorrere o essere compressi diversamente</a:t>
            </a:r>
          </a:p>
        </p:txBody>
      </p:sp>
    </p:spTree>
    <p:extLst>
      <p:ext uri="{BB962C8B-B14F-4D97-AF65-F5344CB8AC3E}">
        <p14:creationId xmlns:p14="http://schemas.microsoft.com/office/powerpoint/2010/main" val="3106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Cristallizzazione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3 processi:  sovrasaturazione della soluzione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               formazione di nuclei cristallini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               crescita cristallina intorno ai nuclei</a:t>
            </a:r>
          </a:p>
          <a:p>
            <a:pPr marL="0" indent="0">
              <a:buNone/>
            </a:pPr>
            <a:r>
              <a:rPr lang="it-IT" dirty="0" smtClean="0"/>
              <a:t>La sovrasaturazione può essere ottenuta per raffreddamento, evaporazione, aggiunta di precipitante o reazioni che cambiano il soluto</a:t>
            </a:r>
          </a:p>
          <a:p>
            <a:pPr marL="0" indent="0">
              <a:buNone/>
            </a:pPr>
            <a:r>
              <a:rPr lang="it-IT" dirty="0" smtClean="0"/>
              <a:t>E’ il processo inverso della dissoluzione: l’embrione si forma per collisione, addizione di semi o germi, presenza di sporco o </a:t>
            </a:r>
            <a:r>
              <a:rPr lang="it-IT" dirty="0" err="1" smtClean="0"/>
              <a:t>impurezze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7023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4905" y="1537164"/>
            <a:ext cx="2380452" cy="7219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521" y="3741398"/>
            <a:ext cx="2323250" cy="82163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54424" y="448235"/>
            <a:ext cx="11035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Le teorie di </a:t>
            </a:r>
            <a:r>
              <a:rPr lang="it-IT" sz="2000" dirty="0" err="1" smtClean="0">
                <a:solidFill>
                  <a:srgbClr val="FF0000"/>
                </a:solidFill>
              </a:rPr>
              <a:t>Noyes</a:t>
            </a:r>
            <a:r>
              <a:rPr lang="it-IT" sz="2000" dirty="0" smtClean="0">
                <a:solidFill>
                  <a:srgbClr val="FF0000"/>
                </a:solidFill>
              </a:rPr>
              <a:t> e </a:t>
            </a:r>
            <a:r>
              <a:rPr lang="it-IT" sz="2000" dirty="0" err="1" smtClean="0">
                <a:solidFill>
                  <a:srgbClr val="FF0000"/>
                </a:solidFill>
              </a:rPr>
              <a:t>Whitney</a:t>
            </a:r>
            <a:r>
              <a:rPr lang="it-IT" sz="2000" dirty="0" smtClean="0">
                <a:solidFill>
                  <a:srgbClr val="FF0000"/>
                </a:solidFill>
              </a:rPr>
              <a:t> e di </a:t>
            </a:r>
            <a:r>
              <a:rPr lang="it-IT" sz="2000" dirty="0" err="1" smtClean="0">
                <a:solidFill>
                  <a:srgbClr val="FF0000"/>
                </a:solidFill>
              </a:rPr>
              <a:t>Nerst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smtClean="0"/>
              <a:t>considerano che il materiale è depositato continuamente sulla faccia del cristallo ad una velocità che è proporzionale alla differenza di concentrazione tra la superficie ed il bulk della soluzione: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79929" y="2572871"/>
            <a:ext cx="10605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dove A è la superficie del cristallo. Poiché km è uguale a D/</a:t>
            </a:r>
            <a:r>
              <a:rPr lang="it-IT" sz="2000" dirty="0" smtClean="0">
                <a:latin typeface="Symbol" panose="05050102010706020507" pitchFamily="18" charset="2"/>
              </a:rPr>
              <a:t>d</a:t>
            </a:r>
            <a:r>
              <a:rPr lang="it-IT" sz="2000" dirty="0" smtClean="0"/>
              <a:t>, dove D è il coefficiente di diffusione e </a:t>
            </a:r>
            <a:r>
              <a:rPr lang="it-IT" sz="2000" dirty="0">
                <a:latin typeface="Symbol" panose="05050102010706020507" pitchFamily="18" charset="2"/>
              </a:rPr>
              <a:t>d</a:t>
            </a:r>
            <a:r>
              <a:rPr lang="it-IT" sz="2000" dirty="0" smtClean="0"/>
              <a:t> è lo spessore dello strato di diffusione, il grado di agitazione influenza la crescita del cristallo.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 In generale la velocità di crescita di un cristallo è più lenta della dissoluzione.</a:t>
            </a:r>
          </a:p>
          <a:p>
            <a:r>
              <a:rPr lang="it-IT" sz="2000" dirty="0" smtClean="0"/>
              <a:t>L’equazione 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237129" y="4880171"/>
            <a:ext cx="10452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Dove </a:t>
            </a:r>
            <a:r>
              <a:rPr lang="it-IT" sz="2000" i="1" dirty="0" smtClean="0"/>
              <a:t>k</a:t>
            </a:r>
            <a:r>
              <a:rPr lang="it-IT" sz="2000" baseline="-25000" dirty="0" smtClean="0"/>
              <a:t>g</a:t>
            </a:r>
            <a:r>
              <a:rPr lang="it-IT" sz="2000" dirty="0" smtClean="0"/>
              <a:t> è il coefficiente di crescita cristallina, descrive meglio il processo.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515901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I tensioattivi possono alterare la forma cristallina.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88" y="1676242"/>
            <a:ext cx="6580527" cy="4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84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Se si aumenta la concentrazione del tensioattivo non si ottengono piatti esagonali, ma lunghi bastoncelli ed aghi.</a:t>
            </a:r>
          </a:p>
          <a:p>
            <a:pPr marL="0" indent="0">
              <a:buNone/>
            </a:pPr>
            <a:r>
              <a:rPr lang="it-IT" dirty="0" smtClean="0"/>
              <a:t>Le facce la cui crescita è depressa sono quelle dove maggiore è l’adsorbimento del tensioattivo.</a:t>
            </a:r>
          </a:p>
          <a:p>
            <a:pPr marL="0" indent="0">
              <a:buNone/>
            </a:pPr>
            <a:r>
              <a:rPr lang="it-IT" dirty="0" smtClean="0">
                <a:solidFill>
                  <a:prstClr val="black"/>
                </a:solidFill>
              </a:rPr>
              <a:t>I cationi </a:t>
            </a:r>
            <a:r>
              <a:rPr lang="it-IT" dirty="0">
                <a:solidFill>
                  <a:prstClr val="black"/>
                </a:solidFill>
              </a:rPr>
              <a:t>interagiranno con i gruppi COOH (001) </a:t>
            </a:r>
            <a:endParaRPr lang="it-IT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it-IT" dirty="0" smtClean="0"/>
              <a:t>Gli anioni interagiranno con la parte idrofobica (110) e (010) a causa della repulsione dei COOH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076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Polimorfismo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smtClean="0"/>
              <a:t>Si verifica quando le molecole si dispongono nel cristallo in 2 o più modo diversi, si posizionano diversamente nel reticolo cristallino o presentano cambi di orientazione o conformazione ai siti reticolari. </a:t>
            </a:r>
          </a:p>
          <a:p>
            <a:pPr marL="0" indent="0" algn="just">
              <a:buNone/>
            </a:pPr>
            <a:r>
              <a:rPr lang="it-IT" dirty="0" smtClean="0"/>
              <a:t>Queste modifiche comportano cambiamenti nella diffrazione dei raggi X. I polimorfi hanno proprietà fisiche e chimiche differenti; per es. possono avere punti di fusione e solubilità diversi.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666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430306"/>
            <a:ext cx="10515600" cy="5746657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La natura della forma cristallina può influenzare:</a:t>
            </a:r>
          </a:p>
          <a:p>
            <a:pPr>
              <a:buFontTx/>
              <a:buChar char="-"/>
            </a:pPr>
            <a:r>
              <a:rPr lang="it-IT" dirty="0" smtClean="0"/>
              <a:t>Stabilità allo stato solido</a:t>
            </a:r>
          </a:p>
          <a:p>
            <a:pPr>
              <a:buFontTx/>
              <a:buChar char="-"/>
            </a:pPr>
            <a:r>
              <a:rPr lang="it-IT" dirty="0" smtClean="0"/>
              <a:t>Proprietà di flusso</a:t>
            </a:r>
          </a:p>
          <a:p>
            <a:pPr>
              <a:buFontTx/>
              <a:buChar char="-"/>
            </a:pPr>
            <a:r>
              <a:rPr lang="it-IT" dirty="0" smtClean="0"/>
              <a:t>Disponibilità biologica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    Le proprietà del cristallo influenzano la velocità di dissoluzione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734" y="830542"/>
            <a:ext cx="51492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76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700" y="839506"/>
            <a:ext cx="4745700" cy="553439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248400" y="1458070"/>
            <a:ext cx="5495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Lo </a:t>
            </a:r>
            <a:r>
              <a:rPr lang="it-IT" sz="2400" dirty="0" err="1" smtClean="0"/>
              <a:t>spirolattone</a:t>
            </a:r>
            <a:r>
              <a:rPr lang="it-IT" sz="2400" dirty="0" smtClean="0"/>
              <a:t> è un diuretico che cristallizza in due forme polimorfe.</a:t>
            </a:r>
          </a:p>
          <a:p>
            <a:pPr algn="just"/>
            <a:r>
              <a:rPr lang="it-IT" sz="2400" dirty="0" smtClean="0"/>
              <a:t>La I si forma quando il solido si scioglie in acetone ad una temperatura prossima al suo punto di ebollizione e si raffredda.</a:t>
            </a:r>
          </a:p>
          <a:p>
            <a:pPr algn="just"/>
            <a:r>
              <a:rPr lang="it-IT" sz="2400" dirty="0" smtClean="0"/>
              <a:t>La II quando il solido si scioglie in acetone o diossano e il solvente si lascia evaporare a temperatura ambiente.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10727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255" y="1260849"/>
            <a:ext cx="4292078" cy="435133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463552" y="1981200"/>
            <a:ext cx="5118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Vi sono anche differenze negli abiti cristallini.</a:t>
            </a:r>
          </a:p>
          <a:p>
            <a:r>
              <a:rPr lang="it-IT" sz="2400" dirty="0" smtClean="0"/>
              <a:t>I punti di fusione sono differenti:</a:t>
            </a:r>
          </a:p>
          <a:p>
            <a:r>
              <a:rPr lang="it-IT" sz="2400" dirty="0" smtClean="0"/>
              <a:t>Forma 1 205°C</a:t>
            </a:r>
          </a:p>
          <a:p>
            <a:r>
              <a:rPr lang="it-IT" sz="2400" dirty="0">
                <a:solidFill>
                  <a:prstClr val="black"/>
                </a:solidFill>
              </a:rPr>
              <a:t>Forma </a:t>
            </a:r>
            <a:r>
              <a:rPr lang="it-IT" sz="2400" dirty="0" smtClean="0">
                <a:solidFill>
                  <a:prstClr val="black"/>
                </a:solidFill>
              </a:rPr>
              <a:t>2 210°C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93560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713" y="678142"/>
            <a:ext cx="8096783" cy="562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96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059" y="185084"/>
            <a:ext cx="4823012" cy="66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15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/>
              <a:t>Conseguenze farmaceutiche del polimorfismo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I polimorfi hanno contenuti energetici diversi.</a:t>
            </a:r>
          </a:p>
          <a:p>
            <a:pPr marL="0" indent="0">
              <a:buNone/>
            </a:pPr>
            <a:r>
              <a:rPr lang="it-IT" dirty="0" smtClean="0"/>
              <a:t>Quindi </a:t>
            </a:r>
            <a:r>
              <a:rPr lang="it-IT" b="1" dirty="0" smtClean="0">
                <a:solidFill>
                  <a:srgbClr val="FF0000"/>
                </a:solidFill>
              </a:rPr>
              <a:t>la forma polimorfa a più bassa energia sarà la più stabile e gli altri polimorfi tenderanno a trasformarsi in essa.</a:t>
            </a:r>
          </a:p>
          <a:p>
            <a:pPr marL="0" indent="0">
              <a:buNone/>
            </a:pPr>
            <a:r>
              <a:rPr lang="it-IT" dirty="0" smtClean="0"/>
              <a:t>Questo può produrre problemi nella formulazione.</a:t>
            </a:r>
          </a:p>
          <a:p>
            <a:pPr marL="0" indent="0">
              <a:buNone/>
            </a:pPr>
            <a:r>
              <a:rPr lang="it-IT" dirty="0" smtClean="0"/>
              <a:t>In modo particolare si possono avere variazioni di biodisponibilità, per variazione di solubilità o di punto di fusione.</a:t>
            </a:r>
          </a:p>
          <a:p>
            <a:pPr marL="0" indent="0">
              <a:buNone/>
            </a:pPr>
            <a:r>
              <a:rPr lang="it-IT" dirty="0" smtClean="0"/>
              <a:t>Il problema è particolarmente importante quando la differenza di energia è elevata.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3803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36" y="749860"/>
            <a:ext cx="7277446" cy="435133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858000" y="1192306"/>
            <a:ext cx="4993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 concentrazioni ematiche ottenute con il 100% del polimorfo B sono circa 7 volte maggiori di quelle con il polimorfo 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54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569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Idrati cristallini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093694"/>
            <a:ext cx="10515600" cy="5083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Alcuni composti cristallizzando possono trattenere nella struttura cristallina parte del solvente e vengono chiamati solvati cristallini o idrati cristallini qualora il solvente sia acqua.</a:t>
            </a:r>
          </a:p>
          <a:p>
            <a:pPr marL="0" indent="0">
              <a:buNone/>
            </a:pPr>
            <a:r>
              <a:rPr lang="it-IT" sz="2400" dirty="0" smtClean="0"/>
              <a:t>Il solvente può risultare legato al cristallo ad esempio attraverso legami idrogeno. Questi solvati sono molto stabili e difficili da </a:t>
            </a:r>
            <a:r>
              <a:rPr lang="it-IT" sz="2400" dirty="0" err="1" smtClean="0"/>
              <a:t>desolvatare</a:t>
            </a:r>
            <a:r>
              <a:rPr lang="it-IT" sz="2400" dirty="0" smtClean="0"/>
              <a:t>. Possiamo pensare a questi come solvati polimorfi.</a:t>
            </a:r>
          </a:p>
          <a:p>
            <a:pPr marL="0" indent="0">
              <a:buNone/>
            </a:pPr>
            <a:r>
              <a:rPr lang="it-IT" sz="2400" dirty="0" smtClean="0"/>
              <a:t>Se il solvente si trova invece inserito negli spazi vuoti del cristallo, esso si perde più facilmente, la sua perdita non distrugge il reticolo cristallino e parliamo di solvato pseudo-polimorfo.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4080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Conseguenze farmaceutiche della formazione dei solvati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Le forme idrate o anidre di un composto farmaceutico possono avere punti di fusione e solubilità tanto diversi da influenzare il loro comportamento farmaceutico.</a:t>
            </a:r>
          </a:p>
          <a:p>
            <a:pPr marL="0" indent="0">
              <a:buNone/>
            </a:pPr>
            <a:r>
              <a:rPr lang="it-IT" sz="2400" dirty="0" smtClean="0"/>
              <a:t>La </a:t>
            </a:r>
            <a:r>
              <a:rPr lang="it-IT" sz="2400" dirty="0" err="1" smtClean="0"/>
              <a:t>glutetimide</a:t>
            </a:r>
            <a:r>
              <a:rPr lang="it-IT" sz="2400" dirty="0" smtClean="0"/>
              <a:t> in forma anidra ha p.f. 83°C e solubilità 0.042% a 25°C, mentre quella idrata </a:t>
            </a:r>
            <a:r>
              <a:rPr lang="it-IT" sz="2400" dirty="0">
                <a:solidFill>
                  <a:prstClr val="black"/>
                </a:solidFill>
              </a:rPr>
              <a:t>ha p.f. </a:t>
            </a:r>
            <a:r>
              <a:rPr lang="it-IT" sz="2400" dirty="0" smtClean="0">
                <a:solidFill>
                  <a:prstClr val="black"/>
                </a:solidFill>
              </a:rPr>
              <a:t>68°C </a:t>
            </a:r>
            <a:r>
              <a:rPr lang="it-IT" sz="2400" dirty="0">
                <a:solidFill>
                  <a:prstClr val="black"/>
                </a:solidFill>
              </a:rPr>
              <a:t>e solubilità </a:t>
            </a:r>
            <a:r>
              <a:rPr lang="it-IT" sz="2400" dirty="0" smtClean="0">
                <a:solidFill>
                  <a:prstClr val="black"/>
                </a:solidFill>
              </a:rPr>
              <a:t>0.026% </a:t>
            </a:r>
            <a:r>
              <a:rPr lang="it-IT" sz="2400" dirty="0">
                <a:solidFill>
                  <a:prstClr val="black"/>
                </a:solidFill>
              </a:rPr>
              <a:t>a </a:t>
            </a:r>
            <a:r>
              <a:rPr lang="it-IT" sz="2400" dirty="0" smtClean="0">
                <a:solidFill>
                  <a:prstClr val="black"/>
                </a:solidFill>
              </a:rPr>
              <a:t>25°C.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prstClr val="black"/>
                </a:solidFill>
              </a:rPr>
              <a:t>In generale le forme anidre mostrano maggiore solubilità</a:t>
            </a:r>
          </a:p>
          <a:p>
            <a:pPr marL="0" indent="0">
              <a:buNone/>
            </a:pPr>
            <a:endParaRPr lang="it-IT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it-IT" sz="2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it-IT" sz="2400" dirty="0" smtClean="0">
                <a:solidFill>
                  <a:prstClr val="black"/>
                </a:solidFill>
              </a:rPr>
              <a:t>Le forme idrate interagiscono già con l’acqua intimamente e l’energia rilasciata dalla rottura del cristallo e dall’interazione con il solvente è minore</a:t>
            </a:r>
            <a:endParaRPr lang="it-IT" sz="2400" dirty="0"/>
          </a:p>
        </p:txBody>
      </p:sp>
      <p:sp>
        <p:nvSpPr>
          <p:cNvPr id="4" name="Freccia in giù 3"/>
          <p:cNvSpPr/>
          <p:nvPr/>
        </p:nvSpPr>
        <p:spPr>
          <a:xfrm>
            <a:off x="5100918" y="4249271"/>
            <a:ext cx="519952" cy="744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605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22019"/>
            <a:ext cx="10515600" cy="41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8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604"/>
          </a:xfrm>
        </p:spPr>
        <p:txBody>
          <a:bodyPr/>
          <a:lstStyle/>
          <a:p>
            <a:r>
              <a:rPr lang="it-IT" dirty="0" smtClean="0"/>
              <a:t>Struttura cristallina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192306"/>
            <a:ext cx="10515600" cy="4984657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Disposizione molto ordinata di molecole ed atomi tenuti insieme da interazioni non-covalenti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31" y="1930399"/>
            <a:ext cx="7933595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9565" y="753035"/>
            <a:ext cx="10515600" cy="525276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Anche la velocità di dissoluzione può variare considerevolmente. </a:t>
            </a:r>
            <a:br>
              <a:rPr lang="it-IT" sz="2400" b="1" dirty="0" smtClean="0"/>
            </a:br>
            <a:r>
              <a:rPr lang="it-IT" sz="2400" b="1" dirty="0" smtClean="0"/>
              <a:t>I 2 solvati C e B si riferiscono a cicloesano e benzene</a:t>
            </a:r>
            <a:endParaRPr lang="it-IT" sz="24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424" y="1825625"/>
            <a:ext cx="82871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17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dirty="0" smtClean="0"/>
              <a:t>Differenze </a:t>
            </a:r>
            <a:r>
              <a:rPr lang="it-IT" sz="2400" b="1" dirty="0" smtClean="0"/>
              <a:t>di </a:t>
            </a:r>
            <a:r>
              <a:rPr lang="it-IT" sz="2400" b="1" dirty="0" smtClean="0"/>
              <a:t>solubilità e velocità di dissoluzione possono portare a </a:t>
            </a:r>
            <a:r>
              <a:rPr lang="it-IT" sz="2400" b="1" dirty="0"/>
              <a:t>d</a:t>
            </a:r>
            <a:r>
              <a:rPr lang="it-IT" sz="2400" b="1" dirty="0" smtClean="0"/>
              <a:t>ifferenze </a:t>
            </a:r>
            <a:r>
              <a:rPr lang="it-IT" sz="2400" b="1" dirty="0" smtClean="0"/>
              <a:t>apprezzabili di biodisponibilità</a:t>
            </a:r>
            <a:endParaRPr lang="it-IT" sz="24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960" y="1825625"/>
            <a:ext cx="83400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3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957" y="438710"/>
            <a:ext cx="7861637" cy="54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9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539" y="1825625"/>
            <a:ext cx="7270921" cy="43513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6494" y="546847"/>
            <a:ext cx="1091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Ricordiamo la Legge di </a:t>
            </a:r>
            <a:r>
              <a:rPr lang="it-IT" sz="2400" b="1" dirty="0" err="1" smtClean="0">
                <a:solidFill>
                  <a:srgbClr val="FF0000"/>
                </a:solidFill>
              </a:rPr>
              <a:t>Noyes</a:t>
            </a:r>
            <a:r>
              <a:rPr lang="it-IT" sz="2400" b="1" dirty="0" smtClean="0">
                <a:solidFill>
                  <a:srgbClr val="FF0000"/>
                </a:solidFill>
              </a:rPr>
              <a:t> e </a:t>
            </a:r>
            <a:r>
              <a:rPr lang="it-IT" sz="2400" b="1" dirty="0" err="1" smtClean="0">
                <a:solidFill>
                  <a:srgbClr val="FF0000"/>
                </a:solidFill>
              </a:rPr>
              <a:t>Whitney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che regola i processi di dissoluzione:</a:t>
            </a:r>
          </a:p>
          <a:p>
            <a:r>
              <a:rPr lang="it-IT" sz="2400" u="sng" dirty="0" err="1" smtClean="0"/>
              <a:t>dw</a:t>
            </a:r>
            <a:r>
              <a:rPr lang="it-IT" sz="2400" dirty="0" smtClean="0"/>
              <a:t> = k(</a:t>
            </a:r>
            <a:r>
              <a:rPr lang="it-IT" sz="2400" dirty="0" err="1" smtClean="0"/>
              <a:t>c</a:t>
            </a:r>
            <a:r>
              <a:rPr lang="it-IT" sz="2400" baseline="-25000" dirty="0" err="1" smtClean="0"/>
              <a:t>s</a:t>
            </a:r>
            <a:r>
              <a:rPr lang="it-IT" sz="2400" dirty="0" smtClean="0"/>
              <a:t> – c)     dove   k = DA/</a:t>
            </a:r>
            <a:r>
              <a:rPr lang="it-IT" sz="2400" dirty="0" smtClean="0">
                <a:latin typeface="Symbol" panose="05050102010706020507" pitchFamily="18" charset="2"/>
              </a:rPr>
              <a:t>d</a:t>
            </a:r>
          </a:p>
          <a:p>
            <a:r>
              <a:rPr lang="it-IT" sz="2400" dirty="0" err="1" smtClean="0"/>
              <a:t>dt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87894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Importanza biofarmaceutica della granulometria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1608" y="1825625"/>
            <a:ext cx="6868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84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1669" y="1825625"/>
            <a:ext cx="72486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8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1391"/>
            <a:ext cx="10515600" cy="39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1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Bagnabilità delle polveri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6239" y="1825625"/>
            <a:ext cx="60795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84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Angolo di contatto e bagnabilità di superfici solide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658" y="1825625"/>
            <a:ext cx="69446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17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467" y="430213"/>
            <a:ext cx="8203066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5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770965"/>
            <a:ext cx="10515600" cy="540599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La componente base del cristallo è la </a:t>
            </a:r>
            <a:r>
              <a:rPr lang="it-IT" dirty="0" smtClean="0">
                <a:solidFill>
                  <a:srgbClr val="FF0000"/>
                </a:solidFill>
              </a:rPr>
              <a:t>CELLA UNITARIA </a:t>
            </a:r>
            <a:r>
              <a:rPr lang="it-IT" dirty="0" smtClean="0"/>
              <a:t>la cui ripetizione nelle 3 dimensioni produce il cristallo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È tipica di uno specifico cristallo contenendo sempre lo stesso numero di molecole o ioni.</a:t>
            </a:r>
          </a:p>
          <a:p>
            <a:pPr marL="0" indent="0">
              <a:buNone/>
            </a:pPr>
            <a:r>
              <a:rPr lang="it-IT" dirty="0" smtClean="0"/>
              <a:t>Anche se la misura e la forma dei cristalli possono variare, gli angoli tra le facce del cristallo rimangono costanti.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4957483" y="1766046"/>
            <a:ext cx="717176" cy="950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6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                  Dispersioni solide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853" y="1825625"/>
            <a:ext cx="76442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8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66917" y="0"/>
            <a:ext cx="7216782" cy="6759463"/>
          </a:xfrm>
          <a:prstGeom prst="rect">
            <a:avLst/>
          </a:prstGeom>
        </p:spPr>
      </p:pic>
      <p:pic>
        <p:nvPicPr>
          <p:cNvPr id="3" name="Segnaposto contenut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181" y="2079812"/>
            <a:ext cx="7503108" cy="346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07576"/>
            <a:ext cx="10515600" cy="6069387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Le strutture in figura hanno atomi o molecole solo agli angoli della cella unitaria, ma è possibile trovare celle unitarie con atomi e molecole al centro delle facce superiori ed inferiori (a lati centrati), al centro di ogni faccia (a facce centrate) o con un singolo atomo al centro del cristallo (a corpo centrato).</a:t>
            </a:r>
          </a:p>
          <a:p>
            <a:pPr marL="0" indent="0">
              <a:buNone/>
            </a:pPr>
            <a:r>
              <a:rPr lang="it-IT" dirty="0" smtClean="0"/>
              <a:t>Questo tipo di disposizione non si ritrova in tutte le celle unitarie e complessivamente ci sono </a:t>
            </a:r>
            <a:r>
              <a:rPr lang="it-IT" b="1" dirty="0" smtClean="0">
                <a:solidFill>
                  <a:srgbClr val="FF0000"/>
                </a:solidFill>
              </a:rPr>
              <a:t>14 possibili tipi di celle unitarie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1486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177" y="488762"/>
            <a:ext cx="6257364" cy="580546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539317" y="2151529"/>
            <a:ext cx="44106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Per i farmaci:</a:t>
            </a:r>
          </a:p>
          <a:p>
            <a:r>
              <a:rPr lang="it-IT" sz="2400" b="1" dirty="0" err="1" smtClean="0">
                <a:solidFill>
                  <a:srgbClr val="FF0000"/>
                </a:solidFill>
              </a:rPr>
              <a:t>triclina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</a:rPr>
              <a:t>m</a:t>
            </a:r>
            <a:r>
              <a:rPr lang="it-IT" sz="2400" b="1" dirty="0" smtClean="0">
                <a:solidFill>
                  <a:srgbClr val="FF0000"/>
                </a:solidFill>
              </a:rPr>
              <a:t>onoclina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ortorombica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45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77906"/>
            <a:ext cx="10515600" cy="5899057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Si possono identificare i vari piani di un cristallo usando il sistema degli indici di MILLER.</a:t>
            </a:r>
          </a:p>
          <a:p>
            <a:pPr marL="0" indent="0">
              <a:buNone/>
            </a:pPr>
            <a:r>
              <a:rPr lang="it-IT" dirty="0" smtClean="0"/>
              <a:t>Consideriamo il reticolo bidimensionale rettangolare formato da celle unitarie di lati a e b</a:t>
            </a:r>
            <a:endParaRPr lang="it-IT" dirty="0"/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17" y="2408331"/>
            <a:ext cx="8928599" cy="398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654424"/>
            <a:ext cx="10515600" cy="5522539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Consideriamo 3 serie di piani reticolari. </a:t>
            </a:r>
          </a:p>
          <a:p>
            <a:pPr marL="0" indent="0">
              <a:buNone/>
            </a:pPr>
            <a:r>
              <a:rPr lang="it-IT" dirty="0" smtClean="0"/>
              <a:t>Un modo per individuarli è quello di indicare ciascuna serie con le distanze lungo gli assi dal punto in cui il piano incrocia l’asse. </a:t>
            </a:r>
          </a:p>
          <a:p>
            <a:pPr marL="0" indent="0">
              <a:buNone/>
            </a:pPr>
            <a:r>
              <a:rPr lang="it-IT" dirty="0" smtClean="0"/>
              <a:t>La serie di piani </a:t>
            </a:r>
            <a:r>
              <a:rPr lang="it-IT" b="1" dirty="0" smtClean="0">
                <a:solidFill>
                  <a:srgbClr val="FF0000"/>
                </a:solidFill>
              </a:rPr>
              <a:t>L</a:t>
            </a:r>
            <a:r>
              <a:rPr lang="it-IT" dirty="0" smtClean="0"/>
              <a:t> non interseca l’asse a e incrocia l’asse b ad intervalli uguali alla lunghezza della cella unitaria. Si può indicare questa serie di piani come (∞, 1).</a:t>
            </a:r>
          </a:p>
          <a:p>
            <a:pPr marL="0" indent="0">
              <a:buNone/>
            </a:pPr>
            <a:r>
              <a:rPr lang="it-IT" dirty="0" smtClean="0"/>
              <a:t>La serie </a:t>
            </a:r>
            <a:r>
              <a:rPr lang="it-IT" b="1" dirty="0" smtClean="0">
                <a:solidFill>
                  <a:srgbClr val="FF0000"/>
                </a:solidFill>
              </a:rPr>
              <a:t>M</a:t>
            </a:r>
            <a:r>
              <a:rPr lang="it-IT" dirty="0" smtClean="0"/>
              <a:t> interseca l’asse a ad una distanza pari a 3 celle unitarie e l’asse b a 2 quindi questi piani si denotano come (3,2).</a:t>
            </a:r>
          </a:p>
          <a:p>
            <a:pPr marL="0" indent="0">
              <a:buNone/>
            </a:pPr>
            <a:r>
              <a:rPr lang="it-IT" dirty="0" smtClean="0"/>
              <a:t>La serie </a:t>
            </a:r>
            <a:r>
              <a:rPr lang="it-IT" b="1" dirty="0" smtClean="0">
                <a:solidFill>
                  <a:srgbClr val="FF0000"/>
                </a:solidFill>
              </a:rPr>
              <a:t>N</a:t>
            </a:r>
            <a:r>
              <a:rPr lang="it-IT" dirty="0" smtClean="0"/>
              <a:t> avrebbe i numeri (-1,1).</a:t>
            </a:r>
            <a:endParaRPr lang="it-IT" dirty="0"/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71" y="4154236"/>
            <a:ext cx="6502282" cy="29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1277</Words>
  <Application>Microsoft Office PowerPoint</Application>
  <PresentationFormat>Widescreen</PresentationFormat>
  <Paragraphs>111</Paragraphs>
  <Slides>40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Tema di Office</vt:lpstr>
      <vt:lpstr>Stato solido</vt:lpstr>
      <vt:lpstr>Presentazione standard di PowerPoint</vt:lpstr>
      <vt:lpstr>Struttura cristallina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forma dei cristalli</vt:lpstr>
      <vt:lpstr>Presentazione standard di PowerPoint</vt:lpstr>
      <vt:lpstr>Presentazione standard di PowerPoint</vt:lpstr>
      <vt:lpstr>Cristallizzazione</vt:lpstr>
      <vt:lpstr>Presentazione standard di PowerPoint</vt:lpstr>
      <vt:lpstr>Presentazione standard di PowerPoint</vt:lpstr>
      <vt:lpstr>Presentazione standard di PowerPoint</vt:lpstr>
      <vt:lpstr>Polimorfismo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Conseguenze farmaceutiche del polimorfismo</vt:lpstr>
      <vt:lpstr>Presentazione standard di PowerPoint</vt:lpstr>
      <vt:lpstr>Idrati cristallini</vt:lpstr>
      <vt:lpstr>Conseguenze farmaceutiche della formazione dei solvati</vt:lpstr>
      <vt:lpstr>Presentazione standard di PowerPoint</vt:lpstr>
      <vt:lpstr>Anche la velocità di dissoluzione può variare considerevolmente.  I 2 solvati C e B si riferiscono a cicloesano e benzene</vt:lpstr>
      <vt:lpstr>Differenze di solubilità e velocità di dissoluzione possono portare a differenze apprezzabili di biodisponibilità</vt:lpstr>
      <vt:lpstr>Presentazione standard di PowerPoint</vt:lpstr>
      <vt:lpstr>Presentazione standard di PowerPoint</vt:lpstr>
      <vt:lpstr>Importanza biofarmaceutica della granulometria</vt:lpstr>
      <vt:lpstr>Presentazione standard di PowerPoint</vt:lpstr>
      <vt:lpstr>Presentazione standard di PowerPoint</vt:lpstr>
      <vt:lpstr>Bagnabilità delle polveri</vt:lpstr>
      <vt:lpstr>Angolo di contatto e bagnabilità di superfici solide</vt:lpstr>
      <vt:lpstr>Presentazione standard di PowerPoint</vt:lpstr>
      <vt:lpstr>                  Dispersioni solide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solido</dc:title>
  <dc:creator>Antonia</dc:creator>
  <cp:lastModifiedBy>Antonia</cp:lastModifiedBy>
  <cp:revision>51</cp:revision>
  <dcterms:created xsi:type="dcterms:W3CDTF">2016-02-02T16:02:23Z</dcterms:created>
  <dcterms:modified xsi:type="dcterms:W3CDTF">2016-03-10T14:24:06Z</dcterms:modified>
</cp:coreProperties>
</file>