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68" r:id="rId2"/>
    <p:sldId id="278"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258" r:id="rId27"/>
    <p:sldId id="267" r:id="rId28"/>
    <p:sldId id="264" r:id="rId29"/>
    <p:sldId id="262" r:id="rId30"/>
    <p:sldId id="288" r:id="rId31"/>
    <p:sldId id="265" r:id="rId32"/>
    <p:sldId id="266" r:id="rId33"/>
    <p:sldId id="289" r:id="rId34"/>
    <p:sldId id="287" r:id="rId35"/>
    <p:sldId id="272" r:id="rId36"/>
    <p:sldId id="283" r:id="rId37"/>
    <p:sldId id="291" r:id="rId38"/>
    <p:sldId id="284" r:id="rId39"/>
    <p:sldId id="256" r:id="rId40"/>
    <p:sldId id="275" r:id="rId41"/>
    <p:sldId id="279" r:id="rId42"/>
    <p:sldId id="280" r:id="rId43"/>
    <p:sldId id="257" r:id="rId44"/>
    <p:sldId id="276" r:id="rId45"/>
    <p:sldId id="277" r:id="rId46"/>
    <p:sldId id="281" r:id="rId47"/>
    <p:sldId id="274" r:id="rId48"/>
    <p:sldId id="273" r:id="rId49"/>
    <p:sldId id="269" r:id="rId50"/>
    <p:sldId id="282" r:id="rId51"/>
    <p:sldId id="259" r:id="rId52"/>
    <p:sldId id="285" r:id="rId53"/>
    <p:sldId id="260" r:id="rId54"/>
    <p:sldId id="286" r:id="rId55"/>
    <p:sldId id="261" r:id="rId56"/>
    <p:sldId id="263" r:id="rId57"/>
    <p:sldId id="270" r:id="rId58"/>
    <p:sldId id="271" r:id="rId59"/>
  </p:sldIdLst>
  <p:sldSz cx="9144000" cy="6858000" type="screen4x3"/>
  <p:notesSz cx="6858000" cy="9774238"/>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3399FF"/>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24590" autoAdjust="0"/>
    <p:restoredTop sz="94885" autoAdjust="0"/>
  </p:normalViewPr>
  <p:slideViewPr>
    <p:cSldViewPr>
      <p:cViewPr varScale="1">
        <p:scale>
          <a:sx n="69" d="100"/>
          <a:sy n="69" d="100"/>
        </p:scale>
        <p:origin x="-156"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5123" name="Rectangle 3"/>
          <p:cNvSpPr>
            <a:spLocks noGrp="1" noChangeArrowheads="1"/>
          </p:cNvSpPr>
          <p:nvPr>
            <p:ph type="dt" sz="quarter"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5124" name="Rectangle 4"/>
          <p:cNvSpPr>
            <a:spLocks noGrp="1" noChangeArrowheads="1"/>
          </p:cNvSpPr>
          <p:nvPr>
            <p:ph type="ftr" sz="quarter" idx="2"/>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5125" name="Rectangle 5"/>
          <p:cNvSpPr>
            <a:spLocks noGrp="1" noChangeArrowheads="1"/>
          </p:cNvSpPr>
          <p:nvPr>
            <p:ph type="sldNum" sz="quarter" idx="3"/>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59DDBC-5FF3-4AC5-8B60-44D65C7DA6D5}"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8895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88950"/>
          </a:xfrm>
          <a:prstGeom prst="rect">
            <a:avLst/>
          </a:prstGeom>
        </p:spPr>
        <p:txBody>
          <a:bodyPr vert="horz" lIns="91440" tIns="45720" rIns="91440" bIns="45720" rtlCol="0"/>
          <a:lstStyle>
            <a:lvl1pPr algn="r">
              <a:defRPr sz="1200"/>
            </a:lvl1pPr>
          </a:lstStyle>
          <a:p>
            <a:pPr>
              <a:defRPr/>
            </a:pPr>
            <a:fld id="{3114971D-8688-4425-A6BA-668D7DD5B5BC}" type="datetimeFigureOut">
              <a:rPr lang="it-IT"/>
              <a:pPr>
                <a:defRPr/>
              </a:pPr>
              <a:t>16/05/2014</a:t>
            </a:fld>
            <a:endParaRPr lang="it-IT"/>
          </a:p>
        </p:txBody>
      </p:sp>
      <p:sp>
        <p:nvSpPr>
          <p:cNvPr id="4" name="Segnaposto immagine diapositiva 3"/>
          <p:cNvSpPr>
            <a:spLocks noGrp="1" noRot="1" noChangeAspect="1"/>
          </p:cNvSpPr>
          <p:nvPr>
            <p:ph type="sldImg" idx="2"/>
          </p:nvPr>
        </p:nvSpPr>
        <p:spPr>
          <a:xfrm>
            <a:off x="985838" y="733425"/>
            <a:ext cx="4886325" cy="3665538"/>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643438"/>
            <a:ext cx="5486400" cy="4397375"/>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9283700"/>
            <a:ext cx="2971800" cy="48895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9283700"/>
            <a:ext cx="2971800" cy="488950"/>
          </a:xfrm>
          <a:prstGeom prst="rect">
            <a:avLst/>
          </a:prstGeom>
        </p:spPr>
        <p:txBody>
          <a:bodyPr vert="horz" lIns="91440" tIns="45720" rIns="91440" bIns="45720" rtlCol="0" anchor="b"/>
          <a:lstStyle>
            <a:lvl1pPr algn="r">
              <a:defRPr sz="1200"/>
            </a:lvl1pPr>
          </a:lstStyle>
          <a:p>
            <a:pPr>
              <a:defRPr/>
            </a:pPr>
            <a:fld id="{FE766EF9-03BE-4BA7-9988-C0114BA1BFBC}"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F62DBD7-73CE-43A8-A2C9-D62784D78212}" type="slidenum">
              <a:rPr lang="it-IT" smtClean="0"/>
              <a:pPr/>
              <a:t>3</a:t>
            </a:fld>
            <a:endParaRPr lang="it-IT"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30F26D6-BEC1-43F5-87A0-4B7E8253387F}" type="slidenum">
              <a:rPr lang="it-IT" smtClean="0"/>
              <a:pPr/>
              <a:t>13</a:t>
            </a:fld>
            <a:endParaRPr lang="it-IT"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4AB4405-444E-4E36-9087-745A4FB90DD1}" type="slidenum">
              <a:rPr lang="it-IT" smtClean="0"/>
              <a:pPr/>
              <a:t>14</a:t>
            </a:fld>
            <a:endParaRPr lang="it-IT"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3194A0D-8AAF-4E14-9D16-1CB63D3E0CE9}" type="slidenum">
              <a:rPr lang="it-IT" smtClean="0"/>
              <a:pPr/>
              <a:t>15</a:t>
            </a:fld>
            <a:endParaRPr lang="it-IT" smtClean="0"/>
          </a:p>
        </p:txBody>
      </p:sp>
      <p:sp>
        <p:nvSpPr>
          <p:cNvPr id="73731" name="Rectangle 2"/>
          <p:cNvSpPr>
            <a:spLocks noGrp="1" noRot="1" noChangeAspect="1" noChangeArrowheads="1" noTextEdit="1"/>
          </p:cNvSpPr>
          <p:nvPr>
            <p:ph type="sldImg"/>
          </p:nvPr>
        </p:nvSpPr>
        <p:spPr bwMode="auto">
          <a:xfrm>
            <a:off x="947738" y="698500"/>
            <a:ext cx="4962525" cy="3722688"/>
          </a:xfrm>
          <a:solidFill>
            <a:srgbClr val="FFFFFF"/>
          </a:solidFill>
          <a:ln>
            <a:solidFill>
              <a:srgbClr val="000000"/>
            </a:solidFill>
            <a:miter lim="800000"/>
            <a:headEnd/>
            <a:tailEnd/>
          </a:ln>
        </p:spPr>
      </p:sp>
      <p:sp>
        <p:nvSpPr>
          <p:cNvPr id="73732" name="Rectangle 3"/>
          <p:cNvSpPr>
            <a:spLocks noGrp="1" noChangeArrowheads="1"/>
          </p:cNvSpPr>
          <p:nvPr>
            <p:ph type="body" idx="1"/>
          </p:nvPr>
        </p:nvSpPr>
        <p:spPr bwMode="auto">
          <a:xfrm>
            <a:off x="928688" y="4654550"/>
            <a:ext cx="5000625" cy="442118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5268227-DD47-4DB4-B21E-D61F626B592F}" type="slidenum">
              <a:rPr lang="it-IT" smtClean="0"/>
              <a:pPr/>
              <a:t>16</a:t>
            </a:fld>
            <a:endParaRPr lang="it-IT"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A4C037F-7340-44CD-BD79-4A0A83659BA8}" type="slidenum">
              <a:rPr lang="it-IT" smtClean="0"/>
              <a:pPr/>
              <a:t>17</a:t>
            </a:fld>
            <a:endParaRPr lang="it-IT"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B9E4E43-0DE6-4A79-AF4D-DADD9775823B}" type="slidenum">
              <a:rPr lang="it-IT" smtClean="0"/>
              <a:pPr/>
              <a:t>18</a:t>
            </a:fld>
            <a:endParaRPr lang="it-IT"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6B08D23-DD86-4B1B-A5FB-F4E1E247337F}" type="slidenum">
              <a:rPr lang="it-IT" smtClean="0"/>
              <a:pPr/>
              <a:t>19</a:t>
            </a:fld>
            <a:endParaRPr lang="it-IT" smtClean="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A81790F-1BD3-44C3-BE62-12CC47374081}" type="slidenum">
              <a:rPr lang="it-IT" smtClean="0"/>
              <a:pPr/>
              <a:t>20</a:t>
            </a:fld>
            <a:endParaRPr lang="it-IT" smtClean="0"/>
          </a:p>
        </p:txBody>
      </p:sp>
      <p:sp>
        <p:nvSpPr>
          <p:cNvPr id="78851" name="Rectangle 2"/>
          <p:cNvSpPr>
            <a:spLocks noGrp="1" noRot="1" noChangeAspect="1" noChangeArrowheads="1" noTextEdit="1"/>
          </p:cNvSpPr>
          <p:nvPr>
            <p:ph type="sldImg"/>
          </p:nvPr>
        </p:nvSpPr>
        <p:spPr bwMode="auto">
          <a:xfrm>
            <a:off x="947738" y="698500"/>
            <a:ext cx="4962525" cy="3722688"/>
          </a:xfrm>
          <a:solidFill>
            <a:srgbClr val="FFFFFF"/>
          </a:solidFill>
          <a:ln>
            <a:solidFill>
              <a:srgbClr val="000000"/>
            </a:solidFill>
            <a:miter lim="800000"/>
            <a:headEnd/>
            <a:tailEnd/>
          </a:ln>
        </p:spPr>
      </p:sp>
      <p:sp>
        <p:nvSpPr>
          <p:cNvPr id="78852" name="Rectangle 3"/>
          <p:cNvSpPr>
            <a:spLocks noGrp="1" noChangeArrowheads="1"/>
          </p:cNvSpPr>
          <p:nvPr>
            <p:ph type="body" idx="1"/>
          </p:nvPr>
        </p:nvSpPr>
        <p:spPr bwMode="auto">
          <a:xfrm>
            <a:off x="928688" y="4654550"/>
            <a:ext cx="5000625" cy="442118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33E2121-BE9D-4B78-A0D7-2AC872A388D7}" type="slidenum">
              <a:rPr lang="it-IT" smtClean="0"/>
              <a:pPr/>
              <a:t>21</a:t>
            </a:fld>
            <a:endParaRPr lang="it-IT"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18E6A84-93BE-4F70-AD55-36B9A3C1630C}" type="slidenum">
              <a:rPr lang="it-IT" smtClean="0"/>
              <a:pPr/>
              <a:t>22</a:t>
            </a:fld>
            <a:endParaRPr lang="it-IT"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98585B7-F031-4717-B262-10A7D08BA1CA}" type="slidenum">
              <a:rPr lang="it-IT" smtClean="0"/>
              <a:pPr/>
              <a:t>4</a:t>
            </a:fld>
            <a:endParaRPr lang="it-IT" smtClean="0"/>
          </a:p>
        </p:txBody>
      </p:sp>
      <p:sp>
        <p:nvSpPr>
          <p:cNvPr id="63491" name="Rectangle 2"/>
          <p:cNvSpPr>
            <a:spLocks noGrp="1" noRot="1" noChangeAspect="1" noChangeArrowheads="1" noTextEdit="1"/>
          </p:cNvSpPr>
          <p:nvPr>
            <p:ph type="sldImg"/>
          </p:nvPr>
        </p:nvSpPr>
        <p:spPr bwMode="auto">
          <a:xfrm>
            <a:off x="947738" y="698500"/>
            <a:ext cx="4962525" cy="3722688"/>
          </a:xfrm>
          <a:solidFill>
            <a:srgbClr val="FFFFFF"/>
          </a:solidFill>
          <a:ln>
            <a:solidFill>
              <a:srgbClr val="000000"/>
            </a:solidFill>
            <a:miter lim="800000"/>
            <a:headEnd/>
            <a:tailEnd/>
          </a:ln>
        </p:spPr>
      </p:sp>
      <p:sp>
        <p:nvSpPr>
          <p:cNvPr id="63492" name="Rectangle 3"/>
          <p:cNvSpPr>
            <a:spLocks noGrp="1" noChangeArrowheads="1"/>
          </p:cNvSpPr>
          <p:nvPr>
            <p:ph type="body" idx="1"/>
          </p:nvPr>
        </p:nvSpPr>
        <p:spPr bwMode="auto">
          <a:xfrm>
            <a:off x="928688" y="4654550"/>
            <a:ext cx="5000625" cy="442118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766B6A7-6F75-4CC0-98E6-F8C3883115BD}" type="slidenum">
              <a:rPr lang="it-IT" smtClean="0"/>
              <a:pPr/>
              <a:t>24</a:t>
            </a:fld>
            <a:endParaRPr lang="it-IT"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137CC80-4339-49FE-8878-17CBFDCB9871}" type="slidenum">
              <a:rPr lang="it-IT" smtClean="0"/>
              <a:pPr/>
              <a:t>25</a:t>
            </a:fld>
            <a:endParaRPr lang="it-IT"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CC3A43F-99C3-4C96-A8EA-3A32F02AD0C9}" type="slidenum">
              <a:rPr lang="it-IT" smtClean="0"/>
              <a:pPr/>
              <a:t>5</a:t>
            </a:fld>
            <a:endParaRPr lang="it-IT"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199B241-575B-4FB9-AA7C-C11E8DCE9842}" type="slidenum">
              <a:rPr lang="it-IT" smtClean="0"/>
              <a:pPr/>
              <a:t>6</a:t>
            </a:fld>
            <a:endParaRPr lang="it-IT" smtClean="0"/>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3DA25CB-FB61-4034-85F1-9340D8617F54}" type="slidenum">
              <a:rPr lang="it-IT" smtClean="0"/>
              <a:pPr/>
              <a:t>7</a:t>
            </a:fld>
            <a:endParaRPr lang="it-IT"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3CB18F-EE73-4796-B31C-2702B07645D9}" type="slidenum">
              <a:rPr lang="it-IT" smtClean="0"/>
              <a:pPr/>
              <a:t>8</a:t>
            </a:fld>
            <a:endParaRPr lang="it-IT" smtClean="0"/>
          </a:p>
        </p:txBody>
      </p:sp>
      <p:sp>
        <p:nvSpPr>
          <p:cNvPr id="6758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45BAE8B-6355-44FA-9CE8-553EB7AABBDA}" type="slidenum">
              <a:rPr lang="it-IT" smtClean="0"/>
              <a:pPr/>
              <a:t>9</a:t>
            </a:fld>
            <a:endParaRPr lang="it-IT" smtClean="0"/>
          </a:p>
        </p:txBody>
      </p:sp>
      <p:sp>
        <p:nvSpPr>
          <p:cNvPr id="6861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E87DBBC-022F-4634-8285-8C34414224F2}" type="slidenum">
              <a:rPr lang="it-IT" smtClean="0"/>
              <a:pPr/>
              <a:t>11</a:t>
            </a:fld>
            <a:endParaRPr lang="it-IT"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704B10-863A-4458-9404-B1857D541471}" type="slidenum">
              <a:rPr lang="it-IT" smtClean="0"/>
              <a:pPr/>
              <a:t>12</a:t>
            </a:fld>
            <a:endParaRPr lang="it-IT" smtClean="0"/>
          </a:p>
        </p:txBody>
      </p:sp>
      <p:sp>
        <p:nvSpPr>
          <p:cNvPr id="70659" name="Rectangle 2"/>
          <p:cNvSpPr>
            <a:spLocks noGrp="1" noRot="1" noChangeAspect="1" noChangeArrowheads="1" noTextEdit="1"/>
          </p:cNvSpPr>
          <p:nvPr>
            <p:ph type="sldImg"/>
          </p:nvPr>
        </p:nvSpPr>
        <p:spPr bwMode="auto">
          <a:xfrm>
            <a:off x="947738" y="698500"/>
            <a:ext cx="4962525" cy="3722688"/>
          </a:xfrm>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xfrm>
            <a:off x="928688" y="4654550"/>
            <a:ext cx="5000625" cy="442118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0B60910-75DD-483F-8CD9-880AD27CB123}"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7A6D68B-705F-4ABA-A16F-92945B6917E8}"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DF00E0C-4A87-47E3-8A8F-86CF4D608C7C}"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9222FBB-E95E-453B-A07B-2081F643AEF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DEC306-978E-4DC6-9B22-4E3B992C2492}"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D80C648-7414-4709-BD59-63DF153CE7C5}"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7C9A88B-D675-49AE-BA25-E09B4B05020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0C0244FF-9B49-43BC-822D-87A3F14CEB87}"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76D409E6-8989-4CC8-A757-73DAD64EE2E6}"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0070225-ECF4-4479-8FE4-EACA61D85E3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79E05CF-38CB-4B59-B493-7A968AF993BB}"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E602FDD-892F-4909-BAD1-45237D5956A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3EF9CDA-2949-4965-8F1D-E799202914B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parasitology.informatik.uni-wuerzburg.de/login/b/map.php_scriptname=/login/b/me14029.png.php&amp;bx=0&amp;by=0&amp;bw=700&amp;bh=500&amp;vw=800&amp;vh=600&amp;ow=700&amp;oh=500&amp;jp2=0_"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jpeg"/><Relationship Id="rId7" Type="http://schemas.openxmlformats.org/officeDocument/2006/relationships/hyperlink" Target="http://www.cdfound.to.it/html/gen2.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jpeg"/><Relationship Id="rId5" Type="http://schemas.openxmlformats.org/officeDocument/2006/relationships/hyperlink" Target="http://www.cdfound.to.it/html/at_ind_t.htm" TargetMode="External"/><Relationship Id="rId10" Type="http://schemas.openxmlformats.org/officeDocument/2006/relationships/image" Target="../media/image28.jpeg"/><Relationship Id="rId4" Type="http://schemas.openxmlformats.org/officeDocument/2006/relationships/image" Target="../media/image24.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title"/>
          </p:nvPr>
        </p:nvSpPr>
        <p:spPr>
          <a:xfrm>
            <a:off x="685800" y="44450"/>
            <a:ext cx="7772400" cy="1143000"/>
          </a:xfrm>
        </p:spPr>
        <p:txBody>
          <a:bodyPr/>
          <a:lstStyle/>
          <a:p>
            <a:pPr eaLnBrk="1" hangingPunct="1"/>
            <a:r>
              <a:rPr lang="it-IT" smtClean="0"/>
              <a:t>Protozoi </a:t>
            </a:r>
          </a:p>
        </p:txBody>
      </p:sp>
      <p:pic>
        <p:nvPicPr>
          <p:cNvPr id="5123" name="Picture 10" descr="Protozoa"/>
          <p:cNvPicPr>
            <a:picLocks noGrp="1" noChangeAspect="1" noChangeArrowheads="1"/>
          </p:cNvPicPr>
          <p:nvPr>
            <p:ph idx="1"/>
          </p:nvPr>
        </p:nvPicPr>
        <p:blipFill>
          <a:blip r:embed="rId2"/>
          <a:srcRect/>
          <a:stretch>
            <a:fillRect/>
          </a:stretch>
        </p:blipFill>
        <p:spPr>
          <a:xfrm>
            <a:off x="1908175" y="1230313"/>
            <a:ext cx="5472113" cy="5472112"/>
          </a:xfrm>
          <a:noFill/>
          <a:ln w="28575">
            <a:solidFill>
              <a:srgbClr val="000000"/>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33400" y="228600"/>
            <a:ext cx="7772400" cy="1143000"/>
          </a:xfrm>
        </p:spPr>
        <p:txBody>
          <a:bodyPr/>
          <a:lstStyle/>
          <a:p>
            <a:pPr>
              <a:defRPr/>
            </a:pPr>
            <a:r>
              <a:rPr lang="it-IT" sz="2800" b="1">
                <a:solidFill>
                  <a:srgbClr val="FF0000"/>
                </a:solidFill>
                <a:latin typeface="Arial" charset="0"/>
              </a:rPr>
              <a:t>OOCISTI</a:t>
            </a:r>
            <a:endParaRPr lang="it-IT" sz="2800" b="1">
              <a:solidFill>
                <a:schemeClr val="accent2"/>
              </a:solidFill>
              <a:effectLst>
                <a:outerShdw blurRad="38100" dist="38100" dir="2700000" algn="tl">
                  <a:srgbClr val="000000"/>
                </a:outerShdw>
              </a:effectLst>
              <a:latin typeface="Arial" charset="0"/>
            </a:endParaRPr>
          </a:p>
        </p:txBody>
      </p:sp>
      <p:sp>
        <p:nvSpPr>
          <p:cNvPr id="14339" name="Rectangle 9"/>
          <p:cNvSpPr>
            <a:spLocks noChangeArrowheads="1"/>
          </p:cNvSpPr>
          <p:nvPr/>
        </p:nvSpPr>
        <p:spPr bwMode="auto">
          <a:xfrm>
            <a:off x="601663" y="6392863"/>
            <a:ext cx="1666875" cy="457200"/>
          </a:xfrm>
          <a:prstGeom prst="rect">
            <a:avLst/>
          </a:prstGeom>
          <a:noFill/>
          <a:ln w="9525">
            <a:noFill/>
            <a:miter lim="800000"/>
            <a:headEnd/>
            <a:tailEnd/>
          </a:ln>
        </p:spPr>
        <p:txBody>
          <a:bodyPr wrap="none">
            <a:spAutoFit/>
          </a:bodyPr>
          <a:lstStyle/>
          <a:p>
            <a:pPr eaLnBrk="0" hangingPunct="0">
              <a:lnSpc>
                <a:spcPct val="120000"/>
              </a:lnSpc>
              <a:spcBef>
                <a:spcPct val="50000"/>
              </a:spcBef>
            </a:pPr>
            <a:r>
              <a:rPr lang="it-IT" sz="2000" b="1" i="1">
                <a:solidFill>
                  <a:schemeClr val="accent2"/>
                </a:solidFill>
                <a:latin typeface="Arial" charset="0"/>
                <a:cs typeface="Times New Roman" pitchFamily="18" charset="0"/>
              </a:rPr>
              <a:t>Toxoplasma</a:t>
            </a:r>
          </a:p>
        </p:txBody>
      </p:sp>
      <p:sp>
        <p:nvSpPr>
          <p:cNvPr id="14340" name="Rectangle 14"/>
          <p:cNvSpPr>
            <a:spLocks noChangeArrowheads="1"/>
          </p:cNvSpPr>
          <p:nvPr/>
        </p:nvSpPr>
        <p:spPr bwMode="auto">
          <a:xfrm>
            <a:off x="6197600" y="6392863"/>
            <a:ext cx="2230438" cy="457200"/>
          </a:xfrm>
          <a:prstGeom prst="rect">
            <a:avLst/>
          </a:prstGeom>
          <a:noFill/>
          <a:ln w="9525">
            <a:noFill/>
            <a:miter lim="800000"/>
            <a:headEnd/>
            <a:tailEnd/>
          </a:ln>
        </p:spPr>
        <p:txBody>
          <a:bodyPr wrap="none">
            <a:spAutoFit/>
          </a:bodyPr>
          <a:lstStyle/>
          <a:p>
            <a:pPr eaLnBrk="0" hangingPunct="0">
              <a:lnSpc>
                <a:spcPct val="120000"/>
              </a:lnSpc>
              <a:spcBef>
                <a:spcPct val="50000"/>
              </a:spcBef>
            </a:pPr>
            <a:r>
              <a:rPr lang="it-IT" sz="2000" b="1" i="1">
                <a:solidFill>
                  <a:schemeClr val="accent2"/>
                </a:solidFill>
                <a:latin typeface="Arial" charset="0"/>
                <a:cs typeface="Times New Roman" pitchFamily="18" charset="0"/>
              </a:rPr>
              <a:t>Cryptosporidium</a:t>
            </a:r>
          </a:p>
        </p:txBody>
      </p:sp>
      <p:grpSp>
        <p:nvGrpSpPr>
          <p:cNvPr id="14341" name="Gruppo 9"/>
          <p:cNvGrpSpPr>
            <a:grpSpLocks/>
          </p:cNvGrpSpPr>
          <p:nvPr/>
        </p:nvGrpSpPr>
        <p:grpSpPr bwMode="auto">
          <a:xfrm>
            <a:off x="304800" y="1524000"/>
            <a:ext cx="8382000" cy="4818063"/>
            <a:chOff x="304800" y="1524000"/>
            <a:chExt cx="8382000" cy="4818063"/>
          </a:xfrm>
        </p:grpSpPr>
        <p:pic>
          <p:nvPicPr>
            <p:cNvPr id="14342" name="Picture 4" descr="oocisti"/>
            <p:cNvPicPr>
              <a:picLocks noChangeAspect="1" noChangeArrowheads="1"/>
            </p:cNvPicPr>
            <p:nvPr/>
          </p:nvPicPr>
          <p:blipFill>
            <a:blip r:embed="rId2">
              <a:lum bright="24000"/>
            </a:blip>
            <a:srcRect l="28847" t="19109" r="3847"/>
            <a:stretch>
              <a:fillRect/>
            </a:stretch>
          </p:blipFill>
          <p:spPr bwMode="auto">
            <a:xfrm>
              <a:off x="5715000" y="4038600"/>
              <a:ext cx="2971800" cy="2260600"/>
            </a:xfrm>
            <a:prstGeom prst="rect">
              <a:avLst/>
            </a:prstGeom>
            <a:noFill/>
            <a:ln w="9525">
              <a:noFill/>
              <a:miter lim="800000"/>
              <a:headEnd/>
              <a:tailEnd/>
            </a:ln>
          </p:spPr>
        </p:pic>
        <p:pic>
          <p:nvPicPr>
            <p:cNvPr id="14343" name="Picture 6" descr="Oocyst"/>
            <p:cNvPicPr>
              <a:picLocks noChangeAspect="1" noChangeArrowheads="1"/>
            </p:cNvPicPr>
            <p:nvPr/>
          </p:nvPicPr>
          <p:blipFill>
            <a:blip r:embed="rId3"/>
            <a:srcRect/>
            <a:stretch>
              <a:fillRect/>
            </a:stretch>
          </p:blipFill>
          <p:spPr bwMode="auto">
            <a:xfrm>
              <a:off x="533400" y="1524000"/>
              <a:ext cx="1893888" cy="2435225"/>
            </a:xfrm>
            <a:prstGeom prst="rect">
              <a:avLst/>
            </a:prstGeom>
            <a:noFill/>
            <a:ln w="9525">
              <a:noFill/>
              <a:miter lim="800000"/>
              <a:headEnd/>
              <a:tailEnd/>
            </a:ln>
          </p:spPr>
        </p:pic>
        <p:pic>
          <p:nvPicPr>
            <p:cNvPr id="14344" name="Picture 8" descr="goat-ooycist"/>
            <p:cNvPicPr>
              <a:picLocks noChangeAspect="1" noChangeArrowheads="1"/>
            </p:cNvPicPr>
            <p:nvPr/>
          </p:nvPicPr>
          <p:blipFill>
            <a:blip r:embed="rId4"/>
            <a:srcRect/>
            <a:stretch>
              <a:fillRect/>
            </a:stretch>
          </p:blipFill>
          <p:spPr bwMode="auto">
            <a:xfrm>
              <a:off x="304800" y="4038600"/>
              <a:ext cx="2514600" cy="2303463"/>
            </a:xfrm>
            <a:prstGeom prst="rect">
              <a:avLst/>
            </a:prstGeom>
            <a:noFill/>
            <a:ln w="9525">
              <a:noFill/>
              <a:miter lim="800000"/>
              <a:headEnd/>
              <a:tailEnd/>
            </a:ln>
          </p:spPr>
        </p:pic>
        <p:pic>
          <p:nvPicPr>
            <p:cNvPr id="14345" name="Picture 13" descr="Cryptosporidium_LifeCycle"/>
            <p:cNvPicPr>
              <a:picLocks noChangeAspect="1" noChangeArrowheads="1"/>
            </p:cNvPicPr>
            <p:nvPr/>
          </p:nvPicPr>
          <p:blipFill>
            <a:blip r:embed="rId5"/>
            <a:srcRect l="46774" t="72430" r="40799" b="7179"/>
            <a:stretch>
              <a:fillRect/>
            </a:stretch>
          </p:blipFill>
          <p:spPr bwMode="auto">
            <a:xfrm>
              <a:off x="6590803" y="1752600"/>
              <a:ext cx="1725613" cy="2133600"/>
            </a:xfrm>
            <a:prstGeom prst="rect">
              <a:avLst/>
            </a:prstGeom>
            <a:noFill/>
            <a:ln w="9525">
              <a:noFill/>
              <a:miter lim="800000"/>
              <a:headEnd/>
              <a:tailEnd/>
            </a:ln>
          </p:spPr>
        </p:pic>
        <p:sp>
          <p:nvSpPr>
            <p:cNvPr id="14346" name="Rectangle 15"/>
            <p:cNvSpPr>
              <a:spLocks noChangeArrowheads="1"/>
            </p:cNvSpPr>
            <p:nvPr/>
          </p:nvSpPr>
          <p:spPr bwMode="auto">
            <a:xfrm>
              <a:off x="2483767" y="2251770"/>
              <a:ext cx="4608513" cy="1465262"/>
            </a:xfrm>
            <a:prstGeom prst="rect">
              <a:avLst/>
            </a:prstGeom>
            <a:noFill/>
            <a:ln w="9525">
              <a:noFill/>
              <a:miter lim="800000"/>
              <a:headEnd/>
              <a:tailEnd/>
            </a:ln>
          </p:spPr>
          <p:txBody>
            <a:bodyPr>
              <a:spAutoFit/>
            </a:bodyPr>
            <a:lstStyle/>
            <a:p>
              <a:pPr eaLnBrk="0" hangingPunct="0">
                <a:lnSpc>
                  <a:spcPct val="120000"/>
                </a:lnSpc>
                <a:spcBef>
                  <a:spcPct val="50000"/>
                </a:spcBef>
              </a:pPr>
              <a:r>
                <a:rPr lang="it-IT" sz="2200" b="1">
                  <a:latin typeface="Arial" charset="0"/>
                  <a:cs typeface="Times New Roman" pitchFamily="18" charset="0"/>
                </a:rPr>
                <a:t>E’ il risultato di una fase di replicazione sessuata.</a:t>
              </a:r>
            </a:p>
            <a:p>
              <a:pPr eaLnBrk="0" hangingPunct="0">
                <a:lnSpc>
                  <a:spcPct val="120000"/>
                </a:lnSpc>
                <a:spcBef>
                  <a:spcPct val="50000"/>
                </a:spcBef>
              </a:pPr>
              <a:r>
                <a:rPr lang="it-IT" sz="2200" b="1">
                  <a:latin typeface="Arial" charset="0"/>
                  <a:cs typeface="Times New Roman" pitchFamily="18" charset="0"/>
                </a:rPr>
                <a:t>All’interno contiene</a:t>
              </a:r>
              <a:r>
                <a:rPr lang="it-IT" sz="2200" b="1">
                  <a:solidFill>
                    <a:schemeClr val="accent2"/>
                  </a:solidFill>
                  <a:latin typeface="Arial" charset="0"/>
                  <a:cs typeface="Times New Roman" pitchFamily="18" charset="0"/>
                </a:rPr>
                <a:t> </a:t>
              </a:r>
              <a:r>
                <a:rPr lang="it-IT" sz="2200" b="1">
                  <a:solidFill>
                    <a:srgbClr val="FF0000"/>
                  </a:solidFill>
                  <a:latin typeface="Arial" charset="0"/>
                  <a:cs typeface="Times New Roman" pitchFamily="18" charset="0"/>
                </a:rPr>
                <a:t>sporozoiti</a:t>
              </a:r>
              <a:r>
                <a:rPr lang="it-IT" sz="2200" b="1">
                  <a:solidFill>
                    <a:schemeClr val="accent2"/>
                  </a:solidFill>
                  <a:latin typeface="Arial" charset="0"/>
                  <a:cs typeface="Times New Roman" pitchFamily="18" charset="0"/>
                </a:rPr>
                <a:t>.</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304800"/>
            <a:ext cx="8686800" cy="2563813"/>
          </a:xfrm>
          <a:prstGeom prst="rect">
            <a:avLst/>
          </a:prstGeom>
          <a:noFill/>
          <a:ln w="9525">
            <a:noFill/>
            <a:miter lim="800000"/>
            <a:headEnd/>
            <a:tailEnd/>
          </a:ln>
          <a:effectLst/>
        </p:spPr>
        <p:txBody>
          <a:bodyPr>
            <a:spAutoFit/>
          </a:bodyPr>
          <a:lstStyle/>
          <a:p>
            <a:pPr eaLnBrk="0" hangingPunct="0">
              <a:lnSpc>
                <a:spcPct val="120000"/>
              </a:lnSpc>
              <a:spcBef>
                <a:spcPct val="50000"/>
              </a:spcBef>
              <a:defRPr/>
            </a:pPr>
            <a:r>
              <a:rPr lang="it-IT" sz="2200" b="1" dirty="0">
                <a:effectLst>
                  <a:outerShdw blurRad="38100" dist="38100" dir="2700000" algn="tl">
                    <a:srgbClr val="000000"/>
                  </a:outerShdw>
                </a:effectLst>
                <a:latin typeface="Arial" charset="0"/>
                <a:cs typeface="Times New Roman" charset="0"/>
              </a:rPr>
              <a:t>MEMBRANA CELLULARE</a:t>
            </a:r>
          </a:p>
          <a:p>
            <a:pPr eaLnBrk="0" hangingPunct="0">
              <a:lnSpc>
                <a:spcPct val="120000"/>
              </a:lnSpc>
              <a:spcBef>
                <a:spcPct val="50000"/>
              </a:spcBef>
              <a:defRPr/>
            </a:pPr>
            <a:r>
              <a:rPr lang="it-IT" sz="2200" b="1" dirty="0">
                <a:latin typeface="Arial" charset="0"/>
                <a:cs typeface="Times New Roman" charset="0"/>
              </a:rPr>
              <a:t>Può essere:</a:t>
            </a:r>
          </a:p>
          <a:p>
            <a:pPr eaLnBrk="0" hangingPunct="0">
              <a:lnSpc>
                <a:spcPct val="120000"/>
              </a:lnSpc>
              <a:spcBef>
                <a:spcPct val="50000"/>
              </a:spcBef>
              <a:buFontTx/>
              <a:buChar char="•"/>
              <a:defRPr/>
            </a:pPr>
            <a:r>
              <a:rPr lang="it-IT" sz="2200" b="1" dirty="0">
                <a:solidFill>
                  <a:srgbClr val="FF0000"/>
                </a:solidFill>
                <a:latin typeface="Arial" charset="0"/>
                <a:cs typeface="Times New Roman" charset="0"/>
              </a:rPr>
              <a:t>  semplice</a:t>
            </a:r>
            <a:r>
              <a:rPr lang="it-IT" sz="2200" b="1" dirty="0">
                <a:solidFill>
                  <a:schemeClr val="accent2"/>
                </a:solidFill>
                <a:latin typeface="Arial" charset="0"/>
                <a:cs typeface="Times New Roman" charset="0"/>
              </a:rPr>
              <a:t>: </a:t>
            </a:r>
            <a:r>
              <a:rPr lang="it-IT" sz="2200" b="1" dirty="0">
                <a:latin typeface="Arial" charset="0"/>
                <a:cs typeface="Times New Roman" charset="0"/>
              </a:rPr>
              <a:t>(vedi </a:t>
            </a:r>
            <a:r>
              <a:rPr lang="it-IT" sz="2200" b="1" i="1" dirty="0">
                <a:solidFill>
                  <a:srgbClr val="FF0000"/>
                </a:solidFill>
                <a:latin typeface="Arial" charset="0"/>
                <a:cs typeface="Times New Roman" charset="0"/>
              </a:rPr>
              <a:t>Amebe)</a:t>
            </a:r>
          </a:p>
          <a:p>
            <a:pPr eaLnBrk="0" hangingPunct="0">
              <a:lnSpc>
                <a:spcPct val="110000"/>
              </a:lnSpc>
              <a:spcBef>
                <a:spcPct val="50000"/>
              </a:spcBef>
              <a:buFontTx/>
              <a:buChar char="•"/>
              <a:defRPr/>
            </a:pPr>
            <a:r>
              <a:rPr lang="it-IT" sz="2200" b="1" dirty="0">
                <a:solidFill>
                  <a:srgbClr val="FF0000"/>
                </a:solidFill>
                <a:latin typeface="Arial" charset="0"/>
                <a:cs typeface="Times New Roman" charset="0"/>
              </a:rPr>
              <a:t>  complessa</a:t>
            </a:r>
            <a:r>
              <a:rPr lang="it-IT" sz="2200" b="1" dirty="0">
                <a:solidFill>
                  <a:schemeClr val="accent2"/>
                </a:solidFill>
                <a:latin typeface="Arial" charset="0"/>
                <a:cs typeface="Times New Roman" charset="0"/>
              </a:rPr>
              <a:t>: </a:t>
            </a:r>
            <a:r>
              <a:rPr lang="it-IT" sz="2200" b="1" dirty="0">
                <a:latin typeface="Arial" charset="0"/>
                <a:cs typeface="Times New Roman" charset="0"/>
              </a:rPr>
              <a:t>la membrana semplice si </a:t>
            </a:r>
            <a:r>
              <a:rPr lang="it-IT" sz="2200" b="1" dirty="0" err="1">
                <a:latin typeface="Arial" charset="0"/>
                <a:cs typeface="Times New Roman" charset="0"/>
              </a:rPr>
              <a:t>pluristratifica</a:t>
            </a:r>
            <a:r>
              <a:rPr lang="it-IT" sz="2200" b="1" dirty="0">
                <a:latin typeface="Arial" charset="0"/>
                <a:cs typeface="Times New Roman" charset="0"/>
              </a:rPr>
              <a:t> ed all'interno si depositano materiali organici   </a:t>
            </a:r>
            <a:r>
              <a:rPr lang="it-IT" sz="2200" b="1" dirty="0">
                <a:latin typeface="Arial" charset="0"/>
                <a:cs typeface="Times New Roman" charset="0"/>
                <a:sym typeface="Wingdings" pitchFamily="2" charset="2"/>
              </a:rPr>
              <a:t>   </a:t>
            </a:r>
            <a:r>
              <a:rPr lang="it-IT" sz="2200" b="1" dirty="0">
                <a:solidFill>
                  <a:srgbClr val="FF0000"/>
                </a:solidFill>
                <a:effectLst>
                  <a:outerShdw blurRad="38100" dist="38100" dir="2700000" algn="tl">
                    <a:srgbClr val="000000"/>
                  </a:outerShdw>
                </a:effectLst>
                <a:latin typeface="Arial" charset="0"/>
                <a:cs typeface="Times New Roman" charset="0"/>
              </a:rPr>
              <a:t>PELLICOLA</a:t>
            </a:r>
            <a:endParaRPr lang="it-IT" sz="2200" b="1" dirty="0">
              <a:solidFill>
                <a:srgbClr val="800000"/>
              </a:solidFill>
              <a:latin typeface="Arial" charset="0"/>
              <a:cs typeface="Times New Roman" charset="0"/>
            </a:endParaRPr>
          </a:p>
        </p:txBody>
      </p:sp>
      <p:pic>
        <p:nvPicPr>
          <p:cNvPr id="15363" name="Picture 8" descr="Cell_Membrane-s"/>
          <p:cNvPicPr>
            <a:picLocks noChangeAspect="1" noChangeArrowheads="1"/>
          </p:cNvPicPr>
          <p:nvPr/>
        </p:nvPicPr>
        <p:blipFill>
          <a:blip r:embed="rId3"/>
          <a:srcRect/>
          <a:stretch>
            <a:fillRect/>
          </a:stretch>
        </p:blipFill>
        <p:spPr bwMode="auto">
          <a:xfrm>
            <a:off x="0" y="3841750"/>
            <a:ext cx="4038600" cy="3016250"/>
          </a:xfrm>
          <a:prstGeom prst="rect">
            <a:avLst/>
          </a:prstGeom>
          <a:noFill/>
          <a:ln w="9525">
            <a:solidFill>
              <a:schemeClr val="accent2"/>
            </a:solidFill>
            <a:miter lim="800000"/>
            <a:headEnd/>
            <a:tailEnd/>
          </a:ln>
        </p:spPr>
      </p:pic>
      <p:grpSp>
        <p:nvGrpSpPr>
          <p:cNvPr id="15364" name="Gruppo 6"/>
          <p:cNvGrpSpPr>
            <a:grpSpLocks/>
          </p:cNvGrpSpPr>
          <p:nvPr/>
        </p:nvGrpSpPr>
        <p:grpSpPr bwMode="auto">
          <a:xfrm>
            <a:off x="388938" y="3427413"/>
            <a:ext cx="8755062" cy="2963862"/>
            <a:chOff x="388938" y="3427413"/>
            <a:chExt cx="8755062" cy="2963862"/>
          </a:xfrm>
        </p:grpSpPr>
        <p:pic>
          <p:nvPicPr>
            <p:cNvPr id="15365" name="Picture 5" descr="~AUT0000"/>
            <p:cNvPicPr>
              <a:picLocks noChangeAspect="1" noChangeArrowheads="1"/>
            </p:cNvPicPr>
            <p:nvPr/>
          </p:nvPicPr>
          <p:blipFill>
            <a:blip r:embed="rId4"/>
            <a:srcRect/>
            <a:stretch>
              <a:fillRect/>
            </a:stretch>
          </p:blipFill>
          <p:spPr bwMode="auto">
            <a:xfrm>
              <a:off x="4191000" y="3962400"/>
              <a:ext cx="4953000" cy="2428875"/>
            </a:xfrm>
            <a:prstGeom prst="rect">
              <a:avLst/>
            </a:prstGeom>
            <a:noFill/>
            <a:ln w="9525">
              <a:solidFill>
                <a:schemeClr val="accent2"/>
              </a:solidFill>
              <a:miter lim="800000"/>
              <a:headEnd/>
              <a:tailEnd/>
            </a:ln>
          </p:spPr>
        </p:pic>
        <p:sp>
          <p:nvSpPr>
            <p:cNvPr id="15366" name="Rectangle 9"/>
            <p:cNvSpPr>
              <a:spLocks noChangeArrowheads="1"/>
            </p:cNvSpPr>
            <p:nvPr/>
          </p:nvSpPr>
          <p:spPr bwMode="auto">
            <a:xfrm>
              <a:off x="6261100" y="3503613"/>
              <a:ext cx="1330814" cy="461217"/>
            </a:xfrm>
            <a:prstGeom prst="rect">
              <a:avLst/>
            </a:prstGeom>
            <a:noFill/>
            <a:ln w="9525">
              <a:noFill/>
              <a:miter lim="800000"/>
              <a:headEnd/>
              <a:tailEnd/>
            </a:ln>
          </p:spPr>
          <p:txBody>
            <a:bodyPr wrap="none">
              <a:spAutoFit/>
            </a:bodyPr>
            <a:lstStyle/>
            <a:p>
              <a:pPr eaLnBrk="0" hangingPunct="0">
                <a:lnSpc>
                  <a:spcPct val="120000"/>
                </a:lnSpc>
                <a:spcBef>
                  <a:spcPct val="50000"/>
                </a:spcBef>
              </a:pPr>
              <a:r>
                <a:rPr lang="it-IT" sz="2200" b="1">
                  <a:latin typeface="Arial" charset="0"/>
                  <a:cs typeface="Times New Roman" pitchFamily="18" charset="0"/>
                </a:rPr>
                <a:t>Pellicola</a:t>
              </a:r>
            </a:p>
          </p:txBody>
        </p:sp>
        <p:sp>
          <p:nvSpPr>
            <p:cNvPr id="15367" name="Rectangle 10"/>
            <p:cNvSpPr>
              <a:spLocks noChangeArrowheads="1"/>
            </p:cNvSpPr>
            <p:nvPr/>
          </p:nvSpPr>
          <p:spPr bwMode="auto">
            <a:xfrm>
              <a:off x="388938" y="3427413"/>
              <a:ext cx="2884123" cy="461217"/>
            </a:xfrm>
            <a:prstGeom prst="rect">
              <a:avLst/>
            </a:prstGeom>
            <a:noFill/>
            <a:ln w="9525">
              <a:noFill/>
              <a:miter lim="800000"/>
              <a:headEnd/>
              <a:tailEnd/>
            </a:ln>
          </p:spPr>
          <p:txBody>
            <a:bodyPr wrap="none">
              <a:spAutoFit/>
            </a:bodyPr>
            <a:lstStyle/>
            <a:p>
              <a:pPr eaLnBrk="0" hangingPunct="0">
                <a:lnSpc>
                  <a:spcPct val="120000"/>
                </a:lnSpc>
                <a:spcBef>
                  <a:spcPct val="50000"/>
                </a:spcBef>
              </a:pPr>
              <a:r>
                <a:rPr lang="it-IT" sz="2200" b="1">
                  <a:latin typeface="Arial" charset="0"/>
                  <a:cs typeface="Times New Roman" pitchFamily="18" charset="0"/>
                </a:rPr>
                <a:t>Membrana semplice</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AUT0001"/>
          <p:cNvPicPr>
            <a:picLocks noChangeAspect="1" noChangeArrowheads="1"/>
          </p:cNvPicPr>
          <p:nvPr/>
        </p:nvPicPr>
        <p:blipFill>
          <a:blip r:embed="rId3"/>
          <a:srcRect/>
          <a:stretch>
            <a:fillRect/>
          </a:stretch>
        </p:blipFill>
        <p:spPr bwMode="auto">
          <a:xfrm>
            <a:off x="4418013" y="685800"/>
            <a:ext cx="4725987" cy="5562600"/>
          </a:xfrm>
          <a:prstGeom prst="rect">
            <a:avLst/>
          </a:prstGeom>
          <a:noFill/>
          <a:ln w="9525">
            <a:solidFill>
              <a:schemeClr val="accent2"/>
            </a:solidFill>
            <a:miter lim="800000"/>
            <a:headEnd/>
            <a:tailEnd/>
          </a:ln>
        </p:spPr>
      </p:pic>
      <p:sp>
        <p:nvSpPr>
          <p:cNvPr id="16387" name="Rectangle 7"/>
          <p:cNvSpPr>
            <a:spLocks noChangeArrowheads="1"/>
          </p:cNvSpPr>
          <p:nvPr/>
        </p:nvSpPr>
        <p:spPr bwMode="auto">
          <a:xfrm>
            <a:off x="304800" y="2667000"/>
            <a:ext cx="3810000" cy="3232150"/>
          </a:xfrm>
          <a:prstGeom prst="rect">
            <a:avLst/>
          </a:prstGeom>
          <a:noFill/>
          <a:ln w="9525">
            <a:noFill/>
            <a:miter lim="800000"/>
            <a:headEnd/>
            <a:tailEnd/>
          </a:ln>
        </p:spPr>
        <p:txBody>
          <a:bodyPr>
            <a:spAutoFit/>
          </a:bodyPr>
          <a:lstStyle/>
          <a:p>
            <a:pPr eaLnBrk="0" hangingPunct="0">
              <a:lnSpc>
                <a:spcPct val="150000"/>
              </a:lnSpc>
              <a:spcBef>
                <a:spcPct val="50000"/>
              </a:spcBef>
            </a:pPr>
            <a:r>
              <a:rPr lang="it-IT" b="1">
                <a:latin typeface="Arial" charset="0"/>
                <a:cs typeface="Times New Roman" pitchFamily="18" charset="0"/>
              </a:rPr>
              <a:t>Si trovano al di sotto della pellicola </a:t>
            </a:r>
          </a:p>
          <a:p>
            <a:pPr eaLnBrk="0" hangingPunct="0">
              <a:lnSpc>
                <a:spcPct val="150000"/>
              </a:lnSpc>
              <a:spcBef>
                <a:spcPct val="50000"/>
              </a:spcBef>
            </a:pPr>
            <a:r>
              <a:rPr lang="it-IT" b="1">
                <a:solidFill>
                  <a:schemeClr val="accent2"/>
                </a:solidFill>
                <a:latin typeface="Arial" charset="0"/>
                <a:cs typeface="Times New Roman" pitchFamily="18" charset="0"/>
                <a:sym typeface="Symbol" pitchFamily="18" charset="2"/>
              </a:rPr>
              <a:t></a:t>
            </a:r>
            <a:endParaRPr lang="it-IT" b="1">
              <a:solidFill>
                <a:schemeClr val="accent2"/>
              </a:solidFill>
              <a:latin typeface="Arial" charset="0"/>
              <a:cs typeface="Times New Roman" pitchFamily="18" charset="0"/>
              <a:sym typeface="Wingdings" pitchFamily="2" charset="2"/>
            </a:endParaRPr>
          </a:p>
          <a:p>
            <a:pPr eaLnBrk="0" hangingPunct="0">
              <a:lnSpc>
                <a:spcPct val="150000"/>
              </a:lnSpc>
              <a:spcBef>
                <a:spcPct val="50000"/>
              </a:spcBef>
            </a:pPr>
            <a:r>
              <a:rPr lang="it-IT" b="1">
                <a:solidFill>
                  <a:schemeClr val="accent2"/>
                </a:solidFill>
                <a:latin typeface="Arial" charset="0"/>
                <a:cs typeface="Times New Roman" pitchFamily="18" charset="0"/>
                <a:sym typeface="Wingdings" pitchFamily="2" charset="2"/>
              </a:rPr>
              <a:t> </a:t>
            </a:r>
            <a:r>
              <a:rPr lang="it-IT" b="1">
                <a:latin typeface="Arial" charset="0"/>
                <a:cs typeface="Times New Roman" pitchFamily="18" charset="0"/>
                <a:sym typeface="Wingdings" pitchFamily="2" charset="2"/>
              </a:rPr>
              <a:t>maggior rigidità e</a:t>
            </a:r>
            <a:r>
              <a:rPr lang="it-IT" b="1">
                <a:solidFill>
                  <a:schemeClr val="accent2"/>
                </a:solidFill>
                <a:latin typeface="Arial" charset="0"/>
                <a:cs typeface="Times New Roman" pitchFamily="18" charset="0"/>
                <a:sym typeface="Wingdings" pitchFamily="2" charset="2"/>
              </a:rPr>
              <a:t> </a:t>
            </a:r>
            <a:r>
              <a:rPr lang="it-IT" b="1">
                <a:solidFill>
                  <a:srgbClr val="FF0000"/>
                </a:solidFill>
                <a:latin typeface="Arial" charset="0"/>
                <a:cs typeface="Times New Roman" pitchFamily="18" charset="0"/>
                <a:sym typeface="Wingdings" pitchFamily="2" charset="2"/>
              </a:rPr>
              <a:t>forma</a:t>
            </a:r>
            <a:r>
              <a:rPr lang="it-IT" b="1">
                <a:solidFill>
                  <a:schemeClr val="accent2"/>
                </a:solidFill>
                <a:latin typeface="Arial" charset="0"/>
                <a:cs typeface="Times New Roman" pitchFamily="18" charset="0"/>
                <a:sym typeface="Wingdings" pitchFamily="2" charset="2"/>
              </a:rPr>
              <a:t> </a:t>
            </a:r>
            <a:r>
              <a:rPr lang="it-IT" b="1">
                <a:latin typeface="Arial" charset="0"/>
                <a:cs typeface="Times New Roman" pitchFamily="18" charset="0"/>
                <a:sym typeface="Wingdings" pitchFamily="2" charset="2"/>
              </a:rPr>
              <a:t>al corpo cellulare</a:t>
            </a:r>
            <a:r>
              <a:rPr lang="it-IT" b="1">
                <a:solidFill>
                  <a:schemeClr val="accent2"/>
                </a:solidFill>
                <a:latin typeface="Arial" charset="0"/>
                <a:cs typeface="Times New Roman" pitchFamily="18" charset="0"/>
                <a:sym typeface="Wingdings" pitchFamily="2" charset="2"/>
              </a:rPr>
              <a:t>.</a:t>
            </a:r>
          </a:p>
        </p:txBody>
      </p:sp>
      <p:sp>
        <p:nvSpPr>
          <p:cNvPr id="16388" name="Rectangle 9"/>
          <p:cNvSpPr>
            <a:spLocks noChangeArrowheads="1"/>
          </p:cNvSpPr>
          <p:nvPr/>
        </p:nvSpPr>
        <p:spPr bwMode="auto">
          <a:xfrm>
            <a:off x="228600" y="1219200"/>
            <a:ext cx="4014788" cy="822325"/>
          </a:xfrm>
          <a:prstGeom prst="rect">
            <a:avLst/>
          </a:prstGeom>
          <a:noFill/>
          <a:ln w="9525">
            <a:noFill/>
            <a:miter lim="800000"/>
            <a:headEnd/>
            <a:tailEnd/>
          </a:ln>
        </p:spPr>
        <p:txBody>
          <a:bodyPr>
            <a:spAutoFit/>
          </a:bodyPr>
          <a:lstStyle/>
          <a:p>
            <a:r>
              <a:rPr lang="it-IT" b="1">
                <a:solidFill>
                  <a:srgbClr val="FF0000"/>
                </a:solidFill>
                <a:latin typeface="Arial" charset="0"/>
                <a:cs typeface="Times New Roman" pitchFamily="18" charset="0"/>
              </a:rPr>
              <a:t>MICROTUBULI </a:t>
            </a:r>
          </a:p>
          <a:p>
            <a:r>
              <a:rPr lang="it-IT" b="1">
                <a:solidFill>
                  <a:srgbClr val="FF0000"/>
                </a:solidFill>
                <a:latin typeface="Arial" charset="0"/>
                <a:cs typeface="Times New Roman" pitchFamily="18" charset="0"/>
              </a:rPr>
              <a:t>SOTTOPELLICOLARI </a:t>
            </a:r>
            <a:r>
              <a:rPr lang="it-IT" b="1">
                <a:latin typeface="Arial" charset="0"/>
                <a:cs typeface="Times New Roman" pitchFamily="18" charset="0"/>
              </a:rPr>
              <a:t>(ST)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04800" y="2743200"/>
            <a:ext cx="8534400" cy="3744913"/>
          </a:xfrm>
          <a:prstGeom prst="rect">
            <a:avLst/>
          </a:prstGeom>
          <a:noFill/>
          <a:ln w="9525">
            <a:noFill/>
            <a:miter lim="800000"/>
            <a:headEnd/>
            <a:tailEnd/>
          </a:ln>
          <a:effectLst/>
        </p:spPr>
        <p:txBody>
          <a:bodyPr>
            <a:spAutoFit/>
          </a:bodyPr>
          <a:lstStyle/>
          <a:p>
            <a:pPr marL="457200" indent="-457200">
              <a:lnSpc>
                <a:spcPct val="80000"/>
              </a:lnSpc>
              <a:spcBef>
                <a:spcPct val="50000"/>
              </a:spcBef>
              <a:defRPr/>
            </a:pPr>
            <a:r>
              <a:rPr lang="it-IT" sz="2200" b="1" dirty="0">
                <a:solidFill>
                  <a:srgbClr val="FF0000"/>
                </a:solidFill>
                <a:effectLst>
                  <a:outerShdw blurRad="38100" dist="38100" dir="2700000" algn="tl">
                    <a:srgbClr val="000000"/>
                  </a:outerShdw>
                </a:effectLst>
                <a:latin typeface="Arial" charset="0"/>
                <a:cs typeface="Times New Roman" charset="0"/>
              </a:rPr>
              <a:t>GLICOCALICE</a:t>
            </a:r>
            <a:r>
              <a:rPr lang="it-IT" sz="2200" b="1" dirty="0">
                <a:solidFill>
                  <a:srgbClr val="0066FF"/>
                </a:solidFill>
                <a:latin typeface="Arial" charset="0"/>
                <a:cs typeface="Times New Roman" charset="0"/>
              </a:rPr>
              <a:t> </a:t>
            </a:r>
            <a:r>
              <a:rPr lang="it-IT" sz="2200" b="1" dirty="0">
                <a:latin typeface="Arial" charset="0"/>
                <a:cs typeface="Times New Roman" charset="0"/>
              </a:rPr>
              <a:t>(</a:t>
            </a:r>
            <a:r>
              <a:rPr lang="it-IT" sz="2200" b="1" dirty="0" err="1">
                <a:latin typeface="Arial" charset="0"/>
                <a:cs typeface="Times New Roman" charset="0"/>
              </a:rPr>
              <a:t>surface</a:t>
            </a:r>
            <a:r>
              <a:rPr lang="it-IT" sz="2200" b="1" dirty="0">
                <a:latin typeface="Arial" charset="0"/>
                <a:cs typeface="Times New Roman" charset="0"/>
              </a:rPr>
              <a:t> </a:t>
            </a:r>
            <a:r>
              <a:rPr lang="it-IT" sz="2200" b="1" dirty="0" err="1">
                <a:latin typeface="Arial" charset="0"/>
                <a:cs typeface="Times New Roman" charset="0"/>
              </a:rPr>
              <a:t>coat</a:t>
            </a:r>
            <a:r>
              <a:rPr lang="it-IT" sz="2200" b="1" dirty="0">
                <a:latin typeface="Arial" charset="0"/>
                <a:cs typeface="Times New Roman" charset="0"/>
              </a:rPr>
              <a:t>)</a:t>
            </a:r>
          </a:p>
          <a:p>
            <a:pPr marL="457200" indent="-457200">
              <a:lnSpc>
                <a:spcPct val="60000"/>
              </a:lnSpc>
              <a:spcBef>
                <a:spcPct val="50000"/>
              </a:spcBef>
              <a:defRPr/>
            </a:pPr>
            <a:endParaRPr lang="it-IT" sz="900" b="1" dirty="0">
              <a:solidFill>
                <a:schemeClr val="accent2"/>
              </a:solidFill>
              <a:latin typeface="Arial" charset="0"/>
              <a:cs typeface="Times New Roman" charset="0"/>
            </a:endParaRPr>
          </a:p>
          <a:p>
            <a:pPr marL="457200" indent="-457200">
              <a:lnSpc>
                <a:spcPct val="60000"/>
              </a:lnSpc>
              <a:spcBef>
                <a:spcPct val="50000"/>
              </a:spcBef>
              <a:buClr>
                <a:srgbClr val="FF0000"/>
              </a:buClr>
              <a:buFont typeface="Wingdings" pitchFamily="2" charset="2"/>
              <a:buNone/>
              <a:defRPr/>
            </a:pPr>
            <a:r>
              <a:rPr lang="it-IT" sz="2200" b="1" dirty="0">
                <a:latin typeface="Arial" charset="0"/>
                <a:cs typeface="Times New Roman" charset="0"/>
              </a:rPr>
              <a:t>Componente </a:t>
            </a:r>
            <a:r>
              <a:rPr lang="it-IT" sz="2200" b="1" dirty="0" err="1">
                <a:latin typeface="Arial" charset="0"/>
                <a:cs typeface="Times New Roman" charset="0"/>
              </a:rPr>
              <a:t>glicoproteico</a:t>
            </a:r>
            <a:r>
              <a:rPr lang="it-IT" sz="2200" b="1" dirty="0">
                <a:latin typeface="Arial" charset="0"/>
                <a:cs typeface="Times New Roman" charset="0"/>
              </a:rPr>
              <a:t> del </a:t>
            </a:r>
            <a:r>
              <a:rPr lang="it-IT" sz="2200" b="1" dirty="0" err="1">
                <a:latin typeface="Arial" charset="0"/>
                <a:cs typeface="Times New Roman" charset="0"/>
              </a:rPr>
              <a:t>plasmalemma</a:t>
            </a:r>
            <a:endParaRPr lang="it-IT" sz="2200" b="1" u="sng" dirty="0">
              <a:latin typeface="Arial" charset="0"/>
              <a:cs typeface="Times New Roman" charset="0"/>
            </a:endParaRPr>
          </a:p>
          <a:p>
            <a:pPr marL="457200" indent="-457200" eaLnBrk="0" hangingPunct="0">
              <a:lnSpc>
                <a:spcPct val="60000"/>
              </a:lnSpc>
              <a:spcBef>
                <a:spcPct val="50000"/>
              </a:spcBef>
              <a:buClr>
                <a:srgbClr val="FF0000"/>
              </a:buClr>
              <a:buFont typeface="Wingdings" pitchFamily="2" charset="2"/>
              <a:buNone/>
              <a:defRPr/>
            </a:pPr>
            <a:endParaRPr lang="it-IT" sz="2200" b="1" dirty="0">
              <a:solidFill>
                <a:schemeClr val="accent2"/>
              </a:solidFill>
              <a:latin typeface="Arial" charset="0"/>
              <a:cs typeface="Times New Roman" charset="0"/>
            </a:endParaRPr>
          </a:p>
          <a:p>
            <a:pPr marL="457200" indent="-457200" eaLnBrk="0" hangingPunct="0">
              <a:lnSpc>
                <a:spcPct val="70000"/>
              </a:lnSpc>
              <a:spcBef>
                <a:spcPct val="50000"/>
              </a:spcBef>
              <a:buClr>
                <a:srgbClr val="FF0000"/>
              </a:buClr>
              <a:buFont typeface="Wingdings" pitchFamily="2" charset="2"/>
              <a:buNone/>
              <a:defRPr/>
            </a:pPr>
            <a:r>
              <a:rPr lang="it-IT" sz="2200" b="1" dirty="0">
                <a:latin typeface="Arial" charset="0"/>
                <a:cs typeface="Times New Roman" charset="0"/>
              </a:rPr>
              <a:t>Funzioni varie tra cui: </a:t>
            </a:r>
          </a:p>
          <a:p>
            <a:pPr marL="457200" indent="-457200" eaLnBrk="0" hangingPunct="0">
              <a:lnSpc>
                <a:spcPct val="70000"/>
              </a:lnSpc>
              <a:spcBef>
                <a:spcPct val="50000"/>
              </a:spcBef>
              <a:buFontTx/>
              <a:buChar char="•"/>
              <a:defRPr/>
            </a:pPr>
            <a:r>
              <a:rPr lang="it-IT" sz="2200" b="1" dirty="0">
                <a:effectLst>
                  <a:outerShdw blurRad="38100" dist="38100" dir="2700000" algn="tl">
                    <a:srgbClr val="000000"/>
                  </a:outerShdw>
                </a:effectLst>
                <a:latin typeface="Arial" charset="0"/>
                <a:cs typeface="Times New Roman" charset="0"/>
              </a:rPr>
              <a:t>riconoscimento</a:t>
            </a:r>
            <a:r>
              <a:rPr lang="it-IT" sz="2200" b="1" dirty="0">
                <a:latin typeface="Arial" charset="0"/>
                <a:cs typeface="Times New Roman" charset="0"/>
              </a:rPr>
              <a:t> e </a:t>
            </a:r>
            <a:r>
              <a:rPr lang="it-IT" sz="2200" b="1" dirty="0">
                <a:effectLst>
                  <a:outerShdw blurRad="38100" dist="38100" dir="2700000" algn="tl">
                    <a:srgbClr val="000000"/>
                  </a:outerShdw>
                </a:effectLst>
                <a:latin typeface="Arial" charset="0"/>
                <a:cs typeface="Times New Roman" charset="0"/>
              </a:rPr>
              <a:t>adesione</a:t>
            </a:r>
            <a:r>
              <a:rPr lang="it-IT" sz="2200" b="1" dirty="0">
                <a:latin typeface="Arial" charset="0"/>
                <a:cs typeface="Times New Roman" charset="0"/>
              </a:rPr>
              <a:t> alle cellule</a:t>
            </a:r>
          </a:p>
          <a:p>
            <a:pPr marL="457200" indent="-457200" eaLnBrk="0" hangingPunct="0">
              <a:lnSpc>
                <a:spcPct val="70000"/>
              </a:lnSpc>
              <a:spcBef>
                <a:spcPct val="50000"/>
              </a:spcBef>
              <a:buFontTx/>
              <a:buChar char="•"/>
              <a:defRPr/>
            </a:pPr>
            <a:r>
              <a:rPr lang="it-IT" sz="2200" b="1" dirty="0">
                <a:effectLst>
                  <a:outerShdw blurRad="38100" dist="38100" dir="2700000" algn="tl">
                    <a:srgbClr val="000000"/>
                  </a:outerShdw>
                </a:effectLst>
                <a:latin typeface="Arial" charset="0"/>
                <a:cs typeface="Times New Roman" charset="0"/>
              </a:rPr>
              <a:t>funzione</a:t>
            </a:r>
            <a:r>
              <a:rPr lang="it-IT" sz="2200" b="1" dirty="0">
                <a:latin typeface="Arial" charset="0"/>
                <a:cs typeface="Times New Roman" charset="0"/>
              </a:rPr>
              <a:t> </a:t>
            </a:r>
            <a:r>
              <a:rPr lang="it-IT" sz="2200" b="1" dirty="0">
                <a:solidFill>
                  <a:srgbClr val="FF0000"/>
                </a:solidFill>
                <a:effectLst>
                  <a:outerShdw blurRad="38100" dist="38100" dir="2700000" algn="tl">
                    <a:srgbClr val="000000"/>
                  </a:outerShdw>
                </a:effectLst>
                <a:latin typeface="Arial" charset="0"/>
                <a:cs typeface="Times New Roman" charset="0"/>
              </a:rPr>
              <a:t>antigene</a:t>
            </a:r>
            <a:r>
              <a:rPr lang="it-IT" sz="2200" b="1" dirty="0">
                <a:solidFill>
                  <a:schemeClr val="accent2"/>
                </a:solidFill>
                <a:latin typeface="Arial" charset="0"/>
                <a:cs typeface="Times New Roman" charset="0"/>
              </a:rPr>
              <a:t>: </a:t>
            </a:r>
            <a:r>
              <a:rPr lang="it-IT" sz="2200" b="1" dirty="0">
                <a:latin typeface="Arial" charset="0"/>
                <a:cs typeface="Times New Roman" charset="0"/>
              </a:rPr>
              <a:t>in alcuni protozoi è ad alta variabilità </a:t>
            </a:r>
          </a:p>
          <a:p>
            <a:pPr marL="457200" indent="-457200" eaLnBrk="0" hangingPunct="0">
              <a:lnSpc>
                <a:spcPct val="70000"/>
              </a:lnSpc>
              <a:spcBef>
                <a:spcPct val="50000"/>
              </a:spcBef>
              <a:defRPr/>
            </a:pPr>
            <a:r>
              <a:rPr lang="it-IT" sz="2200" b="1" dirty="0">
                <a:solidFill>
                  <a:srgbClr val="0066FF"/>
                </a:solidFill>
                <a:latin typeface="Arial" charset="0"/>
                <a:cs typeface="Times New Roman" charset="0"/>
              </a:rPr>
              <a:t>	</a:t>
            </a:r>
            <a:r>
              <a:rPr lang="it-IT" sz="2200" b="1" dirty="0">
                <a:solidFill>
                  <a:schemeClr val="accent2"/>
                </a:solidFill>
                <a:latin typeface="Arial" charset="0"/>
                <a:cs typeface="Times New Roman" charset="0"/>
              </a:rPr>
              <a:t>Es.</a:t>
            </a:r>
            <a:r>
              <a:rPr lang="it-IT" sz="2200" b="1" dirty="0">
                <a:solidFill>
                  <a:srgbClr val="0066FF"/>
                </a:solidFill>
                <a:latin typeface="Arial" charset="0"/>
                <a:cs typeface="Times New Roman" charset="0"/>
              </a:rPr>
              <a:t> </a:t>
            </a:r>
            <a:r>
              <a:rPr lang="it-IT" sz="2200" b="1" i="1" dirty="0">
                <a:solidFill>
                  <a:srgbClr val="FF0000"/>
                </a:solidFill>
                <a:effectLst>
                  <a:outerShdw blurRad="38100" dist="38100" dir="2700000" algn="tl">
                    <a:srgbClr val="000000"/>
                  </a:outerShdw>
                </a:effectLst>
                <a:latin typeface="Arial" charset="0"/>
                <a:cs typeface="Times New Roman" charset="0"/>
              </a:rPr>
              <a:t>Tripanosomi</a:t>
            </a:r>
            <a:r>
              <a:rPr lang="it-IT" sz="2200" b="1" i="1" dirty="0">
                <a:solidFill>
                  <a:srgbClr val="0066FF"/>
                </a:solidFill>
                <a:latin typeface="Arial" charset="0"/>
                <a:cs typeface="Times New Roman" charset="0"/>
              </a:rPr>
              <a:t>, </a:t>
            </a:r>
            <a:r>
              <a:rPr lang="it-IT" sz="2200" b="1" i="1" dirty="0" err="1">
                <a:solidFill>
                  <a:srgbClr val="FF0000"/>
                </a:solidFill>
                <a:effectLst>
                  <a:outerShdw blurRad="38100" dist="38100" dir="2700000" algn="tl">
                    <a:srgbClr val="000000"/>
                  </a:outerShdw>
                </a:effectLst>
                <a:latin typeface="Arial" charset="0"/>
                <a:cs typeface="Times New Roman" charset="0"/>
              </a:rPr>
              <a:t>Plasmodium</a:t>
            </a:r>
            <a:r>
              <a:rPr lang="it-IT" sz="2200" b="1" i="1" dirty="0">
                <a:solidFill>
                  <a:srgbClr val="0066FF"/>
                </a:solidFill>
                <a:latin typeface="Arial" charset="0"/>
                <a:cs typeface="Times New Roman" charset="0"/>
              </a:rPr>
              <a:t>, </a:t>
            </a:r>
            <a:r>
              <a:rPr lang="it-IT" sz="2200" b="1" i="1" dirty="0">
                <a:solidFill>
                  <a:srgbClr val="FF0000"/>
                </a:solidFill>
                <a:effectLst>
                  <a:outerShdw blurRad="38100" dist="38100" dir="2700000" algn="tl">
                    <a:srgbClr val="000000"/>
                  </a:outerShdw>
                </a:effectLst>
                <a:latin typeface="Arial" charset="0"/>
                <a:cs typeface="Times New Roman" charset="0"/>
              </a:rPr>
              <a:t>Leishmania</a:t>
            </a:r>
            <a:r>
              <a:rPr lang="it-IT" sz="2200" b="1" i="1" dirty="0">
                <a:solidFill>
                  <a:srgbClr val="FF0000"/>
                </a:solidFill>
                <a:latin typeface="Arial" charset="0"/>
                <a:cs typeface="Times New Roman" charset="0"/>
              </a:rPr>
              <a:t> </a:t>
            </a:r>
            <a:endParaRPr lang="it-IT" sz="2200" b="1" dirty="0">
              <a:solidFill>
                <a:srgbClr val="0066FF"/>
              </a:solidFill>
              <a:latin typeface="Arial" charset="0"/>
              <a:cs typeface="Times New Roman" charset="0"/>
            </a:endParaRPr>
          </a:p>
          <a:p>
            <a:pPr marL="457200" indent="-457200" eaLnBrk="0" hangingPunct="0">
              <a:lnSpc>
                <a:spcPct val="60000"/>
              </a:lnSpc>
              <a:spcBef>
                <a:spcPct val="50000"/>
              </a:spcBef>
              <a:defRPr/>
            </a:pPr>
            <a:r>
              <a:rPr lang="it-IT" sz="2200" b="1" dirty="0">
                <a:solidFill>
                  <a:srgbClr val="0066FF"/>
                </a:solidFill>
                <a:latin typeface="Arial" charset="0"/>
                <a:cs typeface="Times New Roman" charset="0"/>
              </a:rPr>
              <a:t> </a:t>
            </a:r>
            <a:r>
              <a:rPr lang="it-IT" sz="2800" b="1" dirty="0">
                <a:solidFill>
                  <a:srgbClr val="FF0000"/>
                </a:solidFill>
                <a:latin typeface="Arial" charset="0"/>
                <a:cs typeface="Times New Roman" charset="0"/>
                <a:sym typeface="Wingdings" pitchFamily="2" charset="2"/>
              </a:rPr>
              <a:t></a:t>
            </a:r>
            <a:endParaRPr lang="it-IT" sz="2800" b="1" dirty="0">
              <a:solidFill>
                <a:srgbClr val="FF0000"/>
              </a:solidFill>
              <a:latin typeface="Arial" charset="0"/>
              <a:cs typeface="Times New Roman" charset="0"/>
            </a:endParaRPr>
          </a:p>
          <a:p>
            <a:pPr marL="457200" indent="-457200" eaLnBrk="0" hangingPunct="0">
              <a:lnSpc>
                <a:spcPct val="60000"/>
              </a:lnSpc>
              <a:spcBef>
                <a:spcPct val="50000"/>
              </a:spcBef>
              <a:defRPr/>
            </a:pPr>
            <a:r>
              <a:rPr lang="it-IT" sz="2200" b="1" dirty="0">
                <a:solidFill>
                  <a:srgbClr val="FF0000"/>
                </a:solidFill>
                <a:latin typeface="Arial" charset="0"/>
                <a:cs typeface="Times New Roman" charset="0"/>
              </a:rPr>
              <a:t>		</a:t>
            </a:r>
            <a:r>
              <a:rPr lang="it-IT" sz="2200" b="1" dirty="0">
                <a:effectLst>
                  <a:outerShdw blurRad="38100" dist="38100" dir="2700000" algn="tl">
                    <a:srgbClr val="000000"/>
                  </a:outerShdw>
                </a:effectLst>
                <a:latin typeface="Arial" charset="0"/>
                <a:cs typeface="Times New Roman" charset="0"/>
              </a:rPr>
              <a:t>elusione delle difese immunitarie dell'ospite</a:t>
            </a:r>
          </a:p>
        </p:txBody>
      </p:sp>
      <p:pic>
        <p:nvPicPr>
          <p:cNvPr id="17411" name="Picture 3" descr="membr22"/>
          <p:cNvPicPr>
            <a:picLocks noChangeAspect="1" noChangeArrowheads="1"/>
          </p:cNvPicPr>
          <p:nvPr/>
        </p:nvPicPr>
        <p:blipFill>
          <a:blip r:embed="rId3"/>
          <a:srcRect/>
          <a:stretch>
            <a:fillRect/>
          </a:stretch>
        </p:blipFill>
        <p:spPr bwMode="auto">
          <a:xfrm>
            <a:off x="381000" y="228600"/>
            <a:ext cx="3554413" cy="2282825"/>
          </a:xfrm>
          <a:prstGeom prst="rect">
            <a:avLst/>
          </a:prstGeom>
          <a:noFill/>
          <a:ln w="9525">
            <a:noFill/>
            <a:miter lim="800000"/>
            <a:headEnd/>
            <a:tailEnd/>
          </a:ln>
        </p:spPr>
      </p:pic>
      <p:pic>
        <p:nvPicPr>
          <p:cNvPr id="17412" name="Picture 4" descr="cellmemb"/>
          <p:cNvPicPr>
            <a:picLocks noChangeAspect="1" noChangeArrowheads="1"/>
          </p:cNvPicPr>
          <p:nvPr/>
        </p:nvPicPr>
        <p:blipFill>
          <a:blip r:embed="rId4"/>
          <a:srcRect/>
          <a:stretch>
            <a:fillRect/>
          </a:stretch>
        </p:blipFill>
        <p:spPr bwMode="auto">
          <a:xfrm>
            <a:off x="4038600" y="228600"/>
            <a:ext cx="4900613" cy="248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ChangeArrowheads="1"/>
          </p:cNvSpPr>
          <p:nvPr/>
        </p:nvSpPr>
        <p:spPr bwMode="auto">
          <a:xfrm>
            <a:off x="0" y="304800"/>
            <a:ext cx="9144000" cy="2185988"/>
          </a:xfrm>
          <a:prstGeom prst="rect">
            <a:avLst/>
          </a:prstGeom>
          <a:noFill/>
          <a:ln w="9525">
            <a:noFill/>
            <a:miter lim="800000"/>
            <a:headEnd/>
            <a:tailEnd/>
          </a:ln>
          <a:effectLst/>
        </p:spPr>
        <p:txBody>
          <a:bodyPr>
            <a:spAutoFit/>
          </a:bodyPr>
          <a:lstStyle/>
          <a:p>
            <a:pPr>
              <a:lnSpc>
                <a:spcPct val="120000"/>
              </a:lnSpc>
              <a:defRPr/>
            </a:pPr>
            <a:r>
              <a:rPr lang="it-IT" sz="2200" b="1" dirty="0">
                <a:latin typeface="Arial" charset="0"/>
              </a:rPr>
              <a:t>FUNZIONE RESPIRATORIA </a:t>
            </a:r>
            <a:r>
              <a:rPr lang="it-IT" sz="2200" b="1" dirty="0">
                <a:solidFill>
                  <a:srgbClr val="FF0000"/>
                </a:solidFill>
                <a:latin typeface="Arial" charset="0"/>
              </a:rPr>
              <a:t>AEROBIA</a:t>
            </a:r>
          </a:p>
          <a:p>
            <a:pPr>
              <a:lnSpc>
                <a:spcPct val="120000"/>
              </a:lnSpc>
              <a:defRPr/>
            </a:pPr>
            <a:endParaRPr lang="it-IT" sz="1000" b="1" dirty="0">
              <a:solidFill>
                <a:schemeClr val="accent2"/>
              </a:solidFill>
              <a:effectLst>
                <a:outerShdw blurRad="38100" dist="38100" dir="2700000" algn="tl">
                  <a:srgbClr val="000000"/>
                </a:outerShdw>
              </a:effectLst>
              <a:latin typeface="Arial" charset="0"/>
            </a:endParaRPr>
          </a:p>
          <a:p>
            <a:pPr>
              <a:lnSpc>
                <a:spcPct val="150000"/>
              </a:lnSpc>
              <a:defRPr/>
            </a:pPr>
            <a:r>
              <a:rPr lang="it-IT" sz="2200" b="1" dirty="0">
                <a:latin typeface="Arial" charset="0"/>
              </a:rPr>
              <a:t>Nei protozoi </a:t>
            </a:r>
            <a:r>
              <a:rPr lang="it-IT" sz="2200" b="1" dirty="0">
                <a:effectLst>
                  <a:outerShdw blurRad="38100" dist="38100" dir="2700000" algn="tl">
                    <a:srgbClr val="000000"/>
                  </a:outerShdw>
                </a:effectLst>
                <a:latin typeface="Arial" charset="0"/>
              </a:rPr>
              <a:t>aerobi</a:t>
            </a:r>
            <a:r>
              <a:rPr lang="it-IT" sz="2200" b="1" dirty="0">
                <a:latin typeface="Arial" charset="0"/>
              </a:rPr>
              <a:t> sono presenti i mitocondri.</a:t>
            </a:r>
          </a:p>
          <a:p>
            <a:pPr>
              <a:lnSpc>
                <a:spcPct val="150000"/>
              </a:lnSpc>
              <a:defRPr/>
            </a:pPr>
            <a:r>
              <a:rPr lang="it-IT" sz="2200" b="1" dirty="0">
                <a:latin typeface="Arial" charset="0"/>
              </a:rPr>
              <a:t>Gli </a:t>
            </a:r>
            <a:r>
              <a:rPr lang="it-IT" sz="2200" b="1" dirty="0" err="1">
                <a:latin typeface="Arial" charset="0"/>
              </a:rPr>
              <a:t>Emoflagellati</a:t>
            </a:r>
            <a:r>
              <a:rPr lang="it-IT" sz="2200" b="1" dirty="0">
                <a:latin typeface="Arial" charset="0"/>
              </a:rPr>
              <a:t> possiedono </a:t>
            </a:r>
            <a:r>
              <a:rPr lang="it-IT" sz="2200" b="1" dirty="0">
                <a:effectLst>
                  <a:outerShdw blurRad="38100" dist="38100" dir="2700000" algn="tl">
                    <a:srgbClr val="000000"/>
                  </a:outerShdw>
                </a:effectLst>
                <a:latin typeface="Arial" charset="0"/>
              </a:rPr>
              <a:t>un solo, lungo mitocondrio,</a:t>
            </a:r>
            <a:r>
              <a:rPr lang="it-IT" sz="2200" b="1" dirty="0">
                <a:latin typeface="Arial" charset="0"/>
              </a:rPr>
              <a:t> all'interno del quale, ad un’estremità, vi è il </a:t>
            </a:r>
            <a:r>
              <a:rPr lang="it-IT" sz="2200" b="1" dirty="0" err="1">
                <a:effectLst>
                  <a:outerShdw blurRad="38100" dist="38100" dir="2700000" algn="tl">
                    <a:srgbClr val="000000"/>
                  </a:outerShdw>
                </a:effectLst>
                <a:latin typeface="Arial" charset="0"/>
              </a:rPr>
              <a:t>cinetoplasto</a:t>
            </a:r>
            <a:r>
              <a:rPr lang="it-IT" sz="2200" b="1" dirty="0">
                <a:latin typeface="Arial" charset="0"/>
              </a:rPr>
              <a:t>.</a:t>
            </a:r>
            <a:r>
              <a:rPr lang="it-IT" sz="2200" dirty="0">
                <a:latin typeface="Arial" charset="0"/>
              </a:rPr>
              <a:t> </a:t>
            </a:r>
          </a:p>
        </p:txBody>
      </p:sp>
      <p:pic>
        <p:nvPicPr>
          <p:cNvPr id="18435" name="Picture 10" descr="jroute">
            <a:hlinkClick r:id="rId3"/>
          </p:cNvPr>
          <p:cNvPicPr>
            <a:picLocks noChangeAspect="1" noChangeArrowheads="1"/>
          </p:cNvPicPr>
          <p:nvPr/>
        </p:nvPicPr>
        <p:blipFill>
          <a:blip r:embed="rId4"/>
          <a:srcRect/>
          <a:stretch>
            <a:fillRect/>
          </a:stretch>
        </p:blipFill>
        <p:spPr bwMode="auto">
          <a:xfrm>
            <a:off x="1447800" y="2557463"/>
            <a:ext cx="5638800" cy="4025900"/>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1524000"/>
            <a:ext cx="4724400" cy="4803775"/>
          </a:xfrm>
          <a:prstGeom prst="rect">
            <a:avLst/>
          </a:prstGeom>
          <a:noFill/>
          <a:ln w="9525">
            <a:noFill/>
            <a:miter lim="800000"/>
            <a:headEnd/>
            <a:tailEnd/>
          </a:ln>
          <a:effectLst/>
        </p:spPr>
        <p:txBody>
          <a:bodyPr>
            <a:spAutoFit/>
          </a:bodyPr>
          <a:lstStyle/>
          <a:p>
            <a:pPr>
              <a:lnSpc>
                <a:spcPct val="170000"/>
              </a:lnSpc>
              <a:defRPr/>
            </a:pPr>
            <a:r>
              <a:rPr lang="it-IT" b="1" dirty="0" err="1">
                <a:effectLst>
                  <a:outerShdw blurRad="38100" dist="38100" dir="2700000" algn="tl">
                    <a:srgbClr val="000000"/>
                  </a:outerShdw>
                </a:effectLst>
                <a:latin typeface="Arial" charset="0"/>
              </a:rPr>
              <a:t>Cinetoplasto</a:t>
            </a:r>
            <a:endParaRPr lang="it-IT" b="1" dirty="0">
              <a:effectLst>
                <a:outerShdw blurRad="38100" dist="38100" dir="2700000" algn="tl">
                  <a:srgbClr val="000000"/>
                </a:outerShdw>
              </a:effectLst>
              <a:latin typeface="Arial" charset="0"/>
            </a:endParaRPr>
          </a:p>
          <a:p>
            <a:pPr>
              <a:lnSpc>
                <a:spcPct val="170000"/>
              </a:lnSpc>
              <a:defRPr/>
            </a:pPr>
            <a:endParaRPr lang="it-IT" b="1" dirty="0">
              <a:effectLst>
                <a:outerShdw blurRad="38100" dist="38100" dir="2700000" algn="tl">
                  <a:srgbClr val="000000"/>
                </a:outerShdw>
              </a:effectLst>
              <a:latin typeface="Arial" charset="0"/>
            </a:endParaRPr>
          </a:p>
          <a:p>
            <a:pPr>
              <a:lnSpc>
                <a:spcPct val="170000"/>
              </a:lnSpc>
              <a:defRPr/>
            </a:pPr>
            <a:r>
              <a:rPr lang="it-IT" sz="2200" b="1" dirty="0" err="1">
                <a:latin typeface="Arial" charset="0"/>
              </a:rPr>
              <a:t>Organello</a:t>
            </a:r>
            <a:r>
              <a:rPr lang="it-IT" sz="2200" b="1" dirty="0">
                <a:latin typeface="Arial" charset="0"/>
              </a:rPr>
              <a:t> a forma di bastoncello costituito da </a:t>
            </a:r>
            <a:r>
              <a:rPr lang="it-IT" sz="2200" b="1" dirty="0">
                <a:solidFill>
                  <a:srgbClr val="FF0000"/>
                </a:solidFill>
                <a:effectLst>
                  <a:outerShdw blurRad="38100" dist="38100" dir="2700000" algn="tl">
                    <a:srgbClr val="000000"/>
                  </a:outerShdw>
                </a:effectLst>
                <a:latin typeface="Arial" charset="0"/>
              </a:rPr>
              <a:t>DNA</a:t>
            </a:r>
            <a:r>
              <a:rPr lang="it-IT" sz="2200" b="1" dirty="0">
                <a:solidFill>
                  <a:schemeClr val="accent2"/>
                </a:solidFill>
                <a:latin typeface="Arial" charset="0"/>
              </a:rPr>
              <a:t> </a:t>
            </a:r>
            <a:r>
              <a:rPr lang="it-IT" sz="2200" b="1" dirty="0">
                <a:latin typeface="Arial" charset="0"/>
              </a:rPr>
              <a:t>extranucleare.</a:t>
            </a:r>
          </a:p>
          <a:p>
            <a:pPr>
              <a:lnSpc>
                <a:spcPct val="170000"/>
              </a:lnSpc>
              <a:defRPr/>
            </a:pPr>
            <a:r>
              <a:rPr lang="it-IT" sz="2200" b="1" dirty="0">
                <a:latin typeface="Arial" charset="0"/>
              </a:rPr>
              <a:t>Codifica per le unità </a:t>
            </a:r>
            <a:r>
              <a:rPr lang="it-IT" sz="2200" b="1" dirty="0" err="1">
                <a:latin typeface="Arial" charset="0"/>
              </a:rPr>
              <a:t>ribosomiali</a:t>
            </a:r>
            <a:r>
              <a:rPr lang="it-IT" sz="2200" b="1" dirty="0">
                <a:latin typeface="Arial" charset="0"/>
              </a:rPr>
              <a:t> e per enzimi della catena respiratoria.</a:t>
            </a:r>
          </a:p>
          <a:p>
            <a:pPr>
              <a:lnSpc>
                <a:spcPct val="170000"/>
              </a:lnSpc>
              <a:defRPr/>
            </a:pPr>
            <a:endParaRPr lang="it-IT" b="1" dirty="0">
              <a:solidFill>
                <a:srgbClr val="FF0000"/>
              </a:solidFill>
              <a:effectLst>
                <a:outerShdw blurRad="38100" dist="38100" dir="2700000" algn="tl">
                  <a:srgbClr val="000000"/>
                </a:outerShdw>
              </a:effectLst>
              <a:latin typeface="Arial" charset="0"/>
            </a:endParaRPr>
          </a:p>
        </p:txBody>
      </p:sp>
      <p:pic>
        <p:nvPicPr>
          <p:cNvPr id="19459" name="Picture 5" descr="tryps"/>
          <p:cNvPicPr>
            <a:picLocks noChangeAspect="1" noChangeArrowheads="1"/>
          </p:cNvPicPr>
          <p:nvPr/>
        </p:nvPicPr>
        <p:blipFill>
          <a:blip r:embed="rId3"/>
          <a:srcRect l="11272" t="18468" r="14792" b="5899"/>
          <a:stretch>
            <a:fillRect/>
          </a:stretch>
        </p:blipFill>
        <p:spPr bwMode="auto">
          <a:xfrm>
            <a:off x="4572000" y="549275"/>
            <a:ext cx="4298950" cy="5867400"/>
          </a:xfrm>
          <a:prstGeom prst="rect">
            <a:avLst/>
          </a:prstGeom>
          <a:noFill/>
          <a:ln w="9525">
            <a:noFill/>
            <a:miter lim="800000"/>
            <a:headEnd/>
            <a:tailEnd/>
          </a:ln>
        </p:spPr>
      </p:pic>
      <p:sp>
        <p:nvSpPr>
          <p:cNvPr id="19460" name="Rectangle 7"/>
          <p:cNvSpPr>
            <a:spLocks noChangeArrowheads="1"/>
          </p:cNvSpPr>
          <p:nvPr/>
        </p:nvSpPr>
        <p:spPr bwMode="auto">
          <a:xfrm>
            <a:off x="5724525" y="2708275"/>
            <a:ext cx="1568450" cy="558800"/>
          </a:xfrm>
          <a:prstGeom prst="rect">
            <a:avLst/>
          </a:prstGeom>
          <a:noFill/>
          <a:ln w="9525">
            <a:noFill/>
            <a:miter lim="800000"/>
            <a:headEnd/>
            <a:tailEnd/>
          </a:ln>
        </p:spPr>
        <p:txBody>
          <a:bodyPr wrap="none">
            <a:spAutoFit/>
          </a:bodyPr>
          <a:lstStyle/>
          <a:p>
            <a:pPr>
              <a:lnSpc>
                <a:spcPct val="170000"/>
              </a:lnSpc>
            </a:pPr>
            <a:r>
              <a:rPr lang="it-IT" b="1">
                <a:solidFill>
                  <a:schemeClr val="accent2"/>
                </a:solidFill>
                <a:latin typeface="Arial" charset="0"/>
              </a:rPr>
              <a:t>Cinetoplasto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981075"/>
            <a:ext cx="9144000" cy="2000250"/>
          </a:xfrm>
          <a:prstGeom prst="rect">
            <a:avLst/>
          </a:prstGeom>
          <a:noFill/>
          <a:ln w="9525">
            <a:noFill/>
            <a:miter lim="800000"/>
            <a:headEnd/>
            <a:tailEnd/>
          </a:ln>
          <a:effectLst/>
        </p:spPr>
        <p:txBody>
          <a:bodyPr>
            <a:spAutoFit/>
          </a:bodyPr>
          <a:lstStyle/>
          <a:p>
            <a:pPr eaLnBrk="0" hangingPunct="0">
              <a:lnSpc>
                <a:spcPct val="130000"/>
              </a:lnSpc>
              <a:spcBef>
                <a:spcPct val="50000"/>
              </a:spcBef>
              <a:defRPr/>
            </a:pPr>
            <a:r>
              <a:rPr lang="it-IT" sz="2200" b="1" dirty="0">
                <a:latin typeface="Arial" charset="0"/>
                <a:cs typeface="Times New Roman" charset="0"/>
              </a:rPr>
              <a:t>I protozoi anaerobi sono dotati di </a:t>
            </a:r>
            <a:r>
              <a:rPr lang="it-IT" sz="2200" b="1" dirty="0" err="1">
                <a:effectLst>
                  <a:outerShdw blurRad="38100" dist="38100" dir="2700000" algn="tl">
                    <a:srgbClr val="000000"/>
                  </a:outerShdw>
                </a:effectLst>
                <a:latin typeface="Arial" charset="0"/>
                <a:cs typeface="Times New Roman" charset="0"/>
              </a:rPr>
              <a:t>idrogenosomi</a:t>
            </a:r>
            <a:r>
              <a:rPr lang="it-IT" sz="2200" b="1" dirty="0">
                <a:effectLst>
                  <a:outerShdw blurRad="38100" dist="38100" dir="2700000" algn="tl">
                    <a:srgbClr val="000000"/>
                  </a:outerShdw>
                </a:effectLst>
                <a:latin typeface="Arial" charset="0"/>
                <a:cs typeface="Times New Roman" charset="0"/>
              </a:rPr>
              <a:t> (H)</a:t>
            </a:r>
            <a:r>
              <a:rPr lang="it-IT" sz="2200" b="1" dirty="0">
                <a:latin typeface="Arial" charset="0"/>
                <a:cs typeface="Times New Roman" charset="0"/>
              </a:rPr>
              <a:t>, </a:t>
            </a:r>
            <a:r>
              <a:rPr lang="it-IT" sz="2200" b="1" dirty="0" err="1">
                <a:latin typeface="Arial" charset="0"/>
                <a:cs typeface="Times New Roman" charset="0"/>
              </a:rPr>
              <a:t>organelli</a:t>
            </a:r>
            <a:r>
              <a:rPr lang="it-IT" sz="2200" b="1" dirty="0">
                <a:latin typeface="Arial" charset="0"/>
                <a:cs typeface="Times New Roman" charset="0"/>
              </a:rPr>
              <a:t> ricchi in superficie di </a:t>
            </a:r>
            <a:r>
              <a:rPr lang="it-IT" sz="2200" b="1" i="1" dirty="0" err="1">
                <a:effectLst>
                  <a:outerShdw blurRad="38100" dist="38100" dir="2700000" algn="tl">
                    <a:srgbClr val="000000"/>
                  </a:outerShdw>
                </a:effectLst>
                <a:latin typeface="Arial" charset="0"/>
                <a:cs typeface="Times New Roman" charset="0"/>
              </a:rPr>
              <a:t>H+</a:t>
            </a:r>
            <a:r>
              <a:rPr lang="it-IT" sz="2200" b="1" dirty="0">
                <a:latin typeface="Arial" charset="0"/>
                <a:cs typeface="Times New Roman" charset="0"/>
              </a:rPr>
              <a:t> accettori degli</a:t>
            </a:r>
            <a:r>
              <a:rPr lang="it-IT" sz="2200" b="1" i="1" dirty="0">
                <a:latin typeface="Arial" charset="0"/>
                <a:cs typeface="Times New Roman" charset="0"/>
              </a:rPr>
              <a:t> e-</a:t>
            </a:r>
            <a:r>
              <a:rPr lang="it-IT" sz="2200" b="1" dirty="0">
                <a:latin typeface="Arial" charset="0"/>
                <a:cs typeface="Times New Roman" charset="0"/>
              </a:rPr>
              <a:t> che derivano dalla demolizione degli zuccheri.  </a:t>
            </a:r>
          </a:p>
          <a:p>
            <a:pPr eaLnBrk="0" hangingPunct="0">
              <a:lnSpc>
                <a:spcPct val="130000"/>
              </a:lnSpc>
              <a:spcBef>
                <a:spcPct val="50000"/>
              </a:spcBef>
              <a:defRPr/>
            </a:pPr>
            <a:r>
              <a:rPr lang="it-IT" sz="2200" b="1" dirty="0">
                <a:latin typeface="Arial" charset="0"/>
                <a:cs typeface="Times New Roman" charset="0"/>
              </a:rPr>
              <a:t>Durante la respirazione </a:t>
            </a:r>
            <a:r>
              <a:rPr lang="it-IT" sz="2200" b="1" dirty="0" err="1">
                <a:latin typeface="Arial" charset="0"/>
                <a:cs typeface="Times New Roman" charset="0"/>
              </a:rPr>
              <a:t>anaerobia</a:t>
            </a:r>
            <a:r>
              <a:rPr lang="it-IT" sz="2200" b="1" dirty="0">
                <a:latin typeface="Arial" charset="0"/>
                <a:cs typeface="Times New Roman" charset="0"/>
              </a:rPr>
              <a:t> si libera H2</a:t>
            </a:r>
          </a:p>
        </p:txBody>
      </p:sp>
      <p:pic>
        <p:nvPicPr>
          <p:cNvPr id="20483" name="Picture 4" descr="~AUT0005"/>
          <p:cNvPicPr>
            <a:picLocks noChangeAspect="1" noChangeArrowheads="1"/>
          </p:cNvPicPr>
          <p:nvPr/>
        </p:nvPicPr>
        <p:blipFill>
          <a:blip r:embed="rId3"/>
          <a:srcRect l="15405" b="14793"/>
          <a:stretch>
            <a:fillRect/>
          </a:stretch>
        </p:blipFill>
        <p:spPr bwMode="auto">
          <a:xfrm>
            <a:off x="827088" y="3500438"/>
            <a:ext cx="7235825" cy="3068637"/>
          </a:xfrm>
          <a:prstGeom prst="rect">
            <a:avLst/>
          </a:prstGeom>
          <a:noFill/>
          <a:ln w="9525">
            <a:solidFill>
              <a:srgbClr val="FFFFCC"/>
            </a:solidFill>
            <a:miter lim="800000"/>
            <a:headEnd/>
            <a:tailEnd/>
          </a:ln>
        </p:spPr>
      </p:pic>
      <p:sp>
        <p:nvSpPr>
          <p:cNvPr id="20484" name="Rectangle 9"/>
          <p:cNvSpPr>
            <a:spLocks noChangeArrowheads="1"/>
          </p:cNvSpPr>
          <p:nvPr/>
        </p:nvSpPr>
        <p:spPr bwMode="auto">
          <a:xfrm>
            <a:off x="1738313" y="331788"/>
            <a:ext cx="5575300" cy="461962"/>
          </a:xfrm>
          <a:prstGeom prst="rect">
            <a:avLst/>
          </a:prstGeom>
          <a:noFill/>
          <a:ln w="9525">
            <a:noFill/>
            <a:miter lim="800000"/>
            <a:headEnd/>
            <a:tailEnd/>
          </a:ln>
        </p:spPr>
        <p:txBody>
          <a:bodyPr wrap="none">
            <a:spAutoFit/>
          </a:bodyPr>
          <a:lstStyle/>
          <a:p>
            <a:pPr>
              <a:lnSpc>
                <a:spcPct val="120000"/>
              </a:lnSpc>
            </a:pPr>
            <a:r>
              <a:rPr lang="it-IT" sz="2200" b="1">
                <a:latin typeface="Arial" charset="0"/>
              </a:rPr>
              <a:t>FUNZIONE RESPIRATORIA ANAEROBIA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5257800" y="609600"/>
            <a:ext cx="3886200" cy="6038850"/>
          </a:xfrm>
          <a:prstGeom prst="rect">
            <a:avLst/>
          </a:prstGeom>
          <a:noFill/>
          <a:ln w="9525">
            <a:noFill/>
            <a:miter lim="800000"/>
            <a:headEnd/>
            <a:tailEnd/>
          </a:ln>
          <a:effectLst/>
        </p:spPr>
        <p:txBody>
          <a:bodyPr>
            <a:spAutoFit/>
          </a:bodyPr>
          <a:lstStyle/>
          <a:p>
            <a:pPr eaLnBrk="0" hangingPunct="0">
              <a:lnSpc>
                <a:spcPct val="140000"/>
              </a:lnSpc>
              <a:spcBef>
                <a:spcPct val="50000"/>
              </a:spcBef>
              <a:defRPr/>
            </a:pPr>
            <a:r>
              <a:rPr lang="it-IT" b="1" dirty="0">
                <a:effectLst>
                  <a:outerShdw blurRad="38100" dist="38100" dir="2700000" algn="tl">
                    <a:srgbClr val="000000"/>
                  </a:outerShdw>
                </a:effectLst>
                <a:latin typeface="Arial" charset="0"/>
                <a:cs typeface="Times New Roman" charset="0"/>
              </a:rPr>
              <a:t>NUCLEO</a:t>
            </a:r>
          </a:p>
          <a:p>
            <a:pPr eaLnBrk="0" hangingPunct="0">
              <a:lnSpc>
                <a:spcPct val="140000"/>
              </a:lnSpc>
              <a:spcBef>
                <a:spcPct val="50000"/>
              </a:spcBef>
              <a:defRPr/>
            </a:pPr>
            <a:r>
              <a:rPr lang="it-IT" b="1" dirty="0">
                <a:latin typeface="Arial" charset="0"/>
                <a:cs typeface="Times New Roman" charset="0"/>
              </a:rPr>
              <a:t>Il </a:t>
            </a:r>
            <a:r>
              <a:rPr lang="it-IT" b="1" dirty="0">
                <a:effectLst>
                  <a:outerShdw blurRad="38100" dist="38100" dir="2700000" algn="tl">
                    <a:srgbClr val="000000"/>
                  </a:outerShdw>
                </a:effectLst>
                <a:latin typeface="Arial" charset="0"/>
                <a:cs typeface="Times New Roman" charset="0"/>
              </a:rPr>
              <a:t>DNA</a:t>
            </a:r>
            <a:r>
              <a:rPr lang="it-IT" b="1" dirty="0">
                <a:latin typeface="Arial" charset="0"/>
                <a:cs typeface="Times New Roman" charset="0"/>
              </a:rPr>
              <a:t>  è organizzato in cromosomi</a:t>
            </a:r>
            <a:r>
              <a:rPr lang="it-IT" b="1" dirty="0">
                <a:solidFill>
                  <a:schemeClr val="accent2"/>
                </a:solidFill>
                <a:latin typeface="Arial" charset="0"/>
                <a:cs typeface="Times New Roman" charset="0"/>
              </a:rPr>
              <a:t>. </a:t>
            </a:r>
          </a:p>
          <a:p>
            <a:pPr eaLnBrk="0" hangingPunct="0">
              <a:lnSpc>
                <a:spcPct val="110000"/>
              </a:lnSpc>
              <a:spcBef>
                <a:spcPct val="50000"/>
              </a:spcBef>
              <a:defRPr/>
            </a:pPr>
            <a:r>
              <a:rPr lang="it-IT" b="1" dirty="0">
                <a:effectLst>
                  <a:outerShdw blurRad="38100" dist="38100" dir="2700000" algn="tl">
                    <a:srgbClr val="000000"/>
                  </a:outerShdw>
                </a:effectLst>
                <a:latin typeface="Arial" charset="0"/>
                <a:cs typeface="Times New Roman" charset="0"/>
              </a:rPr>
              <a:t>Possono essere presenti più nuclei.</a:t>
            </a:r>
            <a:endParaRPr lang="it-IT" b="1" dirty="0">
              <a:latin typeface="Arial" charset="0"/>
              <a:cs typeface="Times New Roman" charset="0"/>
            </a:endParaRPr>
          </a:p>
          <a:p>
            <a:pPr eaLnBrk="0" hangingPunct="0">
              <a:lnSpc>
                <a:spcPct val="140000"/>
              </a:lnSpc>
              <a:spcBef>
                <a:spcPct val="50000"/>
              </a:spcBef>
              <a:defRPr/>
            </a:pPr>
            <a:r>
              <a:rPr lang="it-IT" b="1" dirty="0">
                <a:latin typeface="Arial" charset="0"/>
                <a:cs typeface="Times New Roman" charset="0"/>
              </a:rPr>
              <a:t>Nei </a:t>
            </a:r>
            <a:r>
              <a:rPr lang="it-IT" b="1" dirty="0">
                <a:solidFill>
                  <a:srgbClr val="FF0000"/>
                </a:solidFill>
                <a:latin typeface="Arial" charset="0"/>
                <a:cs typeface="Times New Roman" charset="0"/>
              </a:rPr>
              <a:t>Ciliati</a:t>
            </a:r>
            <a:r>
              <a:rPr lang="it-IT" b="1" dirty="0">
                <a:solidFill>
                  <a:schemeClr val="accent2"/>
                </a:solidFill>
                <a:latin typeface="Arial" charset="0"/>
                <a:cs typeface="Times New Roman" charset="0"/>
              </a:rPr>
              <a:t> </a:t>
            </a:r>
            <a:r>
              <a:rPr lang="it-IT" b="1" dirty="0">
                <a:latin typeface="Arial" charset="0"/>
                <a:cs typeface="Times New Roman" charset="0"/>
              </a:rPr>
              <a:t>c’è un </a:t>
            </a:r>
            <a:r>
              <a:rPr lang="it-IT" b="1" dirty="0">
                <a:effectLst>
                  <a:outerShdw blurRad="38100" dist="38100" dir="2700000" algn="tl">
                    <a:srgbClr val="000000"/>
                  </a:outerShdw>
                </a:effectLst>
                <a:latin typeface="Arial" charset="0"/>
                <a:cs typeface="Times New Roman" charset="0"/>
              </a:rPr>
              <a:t>micronucleo</a:t>
            </a:r>
            <a:r>
              <a:rPr lang="it-IT" b="1" dirty="0">
                <a:latin typeface="Arial" charset="0"/>
                <a:cs typeface="Times New Roman" charset="0"/>
              </a:rPr>
              <a:t> (funzione riproduttiva) e un </a:t>
            </a:r>
            <a:r>
              <a:rPr lang="it-IT" b="1" dirty="0">
                <a:effectLst>
                  <a:outerShdw blurRad="38100" dist="38100" dir="2700000" algn="tl">
                    <a:srgbClr val="000000"/>
                  </a:outerShdw>
                </a:effectLst>
                <a:latin typeface="Arial" charset="0"/>
                <a:cs typeface="Times New Roman" charset="0"/>
              </a:rPr>
              <a:t>macronucleo</a:t>
            </a:r>
            <a:r>
              <a:rPr lang="it-IT" b="1" dirty="0">
                <a:latin typeface="Arial" charset="0"/>
                <a:cs typeface="Times New Roman" charset="0"/>
              </a:rPr>
              <a:t> (funzione trofica). </a:t>
            </a:r>
          </a:p>
          <a:p>
            <a:pPr eaLnBrk="0" hangingPunct="0">
              <a:lnSpc>
                <a:spcPct val="70000"/>
              </a:lnSpc>
              <a:spcBef>
                <a:spcPct val="50000"/>
              </a:spcBef>
              <a:defRPr/>
            </a:pPr>
            <a:r>
              <a:rPr lang="it-IT" b="1" dirty="0">
                <a:solidFill>
                  <a:srgbClr val="FF0000"/>
                </a:solidFill>
                <a:effectLst>
                  <a:outerShdw blurRad="38100" dist="38100" dir="2700000" algn="tl">
                    <a:srgbClr val="000000"/>
                  </a:outerShdw>
                </a:effectLst>
                <a:latin typeface="Arial" charset="0"/>
                <a:cs typeface="Times New Roman" charset="0"/>
              </a:rPr>
              <a:t>Nucleoli</a:t>
            </a:r>
            <a:r>
              <a:rPr lang="it-IT" b="1" dirty="0">
                <a:solidFill>
                  <a:schemeClr val="accent2"/>
                </a:solidFill>
                <a:latin typeface="Arial" charset="0"/>
                <a:cs typeface="Times New Roman" charset="0"/>
              </a:rPr>
              <a:t> </a:t>
            </a:r>
            <a:r>
              <a:rPr lang="it-IT" b="1" dirty="0">
                <a:latin typeface="Arial" charset="0"/>
                <a:cs typeface="Times New Roman" charset="0"/>
              </a:rPr>
              <a:t>con RNA</a:t>
            </a:r>
          </a:p>
        </p:txBody>
      </p:sp>
      <p:pic>
        <p:nvPicPr>
          <p:cNvPr id="21507" name="Picture 5" descr="~AUT0020"/>
          <p:cNvPicPr>
            <a:picLocks noChangeAspect="1" noChangeArrowheads="1"/>
          </p:cNvPicPr>
          <p:nvPr/>
        </p:nvPicPr>
        <p:blipFill>
          <a:blip r:embed="rId3"/>
          <a:srcRect l="58264" t="37065"/>
          <a:stretch>
            <a:fillRect/>
          </a:stretch>
        </p:blipFill>
        <p:spPr bwMode="auto">
          <a:xfrm>
            <a:off x="250825" y="908050"/>
            <a:ext cx="4960938" cy="5546725"/>
          </a:xfrm>
          <a:prstGeom prst="rect">
            <a:avLst/>
          </a:prstGeom>
          <a:noFill/>
          <a:ln w="9525">
            <a:solidFill>
              <a:srgbClr val="FFFFCC"/>
            </a:solidFill>
            <a:miter lim="800000"/>
            <a:headEnd/>
            <a:tailEnd/>
          </a:ln>
        </p:spPr>
      </p:pic>
      <p:sp>
        <p:nvSpPr>
          <p:cNvPr id="21508" name="Line 6"/>
          <p:cNvSpPr>
            <a:spLocks noChangeShapeType="1"/>
          </p:cNvSpPr>
          <p:nvPr/>
        </p:nvSpPr>
        <p:spPr bwMode="auto">
          <a:xfrm flipH="1" flipV="1">
            <a:off x="2700338" y="2997200"/>
            <a:ext cx="2519362" cy="2016125"/>
          </a:xfrm>
          <a:prstGeom prst="line">
            <a:avLst/>
          </a:prstGeom>
          <a:noFill/>
          <a:ln w="28575">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0" y="1625600"/>
            <a:ext cx="9144000" cy="0"/>
          </a:xfrm>
          <a:prstGeom prst="rect">
            <a:avLst/>
          </a:prstGeom>
          <a:noFill/>
          <a:ln w="9525">
            <a:noFill/>
            <a:miter lim="800000"/>
            <a:headEnd/>
            <a:tailEnd/>
          </a:ln>
        </p:spPr>
        <p:txBody>
          <a:bodyPr>
            <a:spAutoFit/>
          </a:bodyPr>
          <a:lstStyle/>
          <a:p>
            <a:endParaRPr lang="it-IT"/>
          </a:p>
        </p:txBody>
      </p:sp>
      <p:sp>
        <p:nvSpPr>
          <p:cNvPr id="22531" name="Rectangle 4"/>
          <p:cNvSpPr>
            <a:spLocks noChangeArrowheads="1"/>
          </p:cNvSpPr>
          <p:nvPr/>
        </p:nvSpPr>
        <p:spPr bwMode="auto">
          <a:xfrm>
            <a:off x="0" y="933450"/>
            <a:ext cx="9144000" cy="762000"/>
          </a:xfrm>
          <a:prstGeom prst="rect">
            <a:avLst/>
          </a:prstGeom>
          <a:noFill/>
          <a:ln w="9525">
            <a:noFill/>
            <a:miter lim="800000"/>
            <a:headEnd/>
            <a:tailEnd/>
          </a:ln>
        </p:spPr>
        <p:txBody>
          <a:bodyPr>
            <a:spAutoFit/>
          </a:bodyPr>
          <a:lstStyle/>
          <a:p>
            <a:endParaRPr lang="it-IT" sz="2200">
              <a:latin typeface="Arial" charset="0"/>
            </a:endParaRPr>
          </a:p>
          <a:p>
            <a:pPr eaLnBrk="0" hangingPunct="0"/>
            <a:endParaRPr lang="it-IT" sz="2200">
              <a:latin typeface="Arial" charset="0"/>
            </a:endParaRPr>
          </a:p>
        </p:txBody>
      </p:sp>
      <p:sp>
        <p:nvSpPr>
          <p:cNvPr id="22532" name="Rectangle 5"/>
          <p:cNvSpPr>
            <a:spLocks noChangeArrowheads="1"/>
          </p:cNvSpPr>
          <p:nvPr/>
        </p:nvSpPr>
        <p:spPr bwMode="auto">
          <a:xfrm>
            <a:off x="0" y="1755775"/>
            <a:ext cx="9144000" cy="762000"/>
          </a:xfrm>
          <a:prstGeom prst="rect">
            <a:avLst/>
          </a:prstGeom>
          <a:noFill/>
          <a:ln w="9525">
            <a:noFill/>
            <a:miter lim="800000"/>
            <a:headEnd/>
            <a:tailEnd/>
          </a:ln>
        </p:spPr>
        <p:txBody>
          <a:bodyPr>
            <a:spAutoFit/>
          </a:bodyPr>
          <a:lstStyle/>
          <a:p>
            <a:endParaRPr lang="it-IT" sz="2200">
              <a:latin typeface="Arial" charset="0"/>
            </a:endParaRPr>
          </a:p>
          <a:p>
            <a:pPr eaLnBrk="0" hangingPunct="0"/>
            <a:endParaRPr lang="it-IT" sz="2200">
              <a:latin typeface="Arial" charset="0"/>
            </a:endParaRPr>
          </a:p>
        </p:txBody>
      </p:sp>
      <p:pic>
        <p:nvPicPr>
          <p:cNvPr id="22533" name="Picture 6" descr="tryp3"/>
          <p:cNvPicPr>
            <a:picLocks noChangeAspect="1" noChangeArrowheads="1"/>
          </p:cNvPicPr>
          <p:nvPr/>
        </p:nvPicPr>
        <p:blipFill>
          <a:blip r:embed="rId3"/>
          <a:srcRect l="14285"/>
          <a:stretch>
            <a:fillRect/>
          </a:stretch>
        </p:blipFill>
        <p:spPr bwMode="auto">
          <a:xfrm>
            <a:off x="6715125" y="4038600"/>
            <a:ext cx="2428875" cy="2595563"/>
          </a:xfrm>
          <a:prstGeom prst="rect">
            <a:avLst/>
          </a:prstGeom>
          <a:noFill/>
          <a:ln w="9525">
            <a:noFill/>
            <a:miter lim="800000"/>
            <a:headEnd/>
            <a:tailEnd/>
          </a:ln>
        </p:spPr>
      </p:pic>
      <p:sp>
        <p:nvSpPr>
          <p:cNvPr id="22534" name="Line 7"/>
          <p:cNvSpPr>
            <a:spLocks noChangeShapeType="1"/>
          </p:cNvSpPr>
          <p:nvPr/>
        </p:nvSpPr>
        <p:spPr bwMode="auto">
          <a:xfrm flipH="1">
            <a:off x="4572000" y="609600"/>
            <a:ext cx="0" cy="6248400"/>
          </a:xfrm>
          <a:prstGeom prst="line">
            <a:avLst/>
          </a:prstGeom>
          <a:noFill/>
          <a:ln w="9525">
            <a:solidFill>
              <a:srgbClr val="3333FF"/>
            </a:solidFill>
            <a:round/>
            <a:headEnd/>
            <a:tailEnd/>
          </a:ln>
        </p:spPr>
        <p:txBody>
          <a:bodyPr/>
          <a:lstStyle/>
          <a:p>
            <a:endParaRPr lang="it-IT"/>
          </a:p>
        </p:txBody>
      </p:sp>
      <p:sp>
        <p:nvSpPr>
          <p:cNvPr id="49160" name="Text Box 8"/>
          <p:cNvSpPr txBox="1">
            <a:spLocks noChangeArrowheads="1"/>
          </p:cNvSpPr>
          <p:nvPr/>
        </p:nvSpPr>
        <p:spPr bwMode="auto">
          <a:xfrm>
            <a:off x="684213" y="692150"/>
            <a:ext cx="2514600" cy="427038"/>
          </a:xfrm>
          <a:prstGeom prst="rect">
            <a:avLst/>
          </a:prstGeom>
          <a:noFill/>
          <a:ln w="9525">
            <a:noFill/>
            <a:miter lim="800000"/>
            <a:headEnd/>
            <a:tailEnd/>
          </a:ln>
          <a:effectLst/>
        </p:spPr>
        <p:txBody>
          <a:bodyPr>
            <a:spAutoFit/>
          </a:bodyPr>
          <a:lstStyle/>
          <a:p>
            <a:pPr>
              <a:spcBef>
                <a:spcPct val="50000"/>
              </a:spcBef>
              <a:defRPr/>
            </a:pPr>
            <a:r>
              <a:rPr lang="it-IT" sz="2200" b="1">
                <a:solidFill>
                  <a:srgbClr val="FF0000"/>
                </a:solidFill>
                <a:effectLst>
                  <a:outerShdw blurRad="38100" dist="38100" dir="2700000" algn="tl">
                    <a:srgbClr val="000000"/>
                  </a:outerShdw>
                </a:effectLst>
                <a:latin typeface="Arial" charset="0"/>
              </a:rPr>
              <a:t>Assostile</a:t>
            </a:r>
          </a:p>
        </p:txBody>
      </p:sp>
      <p:sp>
        <p:nvSpPr>
          <p:cNvPr id="49161" name="Text Box 9"/>
          <p:cNvSpPr txBox="1">
            <a:spLocks noChangeArrowheads="1"/>
          </p:cNvSpPr>
          <p:nvPr/>
        </p:nvSpPr>
        <p:spPr bwMode="auto">
          <a:xfrm>
            <a:off x="4932363" y="620713"/>
            <a:ext cx="3733800" cy="427037"/>
          </a:xfrm>
          <a:prstGeom prst="rect">
            <a:avLst/>
          </a:prstGeom>
          <a:noFill/>
          <a:ln w="9525">
            <a:noFill/>
            <a:miter lim="800000"/>
            <a:headEnd/>
            <a:tailEnd/>
          </a:ln>
          <a:effectLst/>
        </p:spPr>
        <p:txBody>
          <a:bodyPr>
            <a:spAutoFit/>
          </a:bodyPr>
          <a:lstStyle/>
          <a:p>
            <a:pPr>
              <a:spcBef>
                <a:spcPct val="50000"/>
              </a:spcBef>
              <a:defRPr/>
            </a:pPr>
            <a:r>
              <a:rPr lang="it-IT" sz="2200" b="1">
                <a:solidFill>
                  <a:srgbClr val="FF0000"/>
                </a:solidFill>
                <a:effectLst>
                  <a:outerShdw blurRad="38100" dist="38100" dir="2700000" algn="tl">
                    <a:srgbClr val="000000"/>
                  </a:outerShdw>
                </a:effectLst>
                <a:latin typeface="Arial" charset="0"/>
              </a:rPr>
              <a:t>Membrana ondulante</a:t>
            </a:r>
          </a:p>
        </p:txBody>
      </p:sp>
      <p:sp>
        <p:nvSpPr>
          <p:cNvPr id="22537" name="Rectangle 11"/>
          <p:cNvSpPr>
            <a:spLocks noChangeArrowheads="1"/>
          </p:cNvSpPr>
          <p:nvPr/>
        </p:nvSpPr>
        <p:spPr bwMode="auto">
          <a:xfrm>
            <a:off x="0" y="-460375"/>
            <a:ext cx="9144000" cy="0"/>
          </a:xfrm>
          <a:prstGeom prst="rect">
            <a:avLst/>
          </a:prstGeom>
          <a:noFill/>
          <a:ln w="9525">
            <a:noFill/>
            <a:miter lim="800000"/>
            <a:headEnd/>
            <a:tailEnd/>
          </a:ln>
        </p:spPr>
        <p:txBody>
          <a:bodyPr>
            <a:spAutoFit/>
          </a:bodyPr>
          <a:lstStyle/>
          <a:p>
            <a:endParaRPr lang="it-IT"/>
          </a:p>
        </p:txBody>
      </p:sp>
      <p:sp>
        <p:nvSpPr>
          <p:cNvPr id="22538" name="Rectangle 12"/>
          <p:cNvSpPr>
            <a:spLocks noChangeArrowheads="1"/>
          </p:cNvSpPr>
          <p:nvPr/>
        </p:nvSpPr>
        <p:spPr bwMode="auto">
          <a:xfrm>
            <a:off x="0" y="5591175"/>
            <a:ext cx="9144000" cy="0"/>
          </a:xfrm>
          <a:prstGeom prst="rect">
            <a:avLst/>
          </a:prstGeom>
          <a:noFill/>
          <a:ln w="9525">
            <a:noFill/>
            <a:miter lim="800000"/>
            <a:headEnd/>
            <a:tailEnd/>
          </a:ln>
        </p:spPr>
        <p:txBody>
          <a:bodyPr>
            <a:spAutoFit/>
          </a:bodyPr>
          <a:lstStyle/>
          <a:p>
            <a:endParaRPr lang="it-IT"/>
          </a:p>
        </p:txBody>
      </p:sp>
      <p:sp>
        <p:nvSpPr>
          <p:cNvPr id="22539" name="Rectangle 13"/>
          <p:cNvSpPr>
            <a:spLocks noChangeArrowheads="1"/>
          </p:cNvSpPr>
          <p:nvPr/>
        </p:nvSpPr>
        <p:spPr bwMode="auto">
          <a:xfrm>
            <a:off x="0" y="7143750"/>
            <a:ext cx="9144000" cy="762000"/>
          </a:xfrm>
          <a:prstGeom prst="rect">
            <a:avLst/>
          </a:prstGeom>
          <a:noFill/>
          <a:ln w="9525">
            <a:noFill/>
            <a:miter lim="800000"/>
            <a:headEnd/>
            <a:tailEnd/>
          </a:ln>
        </p:spPr>
        <p:txBody>
          <a:bodyPr>
            <a:spAutoFit/>
          </a:bodyPr>
          <a:lstStyle/>
          <a:p>
            <a:r>
              <a:rPr lang="it-IT" sz="2200">
                <a:latin typeface="Arial" charset="0"/>
              </a:rPr>
              <a:t>  </a:t>
            </a:r>
          </a:p>
          <a:p>
            <a:pPr eaLnBrk="0" hangingPunct="0"/>
            <a:endParaRPr lang="it-IT" sz="2200">
              <a:latin typeface="Arial" charset="0"/>
            </a:endParaRPr>
          </a:p>
        </p:txBody>
      </p:sp>
      <p:sp>
        <p:nvSpPr>
          <p:cNvPr id="22540" name="Rectangle 14"/>
          <p:cNvSpPr>
            <a:spLocks noChangeArrowheads="1"/>
          </p:cNvSpPr>
          <p:nvPr/>
        </p:nvSpPr>
        <p:spPr bwMode="auto">
          <a:xfrm>
            <a:off x="0" y="7969250"/>
            <a:ext cx="9144000" cy="15875"/>
          </a:xfrm>
          <a:prstGeom prst="rect">
            <a:avLst/>
          </a:prstGeom>
          <a:solidFill>
            <a:srgbClr val="000000"/>
          </a:solidFill>
          <a:ln w="9525">
            <a:solidFill>
              <a:schemeClr val="tx1"/>
            </a:solidFill>
            <a:miter lim="800000"/>
            <a:headEnd/>
            <a:tailEnd/>
          </a:ln>
        </p:spPr>
        <p:txBody>
          <a:bodyPr>
            <a:spAutoFit/>
          </a:bodyPr>
          <a:lstStyle/>
          <a:p>
            <a:endParaRPr lang="it-IT"/>
          </a:p>
        </p:txBody>
      </p:sp>
      <p:sp>
        <p:nvSpPr>
          <p:cNvPr id="22541" name="Rectangle 15"/>
          <p:cNvSpPr>
            <a:spLocks noChangeArrowheads="1"/>
          </p:cNvSpPr>
          <p:nvPr/>
        </p:nvSpPr>
        <p:spPr bwMode="auto">
          <a:xfrm>
            <a:off x="0" y="-1171575"/>
            <a:ext cx="9144000" cy="15875"/>
          </a:xfrm>
          <a:prstGeom prst="rect">
            <a:avLst/>
          </a:prstGeom>
          <a:solidFill>
            <a:srgbClr val="000000"/>
          </a:solidFill>
          <a:ln w="9525">
            <a:solidFill>
              <a:schemeClr val="tx1"/>
            </a:solidFill>
            <a:miter lim="800000"/>
            <a:headEnd/>
            <a:tailEnd/>
          </a:ln>
        </p:spPr>
        <p:txBody>
          <a:bodyPr>
            <a:spAutoFit/>
          </a:bodyPr>
          <a:lstStyle/>
          <a:p>
            <a:endParaRPr lang="it-IT"/>
          </a:p>
        </p:txBody>
      </p:sp>
      <p:sp>
        <p:nvSpPr>
          <p:cNvPr id="22542" name="Rectangle 16"/>
          <p:cNvSpPr>
            <a:spLocks noChangeArrowheads="1"/>
          </p:cNvSpPr>
          <p:nvPr/>
        </p:nvSpPr>
        <p:spPr bwMode="auto">
          <a:xfrm>
            <a:off x="0" y="-1152525"/>
            <a:ext cx="9144000" cy="762000"/>
          </a:xfrm>
          <a:prstGeom prst="rect">
            <a:avLst/>
          </a:prstGeom>
          <a:noFill/>
          <a:ln w="9525">
            <a:noFill/>
            <a:miter lim="800000"/>
            <a:headEnd/>
            <a:tailEnd/>
          </a:ln>
        </p:spPr>
        <p:txBody>
          <a:bodyPr>
            <a:spAutoFit/>
          </a:bodyPr>
          <a:lstStyle/>
          <a:p>
            <a:endParaRPr lang="it-IT" sz="2200">
              <a:latin typeface="Arial" charset="0"/>
            </a:endParaRPr>
          </a:p>
          <a:p>
            <a:pPr eaLnBrk="0" hangingPunct="0"/>
            <a:endParaRPr lang="it-IT" sz="2200">
              <a:latin typeface="Arial" charset="0"/>
            </a:endParaRPr>
          </a:p>
        </p:txBody>
      </p:sp>
      <p:pic>
        <p:nvPicPr>
          <p:cNvPr id="22543" name="Picture 17" descr="bar1"/>
          <p:cNvPicPr>
            <a:picLocks noChangeAspect="1" noChangeArrowheads="1"/>
          </p:cNvPicPr>
          <p:nvPr/>
        </p:nvPicPr>
        <p:blipFill>
          <a:blip r:embed="rId4"/>
          <a:srcRect/>
          <a:stretch>
            <a:fillRect/>
          </a:stretch>
        </p:blipFill>
        <p:spPr bwMode="auto">
          <a:xfrm>
            <a:off x="1082675" y="-992188"/>
            <a:ext cx="3429000" cy="34925"/>
          </a:xfrm>
          <a:prstGeom prst="rect">
            <a:avLst/>
          </a:prstGeom>
          <a:noFill/>
          <a:ln w="9525">
            <a:noFill/>
            <a:miter lim="800000"/>
            <a:headEnd/>
            <a:tailEnd/>
          </a:ln>
        </p:spPr>
      </p:pic>
      <p:pic>
        <p:nvPicPr>
          <p:cNvPr id="22544" name="Picture 18" descr="bar1"/>
          <p:cNvPicPr>
            <a:picLocks noChangeAspect="1" noChangeArrowheads="1"/>
          </p:cNvPicPr>
          <p:nvPr/>
        </p:nvPicPr>
        <p:blipFill>
          <a:blip r:embed="rId4"/>
          <a:srcRect/>
          <a:stretch>
            <a:fillRect/>
          </a:stretch>
        </p:blipFill>
        <p:spPr bwMode="auto">
          <a:xfrm>
            <a:off x="1187450" y="-596900"/>
            <a:ext cx="3429000" cy="34925"/>
          </a:xfrm>
          <a:prstGeom prst="rect">
            <a:avLst/>
          </a:prstGeom>
          <a:noFill/>
          <a:ln w="9525">
            <a:noFill/>
            <a:miter lim="800000"/>
            <a:headEnd/>
            <a:tailEnd/>
          </a:ln>
        </p:spPr>
      </p:pic>
      <p:pic>
        <p:nvPicPr>
          <p:cNvPr id="22545" name="Picture 19" descr="index">
            <a:hlinkClick r:id="rId5"/>
          </p:cNvPr>
          <p:cNvPicPr>
            <a:picLocks noChangeAspect="1" noChangeArrowheads="1"/>
          </p:cNvPicPr>
          <p:nvPr/>
        </p:nvPicPr>
        <p:blipFill>
          <a:blip r:embed="rId6"/>
          <a:srcRect/>
          <a:stretch>
            <a:fillRect/>
          </a:stretch>
        </p:blipFill>
        <p:spPr bwMode="auto">
          <a:xfrm>
            <a:off x="3384550" y="8034338"/>
            <a:ext cx="1143000" cy="228600"/>
          </a:xfrm>
          <a:prstGeom prst="rect">
            <a:avLst/>
          </a:prstGeom>
          <a:noFill/>
          <a:ln w="9525">
            <a:noFill/>
            <a:miter lim="800000"/>
            <a:headEnd/>
            <a:tailEnd/>
          </a:ln>
        </p:spPr>
      </p:pic>
      <p:pic>
        <p:nvPicPr>
          <p:cNvPr id="22546" name="Picture 20" descr="back2">
            <a:hlinkClick r:id="rId7"/>
          </p:cNvPr>
          <p:cNvPicPr>
            <a:picLocks noChangeAspect="1" noChangeArrowheads="1"/>
          </p:cNvPicPr>
          <p:nvPr/>
        </p:nvPicPr>
        <p:blipFill>
          <a:blip r:embed="rId8"/>
          <a:srcRect/>
          <a:stretch>
            <a:fillRect/>
          </a:stretch>
        </p:blipFill>
        <p:spPr bwMode="auto">
          <a:xfrm>
            <a:off x="4648200" y="8034338"/>
            <a:ext cx="1143000" cy="228600"/>
          </a:xfrm>
          <a:prstGeom prst="rect">
            <a:avLst/>
          </a:prstGeom>
          <a:noFill/>
          <a:ln w="9525">
            <a:noFill/>
            <a:miter lim="800000"/>
            <a:headEnd/>
            <a:tailEnd/>
          </a:ln>
        </p:spPr>
      </p:pic>
      <p:pic>
        <p:nvPicPr>
          <p:cNvPr id="22547" name="Picture 21" descr="~AUT0014"/>
          <p:cNvPicPr>
            <a:picLocks noChangeAspect="1" noChangeArrowheads="1"/>
          </p:cNvPicPr>
          <p:nvPr/>
        </p:nvPicPr>
        <p:blipFill>
          <a:blip r:embed="rId9"/>
          <a:srcRect l="50922"/>
          <a:stretch>
            <a:fillRect/>
          </a:stretch>
        </p:blipFill>
        <p:spPr bwMode="auto">
          <a:xfrm>
            <a:off x="2362200" y="3810000"/>
            <a:ext cx="1924050" cy="2819400"/>
          </a:xfrm>
          <a:prstGeom prst="rect">
            <a:avLst/>
          </a:prstGeom>
          <a:noFill/>
          <a:ln w="9525">
            <a:solidFill>
              <a:schemeClr val="accent2"/>
            </a:solidFill>
            <a:miter lim="800000"/>
            <a:headEnd/>
            <a:tailEnd/>
          </a:ln>
        </p:spPr>
      </p:pic>
      <p:sp>
        <p:nvSpPr>
          <p:cNvPr id="22548" name="Text Box 22"/>
          <p:cNvSpPr txBox="1">
            <a:spLocks noChangeArrowheads="1"/>
          </p:cNvSpPr>
          <p:nvPr/>
        </p:nvSpPr>
        <p:spPr bwMode="auto">
          <a:xfrm>
            <a:off x="228600" y="1143000"/>
            <a:ext cx="4343400" cy="2433638"/>
          </a:xfrm>
          <a:prstGeom prst="rect">
            <a:avLst/>
          </a:prstGeom>
          <a:noFill/>
          <a:ln w="9525">
            <a:noFill/>
            <a:miter lim="800000"/>
            <a:headEnd/>
            <a:tailEnd/>
          </a:ln>
        </p:spPr>
        <p:txBody>
          <a:bodyPr>
            <a:spAutoFit/>
          </a:bodyPr>
          <a:lstStyle/>
          <a:p>
            <a:pPr eaLnBrk="0" hangingPunct="0">
              <a:lnSpc>
                <a:spcPct val="140000"/>
              </a:lnSpc>
              <a:buFont typeface="Wingdings" pitchFamily="2" charset="2"/>
              <a:buChar char="Ø"/>
            </a:pPr>
            <a:r>
              <a:rPr lang="it-IT" sz="2200" b="1">
                <a:latin typeface="Arial" charset="0"/>
                <a:cs typeface="Times New Roman" pitchFamily="18" charset="0"/>
              </a:rPr>
              <a:t>  È presente solo in alcuni</a:t>
            </a:r>
          </a:p>
          <a:p>
            <a:pPr eaLnBrk="0" hangingPunct="0">
              <a:lnSpc>
                <a:spcPct val="140000"/>
              </a:lnSpc>
              <a:buFont typeface="Wingdings" pitchFamily="2" charset="2"/>
              <a:buNone/>
            </a:pPr>
            <a:r>
              <a:rPr lang="it-IT" sz="2200" b="1">
                <a:latin typeface="Arial" charset="0"/>
                <a:cs typeface="Times New Roman" pitchFamily="18" charset="0"/>
              </a:rPr>
              <a:t>     protozoi (es. </a:t>
            </a:r>
            <a:r>
              <a:rPr lang="it-IT" sz="2200" b="1" i="1">
                <a:latin typeface="Arial" charset="0"/>
                <a:cs typeface="Times New Roman" pitchFamily="18" charset="0"/>
              </a:rPr>
              <a:t>Trichomonas</a:t>
            </a:r>
          </a:p>
          <a:p>
            <a:pPr eaLnBrk="0" hangingPunct="0">
              <a:lnSpc>
                <a:spcPct val="140000"/>
              </a:lnSpc>
              <a:buFont typeface="Wingdings" pitchFamily="2" charset="2"/>
              <a:buNone/>
            </a:pPr>
            <a:r>
              <a:rPr lang="it-IT" sz="2200" b="1" i="1">
                <a:latin typeface="Arial" charset="0"/>
                <a:cs typeface="Times New Roman" pitchFamily="18" charset="0"/>
              </a:rPr>
              <a:t>     spp.</a:t>
            </a:r>
            <a:r>
              <a:rPr lang="it-IT" sz="2200" b="1">
                <a:latin typeface="Arial" charset="0"/>
                <a:cs typeface="Times New Roman" pitchFamily="18" charset="0"/>
              </a:rPr>
              <a:t>) </a:t>
            </a:r>
          </a:p>
          <a:p>
            <a:pPr eaLnBrk="0" hangingPunct="0">
              <a:lnSpc>
                <a:spcPct val="140000"/>
              </a:lnSpc>
              <a:buFont typeface="Wingdings" pitchFamily="2" charset="2"/>
              <a:buChar char="Ø"/>
            </a:pPr>
            <a:r>
              <a:rPr lang="it-IT" sz="2200" b="1">
                <a:latin typeface="Arial" charset="0"/>
                <a:cs typeface="Times New Roman" pitchFamily="18" charset="0"/>
              </a:rPr>
              <a:t>  è un endoscheletro </a:t>
            </a:r>
          </a:p>
          <a:p>
            <a:pPr eaLnBrk="0" hangingPunct="0">
              <a:lnSpc>
                <a:spcPct val="140000"/>
              </a:lnSpc>
              <a:buFont typeface="Wingdings" pitchFamily="2" charset="2"/>
              <a:buNone/>
            </a:pPr>
            <a:r>
              <a:rPr lang="it-IT" sz="2200" b="1">
                <a:latin typeface="Arial" charset="0"/>
                <a:cs typeface="Times New Roman" pitchFamily="18" charset="0"/>
              </a:rPr>
              <a:t>     costituito da fibrille</a:t>
            </a:r>
          </a:p>
        </p:txBody>
      </p:sp>
      <p:sp>
        <p:nvSpPr>
          <p:cNvPr id="49175" name="Text Box 23"/>
          <p:cNvSpPr txBox="1">
            <a:spLocks noChangeArrowheads="1"/>
          </p:cNvSpPr>
          <p:nvPr/>
        </p:nvSpPr>
        <p:spPr bwMode="auto">
          <a:xfrm>
            <a:off x="4648200" y="1268413"/>
            <a:ext cx="4495800" cy="2438400"/>
          </a:xfrm>
          <a:prstGeom prst="rect">
            <a:avLst/>
          </a:prstGeom>
          <a:noFill/>
          <a:ln w="9525">
            <a:noFill/>
            <a:miter lim="800000"/>
            <a:headEnd/>
            <a:tailEnd/>
          </a:ln>
          <a:effectLst/>
        </p:spPr>
        <p:txBody>
          <a:bodyPr>
            <a:spAutoFit/>
          </a:bodyPr>
          <a:lstStyle/>
          <a:p>
            <a:pPr>
              <a:spcBef>
                <a:spcPct val="50000"/>
              </a:spcBef>
              <a:buFontTx/>
              <a:buChar char="•"/>
              <a:defRPr/>
            </a:pPr>
            <a:r>
              <a:rPr lang="it-IT" sz="2200" b="1" dirty="0">
                <a:latin typeface="Arial" charset="0"/>
              </a:rPr>
              <a:t>    È una membrana sottesa ad un flagello detto </a:t>
            </a:r>
            <a:r>
              <a:rPr lang="it-IT" sz="2200" b="1" dirty="0">
                <a:effectLst>
                  <a:outerShdw blurRad="38100" dist="38100" dir="2700000" algn="tl">
                    <a:srgbClr val="000000"/>
                  </a:outerShdw>
                </a:effectLst>
                <a:latin typeface="Arial" charset="0"/>
              </a:rPr>
              <a:t>ricorrente</a:t>
            </a:r>
            <a:r>
              <a:rPr lang="it-IT" sz="2200" b="1" dirty="0">
                <a:latin typeface="Arial" charset="0"/>
              </a:rPr>
              <a:t>.</a:t>
            </a:r>
          </a:p>
          <a:p>
            <a:pPr>
              <a:spcBef>
                <a:spcPct val="50000"/>
              </a:spcBef>
              <a:buFontTx/>
              <a:buChar char="•"/>
              <a:defRPr/>
            </a:pPr>
            <a:r>
              <a:rPr lang="it-IT" sz="2200" b="1" dirty="0">
                <a:latin typeface="Arial" charset="0"/>
              </a:rPr>
              <a:t>    Consente movimenti più efficaci</a:t>
            </a:r>
            <a:r>
              <a:rPr lang="it-IT" sz="2200" dirty="0">
                <a:latin typeface="Arial" charset="0"/>
              </a:rPr>
              <a:t> </a:t>
            </a:r>
            <a:r>
              <a:rPr lang="it-IT" sz="2200" b="1" dirty="0">
                <a:latin typeface="Arial" charset="0"/>
              </a:rPr>
              <a:t>in materiali vischiosi </a:t>
            </a:r>
          </a:p>
          <a:p>
            <a:pPr>
              <a:spcBef>
                <a:spcPct val="50000"/>
              </a:spcBef>
              <a:defRPr/>
            </a:pPr>
            <a:r>
              <a:rPr lang="it-IT" sz="2200" b="1" dirty="0">
                <a:latin typeface="Arial" charset="0"/>
                <a:cs typeface="Times New Roman" charset="0"/>
              </a:rPr>
              <a:t>(es. </a:t>
            </a:r>
            <a:r>
              <a:rPr lang="it-IT" sz="2200" b="1" i="1" dirty="0" err="1">
                <a:latin typeface="Arial" charset="0"/>
                <a:cs typeface="Times New Roman" charset="0"/>
              </a:rPr>
              <a:t>Trichomonas</a:t>
            </a:r>
            <a:r>
              <a:rPr lang="it-IT" sz="2200" b="1" i="1" dirty="0">
                <a:latin typeface="Arial" charset="0"/>
                <a:cs typeface="Times New Roman" charset="0"/>
              </a:rPr>
              <a:t> </a:t>
            </a:r>
            <a:r>
              <a:rPr lang="it-IT" sz="2200" b="1" dirty="0" err="1">
                <a:latin typeface="Arial" charset="0"/>
                <a:cs typeface="Times New Roman" charset="0"/>
              </a:rPr>
              <a:t>spp</a:t>
            </a:r>
            <a:r>
              <a:rPr lang="it-IT" sz="2200" b="1" dirty="0">
                <a:latin typeface="Arial" charset="0"/>
                <a:cs typeface="Times New Roman" charset="0"/>
              </a:rPr>
              <a:t>. e</a:t>
            </a:r>
            <a:r>
              <a:rPr lang="it-IT" sz="2200" b="1" i="1" dirty="0">
                <a:latin typeface="Arial" charset="0"/>
                <a:cs typeface="Times New Roman" charset="0"/>
              </a:rPr>
              <a:t> </a:t>
            </a:r>
            <a:r>
              <a:rPr lang="it-IT" sz="2200" b="1" i="1" dirty="0" err="1">
                <a:latin typeface="Arial" charset="0"/>
                <a:cs typeface="Times New Roman" charset="0"/>
              </a:rPr>
              <a:t>Trypanosoma</a:t>
            </a:r>
            <a:r>
              <a:rPr lang="it-IT" sz="2200" b="1" i="1" dirty="0">
                <a:latin typeface="Arial" charset="0"/>
                <a:cs typeface="Times New Roman" charset="0"/>
              </a:rPr>
              <a:t> </a:t>
            </a:r>
            <a:r>
              <a:rPr lang="it-IT" sz="2200" b="1" dirty="0" err="1">
                <a:latin typeface="Arial" charset="0"/>
                <a:cs typeface="Times New Roman" charset="0"/>
              </a:rPr>
              <a:t>spp</a:t>
            </a:r>
            <a:r>
              <a:rPr lang="it-IT" sz="2200" b="1" dirty="0">
                <a:latin typeface="Arial" charset="0"/>
                <a:cs typeface="Times New Roman" charset="0"/>
              </a:rPr>
              <a:t>.) </a:t>
            </a:r>
          </a:p>
        </p:txBody>
      </p:sp>
      <p:pic>
        <p:nvPicPr>
          <p:cNvPr id="22550" name="Picture 24" descr="TRYPSEM"/>
          <p:cNvPicPr>
            <a:picLocks noChangeAspect="1" noChangeArrowheads="1"/>
          </p:cNvPicPr>
          <p:nvPr/>
        </p:nvPicPr>
        <p:blipFill>
          <a:blip r:embed="rId10">
            <a:lum bright="54000"/>
          </a:blip>
          <a:srcRect/>
          <a:stretch>
            <a:fillRect/>
          </a:stretch>
        </p:blipFill>
        <p:spPr bwMode="auto">
          <a:xfrm>
            <a:off x="4572000" y="4495800"/>
            <a:ext cx="2209800" cy="2101850"/>
          </a:xfrm>
          <a:prstGeom prst="rect">
            <a:avLst/>
          </a:prstGeom>
          <a:noFill/>
          <a:ln w="9525">
            <a:noFill/>
            <a:miter lim="800000"/>
            <a:headEnd/>
            <a:tailEnd/>
          </a:ln>
        </p:spPr>
      </p:pic>
      <p:pic>
        <p:nvPicPr>
          <p:cNvPr id="22551" name="Picture 25" descr="STDTrichomonas"/>
          <p:cNvPicPr>
            <a:picLocks noChangeAspect="1" noChangeArrowheads="1"/>
          </p:cNvPicPr>
          <p:nvPr/>
        </p:nvPicPr>
        <p:blipFill>
          <a:blip r:embed="rId11"/>
          <a:srcRect l="22983" r="17920" b="9756"/>
          <a:stretch>
            <a:fillRect/>
          </a:stretch>
        </p:blipFill>
        <p:spPr bwMode="auto">
          <a:xfrm>
            <a:off x="228600" y="3810000"/>
            <a:ext cx="1903413" cy="2819400"/>
          </a:xfrm>
          <a:prstGeom prst="rect">
            <a:avLst/>
          </a:prstGeom>
          <a:noFill/>
          <a:ln w="9525">
            <a:solidFill>
              <a:schemeClr val="accent2"/>
            </a:solidFill>
            <a:miter lim="800000"/>
            <a:headEnd/>
            <a:tailEnd/>
          </a:ln>
        </p:spPr>
      </p:pic>
      <p:sp>
        <p:nvSpPr>
          <p:cNvPr id="22552" name="Rectangle 26"/>
          <p:cNvSpPr>
            <a:spLocks noChangeArrowheads="1"/>
          </p:cNvSpPr>
          <p:nvPr/>
        </p:nvSpPr>
        <p:spPr bwMode="auto">
          <a:xfrm>
            <a:off x="2855913" y="282575"/>
            <a:ext cx="3798887" cy="427038"/>
          </a:xfrm>
          <a:prstGeom prst="rect">
            <a:avLst/>
          </a:prstGeom>
          <a:noFill/>
          <a:ln w="9525">
            <a:noFill/>
            <a:miter lim="800000"/>
            <a:headEnd/>
            <a:tailEnd/>
          </a:ln>
        </p:spPr>
        <p:txBody>
          <a:bodyPr wrap="none">
            <a:spAutoFit/>
          </a:bodyPr>
          <a:lstStyle/>
          <a:p>
            <a:pPr eaLnBrk="0" hangingPunct="0">
              <a:spcBef>
                <a:spcPct val="50000"/>
              </a:spcBef>
            </a:pPr>
            <a:r>
              <a:rPr lang="it-IT" sz="2200" b="1">
                <a:latin typeface="Arial" charset="0"/>
              </a:rPr>
              <a:t>STRUTTURE ACCESSORIE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457200"/>
            <a:ext cx="9144000" cy="1905000"/>
          </a:xfrm>
          <a:prstGeom prst="rect">
            <a:avLst/>
          </a:prstGeom>
          <a:solidFill>
            <a:srgbClr val="FFFFCC"/>
          </a:solidFill>
          <a:ln w="9525">
            <a:solidFill>
              <a:schemeClr val="accent2"/>
            </a:solidFill>
            <a:miter lim="800000"/>
            <a:headEnd/>
            <a:tailEnd/>
          </a:ln>
          <a:effectLst/>
        </p:spPr>
        <p:txBody>
          <a:bodyPr>
            <a:spAutoFit/>
          </a:bodyPr>
          <a:lstStyle/>
          <a:p>
            <a:pPr>
              <a:lnSpc>
                <a:spcPct val="140000"/>
              </a:lnSpc>
              <a:spcBef>
                <a:spcPct val="50000"/>
              </a:spcBef>
              <a:defRPr/>
            </a:pPr>
            <a:r>
              <a:rPr lang="it-IT" sz="2800" b="1">
                <a:solidFill>
                  <a:srgbClr val="FF0000"/>
                </a:solidFill>
                <a:effectLst>
                  <a:outerShdw blurRad="38100" dist="38100" dir="2700000" algn="tl">
                    <a:srgbClr val="000000"/>
                  </a:outerShdw>
                </a:effectLst>
                <a:latin typeface="Arial" charset="0"/>
              </a:rPr>
              <a:t>Complesso Apicale</a:t>
            </a:r>
            <a:r>
              <a:rPr lang="it-IT" sz="2200" b="1">
                <a:solidFill>
                  <a:srgbClr val="FF0000"/>
                </a:solidFill>
                <a:latin typeface="Arial" charset="0"/>
              </a:rPr>
              <a:t> </a:t>
            </a:r>
            <a:endParaRPr lang="it-IT" sz="2200" b="1">
              <a:solidFill>
                <a:schemeClr val="accent2"/>
              </a:solidFill>
              <a:latin typeface="Arial" charset="0"/>
            </a:endParaRPr>
          </a:p>
          <a:p>
            <a:pPr>
              <a:lnSpc>
                <a:spcPct val="140000"/>
              </a:lnSpc>
              <a:spcBef>
                <a:spcPct val="50000"/>
              </a:spcBef>
              <a:buFont typeface="Wingdings" pitchFamily="2" charset="2"/>
              <a:buNone/>
              <a:defRPr/>
            </a:pPr>
            <a:r>
              <a:rPr lang="it-IT" b="1">
                <a:solidFill>
                  <a:schemeClr val="accent2"/>
                </a:solidFill>
                <a:latin typeface="Arial" charset="0"/>
              </a:rPr>
              <a:t>E’ l’apice strutturalmente complesso dei protozoi Apicomplexa  e media la </a:t>
            </a:r>
            <a:r>
              <a:rPr lang="it-IT" b="1">
                <a:solidFill>
                  <a:schemeClr val="accent2"/>
                </a:solidFill>
                <a:effectLst>
                  <a:outerShdw blurRad="38100" dist="38100" dir="2700000" algn="tl">
                    <a:srgbClr val="000000"/>
                  </a:outerShdw>
                </a:effectLst>
                <a:latin typeface="Arial" charset="0"/>
              </a:rPr>
              <a:t>penetrazione</a:t>
            </a:r>
            <a:r>
              <a:rPr lang="it-IT" b="1">
                <a:solidFill>
                  <a:schemeClr val="accent2"/>
                </a:solidFill>
                <a:latin typeface="Arial" charset="0"/>
              </a:rPr>
              <a:t> nella cellula ospite</a:t>
            </a:r>
          </a:p>
        </p:txBody>
      </p:sp>
      <p:pic>
        <p:nvPicPr>
          <p:cNvPr id="23555" name="Picture 5" descr="SubpellicularMTs"/>
          <p:cNvPicPr>
            <a:picLocks noChangeAspect="1" noChangeArrowheads="1"/>
          </p:cNvPicPr>
          <p:nvPr/>
        </p:nvPicPr>
        <p:blipFill>
          <a:blip r:embed="rId3"/>
          <a:srcRect/>
          <a:stretch>
            <a:fillRect/>
          </a:stretch>
        </p:blipFill>
        <p:spPr bwMode="auto">
          <a:xfrm>
            <a:off x="2971800" y="3200400"/>
            <a:ext cx="3810000" cy="343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it-IT" smtClean="0"/>
              <a:t>Protozoi </a:t>
            </a:r>
          </a:p>
        </p:txBody>
      </p:sp>
      <p:sp>
        <p:nvSpPr>
          <p:cNvPr id="6147" name="Rectangle 3"/>
          <p:cNvSpPr>
            <a:spLocks noGrp="1" noChangeArrowheads="1"/>
          </p:cNvSpPr>
          <p:nvPr>
            <p:ph type="body" idx="1"/>
          </p:nvPr>
        </p:nvSpPr>
        <p:spPr/>
        <p:txBody>
          <a:bodyPr/>
          <a:lstStyle/>
          <a:p>
            <a:pPr eaLnBrk="1" hangingPunct="1">
              <a:lnSpc>
                <a:spcPct val="90000"/>
              </a:lnSpc>
            </a:pPr>
            <a:r>
              <a:rPr lang="it-IT" sz="2400" smtClean="0"/>
              <a:t>Microrganismi unicellulari eucariotici privi di parete cellulare, incolori, e mobili</a:t>
            </a:r>
          </a:p>
          <a:p>
            <a:pPr eaLnBrk="1" hangingPunct="1">
              <a:lnSpc>
                <a:spcPct val="90000"/>
              </a:lnSpc>
            </a:pPr>
            <a:r>
              <a:rPr lang="it-IT" sz="2400" smtClean="0"/>
              <a:t>Dimensioni maggiori delle cellule procariotiche</a:t>
            </a:r>
          </a:p>
          <a:p>
            <a:pPr eaLnBrk="1" hangingPunct="1">
              <a:lnSpc>
                <a:spcPct val="90000"/>
              </a:lnSpc>
            </a:pPr>
            <a:r>
              <a:rPr lang="it-IT" sz="2400" smtClean="0"/>
              <a:t>Assenza di clorofilla </a:t>
            </a:r>
          </a:p>
          <a:p>
            <a:pPr eaLnBrk="1" hangingPunct="1">
              <a:lnSpc>
                <a:spcPct val="90000"/>
              </a:lnSpc>
            </a:pPr>
            <a:r>
              <a:rPr lang="it-IT" sz="2400" smtClean="0"/>
              <a:t>Si ritrovano in  molti habitat d’acqua dolce e marina e nel suolo</a:t>
            </a:r>
          </a:p>
          <a:p>
            <a:pPr eaLnBrk="1" hangingPunct="1">
              <a:lnSpc>
                <a:spcPct val="90000"/>
              </a:lnSpc>
            </a:pPr>
            <a:r>
              <a:rPr lang="it-IT" sz="2400" smtClean="0"/>
              <a:t>Sono parassiti di animali compreso l’uomo</a:t>
            </a:r>
          </a:p>
          <a:p>
            <a:pPr eaLnBrk="1" hangingPunct="1">
              <a:lnSpc>
                <a:spcPct val="90000"/>
              </a:lnSpc>
            </a:pPr>
            <a:r>
              <a:rPr lang="it-IT" sz="2400" smtClean="0"/>
              <a:t>Si nutrono ingerendo materiale particellare per fagocitosi</a:t>
            </a:r>
          </a:p>
          <a:p>
            <a:pPr eaLnBrk="1" hangingPunct="1">
              <a:lnSpc>
                <a:spcPct val="90000"/>
              </a:lnSpc>
            </a:pPr>
            <a:r>
              <a:rPr lang="it-IT" sz="2400" smtClean="0"/>
              <a:t>Alcuni sono in grado di inghiottire cellule batteriche o piccole cellule eucariotiche tramite una struttura detta gola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228600" y="304800"/>
            <a:ext cx="5410200" cy="2954338"/>
          </a:xfrm>
          <a:prstGeom prst="rect">
            <a:avLst/>
          </a:prstGeom>
          <a:solidFill>
            <a:srgbClr val="FFFFCC"/>
          </a:solidFill>
          <a:ln w="9525">
            <a:solidFill>
              <a:schemeClr val="accent2"/>
            </a:solidFill>
            <a:miter lim="800000"/>
            <a:headEnd/>
            <a:tailEnd/>
          </a:ln>
          <a:effectLst/>
        </p:spPr>
        <p:txBody>
          <a:bodyPr>
            <a:spAutoFit/>
          </a:bodyPr>
          <a:lstStyle/>
          <a:p>
            <a:pPr>
              <a:lnSpc>
                <a:spcPct val="150000"/>
              </a:lnSpc>
              <a:spcBef>
                <a:spcPct val="50000"/>
              </a:spcBef>
              <a:defRPr/>
            </a:pPr>
            <a:r>
              <a:rPr lang="it-IT" sz="2200" b="1">
                <a:solidFill>
                  <a:schemeClr val="accent2"/>
                </a:solidFill>
                <a:latin typeface="Arial" charset="0"/>
              </a:rPr>
              <a:t>E’ costituito da:</a:t>
            </a:r>
          </a:p>
          <a:p>
            <a:pPr>
              <a:lnSpc>
                <a:spcPct val="150000"/>
              </a:lnSpc>
              <a:spcBef>
                <a:spcPct val="50000"/>
              </a:spcBef>
              <a:buFont typeface="Wingdings" pitchFamily="2" charset="2"/>
              <a:buChar char="Ø"/>
              <a:defRPr/>
            </a:pPr>
            <a:r>
              <a:rPr lang="it-IT" sz="2200" b="1">
                <a:solidFill>
                  <a:schemeClr val="accent2"/>
                </a:solidFill>
                <a:latin typeface="Arial" charset="0"/>
              </a:rPr>
              <a:t> un </a:t>
            </a:r>
            <a:r>
              <a:rPr lang="it-IT" sz="2200" b="1">
                <a:solidFill>
                  <a:schemeClr val="accent2"/>
                </a:solidFill>
                <a:effectLst>
                  <a:outerShdw blurRad="38100" dist="38100" dir="2700000" algn="tl">
                    <a:srgbClr val="000000"/>
                  </a:outerShdw>
                </a:effectLst>
                <a:latin typeface="Arial" charset="0"/>
              </a:rPr>
              <a:t>conoide</a:t>
            </a:r>
            <a:r>
              <a:rPr lang="it-IT" sz="2200" b="1">
                <a:solidFill>
                  <a:schemeClr val="accent2"/>
                </a:solidFill>
                <a:latin typeface="Arial" charset="0"/>
              </a:rPr>
              <a:t> di natura microtubulare</a:t>
            </a:r>
          </a:p>
          <a:p>
            <a:pPr>
              <a:lnSpc>
                <a:spcPct val="150000"/>
              </a:lnSpc>
              <a:spcBef>
                <a:spcPct val="50000"/>
              </a:spcBef>
              <a:buFont typeface="Wingdings" pitchFamily="2" charset="2"/>
              <a:buChar char="Ø"/>
              <a:defRPr/>
            </a:pPr>
            <a:r>
              <a:rPr lang="it-IT" sz="2200" b="1">
                <a:solidFill>
                  <a:schemeClr val="accent2"/>
                </a:solidFill>
                <a:latin typeface="Arial" charset="0"/>
              </a:rPr>
              <a:t> </a:t>
            </a:r>
            <a:r>
              <a:rPr lang="it-IT" sz="2200" b="1">
                <a:solidFill>
                  <a:schemeClr val="accent2"/>
                </a:solidFill>
                <a:effectLst>
                  <a:outerShdw blurRad="38100" dist="38100" dir="2700000" algn="tl">
                    <a:srgbClr val="000000"/>
                  </a:outerShdw>
                </a:effectLst>
                <a:latin typeface="Arial" charset="0"/>
              </a:rPr>
              <a:t>vescicole</a:t>
            </a:r>
            <a:r>
              <a:rPr lang="it-IT" sz="2200" b="1">
                <a:solidFill>
                  <a:schemeClr val="accent2"/>
                </a:solidFill>
                <a:latin typeface="Arial" charset="0"/>
              </a:rPr>
              <a:t> provviste di condotti (</a:t>
            </a:r>
            <a:r>
              <a:rPr lang="it-IT" sz="2200" b="1">
                <a:solidFill>
                  <a:schemeClr val="accent2"/>
                </a:solidFill>
                <a:effectLst>
                  <a:outerShdw blurRad="38100" dist="38100" dir="2700000" algn="tl">
                    <a:srgbClr val="000000"/>
                  </a:outerShdw>
                </a:effectLst>
                <a:latin typeface="Arial" charset="0"/>
              </a:rPr>
              <a:t>rhoptries)</a:t>
            </a:r>
            <a:r>
              <a:rPr lang="it-IT" sz="2200" b="1">
                <a:solidFill>
                  <a:schemeClr val="accent2"/>
                </a:solidFill>
                <a:latin typeface="Arial" charset="0"/>
              </a:rPr>
              <a:t> che liberano </a:t>
            </a:r>
            <a:r>
              <a:rPr lang="it-IT" sz="2200" b="1">
                <a:solidFill>
                  <a:schemeClr val="accent2"/>
                </a:solidFill>
                <a:effectLst>
                  <a:outerShdw blurRad="38100" dist="38100" dir="2700000" algn="tl">
                    <a:srgbClr val="000000"/>
                  </a:outerShdw>
                </a:effectLst>
                <a:latin typeface="Arial" charset="0"/>
              </a:rPr>
              <a:t>enzimi litici</a:t>
            </a:r>
            <a:r>
              <a:rPr lang="it-IT" sz="2200" b="1">
                <a:solidFill>
                  <a:schemeClr val="accent2"/>
                </a:solidFill>
                <a:latin typeface="Arial" charset="0"/>
              </a:rPr>
              <a:t> all’apice del complesso</a:t>
            </a:r>
          </a:p>
        </p:txBody>
      </p:sp>
      <p:pic>
        <p:nvPicPr>
          <p:cNvPr id="24579" name="Picture 3" descr="~AUT0024"/>
          <p:cNvPicPr>
            <a:picLocks noChangeAspect="1" noChangeArrowheads="1"/>
          </p:cNvPicPr>
          <p:nvPr/>
        </p:nvPicPr>
        <p:blipFill>
          <a:blip r:embed="rId3"/>
          <a:srcRect l="13539" t="3450" r="11989" b="49400"/>
          <a:stretch>
            <a:fillRect/>
          </a:stretch>
        </p:blipFill>
        <p:spPr bwMode="auto">
          <a:xfrm>
            <a:off x="1752600" y="3581400"/>
            <a:ext cx="3352800" cy="3276600"/>
          </a:xfrm>
          <a:prstGeom prst="rect">
            <a:avLst/>
          </a:prstGeom>
          <a:solidFill>
            <a:srgbClr val="FFFFCC"/>
          </a:solidFill>
          <a:ln w="9525">
            <a:solidFill>
              <a:srgbClr val="FFFFCC"/>
            </a:solidFill>
            <a:miter lim="800000"/>
            <a:headEnd/>
            <a:tailEnd/>
          </a:ln>
        </p:spPr>
      </p:pic>
      <p:pic>
        <p:nvPicPr>
          <p:cNvPr id="24580" name="Picture 4" descr="~AUT0025"/>
          <p:cNvPicPr>
            <a:picLocks noChangeAspect="1" noChangeArrowheads="1"/>
          </p:cNvPicPr>
          <p:nvPr/>
        </p:nvPicPr>
        <p:blipFill>
          <a:blip r:embed="rId4"/>
          <a:srcRect/>
          <a:stretch>
            <a:fillRect/>
          </a:stretch>
        </p:blipFill>
        <p:spPr bwMode="auto">
          <a:xfrm>
            <a:off x="5791200" y="304800"/>
            <a:ext cx="3124200" cy="3048000"/>
          </a:xfrm>
          <a:prstGeom prst="rect">
            <a:avLst/>
          </a:prstGeom>
          <a:solidFill>
            <a:srgbClr val="FFFFCC"/>
          </a:solidFill>
          <a:ln w="9525">
            <a:solidFill>
              <a:srgbClr val="FFFFCC"/>
            </a:solidFill>
            <a:miter lim="800000"/>
            <a:headEnd/>
            <a:tailEnd/>
          </a:ln>
        </p:spPr>
      </p:pic>
      <p:sp>
        <p:nvSpPr>
          <p:cNvPr id="24581" name="Text Box 6"/>
          <p:cNvSpPr txBox="1">
            <a:spLocks noChangeArrowheads="1"/>
          </p:cNvSpPr>
          <p:nvPr/>
        </p:nvSpPr>
        <p:spPr bwMode="auto">
          <a:xfrm>
            <a:off x="5105400" y="4419600"/>
            <a:ext cx="1524000" cy="396875"/>
          </a:xfrm>
          <a:prstGeom prst="rect">
            <a:avLst/>
          </a:prstGeom>
          <a:noFill/>
          <a:ln w="9525">
            <a:noFill/>
            <a:miter lim="800000"/>
            <a:headEnd/>
            <a:tailEnd/>
          </a:ln>
        </p:spPr>
        <p:txBody>
          <a:bodyPr>
            <a:spAutoFit/>
          </a:bodyPr>
          <a:lstStyle/>
          <a:p>
            <a:pPr>
              <a:spcBef>
                <a:spcPct val="50000"/>
              </a:spcBef>
            </a:pPr>
            <a:r>
              <a:rPr lang="it-IT" sz="2000" b="1"/>
              <a:t>rhoptries</a:t>
            </a:r>
          </a:p>
        </p:txBody>
      </p:sp>
      <p:sp>
        <p:nvSpPr>
          <p:cNvPr id="24582" name="Line 8"/>
          <p:cNvSpPr>
            <a:spLocks noChangeShapeType="1"/>
          </p:cNvSpPr>
          <p:nvPr/>
        </p:nvSpPr>
        <p:spPr bwMode="auto">
          <a:xfrm flipV="1">
            <a:off x="3886200" y="4800600"/>
            <a:ext cx="1524000" cy="381000"/>
          </a:xfrm>
          <a:prstGeom prst="line">
            <a:avLst/>
          </a:prstGeom>
          <a:noFill/>
          <a:ln w="38100">
            <a:solidFill>
              <a:srgbClr val="FF00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971800" y="304800"/>
            <a:ext cx="3276600" cy="533400"/>
          </a:xfrm>
        </p:spPr>
        <p:txBody>
          <a:bodyPr/>
          <a:lstStyle/>
          <a:p>
            <a:pPr>
              <a:defRPr/>
            </a:pPr>
            <a:r>
              <a:rPr lang="it-IT" sz="2800" b="1" dirty="0" err="1">
                <a:solidFill>
                  <a:schemeClr val="tx1"/>
                </a:solidFill>
                <a:effectLst>
                  <a:outerShdw blurRad="38100" dist="38100" dir="2700000" algn="tl">
                    <a:srgbClr val="000000"/>
                  </a:outerShdw>
                </a:effectLst>
                <a:latin typeface="Arial" charset="0"/>
              </a:rPr>
              <a:t>Apicoplastidi</a:t>
            </a:r>
            <a:endParaRPr lang="it-IT" sz="2800" b="1" dirty="0">
              <a:solidFill>
                <a:schemeClr val="tx1"/>
              </a:solidFill>
              <a:effectLst>
                <a:outerShdw blurRad="38100" dist="38100" dir="2700000" algn="tl">
                  <a:srgbClr val="000000"/>
                </a:outerShdw>
              </a:effectLst>
              <a:latin typeface="Arial" charset="0"/>
            </a:endParaRPr>
          </a:p>
        </p:txBody>
      </p:sp>
      <p:pic>
        <p:nvPicPr>
          <p:cNvPr id="25603" name="Picture 3" descr="toxosceme-b"/>
          <p:cNvPicPr>
            <a:picLocks noChangeAspect="1" noChangeArrowheads="1"/>
          </p:cNvPicPr>
          <p:nvPr/>
        </p:nvPicPr>
        <p:blipFill>
          <a:blip r:embed="rId3"/>
          <a:srcRect/>
          <a:stretch>
            <a:fillRect/>
          </a:stretch>
        </p:blipFill>
        <p:spPr bwMode="auto">
          <a:xfrm>
            <a:off x="6205538" y="1412875"/>
            <a:ext cx="2938462" cy="4437063"/>
          </a:xfrm>
          <a:prstGeom prst="rect">
            <a:avLst/>
          </a:prstGeom>
          <a:noFill/>
          <a:ln w="9525">
            <a:solidFill>
              <a:srgbClr val="0000FF"/>
            </a:solidFill>
            <a:miter lim="800000"/>
            <a:headEnd/>
            <a:tailEnd/>
          </a:ln>
        </p:spPr>
      </p:pic>
      <p:sp>
        <p:nvSpPr>
          <p:cNvPr id="59396" name="Text Box 4"/>
          <p:cNvSpPr txBox="1">
            <a:spLocks noChangeArrowheads="1"/>
          </p:cNvSpPr>
          <p:nvPr/>
        </p:nvSpPr>
        <p:spPr bwMode="auto">
          <a:xfrm>
            <a:off x="0" y="2133600"/>
            <a:ext cx="5976938" cy="4279900"/>
          </a:xfrm>
          <a:prstGeom prst="rect">
            <a:avLst/>
          </a:prstGeom>
          <a:noFill/>
          <a:ln w="9525">
            <a:noFill/>
            <a:miter lim="800000"/>
            <a:headEnd/>
            <a:tailEnd/>
          </a:ln>
          <a:effectLst/>
        </p:spPr>
        <p:txBody>
          <a:bodyPr>
            <a:spAutoFit/>
          </a:bodyPr>
          <a:lstStyle/>
          <a:p>
            <a:pPr>
              <a:lnSpc>
                <a:spcPct val="110000"/>
              </a:lnSpc>
              <a:spcBef>
                <a:spcPct val="50000"/>
              </a:spcBef>
              <a:defRPr/>
            </a:pPr>
            <a:r>
              <a:rPr lang="it-IT" sz="2200" b="1" dirty="0">
                <a:latin typeface="Arial" charset="0"/>
              </a:rPr>
              <a:t>Contengono DNA circolare che presenta sequenza omologa a quella dei plastidi vegetali, ma  </a:t>
            </a:r>
            <a:r>
              <a:rPr lang="it-IT" sz="2200" b="1" dirty="0">
                <a:effectLst>
                  <a:outerShdw blurRad="38100" dist="38100" dir="2700000" algn="tl">
                    <a:srgbClr val="000000"/>
                  </a:outerShdw>
                </a:effectLst>
                <a:latin typeface="Arial" charset="0"/>
              </a:rPr>
              <a:t>non regola la funzione </a:t>
            </a:r>
            <a:r>
              <a:rPr lang="it-IT" sz="2200" b="1" dirty="0" err="1">
                <a:effectLst>
                  <a:outerShdw blurRad="38100" dist="38100" dir="2700000" algn="tl">
                    <a:srgbClr val="000000"/>
                  </a:outerShdw>
                </a:effectLst>
                <a:latin typeface="Arial" charset="0"/>
              </a:rPr>
              <a:t>fotosintetica</a:t>
            </a:r>
            <a:endParaRPr lang="it-IT" sz="2200" b="1" dirty="0">
              <a:effectLst>
                <a:outerShdw blurRad="38100" dist="38100" dir="2700000" algn="tl">
                  <a:srgbClr val="000000"/>
                </a:outerShdw>
              </a:effectLst>
              <a:latin typeface="Arial" charset="0"/>
            </a:endParaRPr>
          </a:p>
          <a:p>
            <a:pPr>
              <a:lnSpc>
                <a:spcPct val="110000"/>
              </a:lnSpc>
              <a:spcBef>
                <a:spcPct val="50000"/>
              </a:spcBef>
              <a:buClr>
                <a:srgbClr val="FF0000"/>
              </a:buClr>
              <a:buFont typeface="Wingdings" pitchFamily="2" charset="2"/>
              <a:buChar char="Ø"/>
              <a:defRPr/>
            </a:pPr>
            <a:r>
              <a:rPr lang="it-IT" sz="2200" b="1" dirty="0">
                <a:latin typeface="Arial" charset="0"/>
              </a:rPr>
              <a:t> codificano per componenti della </a:t>
            </a:r>
            <a:r>
              <a:rPr lang="it-IT" sz="2200" b="1" dirty="0">
                <a:effectLst>
                  <a:outerShdw blurRad="38100" dist="38100" dir="2700000" algn="tl">
                    <a:srgbClr val="000000"/>
                  </a:outerShdw>
                </a:effectLst>
                <a:latin typeface="Arial" charset="0"/>
              </a:rPr>
              <a:t>sintesi  </a:t>
            </a:r>
            <a:r>
              <a:rPr lang="it-IT" sz="2200" b="1" dirty="0">
                <a:latin typeface="Arial" charset="0"/>
              </a:rPr>
              <a:t>proteica </a:t>
            </a:r>
          </a:p>
          <a:p>
            <a:pPr>
              <a:lnSpc>
                <a:spcPct val="110000"/>
              </a:lnSpc>
              <a:spcBef>
                <a:spcPct val="50000"/>
              </a:spcBef>
              <a:buClr>
                <a:srgbClr val="FF0000"/>
              </a:buClr>
              <a:buFont typeface="Wingdings" pitchFamily="2" charset="2"/>
              <a:buChar char="Ø"/>
              <a:defRPr/>
            </a:pPr>
            <a:r>
              <a:rPr lang="it-IT" sz="2200" b="1" dirty="0">
                <a:latin typeface="Arial" charset="0"/>
              </a:rPr>
              <a:t> svolgono la </a:t>
            </a:r>
            <a:r>
              <a:rPr lang="it-IT" sz="2200" b="1" dirty="0">
                <a:effectLst>
                  <a:outerShdw blurRad="38100" dist="38100" dir="2700000" algn="tl">
                    <a:srgbClr val="000000"/>
                  </a:outerShdw>
                </a:effectLst>
                <a:latin typeface="Arial" charset="0"/>
              </a:rPr>
              <a:t>biosintesi di acidi grassi</a:t>
            </a:r>
          </a:p>
          <a:p>
            <a:pPr>
              <a:lnSpc>
                <a:spcPct val="110000"/>
              </a:lnSpc>
              <a:spcBef>
                <a:spcPct val="50000"/>
              </a:spcBef>
              <a:buClr>
                <a:srgbClr val="FF0000"/>
              </a:buClr>
              <a:buFont typeface="Wingdings" pitchFamily="2" charset="2"/>
              <a:buChar char="Ø"/>
              <a:defRPr/>
            </a:pPr>
            <a:r>
              <a:rPr lang="it-IT" sz="2200" b="1" dirty="0">
                <a:latin typeface="Arial" charset="0"/>
              </a:rPr>
              <a:t> sono il </a:t>
            </a:r>
            <a:r>
              <a:rPr lang="it-IT" sz="2200" b="1" dirty="0">
                <a:effectLst>
                  <a:outerShdw blurRad="38100" dist="38100" dir="2700000" algn="tl">
                    <a:srgbClr val="000000"/>
                  </a:outerShdw>
                </a:effectLst>
                <a:latin typeface="Arial" charset="0"/>
              </a:rPr>
              <a:t>bersaglio</a:t>
            </a:r>
            <a:r>
              <a:rPr lang="it-IT" sz="2200" b="1" dirty="0">
                <a:latin typeface="Arial" charset="0"/>
              </a:rPr>
              <a:t> di alcuni antibiotici antibatterici a cui gli </a:t>
            </a:r>
            <a:r>
              <a:rPr lang="it-IT" sz="2200" b="1" dirty="0" err="1">
                <a:latin typeface="Arial" charset="0"/>
              </a:rPr>
              <a:t>Apicomplexa</a:t>
            </a:r>
            <a:r>
              <a:rPr lang="it-IT" sz="2200" b="1" dirty="0">
                <a:latin typeface="Arial" charset="0"/>
              </a:rPr>
              <a:t> sono sensibili.</a:t>
            </a:r>
          </a:p>
        </p:txBody>
      </p:sp>
      <p:sp>
        <p:nvSpPr>
          <p:cNvPr id="59402" name="Rectangle 10"/>
          <p:cNvSpPr>
            <a:spLocks noChangeArrowheads="1"/>
          </p:cNvSpPr>
          <p:nvPr/>
        </p:nvSpPr>
        <p:spPr bwMode="auto">
          <a:xfrm>
            <a:off x="0" y="914400"/>
            <a:ext cx="9525000" cy="839788"/>
          </a:xfrm>
          <a:prstGeom prst="rect">
            <a:avLst/>
          </a:prstGeom>
          <a:noFill/>
          <a:ln w="9525">
            <a:noFill/>
            <a:miter lim="800000"/>
            <a:headEnd/>
            <a:tailEnd/>
          </a:ln>
          <a:effectLst/>
        </p:spPr>
        <p:txBody>
          <a:bodyPr>
            <a:spAutoFit/>
          </a:bodyPr>
          <a:lstStyle/>
          <a:p>
            <a:pPr>
              <a:lnSpc>
                <a:spcPct val="110000"/>
              </a:lnSpc>
              <a:spcBef>
                <a:spcPct val="50000"/>
              </a:spcBef>
              <a:defRPr/>
            </a:pPr>
            <a:r>
              <a:rPr lang="it-IT" sz="2200" b="1" dirty="0">
                <a:latin typeface="Arial" charset="0"/>
              </a:rPr>
              <a:t>Organuli intracellulari presenti nei protozoi del Phylum </a:t>
            </a:r>
            <a:r>
              <a:rPr lang="it-IT" sz="2200" b="1" dirty="0" err="1">
                <a:effectLst>
                  <a:outerShdw blurRad="38100" dist="38100" dir="2700000" algn="tl">
                    <a:srgbClr val="000000"/>
                  </a:outerShdw>
                </a:effectLst>
                <a:latin typeface="Arial" charset="0"/>
              </a:rPr>
              <a:t>Apicomplexa</a:t>
            </a:r>
            <a:r>
              <a:rPr lang="it-IT" sz="2200" b="1" dirty="0">
                <a:latin typeface="Arial" charset="0"/>
              </a:rPr>
              <a:t> </a:t>
            </a:r>
            <a:r>
              <a:rPr lang="it-IT" b="1" dirty="0">
                <a:latin typeface="Arial" charset="0"/>
              </a:rPr>
              <a:t>(Es. </a:t>
            </a:r>
            <a:r>
              <a:rPr lang="it-IT" b="1" i="1" dirty="0">
                <a:latin typeface="Arial" charset="0"/>
              </a:rPr>
              <a:t>Toxoplasma </a:t>
            </a:r>
            <a:r>
              <a:rPr lang="it-IT" b="1" i="1" dirty="0" err="1">
                <a:latin typeface="Arial" charset="0"/>
              </a:rPr>
              <a:t>gondii</a:t>
            </a:r>
            <a:r>
              <a:rPr lang="it-IT" b="1" dirty="0">
                <a:latin typeface="Arial" charset="0"/>
              </a:rPr>
              <a:t> e </a:t>
            </a:r>
            <a:r>
              <a:rPr lang="it-IT" b="1" i="1" dirty="0" err="1">
                <a:latin typeface="Arial" charset="0"/>
              </a:rPr>
              <a:t>Plasmodium</a:t>
            </a:r>
            <a:r>
              <a:rPr lang="it-IT" b="1" dirty="0">
                <a:latin typeface="Arial" charset="0"/>
              </a:rPr>
              <a:t> </a:t>
            </a:r>
            <a:r>
              <a:rPr lang="it-IT" b="1" dirty="0" err="1">
                <a:latin typeface="Arial" charset="0"/>
              </a:rPr>
              <a:t>spp</a:t>
            </a:r>
            <a:r>
              <a:rPr lang="it-IT" b="1" dirty="0">
                <a:latin typeface="Arial" charset="0"/>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333375"/>
            <a:ext cx="8820150" cy="534988"/>
          </a:xfrm>
          <a:prstGeom prst="rect">
            <a:avLst/>
          </a:prstGeom>
          <a:noFill/>
          <a:ln w="9525">
            <a:noFill/>
            <a:miter lim="800000"/>
            <a:headEnd/>
            <a:tailEnd/>
          </a:ln>
        </p:spPr>
        <p:txBody>
          <a:bodyPr>
            <a:spAutoFit/>
          </a:bodyPr>
          <a:lstStyle/>
          <a:p>
            <a:pPr marL="457200" indent="-457200" eaLnBrk="0" hangingPunct="0">
              <a:lnSpc>
                <a:spcPct val="90000"/>
              </a:lnSpc>
              <a:spcBef>
                <a:spcPct val="50000"/>
              </a:spcBef>
            </a:pPr>
            <a:r>
              <a:rPr lang="it-IT" sz="3200" b="1">
                <a:latin typeface="Arial" charset="0"/>
                <a:cs typeface="Times New Roman" pitchFamily="18" charset="0"/>
              </a:rPr>
              <a:t>Riproduzione nei protozoi</a:t>
            </a:r>
            <a:endParaRPr lang="it-IT" sz="2200" b="1">
              <a:latin typeface="Arial" charset="0"/>
              <a:cs typeface="Times New Roman" pitchFamily="18" charset="0"/>
            </a:endParaRPr>
          </a:p>
        </p:txBody>
      </p:sp>
      <p:sp>
        <p:nvSpPr>
          <p:cNvPr id="55305" name="Rectangle 9"/>
          <p:cNvSpPr>
            <a:spLocks noChangeArrowheads="1"/>
          </p:cNvSpPr>
          <p:nvPr/>
        </p:nvSpPr>
        <p:spPr bwMode="auto">
          <a:xfrm>
            <a:off x="323850" y="1268413"/>
            <a:ext cx="4351338" cy="2879725"/>
          </a:xfrm>
          <a:prstGeom prst="rect">
            <a:avLst/>
          </a:prstGeom>
          <a:noFill/>
          <a:ln w="9525">
            <a:solidFill>
              <a:srgbClr val="009900"/>
            </a:solidFill>
            <a:miter lim="800000"/>
            <a:headEnd/>
            <a:tailEnd/>
          </a:ln>
          <a:effectLst/>
        </p:spPr>
        <p:txBody>
          <a:bodyPr>
            <a:spAutoFit/>
          </a:bodyPr>
          <a:lstStyle/>
          <a:p>
            <a:pPr eaLnBrk="0" hangingPunct="0">
              <a:lnSpc>
                <a:spcPct val="130000"/>
              </a:lnSpc>
              <a:spcBef>
                <a:spcPct val="50000"/>
              </a:spcBef>
              <a:defRPr/>
            </a:pPr>
            <a:r>
              <a:rPr lang="it-IT" sz="2200" b="1" dirty="0">
                <a:effectLst>
                  <a:outerShdw blurRad="38100" dist="38100" dir="2700000" algn="tl">
                    <a:srgbClr val="000000"/>
                  </a:outerShdw>
                </a:effectLst>
              </a:rPr>
              <a:t>            ASESSUATA</a:t>
            </a:r>
          </a:p>
          <a:p>
            <a:pPr eaLnBrk="0" hangingPunct="0">
              <a:lnSpc>
                <a:spcPct val="130000"/>
              </a:lnSpc>
              <a:spcBef>
                <a:spcPct val="50000"/>
              </a:spcBef>
              <a:defRPr/>
            </a:pPr>
            <a:r>
              <a:rPr lang="it-IT" sz="2200" b="1" dirty="0"/>
              <a:t>Assicura al protozoo una numerosa progenie con lo </a:t>
            </a:r>
            <a:r>
              <a:rPr lang="it-IT" sz="2200" b="1" dirty="0">
                <a:effectLst>
                  <a:outerShdw blurRad="38100" dist="38100" dir="2700000" algn="tl">
                    <a:srgbClr val="000000"/>
                  </a:outerShdw>
                </a:effectLst>
              </a:rPr>
              <a:t>stesso corredo genetico</a:t>
            </a:r>
            <a:r>
              <a:rPr lang="it-IT" sz="2200" b="1" dirty="0"/>
              <a:t>. E’ la modalità con cui si riproducono tutti i protozoi.</a:t>
            </a:r>
            <a:r>
              <a:rPr lang="it-IT" sz="2200" dirty="0"/>
              <a:t> </a:t>
            </a:r>
          </a:p>
        </p:txBody>
      </p:sp>
      <p:sp>
        <p:nvSpPr>
          <p:cNvPr id="55306" name="Rectangle 10"/>
          <p:cNvSpPr>
            <a:spLocks noChangeArrowheads="1"/>
          </p:cNvSpPr>
          <p:nvPr/>
        </p:nvSpPr>
        <p:spPr bwMode="auto">
          <a:xfrm>
            <a:off x="5040313" y="2205038"/>
            <a:ext cx="4103687" cy="3749675"/>
          </a:xfrm>
          <a:prstGeom prst="rect">
            <a:avLst/>
          </a:prstGeom>
          <a:noFill/>
          <a:ln w="9525">
            <a:solidFill>
              <a:srgbClr val="FF0000"/>
            </a:solidFill>
            <a:miter lim="800000"/>
            <a:headEnd/>
            <a:tailEnd/>
          </a:ln>
          <a:effectLst/>
        </p:spPr>
        <p:txBody>
          <a:bodyPr>
            <a:spAutoFit/>
          </a:bodyPr>
          <a:lstStyle/>
          <a:p>
            <a:pPr eaLnBrk="0" hangingPunct="0">
              <a:lnSpc>
                <a:spcPct val="130000"/>
              </a:lnSpc>
              <a:spcBef>
                <a:spcPct val="50000"/>
              </a:spcBef>
              <a:defRPr/>
            </a:pPr>
            <a:r>
              <a:rPr lang="it-IT" sz="2200" b="1" dirty="0">
                <a:solidFill>
                  <a:srgbClr val="FF0000"/>
                </a:solidFill>
                <a:effectLst>
                  <a:outerShdw blurRad="38100" dist="38100" dir="2700000" algn="tl">
                    <a:srgbClr val="000000"/>
                  </a:outerShdw>
                </a:effectLst>
              </a:rPr>
              <a:t>SESSUATA</a:t>
            </a:r>
          </a:p>
          <a:p>
            <a:pPr eaLnBrk="0" hangingPunct="0">
              <a:lnSpc>
                <a:spcPct val="130000"/>
              </a:lnSpc>
              <a:spcBef>
                <a:spcPct val="50000"/>
              </a:spcBef>
              <a:defRPr/>
            </a:pPr>
            <a:r>
              <a:rPr lang="it-IT" sz="2200" b="1" dirty="0"/>
              <a:t>Grazie al rimescolamento del patrimonio genetico, assicura una progenie </a:t>
            </a:r>
            <a:r>
              <a:rPr lang="it-IT" sz="2200" b="1" dirty="0">
                <a:effectLst>
                  <a:outerShdw blurRad="38100" dist="38100" dir="2700000" algn="tl">
                    <a:srgbClr val="000000"/>
                  </a:outerShdw>
                </a:effectLst>
              </a:rPr>
              <a:t>geneticamente variata</a:t>
            </a:r>
            <a:r>
              <a:rPr lang="it-IT" sz="2200" b="1" dirty="0"/>
              <a:t>. Questa modalità si attua solo in alcuni protozoi e come fase intercalare a quella asessuata.</a:t>
            </a:r>
          </a:p>
        </p:txBody>
      </p:sp>
      <p:sp>
        <p:nvSpPr>
          <p:cNvPr id="26629" name="Rectangle 11"/>
          <p:cNvSpPr>
            <a:spLocks noChangeArrowheads="1"/>
          </p:cNvSpPr>
          <p:nvPr/>
        </p:nvSpPr>
        <p:spPr bwMode="auto">
          <a:xfrm>
            <a:off x="323850" y="5157788"/>
            <a:ext cx="2386013" cy="466725"/>
          </a:xfrm>
          <a:prstGeom prst="rect">
            <a:avLst/>
          </a:prstGeom>
          <a:solidFill>
            <a:srgbClr val="CCFF99"/>
          </a:solidFill>
          <a:ln w="9525">
            <a:solidFill>
              <a:srgbClr val="009900"/>
            </a:solidFill>
            <a:miter lim="800000"/>
            <a:headEnd/>
            <a:tailEnd/>
          </a:ln>
          <a:effectLst>
            <a:prstShdw prst="shdw15">
              <a:schemeClr val="bg2">
                <a:alpha val="50000"/>
              </a:schemeClr>
            </a:prstShdw>
          </a:effectLst>
        </p:spPr>
        <p:txBody>
          <a:bodyPr wrap="none">
            <a:spAutoFit/>
          </a:bodyPr>
          <a:lstStyle/>
          <a:p>
            <a:r>
              <a:rPr lang="it-IT" b="1">
                <a:solidFill>
                  <a:schemeClr val="accent2"/>
                </a:solidFill>
              </a:rPr>
              <a:t>Scissione binaria</a:t>
            </a:r>
          </a:p>
        </p:txBody>
      </p:sp>
      <p:sp>
        <p:nvSpPr>
          <p:cNvPr id="55308" name="Rectangle 12"/>
          <p:cNvSpPr>
            <a:spLocks noChangeArrowheads="1"/>
          </p:cNvSpPr>
          <p:nvPr/>
        </p:nvSpPr>
        <p:spPr bwMode="auto">
          <a:xfrm>
            <a:off x="1763713" y="5876925"/>
            <a:ext cx="2538412" cy="466725"/>
          </a:xfrm>
          <a:prstGeom prst="rect">
            <a:avLst/>
          </a:prstGeom>
          <a:solidFill>
            <a:srgbClr val="FFFF66"/>
          </a:solidFill>
          <a:ln w="9525">
            <a:solidFill>
              <a:srgbClr val="FF9966"/>
            </a:solidFill>
            <a:miter lim="800000"/>
            <a:headEnd/>
            <a:tailEnd/>
          </a:ln>
          <a:effectLst>
            <a:prstShdw prst="shdw16">
              <a:schemeClr val="bg2">
                <a:alpha val="50000"/>
              </a:schemeClr>
            </a:prstShdw>
          </a:effectLst>
        </p:spPr>
        <p:txBody>
          <a:bodyPr wrap="none">
            <a:spAutoFit/>
          </a:bodyPr>
          <a:lstStyle/>
          <a:p>
            <a:pPr>
              <a:defRPr/>
            </a:pPr>
            <a:r>
              <a:rPr lang="it-IT" b="1">
                <a:solidFill>
                  <a:schemeClr val="accent2"/>
                </a:solidFill>
              </a:rPr>
              <a:t>Scissione </a:t>
            </a:r>
            <a:r>
              <a:rPr lang="it-IT" b="1">
                <a:solidFill>
                  <a:schemeClr val="accent2"/>
                </a:solidFill>
                <a:effectLst>
                  <a:outerShdw blurRad="38100" dist="38100" dir="2700000" algn="tl">
                    <a:srgbClr val="000000"/>
                  </a:outerShdw>
                </a:effectLst>
              </a:rPr>
              <a:t>multipla</a:t>
            </a:r>
          </a:p>
        </p:txBody>
      </p:sp>
      <p:cxnSp>
        <p:nvCxnSpPr>
          <p:cNvPr id="26631" name="AutoShape 13"/>
          <p:cNvCxnSpPr>
            <a:cxnSpLocks noChangeShapeType="1"/>
            <a:stCxn id="55305" idx="2"/>
            <a:endCxn id="26629" idx="0"/>
          </p:cNvCxnSpPr>
          <p:nvPr/>
        </p:nvCxnSpPr>
        <p:spPr bwMode="auto">
          <a:xfrm flipH="1">
            <a:off x="1517650" y="4148138"/>
            <a:ext cx="982663" cy="1009650"/>
          </a:xfrm>
          <a:prstGeom prst="straightConnector1">
            <a:avLst/>
          </a:prstGeom>
          <a:noFill/>
          <a:ln w="9525">
            <a:solidFill>
              <a:schemeClr val="accent2"/>
            </a:solidFill>
            <a:round/>
            <a:headEnd/>
            <a:tailEnd/>
          </a:ln>
        </p:spPr>
      </p:cxnSp>
      <p:cxnSp>
        <p:nvCxnSpPr>
          <p:cNvPr id="26632" name="AutoShape 14"/>
          <p:cNvCxnSpPr>
            <a:cxnSpLocks noChangeShapeType="1"/>
            <a:stCxn id="55305" idx="2"/>
            <a:endCxn id="55308" idx="0"/>
          </p:cNvCxnSpPr>
          <p:nvPr/>
        </p:nvCxnSpPr>
        <p:spPr bwMode="auto">
          <a:xfrm>
            <a:off x="2500313" y="4148138"/>
            <a:ext cx="533400" cy="1728787"/>
          </a:xfrm>
          <a:prstGeom prst="straightConnector1">
            <a:avLst/>
          </a:prstGeom>
          <a:noFill/>
          <a:ln w="9525">
            <a:solidFill>
              <a:schemeClr val="accent2"/>
            </a:solidFill>
            <a:round/>
            <a:headEnd/>
            <a:tailEnd/>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9750" y="260350"/>
            <a:ext cx="8059738" cy="720725"/>
          </a:xfrm>
        </p:spPr>
        <p:txBody>
          <a:bodyPr/>
          <a:lstStyle/>
          <a:p>
            <a:r>
              <a:rPr lang="it-IT" sz="2800" b="1" smtClean="0">
                <a:solidFill>
                  <a:schemeClr val="accent2"/>
                </a:solidFill>
              </a:rPr>
              <a:t>1 – </a:t>
            </a:r>
            <a:r>
              <a:rPr lang="it-IT" sz="2800" b="1" smtClean="0">
                <a:solidFill>
                  <a:schemeClr val="tx1"/>
                </a:solidFill>
              </a:rPr>
              <a:t>Esempi di riproduzione </a:t>
            </a:r>
            <a:r>
              <a:rPr lang="it-IT" sz="2800" b="1" u="sng" smtClean="0">
                <a:solidFill>
                  <a:schemeClr val="tx1"/>
                </a:solidFill>
              </a:rPr>
              <a:t>asessuata</a:t>
            </a:r>
            <a:r>
              <a:rPr lang="it-IT" sz="2800" b="1" smtClean="0">
                <a:solidFill>
                  <a:schemeClr val="tx1"/>
                </a:solidFill>
              </a:rPr>
              <a:t> per scissione</a:t>
            </a:r>
            <a:r>
              <a:rPr lang="it-IT" sz="2800" b="1" smtClean="0">
                <a:solidFill>
                  <a:schemeClr val="accent2"/>
                </a:solidFill>
              </a:rPr>
              <a:t> </a:t>
            </a:r>
          </a:p>
        </p:txBody>
      </p:sp>
      <p:pic>
        <p:nvPicPr>
          <p:cNvPr id="27651" name="Picture 4" descr="schizogony"/>
          <p:cNvPicPr>
            <a:picLocks noChangeAspect="1" noChangeArrowheads="1"/>
          </p:cNvPicPr>
          <p:nvPr/>
        </p:nvPicPr>
        <p:blipFill>
          <a:blip r:embed="rId2"/>
          <a:srcRect/>
          <a:stretch>
            <a:fillRect/>
          </a:stretch>
        </p:blipFill>
        <p:spPr bwMode="auto">
          <a:xfrm>
            <a:off x="4953000" y="1700213"/>
            <a:ext cx="4191000" cy="4191000"/>
          </a:xfrm>
          <a:prstGeom prst="rect">
            <a:avLst/>
          </a:prstGeom>
          <a:noFill/>
          <a:ln w="9525">
            <a:solidFill>
              <a:schemeClr val="accent2"/>
            </a:solidFill>
            <a:miter lim="800000"/>
            <a:headEnd/>
            <a:tailEnd/>
          </a:ln>
        </p:spPr>
      </p:pic>
      <p:pic>
        <p:nvPicPr>
          <p:cNvPr id="27652" name="Picture 5" descr="image7n"/>
          <p:cNvPicPr>
            <a:picLocks noChangeAspect="1" noChangeArrowheads="1"/>
          </p:cNvPicPr>
          <p:nvPr/>
        </p:nvPicPr>
        <p:blipFill>
          <a:blip r:embed="rId3"/>
          <a:srcRect l="22157" t="8571" b="7619"/>
          <a:stretch>
            <a:fillRect/>
          </a:stretch>
        </p:blipFill>
        <p:spPr bwMode="auto">
          <a:xfrm>
            <a:off x="323850" y="1700213"/>
            <a:ext cx="3732213" cy="4249737"/>
          </a:xfrm>
          <a:prstGeom prst="rect">
            <a:avLst/>
          </a:prstGeom>
          <a:noFill/>
          <a:ln w="9525">
            <a:solidFill>
              <a:srgbClr val="009900"/>
            </a:solidFill>
            <a:miter lim="800000"/>
            <a:headEnd/>
            <a:tailEnd/>
          </a:ln>
        </p:spPr>
      </p:pic>
      <p:sp>
        <p:nvSpPr>
          <p:cNvPr id="27653" name="Rectangle 12"/>
          <p:cNvSpPr>
            <a:spLocks noChangeArrowheads="1"/>
          </p:cNvSpPr>
          <p:nvPr/>
        </p:nvSpPr>
        <p:spPr bwMode="auto">
          <a:xfrm>
            <a:off x="236538" y="6092825"/>
            <a:ext cx="3884612" cy="457200"/>
          </a:xfrm>
          <a:prstGeom prst="rect">
            <a:avLst/>
          </a:prstGeom>
          <a:noFill/>
          <a:ln w="9525">
            <a:noFill/>
            <a:miter lim="800000"/>
            <a:headEnd/>
            <a:tailEnd/>
          </a:ln>
        </p:spPr>
        <p:txBody>
          <a:bodyPr wrap="none">
            <a:spAutoFit/>
          </a:bodyPr>
          <a:lstStyle/>
          <a:p>
            <a:r>
              <a:rPr lang="it-IT" b="1"/>
              <a:t>Endoduogenia (</a:t>
            </a:r>
            <a:r>
              <a:rPr lang="it-IT" b="1" i="1"/>
              <a:t>Toxoplasma</a:t>
            </a:r>
            <a:r>
              <a:rPr lang="it-IT" b="1"/>
              <a:t>)</a:t>
            </a:r>
          </a:p>
        </p:txBody>
      </p:sp>
      <p:sp>
        <p:nvSpPr>
          <p:cNvPr id="86029" name="Rectangle 13"/>
          <p:cNvSpPr>
            <a:spLocks noChangeArrowheads="1"/>
          </p:cNvSpPr>
          <p:nvPr/>
        </p:nvSpPr>
        <p:spPr bwMode="auto">
          <a:xfrm>
            <a:off x="4970463" y="6092825"/>
            <a:ext cx="4068762" cy="457200"/>
          </a:xfrm>
          <a:prstGeom prst="rect">
            <a:avLst/>
          </a:prstGeom>
          <a:noFill/>
          <a:ln w="9525">
            <a:noFill/>
            <a:miter lim="800000"/>
            <a:headEnd/>
            <a:tailEnd/>
          </a:ln>
          <a:effectLst/>
        </p:spPr>
        <p:txBody>
          <a:bodyPr wrap="none">
            <a:spAutoFit/>
          </a:bodyPr>
          <a:lstStyle/>
          <a:p>
            <a:pPr>
              <a:defRPr/>
            </a:pPr>
            <a:r>
              <a:rPr lang="it-IT" b="1" dirty="0"/>
              <a:t>Schizogonia</a:t>
            </a:r>
            <a:r>
              <a:rPr lang="it-IT" b="1" dirty="0">
                <a:effectLst>
                  <a:outerShdw blurRad="38100" dist="38100" dir="2700000" algn="tl">
                    <a:srgbClr val="000000"/>
                  </a:outerShdw>
                </a:effectLst>
              </a:rPr>
              <a:t> </a:t>
            </a:r>
            <a:r>
              <a:rPr lang="it-IT" b="1" dirty="0"/>
              <a:t>(Es. </a:t>
            </a:r>
            <a:r>
              <a:rPr lang="it-IT" b="1" i="1" dirty="0" err="1"/>
              <a:t>Plasmodium</a:t>
            </a:r>
            <a:r>
              <a:rPr lang="it-IT" b="1" dirty="0">
                <a:solidFill>
                  <a:schemeClr val="accent2"/>
                </a:solidFill>
              </a:rPr>
              <a:t>)</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68313" y="404813"/>
            <a:ext cx="8059737" cy="658812"/>
          </a:xfrm>
        </p:spPr>
        <p:txBody>
          <a:bodyPr/>
          <a:lstStyle/>
          <a:p>
            <a:pPr>
              <a:defRPr/>
            </a:pPr>
            <a:r>
              <a:rPr lang="it-IT" sz="2800" b="1" dirty="0">
                <a:solidFill>
                  <a:schemeClr val="tx1"/>
                </a:solidFill>
              </a:rPr>
              <a:t>2 – Esempio di riproduzione </a:t>
            </a:r>
            <a:r>
              <a:rPr lang="it-IT" sz="2800" b="1" u="sng" dirty="0">
                <a:solidFill>
                  <a:schemeClr val="tx1"/>
                </a:solidFill>
              </a:rPr>
              <a:t>sessuata</a:t>
            </a:r>
            <a:endParaRPr lang="it-IT" sz="2800" b="1" u="sng" dirty="0">
              <a:solidFill>
                <a:schemeClr val="tx1"/>
              </a:solidFill>
              <a:effectLst>
                <a:outerShdw blurRad="38100" dist="38100" dir="2700000" algn="tl">
                  <a:srgbClr val="000000"/>
                </a:outerShdw>
              </a:effectLst>
            </a:endParaRPr>
          </a:p>
        </p:txBody>
      </p:sp>
      <p:sp>
        <p:nvSpPr>
          <p:cNvPr id="56325" name="Rectangle 5"/>
          <p:cNvSpPr>
            <a:spLocks noChangeArrowheads="1"/>
          </p:cNvSpPr>
          <p:nvPr/>
        </p:nvSpPr>
        <p:spPr bwMode="auto">
          <a:xfrm>
            <a:off x="250825" y="1557338"/>
            <a:ext cx="8675688" cy="4894262"/>
          </a:xfrm>
          <a:prstGeom prst="rect">
            <a:avLst/>
          </a:prstGeom>
          <a:noFill/>
          <a:ln w="9525">
            <a:noFill/>
            <a:miter lim="800000"/>
            <a:headEnd/>
            <a:tailEnd/>
          </a:ln>
          <a:effectLst/>
        </p:spPr>
        <p:txBody>
          <a:bodyPr>
            <a:spAutoFit/>
          </a:bodyPr>
          <a:lstStyle/>
          <a:p>
            <a:pPr>
              <a:defRPr/>
            </a:pPr>
            <a:r>
              <a:rPr lang="it-IT" b="1" dirty="0" err="1">
                <a:effectLst>
                  <a:outerShdw blurRad="38100" dist="38100" dir="2700000" algn="tl">
                    <a:srgbClr val="000000"/>
                  </a:outerShdw>
                </a:effectLst>
              </a:rPr>
              <a:t>Singamia</a:t>
            </a:r>
            <a:endParaRPr lang="it-IT" b="1" dirty="0">
              <a:effectLst>
                <a:outerShdw blurRad="38100" dist="38100" dir="2700000" algn="tl">
                  <a:srgbClr val="000000"/>
                </a:outerShdw>
              </a:effectLst>
            </a:endParaRPr>
          </a:p>
          <a:p>
            <a:pPr>
              <a:lnSpc>
                <a:spcPct val="150000"/>
              </a:lnSpc>
              <a:defRPr/>
            </a:pPr>
            <a:r>
              <a:rPr lang="it-IT" b="1" dirty="0"/>
              <a:t>Questo tipo di modalità sessuata si attua negli </a:t>
            </a:r>
            <a:r>
              <a:rPr lang="it-IT" b="1" dirty="0" err="1"/>
              <a:t>Apicomplexa</a:t>
            </a:r>
            <a:r>
              <a:rPr lang="it-IT" b="1" dirty="0"/>
              <a:t> durante il ciclo riproduttivo, in cui si alternano appunto sia la fase </a:t>
            </a:r>
            <a:r>
              <a:rPr lang="it-IT" b="1" dirty="0">
                <a:solidFill>
                  <a:srgbClr val="FF0000"/>
                </a:solidFill>
              </a:rPr>
              <a:t>asessuata</a:t>
            </a:r>
            <a:r>
              <a:rPr lang="it-IT" b="1" dirty="0">
                <a:solidFill>
                  <a:schemeClr val="accent2"/>
                </a:solidFill>
              </a:rPr>
              <a:t> </a:t>
            </a:r>
            <a:r>
              <a:rPr lang="it-IT" b="1" dirty="0"/>
              <a:t>che la </a:t>
            </a:r>
            <a:r>
              <a:rPr lang="it-IT" b="1" dirty="0">
                <a:solidFill>
                  <a:srgbClr val="FF0000"/>
                </a:solidFill>
              </a:rPr>
              <a:t>sessuata</a:t>
            </a:r>
            <a:r>
              <a:rPr lang="it-IT" b="1" dirty="0">
                <a:solidFill>
                  <a:schemeClr val="accent2"/>
                </a:solidFill>
              </a:rPr>
              <a:t>.	</a:t>
            </a:r>
          </a:p>
          <a:p>
            <a:pPr>
              <a:lnSpc>
                <a:spcPct val="150000"/>
              </a:lnSpc>
              <a:defRPr/>
            </a:pPr>
            <a:r>
              <a:rPr lang="it-IT" b="1" dirty="0"/>
              <a:t>In sintesi:</a:t>
            </a:r>
          </a:p>
          <a:p>
            <a:pPr>
              <a:lnSpc>
                <a:spcPct val="150000"/>
              </a:lnSpc>
              <a:defRPr/>
            </a:pPr>
            <a:r>
              <a:rPr lang="it-IT" b="1" dirty="0"/>
              <a:t>Due cellule protozoarie si differenziano in </a:t>
            </a:r>
            <a:r>
              <a:rPr lang="it-IT" b="1" dirty="0">
                <a:solidFill>
                  <a:srgbClr val="FF0000"/>
                </a:solidFill>
              </a:rPr>
              <a:t>gameti,</a:t>
            </a:r>
            <a:r>
              <a:rPr lang="it-IT" b="1" dirty="0">
                <a:solidFill>
                  <a:schemeClr val="accent2"/>
                </a:solidFill>
              </a:rPr>
              <a:t> </a:t>
            </a:r>
            <a:r>
              <a:rPr lang="it-IT" b="1" dirty="0"/>
              <a:t>rispettivamente </a:t>
            </a:r>
            <a:r>
              <a:rPr lang="it-IT" b="1" dirty="0" err="1"/>
              <a:t>microgameti</a:t>
            </a:r>
            <a:r>
              <a:rPr lang="it-IT" b="1" dirty="0"/>
              <a:t> (maschili) e macrogameti (femminili) </a:t>
            </a:r>
            <a:r>
              <a:rPr lang="it-IT" b="1" dirty="0">
                <a:sym typeface="Wingdings" pitchFamily="2" charset="2"/>
              </a:rPr>
              <a:t></a:t>
            </a:r>
            <a:r>
              <a:rPr lang="it-IT" b="1" dirty="0"/>
              <a:t> fecondazione </a:t>
            </a:r>
            <a:r>
              <a:rPr lang="it-IT" b="1" dirty="0">
                <a:sym typeface="Wingdings" pitchFamily="2" charset="2"/>
              </a:rPr>
              <a:t></a:t>
            </a:r>
            <a:r>
              <a:rPr lang="it-IT" b="1" dirty="0"/>
              <a:t> zigote </a:t>
            </a:r>
            <a:r>
              <a:rPr lang="it-IT" b="1" dirty="0">
                <a:sym typeface="Wingdings" pitchFamily="2" charset="2"/>
              </a:rPr>
              <a:t></a:t>
            </a:r>
            <a:r>
              <a:rPr lang="it-IT" b="1" dirty="0"/>
              <a:t> oocisti immatura </a:t>
            </a:r>
            <a:r>
              <a:rPr lang="it-IT" b="1" dirty="0">
                <a:sym typeface="Wingdings" pitchFamily="2" charset="2"/>
              </a:rPr>
              <a:t></a:t>
            </a:r>
            <a:r>
              <a:rPr lang="it-IT" b="1" dirty="0"/>
              <a:t> oocisti matura (contenente gli </a:t>
            </a:r>
            <a:r>
              <a:rPr lang="it-IT" b="1" dirty="0" err="1"/>
              <a:t>sporozoiti</a:t>
            </a:r>
            <a:r>
              <a:rPr lang="it-IT" b="1" dirty="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1188" y="260350"/>
            <a:ext cx="7772400" cy="504825"/>
          </a:xfrm>
        </p:spPr>
        <p:txBody>
          <a:bodyPr/>
          <a:lstStyle/>
          <a:p>
            <a:r>
              <a:rPr lang="it-IT" sz="3200" b="1" smtClean="0">
                <a:solidFill>
                  <a:schemeClr val="tx1"/>
                </a:solidFill>
              </a:rPr>
              <a:t>2 –</a:t>
            </a:r>
            <a:r>
              <a:rPr lang="it-IT" sz="3200" b="1" smtClean="0">
                <a:solidFill>
                  <a:schemeClr val="accent2"/>
                </a:solidFill>
              </a:rPr>
              <a:t> </a:t>
            </a:r>
            <a:r>
              <a:rPr lang="it-IT" sz="3200" b="1" smtClean="0">
                <a:solidFill>
                  <a:schemeClr val="tx1"/>
                </a:solidFill>
              </a:rPr>
              <a:t>Ciclo replicativo asessuato e sessuato</a:t>
            </a:r>
          </a:p>
        </p:txBody>
      </p:sp>
      <p:pic>
        <p:nvPicPr>
          <p:cNvPr id="29699" name="Picture 3" descr="iso1"/>
          <p:cNvPicPr>
            <a:picLocks noGrp="1" noChangeAspect="1" noChangeArrowheads="1"/>
          </p:cNvPicPr>
          <p:nvPr>
            <p:ph type="body" idx="1"/>
          </p:nvPr>
        </p:nvPicPr>
        <p:blipFill>
          <a:blip r:embed="rId3"/>
          <a:srcRect/>
          <a:stretch>
            <a:fillRect/>
          </a:stretch>
        </p:blipFill>
        <p:spPr>
          <a:xfrm>
            <a:off x="250825" y="952500"/>
            <a:ext cx="8569325" cy="5905500"/>
          </a:xfrm>
          <a:ln>
            <a:solidFill>
              <a:schemeClr val="accent2"/>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685800" y="-242888"/>
            <a:ext cx="7772400" cy="1143001"/>
          </a:xfrm>
        </p:spPr>
        <p:txBody>
          <a:bodyPr/>
          <a:lstStyle/>
          <a:p>
            <a:pPr eaLnBrk="1" hangingPunct="1"/>
            <a:r>
              <a:rPr lang="it-IT" sz="2800" b="1" smtClean="0">
                <a:solidFill>
                  <a:schemeClr val="tx1"/>
                </a:solidFill>
              </a:rPr>
              <a:t>Principali gruppi di protozoi</a:t>
            </a:r>
          </a:p>
        </p:txBody>
      </p:sp>
      <p:graphicFrame>
        <p:nvGraphicFramePr>
          <p:cNvPr id="6217" name="Group 73"/>
          <p:cNvGraphicFramePr>
            <a:graphicFrameLocks noGrp="1"/>
          </p:cNvGraphicFramePr>
          <p:nvPr>
            <p:ph type="tbl" idx="1"/>
          </p:nvPr>
        </p:nvGraphicFramePr>
        <p:xfrm>
          <a:off x="685800" y="692150"/>
          <a:ext cx="7772400" cy="6092952"/>
        </p:xfrm>
        <a:graphic>
          <a:graphicData uri="http://schemas.openxmlformats.org/drawingml/2006/table">
            <a:tbl>
              <a:tblPr/>
              <a:tblGrid>
                <a:gridCol w="1554163"/>
                <a:gridCol w="1554162"/>
                <a:gridCol w="1555750"/>
                <a:gridCol w="1554163"/>
                <a:gridCol w="1554162"/>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Gruppo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Nome comune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rPr>
                        <a:t>Esempi tipici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rPr>
                        <a:t>Habitat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chemeClr val="tx1"/>
                          </a:solidFill>
                          <a:effectLst/>
                          <a:latin typeface="Times New Roman" pitchFamily="18" charset="0"/>
                        </a:rPr>
                        <a:t>Patologie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Times New Roman" pitchFamily="18" charset="0"/>
                        </a:rPr>
                        <a:t>Mastigofori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rPr>
                        <a:t>Flagellati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1" u="none" strike="noStrike" cap="none" normalizeH="0" baseline="0" dirty="0" err="1" smtClean="0">
                          <a:ln>
                            <a:noFill/>
                          </a:ln>
                          <a:solidFill>
                            <a:schemeClr val="tx1"/>
                          </a:solidFill>
                          <a:effectLst/>
                          <a:latin typeface="Times New Roman" pitchFamily="18" charset="0"/>
                        </a:rPr>
                        <a:t>Trypanosoma</a:t>
                      </a:r>
                      <a:r>
                        <a:rPr kumimoji="0" lang="it-IT" sz="1600" b="0" i="1" u="none" strike="noStrike" cap="none" normalizeH="0" baseline="0" dirty="0" smtClean="0">
                          <a:ln>
                            <a:noFill/>
                          </a:ln>
                          <a:solidFill>
                            <a:schemeClr val="tx1"/>
                          </a:solidFill>
                          <a:effectLst/>
                          <a:latin typeface="Times New Roman" pitchFamily="18" charset="0"/>
                        </a:rPr>
                        <a:t> </a:t>
                      </a:r>
                      <a:r>
                        <a:rPr kumimoji="0" lang="it-IT" sz="1600" b="0" i="1" u="none" strike="noStrike" cap="none" normalizeH="0" baseline="0" dirty="0" err="1" smtClean="0">
                          <a:ln>
                            <a:noFill/>
                          </a:ln>
                          <a:solidFill>
                            <a:schemeClr val="tx1"/>
                          </a:solidFill>
                          <a:effectLst/>
                          <a:latin typeface="Times New Roman" pitchFamily="18" charset="0"/>
                        </a:rPr>
                        <a:t>Giardia</a:t>
                      </a:r>
                      <a:r>
                        <a:rPr kumimoji="0" lang="it-IT" sz="1600" b="0" i="1" u="none" strike="noStrike" cap="none" normalizeH="0" baseline="0" dirty="0" smtClean="0">
                          <a:ln>
                            <a:noFill/>
                          </a:ln>
                          <a:solidFill>
                            <a:schemeClr val="tx1"/>
                          </a:solidFill>
                          <a:effectLst/>
                          <a:latin typeface="Times New Roman" pitchFamily="18" charset="0"/>
                        </a:rPr>
                        <a:t>,</a:t>
                      </a:r>
                      <a:r>
                        <a:rPr kumimoji="0" lang="it-IT" sz="1600" b="0" i="1" u="none" strike="noStrike" cap="none" normalizeH="0" baseline="0" dirty="0" err="1" smtClean="0">
                          <a:ln>
                            <a:noFill/>
                          </a:ln>
                          <a:solidFill>
                            <a:schemeClr val="tx1"/>
                          </a:solidFill>
                          <a:effectLst/>
                          <a:latin typeface="Times New Roman" pitchFamily="18" charset="0"/>
                        </a:rPr>
                        <a:t>Trichomonas</a:t>
                      </a:r>
                      <a:endParaRPr kumimoji="0" lang="it-IT" sz="1600" b="0" i="1"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rPr>
                        <a:t>Acqua corrente, parassiti di animali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Malattia del sonno africana, giardiasi.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Times New Roman" pitchFamily="18" charset="0"/>
                        </a:rPr>
                        <a:t>Euglenoidi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Flagellati fototrofi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1" u="none" strike="noStrike" cap="none" normalizeH="0" baseline="0" smtClean="0">
                          <a:ln>
                            <a:noFill/>
                          </a:ln>
                          <a:solidFill>
                            <a:schemeClr val="tx1"/>
                          </a:solidFill>
                          <a:effectLst/>
                          <a:latin typeface="Times New Roman" pitchFamily="18" charset="0"/>
                        </a:rPr>
                        <a:t>Euglena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rPr>
                        <a:t>Acqua corrente o marina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Times New Roman" pitchFamily="18" charset="0"/>
                        </a:rPr>
                        <a:t>Sarcodini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Ameba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1" u="none" strike="noStrike" cap="none" normalizeH="0" baseline="0" smtClean="0">
                          <a:ln>
                            <a:noFill/>
                          </a:ln>
                          <a:solidFill>
                            <a:schemeClr val="tx1"/>
                          </a:solidFill>
                          <a:effectLst/>
                          <a:latin typeface="Times New Roman" pitchFamily="18" charset="0"/>
                        </a:rPr>
                        <a:t>Amoeba, Entamoeba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Acqua corrente o marina, parassiti di animali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rPr>
                        <a:t>Dissenteria amebica (amebiasi)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Times New Roman" pitchFamily="18" charset="0"/>
                        </a:rPr>
                        <a:t>Ciliofori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Ciliati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1" u="none" strike="noStrike" cap="none" normalizeH="0" baseline="0" smtClean="0">
                          <a:ln>
                            <a:noFill/>
                          </a:ln>
                          <a:solidFill>
                            <a:schemeClr val="tx1"/>
                          </a:solidFill>
                          <a:effectLst/>
                          <a:latin typeface="Times New Roman" pitchFamily="18" charset="0"/>
                        </a:rPr>
                        <a:t>Balantidium, Paramecium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Acqua corrente o marina, parassiti di animali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rPr>
                        <a:t>Dissenteria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Times New Roman" pitchFamily="18" charset="0"/>
                        </a:rPr>
                        <a:t>Apicomplexa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Sporozoi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1" u="none" strike="noStrike" cap="none" normalizeH="0" baseline="0" smtClean="0">
                          <a:ln>
                            <a:noFill/>
                          </a:ln>
                          <a:solidFill>
                            <a:schemeClr val="tx1"/>
                          </a:solidFill>
                          <a:effectLst/>
                          <a:latin typeface="Times New Roman" pitchFamily="18" charset="0"/>
                        </a:rPr>
                        <a:t>Plasmodium, Toxoplasma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parassiti di animali, insetti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chemeClr val="tx1"/>
                          </a:solidFill>
                          <a:effectLst/>
                          <a:latin typeface="Times New Roman" pitchFamily="18" charset="0"/>
                        </a:rPr>
                        <a:t>Malaria, Toxoplasmosi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a:xfrm>
            <a:off x="685800" y="188913"/>
            <a:ext cx="7772400" cy="1143000"/>
          </a:xfrm>
        </p:spPr>
        <p:txBody>
          <a:bodyPr/>
          <a:lstStyle/>
          <a:p>
            <a:pPr eaLnBrk="1" hangingPunct="1"/>
            <a:r>
              <a:rPr lang="it-IT" smtClean="0">
                <a:solidFill>
                  <a:schemeClr val="tx1"/>
                </a:solidFill>
              </a:rPr>
              <a:t>Flagellati </a:t>
            </a:r>
          </a:p>
        </p:txBody>
      </p:sp>
      <p:pic>
        <p:nvPicPr>
          <p:cNvPr id="31747" name="Picture 4" descr="Protozoan_Fig2"/>
          <p:cNvPicPr>
            <a:picLocks noGrp="1" noChangeAspect="1" noChangeArrowheads="1"/>
          </p:cNvPicPr>
          <p:nvPr>
            <p:ph idx="1"/>
          </p:nvPr>
        </p:nvPicPr>
        <p:blipFill>
          <a:blip r:embed="rId2"/>
          <a:srcRect/>
          <a:stretch>
            <a:fillRect/>
          </a:stretch>
        </p:blipFill>
        <p:spPr>
          <a:xfrm>
            <a:off x="827088" y="1662113"/>
            <a:ext cx="7705725" cy="4622800"/>
          </a:xfrm>
          <a:noFill/>
          <a:ln w="28575">
            <a:solidFill>
              <a:srgbClr val="000000"/>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p:txBody>
          <a:bodyPr/>
          <a:lstStyle/>
          <a:p>
            <a:pPr eaLnBrk="1" hangingPunct="1"/>
            <a:r>
              <a:rPr lang="it-IT" smtClean="0">
                <a:solidFill>
                  <a:schemeClr val="tx1"/>
                </a:solidFill>
              </a:rPr>
              <a:t>Paramecium </a:t>
            </a:r>
          </a:p>
        </p:txBody>
      </p:sp>
      <p:pic>
        <p:nvPicPr>
          <p:cNvPr id="32771" name="Picture 4" descr="99184cv"/>
          <p:cNvPicPr>
            <a:picLocks noGrp="1" noChangeAspect="1" noChangeArrowheads="1"/>
          </p:cNvPicPr>
          <p:nvPr>
            <p:ph idx="1"/>
          </p:nvPr>
        </p:nvPicPr>
        <p:blipFill>
          <a:blip r:embed="rId2"/>
          <a:srcRect/>
          <a:stretch>
            <a:fillRect/>
          </a:stretch>
        </p:blipFill>
        <p:spPr>
          <a:xfrm>
            <a:off x="2925763" y="1981200"/>
            <a:ext cx="3292475" cy="41148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p:txBody>
          <a:bodyPr/>
          <a:lstStyle/>
          <a:p>
            <a:pPr eaLnBrk="1" hangingPunct="1"/>
            <a:r>
              <a:rPr lang="it-IT" smtClean="0">
                <a:solidFill>
                  <a:schemeClr val="tx1"/>
                </a:solidFill>
              </a:rPr>
              <a:t>Flagello nelle cellule eucariotiche</a:t>
            </a:r>
          </a:p>
        </p:txBody>
      </p:sp>
      <p:pic>
        <p:nvPicPr>
          <p:cNvPr id="33795" name="Picture 5" descr="u1fig34"/>
          <p:cNvPicPr>
            <a:picLocks noGrp="1" noChangeAspect="1" noChangeArrowheads="1"/>
          </p:cNvPicPr>
          <p:nvPr>
            <p:ph sz="half" idx="1"/>
          </p:nvPr>
        </p:nvPicPr>
        <p:blipFill>
          <a:blip r:embed="rId2"/>
          <a:srcRect/>
          <a:stretch>
            <a:fillRect/>
          </a:stretch>
        </p:blipFill>
        <p:spPr>
          <a:xfrm>
            <a:off x="179388" y="2852738"/>
            <a:ext cx="4678362" cy="2230437"/>
          </a:xfrm>
          <a:noFill/>
          <a:ln w="28575">
            <a:solidFill>
              <a:srgbClr val="000000"/>
            </a:solidFill>
          </a:ln>
        </p:spPr>
      </p:pic>
      <p:pic>
        <p:nvPicPr>
          <p:cNvPr id="33796" name="Picture 8" descr="63589A"/>
          <p:cNvPicPr>
            <a:picLocks noGrp="1" noChangeAspect="1" noChangeArrowheads="1"/>
          </p:cNvPicPr>
          <p:nvPr>
            <p:ph sz="half" idx="2"/>
          </p:nvPr>
        </p:nvPicPr>
        <p:blipFill>
          <a:blip r:embed="rId3"/>
          <a:srcRect/>
          <a:stretch>
            <a:fillRect/>
          </a:stretch>
        </p:blipFill>
        <p:spPr>
          <a:xfrm>
            <a:off x="4938713" y="2514600"/>
            <a:ext cx="3810000" cy="3048000"/>
          </a:xfrm>
          <a:noFill/>
          <a:ln w="28575">
            <a:solidFill>
              <a:srgbClr val="000000"/>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04800" y="1371600"/>
            <a:ext cx="8610600" cy="5010150"/>
          </a:xfrm>
          <a:prstGeom prst="rect">
            <a:avLst/>
          </a:prstGeom>
          <a:noFill/>
          <a:ln w="9525">
            <a:noFill/>
            <a:miter lim="800000"/>
            <a:headEnd/>
            <a:tailEnd/>
          </a:ln>
          <a:effectLst/>
        </p:spPr>
        <p:txBody>
          <a:bodyPr>
            <a:spAutoFit/>
          </a:bodyPr>
          <a:lstStyle/>
          <a:p>
            <a:pPr eaLnBrk="0" hangingPunct="0">
              <a:lnSpc>
                <a:spcPct val="170000"/>
              </a:lnSpc>
              <a:defRPr/>
            </a:pPr>
            <a:r>
              <a:rPr lang="it-IT" sz="2200" b="1" dirty="0">
                <a:solidFill>
                  <a:srgbClr val="FF0000"/>
                </a:solidFill>
                <a:effectLst>
                  <a:outerShdw blurRad="38100" dist="38100" dir="2700000" algn="tl">
                    <a:srgbClr val="000000"/>
                  </a:outerShdw>
                </a:effectLst>
                <a:latin typeface="Arial" charset="0"/>
                <a:cs typeface="Times New Roman" charset="0"/>
              </a:rPr>
              <a:t>CICLO BIOLOGICO</a:t>
            </a:r>
            <a:r>
              <a:rPr lang="it-IT" sz="2200" b="1" dirty="0">
                <a:solidFill>
                  <a:srgbClr val="FF0000"/>
                </a:solidFill>
                <a:latin typeface="Arial" charset="0"/>
                <a:cs typeface="Times New Roman" charset="0"/>
              </a:rPr>
              <a:t> o </a:t>
            </a:r>
            <a:r>
              <a:rPr lang="it-IT" sz="2200" b="1" dirty="0">
                <a:solidFill>
                  <a:srgbClr val="FF0000"/>
                </a:solidFill>
                <a:effectLst>
                  <a:outerShdw blurRad="38100" dist="38100" dir="2700000" algn="tl">
                    <a:srgbClr val="000000"/>
                  </a:outerShdw>
                </a:effectLst>
                <a:latin typeface="Arial" charset="0"/>
                <a:cs typeface="Times New Roman" charset="0"/>
              </a:rPr>
              <a:t>VITALE</a:t>
            </a:r>
          </a:p>
          <a:p>
            <a:pPr eaLnBrk="0" hangingPunct="0">
              <a:lnSpc>
                <a:spcPct val="170000"/>
              </a:lnSpc>
              <a:defRPr/>
            </a:pPr>
            <a:endParaRPr lang="it-IT" sz="2200" b="1" dirty="0">
              <a:solidFill>
                <a:srgbClr val="FF0000"/>
              </a:solidFill>
              <a:effectLst>
                <a:outerShdw blurRad="38100" dist="38100" dir="2700000" algn="tl">
                  <a:srgbClr val="000000"/>
                </a:outerShdw>
              </a:effectLst>
              <a:latin typeface="Arial" charset="0"/>
              <a:cs typeface="Times New Roman" charset="0"/>
            </a:endParaRPr>
          </a:p>
          <a:p>
            <a:pPr eaLnBrk="0" hangingPunct="0">
              <a:lnSpc>
                <a:spcPct val="170000"/>
              </a:lnSpc>
              <a:buFont typeface="Wingdings" pitchFamily="2" charset="2"/>
              <a:buChar char="Ø"/>
              <a:defRPr/>
            </a:pPr>
            <a:r>
              <a:rPr lang="it-IT" b="1" dirty="0">
                <a:latin typeface="Arial" charset="0"/>
                <a:cs typeface="Times New Roman" charset="0"/>
              </a:rPr>
              <a:t>  Lo svolgimento del ciclo vitale di un parassita può </a:t>
            </a:r>
          </a:p>
          <a:p>
            <a:pPr eaLnBrk="0" hangingPunct="0">
              <a:lnSpc>
                <a:spcPct val="170000"/>
              </a:lnSpc>
              <a:buFont typeface="Wingdings" pitchFamily="2" charset="2"/>
              <a:buNone/>
              <a:defRPr/>
            </a:pPr>
            <a:r>
              <a:rPr lang="it-IT" b="1" dirty="0">
                <a:latin typeface="Arial" charset="0"/>
                <a:cs typeface="Times New Roman" charset="0"/>
              </a:rPr>
              <a:t>     richiedere </a:t>
            </a:r>
            <a:r>
              <a:rPr lang="it-IT" b="1" dirty="0">
                <a:solidFill>
                  <a:srgbClr val="FF0000"/>
                </a:solidFill>
                <a:latin typeface="Arial" charset="0"/>
                <a:cs typeface="Times New Roman" charset="0"/>
              </a:rPr>
              <a:t>uno</a:t>
            </a:r>
            <a:r>
              <a:rPr lang="it-IT" b="1" dirty="0">
                <a:solidFill>
                  <a:schemeClr val="accent2"/>
                </a:solidFill>
                <a:latin typeface="Arial" charset="0"/>
                <a:cs typeface="Times New Roman" charset="0"/>
              </a:rPr>
              <a:t> </a:t>
            </a:r>
            <a:r>
              <a:rPr lang="it-IT" b="1" dirty="0">
                <a:latin typeface="Arial" charset="0"/>
                <a:cs typeface="Times New Roman" charset="0"/>
              </a:rPr>
              <a:t>o</a:t>
            </a:r>
            <a:r>
              <a:rPr lang="it-IT" b="1" dirty="0">
                <a:solidFill>
                  <a:schemeClr val="accent2"/>
                </a:solidFill>
                <a:latin typeface="Arial" charset="0"/>
                <a:cs typeface="Times New Roman" charset="0"/>
              </a:rPr>
              <a:t> </a:t>
            </a:r>
            <a:r>
              <a:rPr lang="it-IT" b="1" dirty="0">
                <a:solidFill>
                  <a:srgbClr val="FF0000"/>
                </a:solidFill>
                <a:latin typeface="Arial" charset="0"/>
                <a:cs typeface="Times New Roman" charset="0"/>
              </a:rPr>
              <a:t>più</a:t>
            </a:r>
            <a:r>
              <a:rPr lang="it-IT" b="1" dirty="0">
                <a:solidFill>
                  <a:schemeClr val="accent2"/>
                </a:solidFill>
                <a:latin typeface="Arial" charset="0"/>
                <a:cs typeface="Times New Roman" charset="0"/>
              </a:rPr>
              <a:t> </a:t>
            </a:r>
            <a:r>
              <a:rPr lang="it-IT" b="1" dirty="0">
                <a:latin typeface="Arial" charset="0"/>
                <a:cs typeface="Times New Roman" charset="0"/>
              </a:rPr>
              <a:t>ospiti d</a:t>
            </a:r>
            <a:r>
              <a:rPr lang="it-IT" b="1" dirty="0">
                <a:solidFill>
                  <a:schemeClr val="accent2"/>
                </a:solidFill>
                <a:latin typeface="Arial" charset="0"/>
                <a:cs typeface="Times New Roman" charset="0"/>
              </a:rPr>
              <a:t>i </a:t>
            </a:r>
            <a:r>
              <a:rPr lang="it-IT" b="1" dirty="0">
                <a:solidFill>
                  <a:srgbClr val="FF0000"/>
                </a:solidFill>
                <a:latin typeface="Arial" charset="0"/>
                <a:cs typeface="Times New Roman" charset="0"/>
              </a:rPr>
              <a:t>specie diversa</a:t>
            </a:r>
            <a:r>
              <a:rPr lang="it-IT" b="1" dirty="0">
                <a:solidFill>
                  <a:schemeClr val="accent2"/>
                </a:solidFill>
                <a:latin typeface="Arial" charset="0"/>
                <a:cs typeface="Times New Roman" charset="0"/>
              </a:rPr>
              <a:t>. </a:t>
            </a:r>
          </a:p>
          <a:p>
            <a:pPr eaLnBrk="0" hangingPunct="0">
              <a:lnSpc>
                <a:spcPct val="170000"/>
              </a:lnSpc>
              <a:buFont typeface="Wingdings" pitchFamily="2" charset="2"/>
              <a:buChar char="Ø"/>
              <a:defRPr/>
            </a:pPr>
            <a:endParaRPr lang="it-IT" b="1" dirty="0">
              <a:solidFill>
                <a:schemeClr val="accent2"/>
              </a:solidFill>
              <a:latin typeface="Arial" charset="0"/>
              <a:cs typeface="Times New Roman" charset="0"/>
            </a:endParaRPr>
          </a:p>
          <a:p>
            <a:pPr eaLnBrk="0" hangingPunct="0">
              <a:lnSpc>
                <a:spcPct val="170000"/>
              </a:lnSpc>
              <a:buFont typeface="Wingdings" pitchFamily="2" charset="2"/>
              <a:buChar char="Ø"/>
              <a:defRPr/>
            </a:pPr>
            <a:r>
              <a:rPr lang="it-IT" b="1" dirty="0">
                <a:solidFill>
                  <a:schemeClr val="accent2"/>
                </a:solidFill>
                <a:latin typeface="Arial" charset="0"/>
                <a:cs typeface="Times New Roman" charset="0"/>
              </a:rPr>
              <a:t>  </a:t>
            </a:r>
            <a:r>
              <a:rPr lang="it-IT" b="1" dirty="0">
                <a:latin typeface="Arial" charset="0"/>
                <a:cs typeface="Times New Roman" charset="0"/>
              </a:rPr>
              <a:t>Durante il ciclo (e nel medesimo ospite) possono </a:t>
            </a:r>
          </a:p>
          <a:p>
            <a:pPr eaLnBrk="0" hangingPunct="0">
              <a:lnSpc>
                <a:spcPct val="170000"/>
              </a:lnSpc>
              <a:buFont typeface="Wingdings" pitchFamily="2" charset="2"/>
              <a:buNone/>
              <a:defRPr/>
            </a:pPr>
            <a:r>
              <a:rPr lang="it-IT" b="1" dirty="0">
                <a:latin typeface="Arial" charset="0"/>
                <a:cs typeface="Times New Roman" charset="0"/>
              </a:rPr>
              <a:t>     alternarsi </a:t>
            </a:r>
            <a:r>
              <a:rPr lang="it-IT" b="1" dirty="0">
                <a:solidFill>
                  <a:srgbClr val="FF0000"/>
                </a:solidFill>
                <a:latin typeface="Arial" charset="0"/>
                <a:cs typeface="Times New Roman" charset="0"/>
              </a:rPr>
              <a:t>più </a:t>
            </a:r>
            <a:r>
              <a:rPr lang="it-IT" b="1" dirty="0" err="1">
                <a:solidFill>
                  <a:srgbClr val="FF0000"/>
                </a:solidFill>
                <a:latin typeface="Arial" charset="0"/>
                <a:cs typeface="Times New Roman" charset="0"/>
              </a:rPr>
              <a:t>morfotipi</a:t>
            </a:r>
            <a:r>
              <a:rPr lang="it-IT" b="1" dirty="0">
                <a:solidFill>
                  <a:schemeClr val="accent2"/>
                </a:solidFill>
                <a:latin typeface="Arial" charset="0"/>
                <a:cs typeface="Times New Roman" charset="0"/>
              </a:rPr>
              <a:t> </a:t>
            </a:r>
            <a:r>
              <a:rPr lang="it-IT" b="1" dirty="0">
                <a:latin typeface="Arial" charset="0"/>
                <a:cs typeface="Times New Roman" charset="0"/>
              </a:rPr>
              <a:t>(tipi morfologici) dello stesso </a:t>
            </a:r>
          </a:p>
          <a:p>
            <a:pPr eaLnBrk="0" hangingPunct="0">
              <a:lnSpc>
                <a:spcPct val="170000"/>
              </a:lnSpc>
              <a:buFont typeface="Wingdings" pitchFamily="2" charset="2"/>
              <a:buNone/>
              <a:defRPr/>
            </a:pPr>
            <a:r>
              <a:rPr lang="it-IT" b="1" dirty="0">
                <a:latin typeface="Arial" charset="0"/>
                <a:cs typeface="Times New Roman" charset="0"/>
              </a:rPr>
              <a:t>     parassita.</a:t>
            </a:r>
          </a:p>
        </p:txBody>
      </p:sp>
      <p:sp>
        <p:nvSpPr>
          <p:cNvPr id="7171" name="WordArt 4"/>
          <p:cNvSpPr>
            <a:spLocks noChangeArrowheads="1" noChangeShapeType="1" noTextEdit="1"/>
          </p:cNvSpPr>
          <p:nvPr/>
        </p:nvSpPr>
        <p:spPr bwMode="auto">
          <a:xfrm>
            <a:off x="1600200" y="685800"/>
            <a:ext cx="6019800" cy="533400"/>
          </a:xfrm>
          <a:prstGeom prst="rect">
            <a:avLst/>
          </a:prstGeom>
        </p:spPr>
        <p:txBody>
          <a:bodyPr wrap="none" fromWordArt="1">
            <a:prstTxWarp prst="textPlain">
              <a:avLst>
                <a:gd name="adj" fmla="val 50000"/>
              </a:avLst>
            </a:prstTxWarp>
          </a:bodyPr>
          <a:lstStyle/>
          <a:p>
            <a:r>
              <a:rPr lang="it-IT" sz="3600" kern="10">
                <a:ln w="12700">
                  <a:solidFill>
                    <a:schemeClr val="bg2"/>
                  </a:solidFill>
                  <a:round/>
                  <a:headEnd/>
                  <a:tailEnd/>
                </a:ln>
                <a:solidFill>
                  <a:srgbClr val="800000"/>
                </a:solidFill>
                <a:effectLst>
                  <a:outerShdw dist="35921" dir="2700000" sy="50000" kx="2115830" algn="bl" rotWithShape="0">
                    <a:srgbClr val="C0C0C0"/>
                  </a:outerShdw>
                </a:effectLst>
                <a:latin typeface="Arial Black"/>
              </a:rPr>
              <a:t>Terminologia speciale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p:cNvSpPr>
            <a:spLocks noGrp="1"/>
          </p:cNvSpPr>
          <p:nvPr>
            <p:ph type="title"/>
          </p:nvPr>
        </p:nvSpPr>
        <p:spPr>
          <a:xfrm>
            <a:off x="685800" y="285750"/>
            <a:ext cx="7772400" cy="1143000"/>
          </a:xfrm>
        </p:spPr>
        <p:txBody>
          <a:bodyPr/>
          <a:lstStyle/>
          <a:p>
            <a:pPr eaLnBrk="1" hangingPunct="1"/>
            <a:r>
              <a:rPr lang="it-IT" smtClean="0">
                <a:solidFill>
                  <a:schemeClr val="tx1"/>
                </a:solidFill>
              </a:rPr>
              <a:t>Movimenti nei protozoi </a:t>
            </a:r>
          </a:p>
        </p:txBody>
      </p:sp>
      <p:pic>
        <p:nvPicPr>
          <p:cNvPr id="34819" name="Segnaposto contenuto 4" descr="protozoi.jpg"/>
          <p:cNvPicPr>
            <a:picLocks noGrp="1" noChangeAspect="1"/>
          </p:cNvPicPr>
          <p:nvPr>
            <p:ph sz="half" idx="1"/>
          </p:nvPr>
        </p:nvPicPr>
        <p:blipFill>
          <a:blip r:embed="rId2"/>
          <a:srcRect/>
          <a:stretch>
            <a:fillRect/>
          </a:stretch>
        </p:blipFill>
        <p:spPr>
          <a:xfrm>
            <a:off x="1317625" y="1643063"/>
            <a:ext cx="6897688" cy="5214937"/>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lstStyle/>
          <a:p>
            <a:pPr eaLnBrk="1" hangingPunct="1"/>
            <a:r>
              <a:rPr lang="it-IT" smtClean="0">
                <a:solidFill>
                  <a:schemeClr val="tx1"/>
                </a:solidFill>
              </a:rPr>
              <a:t>Porte d’ingresso dei protozoi</a:t>
            </a:r>
          </a:p>
        </p:txBody>
      </p:sp>
      <p:graphicFrame>
        <p:nvGraphicFramePr>
          <p:cNvPr id="21532" name="Group 28"/>
          <p:cNvGraphicFramePr>
            <a:graphicFrameLocks noGrp="1"/>
          </p:cNvGraphicFramePr>
          <p:nvPr>
            <p:ph type="tbl" idx="1"/>
          </p:nvPr>
        </p:nvGraphicFramePr>
        <p:xfrm>
          <a:off x="685800" y="1981200"/>
          <a:ext cx="7772400" cy="3656965"/>
        </p:xfrm>
        <a:graphic>
          <a:graphicData uri="http://schemas.openxmlformats.org/drawingml/2006/table">
            <a:tbl>
              <a:tblPr/>
              <a:tblGrid>
                <a:gridCol w="3886200"/>
                <a:gridCol w="3886200"/>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VIA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Esempio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Times New Roman" pitchFamily="18" charset="0"/>
                        </a:rPr>
                        <a:t>Ingestione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1" u="none" strike="noStrike" cap="none" normalizeH="0" baseline="0" dirty="0" err="1" smtClean="0">
                          <a:ln>
                            <a:noFill/>
                          </a:ln>
                          <a:solidFill>
                            <a:schemeClr val="tx1"/>
                          </a:solidFill>
                          <a:effectLst/>
                          <a:latin typeface="Times New Roman" pitchFamily="18" charset="0"/>
                        </a:rPr>
                        <a:t>Giardia</a:t>
                      </a:r>
                      <a:r>
                        <a:rPr kumimoji="0" lang="it-IT" sz="2800" b="0" i="1" u="none" strike="noStrike" cap="none" normalizeH="0" baseline="0" dirty="0" smtClean="0">
                          <a:ln>
                            <a:noFill/>
                          </a:ln>
                          <a:solidFill>
                            <a:schemeClr val="tx1"/>
                          </a:solidFill>
                          <a:effectLst/>
                          <a:latin typeface="Times New Roman" pitchFamily="18" charset="0"/>
                        </a:rPr>
                        <a:t>, </a:t>
                      </a:r>
                      <a:r>
                        <a:rPr kumimoji="0" lang="it-IT" sz="2800" b="0" i="1" u="none" strike="noStrike" cap="none" normalizeH="0" baseline="0" dirty="0" err="1" smtClean="0">
                          <a:ln>
                            <a:noFill/>
                          </a:ln>
                          <a:solidFill>
                            <a:schemeClr val="tx1"/>
                          </a:solidFill>
                          <a:effectLst/>
                          <a:latin typeface="Times New Roman" pitchFamily="18" charset="0"/>
                        </a:rPr>
                        <a:t>Entamoeba</a:t>
                      </a:r>
                      <a:r>
                        <a:rPr kumimoji="0" lang="it-IT" sz="2800" b="0" i="1" u="none" strike="noStrike" cap="none" normalizeH="0" baseline="0" dirty="0" smtClean="0">
                          <a:ln>
                            <a:noFill/>
                          </a:ln>
                          <a:solidFill>
                            <a:schemeClr val="tx1"/>
                          </a:solidFill>
                          <a:effectLst/>
                          <a:latin typeface="Times New Roman" pitchFamily="18" charset="0"/>
                        </a:rPr>
                        <a:t> </a:t>
                      </a:r>
                      <a:r>
                        <a:rPr kumimoji="0" lang="it-IT" sz="2800" b="0" i="1" u="none" strike="noStrike" cap="none" normalizeH="0" baseline="0" dirty="0" err="1" smtClean="0">
                          <a:ln>
                            <a:noFill/>
                          </a:ln>
                          <a:solidFill>
                            <a:schemeClr val="tx1"/>
                          </a:solidFill>
                          <a:effectLst/>
                          <a:latin typeface="Times New Roman" pitchFamily="18" charset="0"/>
                        </a:rPr>
                        <a:t>istolitica</a:t>
                      </a:r>
                      <a:endParaRPr kumimoji="0" lang="it-IT" sz="2800" b="0" i="1"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Times New Roman" pitchFamily="18" charset="0"/>
                        </a:rPr>
                        <a:t>Penetrazione diretta Puntura d’artropodi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1" u="none" strike="noStrike" cap="none" normalizeH="0" baseline="0" dirty="0" smtClean="0">
                          <a:ln>
                            <a:noFill/>
                          </a:ln>
                          <a:solidFill>
                            <a:schemeClr val="tx1"/>
                          </a:solidFill>
                          <a:effectLst/>
                          <a:latin typeface="Times New Roman" pitchFamily="18" charset="0"/>
                        </a:rPr>
                        <a:t>Malaria, Leishmania, tripanosomi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smtClean="0">
                          <a:ln>
                            <a:noFill/>
                          </a:ln>
                          <a:solidFill>
                            <a:schemeClr val="tx1"/>
                          </a:solidFill>
                          <a:effectLst/>
                          <a:latin typeface="Times New Roman" pitchFamily="18" charset="0"/>
                        </a:rPr>
                        <a:t>Penetrazione transplacentare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800" b="0" i="1" u="none" strike="noStrike" cap="none" normalizeH="0" baseline="0" dirty="0" smtClean="0">
                          <a:ln>
                            <a:noFill/>
                          </a:ln>
                          <a:solidFill>
                            <a:schemeClr val="tx1"/>
                          </a:solidFill>
                          <a:effectLst/>
                          <a:latin typeface="Times New Roman" pitchFamily="18" charset="0"/>
                        </a:rPr>
                        <a:t>Toxoplasma </a:t>
                      </a:r>
                      <a:r>
                        <a:rPr kumimoji="0" lang="it-IT" sz="2800" b="0" i="1" u="none" strike="noStrike" cap="none" normalizeH="0" baseline="0" dirty="0" err="1" smtClean="0">
                          <a:ln>
                            <a:noFill/>
                          </a:ln>
                          <a:solidFill>
                            <a:schemeClr val="tx1"/>
                          </a:solidFill>
                          <a:effectLst/>
                          <a:latin typeface="Times New Roman" pitchFamily="18" charset="0"/>
                        </a:rPr>
                        <a:t>gondii</a:t>
                      </a:r>
                      <a:endParaRPr kumimoji="0" lang="it-IT" sz="2800" b="0" i="1"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685800" y="188913"/>
            <a:ext cx="7772400" cy="1143000"/>
          </a:xfrm>
        </p:spPr>
        <p:txBody>
          <a:bodyPr/>
          <a:lstStyle/>
          <a:p>
            <a:pPr eaLnBrk="1" hangingPunct="1"/>
            <a:r>
              <a:rPr lang="it-IT" smtClean="0">
                <a:solidFill>
                  <a:schemeClr val="tx1"/>
                </a:solidFill>
              </a:rPr>
              <a:t>Amebae</a:t>
            </a:r>
          </a:p>
        </p:txBody>
      </p:sp>
      <p:pic>
        <p:nvPicPr>
          <p:cNvPr id="36867" name="Picture 4" descr="Protozoa_Fig1"/>
          <p:cNvPicPr>
            <a:picLocks noGrp="1" noChangeAspect="1" noChangeArrowheads="1"/>
          </p:cNvPicPr>
          <p:nvPr>
            <p:ph idx="1"/>
          </p:nvPr>
        </p:nvPicPr>
        <p:blipFill>
          <a:blip r:embed="rId2"/>
          <a:srcRect/>
          <a:stretch>
            <a:fillRect/>
          </a:stretch>
        </p:blipFill>
        <p:spPr>
          <a:xfrm>
            <a:off x="827088" y="1431925"/>
            <a:ext cx="8066087" cy="4865688"/>
          </a:xfrm>
          <a:noFill/>
          <a:ln w="28575">
            <a:solidFill>
              <a:srgbClr val="000000"/>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title"/>
          </p:nvPr>
        </p:nvSpPr>
        <p:spPr/>
        <p:txBody>
          <a:bodyPr/>
          <a:lstStyle/>
          <a:p>
            <a:pPr eaLnBrk="1" hangingPunct="1"/>
            <a:r>
              <a:rPr lang="it-IT" smtClean="0">
                <a:solidFill>
                  <a:schemeClr val="tx1"/>
                </a:solidFill>
              </a:rPr>
              <a:t>Movimento nelle amebe</a:t>
            </a:r>
          </a:p>
        </p:txBody>
      </p:sp>
      <p:pic>
        <p:nvPicPr>
          <p:cNvPr id="37891" name="Segnaposto contenuto 3" descr="amoeba.jpg"/>
          <p:cNvPicPr>
            <a:picLocks noGrp="1" noChangeAspect="1"/>
          </p:cNvPicPr>
          <p:nvPr>
            <p:ph idx="1"/>
          </p:nvPr>
        </p:nvPicPr>
        <p:blipFill>
          <a:blip r:embed="rId2"/>
          <a:srcRect/>
          <a:stretch>
            <a:fillRect/>
          </a:stretch>
        </p:blipFill>
        <p:spPr>
          <a:xfrm>
            <a:off x="1000125" y="2333625"/>
            <a:ext cx="7143750" cy="340995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a:xfrm>
            <a:off x="684213" y="188913"/>
            <a:ext cx="7772400" cy="1143000"/>
          </a:xfrm>
        </p:spPr>
        <p:txBody>
          <a:bodyPr/>
          <a:lstStyle/>
          <a:p>
            <a:pPr eaLnBrk="1" hangingPunct="1"/>
            <a:r>
              <a:rPr lang="it-IT" i="1" smtClean="0">
                <a:solidFill>
                  <a:schemeClr val="tx1"/>
                </a:solidFill>
              </a:rPr>
              <a:t>Entamoeba histolitica </a:t>
            </a:r>
          </a:p>
        </p:txBody>
      </p:sp>
      <p:sp>
        <p:nvSpPr>
          <p:cNvPr id="38915" name="Segnaposto contenuto 2"/>
          <p:cNvSpPr>
            <a:spLocks noGrp="1"/>
          </p:cNvSpPr>
          <p:nvPr>
            <p:ph idx="1"/>
          </p:nvPr>
        </p:nvSpPr>
        <p:spPr>
          <a:xfrm>
            <a:off x="685800" y="1143000"/>
            <a:ext cx="7772400" cy="4114800"/>
          </a:xfrm>
        </p:spPr>
        <p:txBody>
          <a:bodyPr/>
          <a:lstStyle/>
          <a:p>
            <a:pPr eaLnBrk="1" hangingPunct="1"/>
            <a:r>
              <a:rPr lang="it-IT" smtClean="0"/>
              <a:t>Il ciclo di vita è diretto, passa da un ospite al successivo attraverso una forma di resistenza  alle condizioni ambientali.</a:t>
            </a:r>
          </a:p>
          <a:p>
            <a:pPr eaLnBrk="1" hangingPunct="1"/>
            <a:r>
              <a:rPr lang="it-IT" smtClean="0"/>
              <a:t>Le feci dissenteriche contengono cisti sferiche tetranucleate di circa 10-20 </a:t>
            </a:r>
            <a:r>
              <a:rPr lang="it-IT" smtClean="0">
                <a:latin typeface="Symbol" pitchFamily="18" charset="2"/>
              </a:rPr>
              <a:t>m</a:t>
            </a:r>
            <a:r>
              <a:rPr lang="it-IT" smtClean="0"/>
              <a:t>m</a:t>
            </a:r>
          </a:p>
          <a:p>
            <a:pPr eaLnBrk="1" hangingPunct="1"/>
            <a:r>
              <a:rPr lang="it-IT" smtClean="0"/>
              <a:t>L’ingestione di cibi crudi o di acqua potabile contaminata con le cisti giungono all’ospite che libera 4 amebe figlie </a:t>
            </a:r>
          </a:p>
          <a:p>
            <a:pPr eaLnBrk="1" hangingPunct="1"/>
            <a:r>
              <a:rPr lang="it-IT" smtClean="0"/>
              <a:t>Vivono come commensali anaerobi, privi di mitocondri si moltiplicano per scissione binaria </a:t>
            </a:r>
          </a:p>
          <a:p>
            <a:pPr eaLnBrk="1" hangingPunct="1"/>
            <a:endParaRPr lang="it-IT"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685800" y="188913"/>
            <a:ext cx="7772400" cy="1143000"/>
          </a:xfrm>
        </p:spPr>
        <p:txBody>
          <a:bodyPr/>
          <a:lstStyle/>
          <a:p>
            <a:pPr eaLnBrk="1" hangingPunct="1"/>
            <a:r>
              <a:rPr lang="it-IT" sz="4000" smtClean="0">
                <a:solidFill>
                  <a:schemeClr val="tx1"/>
                </a:solidFill>
              </a:rPr>
              <a:t>Ciclo vitale </a:t>
            </a:r>
            <a:r>
              <a:rPr lang="it-IT" sz="4000" i="1" smtClean="0">
                <a:solidFill>
                  <a:schemeClr val="tx1"/>
                </a:solidFill>
              </a:rPr>
              <a:t>Entamoeba histolitica</a:t>
            </a:r>
          </a:p>
        </p:txBody>
      </p:sp>
      <p:sp>
        <p:nvSpPr>
          <p:cNvPr id="39939" name="Text Box 5"/>
          <p:cNvSpPr txBox="1">
            <a:spLocks noChangeArrowheads="1"/>
          </p:cNvSpPr>
          <p:nvPr/>
        </p:nvSpPr>
        <p:spPr bwMode="auto">
          <a:xfrm>
            <a:off x="3348038" y="1484313"/>
            <a:ext cx="1655762" cy="2241550"/>
          </a:xfrm>
          <a:prstGeom prst="rect">
            <a:avLst/>
          </a:prstGeom>
          <a:noFill/>
          <a:ln w="15875">
            <a:solidFill>
              <a:schemeClr val="tx1"/>
            </a:solidFill>
            <a:miter lim="800000"/>
            <a:headEnd/>
            <a:tailEnd/>
          </a:ln>
        </p:spPr>
        <p:txBody>
          <a:bodyPr>
            <a:spAutoFit/>
          </a:bodyPr>
          <a:lstStyle/>
          <a:p>
            <a:pPr>
              <a:spcBef>
                <a:spcPct val="50000"/>
              </a:spcBef>
            </a:pPr>
            <a:r>
              <a:rPr lang="it-IT" sz="2000"/>
              <a:t>Acqua </a:t>
            </a:r>
          </a:p>
          <a:p>
            <a:pPr>
              <a:spcBef>
                <a:spcPct val="50000"/>
              </a:spcBef>
            </a:pPr>
            <a:r>
              <a:rPr lang="it-IT" sz="2000"/>
              <a:t>Cibo</a:t>
            </a:r>
          </a:p>
          <a:p>
            <a:pPr>
              <a:spcBef>
                <a:spcPct val="50000"/>
              </a:spcBef>
            </a:pPr>
            <a:r>
              <a:rPr lang="it-IT" sz="2000"/>
              <a:t>Mosche</a:t>
            </a:r>
          </a:p>
          <a:p>
            <a:pPr>
              <a:spcBef>
                <a:spcPct val="50000"/>
              </a:spcBef>
            </a:pPr>
            <a:r>
              <a:rPr lang="it-IT" sz="2000"/>
              <a:t>Mani sporche </a:t>
            </a:r>
          </a:p>
          <a:p>
            <a:pPr>
              <a:spcBef>
                <a:spcPct val="50000"/>
              </a:spcBef>
            </a:pPr>
            <a:r>
              <a:rPr lang="it-IT" sz="2000"/>
              <a:t>Coprofagia</a:t>
            </a:r>
          </a:p>
        </p:txBody>
      </p:sp>
      <p:sp>
        <p:nvSpPr>
          <p:cNvPr id="39940" name="AutoShape 7"/>
          <p:cNvSpPr>
            <a:spLocks noChangeArrowheads="1"/>
          </p:cNvSpPr>
          <p:nvPr/>
        </p:nvSpPr>
        <p:spPr bwMode="auto">
          <a:xfrm>
            <a:off x="1763713" y="2492375"/>
            <a:ext cx="1368425" cy="144463"/>
          </a:xfrm>
          <a:prstGeom prst="leftArrow">
            <a:avLst>
              <a:gd name="adj1" fmla="val 50000"/>
              <a:gd name="adj2" fmla="val 236812"/>
            </a:avLst>
          </a:prstGeom>
          <a:solidFill>
            <a:schemeClr val="accent1"/>
          </a:solidFill>
          <a:ln w="9525">
            <a:solidFill>
              <a:schemeClr val="tx1"/>
            </a:solidFill>
            <a:miter lim="800000"/>
            <a:headEnd/>
            <a:tailEnd/>
          </a:ln>
        </p:spPr>
        <p:txBody>
          <a:bodyPr wrap="none" anchor="ctr"/>
          <a:lstStyle/>
          <a:p>
            <a:endParaRPr lang="it-IT"/>
          </a:p>
        </p:txBody>
      </p:sp>
      <p:sp>
        <p:nvSpPr>
          <p:cNvPr id="39941" name="Text Box 8"/>
          <p:cNvSpPr txBox="1">
            <a:spLocks noChangeArrowheads="1"/>
          </p:cNvSpPr>
          <p:nvPr/>
        </p:nvSpPr>
        <p:spPr bwMode="auto">
          <a:xfrm>
            <a:off x="395288" y="2133600"/>
            <a:ext cx="1873250" cy="854075"/>
          </a:xfrm>
          <a:prstGeom prst="rect">
            <a:avLst/>
          </a:prstGeom>
          <a:noFill/>
          <a:ln w="9525">
            <a:noFill/>
            <a:miter lim="800000"/>
            <a:headEnd/>
            <a:tailEnd/>
          </a:ln>
        </p:spPr>
        <p:txBody>
          <a:bodyPr>
            <a:spAutoFit/>
          </a:bodyPr>
          <a:lstStyle/>
          <a:p>
            <a:pPr>
              <a:spcBef>
                <a:spcPct val="50000"/>
              </a:spcBef>
            </a:pPr>
            <a:r>
              <a:rPr lang="it-IT" sz="2000"/>
              <a:t>Metacisti </a:t>
            </a:r>
          </a:p>
          <a:p>
            <a:pPr>
              <a:spcBef>
                <a:spcPct val="50000"/>
              </a:spcBef>
            </a:pPr>
            <a:r>
              <a:rPr lang="it-IT" sz="2000"/>
              <a:t>(Intestino tenue)</a:t>
            </a:r>
          </a:p>
        </p:txBody>
      </p:sp>
      <p:sp>
        <p:nvSpPr>
          <p:cNvPr id="39942" name="AutoShape 9"/>
          <p:cNvSpPr>
            <a:spLocks noChangeArrowheads="1"/>
          </p:cNvSpPr>
          <p:nvPr/>
        </p:nvSpPr>
        <p:spPr bwMode="auto">
          <a:xfrm>
            <a:off x="1331913" y="3068638"/>
            <a:ext cx="71437" cy="1008062"/>
          </a:xfrm>
          <a:prstGeom prst="downArrow">
            <a:avLst>
              <a:gd name="adj1" fmla="val 50000"/>
              <a:gd name="adj2" fmla="val 352780"/>
            </a:avLst>
          </a:prstGeom>
          <a:solidFill>
            <a:schemeClr val="accent1"/>
          </a:solidFill>
          <a:ln w="9525">
            <a:solidFill>
              <a:schemeClr val="tx1"/>
            </a:solidFill>
            <a:miter lim="800000"/>
            <a:headEnd/>
            <a:tailEnd/>
          </a:ln>
        </p:spPr>
        <p:txBody>
          <a:bodyPr wrap="none" anchor="ctr"/>
          <a:lstStyle/>
          <a:p>
            <a:endParaRPr lang="it-IT"/>
          </a:p>
        </p:txBody>
      </p:sp>
      <p:sp>
        <p:nvSpPr>
          <p:cNvPr id="39943" name="Text Box 10"/>
          <p:cNvSpPr txBox="1">
            <a:spLocks noChangeArrowheads="1"/>
          </p:cNvSpPr>
          <p:nvPr/>
        </p:nvSpPr>
        <p:spPr bwMode="auto">
          <a:xfrm>
            <a:off x="323850" y="4076700"/>
            <a:ext cx="2520950" cy="396875"/>
          </a:xfrm>
          <a:prstGeom prst="rect">
            <a:avLst/>
          </a:prstGeom>
          <a:noFill/>
          <a:ln w="9525">
            <a:noFill/>
            <a:miter lim="800000"/>
            <a:headEnd/>
            <a:tailEnd/>
          </a:ln>
        </p:spPr>
        <p:txBody>
          <a:bodyPr>
            <a:spAutoFit/>
          </a:bodyPr>
          <a:lstStyle/>
          <a:p>
            <a:pPr>
              <a:spcBef>
                <a:spcPct val="50000"/>
              </a:spcBef>
            </a:pPr>
            <a:r>
              <a:rPr lang="it-IT" sz="2000"/>
              <a:t>Trofozoiti metacistici</a:t>
            </a:r>
          </a:p>
        </p:txBody>
      </p:sp>
      <p:sp>
        <p:nvSpPr>
          <p:cNvPr id="39944" name="AutoShape 11"/>
          <p:cNvSpPr>
            <a:spLocks noChangeArrowheads="1"/>
          </p:cNvSpPr>
          <p:nvPr/>
        </p:nvSpPr>
        <p:spPr bwMode="auto">
          <a:xfrm>
            <a:off x="1331913" y="4652963"/>
            <a:ext cx="71437" cy="936625"/>
          </a:xfrm>
          <a:prstGeom prst="downArrow">
            <a:avLst>
              <a:gd name="adj1" fmla="val 50000"/>
              <a:gd name="adj2" fmla="val 327780"/>
            </a:avLst>
          </a:prstGeom>
          <a:solidFill>
            <a:schemeClr val="accent1"/>
          </a:solidFill>
          <a:ln w="9525">
            <a:solidFill>
              <a:schemeClr val="tx1"/>
            </a:solidFill>
            <a:miter lim="800000"/>
            <a:headEnd/>
            <a:tailEnd/>
          </a:ln>
        </p:spPr>
        <p:txBody>
          <a:bodyPr wrap="none" anchor="ctr"/>
          <a:lstStyle/>
          <a:p>
            <a:endParaRPr lang="it-IT"/>
          </a:p>
        </p:txBody>
      </p:sp>
      <p:sp>
        <p:nvSpPr>
          <p:cNvPr id="39945" name="Text Box 12"/>
          <p:cNvSpPr txBox="1">
            <a:spLocks noChangeArrowheads="1"/>
          </p:cNvSpPr>
          <p:nvPr/>
        </p:nvSpPr>
        <p:spPr bwMode="auto">
          <a:xfrm>
            <a:off x="323850" y="5589588"/>
            <a:ext cx="2305050" cy="396875"/>
          </a:xfrm>
          <a:prstGeom prst="rect">
            <a:avLst/>
          </a:prstGeom>
          <a:noFill/>
          <a:ln w="9525">
            <a:noFill/>
            <a:miter lim="800000"/>
            <a:headEnd/>
            <a:tailEnd/>
          </a:ln>
        </p:spPr>
        <p:txBody>
          <a:bodyPr>
            <a:spAutoFit/>
          </a:bodyPr>
          <a:lstStyle/>
          <a:p>
            <a:pPr>
              <a:spcBef>
                <a:spcPct val="50000"/>
              </a:spcBef>
            </a:pPr>
            <a:r>
              <a:rPr lang="it-IT" sz="2000"/>
              <a:t>Trofozoiti (colon)</a:t>
            </a:r>
          </a:p>
        </p:txBody>
      </p:sp>
      <p:sp>
        <p:nvSpPr>
          <p:cNvPr id="39946" name="AutoShape 13"/>
          <p:cNvSpPr>
            <a:spLocks noChangeArrowheads="1"/>
          </p:cNvSpPr>
          <p:nvPr/>
        </p:nvSpPr>
        <p:spPr bwMode="auto">
          <a:xfrm rot="5400000">
            <a:off x="1080295" y="6317456"/>
            <a:ext cx="792162" cy="2889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39947" name="Text Box 14"/>
          <p:cNvSpPr txBox="1">
            <a:spLocks noChangeArrowheads="1"/>
          </p:cNvSpPr>
          <p:nvPr/>
        </p:nvSpPr>
        <p:spPr bwMode="auto">
          <a:xfrm>
            <a:off x="2124075" y="6165850"/>
            <a:ext cx="4824413" cy="457200"/>
          </a:xfrm>
          <a:prstGeom prst="rect">
            <a:avLst/>
          </a:prstGeom>
          <a:noFill/>
          <a:ln w="9525">
            <a:noFill/>
            <a:miter lim="800000"/>
            <a:headEnd/>
            <a:tailEnd/>
          </a:ln>
        </p:spPr>
        <p:txBody>
          <a:bodyPr>
            <a:spAutoFit/>
          </a:bodyPr>
          <a:lstStyle/>
          <a:p>
            <a:pPr>
              <a:spcBef>
                <a:spcPct val="50000"/>
              </a:spcBef>
            </a:pPr>
            <a:r>
              <a:rPr lang="it-IT"/>
              <a:t>Localizzazione extraintestinale</a:t>
            </a:r>
          </a:p>
        </p:txBody>
      </p:sp>
      <p:sp>
        <p:nvSpPr>
          <p:cNvPr id="39948" name="AutoShape 15"/>
          <p:cNvSpPr>
            <a:spLocks noChangeArrowheads="1"/>
          </p:cNvSpPr>
          <p:nvPr/>
        </p:nvSpPr>
        <p:spPr bwMode="auto">
          <a:xfrm>
            <a:off x="5148263" y="2492375"/>
            <a:ext cx="1368425" cy="144463"/>
          </a:xfrm>
          <a:prstGeom prst="leftArrow">
            <a:avLst>
              <a:gd name="adj1" fmla="val 50000"/>
              <a:gd name="adj2" fmla="val 236812"/>
            </a:avLst>
          </a:prstGeom>
          <a:solidFill>
            <a:schemeClr val="accent1"/>
          </a:solidFill>
          <a:ln w="9525">
            <a:solidFill>
              <a:schemeClr val="tx1"/>
            </a:solidFill>
            <a:miter lim="800000"/>
            <a:headEnd/>
            <a:tailEnd/>
          </a:ln>
        </p:spPr>
        <p:txBody>
          <a:bodyPr wrap="none" anchor="ctr"/>
          <a:lstStyle/>
          <a:p>
            <a:endParaRPr lang="it-IT"/>
          </a:p>
        </p:txBody>
      </p:sp>
      <p:sp>
        <p:nvSpPr>
          <p:cNvPr id="39949" name="Text Box 16"/>
          <p:cNvSpPr txBox="1">
            <a:spLocks noChangeArrowheads="1"/>
          </p:cNvSpPr>
          <p:nvPr/>
        </p:nvSpPr>
        <p:spPr bwMode="auto">
          <a:xfrm>
            <a:off x="6877050" y="1916113"/>
            <a:ext cx="2087563" cy="854075"/>
          </a:xfrm>
          <a:prstGeom prst="rect">
            <a:avLst/>
          </a:prstGeom>
          <a:noFill/>
          <a:ln w="9525">
            <a:noFill/>
            <a:miter lim="800000"/>
            <a:headEnd/>
            <a:tailEnd/>
          </a:ln>
        </p:spPr>
        <p:txBody>
          <a:bodyPr>
            <a:spAutoFit/>
          </a:bodyPr>
          <a:lstStyle/>
          <a:p>
            <a:pPr>
              <a:spcBef>
                <a:spcPct val="50000"/>
              </a:spcBef>
            </a:pPr>
            <a:r>
              <a:rPr lang="it-IT" sz="2000"/>
              <a:t>Cisti </a:t>
            </a:r>
          </a:p>
          <a:p>
            <a:pPr>
              <a:spcBef>
                <a:spcPct val="50000"/>
              </a:spcBef>
            </a:pPr>
            <a:r>
              <a:rPr lang="it-IT" sz="2000"/>
              <a:t>(Colon,feci</a:t>
            </a:r>
            <a:r>
              <a:rPr lang="it-IT" sz="2000">
                <a:solidFill>
                  <a:schemeClr val="bg1"/>
                </a:solidFill>
              </a:rPr>
              <a:t>)</a:t>
            </a:r>
          </a:p>
        </p:txBody>
      </p:sp>
      <p:sp>
        <p:nvSpPr>
          <p:cNvPr id="39950" name="AutoShape 17"/>
          <p:cNvSpPr>
            <a:spLocks noChangeArrowheads="1"/>
          </p:cNvSpPr>
          <p:nvPr/>
        </p:nvSpPr>
        <p:spPr bwMode="auto">
          <a:xfrm>
            <a:off x="7451725" y="2852738"/>
            <a:ext cx="73025" cy="1008062"/>
          </a:xfrm>
          <a:prstGeom prst="upArrow">
            <a:avLst>
              <a:gd name="adj1" fmla="val 50000"/>
              <a:gd name="adj2" fmla="val 345109"/>
            </a:avLst>
          </a:prstGeom>
          <a:solidFill>
            <a:schemeClr val="accent1"/>
          </a:solidFill>
          <a:ln w="9525">
            <a:solidFill>
              <a:schemeClr val="tx1"/>
            </a:solidFill>
            <a:miter lim="800000"/>
            <a:headEnd/>
            <a:tailEnd/>
          </a:ln>
        </p:spPr>
        <p:txBody>
          <a:bodyPr wrap="none" anchor="ctr"/>
          <a:lstStyle/>
          <a:p>
            <a:endParaRPr lang="it-IT"/>
          </a:p>
        </p:txBody>
      </p:sp>
      <p:sp>
        <p:nvSpPr>
          <p:cNvPr id="39951" name="Text Box 18"/>
          <p:cNvSpPr txBox="1">
            <a:spLocks noChangeArrowheads="1"/>
          </p:cNvSpPr>
          <p:nvPr/>
        </p:nvSpPr>
        <p:spPr bwMode="auto">
          <a:xfrm>
            <a:off x="6659563" y="3860800"/>
            <a:ext cx="2376487" cy="854075"/>
          </a:xfrm>
          <a:prstGeom prst="rect">
            <a:avLst/>
          </a:prstGeom>
          <a:noFill/>
          <a:ln w="9525">
            <a:noFill/>
            <a:miter lim="800000"/>
            <a:headEnd/>
            <a:tailEnd/>
          </a:ln>
        </p:spPr>
        <p:txBody>
          <a:bodyPr>
            <a:spAutoFit/>
          </a:bodyPr>
          <a:lstStyle/>
          <a:p>
            <a:pPr>
              <a:spcBef>
                <a:spcPct val="50000"/>
              </a:spcBef>
            </a:pPr>
            <a:r>
              <a:rPr lang="it-IT" sz="2000"/>
              <a:t>Cisti immatura</a:t>
            </a:r>
          </a:p>
          <a:p>
            <a:pPr>
              <a:spcBef>
                <a:spcPct val="50000"/>
              </a:spcBef>
            </a:pPr>
            <a:r>
              <a:rPr lang="it-IT" sz="2000"/>
              <a:t>(colon)</a:t>
            </a:r>
          </a:p>
        </p:txBody>
      </p:sp>
      <p:sp>
        <p:nvSpPr>
          <p:cNvPr id="39952" name="AutoShape 19"/>
          <p:cNvSpPr>
            <a:spLocks noChangeArrowheads="1"/>
          </p:cNvSpPr>
          <p:nvPr/>
        </p:nvSpPr>
        <p:spPr bwMode="auto">
          <a:xfrm>
            <a:off x="7524750" y="4437063"/>
            <a:ext cx="73025" cy="1008062"/>
          </a:xfrm>
          <a:prstGeom prst="upArrow">
            <a:avLst>
              <a:gd name="adj1" fmla="val 50000"/>
              <a:gd name="adj2" fmla="val 345109"/>
            </a:avLst>
          </a:prstGeom>
          <a:solidFill>
            <a:schemeClr val="accent1"/>
          </a:solidFill>
          <a:ln w="9525">
            <a:solidFill>
              <a:schemeClr val="tx1"/>
            </a:solidFill>
            <a:miter lim="800000"/>
            <a:headEnd/>
            <a:tailEnd/>
          </a:ln>
        </p:spPr>
        <p:txBody>
          <a:bodyPr wrap="none" anchor="ctr"/>
          <a:lstStyle/>
          <a:p>
            <a:endParaRPr lang="it-IT"/>
          </a:p>
        </p:txBody>
      </p:sp>
      <p:sp>
        <p:nvSpPr>
          <p:cNvPr id="39953" name="Line 20"/>
          <p:cNvSpPr>
            <a:spLocks noChangeShapeType="1"/>
          </p:cNvSpPr>
          <p:nvPr/>
        </p:nvSpPr>
        <p:spPr bwMode="auto">
          <a:xfrm>
            <a:off x="2411413" y="5805488"/>
            <a:ext cx="4176712" cy="0"/>
          </a:xfrm>
          <a:prstGeom prst="line">
            <a:avLst/>
          </a:prstGeom>
          <a:noFill/>
          <a:ln w="15875">
            <a:solidFill>
              <a:schemeClr val="tx1"/>
            </a:solidFill>
            <a:round/>
            <a:headEnd/>
            <a:tailEnd type="triangle" w="med" len="med"/>
          </a:ln>
        </p:spPr>
        <p:txBody>
          <a:bodyPr/>
          <a:lstStyle/>
          <a:p>
            <a:endParaRPr lang="it-IT"/>
          </a:p>
        </p:txBody>
      </p:sp>
      <p:sp>
        <p:nvSpPr>
          <p:cNvPr id="39954" name="Text Box 21"/>
          <p:cNvSpPr txBox="1">
            <a:spLocks noChangeArrowheads="1"/>
          </p:cNvSpPr>
          <p:nvPr/>
        </p:nvSpPr>
        <p:spPr bwMode="auto">
          <a:xfrm>
            <a:off x="7019925" y="5445125"/>
            <a:ext cx="1655763" cy="854075"/>
          </a:xfrm>
          <a:prstGeom prst="rect">
            <a:avLst/>
          </a:prstGeom>
          <a:noFill/>
          <a:ln w="9525">
            <a:noFill/>
            <a:miter lim="800000"/>
            <a:headEnd/>
            <a:tailEnd/>
          </a:ln>
        </p:spPr>
        <p:txBody>
          <a:bodyPr>
            <a:spAutoFit/>
          </a:bodyPr>
          <a:lstStyle/>
          <a:p>
            <a:pPr>
              <a:spcBef>
                <a:spcPct val="50000"/>
              </a:spcBef>
            </a:pPr>
            <a:r>
              <a:rPr lang="it-IT" sz="2000"/>
              <a:t>Precisti</a:t>
            </a:r>
          </a:p>
          <a:p>
            <a:pPr>
              <a:spcBef>
                <a:spcPct val="50000"/>
              </a:spcBef>
            </a:pPr>
            <a:r>
              <a:rPr lang="it-IT" sz="2000"/>
              <a:t>(Colon)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it-IT" smtClean="0">
                <a:solidFill>
                  <a:schemeClr val="tx1"/>
                </a:solidFill>
              </a:rPr>
              <a:t>Morfologia  e struttura </a:t>
            </a:r>
          </a:p>
        </p:txBody>
      </p:sp>
      <p:sp>
        <p:nvSpPr>
          <p:cNvPr id="40963" name="Rectangle 3"/>
          <p:cNvSpPr>
            <a:spLocks noGrp="1" noChangeArrowheads="1"/>
          </p:cNvSpPr>
          <p:nvPr>
            <p:ph type="body" idx="1"/>
          </p:nvPr>
        </p:nvSpPr>
        <p:spPr/>
        <p:txBody>
          <a:bodyPr/>
          <a:lstStyle/>
          <a:p>
            <a:pPr eaLnBrk="1" hangingPunct="1">
              <a:lnSpc>
                <a:spcPct val="80000"/>
              </a:lnSpc>
            </a:pPr>
            <a:r>
              <a:rPr lang="it-IT" sz="2800" smtClean="0"/>
              <a:t>Il trofozoite ameboide misura circa 15-30 </a:t>
            </a:r>
            <a:r>
              <a:rPr lang="el-GR" sz="2800" smtClean="0">
                <a:cs typeface="Times New Roman" pitchFamily="18" charset="0"/>
              </a:rPr>
              <a:t>μ</a:t>
            </a:r>
            <a:r>
              <a:rPr lang="it-IT" sz="2800" smtClean="0">
                <a:cs typeface="Times New Roman" pitchFamily="18" charset="0"/>
              </a:rPr>
              <a:t>m è l’unica forma presente nei tessuti e si trova anche nelle feci liquide in corso di dissenteria amebica</a:t>
            </a:r>
          </a:p>
          <a:p>
            <a:pPr eaLnBrk="1" hangingPunct="1">
              <a:lnSpc>
                <a:spcPct val="80000"/>
              </a:lnSpc>
            </a:pPr>
            <a:r>
              <a:rPr lang="it-IT" sz="2800" smtClean="0">
                <a:cs typeface="Times New Roman" pitchFamily="18" charset="0"/>
              </a:rPr>
              <a:t>Citoplasma granuloso può contenere eritrociti e non batteri</a:t>
            </a:r>
          </a:p>
          <a:p>
            <a:pPr eaLnBrk="1" hangingPunct="1">
              <a:lnSpc>
                <a:spcPct val="80000"/>
              </a:lnSpc>
            </a:pPr>
            <a:r>
              <a:rPr lang="it-IT" sz="2800" smtClean="0">
                <a:cs typeface="Times New Roman" pitchFamily="18" charset="0"/>
              </a:rPr>
              <a:t>Le cisti si trovano solo nel lume del colon e nelle feci molli, sono sferiche di dimensioni da 10 a 20 </a:t>
            </a:r>
            <a:r>
              <a:rPr lang="el-GR" sz="2800" smtClean="0">
                <a:cs typeface="Times New Roman" pitchFamily="18" charset="0"/>
              </a:rPr>
              <a:t>μ</a:t>
            </a:r>
            <a:r>
              <a:rPr lang="it-IT" sz="2800" smtClean="0">
                <a:cs typeface="Times New Roman" pitchFamily="18" charset="0"/>
              </a:rPr>
              <a:t>m</a:t>
            </a:r>
          </a:p>
          <a:p>
            <a:pPr eaLnBrk="1" hangingPunct="1">
              <a:lnSpc>
                <a:spcPct val="80000"/>
              </a:lnSpc>
            </a:pPr>
            <a:r>
              <a:rPr lang="it-IT" sz="2800" smtClean="0">
                <a:cs typeface="Times New Roman" pitchFamily="18" charset="0"/>
              </a:rPr>
              <a:t>La cisti iniziale mononucleata può contenere un vacuolo di glicogeno e corpi cromatoidi che scompaiono se la cisti diventa quadrinucleata.  </a:t>
            </a:r>
            <a:endParaRPr lang="el-GR" sz="2800" smtClean="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a:xfrm>
            <a:off x="685800" y="0"/>
            <a:ext cx="7772400" cy="1143000"/>
          </a:xfrm>
        </p:spPr>
        <p:txBody>
          <a:bodyPr/>
          <a:lstStyle/>
          <a:p>
            <a:pPr eaLnBrk="1" hangingPunct="1"/>
            <a:r>
              <a:rPr lang="it-IT" smtClean="0">
                <a:solidFill>
                  <a:schemeClr val="tx1"/>
                </a:solidFill>
              </a:rPr>
              <a:t>Sintomatologia</a:t>
            </a:r>
          </a:p>
        </p:txBody>
      </p:sp>
      <p:sp>
        <p:nvSpPr>
          <p:cNvPr id="41987" name="Segnaposto contenuto 2"/>
          <p:cNvSpPr>
            <a:spLocks noGrp="1"/>
          </p:cNvSpPr>
          <p:nvPr>
            <p:ph idx="1"/>
          </p:nvPr>
        </p:nvSpPr>
        <p:spPr>
          <a:xfrm>
            <a:off x="685800" y="1357313"/>
            <a:ext cx="7772400" cy="4114800"/>
          </a:xfrm>
        </p:spPr>
        <p:txBody>
          <a:bodyPr/>
          <a:lstStyle/>
          <a:p>
            <a:pPr eaLnBrk="1" hangingPunct="1"/>
            <a:r>
              <a:rPr lang="it-IT" smtClean="0"/>
              <a:t>Possono produrre diversi tipi di danno</a:t>
            </a:r>
          </a:p>
          <a:p>
            <a:pPr eaLnBrk="1" hangingPunct="1"/>
            <a:r>
              <a:rPr lang="it-IT" sz="2800" smtClean="0"/>
              <a:t>Ulcere intestinali a livello della mucosa con distruzione dei tessuti e formazione di una cavità sferica, fino a perforare la parete</a:t>
            </a:r>
          </a:p>
          <a:p>
            <a:pPr eaLnBrk="1" hangingPunct="1"/>
            <a:r>
              <a:rPr lang="it-IT" sz="2800" smtClean="0"/>
              <a:t>Possono fermarsi al fegato causando ascessi</a:t>
            </a:r>
          </a:p>
          <a:p>
            <a:pPr eaLnBrk="1" hangingPunct="1"/>
            <a:r>
              <a:rPr lang="it-IT" sz="2800" smtClean="0"/>
              <a:t>Oppure arrivare ai polmoni e provocare ascessi</a:t>
            </a:r>
          </a:p>
          <a:p>
            <a:pPr eaLnBrk="1" hangingPunct="1"/>
            <a:r>
              <a:rPr lang="it-IT" sz="2800" smtClean="0"/>
              <a:t>Casi più gravi possono arrivare anche al cervello</a:t>
            </a:r>
          </a:p>
          <a:p>
            <a:pPr eaLnBrk="1" hangingPunct="1"/>
            <a:r>
              <a:rPr lang="it-IT" sz="2800" smtClean="0"/>
              <a:t> segno comune dell’amebiasi è comunque la dissenteria che si manifesta dopo 10- 20 giorni dall’infezione con muco e sangue nelle feci</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it-IT" sz="4000" smtClean="0">
                <a:solidFill>
                  <a:schemeClr val="tx1"/>
                </a:solidFill>
              </a:rPr>
              <a:t>Fattori che determinano l’invasione delle amebe </a:t>
            </a:r>
          </a:p>
        </p:txBody>
      </p:sp>
      <p:sp>
        <p:nvSpPr>
          <p:cNvPr id="43011" name="Rectangle 3"/>
          <p:cNvSpPr>
            <a:spLocks noGrp="1" noChangeArrowheads="1"/>
          </p:cNvSpPr>
          <p:nvPr>
            <p:ph type="body" idx="1"/>
          </p:nvPr>
        </p:nvSpPr>
        <p:spPr/>
        <p:txBody>
          <a:bodyPr/>
          <a:lstStyle/>
          <a:p>
            <a:pPr eaLnBrk="1" hangingPunct="1"/>
            <a:r>
              <a:rPr lang="it-IT" smtClean="0"/>
              <a:t>Numero delle amebe ingerite</a:t>
            </a:r>
          </a:p>
          <a:p>
            <a:pPr eaLnBrk="1" hangingPunct="1"/>
            <a:r>
              <a:rPr lang="it-IT" smtClean="0"/>
              <a:t>Capacità patogena del ceppo parassitario</a:t>
            </a:r>
          </a:p>
          <a:p>
            <a:pPr eaLnBrk="1" hangingPunct="1"/>
            <a:r>
              <a:rPr lang="it-IT" smtClean="0"/>
              <a:t>Fattori dell’ospite come motilità intestinale, </a:t>
            </a:r>
          </a:p>
          <a:p>
            <a:pPr eaLnBrk="1" hangingPunct="1"/>
            <a:r>
              <a:rPr lang="it-IT" smtClean="0"/>
              <a:t>Competenza immunitaria</a:t>
            </a:r>
          </a:p>
          <a:p>
            <a:pPr eaLnBrk="1" hangingPunct="1"/>
            <a:r>
              <a:rPr lang="it-IT" smtClean="0"/>
              <a:t>Presenza di idonei batteri intestinali che favoriscono la crescita delle amebe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44450"/>
            <a:ext cx="7772400" cy="1143000"/>
          </a:xfrm>
        </p:spPr>
        <p:txBody>
          <a:bodyPr/>
          <a:lstStyle/>
          <a:p>
            <a:pPr eaLnBrk="1" hangingPunct="1"/>
            <a:r>
              <a:rPr lang="it-IT" smtClean="0"/>
              <a:t>Protozoi dei tessuti</a:t>
            </a:r>
          </a:p>
        </p:txBody>
      </p:sp>
      <p:pic>
        <p:nvPicPr>
          <p:cNvPr id="44035" name="Picture 3" descr="cisti toxo"/>
          <p:cNvPicPr>
            <a:picLocks noChangeAspect="1" noChangeArrowheads="1"/>
          </p:cNvPicPr>
          <p:nvPr/>
        </p:nvPicPr>
        <p:blipFill>
          <a:blip r:embed="rId2"/>
          <a:srcRect/>
          <a:stretch>
            <a:fillRect/>
          </a:stretch>
        </p:blipFill>
        <p:spPr bwMode="auto">
          <a:xfrm>
            <a:off x="4932363" y="1989138"/>
            <a:ext cx="3671887" cy="3297237"/>
          </a:xfrm>
          <a:prstGeom prst="rect">
            <a:avLst/>
          </a:prstGeom>
          <a:noFill/>
          <a:ln w="28575">
            <a:solidFill>
              <a:srgbClr val="000000"/>
            </a:solidFill>
            <a:miter lim="800000"/>
            <a:headEnd/>
            <a:tailEnd/>
          </a:ln>
        </p:spPr>
      </p:pic>
      <p:pic>
        <p:nvPicPr>
          <p:cNvPr id="44036" name="Picture 4" descr="toxoplasma"/>
          <p:cNvPicPr>
            <a:picLocks noChangeAspect="1" noChangeArrowheads="1"/>
          </p:cNvPicPr>
          <p:nvPr/>
        </p:nvPicPr>
        <p:blipFill>
          <a:blip r:embed="rId3"/>
          <a:srcRect/>
          <a:stretch>
            <a:fillRect/>
          </a:stretch>
        </p:blipFill>
        <p:spPr bwMode="auto">
          <a:xfrm>
            <a:off x="347663" y="1268413"/>
            <a:ext cx="4303712" cy="5256212"/>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28600" y="914400"/>
            <a:ext cx="8610600" cy="5676900"/>
          </a:xfrm>
          <a:prstGeom prst="rect">
            <a:avLst/>
          </a:prstGeom>
          <a:noFill/>
          <a:ln w="9525">
            <a:noFill/>
            <a:miter lim="800000"/>
            <a:headEnd/>
            <a:tailEnd/>
          </a:ln>
          <a:effectLst/>
        </p:spPr>
        <p:txBody>
          <a:bodyPr>
            <a:spAutoFit/>
          </a:bodyPr>
          <a:lstStyle/>
          <a:p>
            <a:pPr>
              <a:lnSpc>
                <a:spcPct val="160000"/>
              </a:lnSpc>
              <a:defRPr/>
            </a:pPr>
            <a:r>
              <a:rPr lang="it-IT" sz="2200" b="1" dirty="0">
                <a:solidFill>
                  <a:srgbClr val="FF0000"/>
                </a:solidFill>
                <a:effectLst>
                  <a:outerShdw blurRad="38100" dist="38100" dir="2700000" algn="tl">
                    <a:srgbClr val="000000"/>
                  </a:outerShdw>
                </a:effectLst>
                <a:latin typeface="Arial" charset="0"/>
                <a:cs typeface="Times New Roman" charset="0"/>
              </a:rPr>
              <a:t>OSPITE</a:t>
            </a:r>
            <a:r>
              <a:rPr lang="it-IT" sz="2200" b="1" dirty="0">
                <a:solidFill>
                  <a:schemeClr val="accent2"/>
                </a:solidFill>
                <a:latin typeface="Arial" charset="0"/>
                <a:cs typeface="Times New Roman" charset="0"/>
              </a:rPr>
              <a:t> </a:t>
            </a:r>
          </a:p>
          <a:p>
            <a:pPr>
              <a:lnSpc>
                <a:spcPct val="160000"/>
              </a:lnSpc>
              <a:defRPr/>
            </a:pPr>
            <a:endParaRPr lang="it-IT" sz="900" b="1" dirty="0">
              <a:solidFill>
                <a:schemeClr val="accent2"/>
              </a:solidFill>
              <a:latin typeface="Arial" charset="0"/>
              <a:cs typeface="Times New Roman" charset="0"/>
            </a:endParaRPr>
          </a:p>
          <a:p>
            <a:pPr algn="just">
              <a:lnSpc>
                <a:spcPct val="160000"/>
              </a:lnSpc>
              <a:defRPr/>
            </a:pPr>
            <a:r>
              <a:rPr lang="it-IT" sz="2200" b="1" dirty="0">
                <a:latin typeface="Arial" charset="0"/>
                <a:cs typeface="Times New Roman" charset="0"/>
              </a:rPr>
              <a:t>Organismo in cui il parassita svolge una o più fasi del suo ciclo vitale.</a:t>
            </a:r>
          </a:p>
          <a:p>
            <a:pPr algn="just">
              <a:lnSpc>
                <a:spcPct val="160000"/>
              </a:lnSpc>
              <a:defRPr/>
            </a:pPr>
            <a:r>
              <a:rPr lang="it-IT" sz="2200" b="1" dirty="0">
                <a:latin typeface="Arial" charset="0"/>
                <a:cs typeface="Times New Roman" charset="0"/>
              </a:rPr>
              <a:t>Ciascun ospite ha una precisa funzione nell’espletamento del ciclo vitale. </a:t>
            </a:r>
          </a:p>
          <a:p>
            <a:pPr algn="just">
              <a:lnSpc>
                <a:spcPct val="160000"/>
              </a:lnSpc>
              <a:defRPr/>
            </a:pPr>
            <a:r>
              <a:rPr lang="it-IT" sz="2200" b="1" dirty="0">
                <a:latin typeface="Arial" charset="0"/>
                <a:cs typeface="Times New Roman" charset="0"/>
              </a:rPr>
              <a:t>Un OSPITE si definisce</a:t>
            </a:r>
            <a:r>
              <a:rPr lang="it-IT" sz="2200" b="1" dirty="0">
                <a:solidFill>
                  <a:schemeClr val="accent2"/>
                </a:solidFill>
                <a:latin typeface="Arial" charset="0"/>
                <a:cs typeface="Times New Roman" charset="0"/>
              </a:rPr>
              <a:t>:</a:t>
            </a:r>
            <a:endParaRPr lang="it-IT" sz="2200" dirty="0">
              <a:solidFill>
                <a:schemeClr val="accent2"/>
              </a:solidFill>
              <a:latin typeface="Arial" charset="0"/>
              <a:cs typeface="Times New Roman" charset="0"/>
            </a:endParaRPr>
          </a:p>
          <a:p>
            <a:pPr algn="just" eaLnBrk="0" hangingPunct="0">
              <a:lnSpc>
                <a:spcPct val="160000"/>
              </a:lnSpc>
              <a:buClr>
                <a:schemeClr val="accent2"/>
              </a:buClr>
              <a:buFont typeface="Wingdings" pitchFamily="2" charset="2"/>
              <a:buChar char="Ø"/>
              <a:defRPr/>
            </a:pPr>
            <a:r>
              <a:rPr lang="it-IT" sz="2200" b="1" dirty="0">
                <a:solidFill>
                  <a:srgbClr val="FF0000"/>
                </a:solidFill>
                <a:effectLst>
                  <a:outerShdw blurRad="38100" dist="38100" dir="2700000" algn="tl">
                    <a:srgbClr val="000000"/>
                  </a:outerShdw>
                </a:effectLst>
                <a:latin typeface="Arial" charset="0"/>
                <a:cs typeface="Times New Roman" charset="0"/>
              </a:rPr>
              <a:t>  </a:t>
            </a:r>
            <a:r>
              <a:rPr lang="it-IT" sz="2200" b="1" dirty="0">
                <a:effectLst>
                  <a:outerShdw blurRad="38100" dist="38100" dir="2700000" algn="tl">
                    <a:srgbClr val="000000"/>
                  </a:outerShdw>
                </a:effectLst>
                <a:latin typeface="Arial" charset="0"/>
                <a:cs typeface="Times New Roman" charset="0"/>
              </a:rPr>
              <a:t>INTERMEDIO</a:t>
            </a:r>
            <a:r>
              <a:rPr lang="it-IT" sz="2200" b="1" i="1" dirty="0">
                <a:latin typeface="Arial" charset="0"/>
                <a:cs typeface="Times New Roman" charset="0"/>
              </a:rPr>
              <a:t> </a:t>
            </a:r>
            <a:r>
              <a:rPr lang="it-IT" sz="2200" b="1" dirty="0">
                <a:latin typeface="Arial" charset="0"/>
                <a:cs typeface="Times New Roman" charset="0"/>
              </a:rPr>
              <a:t>se  il parassita vi svolge la fase </a:t>
            </a:r>
            <a:r>
              <a:rPr lang="it-IT" sz="2200" b="1" dirty="0">
                <a:solidFill>
                  <a:srgbClr val="FF0000"/>
                </a:solidFill>
                <a:latin typeface="Arial" charset="0"/>
                <a:cs typeface="Times New Roman" charset="0"/>
              </a:rPr>
              <a:t>asessuata</a:t>
            </a:r>
            <a:r>
              <a:rPr lang="it-IT" sz="2200" b="1" dirty="0">
                <a:solidFill>
                  <a:schemeClr val="accent2"/>
                </a:solidFill>
                <a:latin typeface="Arial" charset="0"/>
                <a:cs typeface="Times New Roman" charset="0"/>
              </a:rPr>
              <a:t> </a:t>
            </a:r>
            <a:r>
              <a:rPr lang="it-IT" sz="2200" b="1" dirty="0">
                <a:latin typeface="Arial" charset="0"/>
                <a:cs typeface="Times New Roman" charset="0"/>
              </a:rPr>
              <a:t>del ciclo</a:t>
            </a:r>
            <a:r>
              <a:rPr lang="it-IT" sz="2200" b="1" i="1" dirty="0">
                <a:latin typeface="Arial" charset="0"/>
                <a:cs typeface="Times New Roman" charset="0"/>
              </a:rPr>
              <a:t> </a:t>
            </a:r>
            <a:r>
              <a:rPr lang="it-IT" sz="2200" b="1" dirty="0">
                <a:latin typeface="Arial" charset="0"/>
                <a:cs typeface="Times New Roman" charset="0"/>
              </a:rPr>
              <a:t>vitale</a:t>
            </a:r>
          </a:p>
          <a:p>
            <a:pPr algn="just" eaLnBrk="0" hangingPunct="0">
              <a:lnSpc>
                <a:spcPct val="160000"/>
              </a:lnSpc>
              <a:buClr>
                <a:schemeClr val="accent2"/>
              </a:buClr>
              <a:buFont typeface="Wingdings" pitchFamily="2" charset="2"/>
              <a:buChar char="Ø"/>
              <a:defRPr/>
            </a:pPr>
            <a:r>
              <a:rPr lang="it-IT" sz="2200" b="1" dirty="0">
                <a:solidFill>
                  <a:srgbClr val="FF0000"/>
                </a:solidFill>
                <a:effectLst>
                  <a:outerShdw blurRad="38100" dist="38100" dir="2700000" algn="tl">
                    <a:srgbClr val="000000"/>
                  </a:outerShdw>
                </a:effectLst>
                <a:latin typeface="Arial" charset="0"/>
                <a:cs typeface="Times New Roman" charset="0"/>
              </a:rPr>
              <a:t> </a:t>
            </a:r>
            <a:r>
              <a:rPr lang="it-IT" sz="2200" b="1" dirty="0">
                <a:effectLst>
                  <a:outerShdw blurRad="38100" dist="38100" dir="2700000" algn="tl">
                    <a:srgbClr val="000000"/>
                  </a:outerShdw>
                </a:effectLst>
                <a:latin typeface="Arial" charset="0"/>
                <a:cs typeface="Times New Roman" charset="0"/>
              </a:rPr>
              <a:t>DEFINITIVO</a:t>
            </a:r>
            <a:r>
              <a:rPr lang="it-IT" sz="2200" b="1" i="1" dirty="0">
                <a:latin typeface="Arial" charset="0"/>
                <a:cs typeface="Times New Roman" charset="0"/>
              </a:rPr>
              <a:t> </a:t>
            </a:r>
            <a:r>
              <a:rPr lang="it-IT" sz="2200" b="1" dirty="0">
                <a:latin typeface="Arial" charset="0"/>
                <a:cs typeface="Times New Roman" charset="0"/>
              </a:rPr>
              <a:t>se vi svolge anche la fase </a:t>
            </a:r>
            <a:r>
              <a:rPr lang="it-IT" sz="2200" b="1" dirty="0">
                <a:solidFill>
                  <a:srgbClr val="FF0000"/>
                </a:solidFill>
                <a:latin typeface="Arial" charset="0"/>
                <a:cs typeface="Times New Roman" charset="0"/>
              </a:rPr>
              <a:t>sessuata</a:t>
            </a:r>
            <a:r>
              <a:rPr lang="it-IT" sz="2200" b="1" dirty="0">
                <a:solidFill>
                  <a:schemeClr val="accent2"/>
                </a:solidFill>
                <a:latin typeface="Arial" charset="0"/>
                <a:cs typeface="Times New Roman" charset="0"/>
              </a:rPr>
              <a:t> </a:t>
            </a:r>
            <a:r>
              <a:rPr lang="it-IT" sz="2200" b="1" dirty="0">
                <a:latin typeface="Arial" charset="0"/>
                <a:cs typeface="Times New Roman" charset="0"/>
              </a:rPr>
              <a:t>del ciclo</a:t>
            </a:r>
            <a:endParaRPr lang="it-IT" sz="2200" dirty="0">
              <a:latin typeface="Arial" charset="0"/>
              <a:cs typeface="Times New Roman" charset="0"/>
            </a:endParaRPr>
          </a:p>
          <a:p>
            <a:pPr algn="just" eaLnBrk="0" hangingPunct="0">
              <a:lnSpc>
                <a:spcPct val="160000"/>
              </a:lnSpc>
              <a:buClr>
                <a:schemeClr val="accent2"/>
              </a:buClr>
              <a:buFont typeface="Wingdings" pitchFamily="2" charset="2"/>
              <a:buChar char="Ø"/>
              <a:defRPr/>
            </a:pPr>
            <a:r>
              <a:rPr lang="it-IT" sz="2200" b="1" dirty="0">
                <a:solidFill>
                  <a:srgbClr val="FF0000"/>
                </a:solidFill>
                <a:effectLst>
                  <a:outerShdw blurRad="38100" dist="38100" dir="2700000" algn="tl">
                    <a:srgbClr val="000000"/>
                  </a:outerShdw>
                </a:effectLst>
                <a:latin typeface="Arial" charset="0"/>
                <a:cs typeface="Times New Roman" charset="0"/>
              </a:rPr>
              <a:t> </a:t>
            </a:r>
            <a:r>
              <a:rPr lang="it-IT" sz="2200" b="1" dirty="0">
                <a:effectLst>
                  <a:outerShdw blurRad="38100" dist="38100" dir="2700000" algn="tl">
                    <a:srgbClr val="000000"/>
                  </a:outerShdw>
                </a:effectLst>
                <a:latin typeface="Arial" charset="0"/>
                <a:cs typeface="Times New Roman" charset="0"/>
              </a:rPr>
              <a:t>TERMINALE</a:t>
            </a:r>
            <a:r>
              <a:rPr lang="it-IT" sz="2200" b="1" dirty="0">
                <a:latin typeface="Arial" charset="0"/>
                <a:cs typeface="Times New Roman" charset="0"/>
              </a:rPr>
              <a:t> se in esso il ciclo </a:t>
            </a:r>
            <a:r>
              <a:rPr lang="it-IT" sz="2200" b="1" dirty="0">
                <a:solidFill>
                  <a:srgbClr val="FF0000"/>
                </a:solidFill>
                <a:latin typeface="Arial" charset="0"/>
                <a:cs typeface="Times New Roman" charset="0"/>
              </a:rPr>
              <a:t>non ha prosecuzione</a:t>
            </a:r>
          </a:p>
        </p:txBody>
      </p:sp>
      <p:sp>
        <p:nvSpPr>
          <p:cNvPr id="8195" name="WordArt 4"/>
          <p:cNvSpPr>
            <a:spLocks noChangeArrowheads="1" noChangeShapeType="1" noTextEdit="1"/>
          </p:cNvSpPr>
          <p:nvPr/>
        </p:nvSpPr>
        <p:spPr bwMode="auto">
          <a:xfrm>
            <a:off x="1524000" y="457200"/>
            <a:ext cx="6019800" cy="533400"/>
          </a:xfrm>
          <a:prstGeom prst="rect">
            <a:avLst/>
          </a:prstGeom>
        </p:spPr>
        <p:txBody>
          <a:bodyPr wrap="none" fromWordArt="1">
            <a:prstTxWarp prst="textPlain">
              <a:avLst>
                <a:gd name="adj" fmla="val 50000"/>
              </a:avLst>
            </a:prstTxWarp>
          </a:bodyPr>
          <a:lstStyle/>
          <a:p>
            <a:r>
              <a:rPr lang="it-IT" sz="3600" kern="10">
                <a:ln w="12700">
                  <a:solidFill>
                    <a:schemeClr val="bg2"/>
                  </a:solidFill>
                  <a:round/>
                  <a:headEnd/>
                  <a:tailEnd/>
                </a:ln>
                <a:solidFill>
                  <a:srgbClr val="800000"/>
                </a:solidFill>
                <a:effectLst>
                  <a:outerShdw dist="35921" dir="2700000" sy="50000" kx="2115830" algn="bl" rotWithShape="0">
                    <a:srgbClr val="C0C0C0"/>
                  </a:outerShdw>
                </a:effectLst>
                <a:latin typeface="Arial Black"/>
              </a:rPr>
              <a:t>Terminologia speciale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685800" y="115888"/>
            <a:ext cx="7772400" cy="1143000"/>
          </a:xfrm>
        </p:spPr>
        <p:txBody>
          <a:bodyPr/>
          <a:lstStyle/>
          <a:p>
            <a:pPr eaLnBrk="1" hangingPunct="1"/>
            <a:r>
              <a:rPr lang="it-IT" sz="4000" smtClean="0"/>
              <a:t>Ciclo vitale di </a:t>
            </a:r>
            <a:r>
              <a:rPr lang="it-IT" sz="4000" i="1" smtClean="0"/>
              <a:t>Toxoplasma gondii</a:t>
            </a:r>
          </a:p>
        </p:txBody>
      </p:sp>
      <p:sp>
        <p:nvSpPr>
          <p:cNvPr id="45059" name="Text Box 5"/>
          <p:cNvSpPr txBox="1">
            <a:spLocks noChangeArrowheads="1"/>
          </p:cNvSpPr>
          <p:nvPr/>
        </p:nvSpPr>
        <p:spPr bwMode="auto">
          <a:xfrm>
            <a:off x="684213" y="1341438"/>
            <a:ext cx="2663825" cy="3765550"/>
          </a:xfrm>
          <a:prstGeom prst="rect">
            <a:avLst/>
          </a:prstGeom>
          <a:noFill/>
          <a:ln w="15875">
            <a:solidFill>
              <a:schemeClr val="tx1"/>
            </a:solidFill>
            <a:miter lim="800000"/>
            <a:headEnd/>
            <a:tailEnd/>
          </a:ln>
        </p:spPr>
        <p:txBody>
          <a:bodyPr>
            <a:spAutoFit/>
          </a:bodyPr>
          <a:lstStyle/>
          <a:p>
            <a:pPr algn="ctr">
              <a:lnSpc>
                <a:spcPct val="75000"/>
              </a:lnSpc>
              <a:spcBef>
                <a:spcPct val="50000"/>
              </a:spcBef>
            </a:pPr>
            <a:r>
              <a:rPr lang="it-IT" sz="2000"/>
              <a:t>Sporozoiti</a:t>
            </a:r>
          </a:p>
          <a:p>
            <a:pPr algn="ctr">
              <a:lnSpc>
                <a:spcPct val="75000"/>
              </a:lnSpc>
              <a:spcBef>
                <a:spcPct val="50000"/>
              </a:spcBef>
            </a:pPr>
            <a:endParaRPr lang="it-IT" sz="2000"/>
          </a:p>
          <a:p>
            <a:pPr algn="ctr">
              <a:lnSpc>
                <a:spcPct val="75000"/>
              </a:lnSpc>
              <a:spcBef>
                <a:spcPct val="50000"/>
              </a:spcBef>
            </a:pPr>
            <a:r>
              <a:rPr lang="it-IT" sz="2000"/>
              <a:t>Microgametocita</a:t>
            </a:r>
          </a:p>
          <a:p>
            <a:pPr algn="ctr">
              <a:lnSpc>
                <a:spcPct val="75000"/>
              </a:lnSpc>
              <a:spcBef>
                <a:spcPct val="50000"/>
              </a:spcBef>
            </a:pPr>
            <a:r>
              <a:rPr lang="it-IT" sz="2000"/>
              <a:t>Macrogametocida</a:t>
            </a:r>
          </a:p>
          <a:p>
            <a:pPr algn="ctr">
              <a:lnSpc>
                <a:spcPct val="75000"/>
              </a:lnSpc>
              <a:spcBef>
                <a:spcPct val="50000"/>
              </a:spcBef>
            </a:pPr>
            <a:endParaRPr lang="it-IT" sz="2000"/>
          </a:p>
          <a:p>
            <a:pPr algn="ctr">
              <a:lnSpc>
                <a:spcPct val="75000"/>
              </a:lnSpc>
              <a:spcBef>
                <a:spcPct val="50000"/>
              </a:spcBef>
            </a:pPr>
            <a:r>
              <a:rPr lang="it-IT" sz="2000"/>
              <a:t>Zigote</a:t>
            </a:r>
          </a:p>
          <a:p>
            <a:pPr algn="ctr">
              <a:lnSpc>
                <a:spcPct val="75000"/>
              </a:lnSpc>
              <a:spcBef>
                <a:spcPct val="50000"/>
              </a:spcBef>
            </a:pPr>
            <a:endParaRPr lang="it-IT" sz="2000"/>
          </a:p>
          <a:p>
            <a:pPr algn="ctr">
              <a:lnSpc>
                <a:spcPct val="75000"/>
              </a:lnSpc>
              <a:spcBef>
                <a:spcPct val="50000"/>
              </a:spcBef>
            </a:pPr>
            <a:r>
              <a:rPr lang="it-IT" sz="2000"/>
              <a:t>Cisti non sporulata</a:t>
            </a:r>
          </a:p>
          <a:p>
            <a:pPr algn="ctr">
              <a:lnSpc>
                <a:spcPct val="75000"/>
              </a:lnSpc>
              <a:spcBef>
                <a:spcPct val="50000"/>
              </a:spcBef>
            </a:pPr>
            <a:r>
              <a:rPr lang="it-IT" sz="2000"/>
              <a:t>(feci del gatto)</a:t>
            </a:r>
          </a:p>
          <a:p>
            <a:pPr algn="ctr">
              <a:lnSpc>
                <a:spcPct val="75000"/>
              </a:lnSpc>
              <a:spcBef>
                <a:spcPct val="50000"/>
              </a:spcBef>
            </a:pPr>
            <a:endParaRPr lang="it-IT" sz="2000"/>
          </a:p>
        </p:txBody>
      </p:sp>
      <p:sp>
        <p:nvSpPr>
          <p:cNvPr id="45060" name="Line 6"/>
          <p:cNvSpPr>
            <a:spLocks noChangeShapeType="1"/>
          </p:cNvSpPr>
          <p:nvPr/>
        </p:nvSpPr>
        <p:spPr bwMode="auto">
          <a:xfrm>
            <a:off x="1979613" y="5373688"/>
            <a:ext cx="0" cy="503237"/>
          </a:xfrm>
          <a:prstGeom prst="line">
            <a:avLst/>
          </a:prstGeom>
          <a:noFill/>
          <a:ln w="9525">
            <a:solidFill>
              <a:schemeClr val="tx1"/>
            </a:solidFill>
            <a:round/>
            <a:headEnd/>
            <a:tailEnd type="triangle" w="med" len="med"/>
          </a:ln>
        </p:spPr>
        <p:txBody>
          <a:bodyPr/>
          <a:lstStyle/>
          <a:p>
            <a:endParaRPr lang="it-IT"/>
          </a:p>
        </p:txBody>
      </p:sp>
      <p:sp>
        <p:nvSpPr>
          <p:cNvPr id="45061" name="Text Box 7"/>
          <p:cNvSpPr txBox="1">
            <a:spLocks noChangeArrowheads="1"/>
          </p:cNvSpPr>
          <p:nvPr/>
        </p:nvSpPr>
        <p:spPr bwMode="auto">
          <a:xfrm>
            <a:off x="971550" y="5949950"/>
            <a:ext cx="2016125" cy="457200"/>
          </a:xfrm>
          <a:prstGeom prst="rect">
            <a:avLst/>
          </a:prstGeom>
          <a:noFill/>
          <a:ln w="9525">
            <a:noFill/>
            <a:miter lim="800000"/>
            <a:headEnd/>
            <a:tailEnd/>
          </a:ln>
        </p:spPr>
        <p:txBody>
          <a:bodyPr>
            <a:spAutoFit/>
          </a:bodyPr>
          <a:lstStyle/>
          <a:p>
            <a:pPr algn="ctr">
              <a:spcBef>
                <a:spcPct val="50000"/>
              </a:spcBef>
            </a:pPr>
            <a:r>
              <a:rPr lang="it-IT"/>
              <a:t>Sporocisti</a:t>
            </a:r>
          </a:p>
        </p:txBody>
      </p:sp>
      <p:sp>
        <p:nvSpPr>
          <p:cNvPr id="45062" name="Text Box 8"/>
          <p:cNvSpPr txBox="1">
            <a:spLocks noChangeArrowheads="1"/>
          </p:cNvSpPr>
          <p:nvPr/>
        </p:nvSpPr>
        <p:spPr bwMode="auto">
          <a:xfrm>
            <a:off x="3995738" y="1196975"/>
            <a:ext cx="2663825" cy="717550"/>
          </a:xfrm>
          <a:prstGeom prst="rect">
            <a:avLst/>
          </a:prstGeom>
          <a:noFill/>
          <a:ln w="15875">
            <a:solidFill>
              <a:schemeClr val="tx1"/>
            </a:solidFill>
            <a:miter lim="800000"/>
            <a:headEnd/>
            <a:tailEnd/>
          </a:ln>
        </p:spPr>
        <p:txBody>
          <a:bodyPr>
            <a:spAutoFit/>
          </a:bodyPr>
          <a:lstStyle/>
          <a:p>
            <a:pPr algn="ctr">
              <a:lnSpc>
                <a:spcPct val="75000"/>
              </a:lnSpc>
              <a:spcBef>
                <a:spcPct val="50000"/>
              </a:spcBef>
            </a:pPr>
            <a:r>
              <a:rPr lang="it-IT" sz="2000"/>
              <a:t>Trasmissione </a:t>
            </a:r>
          </a:p>
          <a:p>
            <a:pPr algn="ctr">
              <a:lnSpc>
                <a:spcPct val="75000"/>
              </a:lnSpc>
              <a:spcBef>
                <a:spcPct val="50000"/>
              </a:spcBef>
            </a:pPr>
            <a:r>
              <a:rPr lang="it-IT" sz="2000"/>
              <a:t>Materno fetale</a:t>
            </a:r>
          </a:p>
        </p:txBody>
      </p:sp>
      <p:sp>
        <p:nvSpPr>
          <p:cNvPr id="45063" name="Text Box 9"/>
          <p:cNvSpPr txBox="1">
            <a:spLocks noChangeArrowheads="1"/>
          </p:cNvSpPr>
          <p:nvPr/>
        </p:nvSpPr>
        <p:spPr bwMode="auto">
          <a:xfrm>
            <a:off x="4140200" y="3482975"/>
            <a:ext cx="4032250" cy="2930525"/>
          </a:xfrm>
          <a:prstGeom prst="rect">
            <a:avLst/>
          </a:prstGeom>
          <a:noFill/>
          <a:ln w="19050">
            <a:solidFill>
              <a:schemeClr val="tx1"/>
            </a:solidFill>
            <a:miter lim="800000"/>
            <a:headEnd/>
            <a:tailEnd/>
          </a:ln>
        </p:spPr>
        <p:txBody>
          <a:bodyPr>
            <a:spAutoFit/>
          </a:bodyPr>
          <a:lstStyle/>
          <a:p>
            <a:pPr>
              <a:lnSpc>
                <a:spcPct val="75000"/>
              </a:lnSpc>
              <a:spcBef>
                <a:spcPct val="50000"/>
              </a:spcBef>
            </a:pPr>
            <a:r>
              <a:rPr lang="it-IT" sz="2000"/>
              <a:t>Tachizoiti                Bradizoiti</a:t>
            </a:r>
          </a:p>
          <a:p>
            <a:pPr>
              <a:lnSpc>
                <a:spcPct val="75000"/>
              </a:lnSpc>
              <a:spcBef>
                <a:spcPct val="50000"/>
              </a:spcBef>
            </a:pPr>
            <a:r>
              <a:rPr lang="it-IT" sz="2000"/>
              <a:t>(pseudocisti)             (cisti)</a:t>
            </a:r>
          </a:p>
          <a:p>
            <a:pPr>
              <a:lnSpc>
                <a:spcPct val="75000"/>
              </a:lnSpc>
              <a:spcBef>
                <a:spcPct val="50000"/>
              </a:spcBef>
            </a:pPr>
            <a:endParaRPr lang="it-IT" sz="2000"/>
          </a:p>
          <a:p>
            <a:pPr>
              <a:spcBef>
                <a:spcPct val="50000"/>
              </a:spcBef>
            </a:pPr>
            <a:r>
              <a:rPr lang="it-IT" sz="2000"/>
              <a:t>                 </a:t>
            </a:r>
          </a:p>
          <a:p>
            <a:pPr>
              <a:spcBef>
                <a:spcPct val="50000"/>
              </a:spcBef>
            </a:pPr>
            <a:r>
              <a:rPr lang="it-IT" sz="2000"/>
              <a:t>                  Merozoiti</a:t>
            </a:r>
          </a:p>
          <a:p>
            <a:pPr>
              <a:spcBef>
                <a:spcPct val="50000"/>
              </a:spcBef>
            </a:pPr>
            <a:endParaRPr lang="it-IT" sz="2000"/>
          </a:p>
          <a:p>
            <a:pPr>
              <a:spcBef>
                <a:spcPct val="50000"/>
              </a:spcBef>
            </a:pPr>
            <a:r>
              <a:rPr lang="it-IT" sz="2000"/>
              <a:t>                  Sporozoiti</a:t>
            </a:r>
          </a:p>
        </p:txBody>
      </p:sp>
      <p:sp>
        <p:nvSpPr>
          <p:cNvPr id="45064" name="Line 10"/>
          <p:cNvSpPr>
            <a:spLocks noChangeShapeType="1"/>
          </p:cNvSpPr>
          <p:nvPr/>
        </p:nvSpPr>
        <p:spPr bwMode="auto">
          <a:xfrm>
            <a:off x="5364163" y="3644900"/>
            <a:ext cx="863600" cy="0"/>
          </a:xfrm>
          <a:prstGeom prst="line">
            <a:avLst/>
          </a:prstGeom>
          <a:noFill/>
          <a:ln w="9525">
            <a:solidFill>
              <a:schemeClr val="tx1"/>
            </a:solidFill>
            <a:round/>
            <a:headEnd/>
            <a:tailEnd type="triangle" w="med" len="med"/>
          </a:ln>
        </p:spPr>
        <p:txBody>
          <a:bodyPr/>
          <a:lstStyle/>
          <a:p>
            <a:endParaRPr lang="it-IT"/>
          </a:p>
        </p:txBody>
      </p:sp>
      <p:sp>
        <p:nvSpPr>
          <p:cNvPr id="45065" name="Line 11"/>
          <p:cNvSpPr>
            <a:spLocks noChangeShapeType="1"/>
          </p:cNvSpPr>
          <p:nvPr/>
        </p:nvSpPr>
        <p:spPr bwMode="auto">
          <a:xfrm flipV="1">
            <a:off x="6443663" y="4292600"/>
            <a:ext cx="360362" cy="865188"/>
          </a:xfrm>
          <a:prstGeom prst="line">
            <a:avLst/>
          </a:prstGeom>
          <a:noFill/>
          <a:ln w="9525">
            <a:solidFill>
              <a:schemeClr val="tx1"/>
            </a:solidFill>
            <a:round/>
            <a:headEnd/>
            <a:tailEnd type="triangle" w="med" len="med"/>
          </a:ln>
        </p:spPr>
        <p:txBody>
          <a:bodyPr/>
          <a:lstStyle/>
          <a:p>
            <a:endParaRPr lang="it-IT"/>
          </a:p>
        </p:txBody>
      </p:sp>
      <p:sp>
        <p:nvSpPr>
          <p:cNvPr id="45066" name="Line 12"/>
          <p:cNvSpPr>
            <a:spLocks noChangeShapeType="1"/>
          </p:cNvSpPr>
          <p:nvPr/>
        </p:nvSpPr>
        <p:spPr bwMode="auto">
          <a:xfrm flipH="1" flipV="1">
            <a:off x="4787900" y="4365625"/>
            <a:ext cx="431800" cy="792163"/>
          </a:xfrm>
          <a:prstGeom prst="line">
            <a:avLst/>
          </a:prstGeom>
          <a:noFill/>
          <a:ln w="9525">
            <a:solidFill>
              <a:schemeClr val="tx1"/>
            </a:solidFill>
            <a:round/>
            <a:headEnd/>
            <a:tailEnd type="triangle" w="med" len="med"/>
          </a:ln>
        </p:spPr>
        <p:txBody>
          <a:bodyPr/>
          <a:lstStyle/>
          <a:p>
            <a:endParaRPr lang="it-IT"/>
          </a:p>
        </p:txBody>
      </p:sp>
      <p:sp>
        <p:nvSpPr>
          <p:cNvPr id="45067" name="Line 13"/>
          <p:cNvSpPr>
            <a:spLocks noChangeShapeType="1"/>
          </p:cNvSpPr>
          <p:nvPr/>
        </p:nvSpPr>
        <p:spPr bwMode="auto">
          <a:xfrm flipV="1">
            <a:off x="5867400" y="5589588"/>
            <a:ext cx="0" cy="503237"/>
          </a:xfrm>
          <a:prstGeom prst="line">
            <a:avLst/>
          </a:prstGeom>
          <a:noFill/>
          <a:ln w="9525">
            <a:solidFill>
              <a:schemeClr val="tx1"/>
            </a:solidFill>
            <a:round/>
            <a:headEnd/>
            <a:tailEnd type="triangle" w="med" len="med"/>
          </a:ln>
        </p:spPr>
        <p:txBody>
          <a:bodyPr/>
          <a:lstStyle/>
          <a:p>
            <a:endParaRPr lang="it-IT"/>
          </a:p>
        </p:txBody>
      </p:sp>
      <p:sp>
        <p:nvSpPr>
          <p:cNvPr id="45068" name="Line 14"/>
          <p:cNvSpPr>
            <a:spLocks noChangeShapeType="1"/>
          </p:cNvSpPr>
          <p:nvPr/>
        </p:nvSpPr>
        <p:spPr bwMode="auto">
          <a:xfrm>
            <a:off x="2771775" y="6237288"/>
            <a:ext cx="2305050" cy="0"/>
          </a:xfrm>
          <a:prstGeom prst="line">
            <a:avLst/>
          </a:prstGeom>
          <a:noFill/>
          <a:ln w="9525">
            <a:solidFill>
              <a:schemeClr val="tx1"/>
            </a:solidFill>
            <a:round/>
            <a:headEnd/>
            <a:tailEnd type="triangle" w="med" len="med"/>
          </a:ln>
        </p:spPr>
        <p:txBody>
          <a:bodyPr/>
          <a:lstStyle/>
          <a:p>
            <a:endParaRPr lang="it-IT"/>
          </a:p>
        </p:txBody>
      </p:sp>
      <p:sp>
        <p:nvSpPr>
          <p:cNvPr id="45069" name="Line 15"/>
          <p:cNvSpPr>
            <a:spLocks noChangeShapeType="1"/>
          </p:cNvSpPr>
          <p:nvPr/>
        </p:nvSpPr>
        <p:spPr bwMode="auto">
          <a:xfrm flipV="1">
            <a:off x="4787900" y="1989138"/>
            <a:ext cx="0" cy="1368425"/>
          </a:xfrm>
          <a:prstGeom prst="line">
            <a:avLst/>
          </a:prstGeom>
          <a:noFill/>
          <a:ln w="9525">
            <a:solidFill>
              <a:schemeClr val="tx1"/>
            </a:solidFill>
            <a:round/>
            <a:headEnd/>
            <a:tailEnd type="triangle" w="med" len="med"/>
          </a:ln>
        </p:spPr>
        <p:txBody>
          <a:bodyPr/>
          <a:lstStyle/>
          <a:p>
            <a:endParaRPr lang="it-IT"/>
          </a:p>
        </p:txBody>
      </p:sp>
      <p:sp>
        <p:nvSpPr>
          <p:cNvPr id="45070" name="Line 17"/>
          <p:cNvSpPr>
            <a:spLocks noChangeShapeType="1"/>
          </p:cNvSpPr>
          <p:nvPr/>
        </p:nvSpPr>
        <p:spPr bwMode="auto">
          <a:xfrm flipV="1">
            <a:off x="3635375" y="1484313"/>
            <a:ext cx="0" cy="4752975"/>
          </a:xfrm>
          <a:prstGeom prst="line">
            <a:avLst/>
          </a:prstGeom>
          <a:noFill/>
          <a:ln w="9525">
            <a:solidFill>
              <a:schemeClr val="tx1"/>
            </a:solidFill>
            <a:round/>
            <a:headEnd/>
            <a:tailEnd/>
          </a:ln>
        </p:spPr>
        <p:txBody>
          <a:bodyPr/>
          <a:lstStyle/>
          <a:p>
            <a:endParaRPr lang="it-IT"/>
          </a:p>
        </p:txBody>
      </p:sp>
      <p:sp>
        <p:nvSpPr>
          <p:cNvPr id="45071" name="Line 18"/>
          <p:cNvSpPr>
            <a:spLocks noChangeShapeType="1"/>
          </p:cNvSpPr>
          <p:nvPr/>
        </p:nvSpPr>
        <p:spPr bwMode="auto">
          <a:xfrm flipH="1">
            <a:off x="2771775" y="1484313"/>
            <a:ext cx="863600" cy="0"/>
          </a:xfrm>
          <a:prstGeom prst="line">
            <a:avLst/>
          </a:prstGeom>
          <a:noFill/>
          <a:ln w="9525">
            <a:solidFill>
              <a:schemeClr val="tx1"/>
            </a:solidFill>
            <a:round/>
            <a:headEnd/>
            <a:tailEnd type="triangle" w="med" len="med"/>
          </a:ln>
        </p:spPr>
        <p:txBody>
          <a:bodyPr/>
          <a:lstStyle/>
          <a:p>
            <a:endParaRPr lang="it-IT"/>
          </a:p>
        </p:txBody>
      </p:sp>
      <p:sp>
        <p:nvSpPr>
          <p:cNvPr id="45072" name="Line 19"/>
          <p:cNvSpPr>
            <a:spLocks noChangeShapeType="1"/>
          </p:cNvSpPr>
          <p:nvPr/>
        </p:nvSpPr>
        <p:spPr bwMode="auto">
          <a:xfrm>
            <a:off x="1979613" y="1700213"/>
            <a:ext cx="0" cy="360362"/>
          </a:xfrm>
          <a:prstGeom prst="line">
            <a:avLst/>
          </a:prstGeom>
          <a:noFill/>
          <a:ln w="9525">
            <a:solidFill>
              <a:schemeClr val="tx1"/>
            </a:solidFill>
            <a:round/>
            <a:headEnd/>
            <a:tailEnd type="triangle" w="med" len="med"/>
          </a:ln>
        </p:spPr>
        <p:txBody>
          <a:bodyPr/>
          <a:lstStyle/>
          <a:p>
            <a:endParaRPr lang="it-IT"/>
          </a:p>
        </p:txBody>
      </p:sp>
      <p:sp>
        <p:nvSpPr>
          <p:cNvPr id="45073" name="Line 20"/>
          <p:cNvSpPr>
            <a:spLocks noChangeShapeType="1"/>
          </p:cNvSpPr>
          <p:nvPr/>
        </p:nvSpPr>
        <p:spPr bwMode="auto">
          <a:xfrm>
            <a:off x="1979613" y="2852738"/>
            <a:ext cx="0" cy="431800"/>
          </a:xfrm>
          <a:prstGeom prst="line">
            <a:avLst/>
          </a:prstGeom>
          <a:noFill/>
          <a:ln w="9525">
            <a:solidFill>
              <a:schemeClr val="tx1"/>
            </a:solidFill>
            <a:round/>
            <a:headEnd/>
            <a:tailEnd type="triangle" w="med" len="med"/>
          </a:ln>
        </p:spPr>
        <p:txBody>
          <a:bodyPr/>
          <a:lstStyle/>
          <a:p>
            <a:endParaRPr lang="it-IT"/>
          </a:p>
        </p:txBody>
      </p:sp>
      <p:sp>
        <p:nvSpPr>
          <p:cNvPr id="45074" name="Line 21"/>
          <p:cNvSpPr>
            <a:spLocks noChangeShapeType="1"/>
          </p:cNvSpPr>
          <p:nvPr/>
        </p:nvSpPr>
        <p:spPr bwMode="auto">
          <a:xfrm>
            <a:off x="1979613" y="3644900"/>
            <a:ext cx="0" cy="360363"/>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it-IT" i="1" smtClean="0">
                <a:solidFill>
                  <a:schemeClr val="tx1"/>
                </a:solidFill>
              </a:rPr>
              <a:t>Toxoplasma gondii</a:t>
            </a:r>
          </a:p>
        </p:txBody>
      </p:sp>
      <p:sp>
        <p:nvSpPr>
          <p:cNvPr id="46083" name="Rectangle 3"/>
          <p:cNvSpPr>
            <a:spLocks noGrp="1" noChangeArrowheads="1"/>
          </p:cNvSpPr>
          <p:nvPr>
            <p:ph type="body" idx="1"/>
          </p:nvPr>
        </p:nvSpPr>
        <p:spPr/>
        <p:txBody>
          <a:bodyPr/>
          <a:lstStyle/>
          <a:p>
            <a:pPr eaLnBrk="1" hangingPunct="1">
              <a:lnSpc>
                <a:spcPct val="90000"/>
              </a:lnSpc>
            </a:pPr>
            <a:r>
              <a:rPr lang="it-IT" sz="2800" smtClean="0"/>
              <a:t>Nell’uomo  i microrganismi provocano sia la toxoplasmosi congenita  sia la toxoplasmosi postnatale</a:t>
            </a:r>
          </a:p>
          <a:p>
            <a:pPr eaLnBrk="1" hangingPunct="1">
              <a:lnSpc>
                <a:spcPct val="90000"/>
              </a:lnSpc>
            </a:pPr>
            <a:r>
              <a:rPr lang="it-IT" sz="2800" smtClean="0"/>
              <a:t>L’infezione congenita si contrae soltanto quando una madre non immune contrae l’infezione durante la gravidanza è di solito molto grave</a:t>
            </a:r>
          </a:p>
          <a:p>
            <a:pPr eaLnBrk="1" hangingPunct="1">
              <a:lnSpc>
                <a:spcPct val="90000"/>
              </a:lnSpc>
            </a:pPr>
            <a:r>
              <a:rPr lang="it-IT" sz="2800" smtClean="0"/>
              <a:t>La toxoplasmosi post natale è meno severa. </a:t>
            </a:r>
          </a:p>
          <a:p>
            <a:pPr eaLnBrk="1" hangingPunct="1">
              <a:lnSpc>
                <a:spcPct val="90000"/>
              </a:lnSpc>
            </a:pPr>
            <a:r>
              <a:rPr lang="it-IT" sz="2800" smtClean="0"/>
              <a:t>Malati di AIDS possono sviluppare infezioni con quadri clinici molto gravi.</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it-IT" smtClean="0"/>
              <a:t>Morfologia </a:t>
            </a:r>
          </a:p>
        </p:txBody>
      </p:sp>
      <p:sp>
        <p:nvSpPr>
          <p:cNvPr id="47107" name="Rectangle 3"/>
          <p:cNvSpPr>
            <a:spLocks noGrp="1" noChangeArrowheads="1"/>
          </p:cNvSpPr>
          <p:nvPr>
            <p:ph type="body" idx="1"/>
          </p:nvPr>
        </p:nvSpPr>
        <p:spPr/>
        <p:txBody>
          <a:bodyPr/>
          <a:lstStyle/>
          <a:p>
            <a:pPr eaLnBrk="1" hangingPunct="1"/>
            <a:r>
              <a:rPr lang="it-IT" sz="2800" smtClean="0"/>
              <a:t>I trofozoiti sono cellule a forma di barca misurano 4-7 x 2-4</a:t>
            </a:r>
            <a:r>
              <a:rPr lang="el-GR" sz="2800" smtClean="0">
                <a:cs typeface="Times New Roman" pitchFamily="18" charset="0"/>
              </a:rPr>
              <a:t>μ</a:t>
            </a:r>
            <a:r>
              <a:rPr lang="it-IT" sz="2800" smtClean="0">
                <a:cs typeface="Times New Roman" pitchFamily="18" charset="0"/>
              </a:rPr>
              <a:t>m quando si trovano nelle cellule dei tessuti</a:t>
            </a:r>
          </a:p>
          <a:p>
            <a:pPr eaLnBrk="1" hangingPunct="1"/>
            <a:r>
              <a:rPr lang="it-IT" sz="2800" smtClean="0">
                <a:cs typeface="Times New Roman" pitchFamily="18" charset="0"/>
              </a:rPr>
              <a:t>Nel cervello si trovano le cisti vere contengono migliaia di bradizoiti simili a spore che possono iniziare una nuova infezione in un mammifero.</a:t>
            </a:r>
          </a:p>
          <a:p>
            <a:pPr eaLnBrk="1" hangingPunct="1"/>
            <a:r>
              <a:rPr lang="it-IT" sz="2800" smtClean="0">
                <a:cs typeface="Times New Roman" pitchFamily="18" charset="0"/>
              </a:rPr>
              <a:t>Può essere coltivato solo nelle colture cellulari o in uova embrionate </a:t>
            </a:r>
            <a:endParaRPr lang="el-GR" sz="2800" smtClean="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00013"/>
            <a:ext cx="7772400" cy="1143001"/>
          </a:xfrm>
        </p:spPr>
        <p:txBody>
          <a:bodyPr/>
          <a:lstStyle/>
          <a:p>
            <a:pPr eaLnBrk="1" hangingPunct="1"/>
            <a:r>
              <a:rPr lang="it-IT" smtClean="0"/>
              <a:t>Protozoi del sangue </a:t>
            </a:r>
          </a:p>
        </p:txBody>
      </p:sp>
      <p:pic>
        <p:nvPicPr>
          <p:cNvPr id="48131" name="Picture 3" descr="plasmodium"/>
          <p:cNvPicPr>
            <a:picLocks noChangeAspect="1" noChangeArrowheads="1"/>
          </p:cNvPicPr>
          <p:nvPr/>
        </p:nvPicPr>
        <p:blipFill>
          <a:blip r:embed="rId2"/>
          <a:srcRect/>
          <a:stretch>
            <a:fillRect/>
          </a:stretch>
        </p:blipFill>
        <p:spPr bwMode="auto">
          <a:xfrm>
            <a:off x="188913" y="1052513"/>
            <a:ext cx="4383087" cy="5616575"/>
          </a:xfrm>
          <a:prstGeom prst="rect">
            <a:avLst/>
          </a:prstGeom>
          <a:noFill/>
          <a:ln w="28575">
            <a:solidFill>
              <a:srgbClr val="000000"/>
            </a:solidFill>
            <a:miter lim="800000"/>
            <a:headEnd/>
            <a:tailEnd/>
          </a:ln>
        </p:spPr>
      </p:pic>
      <p:pic>
        <p:nvPicPr>
          <p:cNvPr id="48132" name="Picture 4" descr="eritrociti"/>
          <p:cNvPicPr>
            <a:picLocks noChangeAspect="1" noChangeArrowheads="1"/>
          </p:cNvPicPr>
          <p:nvPr/>
        </p:nvPicPr>
        <p:blipFill>
          <a:blip r:embed="rId3"/>
          <a:srcRect/>
          <a:stretch>
            <a:fillRect/>
          </a:stretch>
        </p:blipFill>
        <p:spPr bwMode="auto">
          <a:xfrm>
            <a:off x="4787900" y="2178050"/>
            <a:ext cx="3600450" cy="3481388"/>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it-IT" i="1" smtClean="0">
                <a:solidFill>
                  <a:schemeClr val="tx1"/>
                </a:solidFill>
              </a:rPr>
              <a:t>Plasmodium</a:t>
            </a:r>
            <a:r>
              <a:rPr lang="it-IT" smtClean="0">
                <a:solidFill>
                  <a:schemeClr val="tx1"/>
                </a:solidFill>
              </a:rPr>
              <a:t> specie </a:t>
            </a:r>
          </a:p>
        </p:txBody>
      </p:sp>
      <p:sp>
        <p:nvSpPr>
          <p:cNvPr id="49155" name="Rectangle 3"/>
          <p:cNvSpPr>
            <a:spLocks noGrp="1" noChangeArrowheads="1"/>
          </p:cNvSpPr>
          <p:nvPr>
            <p:ph type="body" idx="1"/>
          </p:nvPr>
        </p:nvSpPr>
        <p:spPr/>
        <p:txBody>
          <a:bodyPr/>
          <a:lstStyle/>
          <a:p>
            <a:pPr eaLnBrk="1" hangingPunct="1"/>
            <a:r>
              <a:rPr lang="it-IT" smtClean="0"/>
              <a:t>I plasmodi sono sporozoi che parassitano le cellule del sangue e richiedono due ospiti:</a:t>
            </a:r>
          </a:p>
          <a:p>
            <a:pPr eaLnBrk="1" hangingPunct="1"/>
            <a:r>
              <a:rPr lang="it-IT" smtClean="0"/>
              <a:t>1) la zanzara per gli stadi riproduttivi sessuati</a:t>
            </a:r>
          </a:p>
          <a:p>
            <a:pPr eaLnBrk="1" hangingPunct="1"/>
            <a:r>
              <a:rPr lang="it-IT" smtClean="0"/>
              <a:t>2) l’uomo ed altri animali per gli stadi di riproduzione asessuata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it-IT" smtClean="0">
                <a:solidFill>
                  <a:schemeClr val="tx1"/>
                </a:solidFill>
              </a:rPr>
              <a:t>Ciclo vitale </a:t>
            </a:r>
          </a:p>
        </p:txBody>
      </p:sp>
      <p:sp>
        <p:nvSpPr>
          <p:cNvPr id="50179" name="Rectangle 3"/>
          <p:cNvSpPr>
            <a:spLocks noGrp="1" noChangeArrowheads="1"/>
          </p:cNvSpPr>
          <p:nvPr>
            <p:ph type="body" idx="1"/>
          </p:nvPr>
        </p:nvSpPr>
        <p:spPr/>
        <p:txBody>
          <a:bodyPr/>
          <a:lstStyle/>
          <a:p>
            <a:pPr eaLnBrk="1" hangingPunct="1">
              <a:lnSpc>
                <a:spcPct val="80000"/>
              </a:lnSpc>
            </a:pPr>
            <a:r>
              <a:rPr lang="it-IT" sz="2400" smtClean="0"/>
              <a:t>L’infezione inizia nell’uomo con la puntura di una zanzara che introduce con la saliva sporozoiti infettivi di plasmodio nel sistema circolatorio</a:t>
            </a:r>
          </a:p>
          <a:p>
            <a:pPr eaLnBrk="1" hangingPunct="1">
              <a:lnSpc>
                <a:spcPct val="80000"/>
              </a:lnSpc>
            </a:pPr>
            <a:r>
              <a:rPr lang="it-IT" sz="2400" smtClean="0"/>
              <a:t>Gli sporozoiti sono trasportati al fegato dove avviene la riproduzione asessuata</a:t>
            </a:r>
          </a:p>
          <a:p>
            <a:pPr eaLnBrk="1" hangingPunct="1">
              <a:lnSpc>
                <a:spcPct val="80000"/>
              </a:lnSpc>
            </a:pPr>
            <a:r>
              <a:rPr lang="it-IT" sz="2400" smtClean="0"/>
              <a:t>Gli epatociti si rompono liberando i plasmodi (merozoiti)i quali si legano a specifici recettori presenti sulla superficie dell’eritrocita ed entrano nelle cellule iniziando il ciclo eritrocitario</a:t>
            </a:r>
          </a:p>
          <a:p>
            <a:pPr eaLnBrk="1" hangingPunct="1">
              <a:lnSpc>
                <a:spcPct val="80000"/>
              </a:lnSpc>
            </a:pPr>
            <a:r>
              <a:rPr lang="it-IT" sz="2400" smtClean="0"/>
              <a:t>La riproduzione asessuata avviene attraverso una serie di stadi (anello, trofozoite, schizonte) che culmina con la rottura dell’eritrocita.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it-IT" smtClean="0">
                <a:solidFill>
                  <a:schemeClr val="tx1"/>
                </a:solidFill>
              </a:rPr>
              <a:t>Caratteristiche della crescita</a:t>
            </a:r>
          </a:p>
        </p:txBody>
      </p:sp>
      <p:sp>
        <p:nvSpPr>
          <p:cNvPr id="51203" name="Rectangle 3"/>
          <p:cNvSpPr>
            <a:spLocks noGrp="1" noChangeArrowheads="1"/>
          </p:cNvSpPr>
          <p:nvPr>
            <p:ph type="body" idx="1"/>
          </p:nvPr>
        </p:nvSpPr>
        <p:spPr/>
        <p:txBody>
          <a:bodyPr/>
          <a:lstStyle/>
          <a:p>
            <a:pPr eaLnBrk="1" hangingPunct="1"/>
            <a:r>
              <a:rPr lang="it-IT" smtClean="0"/>
              <a:t>Negli eritrociti dell’ospite i parassiti trasformano l’emoglobina in globina ed ematina, </a:t>
            </a:r>
          </a:p>
          <a:p>
            <a:pPr eaLnBrk="1" hangingPunct="1"/>
            <a:r>
              <a:rPr lang="it-IT" smtClean="0"/>
              <a:t>L’ematina si modifica al tipico pigmento malarico.</a:t>
            </a:r>
          </a:p>
          <a:p>
            <a:pPr eaLnBrk="1" hangingPunct="1"/>
            <a:r>
              <a:rPr lang="it-IT" smtClean="0"/>
              <a:t>La globina viene degradata da enzimi proteolitici e viene digerita</a:t>
            </a:r>
          </a:p>
          <a:p>
            <a:pPr eaLnBrk="1" hangingPunct="1"/>
            <a:endParaRPr lang="it-IT"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404813"/>
            <a:ext cx="7772400" cy="1143000"/>
          </a:xfrm>
        </p:spPr>
        <p:txBody>
          <a:bodyPr/>
          <a:lstStyle/>
          <a:p>
            <a:pPr eaLnBrk="1" hangingPunct="1"/>
            <a:r>
              <a:rPr lang="it-IT" smtClean="0">
                <a:solidFill>
                  <a:schemeClr val="tx1"/>
                </a:solidFill>
              </a:rPr>
              <a:t>Diverse specie di Plasmodium</a:t>
            </a:r>
          </a:p>
        </p:txBody>
      </p:sp>
      <p:sp>
        <p:nvSpPr>
          <p:cNvPr id="52227" name="Rectangle 3"/>
          <p:cNvSpPr>
            <a:spLocks noGrp="1" noChangeArrowheads="1"/>
          </p:cNvSpPr>
          <p:nvPr>
            <p:ph type="body" idx="1"/>
          </p:nvPr>
        </p:nvSpPr>
        <p:spPr>
          <a:xfrm>
            <a:off x="685800" y="1700213"/>
            <a:ext cx="7772400" cy="4114800"/>
          </a:xfrm>
        </p:spPr>
        <p:txBody>
          <a:bodyPr/>
          <a:lstStyle/>
          <a:p>
            <a:pPr algn="ctr" eaLnBrk="1" hangingPunct="1"/>
            <a:r>
              <a:rPr lang="it-IT" sz="2800" i="1" smtClean="0"/>
              <a:t>Plasmodium falciparum</a:t>
            </a:r>
          </a:p>
          <a:p>
            <a:pPr algn="ctr" eaLnBrk="1" hangingPunct="1">
              <a:buFontTx/>
              <a:buNone/>
            </a:pPr>
            <a:r>
              <a:rPr lang="it-IT" sz="2800" smtClean="0"/>
              <a:t>Malaria terzana maligna</a:t>
            </a:r>
          </a:p>
          <a:p>
            <a:pPr algn="ctr" eaLnBrk="1" hangingPunct="1"/>
            <a:r>
              <a:rPr lang="it-IT" sz="2800" i="1" smtClean="0"/>
              <a:t>Plasmodium vivax</a:t>
            </a:r>
          </a:p>
          <a:p>
            <a:pPr algn="ctr" eaLnBrk="1" hangingPunct="1">
              <a:buFontTx/>
              <a:buNone/>
            </a:pPr>
            <a:r>
              <a:rPr lang="it-IT" sz="2800" smtClean="0"/>
              <a:t>Malaria terzana benigna</a:t>
            </a:r>
          </a:p>
          <a:p>
            <a:pPr algn="ctr" eaLnBrk="1" hangingPunct="1"/>
            <a:r>
              <a:rPr lang="it-IT" sz="2800" i="1" smtClean="0"/>
              <a:t>Plasmodium malarie</a:t>
            </a:r>
          </a:p>
          <a:p>
            <a:pPr algn="ctr" eaLnBrk="1" hangingPunct="1">
              <a:buFontTx/>
              <a:buNone/>
            </a:pPr>
            <a:r>
              <a:rPr lang="it-IT" sz="2800" smtClean="0"/>
              <a:t>Malaria quartana</a:t>
            </a:r>
          </a:p>
          <a:p>
            <a:pPr algn="ctr" eaLnBrk="1" hangingPunct="1"/>
            <a:r>
              <a:rPr lang="it-IT" sz="2800" i="1" smtClean="0"/>
              <a:t>Plasmodium ovale</a:t>
            </a:r>
          </a:p>
          <a:p>
            <a:pPr algn="ctr" eaLnBrk="1" hangingPunct="1">
              <a:buFontTx/>
              <a:buNone/>
            </a:pPr>
            <a:r>
              <a:rPr lang="it-IT" sz="2800" smtClean="0"/>
              <a:t>Malaria terzana benigna</a:t>
            </a:r>
          </a:p>
          <a:p>
            <a:pPr algn="ctr" eaLnBrk="1" hangingPunct="1"/>
            <a:endParaRPr lang="it-IT" sz="2800" i="1" smtClean="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a:xfrm>
            <a:off x="685800" y="115888"/>
            <a:ext cx="7772400" cy="1143000"/>
          </a:xfrm>
        </p:spPr>
        <p:txBody>
          <a:bodyPr/>
          <a:lstStyle/>
          <a:p>
            <a:pPr eaLnBrk="1" hangingPunct="1"/>
            <a:r>
              <a:rPr lang="it-IT" smtClean="0"/>
              <a:t>Ciclo vitale di </a:t>
            </a:r>
            <a:r>
              <a:rPr lang="it-IT" i="1" smtClean="0"/>
              <a:t>Plasmodium </a:t>
            </a:r>
            <a:r>
              <a:rPr lang="it-IT" smtClean="0"/>
              <a:t>spp</a:t>
            </a:r>
          </a:p>
        </p:txBody>
      </p:sp>
      <p:sp>
        <p:nvSpPr>
          <p:cNvPr id="53251" name="Text Box 5"/>
          <p:cNvSpPr txBox="1">
            <a:spLocks noChangeArrowheads="1"/>
          </p:cNvSpPr>
          <p:nvPr/>
        </p:nvSpPr>
        <p:spPr bwMode="auto">
          <a:xfrm>
            <a:off x="1330325" y="1100138"/>
            <a:ext cx="1728788" cy="457200"/>
          </a:xfrm>
          <a:prstGeom prst="rect">
            <a:avLst/>
          </a:prstGeom>
          <a:noFill/>
          <a:ln w="9525">
            <a:noFill/>
            <a:miter lim="800000"/>
            <a:headEnd/>
            <a:tailEnd/>
          </a:ln>
        </p:spPr>
        <p:txBody>
          <a:bodyPr>
            <a:spAutoFit/>
          </a:bodyPr>
          <a:lstStyle/>
          <a:p>
            <a:pPr>
              <a:spcBef>
                <a:spcPct val="50000"/>
              </a:spcBef>
            </a:pPr>
            <a:r>
              <a:rPr lang="it-IT"/>
              <a:t>Vettore </a:t>
            </a:r>
          </a:p>
        </p:txBody>
      </p:sp>
      <p:sp>
        <p:nvSpPr>
          <p:cNvPr id="53252" name="Text Box 6"/>
          <p:cNvSpPr txBox="1">
            <a:spLocks noChangeArrowheads="1"/>
          </p:cNvSpPr>
          <p:nvPr/>
        </p:nvSpPr>
        <p:spPr bwMode="auto">
          <a:xfrm>
            <a:off x="5580063" y="1196975"/>
            <a:ext cx="2447925" cy="457200"/>
          </a:xfrm>
          <a:prstGeom prst="rect">
            <a:avLst/>
          </a:prstGeom>
          <a:noFill/>
          <a:ln w="9525">
            <a:noFill/>
            <a:miter lim="800000"/>
            <a:headEnd/>
            <a:tailEnd/>
          </a:ln>
        </p:spPr>
        <p:txBody>
          <a:bodyPr>
            <a:spAutoFit/>
          </a:bodyPr>
          <a:lstStyle/>
          <a:p>
            <a:pPr>
              <a:spcBef>
                <a:spcPct val="50000"/>
              </a:spcBef>
            </a:pPr>
            <a:r>
              <a:rPr lang="it-IT"/>
              <a:t>Uomo </a:t>
            </a:r>
          </a:p>
        </p:txBody>
      </p:sp>
      <p:sp>
        <p:nvSpPr>
          <p:cNvPr id="53253" name="Text Box 7"/>
          <p:cNvSpPr txBox="1">
            <a:spLocks noChangeArrowheads="1"/>
          </p:cNvSpPr>
          <p:nvPr/>
        </p:nvSpPr>
        <p:spPr bwMode="auto">
          <a:xfrm>
            <a:off x="468313" y="1700213"/>
            <a:ext cx="3167062" cy="3984625"/>
          </a:xfrm>
          <a:prstGeom prst="rect">
            <a:avLst/>
          </a:prstGeom>
          <a:noFill/>
          <a:ln w="28575">
            <a:solidFill>
              <a:schemeClr val="tx1"/>
            </a:solidFill>
            <a:miter lim="800000"/>
            <a:headEnd/>
            <a:tailEnd/>
          </a:ln>
        </p:spPr>
        <p:txBody>
          <a:bodyPr>
            <a:spAutoFit/>
          </a:bodyPr>
          <a:lstStyle/>
          <a:p>
            <a:pPr algn="ctr">
              <a:lnSpc>
                <a:spcPct val="70000"/>
              </a:lnSpc>
              <a:spcBef>
                <a:spcPct val="50000"/>
              </a:spcBef>
            </a:pPr>
            <a:r>
              <a:rPr lang="it-IT" sz="2000"/>
              <a:t>Sporozoiti </a:t>
            </a:r>
          </a:p>
          <a:p>
            <a:pPr algn="ctr">
              <a:lnSpc>
                <a:spcPct val="70000"/>
              </a:lnSpc>
              <a:spcBef>
                <a:spcPct val="50000"/>
              </a:spcBef>
            </a:pPr>
            <a:r>
              <a:rPr lang="it-IT" sz="2000"/>
              <a:t>(gh. Salivari vettore)</a:t>
            </a:r>
          </a:p>
          <a:p>
            <a:pPr algn="ctr">
              <a:lnSpc>
                <a:spcPct val="70000"/>
              </a:lnSpc>
              <a:spcBef>
                <a:spcPct val="50000"/>
              </a:spcBef>
            </a:pPr>
            <a:endParaRPr lang="it-IT" sz="2000"/>
          </a:p>
          <a:p>
            <a:pPr algn="ctr">
              <a:lnSpc>
                <a:spcPct val="70000"/>
              </a:lnSpc>
              <a:spcBef>
                <a:spcPct val="50000"/>
              </a:spcBef>
            </a:pPr>
            <a:r>
              <a:rPr lang="it-IT" sz="2000"/>
              <a:t>Oocisti</a:t>
            </a:r>
          </a:p>
          <a:p>
            <a:pPr algn="ctr">
              <a:lnSpc>
                <a:spcPct val="70000"/>
              </a:lnSpc>
              <a:spcBef>
                <a:spcPct val="50000"/>
              </a:spcBef>
            </a:pPr>
            <a:r>
              <a:rPr lang="it-IT" sz="2000"/>
              <a:t>(addome vettore)</a:t>
            </a:r>
          </a:p>
          <a:p>
            <a:pPr algn="ctr">
              <a:lnSpc>
                <a:spcPct val="70000"/>
              </a:lnSpc>
              <a:spcBef>
                <a:spcPct val="50000"/>
              </a:spcBef>
            </a:pPr>
            <a:endParaRPr lang="it-IT" sz="2000"/>
          </a:p>
          <a:p>
            <a:pPr algn="ctr">
              <a:lnSpc>
                <a:spcPct val="70000"/>
              </a:lnSpc>
              <a:spcBef>
                <a:spcPct val="50000"/>
              </a:spcBef>
            </a:pPr>
            <a:r>
              <a:rPr lang="it-IT" sz="2000"/>
              <a:t>Oocinete</a:t>
            </a:r>
          </a:p>
          <a:p>
            <a:pPr algn="ctr">
              <a:lnSpc>
                <a:spcPct val="70000"/>
              </a:lnSpc>
              <a:spcBef>
                <a:spcPct val="50000"/>
              </a:spcBef>
            </a:pPr>
            <a:r>
              <a:rPr lang="it-IT" sz="2000"/>
              <a:t>(intestino vettore)</a:t>
            </a:r>
          </a:p>
          <a:p>
            <a:pPr algn="ctr">
              <a:lnSpc>
                <a:spcPct val="70000"/>
              </a:lnSpc>
              <a:spcBef>
                <a:spcPct val="50000"/>
              </a:spcBef>
            </a:pPr>
            <a:endParaRPr lang="it-IT" sz="2000"/>
          </a:p>
          <a:p>
            <a:pPr algn="ctr">
              <a:lnSpc>
                <a:spcPct val="70000"/>
              </a:lnSpc>
              <a:spcBef>
                <a:spcPct val="50000"/>
              </a:spcBef>
            </a:pPr>
            <a:r>
              <a:rPr lang="it-IT" sz="2000"/>
              <a:t>Zigote</a:t>
            </a:r>
          </a:p>
          <a:p>
            <a:pPr algn="ctr">
              <a:lnSpc>
                <a:spcPct val="70000"/>
              </a:lnSpc>
              <a:spcBef>
                <a:spcPct val="50000"/>
              </a:spcBef>
            </a:pPr>
            <a:r>
              <a:rPr lang="it-IT" sz="2000"/>
              <a:t>(intestino vettore)</a:t>
            </a:r>
          </a:p>
        </p:txBody>
      </p:sp>
      <p:sp>
        <p:nvSpPr>
          <p:cNvPr id="53254" name="Line 9"/>
          <p:cNvSpPr>
            <a:spLocks noChangeShapeType="1"/>
          </p:cNvSpPr>
          <p:nvPr/>
        </p:nvSpPr>
        <p:spPr bwMode="auto">
          <a:xfrm flipV="1">
            <a:off x="2051050" y="2349500"/>
            <a:ext cx="0" cy="503238"/>
          </a:xfrm>
          <a:prstGeom prst="line">
            <a:avLst/>
          </a:prstGeom>
          <a:noFill/>
          <a:ln w="9525">
            <a:solidFill>
              <a:schemeClr val="tx1"/>
            </a:solidFill>
            <a:round/>
            <a:headEnd/>
            <a:tailEnd type="triangle" w="med" len="med"/>
          </a:ln>
        </p:spPr>
        <p:txBody>
          <a:bodyPr/>
          <a:lstStyle/>
          <a:p>
            <a:endParaRPr lang="it-IT"/>
          </a:p>
        </p:txBody>
      </p:sp>
      <p:sp>
        <p:nvSpPr>
          <p:cNvPr id="53255" name="Line 10"/>
          <p:cNvSpPr>
            <a:spLocks noChangeShapeType="1"/>
          </p:cNvSpPr>
          <p:nvPr/>
        </p:nvSpPr>
        <p:spPr bwMode="auto">
          <a:xfrm flipV="1">
            <a:off x="2051050" y="3500438"/>
            <a:ext cx="0" cy="360362"/>
          </a:xfrm>
          <a:prstGeom prst="line">
            <a:avLst/>
          </a:prstGeom>
          <a:noFill/>
          <a:ln w="9525">
            <a:solidFill>
              <a:schemeClr val="tx1"/>
            </a:solidFill>
            <a:round/>
            <a:headEnd/>
            <a:tailEnd type="triangle" w="med" len="med"/>
          </a:ln>
        </p:spPr>
        <p:txBody>
          <a:bodyPr/>
          <a:lstStyle/>
          <a:p>
            <a:endParaRPr lang="it-IT"/>
          </a:p>
        </p:txBody>
      </p:sp>
      <p:sp>
        <p:nvSpPr>
          <p:cNvPr id="53256" name="Line 11"/>
          <p:cNvSpPr>
            <a:spLocks noChangeShapeType="1"/>
          </p:cNvSpPr>
          <p:nvPr/>
        </p:nvSpPr>
        <p:spPr bwMode="auto">
          <a:xfrm flipV="1">
            <a:off x="2051050" y="4581525"/>
            <a:ext cx="0" cy="360363"/>
          </a:xfrm>
          <a:prstGeom prst="line">
            <a:avLst/>
          </a:prstGeom>
          <a:noFill/>
          <a:ln w="9525">
            <a:solidFill>
              <a:schemeClr val="tx1"/>
            </a:solidFill>
            <a:round/>
            <a:headEnd/>
            <a:tailEnd type="triangle" w="med" len="med"/>
          </a:ln>
        </p:spPr>
        <p:txBody>
          <a:bodyPr/>
          <a:lstStyle/>
          <a:p>
            <a:endParaRPr lang="it-IT"/>
          </a:p>
        </p:txBody>
      </p:sp>
      <p:sp>
        <p:nvSpPr>
          <p:cNvPr id="53257" name="Text Box 12"/>
          <p:cNvSpPr txBox="1">
            <a:spLocks noChangeArrowheads="1"/>
          </p:cNvSpPr>
          <p:nvPr/>
        </p:nvSpPr>
        <p:spPr bwMode="auto">
          <a:xfrm>
            <a:off x="395288" y="5734050"/>
            <a:ext cx="3600450" cy="854075"/>
          </a:xfrm>
          <a:prstGeom prst="rect">
            <a:avLst/>
          </a:prstGeom>
          <a:noFill/>
          <a:ln w="9525">
            <a:noFill/>
            <a:miter lim="800000"/>
            <a:headEnd/>
            <a:tailEnd/>
          </a:ln>
        </p:spPr>
        <p:txBody>
          <a:bodyPr>
            <a:spAutoFit/>
          </a:bodyPr>
          <a:lstStyle/>
          <a:p>
            <a:pPr algn="ctr">
              <a:spcBef>
                <a:spcPct val="50000"/>
              </a:spcBef>
            </a:pPr>
            <a:r>
              <a:rPr lang="it-IT" sz="2000"/>
              <a:t>Microgametocita</a:t>
            </a:r>
          </a:p>
          <a:p>
            <a:pPr algn="ctr">
              <a:spcBef>
                <a:spcPct val="50000"/>
              </a:spcBef>
            </a:pPr>
            <a:r>
              <a:rPr lang="it-IT" sz="2000"/>
              <a:t>Macrogametocida</a:t>
            </a:r>
          </a:p>
        </p:txBody>
      </p:sp>
      <p:sp>
        <p:nvSpPr>
          <p:cNvPr id="53258" name="Text Box 13"/>
          <p:cNvSpPr txBox="1">
            <a:spLocks noChangeArrowheads="1"/>
          </p:cNvSpPr>
          <p:nvPr/>
        </p:nvSpPr>
        <p:spPr bwMode="auto">
          <a:xfrm>
            <a:off x="5435600" y="1916113"/>
            <a:ext cx="1800225" cy="701675"/>
          </a:xfrm>
          <a:prstGeom prst="rect">
            <a:avLst/>
          </a:prstGeom>
          <a:noFill/>
          <a:ln w="9525">
            <a:noFill/>
            <a:miter lim="800000"/>
            <a:headEnd/>
            <a:tailEnd/>
          </a:ln>
        </p:spPr>
        <p:txBody>
          <a:bodyPr>
            <a:spAutoFit/>
          </a:bodyPr>
          <a:lstStyle/>
          <a:p>
            <a:pPr>
              <a:lnSpc>
                <a:spcPct val="75000"/>
              </a:lnSpc>
              <a:spcBef>
                <a:spcPct val="50000"/>
              </a:spcBef>
            </a:pPr>
            <a:r>
              <a:rPr lang="it-IT" sz="2000"/>
              <a:t>Sporozoite </a:t>
            </a:r>
          </a:p>
          <a:p>
            <a:pPr>
              <a:lnSpc>
                <a:spcPct val="75000"/>
              </a:lnSpc>
              <a:spcBef>
                <a:spcPct val="50000"/>
              </a:spcBef>
            </a:pPr>
            <a:r>
              <a:rPr lang="it-IT" sz="2000"/>
              <a:t>  (circolo)</a:t>
            </a:r>
          </a:p>
        </p:txBody>
      </p:sp>
      <p:sp>
        <p:nvSpPr>
          <p:cNvPr id="53259" name="Line 14"/>
          <p:cNvSpPr>
            <a:spLocks noChangeShapeType="1"/>
          </p:cNvSpPr>
          <p:nvPr/>
        </p:nvSpPr>
        <p:spPr bwMode="auto">
          <a:xfrm>
            <a:off x="6084888" y="2636838"/>
            <a:ext cx="0" cy="431800"/>
          </a:xfrm>
          <a:prstGeom prst="line">
            <a:avLst/>
          </a:prstGeom>
          <a:noFill/>
          <a:ln w="9525">
            <a:solidFill>
              <a:schemeClr val="tx1"/>
            </a:solidFill>
            <a:round/>
            <a:headEnd/>
            <a:tailEnd type="triangle" w="med" len="med"/>
          </a:ln>
        </p:spPr>
        <p:txBody>
          <a:bodyPr/>
          <a:lstStyle/>
          <a:p>
            <a:endParaRPr lang="it-IT"/>
          </a:p>
        </p:txBody>
      </p:sp>
      <p:sp>
        <p:nvSpPr>
          <p:cNvPr id="53260" name="Text Box 15"/>
          <p:cNvSpPr txBox="1">
            <a:spLocks noChangeArrowheads="1"/>
          </p:cNvSpPr>
          <p:nvPr/>
        </p:nvSpPr>
        <p:spPr bwMode="auto">
          <a:xfrm>
            <a:off x="5292725" y="3284538"/>
            <a:ext cx="1728788" cy="717550"/>
          </a:xfrm>
          <a:prstGeom prst="rect">
            <a:avLst/>
          </a:prstGeom>
          <a:noFill/>
          <a:ln w="15875">
            <a:solidFill>
              <a:schemeClr val="tx1"/>
            </a:solidFill>
            <a:miter lim="800000"/>
            <a:headEnd/>
            <a:tailEnd/>
          </a:ln>
        </p:spPr>
        <p:txBody>
          <a:bodyPr>
            <a:spAutoFit/>
          </a:bodyPr>
          <a:lstStyle/>
          <a:p>
            <a:pPr algn="ctr">
              <a:lnSpc>
                <a:spcPct val="75000"/>
              </a:lnSpc>
              <a:spcBef>
                <a:spcPct val="50000"/>
              </a:spcBef>
            </a:pPr>
            <a:r>
              <a:rPr lang="it-IT" sz="2000"/>
              <a:t>Trofozoite </a:t>
            </a:r>
          </a:p>
          <a:p>
            <a:pPr algn="ctr">
              <a:lnSpc>
                <a:spcPct val="75000"/>
              </a:lnSpc>
              <a:spcBef>
                <a:spcPct val="50000"/>
              </a:spcBef>
            </a:pPr>
            <a:r>
              <a:rPr lang="it-IT" sz="2000"/>
              <a:t>Schizonte</a:t>
            </a:r>
          </a:p>
        </p:txBody>
      </p:sp>
      <p:sp>
        <p:nvSpPr>
          <p:cNvPr id="53261" name="Line 16"/>
          <p:cNvSpPr>
            <a:spLocks noChangeShapeType="1"/>
          </p:cNvSpPr>
          <p:nvPr/>
        </p:nvSpPr>
        <p:spPr bwMode="auto">
          <a:xfrm flipH="1">
            <a:off x="7164388" y="3644900"/>
            <a:ext cx="647700" cy="0"/>
          </a:xfrm>
          <a:prstGeom prst="line">
            <a:avLst/>
          </a:prstGeom>
          <a:noFill/>
          <a:ln w="9525">
            <a:solidFill>
              <a:schemeClr val="tx1"/>
            </a:solidFill>
            <a:round/>
            <a:headEnd/>
            <a:tailEnd type="triangle" w="med" len="med"/>
          </a:ln>
        </p:spPr>
        <p:txBody>
          <a:bodyPr/>
          <a:lstStyle/>
          <a:p>
            <a:endParaRPr lang="it-IT"/>
          </a:p>
        </p:txBody>
      </p:sp>
      <p:sp>
        <p:nvSpPr>
          <p:cNvPr id="53262" name="Text Box 18"/>
          <p:cNvSpPr txBox="1">
            <a:spLocks noChangeArrowheads="1"/>
          </p:cNvSpPr>
          <p:nvPr/>
        </p:nvSpPr>
        <p:spPr bwMode="auto">
          <a:xfrm>
            <a:off x="7956550" y="3403600"/>
            <a:ext cx="1187450" cy="457200"/>
          </a:xfrm>
          <a:prstGeom prst="rect">
            <a:avLst/>
          </a:prstGeom>
          <a:noFill/>
          <a:ln w="9525">
            <a:noFill/>
            <a:miter lim="800000"/>
            <a:headEnd/>
            <a:tailEnd/>
          </a:ln>
        </p:spPr>
        <p:txBody>
          <a:bodyPr>
            <a:spAutoFit/>
          </a:bodyPr>
          <a:lstStyle/>
          <a:p>
            <a:pPr>
              <a:spcBef>
                <a:spcPct val="50000"/>
              </a:spcBef>
            </a:pPr>
            <a:r>
              <a:rPr lang="it-IT"/>
              <a:t>Fegato</a:t>
            </a:r>
          </a:p>
        </p:txBody>
      </p:sp>
      <p:sp>
        <p:nvSpPr>
          <p:cNvPr id="53263" name="Line 19"/>
          <p:cNvSpPr>
            <a:spLocks noChangeShapeType="1"/>
          </p:cNvSpPr>
          <p:nvPr/>
        </p:nvSpPr>
        <p:spPr bwMode="auto">
          <a:xfrm>
            <a:off x="6084888" y="4076700"/>
            <a:ext cx="0" cy="431800"/>
          </a:xfrm>
          <a:prstGeom prst="line">
            <a:avLst/>
          </a:prstGeom>
          <a:noFill/>
          <a:ln w="9525">
            <a:solidFill>
              <a:schemeClr val="tx1"/>
            </a:solidFill>
            <a:round/>
            <a:headEnd/>
            <a:tailEnd type="triangle" w="med" len="med"/>
          </a:ln>
        </p:spPr>
        <p:txBody>
          <a:bodyPr/>
          <a:lstStyle/>
          <a:p>
            <a:endParaRPr lang="it-IT"/>
          </a:p>
        </p:txBody>
      </p:sp>
      <p:sp>
        <p:nvSpPr>
          <p:cNvPr id="53264" name="Text Box 20"/>
          <p:cNvSpPr txBox="1">
            <a:spLocks noChangeArrowheads="1"/>
          </p:cNvSpPr>
          <p:nvPr/>
        </p:nvSpPr>
        <p:spPr bwMode="auto">
          <a:xfrm>
            <a:off x="5219700" y="4581525"/>
            <a:ext cx="1871663" cy="701675"/>
          </a:xfrm>
          <a:prstGeom prst="rect">
            <a:avLst/>
          </a:prstGeom>
          <a:noFill/>
          <a:ln w="9525">
            <a:noFill/>
            <a:miter lim="800000"/>
            <a:headEnd/>
            <a:tailEnd/>
          </a:ln>
        </p:spPr>
        <p:txBody>
          <a:bodyPr>
            <a:spAutoFit/>
          </a:bodyPr>
          <a:lstStyle/>
          <a:p>
            <a:pPr algn="ctr">
              <a:lnSpc>
                <a:spcPct val="75000"/>
              </a:lnSpc>
              <a:spcBef>
                <a:spcPct val="50000"/>
              </a:spcBef>
            </a:pPr>
            <a:r>
              <a:rPr lang="it-IT" sz="2000"/>
              <a:t>Merozoite </a:t>
            </a:r>
          </a:p>
          <a:p>
            <a:pPr algn="ctr">
              <a:lnSpc>
                <a:spcPct val="75000"/>
              </a:lnSpc>
              <a:spcBef>
                <a:spcPct val="50000"/>
              </a:spcBef>
            </a:pPr>
            <a:r>
              <a:rPr lang="it-IT" sz="2000"/>
              <a:t>(circolo)</a:t>
            </a:r>
          </a:p>
        </p:txBody>
      </p:sp>
      <p:sp>
        <p:nvSpPr>
          <p:cNvPr id="53265" name="Line 21"/>
          <p:cNvSpPr>
            <a:spLocks noChangeShapeType="1"/>
          </p:cNvSpPr>
          <p:nvPr/>
        </p:nvSpPr>
        <p:spPr bwMode="auto">
          <a:xfrm flipH="1">
            <a:off x="3419475" y="4797425"/>
            <a:ext cx="2160588" cy="1368425"/>
          </a:xfrm>
          <a:prstGeom prst="line">
            <a:avLst/>
          </a:prstGeom>
          <a:noFill/>
          <a:ln w="9525">
            <a:solidFill>
              <a:schemeClr val="tx1"/>
            </a:solidFill>
            <a:round/>
            <a:headEnd/>
            <a:tailEnd type="triangle" w="med" len="med"/>
          </a:ln>
        </p:spPr>
        <p:txBody>
          <a:bodyPr/>
          <a:lstStyle/>
          <a:p>
            <a:endParaRPr lang="it-IT"/>
          </a:p>
        </p:txBody>
      </p:sp>
      <p:sp>
        <p:nvSpPr>
          <p:cNvPr id="53266" name="Line 22"/>
          <p:cNvSpPr>
            <a:spLocks noChangeShapeType="1"/>
          </p:cNvSpPr>
          <p:nvPr/>
        </p:nvSpPr>
        <p:spPr bwMode="auto">
          <a:xfrm>
            <a:off x="6588125" y="5300663"/>
            <a:ext cx="576263" cy="576262"/>
          </a:xfrm>
          <a:prstGeom prst="line">
            <a:avLst/>
          </a:prstGeom>
          <a:noFill/>
          <a:ln w="9525">
            <a:solidFill>
              <a:schemeClr val="tx1"/>
            </a:solidFill>
            <a:round/>
            <a:headEnd/>
            <a:tailEnd type="triangle" w="med" len="med"/>
          </a:ln>
        </p:spPr>
        <p:txBody>
          <a:bodyPr/>
          <a:lstStyle/>
          <a:p>
            <a:endParaRPr lang="it-IT"/>
          </a:p>
        </p:txBody>
      </p:sp>
      <p:sp>
        <p:nvSpPr>
          <p:cNvPr id="53267" name="Text Box 23"/>
          <p:cNvSpPr txBox="1">
            <a:spLocks noChangeArrowheads="1"/>
          </p:cNvSpPr>
          <p:nvPr/>
        </p:nvSpPr>
        <p:spPr bwMode="auto">
          <a:xfrm>
            <a:off x="6443663" y="5661025"/>
            <a:ext cx="2700337" cy="701675"/>
          </a:xfrm>
          <a:prstGeom prst="rect">
            <a:avLst/>
          </a:prstGeom>
          <a:noFill/>
          <a:ln w="9525">
            <a:noFill/>
            <a:miter lim="800000"/>
            <a:headEnd/>
            <a:tailEnd/>
          </a:ln>
        </p:spPr>
        <p:txBody>
          <a:bodyPr>
            <a:spAutoFit/>
          </a:bodyPr>
          <a:lstStyle/>
          <a:p>
            <a:pPr algn="ctr">
              <a:lnSpc>
                <a:spcPct val="75000"/>
              </a:lnSpc>
              <a:spcBef>
                <a:spcPct val="50000"/>
              </a:spcBef>
            </a:pPr>
            <a:r>
              <a:rPr lang="it-IT" sz="2000"/>
              <a:t>Trofozoite </a:t>
            </a:r>
          </a:p>
          <a:p>
            <a:pPr algn="ctr">
              <a:lnSpc>
                <a:spcPct val="75000"/>
              </a:lnSpc>
              <a:spcBef>
                <a:spcPct val="50000"/>
              </a:spcBef>
            </a:pPr>
            <a:r>
              <a:rPr lang="it-IT" sz="2000"/>
              <a:t>(gl. rosso)</a:t>
            </a:r>
          </a:p>
        </p:txBody>
      </p:sp>
      <p:sp>
        <p:nvSpPr>
          <p:cNvPr id="53268" name="Line 24"/>
          <p:cNvSpPr>
            <a:spLocks noChangeShapeType="1"/>
          </p:cNvSpPr>
          <p:nvPr/>
        </p:nvSpPr>
        <p:spPr bwMode="auto">
          <a:xfrm flipH="1">
            <a:off x="5940425" y="6021388"/>
            <a:ext cx="1223963" cy="0"/>
          </a:xfrm>
          <a:prstGeom prst="line">
            <a:avLst/>
          </a:prstGeom>
          <a:noFill/>
          <a:ln w="9525">
            <a:solidFill>
              <a:schemeClr val="tx1"/>
            </a:solidFill>
            <a:round/>
            <a:headEnd/>
            <a:tailEnd type="triangle" w="med" len="med"/>
          </a:ln>
        </p:spPr>
        <p:txBody>
          <a:bodyPr/>
          <a:lstStyle/>
          <a:p>
            <a:endParaRPr lang="it-IT"/>
          </a:p>
        </p:txBody>
      </p:sp>
      <p:sp>
        <p:nvSpPr>
          <p:cNvPr id="53269" name="Text Box 25"/>
          <p:cNvSpPr txBox="1">
            <a:spLocks noChangeArrowheads="1"/>
          </p:cNvSpPr>
          <p:nvPr/>
        </p:nvSpPr>
        <p:spPr bwMode="auto">
          <a:xfrm>
            <a:off x="4284663" y="5734050"/>
            <a:ext cx="1655762" cy="701675"/>
          </a:xfrm>
          <a:prstGeom prst="rect">
            <a:avLst/>
          </a:prstGeom>
          <a:noFill/>
          <a:ln w="9525">
            <a:noFill/>
            <a:miter lim="800000"/>
            <a:headEnd/>
            <a:tailEnd/>
          </a:ln>
        </p:spPr>
        <p:txBody>
          <a:bodyPr>
            <a:spAutoFit/>
          </a:bodyPr>
          <a:lstStyle/>
          <a:p>
            <a:pPr algn="ctr">
              <a:lnSpc>
                <a:spcPct val="75000"/>
              </a:lnSpc>
              <a:spcBef>
                <a:spcPct val="50000"/>
              </a:spcBef>
            </a:pPr>
            <a:r>
              <a:rPr lang="it-IT" sz="2000"/>
              <a:t>Schizonte </a:t>
            </a:r>
          </a:p>
          <a:p>
            <a:pPr algn="ctr">
              <a:lnSpc>
                <a:spcPct val="75000"/>
              </a:lnSpc>
              <a:spcBef>
                <a:spcPct val="50000"/>
              </a:spcBef>
            </a:pPr>
            <a:r>
              <a:rPr lang="it-IT" sz="2000"/>
              <a:t>(gl.rosso)</a:t>
            </a:r>
          </a:p>
        </p:txBody>
      </p:sp>
      <p:sp>
        <p:nvSpPr>
          <p:cNvPr id="53270" name="Line 26"/>
          <p:cNvSpPr>
            <a:spLocks noChangeShapeType="1"/>
          </p:cNvSpPr>
          <p:nvPr/>
        </p:nvSpPr>
        <p:spPr bwMode="auto">
          <a:xfrm flipV="1">
            <a:off x="5076825" y="5300663"/>
            <a:ext cx="574675" cy="504825"/>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title"/>
          </p:nvPr>
        </p:nvSpPr>
        <p:spPr>
          <a:xfrm>
            <a:off x="685800" y="115888"/>
            <a:ext cx="7772400" cy="1143000"/>
          </a:xfrm>
        </p:spPr>
        <p:txBody>
          <a:bodyPr/>
          <a:lstStyle/>
          <a:p>
            <a:pPr eaLnBrk="1" hangingPunct="1"/>
            <a:r>
              <a:rPr lang="it-IT" smtClean="0"/>
              <a:t>Ciclo vitale della malaria</a:t>
            </a:r>
          </a:p>
        </p:txBody>
      </p:sp>
      <p:pic>
        <p:nvPicPr>
          <p:cNvPr id="54275" name="Picture 4" descr="FG27_09"/>
          <p:cNvPicPr>
            <a:picLocks noGrp="1" noChangeAspect="1" noChangeArrowheads="1"/>
          </p:cNvPicPr>
          <p:nvPr>
            <p:ph idx="1"/>
          </p:nvPr>
        </p:nvPicPr>
        <p:blipFill>
          <a:blip r:embed="rId2"/>
          <a:srcRect/>
          <a:stretch>
            <a:fillRect/>
          </a:stretch>
        </p:blipFill>
        <p:spPr>
          <a:xfrm>
            <a:off x="1100138" y="1371600"/>
            <a:ext cx="7143750" cy="4724400"/>
          </a:xfrm>
          <a:noFill/>
          <a:ln w="28575">
            <a:solidFill>
              <a:srgbClr val="000000"/>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4876800"/>
            <a:ext cx="9144000" cy="1565275"/>
          </a:xfrm>
          <a:prstGeom prst="rect">
            <a:avLst/>
          </a:prstGeom>
          <a:noFill/>
          <a:ln w="9525">
            <a:noFill/>
            <a:miter lim="800000"/>
            <a:headEnd/>
            <a:tailEnd/>
          </a:ln>
          <a:effectLst/>
        </p:spPr>
        <p:txBody>
          <a:bodyPr>
            <a:spAutoFit/>
          </a:bodyPr>
          <a:lstStyle/>
          <a:p>
            <a:pPr eaLnBrk="0" hangingPunct="0">
              <a:lnSpc>
                <a:spcPct val="130000"/>
              </a:lnSpc>
              <a:spcBef>
                <a:spcPct val="50000"/>
              </a:spcBef>
              <a:defRPr/>
            </a:pPr>
            <a:r>
              <a:rPr lang="it-IT" sz="2200" b="1" dirty="0">
                <a:solidFill>
                  <a:srgbClr val="FF0000"/>
                </a:solidFill>
                <a:effectLst>
                  <a:outerShdw blurRad="38100" dist="38100" dir="2700000" algn="tl">
                    <a:srgbClr val="000000"/>
                  </a:outerShdw>
                </a:effectLst>
                <a:latin typeface="Arial" charset="0"/>
                <a:cs typeface="Times New Roman" charset="0"/>
              </a:rPr>
              <a:t>INFESTAZIONE</a:t>
            </a:r>
          </a:p>
          <a:p>
            <a:pPr eaLnBrk="0" hangingPunct="0">
              <a:lnSpc>
                <a:spcPct val="130000"/>
              </a:lnSpc>
              <a:spcBef>
                <a:spcPct val="50000"/>
              </a:spcBef>
              <a:defRPr/>
            </a:pPr>
            <a:r>
              <a:rPr lang="it-IT" sz="2200" b="1" dirty="0">
                <a:latin typeface="Arial" charset="0"/>
                <a:cs typeface="Times New Roman" charset="0"/>
              </a:rPr>
              <a:t>È  causata da </a:t>
            </a:r>
            <a:r>
              <a:rPr lang="it-IT" sz="2200" b="1" dirty="0">
                <a:solidFill>
                  <a:srgbClr val="FF0000"/>
                </a:solidFill>
                <a:latin typeface="Arial" charset="0"/>
                <a:cs typeface="Times New Roman" charset="0"/>
              </a:rPr>
              <a:t>macroparassiti</a:t>
            </a:r>
            <a:r>
              <a:rPr lang="it-IT" sz="2200" b="1" dirty="0">
                <a:solidFill>
                  <a:schemeClr val="accent2"/>
                </a:solidFill>
                <a:latin typeface="Arial" charset="0"/>
                <a:cs typeface="Times New Roman" charset="0"/>
              </a:rPr>
              <a:t> </a:t>
            </a:r>
            <a:r>
              <a:rPr lang="it-IT" sz="2200" b="1" dirty="0">
                <a:latin typeface="Arial" charset="0"/>
                <a:cs typeface="Times New Roman" charset="0"/>
              </a:rPr>
              <a:t>(metazoi quali gli Elminti e gli Artropodi) cioè organismi pluricellulari</a:t>
            </a:r>
          </a:p>
        </p:txBody>
      </p:sp>
      <p:sp>
        <p:nvSpPr>
          <p:cNvPr id="28675" name="Text Box 3"/>
          <p:cNvSpPr txBox="1">
            <a:spLocks noChangeArrowheads="1"/>
          </p:cNvSpPr>
          <p:nvPr/>
        </p:nvSpPr>
        <p:spPr bwMode="auto">
          <a:xfrm>
            <a:off x="0" y="2514600"/>
            <a:ext cx="9144000" cy="1565275"/>
          </a:xfrm>
          <a:prstGeom prst="rect">
            <a:avLst/>
          </a:prstGeom>
          <a:noFill/>
          <a:ln w="9525">
            <a:noFill/>
            <a:miter lim="800000"/>
            <a:headEnd/>
            <a:tailEnd/>
          </a:ln>
          <a:effectLst/>
        </p:spPr>
        <p:txBody>
          <a:bodyPr>
            <a:spAutoFit/>
          </a:bodyPr>
          <a:lstStyle/>
          <a:p>
            <a:pPr>
              <a:lnSpc>
                <a:spcPct val="130000"/>
              </a:lnSpc>
              <a:spcBef>
                <a:spcPct val="50000"/>
              </a:spcBef>
              <a:defRPr/>
            </a:pPr>
            <a:r>
              <a:rPr lang="it-IT" sz="2200" b="1" dirty="0">
                <a:solidFill>
                  <a:srgbClr val="FF0000"/>
                </a:solidFill>
                <a:effectLst>
                  <a:outerShdw blurRad="38100" dist="38100" dir="2700000" algn="tl">
                    <a:srgbClr val="000000"/>
                  </a:outerShdw>
                </a:effectLst>
                <a:latin typeface="Arial" charset="0"/>
              </a:rPr>
              <a:t>VETTORE</a:t>
            </a:r>
            <a:r>
              <a:rPr lang="it-IT" sz="2200" b="1" dirty="0">
                <a:solidFill>
                  <a:srgbClr val="0066FF"/>
                </a:solidFill>
                <a:effectLst>
                  <a:outerShdw blurRad="38100" dist="38100" dir="2700000" algn="tl">
                    <a:srgbClr val="000000"/>
                  </a:outerShdw>
                </a:effectLst>
                <a:latin typeface="Arial" charset="0"/>
              </a:rPr>
              <a:t> </a:t>
            </a:r>
            <a:r>
              <a:rPr lang="it-IT" sz="2200" b="1" dirty="0">
                <a:solidFill>
                  <a:srgbClr val="FF0000"/>
                </a:solidFill>
                <a:effectLst>
                  <a:outerShdw blurRad="38100" dist="38100" dir="2700000" algn="tl">
                    <a:srgbClr val="000000"/>
                  </a:outerShdw>
                </a:effectLst>
                <a:latin typeface="Arial" charset="0"/>
              </a:rPr>
              <a:t>BIOLOGICO</a:t>
            </a:r>
          </a:p>
          <a:p>
            <a:pPr>
              <a:lnSpc>
                <a:spcPct val="130000"/>
              </a:lnSpc>
              <a:spcBef>
                <a:spcPct val="50000"/>
              </a:spcBef>
              <a:defRPr/>
            </a:pPr>
            <a:r>
              <a:rPr lang="it-IT" sz="2200" b="1" dirty="0">
                <a:latin typeface="Arial" charset="0"/>
              </a:rPr>
              <a:t>Artropode in cui il parassita svolge una fase (di solito riproduttiva) del ciclo vitale</a:t>
            </a:r>
          </a:p>
        </p:txBody>
      </p:sp>
      <p:sp>
        <p:nvSpPr>
          <p:cNvPr id="28676" name="Text Box 4"/>
          <p:cNvSpPr txBox="1">
            <a:spLocks noChangeArrowheads="1"/>
          </p:cNvSpPr>
          <p:nvPr/>
        </p:nvSpPr>
        <p:spPr bwMode="auto">
          <a:xfrm>
            <a:off x="0" y="533400"/>
            <a:ext cx="9144000" cy="1433513"/>
          </a:xfrm>
          <a:prstGeom prst="rect">
            <a:avLst/>
          </a:prstGeom>
          <a:noFill/>
          <a:ln w="9525">
            <a:noFill/>
            <a:miter lim="800000"/>
            <a:headEnd/>
            <a:tailEnd/>
          </a:ln>
          <a:effectLst/>
        </p:spPr>
        <p:txBody>
          <a:bodyPr>
            <a:spAutoFit/>
          </a:bodyPr>
          <a:lstStyle/>
          <a:p>
            <a:pPr>
              <a:spcBef>
                <a:spcPct val="50000"/>
              </a:spcBef>
              <a:defRPr/>
            </a:pPr>
            <a:r>
              <a:rPr lang="it-IT" sz="2200" b="1" dirty="0">
                <a:latin typeface="Arial" charset="0"/>
              </a:rPr>
              <a:t>Un parassita si definisce </a:t>
            </a:r>
          </a:p>
          <a:p>
            <a:pPr>
              <a:spcBef>
                <a:spcPct val="50000"/>
              </a:spcBef>
              <a:defRPr/>
            </a:pPr>
            <a:r>
              <a:rPr lang="it-IT" sz="2200" b="1" dirty="0">
                <a:effectLst>
                  <a:outerShdw blurRad="38100" dist="38100" dir="2700000" algn="tl">
                    <a:srgbClr val="000000"/>
                  </a:outerShdw>
                </a:effectLst>
                <a:latin typeface="Arial" charset="0"/>
              </a:rPr>
              <a:t>MONOXENO</a:t>
            </a:r>
            <a:r>
              <a:rPr lang="it-IT" sz="2200" b="1" dirty="0">
                <a:latin typeface="Arial" charset="0"/>
              </a:rPr>
              <a:t>, </a:t>
            </a:r>
            <a:r>
              <a:rPr lang="it-IT" sz="2200" b="1" dirty="0">
                <a:effectLst>
                  <a:outerShdw blurRad="38100" dist="38100" dir="2700000" algn="tl">
                    <a:srgbClr val="000000"/>
                  </a:outerShdw>
                </a:effectLst>
                <a:latin typeface="Arial" charset="0"/>
              </a:rPr>
              <a:t>DIXENO</a:t>
            </a:r>
            <a:r>
              <a:rPr lang="it-IT" sz="2200" b="1" dirty="0">
                <a:latin typeface="Arial" charset="0"/>
              </a:rPr>
              <a:t>, </a:t>
            </a:r>
            <a:r>
              <a:rPr lang="it-IT" sz="2200" b="1" dirty="0">
                <a:effectLst>
                  <a:outerShdw blurRad="38100" dist="38100" dir="2700000" algn="tl">
                    <a:srgbClr val="000000"/>
                  </a:outerShdw>
                </a:effectLst>
                <a:latin typeface="Arial" charset="0"/>
              </a:rPr>
              <a:t>TRIXENO</a:t>
            </a:r>
            <a:r>
              <a:rPr lang="it-IT" sz="2200" b="1" dirty="0">
                <a:latin typeface="Arial" charset="0"/>
              </a:rPr>
              <a:t> etc. </a:t>
            </a:r>
          </a:p>
          <a:p>
            <a:pPr>
              <a:spcBef>
                <a:spcPct val="50000"/>
              </a:spcBef>
              <a:defRPr/>
            </a:pPr>
            <a:r>
              <a:rPr lang="it-IT" sz="2200" b="1" dirty="0">
                <a:latin typeface="Arial" charset="0"/>
              </a:rPr>
              <a:t>a seconda di </a:t>
            </a:r>
            <a:r>
              <a:rPr lang="it-IT" sz="2200" b="1" dirty="0">
                <a:solidFill>
                  <a:srgbClr val="FF0000"/>
                </a:solidFill>
                <a:latin typeface="Arial" charset="0"/>
              </a:rPr>
              <a:t>quanti</a:t>
            </a:r>
            <a:r>
              <a:rPr lang="it-IT" sz="2200" b="1" dirty="0">
                <a:solidFill>
                  <a:schemeClr val="accent2"/>
                </a:solidFill>
                <a:latin typeface="Arial" charset="0"/>
              </a:rPr>
              <a:t> </a:t>
            </a:r>
            <a:r>
              <a:rPr lang="it-IT" sz="2200" b="1" dirty="0">
                <a:latin typeface="Arial" charset="0"/>
              </a:rPr>
              <a:t>ospiti di </a:t>
            </a:r>
            <a:r>
              <a:rPr lang="it-IT" sz="2200" b="1" dirty="0">
                <a:solidFill>
                  <a:srgbClr val="FF0000"/>
                </a:solidFill>
                <a:latin typeface="Arial" charset="0"/>
              </a:rPr>
              <a:t>specie diversa</a:t>
            </a:r>
            <a:r>
              <a:rPr lang="it-IT" sz="2200" b="1" dirty="0">
                <a:solidFill>
                  <a:schemeClr val="accent2"/>
                </a:solidFill>
                <a:latin typeface="Arial" charset="0"/>
              </a:rPr>
              <a:t> </a:t>
            </a:r>
            <a:r>
              <a:rPr lang="it-IT" sz="2200" b="1" dirty="0">
                <a:latin typeface="Arial" charset="0"/>
              </a:rPr>
              <a:t>coinvolge nel ciclo</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333375"/>
            <a:ext cx="7772400" cy="1143000"/>
          </a:xfrm>
        </p:spPr>
        <p:txBody>
          <a:bodyPr/>
          <a:lstStyle/>
          <a:p>
            <a:pPr eaLnBrk="1" hangingPunct="1"/>
            <a:r>
              <a:rPr lang="it-IT" smtClean="0"/>
              <a:t>Epidemiologia e controllo</a:t>
            </a:r>
          </a:p>
        </p:txBody>
      </p:sp>
      <p:sp>
        <p:nvSpPr>
          <p:cNvPr id="55299" name="Rectangle 3"/>
          <p:cNvSpPr>
            <a:spLocks noGrp="1" noChangeArrowheads="1"/>
          </p:cNvSpPr>
          <p:nvPr>
            <p:ph type="body" idx="1"/>
          </p:nvPr>
        </p:nvSpPr>
        <p:spPr>
          <a:xfrm>
            <a:off x="685800" y="1557338"/>
            <a:ext cx="7772400" cy="4114800"/>
          </a:xfrm>
        </p:spPr>
        <p:txBody>
          <a:bodyPr/>
          <a:lstStyle/>
          <a:p>
            <a:pPr eaLnBrk="1" hangingPunct="1">
              <a:lnSpc>
                <a:spcPct val="80000"/>
              </a:lnSpc>
            </a:pPr>
            <a:r>
              <a:rPr lang="it-IT" sz="2400" smtClean="0"/>
              <a:t>Attualmente la malaria è limitata alle regioni tropicali e subtropicali</a:t>
            </a:r>
          </a:p>
          <a:p>
            <a:pPr eaLnBrk="1" hangingPunct="1">
              <a:lnSpc>
                <a:spcPct val="80000"/>
              </a:lnSpc>
            </a:pPr>
            <a:r>
              <a:rPr lang="it-IT" sz="2400" smtClean="0"/>
              <a:t>Nelle zone temperate la malaria è relativamente rara anche se si possono verificare gravi epidemie in popolazioni non immuni</a:t>
            </a:r>
          </a:p>
          <a:p>
            <a:pPr eaLnBrk="1" hangingPunct="1">
              <a:lnSpc>
                <a:spcPct val="80000"/>
              </a:lnSpc>
            </a:pPr>
            <a:r>
              <a:rPr lang="it-IT" sz="2400" smtClean="0"/>
              <a:t>Può essere trasmessa per via transplacentare , con trasfusioni di sangue o con aghi infetti</a:t>
            </a:r>
          </a:p>
          <a:p>
            <a:pPr eaLnBrk="1" hangingPunct="1">
              <a:lnSpc>
                <a:spcPct val="80000"/>
              </a:lnSpc>
            </a:pPr>
            <a:r>
              <a:rPr lang="it-IT" sz="2400" smtClean="0"/>
              <a:t>L’infezione naturale avviene solo attraverso la puntura di una femmina di zanzara infetta</a:t>
            </a:r>
          </a:p>
          <a:p>
            <a:pPr eaLnBrk="1" hangingPunct="1">
              <a:lnSpc>
                <a:spcPct val="80000"/>
              </a:lnSpc>
            </a:pPr>
            <a:r>
              <a:rPr lang="it-IT" sz="2400" smtClean="0"/>
              <a:t>Il controllo della malaria si basa sulla eliminazione delle sedi di riproduzione delle zanzare, sulla protezione individuale dalle zanzare, col trattamento di persone esposte con farmaci capaci di sopprimere lo sviluppo dei parassiti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85800" y="-171450"/>
            <a:ext cx="7772400" cy="1143000"/>
          </a:xfrm>
        </p:spPr>
        <p:txBody>
          <a:bodyPr/>
          <a:lstStyle/>
          <a:p>
            <a:pPr eaLnBrk="1" hangingPunct="1"/>
            <a:r>
              <a:rPr lang="it-IT" smtClean="0"/>
              <a:t>Protozoi intestinali</a:t>
            </a:r>
          </a:p>
        </p:txBody>
      </p:sp>
      <p:pic>
        <p:nvPicPr>
          <p:cNvPr id="1028" name="Picture 3" descr="ciclo vitale entameba"/>
          <p:cNvPicPr>
            <a:picLocks noChangeAspect="1" noChangeArrowheads="1"/>
          </p:cNvPicPr>
          <p:nvPr/>
        </p:nvPicPr>
        <p:blipFill>
          <a:blip r:embed="rId3"/>
          <a:srcRect/>
          <a:stretch>
            <a:fillRect/>
          </a:stretch>
        </p:blipFill>
        <p:spPr bwMode="auto">
          <a:xfrm>
            <a:off x="427038" y="1125538"/>
            <a:ext cx="4629150" cy="5111750"/>
          </a:xfrm>
          <a:prstGeom prst="rect">
            <a:avLst/>
          </a:prstGeom>
          <a:noFill/>
          <a:ln w="28575">
            <a:solidFill>
              <a:srgbClr val="000000"/>
            </a:solidFill>
            <a:miter lim="800000"/>
            <a:headEnd/>
            <a:tailEnd/>
          </a:ln>
        </p:spPr>
      </p:pic>
      <p:graphicFrame>
        <p:nvGraphicFramePr>
          <p:cNvPr id="1026" name="Object 5"/>
          <p:cNvGraphicFramePr>
            <a:graphicFrameLocks noChangeAspect="1"/>
          </p:cNvGraphicFramePr>
          <p:nvPr>
            <p:ph idx="1"/>
          </p:nvPr>
        </p:nvGraphicFramePr>
        <p:xfrm>
          <a:off x="5738813" y="1165225"/>
          <a:ext cx="2578100" cy="4064000"/>
        </p:xfrm>
        <a:graphic>
          <a:graphicData uri="http://schemas.openxmlformats.org/presentationml/2006/ole">
            <p:oleObj spid="_x0000_s1026" name="Image" r:id="rId4" imgW="2577778" imgH="4064209" progId="">
              <p:embed/>
            </p:oleObj>
          </a:graphicData>
        </a:graphic>
      </p:graphicFrame>
      <p:sp>
        <p:nvSpPr>
          <p:cNvPr id="1029" name="Text Box 7"/>
          <p:cNvSpPr txBox="1">
            <a:spLocks noChangeArrowheads="1"/>
          </p:cNvSpPr>
          <p:nvPr/>
        </p:nvSpPr>
        <p:spPr bwMode="auto">
          <a:xfrm>
            <a:off x="5795963" y="5373688"/>
            <a:ext cx="2520950" cy="1004887"/>
          </a:xfrm>
          <a:prstGeom prst="rect">
            <a:avLst/>
          </a:prstGeom>
          <a:noFill/>
          <a:ln w="9525">
            <a:noFill/>
            <a:miter lim="800000"/>
            <a:headEnd/>
            <a:tailEnd/>
          </a:ln>
        </p:spPr>
        <p:txBody>
          <a:bodyPr>
            <a:spAutoFit/>
          </a:bodyPr>
          <a:lstStyle/>
          <a:p>
            <a:pPr marL="457200" indent="-457200">
              <a:spcBef>
                <a:spcPct val="50000"/>
              </a:spcBef>
              <a:buFontTx/>
              <a:buAutoNum type="alphaUcParenR"/>
            </a:pPr>
            <a:r>
              <a:rPr lang="it-IT"/>
              <a:t>Trofozoite</a:t>
            </a:r>
          </a:p>
          <a:p>
            <a:pPr marL="457200" indent="-457200">
              <a:spcBef>
                <a:spcPct val="50000"/>
              </a:spcBef>
              <a:buFontTx/>
              <a:buAutoNum type="alphaUcParenR"/>
            </a:pPr>
            <a:r>
              <a:rPr lang="it-IT"/>
              <a:t>Cisti</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it-IT" smtClean="0"/>
              <a:t>Sintomatologia </a:t>
            </a:r>
          </a:p>
        </p:txBody>
      </p:sp>
      <p:sp>
        <p:nvSpPr>
          <p:cNvPr id="56323" name="Rectangle 3"/>
          <p:cNvSpPr>
            <a:spLocks noGrp="1" noChangeArrowheads="1"/>
          </p:cNvSpPr>
          <p:nvPr>
            <p:ph type="body" idx="1"/>
          </p:nvPr>
        </p:nvSpPr>
        <p:spPr/>
        <p:txBody>
          <a:bodyPr/>
          <a:lstStyle/>
          <a:p>
            <a:pPr eaLnBrk="1" hangingPunct="1">
              <a:lnSpc>
                <a:spcPct val="80000"/>
              </a:lnSpc>
            </a:pPr>
            <a:r>
              <a:rPr lang="it-IT" sz="2400" smtClean="0"/>
              <a:t>Molto variabile secondo la sede e l’intensità delle lesioni</a:t>
            </a:r>
          </a:p>
          <a:p>
            <a:pPr eaLnBrk="1" hangingPunct="1">
              <a:lnSpc>
                <a:spcPct val="80000"/>
              </a:lnSpc>
            </a:pPr>
            <a:r>
              <a:rPr lang="it-IT" sz="2400" smtClean="0"/>
              <a:t>Dolore addominale</a:t>
            </a:r>
          </a:p>
          <a:p>
            <a:pPr eaLnBrk="1" hangingPunct="1">
              <a:lnSpc>
                <a:spcPct val="80000"/>
              </a:lnSpc>
            </a:pPr>
            <a:r>
              <a:rPr lang="it-IT" sz="2400" smtClean="0"/>
              <a:t>Dissenteria fulminante</a:t>
            </a:r>
          </a:p>
          <a:p>
            <a:pPr eaLnBrk="1" hangingPunct="1">
              <a:lnSpc>
                <a:spcPct val="80000"/>
              </a:lnSpc>
            </a:pPr>
            <a:r>
              <a:rPr lang="it-IT" sz="2400" smtClean="0"/>
              <a:t>Disidratazione</a:t>
            </a:r>
          </a:p>
          <a:p>
            <a:pPr eaLnBrk="1" hangingPunct="1">
              <a:lnSpc>
                <a:spcPct val="80000"/>
              </a:lnSpc>
            </a:pPr>
            <a:r>
              <a:rPr lang="it-IT" sz="2400" smtClean="0"/>
              <a:t>I sintomi possono insorgere in pochi giorni o molto più tardi od anche mai</a:t>
            </a:r>
          </a:p>
          <a:p>
            <a:pPr eaLnBrk="1" hangingPunct="1">
              <a:lnSpc>
                <a:spcPct val="80000"/>
              </a:lnSpc>
            </a:pPr>
            <a:r>
              <a:rPr lang="it-IT" sz="2400" smtClean="0"/>
              <a:t>L’infezione extraintestinale è metastatica e non avviene per estensione diretta dall’intestino</a:t>
            </a:r>
          </a:p>
          <a:p>
            <a:pPr eaLnBrk="1" hangingPunct="1">
              <a:lnSpc>
                <a:spcPct val="80000"/>
              </a:lnSpc>
            </a:pPr>
            <a:r>
              <a:rPr lang="it-IT" sz="2400" smtClean="0"/>
              <a:t>La forma più frequente è l’epatite amebica o ascesso epatico causato da microemboli contenenti trofozoiti trasportati attraverso il circolo venoso portale.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171450"/>
            <a:ext cx="7772400" cy="1143000"/>
          </a:xfrm>
        </p:spPr>
        <p:txBody>
          <a:bodyPr/>
          <a:lstStyle/>
          <a:p>
            <a:pPr eaLnBrk="1" hangingPunct="1"/>
            <a:r>
              <a:rPr lang="it-IT" smtClean="0"/>
              <a:t>Protozoi flagellati</a:t>
            </a:r>
          </a:p>
        </p:txBody>
      </p:sp>
      <p:pic>
        <p:nvPicPr>
          <p:cNvPr id="2052" name="Picture 4" descr="ciclo giardia"/>
          <p:cNvPicPr>
            <a:picLocks noChangeAspect="1" noChangeArrowheads="1"/>
          </p:cNvPicPr>
          <p:nvPr/>
        </p:nvPicPr>
        <p:blipFill>
          <a:blip r:embed="rId3"/>
          <a:srcRect/>
          <a:stretch>
            <a:fillRect/>
          </a:stretch>
        </p:blipFill>
        <p:spPr bwMode="auto">
          <a:xfrm>
            <a:off x="4500563" y="1052513"/>
            <a:ext cx="4300537" cy="5256212"/>
          </a:xfrm>
          <a:prstGeom prst="rect">
            <a:avLst/>
          </a:prstGeom>
          <a:noFill/>
          <a:ln w="28575">
            <a:solidFill>
              <a:srgbClr val="000000"/>
            </a:solidFill>
            <a:miter lim="800000"/>
            <a:headEnd/>
            <a:tailEnd/>
          </a:ln>
        </p:spPr>
      </p:pic>
      <p:graphicFrame>
        <p:nvGraphicFramePr>
          <p:cNvPr id="2050" name="Object 5"/>
          <p:cNvGraphicFramePr>
            <a:graphicFrameLocks noChangeAspect="1"/>
          </p:cNvGraphicFramePr>
          <p:nvPr>
            <p:ph idx="1"/>
          </p:nvPr>
        </p:nvGraphicFramePr>
        <p:xfrm>
          <a:off x="684213" y="981075"/>
          <a:ext cx="2654300" cy="3924300"/>
        </p:xfrm>
        <a:graphic>
          <a:graphicData uri="http://schemas.openxmlformats.org/presentationml/2006/ole">
            <p:oleObj spid="_x0000_s2050" name="Image" r:id="rId4" imgW="2654436" imgH="3924502" progId="">
              <p:embed/>
            </p:oleObj>
          </a:graphicData>
        </a:graphic>
      </p:graphicFrame>
      <p:sp>
        <p:nvSpPr>
          <p:cNvPr id="2053" name="Text Box 7"/>
          <p:cNvSpPr txBox="1">
            <a:spLocks noChangeArrowheads="1"/>
          </p:cNvSpPr>
          <p:nvPr/>
        </p:nvSpPr>
        <p:spPr bwMode="auto">
          <a:xfrm>
            <a:off x="611188" y="4941888"/>
            <a:ext cx="2736850" cy="1004887"/>
          </a:xfrm>
          <a:prstGeom prst="rect">
            <a:avLst/>
          </a:prstGeom>
          <a:noFill/>
          <a:ln w="9525">
            <a:noFill/>
            <a:miter lim="800000"/>
            <a:headEnd/>
            <a:tailEnd/>
          </a:ln>
        </p:spPr>
        <p:txBody>
          <a:bodyPr>
            <a:spAutoFit/>
          </a:bodyPr>
          <a:lstStyle/>
          <a:p>
            <a:pPr marL="457200" indent="-457200">
              <a:spcBef>
                <a:spcPct val="50000"/>
              </a:spcBef>
              <a:buFontTx/>
              <a:buAutoNum type="alphaUcParenR"/>
            </a:pPr>
            <a:r>
              <a:rPr lang="it-IT"/>
              <a:t>Trofozoite </a:t>
            </a:r>
          </a:p>
          <a:p>
            <a:pPr marL="457200" indent="-457200">
              <a:spcBef>
                <a:spcPct val="50000"/>
              </a:spcBef>
              <a:buFontTx/>
              <a:buAutoNum type="alphaUcParenR"/>
            </a:pPr>
            <a:r>
              <a:rPr lang="it-IT"/>
              <a:t>Cisti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it-IT" i="1" smtClean="0"/>
              <a:t>Giardia lamblia</a:t>
            </a:r>
          </a:p>
        </p:txBody>
      </p:sp>
      <p:sp>
        <p:nvSpPr>
          <p:cNvPr id="57347" name="Rectangle 3"/>
          <p:cNvSpPr>
            <a:spLocks noGrp="1" noChangeArrowheads="1"/>
          </p:cNvSpPr>
          <p:nvPr>
            <p:ph type="body" idx="1"/>
          </p:nvPr>
        </p:nvSpPr>
        <p:spPr/>
        <p:txBody>
          <a:bodyPr/>
          <a:lstStyle/>
          <a:p>
            <a:pPr eaLnBrk="1" hangingPunct="1">
              <a:lnSpc>
                <a:spcPct val="90000"/>
              </a:lnSpc>
            </a:pPr>
            <a:r>
              <a:rPr lang="it-IT" smtClean="0"/>
              <a:t>L’unico protozoo patogeno che si riscontra nel duodeno e nel digiuno dell’uomo</a:t>
            </a:r>
          </a:p>
          <a:p>
            <a:pPr eaLnBrk="1" hangingPunct="1">
              <a:lnSpc>
                <a:spcPct val="90000"/>
              </a:lnSpc>
            </a:pPr>
            <a:r>
              <a:rPr lang="it-IT" smtClean="0"/>
              <a:t>Provoca la giardiasi</a:t>
            </a:r>
          </a:p>
          <a:p>
            <a:pPr eaLnBrk="1" hangingPunct="1">
              <a:lnSpc>
                <a:spcPct val="90000"/>
              </a:lnSpc>
            </a:pPr>
            <a:r>
              <a:rPr lang="it-IT" smtClean="0"/>
              <a:t>Microrganismo simmetrico a forma di cuore</a:t>
            </a:r>
          </a:p>
          <a:p>
            <a:pPr eaLnBrk="1" hangingPunct="1">
              <a:lnSpc>
                <a:spcPct val="90000"/>
              </a:lnSpc>
            </a:pPr>
            <a:r>
              <a:rPr lang="it-IT" smtClean="0"/>
              <a:t>Possiede 4 paia di flagelli, 2 nuclei e due assostili</a:t>
            </a:r>
          </a:p>
          <a:p>
            <a:pPr eaLnBrk="1" hangingPunct="1">
              <a:lnSpc>
                <a:spcPct val="90000"/>
              </a:lnSpc>
            </a:pPr>
            <a:r>
              <a:rPr lang="it-IT" smtClean="0"/>
              <a:t>Un grande disco concavo adesivo occupa gran parte della superficie ventrale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44450"/>
            <a:ext cx="7772400" cy="1143000"/>
          </a:xfrm>
        </p:spPr>
        <p:txBody>
          <a:bodyPr/>
          <a:lstStyle/>
          <a:p>
            <a:pPr eaLnBrk="1" hangingPunct="1"/>
            <a:r>
              <a:rPr lang="it-IT" smtClean="0"/>
              <a:t>Protozoi urogenitali</a:t>
            </a:r>
          </a:p>
        </p:txBody>
      </p:sp>
      <p:pic>
        <p:nvPicPr>
          <p:cNvPr id="3076" name="Picture 3" descr="ciclo vitale tricomonas"/>
          <p:cNvPicPr>
            <a:picLocks noChangeAspect="1" noChangeArrowheads="1"/>
          </p:cNvPicPr>
          <p:nvPr/>
        </p:nvPicPr>
        <p:blipFill>
          <a:blip r:embed="rId3"/>
          <a:srcRect/>
          <a:stretch>
            <a:fillRect/>
          </a:stretch>
        </p:blipFill>
        <p:spPr bwMode="auto">
          <a:xfrm>
            <a:off x="635000" y="1052513"/>
            <a:ext cx="4044950" cy="5805487"/>
          </a:xfrm>
          <a:prstGeom prst="rect">
            <a:avLst/>
          </a:prstGeom>
          <a:noFill/>
          <a:ln w="28575">
            <a:solidFill>
              <a:srgbClr val="000000"/>
            </a:solidFill>
            <a:miter lim="800000"/>
            <a:headEnd/>
            <a:tailEnd/>
          </a:ln>
        </p:spPr>
      </p:pic>
      <p:graphicFrame>
        <p:nvGraphicFramePr>
          <p:cNvPr id="3074" name="Object 5"/>
          <p:cNvGraphicFramePr>
            <a:graphicFrameLocks noChangeAspect="1"/>
          </p:cNvGraphicFramePr>
          <p:nvPr>
            <p:ph idx="1"/>
          </p:nvPr>
        </p:nvGraphicFramePr>
        <p:xfrm>
          <a:off x="5076825" y="1844675"/>
          <a:ext cx="3857625" cy="3014663"/>
        </p:xfrm>
        <a:graphic>
          <a:graphicData uri="http://schemas.openxmlformats.org/presentationml/2006/ole">
            <p:oleObj spid="_x0000_s3074" name="Image" r:id="rId4" imgW="2819545" imgH="2203563" progId="">
              <p:embed/>
            </p:oleObj>
          </a:graphicData>
        </a:graphic>
      </p:graphicFrame>
      <p:sp>
        <p:nvSpPr>
          <p:cNvPr id="3077" name="Text Box 7"/>
          <p:cNvSpPr txBox="1">
            <a:spLocks noChangeArrowheads="1"/>
          </p:cNvSpPr>
          <p:nvPr/>
        </p:nvSpPr>
        <p:spPr bwMode="auto">
          <a:xfrm>
            <a:off x="5219700" y="5084763"/>
            <a:ext cx="3600450" cy="457200"/>
          </a:xfrm>
          <a:prstGeom prst="rect">
            <a:avLst/>
          </a:prstGeom>
          <a:noFill/>
          <a:ln w="9525">
            <a:noFill/>
            <a:miter lim="800000"/>
            <a:headEnd/>
            <a:tailEnd/>
          </a:ln>
        </p:spPr>
        <p:txBody>
          <a:bodyPr>
            <a:spAutoFit/>
          </a:bodyPr>
          <a:lstStyle/>
          <a:p>
            <a:pPr>
              <a:spcBef>
                <a:spcPct val="50000"/>
              </a:spcBef>
            </a:pPr>
            <a:r>
              <a:rPr lang="it-IT"/>
              <a:t>Presente solo il trofozoite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title"/>
          </p:nvPr>
        </p:nvSpPr>
        <p:spPr/>
        <p:txBody>
          <a:bodyPr/>
          <a:lstStyle/>
          <a:p>
            <a:pPr eaLnBrk="1" hangingPunct="1"/>
            <a:r>
              <a:rPr lang="it-IT" smtClean="0"/>
              <a:t>Tricomonas vaginalis</a:t>
            </a:r>
          </a:p>
        </p:txBody>
      </p:sp>
      <p:pic>
        <p:nvPicPr>
          <p:cNvPr id="58371" name="Picture 4" descr="tricho"/>
          <p:cNvPicPr>
            <a:picLocks noGrp="1" noChangeAspect="1" noChangeArrowheads="1"/>
          </p:cNvPicPr>
          <p:nvPr>
            <p:ph idx="1"/>
          </p:nvPr>
        </p:nvPicPr>
        <p:blipFill>
          <a:blip r:embed="rId2"/>
          <a:srcRect/>
          <a:stretch>
            <a:fillRect/>
          </a:stretch>
        </p:blipFill>
        <p:spPr>
          <a:xfrm>
            <a:off x="1546225" y="2243138"/>
            <a:ext cx="5834063" cy="3778250"/>
          </a:xfrm>
          <a:noFill/>
          <a:ln>
            <a:solidFill>
              <a:schemeClr val="tx1"/>
            </a:solid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it-IT" smtClean="0">
                <a:solidFill>
                  <a:schemeClr val="tx1"/>
                </a:solidFill>
              </a:rPr>
              <a:t>Diagnosi infezioni da protozoi</a:t>
            </a:r>
          </a:p>
        </p:txBody>
      </p:sp>
      <p:sp>
        <p:nvSpPr>
          <p:cNvPr id="59395" name="Rectangle 3"/>
          <p:cNvSpPr>
            <a:spLocks noGrp="1" noChangeArrowheads="1"/>
          </p:cNvSpPr>
          <p:nvPr>
            <p:ph type="body" idx="1"/>
          </p:nvPr>
        </p:nvSpPr>
        <p:spPr/>
        <p:txBody>
          <a:bodyPr/>
          <a:lstStyle/>
          <a:p>
            <a:pPr eaLnBrk="1" hangingPunct="1"/>
            <a:endParaRPr lang="it-IT" sz="2400" u="sng" smtClean="0"/>
          </a:p>
          <a:p>
            <a:pPr eaLnBrk="1" hangingPunct="1"/>
            <a:r>
              <a:rPr lang="it-IT" sz="2400" u="sng" smtClean="0"/>
              <a:t>Diagnosi microscopica</a:t>
            </a:r>
            <a:r>
              <a:rPr lang="it-IT" sz="2400" smtClean="0"/>
              <a:t>: a fresco o dopo colorazione</a:t>
            </a:r>
          </a:p>
          <a:p>
            <a:pPr eaLnBrk="1" hangingPunct="1"/>
            <a:r>
              <a:rPr lang="it-IT" sz="2400" smtClean="0"/>
              <a:t>Prova biologica</a:t>
            </a:r>
          </a:p>
          <a:p>
            <a:pPr eaLnBrk="1" hangingPunct="1"/>
            <a:r>
              <a:rPr lang="it-IT" sz="2400" smtClean="0"/>
              <a:t>Prove colturali</a:t>
            </a:r>
          </a:p>
          <a:p>
            <a:pPr eaLnBrk="1" hangingPunct="1"/>
            <a:r>
              <a:rPr lang="it-IT" sz="2400" smtClean="0"/>
              <a:t>Sonde molecolari</a:t>
            </a:r>
          </a:p>
          <a:p>
            <a:pPr eaLnBrk="1" hangingPunct="1"/>
            <a:r>
              <a:rPr lang="it-IT" sz="2400" smtClean="0"/>
              <a:t>Ricerca di antigeni specifici</a:t>
            </a:r>
          </a:p>
          <a:p>
            <a:pPr eaLnBrk="1" hangingPunct="1"/>
            <a:r>
              <a:rPr lang="it-IT" sz="2400" smtClean="0"/>
              <a:t>Indagini sierologiche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it-IT" smtClean="0">
                <a:solidFill>
                  <a:schemeClr val="tx1"/>
                </a:solidFill>
              </a:rPr>
              <a:t>Farmaci antiprotozoari</a:t>
            </a:r>
          </a:p>
        </p:txBody>
      </p:sp>
      <p:sp>
        <p:nvSpPr>
          <p:cNvPr id="60419" name="Rectangle 3"/>
          <p:cNvSpPr>
            <a:spLocks noGrp="1" noChangeArrowheads="1"/>
          </p:cNvSpPr>
          <p:nvPr>
            <p:ph type="body" idx="1"/>
          </p:nvPr>
        </p:nvSpPr>
        <p:spPr/>
        <p:txBody>
          <a:bodyPr/>
          <a:lstStyle/>
          <a:p>
            <a:pPr eaLnBrk="1" hangingPunct="1"/>
            <a:r>
              <a:rPr lang="it-IT" smtClean="0"/>
              <a:t>I chemoterapici attualmente disponibili sono scarsi e poco efficaci per la complessità del ciclo vitale di molti protozoi che si sottraggono all’azione del farmaco mutando stadio e localizzazione in posizione intracellulare.</a:t>
            </a:r>
          </a:p>
          <a:p>
            <a:pPr eaLnBrk="1" hangingPunct="1"/>
            <a:r>
              <a:rPr lang="it-IT" smtClean="0"/>
              <a:t>Farmaci in uso: iodochinolo, metronidazolo, pentamidina, chinino.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0" y="685800"/>
            <a:ext cx="9144000" cy="1108075"/>
          </a:xfrm>
          <a:prstGeom prst="rect">
            <a:avLst/>
          </a:prstGeom>
          <a:noFill/>
          <a:ln w="9525">
            <a:noFill/>
            <a:miter lim="800000"/>
            <a:headEnd/>
            <a:tailEnd/>
          </a:ln>
          <a:effectLst/>
        </p:spPr>
        <p:txBody>
          <a:bodyPr>
            <a:spAutoFit/>
          </a:bodyPr>
          <a:lstStyle/>
          <a:p>
            <a:pPr algn="just">
              <a:defRPr/>
            </a:pPr>
            <a:r>
              <a:rPr lang="it-IT" sz="2200" dirty="0">
                <a:latin typeface="Arial" charset="0"/>
                <a:cs typeface="Times New Roman" charset="0"/>
              </a:rPr>
              <a:t> </a:t>
            </a:r>
          </a:p>
          <a:p>
            <a:pPr algn="just" eaLnBrk="0" hangingPunct="0">
              <a:buFont typeface="Wingdings" pitchFamily="2" charset="2"/>
              <a:buNone/>
              <a:defRPr/>
            </a:pPr>
            <a:r>
              <a:rPr lang="it-IT" sz="2200" b="1" dirty="0">
                <a:latin typeface="Arial" charset="0"/>
                <a:cs typeface="Times New Roman" charset="0"/>
              </a:rPr>
              <a:t>Gruppo non omogeneo di organismi </a:t>
            </a:r>
            <a:r>
              <a:rPr lang="it-IT" sz="2200" b="1" dirty="0">
                <a:effectLst>
                  <a:outerShdw blurRad="38100" dist="38100" dir="2700000" algn="tl">
                    <a:srgbClr val="000000"/>
                  </a:outerShdw>
                </a:effectLst>
                <a:latin typeface="Arial" charset="0"/>
                <a:cs typeface="Times New Roman" charset="0"/>
              </a:rPr>
              <a:t>unicellulari, </a:t>
            </a:r>
            <a:r>
              <a:rPr lang="it-IT" sz="2200" b="1" dirty="0" err="1">
                <a:effectLst>
                  <a:outerShdw blurRad="38100" dist="38100" dir="2700000" algn="tl">
                    <a:srgbClr val="000000"/>
                  </a:outerShdw>
                </a:effectLst>
                <a:latin typeface="Arial" charset="0"/>
                <a:cs typeface="Times New Roman" charset="0"/>
              </a:rPr>
              <a:t>eucarioti</a:t>
            </a:r>
            <a:r>
              <a:rPr lang="it-IT" sz="2200" b="1" dirty="0">
                <a:effectLst>
                  <a:outerShdw blurRad="38100" dist="38100" dir="2700000" algn="tl">
                    <a:srgbClr val="000000"/>
                  </a:outerShdw>
                </a:effectLst>
                <a:latin typeface="Arial" charset="0"/>
                <a:cs typeface="Times New Roman" charset="0"/>
              </a:rPr>
              <a:t>, eterotrofi</a:t>
            </a:r>
            <a:r>
              <a:rPr lang="it-IT" sz="2200" b="1" dirty="0">
                <a:solidFill>
                  <a:schemeClr val="accent2"/>
                </a:solidFill>
                <a:effectLst>
                  <a:outerShdw blurRad="38100" dist="38100" dir="2700000" algn="tl">
                    <a:srgbClr val="000000"/>
                  </a:outerShdw>
                </a:effectLst>
                <a:latin typeface="Arial" charset="0"/>
                <a:cs typeface="Times New Roman" charset="0"/>
              </a:rPr>
              <a:t>.</a:t>
            </a:r>
            <a:endParaRPr lang="it-IT" sz="2200" dirty="0">
              <a:solidFill>
                <a:schemeClr val="accent2"/>
              </a:solidFill>
              <a:effectLst>
                <a:outerShdw blurRad="38100" dist="38100" dir="2700000" algn="tl">
                  <a:srgbClr val="000000"/>
                </a:outerShdw>
              </a:effectLst>
              <a:latin typeface="Arial" charset="0"/>
              <a:cs typeface="Times New Roman" charset="0"/>
            </a:endParaRPr>
          </a:p>
        </p:txBody>
      </p:sp>
      <p:sp>
        <p:nvSpPr>
          <p:cNvPr id="10243" name="WordArt 11"/>
          <p:cNvSpPr>
            <a:spLocks noChangeArrowheads="1" noChangeShapeType="1" noTextEdit="1"/>
          </p:cNvSpPr>
          <p:nvPr/>
        </p:nvSpPr>
        <p:spPr bwMode="auto">
          <a:xfrm>
            <a:off x="2667000" y="304800"/>
            <a:ext cx="3708400" cy="485775"/>
          </a:xfrm>
          <a:prstGeom prst="rect">
            <a:avLst/>
          </a:prstGeom>
        </p:spPr>
        <p:txBody>
          <a:bodyPr wrap="none" fromWordArt="1">
            <a:prstTxWarp prst="textPlain">
              <a:avLst>
                <a:gd name="adj" fmla="val 50000"/>
              </a:avLst>
            </a:prstTxWarp>
          </a:bodyPr>
          <a:lstStyle/>
          <a:p>
            <a:r>
              <a:rPr lang="it-IT"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I PROTOZOI</a:t>
            </a:r>
          </a:p>
        </p:txBody>
      </p:sp>
      <p:sp>
        <p:nvSpPr>
          <p:cNvPr id="10244" name="Rectangle 12"/>
          <p:cNvSpPr>
            <a:spLocks noChangeArrowheads="1"/>
          </p:cNvSpPr>
          <p:nvPr/>
        </p:nvSpPr>
        <p:spPr bwMode="auto">
          <a:xfrm>
            <a:off x="0" y="2438400"/>
            <a:ext cx="9144000" cy="427038"/>
          </a:xfrm>
          <a:prstGeom prst="rect">
            <a:avLst/>
          </a:prstGeom>
          <a:noFill/>
          <a:ln w="9525">
            <a:noFill/>
            <a:miter lim="800000"/>
            <a:headEnd/>
            <a:tailEnd/>
          </a:ln>
        </p:spPr>
        <p:txBody>
          <a:bodyPr>
            <a:spAutoFit/>
          </a:bodyPr>
          <a:lstStyle/>
          <a:p>
            <a:pPr eaLnBrk="0" hangingPunct="0">
              <a:spcBef>
                <a:spcPct val="50000"/>
              </a:spcBef>
            </a:pPr>
            <a:r>
              <a:rPr lang="it-IT" sz="2200" b="1">
                <a:solidFill>
                  <a:schemeClr val="accent2"/>
                </a:solidFill>
                <a:latin typeface="Arial" charset="0"/>
                <a:cs typeface="Times New Roman" pitchFamily="18" charset="0"/>
              </a:rPr>
              <a:t>					</a:t>
            </a:r>
          </a:p>
        </p:txBody>
      </p:sp>
      <p:grpSp>
        <p:nvGrpSpPr>
          <p:cNvPr id="10245" name="Gruppo 9"/>
          <p:cNvGrpSpPr>
            <a:grpSpLocks/>
          </p:cNvGrpSpPr>
          <p:nvPr/>
        </p:nvGrpSpPr>
        <p:grpSpPr bwMode="auto">
          <a:xfrm>
            <a:off x="493713" y="2636838"/>
            <a:ext cx="8255000" cy="3840162"/>
            <a:chOff x="304800" y="2636912"/>
            <a:chExt cx="8255000" cy="3840088"/>
          </a:xfrm>
        </p:grpSpPr>
        <p:pic>
          <p:nvPicPr>
            <p:cNvPr id="10247" name="Picture 17" descr="B"/>
            <p:cNvPicPr>
              <a:picLocks noChangeAspect="1" noChangeArrowheads="1"/>
            </p:cNvPicPr>
            <p:nvPr/>
          </p:nvPicPr>
          <p:blipFill>
            <a:blip r:embed="rId3"/>
            <a:srcRect/>
            <a:stretch>
              <a:fillRect/>
            </a:stretch>
          </p:blipFill>
          <p:spPr bwMode="auto">
            <a:xfrm>
              <a:off x="304800" y="3048000"/>
              <a:ext cx="3429000" cy="3429000"/>
            </a:xfrm>
            <a:prstGeom prst="rect">
              <a:avLst/>
            </a:prstGeom>
            <a:noFill/>
            <a:ln w="9525">
              <a:solidFill>
                <a:schemeClr val="accent2"/>
              </a:solidFill>
              <a:miter lim="800000"/>
              <a:headEnd/>
              <a:tailEnd/>
            </a:ln>
          </p:spPr>
        </p:pic>
        <p:pic>
          <p:nvPicPr>
            <p:cNvPr id="10248" name="Picture 19" descr="img01"/>
            <p:cNvPicPr>
              <a:picLocks noChangeAspect="1" noChangeArrowheads="1"/>
            </p:cNvPicPr>
            <p:nvPr/>
          </p:nvPicPr>
          <p:blipFill>
            <a:blip r:embed="rId4"/>
            <a:srcRect l="67776" t="6779" b="8475"/>
            <a:stretch>
              <a:fillRect/>
            </a:stretch>
          </p:blipFill>
          <p:spPr bwMode="auto">
            <a:xfrm>
              <a:off x="5791200" y="2667000"/>
              <a:ext cx="2768600" cy="3810000"/>
            </a:xfrm>
            <a:prstGeom prst="rect">
              <a:avLst/>
            </a:prstGeom>
            <a:noFill/>
            <a:ln w="9525">
              <a:solidFill>
                <a:schemeClr val="accent2"/>
              </a:solidFill>
              <a:miter lim="800000"/>
              <a:headEnd/>
              <a:tailEnd/>
            </a:ln>
          </p:spPr>
        </p:pic>
        <p:sp>
          <p:nvSpPr>
            <p:cNvPr id="10249" name="Text Box 20"/>
            <p:cNvSpPr txBox="1">
              <a:spLocks noChangeArrowheads="1"/>
            </p:cNvSpPr>
            <p:nvPr/>
          </p:nvSpPr>
          <p:spPr bwMode="auto">
            <a:xfrm>
              <a:off x="5310336" y="2636912"/>
              <a:ext cx="2286000" cy="396875"/>
            </a:xfrm>
            <a:prstGeom prst="rect">
              <a:avLst/>
            </a:prstGeom>
            <a:noFill/>
            <a:ln w="9525">
              <a:noFill/>
              <a:miter lim="800000"/>
              <a:headEnd/>
              <a:tailEnd/>
            </a:ln>
          </p:spPr>
          <p:txBody>
            <a:bodyPr>
              <a:spAutoFit/>
            </a:bodyPr>
            <a:lstStyle/>
            <a:p>
              <a:pPr>
                <a:spcBef>
                  <a:spcPct val="50000"/>
                </a:spcBef>
              </a:pPr>
              <a:r>
                <a:rPr lang="it-IT" sz="2000" b="1">
                  <a:latin typeface="Arial" charset="0"/>
                </a:rPr>
                <a:t>Microsporidi</a:t>
              </a:r>
            </a:p>
          </p:txBody>
        </p:sp>
        <p:sp>
          <p:nvSpPr>
            <p:cNvPr id="10250" name="Text Box 21"/>
            <p:cNvSpPr txBox="1">
              <a:spLocks noChangeArrowheads="1"/>
            </p:cNvSpPr>
            <p:nvPr/>
          </p:nvSpPr>
          <p:spPr bwMode="auto">
            <a:xfrm>
              <a:off x="2209800" y="5943600"/>
              <a:ext cx="2743200" cy="396875"/>
            </a:xfrm>
            <a:prstGeom prst="rect">
              <a:avLst/>
            </a:prstGeom>
            <a:noFill/>
            <a:ln w="9525">
              <a:noFill/>
              <a:miter lim="800000"/>
              <a:headEnd/>
              <a:tailEnd/>
            </a:ln>
          </p:spPr>
          <p:txBody>
            <a:bodyPr>
              <a:spAutoFit/>
            </a:bodyPr>
            <a:lstStyle/>
            <a:p>
              <a:pPr>
                <a:spcBef>
                  <a:spcPct val="50000"/>
                </a:spcBef>
              </a:pPr>
              <a:r>
                <a:rPr lang="it-IT" sz="2000" b="1">
                  <a:latin typeface="Arial" charset="0"/>
                </a:rPr>
                <a:t>Balantidium</a:t>
              </a:r>
            </a:p>
          </p:txBody>
        </p:sp>
      </p:grpSp>
      <p:sp>
        <p:nvSpPr>
          <p:cNvPr id="55311" name="Rectangle 1039"/>
          <p:cNvSpPr>
            <a:spLocks noChangeArrowheads="1"/>
          </p:cNvSpPr>
          <p:nvPr/>
        </p:nvSpPr>
        <p:spPr bwMode="auto">
          <a:xfrm>
            <a:off x="0" y="1752600"/>
            <a:ext cx="9144000" cy="800100"/>
          </a:xfrm>
          <a:prstGeom prst="rect">
            <a:avLst/>
          </a:prstGeom>
          <a:noFill/>
          <a:ln w="9525">
            <a:noFill/>
            <a:miter lim="800000"/>
            <a:headEnd/>
            <a:tailEnd/>
          </a:ln>
          <a:effectLst/>
        </p:spPr>
        <p:txBody>
          <a:bodyPr>
            <a:spAutoFit/>
          </a:bodyPr>
          <a:lstStyle/>
          <a:p>
            <a:pPr>
              <a:defRPr/>
            </a:pPr>
            <a:r>
              <a:rPr lang="it-IT" sz="2200" b="1" dirty="0">
                <a:latin typeface="Arial" charset="0"/>
                <a:cs typeface="Times New Roman" charset="0"/>
              </a:rPr>
              <a:t>La cellula protozoaria ha</a:t>
            </a:r>
            <a:r>
              <a:rPr lang="it-IT" b="1" dirty="0">
                <a:latin typeface="Arial" charset="0"/>
                <a:cs typeface="Times New Roman" charset="0"/>
              </a:rPr>
              <a:t> </a:t>
            </a:r>
            <a:r>
              <a:rPr lang="it-IT" sz="2200" b="1" dirty="0">
                <a:effectLst>
                  <a:outerShdw blurRad="38100" dist="38100" dir="2700000" algn="tl">
                    <a:srgbClr val="000000"/>
                  </a:outerShdw>
                </a:effectLst>
                <a:latin typeface="Arial" charset="0"/>
                <a:cs typeface="Times New Roman" charset="0"/>
              </a:rPr>
              <a:t>dimensioni</a:t>
            </a:r>
            <a:r>
              <a:rPr lang="it-IT" sz="2200" b="1" dirty="0">
                <a:latin typeface="Arial" charset="0"/>
                <a:cs typeface="Times New Roman" charset="0"/>
              </a:rPr>
              <a:t>  variabili </a:t>
            </a:r>
            <a:r>
              <a:rPr lang="it-IT" sz="2200" b="1">
                <a:latin typeface="Arial" charset="0"/>
                <a:cs typeface="Times New Roman" charset="0"/>
              </a:rPr>
              <a:t>da 0,5-1 µm </a:t>
            </a:r>
            <a:r>
              <a:rPr lang="it-IT" sz="2200" b="1" dirty="0">
                <a:solidFill>
                  <a:schemeClr val="accent2"/>
                </a:solidFill>
                <a:latin typeface="Arial" charset="0"/>
                <a:cs typeface="Times New Roman" charset="0"/>
              </a:rPr>
              <a:t>(</a:t>
            </a:r>
            <a:r>
              <a:rPr lang="it-IT" sz="2200" b="1" i="1" dirty="0">
                <a:solidFill>
                  <a:srgbClr val="FF0000"/>
                </a:solidFill>
                <a:latin typeface="Arial" charset="0"/>
                <a:cs typeface="Times New Roman" charset="0"/>
              </a:rPr>
              <a:t>Microsporidi</a:t>
            </a:r>
            <a:r>
              <a:rPr lang="it-IT" sz="2200" b="1" dirty="0">
                <a:solidFill>
                  <a:schemeClr val="accent2"/>
                </a:solidFill>
                <a:latin typeface="Arial" charset="0"/>
                <a:cs typeface="Times New Roman" charset="0"/>
              </a:rPr>
              <a:t>) </a:t>
            </a:r>
            <a:r>
              <a:rPr lang="it-IT" sz="2200" b="1">
                <a:latin typeface="Arial" charset="0"/>
                <a:cs typeface="Times New Roman" charset="0"/>
              </a:rPr>
              <a:t>a 70 µm </a:t>
            </a:r>
            <a:r>
              <a:rPr lang="it-IT" sz="2200" b="1" dirty="0">
                <a:solidFill>
                  <a:schemeClr val="accent2"/>
                </a:solidFill>
                <a:latin typeface="Arial" charset="0"/>
                <a:cs typeface="Times New Roman" charset="0"/>
              </a:rPr>
              <a:t>(</a:t>
            </a:r>
            <a:r>
              <a:rPr lang="it-IT" sz="2200" b="1" i="1" dirty="0" err="1">
                <a:solidFill>
                  <a:srgbClr val="FF0000"/>
                </a:solidFill>
                <a:latin typeface="Arial" charset="0"/>
                <a:cs typeface="Times New Roman" charset="0"/>
              </a:rPr>
              <a:t>Balantidium</a:t>
            </a:r>
            <a:r>
              <a:rPr lang="it-IT" sz="2200" b="1" dirty="0">
                <a:solidFill>
                  <a:schemeClr val="accent2"/>
                </a:solidFill>
                <a:latin typeface="Arial" charset="0"/>
                <a:cs typeface="Times New Roman"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1371600" y="5715000"/>
            <a:ext cx="7772400" cy="1143000"/>
          </a:xfrm>
        </p:spPr>
        <p:txBody>
          <a:bodyPr/>
          <a:lstStyle/>
          <a:p>
            <a:r>
              <a:rPr lang="it-IT" sz="2400" b="1" smtClean="0">
                <a:solidFill>
                  <a:schemeClr val="accent2"/>
                </a:solidFill>
                <a:latin typeface="Arial" charset="0"/>
              </a:rPr>
              <a:t>Trofozoite e cisti di </a:t>
            </a:r>
            <a:r>
              <a:rPr lang="it-IT" sz="2400" b="1" i="1" smtClean="0">
                <a:solidFill>
                  <a:schemeClr val="accent2"/>
                </a:solidFill>
                <a:latin typeface="Arial" charset="0"/>
              </a:rPr>
              <a:t>Entamoeba histolytica</a:t>
            </a:r>
            <a:endParaRPr lang="it-IT" sz="2400" i="1" smtClean="0">
              <a:solidFill>
                <a:schemeClr val="accent2"/>
              </a:solidFill>
            </a:endParaRPr>
          </a:p>
        </p:txBody>
      </p:sp>
      <p:grpSp>
        <p:nvGrpSpPr>
          <p:cNvPr id="11267" name="Gruppo 6"/>
          <p:cNvGrpSpPr>
            <a:grpSpLocks/>
          </p:cNvGrpSpPr>
          <p:nvPr/>
        </p:nvGrpSpPr>
        <p:grpSpPr bwMode="auto">
          <a:xfrm>
            <a:off x="250825" y="2362200"/>
            <a:ext cx="8610600" cy="3581400"/>
            <a:chOff x="533400" y="2362200"/>
            <a:chExt cx="8610600" cy="3581400"/>
          </a:xfrm>
        </p:grpSpPr>
        <p:pic>
          <p:nvPicPr>
            <p:cNvPr id="11269" name="Picture 1027" descr="enta3"/>
            <p:cNvPicPr>
              <a:picLocks noChangeAspect="1" noChangeArrowheads="1"/>
            </p:cNvPicPr>
            <p:nvPr/>
          </p:nvPicPr>
          <p:blipFill>
            <a:blip r:embed="rId3"/>
            <a:srcRect/>
            <a:stretch>
              <a:fillRect/>
            </a:stretch>
          </p:blipFill>
          <p:spPr bwMode="auto">
            <a:xfrm>
              <a:off x="4953000" y="2514600"/>
              <a:ext cx="4191000" cy="3171825"/>
            </a:xfrm>
            <a:prstGeom prst="rect">
              <a:avLst/>
            </a:prstGeom>
            <a:noFill/>
            <a:ln w="9525">
              <a:solidFill>
                <a:schemeClr val="accent2"/>
              </a:solidFill>
              <a:miter lim="800000"/>
              <a:headEnd/>
              <a:tailEnd/>
            </a:ln>
          </p:spPr>
        </p:pic>
        <p:pic>
          <p:nvPicPr>
            <p:cNvPr id="11270" name="Picture 1028" descr="~AUT0004"/>
            <p:cNvPicPr>
              <a:picLocks noChangeAspect="1" noChangeArrowheads="1"/>
            </p:cNvPicPr>
            <p:nvPr/>
          </p:nvPicPr>
          <p:blipFill>
            <a:blip r:embed="rId4"/>
            <a:srcRect/>
            <a:stretch>
              <a:fillRect/>
            </a:stretch>
          </p:blipFill>
          <p:spPr bwMode="auto">
            <a:xfrm>
              <a:off x="533400" y="2362200"/>
              <a:ext cx="2906713" cy="3581400"/>
            </a:xfrm>
            <a:prstGeom prst="rect">
              <a:avLst/>
            </a:prstGeom>
            <a:noFill/>
            <a:ln w="19050">
              <a:solidFill>
                <a:schemeClr val="accent2"/>
              </a:solidFill>
              <a:miter lim="800000"/>
              <a:headEnd/>
              <a:tailEnd/>
            </a:ln>
          </p:spPr>
        </p:pic>
        <p:sp>
          <p:nvSpPr>
            <p:cNvPr id="11271" name="Line 1029"/>
            <p:cNvSpPr>
              <a:spLocks noChangeShapeType="1"/>
            </p:cNvSpPr>
            <p:nvPr/>
          </p:nvSpPr>
          <p:spPr bwMode="auto">
            <a:xfrm>
              <a:off x="3733800" y="3962400"/>
              <a:ext cx="914400" cy="0"/>
            </a:xfrm>
            <a:prstGeom prst="line">
              <a:avLst/>
            </a:prstGeom>
            <a:noFill/>
            <a:ln w="28575">
              <a:solidFill>
                <a:schemeClr val="tx1"/>
              </a:solidFill>
              <a:round/>
              <a:headEnd/>
              <a:tailEnd type="triangle" w="med" len="med"/>
            </a:ln>
          </p:spPr>
          <p:txBody>
            <a:bodyPr/>
            <a:lstStyle/>
            <a:p>
              <a:endParaRPr lang="it-IT"/>
            </a:p>
          </p:txBody>
        </p:sp>
      </p:grpSp>
      <p:sp>
        <p:nvSpPr>
          <p:cNvPr id="51206" name="Rectangle 1030"/>
          <p:cNvSpPr>
            <a:spLocks noChangeArrowheads="1"/>
          </p:cNvSpPr>
          <p:nvPr/>
        </p:nvSpPr>
        <p:spPr bwMode="auto">
          <a:xfrm>
            <a:off x="0" y="381000"/>
            <a:ext cx="8915400" cy="1154113"/>
          </a:xfrm>
          <a:prstGeom prst="rect">
            <a:avLst/>
          </a:prstGeom>
          <a:noFill/>
          <a:ln w="9525">
            <a:noFill/>
            <a:miter lim="800000"/>
            <a:headEnd/>
            <a:tailEnd/>
          </a:ln>
          <a:effectLst/>
        </p:spPr>
        <p:txBody>
          <a:bodyPr>
            <a:spAutoFit/>
          </a:bodyPr>
          <a:lstStyle/>
          <a:p>
            <a:pPr algn="just">
              <a:lnSpc>
                <a:spcPct val="150000"/>
              </a:lnSpc>
              <a:defRPr/>
            </a:pPr>
            <a:r>
              <a:rPr lang="it-IT" sz="2300" b="1" dirty="0">
                <a:latin typeface="Arial" charset="0"/>
                <a:cs typeface="Times New Roman" charset="0"/>
              </a:rPr>
              <a:t> </a:t>
            </a:r>
            <a:r>
              <a:rPr lang="it-IT" sz="2300" b="1" dirty="0">
                <a:solidFill>
                  <a:srgbClr val="FF0000"/>
                </a:solidFill>
                <a:effectLst>
                  <a:outerShdw blurRad="38100" dist="38100" dir="2700000" algn="tl">
                    <a:srgbClr val="000000"/>
                  </a:outerShdw>
                </a:effectLst>
                <a:latin typeface="Arial" charset="0"/>
                <a:cs typeface="Times New Roman" charset="0"/>
              </a:rPr>
              <a:t>TROFOZOITE </a:t>
            </a:r>
            <a:r>
              <a:rPr lang="it-IT" sz="2300" b="1" dirty="0">
                <a:solidFill>
                  <a:schemeClr val="accent2"/>
                </a:solidFill>
                <a:latin typeface="Arial" charset="0"/>
                <a:cs typeface="Times New Roman" charset="0"/>
              </a:rPr>
              <a:t>= </a:t>
            </a:r>
            <a:r>
              <a:rPr lang="it-IT" sz="2300" b="1" dirty="0">
                <a:latin typeface="Arial" charset="0"/>
                <a:cs typeface="Times New Roman" charset="0"/>
              </a:rPr>
              <a:t>forma vegetativa, </a:t>
            </a:r>
            <a:r>
              <a:rPr lang="it-IT" sz="2300" b="1" dirty="0" err="1">
                <a:latin typeface="Arial" charset="0"/>
                <a:cs typeface="Times New Roman" charset="0"/>
              </a:rPr>
              <a:t>metabolicamente</a:t>
            </a:r>
            <a:r>
              <a:rPr lang="it-IT" sz="2300" b="1" dirty="0">
                <a:latin typeface="Arial" charset="0"/>
                <a:cs typeface="Times New Roman" charset="0"/>
              </a:rPr>
              <a:t> attiva</a:t>
            </a:r>
          </a:p>
          <a:p>
            <a:pPr algn="just" eaLnBrk="0" hangingPunct="0">
              <a:lnSpc>
                <a:spcPct val="150000"/>
              </a:lnSpc>
              <a:defRPr/>
            </a:pPr>
            <a:r>
              <a:rPr lang="it-IT" sz="2300" b="1" dirty="0">
                <a:solidFill>
                  <a:srgbClr val="FF0000"/>
                </a:solidFill>
                <a:effectLst>
                  <a:outerShdw blurRad="38100" dist="38100" dir="2700000" algn="tl">
                    <a:srgbClr val="000000"/>
                  </a:outerShdw>
                </a:effectLst>
                <a:latin typeface="Arial" charset="0"/>
                <a:cs typeface="Times New Roman" charset="0"/>
              </a:rPr>
              <a:t> CISTI</a:t>
            </a:r>
            <a:r>
              <a:rPr lang="it-IT" sz="2300" b="1" dirty="0">
                <a:solidFill>
                  <a:schemeClr val="accent2"/>
                </a:solidFill>
                <a:latin typeface="Arial" charset="0"/>
                <a:cs typeface="Times New Roman" charset="0"/>
              </a:rPr>
              <a:t>               = </a:t>
            </a:r>
            <a:r>
              <a:rPr lang="it-IT" sz="2300" b="1" dirty="0">
                <a:latin typeface="Arial" charset="0"/>
                <a:cs typeface="Times New Roman" charset="0"/>
              </a:rPr>
              <a:t>forma di resistenza, </a:t>
            </a:r>
            <a:r>
              <a:rPr lang="it-IT" sz="2300" b="1" dirty="0" err="1">
                <a:latin typeface="Arial" charset="0"/>
                <a:cs typeface="Times New Roman" charset="0"/>
              </a:rPr>
              <a:t>metabolicamente</a:t>
            </a:r>
            <a:r>
              <a:rPr lang="it-IT" sz="2300" b="1" dirty="0">
                <a:latin typeface="Arial" charset="0"/>
                <a:cs typeface="Times New Roman" charset="0"/>
              </a:rPr>
              <a:t> inattiva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685800" y="304800"/>
            <a:ext cx="7772400" cy="609600"/>
          </a:xfrm>
        </p:spPr>
        <p:txBody>
          <a:bodyPr/>
          <a:lstStyle/>
          <a:p>
            <a:r>
              <a:rPr lang="it-IT" sz="2400" b="1" smtClean="0">
                <a:solidFill>
                  <a:schemeClr val="tx1"/>
                </a:solidFill>
                <a:latin typeface="Arial" charset="0"/>
              </a:rPr>
              <a:t>Trofozoite e cisti di </a:t>
            </a:r>
            <a:r>
              <a:rPr lang="it-IT" sz="2400" b="1" i="1" smtClean="0">
                <a:solidFill>
                  <a:schemeClr val="tx1"/>
                </a:solidFill>
                <a:latin typeface="Arial" charset="0"/>
              </a:rPr>
              <a:t>Giardia intestinalis</a:t>
            </a:r>
            <a:endParaRPr lang="it-IT" sz="2400" b="1" smtClean="0">
              <a:solidFill>
                <a:schemeClr val="tx1"/>
              </a:solidFill>
              <a:latin typeface="Arial" charset="0"/>
            </a:endParaRPr>
          </a:p>
        </p:txBody>
      </p:sp>
      <p:pic>
        <p:nvPicPr>
          <p:cNvPr id="12291" name="Picture 1027" descr="FIGgiardia04"/>
          <p:cNvPicPr>
            <a:picLocks noChangeAspect="1" noChangeArrowheads="1"/>
          </p:cNvPicPr>
          <p:nvPr/>
        </p:nvPicPr>
        <p:blipFill>
          <a:blip r:embed="rId3"/>
          <a:srcRect t="17021" b="19148"/>
          <a:stretch>
            <a:fillRect/>
          </a:stretch>
        </p:blipFill>
        <p:spPr bwMode="auto">
          <a:xfrm>
            <a:off x="609600" y="4191000"/>
            <a:ext cx="3352800" cy="2608263"/>
          </a:xfrm>
          <a:prstGeom prst="rect">
            <a:avLst/>
          </a:prstGeom>
          <a:noFill/>
          <a:ln w="9525">
            <a:solidFill>
              <a:schemeClr val="accent2"/>
            </a:solidFill>
            <a:miter lim="800000"/>
            <a:headEnd/>
            <a:tailEnd/>
          </a:ln>
        </p:spPr>
      </p:pic>
      <p:pic>
        <p:nvPicPr>
          <p:cNvPr id="12292" name="Picture 1028" descr="giardcisto"/>
          <p:cNvPicPr>
            <a:picLocks noChangeAspect="1" noChangeArrowheads="1"/>
          </p:cNvPicPr>
          <p:nvPr/>
        </p:nvPicPr>
        <p:blipFill>
          <a:blip r:embed="rId4"/>
          <a:srcRect b="15790"/>
          <a:stretch>
            <a:fillRect/>
          </a:stretch>
        </p:blipFill>
        <p:spPr bwMode="auto">
          <a:xfrm>
            <a:off x="5638800" y="3962400"/>
            <a:ext cx="3124200" cy="2630488"/>
          </a:xfrm>
          <a:prstGeom prst="rect">
            <a:avLst/>
          </a:prstGeom>
          <a:noFill/>
          <a:ln w="9525">
            <a:solidFill>
              <a:schemeClr val="accent2"/>
            </a:solidFill>
            <a:miter lim="800000"/>
            <a:headEnd/>
            <a:tailEnd/>
          </a:ln>
        </p:spPr>
      </p:pic>
      <p:pic>
        <p:nvPicPr>
          <p:cNvPr id="12293" name="Picture 1029" descr="Giardia_cyst2_Despommier"/>
          <p:cNvPicPr>
            <a:picLocks noChangeAspect="1" noChangeArrowheads="1"/>
          </p:cNvPicPr>
          <p:nvPr/>
        </p:nvPicPr>
        <p:blipFill>
          <a:blip r:embed="rId5"/>
          <a:srcRect l="21465" t="16667" r="29149" b="16667"/>
          <a:stretch>
            <a:fillRect/>
          </a:stretch>
        </p:blipFill>
        <p:spPr bwMode="auto">
          <a:xfrm>
            <a:off x="5791200" y="1295400"/>
            <a:ext cx="2895600" cy="2605088"/>
          </a:xfrm>
          <a:prstGeom prst="rect">
            <a:avLst/>
          </a:prstGeom>
          <a:noFill/>
          <a:ln w="9525">
            <a:solidFill>
              <a:schemeClr val="accent2"/>
            </a:solidFill>
            <a:miter lim="800000"/>
            <a:headEnd/>
            <a:tailEnd/>
          </a:ln>
        </p:spPr>
      </p:pic>
      <p:pic>
        <p:nvPicPr>
          <p:cNvPr id="12294" name="Picture 1031" descr="Life cycle of Giardia intestinalis"/>
          <p:cNvPicPr>
            <a:picLocks noChangeAspect="1" noChangeArrowheads="1"/>
          </p:cNvPicPr>
          <p:nvPr/>
        </p:nvPicPr>
        <p:blipFill>
          <a:blip r:embed="rId6"/>
          <a:srcRect l="1302" t="78223" r="64363" b="1103"/>
          <a:stretch>
            <a:fillRect/>
          </a:stretch>
        </p:blipFill>
        <p:spPr bwMode="auto">
          <a:xfrm>
            <a:off x="381000" y="1316038"/>
            <a:ext cx="3810000" cy="2846387"/>
          </a:xfrm>
          <a:prstGeom prst="rect">
            <a:avLst/>
          </a:prstGeom>
          <a:noFill/>
          <a:ln w="38100">
            <a:solidFill>
              <a:srgbClr val="800000"/>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304800"/>
            <a:ext cx="8181975" cy="685800"/>
          </a:xfrm>
        </p:spPr>
        <p:txBody>
          <a:bodyPr/>
          <a:lstStyle/>
          <a:p>
            <a:r>
              <a:rPr lang="it-IT" sz="2400" b="1" smtClean="0">
                <a:solidFill>
                  <a:srgbClr val="FF0000"/>
                </a:solidFill>
                <a:latin typeface="Arial" charset="0"/>
              </a:rPr>
              <a:t>CISTI</a:t>
            </a:r>
          </a:p>
        </p:txBody>
      </p:sp>
      <p:sp>
        <p:nvSpPr>
          <p:cNvPr id="50179" name="Text Box 3"/>
          <p:cNvSpPr txBox="1">
            <a:spLocks noChangeArrowheads="1"/>
          </p:cNvSpPr>
          <p:nvPr/>
        </p:nvSpPr>
        <p:spPr bwMode="auto">
          <a:xfrm>
            <a:off x="0" y="1219200"/>
            <a:ext cx="9144000" cy="5967413"/>
          </a:xfrm>
          <a:prstGeom prst="rect">
            <a:avLst/>
          </a:prstGeom>
          <a:noFill/>
          <a:ln w="9525">
            <a:noFill/>
            <a:miter lim="800000"/>
            <a:headEnd/>
            <a:tailEnd/>
          </a:ln>
          <a:effectLst/>
        </p:spPr>
        <p:txBody>
          <a:bodyPr>
            <a:spAutoFit/>
          </a:bodyPr>
          <a:lstStyle/>
          <a:p>
            <a:pPr>
              <a:lnSpc>
                <a:spcPct val="150000"/>
              </a:lnSpc>
              <a:spcBef>
                <a:spcPct val="50000"/>
              </a:spcBef>
              <a:buClr>
                <a:srgbClr val="FF0000"/>
              </a:buClr>
              <a:buFont typeface="Wingdings" pitchFamily="2" charset="2"/>
              <a:buChar char="ü"/>
              <a:defRPr/>
            </a:pPr>
            <a:r>
              <a:rPr lang="it-IT" sz="2200" b="1" dirty="0">
                <a:solidFill>
                  <a:schemeClr val="accent2"/>
                </a:solidFill>
                <a:latin typeface="Arial" charset="0"/>
              </a:rPr>
              <a:t>  </a:t>
            </a:r>
            <a:r>
              <a:rPr lang="it-IT" sz="2200" b="1" dirty="0">
                <a:latin typeface="Arial" charset="0"/>
              </a:rPr>
              <a:t>E’ una forma di resistenza a condizioni ambientali sfavorevoli </a:t>
            </a:r>
          </a:p>
          <a:p>
            <a:pPr>
              <a:lnSpc>
                <a:spcPct val="150000"/>
              </a:lnSpc>
              <a:spcBef>
                <a:spcPct val="50000"/>
              </a:spcBef>
              <a:buClr>
                <a:srgbClr val="FF0000"/>
              </a:buClr>
              <a:buFont typeface="Wingdings" pitchFamily="2" charset="2"/>
              <a:buChar char="ü"/>
              <a:defRPr/>
            </a:pPr>
            <a:r>
              <a:rPr lang="it-IT" sz="2200" b="1" dirty="0">
                <a:latin typeface="Arial" charset="0"/>
              </a:rPr>
              <a:t>  E’ dotata di una </a:t>
            </a:r>
            <a:r>
              <a:rPr lang="it-IT" sz="2200" b="1" dirty="0">
                <a:solidFill>
                  <a:srgbClr val="FF0000"/>
                </a:solidFill>
                <a:latin typeface="Arial" charset="0"/>
              </a:rPr>
              <a:t>parete</a:t>
            </a:r>
            <a:r>
              <a:rPr lang="it-IT" sz="2200" b="1" dirty="0">
                <a:solidFill>
                  <a:schemeClr val="accent2"/>
                </a:solidFill>
                <a:latin typeface="Arial" charset="0"/>
              </a:rPr>
              <a:t> </a:t>
            </a:r>
            <a:r>
              <a:rPr lang="it-IT" sz="2200" b="1" dirty="0">
                <a:latin typeface="Arial" charset="0"/>
              </a:rPr>
              <a:t>di </a:t>
            </a:r>
            <a:r>
              <a:rPr lang="it-IT" sz="2200" b="1" dirty="0">
                <a:effectLst>
                  <a:outerShdw blurRad="38100" dist="38100" dir="2700000" algn="tl">
                    <a:srgbClr val="000000"/>
                  </a:outerShdw>
                </a:effectLst>
                <a:latin typeface="Arial" charset="0"/>
              </a:rPr>
              <a:t>spessore</a:t>
            </a:r>
            <a:r>
              <a:rPr lang="it-IT" sz="2200" b="1" dirty="0">
                <a:latin typeface="Arial" charset="0"/>
              </a:rPr>
              <a:t> e </a:t>
            </a:r>
            <a:r>
              <a:rPr lang="it-IT" sz="2200" b="1" dirty="0">
                <a:effectLst>
                  <a:outerShdw blurRad="38100" dist="38100" dir="2700000" algn="tl">
                    <a:srgbClr val="000000"/>
                  </a:outerShdw>
                </a:effectLst>
                <a:latin typeface="Arial" charset="0"/>
              </a:rPr>
              <a:t>natura chimica</a:t>
            </a:r>
            <a:r>
              <a:rPr lang="it-IT" sz="2200" b="1" dirty="0">
                <a:latin typeface="Arial" charset="0"/>
              </a:rPr>
              <a:t> variabili</a:t>
            </a:r>
          </a:p>
          <a:p>
            <a:pPr>
              <a:lnSpc>
                <a:spcPct val="150000"/>
              </a:lnSpc>
              <a:spcBef>
                <a:spcPct val="50000"/>
              </a:spcBef>
              <a:buClr>
                <a:srgbClr val="FF0000"/>
              </a:buClr>
              <a:buFont typeface="Wingdings" pitchFamily="2" charset="2"/>
              <a:buChar char="ü"/>
              <a:defRPr/>
            </a:pPr>
            <a:r>
              <a:rPr lang="it-IT" sz="2200" b="1" dirty="0">
                <a:solidFill>
                  <a:schemeClr val="accent2"/>
                </a:solidFill>
                <a:latin typeface="Arial" charset="0"/>
              </a:rPr>
              <a:t>  </a:t>
            </a:r>
            <a:r>
              <a:rPr lang="it-IT" sz="2200" b="1" dirty="0">
                <a:latin typeface="Arial" charset="0"/>
              </a:rPr>
              <a:t>Il passaggio da </a:t>
            </a:r>
            <a:r>
              <a:rPr lang="it-IT" sz="2200" b="1" dirty="0" err="1">
                <a:solidFill>
                  <a:srgbClr val="FF0000"/>
                </a:solidFill>
                <a:latin typeface="Arial" charset="0"/>
              </a:rPr>
              <a:t>trofozoite</a:t>
            </a:r>
            <a:r>
              <a:rPr lang="it-IT" sz="2200" b="1" dirty="0">
                <a:solidFill>
                  <a:schemeClr val="accent2"/>
                </a:solidFill>
                <a:latin typeface="Arial" charset="0"/>
              </a:rPr>
              <a:t> </a:t>
            </a:r>
            <a:r>
              <a:rPr lang="it-IT" sz="2200" b="1" dirty="0">
                <a:latin typeface="Arial" charset="0"/>
              </a:rPr>
              <a:t>(forma vegetativa) a cisti è detto</a:t>
            </a:r>
          </a:p>
          <a:p>
            <a:pPr>
              <a:lnSpc>
                <a:spcPct val="150000"/>
              </a:lnSpc>
              <a:spcBef>
                <a:spcPct val="50000"/>
              </a:spcBef>
              <a:buClr>
                <a:srgbClr val="FF0000"/>
              </a:buClr>
              <a:buFont typeface="Wingdings" pitchFamily="2" charset="2"/>
              <a:buNone/>
              <a:defRPr/>
            </a:pPr>
            <a:r>
              <a:rPr lang="it-IT" sz="2200" b="1" dirty="0">
                <a:solidFill>
                  <a:schemeClr val="accent2"/>
                </a:solidFill>
                <a:latin typeface="Arial" charset="0"/>
              </a:rPr>
              <a:t>     </a:t>
            </a:r>
            <a:r>
              <a:rPr lang="it-IT" sz="2200" b="1" dirty="0">
                <a:solidFill>
                  <a:srgbClr val="FF0000"/>
                </a:solidFill>
                <a:effectLst>
                  <a:outerShdw blurRad="38100" dist="38100" dir="2700000" algn="tl">
                    <a:srgbClr val="000000"/>
                  </a:outerShdw>
                </a:effectLst>
                <a:latin typeface="Arial" charset="0"/>
              </a:rPr>
              <a:t>incistamento</a:t>
            </a:r>
            <a:endParaRPr lang="it-IT" sz="2200" b="1" dirty="0">
              <a:solidFill>
                <a:schemeClr val="accent2"/>
              </a:solidFill>
              <a:latin typeface="Arial" charset="0"/>
            </a:endParaRPr>
          </a:p>
          <a:p>
            <a:pPr>
              <a:lnSpc>
                <a:spcPct val="150000"/>
              </a:lnSpc>
              <a:spcBef>
                <a:spcPct val="50000"/>
              </a:spcBef>
              <a:buClr>
                <a:srgbClr val="FF0000"/>
              </a:buClr>
              <a:buFont typeface="Wingdings" pitchFamily="2" charset="2"/>
              <a:buChar char="ü"/>
              <a:defRPr/>
            </a:pPr>
            <a:r>
              <a:rPr lang="it-IT" sz="2200" b="1" dirty="0">
                <a:solidFill>
                  <a:schemeClr val="accent2"/>
                </a:solidFill>
                <a:latin typeface="Arial" charset="0"/>
              </a:rPr>
              <a:t>  </a:t>
            </a:r>
            <a:r>
              <a:rPr lang="it-IT" sz="2200" b="1" dirty="0">
                <a:latin typeface="Arial" charset="0"/>
              </a:rPr>
              <a:t>Il processo inverso  prende il nome di </a:t>
            </a:r>
            <a:r>
              <a:rPr lang="it-IT" sz="2200" b="1" dirty="0" err="1">
                <a:solidFill>
                  <a:srgbClr val="FF0000"/>
                </a:solidFill>
                <a:effectLst>
                  <a:outerShdw blurRad="38100" dist="38100" dir="2700000" algn="tl">
                    <a:srgbClr val="000000"/>
                  </a:outerShdw>
                </a:effectLst>
                <a:latin typeface="Arial" charset="0"/>
              </a:rPr>
              <a:t>escistazione</a:t>
            </a:r>
            <a:endParaRPr lang="it-IT" sz="2200" b="1" dirty="0">
              <a:solidFill>
                <a:srgbClr val="FF0000"/>
              </a:solidFill>
              <a:latin typeface="Arial" charset="0"/>
            </a:endParaRPr>
          </a:p>
          <a:p>
            <a:pPr>
              <a:lnSpc>
                <a:spcPct val="150000"/>
              </a:lnSpc>
              <a:spcBef>
                <a:spcPct val="50000"/>
              </a:spcBef>
              <a:buClr>
                <a:srgbClr val="FF0000"/>
              </a:buClr>
              <a:buFont typeface="Wingdings" pitchFamily="2" charset="2"/>
              <a:buChar char="ü"/>
              <a:defRPr/>
            </a:pPr>
            <a:r>
              <a:rPr lang="it-IT" sz="2200" b="1" dirty="0">
                <a:solidFill>
                  <a:srgbClr val="FF0000"/>
                </a:solidFill>
                <a:latin typeface="Arial" charset="0"/>
              </a:rPr>
              <a:t>  </a:t>
            </a:r>
            <a:r>
              <a:rPr lang="it-IT" sz="2200" b="1" dirty="0">
                <a:latin typeface="Arial" charset="0"/>
              </a:rPr>
              <a:t>E’ un </a:t>
            </a:r>
            <a:r>
              <a:rPr lang="it-IT" sz="2200" b="1" dirty="0" err="1">
                <a:latin typeface="Arial" charset="0"/>
              </a:rPr>
              <a:t>morfotipo</a:t>
            </a:r>
            <a:r>
              <a:rPr lang="it-IT" sz="2200" b="1" dirty="0">
                <a:latin typeface="Arial" charset="0"/>
              </a:rPr>
              <a:t> specifico dei protozoi che trascorrono una</a:t>
            </a:r>
          </a:p>
          <a:p>
            <a:pPr>
              <a:lnSpc>
                <a:spcPct val="150000"/>
              </a:lnSpc>
              <a:spcBef>
                <a:spcPct val="50000"/>
              </a:spcBef>
              <a:buFont typeface="Wingdings" pitchFamily="2" charset="2"/>
              <a:buNone/>
              <a:defRPr/>
            </a:pPr>
            <a:r>
              <a:rPr lang="it-IT" sz="2200" b="1" dirty="0">
                <a:latin typeface="Arial" charset="0"/>
              </a:rPr>
              <a:t>     fase del ciclo vitale </a:t>
            </a:r>
            <a:r>
              <a:rPr lang="it-IT" sz="2200" b="1" dirty="0">
                <a:solidFill>
                  <a:srgbClr val="FF0000"/>
                </a:solidFill>
                <a:effectLst>
                  <a:outerShdw blurRad="38100" dist="38100" dir="2700000" algn="tl">
                    <a:srgbClr val="000000"/>
                  </a:outerShdw>
                </a:effectLst>
                <a:latin typeface="Arial" charset="0"/>
              </a:rPr>
              <a:t>all’esterno</a:t>
            </a:r>
            <a:r>
              <a:rPr lang="it-IT" sz="2200" b="1" dirty="0">
                <a:solidFill>
                  <a:schemeClr val="accent2"/>
                </a:solidFill>
                <a:latin typeface="Arial" charset="0"/>
              </a:rPr>
              <a:t> </a:t>
            </a:r>
            <a:r>
              <a:rPr lang="it-IT" sz="2200" b="1" dirty="0">
                <a:latin typeface="Arial" charset="0"/>
              </a:rPr>
              <a:t>o una fase d</a:t>
            </a:r>
            <a:r>
              <a:rPr lang="it-IT" sz="2200" b="1" dirty="0">
                <a:solidFill>
                  <a:schemeClr val="accent2"/>
                </a:solidFill>
                <a:latin typeface="Arial" charset="0"/>
              </a:rPr>
              <a:t>i </a:t>
            </a:r>
            <a:r>
              <a:rPr lang="it-IT" sz="2200" b="1" dirty="0">
                <a:solidFill>
                  <a:srgbClr val="FF0000"/>
                </a:solidFill>
                <a:effectLst>
                  <a:outerShdw blurRad="38100" dist="38100" dir="2700000" algn="tl">
                    <a:srgbClr val="000000"/>
                  </a:outerShdw>
                </a:effectLst>
                <a:latin typeface="Arial" charset="0"/>
              </a:rPr>
              <a:t>latenza</a:t>
            </a:r>
            <a:r>
              <a:rPr lang="it-IT" sz="2200" b="1" dirty="0">
                <a:solidFill>
                  <a:schemeClr val="accent2"/>
                </a:solidFill>
                <a:latin typeface="Arial" charset="0"/>
              </a:rPr>
              <a:t> </a:t>
            </a:r>
            <a:r>
              <a:rPr lang="it-IT" sz="2200" b="1" dirty="0">
                <a:latin typeface="Arial" charset="0"/>
              </a:rPr>
              <a:t>all’interno </a:t>
            </a:r>
          </a:p>
          <a:p>
            <a:pPr>
              <a:lnSpc>
                <a:spcPct val="150000"/>
              </a:lnSpc>
              <a:spcBef>
                <a:spcPct val="50000"/>
              </a:spcBef>
              <a:buFont typeface="Wingdings" pitchFamily="2" charset="2"/>
              <a:buNone/>
              <a:defRPr/>
            </a:pPr>
            <a:r>
              <a:rPr lang="it-IT" sz="2200" b="1" dirty="0">
                <a:solidFill>
                  <a:schemeClr val="accent2"/>
                </a:solidFill>
                <a:latin typeface="Arial" charset="0"/>
              </a:rPr>
              <a:t>     </a:t>
            </a:r>
            <a:r>
              <a:rPr lang="it-IT" sz="2200" b="1" dirty="0">
                <a:latin typeface="Arial" charset="0"/>
              </a:rPr>
              <a:t>dell’ospite</a:t>
            </a:r>
          </a:p>
          <a:p>
            <a:pPr>
              <a:lnSpc>
                <a:spcPct val="150000"/>
              </a:lnSpc>
              <a:spcBef>
                <a:spcPct val="50000"/>
              </a:spcBef>
              <a:buFont typeface="Wingdings" pitchFamily="2" charset="2"/>
              <a:buNone/>
              <a:defRPr/>
            </a:pPr>
            <a:endParaRPr lang="it-IT" sz="2200" b="1" dirty="0">
              <a:solidFill>
                <a:schemeClr val="accent2"/>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TotalTime>
  <Words>1966</Words>
  <Application>Microsoft Office PowerPoint</Application>
  <PresentationFormat>Presentazione su schermo (4:3)</PresentationFormat>
  <Paragraphs>364</Paragraphs>
  <Slides>58</Slides>
  <Notes>21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58</vt:i4>
      </vt:variant>
    </vt:vector>
  </HeadingPairs>
  <TitlesOfParts>
    <vt:vector size="60" baseType="lpstr">
      <vt:lpstr>Struttura predefinita</vt:lpstr>
      <vt:lpstr>Image</vt:lpstr>
      <vt:lpstr>Protozoi </vt:lpstr>
      <vt:lpstr>Protozoi </vt:lpstr>
      <vt:lpstr>Diapositiva 3</vt:lpstr>
      <vt:lpstr>Diapositiva 4</vt:lpstr>
      <vt:lpstr>Diapositiva 5</vt:lpstr>
      <vt:lpstr>Diapositiva 6</vt:lpstr>
      <vt:lpstr>Trofozoite e cisti di Entamoeba histolytica</vt:lpstr>
      <vt:lpstr>Trofozoite e cisti di Giardia intestinalis</vt:lpstr>
      <vt:lpstr>CISTI</vt:lpstr>
      <vt:lpstr>OOCISTI</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Apicoplastidi</vt:lpstr>
      <vt:lpstr>Diapositiva 22</vt:lpstr>
      <vt:lpstr>1 – Esempi di riproduzione asessuata per scissione </vt:lpstr>
      <vt:lpstr>2 – Esempio di riproduzione sessuata</vt:lpstr>
      <vt:lpstr>2 – Ciclo replicativo asessuato e sessuato</vt:lpstr>
      <vt:lpstr>Principali gruppi di protozoi</vt:lpstr>
      <vt:lpstr>Flagellati </vt:lpstr>
      <vt:lpstr>Paramecium </vt:lpstr>
      <vt:lpstr>Flagello nelle cellule eucariotiche</vt:lpstr>
      <vt:lpstr>Movimenti nei protozoi </vt:lpstr>
      <vt:lpstr>Porte d’ingresso dei protozoi</vt:lpstr>
      <vt:lpstr>Amebae</vt:lpstr>
      <vt:lpstr>Movimento nelle amebe</vt:lpstr>
      <vt:lpstr>Entamoeba histolitica </vt:lpstr>
      <vt:lpstr>Ciclo vitale Entamoeba histolitica</vt:lpstr>
      <vt:lpstr>Morfologia  e struttura </vt:lpstr>
      <vt:lpstr>Sintomatologia</vt:lpstr>
      <vt:lpstr>Fattori che determinano l’invasione delle amebe </vt:lpstr>
      <vt:lpstr>Protozoi dei tessuti</vt:lpstr>
      <vt:lpstr>Ciclo vitale di Toxoplasma gondii</vt:lpstr>
      <vt:lpstr>Toxoplasma gondii</vt:lpstr>
      <vt:lpstr>Morfologia </vt:lpstr>
      <vt:lpstr>Protozoi del sangue </vt:lpstr>
      <vt:lpstr>Plasmodium specie </vt:lpstr>
      <vt:lpstr>Ciclo vitale </vt:lpstr>
      <vt:lpstr>Caratteristiche della crescita</vt:lpstr>
      <vt:lpstr>Diverse specie di Plasmodium</vt:lpstr>
      <vt:lpstr>Ciclo vitale di Plasmodium spp</vt:lpstr>
      <vt:lpstr>Ciclo vitale della malaria</vt:lpstr>
      <vt:lpstr>Epidemiologia e controllo</vt:lpstr>
      <vt:lpstr>Protozoi intestinali</vt:lpstr>
      <vt:lpstr>Sintomatologia </vt:lpstr>
      <vt:lpstr>Protozoi flagellati</vt:lpstr>
      <vt:lpstr>Giardia lamblia</vt:lpstr>
      <vt:lpstr>Protozoi urogenitali</vt:lpstr>
      <vt:lpstr>Tricomonas vaginalis</vt:lpstr>
      <vt:lpstr>Diagnosi infezioni da protozoi</vt:lpstr>
      <vt:lpstr>Farmaci antiprotozoari</vt:lpstr>
    </vt:vector>
  </TitlesOfParts>
  <Company>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Protozoi dei tessuti</dc:title>
  <dc:creator>a</dc:creator>
  <cp:lastModifiedBy>Utente</cp:lastModifiedBy>
  <cp:revision>52</cp:revision>
  <dcterms:created xsi:type="dcterms:W3CDTF">2003-05-23T10:03:17Z</dcterms:created>
  <dcterms:modified xsi:type="dcterms:W3CDTF">2014-05-16T08:26:29Z</dcterms:modified>
</cp:coreProperties>
</file>