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4" r:id="rId4"/>
    <p:sldId id="263" r:id="rId5"/>
    <p:sldId id="294" r:id="rId6"/>
    <p:sldId id="264" r:id="rId7"/>
    <p:sldId id="261" r:id="rId8"/>
    <p:sldId id="305" r:id="rId9"/>
    <p:sldId id="307" r:id="rId10"/>
    <p:sldId id="308" r:id="rId11"/>
    <p:sldId id="266" r:id="rId12"/>
    <p:sldId id="288" r:id="rId13"/>
    <p:sldId id="272" r:id="rId14"/>
    <p:sldId id="309" r:id="rId15"/>
    <p:sldId id="279" r:id="rId16"/>
    <p:sldId id="310" r:id="rId17"/>
    <p:sldId id="262" r:id="rId18"/>
    <p:sldId id="260" r:id="rId19"/>
    <p:sldId id="299" r:id="rId20"/>
    <p:sldId id="311" r:id="rId21"/>
    <p:sldId id="312" r:id="rId22"/>
    <p:sldId id="259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dirae.es/palabras/raza" TargetMode="External"/><Relationship Id="rId2" Type="http://schemas.openxmlformats.org/officeDocument/2006/relationships/hyperlink" Target="https://www.cnrtl.fr/etymologie/race" TargetMode="External"/><Relationship Id="rId1" Type="http://schemas.openxmlformats.org/officeDocument/2006/relationships/hyperlink" Target="https://www.etimo.it/?term=razza&amp;find=Cerca" TargetMode="External"/><Relationship Id="rId4" Type="http://schemas.openxmlformats.org/officeDocument/2006/relationships/hyperlink" Target="https://www.etymonline.com/word/race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dirae.es/palabras/raza" TargetMode="External"/><Relationship Id="rId2" Type="http://schemas.openxmlformats.org/officeDocument/2006/relationships/hyperlink" Target="https://www.cnrtl.fr/etymologie/race" TargetMode="External"/><Relationship Id="rId1" Type="http://schemas.openxmlformats.org/officeDocument/2006/relationships/hyperlink" Target="https://www.etimo.it/?term=razza&amp;find=Cerca" TargetMode="External"/><Relationship Id="rId4" Type="http://schemas.openxmlformats.org/officeDocument/2006/relationships/hyperlink" Target="https://www.etymonline.com/word/rac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A4D05-FED3-4562-BC7F-D47968A9F18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E56B06C-DD29-4A76-A331-C05753CF9A6B}">
      <dgm:prSet/>
      <dgm:spPr/>
      <dgm:t>
        <a:bodyPr/>
        <a:lstStyle/>
        <a:p>
          <a:r>
            <a:rPr lang="it-IT"/>
            <a:t>Origini medievali</a:t>
          </a:r>
          <a:r>
            <a:rPr lang="es-ES"/>
            <a:t>: in Francia in antico occitano</a:t>
          </a:r>
          <a:endParaRPr lang="en-US"/>
        </a:p>
      </dgm:t>
    </dgm:pt>
    <dgm:pt modelId="{FAAA47CC-3F3B-41E7-905C-CD6EFCE2DDC7}" type="parTrans" cxnId="{1B08CC75-45F3-4A47-B0A9-1308716C1477}">
      <dgm:prSet/>
      <dgm:spPr/>
      <dgm:t>
        <a:bodyPr/>
        <a:lstStyle/>
        <a:p>
          <a:endParaRPr lang="en-US"/>
        </a:p>
      </dgm:t>
    </dgm:pt>
    <dgm:pt modelId="{A7281357-C06B-4E1F-9A32-C1195A55043D}" type="sibTrans" cxnId="{1B08CC75-45F3-4A47-B0A9-1308716C1477}">
      <dgm:prSet/>
      <dgm:spPr/>
      <dgm:t>
        <a:bodyPr/>
        <a:lstStyle/>
        <a:p>
          <a:endParaRPr lang="en-US"/>
        </a:p>
      </dgm:t>
    </dgm:pt>
    <dgm:pt modelId="{ABDA5260-9F62-4094-A534-CA12DC52B315}">
      <dgm:prSet/>
      <dgm:spPr/>
      <dgm:t>
        <a:bodyPr/>
        <a:lstStyle/>
        <a:p>
          <a:r>
            <a:rPr lang="es-ES"/>
            <a:t>In italiano: </a:t>
          </a:r>
          <a:r>
            <a:rPr lang="es-ES">
              <a:hlinkClick xmlns:r="http://schemas.openxmlformats.org/officeDocument/2006/relationships" r:id="rId1"/>
            </a:rPr>
            <a:t>https://www.etimo.it/?term=razza&amp;find=Cerca</a:t>
          </a:r>
          <a:r>
            <a:rPr lang="es-ES"/>
            <a:t> </a:t>
          </a:r>
          <a:endParaRPr lang="en-US"/>
        </a:p>
      </dgm:t>
    </dgm:pt>
    <dgm:pt modelId="{9ACB6A80-4561-410A-AD15-AA061BE9603A}" type="parTrans" cxnId="{32F19B91-F394-49A6-809E-A5753D80FD2A}">
      <dgm:prSet/>
      <dgm:spPr/>
      <dgm:t>
        <a:bodyPr/>
        <a:lstStyle/>
        <a:p>
          <a:endParaRPr lang="en-US"/>
        </a:p>
      </dgm:t>
    </dgm:pt>
    <dgm:pt modelId="{CF650EB3-2E50-4B43-B7BE-88AD779869AA}" type="sibTrans" cxnId="{32F19B91-F394-49A6-809E-A5753D80FD2A}">
      <dgm:prSet/>
      <dgm:spPr/>
      <dgm:t>
        <a:bodyPr/>
        <a:lstStyle/>
        <a:p>
          <a:endParaRPr lang="en-US"/>
        </a:p>
      </dgm:t>
    </dgm:pt>
    <dgm:pt modelId="{6C48505C-25B9-4CB6-B568-5416B19821FA}">
      <dgm:prSet/>
      <dgm:spPr/>
      <dgm:t>
        <a:bodyPr/>
        <a:lstStyle/>
        <a:p>
          <a:r>
            <a:rPr lang="es-ES" dirty="0"/>
            <a:t>In </a:t>
          </a:r>
          <a:r>
            <a:rPr lang="es-ES" dirty="0" err="1"/>
            <a:t>francese</a:t>
          </a:r>
          <a:r>
            <a:rPr lang="es-ES" dirty="0"/>
            <a:t>: </a:t>
          </a:r>
          <a:r>
            <a:rPr lang="es-ES" dirty="0">
              <a:hlinkClick xmlns:r="http://schemas.openxmlformats.org/officeDocument/2006/relationships" r:id="rId2"/>
            </a:rPr>
            <a:t>https://www.cnrtl.fr/etymologie/race</a:t>
          </a:r>
          <a:r>
            <a:rPr lang="es-ES" dirty="0"/>
            <a:t> </a:t>
          </a:r>
          <a:endParaRPr lang="en-US" dirty="0"/>
        </a:p>
      </dgm:t>
    </dgm:pt>
    <dgm:pt modelId="{831E65B9-2AAB-4208-B27D-2D71B3EAF2E0}" type="parTrans" cxnId="{39CFC08D-DFC4-4AD0-9728-C1E2729C38C6}">
      <dgm:prSet/>
      <dgm:spPr/>
      <dgm:t>
        <a:bodyPr/>
        <a:lstStyle/>
        <a:p>
          <a:endParaRPr lang="en-US"/>
        </a:p>
      </dgm:t>
    </dgm:pt>
    <dgm:pt modelId="{C6EE3EE5-A492-479F-8E1D-05F4204805DF}" type="sibTrans" cxnId="{39CFC08D-DFC4-4AD0-9728-C1E2729C38C6}">
      <dgm:prSet/>
      <dgm:spPr/>
      <dgm:t>
        <a:bodyPr/>
        <a:lstStyle/>
        <a:p>
          <a:endParaRPr lang="en-US"/>
        </a:p>
      </dgm:t>
    </dgm:pt>
    <dgm:pt modelId="{57592AC4-FF3C-46AF-9908-F9CF81531E71}">
      <dgm:prSet/>
      <dgm:spPr/>
      <dgm:t>
        <a:bodyPr/>
        <a:lstStyle/>
        <a:p>
          <a:r>
            <a:rPr lang="it-IT"/>
            <a:t>In spagnolo: </a:t>
          </a:r>
          <a:r>
            <a:rPr lang="it-IT">
              <a:hlinkClick xmlns:r="http://schemas.openxmlformats.org/officeDocument/2006/relationships" r:id="rId3"/>
            </a:rPr>
            <a:t>https://dirae.es/palabras/raza</a:t>
          </a:r>
          <a:r>
            <a:rPr lang="it-IT"/>
            <a:t> </a:t>
          </a:r>
          <a:endParaRPr lang="en-US"/>
        </a:p>
      </dgm:t>
    </dgm:pt>
    <dgm:pt modelId="{AFBCA566-D08C-4D6C-AB76-5AF7032D662C}" type="parTrans" cxnId="{965929F5-D251-4C08-B410-76EF5662CA73}">
      <dgm:prSet/>
      <dgm:spPr/>
      <dgm:t>
        <a:bodyPr/>
        <a:lstStyle/>
        <a:p>
          <a:endParaRPr lang="en-US"/>
        </a:p>
      </dgm:t>
    </dgm:pt>
    <dgm:pt modelId="{A69B301D-D83C-410A-95BC-1400988DE4A0}" type="sibTrans" cxnId="{965929F5-D251-4C08-B410-76EF5662CA73}">
      <dgm:prSet/>
      <dgm:spPr/>
      <dgm:t>
        <a:bodyPr/>
        <a:lstStyle/>
        <a:p>
          <a:endParaRPr lang="en-US"/>
        </a:p>
      </dgm:t>
    </dgm:pt>
    <dgm:pt modelId="{13A375F2-6942-423C-8993-AD7448112B5E}">
      <dgm:prSet/>
      <dgm:spPr/>
      <dgm:t>
        <a:bodyPr/>
        <a:lstStyle/>
        <a:p>
          <a:r>
            <a:rPr lang="it-IT"/>
            <a:t>In inglese: </a:t>
          </a:r>
          <a:r>
            <a:rPr lang="it-IT">
              <a:hlinkClick xmlns:r="http://schemas.openxmlformats.org/officeDocument/2006/relationships" r:id="rId4"/>
            </a:rPr>
            <a:t>https://www.etymonline.com/word/race#etymonline_v_3254</a:t>
          </a:r>
          <a:endParaRPr lang="en-US"/>
        </a:p>
      </dgm:t>
    </dgm:pt>
    <dgm:pt modelId="{5012118F-66BF-40DB-9DAC-D097D5102650}" type="parTrans" cxnId="{C95A2D48-CA9C-4F88-BE33-CA49CAC6D900}">
      <dgm:prSet/>
      <dgm:spPr/>
      <dgm:t>
        <a:bodyPr/>
        <a:lstStyle/>
        <a:p>
          <a:endParaRPr lang="en-US"/>
        </a:p>
      </dgm:t>
    </dgm:pt>
    <dgm:pt modelId="{09FA1CE3-9103-409B-993C-24C9B0ED83D3}" type="sibTrans" cxnId="{C95A2D48-CA9C-4F88-BE33-CA49CAC6D900}">
      <dgm:prSet/>
      <dgm:spPr/>
      <dgm:t>
        <a:bodyPr/>
        <a:lstStyle/>
        <a:p>
          <a:endParaRPr lang="en-US"/>
        </a:p>
      </dgm:t>
    </dgm:pt>
    <dgm:pt modelId="{E0952086-3E42-48D5-8F17-4CBDA24050B7}" type="pres">
      <dgm:prSet presAssocID="{A7FA4D05-FED3-4562-BC7F-D47968A9F184}" presName="outerComposite" presStyleCnt="0">
        <dgm:presLayoutVars>
          <dgm:chMax val="5"/>
          <dgm:dir/>
          <dgm:resizeHandles val="exact"/>
        </dgm:presLayoutVars>
      </dgm:prSet>
      <dgm:spPr/>
    </dgm:pt>
    <dgm:pt modelId="{F8992FF3-E8A6-4F1A-AA6C-CD914F73876C}" type="pres">
      <dgm:prSet presAssocID="{A7FA4D05-FED3-4562-BC7F-D47968A9F184}" presName="dummyMaxCanvas" presStyleCnt="0">
        <dgm:presLayoutVars/>
      </dgm:prSet>
      <dgm:spPr/>
    </dgm:pt>
    <dgm:pt modelId="{C6A3F2F7-EA54-4013-9DD4-E1C37F07D8DA}" type="pres">
      <dgm:prSet presAssocID="{A7FA4D05-FED3-4562-BC7F-D47968A9F184}" presName="FiveNodes_1" presStyleLbl="node1" presStyleIdx="0" presStyleCnt="5">
        <dgm:presLayoutVars>
          <dgm:bulletEnabled val="1"/>
        </dgm:presLayoutVars>
      </dgm:prSet>
      <dgm:spPr/>
    </dgm:pt>
    <dgm:pt modelId="{87BE6FFB-1A5D-409B-BDF0-4006A0ABDFB2}" type="pres">
      <dgm:prSet presAssocID="{A7FA4D05-FED3-4562-BC7F-D47968A9F184}" presName="FiveNodes_2" presStyleLbl="node1" presStyleIdx="1" presStyleCnt="5">
        <dgm:presLayoutVars>
          <dgm:bulletEnabled val="1"/>
        </dgm:presLayoutVars>
      </dgm:prSet>
      <dgm:spPr/>
    </dgm:pt>
    <dgm:pt modelId="{B513DE4D-FCC9-428C-8DCF-9E3ABB6053FC}" type="pres">
      <dgm:prSet presAssocID="{A7FA4D05-FED3-4562-BC7F-D47968A9F184}" presName="FiveNodes_3" presStyleLbl="node1" presStyleIdx="2" presStyleCnt="5">
        <dgm:presLayoutVars>
          <dgm:bulletEnabled val="1"/>
        </dgm:presLayoutVars>
      </dgm:prSet>
      <dgm:spPr/>
    </dgm:pt>
    <dgm:pt modelId="{082A0128-4612-4391-A1C6-3B3AD437E1FE}" type="pres">
      <dgm:prSet presAssocID="{A7FA4D05-FED3-4562-BC7F-D47968A9F184}" presName="FiveNodes_4" presStyleLbl="node1" presStyleIdx="3" presStyleCnt="5">
        <dgm:presLayoutVars>
          <dgm:bulletEnabled val="1"/>
        </dgm:presLayoutVars>
      </dgm:prSet>
      <dgm:spPr/>
    </dgm:pt>
    <dgm:pt modelId="{044116A1-EDFC-4B7C-818F-9926412FF4CC}" type="pres">
      <dgm:prSet presAssocID="{A7FA4D05-FED3-4562-BC7F-D47968A9F184}" presName="FiveNodes_5" presStyleLbl="node1" presStyleIdx="4" presStyleCnt="5">
        <dgm:presLayoutVars>
          <dgm:bulletEnabled val="1"/>
        </dgm:presLayoutVars>
      </dgm:prSet>
      <dgm:spPr/>
    </dgm:pt>
    <dgm:pt modelId="{F0D7851E-7070-4A60-9879-1F04B2C794E5}" type="pres">
      <dgm:prSet presAssocID="{A7FA4D05-FED3-4562-BC7F-D47968A9F184}" presName="FiveConn_1-2" presStyleLbl="fgAccFollowNode1" presStyleIdx="0" presStyleCnt="4">
        <dgm:presLayoutVars>
          <dgm:bulletEnabled val="1"/>
        </dgm:presLayoutVars>
      </dgm:prSet>
      <dgm:spPr/>
    </dgm:pt>
    <dgm:pt modelId="{9223ABE4-3FF1-4A69-BE50-2192A961E135}" type="pres">
      <dgm:prSet presAssocID="{A7FA4D05-FED3-4562-BC7F-D47968A9F184}" presName="FiveConn_2-3" presStyleLbl="fgAccFollowNode1" presStyleIdx="1" presStyleCnt="4">
        <dgm:presLayoutVars>
          <dgm:bulletEnabled val="1"/>
        </dgm:presLayoutVars>
      </dgm:prSet>
      <dgm:spPr/>
    </dgm:pt>
    <dgm:pt modelId="{484D29F7-E050-442E-A519-A941BF2847D9}" type="pres">
      <dgm:prSet presAssocID="{A7FA4D05-FED3-4562-BC7F-D47968A9F184}" presName="FiveConn_3-4" presStyleLbl="fgAccFollowNode1" presStyleIdx="2" presStyleCnt="4">
        <dgm:presLayoutVars>
          <dgm:bulletEnabled val="1"/>
        </dgm:presLayoutVars>
      </dgm:prSet>
      <dgm:spPr/>
    </dgm:pt>
    <dgm:pt modelId="{C7DFE1E9-A11A-4E6C-A519-B0E90F3D7C7D}" type="pres">
      <dgm:prSet presAssocID="{A7FA4D05-FED3-4562-BC7F-D47968A9F184}" presName="FiveConn_4-5" presStyleLbl="fgAccFollowNode1" presStyleIdx="3" presStyleCnt="4">
        <dgm:presLayoutVars>
          <dgm:bulletEnabled val="1"/>
        </dgm:presLayoutVars>
      </dgm:prSet>
      <dgm:spPr/>
    </dgm:pt>
    <dgm:pt modelId="{A52F966C-AAEA-4FDB-AB62-19C5491E8DA5}" type="pres">
      <dgm:prSet presAssocID="{A7FA4D05-FED3-4562-BC7F-D47968A9F184}" presName="FiveNodes_1_text" presStyleLbl="node1" presStyleIdx="4" presStyleCnt="5">
        <dgm:presLayoutVars>
          <dgm:bulletEnabled val="1"/>
        </dgm:presLayoutVars>
      </dgm:prSet>
      <dgm:spPr/>
    </dgm:pt>
    <dgm:pt modelId="{1F87510A-D328-4042-B693-CB9FB80FBF95}" type="pres">
      <dgm:prSet presAssocID="{A7FA4D05-FED3-4562-BC7F-D47968A9F184}" presName="FiveNodes_2_text" presStyleLbl="node1" presStyleIdx="4" presStyleCnt="5">
        <dgm:presLayoutVars>
          <dgm:bulletEnabled val="1"/>
        </dgm:presLayoutVars>
      </dgm:prSet>
      <dgm:spPr/>
    </dgm:pt>
    <dgm:pt modelId="{84EF403A-BA7C-4FE8-9086-69823D4C0E12}" type="pres">
      <dgm:prSet presAssocID="{A7FA4D05-FED3-4562-BC7F-D47968A9F184}" presName="FiveNodes_3_text" presStyleLbl="node1" presStyleIdx="4" presStyleCnt="5">
        <dgm:presLayoutVars>
          <dgm:bulletEnabled val="1"/>
        </dgm:presLayoutVars>
      </dgm:prSet>
      <dgm:spPr/>
    </dgm:pt>
    <dgm:pt modelId="{E3CC2488-2378-419F-9EC5-EA50DD8585CE}" type="pres">
      <dgm:prSet presAssocID="{A7FA4D05-FED3-4562-BC7F-D47968A9F184}" presName="FiveNodes_4_text" presStyleLbl="node1" presStyleIdx="4" presStyleCnt="5">
        <dgm:presLayoutVars>
          <dgm:bulletEnabled val="1"/>
        </dgm:presLayoutVars>
      </dgm:prSet>
      <dgm:spPr/>
    </dgm:pt>
    <dgm:pt modelId="{CA514140-B991-4FF3-81CA-8C4268490627}" type="pres">
      <dgm:prSet presAssocID="{A7FA4D05-FED3-4562-BC7F-D47968A9F18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245E90F-726F-4547-901E-7A494C59C5D9}" type="presOf" srcId="{6C48505C-25B9-4CB6-B568-5416B19821FA}" destId="{B513DE4D-FCC9-428C-8DCF-9E3ABB6053FC}" srcOrd="0" destOrd="0" presId="urn:microsoft.com/office/officeart/2005/8/layout/vProcess5"/>
    <dgm:cxn modelId="{50979B12-BE9D-4874-B662-BC35ED74A91A}" type="presOf" srcId="{57592AC4-FF3C-46AF-9908-F9CF81531E71}" destId="{E3CC2488-2378-419F-9EC5-EA50DD8585CE}" srcOrd="1" destOrd="0" presId="urn:microsoft.com/office/officeart/2005/8/layout/vProcess5"/>
    <dgm:cxn modelId="{F51CF52C-974C-4E3F-94D8-97CEB0D1FC37}" type="presOf" srcId="{6C48505C-25B9-4CB6-B568-5416B19821FA}" destId="{84EF403A-BA7C-4FE8-9086-69823D4C0E12}" srcOrd="1" destOrd="0" presId="urn:microsoft.com/office/officeart/2005/8/layout/vProcess5"/>
    <dgm:cxn modelId="{42CA8434-1E67-47E5-B956-775377016033}" type="presOf" srcId="{ABDA5260-9F62-4094-A534-CA12DC52B315}" destId="{1F87510A-D328-4042-B693-CB9FB80FBF95}" srcOrd="1" destOrd="0" presId="urn:microsoft.com/office/officeart/2005/8/layout/vProcess5"/>
    <dgm:cxn modelId="{CC73B33C-0609-40D8-A702-93F8EC0B4C17}" type="presOf" srcId="{A7FA4D05-FED3-4562-BC7F-D47968A9F184}" destId="{E0952086-3E42-48D5-8F17-4CBDA24050B7}" srcOrd="0" destOrd="0" presId="urn:microsoft.com/office/officeart/2005/8/layout/vProcess5"/>
    <dgm:cxn modelId="{D39B6D44-D0C3-4052-8CC0-7196185B81B9}" type="presOf" srcId="{C6EE3EE5-A492-479F-8E1D-05F4204805DF}" destId="{484D29F7-E050-442E-A519-A941BF2847D9}" srcOrd="0" destOrd="0" presId="urn:microsoft.com/office/officeart/2005/8/layout/vProcess5"/>
    <dgm:cxn modelId="{C95A2D48-CA9C-4F88-BE33-CA49CAC6D900}" srcId="{A7FA4D05-FED3-4562-BC7F-D47968A9F184}" destId="{13A375F2-6942-423C-8993-AD7448112B5E}" srcOrd="4" destOrd="0" parTransId="{5012118F-66BF-40DB-9DAC-D097D5102650}" sibTransId="{09FA1CE3-9103-409B-993C-24C9B0ED83D3}"/>
    <dgm:cxn modelId="{3DDAD06B-9852-4D49-935A-08D7F374DAAC}" type="presOf" srcId="{6E56B06C-DD29-4A76-A331-C05753CF9A6B}" destId="{A52F966C-AAEA-4FDB-AB62-19C5491E8DA5}" srcOrd="1" destOrd="0" presId="urn:microsoft.com/office/officeart/2005/8/layout/vProcess5"/>
    <dgm:cxn modelId="{658AE64F-4C86-48B8-9AFF-F7930F28C6FB}" type="presOf" srcId="{13A375F2-6942-423C-8993-AD7448112B5E}" destId="{CA514140-B991-4FF3-81CA-8C4268490627}" srcOrd="1" destOrd="0" presId="urn:microsoft.com/office/officeart/2005/8/layout/vProcess5"/>
    <dgm:cxn modelId="{55F40D74-C640-4D21-8845-B47DBE859599}" type="presOf" srcId="{A7281357-C06B-4E1F-9A32-C1195A55043D}" destId="{F0D7851E-7070-4A60-9879-1F04B2C794E5}" srcOrd="0" destOrd="0" presId="urn:microsoft.com/office/officeart/2005/8/layout/vProcess5"/>
    <dgm:cxn modelId="{65221674-3162-4A3D-AB7E-668362F18AF2}" type="presOf" srcId="{13A375F2-6942-423C-8993-AD7448112B5E}" destId="{044116A1-EDFC-4B7C-818F-9926412FF4CC}" srcOrd="0" destOrd="0" presId="urn:microsoft.com/office/officeart/2005/8/layout/vProcess5"/>
    <dgm:cxn modelId="{1B08CC75-45F3-4A47-B0A9-1308716C1477}" srcId="{A7FA4D05-FED3-4562-BC7F-D47968A9F184}" destId="{6E56B06C-DD29-4A76-A331-C05753CF9A6B}" srcOrd="0" destOrd="0" parTransId="{FAAA47CC-3F3B-41E7-905C-CD6EFCE2DDC7}" sibTransId="{A7281357-C06B-4E1F-9A32-C1195A55043D}"/>
    <dgm:cxn modelId="{31582C83-BB25-465D-B08A-00C7060D665B}" type="presOf" srcId="{CF650EB3-2E50-4B43-B7BE-88AD779869AA}" destId="{9223ABE4-3FF1-4A69-BE50-2192A961E135}" srcOrd="0" destOrd="0" presId="urn:microsoft.com/office/officeart/2005/8/layout/vProcess5"/>
    <dgm:cxn modelId="{D1AE2789-270D-40D8-8EC5-583A08A6C76A}" type="presOf" srcId="{A69B301D-D83C-410A-95BC-1400988DE4A0}" destId="{C7DFE1E9-A11A-4E6C-A519-B0E90F3D7C7D}" srcOrd="0" destOrd="0" presId="urn:microsoft.com/office/officeart/2005/8/layout/vProcess5"/>
    <dgm:cxn modelId="{39CFC08D-DFC4-4AD0-9728-C1E2729C38C6}" srcId="{A7FA4D05-FED3-4562-BC7F-D47968A9F184}" destId="{6C48505C-25B9-4CB6-B568-5416B19821FA}" srcOrd="2" destOrd="0" parTransId="{831E65B9-2AAB-4208-B27D-2D71B3EAF2E0}" sibTransId="{C6EE3EE5-A492-479F-8E1D-05F4204805DF}"/>
    <dgm:cxn modelId="{32F19B91-F394-49A6-809E-A5753D80FD2A}" srcId="{A7FA4D05-FED3-4562-BC7F-D47968A9F184}" destId="{ABDA5260-9F62-4094-A534-CA12DC52B315}" srcOrd="1" destOrd="0" parTransId="{9ACB6A80-4561-410A-AD15-AA061BE9603A}" sibTransId="{CF650EB3-2E50-4B43-B7BE-88AD779869AA}"/>
    <dgm:cxn modelId="{C56FD993-1D5E-4E1B-A004-57DF8DFD796C}" type="presOf" srcId="{ABDA5260-9F62-4094-A534-CA12DC52B315}" destId="{87BE6FFB-1A5D-409B-BDF0-4006A0ABDFB2}" srcOrd="0" destOrd="0" presId="urn:microsoft.com/office/officeart/2005/8/layout/vProcess5"/>
    <dgm:cxn modelId="{C30102E2-7A44-4277-BC4E-D019EB1C55D4}" type="presOf" srcId="{57592AC4-FF3C-46AF-9908-F9CF81531E71}" destId="{082A0128-4612-4391-A1C6-3B3AD437E1FE}" srcOrd="0" destOrd="0" presId="urn:microsoft.com/office/officeart/2005/8/layout/vProcess5"/>
    <dgm:cxn modelId="{322CFBD3-08AD-4982-80CB-3A7215D3A194}" type="presOf" srcId="{6E56B06C-DD29-4A76-A331-C05753CF9A6B}" destId="{C6A3F2F7-EA54-4013-9DD4-E1C37F07D8DA}" srcOrd="0" destOrd="0" presId="urn:microsoft.com/office/officeart/2005/8/layout/vProcess5"/>
    <dgm:cxn modelId="{965929F5-D251-4C08-B410-76EF5662CA73}" srcId="{A7FA4D05-FED3-4562-BC7F-D47968A9F184}" destId="{57592AC4-FF3C-46AF-9908-F9CF81531E71}" srcOrd="3" destOrd="0" parTransId="{AFBCA566-D08C-4D6C-AB76-5AF7032D662C}" sibTransId="{A69B301D-D83C-410A-95BC-1400988DE4A0}"/>
    <dgm:cxn modelId="{C762BB5D-3DA1-4F06-AAEE-3C2A985BA34D}" type="presParOf" srcId="{E0952086-3E42-48D5-8F17-4CBDA24050B7}" destId="{F8992FF3-E8A6-4F1A-AA6C-CD914F73876C}" srcOrd="0" destOrd="0" presId="urn:microsoft.com/office/officeart/2005/8/layout/vProcess5"/>
    <dgm:cxn modelId="{3E145E8E-8263-4F3A-9B80-92A5FF93DB9A}" type="presParOf" srcId="{E0952086-3E42-48D5-8F17-4CBDA24050B7}" destId="{C6A3F2F7-EA54-4013-9DD4-E1C37F07D8DA}" srcOrd="1" destOrd="0" presId="urn:microsoft.com/office/officeart/2005/8/layout/vProcess5"/>
    <dgm:cxn modelId="{D816CE68-13EE-490E-AE25-C94514E6EFED}" type="presParOf" srcId="{E0952086-3E42-48D5-8F17-4CBDA24050B7}" destId="{87BE6FFB-1A5D-409B-BDF0-4006A0ABDFB2}" srcOrd="2" destOrd="0" presId="urn:microsoft.com/office/officeart/2005/8/layout/vProcess5"/>
    <dgm:cxn modelId="{E0453B45-2993-406D-A644-7FA87418B3F6}" type="presParOf" srcId="{E0952086-3E42-48D5-8F17-4CBDA24050B7}" destId="{B513DE4D-FCC9-428C-8DCF-9E3ABB6053FC}" srcOrd="3" destOrd="0" presId="urn:microsoft.com/office/officeart/2005/8/layout/vProcess5"/>
    <dgm:cxn modelId="{670108D9-CAD8-4A5E-BE2E-220ECF0428FE}" type="presParOf" srcId="{E0952086-3E42-48D5-8F17-4CBDA24050B7}" destId="{082A0128-4612-4391-A1C6-3B3AD437E1FE}" srcOrd="4" destOrd="0" presId="urn:microsoft.com/office/officeart/2005/8/layout/vProcess5"/>
    <dgm:cxn modelId="{A6F090A6-0D5E-4808-B1B6-F5ACA269096B}" type="presParOf" srcId="{E0952086-3E42-48D5-8F17-4CBDA24050B7}" destId="{044116A1-EDFC-4B7C-818F-9926412FF4CC}" srcOrd="5" destOrd="0" presId="urn:microsoft.com/office/officeart/2005/8/layout/vProcess5"/>
    <dgm:cxn modelId="{DFEE6233-C395-4192-9281-87DD4C35058B}" type="presParOf" srcId="{E0952086-3E42-48D5-8F17-4CBDA24050B7}" destId="{F0D7851E-7070-4A60-9879-1F04B2C794E5}" srcOrd="6" destOrd="0" presId="urn:microsoft.com/office/officeart/2005/8/layout/vProcess5"/>
    <dgm:cxn modelId="{002E8B43-E7FD-42C0-A3C9-3CCF161E0453}" type="presParOf" srcId="{E0952086-3E42-48D5-8F17-4CBDA24050B7}" destId="{9223ABE4-3FF1-4A69-BE50-2192A961E135}" srcOrd="7" destOrd="0" presId="urn:microsoft.com/office/officeart/2005/8/layout/vProcess5"/>
    <dgm:cxn modelId="{FF5FE4BF-8E2B-42A5-843C-E8DD22360107}" type="presParOf" srcId="{E0952086-3E42-48D5-8F17-4CBDA24050B7}" destId="{484D29F7-E050-442E-A519-A941BF2847D9}" srcOrd="8" destOrd="0" presId="urn:microsoft.com/office/officeart/2005/8/layout/vProcess5"/>
    <dgm:cxn modelId="{4EB6120F-37E3-4275-B129-76880DC046AD}" type="presParOf" srcId="{E0952086-3E42-48D5-8F17-4CBDA24050B7}" destId="{C7DFE1E9-A11A-4E6C-A519-B0E90F3D7C7D}" srcOrd="9" destOrd="0" presId="urn:microsoft.com/office/officeart/2005/8/layout/vProcess5"/>
    <dgm:cxn modelId="{6FAC0C91-135D-4EB2-AEAE-0AAC413F5342}" type="presParOf" srcId="{E0952086-3E42-48D5-8F17-4CBDA24050B7}" destId="{A52F966C-AAEA-4FDB-AB62-19C5491E8DA5}" srcOrd="10" destOrd="0" presId="urn:microsoft.com/office/officeart/2005/8/layout/vProcess5"/>
    <dgm:cxn modelId="{2F766EC6-2C4E-4823-A27F-809E6F97AD7F}" type="presParOf" srcId="{E0952086-3E42-48D5-8F17-4CBDA24050B7}" destId="{1F87510A-D328-4042-B693-CB9FB80FBF95}" srcOrd="11" destOrd="0" presId="urn:microsoft.com/office/officeart/2005/8/layout/vProcess5"/>
    <dgm:cxn modelId="{D7656317-DE89-4FD1-8C38-2091908E3EAA}" type="presParOf" srcId="{E0952086-3E42-48D5-8F17-4CBDA24050B7}" destId="{84EF403A-BA7C-4FE8-9086-69823D4C0E12}" srcOrd="12" destOrd="0" presId="urn:microsoft.com/office/officeart/2005/8/layout/vProcess5"/>
    <dgm:cxn modelId="{C40C92EF-C31F-4103-A6B5-33BA1BB8D130}" type="presParOf" srcId="{E0952086-3E42-48D5-8F17-4CBDA24050B7}" destId="{E3CC2488-2378-419F-9EC5-EA50DD8585CE}" srcOrd="13" destOrd="0" presId="urn:microsoft.com/office/officeart/2005/8/layout/vProcess5"/>
    <dgm:cxn modelId="{9F17DB87-A2FC-4939-AE88-6FD943744B0C}" type="presParOf" srcId="{E0952086-3E42-48D5-8F17-4CBDA24050B7}" destId="{CA514140-B991-4FF3-81CA-8C42684906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3F2F7-EA54-4013-9DD4-E1C37F07D8DA}">
      <dsp:nvSpPr>
        <dsp:cNvPr id="0" name=""/>
        <dsp:cNvSpPr/>
      </dsp:nvSpPr>
      <dsp:spPr>
        <a:xfrm>
          <a:off x="0" y="0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Origini medievali</a:t>
          </a:r>
          <a:r>
            <a:rPr lang="es-ES" sz="1700" kern="1200"/>
            <a:t>: in Francia in antico occitano</a:t>
          </a:r>
          <a:endParaRPr lang="en-US" sz="1700" kern="1200"/>
        </a:p>
      </dsp:txBody>
      <dsp:txXfrm>
        <a:off x="15156" y="15156"/>
        <a:ext cx="6773977" cy="487166"/>
      </dsp:txXfrm>
    </dsp:sp>
    <dsp:sp modelId="{87BE6FFB-1A5D-409B-BDF0-4006A0ABDFB2}">
      <dsp:nvSpPr>
        <dsp:cNvPr id="0" name=""/>
        <dsp:cNvSpPr/>
      </dsp:nvSpPr>
      <dsp:spPr>
        <a:xfrm>
          <a:off x="552068" y="589351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840789"/>
            <a:satOff val="-893"/>
            <a:lumOff val="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In italiano: </a:t>
          </a:r>
          <a:r>
            <a:rPr lang="es-ES" sz="1700" kern="1200">
              <a:hlinkClick xmlns:r="http://schemas.openxmlformats.org/officeDocument/2006/relationships" r:id="rId1"/>
            </a:rPr>
            <a:t>https://www.etimo.it/?term=razza&amp;find=Cerca</a:t>
          </a:r>
          <a:r>
            <a:rPr lang="es-ES" sz="1700" kern="1200"/>
            <a:t> </a:t>
          </a:r>
          <a:endParaRPr lang="en-US" sz="1700" kern="1200"/>
        </a:p>
      </dsp:txBody>
      <dsp:txXfrm>
        <a:off x="567224" y="604507"/>
        <a:ext cx="6474179" cy="487166"/>
      </dsp:txXfrm>
    </dsp:sp>
    <dsp:sp modelId="{B513DE4D-FCC9-428C-8DCF-9E3ABB6053FC}">
      <dsp:nvSpPr>
        <dsp:cNvPr id="0" name=""/>
        <dsp:cNvSpPr/>
      </dsp:nvSpPr>
      <dsp:spPr>
        <a:xfrm>
          <a:off x="1104137" y="1178702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 </a:t>
          </a:r>
          <a:r>
            <a:rPr lang="es-ES" sz="1700" kern="1200" dirty="0" err="1"/>
            <a:t>francese</a:t>
          </a:r>
          <a:r>
            <a:rPr lang="es-ES" sz="1700" kern="1200" dirty="0"/>
            <a:t>: </a:t>
          </a:r>
          <a:r>
            <a:rPr lang="es-ES" sz="1700" kern="1200" dirty="0">
              <a:hlinkClick xmlns:r="http://schemas.openxmlformats.org/officeDocument/2006/relationships" r:id="rId2"/>
            </a:rPr>
            <a:t>https://www.cnrtl.fr/etymologie/race</a:t>
          </a:r>
          <a:r>
            <a:rPr lang="es-ES" sz="1700" kern="1200" dirty="0"/>
            <a:t> </a:t>
          </a:r>
          <a:endParaRPr lang="en-US" sz="1700" kern="1200" dirty="0"/>
        </a:p>
      </dsp:txBody>
      <dsp:txXfrm>
        <a:off x="1119293" y="1193858"/>
        <a:ext cx="6474179" cy="487166"/>
      </dsp:txXfrm>
    </dsp:sp>
    <dsp:sp modelId="{082A0128-4612-4391-A1C6-3B3AD437E1FE}">
      <dsp:nvSpPr>
        <dsp:cNvPr id="0" name=""/>
        <dsp:cNvSpPr/>
      </dsp:nvSpPr>
      <dsp:spPr>
        <a:xfrm>
          <a:off x="1656206" y="1768053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2522366"/>
            <a:satOff val="-2679"/>
            <a:lumOff val="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In spagnolo: </a:t>
          </a:r>
          <a:r>
            <a:rPr lang="it-IT" sz="1700" kern="1200">
              <a:hlinkClick xmlns:r="http://schemas.openxmlformats.org/officeDocument/2006/relationships" r:id="rId3"/>
            </a:rPr>
            <a:t>https://dirae.es/palabras/raza</a:t>
          </a:r>
          <a:r>
            <a:rPr lang="it-IT" sz="1700" kern="1200"/>
            <a:t> </a:t>
          </a:r>
          <a:endParaRPr lang="en-US" sz="1700" kern="1200"/>
        </a:p>
      </dsp:txBody>
      <dsp:txXfrm>
        <a:off x="1671362" y="1783209"/>
        <a:ext cx="6474179" cy="487166"/>
      </dsp:txXfrm>
    </dsp:sp>
    <dsp:sp modelId="{044116A1-EDFC-4B7C-818F-9926412FF4CC}">
      <dsp:nvSpPr>
        <dsp:cNvPr id="0" name=""/>
        <dsp:cNvSpPr/>
      </dsp:nvSpPr>
      <dsp:spPr>
        <a:xfrm>
          <a:off x="2208275" y="2357404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In inglese: </a:t>
          </a:r>
          <a:r>
            <a:rPr lang="it-IT" sz="1700" kern="1200">
              <a:hlinkClick xmlns:r="http://schemas.openxmlformats.org/officeDocument/2006/relationships" r:id="rId4"/>
            </a:rPr>
            <a:t>https://www.etymonline.com/word/race#etymonline_v_3254</a:t>
          </a:r>
          <a:endParaRPr lang="en-US" sz="1700" kern="1200"/>
        </a:p>
      </dsp:txBody>
      <dsp:txXfrm>
        <a:off x="2223431" y="2372560"/>
        <a:ext cx="6474179" cy="487166"/>
      </dsp:txXfrm>
    </dsp:sp>
    <dsp:sp modelId="{F0D7851E-7070-4A60-9879-1F04B2C794E5}">
      <dsp:nvSpPr>
        <dsp:cNvPr id="0" name=""/>
        <dsp:cNvSpPr/>
      </dsp:nvSpPr>
      <dsp:spPr>
        <a:xfrm>
          <a:off x="7056560" y="378047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32241" y="378047"/>
        <a:ext cx="184999" cy="253112"/>
      </dsp:txXfrm>
    </dsp:sp>
    <dsp:sp modelId="{9223ABE4-3FF1-4A69-BE50-2192A961E135}">
      <dsp:nvSpPr>
        <dsp:cNvPr id="0" name=""/>
        <dsp:cNvSpPr/>
      </dsp:nvSpPr>
      <dsp:spPr>
        <a:xfrm>
          <a:off x="7608629" y="967398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394490"/>
            <a:satOff val="476"/>
            <a:lumOff val="14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394490"/>
              <a:satOff val="476"/>
              <a:lumOff val="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684310" y="967398"/>
        <a:ext cx="184999" cy="253112"/>
      </dsp:txXfrm>
    </dsp:sp>
    <dsp:sp modelId="{484D29F7-E050-442E-A519-A941BF2847D9}">
      <dsp:nvSpPr>
        <dsp:cNvPr id="0" name=""/>
        <dsp:cNvSpPr/>
      </dsp:nvSpPr>
      <dsp:spPr>
        <a:xfrm>
          <a:off x="8160698" y="1548124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788980"/>
            <a:satOff val="952"/>
            <a:lumOff val="29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788980"/>
              <a:satOff val="952"/>
              <a:lumOff val="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236379" y="1548124"/>
        <a:ext cx="184999" cy="253112"/>
      </dsp:txXfrm>
    </dsp:sp>
    <dsp:sp modelId="{C7DFE1E9-A11A-4E6C-A519-B0E90F3D7C7D}">
      <dsp:nvSpPr>
        <dsp:cNvPr id="0" name=""/>
        <dsp:cNvSpPr/>
      </dsp:nvSpPr>
      <dsp:spPr>
        <a:xfrm>
          <a:off x="8712766" y="2143225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183470"/>
            <a:satOff val="1428"/>
            <a:lumOff val="4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183470"/>
              <a:satOff val="1428"/>
              <a:lumOff val="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788447" y="2143225"/>
        <a:ext cx="184999" cy="253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23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82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20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4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09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83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2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510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97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90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06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7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6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16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8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8EB9F4-175B-458D-9D2F-40D30FCCF717}" type="datetimeFigureOut">
              <a:rPr lang="es-ES" smtClean="0"/>
              <a:t>08/11/2025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671349-79B1-48E0-8F2F-0EB58E67720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77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Kho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.wikipedia.org/wiki/Monorchidism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vocabolario/razz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cademiadellacrusca.it/it/contenuti/le-parole-hanno-un-peso-razza-sinonimo-di-identita-non-umana/742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B8569-5827-4584-8463-990F94CFB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dirty="0"/>
              <a:t>Razzismo e Colonialismo </a:t>
            </a:r>
            <a:br>
              <a:rPr lang="it-IT" sz="4400" dirty="0"/>
            </a:br>
            <a:r>
              <a:rPr lang="it-IT" sz="4400" dirty="0"/>
              <a:t>Elementi per una storia 1</a:t>
            </a:r>
            <a:endParaRPr lang="es-ES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4DD0C5-A4C3-4DF8-8EE7-4765B99E7C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Stefano Tedeschi</a:t>
            </a:r>
          </a:p>
          <a:p>
            <a:r>
              <a:rPr lang="it-IT" dirty="0"/>
              <a:t>Sapienza Università di Roma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688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01B76B6-3B9B-4AC4-89E0-F8E45A54FEB4}"/>
              </a:ext>
            </a:extLst>
          </p:cNvPr>
          <p:cNvSpPr/>
          <p:nvPr/>
        </p:nvSpPr>
        <p:spPr>
          <a:xfrm>
            <a:off x="694481" y="1215341"/>
            <a:ext cx="105908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+mj-lt"/>
              </a:rPr>
              <a:t>La idea de raza nace con América y originalmente se refiere a las diferencias</a:t>
            </a:r>
          </a:p>
          <a:p>
            <a:r>
              <a:rPr lang="es-ES" sz="2800" dirty="0">
                <a:latin typeface="+mj-lt"/>
              </a:rPr>
              <a:t>entre “indios” y conquistadores, principalmente “castellano”’ (Quijano, 1992a). Las primeras gentes dominadas a las que los futuros europeos aplican la idea de “color” no son, sin embargo, los indios. Son los esclavos secuestrados y negociados desde las costas de lo que ahora se conoce como África y a quienes se llamará “negros”. Pero aunque sin duda parezca ahora extraño, no es a ellos a los que originalmente se aplica la idea de raza, a pesar de que los futuros europeos los conocen desde mucho antes de llegar a las costas de la futura América. (Quijano, 1998)</a:t>
            </a:r>
          </a:p>
        </p:txBody>
      </p:sp>
    </p:spTree>
    <p:extLst>
      <p:ext uri="{BB962C8B-B14F-4D97-AF65-F5344CB8AC3E}">
        <p14:creationId xmlns:p14="http://schemas.microsoft.com/office/powerpoint/2010/main" val="31258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550D75-E627-4A63-8572-D4EF5CC0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kern="1200" cap="none" dirty="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La </a:t>
            </a:r>
            <a:r>
              <a:rPr lang="en-US" i="1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limpieza</a:t>
            </a:r>
            <a:r>
              <a:rPr lang="en-US" i="1" kern="1200" cap="none" dirty="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 de </a:t>
            </a:r>
            <a:r>
              <a:rPr lang="en-US" i="1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sangre</a:t>
            </a:r>
            <a:r>
              <a:rPr lang="en-US" kern="1200" cap="none" dirty="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 e la </a:t>
            </a:r>
            <a:r>
              <a:rPr lang="en-US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questione</a:t>
            </a:r>
            <a:r>
              <a:rPr lang="en-US" kern="1200" cap="none" dirty="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dell’identità</a:t>
            </a:r>
            <a:r>
              <a:rPr lang="en-US" kern="1200" cap="none" dirty="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basata</a:t>
            </a:r>
            <a:r>
              <a:rPr lang="en-US" kern="1200" cap="none" dirty="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sull’origine</a:t>
            </a:r>
            <a:endParaRPr lang="en-US" kern="1200" cap="none" dirty="0">
              <a:ln w="3175" cmpd="sng">
                <a:noFill/>
              </a:ln>
              <a:solidFill>
                <a:srgbClr val="262626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9240D6-FBA4-42BD-91A0-204C4BF10944}"/>
              </a:ext>
            </a:extLst>
          </p:cNvPr>
          <p:cNvSpPr txBox="1"/>
          <p:nvPr/>
        </p:nvSpPr>
        <p:spPr>
          <a:xfrm>
            <a:off x="585786" y="2430471"/>
            <a:ext cx="3552006" cy="3817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massacro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degli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ebrei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spagnoli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del 1391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Estatutos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limpieza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sangre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dibattito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sulla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validità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degli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Estatutos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» e la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loro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applicazione</a:t>
            </a:r>
            <a:endParaRPr lang="en-US" sz="2200" kern="1200" cap="none" dirty="0">
              <a:solidFill>
                <a:srgbClr val="262626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conseguenza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: una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differenza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basa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sulla</a:t>
            </a:r>
            <a:r>
              <a:rPr lang="en-US" sz="22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2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biologia</a:t>
            </a:r>
            <a:endParaRPr lang="en-US" sz="2200" kern="1200" cap="none" dirty="0">
              <a:solidFill>
                <a:srgbClr val="262626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500" kern="1200" cap="none" dirty="0">
              <a:solidFill>
                <a:srgbClr val="262626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500" kern="1200" cap="none" dirty="0">
              <a:solidFill>
                <a:srgbClr val="262626"/>
              </a:solidFill>
              <a:effectLst/>
              <a:latin typeface="+mn-lt"/>
              <a:ea typeface="+mn-ea"/>
              <a:cs typeface="+mn-cs"/>
            </a:endParaRP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isultati immagini per limpieza de sangre">
            <a:extLst>
              <a:ext uri="{FF2B5EF4-FFF2-40B4-BE49-F238E27FC236}">
                <a16:creationId xmlns:a16="http://schemas.microsoft.com/office/drawing/2014/main" id="{1AF67FE8-1433-44C2-961A-03D2FDFADA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0724" y="609602"/>
            <a:ext cx="5868412" cy="55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7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>
            <a:extLst>
              <a:ext uri="{FF2B5EF4-FFF2-40B4-BE49-F238E27FC236}">
                <a16:creationId xmlns:a16="http://schemas.microsoft.com/office/drawing/2014/main" id="{6BD642B1-E8A0-4B5B-8E4A-D8EF15A0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41D71B9-BFD9-40DE-BC3B-E64BA2895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504B9E-D812-4C78-9981-5F48C1288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886AB1-61BE-4427-BED7-571CF1EF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12E8F6-1094-49C1-B7CD-CC46B33D6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2" name="Straight Connector 16">
            <a:extLst>
              <a:ext uri="{FF2B5EF4-FFF2-40B4-BE49-F238E27FC236}">
                <a16:creationId xmlns:a16="http://schemas.microsoft.com/office/drawing/2014/main" id="{1870FE29-3AF7-4226-8303-7C1B0B8E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8B226A40-22CC-40E5-9EC4-5163536C6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0">
            <a:extLst>
              <a:ext uri="{FF2B5EF4-FFF2-40B4-BE49-F238E27FC236}">
                <a16:creationId xmlns:a16="http://schemas.microsoft.com/office/drawing/2014/main" id="{6BB9B7D3-101C-4F55-A956-62DA4AAD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BD5441-821C-4091-8DDD-A4A56A6FC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C6E877-1BD2-4856-8FFD-250D27C15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64C008A-2A32-4626-A83A-16A984F88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75D67EF-62E2-43F5-8005-7A7A319D0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1 Rectángulo"/>
          <p:cNvSpPr/>
          <p:nvPr/>
        </p:nvSpPr>
        <p:spPr>
          <a:xfrm>
            <a:off x="1105394" y="4369857"/>
            <a:ext cx="9989677" cy="1676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La conquista di Granada (1492)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L’espulsione degli ebrei  (1492)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9D2CA3DB-2141-4DE2-9F8A-9E5561DD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 Imagen" descr="La_rendición_de_Gran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6502" y="1319709"/>
            <a:ext cx="4243375" cy="2673327"/>
          </a:xfrm>
          <a:prstGeom prst="rect">
            <a:avLst/>
          </a:prstGeom>
        </p:spPr>
      </p:pic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F4DF1D6C-2A21-4F7E-B7FD-D04926A29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08" y="1257341"/>
            <a:ext cx="4055165" cy="2798064"/>
          </a:xfrm>
          <a:prstGeom prst="rect">
            <a:avLst/>
          </a:prstGeom>
        </p:spPr>
      </p:pic>
      <p:cxnSp>
        <p:nvCxnSpPr>
          <p:cNvPr id="36" name="Straight Connector 28">
            <a:extLst>
              <a:ext uri="{FF2B5EF4-FFF2-40B4-BE49-F238E27FC236}">
                <a16:creationId xmlns:a16="http://schemas.microsoft.com/office/drawing/2014/main" id="{1214B64F-D291-4308-B071-A2678ED7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it-IT" sz="4400"/>
              <a:t>I viaggi forzati</a:t>
            </a:r>
            <a:endParaRPr lang="es-ES" sz="4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 Imagen" descr="tratta schiavi.jpg"/>
          <p:cNvPicPr>
            <a:picLocks noChangeAspect="1"/>
          </p:cNvPicPr>
          <p:nvPr/>
        </p:nvPicPr>
        <p:blipFill rotWithShape="1">
          <a:blip r:embed="rId5" cstate="print"/>
          <a:srcRect l="6512" r="11752" b="3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51066" y="2550411"/>
            <a:ext cx="452974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it-IT" sz="17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dirty="0"/>
              <a:t>La tratta degli schiavi </a:t>
            </a:r>
          </a:p>
          <a:p>
            <a:pPr>
              <a:lnSpc>
                <a:spcPct val="90000"/>
              </a:lnSpc>
              <a:buNone/>
            </a:pPr>
            <a:endParaRPr lang="it-IT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dirty="0"/>
              <a:t>Il commercio triangolare</a:t>
            </a:r>
          </a:p>
          <a:p>
            <a:pPr>
              <a:lnSpc>
                <a:spcPct val="90000"/>
              </a:lnSpc>
              <a:buNone/>
            </a:pPr>
            <a:endParaRPr lang="it-IT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dirty="0"/>
              <a:t>Le compagnie commerciali per la vendita degli schiavi</a:t>
            </a:r>
          </a:p>
          <a:p>
            <a:pPr>
              <a:lnSpc>
                <a:spcPct val="90000"/>
              </a:lnSpc>
              <a:buNone/>
            </a:pPr>
            <a:endParaRPr lang="es-E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700"/>
              <a:t>L’espansione europea nel ‘700</a:t>
            </a:r>
            <a:endParaRPr lang="es-ES" sz="3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3 Imagen" descr="sette_anni__guerra_dei.jpg"/>
          <p:cNvPicPr>
            <a:picLocks noChangeAspect="1"/>
          </p:cNvPicPr>
          <p:nvPr/>
        </p:nvPicPr>
        <p:blipFill rotWithShape="1">
          <a:blip r:embed="rId5" cstate="print"/>
          <a:srcRect r="24761" b="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800" dirty="0"/>
              <a:t>L’espansione francese e inglese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800" dirty="0"/>
              <a:t>1713 Trattato di Utrecht – “</a:t>
            </a:r>
            <a:r>
              <a:rPr lang="it-IT" sz="1800" dirty="0" err="1"/>
              <a:t>Tratado</a:t>
            </a:r>
            <a:r>
              <a:rPr lang="it-IT" sz="1800" dirty="0"/>
              <a:t> de </a:t>
            </a:r>
            <a:r>
              <a:rPr lang="it-IT" sz="1800" dirty="0" err="1"/>
              <a:t>Asiento</a:t>
            </a:r>
            <a:r>
              <a:rPr lang="it-IT" sz="1800" dirty="0"/>
              <a:t> de </a:t>
            </a:r>
            <a:r>
              <a:rPr lang="it-IT" sz="1800" dirty="0" err="1"/>
              <a:t>Negros</a:t>
            </a:r>
            <a:r>
              <a:rPr lang="it-IT" sz="1800" dirty="0"/>
              <a:t>”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800" dirty="0"/>
              <a:t>1762 Occupazione di La Habana da parte degli inglesi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800" dirty="0"/>
              <a:t>1756 – 1763 La guerra dei Sette Anni: la prima guerra “mondiale” (Nord America; Caraibi; India; Africa Occidentale)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sz="1500" dirty="0"/>
          </a:p>
          <a:p>
            <a:pPr>
              <a:lnSpc>
                <a:spcPct val="90000"/>
              </a:lnSpc>
            </a:pPr>
            <a:endParaRPr lang="es-E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100"/>
              <a:t>L’attenzione verso l’Oriente</a:t>
            </a:r>
            <a:endParaRPr lang="es-ES" sz="41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7385" y="2556932"/>
            <a:ext cx="4673373" cy="33189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800" dirty="0"/>
              <a:t>La “moda cinese” nel Settecento</a:t>
            </a:r>
          </a:p>
          <a:p>
            <a:pPr>
              <a:buFontTx/>
              <a:buChar char="-"/>
            </a:pPr>
            <a:r>
              <a:rPr lang="it-IT" sz="2800" dirty="0"/>
              <a:t>L’inizio dell’ “Orientalismo”</a:t>
            </a:r>
          </a:p>
          <a:p>
            <a:pPr>
              <a:buFontTx/>
              <a:buChar char="-"/>
            </a:pPr>
            <a:r>
              <a:rPr lang="it-IT" sz="2800" dirty="0"/>
              <a:t>L’inizio della colonizzazione dell’Asia</a:t>
            </a:r>
          </a:p>
          <a:p>
            <a:pPr>
              <a:buFontTx/>
              <a:buChar char="-"/>
            </a:pPr>
            <a:endParaRPr lang="es-ES" sz="1800" dirty="0"/>
          </a:p>
        </p:txBody>
      </p:sp>
      <p:pic>
        <p:nvPicPr>
          <p:cNvPr id="7" name="6 Imagen" descr="esotismo-cineseria-e-indienne-L-tio7E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4993" y="1253744"/>
            <a:ext cx="2249213" cy="1956816"/>
          </a:xfrm>
          <a:prstGeom prst="rect">
            <a:avLst/>
          </a:prstGeom>
        </p:spPr>
      </p:pic>
      <p:pic>
        <p:nvPicPr>
          <p:cNvPr id="4" name="3 Imagen" descr="220px-Giovanni_Domenico_Tiepolo_013 cines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487" y="3347635"/>
            <a:ext cx="1702351" cy="2282698"/>
          </a:xfrm>
          <a:prstGeom prst="rect">
            <a:avLst/>
          </a:prstGeom>
        </p:spPr>
      </p:pic>
      <p:pic>
        <p:nvPicPr>
          <p:cNvPr id="5" name="4 Imagen" descr="cineseri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27906" y="1253744"/>
            <a:ext cx="1848735" cy="2268387"/>
          </a:xfrm>
          <a:prstGeom prst="rect">
            <a:avLst/>
          </a:prstGeom>
        </p:spPr>
      </p:pic>
      <p:pic>
        <p:nvPicPr>
          <p:cNvPr id="6" name="5 Imagen" descr="cineseria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10730" y="3765044"/>
            <a:ext cx="2254829" cy="17700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81F9869-E4F0-4FDB-A9A2-54829C02D5FF}"/>
              </a:ext>
            </a:extLst>
          </p:cNvPr>
          <p:cNvSpPr/>
          <p:nvPr/>
        </p:nvSpPr>
        <p:spPr>
          <a:xfrm>
            <a:off x="3376613" y="611772"/>
            <a:ext cx="70532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William </a:t>
            </a:r>
            <a:r>
              <a:rPr lang="it-IT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Petty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(1623-1687), economista</a:t>
            </a:r>
          </a:p>
          <a:p>
            <a:endParaRPr lang="it-IT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Io dico che gli Europei differiscono dai suddetti Africani non soltanto nel colore, che è differente tanto quanto il bianco dal nero, non soltanto nella capigliatura, che è differente tanto quanto una linea retta da un cerchio, ma anche nella forma del naso, delle labbra e degli zigomi, come pure nella conformazione della faccia e del cranio. Essi differiscono anche per quanto riguarda il loro naturale modo di fare, e le qualità interne dei loro spiriti. </a:t>
            </a:r>
          </a:p>
          <a:p>
            <a:r>
              <a:rPr lang="it-IT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it-IT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Political</a:t>
            </a:r>
            <a:r>
              <a:rPr lang="it-IT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Arithmetic</a:t>
            </a:r>
            <a:r>
              <a:rPr lang="it-IT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1677)</a:t>
            </a:r>
            <a:endParaRPr lang="it-IT" sz="2400" b="1" dirty="0">
              <a:effectLst/>
            </a:endParaRPr>
          </a:p>
        </p:txBody>
      </p:sp>
      <p:pic>
        <p:nvPicPr>
          <p:cNvPr id="2050" name="Picture 2" descr="Risultati immagini per william petty">
            <a:extLst>
              <a:ext uri="{FF2B5EF4-FFF2-40B4-BE49-F238E27FC236}">
                <a16:creationId xmlns:a16="http://schemas.microsoft.com/office/drawing/2014/main" id="{BB676616-BA18-452B-90DA-A4CFE524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888957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49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3B23DA9-51DF-40C2-AB46-E977387E121D}"/>
              </a:ext>
            </a:extLst>
          </p:cNvPr>
          <p:cNvSpPr/>
          <p:nvPr/>
        </p:nvSpPr>
        <p:spPr>
          <a:xfrm>
            <a:off x="2414586" y="658199"/>
            <a:ext cx="90582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</a:rPr>
              <a:t>Voltaire (1694-1778) e il poligenismo</a:t>
            </a:r>
          </a:p>
          <a:p>
            <a:endParaRPr lang="it-IT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</a:rPr>
              <a:t>La membrana mucosa dei Negri, che è stata trovata nera ed è la causa del loro colore, è la prova manifesta del fatto che in ciascuna specie di uomini, come nelle piante, c'è un principio che la differenzia dalle altre. La natura ha subordinato a questo principio quei differenti gradi d'ingegno e quei caratteri delle nazioni che vediamo cambiare così raramente. Per questo i Negri sono schiavi degli altri uomini.</a:t>
            </a:r>
          </a:p>
          <a:p>
            <a:endParaRPr lang="it-IT" sz="2800" b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it-IT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Saggio sui costumi e lo spirito delle nazioni</a:t>
            </a:r>
            <a:r>
              <a:rPr lang="it-IT" sz="2800" b="1" dirty="0">
                <a:solidFill>
                  <a:srgbClr val="000000"/>
                </a:solidFill>
                <a:latin typeface="Arial" panose="020B0604020202020204" pitchFamily="34" charset="0"/>
              </a:rPr>
              <a:t>, 1756</a:t>
            </a:r>
          </a:p>
        </p:txBody>
      </p:sp>
      <p:pic>
        <p:nvPicPr>
          <p:cNvPr id="1026" name="Picture 2" descr="Risultati immagini per voltaire saggio sui costumi">
            <a:extLst>
              <a:ext uri="{FF2B5EF4-FFF2-40B4-BE49-F238E27FC236}">
                <a16:creationId xmlns:a16="http://schemas.microsoft.com/office/drawing/2014/main" id="{C4D0CBA4-5AAB-4176-B152-2E6ADC2BD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0723" cy="350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455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19EDD13-B6C2-4BF9-B34C-3DC934A33C28}"/>
              </a:ext>
            </a:extLst>
          </p:cNvPr>
          <p:cNvSpPr/>
          <p:nvPr/>
        </p:nvSpPr>
        <p:spPr>
          <a:xfrm>
            <a:off x="2500312" y="766732"/>
            <a:ext cx="56578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Petrus Camper (1722-1789), anatomista olandese</a:t>
            </a:r>
          </a:p>
          <a:p>
            <a:endParaRPr lang="it-IT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Mettendo accanto alle teste del Negro e del Calmucco quelle dell'Europeo e della scimmia, mi accorsi che una linea tracciata dalla fronte al labbro superiore indicava una differenza nella fisionomia di quei popoli, e faceva scorgere un'accentuata analogia tra la testa del Negro e quella della scimmia. [... ] Appena facevo inclinare la linea facciale in avanti, ottenevo una testa simile a quella degli antichi ; ma se inclinavo questa linea all’indietro producevo una fisionomia di Negro, e infine il profilo di una scimmia, di un cane, di una beccaccia.</a:t>
            </a:r>
          </a:p>
          <a:p>
            <a:endParaRPr lang="it-IT" sz="2000" b="1" dirty="0">
              <a:effectLst/>
            </a:endParaRPr>
          </a:p>
        </p:txBody>
      </p:sp>
      <p:pic>
        <p:nvPicPr>
          <p:cNvPr id="3074" name="Picture 2" descr="Risultati immagini per petrus camper">
            <a:extLst>
              <a:ext uri="{FF2B5EF4-FFF2-40B4-BE49-F238E27FC236}">
                <a16:creationId xmlns:a16="http://schemas.microsoft.com/office/drawing/2014/main" id="{1A3D61CC-1D88-4570-A66C-C65F2D223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00313" cy="315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petrus camper">
            <a:extLst>
              <a:ext uri="{FF2B5EF4-FFF2-40B4-BE49-F238E27FC236}">
                <a16:creationId xmlns:a16="http://schemas.microsoft.com/office/drawing/2014/main" id="{DD69F97D-C649-47D5-96DC-CF91D2B45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847" y="3714750"/>
            <a:ext cx="392515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25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D768F5-7F15-4373-87BC-819D1D44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cap="none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La classificazione di Linneo (1758)</a:t>
            </a: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247C9C9-B4DD-4B8B-B287-786387F5CBDB}"/>
              </a:ext>
            </a:extLst>
          </p:cNvPr>
          <p:cNvSpPr/>
          <p:nvPr/>
        </p:nvSpPr>
        <p:spPr>
          <a:xfrm>
            <a:off x="5140934" y="469900"/>
            <a:ext cx="5953630" cy="5405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l'amerindo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di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pelle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rossa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collerico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ma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retto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con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capelli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neri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diritti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spessi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testardo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zelante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spirito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libero,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dipinge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con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linee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rosse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tutto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corpo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viene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governato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costumi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l'europeo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di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pelle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chiara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sanguigno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bruno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con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abbondanti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capelli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lunghi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occhi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gentile,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acuto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inventivo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ricoperto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interamente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abiti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governato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leggi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l'asiatico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di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pelle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color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giallognola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melanconico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rigido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con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capelli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neri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occhi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scuri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severo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arrogante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avido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ricoperto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lunghe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vesti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governato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opinioni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l'africano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di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pelle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nera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flemmatico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rilassato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capelli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neri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arricciati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pelle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di seta,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naso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piatto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labbra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tumide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femmine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sono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del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tutto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prive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del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senso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vergogna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ghiandole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mammarie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danno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latte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abbondanza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astuto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sdolcinato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sconsiderato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pelle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grasso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governato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dalla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volontà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arbitraria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"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Monstrosus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":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erano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esseri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umani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mitologici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non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appaiono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nelle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prime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edizioni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del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libro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La sub-specie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comprendeva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l'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Homo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feralis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 con quattro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piedi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muto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peloso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feral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); lo 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Juvenis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lupinus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hessensis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; lo 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Juvenis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hannoveranus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 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Puella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campanica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 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l'agile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Homo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monstrosus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 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gigante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patagonico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nano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delle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Alpi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 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3" tooltip="Kho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Khoi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 affetti da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4" tooltip="Monorchidis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monorchidismo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 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Hottentot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0268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D5BD79B-67FC-4BA0-A3BC-A59240E3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it-IT" sz="4400">
                <a:solidFill>
                  <a:srgbClr val="FFFFFF"/>
                </a:solidFill>
              </a:rPr>
              <a:t>La parola «razza»</a:t>
            </a:r>
            <a:endParaRPr lang="es-ES" sz="44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33AA7-4C4B-473F-8C1C-2164F8DBC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" sz="240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ES" sz="2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http://www.treccani.it/vocabolario/razza</a:t>
            </a:r>
            <a:endParaRPr lang="es-ES" sz="2400"/>
          </a:p>
          <a:p>
            <a:endParaRPr lang="es-ES" sz="2400"/>
          </a:p>
          <a:p>
            <a:r>
              <a:rPr lang="es-ES" sz="2400"/>
              <a:t>La </a:t>
            </a:r>
            <a:r>
              <a:rPr lang="es-ES" sz="2400" err="1"/>
              <a:t>definizione</a:t>
            </a:r>
            <a:r>
              <a:rPr lang="es-ES" sz="2400"/>
              <a:t> del </a:t>
            </a:r>
            <a:r>
              <a:rPr lang="es-ES" sz="2400" err="1"/>
              <a:t>Vocabolario</a:t>
            </a:r>
            <a:r>
              <a:rPr lang="es-ES" sz="2400"/>
              <a:t> </a:t>
            </a:r>
            <a:r>
              <a:rPr lang="es-ES" sz="2400" err="1"/>
              <a:t>Treccani</a:t>
            </a:r>
            <a:endParaRPr lang="es-ES" sz="2400"/>
          </a:p>
          <a:p>
            <a:endParaRPr lang="es-ES" sz="2400"/>
          </a:p>
          <a:p>
            <a:r>
              <a:rPr lang="es-ES" sz="2400" err="1"/>
              <a:t>Quale</a:t>
            </a:r>
            <a:r>
              <a:rPr lang="es-ES" sz="2400"/>
              <a:t> </a:t>
            </a:r>
            <a:r>
              <a:rPr lang="es-ES" sz="2400" err="1"/>
              <a:t>etimologia</a:t>
            </a:r>
            <a:r>
              <a:rPr lang="es-ES" sz="2400"/>
              <a:t>? Una </a:t>
            </a:r>
            <a:r>
              <a:rPr lang="es-ES" sz="2400" err="1"/>
              <a:t>lunga</a:t>
            </a:r>
            <a:r>
              <a:rPr lang="es-ES" sz="2400"/>
              <a:t> </a:t>
            </a:r>
            <a:r>
              <a:rPr lang="es-ES" sz="2400" err="1"/>
              <a:t>storia</a:t>
            </a:r>
            <a:r>
              <a:rPr lang="es-ES" sz="2400"/>
              <a:t>:</a:t>
            </a:r>
          </a:p>
          <a:p>
            <a:endParaRPr lang="es-ES" sz="2400"/>
          </a:p>
          <a:p>
            <a:r>
              <a:rPr lang="es-ES" sz="2400">
                <a:hlinkClick r:id="rId4"/>
              </a:rPr>
              <a:t>https://accademiadellacrusca.it/it/contenuti/le-parole-hanno-un-peso-razza-sinonimo-di-identita-non-umana/7422</a:t>
            </a:r>
            <a:endParaRPr lang="es-ES" sz="2400"/>
          </a:p>
          <a:p>
            <a:endParaRPr lang="es-ES" sz="2400"/>
          </a:p>
          <a:p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17682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100"/>
              <a:t>La Disputa del Nuovo Mondo</a:t>
            </a:r>
            <a:endParaRPr lang="es-ES" sz="41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CBDE287-9E70-41DA-9245-4DDD74BFC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07" y="1255007"/>
            <a:ext cx="1358058" cy="21137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E06C52C-721F-43EE-9F9E-71DB7CBEB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501" y="3533309"/>
            <a:ext cx="1244670" cy="192972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400"/>
              <a:t>L’Illuminismo e l’America</a:t>
            </a:r>
          </a:p>
          <a:p>
            <a:pPr>
              <a:buFontTx/>
              <a:buChar char="-"/>
            </a:pPr>
            <a:r>
              <a:rPr lang="it-IT" sz="2400"/>
              <a:t>La posizione dei Gesuiti espulsi</a:t>
            </a:r>
          </a:p>
          <a:p>
            <a:pPr>
              <a:buFontTx/>
              <a:buChar char="-"/>
            </a:pPr>
            <a:r>
              <a:rPr lang="it-IT" sz="2400"/>
              <a:t>Le nuove voci americane</a:t>
            </a:r>
          </a:p>
          <a:p>
            <a:r>
              <a:rPr lang="it-IT" sz="2400"/>
              <a:t>Le teorie climatiche</a:t>
            </a:r>
          </a:p>
          <a:p>
            <a:endParaRPr lang="es-E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4DE8A-CB82-4264-BD91-50582ECB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La classificazione di J.F. </a:t>
            </a:r>
            <a:r>
              <a:rPr lang="it-IT" dirty="0" err="1"/>
              <a:t>Blumenbach</a:t>
            </a:r>
            <a:r>
              <a:rPr lang="it-IT" dirty="0"/>
              <a:t> (1795)</a:t>
            </a:r>
            <a:endParaRPr lang="es-ES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A750FDE-8A66-4B04-908F-40EAF50B7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2480" y="2557463"/>
            <a:ext cx="404703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44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jules joseph virey">
            <a:extLst>
              <a:ext uri="{FF2B5EF4-FFF2-40B4-BE49-F238E27FC236}">
                <a16:creationId xmlns:a16="http://schemas.microsoft.com/office/drawing/2014/main" id="{4129B613-C7F2-4063-8D7B-9AEADE40D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150" cy="326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sultati immagini per jules joseph virey">
            <a:extLst>
              <a:ext uri="{FF2B5EF4-FFF2-40B4-BE49-F238E27FC236}">
                <a16:creationId xmlns:a16="http://schemas.microsoft.com/office/drawing/2014/main" id="{1090917B-27C0-464C-8951-D5D537A35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4646"/>
            <a:ext cx="2343150" cy="312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Immagine che contiene testo, libro&#10;&#10;Descrizione generata con affidabilità molto elevata">
            <a:extLst>
              <a:ext uri="{FF2B5EF4-FFF2-40B4-BE49-F238E27FC236}">
                <a16:creationId xmlns:a16="http://schemas.microsoft.com/office/drawing/2014/main" id="{A5D07C68-247A-4781-B00E-E63771AEB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76" y="1443842"/>
            <a:ext cx="2843049" cy="438238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7441FDF-C8C7-4061-B003-E62F2DBBF9C2}"/>
              </a:ext>
            </a:extLst>
          </p:cNvPr>
          <p:cNvSpPr/>
          <p:nvPr/>
        </p:nvSpPr>
        <p:spPr>
          <a:xfrm>
            <a:off x="2343150" y="664988"/>
            <a:ext cx="69010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Jules-Joseph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Virey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Storia naturale del genere umano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1801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  capolavoro dell'antichità [la bella statua dell'Apollo] rappresenta il bello ideale, che non esiste in nessun individuo. A mala pena se ne potrebbero trovare le parti in diversi soggetti ben conformati. Occorre dunque partire soltanto dall'Europeo ordinario e discendere poco a poco la catena, passando per l’Asiatico, il Cinese, il Malese, l’Americano, il Calmucco, il Lappone, il Negro, l’abitante delle Nuove Ebridi, ecc. e si arriverà assai vicino all’animale. [...] Se è vero affermare con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Winckelmann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Lavater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che il nostro modo di pensare è di solito analogo alla forma del nostro corpo, non vedo una differenza molto grande tra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I’intelligenza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dell'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orangutàn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quella del Lappone, dell'Ottentotto, del cretino, del papua, dell'omagua.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958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A470695-37C5-4DD5-AE5E-0B36C380E424}"/>
              </a:ext>
            </a:extLst>
          </p:cNvPr>
          <p:cNvSpPr/>
          <p:nvPr/>
        </p:nvSpPr>
        <p:spPr>
          <a:xfrm>
            <a:off x="2470246" y="551008"/>
            <a:ext cx="71077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William Lawrence,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Lezioni di fisiologia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zoologia e storia naturale dell’uomo,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Io riferisco le varietà del sentimento morale e delle capacità di conoscenza e riflessione a quelle diversità di organizzazione cerebrale che sono indicate dalle differenze nella forma del cranio e che corrispondono ad esse. [... ] Procedendo sulla base di questi dati, possiamo trovare nella comparazione dei crani delle razze bianche e scure una sufficiente spiegazione della superiorità costantemente manifestata dalle prime, e del destino inferiore e subordinato al quale le seconde sono state irrimediabilmente condannate.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122" name="Picture 2" descr="Risultati immagini per william lawrence">
            <a:extLst>
              <a:ext uri="{FF2B5EF4-FFF2-40B4-BE49-F238E27FC236}">
                <a16:creationId xmlns:a16="http://schemas.microsoft.com/office/drawing/2014/main" id="{8A5C6DC0-73FD-471F-B57F-8FAFE011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619683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Immagine che contiene testo, ricevuta&#10;&#10;Descrizione generata con affidabilità elevata">
            <a:extLst>
              <a:ext uri="{FF2B5EF4-FFF2-40B4-BE49-F238E27FC236}">
                <a16:creationId xmlns:a16="http://schemas.microsoft.com/office/drawing/2014/main" id="{E34B3CD6-4CA8-4752-93CE-F3091EA78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74" y="2200274"/>
            <a:ext cx="2608326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2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BF1650-3740-4727-B834-E7F3A1DF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it-IT" sz="4400">
                <a:solidFill>
                  <a:srgbClr val="262626"/>
                </a:solidFill>
              </a:rPr>
              <a:t>La diffusione della parola in Europa</a:t>
            </a:r>
            <a:endParaRPr lang="es-ES" sz="4400">
              <a:solidFill>
                <a:srgbClr val="262626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A4D9D79-A4AF-4D44-8C14-41E797733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08256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018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DF609018-6099-4F8A-A99A-F2D8CAFA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Esiste un razzismo nell’antichità?</a:t>
            </a:r>
            <a:br>
              <a:rPr lang="en-US" sz="2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L’idea della differenza per i Greci e i Romani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ilkim.it/wp-content/uploads/2017/08/270717family-e1502683857882.jpg">
            <a:extLst>
              <a:ext uri="{FF2B5EF4-FFF2-40B4-BE49-F238E27FC236}">
                <a16:creationId xmlns:a16="http://schemas.microsoft.com/office/drawing/2014/main" id="{BAA658C2-72CD-4F4D-ACCE-40009374E2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r="4519" b="-3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DE7C77-7BB7-4411-8412-953A017A1A11}"/>
              </a:ext>
            </a:extLst>
          </p:cNvPr>
          <p:cNvSpPr txBox="1"/>
          <p:nvPr/>
        </p:nvSpPr>
        <p:spPr>
          <a:xfrm>
            <a:off x="6094412" y="2556932"/>
            <a:ext cx="480218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US" sz="2400" b="1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testi</a:t>
            </a:r>
            <a:r>
              <a:rPr lang="en-US" sz="2400" b="1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en-US" sz="2400" b="1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viaggiatori</a:t>
            </a:r>
            <a:r>
              <a:rPr lang="en-US" sz="2400" b="1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2400" b="1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2400" b="1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libri </a:t>
            </a:r>
            <a:r>
              <a:rPr lang="en-US" sz="2400" b="1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degli</a:t>
            </a:r>
            <a:r>
              <a:rPr lang="en-US" sz="2400" b="1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storici</a:t>
            </a:r>
            <a:r>
              <a:rPr lang="en-US" sz="2400" b="1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b="1" kern="1200" cap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Erodoto</a:t>
            </a:r>
            <a:r>
              <a:rPr lang="en-US" sz="2400" b="1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400" b="1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Strabone</a:t>
            </a:r>
            <a:r>
              <a:rPr lang="en-US" sz="2400" b="1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2400" b="1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Pausania</a:t>
            </a:r>
            <a:endParaRPr lang="en-US" sz="2400" b="1" kern="1200" cap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b="1" kern="1200" cap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Tacito</a:t>
            </a:r>
            <a:r>
              <a:rPr lang="en-US" sz="2400" b="1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«La Germania»</a:t>
            </a:r>
          </a:p>
        </p:txBody>
      </p:sp>
    </p:spTree>
    <p:extLst>
      <p:ext uri="{BB962C8B-B14F-4D97-AF65-F5344CB8AC3E}">
        <p14:creationId xmlns:p14="http://schemas.microsoft.com/office/powerpoint/2010/main" val="190350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75EE84-9096-46DB-A8C2-9C95CDB0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56" y="1371600"/>
            <a:ext cx="3371862" cy="348916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L’antisemitismo</a:t>
            </a:r>
            <a:r>
              <a:rPr lang="en-US" sz="4000" dirty="0" err="1">
                <a:solidFill>
                  <a:srgbClr val="262626"/>
                </a:solidFill>
              </a:rPr>
              <a:t>e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l’invenzione</a:t>
            </a:r>
            <a:r>
              <a:rPr lang="en-US" sz="4000" kern="1200" cap="none" dirty="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 di una </a:t>
            </a:r>
            <a:r>
              <a:rPr lang="en-US" sz="4000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razza</a:t>
            </a:r>
            <a:br>
              <a:rPr lang="en-US" sz="4000" kern="1200" cap="none" dirty="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000" kern="1200" cap="none" dirty="0">
              <a:ln w="3175" cmpd="sng">
                <a:noFill/>
              </a:ln>
              <a:solidFill>
                <a:srgbClr val="262626"/>
              </a:solidFill>
              <a:effectLst/>
              <a:latin typeface="+mj-lt"/>
              <a:ea typeface="+mj-ea"/>
              <a:cs typeface="+mj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 descr="Immagine che contiene persona, interni, parete, tavolo&#10;&#10;Descrizione generata con affidabilità molto elevata">
            <a:extLst>
              <a:ext uri="{FF2B5EF4-FFF2-40B4-BE49-F238E27FC236}">
                <a16:creationId xmlns:a16="http://schemas.microsoft.com/office/drawing/2014/main" id="{F9540055-E065-43DC-869E-8CC72C9B5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17" y="609602"/>
            <a:ext cx="4274627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4EF8BC-CF3E-48F7-BC30-04334963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15" y="1447753"/>
            <a:ext cx="2835464" cy="125486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Religioni</a:t>
            </a:r>
            <a:r>
              <a:rPr lang="en-US" sz="2800" kern="1200" cap="none" dirty="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 e </a:t>
            </a:r>
            <a:r>
              <a:rPr lang="en-US" sz="2800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razzismo</a:t>
            </a:r>
            <a:r>
              <a:rPr lang="en-US" sz="2800" kern="1200" cap="none" dirty="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: </a:t>
            </a:r>
            <a:r>
              <a:rPr lang="en-US" sz="2800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l’inizio</a:t>
            </a:r>
            <a:r>
              <a:rPr lang="en-US" sz="2800" kern="1200" cap="none" dirty="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kern="1200" cap="none" dirty="0" err="1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  <a:t>dell’antisemitismo</a:t>
            </a:r>
            <a:br>
              <a:rPr lang="en-US" sz="2800" kern="1200" cap="none" dirty="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800" kern="1200" cap="none" dirty="0">
              <a:ln w="3175" cmpd="sng">
                <a:noFill/>
              </a:ln>
              <a:solidFill>
                <a:srgbClr val="262626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EB1A3C-13D9-4378-B9BB-566080FAB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504" y="2430471"/>
            <a:ext cx="3003101" cy="3552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endParaRPr lang="en-US" sz="1800" kern="1200" cap="none" dirty="0">
              <a:solidFill>
                <a:srgbClr val="262626"/>
              </a:solidFill>
              <a:effectLst/>
              <a:latin typeface="+mn-lt"/>
              <a:ea typeface="+mn-ea"/>
              <a:cs typeface="+mn-cs"/>
            </a:endParaRPr>
          </a:p>
          <a:p>
            <a:pPr algn="l">
              <a:buFont typeface="Arial"/>
              <a:buChar char="•"/>
            </a:pPr>
            <a:endParaRPr lang="en-US" sz="1800" kern="1200" cap="none" dirty="0">
              <a:solidFill>
                <a:srgbClr val="262626"/>
              </a:solidFill>
              <a:effectLst/>
              <a:latin typeface="+mn-lt"/>
              <a:ea typeface="+mn-ea"/>
              <a:cs typeface="+mn-cs"/>
            </a:endParaRPr>
          </a:p>
          <a:p>
            <a:pPr algn="l">
              <a:buFont typeface="Arial"/>
              <a:buChar char="•"/>
            </a:pPr>
            <a:r>
              <a:rPr lang="en-US" sz="24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Dai </a:t>
            </a:r>
            <a:r>
              <a:rPr lang="en-US" sz="24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Padri</a:t>
            </a:r>
            <a:r>
              <a:rPr lang="en-US" sz="24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en-US" sz="2400" kern="1200" cap="none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 Chiesa a Martin </a:t>
            </a:r>
            <a:r>
              <a:rPr lang="en-US" sz="2400" kern="1200" cap="none" dirty="0" err="1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Lutero</a:t>
            </a:r>
            <a:endParaRPr lang="en-US" sz="2400" kern="1200" cap="none" dirty="0">
              <a:solidFill>
                <a:srgbClr val="262626"/>
              </a:solidFill>
              <a:effectLst/>
              <a:latin typeface="+mn-lt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egnaposto contenuto 11" descr="Immagine che contiene testo, libro&#10;&#10;Descrizione generata con affidabilità molto elevata">
            <a:extLst>
              <a:ext uri="{FF2B5EF4-FFF2-40B4-BE49-F238E27FC236}">
                <a16:creationId xmlns:a16="http://schemas.microsoft.com/office/drawing/2014/main" id="{BC0D626D-0237-49B1-8663-0D374E9C7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10" y="1795118"/>
            <a:ext cx="6098041" cy="321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0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F1A1B1-D72D-4219-AE30-3EDB2FD2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1FE7BE-30C9-47E1-AA23-7FC5DE0C9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256DDC-2B46-4CBD-98CD-4843A1D36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299BC9-AA13-472C-B2CB-8B1A49F1D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EA125A-C8E0-43E9-A034-878F58FA9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C268254-A470-41D9-884E-9DE377E94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 dirty="0"/>
              <a:t>I primi viaggi: le isole atlantiche e la costa africana</a:t>
            </a:r>
            <a:endParaRPr lang="es-ES" sz="31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510FDE-DE95-4B70-9D1C-7214BFCC3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7240" y="2556931"/>
            <a:ext cx="5318759" cy="3485047"/>
          </a:xfrm>
        </p:spPr>
        <p:txBody>
          <a:bodyPr>
            <a:normAutofit fontScale="92500"/>
          </a:bodyPr>
          <a:lstStyle/>
          <a:p>
            <a:r>
              <a:rPr lang="it-IT" dirty="0">
                <a:latin typeface="+mj-lt"/>
                <a:cs typeface="Arial" panose="020B0604020202020204" pitchFamily="34" charset="0"/>
              </a:rPr>
              <a:t>I viaggi dei portoghesi</a:t>
            </a:r>
          </a:p>
          <a:p>
            <a:pPr>
              <a:buFontTx/>
              <a:buChar char="-"/>
            </a:pPr>
            <a:r>
              <a:rPr lang="it-IT" dirty="0">
                <a:latin typeface="+mj-lt"/>
                <a:cs typeface="Arial" panose="020B0604020202020204" pitchFamily="34" charset="0"/>
              </a:rPr>
              <a:t>1430. Riscoperta delle Azzorre </a:t>
            </a:r>
          </a:p>
          <a:p>
            <a:pPr>
              <a:buFontTx/>
              <a:buChar char="-"/>
            </a:pPr>
            <a:endParaRPr lang="it-IT" dirty="0">
              <a:latin typeface="+mj-lt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t-IT" dirty="0">
                <a:latin typeface="+mj-lt"/>
                <a:cs typeface="Arial" panose="020B0604020202020204" pitchFamily="34" charset="0"/>
              </a:rPr>
              <a:t>1436-1486 Viaggi lungo la costa dell’Africa</a:t>
            </a:r>
          </a:p>
          <a:p>
            <a:pPr>
              <a:buFontTx/>
              <a:buChar char="-"/>
            </a:pPr>
            <a:endParaRPr lang="it-IT" dirty="0">
              <a:latin typeface="+mj-lt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t-IT" dirty="0">
                <a:latin typeface="+mj-lt"/>
                <a:cs typeface="Arial" panose="020B0604020202020204" pitchFamily="34" charset="0"/>
              </a:rPr>
              <a:t>1487 </a:t>
            </a:r>
            <a:r>
              <a:rPr lang="it-IT" dirty="0" err="1">
                <a:latin typeface="+mj-lt"/>
                <a:cs typeface="Arial" panose="020B0604020202020204" pitchFamily="34" charset="0"/>
              </a:rPr>
              <a:t>Bartolomé</a:t>
            </a:r>
            <a:r>
              <a:rPr lang="it-IT" dirty="0">
                <a:latin typeface="+mj-lt"/>
                <a:cs typeface="Arial" panose="020B0604020202020204" pitchFamily="34" charset="0"/>
              </a:rPr>
              <a:t> Dias doppia il Capo di Buona Speranza</a:t>
            </a:r>
          </a:p>
          <a:p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 descr="Azores_old_map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2185" y="1527349"/>
            <a:ext cx="2254829" cy="1584017"/>
          </a:xfrm>
          <a:prstGeom prst="rect">
            <a:avLst/>
          </a:prstGeom>
        </p:spPr>
      </p:pic>
      <p:pic>
        <p:nvPicPr>
          <p:cNvPr id="4" name="3 Imagen" descr="Terceira_Azores_seen_by_Linschot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2311" y="3902639"/>
            <a:ext cx="2254703" cy="1347185"/>
          </a:xfrm>
          <a:prstGeom prst="rect">
            <a:avLst/>
          </a:prstGeom>
        </p:spPr>
      </p:pic>
      <p:pic>
        <p:nvPicPr>
          <p:cNvPr id="6" name="5 Imagen" descr="diaz viaggi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24859" y="2175779"/>
            <a:ext cx="2254829" cy="25325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27">
            <a:extLst>
              <a:ext uri="{FF2B5EF4-FFF2-40B4-BE49-F238E27FC236}">
                <a16:creationId xmlns:a16="http://schemas.microsoft.com/office/drawing/2014/main" id="{3FEEE78B-6EC9-4EE6-B42A-C56FE0583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989D3D0-25DB-4F46-A08D-5FA66FBFD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F2E3AD-002C-47F6-A7F8-7D07CE2BA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F26D44A-571B-4B37-B312-F1EB96D07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912A71A-A72B-4A6F-92A9-2B170CE42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3" name="Straight Connector 33">
            <a:extLst>
              <a:ext uri="{FF2B5EF4-FFF2-40B4-BE49-F238E27FC236}">
                <a16:creationId xmlns:a16="http://schemas.microsoft.com/office/drawing/2014/main" id="{A82A5FDC-0CB0-426A-A974-5B7A646F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4" name="Rectangle 35">
            <a:extLst>
              <a:ext uri="{FF2B5EF4-FFF2-40B4-BE49-F238E27FC236}">
                <a16:creationId xmlns:a16="http://schemas.microsoft.com/office/drawing/2014/main" id="{C10CC07B-CA4C-49F7-A1FF-F96DA96FF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37">
            <a:extLst>
              <a:ext uri="{FF2B5EF4-FFF2-40B4-BE49-F238E27FC236}">
                <a16:creationId xmlns:a16="http://schemas.microsoft.com/office/drawing/2014/main" id="{60BFC893-4B6A-49DA-9D35-814AA290F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7CB0CB7-8936-4E39-95D5-BD8089D2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CE6B77F-724B-480C-935D-C0719D508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CF864C1-2CA0-4240-AFD7-FEC8A1822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993CC9D-D4D1-48BB-84CE-02F08789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552DD9A-286B-4C62-AA9F-52AEEE85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La conquista delle Canarie (1402-1496)</a:t>
            </a:r>
          </a:p>
        </p:txBody>
      </p:sp>
      <p:sp>
        <p:nvSpPr>
          <p:cNvPr id="66" name="Rectangle 43">
            <a:extLst>
              <a:ext uri="{FF2B5EF4-FFF2-40B4-BE49-F238E27FC236}">
                <a16:creationId xmlns:a16="http://schemas.microsoft.com/office/drawing/2014/main" id="{7D0E6809-DFB9-49E1-96CD-62D9E900E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8B3568B-DE16-4959-A313-4DF6F0958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046" y="1257341"/>
            <a:ext cx="1825736" cy="27980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7ED053-945E-47EA-A659-5DDA3CD31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666" y="2028289"/>
            <a:ext cx="2807083" cy="12561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3B0E49E-6499-4AF1-A91D-B8F12FC35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7880" y="1714459"/>
            <a:ext cx="2780558" cy="1883828"/>
          </a:xfrm>
          <a:prstGeom prst="rect">
            <a:avLst/>
          </a:prstGeom>
        </p:spPr>
      </p:pic>
      <p:cxnSp>
        <p:nvCxnSpPr>
          <p:cNvPr id="67" name="Straight Connector 45">
            <a:extLst>
              <a:ext uri="{FF2B5EF4-FFF2-40B4-BE49-F238E27FC236}">
                <a16:creationId xmlns:a16="http://schemas.microsoft.com/office/drawing/2014/main" id="{5714A049-40FE-4FF6-9176-06ADCD274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29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8142669-1B77-4B53-82F2-B9F49A35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/>
              <a:t>La prima immagine degli abitanti delle Americhe</a:t>
            </a:r>
            <a:endParaRPr lang="es-ES" sz="2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EFD082-31A1-4D0F-869A-5D1D29925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7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7ADFB2-8A05-4661-8EA2-5D6E6E992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9472" y="2556932"/>
            <a:ext cx="4020569" cy="33189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dirty="0"/>
              <a:t>«c’erano uomini con un solo occhio e altri con muso di cane, i quali mangiavano gli uomini e, catturando qualcuno, gli tagliavano la testa, ne bevevano il sangue e ne tagliavano i genitali.»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dirty="0"/>
              <a:t>Cristoforo Colombo, «Diario del primo viaggio» 4 dicembre 1492</a:t>
            </a:r>
          </a:p>
          <a:p>
            <a:pPr marL="0" indent="0">
              <a:lnSpc>
                <a:spcPct val="90000"/>
              </a:lnSpc>
              <a:buNone/>
            </a:pPr>
            <a:endParaRPr lang="it-IT" sz="2000" dirty="0"/>
          </a:p>
          <a:p>
            <a:pPr marL="0" indent="0">
              <a:lnSpc>
                <a:spcPct val="90000"/>
              </a:lnSpc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86143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1383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Organico</vt:lpstr>
      <vt:lpstr>Razzismo e Colonialismo  Elementi per una storia 1</vt:lpstr>
      <vt:lpstr>La parola «razza»</vt:lpstr>
      <vt:lpstr>La diffusione della parola in Europa</vt:lpstr>
      <vt:lpstr>Esiste un razzismo nell’antichità? L’idea della differenza per i Greci e i Romani</vt:lpstr>
      <vt:lpstr>L’antisemitismoe l’invenzione di una razza </vt:lpstr>
      <vt:lpstr>Religioni e razzismo: l’inizio dell’antisemitismo </vt:lpstr>
      <vt:lpstr>I primi viaggi: le isole atlantiche e la costa africana</vt:lpstr>
      <vt:lpstr>La conquista delle Canarie (1402-1496)</vt:lpstr>
      <vt:lpstr>La prima immagine degli abitanti delle Americhe</vt:lpstr>
      <vt:lpstr>Presentazione standard di PowerPoint</vt:lpstr>
      <vt:lpstr>La limpieza de sangre e la questione dell’identità basata sull’origine</vt:lpstr>
      <vt:lpstr>Presentazione standard di PowerPoint</vt:lpstr>
      <vt:lpstr>I viaggi forzati</vt:lpstr>
      <vt:lpstr>L’espansione europea nel ‘700</vt:lpstr>
      <vt:lpstr>L’attenzione verso l’Oriente</vt:lpstr>
      <vt:lpstr>Presentazione standard di PowerPoint</vt:lpstr>
      <vt:lpstr>Presentazione standard di PowerPoint</vt:lpstr>
      <vt:lpstr>Presentazione standard di PowerPoint</vt:lpstr>
      <vt:lpstr>La classificazione di Linneo (1758)</vt:lpstr>
      <vt:lpstr>La Disputa del Nuovo Mondo</vt:lpstr>
      <vt:lpstr>La classificazione di J.F. Blumenbach (1795)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per una storia del razzismo 1</dc:title>
  <dc:creator>Stefano Tedeschi</dc:creator>
  <cp:lastModifiedBy>Stefano Tedeschi</cp:lastModifiedBy>
  <cp:revision>9</cp:revision>
  <dcterms:created xsi:type="dcterms:W3CDTF">2019-11-03T19:22:03Z</dcterms:created>
  <dcterms:modified xsi:type="dcterms:W3CDTF">2025-11-08T09:39:00Z</dcterms:modified>
</cp:coreProperties>
</file>