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316" r:id="rId6"/>
    <p:sldId id="273" r:id="rId7"/>
    <p:sldId id="259" r:id="rId8"/>
    <p:sldId id="260" r:id="rId9"/>
    <p:sldId id="261" r:id="rId10"/>
    <p:sldId id="274" r:id="rId11"/>
    <p:sldId id="317" r:id="rId12"/>
    <p:sldId id="262" r:id="rId13"/>
    <p:sldId id="318" r:id="rId14"/>
    <p:sldId id="264" r:id="rId15"/>
    <p:sldId id="265" r:id="rId16"/>
    <p:sldId id="266" r:id="rId17"/>
    <p:sldId id="319" r:id="rId18"/>
    <p:sldId id="321" r:id="rId19"/>
    <p:sldId id="275" r:id="rId20"/>
    <p:sldId id="269" r:id="rId21"/>
    <p:sldId id="270" r:id="rId22"/>
    <p:sldId id="271" r:id="rId23"/>
    <p:sldId id="320" r:id="rId24"/>
    <p:sldId id="272" r:id="rId25"/>
    <p:sldId id="322" r:id="rId26"/>
    <p:sldId id="284" r:id="rId27"/>
    <p:sldId id="288" r:id="rId28"/>
    <p:sldId id="290" r:id="rId29"/>
    <p:sldId id="291" r:id="rId30"/>
    <p:sldId id="292" r:id="rId31"/>
    <p:sldId id="293" r:id="rId32"/>
    <p:sldId id="294" r:id="rId3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en-US" sz="1800" b="0" i="0">
                <a:latin typeface="Century Gothic"/>
                <a:ea typeface="+mn-ea"/>
                <a:cs typeface="+mn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1" y="677882"/>
            <a:ext cx="10987617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68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933699"/>
          </a:xfrm>
        </p:spPr>
        <p:txBody>
          <a:bodyPr/>
          <a:lstStyle/>
          <a:p>
            <a:br>
              <a:rPr lang="it-IT" dirty="0"/>
            </a:br>
            <a:r>
              <a:rPr lang="it-IT" sz="2400" dirty="0">
                <a:solidFill>
                  <a:srgbClr val="FFFF00"/>
                </a:solidFill>
              </a:rPr>
              <a:t>Sergio Frasca</a:t>
            </a:r>
            <a:br>
              <a:rPr lang="it-IT" sz="2000" dirty="0"/>
            </a:br>
            <a:br>
              <a:rPr lang="it-IT" dirty="0"/>
            </a:br>
            <a:r>
              <a:rPr lang="it-IT" dirty="0"/>
              <a:t>Fisica Applicata – 5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4724400"/>
            <a:ext cx="8825658" cy="15621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b="1" i="0" dirty="0">
                <a:solidFill>
                  <a:srgbClr val="F5A408"/>
                </a:solidFill>
              </a:rPr>
              <a:t>Elettricità</a:t>
            </a:r>
          </a:p>
        </p:txBody>
      </p:sp>
    </p:spTree>
    <p:extLst>
      <p:ext uri="{BB962C8B-B14F-4D97-AF65-F5344CB8AC3E}">
        <p14:creationId xmlns:p14="http://schemas.microsoft.com/office/powerpoint/2010/main" val="25361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787" y="60823"/>
            <a:ext cx="10923589" cy="918882"/>
          </a:xfrm>
        </p:spPr>
        <p:txBody>
          <a:bodyPr/>
          <a:lstStyle/>
          <a:p>
            <a:r>
              <a:rPr lang="it-IT" b="1" dirty="0"/>
              <a:t>Breve cenno alla struttura della materia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1000" y="1346200"/>
            <a:ext cx="8724900" cy="4902199"/>
          </a:xfrm>
        </p:spPr>
        <p:txBody>
          <a:bodyPr>
            <a:normAutofit lnSpcReduction="10000"/>
          </a:bodyPr>
          <a:lstStyle/>
          <a:p>
            <a:r>
              <a:rPr lang="it-IT" b="1" dirty="0"/>
              <a:t>La materia è formata da </a:t>
            </a:r>
            <a:r>
              <a:rPr lang="it-IT" b="1" dirty="0">
                <a:solidFill>
                  <a:srgbClr val="FFFF00"/>
                </a:solidFill>
              </a:rPr>
              <a:t>atomi</a:t>
            </a:r>
          </a:p>
          <a:p>
            <a:r>
              <a:rPr lang="it-IT" b="1" dirty="0"/>
              <a:t>Un atomo ha un piccolo nucleo centrale carico positivamente formato da protoni (carichi positivamente) e neutroni (non carichi) e un certo numero di elettroni, carichi </a:t>
            </a:r>
            <a:r>
              <a:rPr lang="it-IT" b="1" dirty="0" err="1"/>
              <a:t>negativamente,che</a:t>
            </a:r>
            <a:r>
              <a:rPr lang="it-IT" b="1" dirty="0"/>
              <a:t> gli girano attorno. Un atomo è normalmente neutro (carica totale nulla)</a:t>
            </a:r>
          </a:p>
          <a:p>
            <a:r>
              <a:rPr lang="it-IT" b="1" dirty="0"/>
              <a:t>Talora gli atomi si aggregano in </a:t>
            </a:r>
            <a:r>
              <a:rPr lang="it-IT" b="1" dirty="0">
                <a:solidFill>
                  <a:srgbClr val="FFFF00"/>
                </a:solidFill>
              </a:rPr>
              <a:t>molecole</a:t>
            </a:r>
          </a:p>
          <a:p>
            <a:r>
              <a:rPr lang="it-IT" b="1" dirty="0"/>
              <a:t>Un atomo o una molecola possono acquisire o perdere uno o più elettroni esterni, formando uno ione, che sarà positivo (cioè carico positivamente) se ha perso elettroni, o negativo se ha acquisito elettroni</a:t>
            </a:r>
          </a:p>
          <a:p>
            <a:r>
              <a:rPr lang="it-IT" b="1" dirty="0"/>
              <a:t>Nei solidi gli atomi o le molecole sono bloccati in </a:t>
            </a:r>
            <a:r>
              <a:rPr lang="it-IT" b="1" dirty="0">
                <a:solidFill>
                  <a:srgbClr val="FFFF00"/>
                </a:solidFill>
              </a:rPr>
              <a:t>reticoli</a:t>
            </a:r>
            <a:r>
              <a:rPr lang="it-IT" b="1" dirty="0"/>
              <a:t> più o meno ordinati</a:t>
            </a:r>
          </a:p>
          <a:p>
            <a:r>
              <a:rPr lang="it-IT" b="1" dirty="0"/>
              <a:t>Nei liquidi e nei gas gli atomi o le molecole sono liberi di muoversi.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1" y="795388"/>
            <a:ext cx="2309116" cy="1841795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861" y="2799186"/>
            <a:ext cx="2463445" cy="18589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190" y="4668958"/>
            <a:ext cx="2309116" cy="21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3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150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3"/>
          <a:stretch/>
        </p:blipFill>
        <p:spPr>
          <a:xfrm>
            <a:off x="7779917" y="1071564"/>
            <a:ext cx="4167396" cy="4529136"/>
          </a:xfrm>
        </p:spPr>
      </p:pic>
      <p:sp>
        <p:nvSpPr>
          <p:cNvPr id="2" name="CasellaDiTesto 1"/>
          <p:cNvSpPr txBox="1"/>
          <p:nvPr/>
        </p:nvSpPr>
        <p:spPr>
          <a:xfrm>
            <a:off x="368299" y="215900"/>
            <a:ext cx="681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Conduttori e isolanti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3201" y="1071564"/>
            <a:ext cx="75767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materiali si distinguono per le loro capacità di conduzione elettrica in conduttori, isolanti e semiconduttori.</a:t>
            </a:r>
          </a:p>
          <a:p>
            <a:endParaRPr lang="it-IT" b="1" dirty="0"/>
          </a:p>
          <a:p>
            <a:r>
              <a:rPr lang="it-IT" b="1" dirty="0"/>
              <a:t>Nei </a:t>
            </a:r>
            <a:r>
              <a:rPr lang="it-IT" b="1" dirty="0">
                <a:solidFill>
                  <a:srgbClr val="FFFF00"/>
                </a:solidFill>
              </a:rPr>
              <a:t>conduttori</a:t>
            </a:r>
            <a:r>
              <a:rPr lang="it-IT" b="1" dirty="0"/>
              <a:t> sono presenti cariche libere di muoversi al loro interno. Un esempio ne sono i metalli (in cui le cariche libere sono elettroni) o i conduttori elettrolitici come le soluzioni acquose di sali, acidi o basi (in cui le cariche libere sono ioni). In un conduttore solido le cariche si distribuiscono solo sulla superficie.</a:t>
            </a:r>
          </a:p>
          <a:p>
            <a:endParaRPr lang="it-IT" b="1" dirty="0"/>
          </a:p>
          <a:p>
            <a:r>
              <a:rPr lang="it-IT" b="1" dirty="0"/>
              <a:t>In un </a:t>
            </a:r>
            <a:r>
              <a:rPr lang="it-IT" b="1" dirty="0">
                <a:solidFill>
                  <a:srgbClr val="FFFF00"/>
                </a:solidFill>
              </a:rPr>
              <a:t>isolante</a:t>
            </a:r>
            <a:r>
              <a:rPr lang="it-IT" b="1" dirty="0"/>
              <a:t> (o </a:t>
            </a:r>
            <a:r>
              <a:rPr lang="it-IT" b="1" dirty="0">
                <a:solidFill>
                  <a:srgbClr val="FFFF00"/>
                </a:solidFill>
              </a:rPr>
              <a:t>dielettrico</a:t>
            </a:r>
            <a:r>
              <a:rPr lang="it-IT" b="1" dirty="0"/>
              <a:t>) sono assenti o molto scarse le cariche libere.</a:t>
            </a:r>
          </a:p>
          <a:p>
            <a:endParaRPr lang="it-IT" b="1" dirty="0"/>
          </a:p>
          <a:p>
            <a:r>
              <a:rPr lang="it-IT" b="1" dirty="0"/>
              <a:t>I </a:t>
            </a:r>
            <a:r>
              <a:rPr lang="it-IT" b="1" dirty="0">
                <a:solidFill>
                  <a:srgbClr val="FFFF00"/>
                </a:solidFill>
              </a:rPr>
              <a:t>semiconduttori</a:t>
            </a:r>
            <a:r>
              <a:rPr lang="it-IT" b="1" dirty="0"/>
              <a:t> sono in una situazione intermedia e il numero delle cariche libere dipende dalla temperatura. Essi inoltre presentano comportamenti particolari che li hanno resi di fondamentale importanza per la realizzazione di vari dispositivi elettronici (transistor, diodi, sensori).</a:t>
            </a:r>
          </a:p>
          <a:p>
            <a:endParaRPr lang="it-IT" b="1" dirty="0"/>
          </a:p>
          <a:p>
            <a:r>
              <a:rPr lang="it-IT" b="1" dirty="0"/>
              <a:t>Infine ci sono materiali che al di sotto di una certa temperatura (in genere molto bassa) diventano </a:t>
            </a:r>
            <a:r>
              <a:rPr lang="it-IT" b="1" dirty="0">
                <a:solidFill>
                  <a:srgbClr val="FFFF00"/>
                </a:solidFill>
              </a:rPr>
              <a:t>superconduttori</a:t>
            </a:r>
            <a:r>
              <a:rPr 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73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2" y="300272"/>
            <a:ext cx="9404723" cy="1020482"/>
          </a:xfrm>
        </p:spPr>
        <p:txBody>
          <a:bodyPr/>
          <a:lstStyle/>
          <a:p>
            <a:r>
              <a:rPr lang="it-IT" b="1" dirty="0"/>
              <a:t>Capacità elettrica. Condensatori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6112" y="1143000"/>
            <a:ext cx="10872788" cy="4775199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Se si inserisce una carica elettrica Q in un conduttore, questo acquisirà un potenziale elettrico V, uguale in tutto il conduttore, pari 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dove C è una costante, detta capacità elettrica, dipendente dalla forma del conduttore. La capacità elettrica si misura in farad (F), dal nome di Michael Faraday.</a:t>
            </a:r>
          </a:p>
          <a:p>
            <a:pPr marL="0" indent="0">
              <a:buNone/>
            </a:pPr>
            <a:r>
              <a:rPr lang="it-IT" b="1" dirty="0"/>
              <a:t>Si chiama condensatore un dispositivo formato da due armature conduttrici affacciate, separate da materiale isolante.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094174"/>
              </p:ext>
            </p:extLst>
          </p:nvPr>
        </p:nvGraphicFramePr>
        <p:xfrm>
          <a:off x="4724401" y="1968827"/>
          <a:ext cx="872714" cy="79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431640" imgH="393480" progId="Equation.DSMT4">
                  <p:embed/>
                </p:oleObj>
              </mc:Choice>
              <mc:Fallback>
                <p:oleObj name="Equation" r:id="rId3" imgW="431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1" y="1968827"/>
                        <a:ext cx="872714" cy="795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egnaposto contenuto 3" descr="1506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2794" r="4011" b="47957"/>
          <a:stretch/>
        </p:blipFill>
        <p:spPr>
          <a:xfrm>
            <a:off x="2246312" y="4513354"/>
            <a:ext cx="6985000" cy="22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8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1507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3" b="21219"/>
          <a:stretch/>
        </p:blipFill>
        <p:spPr>
          <a:xfrm>
            <a:off x="8358164" y="987119"/>
            <a:ext cx="3559223" cy="5375581"/>
          </a:xfrm>
        </p:spPr>
      </p:pic>
      <p:sp>
        <p:nvSpPr>
          <p:cNvPr id="2" name="CasellaDiTesto 1"/>
          <p:cNvSpPr txBox="1"/>
          <p:nvPr/>
        </p:nvSpPr>
        <p:spPr>
          <a:xfrm>
            <a:off x="533400" y="355600"/>
            <a:ext cx="786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Condensatori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23900" y="1600200"/>
            <a:ext cx="7302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capacità di un condensatore è in generale 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Per il condensatore piano si ha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Un condensatore è come una «bottiglia» per contenere cariche elettriche.</a:t>
            </a:r>
          </a:p>
          <a:p>
            <a:endParaRPr lang="it-IT" b="1" dirty="0"/>
          </a:p>
          <a:p>
            <a:r>
              <a:rPr lang="it-IT" b="1" dirty="0"/>
              <a:t>La capacità di un condensatore è in genere molto maggiore della capacità di un semplice conduttore.</a:t>
            </a:r>
          </a:p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70016"/>
              </p:ext>
            </p:extLst>
          </p:nvPr>
        </p:nvGraphicFramePr>
        <p:xfrm>
          <a:off x="3429000" y="1997629"/>
          <a:ext cx="1111250" cy="80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997629"/>
                        <a:ext cx="1111250" cy="801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28654"/>
              </p:ext>
            </p:extLst>
          </p:nvPr>
        </p:nvGraphicFramePr>
        <p:xfrm>
          <a:off x="2986482" y="3406334"/>
          <a:ext cx="1369617" cy="77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698400" imgH="393480" progId="Equation.DSMT4">
                  <p:embed/>
                </p:oleObj>
              </mc:Choice>
              <mc:Fallback>
                <p:oleObj name="Equation" r:id="rId6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86482" y="3406334"/>
                        <a:ext cx="1369617" cy="771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80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150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099" y="1465999"/>
            <a:ext cx="9915601" cy="5023701"/>
          </a:xfrm>
        </p:spPr>
      </p:pic>
      <p:sp>
        <p:nvSpPr>
          <p:cNvPr id="2" name="CasellaDiTesto 1"/>
          <p:cNvSpPr txBox="1"/>
          <p:nvPr/>
        </p:nvSpPr>
        <p:spPr>
          <a:xfrm>
            <a:off x="1273099" y="215900"/>
            <a:ext cx="884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Condensatori in serie</a:t>
            </a:r>
          </a:p>
        </p:txBody>
      </p:sp>
    </p:spTree>
    <p:extLst>
      <p:ext uri="{BB962C8B-B14F-4D97-AF65-F5344CB8AC3E}">
        <p14:creationId xmlns:p14="http://schemas.microsoft.com/office/powerpoint/2010/main" val="293141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15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1" y="1485932"/>
            <a:ext cx="10399090" cy="4787868"/>
          </a:xfrm>
        </p:spPr>
      </p:pic>
      <p:sp>
        <p:nvSpPr>
          <p:cNvPr id="3" name="CasellaDiTesto 2"/>
          <p:cNvSpPr txBox="1"/>
          <p:nvPr/>
        </p:nvSpPr>
        <p:spPr>
          <a:xfrm>
            <a:off x="1273099" y="215900"/>
            <a:ext cx="8848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Condensatori in parallelo</a:t>
            </a:r>
          </a:p>
        </p:txBody>
      </p:sp>
    </p:spTree>
    <p:extLst>
      <p:ext uri="{BB962C8B-B14F-4D97-AF65-F5344CB8AC3E}">
        <p14:creationId xmlns:p14="http://schemas.microsoft.com/office/powerpoint/2010/main" val="4097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7100" y="106818"/>
            <a:ext cx="9111034" cy="1083982"/>
          </a:xfrm>
        </p:spPr>
        <p:txBody>
          <a:bodyPr/>
          <a:lstStyle/>
          <a:p>
            <a:r>
              <a:rPr lang="it-IT" b="1" dirty="0"/>
              <a:t>La corrente elettrica. La resistenza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400" y="1190800"/>
            <a:ext cx="10325100" cy="5451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Una corrente elettrica continua è uno spostamento di cariche elettriche in una data direzione. Quantitativamente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La corrente elettrica si misura in ampere (A). Essa è un’unità fondamentale, come L, T e M ed è </a:t>
            </a:r>
            <a:r>
              <a:rPr lang="it-IT" b="1" dirty="0"/>
              <a:t>indicata con I</a:t>
            </a:r>
            <a:r>
              <a:rPr lang="it-IT" b="1" dirty="0"/>
              <a:t>.  La carica elettrica ha dimensioni [I T].</a:t>
            </a:r>
          </a:p>
          <a:p>
            <a:pPr marL="0" indent="0">
              <a:buNone/>
            </a:pPr>
            <a:r>
              <a:rPr lang="it-IT" b="1" dirty="0"/>
              <a:t> In un conduttore possiamo far passare una corrente applicando ai capi di esso una differenza di potenziale: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La costante R è detta resistenza elettrica e dipende dalla forma e dal materiale del conduttore. La resistenza elettrica si misura in ohm (</a:t>
            </a:r>
            <a:r>
              <a:rPr lang="el-GR" b="1" dirty="0"/>
              <a:t>Ω</a:t>
            </a:r>
            <a:r>
              <a:rPr lang="it-IT" b="1" dirty="0"/>
              <a:t>).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Nei superconduttori  al di sotto della temperatura critica la resistenza si annulla.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020941"/>
              </p:ext>
            </p:extLst>
          </p:nvPr>
        </p:nvGraphicFramePr>
        <p:xfrm>
          <a:off x="4685661" y="1754859"/>
          <a:ext cx="949273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3" imgW="469800" imgH="393480" progId="Equation.DSMT4">
                  <p:embed/>
                </p:oleObj>
              </mc:Choice>
              <mc:Fallback>
                <p:oleObj name="Equation" r:id="rId3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5661" y="1754859"/>
                        <a:ext cx="949273" cy="79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667344"/>
              </p:ext>
            </p:extLst>
          </p:nvPr>
        </p:nvGraphicFramePr>
        <p:xfrm>
          <a:off x="5003161" y="3909594"/>
          <a:ext cx="958912" cy="8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3161" y="3909594"/>
                        <a:ext cx="958912" cy="80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695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330200"/>
            <a:ext cx="9404723" cy="1523048"/>
          </a:xfrm>
        </p:spPr>
        <p:txBody>
          <a:bodyPr/>
          <a:lstStyle/>
          <a:p>
            <a:r>
              <a:rPr lang="it-IT" b="1" dirty="0"/>
              <a:t>La resistività</a:t>
            </a:r>
          </a:p>
        </p:txBody>
      </p:sp>
      <p:pic>
        <p:nvPicPr>
          <p:cNvPr id="4" name="Segnaposto contenuto 3" descr="1511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5562" r="5721" b="58721"/>
          <a:stretch/>
        </p:blipFill>
        <p:spPr>
          <a:xfrm>
            <a:off x="7803612" y="1968499"/>
            <a:ext cx="4108987" cy="2538537"/>
          </a:xfr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71185"/>
              </p:ext>
            </p:extLst>
          </p:nvPr>
        </p:nvGraphicFramePr>
        <p:xfrm>
          <a:off x="2451329" y="2272567"/>
          <a:ext cx="1338826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1329" y="2272567"/>
                        <a:ext cx="1338826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90511" y="1559462"/>
            <a:ext cx="69992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Un conduttore cilindrico di lunghezza l e area della base S ha una resistenza</a:t>
            </a:r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La costante </a:t>
            </a:r>
            <a:r>
              <a:rPr lang="el-GR" sz="2000" b="1" dirty="0"/>
              <a:t>ρ</a:t>
            </a:r>
            <a:r>
              <a:rPr lang="it-IT" sz="2000" b="1" dirty="0"/>
              <a:t> (la lettera greca ro) è detta resistività e dipende dal materiale.</a:t>
            </a:r>
          </a:p>
          <a:p>
            <a:endParaRPr lang="it-IT" sz="2000" b="1" dirty="0"/>
          </a:p>
          <a:p>
            <a:r>
              <a:rPr lang="it-IT" sz="2000" b="1" dirty="0"/>
              <a:t>Talora si usa l’inverso della resistività, detta conducibilità</a:t>
            </a:r>
            <a:r>
              <a:rPr lang="it-IT" b="1" dirty="0"/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076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tab1503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3678" r="2921" b="15097"/>
          <a:stretch/>
        </p:blipFill>
        <p:spPr>
          <a:xfrm>
            <a:off x="2111734" y="396274"/>
            <a:ext cx="7514866" cy="6043425"/>
          </a:xfrm>
        </p:spPr>
      </p:pic>
    </p:spTree>
    <p:extLst>
      <p:ext uri="{BB962C8B-B14F-4D97-AF65-F5344CB8AC3E}">
        <p14:creationId xmlns:p14="http://schemas.microsoft.com/office/powerpoint/2010/main" val="70701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151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025" y="1960564"/>
            <a:ext cx="11074175" cy="3801614"/>
          </a:xfrm>
        </p:spPr>
      </p:pic>
      <p:sp>
        <p:nvSpPr>
          <p:cNvPr id="2" name="CasellaDiTesto 1"/>
          <p:cNvSpPr txBox="1"/>
          <p:nvPr/>
        </p:nvSpPr>
        <p:spPr>
          <a:xfrm>
            <a:off x="762000" y="342900"/>
            <a:ext cx="91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Resistenze in serie</a:t>
            </a:r>
          </a:p>
        </p:txBody>
      </p:sp>
    </p:spTree>
    <p:extLst>
      <p:ext uri="{BB962C8B-B14F-4D97-AF65-F5344CB8AC3E}">
        <p14:creationId xmlns:p14="http://schemas.microsoft.com/office/powerpoint/2010/main" val="321325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 </a:t>
            </a:r>
            <a:r>
              <a:rPr lang="en-US" dirty="0" err="1"/>
              <a:t>cosa</a:t>
            </a:r>
            <a:r>
              <a:rPr lang="en-US" dirty="0"/>
              <a:t> </a:t>
            </a:r>
            <a:r>
              <a:rPr lang="en-US" dirty="0" err="1"/>
              <a:t>parleremo</a:t>
            </a:r>
            <a:r>
              <a:rPr lang="en-US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4293" y="1511300"/>
            <a:ext cx="8946541" cy="42417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cariche</a:t>
            </a:r>
            <a:r>
              <a:rPr lang="en-US" b="1" dirty="0"/>
              <a:t> </a:t>
            </a:r>
            <a:r>
              <a:rPr lang="en-US" b="1" dirty="0" err="1"/>
              <a:t>elettriche</a:t>
            </a:r>
            <a:r>
              <a:rPr lang="en-US" b="1" dirty="0"/>
              <a:t> e la </a:t>
            </a:r>
            <a:r>
              <a:rPr lang="en-US" b="1" dirty="0" err="1"/>
              <a:t>forza</a:t>
            </a:r>
            <a:r>
              <a:rPr lang="en-US" b="1" dirty="0"/>
              <a:t> di Coulomb</a:t>
            </a:r>
          </a:p>
          <a:p>
            <a:r>
              <a:rPr lang="en-US" b="1" dirty="0"/>
              <a:t>La </a:t>
            </a:r>
            <a:r>
              <a:rPr lang="en-US" b="1" dirty="0" err="1"/>
              <a:t>costante</a:t>
            </a:r>
            <a:r>
              <a:rPr lang="en-US" b="1" dirty="0"/>
              <a:t> </a:t>
            </a:r>
            <a:r>
              <a:rPr lang="en-US" b="1" dirty="0" err="1"/>
              <a:t>dielettrica</a:t>
            </a:r>
            <a:endParaRPr lang="en-US" b="1" dirty="0"/>
          </a:p>
          <a:p>
            <a:r>
              <a:rPr lang="en-US" b="1" dirty="0"/>
              <a:t>Il campo e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potenziale</a:t>
            </a:r>
            <a:r>
              <a:rPr lang="en-US" b="1" dirty="0"/>
              <a:t> </a:t>
            </a:r>
            <a:r>
              <a:rPr lang="en-US" b="1" dirty="0" err="1"/>
              <a:t>elettrico</a:t>
            </a:r>
            <a:endParaRPr lang="en-US" b="1" dirty="0"/>
          </a:p>
          <a:p>
            <a:r>
              <a:rPr lang="en-US" b="1" dirty="0"/>
              <a:t>Il dipole </a:t>
            </a:r>
            <a:r>
              <a:rPr lang="en-US" b="1" dirty="0" err="1"/>
              <a:t>elettrico</a:t>
            </a:r>
            <a:endParaRPr lang="en-US" b="1" dirty="0"/>
          </a:p>
          <a:p>
            <a:r>
              <a:rPr lang="en-US" b="1" dirty="0"/>
              <a:t>Breve </a:t>
            </a:r>
            <a:r>
              <a:rPr lang="en-US" b="1" dirty="0" err="1"/>
              <a:t>cenno</a:t>
            </a:r>
            <a:r>
              <a:rPr lang="en-US" b="1" dirty="0"/>
              <a:t> </a:t>
            </a:r>
            <a:r>
              <a:rPr lang="en-US" b="1" dirty="0" err="1"/>
              <a:t>sulla</a:t>
            </a:r>
            <a:r>
              <a:rPr lang="en-US" b="1" dirty="0"/>
              <a:t> </a:t>
            </a:r>
            <a:r>
              <a:rPr lang="en-US" b="1" dirty="0" err="1"/>
              <a:t>struttura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materia</a:t>
            </a:r>
            <a:endParaRPr lang="en-US" b="1" dirty="0"/>
          </a:p>
          <a:p>
            <a:r>
              <a:rPr lang="en-US" b="1" dirty="0" err="1"/>
              <a:t>Conduttori</a:t>
            </a:r>
            <a:r>
              <a:rPr lang="en-US" b="1" dirty="0"/>
              <a:t> </a:t>
            </a:r>
            <a:r>
              <a:rPr lang="en-US" b="1" dirty="0" err="1"/>
              <a:t>ed</a:t>
            </a:r>
            <a:r>
              <a:rPr lang="en-US" b="1" dirty="0"/>
              <a:t> </a:t>
            </a:r>
            <a:r>
              <a:rPr lang="en-US" b="1" dirty="0" err="1"/>
              <a:t>isolanti</a:t>
            </a:r>
            <a:endParaRPr lang="en-US" b="1" dirty="0"/>
          </a:p>
          <a:p>
            <a:r>
              <a:rPr lang="en-US" b="1" dirty="0" err="1"/>
              <a:t>Capacità</a:t>
            </a:r>
            <a:r>
              <a:rPr lang="en-US" b="1" dirty="0"/>
              <a:t> </a:t>
            </a:r>
            <a:r>
              <a:rPr lang="en-US" b="1" dirty="0" err="1"/>
              <a:t>elettrica</a:t>
            </a:r>
            <a:r>
              <a:rPr lang="en-US" b="1" dirty="0"/>
              <a:t> e </a:t>
            </a:r>
            <a:r>
              <a:rPr lang="en-US" b="1" dirty="0" err="1"/>
              <a:t>condensatori</a:t>
            </a:r>
            <a:endParaRPr lang="en-US" b="1" dirty="0"/>
          </a:p>
          <a:p>
            <a:r>
              <a:rPr lang="en-US" b="1" dirty="0"/>
              <a:t>La </a:t>
            </a:r>
            <a:r>
              <a:rPr lang="en-US" b="1" dirty="0" err="1"/>
              <a:t>corrente</a:t>
            </a:r>
            <a:r>
              <a:rPr lang="en-US" b="1" dirty="0"/>
              <a:t> </a:t>
            </a:r>
            <a:r>
              <a:rPr lang="en-US" b="1" dirty="0" err="1"/>
              <a:t>elettrica</a:t>
            </a:r>
            <a:r>
              <a:rPr lang="en-US" b="1" dirty="0"/>
              <a:t> e la </a:t>
            </a:r>
            <a:r>
              <a:rPr lang="en-US" b="1" dirty="0" err="1"/>
              <a:t>resistenza</a:t>
            </a:r>
            <a:endParaRPr lang="en-US" b="1" dirty="0"/>
          </a:p>
          <a:p>
            <a:r>
              <a:rPr lang="en-US" b="1" dirty="0"/>
              <a:t>La </a:t>
            </a:r>
            <a:r>
              <a:rPr lang="en-US" b="1" dirty="0" err="1"/>
              <a:t>resistività</a:t>
            </a:r>
            <a:endParaRPr lang="en-US" b="1" dirty="0"/>
          </a:p>
          <a:p>
            <a:r>
              <a:rPr lang="en-US" b="1" dirty="0" err="1"/>
              <a:t>Effetto</a:t>
            </a:r>
            <a:r>
              <a:rPr lang="en-US" b="1" dirty="0"/>
              <a:t> </a:t>
            </a:r>
            <a:r>
              <a:rPr lang="en-US" b="1" dirty="0" err="1"/>
              <a:t>termico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corrente</a:t>
            </a:r>
            <a:r>
              <a:rPr lang="en-US" b="1" dirty="0"/>
              <a:t> </a:t>
            </a:r>
            <a:r>
              <a:rPr lang="en-US" b="1" dirty="0" err="1"/>
              <a:t>elettrica</a:t>
            </a:r>
            <a:endParaRPr lang="en-US" b="1" dirty="0"/>
          </a:p>
          <a:p>
            <a:r>
              <a:rPr lang="en-US" b="1" dirty="0"/>
              <a:t>Le </a:t>
            </a:r>
            <a:r>
              <a:rPr lang="en-US" b="1" dirty="0" err="1"/>
              <a:t>attività</a:t>
            </a:r>
            <a:r>
              <a:rPr lang="en-US" b="1" dirty="0"/>
              <a:t> </a:t>
            </a:r>
            <a:r>
              <a:rPr lang="en-US" b="1" dirty="0" err="1"/>
              <a:t>bioelettriche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sistemi</a:t>
            </a:r>
            <a:r>
              <a:rPr lang="en-US" b="1" dirty="0"/>
              <a:t> </a:t>
            </a:r>
            <a:r>
              <a:rPr lang="en-US" b="1" dirty="0" err="1"/>
              <a:t>biologici</a:t>
            </a:r>
            <a:endParaRPr lang="en-US" b="1" dirty="0"/>
          </a:p>
          <a:p>
            <a:r>
              <a:rPr lang="en-US" b="1" dirty="0" err="1"/>
              <a:t>Elettrocardiogramma</a:t>
            </a:r>
            <a:r>
              <a:rPr lang="en-US" b="1" dirty="0"/>
              <a:t> </a:t>
            </a:r>
            <a:r>
              <a:rPr lang="en-US" b="1" dirty="0" err="1"/>
              <a:t>ed</a:t>
            </a:r>
            <a:r>
              <a:rPr lang="en-US" b="1" dirty="0"/>
              <a:t> </a:t>
            </a:r>
            <a:r>
              <a:rPr lang="en-US" b="1" dirty="0" err="1"/>
              <a:t>elettroencefalogramma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476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3" descr="151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699" y="1435703"/>
            <a:ext cx="10338901" cy="5182396"/>
          </a:xfrm>
        </p:spPr>
      </p:pic>
      <p:sp>
        <p:nvSpPr>
          <p:cNvPr id="3" name="CasellaDiTesto 2"/>
          <p:cNvSpPr txBox="1"/>
          <p:nvPr/>
        </p:nvSpPr>
        <p:spPr>
          <a:xfrm>
            <a:off x="762000" y="342900"/>
            <a:ext cx="918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Resistenze in parallelo</a:t>
            </a:r>
          </a:p>
        </p:txBody>
      </p:sp>
    </p:spTree>
    <p:extLst>
      <p:ext uri="{BB962C8B-B14F-4D97-AF65-F5344CB8AC3E}">
        <p14:creationId xmlns:p14="http://schemas.microsoft.com/office/powerpoint/2010/main" val="20532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3" descr="1514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3976" y="1211264"/>
            <a:ext cx="3865563" cy="5394325"/>
          </a:xfrm>
        </p:spPr>
      </p:pic>
      <p:sp>
        <p:nvSpPr>
          <p:cNvPr id="2" name="CasellaDiTesto 1"/>
          <p:cNvSpPr txBox="1"/>
          <p:nvPr/>
        </p:nvSpPr>
        <p:spPr>
          <a:xfrm>
            <a:off x="622300" y="330200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Soluzioni elettrolitiche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95300" y="1612900"/>
            <a:ext cx="675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Un soluto posto in un solvente può dissociarsi in ioni, rendendo quindi la soluzione conduttrice. In tal caso parliamo di soluzione elettrolitica.</a:t>
            </a:r>
          </a:p>
        </p:txBody>
      </p:sp>
    </p:spTree>
    <p:extLst>
      <p:ext uri="{BB962C8B-B14F-4D97-AF65-F5344CB8AC3E}">
        <p14:creationId xmlns:p14="http://schemas.microsoft.com/office/powerpoint/2010/main" val="318802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7037" y="440018"/>
            <a:ext cx="10479089" cy="1400530"/>
          </a:xfrm>
        </p:spPr>
        <p:txBody>
          <a:bodyPr/>
          <a:lstStyle/>
          <a:p>
            <a:r>
              <a:rPr lang="it-IT" b="1" dirty="0"/>
              <a:t>Effetto termico della corrente elettrica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800" y="1714500"/>
            <a:ext cx="10414000" cy="4533899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Il passaggio di una corrente elettrica i in un conduttore di resistenza R dissipa in calore una potenza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Il risultato è che il conduttore si riscalda.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Su questo principio funzionano i fornelletti elettrici e le vecchie lampadine a incandescenza.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 </a:t>
            </a:r>
            <a:r>
              <a:rPr lang="en-US" b="1" dirty="0" err="1"/>
              <a:t>vogliamo</a:t>
            </a:r>
            <a:r>
              <a:rPr lang="en-US" b="1" dirty="0"/>
              <a:t> </a:t>
            </a:r>
            <a:r>
              <a:rPr lang="en-US" b="1" dirty="0" err="1"/>
              <a:t>trasportare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corrente</a:t>
            </a:r>
            <a:r>
              <a:rPr lang="en-US" b="1" dirty="0"/>
              <a:t> </a:t>
            </a:r>
            <a:r>
              <a:rPr lang="en-US" b="1" dirty="0" err="1"/>
              <a:t>lungo</a:t>
            </a:r>
            <a:r>
              <a:rPr lang="en-US" b="1" dirty="0"/>
              <a:t> un </a:t>
            </a:r>
            <a:r>
              <a:rPr lang="en-US" b="1" dirty="0" err="1"/>
              <a:t>cavo</a:t>
            </a:r>
            <a:r>
              <a:rPr lang="en-US" b="1" dirty="0"/>
              <a:t>, è bene </a:t>
            </a:r>
            <a:r>
              <a:rPr lang="en-US" b="1" dirty="0" err="1"/>
              <a:t>che</a:t>
            </a:r>
            <a:r>
              <a:rPr lang="en-US" b="1" dirty="0"/>
              <a:t> la </a:t>
            </a:r>
            <a:r>
              <a:rPr lang="en-US" b="1" dirty="0" err="1"/>
              <a:t>resistenza</a:t>
            </a:r>
            <a:r>
              <a:rPr lang="en-US" b="1" dirty="0"/>
              <a:t> del </a:t>
            </a:r>
            <a:r>
              <a:rPr lang="en-US" b="1" dirty="0" err="1"/>
              <a:t>cavo</a:t>
            </a:r>
            <a:r>
              <a:rPr lang="en-US" b="1" dirty="0"/>
              <a:t> </a:t>
            </a:r>
            <a:r>
              <a:rPr lang="en-US" b="1" dirty="0" err="1"/>
              <a:t>sia</a:t>
            </a:r>
            <a:r>
              <a:rPr lang="en-US" b="1" dirty="0"/>
              <a:t> molto </a:t>
            </a:r>
            <a:r>
              <a:rPr lang="en-US" b="1" dirty="0" err="1"/>
              <a:t>bassa</a:t>
            </a:r>
            <a:r>
              <a:rPr lang="en-US" b="1" dirty="0"/>
              <a:t>, </a:t>
            </a:r>
            <a:r>
              <a:rPr lang="en-US" b="1" dirty="0" err="1"/>
              <a:t>altrimenti</a:t>
            </a:r>
            <a:r>
              <a:rPr lang="en-US" b="1" dirty="0"/>
              <a:t> ci </a:t>
            </a:r>
            <a:r>
              <a:rPr lang="en-US" b="1" dirty="0" err="1"/>
              <a:t>sarà</a:t>
            </a:r>
            <a:r>
              <a:rPr lang="en-US" b="1" dirty="0"/>
              <a:t> forte </a:t>
            </a:r>
            <a:r>
              <a:rPr lang="en-US" b="1" dirty="0" err="1"/>
              <a:t>dissipazione</a:t>
            </a:r>
            <a:r>
              <a:rPr lang="en-US" b="1" dirty="0"/>
              <a:t> di </a:t>
            </a:r>
            <a:r>
              <a:rPr lang="en-US" b="1" dirty="0" err="1"/>
              <a:t>energia</a:t>
            </a:r>
            <a:r>
              <a:rPr lang="en-US" b="1" dirty="0"/>
              <a:t>.</a:t>
            </a:r>
            <a:endParaRPr lang="it-IT" b="1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49033"/>
              </p:ext>
            </p:extLst>
          </p:nvPr>
        </p:nvGraphicFramePr>
        <p:xfrm>
          <a:off x="3076575" y="2549394"/>
          <a:ext cx="3006725" cy="565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079280" imgH="203040" progId="Equation.DSMT4">
                  <p:embed/>
                </p:oleObj>
              </mc:Choice>
              <mc:Fallback>
                <p:oleObj name="Equation" r:id="rId3" imgW="1079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6575" y="2549394"/>
                        <a:ext cx="3006725" cy="565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286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1515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6110" r="3557" b="17067"/>
          <a:stretch/>
        </p:blipFill>
        <p:spPr>
          <a:xfrm>
            <a:off x="1311365" y="212036"/>
            <a:ext cx="8861185" cy="6188764"/>
          </a:xfrm>
        </p:spPr>
      </p:pic>
    </p:spTree>
    <p:extLst>
      <p:ext uri="{BB962C8B-B14F-4D97-AF65-F5344CB8AC3E}">
        <p14:creationId xmlns:p14="http://schemas.microsoft.com/office/powerpoint/2010/main" val="3660117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711" y="165100"/>
            <a:ext cx="11279189" cy="1688148"/>
          </a:xfrm>
        </p:spPr>
        <p:txBody>
          <a:bodyPr/>
          <a:lstStyle/>
          <a:p>
            <a:r>
              <a:rPr lang="it-IT" b="1" dirty="0"/>
              <a:t>Le attività bioelettriche nei sistemi biologici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700" y="1333500"/>
            <a:ext cx="10706100" cy="52832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Si indica con il termine di </a:t>
            </a:r>
            <a:r>
              <a:rPr lang="it-IT" b="1" dirty="0">
                <a:solidFill>
                  <a:srgbClr val="FFFF00"/>
                </a:solidFill>
              </a:rPr>
              <a:t>potenziali bioelettrici </a:t>
            </a:r>
            <a:r>
              <a:rPr lang="it-IT" b="1" dirty="0"/>
              <a:t>una gran varietà di </a:t>
            </a:r>
            <a:r>
              <a:rPr lang="it-IT" b="1" dirty="0" err="1"/>
              <a:t>manifestaioni</a:t>
            </a:r>
            <a:r>
              <a:rPr lang="it-IT" b="1" dirty="0"/>
              <a:t> elettriche negli organismi viventi. Essi sono determinati essenzialmente da differenze di potenziale tra diversi punti di un organismo.</a:t>
            </a:r>
          </a:p>
          <a:p>
            <a:pPr marL="0" indent="0">
              <a:buNone/>
            </a:pPr>
            <a:r>
              <a:rPr lang="it-IT" b="1" dirty="0"/>
              <a:t>Esempio tipico sono i </a:t>
            </a:r>
            <a:r>
              <a:rPr lang="it-IT" b="1" dirty="0">
                <a:solidFill>
                  <a:srgbClr val="FFFF00"/>
                </a:solidFill>
              </a:rPr>
              <a:t>potenziali d’azione </a:t>
            </a:r>
            <a:r>
              <a:rPr lang="it-IT" b="1" dirty="0"/>
              <a:t>delle membrane cellulari che hanno la forma di brevi impulsi.</a:t>
            </a:r>
          </a:p>
          <a:p>
            <a:pPr marL="0" indent="0">
              <a:buNone/>
            </a:pPr>
            <a:r>
              <a:rPr lang="it-IT" b="1" dirty="0"/>
              <a:t>Essi sono generati o nelle cellule e fibre nervose o nelle cellule muscolari. Nel primo caso sono la base del sistema di informazioni del corpo umano, nel secondo sono i segnali che danno il via alle contrazioni muscolari o ad altre reazioni, come il rilascio di ormoni.</a:t>
            </a:r>
          </a:p>
          <a:p>
            <a:pPr marL="0" indent="0">
              <a:buNone/>
            </a:pPr>
            <a:r>
              <a:rPr lang="it-IT" b="1" dirty="0"/>
              <a:t>I due sistemi sono ovviamente interconnessi poiché un segnale del secondo tipo si genera in genere dopo un segnale del primo tipo.</a:t>
            </a:r>
          </a:p>
          <a:p>
            <a:pPr marL="0" indent="0">
              <a:buNone/>
            </a:pPr>
            <a:r>
              <a:rPr lang="it-IT" b="1" dirty="0"/>
              <a:t>Un’altra manifestazione elettrica dei sistemi biologici, questa volta macroscopici, sono i tracciati elettrocardiografici (ECG), elettroencefalografici (EEG) ed </a:t>
            </a:r>
            <a:r>
              <a:rPr lang="it-IT" b="1" dirty="0" err="1"/>
              <a:t>elettromielografici</a:t>
            </a:r>
            <a:r>
              <a:rPr lang="it-IT" b="1" dirty="0"/>
              <a:t> (EMG).</a:t>
            </a:r>
          </a:p>
        </p:txBody>
      </p:sp>
    </p:spTree>
    <p:extLst>
      <p:ext uri="{BB962C8B-B14F-4D97-AF65-F5344CB8AC3E}">
        <p14:creationId xmlns:p14="http://schemas.microsoft.com/office/powerpoint/2010/main" val="4128011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16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1476375"/>
            <a:ext cx="8240713" cy="5381625"/>
          </a:xfrm>
        </p:spPr>
      </p:pic>
      <p:sp>
        <p:nvSpPr>
          <p:cNvPr id="2" name="CasellaDiTesto 1"/>
          <p:cNvSpPr txBox="1"/>
          <p:nvPr/>
        </p:nvSpPr>
        <p:spPr>
          <a:xfrm>
            <a:off x="368300" y="10160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Andamento tipico del potenziale di azione in una cellula nervosa (assone)</a:t>
            </a:r>
          </a:p>
        </p:txBody>
      </p:sp>
    </p:spTree>
    <p:extLst>
      <p:ext uri="{BB962C8B-B14F-4D97-AF65-F5344CB8AC3E}">
        <p14:creationId xmlns:p14="http://schemas.microsoft.com/office/powerpoint/2010/main" val="2469361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3" descr="161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1" y="1352633"/>
            <a:ext cx="9129714" cy="5167231"/>
          </a:xfrm>
        </p:spPr>
      </p:pic>
      <p:sp>
        <p:nvSpPr>
          <p:cNvPr id="2" name="CasellaDiTesto 1"/>
          <p:cNvSpPr txBox="1"/>
          <p:nvPr/>
        </p:nvSpPr>
        <p:spPr>
          <a:xfrm>
            <a:off x="838200" y="368300"/>
            <a:ext cx="986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Cellula nervosa con assone e </a:t>
            </a:r>
            <a:r>
              <a:rPr lang="it-IT" sz="4000" b="1" dirty="0" err="1"/>
              <a:t>dentriti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94744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3" descr="161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2339" y="917575"/>
            <a:ext cx="7820025" cy="4914900"/>
          </a:xfrm>
        </p:spPr>
      </p:pic>
    </p:spTree>
    <p:extLst>
      <p:ext uri="{BB962C8B-B14F-4D97-AF65-F5344CB8AC3E}">
        <p14:creationId xmlns:p14="http://schemas.microsoft.com/office/powerpoint/2010/main" val="3012779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1616.gif"/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7"/>
          <a:stretch/>
        </p:blipFill>
        <p:spPr>
          <a:xfrm>
            <a:off x="8674100" y="418820"/>
            <a:ext cx="2997200" cy="6086017"/>
          </a:xfrm>
        </p:spPr>
      </p:pic>
      <p:pic>
        <p:nvPicPr>
          <p:cNvPr id="3" name="Segnaposto contenuto 3" descr="16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71975" r="5774" b="15258"/>
          <a:stretch/>
        </p:blipFill>
        <p:spPr>
          <a:xfrm>
            <a:off x="5079999" y="4838700"/>
            <a:ext cx="3430575" cy="14351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0700" y="418820"/>
            <a:ext cx="76581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Potenziali di azione in:</a:t>
            </a:r>
          </a:p>
          <a:p>
            <a:endParaRPr lang="it-IT" sz="32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b="1" dirty="0"/>
              <a:t>Assone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b="1" dirty="0"/>
              <a:t>Fibra muscolare scheletrica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b="1" dirty="0"/>
              <a:t>Cellula muscolare cardiaca</a:t>
            </a:r>
          </a:p>
        </p:txBody>
      </p:sp>
    </p:spTree>
    <p:extLst>
      <p:ext uri="{BB962C8B-B14F-4D97-AF65-F5344CB8AC3E}">
        <p14:creationId xmlns:p14="http://schemas.microsoft.com/office/powerpoint/2010/main" val="193003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161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076" y="1600200"/>
            <a:ext cx="10672823" cy="4597270"/>
          </a:xfrm>
        </p:spPr>
      </p:pic>
      <p:sp>
        <p:nvSpPr>
          <p:cNvPr id="2" name="CasellaDiTesto 1"/>
          <p:cNvSpPr txBox="1"/>
          <p:nvPr/>
        </p:nvSpPr>
        <p:spPr>
          <a:xfrm>
            <a:off x="609600" y="203200"/>
            <a:ext cx="982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Elettrocardiogramma</a:t>
            </a:r>
          </a:p>
        </p:txBody>
      </p:sp>
    </p:spTree>
    <p:extLst>
      <p:ext uri="{BB962C8B-B14F-4D97-AF65-F5344CB8AC3E}">
        <p14:creationId xmlns:p14="http://schemas.microsoft.com/office/powerpoint/2010/main" val="362677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3" descr="1501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>
          <a:xfrm>
            <a:off x="9208120" y="791960"/>
            <a:ext cx="2916237" cy="5378495"/>
          </a:xfrm>
        </p:spPr>
      </p:pic>
      <p:sp>
        <p:nvSpPr>
          <p:cNvPr id="2" name="CasellaDiTesto 1"/>
          <p:cNvSpPr txBox="1"/>
          <p:nvPr/>
        </p:nvSpPr>
        <p:spPr>
          <a:xfrm>
            <a:off x="342900" y="279400"/>
            <a:ext cx="896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Cariche elettriche e forza di Coulomb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2900" y="1014631"/>
            <a:ext cx="896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Strofinando tra loro oggetti non metallici e avvicinandoli a pezzetti di carta si può osservare la presenza di forze attrattive o repulsive.</a:t>
            </a:r>
          </a:p>
          <a:p>
            <a:endParaRPr lang="it-IT" b="1" dirty="0"/>
          </a:p>
          <a:p>
            <a:r>
              <a:rPr lang="it-IT" b="1" dirty="0"/>
              <a:t>Per interpretare questo fenomeno è necessario ipotizzare una proprietà fondamentale della materia detta </a:t>
            </a:r>
            <a:r>
              <a:rPr lang="it-IT" b="1" dirty="0">
                <a:solidFill>
                  <a:srgbClr val="FFFF00"/>
                </a:solidFill>
              </a:rPr>
              <a:t>carica elettrica </a:t>
            </a:r>
            <a:r>
              <a:rPr lang="it-IT" b="1" dirty="0"/>
              <a:t>che può essere positiva (+) o negativa (-) con le seguenti proprietà: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oggetti con cariche dello stesso segno si respingono e con segno opposto si attraggono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la somma algebrica delle cariche si conserva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qualunque carica è un multiplo intero di una carica elementare (carica dell’elettrone)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  <a:p>
            <a:r>
              <a:rPr lang="it-IT" b="1" dirty="0"/>
              <a:t>Per la forza (detta forza di Coulomb) che si instaura tra due cariche si trova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La forza è repulsiva se positiva. L’unità di misura della carica è il </a:t>
            </a:r>
            <a:r>
              <a:rPr lang="it-IT" b="1" dirty="0">
                <a:solidFill>
                  <a:srgbClr val="FFFF00"/>
                </a:solidFill>
              </a:rPr>
              <a:t>coulomb</a:t>
            </a:r>
            <a:r>
              <a:rPr lang="it-IT" b="1" dirty="0"/>
              <a:t> (</a:t>
            </a:r>
            <a:r>
              <a:rPr lang="it-IT" b="1" dirty="0">
                <a:solidFill>
                  <a:srgbClr val="FFFF00"/>
                </a:solidFill>
              </a:rPr>
              <a:t>C</a:t>
            </a:r>
            <a:r>
              <a:rPr lang="it-IT" b="1" dirty="0"/>
              <a:t>), le cui dimensioni sono [IT], dove I è la corrente elettrica e T il tempo.</a:t>
            </a:r>
          </a:p>
          <a:p>
            <a:endParaRPr lang="it-IT" b="1" dirty="0"/>
          </a:p>
          <a:p>
            <a:r>
              <a:rPr lang="it-IT" b="1" dirty="0"/>
              <a:t>Si noti la somiglianza della forza di Coulomb e quella di gravitazione.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020353"/>
              </p:ext>
            </p:extLst>
          </p:nvPr>
        </p:nvGraphicFramePr>
        <p:xfrm>
          <a:off x="3211168" y="4694674"/>
          <a:ext cx="1639128" cy="79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1041120" imgH="507960" progId="Equation.DSMT4">
                  <p:embed/>
                </p:oleObj>
              </mc:Choice>
              <mc:Fallback>
                <p:oleObj name="Equation" r:id="rId4" imgW="10411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1168" y="4694674"/>
                        <a:ext cx="1639128" cy="79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592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egnaposto contenuto 3" descr="1618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170" y="1484314"/>
            <a:ext cx="10659129" cy="5186854"/>
          </a:xfrm>
        </p:spPr>
      </p:pic>
      <p:sp>
        <p:nvSpPr>
          <p:cNvPr id="2" name="CasellaDiTesto 1"/>
          <p:cNvSpPr txBox="1"/>
          <p:nvPr/>
        </p:nvSpPr>
        <p:spPr>
          <a:xfrm>
            <a:off x="546100" y="177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Elettroencefalogramma</a:t>
            </a:r>
          </a:p>
        </p:txBody>
      </p:sp>
    </p:spTree>
    <p:extLst>
      <p:ext uri="{BB962C8B-B14F-4D97-AF65-F5344CB8AC3E}">
        <p14:creationId xmlns:p14="http://schemas.microsoft.com/office/powerpoint/2010/main" val="347412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3" descr="161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559" y="1438274"/>
            <a:ext cx="11248941" cy="4559386"/>
          </a:xfrm>
        </p:spPr>
      </p:pic>
    </p:spTree>
    <p:extLst>
      <p:ext uri="{BB962C8B-B14F-4D97-AF65-F5344CB8AC3E}">
        <p14:creationId xmlns:p14="http://schemas.microsoft.com/office/powerpoint/2010/main" val="144952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it-IT" dirty="0"/>
              <a:t>La costante 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1" y="1447800"/>
            <a:ext cx="8394699" cy="480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La costante K viene anche scritta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dove </a:t>
            </a:r>
            <a:r>
              <a:rPr lang="el-GR" b="1" dirty="0"/>
              <a:t>ε</a:t>
            </a:r>
            <a:r>
              <a:rPr lang="it-IT" b="1" baseline="-25000" dirty="0"/>
              <a:t>0</a:t>
            </a:r>
            <a:r>
              <a:rPr lang="it-IT" b="1" dirty="0"/>
              <a:t> è la costante dielettrica del vuoto e </a:t>
            </a:r>
            <a:r>
              <a:rPr lang="el-GR" b="1" dirty="0"/>
              <a:t>ε</a:t>
            </a:r>
            <a:r>
              <a:rPr lang="it-IT" b="1" baseline="-25000" dirty="0"/>
              <a:t>r</a:t>
            </a:r>
            <a:r>
              <a:rPr lang="it-IT" b="1" dirty="0"/>
              <a:t> è la costante dielettrica relativa, dipendente dal materiale frapposto tra le due cariche. </a:t>
            </a:r>
          </a:p>
          <a:p>
            <a:pPr marL="0" indent="0">
              <a:buNone/>
            </a:pPr>
            <a:r>
              <a:rPr lang="el-GR" b="1" dirty="0"/>
              <a:t>ε</a:t>
            </a:r>
            <a:r>
              <a:rPr lang="it-IT" b="1" baseline="-25000" dirty="0"/>
              <a:t>r</a:t>
            </a:r>
            <a:r>
              <a:rPr lang="it-IT" b="1" dirty="0"/>
              <a:t> vale 1 per il vuoto ed è maggiore di 1 per gli altri casi. Un valore particolarmente elevato si ha per l’acqua, per cui vale circa 80. </a:t>
            </a:r>
          </a:p>
          <a:p>
            <a:pPr marL="0" indent="0">
              <a:buNone/>
            </a:pPr>
            <a:r>
              <a:rPr lang="it-IT" b="1" dirty="0"/>
              <a:t>Più è elevato </a:t>
            </a:r>
            <a:r>
              <a:rPr lang="el-GR" b="1" dirty="0"/>
              <a:t>ε</a:t>
            </a:r>
            <a:r>
              <a:rPr lang="it-IT" b="1" baseline="-25000" dirty="0"/>
              <a:t>r</a:t>
            </a:r>
            <a:r>
              <a:rPr lang="it-IT" b="1" dirty="0"/>
              <a:t> del materiale in cui sono immerse le cariche (dielettrico), più bassa è la forza di Coulomb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/>
              <a:t>Questa riduzione è dovuta alla «polarizzazione» del dielettrico, che funziona da schermo.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967699"/>
              </p:ext>
            </p:extLst>
          </p:nvPr>
        </p:nvGraphicFramePr>
        <p:xfrm>
          <a:off x="4000499" y="1917700"/>
          <a:ext cx="1409141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761760" imgH="431640" progId="Equation.DSMT4">
                  <p:embed/>
                </p:oleObj>
              </mc:Choice>
              <mc:Fallback>
                <p:oleObj name="Equation" r:id="rId3" imgW="761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499" y="1917700"/>
                        <a:ext cx="1409141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egnaposto contenuto 3" descr="1501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21947" r="11595" b="58201"/>
          <a:stretch/>
        </p:blipFill>
        <p:spPr>
          <a:xfrm>
            <a:off x="8445552" y="4373282"/>
            <a:ext cx="3630111" cy="22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9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3" descr="tab15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5906" y="1095019"/>
            <a:ext cx="8908094" cy="4708881"/>
          </a:xfrm>
        </p:spPr>
      </p:pic>
    </p:spTree>
    <p:extLst>
      <p:ext uri="{BB962C8B-B14F-4D97-AF65-F5344CB8AC3E}">
        <p14:creationId xmlns:p14="http://schemas.microsoft.com/office/powerpoint/2010/main" val="201205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 descr="1502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4" b="25335"/>
          <a:stretch/>
        </p:blipFill>
        <p:spPr>
          <a:xfrm>
            <a:off x="6985000" y="1130301"/>
            <a:ext cx="5141914" cy="2350488"/>
          </a:xfrm>
        </p:spPr>
      </p:pic>
      <p:sp>
        <p:nvSpPr>
          <p:cNvPr id="2" name="CasellaDiTesto 1"/>
          <p:cNvSpPr txBox="1"/>
          <p:nvPr/>
        </p:nvSpPr>
        <p:spPr>
          <a:xfrm>
            <a:off x="685800" y="135744"/>
            <a:ext cx="954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campo e il potenziale elettrico</a:t>
            </a:r>
          </a:p>
        </p:txBody>
      </p:sp>
      <p:pic>
        <p:nvPicPr>
          <p:cNvPr id="4" name="Segnaposto contenuto 3" descr="150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1" b="18638"/>
          <a:stretch/>
        </p:blipFill>
        <p:spPr>
          <a:xfrm>
            <a:off x="7416800" y="3705905"/>
            <a:ext cx="4140199" cy="30182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5900" y="923291"/>
            <a:ext cx="695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Consideriamo una carica Q. Se poniamo una carica q di prova in un qualsiasi punto, osserviamo la presenza di una forza su di essa. Definiamo campo elettrico E il vettore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Il campo elettrico è conservativo.</a:t>
            </a:r>
          </a:p>
          <a:p>
            <a:endParaRPr lang="it-IT" b="1" dirty="0"/>
          </a:p>
          <a:p>
            <a:r>
              <a:rPr lang="it-IT" b="1" dirty="0"/>
              <a:t>Si definisce potenziale elettrico in un punto il rapporto tra l’energia potenziale di una carica posta nel punto e il valore della carica. Per la carica Q si ha un potenziale</a:t>
            </a:r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Il potenziale elettrico in un punto A è pari al lavoro compiuto dal campo per portare una carica unitaria da A all’infinito.</a:t>
            </a:r>
          </a:p>
          <a:p>
            <a:endParaRPr lang="it-IT" dirty="0"/>
          </a:p>
          <a:p>
            <a:r>
              <a:rPr lang="it-IT" b="1" dirty="0"/>
              <a:t>Il concetto di potenziale elettrico è importante perché, oltre a possedere un significato intrinseco legato al lavoro delle forze del campo, evita la complicazione della trattazione vettoriale.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12522"/>
              </p:ext>
            </p:extLst>
          </p:nvPr>
        </p:nvGraphicFramePr>
        <p:xfrm>
          <a:off x="2033586" y="1824144"/>
          <a:ext cx="1884176" cy="77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4" imgW="1117440" imgH="457200" progId="Equation.DSMT4">
                  <p:embed/>
                </p:oleObj>
              </mc:Choice>
              <mc:Fallback>
                <p:oleObj name="Equation" r:id="rId4" imgW="11174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3586" y="1824144"/>
                        <a:ext cx="1884176" cy="770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08925"/>
              </p:ext>
            </p:extLst>
          </p:nvPr>
        </p:nvGraphicFramePr>
        <p:xfrm>
          <a:off x="2258767" y="4050695"/>
          <a:ext cx="1658995" cy="77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6" imgW="838080" imgH="393480" progId="Equation.DSMT4">
                  <p:embed/>
                </p:oleObj>
              </mc:Choice>
              <mc:Fallback>
                <p:oleObj name="Equation" r:id="rId6" imgW="838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8767" y="4050695"/>
                        <a:ext cx="1658995" cy="77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31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3" descr="15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5551" y="1236664"/>
            <a:ext cx="3021013" cy="5394325"/>
          </a:xfrm>
        </p:spPr>
      </p:pic>
      <p:sp>
        <p:nvSpPr>
          <p:cNvPr id="3" name="CasellaDiTesto 2"/>
          <p:cNvSpPr txBox="1"/>
          <p:nvPr/>
        </p:nvSpPr>
        <p:spPr>
          <a:xfrm>
            <a:off x="156264" y="317500"/>
            <a:ext cx="10524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Il campo e il potenziale elettrico </a:t>
            </a:r>
            <a:r>
              <a:rPr lang="it-IT" sz="3600" b="1" dirty="0"/>
              <a:t>(</a:t>
            </a:r>
            <a:r>
              <a:rPr lang="it-IT" sz="3600" b="1" dirty="0" err="1"/>
              <a:t>cont</a:t>
            </a:r>
            <a:r>
              <a:rPr lang="it-IT" sz="3600" b="1" dirty="0"/>
              <a:t>)</a:t>
            </a:r>
            <a:endParaRPr lang="it-IT" sz="4400" b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7448" y="1993900"/>
            <a:ext cx="7404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campo generato da più cariche si ottiene sommando i campi dovuti alle singole cariche.</a:t>
            </a:r>
          </a:p>
          <a:p>
            <a:endParaRPr lang="it-IT" b="1" dirty="0"/>
          </a:p>
          <a:p>
            <a:r>
              <a:rPr lang="it-IT" b="1" dirty="0"/>
              <a:t>Il potenziale generato da più cariche si ottiene sommando i potenziali dovuti alle singole cariche.</a:t>
            </a:r>
          </a:p>
          <a:p>
            <a:endParaRPr lang="it-IT" b="1" dirty="0"/>
          </a:p>
          <a:p>
            <a:r>
              <a:rPr lang="it-IT" b="1" dirty="0"/>
              <a:t>Il potenziale elettrico si misura in volt (V) </a:t>
            </a:r>
            <a:r>
              <a:rPr lang="it-IT" b="1" dirty="0"/>
              <a:t>pari a J/C</a:t>
            </a:r>
            <a:r>
              <a:rPr lang="it-IT" b="1" dirty="0"/>
              <a:t>, dal nome di Alessandro Volta (1745-1827), scienziato italiano inventore della prima pila elettrica.</a:t>
            </a:r>
          </a:p>
          <a:p>
            <a:endParaRPr lang="it-IT" b="1" dirty="0"/>
          </a:p>
          <a:p>
            <a:r>
              <a:rPr lang="it-IT" b="1" dirty="0"/>
              <a:t>Il campo elettrico si misura in N/C o, più frequentemente, V/m.</a:t>
            </a:r>
          </a:p>
        </p:txBody>
      </p:sp>
    </p:spTree>
    <p:extLst>
      <p:ext uri="{BB962C8B-B14F-4D97-AF65-F5344CB8AC3E}">
        <p14:creationId xmlns:p14="http://schemas.microsoft.com/office/powerpoint/2010/main" val="189519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 descr="1504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35"/>
          <a:stretch/>
        </p:blipFill>
        <p:spPr>
          <a:xfrm>
            <a:off x="9040815" y="204790"/>
            <a:ext cx="2960686" cy="3962128"/>
          </a:xfrm>
        </p:spPr>
      </p:pic>
      <p:pic>
        <p:nvPicPr>
          <p:cNvPr id="3" name="Segnaposto contenuto 3" descr="150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53590" r="9310" b="13214"/>
          <a:stretch/>
        </p:blipFill>
        <p:spPr>
          <a:xfrm>
            <a:off x="9446000" y="4293918"/>
            <a:ext cx="2352302" cy="247518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60400" y="393700"/>
            <a:ext cx="782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Il dipolo elettrico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0400" y="1625600"/>
            <a:ext cx="652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Due cariche elettriche di segno opposto ed eguale valore assoluto, non sovrapposte, costituiscono un dipolo elettrico.</a:t>
            </a:r>
          </a:p>
          <a:p>
            <a:endParaRPr lang="it-IT" b="1" dirty="0"/>
          </a:p>
          <a:p>
            <a:r>
              <a:rPr lang="it-IT" b="1" dirty="0"/>
              <a:t>Il potenziale prodotto in un generico punto p da due cariche q e –q  poste in A e B è</a:t>
            </a:r>
          </a:p>
          <a:p>
            <a:endParaRPr lang="it-IT" dirty="0"/>
          </a:p>
          <a:p>
            <a:endParaRPr lang="it-IT" dirty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/>
              <a:t>Esempi di dipoli elettrici sono molte molecole, come l’acqua.</a:t>
            </a:r>
          </a:p>
          <a:p>
            <a:endParaRPr lang="en-US" dirty="0"/>
          </a:p>
          <a:p>
            <a:r>
              <a:rPr lang="en-US" b="1" dirty="0" err="1"/>
              <a:t>Dipoli</a:t>
            </a:r>
            <a:r>
              <a:rPr lang="en-US" b="1" dirty="0"/>
              <a:t> </a:t>
            </a:r>
            <a:r>
              <a:rPr lang="en-US" b="1" dirty="0" err="1"/>
              <a:t>elettrici</a:t>
            </a:r>
            <a:r>
              <a:rPr lang="en-US" b="1" dirty="0"/>
              <a:t> </a:t>
            </a:r>
            <a:r>
              <a:rPr lang="en-US" b="1" dirty="0" err="1"/>
              <a:t>posti</a:t>
            </a:r>
            <a:r>
              <a:rPr lang="en-US" b="1" dirty="0"/>
              <a:t> in un campo </a:t>
            </a:r>
            <a:r>
              <a:rPr lang="en-US" b="1" dirty="0" err="1"/>
              <a:t>elettrico</a:t>
            </a:r>
            <a:r>
              <a:rPr lang="en-US" b="1" dirty="0"/>
              <a:t> tendon ad </a:t>
            </a:r>
            <a:r>
              <a:rPr lang="en-US" b="1" dirty="0" err="1"/>
              <a:t>allinearsi</a:t>
            </a:r>
            <a:r>
              <a:rPr lang="en-US" b="1" dirty="0"/>
              <a:t> </a:t>
            </a:r>
            <a:r>
              <a:rPr lang="en-US" b="1" dirty="0" err="1"/>
              <a:t>lungo</a:t>
            </a:r>
            <a:r>
              <a:rPr lang="en-US" b="1" dirty="0"/>
              <a:t> la </a:t>
            </a:r>
            <a:r>
              <a:rPr lang="en-US" b="1" dirty="0" err="1"/>
              <a:t>direzione</a:t>
            </a:r>
            <a:r>
              <a:rPr lang="en-US" b="1" dirty="0"/>
              <a:t> del campo, e </a:t>
            </a:r>
            <a:r>
              <a:rPr lang="en-US" b="1" dirty="0" err="1"/>
              <a:t>quindi</a:t>
            </a:r>
            <a:r>
              <a:rPr lang="en-US" b="1" dirty="0"/>
              <a:t> </a:t>
            </a:r>
            <a:r>
              <a:rPr lang="en-US" b="1" dirty="0" err="1"/>
              <a:t>riducendo</a:t>
            </a:r>
            <a:r>
              <a:rPr lang="en-US" b="1" dirty="0"/>
              <a:t> </a:t>
            </a:r>
            <a:r>
              <a:rPr lang="en-US" b="1" dirty="0" err="1"/>
              <a:t>localmente</a:t>
            </a:r>
            <a:r>
              <a:rPr lang="en-US" b="1" dirty="0"/>
              <a:t> </a:t>
            </a:r>
            <a:r>
              <a:rPr lang="en-US" b="1" dirty="0" err="1"/>
              <a:t>l’intensità</a:t>
            </a:r>
            <a:r>
              <a:rPr lang="en-US" b="1" dirty="0"/>
              <a:t> del campo.</a:t>
            </a:r>
            <a:endParaRPr lang="it-IT" b="1" dirty="0"/>
          </a:p>
          <a:p>
            <a:endParaRPr lang="it-IT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645902"/>
              </p:ext>
            </p:extLst>
          </p:nvPr>
        </p:nvGraphicFramePr>
        <p:xfrm>
          <a:off x="2438399" y="3429000"/>
          <a:ext cx="2252661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1295280" imgH="431640" progId="Equation.DSMT4">
                  <p:embed/>
                </p:oleObj>
              </mc:Choice>
              <mc:Fallback>
                <p:oleObj name="Equation" r:id="rId4" imgW="1295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399" y="3429000"/>
                        <a:ext cx="2252661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40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3" descr="tab15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4138" y="1012825"/>
            <a:ext cx="6953250" cy="4724400"/>
          </a:xfrm>
        </p:spPr>
      </p:pic>
    </p:spTree>
    <p:extLst>
      <p:ext uri="{BB962C8B-B14F-4D97-AF65-F5344CB8AC3E}">
        <p14:creationId xmlns:p14="http://schemas.microsoft.com/office/powerpoint/2010/main" val="419312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ademic_Course_16x9_TP103039515" id="{36AC30B2-7B5E-40C4-A2A8-24A923A7C645}" vid="{5A576E4A-65A5-4321-8EED-8197384A1F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corso accademico</Template>
  <TotalTime>0</TotalTime>
  <Words>1508</Words>
  <Application>Microsoft Office PowerPoint</Application>
  <PresentationFormat>Widescreen</PresentationFormat>
  <Paragraphs>163</Paragraphs>
  <Slides>31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Ione</vt:lpstr>
      <vt:lpstr>Equation</vt:lpstr>
      <vt:lpstr> Sergio Frasca  Fisica Applicata – 5</vt:lpstr>
      <vt:lpstr>Di cosa parleremo </vt:lpstr>
      <vt:lpstr>Presentazione standard di PowerPoint</vt:lpstr>
      <vt:lpstr>La costante 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Breve cenno alla struttura della materia</vt:lpstr>
      <vt:lpstr>Presentazione standard di PowerPoint</vt:lpstr>
      <vt:lpstr>Capacità elettrica. Condensatori</vt:lpstr>
      <vt:lpstr>Presentazione standard di PowerPoint</vt:lpstr>
      <vt:lpstr>Presentazione standard di PowerPoint</vt:lpstr>
      <vt:lpstr>Presentazione standard di PowerPoint</vt:lpstr>
      <vt:lpstr>La corrente elettrica. La resistenza</vt:lpstr>
      <vt:lpstr>La resistività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termico della corrente elettrica</vt:lpstr>
      <vt:lpstr>Presentazione standard di PowerPoint</vt:lpstr>
      <vt:lpstr>Le attività bioelettriche nei sistemi biologici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2016-08-12T12:25:41Z</dcterms:created>
  <dcterms:modified xsi:type="dcterms:W3CDTF">2016-12-06T13:03:39Z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