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341" r:id="rId3"/>
    <p:sldId id="342" r:id="rId4"/>
    <p:sldId id="343" r:id="rId5"/>
    <p:sldId id="268" r:id="rId6"/>
    <p:sldId id="277" r:id="rId7"/>
    <p:sldId id="267" r:id="rId8"/>
    <p:sldId id="344" r:id="rId9"/>
    <p:sldId id="269" r:id="rId10"/>
    <p:sldId id="272" r:id="rId11"/>
    <p:sldId id="274" r:id="rId12"/>
    <p:sldId id="276" r:id="rId13"/>
    <p:sldId id="318" r:id="rId14"/>
    <p:sldId id="278" r:id="rId15"/>
    <p:sldId id="280" r:id="rId16"/>
    <p:sldId id="282" r:id="rId17"/>
    <p:sldId id="283" r:id="rId18"/>
    <p:sldId id="284" r:id="rId19"/>
    <p:sldId id="285" r:id="rId20"/>
    <p:sldId id="321" r:id="rId21"/>
    <p:sldId id="322" r:id="rId22"/>
    <p:sldId id="323" r:id="rId23"/>
    <p:sldId id="324" r:id="rId24"/>
    <p:sldId id="291" r:id="rId25"/>
    <p:sldId id="293" r:id="rId26"/>
    <p:sldId id="290" r:id="rId27"/>
    <p:sldId id="330" r:id="rId28"/>
    <p:sldId id="292" r:id="rId29"/>
    <p:sldId id="294" r:id="rId30"/>
    <p:sldId id="333" r:id="rId31"/>
    <p:sldId id="334" r:id="rId32"/>
    <p:sldId id="286" r:id="rId33"/>
    <p:sldId id="296" r:id="rId34"/>
    <p:sldId id="329" r:id="rId35"/>
    <p:sldId id="287" r:id="rId36"/>
    <p:sldId id="298" r:id="rId37"/>
    <p:sldId id="301" r:id="rId38"/>
    <p:sldId id="303" r:id="rId39"/>
    <p:sldId id="299" r:id="rId40"/>
    <p:sldId id="302" r:id="rId41"/>
    <p:sldId id="304" r:id="rId42"/>
    <p:sldId id="340" r:id="rId43"/>
    <p:sldId id="305" r:id="rId44"/>
    <p:sldId id="306" r:id="rId45"/>
    <p:sldId id="307" r:id="rId46"/>
    <p:sldId id="308" r:id="rId47"/>
    <p:sldId id="332" r:id="rId48"/>
    <p:sldId id="313" r:id="rId49"/>
    <p:sldId id="314" r:id="rId50"/>
    <p:sldId id="315" r:id="rId51"/>
    <p:sldId id="258" r:id="rId52"/>
    <p:sldId id="263" r:id="rId53"/>
    <p:sldId id="337" r:id="rId54"/>
    <p:sldId id="338" r:id="rId55"/>
    <p:sldId id="264" r:id="rId56"/>
    <p:sldId id="265" r:id="rId57"/>
    <p:sldId id="266" r:id="rId58"/>
    <p:sldId id="339" r:id="rId5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64" d="100"/>
          <a:sy n="64" d="100"/>
        </p:scale>
        <p:origin x="43" y="26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_rels/data11.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72.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51.sv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11" Type="http://schemas.openxmlformats.org/officeDocument/2006/relationships/image" Target="../media/image50.pn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 Id="rId14" Type="http://schemas.openxmlformats.org/officeDocument/2006/relationships/image" Target="../media/image73.svg"/></Relationships>
</file>

<file path=ppt/diagrams/_rels/data12.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76.png"/><Relationship Id="rId7" Type="http://schemas.openxmlformats.org/officeDocument/2006/relationships/image" Target="../media/image70.pn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diagrams/_rels/data13.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76.png"/><Relationship Id="rId7" Type="http://schemas.openxmlformats.org/officeDocument/2006/relationships/image" Target="../media/image85.png"/><Relationship Id="rId2" Type="http://schemas.openxmlformats.org/officeDocument/2006/relationships/image" Target="../media/image82.svg"/><Relationship Id="rId1" Type="http://schemas.openxmlformats.org/officeDocument/2006/relationships/image" Target="../media/image81.png"/><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77.svg"/></Relationships>
</file>

<file path=ppt/diagrams/_rels/data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_rels/data4.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ata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4" Type="http://schemas.openxmlformats.org/officeDocument/2006/relationships/image" Target="../media/image53.svg"/></Relationships>
</file>

<file path=ppt/diagrams/_rels/drawing11.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72.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51.sv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11" Type="http://schemas.openxmlformats.org/officeDocument/2006/relationships/image" Target="../media/image50.pn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 Id="rId14" Type="http://schemas.openxmlformats.org/officeDocument/2006/relationships/image" Target="../media/image73.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76.png"/><Relationship Id="rId7" Type="http://schemas.openxmlformats.org/officeDocument/2006/relationships/image" Target="../media/image70.pn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diagrams/_rels/drawing13.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76.png"/><Relationship Id="rId7" Type="http://schemas.openxmlformats.org/officeDocument/2006/relationships/image" Target="../media/image85.png"/><Relationship Id="rId2" Type="http://schemas.openxmlformats.org/officeDocument/2006/relationships/image" Target="../media/image82.svg"/><Relationship Id="rId1" Type="http://schemas.openxmlformats.org/officeDocument/2006/relationships/image" Target="../media/image81.png"/><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77.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_rels/drawing4.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rawing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4" Type="http://schemas.openxmlformats.org/officeDocument/2006/relationships/image" Target="../media/image53.sv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E6161C-6601-4E86-91F4-E3F8A655EF18}" type="doc">
      <dgm:prSet loTypeId="urn:microsoft.com/office/officeart/2005/8/layout/process4" loCatId="process" qsTypeId="urn:microsoft.com/office/officeart/2005/8/quickstyle/simple2" qsCatId="simple" csTypeId="urn:microsoft.com/office/officeart/2005/8/colors/accent6_2" csCatId="accent6" phldr="1"/>
      <dgm:spPr/>
      <dgm:t>
        <a:bodyPr/>
        <a:lstStyle/>
        <a:p>
          <a:endParaRPr lang="en-US"/>
        </a:p>
      </dgm:t>
    </dgm:pt>
    <dgm:pt modelId="{088161CA-FA6A-4947-8B54-1359A6FC56CA}">
      <dgm:prSet/>
      <dgm:spPr/>
      <dgm:t>
        <a:bodyPr/>
        <a:lstStyle/>
        <a:p>
          <a:r>
            <a:rPr lang="it-IT" dirty="0"/>
            <a:t>IOM Definition of </a:t>
          </a:r>
          <a:r>
            <a:rPr lang="it-IT" dirty="0" err="1"/>
            <a:t>Climate</a:t>
          </a:r>
          <a:r>
            <a:rPr lang="it-IT" dirty="0"/>
            <a:t> </a:t>
          </a:r>
          <a:r>
            <a:rPr lang="it-IT" dirty="0" err="1"/>
            <a:t>displaced</a:t>
          </a:r>
          <a:r>
            <a:rPr lang="it-IT" dirty="0"/>
            <a:t> </a:t>
          </a:r>
          <a:r>
            <a:rPr lang="it-IT" dirty="0" err="1"/>
            <a:t>persons</a:t>
          </a:r>
          <a:endParaRPr lang="en-US" dirty="0"/>
        </a:p>
      </dgm:t>
    </dgm:pt>
    <dgm:pt modelId="{DFA4C462-E281-4878-ADA5-0EE6BEFF7C0E}" type="parTrans" cxnId="{DB81EE8F-BE34-4127-B1DB-2B31875BF9CD}">
      <dgm:prSet/>
      <dgm:spPr/>
      <dgm:t>
        <a:bodyPr/>
        <a:lstStyle/>
        <a:p>
          <a:endParaRPr lang="en-US"/>
        </a:p>
      </dgm:t>
    </dgm:pt>
    <dgm:pt modelId="{8BA324A9-A36C-49A1-B104-BD8EC34D8689}" type="sibTrans" cxnId="{DB81EE8F-BE34-4127-B1DB-2B31875BF9CD}">
      <dgm:prSet/>
      <dgm:spPr/>
      <dgm:t>
        <a:bodyPr/>
        <a:lstStyle/>
        <a:p>
          <a:endParaRPr lang="en-US"/>
        </a:p>
      </dgm:t>
    </dgm:pt>
    <dgm:pt modelId="{A792F516-F220-477D-8E85-7997EC75F364}">
      <dgm:prSet/>
      <dgm:spPr/>
      <dgm:t>
        <a:bodyPr/>
        <a:lstStyle/>
        <a:p>
          <a:r>
            <a:rPr lang="it-IT" dirty="0"/>
            <a:t>«</a:t>
          </a:r>
          <a:r>
            <a:rPr lang="it-IT" dirty="0" err="1"/>
            <a:t>Persons</a:t>
          </a:r>
          <a:r>
            <a:rPr lang="it-IT" dirty="0"/>
            <a:t> or groups of </a:t>
          </a:r>
          <a:r>
            <a:rPr lang="it-IT" dirty="0" err="1"/>
            <a:t>persons</a:t>
          </a:r>
          <a:r>
            <a:rPr lang="it-IT" dirty="0"/>
            <a:t> </a:t>
          </a:r>
          <a:r>
            <a:rPr lang="it-IT" dirty="0" err="1"/>
            <a:t>who</a:t>
          </a:r>
          <a:r>
            <a:rPr lang="it-IT" dirty="0"/>
            <a:t>, for </a:t>
          </a:r>
          <a:r>
            <a:rPr lang="it-IT" dirty="0" err="1"/>
            <a:t>compelling</a:t>
          </a:r>
          <a:r>
            <a:rPr lang="it-IT" dirty="0"/>
            <a:t> </a:t>
          </a:r>
          <a:r>
            <a:rPr lang="it-IT" dirty="0" err="1"/>
            <a:t>reasons</a:t>
          </a:r>
          <a:r>
            <a:rPr lang="it-IT" dirty="0"/>
            <a:t> of </a:t>
          </a:r>
          <a:r>
            <a:rPr lang="it-IT" dirty="0" err="1"/>
            <a:t>sudden</a:t>
          </a:r>
          <a:r>
            <a:rPr lang="it-IT" dirty="0"/>
            <a:t> or progressive changes in the </a:t>
          </a:r>
          <a:r>
            <a:rPr lang="it-IT" dirty="0" err="1"/>
            <a:t>environment</a:t>
          </a:r>
          <a:r>
            <a:rPr lang="it-IT" dirty="0"/>
            <a:t> </a:t>
          </a:r>
          <a:r>
            <a:rPr lang="it-IT" dirty="0" err="1"/>
            <a:t>as</a:t>
          </a:r>
          <a:r>
            <a:rPr lang="it-IT" dirty="0"/>
            <a:t> a result of </a:t>
          </a:r>
          <a:r>
            <a:rPr lang="it-IT" dirty="0" err="1"/>
            <a:t>climate</a:t>
          </a:r>
          <a:r>
            <a:rPr lang="it-IT" dirty="0"/>
            <a:t> change </a:t>
          </a:r>
          <a:r>
            <a:rPr lang="it-IT" dirty="0" err="1"/>
            <a:t>that</a:t>
          </a:r>
          <a:r>
            <a:rPr lang="it-IT" dirty="0"/>
            <a:t> </a:t>
          </a:r>
          <a:r>
            <a:rPr lang="it-IT" dirty="0" err="1"/>
            <a:t>adversely</a:t>
          </a:r>
          <a:r>
            <a:rPr lang="it-IT" dirty="0"/>
            <a:t> </a:t>
          </a:r>
          <a:r>
            <a:rPr lang="it-IT" dirty="0" err="1"/>
            <a:t>affect</a:t>
          </a:r>
          <a:r>
            <a:rPr lang="it-IT" dirty="0"/>
            <a:t> </a:t>
          </a:r>
          <a:r>
            <a:rPr lang="it-IT" dirty="0" err="1"/>
            <a:t>their</a:t>
          </a:r>
          <a:r>
            <a:rPr lang="it-IT" dirty="0"/>
            <a:t> </a:t>
          </a:r>
          <a:r>
            <a:rPr lang="it-IT" dirty="0" err="1"/>
            <a:t>lives</a:t>
          </a:r>
          <a:r>
            <a:rPr lang="it-IT" dirty="0"/>
            <a:t> or living conditions, are </a:t>
          </a:r>
          <a:r>
            <a:rPr lang="it-IT" dirty="0" err="1"/>
            <a:t>obliged</a:t>
          </a:r>
          <a:r>
            <a:rPr lang="it-IT" dirty="0"/>
            <a:t> to </a:t>
          </a:r>
          <a:r>
            <a:rPr lang="it-IT" dirty="0" err="1"/>
            <a:t>leave</a:t>
          </a:r>
          <a:r>
            <a:rPr lang="it-IT" dirty="0"/>
            <a:t> </a:t>
          </a:r>
          <a:r>
            <a:rPr lang="it-IT" dirty="0" err="1"/>
            <a:t>their</a:t>
          </a:r>
          <a:r>
            <a:rPr lang="it-IT" dirty="0"/>
            <a:t> </a:t>
          </a:r>
          <a:r>
            <a:rPr lang="it-IT" dirty="0" err="1"/>
            <a:t>habitual</a:t>
          </a:r>
          <a:r>
            <a:rPr lang="it-IT" dirty="0"/>
            <a:t> </a:t>
          </a:r>
          <a:r>
            <a:rPr lang="it-IT" dirty="0" err="1"/>
            <a:t>homes</a:t>
          </a:r>
          <a:r>
            <a:rPr lang="it-IT" dirty="0"/>
            <a:t>, or </a:t>
          </a:r>
          <a:r>
            <a:rPr lang="it-IT" dirty="0" err="1"/>
            <a:t>choose</a:t>
          </a:r>
          <a:r>
            <a:rPr lang="it-IT" dirty="0"/>
            <a:t> to do so, </a:t>
          </a:r>
          <a:r>
            <a:rPr lang="it-IT" dirty="0" err="1"/>
            <a:t>either</a:t>
          </a:r>
          <a:r>
            <a:rPr lang="it-IT" dirty="0"/>
            <a:t> </a:t>
          </a:r>
          <a:r>
            <a:rPr lang="it-IT" dirty="0" err="1"/>
            <a:t>temporarily</a:t>
          </a:r>
          <a:r>
            <a:rPr lang="it-IT" dirty="0"/>
            <a:t> or </a:t>
          </a:r>
          <a:r>
            <a:rPr lang="it-IT" dirty="0" err="1"/>
            <a:t>permanently</a:t>
          </a:r>
          <a:r>
            <a:rPr lang="it-IT" dirty="0"/>
            <a:t>, and </a:t>
          </a:r>
          <a:r>
            <a:rPr lang="it-IT" dirty="0" err="1"/>
            <a:t>who</a:t>
          </a:r>
          <a:r>
            <a:rPr lang="it-IT" dirty="0"/>
            <a:t> </a:t>
          </a:r>
          <a:r>
            <a:rPr lang="it-IT" dirty="0" err="1"/>
            <a:t>move</a:t>
          </a:r>
          <a:r>
            <a:rPr lang="it-IT" dirty="0"/>
            <a:t> </a:t>
          </a:r>
          <a:r>
            <a:rPr lang="it-IT" dirty="0" err="1"/>
            <a:t>either</a:t>
          </a:r>
          <a:r>
            <a:rPr lang="it-IT" dirty="0"/>
            <a:t> </a:t>
          </a:r>
          <a:r>
            <a:rPr lang="it-IT" dirty="0" err="1"/>
            <a:t>within</a:t>
          </a:r>
          <a:r>
            <a:rPr lang="it-IT" dirty="0"/>
            <a:t> </a:t>
          </a:r>
          <a:r>
            <a:rPr lang="it-IT" dirty="0" err="1"/>
            <a:t>their</a:t>
          </a:r>
          <a:r>
            <a:rPr lang="it-IT" dirty="0"/>
            <a:t> </a:t>
          </a:r>
          <a:r>
            <a:rPr lang="it-IT" dirty="0" err="1"/>
            <a:t>own</a:t>
          </a:r>
          <a:r>
            <a:rPr lang="it-IT" dirty="0"/>
            <a:t> country or </a:t>
          </a:r>
          <a:r>
            <a:rPr lang="it-IT" dirty="0" err="1"/>
            <a:t>abroad</a:t>
          </a:r>
          <a:r>
            <a:rPr lang="it-IT" dirty="0"/>
            <a:t>»</a:t>
          </a:r>
          <a:endParaRPr lang="en-US" dirty="0"/>
        </a:p>
      </dgm:t>
    </dgm:pt>
    <dgm:pt modelId="{98BD9A0F-9A3D-47EC-A659-18C1D12058D5}" type="parTrans" cxnId="{928A2E7B-7D56-4D92-9085-01DA89945362}">
      <dgm:prSet/>
      <dgm:spPr/>
      <dgm:t>
        <a:bodyPr/>
        <a:lstStyle/>
        <a:p>
          <a:endParaRPr lang="en-US"/>
        </a:p>
      </dgm:t>
    </dgm:pt>
    <dgm:pt modelId="{8AC5DFD1-A6F6-422C-BA46-E0455E53F07D}" type="sibTrans" cxnId="{928A2E7B-7D56-4D92-9085-01DA89945362}">
      <dgm:prSet/>
      <dgm:spPr/>
      <dgm:t>
        <a:bodyPr/>
        <a:lstStyle/>
        <a:p>
          <a:endParaRPr lang="en-US"/>
        </a:p>
      </dgm:t>
    </dgm:pt>
    <dgm:pt modelId="{73B04869-0E2F-4600-B22B-98785F0E7CBF}" type="pres">
      <dgm:prSet presAssocID="{A8E6161C-6601-4E86-91F4-E3F8A655EF18}" presName="Name0" presStyleCnt="0">
        <dgm:presLayoutVars>
          <dgm:dir/>
          <dgm:animLvl val="lvl"/>
          <dgm:resizeHandles val="exact"/>
        </dgm:presLayoutVars>
      </dgm:prSet>
      <dgm:spPr/>
    </dgm:pt>
    <dgm:pt modelId="{C9EFEB12-6F9E-47C1-91EA-FEF368D69660}" type="pres">
      <dgm:prSet presAssocID="{088161CA-FA6A-4947-8B54-1359A6FC56CA}" presName="boxAndChildren" presStyleCnt="0"/>
      <dgm:spPr/>
    </dgm:pt>
    <dgm:pt modelId="{D3BB6955-FFFD-4F19-B557-2493076FD0C9}" type="pres">
      <dgm:prSet presAssocID="{088161CA-FA6A-4947-8B54-1359A6FC56CA}" presName="parentTextBox" presStyleLbl="node1" presStyleIdx="0" presStyleCnt="1"/>
      <dgm:spPr/>
    </dgm:pt>
    <dgm:pt modelId="{C8A91FD9-B484-4638-B120-FF52C02F28AA}" type="pres">
      <dgm:prSet presAssocID="{088161CA-FA6A-4947-8B54-1359A6FC56CA}" presName="entireBox" presStyleLbl="node1" presStyleIdx="0" presStyleCnt="1"/>
      <dgm:spPr/>
    </dgm:pt>
    <dgm:pt modelId="{C39E6012-67FF-4402-BA5C-0B1864032A83}" type="pres">
      <dgm:prSet presAssocID="{088161CA-FA6A-4947-8B54-1359A6FC56CA}" presName="descendantBox" presStyleCnt="0"/>
      <dgm:spPr/>
    </dgm:pt>
    <dgm:pt modelId="{BFC55D26-AD54-4C34-B8BF-459C59643785}" type="pres">
      <dgm:prSet presAssocID="{A792F516-F220-477D-8E85-7997EC75F364}" presName="childTextBox" presStyleLbl="fgAccFollowNode1" presStyleIdx="0" presStyleCnt="1">
        <dgm:presLayoutVars>
          <dgm:bulletEnabled val="1"/>
        </dgm:presLayoutVars>
      </dgm:prSet>
      <dgm:spPr/>
    </dgm:pt>
  </dgm:ptLst>
  <dgm:cxnLst>
    <dgm:cxn modelId="{06AC7403-7283-4CC5-89EB-DE395FB17F3E}" type="presOf" srcId="{A792F516-F220-477D-8E85-7997EC75F364}" destId="{BFC55D26-AD54-4C34-B8BF-459C59643785}" srcOrd="0" destOrd="0" presId="urn:microsoft.com/office/officeart/2005/8/layout/process4"/>
    <dgm:cxn modelId="{BA62F434-E21E-4A0A-99A3-DDCB52D7B1E1}" type="presOf" srcId="{088161CA-FA6A-4947-8B54-1359A6FC56CA}" destId="{C8A91FD9-B484-4638-B120-FF52C02F28AA}" srcOrd="1" destOrd="0" presId="urn:microsoft.com/office/officeart/2005/8/layout/process4"/>
    <dgm:cxn modelId="{928A2E7B-7D56-4D92-9085-01DA89945362}" srcId="{088161CA-FA6A-4947-8B54-1359A6FC56CA}" destId="{A792F516-F220-477D-8E85-7997EC75F364}" srcOrd="0" destOrd="0" parTransId="{98BD9A0F-9A3D-47EC-A659-18C1D12058D5}" sibTransId="{8AC5DFD1-A6F6-422C-BA46-E0455E53F07D}"/>
    <dgm:cxn modelId="{DB81EE8F-BE34-4127-B1DB-2B31875BF9CD}" srcId="{A8E6161C-6601-4E86-91F4-E3F8A655EF18}" destId="{088161CA-FA6A-4947-8B54-1359A6FC56CA}" srcOrd="0" destOrd="0" parTransId="{DFA4C462-E281-4878-ADA5-0EE6BEFF7C0E}" sibTransId="{8BA324A9-A36C-49A1-B104-BD8EC34D8689}"/>
    <dgm:cxn modelId="{4A09AA94-7A21-4ED0-900A-3E5E2116BE6A}" type="presOf" srcId="{A8E6161C-6601-4E86-91F4-E3F8A655EF18}" destId="{73B04869-0E2F-4600-B22B-98785F0E7CBF}" srcOrd="0" destOrd="0" presId="urn:microsoft.com/office/officeart/2005/8/layout/process4"/>
    <dgm:cxn modelId="{43D290D5-BE9E-4F9D-A6D8-E156A910DD6C}" type="presOf" srcId="{088161CA-FA6A-4947-8B54-1359A6FC56CA}" destId="{D3BB6955-FFFD-4F19-B557-2493076FD0C9}" srcOrd="0" destOrd="0" presId="urn:microsoft.com/office/officeart/2005/8/layout/process4"/>
    <dgm:cxn modelId="{359FFA2B-E30D-4405-8BEF-83BFABA2217D}" type="presParOf" srcId="{73B04869-0E2F-4600-B22B-98785F0E7CBF}" destId="{C9EFEB12-6F9E-47C1-91EA-FEF368D69660}" srcOrd="0" destOrd="0" presId="urn:microsoft.com/office/officeart/2005/8/layout/process4"/>
    <dgm:cxn modelId="{974DFB50-1ACF-4663-A5AF-AAD98439AF72}" type="presParOf" srcId="{C9EFEB12-6F9E-47C1-91EA-FEF368D69660}" destId="{D3BB6955-FFFD-4F19-B557-2493076FD0C9}" srcOrd="0" destOrd="0" presId="urn:microsoft.com/office/officeart/2005/8/layout/process4"/>
    <dgm:cxn modelId="{17B2DDE9-005E-41A6-8CC0-05F00AFB589F}" type="presParOf" srcId="{C9EFEB12-6F9E-47C1-91EA-FEF368D69660}" destId="{C8A91FD9-B484-4638-B120-FF52C02F28AA}" srcOrd="1" destOrd="0" presId="urn:microsoft.com/office/officeart/2005/8/layout/process4"/>
    <dgm:cxn modelId="{2EACA54E-CEB4-42A8-99AA-845B623606FB}" type="presParOf" srcId="{C9EFEB12-6F9E-47C1-91EA-FEF368D69660}" destId="{C39E6012-67FF-4402-BA5C-0B1864032A83}" srcOrd="2" destOrd="0" presId="urn:microsoft.com/office/officeart/2005/8/layout/process4"/>
    <dgm:cxn modelId="{1FF895B3-38D2-42B1-AEFF-944787F6D057}" type="presParOf" srcId="{C39E6012-67FF-4402-BA5C-0B1864032A83}" destId="{BFC55D26-AD54-4C34-B8BF-459C59643785}"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88D9D4F-B94D-4952-929B-1E2BAC03D07A}"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090A577-43E1-411C-93C1-EBC42AF7648D}">
      <dgm:prSet/>
      <dgm:spPr/>
      <dgm:t>
        <a:bodyPr/>
        <a:lstStyle/>
        <a:p>
          <a:r>
            <a:rPr lang="it-IT"/>
            <a:t>Sendai Framework for Disaster Risk Reduction 2015-2030</a:t>
          </a:r>
          <a:endParaRPr lang="en-US"/>
        </a:p>
      </dgm:t>
    </dgm:pt>
    <dgm:pt modelId="{B162B0DC-837E-4D26-844B-CB6D5F9EE3AB}" type="parTrans" cxnId="{39DF5C85-2D22-4E3B-A1AB-9B5F832D5997}">
      <dgm:prSet/>
      <dgm:spPr/>
      <dgm:t>
        <a:bodyPr/>
        <a:lstStyle/>
        <a:p>
          <a:endParaRPr lang="en-US"/>
        </a:p>
      </dgm:t>
    </dgm:pt>
    <dgm:pt modelId="{BF49CBDC-3750-42B1-9A8F-A1F6113B75FA}" type="sibTrans" cxnId="{39DF5C85-2D22-4E3B-A1AB-9B5F832D5997}">
      <dgm:prSet/>
      <dgm:spPr/>
      <dgm:t>
        <a:bodyPr/>
        <a:lstStyle/>
        <a:p>
          <a:endParaRPr lang="en-US"/>
        </a:p>
      </dgm:t>
    </dgm:pt>
    <dgm:pt modelId="{C10F2CB3-6971-4D92-BA84-FBA41C6C9164}">
      <dgm:prSet/>
      <dgm:spPr/>
      <dgm:t>
        <a:bodyPr/>
        <a:lstStyle/>
        <a:p>
          <a:r>
            <a:rPr lang="it-IT" dirty="0" err="1"/>
            <a:t>Climate</a:t>
          </a:r>
          <a:r>
            <a:rPr lang="it-IT" dirty="0"/>
            <a:t> </a:t>
          </a:r>
          <a:r>
            <a:rPr lang="it-IT" dirty="0" err="1"/>
            <a:t>change</a:t>
          </a:r>
          <a:r>
            <a:rPr lang="it-IT" dirty="0"/>
            <a:t> </a:t>
          </a:r>
          <a:r>
            <a:rPr lang="it-IT" dirty="0" err="1"/>
            <a:t>enhances</a:t>
          </a:r>
          <a:r>
            <a:rPr lang="it-IT" dirty="0"/>
            <a:t> the risk of </a:t>
          </a:r>
          <a:r>
            <a:rPr lang="it-IT" dirty="0" err="1"/>
            <a:t>natural</a:t>
          </a:r>
          <a:r>
            <a:rPr lang="it-IT" dirty="0"/>
            <a:t> </a:t>
          </a:r>
          <a:r>
            <a:rPr lang="it-IT" dirty="0" err="1"/>
            <a:t>catastrophes</a:t>
          </a:r>
          <a:r>
            <a:rPr lang="it-IT" dirty="0"/>
            <a:t> and </a:t>
          </a:r>
          <a:r>
            <a:rPr lang="it-IT" dirty="0" err="1"/>
            <a:t>it</a:t>
          </a:r>
          <a:r>
            <a:rPr lang="it-IT" dirty="0"/>
            <a:t> </a:t>
          </a:r>
          <a:r>
            <a:rPr lang="it-IT" dirty="0" err="1"/>
            <a:t>is</a:t>
          </a:r>
          <a:r>
            <a:rPr lang="it-IT" dirty="0"/>
            <a:t> </a:t>
          </a:r>
          <a:r>
            <a:rPr lang="it-IT" dirty="0" err="1"/>
            <a:t>necessary</a:t>
          </a:r>
          <a:r>
            <a:rPr lang="it-IT" dirty="0"/>
            <a:t> to </a:t>
          </a:r>
          <a:r>
            <a:rPr lang="it-IT" dirty="0" err="1"/>
            <a:t>promote</a:t>
          </a:r>
          <a:r>
            <a:rPr lang="it-IT" dirty="0"/>
            <a:t> the </a:t>
          </a:r>
          <a:r>
            <a:rPr lang="it-IT" dirty="0" err="1"/>
            <a:t>preparation</a:t>
          </a:r>
          <a:r>
            <a:rPr lang="it-IT" dirty="0"/>
            <a:t> of the </a:t>
          </a:r>
          <a:r>
            <a:rPr lang="it-IT" dirty="0" err="1"/>
            <a:t>most</a:t>
          </a:r>
          <a:r>
            <a:rPr lang="it-IT" dirty="0"/>
            <a:t> </a:t>
          </a:r>
          <a:r>
            <a:rPr lang="it-IT" dirty="0" err="1"/>
            <a:t>vulnerable</a:t>
          </a:r>
          <a:r>
            <a:rPr lang="it-IT" dirty="0"/>
            <a:t> communities to «</a:t>
          </a:r>
          <a:r>
            <a:rPr lang="it-IT" dirty="0" err="1"/>
            <a:t>disaster-induced</a:t>
          </a:r>
          <a:r>
            <a:rPr lang="it-IT" dirty="0"/>
            <a:t> </a:t>
          </a:r>
          <a:r>
            <a:rPr lang="it-IT" dirty="0" err="1"/>
            <a:t>displacement</a:t>
          </a:r>
          <a:r>
            <a:rPr lang="it-IT" dirty="0"/>
            <a:t>»</a:t>
          </a:r>
          <a:endParaRPr lang="en-US" dirty="0"/>
        </a:p>
      </dgm:t>
    </dgm:pt>
    <dgm:pt modelId="{856397AA-3585-4AF4-89B1-D1594E45B364}" type="parTrans" cxnId="{23A777E7-1C12-4307-85D6-DCA220FFB271}">
      <dgm:prSet/>
      <dgm:spPr/>
      <dgm:t>
        <a:bodyPr/>
        <a:lstStyle/>
        <a:p>
          <a:endParaRPr lang="en-US"/>
        </a:p>
      </dgm:t>
    </dgm:pt>
    <dgm:pt modelId="{B29EF926-F951-4329-8876-C70118960308}" type="sibTrans" cxnId="{23A777E7-1C12-4307-85D6-DCA220FFB271}">
      <dgm:prSet/>
      <dgm:spPr/>
      <dgm:t>
        <a:bodyPr/>
        <a:lstStyle/>
        <a:p>
          <a:endParaRPr lang="en-US"/>
        </a:p>
      </dgm:t>
    </dgm:pt>
    <dgm:pt modelId="{BF7B1C21-6BF2-4AC1-A3D2-77E5A94E6666}" type="pres">
      <dgm:prSet presAssocID="{288D9D4F-B94D-4952-929B-1E2BAC03D07A}" presName="hierChild1" presStyleCnt="0">
        <dgm:presLayoutVars>
          <dgm:chPref val="1"/>
          <dgm:dir/>
          <dgm:animOne val="branch"/>
          <dgm:animLvl val="lvl"/>
          <dgm:resizeHandles/>
        </dgm:presLayoutVars>
      </dgm:prSet>
      <dgm:spPr/>
    </dgm:pt>
    <dgm:pt modelId="{BFE306FA-FC71-4894-BE4A-835D8B39EA3D}" type="pres">
      <dgm:prSet presAssocID="{3090A577-43E1-411C-93C1-EBC42AF7648D}" presName="hierRoot1" presStyleCnt="0"/>
      <dgm:spPr/>
    </dgm:pt>
    <dgm:pt modelId="{6E480A71-374D-46A7-A805-24BA8166E3A0}" type="pres">
      <dgm:prSet presAssocID="{3090A577-43E1-411C-93C1-EBC42AF7648D}" presName="composite" presStyleCnt="0"/>
      <dgm:spPr/>
    </dgm:pt>
    <dgm:pt modelId="{922835A2-7C80-4D26-BA4C-53B9A3C4E01E}" type="pres">
      <dgm:prSet presAssocID="{3090A577-43E1-411C-93C1-EBC42AF7648D}" presName="background" presStyleLbl="node0" presStyleIdx="0" presStyleCnt="2"/>
      <dgm:spPr/>
    </dgm:pt>
    <dgm:pt modelId="{76599629-9E90-4295-8BBE-7BF45E0EE6D9}" type="pres">
      <dgm:prSet presAssocID="{3090A577-43E1-411C-93C1-EBC42AF7648D}" presName="text" presStyleLbl="fgAcc0" presStyleIdx="0" presStyleCnt="2">
        <dgm:presLayoutVars>
          <dgm:chPref val="3"/>
        </dgm:presLayoutVars>
      </dgm:prSet>
      <dgm:spPr/>
    </dgm:pt>
    <dgm:pt modelId="{BA3B15E0-6220-426A-9F09-D3671D9DEDAE}" type="pres">
      <dgm:prSet presAssocID="{3090A577-43E1-411C-93C1-EBC42AF7648D}" presName="hierChild2" presStyleCnt="0"/>
      <dgm:spPr/>
    </dgm:pt>
    <dgm:pt modelId="{97502B86-B2B0-4519-9D52-0EE68A72CE56}" type="pres">
      <dgm:prSet presAssocID="{C10F2CB3-6971-4D92-BA84-FBA41C6C9164}" presName="hierRoot1" presStyleCnt="0"/>
      <dgm:spPr/>
    </dgm:pt>
    <dgm:pt modelId="{0952F910-6DEE-4924-93D4-63C8469D86AC}" type="pres">
      <dgm:prSet presAssocID="{C10F2CB3-6971-4D92-BA84-FBA41C6C9164}" presName="composite" presStyleCnt="0"/>
      <dgm:spPr/>
    </dgm:pt>
    <dgm:pt modelId="{0EC9588D-A0DF-4145-AAAC-0B79688C8D5A}" type="pres">
      <dgm:prSet presAssocID="{C10F2CB3-6971-4D92-BA84-FBA41C6C9164}" presName="background" presStyleLbl="node0" presStyleIdx="1" presStyleCnt="2"/>
      <dgm:spPr/>
    </dgm:pt>
    <dgm:pt modelId="{82FA4929-DECE-4F60-85AB-74473EC5F7F5}" type="pres">
      <dgm:prSet presAssocID="{C10F2CB3-6971-4D92-BA84-FBA41C6C9164}" presName="text" presStyleLbl="fgAcc0" presStyleIdx="1" presStyleCnt="2">
        <dgm:presLayoutVars>
          <dgm:chPref val="3"/>
        </dgm:presLayoutVars>
      </dgm:prSet>
      <dgm:spPr/>
    </dgm:pt>
    <dgm:pt modelId="{CED7F3FF-12F8-4674-8094-1C2595E0AD0B}" type="pres">
      <dgm:prSet presAssocID="{C10F2CB3-6971-4D92-BA84-FBA41C6C9164}" presName="hierChild2" presStyleCnt="0"/>
      <dgm:spPr/>
    </dgm:pt>
  </dgm:ptLst>
  <dgm:cxnLst>
    <dgm:cxn modelId="{EA08A652-0761-4378-A856-02C5AAF50F25}" type="presOf" srcId="{3090A577-43E1-411C-93C1-EBC42AF7648D}" destId="{76599629-9E90-4295-8BBE-7BF45E0EE6D9}" srcOrd="0" destOrd="0" presId="urn:microsoft.com/office/officeart/2005/8/layout/hierarchy1"/>
    <dgm:cxn modelId="{39DF5C85-2D22-4E3B-A1AB-9B5F832D5997}" srcId="{288D9D4F-B94D-4952-929B-1E2BAC03D07A}" destId="{3090A577-43E1-411C-93C1-EBC42AF7648D}" srcOrd="0" destOrd="0" parTransId="{B162B0DC-837E-4D26-844B-CB6D5F9EE3AB}" sibTransId="{BF49CBDC-3750-42B1-9A8F-A1F6113B75FA}"/>
    <dgm:cxn modelId="{3681A1A2-9BEA-4B01-B09C-ABFDC2FB29CA}" type="presOf" srcId="{C10F2CB3-6971-4D92-BA84-FBA41C6C9164}" destId="{82FA4929-DECE-4F60-85AB-74473EC5F7F5}" srcOrd="0" destOrd="0" presId="urn:microsoft.com/office/officeart/2005/8/layout/hierarchy1"/>
    <dgm:cxn modelId="{23A777E7-1C12-4307-85D6-DCA220FFB271}" srcId="{288D9D4F-B94D-4952-929B-1E2BAC03D07A}" destId="{C10F2CB3-6971-4D92-BA84-FBA41C6C9164}" srcOrd="1" destOrd="0" parTransId="{856397AA-3585-4AF4-89B1-D1594E45B364}" sibTransId="{B29EF926-F951-4329-8876-C70118960308}"/>
    <dgm:cxn modelId="{577683FD-F67A-4564-B5DC-0639AE138566}" type="presOf" srcId="{288D9D4F-B94D-4952-929B-1E2BAC03D07A}" destId="{BF7B1C21-6BF2-4AC1-A3D2-77E5A94E6666}" srcOrd="0" destOrd="0" presId="urn:microsoft.com/office/officeart/2005/8/layout/hierarchy1"/>
    <dgm:cxn modelId="{467E17A0-0C0B-45E9-9A20-F7EF9FE7BFC6}" type="presParOf" srcId="{BF7B1C21-6BF2-4AC1-A3D2-77E5A94E6666}" destId="{BFE306FA-FC71-4894-BE4A-835D8B39EA3D}" srcOrd="0" destOrd="0" presId="urn:microsoft.com/office/officeart/2005/8/layout/hierarchy1"/>
    <dgm:cxn modelId="{79245BA7-C88E-4829-A7FF-D6F995BBE463}" type="presParOf" srcId="{BFE306FA-FC71-4894-BE4A-835D8B39EA3D}" destId="{6E480A71-374D-46A7-A805-24BA8166E3A0}" srcOrd="0" destOrd="0" presId="urn:microsoft.com/office/officeart/2005/8/layout/hierarchy1"/>
    <dgm:cxn modelId="{4795CAB2-4C83-4872-BC9A-DF6ABE7144C3}" type="presParOf" srcId="{6E480A71-374D-46A7-A805-24BA8166E3A0}" destId="{922835A2-7C80-4D26-BA4C-53B9A3C4E01E}" srcOrd="0" destOrd="0" presId="urn:microsoft.com/office/officeart/2005/8/layout/hierarchy1"/>
    <dgm:cxn modelId="{C296BC65-A361-4F0D-B062-0EF021DCBC58}" type="presParOf" srcId="{6E480A71-374D-46A7-A805-24BA8166E3A0}" destId="{76599629-9E90-4295-8BBE-7BF45E0EE6D9}" srcOrd="1" destOrd="0" presId="urn:microsoft.com/office/officeart/2005/8/layout/hierarchy1"/>
    <dgm:cxn modelId="{3493BBC6-9131-4DE7-9FF7-3B17FED3707B}" type="presParOf" srcId="{BFE306FA-FC71-4894-BE4A-835D8B39EA3D}" destId="{BA3B15E0-6220-426A-9F09-D3671D9DEDAE}" srcOrd="1" destOrd="0" presId="urn:microsoft.com/office/officeart/2005/8/layout/hierarchy1"/>
    <dgm:cxn modelId="{2BE99CE8-71DF-4B1E-B513-CC4ADB778391}" type="presParOf" srcId="{BF7B1C21-6BF2-4AC1-A3D2-77E5A94E6666}" destId="{97502B86-B2B0-4519-9D52-0EE68A72CE56}" srcOrd="1" destOrd="0" presId="urn:microsoft.com/office/officeart/2005/8/layout/hierarchy1"/>
    <dgm:cxn modelId="{6541F565-72F9-443E-AC38-341C55BD9C72}" type="presParOf" srcId="{97502B86-B2B0-4519-9D52-0EE68A72CE56}" destId="{0952F910-6DEE-4924-93D4-63C8469D86AC}" srcOrd="0" destOrd="0" presId="urn:microsoft.com/office/officeart/2005/8/layout/hierarchy1"/>
    <dgm:cxn modelId="{F0B68A3B-205F-479F-BF96-303FD57DDC31}" type="presParOf" srcId="{0952F910-6DEE-4924-93D4-63C8469D86AC}" destId="{0EC9588D-A0DF-4145-AAAC-0B79688C8D5A}" srcOrd="0" destOrd="0" presId="urn:microsoft.com/office/officeart/2005/8/layout/hierarchy1"/>
    <dgm:cxn modelId="{877AD679-16EC-4B08-8DD2-BB28F0D3199A}" type="presParOf" srcId="{0952F910-6DEE-4924-93D4-63C8469D86AC}" destId="{82FA4929-DECE-4F60-85AB-74473EC5F7F5}" srcOrd="1" destOrd="0" presId="urn:microsoft.com/office/officeart/2005/8/layout/hierarchy1"/>
    <dgm:cxn modelId="{EBFEE5A7-25F8-442A-9BE0-9B514ED7A9B4}" type="presParOf" srcId="{97502B86-B2B0-4519-9D52-0EE68A72CE56}" destId="{CED7F3FF-12F8-4674-8094-1C2595E0AD0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63DA00F-247E-4CB6-A39C-C29B93E46D78}"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D2F4F826-F84B-4D0A-9EE4-F023FCED776A}">
      <dgm:prSet/>
      <dgm:spPr/>
      <dgm:t>
        <a:bodyPr/>
        <a:lstStyle/>
        <a:p>
          <a:r>
            <a:rPr lang="it-IT"/>
            <a:t>Obbligo di rispetto dei diritti umani</a:t>
          </a:r>
          <a:endParaRPr lang="en-US"/>
        </a:p>
      </dgm:t>
    </dgm:pt>
    <dgm:pt modelId="{B9C7E6FC-93B6-4F92-8EA6-53802A444D69}" type="parTrans" cxnId="{B8DF5FBD-816B-4F7E-AA8E-17ED823DD8DD}">
      <dgm:prSet/>
      <dgm:spPr/>
      <dgm:t>
        <a:bodyPr/>
        <a:lstStyle/>
        <a:p>
          <a:endParaRPr lang="en-US"/>
        </a:p>
      </dgm:t>
    </dgm:pt>
    <dgm:pt modelId="{E2699260-A830-410E-B20A-25C908BD1629}" type="sibTrans" cxnId="{B8DF5FBD-816B-4F7E-AA8E-17ED823DD8DD}">
      <dgm:prSet/>
      <dgm:spPr/>
      <dgm:t>
        <a:bodyPr/>
        <a:lstStyle/>
        <a:p>
          <a:endParaRPr lang="en-US"/>
        </a:p>
      </dgm:t>
    </dgm:pt>
    <dgm:pt modelId="{62650B83-E114-4A68-AA08-2DD02D678EA4}">
      <dgm:prSet/>
      <dgm:spPr/>
      <dgm:t>
        <a:bodyPr/>
        <a:lstStyle/>
        <a:p>
          <a:r>
            <a:rPr lang="it-IT"/>
            <a:t>Divieto di refoulement</a:t>
          </a:r>
          <a:endParaRPr lang="en-US"/>
        </a:p>
      </dgm:t>
    </dgm:pt>
    <dgm:pt modelId="{231B5017-4F96-4110-BF75-F205091AFAC1}" type="parTrans" cxnId="{A505C03F-E653-4531-9B30-EB240B6BB3D4}">
      <dgm:prSet/>
      <dgm:spPr/>
      <dgm:t>
        <a:bodyPr/>
        <a:lstStyle/>
        <a:p>
          <a:endParaRPr lang="en-US"/>
        </a:p>
      </dgm:t>
    </dgm:pt>
    <dgm:pt modelId="{D80F6034-ADED-402A-A236-E3E28BE40C04}" type="sibTrans" cxnId="{A505C03F-E653-4531-9B30-EB240B6BB3D4}">
      <dgm:prSet/>
      <dgm:spPr/>
      <dgm:t>
        <a:bodyPr/>
        <a:lstStyle/>
        <a:p>
          <a:endParaRPr lang="en-US"/>
        </a:p>
      </dgm:t>
    </dgm:pt>
    <dgm:pt modelId="{FAB74C71-6D25-4831-8ADE-4EF3943F0D01}">
      <dgm:prSet/>
      <dgm:spPr/>
      <dgm:t>
        <a:bodyPr/>
        <a:lstStyle/>
        <a:p>
          <a:r>
            <a:rPr lang="it-IT"/>
            <a:t>Diritto di essere consultati e informati relativamente alle misure da adottare in caso di disastri</a:t>
          </a:r>
          <a:endParaRPr lang="en-US"/>
        </a:p>
      </dgm:t>
    </dgm:pt>
    <dgm:pt modelId="{67691789-AD7B-4932-A726-F9464A369D69}" type="parTrans" cxnId="{0944D053-96CA-4501-A939-6FB53E99AE1A}">
      <dgm:prSet/>
      <dgm:spPr/>
      <dgm:t>
        <a:bodyPr/>
        <a:lstStyle/>
        <a:p>
          <a:endParaRPr lang="en-US"/>
        </a:p>
      </dgm:t>
    </dgm:pt>
    <dgm:pt modelId="{D2EFBCEF-4AFA-43D6-8FC7-7D8E71321350}" type="sibTrans" cxnId="{0944D053-96CA-4501-A939-6FB53E99AE1A}">
      <dgm:prSet/>
      <dgm:spPr/>
      <dgm:t>
        <a:bodyPr/>
        <a:lstStyle/>
        <a:p>
          <a:endParaRPr lang="en-US"/>
        </a:p>
      </dgm:t>
    </dgm:pt>
    <dgm:pt modelId="{FFEC37CE-7B7B-4495-95DE-9AEF243C114D}">
      <dgm:prSet/>
      <dgm:spPr/>
      <dgm:t>
        <a:bodyPr/>
        <a:lstStyle/>
        <a:p>
          <a:r>
            <a:rPr lang="it-IT"/>
            <a:t>Rispetto delle tradizioni e culture delle comunità indigene</a:t>
          </a:r>
          <a:endParaRPr lang="en-US"/>
        </a:p>
      </dgm:t>
    </dgm:pt>
    <dgm:pt modelId="{A20C6DF0-46F2-4A50-BFED-3D66EE9D7F08}" type="parTrans" cxnId="{B25F2FAA-224F-402C-9CD8-F9E75556E153}">
      <dgm:prSet/>
      <dgm:spPr/>
      <dgm:t>
        <a:bodyPr/>
        <a:lstStyle/>
        <a:p>
          <a:endParaRPr lang="en-US"/>
        </a:p>
      </dgm:t>
    </dgm:pt>
    <dgm:pt modelId="{85D9297E-D073-43F4-83A3-324323673355}" type="sibTrans" cxnId="{B25F2FAA-224F-402C-9CD8-F9E75556E153}">
      <dgm:prSet/>
      <dgm:spPr/>
      <dgm:t>
        <a:bodyPr/>
        <a:lstStyle/>
        <a:p>
          <a:endParaRPr lang="en-US"/>
        </a:p>
      </dgm:t>
    </dgm:pt>
    <dgm:pt modelId="{FB2B8751-2734-440C-8D35-776E5C895113}">
      <dgm:prSet/>
      <dgm:spPr/>
      <dgm:t>
        <a:bodyPr/>
        <a:lstStyle/>
        <a:p>
          <a:r>
            <a:rPr lang="it-IT"/>
            <a:t>Obbligo di adottare misure preventive per evitare l’insorgere di situazioni di rischio</a:t>
          </a:r>
          <a:endParaRPr lang="en-US"/>
        </a:p>
      </dgm:t>
    </dgm:pt>
    <dgm:pt modelId="{EE7D033C-96EE-42DA-AF61-44D360F7DD17}" type="parTrans" cxnId="{A9EFE370-0DC4-454F-A8CE-ED1C4654E371}">
      <dgm:prSet/>
      <dgm:spPr/>
      <dgm:t>
        <a:bodyPr/>
        <a:lstStyle/>
        <a:p>
          <a:endParaRPr lang="en-US"/>
        </a:p>
      </dgm:t>
    </dgm:pt>
    <dgm:pt modelId="{7FED34F7-EF79-4190-9D2F-3470F9E159DB}" type="sibTrans" cxnId="{A9EFE370-0DC4-454F-A8CE-ED1C4654E371}">
      <dgm:prSet/>
      <dgm:spPr/>
      <dgm:t>
        <a:bodyPr/>
        <a:lstStyle/>
        <a:p>
          <a:endParaRPr lang="en-US"/>
        </a:p>
      </dgm:t>
    </dgm:pt>
    <dgm:pt modelId="{3AACC40D-E7D3-4CFA-A1BE-382E593AC153}">
      <dgm:prSet/>
      <dgm:spPr/>
      <dgm:t>
        <a:bodyPr/>
        <a:lstStyle/>
        <a:p>
          <a:r>
            <a:rPr lang="it-IT"/>
            <a:t>Dovere di cooperare a livello bilaterale, regionale e internazionale, nei campi della prevenzione e gestione dei disastri, dell’accoglienza e protezione delle vittime, dell’assistenza finanziaria e umanitaria</a:t>
          </a:r>
          <a:endParaRPr lang="en-US"/>
        </a:p>
      </dgm:t>
    </dgm:pt>
    <dgm:pt modelId="{5FB7B751-618D-4C16-BF2D-7310BF94ADA6}" type="parTrans" cxnId="{D3B2EFA3-9BDD-4919-92FF-61005C4DF7FD}">
      <dgm:prSet/>
      <dgm:spPr/>
      <dgm:t>
        <a:bodyPr/>
        <a:lstStyle/>
        <a:p>
          <a:endParaRPr lang="en-US"/>
        </a:p>
      </dgm:t>
    </dgm:pt>
    <dgm:pt modelId="{32B79EA4-B7D6-4546-88E6-D3F90E523B64}" type="sibTrans" cxnId="{D3B2EFA3-9BDD-4919-92FF-61005C4DF7FD}">
      <dgm:prSet/>
      <dgm:spPr/>
      <dgm:t>
        <a:bodyPr/>
        <a:lstStyle/>
        <a:p>
          <a:endParaRPr lang="en-US"/>
        </a:p>
      </dgm:t>
    </dgm:pt>
    <dgm:pt modelId="{CC60CF5C-6E96-4ACB-9E99-E83FB6084C42}">
      <dgm:prSet/>
      <dgm:spPr/>
      <dgm:t>
        <a:bodyPr/>
        <a:lstStyle/>
        <a:p>
          <a:r>
            <a:rPr lang="it-IT"/>
            <a:t>Evacuazione sempre misura di ultima istanza, decisa per legge e realizzata nel rispetto della sicurezza e dignità delle persone.  </a:t>
          </a:r>
          <a:endParaRPr lang="en-US"/>
        </a:p>
      </dgm:t>
    </dgm:pt>
    <dgm:pt modelId="{BE858B9F-7258-418A-8392-412C1C0FC6A6}" type="parTrans" cxnId="{3927CE46-2A70-4D76-BB16-199DAEAEFC36}">
      <dgm:prSet/>
      <dgm:spPr/>
      <dgm:t>
        <a:bodyPr/>
        <a:lstStyle/>
        <a:p>
          <a:endParaRPr lang="en-US"/>
        </a:p>
      </dgm:t>
    </dgm:pt>
    <dgm:pt modelId="{24EE3806-9EAB-464A-A999-D0B042329C59}" type="sibTrans" cxnId="{3927CE46-2A70-4D76-BB16-199DAEAEFC36}">
      <dgm:prSet/>
      <dgm:spPr/>
      <dgm:t>
        <a:bodyPr/>
        <a:lstStyle/>
        <a:p>
          <a:endParaRPr lang="en-US"/>
        </a:p>
      </dgm:t>
    </dgm:pt>
    <dgm:pt modelId="{C6DEDF1A-5B34-497A-9120-9463BF258540}" type="pres">
      <dgm:prSet presAssocID="{763DA00F-247E-4CB6-A39C-C29B93E46D78}" presName="root" presStyleCnt="0">
        <dgm:presLayoutVars>
          <dgm:dir/>
          <dgm:resizeHandles val="exact"/>
        </dgm:presLayoutVars>
      </dgm:prSet>
      <dgm:spPr/>
    </dgm:pt>
    <dgm:pt modelId="{47289A66-536C-4A07-BE44-606FE5622066}" type="pres">
      <dgm:prSet presAssocID="{763DA00F-247E-4CB6-A39C-C29B93E46D78}" presName="container" presStyleCnt="0">
        <dgm:presLayoutVars>
          <dgm:dir/>
          <dgm:resizeHandles val="exact"/>
        </dgm:presLayoutVars>
      </dgm:prSet>
      <dgm:spPr/>
    </dgm:pt>
    <dgm:pt modelId="{BDE42F70-81AA-4E31-A992-8297068A31A7}" type="pres">
      <dgm:prSet presAssocID="{D2F4F826-F84B-4D0A-9EE4-F023FCED776A}" presName="compNode" presStyleCnt="0"/>
      <dgm:spPr/>
    </dgm:pt>
    <dgm:pt modelId="{544731FA-271F-4981-94DC-1FB344718EB4}" type="pres">
      <dgm:prSet presAssocID="{D2F4F826-F84B-4D0A-9EE4-F023FCED776A}" presName="iconBgRect" presStyleLbl="bgShp" presStyleIdx="0" presStyleCnt="7"/>
      <dgm:spPr/>
    </dgm:pt>
    <dgm:pt modelId="{663DBADB-A427-4D6D-9A4E-229DA16550E9}" type="pres">
      <dgm:prSet presAssocID="{D2F4F826-F84B-4D0A-9EE4-F023FCED776A}"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ales of Justice"/>
        </a:ext>
      </dgm:extLst>
    </dgm:pt>
    <dgm:pt modelId="{5F74D2C5-2FCF-46D7-97C4-772CE832752B}" type="pres">
      <dgm:prSet presAssocID="{D2F4F826-F84B-4D0A-9EE4-F023FCED776A}" presName="spaceRect" presStyleCnt="0"/>
      <dgm:spPr/>
    </dgm:pt>
    <dgm:pt modelId="{B789ECB3-AA0F-4F0F-BB39-1D1B5BAE4730}" type="pres">
      <dgm:prSet presAssocID="{D2F4F826-F84B-4D0A-9EE4-F023FCED776A}" presName="textRect" presStyleLbl="revTx" presStyleIdx="0" presStyleCnt="7">
        <dgm:presLayoutVars>
          <dgm:chMax val="1"/>
          <dgm:chPref val="1"/>
        </dgm:presLayoutVars>
      </dgm:prSet>
      <dgm:spPr/>
    </dgm:pt>
    <dgm:pt modelId="{7D542A26-7EAF-49CE-B080-B1F8CD7209B3}" type="pres">
      <dgm:prSet presAssocID="{E2699260-A830-410E-B20A-25C908BD1629}" presName="sibTrans" presStyleLbl="sibTrans2D1" presStyleIdx="0" presStyleCnt="0"/>
      <dgm:spPr/>
    </dgm:pt>
    <dgm:pt modelId="{21EA63E2-6D40-44F0-B901-BE66BAED9451}" type="pres">
      <dgm:prSet presAssocID="{62650B83-E114-4A68-AA08-2DD02D678EA4}" presName="compNode" presStyleCnt="0"/>
      <dgm:spPr/>
    </dgm:pt>
    <dgm:pt modelId="{83DB5F22-6EF6-4E7B-803E-949F1CCE6F68}" type="pres">
      <dgm:prSet presAssocID="{62650B83-E114-4A68-AA08-2DD02D678EA4}" presName="iconBgRect" presStyleLbl="bgShp" presStyleIdx="1" presStyleCnt="7"/>
      <dgm:spPr/>
    </dgm:pt>
    <dgm:pt modelId="{E8E014D7-E923-4CB8-992E-B770B0C03D31}" type="pres">
      <dgm:prSet presAssocID="{62650B83-E114-4A68-AA08-2DD02D678EA4}"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o sign"/>
        </a:ext>
      </dgm:extLst>
    </dgm:pt>
    <dgm:pt modelId="{40067106-685A-4861-A2B0-307BB8D3B043}" type="pres">
      <dgm:prSet presAssocID="{62650B83-E114-4A68-AA08-2DD02D678EA4}" presName="spaceRect" presStyleCnt="0"/>
      <dgm:spPr/>
    </dgm:pt>
    <dgm:pt modelId="{918C5295-1DA2-4410-9CB3-8796F9C71C81}" type="pres">
      <dgm:prSet presAssocID="{62650B83-E114-4A68-AA08-2DD02D678EA4}" presName="textRect" presStyleLbl="revTx" presStyleIdx="1" presStyleCnt="7">
        <dgm:presLayoutVars>
          <dgm:chMax val="1"/>
          <dgm:chPref val="1"/>
        </dgm:presLayoutVars>
      </dgm:prSet>
      <dgm:spPr/>
    </dgm:pt>
    <dgm:pt modelId="{94479AD4-301A-477A-8177-C71944088266}" type="pres">
      <dgm:prSet presAssocID="{D80F6034-ADED-402A-A236-E3E28BE40C04}" presName="sibTrans" presStyleLbl="sibTrans2D1" presStyleIdx="0" presStyleCnt="0"/>
      <dgm:spPr/>
    </dgm:pt>
    <dgm:pt modelId="{0813F616-EF15-4B3A-99B7-61591806ADF4}" type="pres">
      <dgm:prSet presAssocID="{FAB74C71-6D25-4831-8ADE-4EF3943F0D01}" presName="compNode" presStyleCnt="0"/>
      <dgm:spPr/>
    </dgm:pt>
    <dgm:pt modelId="{2D2D8263-A4A4-443C-84FB-2390A8E943B0}" type="pres">
      <dgm:prSet presAssocID="{FAB74C71-6D25-4831-8ADE-4EF3943F0D01}" presName="iconBgRect" presStyleLbl="bgShp" presStyleIdx="2" presStyleCnt="7"/>
      <dgm:spPr/>
    </dgm:pt>
    <dgm:pt modelId="{A6006F7B-7AC9-4DF7-B40C-758CB4875733}" type="pres">
      <dgm:prSet presAssocID="{FAB74C71-6D25-4831-8ADE-4EF3943F0D01}"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avel"/>
        </a:ext>
      </dgm:extLst>
    </dgm:pt>
    <dgm:pt modelId="{8047AB88-7476-4528-BD0B-ADEC268668D0}" type="pres">
      <dgm:prSet presAssocID="{FAB74C71-6D25-4831-8ADE-4EF3943F0D01}" presName="spaceRect" presStyleCnt="0"/>
      <dgm:spPr/>
    </dgm:pt>
    <dgm:pt modelId="{F68E3E3A-362C-4DE1-A683-ADCA9F5CE526}" type="pres">
      <dgm:prSet presAssocID="{FAB74C71-6D25-4831-8ADE-4EF3943F0D01}" presName="textRect" presStyleLbl="revTx" presStyleIdx="2" presStyleCnt="7">
        <dgm:presLayoutVars>
          <dgm:chMax val="1"/>
          <dgm:chPref val="1"/>
        </dgm:presLayoutVars>
      </dgm:prSet>
      <dgm:spPr/>
    </dgm:pt>
    <dgm:pt modelId="{E616D585-ABC4-491A-B4CF-A3E7595C2E18}" type="pres">
      <dgm:prSet presAssocID="{D2EFBCEF-4AFA-43D6-8FC7-7D8E71321350}" presName="sibTrans" presStyleLbl="sibTrans2D1" presStyleIdx="0" presStyleCnt="0"/>
      <dgm:spPr/>
    </dgm:pt>
    <dgm:pt modelId="{4621EF71-AC6A-4D90-A749-252CD4212A6D}" type="pres">
      <dgm:prSet presAssocID="{FFEC37CE-7B7B-4495-95DE-9AEF243C114D}" presName="compNode" presStyleCnt="0"/>
      <dgm:spPr/>
    </dgm:pt>
    <dgm:pt modelId="{332643D7-C76D-443E-A494-C4E6F45D0994}" type="pres">
      <dgm:prSet presAssocID="{FFEC37CE-7B7B-4495-95DE-9AEF243C114D}" presName="iconBgRect" presStyleLbl="bgShp" presStyleIdx="3" presStyleCnt="7"/>
      <dgm:spPr/>
    </dgm:pt>
    <dgm:pt modelId="{20A25F98-2891-4C5F-A69B-13A83555A487}" type="pres">
      <dgm:prSet presAssocID="{FFEC37CE-7B7B-4495-95DE-9AEF243C114D}"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Earth Globe Americas"/>
        </a:ext>
      </dgm:extLst>
    </dgm:pt>
    <dgm:pt modelId="{E4FBD611-32FE-4DB5-92FA-425170C3B83F}" type="pres">
      <dgm:prSet presAssocID="{FFEC37CE-7B7B-4495-95DE-9AEF243C114D}" presName="spaceRect" presStyleCnt="0"/>
      <dgm:spPr/>
    </dgm:pt>
    <dgm:pt modelId="{13ABC32B-7F54-4497-9ECC-9C673E2590C9}" type="pres">
      <dgm:prSet presAssocID="{FFEC37CE-7B7B-4495-95DE-9AEF243C114D}" presName="textRect" presStyleLbl="revTx" presStyleIdx="3" presStyleCnt="7">
        <dgm:presLayoutVars>
          <dgm:chMax val="1"/>
          <dgm:chPref val="1"/>
        </dgm:presLayoutVars>
      </dgm:prSet>
      <dgm:spPr/>
    </dgm:pt>
    <dgm:pt modelId="{7E6D8E80-F766-4DDE-8439-D9FB3CF50A2D}" type="pres">
      <dgm:prSet presAssocID="{85D9297E-D073-43F4-83A3-324323673355}" presName="sibTrans" presStyleLbl="sibTrans2D1" presStyleIdx="0" presStyleCnt="0"/>
      <dgm:spPr/>
    </dgm:pt>
    <dgm:pt modelId="{93337DB3-1C0E-456E-844A-F668E308AF2F}" type="pres">
      <dgm:prSet presAssocID="{FB2B8751-2734-440C-8D35-776E5C895113}" presName="compNode" presStyleCnt="0"/>
      <dgm:spPr/>
    </dgm:pt>
    <dgm:pt modelId="{78139701-1999-4A22-9077-692F6009D1DF}" type="pres">
      <dgm:prSet presAssocID="{FB2B8751-2734-440C-8D35-776E5C895113}" presName="iconBgRect" presStyleLbl="bgShp" presStyleIdx="4" presStyleCnt="7"/>
      <dgm:spPr/>
    </dgm:pt>
    <dgm:pt modelId="{E389B0C0-BDF1-4D40-9E0F-9A8782606F27}" type="pres">
      <dgm:prSet presAssocID="{FB2B8751-2734-440C-8D35-776E5C895113}"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Warning"/>
        </a:ext>
      </dgm:extLst>
    </dgm:pt>
    <dgm:pt modelId="{D0E09D37-3210-4C10-94C9-605B031E77F9}" type="pres">
      <dgm:prSet presAssocID="{FB2B8751-2734-440C-8D35-776E5C895113}" presName="spaceRect" presStyleCnt="0"/>
      <dgm:spPr/>
    </dgm:pt>
    <dgm:pt modelId="{5D7EFFA7-0785-4D1A-B00E-11C71D709B91}" type="pres">
      <dgm:prSet presAssocID="{FB2B8751-2734-440C-8D35-776E5C895113}" presName="textRect" presStyleLbl="revTx" presStyleIdx="4" presStyleCnt="7">
        <dgm:presLayoutVars>
          <dgm:chMax val="1"/>
          <dgm:chPref val="1"/>
        </dgm:presLayoutVars>
      </dgm:prSet>
      <dgm:spPr/>
    </dgm:pt>
    <dgm:pt modelId="{60B9CC23-8191-4B69-A633-9ED33F37BC77}" type="pres">
      <dgm:prSet presAssocID="{7FED34F7-EF79-4190-9D2F-3470F9E159DB}" presName="sibTrans" presStyleLbl="sibTrans2D1" presStyleIdx="0" presStyleCnt="0"/>
      <dgm:spPr/>
    </dgm:pt>
    <dgm:pt modelId="{9F222EA0-7323-471C-8345-34E01CAD7DE2}" type="pres">
      <dgm:prSet presAssocID="{3AACC40D-E7D3-4CFA-A1BE-382E593AC153}" presName="compNode" presStyleCnt="0"/>
      <dgm:spPr/>
    </dgm:pt>
    <dgm:pt modelId="{A85263BB-7A2F-421D-8207-A4D7E78C5394}" type="pres">
      <dgm:prSet presAssocID="{3AACC40D-E7D3-4CFA-A1BE-382E593AC153}" presName="iconBgRect" presStyleLbl="bgShp" presStyleIdx="5" presStyleCnt="7"/>
      <dgm:spPr/>
    </dgm:pt>
    <dgm:pt modelId="{7BE5B21B-206F-4ED2-8B14-D82EE8DCA59C}" type="pres">
      <dgm:prSet presAssocID="{3AACC40D-E7D3-4CFA-A1BE-382E593AC153}"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Firefighter"/>
        </a:ext>
      </dgm:extLst>
    </dgm:pt>
    <dgm:pt modelId="{42DB3F58-E3E4-4C8F-B48C-C00C85E61A14}" type="pres">
      <dgm:prSet presAssocID="{3AACC40D-E7D3-4CFA-A1BE-382E593AC153}" presName="spaceRect" presStyleCnt="0"/>
      <dgm:spPr/>
    </dgm:pt>
    <dgm:pt modelId="{B0F0F584-39E4-480C-A31B-EC39AFD1C37B}" type="pres">
      <dgm:prSet presAssocID="{3AACC40D-E7D3-4CFA-A1BE-382E593AC153}" presName="textRect" presStyleLbl="revTx" presStyleIdx="5" presStyleCnt="7">
        <dgm:presLayoutVars>
          <dgm:chMax val="1"/>
          <dgm:chPref val="1"/>
        </dgm:presLayoutVars>
      </dgm:prSet>
      <dgm:spPr/>
    </dgm:pt>
    <dgm:pt modelId="{7936B64B-E1C6-4532-92CF-C93B7342B558}" type="pres">
      <dgm:prSet presAssocID="{32B79EA4-B7D6-4546-88E6-D3F90E523B64}" presName="sibTrans" presStyleLbl="sibTrans2D1" presStyleIdx="0" presStyleCnt="0"/>
      <dgm:spPr/>
    </dgm:pt>
    <dgm:pt modelId="{D06F9558-DF02-4F89-81FD-9B1C6917E1BB}" type="pres">
      <dgm:prSet presAssocID="{CC60CF5C-6E96-4ACB-9E99-E83FB6084C42}" presName="compNode" presStyleCnt="0"/>
      <dgm:spPr/>
    </dgm:pt>
    <dgm:pt modelId="{3C956B6D-9DB4-4C61-B1BA-3267DD61D12B}" type="pres">
      <dgm:prSet presAssocID="{CC60CF5C-6E96-4ACB-9E99-E83FB6084C42}" presName="iconBgRect" presStyleLbl="bgShp" presStyleIdx="6" presStyleCnt="7"/>
      <dgm:spPr/>
    </dgm:pt>
    <dgm:pt modelId="{8BB1B3CA-78B5-4E70-9BCE-BFF511936D18}" type="pres">
      <dgm:prSet presAssocID="{CC60CF5C-6E96-4ACB-9E99-E83FB6084C42}"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Venn Diagram"/>
        </a:ext>
      </dgm:extLst>
    </dgm:pt>
    <dgm:pt modelId="{B58AFB72-7360-49E5-A43A-24E92D1B9E14}" type="pres">
      <dgm:prSet presAssocID="{CC60CF5C-6E96-4ACB-9E99-E83FB6084C42}" presName="spaceRect" presStyleCnt="0"/>
      <dgm:spPr/>
    </dgm:pt>
    <dgm:pt modelId="{D259F520-3310-4FCA-9188-8A2053D5D76F}" type="pres">
      <dgm:prSet presAssocID="{CC60CF5C-6E96-4ACB-9E99-E83FB6084C42}" presName="textRect" presStyleLbl="revTx" presStyleIdx="6" presStyleCnt="7">
        <dgm:presLayoutVars>
          <dgm:chMax val="1"/>
          <dgm:chPref val="1"/>
        </dgm:presLayoutVars>
      </dgm:prSet>
      <dgm:spPr/>
    </dgm:pt>
  </dgm:ptLst>
  <dgm:cxnLst>
    <dgm:cxn modelId="{B9AE0024-CF4A-403B-A59B-12CB7138451A}" type="presOf" srcId="{62650B83-E114-4A68-AA08-2DD02D678EA4}" destId="{918C5295-1DA2-4410-9CB3-8796F9C71C81}" srcOrd="0" destOrd="0" presId="urn:microsoft.com/office/officeart/2018/2/layout/IconCircleList"/>
    <dgm:cxn modelId="{6BB91535-D3BA-4BD5-AE8F-C2AF3E8C493E}" type="presOf" srcId="{E2699260-A830-410E-B20A-25C908BD1629}" destId="{7D542A26-7EAF-49CE-B080-B1F8CD7209B3}" srcOrd="0" destOrd="0" presId="urn:microsoft.com/office/officeart/2018/2/layout/IconCircleList"/>
    <dgm:cxn modelId="{F1877336-6627-46AF-A053-60DC645C3C6F}" type="presOf" srcId="{D2F4F826-F84B-4D0A-9EE4-F023FCED776A}" destId="{B789ECB3-AA0F-4F0F-BB39-1D1B5BAE4730}" srcOrd="0" destOrd="0" presId="urn:microsoft.com/office/officeart/2018/2/layout/IconCircleList"/>
    <dgm:cxn modelId="{A505C03F-E653-4531-9B30-EB240B6BB3D4}" srcId="{763DA00F-247E-4CB6-A39C-C29B93E46D78}" destId="{62650B83-E114-4A68-AA08-2DD02D678EA4}" srcOrd="1" destOrd="0" parTransId="{231B5017-4F96-4110-BF75-F205091AFAC1}" sibTransId="{D80F6034-ADED-402A-A236-E3E28BE40C04}"/>
    <dgm:cxn modelId="{3927CE46-2A70-4D76-BB16-199DAEAEFC36}" srcId="{763DA00F-247E-4CB6-A39C-C29B93E46D78}" destId="{CC60CF5C-6E96-4ACB-9E99-E83FB6084C42}" srcOrd="6" destOrd="0" parTransId="{BE858B9F-7258-418A-8392-412C1C0FC6A6}" sibTransId="{24EE3806-9EAB-464A-A999-D0B042329C59}"/>
    <dgm:cxn modelId="{00DFDB66-19FC-4D02-BAEA-E4E332C136D6}" type="presOf" srcId="{FFEC37CE-7B7B-4495-95DE-9AEF243C114D}" destId="{13ABC32B-7F54-4497-9ECC-9C673E2590C9}" srcOrd="0" destOrd="0" presId="urn:microsoft.com/office/officeart/2018/2/layout/IconCircleList"/>
    <dgm:cxn modelId="{A9EFE370-0DC4-454F-A8CE-ED1C4654E371}" srcId="{763DA00F-247E-4CB6-A39C-C29B93E46D78}" destId="{FB2B8751-2734-440C-8D35-776E5C895113}" srcOrd="4" destOrd="0" parTransId="{EE7D033C-96EE-42DA-AF61-44D360F7DD17}" sibTransId="{7FED34F7-EF79-4190-9D2F-3470F9E159DB}"/>
    <dgm:cxn modelId="{0944D053-96CA-4501-A939-6FB53E99AE1A}" srcId="{763DA00F-247E-4CB6-A39C-C29B93E46D78}" destId="{FAB74C71-6D25-4831-8ADE-4EF3943F0D01}" srcOrd="2" destOrd="0" parTransId="{67691789-AD7B-4932-A726-F9464A369D69}" sibTransId="{D2EFBCEF-4AFA-43D6-8FC7-7D8E71321350}"/>
    <dgm:cxn modelId="{A0B06B9A-ABED-47AC-B668-42E100B7E8FA}" type="presOf" srcId="{763DA00F-247E-4CB6-A39C-C29B93E46D78}" destId="{C6DEDF1A-5B34-497A-9120-9463BF258540}" srcOrd="0" destOrd="0" presId="urn:microsoft.com/office/officeart/2018/2/layout/IconCircleList"/>
    <dgm:cxn modelId="{EBC9359D-C420-4834-998C-27E20E6341E8}" type="presOf" srcId="{7FED34F7-EF79-4190-9D2F-3470F9E159DB}" destId="{60B9CC23-8191-4B69-A633-9ED33F37BC77}" srcOrd="0" destOrd="0" presId="urn:microsoft.com/office/officeart/2018/2/layout/IconCircleList"/>
    <dgm:cxn modelId="{D3B2EFA3-9BDD-4919-92FF-61005C4DF7FD}" srcId="{763DA00F-247E-4CB6-A39C-C29B93E46D78}" destId="{3AACC40D-E7D3-4CFA-A1BE-382E593AC153}" srcOrd="5" destOrd="0" parTransId="{5FB7B751-618D-4C16-BF2D-7310BF94ADA6}" sibTransId="{32B79EA4-B7D6-4546-88E6-D3F90E523B64}"/>
    <dgm:cxn modelId="{3D925AA9-E993-42E5-A047-9A1967DD1B94}" type="presOf" srcId="{FAB74C71-6D25-4831-8ADE-4EF3943F0D01}" destId="{F68E3E3A-362C-4DE1-A683-ADCA9F5CE526}" srcOrd="0" destOrd="0" presId="urn:microsoft.com/office/officeart/2018/2/layout/IconCircleList"/>
    <dgm:cxn modelId="{B25F2FAA-224F-402C-9CD8-F9E75556E153}" srcId="{763DA00F-247E-4CB6-A39C-C29B93E46D78}" destId="{FFEC37CE-7B7B-4495-95DE-9AEF243C114D}" srcOrd="3" destOrd="0" parTransId="{A20C6DF0-46F2-4A50-BFED-3D66EE9D7F08}" sibTransId="{85D9297E-D073-43F4-83A3-324323673355}"/>
    <dgm:cxn modelId="{BA2709AB-2CAF-4100-813A-051B8B71475C}" type="presOf" srcId="{3AACC40D-E7D3-4CFA-A1BE-382E593AC153}" destId="{B0F0F584-39E4-480C-A31B-EC39AFD1C37B}" srcOrd="0" destOrd="0" presId="urn:microsoft.com/office/officeart/2018/2/layout/IconCircleList"/>
    <dgm:cxn modelId="{6E266AB4-5C64-43B1-93B8-D8DA5F840C4A}" type="presOf" srcId="{32B79EA4-B7D6-4546-88E6-D3F90E523B64}" destId="{7936B64B-E1C6-4532-92CF-C93B7342B558}" srcOrd="0" destOrd="0" presId="urn:microsoft.com/office/officeart/2018/2/layout/IconCircleList"/>
    <dgm:cxn modelId="{B8DF5FBD-816B-4F7E-AA8E-17ED823DD8DD}" srcId="{763DA00F-247E-4CB6-A39C-C29B93E46D78}" destId="{D2F4F826-F84B-4D0A-9EE4-F023FCED776A}" srcOrd="0" destOrd="0" parTransId="{B9C7E6FC-93B6-4F92-8EA6-53802A444D69}" sibTransId="{E2699260-A830-410E-B20A-25C908BD1629}"/>
    <dgm:cxn modelId="{C86B88C9-7C8B-499F-A390-A385503C30EF}" type="presOf" srcId="{CC60CF5C-6E96-4ACB-9E99-E83FB6084C42}" destId="{D259F520-3310-4FCA-9188-8A2053D5D76F}" srcOrd="0" destOrd="0" presId="urn:microsoft.com/office/officeart/2018/2/layout/IconCircleList"/>
    <dgm:cxn modelId="{CFE84DE8-B119-4F28-89F8-ADAA8A0D5A69}" type="presOf" srcId="{D2EFBCEF-4AFA-43D6-8FC7-7D8E71321350}" destId="{E616D585-ABC4-491A-B4CF-A3E7595C2E18}" srcOrd="0" destOrd="0" presId="urn:microsoft.com/office/officeart/2018/2/layout/IconCircleList"/>
    <dgm:cxn modelId="{A22EC2EA-0CD2-48E0-8C5C-9F521840A18C}" type="presOf" srcId="{85D9297E-D073-43F4-83A3-324323673355}" destId="{7E6D8E80-F766-4DDE-8439-D9FB3CF50A2D}" srcOrd="0" destOrd="0" presId="urn:microsoft.com/office/officeart/2018/2/layout/IconCircleList"/>
    <dgm:cxn modelId="{4429BDEB-E121-4BA1-B06C-3BD6EB77590A}" type="presOf" srcId="{D80F6034-ADED-402A-A236-E3E28BE40C04}" destId="{94479AD4-301A-477A-8177-C71944088266}" srcOrd="0" destOrd="0" presId="urn:microsoft.com/office/officeart/2018/2/layout/IconCircleList"/>
    <dgm:cxn modelId="{628D40F9-4129-440A-B56A-CF89F12F2991}" type="presOf" srcId="{FB2B8751-2734-440C-8D35-776E5C895113}" destId="{5D7EFFA7-0785-4D1A-B00E-11C71D709B91}" srcOrd="0" destOrd="0" presId="urn:microsoft.com/office/officeart/2018/2/layout/IconCircleList"/>
    <dgm:cxn modelId="{9AAB6D66-F57C-496A-94EF-EF8CFD1A8C71}" type="presParOf" srcId="{C6DEDF1A-5B34-497A-9120-9463BF258540}" destId="{47289A66-536C-4A07-BE44-606FE5622066}" srcOrd="0" destOrd="0" presId="urn:microsoft.com/office/officeart/2018/2/layout/IconCircleList"/>
    <dgm:cxn modelId="{E235DB58-31D4-4BE8-B24B-05E47FAE6E48}" type="presParOf" srcId="{47289A66-536C-4A07-BE44-606FE5622066}" destId="{BDE42F70-81AA-4E31-A992-8297068A31A7}" srcOrd="0" destOrd="0" presId="urn:microsoft.com/office/officeart/2018/2/layout/IconCircleList"/>
    <dgm:cxn modelId="{2FE89868-3556-4218-B8B3-D5380FEE9539}" type="presParOf" srcId="{BDE42F70-81AA-4E31-A992-8297068A31A7}" destId="{544731FA-271F-4981-94DC-1FB344718EB4}" srcOrd="0" destOrd="0" presId="urn:microsoft.com/office/officeart/2018/2/layout/IconCircleList"/>
    <dgm:cxn modelId="{40434A40-FA49-4CBF-9009-594D81B78233}" type="presParOf" srcId="{BDE42F70-81AA-4E31-A992-8297068A31A7}" destId="{663DBADB-A427-4D6D-9A4E-229DA16550E9}" srcOrd="1" destOrd="0" presId="urn:microsoft.com/office/officeart/2018/2/layout/IconCircleList"/>
    <dgm:cxn modelId="{25D84377-AC55-420D-A29A-E2D72F4210F3}" type="presParOf" srcId="{BDE42F70-81AA-4E31-A992-8297068A31A7}" destId="{5F74D2C5-2FCF-46D7-97C4-772CE832752B}" srcOrd="2" destOrd="0" presId="urn:microsoft.com/office/officeart/2018/2/layout/IconCircleList"/>
    <dgm:cxn modelId="{5E917703-13BB-41D1-9A75-8EDBA5351571}" type="presParOf" srcId="{BDE42F70-81AA-4E31-A992-8297068A31A7}" destId="{B789ECB3-AA0F-4F0F-BB39-1D1B5BAE4730}" srcOrd="3" destOrd="0" presId="urn:microsoft.com/office/officeart/2018/2/layout/IconCircleList"/>
    <dgm:cxn modelId="{D1BED239-532C-4A54-AC01-B143E57AC3CF}" type="presParOf" srcId="{47289A66-536C-4A07-BE44-606FE5622066}" destId="{7D542A26-7EAF-49CE-B080-B1F8CD7209B3}" srcOrd="1" destOrd="0" presId="urn:microsoft.com/office/officeart/2018/2/layout/IconCircleList"/>
    <dgm:cxn modelId="{67784DA4-623A-442C-8958-1AD3B7C196F0}" type="presParOf" srcId="{47289A66-536C-4A07-BE44-606FE5622066}" destId="{21EA63E2-6D40-44F0-B901-BE66BAED9451}" srcOrd="2" destOrd="0" presId="urn:microsoft.com/office/officeart/2018/2/layout/IconCircleList"/>
    <dgm:cxn modelId="{2108622D-0769-4D75-AAEB-3E2C44C74778}" type="presParOf" srcId="{21EA63E2-6D40-44F0-B901-BE66BAED9451}" destId="{83DB5F22-6EF6-4E7B-803E-949F1CCE6F68}" srcOrd="0" destOrd="0" presId="urn:microsoft.com/office/officeart/2018/2/layout/IconCircleList"/>
    <dgm:cxn modelId="{F24AB023-A33E-4A2B-8B39-87BF3B059201}" type="presParOf" srcId="{21EA63E2-6D40-44F0-B901-BE66BAED9451}" destId="{E8E014D7-E923-4CB8-992E-B770B0C03D31}" srcOrd="1" destOrd="0" presId="urn:microsoft.com/office/officeart/2018/2/layout/IconCircleList"/>
    <dgm:cxn modelId="{CE4057B4-629B-4825-9820-98609B249A58}" type="presParOf" srcId="{21EA63E2-6D40-44F0-B901-BE66BAED9451}" destId="{40067106-685A-4861-A2B0-307BB8D3B043}" srcOrd="2" destOrd="0" presId="urn:microsoft.com/office/officeart/2018/2/layout/IconCircleList"/>
    <dgm:cxn modelId="{9AA57065-0037-4DDB-8C3A-17380C887FEB}" type="presParOf" srcId="{21EA63E2-6D40-44F0-B901-BE66BAED9451}" destId="{918C5295-1DA2-4410-9CB3-8796F9C71C81}" srcOrd="3" destOrd="0" presId="urn:microsoft.com/office/officeart/2018/2/layout/IconCircleList"/>
    <dgm:cxn modelId="{9EBC014C-E4BB-4E88-917E-1E1FE13C9D48}" type="presParOf" srcId="{47289A66-536C-4A07-BE44-606FE5622066}" destId="{94479AD4-301A-477A-8177-C71944088266}" srcOrd="3" destOrd="0" presId="urn:microsoft.com/office/officeart/2018/2/layout/IconCircleList"/>
    <dgm:cxn modelId="{B8FE84F6-3B31-4903-8F11-7F03CEABB61A}" type="presParOf" srcId="{47289A66-536C-4A07-BE44-606FE5622066}" destId="{0813F616-EF15-4B3A-99B7-61591806ADF4}" srcOrd="4" destOrd="0" presId="urn:microsoft.com/office/officeart/2018/2/layout/IconCircleList"/>
    <dgm:cxn modelId="{65827C47-CB0A-4C36-9DE4-DE88F41ACD7E}" type="presParOf" srcId="{0813F616-EF15-4B3A-99B7-61591806ADF4}" destId="{2D2D8263-A4A4-443C-84FB-2390A8E943B0}" srcOrd="0" destOrd="0" presId="urn:microsoft.com/office/officeart/2018/2/layout/IconCircleList"/>
    <dgm:cxn modelId="{B921A1E5-EE6F-41B1-B36D-CC9C421C644B}" type="presParOf" srcId="{0813F616-EF15-4B3A-99B7-61591806ADF4}" destId="{A6006F7B-7AC9-4DF7-B40C-758CB4875733}" srcOrd="1" destOrd="0" presId="urn:microsoft.com/office/officeart/2018/2/layout/IconCircleList"/>
    <dgm:cxn modelId="{6CD25ADA-B88D-4BCE-9B84-2E54958928AB}" type="presParOf" srcId="{0813F616-EF15-4B3A-99B7-61591806ADF4}" destId="{8047AB88-7476-4528-BD0B-ADEC268668D0}" srcOrd="2" destOrd="0" presId="urn:microsoft.com/office/officeart/2018/2/layout/IconCircleList"/>
    <dgm:cxn modelId="{667C3493-8623-4038-BFB4-C03B198B3D5C}" type="presParOf" srcId="{0813F616-EF15-4B3A-99B7-61591806ADF4}" destId="{F68E3E3A-362C-4DE1-A683-ADCA9F5CE526}" srcOrd="3" destOrd="0" presId="urn:microsoft.com/office/officeart/2018/2/layout/IconCircleList"/>
    <dgm:cxn modelId="{8B26DA68-D9E4-4058-B77D-F4424199B555}" type="presParOf" srcId="{47289A66-536C-4A07-BE44-606FE5622066}" destId="{E616D585-ABC4-491A-B4CF-A3E7595C2E18}" srcOrd="5" destOrd="0" presId="urn:microsoft.com/office/officeart/2018/2/layout/IconCircleList"/>
    <dgm:cxn modelId="{EB3F0995-2273-4085-9225-B807E982CA74}" type="presParOf" srcId="{47289A66-536C-4A07-BE44-606FE5622066}" destId="{4621EF71-AC6A-4D90-A749-252CD4212A6D}" srcOrd="6" destOrd="0" presId="urn:microsoft.com/office/officeart/2018/2/layout/IconCircleList"/>
    <dgm:cxn modelId="{90FA89CF-A04B-43FB-854E-1F42116167DF}" type="presParOf" srcId="{4621EF71-AC6A-4D90-A749-252CD4212A6D}" destId="{332643D7-C76D-443E-A494-C4E6F45D0994}" srcOrd="0" destOrd="0" presId="urn:microsoft.com/office/officeart/2018/2/layout/IconCircleList"/>
    <dgm:cxn modelId="{2988CF75-6981-418F-B38C-111B9D5C4679}" type="presParOf" srcId="{4621EF71-AC6A-4D90-A749-252CD4212A6D}" destId="{20A25F98-2891-4C5F-A69B-13A83555A487}" srcOrd="1" destOrd="0" presId="urn:microsoft.com/office/officeart/2018/2/layout/IconCircleList"/>
    <dgm:cxn modelId="{DB93F677-4162-41FF-9334-9BD1DAF4B183}" type="presParOf" srcId="{4621EF71-AC6A-4D90-A749-252CD4212A6D}" destId="{E4FBD611-32FE-4DB5-92FA-425170C3B83F}" srcOrd="2" destOrd="0" presId="urn:microsoft.com/office/officeart/2018/2/layout/IconCircleList"/>
    <dgm:cxn modelId="{BBC4A657-5986-4D0A-8F42-80BC67E9919B}" type="presParOf" srcId="{4621EF71-AC6A-4D90-A749-252CD4212A6D}" destId="{13ABC32B-7F54-4497-9ECC-9C673E2590C9}" srcOrd="3" destOrd="0" presId="urn:microsoft.com/office/officeart/2018/2/layout/IconCircleList"/>
    <dgm:cxn modelId="{0A8AF7AD-BA79-41A6-9812-CC11EF4473E7}" type="presParOf" srcId="{47289A66-536C-4A07-BE44-606FE5622066}" destId="{7E6D8E80-F766-4DDE-8439-D9FB3CF50A2D}" srcOrd="7" destOrd="0" presId="urn:microsoft.com/office/officeart/2018/2/layout/IconCircleList"/>
    <dgm:cxn modelId="{85204BE1-F5E0-4623-A5D9-F1A4D3DBBFFD}" type="presParOf" srcId="{47289A66-536C-4A07-BE44-606FE5622066}" destId="{93337DB3-1C0E-456E-844A-F668E308AF2F}" srcOrd="8" destOrd="0" presId="urn:microsoft.com/office/officeart/2018/2/layout/IconCircleList"/>
    <dgm:cxn modelId="{4B605B61-585B-4B49-AEE1-81E4AE1D4F0E}" type="presParOf" srcId="{93337DB3-1C0E-456E-844A-F668E308AF2F}" destId="{78139701-1999-4A22-9077-692F6009D1DF}" srcOrd="0" destOrd="0" presId="urn:microsoft.com/office/officeart/2018/2/layout/IconCircleList"/>
    <dgm:cxn modelId="{FDF66A7B-D277-4446-9D94-89D98C6999AA}" type="presParOf" srcId="{93337DB3-1C0E-456E-844A-F668E308AF2F}" destId="{E389B0C0-BDF1-4D40-9E0F-9A8782606F27}" srcOrd="1" destOrd="0" presId="urn:microsoft.com/office/officeart/2018/2/layout/IconCircleList"/>
    <dgm:cxn modelId="{368537A6-D3FB-4445-A0F6-97FA44D3B834}" type="presParOf" srcId="{93337DB3-1C0E-456E-844A-F668E308AF2F}" destId="{D0E09D37-3210-4C10-94C9-605B031E77F9}" srcOrd="2" destOrd="0" presId="urn:microsoft.com/office/officeart/2018/2/layout/IconCircleList"/>
    <dgm:cxn modelId="{BED712DA-BA2C-4E5D-A540-F8FD3170ECA4}" type="presParOf" srcId="{93337DB3-1C0E-456E-844A-F668E308AF2F}" destId="{5D7EFFA7-0785-4D1A-B00E-11C71D709B91}" srcOrd="3" destOrd="0" presId="urn:microsoft.com/office/officeart/2018/2/layout/IconCircleList"/>
    <dgm:cxn modelId="{70C175AC-91BE-4426-98DB-E7F832CBFE56}" type="presParOf" srcId="{47289A66-536C-4A07-BE44-606FE5622066}" destId="{60B9CC23-8191-4B69-A633-9ED33F37BC77}" srcOrd="9" destOrd="0" presId="urn:microsoft.com/office/officeart/2018/2/layout/IconCircleList"/>
    <dgm:cxn modelId="{2B6A5613-E2D9-4770-908E-FE3DAE3DF614}" type="presParOf" srcId="{47289A66-536C-4A07-BE44-606FE5622066}" destId="{9F222EA0-7323-471C-8345-34E01CAD7DE2}" srcOrd="10" destOrd="0" presId="urn:microsoft.com/office/officeart/2018/2/layout/IconCircleList"/>
    <dgm:cxn modelId="{82EFE932-C392-43CB-8828-90845445B9A5}" type="presParOf" srcId="{9F222EA0-7323-471C-8345-34E01CAD7DE2}" destId="{A85263BB-7A2F-421D-8207-A4D7E78C5394}" srcOrd="0" destOrd="0" presId="urn:microsoft.com/office/officeart/2018/2/layout/IconCircleList"/>
    <dgm:cxn modelId="{8300CAA7-5C26-4364-A21E-8A8CD76A9517}" type="presParOf" srcId="{9F222EA0-7323-471C-8345-34E01CAD7DE2}" destId="{7BE5B21B-206F-4ED2-8B14-D82EE8DCA59C}" srcOrd="1" destOrd="0" presId="urn:microsoft.com/office/officeart/2018/2/layout/IconCircleList"/>
    <dgm:cxn modelId="{299ED562-0B57-4F0B-A880-4C24A2E7DB80}" type="presParOf" srcId="{9F222EA0-7323-471C-8345-34E01CAD7DE2}" destId="{42DB3F58-E3E4-4C8F-B48C-C00C85E61A14}" srcOrd="2" destOrd="0" presId="urn:microsoft.com/office/officeart/2018/2/layout/IconCircleList"/>
    <dgm:cxn modelId="{2EA5D9F1-5089-4B5A-8FDC-C18CED6D6D2B}" type="presParOf" srcId="{9F222EA0-7323-471C-8345-34E01CAD7DE2}" destId="{B0F0F584-39E4-480C-A31B-EC39AFD1C37B}" srcOrd="3" destOrd="0" presId="urn:microsoft.com/office/officeart/2018/2/layout/IconCircleList"/>
    <dgm:cxn modelId="{41C0243A-1A8A-4F0A-BE97-736C6D5605E2}" type="presParOf" srcId="{47289A66-536C-4A07-BE44-606FE5622066}" destId="{7936B64B-E1C6-4532-92CF-C93B7342B558}" srcOrd="11" destOrd="0" presId="urn:microsoft.com/office/officeart/2018/2/layout/IconCircleList"/>
    <dgm:cxn modelId="{E3E841AD-5895-4E70-88E4-53F67C698512}" type="presParOf" srcId="{47289A66-536C-4A07-BE44-606FE5622066}" destId="{D06F9558-DF02-4F89-81FD-9B1C6917E1BB}" srcOrd="12" destOrd="0" presId="urn:microsoft.com/office/officeart/2018/2/layout/IconCircleList"/>
    <dgm:cxn modelId="{187A7A64-7D82-4AF5-9B1A-334476806F6E}" type="presParOf" srcId="{D06F9558-DF02-4F89-81FD-9B1C6917E1BB}" destId="{3C956B6D-9DB4-4C61-B1BA-3267DD61D12B}" srcOrd="0" destOrd="0" presId="urn:microsoft.com/office/officeart/2018/2/layout/IconCircleList"/>
    <dgm:cxn modelId="{D8AFC026-8218-407C-8FC7-941BE98D3963}" type="presParOf" srcId="{D06F9558-DF02-4F89-81FD-9B1C6917E1BB}" destId="{8BB1B3CA-78B5-4E70-9BCE-BFF511936D18}" srcOrd="1" destOrd="0" presId="urn:microsoft.com/office/officeart/2018/2/layout/IconCircleList"/>
    <dgm:cxn modelId="{2C5468B4-5F9E-4DE8-B9A2-905941E730A4}" type="presParOf" srcId="{D06F9558-DF02-4F89-81FD-9B1C6917E1BB}" destId="{B58AFB72-7360-49E5-A43A-24E92D1B9E14}" srcOrd="2" destOrd="0" presId="urn:microsoft.com/office/officeart/2018/2/layout/IconCircleList"/>
    <dgm:cxn modelId="{6BEB064A-8108-4600-A21A-423A3C96B339}" type="presParOf" srcId="{D06F9558-DF02-4F89-81FD-9B1C6917E1BB}" destId="{D259F520-3310-4FCA-9188-8A2053D5D76F}"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B8EBEF8-A505-4541-BA6D-74FDF23650E2}"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BCBA88EA-5807-4BB8-85CB-58C0D754C5ED}">
      <dgm:prSet/>
      <dgm:spPr/>
      <dgm:t>
        <a:bodyPr/>
        <a:lstStyle/>
        <a:p>
          <a:r>
            <a:rPr lang="it-IT"/>
            <a:t>Ricollocamento pianificato non dovrebbe mai essere forzato, ma realizzato in base al libero consenso informato delle persone interessate</a:t>
          </a:r>
          <a:endParaRPr lang="en-US"/>
        </a:p>
      </dgm:t>
    </dgm:pt>
    <dgm:pt modelId="{77DAF176-6269-42D2-A2CB-F73279879EDD}" type="parTrans" cxnId="{AED39DA6-0060-47CF-B8C1-B59355F2E181}">
      <dgm:prSet/>
      <dgm:spPr/>
      <dgm:t>
        <a:bodyPr/>
        <a:lstStyle/>
        <a:p>
          <a:endParaRPr lang="en-US"/>
        </a:p>
      </dgm:t>
    </dgm:pt>
    <dgm:pt modelId="{2F331615-5140-4DA0-AB03-C085D5BEF5F6}" type="sibTrans" cxnId="{AED39DA6-0060-47CF-B8C1-B59355F2E181}">
      <dgm:prSet/>
      <dgm:spPr/>
      <dgm:t>
        <a:bodyPr/>
        <a:lstStyle/>
        <a:p>
          <a:endParaRPr lang="en-US"/>
        </a:p>
      </dgm:t>
    </dgm:pt>
    <dgm:pt modelId="{415F90B2-181B-4DAB-8EE1-86906A22AE92}">
      <dgm:prSet/>
      <dgm:spPr/>
      <dgm:t>
        <a:bodyPr/>
        <a:lstStyle/>
        <a:p>
          <a:r>
            <a:rPr lang="it-IT"/>
            <a:t>L’unità familiare deve essere preservata</a:t>
          </a:r>
          <a:endParaRPr lang="en-US"/>
        </a:p>
      </dgm:t>
    </dgm:pt>
    <dgm:pt modelId="{8F675DEA-497C-4D9D-9C23-4C18434A47E2}" type="parTrans" cxnId="{E6637894-8A48-4764-B971-1537A339DF41}">
      <dgm:prSet/>
      <dgm:spPr/>
      <dgm:t>
        <a:bodyPr/>
        <a:lstStyle/>
        <a:p>
          <a:endParaRPr lang="en-US"/>
        </a:p>
      </dgm:t>
    </dgm:pt>
    <dgm:pt modelId="{F6918B06-1366-4AAB-9449-3F7667D66D6C}" type="sibTrans" cxnId="{E6637894-8A48-4764-B971-1537A339DF41}">
      <dgm:prSet/>
      <dgm:spPr/>
      <dgm:t>
        <a:bodyPr/>
        <a:lstStyle/>
        <a:p>
          <a:endParaRPr lang="en-US"/>
        </a:p>
      </dgm:t>
    </dgm:pt>
    <dgm:pt modelId="{A80B041A-11E8-4655-BC26-518CF9AFF377}">
      <dgm:prSet/>
      <dgm:spPr/>
      <dgm:t>
        <a:bodyPr/>
        <a:lstStyle/>
        <a:p>
          <a:r>
            <a:rPr lang="it-IT"/>
            <a:t>Per quanto riguarda gli spostamenti transfrontalieri, tutti gli Stati dovrebbero riconoscere che la mobilità temporanea, circolare o permanente attraverso i confini può essere un importante strumento per permettere alle persone di adattarsi al cambiamento climatico e di affrontare l’impatto avverso dell’innalzamento del livello delle acque (principio 7)</a:t>
          </a:r>
          <a:endParaRPr lang="en-US"/>
        </a:p>
      </dgm:t>
    </dgm:pt>
    <dgm:pt modelId="{FEDF9D5C-B679-44FC-9B9F-ECA853A2066C}" type="parTrans" cxnId="{BDA2A2AC-1E86-4380-932E-C3CA0D6A46CF}">
      <dgm:prSet/>
      <dgm:spPr/>
      <dgm:t>
        <a:bodyPr/>
        <a:lstStyle/>
        <a:p>
          <a:endParaRPr lang="en-US"/>
        </a:p>
      </dgm:t>
    </dgm:pt>
    <dgm:pt modelId="{0C4A35DF-516F-413C-93A7-96C1ADC2DFB4}" type="sibTrans" cxnId="{BDA2A2AC-1E86-4380-932E-C3CA0D6A46CF}">
      <dgm:prSet/>
      <dgm:spPr/>
      <dgm:t>
        <a:bodyPr/>
        <a:lstStyle/>
        <a:p>
          <a:endParaRPr lang="en-US"/>
        </a:p>
      </dgm:t>
    </dgm:pt>
    <dgm:pt modelId="{EC08ECB5-128D-4C68-BDC7-4D08C5A793D1}">
      <dgm:prSet/>
      <dgm:spPr/>
      <dgm:t>
        <a:bodyPr/>
        <a:lstStyle/>
        <a:p>
          <a:r>
            <a:rPr lang="it-IT"/>
            <a:t>Nel caso di spostamento transfrontaliero delle vittime di un disastro, gli Stati dovrebbero sempre accogliere tutte le persone la cui vita e salute siano in pericolo perché il proprio Stato non è in grado, a causa del disastro climatico, di garantire la loro protezione. In tale situazione, analogamente a quanto avviene per i rifugiati, si applica il divieto di respingimento qualora il rientro nel paese di residenza possa compromettere la sicurezza delle persone.</a:t>
          </a:r>
          <a:endParaRPr lang="en-US"/>
        </a:p>
      </dgm:t>
    </dgm:pt>
    <dgm:pt modelId="{1D67191C-B80F-4959-B9C2-5ED6AC54C55A}" type="parTrans" cxnId="{5EEA5E6D-E772-4EE2-9187-2AB935B0D06E}">
      <dgm:prSet/>
      <dgm:spPr/>
      <dgm:t>
        <a:bodyPr/>
        <a:lstStyle/>
        <a:p>
          <a:endParaRPr lang="en-US"/>
        </a:p>
      </dgm:t>
    </dgm:pt>
    <dgm:pt modelId="{CE0E5214-B2E9-4E31-9D09-3C7AE1A69668}" type="sibTrans" cxnId="{5EEA5E6D-E772-4EE2-9187-2AB935B0D06E}">
      <dgm:prSet/>
      <dgm:spPr/>
      <dgm:t>
        <a:bodyPr/>
        <a:lstStyle/>
        <a:p>
          <a:endParaRPr lang="en-US"/>
        </a:p>
      </dgm:t>
    </dgm:pt>
    <dgm:pt modelId="{F72B7C69-28BB-4202-A259-78651F054243}" type="pres">
      <dgm:prSet presAssocID="{0B8EBEF8-A505-4541-BA6D-74FDF23650E2}" presName="root" presStyleCnt="0">
        <dgm:presLayoutVars>
          <dgm:dir/>
          <dgm:resizeHandles val="exact"/>
        </dgm:presLayoutVars>
      </dgm:prSet>
      <dgm:spPr/>
    </dgm:pt>
    <dgm:pt modelId="{C9B48FF7-785A-4660-B9FE-2FA0CEF96240}" type="pres">
      <dgm:prSet presAssocID="{0B8EBEF8-A505-4541-BA6D-74FDF23650E2}" presName="container" presStyleCnt="0">
        <dgm:presLayoutVars>
          <dgm:dir/>
          <dgm:resizeHandles val="exact"/>
        </dgm:presLayoutVars>
      </dgm:prSet>
      <dgm:spPr/>
    </dgm:pt>
    <dgm:pt modelId="{83E7D1AF-C6BE-49B9-9343-8DE274C9B3FB}" type="pres">
      <dgm:prSet presAssocID="{BCBA88EA-5807-4BB8-85CB-58C0D754C5ED}" presName="compNode" presStyleCnt="0"/>
      <dgm:spPr/>
    </dgm:pt>
    <dgm:pt modelId="{E97C2967-A3A4-4EBC-A4BE-98538CB6732F}" type="pres">
      <dgm:prSet presAssocID="{BCBA88EA-5807-4BB8-85CB-58C0D754C5ED}" presName="iconBgRect" presStyleLbl="bgShp" presStyleIdx="0" presStyleCnt="4"/>
      <dgm:spPr/>
    </dgm:pt>
    <dgm:pt modelId="{9ED199A6-335D-461C-9B8E-8301CA5AB10B}" type="pres">
      <dgm:prSet presAssocID="{BCBA88EA-5807-4BB8-85CB-58C0D754C5E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 Sign"/>
        </a:ext>
      </dgm:extLst>
    </dgm:pt>
    <dgm:pt modelId="{C517FC33-E60C-406B-993A-060956A2A029}" type="pres">
      <dgm:prSet presAssocID="{BCBA88EA-5807-4BB8-85CB-58C0D754C5ED}" presName="spaceRect" presStyleCnt="0"/>
      <dgm:spPr/>
    </dgm:pt>
    <dgm:pt modelId="{42718A53-898F-46AB-8AFC-BAB0FE1DC36E}" type="pres">
      <dgm:prSet presAssocID="{BCBA88EA-5807-4BB8-85CB-58C0D754C5ED}" presName="textRect" presStyleLbl="revTx" presStyleIdx="0" presStyleCnt="4">
        <dgm:presLayoutVars>
          <dgm:chMax val="1"/>
          <dgm:chPref val="1"/>
        </dgm:presLayoutVars>
      </dgm:prSet>
      <dgm:spPr/>
    </dgm:pt>
    <dgm:pt modelId="{9CE8FEB9-8C1F-48D5-89BD-7AA479D7E1E2}" type="pres">
      <dgm:prSet presAssocID="{2F331615-5140-4DA0-AB03-C085D5BEF5F6}" presName="sibTrans" presStyleLbl="sibTrans2D1" presStyleIdx="0" presStyleCnt="0"/>
      <dgm:spPr/>
    </dgm:pt>
    <dgm:pt modelId="{5DBA808C-7546-4009-8AA5-59634DE7F0D1}" type="pres">
      <dgm:prSet presAssocID="{415F90B2-181B-4DAB-8EE1-86906A22AE92}" presName="compNode" presStyleCnt="0"/>
      <dgm:spPr/>
    </dgm:pt>
    <dgm:pt modelId="{324E7F75-BEF3-4655-840D-6D3087AC672D}" type="pres">
      <dgm:prSet presAssocID="{415F90B2-181B-4DAB-8EE1-86906A22AE92}" presName="iconBgRect" presStyleLbl="bgShp" presStyleIdx="1" presStyleCnt="4"/>
      <dgm:spPr/>
    </dgm:pt>
    <dgm:pt modelId="{5E5D1E48-0B5B-4303-8DED-E79650132F6E}" type="pres">
      <dgm:prSet presAssocID="{415F90B2-181B-4DAB-8EE1-86906A22AE9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niversal Access"/>
        </a:ext>
      </dgm:extLst>
    </dgm:pt>
    <dgm:pt modelId="{14B828DB-B428-473F-87AC-946DA1895AB8}" type="pres">
      <dgm:prSet presAssocID="{415F90B2-181B-4DAB-8EE1-86906A22AE92}" presName="spaceRect" presStyleCnt="0"/>
      <dgm:spPr/>
    </dgm:pt>
    <dgm:pt modelId="{467508A5-4353-4928-BF54-8F9EB62944B2}" type="pres">
      <dgm:prSet presAssocID="{415F90B2-181B-4DAB-8EE1-86906A22AE92}" presName="textRect" presStyleLbl="revTx" presStyleIdx="1" presStyleCnt="4">
        <dgm:presLayoutVars>
          <dgm:chMax val="1"/>
          <dgm:chPref val="1"/>
        </dgm:presLayoutVars>
      </dgm:prSet>
      <dgm:spPr/>
    </dgm:pt>
    <dgm:pt modelId="{FCD1CC5E-2E76-4B3E-99C5-885F088C2310}" type="pres">
      <dgm:prSet presAssocID="{F6918B06-1366-4AAB-9449-3F7667D66D6C}" presName="sibTrans" presStyleLbl="sibTrans2D1" presStyleIdx="0" presStyleCnt="0"/>
      <dgm:spPr/>
    </dgm:pt>
    <dgm:pt modelId="{A25EA35A-E8BB-498E-97CD-CFB62C38F0EC}" type="pres">
      <dgm:prSet presAssocID="{A80B041A-11E8-4655-BC26-518CF9AFF377}" presName="compNode" presStyleCnt="0"/>
      <dgm:spPr/>
    </dgm:pt>
    <dgm:pt modelId="{B48F991F-AB8F-4BD1-AB67-8A442BC7841F}" type="pres">
      <dgm:prSet presAssocID="{A80B041A-11E8-4655-BC26-518CF9AFF377}" presName="iconBgRect" presStyleLbl="bgShp" presStyleIdx="2" presStyleCnt="4"/>
      <dgm:spPr/>
    </dgm:pt>
    <dgm:pt modelId="{504B6318-7BD6-4E7C-AC9C-B3B646FDAF10}" type="pres">
      <dgm:prSet presAssocID="{A80B041A-11E8-4655-BC26-518CF9AFF37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ghthouse scene"/>
        </a:ext>
      </dgm:extLst>
    </dgm:pt>
    <dgm:pt modelId="{36F9984B-C823-4F2B-B271-9C05B7A55CE1}" type="pres">
      <dgm:prSet presAssocID="{A80B041A-11E8-4655-BC26-518CF9AFF377}" presName="spaceRect" presStyleCnt="0"/>
      <dgm:spPr/>
    </dgm:pt>
    <dgm:pt modelId="{6C0DDEFE-6532-4D04-9DBA-675A21AF8A5B}" type="pres">
      <dgm:prSet presAssocID="{A80B041A-11E8-4655-BC26-518CF9AFF377}" presName="textRect" presStyleLbl="revTx" presStyleIdx="2" presStyleCnt="4">
        <dgm:presLayoutVars>
          <dgm:chMax val="1"/>
          <dgm:chPref val="1"/>
        </dgm:presLayoutVars>
      </dgm:prSet>
      <dgm:spPr/>
    </dgm:pt>
    <dgm:pt modelId="{7BDEEA6B-E8F2-465F-BD7D-E649AA0FF4C2}" type="pres">
      <dgm:prSet presAssocID="{0C4A35DF-516F-413C-93A7-96C1ADC2DFB4}" presName="sibTrans" presStyleLbl="sibTrans2D1" presStyleIdx="0" presStyleCnt="0"/>
      <dgm:spPr/>
    </dgm:pt>
    <dgm:pt modelId="{06DB1DEE-D3E5-4E0F-9974-8E61D45DB158}" type="pres">
      <dgm:prSet presAssocID="{EC08ECB5-128D-4C68-BDC7-4D08C5A793D1}" presName="compNode" presStyleCnt="0"/>
      <dgm:spPr/>
    </dgm:pt>
    <dgm:pt modelId="{5B405E4E-EF31-4407-8B00-A10DE61E8FCC}" type="pres">
      <dgm:prSet presAssocID="{EC08ECB5-128D-4C68-BDC7-4D08C5A793D1}" presName="iconBgRect" presStyleLbl="bgShp" presStyleIdx="3" presStyleCnt="4"/>
      <dgm:spPr/>
    </dgm:pt>
    <dgm:pt modelId="{AE988F62-35C1-48B2-8322-DAAE0139A659}" type="pres">
      <dgm:prSet presAssocID="{EC08ECB5-128D-4C68-BDC7-4D08C5A793D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arning"/>
        </a:ext>
      </dgm:extLst>
    </dgm:pt>
    <dgm:pt modelId="{973B8B3C-524E-483A-AE91-F11FCB65C786}" type="pres">
      <dgm:prSet presAssocID="{EC08ECB5-128D-4C68-BDC7-4D08C5A793D1}" presName="spaceRect" presStyleCnt="0"/>
      <dgm:spPr/>
    </dgm:pt>
    <dgm:pt modelId="{F0726200-1D4A-4231-8374-8EECCF27A0E5}" type="pres">
      <dgm:prSet presAssocID="{EC08ECB5-128D-4C68-BDC7-4D08C5A793D1}" presName="textRect" presStyleLbl="revTx" presStyleIdx="3" presStyleCnt="4">
        <dgm:presLayoutVars>
          <dgm:chMax val="1"/>
          <dgm:chPref val="1"/>
        </dgm:presLayoutVars>
      </dgm:prSet>
      <dgm:spPr/>
    </dgm:pt>
  </dgm:ptLst>
  <dgm:cxnLst>
    <dgm:cxn modelId="{B0AB213D-A16C-4EB9-A6CE-DCD5243626A6}" type="presOf" srcId="{415F90B2-181B-4DAB-8EE1-86906A22AE92}" destId="{467508A5-4353-4928-BF54-8F9EB62944B2}" srcOrd="0" destOrd="0" presId="urn:microsoft.com/office/officeart/2018/2/layout/IconCircleList"/>
    <dgm:cxn modelId="{75ADCE65-85AF-4A7D-957B-782F401E3706}" type="presOf" srcId="{0C4A35DF-516F-413C-93A7-96C1ADC2DFB4}" destId="{7BDEEA6B-E8F2-465F-BD7D-E649AA0FF4C2}" srcOrd="0" destOrd="0" presId="urn:microsoft.com/office/officeart/2018/2/layout/IconCircleList"/>
    <dgm:cxn modelId="{5EEA5E6D-E772-4EE2-9187-2AB935B0D06E}" srcId="{0B8EBEF8-A505-4541-BA6D-74FDF23650E2}" destId="{EC08ECB5-128D-4C68-BDC7-4D08C5A793D1}" srcOrd="3" destOrd="0" parTransId="{1D67191C-B80F-4959-B9C2-5ED6AC54C55A}" sibTransId="{CE0E5214-B2E9-4E31-9D09-3C7AE1A69668}"/>
    <dgm:cxn modelId="{7ADAF86E-310F-4243-86C2-4AC46CDD3CDF}" type="presOf" srcId="{A80B041A-11E8-4655-BC26-518CF9AFF377}" destId="{6C0DDEFE-6532-4D04-9DBA-675A21AF8A5B}" srcOrd="0" destOrd="0" presId="urn:microsoft.com/office/officeart/2018/2/layout/IconCircleList"/>
    <dgm:cxn modelId="{E6637894-8A48-4764-B971-1537A339DF41}" srcId="{0B8EBEF8-A505-4541-BA6D-74FDF23650E2}" destId="{415F90B2-181B-4DAB-8EE1-86906A22AE92}" srcOrd="1" destOrd="0" parTransId="{8F675DEA-497C-4D9D-9C23-4C18434A47E2}" sibTransId="{F6918B06-1366-4AAB-9449-3F7667D66D6C}"/>
    <dgm:cxn modelId="{AED39DA6-0060-47CF-B8C1-B59355F2E181}" srcId="{0B8EBEF8-A505-4541-BA6D-74FDF23650E2}" destId="{BCBA88EA-5807-4BB8-85CB-58C0D754C5ED}" srcOrd="0" destOrd="0" parTransId="{77DAF176-6269-42D2-A2CB-F73279879EDD}" sibTransId="{2F331615-5140-4DA0-AB03-C085D5BEF5F6}"/>
    <dgm:cxn modelId="{BDA2A2AC-1E86-4380-932E-C3CA0D6A46CF}" srcId="{0B8EBEF8-A505-4541-BA6D-74FDF23650E2}" destId="{A80B041A-11E8-4655-BC26-518CF9AFF377}" srcOrd="2" destOrd="0" parTransId="{FEDF9D5C-B679-44FC-9B9F-ECA853A2066C}" sibTransId="{0C4A35DF-516F-413C-93A7-96C1ADC2DFB4}"/>
    <dgm:cxn modelId="{0CB5CCC5-EBFD-4237-BD58-746A07A3223A}" type="presOf" srcId="{2F331615-5140-4DA0-AB03-C085D5BEF5F6}" destId="{9CE8FEB9-8C1F-48D5-89BD-7AA479D7E1E2}" srcOrd="0" destOrd="0" presId="urn:microsoft.com/office/officeart/2018/2/layout/IconCircleList"/>
    <dgm:cxn modelId="{0588C6D2-F4A1-4105-8380-DD26B74FB52B}" type="presOf" srcId="{BCBA88EA-5807-4BB8-85CB-58C0D754C5ED}" destId="{42718A53-898F-46AB-8AFC-BAB0FE1DC36E}" srcOrd="0" destOrd="0" presId="urn:microsoft.com/office/officeart/2018/2/layout/IconCircleList"/>
    <dgm:cxn modelId="{1E2086E4-2A2A-485D-AFB7-C4F3D4CCBB03}" type="presOf" srcId="{F6918B06-1366-4AAB-9449-3F7667D66D6C}" destId="{FCD1CC5E-2E76-4B3E-99C5-885F088C2310}" srcOrd="0" destOrd="0" presId="urn:microsoft.com/office/officeart/2018/2/layout/IconCircleList"/>
    <dgm:cxn modelId="{3211A0F8-CEB1-47CC-9804-7CCFD9137294}" type="presOf" srcId="{0B8EBEF8-A505-4541-BA6D-74FDF23650E2}" destId="{F72B7C69-28BB-4202-A259-78651F054243}" srcOrd="0" destOrd="0" presId="urn:microsoft.com/office/officeart/2018/2/layout/IconCircleList"/>
    <dgm:cxn modelId="{E5BA2CF9-4081-4307-9AB6-4C0D6D04A565}" type="presOf" srcId="{EC08ECB5-128D-4C68-BDC7-4D08C5A793D1}" destId="{F0726200-1D4A-4231-8374-8EECCF27A0E5}" srcOrd="0" destOrd="0" presId="urn:microsoft.com/office/officeart/2018/2/layout/IconCircleList"/>
    <dgm:cxn modelId="{44657E03-91F4-4EA5-B54E-3C256A6B1A30}" type="presParOf" srcId="{F72B7C69-28BB-4202-A259-78651F054243}" destId="{C9B48FF7-785A-4660-B9FE-2FA0CEF96240}" srcOrd="0" destOrd="0" presId="urn:microsoft.com/office/officeart/2018/2/layout/IconCircleList"/>
    <dgm:cxn modelId="{BF4EA6D8-EA17-4910-81DF-5EEEC46D23A7}" type="presParOf" srcId="{C9B48FF7-785A-4660-B9FE-2FA0CEF96240}" destId="{83E7D1AF-C6BE-49B9-9343-8DE274C9B3FB}" srcOrd="0" destOrd="0" presId="urn:microsoft.com/office/officeart/2018/2/layout/IconCircleList"/>
    <dgm:cxn modelId="{4729383B-880D-4B80-AC84-F8E1A95D2294}" type="presParOf" srcId="{83E7D1AF-C6BE-49B9-9343-8DE274C9B3FB}" destId="{E97C2967-A3A4-4EBC-A4BE-98538CB6732F}" srcOrd="0" destOrd="0" presId="urn:microsoft.com/office/officeart/2018/2/layout/IconCircleList"/>
    <dgm:cxn modelId="{A6CE2DF6-7F2E-402C-8105-69A39317DF75}" type="presParOf" srcId="{83E7D1AF-C6BE-49B9-9343-8DE274C9B3FB}" destId="{9ED199A6-335D-461C-9B8E-8301CA5AB10B}" srcOrd="1" destOrd="0" presId="urn:microsoft.com/office/officeart/2018/2/layout/IconCircleList"/>
    <dgm:cxn modelId="{9A129DBC-CF69-45BE-8D56-ABDE1D3E7049}" type="presParOf" srcId="{83E7D1AF-C6BE-49B9-9343-8DE274C9B3FB}" destId="{C517FC33-E60C-406B-993A-060956A2A029}" srcOrd="2" destOrd="0" presId="urn:microsoft.com/office/officeart/2018/2/layout/IconCircleList"/>
    <dgm:cxn modelId="{DD435C59-BF82-4B9B-A468-B42623D390F5}" type="presParOf" srcId="{83E7D1AF-C6BE-49B9-9343-8DE274C9B3FB}" destId="{42718A53-898F-46AB-8AFC-BAB0FE1DC36E}" srcOrd="3" destOrd="0" presId="urn:microsoft.com/office/officeart/2018/2/layout/IconCircleList"/>
    <dgm:cxn modelId="{3C33512C-65F7-49ED-9EFF-3E8D592FCE44}" type="presParOf" srcId="{C9B48FF7-785A-4660-B9FE-2FA0CEF96240}" destId="{9CE8FEB9-8C1F-48D5-89BD-7AA479D7E1E2}" srcOrd="1" destOrd="0" presId="urn:microsoft.com/office/officeart/2018/2/layout/IconCircleList"/>
    <dgm:cxn modelId="{8715CA4D-B2C1-4219-809A-EF9EF18F20FB}" type="presParOf" srcId="{C9B48FF7-785A-4660-B9FE-2FA0CEF96240}" destId="{5DBA808C-7546-4009-8AA5-59634DE7F0D1}" srcOrd="2" destOrd="0" presId="urn:microsoft.com/office/officeart/2018/2/layout/IconCircleList"/>
    <dgm:cxn modelId="{AD6D6DB3-9E88-4C19-B444-0130B26C0E4B}" type="presParOf" srcId="{5DBA808C-7546-4009-8AA5-59634DE7F0D1}" destId="{324E7F75-BEF3-4655-840D-6D3087AC672D}" srcOrd="0" destOrd="0" presId="urn:microsoft.com/office/officeart/2018/2/layout/IconCircleList"/>
    <dgm:cxn modelId="{E18DB2E1-21E9-4C97-9679-23E3D43DAB1A}" type="presParOf" srcId="{5DBA808C-7546-4009-8AA5-59634DE7F0D1}" destId="{5E5D1E48-0B5B-4303-8DED-E79650132F6E}" srcOrd="1" destOrd="0" presId="urn:microsoft.com/office/officeart/2018/2/layout/IconCircleList"/>
    <dgm:cxn modelId="{C767F240-0B3D-4C9A-BB09-EECE9AC3B9C6}" type="presParOf" srcId="{5DBA808C-7546-4009-8AA5-59634DE7F0D1}" destId="{14B828DB-B428-473F-87AC-946DA1895AB8}" srcOrd="2" destOrd="0" presId="urn:microsoft.com/office/officeart/2018/2/layout/IconCircleList"/>
    <dgm:cxn modelId="{3E8F2913-F735-4F81-A7D3-982938C0EAB8}" type="presParOf" srcId="{5DBA808C-7546-4009-8AA5-59634DE7F0D1}" destId="{467508A5-4353-4928-BF54-8F9EB62944B2}" srcOrd="3" destOrd="0" presId="urn:microsoft.com/office/officeart/2018/2/layout/IconCircleList"/>
    <dgm:cxn modelId="{984C9DD8-8C07-49A4-9599-860003FCCD3C}" type="presParOf" srcId="{C9B48FF7-785A-4660-B9FE-2FA0CEF96240}" destId="{FCD1CC5E-2E76-4B3E-99C5-885F088C2310}" srcOrd="3" destOrd="0" presId="urn:microsoft.com/office/officeart/2018/2/layout/IconCircleList"/>
    <dgm:cxn modelId="{15F32959-B78E-4857-ACB3-22AB0AAF4A63}" type="presParOf" srcId="{C9B48FF7-785A-4660-B9FE-2FA0CEF96240}" destId="{A25EA35A-E8BB-498E-97CD-CFB62C38F0EC}" srcOrd="4" destOrd="0" presId="urn:microsoft.com/office/officeart/2018/2/layout/IconCircleList"/>
    <dgm:cxn modelId="{6BC4CFAF-A5F6-43BE-91D4-40D5E89C0F5E}" type="presParOf" srcId="{A25EA35A-E8BB-498E-97CD-CFB62C38F0EC}" destId="{B48F991F-AB8F-4BD1-AB67-8A442BC7841F}" srcOrd="0" destOrd="0" presId="urn:microsoft.com/office/officeart/2018/2/layout/IconCircleList"/>
    <dgm:cxn modelId="{0ABB438C-631D-48ED-8D3D-E27703D50EF0}" type="presParOf" srcId="{A25EA35A-E8BB-498E-97CD-CFB62C38F0EC}" destId="{504B6318-7BD6-4E7C-AC9C-B3B646FDAF10}" srcOrd="1" destOrd="0" presId="urn:microsoft.com/office/officeart/2018/2/layout/IconCircleList"/>
    <dgm:cxn modelId="{D2EBC7A8-6079-4425-8557-5D06567DCA1F}" type="presParOf" srcId="{A25EA35A-E8BB-498E-97CD-CFB62C38F0EC}" destId="{36F9984B-C823-4F2B-B271-9C05B7A55CE1}" srcOrd="2" destOrd="0" presId="urn:microsoft.com/office/officeart/2018/2/layout/IconCircleList"/>
    <dgm:cxn modelId="{98871EF8-FC56-47B4-B7A5-EA08F84F22AA}" type="presParOf" srcId="{A25EA35A-E8BB-498E-97CD-CFB62C38F0EC}" destId="{6C0DDEFE-6532-4D04-9DBA-675A21AF8A5B}" srcOrd="3" destOrd="0" presId="urn:microsoft.com/office/officeart/2018/2/layout/IconCircleList"/>
    <dgm:cxn modelId="{64BB185C-78BF-4265-82E1-59FB64EC6004}" type="presParOf" srcId="{C9B48FF7-785A-4660-B9FE-2FA0CEF96240}" destId="{7BDEEA6B-E8F2-465F-BD7D-E649AA0FF4C2}" srcOrd="5" destOrd="0" presId="urn:microsoft.com/office/officeart/2018/2/layout/IconCircleList"/>
    <dgm:cxn modelId="{FD30D157-DBC7-4B1C-9A88-E4BBA100C778}" type="presParOf" srcId="{C9B48FF7-785A-4660-B9FE-2FA0CEF96240}" destId="{06DB1DEE-D3E5-4E0F-9974-8E61D45DB158}" srcOrd="6" destOrd="0" presId="urn:microsoft.com/office/officeart/2018/2/layout/IconCircleList"/>
    <dgm:cxn modelId="{802DDA51-A4A7-413E-BA90-79128689A3CD}" type="presParOf" srcId="{06DB1DEE-D3E5-4E0F-9974-8E61D45DB158}" destId="{5B405E4E-EF31-4407-8B00-A10DE61E8FCC}" srcOrd="0" destOrd="0" presId="urn:microsoft.com/office/officeart/2018/2/layout/IconCircleList"/>
    <dgm:cxn modelId="{E7A7D0BD-266A-4AB9-AE63-B7EF60BA026B}" type="presParOf" srcId="{06DB1DEE-D3E5-4E0F-9974-8E61D45DB158}" destId="{AE988F62-35C1-48B2-8322-DAAE0139A659}" srcOrd="1" destOrd="0" presId="urn:microsoft.com/office/officeart/2018/2/layout/IconCircleList"/>
    <dgm:cxn modelId="{BD5110FF-697C-4C95-B756-B6FFC43D36CB}" type="presParOf" srcId="{06DB1DEE-D3E5-4E0F-9974-8E61D45DB158}" destId="{973B8B3C-524E-483A-AE91-F11FCB65C786}" srcOrd="2" destOrd="0" presId="urn:microsoft.com/office/officeart/2018/2/layout/IconCircleList"/>
    <dgm:cxn modelId="{1C1096CC-D61A-40C0-BF6F-BE49F967926A}" type="presParOf" srcId="{06DB1DEE-D3E5-4E0F-9974-8E61D45DB158}" destId="{F0726200-1D4A-4231-8374-8EECCF27A0E5}"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66744F0-0422-434F-ABC2-C5512E72F79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06151174-AA88-43EE-AE27-EB5A8CEEE489}">
      <dgm:prSet/>
      <dgm:spPr/>
      <dgm:t>
        <a:bodyPr/>
        <a:lstStyle/>
        <a:p>
          <a:r>
            <a:rPr lang="it-IT"/>
            <a:t>Testo non vincolante che affronta il tema delle migrazioni in una prospettiva ampia, partendo da tre presupposti fondamentali:</a:t>
          </a:r>
          <a:endParaRPr lang="en-US"/>
        </a:p>
      </dgm:t>
    </dgm:pt>
    <dgm:pt modelId="{6716B169-D5B8-414D-B5BA-6AC8C07FFE97}" type="parTrans" cxnId="{377F7D19-9061-4086-8A62-17F519EFB10F}">
      <dgm:prSet/>
      <dgm:spPr/>
      <dgm:t>
        <a:bodyPr/>
        <a:lstStyle/>
        <a:p>
          <a:endParaRPr lang="en-US"/>
        </a:p>
      </dgm:t>
    </dgm:pt>
    <dgm:pt modelId="{6C7DE17F-2A23-4F89-816B-48258DCCCA40}" type="sibTrans" cxnId="{377F7D19-9061-4086-8A62-17F519EFB10F}">
      <dgm:prSet/>
      <dgm:spPr/>
      <dgm:t>
        <a:bodyPr/>
        <a:lstStyle/>
        <a:p>
          <a:endParaRPr lang="en-US"/>
        </a:p>
      </dgm:t>
    </dgm:pt>
    <dgm:pt modelId="{D138DEB4-4F43-4948-84D4-73013E1994EE}">
      <dgm:prSet/>
      <dgm:spPr/>
      <dgm:t>
        <a:bodyPr/>
        <a:lstStyle/>
        <a:p>
          <a:r>
            <a:rPr lang="it-IT"/>
            <a:t>1. I migranti sono titolari di diritti.</a:t>
          </a:r>
          <a:endParaRPr lang="en-US"/>
        </a:p>
      </dgm:t>
    </dgm:pt>
    <dgm:pt modelId="{E0DFEBD4-ABFB-4BD7-990E-557BE7739847}" type="parTrans" cxnId="{C04587AD-E0E5-4240-A1B4-0C9EF2D9A224}">
      <dgm:prSet/>
      <dgm:spPr/>
      <dgm:t>
        <a:bodyPr/>
        <a:lstStyle/>
        <a:p>
          <a:endParaRPr lang="en-US"/>
        </a:p>
      </dgm:t>
    </dgm:pt>
    <dgm:pt modelId="{50EDBFD6-F5E3-4D96-BB69-FEA31ABD411B}" type="sibTrans" cxnId="{C04587AD-E0E5-4240-A1B4-0C9EF2D9A224}">
      <dgm:prSet/>
      <dgm:spPr/>
      <dgm:t>
        <a:bodyPr/>
        <a:lstStyle/>
        <a:p>
          <a:endParaRPr lang="en-US"/>
        </a:p>
      </dgm:t>
    </dgm:pt>
    <dgm:pt modelId="{1FEB64C5-076D-4268-96D7-03516872F986}">
      <dgm:prSet/>
      <dgm:spPr/>
      <dgm:t>
        <a:bodyPr/>
        <a:lstStyle/>
        <a:p>
          <a:r>
            <a:rPr lang="it-IT"/>
            <a:t>2. Gli Stati conservano la loro sovranità in materia di regolamentazione dell’accesso di stranieri sul proprio territorio.</a:t>
          </a:r>
          <a:endParaRPr lang="en-US"/>
        </a:p>
      </dgm:t>
    </dgm:pt>
    <dgm:pt modelId="{99227DEA-7FA0-44B1-B056-3296F58FD613}" type="parTrans" cxnId="{D1B1D68B-84BA-41F7-BCD3-E348A18847BE}">
      <dgm:prSet/>
      <dgm:spPr/>
      <dgm:t>
        <a:bodyPr/>
        <a:lstStyle/>
        <a:p>
          <a:endParaRPr lang="en-US"/>
        </a:p>
      </dgm:t>
    </dgm:pt>
    <dgm:pt modelId="{9A45F0D6-48F0-4B72-AEDA-2D03C8303074}" type="sibTrans" cxnId="{D1B1D68B-84BA-41F7-BCD3-E348A18847BE}">
      <dgm:prSet/>
      <dgm:spPr/>
      <dgm:t>
        <a:bodyPr/>
        <a:lstStyle/>
        <a:p>
          <a:endParaRPr lang="en-US"/>
        </a:p>
      </dgm:t>
    </dgm:pt>
    <dgm:pt modelId="{8BE59146-D9B0-45A6-8893-539644456E0E}">
      <dgm:prSet/>
      <dgm:spPr/>
      <dgm:t>
        <a:bodyPr/>
        <a:lstStyle/>
        <a:p>
          <a:r>
            <a:rPr lang="it-IT"/>
            <a:t>3. E’ necessaria una collaborazione tra Stati di partenza, di transito e di accoglienza. </a:t>
          </a:r>
          <a:endParaRPr lang="en-US"/>
        </a:p>
      </dgm:t>
    </dgm:pt>
    <dgm:pt modelId="{4277F359-4FBA-4F90-8730-FC1ED80497A6}" type="parTrans" cxnId="{61737932-DF93-4ABC-ABEE-2E7C64E78F39}">
      <dgm:prSet/>
      <dgm:spPr/>
      <dgm:t>
        <a:bodyPr/>
        <a:lstStyle/>
        <a:p>
          <a:endParaRPr lang="en-US"/>
        </a:p>
      </dgm:t>
    </dgm:pt>
    <dgm:pt modelId="{29FD5733-F1E4-4090-BDBE-BB0FB971ED78}" type="sibTrans" cxnId="{61737932-DF93-4ABC-ABEE-2E7C64E78F39}">
      <dgm:prSet/>
      <dgm:spPr/>
      <dgm:t>
        <a:bodyPr/>
        <a:lstStyle/>
        <a:p>
          <a:endParaRPr lang="en-US"/>
        </a:p>
      </dgm:t>
    </dgm:pt>
    <dgm:pt modelId="{63BED3D0-DCD2-47F7-A1BD-754B299FD838}" type="pres">
      <dgm:prSet presAssocID="{A66744F0-0422-434F-ABC2-C5512E72F79F}" presName="root" presStyleCnt="0">
        <dgm:presLayoutVars>
          <dgm:dir/>
          <dgm:resizeHandles val="exact"/>
        </dgm:presLayoutVars>
      </dgm:prSet>
      <dgm:spPr/>
    </dgm:pt>
    <dgm:pt modelId="{256E9F7E-D470-4287-BE5E-598758AABE33}" type="pres">
      <dgm:prSet presAssocID="{06151174-AA88-43EE-AE27-EB5A8CEEE489}" presName="compNode" presStyleCnt="0"/>
      <dgm:spPr/>
    </dgm:pt>
    <dgm:pt modelId="{ED279CAC-1E15-4ABF-B817-5F0CDDA7A72F}" type="pres">
      <dgm:prSet presAssocID="{06151174-AA88-43EE-AE27-EB5A8CEEE489}" presName="bgRect" presStyleLbl="bgShp" presStyleIdx="0" presStyleCnt="4"/>
      <dgm:spPr/>
    </dgm:pt>
    <dgm:pt modelId="{7EBF2514-5401-4773-B568-7C4BF16F9C29}" type="pres">
      <dgm:prSet presAssocID="{06151174-AA88-43EE-AE27-EB5A8CEEE48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tabase"/>
        </a:ext>
      </dgm:extLst>
    </dgm:pt>
    <dgm:pt modelId="{2E012CF8-41D5-452E-BC45-ACB9933BB897}" type="pres">
      <dgm:prSet presAssocID="{06151174-AA88-43EE-AE27-EB5A8CEEE489}" presName="spaceRect" presStyleCnt="0"/>
      <dgm:spPr/>
    </dgm:pt>
    <dgm:pt modelId="{6B725EF1-7543-4C25-B158-660351379E0B}" type="pres">
      <dgm:prSet presAssocID="{06151174-AA88-43EE-AE27-EB5A8CEEE489}" presName="parTx" presStyleLbl="revTx" presStyleIdx="0" presStyleCnt="4">
        <dgm:presLayoutVars>
          <dgm:chMax val="0"/>
          <dgm:chPref val="0"/>
        </dgm:presLayoutVars>
      </dgm:prSet>
      <dgm:spPr/>
    </dgm:pt>
    <dgm:pt modelId="{82CCDD7C-40E1-426F-9C42-5BE50FEEA096}" type="pres">
      <dgm:prSet presAssocID="{6C7DE17F-2A23-4F89-816B-48258DCCCA40}" presName="sibTrans" presStyleCnt="0"/>
      <dgm:spPr/>
    </dgm:pt>
    <dgm:pt modelId="{95691414-910C-4B16-B0FE-1A4BB9050925}" type="pres">
      <dgm:prSet presAssocID="{D138DEB4-4F43-4948-84D4-73013E1994EE}" presName="compNode" presStyleCnt="0"/>
      <dgm:spPr/>
    </dgm:pt>
    <dgm:pt modelId="{C21762E0-DF6A-4489-8944-D20819D87BC3}" type="pres">
      <dgm:prSet presAssocID="{D138DEB4-4F43-4948-84D4-73013E1994EE}" presName="bgRect" presStyleLbl="bgShp" presStyleIdx="1" presStyleCnt="4"/>
      <dgm:spPr/>
    </dgm:pt>
    <dgm:pt modelId="{DBF0AE16-AC7D-4EED-8612-BCA61EC3FFA4}" type="pres">
      <dgm:prSet presAssocID="{D138DEB4-4F43-4948-84D4-73013E1994E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niversal Access"/>
        </a:ext>
      </dgm:extLst>
    </dgm:pt>
    <dgm:pt modelId="{2357695D-FE5A-49F7-8173-9DF79D7C39EC}" type="pres">
      <dgm:prSet presAssocID="{D138DEB4-4F43-4948-84D4-73013E1994EE}" presName="spaceRect" presStyleCnt="0"/>
      <dgm:spPr/>
    </dgm:pt>
    <dgm:pt modelId="{4B0B0B7C-EBF4-4D22-9940-1363F1879DB5}" type="pres">
      <dgm:prSet presAssocID="{D138DEB4-4F43-4948-84D4-73013E1994EE}" presName="parTx" presStyleLbl="revTx" presStyleIdx="1" presStyleCnt="4">
        <dgm:presLayoutVars>
          <dgm:chMax val="0"/>
          <dgm:chPref val="0"/>
        </dgm:presLayoutVars>
      </dgm:prSet>
      <dgm:spPr/>
    </dgm:pt>
    <dgm:pt modelId="{013ABD54-C8D3-4074-998A-B4E7AE613AE3}" type="pres">
      <dgm:prSet presAssocID="{50EDBFD6-F5E3-4D96-BB69-FEA31ABD411B}" presName="sibTrans" presStyleCnt="0"/>
      <dgm:spPr/>
    </dgm:pt>
    <dgm:pt modelId="{D0345231-EE4D-4D72-AA5F-122BA4D5474A}" type="pres">
      <dgm:prSet presAssocID="{1FEB64C5-076D-4268-96D7-03516872F986}" presName="compNode" presStyleCnt="0"/>
      <dgm:spPr/>
    </dgm:pt>
    <dgm:pt modelId="{E33ECD58-A9C3-4163-B181-144210EFAEA0}" type="pres">
      <dgm:prSet presAssocID="{1FEB64C5-076D-4268-96D7-03516872F986}" presName="bgRect" presStyleLbl="bgShp" presStyleIdx="2" presStyleCnt="4"/>
      <dgm:spPr/>
    </dgm:pt>
    <dgm:pt modelId="{C35583FD-AA92-4AED-ACBF-A70C44C8BD02}" type="pres">
      <dgm:prSet presAssocID="{1FEB64C5-076D-4268-96D7-03516872F98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Japanese Dolls"/>
        </a:ext>
      </dgm:extLst>
    </dgm:pt>
    <dgm:pt modelId="{A5CAE832-7673-4ED6-953C-23BB791FE624}" type="pres">
      <dgm:prSet presAssocID="{1FEB64C5-076D-4268-96D7-03516872F986}" presName="spaceRect" presStyleCnt="0"/>
      <dgm:spPr/>
    </dgm:pt>
    <dgm:pt modelId="{98EE2225-38D5-4344-9C66-569C4663FA51}" type="pres">
      <dgm:prSet presAssocID="{1FEB64C5-076D-4268-96D7-03516872F986}" presName="parTx" presStyleLbl="revTx" presStyleIdx="2" presStyleCnt="4">
        <dgm:presLayoutVars>
          <dgm:chMax val="0"/>
          <dgm:chPref val="0"/>
        </dgm:presLayoutVars>
      </dgm:prSet>
      <dgm:spPr/>
    </dgm:pt>
    <dgm:pt modelId="{C57B49B8-59F5-42B7-B496-8048917BE555}" type="pres">
      <dgm:prSet presAssocID="{9A45F0D6-48F0-4B72-AEDA-2D03C8303074}" presName="sibTrans" presStyleCnt="0"/>
      <dgm:spPr/>
    </dgm:pt>
    <dgm:pt modelId="{37F26483-F96B-49E3-A745-1CC6AA4A1D19}" type="pres">
      <dgm:prSet presAssocID="{8BE59146-D9B0-45A6-8893-539644456E0E}" presName="compNode" presStyleCnt="0"/>
      <dgm:spPr/>
    </dgm:pt>
    <dgm:pt modelId="{20C58062-46C0-4869-ACD6-8EABD1738797}" type="pres">
      <dgm:prSet presAssocID="{8BE59146-D9B0-45A6-8893-539644456E0E}" presName="bgRect" presStyleLbl="bgShp" presStyleIdx="3" presStyleCnt="4"/>
      <dgm:spPr/>
    </dgm:pt>
    <dgm:pt modelId="{F0379D7A-F5C8-4DD6-A9DD-11BC8B6AB414}" type="pres">
      <dgm:prSet presAssocID="{8BE59146-D9B0-45A6-8893-539644456E0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shake"/>
        </a:ext>
      </dgm:extLst>
    </dgm:pt>
    <dgm:pt modelId="{4AAC24CA-5B74-4C2A-AA3C-A9EC57AAA82F}" type="pres">
      <dgm:prSet presAssocID="{8BE59146-D9B0-45A6-8893-539644456E0E}" presName="spaceRect" presStyleCnt="0"/>
      <dgm:spPr/>
    </dgm:pt>
    <dgm:pt modelId="{CCF6FF18-04E8-4175-8F71-70B07B954AFA}" type="pres">
      <dgm:prSet presAssocID="{8BE59146-D9B0-45A6-8893-539644456E0E}" presName="parTx" presStyleLbl="revTx" presStyleIdx="3" presStyleCnt="4">
        <dgm:presLayoutVars>
          <dgm:chMax val="0"/>
          <dgm:chPref val="0"/>
        </dgm:presLayoutVars>
      </dgm:prSet>
      <dgm:spPr/>
    </dgm:pt>
  </dgm:ptLst>
  <dgm:cxnLst>
    <dgm:cxn modelId="{377F7D19-9061-4086-8A62-17F519EFB10F}" srcId="{A66744F0-0422-434F-ABC2-C5512E72F79F}" destId="{06151174-AA88-43EE-AE27-EB5A8CEEE489}" srcOrd="0" destOrd="0" parTransId="{6716B169-D5B8-414D-B5BA-6AC8C07FFE97}" sibTransId="{6C7DE17F-2A23-4F89-816B-48258DCCCA40}"/>
    <dgm:cxn modelId="{61737932-DF93-4ABC-ABEE-2E7C64E78F39}" srcId="{A66744F0-0422-434F-ABC2-C5512E72F79F}" destId="{8BE59146-D9B0-45A6-8893-539644456E0E}" srcOrd="3" destOrd="0" parTransId="{4277F359-4FBA-4F90-8730-FC1ED80497A6}" sibTransId="{29FD5733-F1E4-4090-BDBE-BB0FB971ED78}"/>
    <dgm:cxn modelId="{D216065B-B45A-4EFE-A64C-1000A1184460}" type="presOf" srcId="{A66744F0-0422-434F-ABC2-C5512E72F79F}" destId="{63BED3D0-DCD2-47F7-A1BD-754B299FD838}" srcOrd="0" destOrd="0" presId="urn:microsoft.com/office/officeart/2018/2/layout/IconVerticalSolidList"/>
    <dgm:cxn modelId="{8CD8B14B-C916-45E3-9981-38223111194D}" type="presOf" srcId="{8BE59146-D9B0-45A6-8893-539644456E0E}" destId="{CCF6FF18-04E8-4175-8F71-70B07B954AFA}" srcOrd="0" destOrd="0" presId="urn:microsoft.com/office/officeart/2018/2/layout/IconVerticalSolidList"/>
    <dgm:cxn modelId="{D1B1D68B-84BA-41F7-BCD3-E348A18847BE}" srcId="{A66744F0-0422-434F-ABC2-C5512E72F79F}" destId="{1FEB64C5-076D-4268-96D7-03516872F986}" srcOrd="2" destOrd="0" parTransId="{99227DEA-7FA0-44B1-B056-3296F58FD613}" sibTransId="{9A45F0D6-48F0-4B72-AEDA-2D03C8303074}"/>
    <dgm:cxn modelId="{2821D49B-7234-4F7B-8750-66A5451D9ABE}" type="presOf" srcId="{D138DEB4-4F43-4948-84D4-73013E1994EE}" destId="{4B0B0B7C-EBF4-4D22-9940-1363F1879DB5}" srcOrd="0" destOrd="0" presId="urn:microsoft.com/office/officeart/2018/2/layout/IconVerticalSolidList"/>
    <dgm:cxn modelId="{31AA73AC-F9A9-42A4-A225-2259E916614F}" type="presOf" srcId="{06151174-AA88-43EE-AE27-EB5A8CEEE489}" destId="{6B725EF1-7543-4C25-B158-660351379E0B}" srcOrd="0" destOrd="0" presId="urn:microsoft.com/office/officeart/2018/2/layout/IconVerticalSolidList"/>
    <dgm:cxn modelId="{C04587AD-E0E5-4240-A1B4-0C9EF2D9A224}" srcId="{A66744F0-0422-434F-ABC2-C5512E72F79F}" destId="{D138DEB4-4F43-4948-84D4-73013E1994EE}" srcOrd="1" destOrd="0" parTransId="{E0DFEBD4-ABFB-4BD7-990E-557BE7739847}" sibTransId="{50EDBFD6-F5E3-4D96-BB69-FEA31ABD411B}"/>
    <dgm:cxn modelId="{9B12DDE9-F1A5-4BD5-A99F-D9FEF701A049}" type="presOf" srcId="{1FEB64C5-076D-4268-96D7-03516872F986}" destId="{98EE2225-38D5-4344-9C66-569C4663FA51}" srcOrd="0" destOrd="0" presId="urn:microsoft.com/office/officeart/2018/2/layout/IconVerticalSolidList"/>
    <dgm:cxn modelId="{544AEF37-921A-4033-86DF-BA78584C4E72}" type="presParOf" srcId="{63BED3D0-DCD2-47F7-A1BD-754B299FD838}" destId="{256E9F7E-D470-4287-BE5E-598758AABE33}" srcOrd="0" destOrd="0" presId="urn:microsoft.com/office/officeart/2018/2/layout/IconVerticalSolidList"/>
    <dgm:cxn modelId="{CD7605EC-01DE-4964-909C-42881B9CB7C6}" type="presParOf" srcId="{256E9F7E-D470-4287-BE5E-598758AABE33}" destId="{ED279CAC-1E15-4ABF-B817-5F0CDDA7A72F}" srcOrd="0" destOrd="0" presId="urn:microsoft.com/office/officeart/2018/2/layout/IconVerticalSolidList"/>
    <dgm:cxn modelId="{576287F4-69AE-4242-B11C-E180A06FF9BA}" type="presParOf" srcId="{256E9F7E-D470-4287-BE5E-598758AABE33}" destId="{7EBF2514-5401-4773-B568-7C4BF16F9C29}" srcOrd="1" destOrd="0" presId="urn:microsoft.com/office/officeart/2018/2/layout/IconVerticalSolidList"/>
    <dgm:cxn modelId="{6E1DE7DC-ACF0-49E2-9553-F14B4FFA561B}" type="presParOf" srcId="{256E9F7E-D470-4287-BE5E-598758AABE33}" destId="{2E012CF8-41D5-452E-BC45-ACB9933BB897}" srcOrd="2" destOrd="0" presId="urn:microsoft.com/office/officeart/2018/2/layout/IconVerticalSolidList"/>
    <dgm:cxn modelId="{3FF796B5-3DC9-413B-B66D-F117E12AF8BD}" type="presParOf" srcId="{256E9F7E-D470-4287-BE5E-598758AABE33}" destId="{6B725EF1-7543-4C25-B158-660351379E0B}" srcOrd="3" destOrd="0" presId="urn:microsoft.com/office/officeart/2018/2/layout/IconVerticalSolidList"/>
    <dgm:cxn modelId="{C8247FD3-8692-4282-A7C5-D7D30B0C7683}" type="presParOf" srcId="{63BED3D0-DCD2-47F7-A1BD-754B299FD838}" destId="{82CCDD7C-40E1-426F-9C42-5BE50FEEA096}" srcOrd="1" destOrd="0" presId="urn:microsoft.com/office/officeart/2018/2/layout/IconVerticalSolidList"/>
    <dgm:cxn modelId="{3C5F84ED-D5D4-46CA-930E-CD4C5347DDF4}" type="presParOf" srcId="{63BED3D0-DCD2-47F7-A1BD-754B299FD838}" destId="{95691414-910C-4B16-B0FE-1A4BB9050925}" srcOrd="2" destOrd="0" presId="urn:microsoft.com/office/officeart/2018/2/layout/IconVerticalSolidList"/>
    <dgm:cxn modelId="{EFD0CC72-05A2-42F9-9CCA-542605C4C42C}" type="presParOf" srcId="{95691414-910C-4B16-B0FE-1A4BB9050925}" destId="{C21762E0-DF6A-4489-8944-D20819D87BC3}" srcOrd="0" destOrd="0" presId="urn:microsoft.com/office/officeart/2018/2/layout/IconVerticalSolidList"/>
    <dgm:cxn modelId="{FFAC14A8-E115-4902-B433-F6F8FD645153}" type="presParOf" srcId="{95691414-910C-4B16-B0FE-1A4BB9050925}" destId="{DBF0AE16-AC7D-4EED-8612-BCA61EC3FFA4}" srcOrd="1" destOrd="0" presId="urn:microsoft.com/office/officeart/2018/2/layout/IconVerticalSolidList"/>
    <dgm:cxn modelId="{85BFAF5E-6433-4745-B447-BE18CA98399F}" type="presParOf" srcId="{95691414-910C-4B16-B0FE-1A4BB9050925}" destId="{2357695D-FE5A-49F7-8173-9DF79D7C39EC}" srcOrd="2" destOrd="0" presId="urn:microsoft.com/office/officeart/2018/2/layout/IconVerticalSolidList"/>
    <dgm:cxn modelId="{EDE1E058-8BF8-4B51-9923-6DDE63BE3A7A}" type="presParOf" srcId="{95691414-910C-4B16-B0FE-1A4BB9050925}" destId="{4B0B0B7C-EBF4-4D22-9940-1363F1879DB5}" srcOrd="3" destOrd="0" presId="urn:microsoft.com/office/officeart/2018/2/layout/IconVerticalSolidList"/>
    <dgm:cxn modelId="{B838DE2A-D33E-4174-AB1B-50BC5F7BFD17}" type="presParOf" srcId="{63BED3D0-DCD2-47F7-A1BD-754B299FD838}" destId="{013ABD54-C8D3-4074-998A-B4E7AE613AE3}" srcOrd="3" destOrd="0" presId="urn:microsoft.com/office/officeart/2018/2/layout/IconVerticalSolidList"/>
    <dgm:cxn modelId="{8D408B35-9BA0-4D8C-8C40-242E7A3FA495}" type="presParOf" srcId="{63BED3D0-DCD2-47F7-A1BD-754B299FD838}" destId="{D0345231-EE4D-4D72-AA5F-122BA4D5474A}" srcOrd="4" destOrd="0" presId="urn:microsoft.com/office/officeart/2018/2/layout/IconVerticalSolidList"/>
    <dgm:cxn modelId="{4F15DFE0-2505-4E64-BD00-66A52B623092}" type="presParOf" srcId="{D0345231-EE4D-4D72-AA5F-122BA4D5474A}" destId="{E33ECD58-A9C3-4163-B181-144210EFAEA0}" srcOrd="0" destOrd="0" presId="urn:microsoft.com/office/officeart/2018/2/layout/IconVerticalSolidList"/>
    <dgm:cxn modelId="{25759E80-251E-4F9C-B3CC-00C09EC1ED4D}" type="presParOf" srcId="{D0345231-EE4D-4D72-AA5F-122BA4D5474A}" destId="{C35583FD-AA92-4AED-ACBF-A70C44C8BD02}" srcOrd="1" destOrd="0" presId="urn:microsoft.com/office/officeart/2018/2/layout/IconVerticalSolidList"/>
    <dgm:cxn modelId="{6274B8E2-0F1C-423B-8DE3-880900628F8A}" type="presParOf" srcId="{D0345231-EE4D-4D72-AA5F-122BA4D5474A}" destId="{A5CAE832-7673-4ED6-953C-23BB791FE624}" srcOrd="2" destOrd="0" presId="urn:microsoft.com/office/officeart/2018/2/layout/IconVerticalSolidList"/>
    <dgm:cxn modelId="{4C4C544B-2721-45CB-A4E7-B902EA63EF76}" type="presParOf" srcId="{D0345231-EE4D-4D72-AA5F-122BA4D5474A}" destId="{98EE2225-38D5-4344-9C66-569C4663FA51}" srcOrd="3" destOrd="0" presId="urn:microsoft.com/office/officeart/2018/2/layout/IconVerticalSolidList"/>
    <dgm:cxn modelId="{9708F94B-8693-4167-A8C5-EC3EEAD0F5FE}" type="presParOf" srcId="{63BED3D0-DCD2-47F7-A1BD-754B299FD838}" destId="{C57B49B8-59F5-42B7-B496-8048917BE555}" srcOrd="5" destOrd="0" presId="urn:microsoft.com/office/officeart/2018/2/layout/IconVerticalSolidList"/>
    <dgm:cxn modelId="{43277BB4-5797-4DDC-9675-A1738B85A989}" type="presParOf" srcId="{63BED3D0-DCD2-47F7-A1BD-754B299FD838}" destId="{37F26483-F96B-49E3-A745-1CC6AA4A1D19}" srcOrd="6" destOrd="0" presId="urn:microsoft.com/office/officeart/2018/2/layout/IconVerticalSolidList"/>
    <dgm:cxn modelId="{61272AEB-6FCB-4735-A6EC-8099216A399F}" type="presParOf" srcId="{37F26483-F96B-49E3-A745-1CC6AA4A1D19}" destId="{20C58062-46C0-4869-ACD6-8EABD1738797}" srcOrd="0" destOrd="0" presId="urn:microsoft.com/office/officeart/2018/2/layout/IconVerticalSolidList"/>
    <dgm:cxn modelId="{51F5BEA3-41D7-4A1B-B6A4-E3283AB6C04C}" type="presParOf" srcId="{37F26483-F96B-49E3-A745-1CC6AA4A1D19}" destId="{F0379D7A-F5C8-4DD6-A9DD-11BC8B6AB414}" srcOrd="1" destOrd="0" presId="urn:microsoft.com/office/officeart/2018/2/layout/IconVerticalSolidList"/>
    <dgm:cxn modelId="{052CBC19-EBD8-4418-9FB5-B266E2BA8E05}" type="presParOf" srcId="{37F26483-F96B-49E3-A745-1CC6AA4A1D19}" destId="{4AAC24CA-5B74-4C2A-AA3C-A9EC57AAA82F}" srcOrd="2" destOrd="0" presId="urn:microsoft.com/office/officeart/2018/2/layout/IconVerticalSolidList"/>
    <dgm:cxn modelId="{0E2F941E-2F0B-4785-A814-28BDAEF0B687}" type="presParOf" srcId="{37F26483-F96B-49E3-A745-1CC6AA4A1D19}" destId="{CCF6FF18-04E8-4175-8F71-70B07B954AF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09F7B5-E730-489B-8B25-5811EC82F68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2E15D230-1175-4B04-BF2F-19C9C67A018D}">
      <dgm:prSet/>
      <dgm:spPr/>
      <dgm:t>
        <a:bodyPr/>
        <a:lstStyle/>
        <a:p>
          <a:r>
            <a:rPr lang="it-IT" dirty="0"/>
            <a:t>Biofuels</a:t>
          </a:r>
          <a:endParaRPr lang="en-US" dirty="0"/>
        </a:p>
      </dgm:t>
    </dgm:pt>
    <dgm:pt modelId="{212BCFEB-A074-4D55-A593-EE563222CF35}" type="parTrans" cxnId="{C024EBCF-F532-4EF8-8BEE-802527CC7B13}">
      <dgm:prSet/>
      <dgm:spPr/>
      <dgm:t>
        <a:bodyPr/>
        <a:lstStyle/>
        <a:p>
          <a:endParaRPr lang="en-US"/>
        </a:p>
      </dgm:t>
    </dgm:pt>
    <dgm:pt modelId="{40E64BAC-0859-4E29-81C9-D11D34D203E5}" type="sibTrans" cxnId="{C024EBCF-F532-4EF8-8BEE-802527CC7B13}">
      <dgm:prSet/>
      <dgm:spPr/>
      <dgm:t>
        <a:bodyPr/>
        <a:lstStyle/>
        <a:p>
          <a:endParaRPr lang="en-US"/>
        </a:p>
      </dgm:t>
    </dgm:pt>
    <dgm:pt modelId="{351875C6-C74C-44AA-B236-AE423D0198CD}">
      <dgm:prSet/>
      <dgm:spPr/>
      <dgm:t>
        <a:bodyPr/>
        <a:lstStyle/>
        <a:p>
          <a:r>
            <a:rPr lang="en-US" dirty="0" err="1"/>
            <a:t>Extintion</a:t>
          </a:r>
          <a:r>
            <a:rPr lang="en-US" dirty="0"/>
            <a:t> of industries like coal</a:t>
          </a:r>
        </a:p>
      </dgm:t>
    </dgm:pt>
    <dgm:pt modelId="{A60D42FE-6092-4895-938D-3A8C6F628FC8}" type="parTrans" cxnId="{5F81FF3E-D8AE-41B9-AD37-62F80230664F}">
      <dgm:prSet/>
      <dgm:spPr/>
      <dgm:t>
        <a:bodyPr/>
        <a:lstStyle/>
        <a:p>
          <a:endParaRPr lang="en-US"/>
        </a:p>
      </dgm:t>
    </dgm:pt>
    <dgm:pt modelId="{4E1E30B3-43AD-4DF6-A9E8-99D358992E4A}" type="sibTrans" cxnId="{5F81FF3E-D8AE-41B9-AD37-62F80230664F}">
      <dgm:prSet/>
      <dgm:spPr/>
      <dgm:t>
        <a:bodyPr/>
        <a:lstStyle/>
        <a:p>
          <a:endParaRPr lang="en-US"/>
        </a:p>
      </dgm:t>
    </dgm:pt>
    <dgm:pt modelId="{0406825F-9895-4C57-8C66-B229B55BD04F}">
      <dgm:prSet/>
      <dgm:spPr/>
      <dgm:t>
        <a:bodyPr/>
        <a:lstStyle/>
        <a:p>
          <a:r>
            <a:rPr lang="it-IT" dirty="0" err="1"/>
            <a:t>Reforestation</a:t>
          </a:r>
          <a:endParaRPr lang="en-US" dirty="0"/>
        </a:p>
      </dgm:t>
    </dgm:pt>
    <dgm:pt modelId="{97EB4861-F794-48F6-B60F-19E685DF1E9F}" type="parTrans" cxnId="{5831F3C5-B33F-451C-9741-7140EFB4E8FD}">
      <dgm:prSet/>
      <dgm:spPr/>
      <dgm:t>
        <a:bodyPr/>
        <a:lstStyle/>
        <a:p>
          <a:endParaRPr lang="en-US"/>
        </a:p>
      </dgm:t>
    </dgm:pt>
    <dgm:pt modelId="{93E8DD5D-1289-4DED-9767-2D7923F6FCF7}" type="sibTrans" cxnId="{5831F3C5-B33F-451C-9741-7140EFB4E8FD}">
      <dgm:prSet/>
      <dgm:spPr/>
      <dgm:t>
        <a:bodyPr/>
        <a:lstStyle/>
        <a:p>
          <a:endParaRPr lang="en-US"/>
        </a:p>
      </dgm:t>
    </dgm:pt>
    <dgm:pt modelId="{CF27677B-AA75-4A9E-9A88-11AC5F34A3BA}">
      <dgm:prSet/>
      <dgm:spPr/>
      <dgm:t>
        <a:bodyPr/>
        <a:lstStyle/>
        <a:p>
          <a:r>
            <a:rPr lang="it-IT"/>
            <a:t>Land-grabbing</a:t>
          </a:r>
          <a:endParaRPr lang="en-US"/>
        </a:p>
      </dgm:t>
    </dgm:pt>
    <dgm:pt modelId="{F0451782-263C-4909-AE4D-89BFE5C210C8}" type="parTrans" cxnId="{CF20030D-2803-4B78-BAA1-FF1E80C9B964}">
      <dgm:prSet/>
      <dgm:spPr/>
      <dgm:t>
        <a:bodyPr/>
        <a:lstStyle/>
        <a:p>
          <a:endParaRPr lang="en-US"/>
        </a:p>
      </dgm:t>
    </dgm:pt>
    <dgm:pt modelId="{45E73800-E1B5-417C-B450-00E2863321CC}" type="sibTrans" cxnId="{CF20030D-2803-4B78-BAA1-FF1E80C9B964}">
      <dgm:prSet/>
      <dgm:spPr/>
      <dgm:t>
        <a:bodyPr/>
        <a:lstStyle/>
        <a:p>
          <a:endParaRPr lang="en-US"/>
        </a:p>
      </dgm:t>
    </dgm:pt>
    <dgm:pt modelId="{F01F3C3B-9C6E-40B5-A3E7-A5F5E315CF14}">
      <dgm:prSet/>
      <dgm:spPr/>
      <dgm:t>
        <a:bodyPr/>
        <a:lstStyle/>
        <a:p>
          <a:r>
            <a:rPr lang="it-IT"/>
            <a:t>Indirect land-use change  </a:t>
          </a:r>
          <a:endParaRPr lang="en-US"/>
        </a:p>
      </dgm:t>
    </dgm:pt>
    <dgm:pt modelId="{798C5066-6436-421A-9F4E-EE062F11BB1F}" type="parTrans" cxnId="{688548D1-E58E-4AEE-A7C5-BDC6FD13AB48}">
      <dgm:prSet/>
      <dgm:spPr/>
      <dgm:t>
        <a:bodyPr/>
        <a:lstStyle/>
        <a:p>
          <a:endParaRPr lang="en-US"/>
        </a:p>
      </dgm:t>
    </dgm:pt>
    <dgm:pt modelId="{429D4B12-9BD4-4B9D-B656-797276C6153E}" type="sibTrans" cxnId="{688548D1-E58E-4AEE-A7C5-BDC6FD13AB48}">
      <dgm:prSet/>
      <dgm:spPr/>
      <dgm:t>
        <a:bodyPr/>
        <a:lstStyle/>
        <a:p>
          <a:endParaRPr lang="en-US"/>
        </a:p>
      </dgm:t>
    </dgm:pt>
    <dgm:pt modelId="{F0244B10-FCD0-49A5-9CCA-C0289048C418}" type="pres">
      <dgm:prSet presAssocID="{9409F7B5-E730-489B-8B25-5811EC82F685}" presName="root" presStyleCnt="0">
        <dgm:presLayoutVars>
          <dgm:dir/>
          <dgm:resizeHandles val="exact"/>
        </dgm:presLayoutVars>
      </dgm:prSet>
      <dgm:spPr/>
    </dgm:pt>
    <dgm:pt modelId="{532ABD35-C450-4F89-BEA7-32BADAB98A7B}" type="pres">
      <dgm:prSet presAssocID="{2E15D230-1175-4B04-BF2F-19C9C67A018D}" presName="compNode" presStyleCnt="0"/>
      <dgm:spPr/>
    </dgm:pt>
    <dgm:pt modelId="{BAD6FD75-EDA3-4C58-8E98-91E2360E669B}" type="pres">
      <dgm:prSet presAssocID="{2E15D230-1175-4B04-BF2F-19C9C67A018D}" presName="bgRect" presStyleLbl="bgShp" presStyleIdx="0" presStyleCnt="5"/>
      <dgm:spPr/>
    </dgm:pt>
    <dgm:pt modelId="{63D8A18B-949B-4294-AEA8-759C3A9C61F4}" type="pres">
      <dgm:prSet presAssocID="{2E15D230-1175-4B04-BF2F-19C9C67A018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ke"/>
        </a:ext>
      </dgm:extLst>
    </dgm:pt>
    <dgm:pt modelId="{E33C3E8C-6A17-467B-8AAE-1ABD5B1E1650}" type="pres">
      <dgm:prSet presAssocID="{2E15D230-1175-4B04-BF2F-19C9C67A018D}" presName="spaceRect" presStyleCnt="0"/>
      <dgm:spPr/>
    </dgm:pt>
    <dgm:pt modelId="{83E4E952-06E2-4F45-9C57-567C1229599D}" type="pres">
      <dgm:prSet presAssocID="{2E15D230-1175-4B04-BF2F-19C9C67A018D}" presName="parTx" presStyleLbl="revTx" presStyleIdx="0" presStyleCnt="5">
        <dgm:presLayoutVars>
          <dgm:chMax val="0"/>
          <dgm:chPref val="0"/>
        </dgm:presLayoutVars>
      </dgm:prSet>
      <dgm:spPr/>
    </dgm:pt>
    <dgm:pt modelId="{8B6A4937-1E00-4FC1-B981-CE6F7A7F9723}" type="pres">
      <dgm:prSet presAssocID="{40E64BAC-0859-4E29-81C9-D11D34D203E5}" presName="sibTrans" presStyleCnt="0"/>
      <dgm:spPr/>
    </dgm:pt>
    <dgm:pt modelId="{EA04CEC7-7226-4157-8F24-F789B681A24E}" type="pres">
      <dgm:prSet presAssocID="{351875C6-C74C-44AA-B236-AE423D0198CD}" presName="compNode" presStyleCnt="0"/>
      <dgm:spPr/>
    </dgm:pt>
    <dgm:pt modelId="{671372D8-D9A1-4534-9775-342486FE7F48}" type="pres">
      <dgm:prSet presAssocID="{351875C6-C74C-44AA-B236-AE423D0198CD}" presName="bgRect" presStyleLbl="bgShp" presStyleIdx="1" presStyleCnt="5"/>
      <dgm:spPr/>
    </dgm:pt>
    <dgm:pt modelId="{B6737A96-34A5-4274-B23A-5BCD2DB812D1}" type="pres">
      <dgm:prSet presAssocID="{351875C6-C74C-44AA-B236-AE423D0198CD}"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ingerprint2"/>
        </a:ext>
      </dgm:extLst>
    </dgm:pt>
    <dgm:pt modelId="{647F6122-1123-4A72-AD0F-05DDDE926F61}" type="pres">
      <dgm:prSet presAssocID="{351875C6-C74C-44AA-B236-AE423D0198CD}" presName="spaceRect" presStyleCnt="0"/>
      <dgm:spPr/>
    </dgm:pt>
    <dgm:pt modelId="{9FD2A670-1BD5-4270-B2BE-280F80119742}" type="pres">
      <dgm:prSet presAssocID="{351875C6-C74C-44AA-B236-AE423D0198CD}" presName="parTx" presStyleLbl="revTx" presStyleIdx="1" presStyleCnt="5">
        <dgm:presLayoutVars>
          <dgm:chMax val="0"/>
          <dgm:chPref val="0"/>
        </dgm:presLayoutVars>
      </dgm:prSet>
      <dgm:spPr/>
    </dgm:pt>
    <dgm:pt modelId="{ADD21AF1-CD14-40A9-812D-66C6D05400ED}" type="pres">
      <dgm:prSet presAssocID="{4E1E30B3-43AD-4DF6-A9E8-99D358992E4A}" presName="sibTrans" presStyleCnt="0"/>
      <dgm:spPr/>
    </dgm:pt>
    <dgm:pt modelId="{D2B2DE13-EDF9-4FDE-BBD3-7BF31ACD0270}" type="pres">
      <dgm:prSet presAssocID="{0406825F-9895-4C57-8C66-B229B55BD04F}" presName="compNode" presStyleCnt="0"/>
      <dgm:spPr/>
    </dgm:pt>
    <dgm:pt modelId="{3F1C51E3-2BC9-4AB4-A555-62B2F602AC7F}" type="pres">
      <dgm:prSet presAssocID="{0406825F-9895-4C57-8C66-B229B55BD04F}" presName="bgRect" presStyleLbl="bgShp" presStyleIdx="2" presStyleCnt="5"/>
      <dgm:spPr/>
    </dgm:pt>
    <dgm:pt modelId="{DF725AA2-E92D-466B-BBEF-5B7F6BAD0552}" type="pres">
      <dgm:prSet presAssocID="{0406825F-9895-4C57-8C66-B229B55BD04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hunderstorms"/>
        </a:ext>
      </dgm:extLst>
    </dgm:pt>
    <dgm:pt modelId="{9255A576-20AC-4236-8DCC-3E8FFF1BB381}" type="pres">
      <dgm:prSet presAssocID="{0406825F-9895-4C57-8C66-B229B55BD04F}" presName="spaceRect" presStyleCnt="0"/>
      <dgm:spPr/>
    </dgm:pt>
    <dgm:pt modelId="{44ED4C27-4BB8-4D88-AE56-316F262BC163}" type="pres">
      <dgm:prSet presAssocID="{0406825F-9895-4C57-8C66-B229B55BD04F}" presName="parTx" presStyleLbl="revTx" presStyleIdx="2" presStyleCnt="5">
        <dgm:presLayoutVars>
          <dgm:chMax val="0"/>
          <dgm:chPref val="0"/>
        </dgm:presLayoutVars>
      </dgm:prSet>
      <dgm:spPr/>
    </dgm:pt>
    <dgm:pt modelId="{C9AD393D-2CD9-4CAD-95B7-50F7D0FE8597}" type="pres">
      <dgm:prSet presAssocID="{93E8DD5D-1289-4DED-9767-2D7923F6FCF7}" presName="sibTrans" presStyleCnt="0"/>
      <dgm:spPr/>
    </dgm:pt>
    <dgm:pt modelId="{9B2E39FA-EB27-45D7-AD38-23CC1BE9886C}" type="pres">
      <dgm:prSet presAssocID="{CF27677B-AA75-4A9E-9A88-11AC5F34A3BA}" presName="compNode" presStyleCnt="0"/>
      <dgm:spPr/>
    </dgm:pt>
    <dgm:pt modelId="{B58CB707-9D89-470B-81F6-FE6DC970613D}" type="pres">
      <dgm:prSet presAssocID="{CF27677B-AA75-4A9E-9A88-11AC5F34A3BA}" presName="bgRect" presStyleLbl="bgShp" presStyleIdx="3" presStyleCnt="5"/>
      <dgm:spPr/>
    </dgm:pt>
    <dgm:pt modelId="{BDFF3548-CE52-472B-BFAC-B71298FBE865}" type="pres">
      <dgm:prSet presAssocID="{CF27677B-AA75-4A9E-9A88-11AC5F34A3B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AddBookmark"/>
        </a:ext>
      </dgm:extLst>
    </dgm:pt>
    <dgm:pt modelId="{0159CAA7-28E8-4CEF-8259-78D8525A8541}" type="pres">
      <dgm:prSet presAssocID="{CF27677B-AA75-4A9E-9A88-11AC5F34A3BA}" presName="spaceRect" presStyleCnt="0"/>
      <dgm:spPr/>
    </dgm:pt>
    <dgm:pt modelId="{ABD7CB86-5AB0-4032-A8A9-C238D6440202}" type="pres">
      <dgm:prSet presAssocID="{CF27677B-AA75-4A9E-9A88-11AC5F34A3BA}" presName="parTx" presStyleLbl="revTx" presStyleIdx="3" presStyleCnt="5">
        <dgm:presLayoutVars>
          <dgm:chMax val="0"/>
          <dgm:chPref val="0"/>
        </dgm:presLayoutVars>
      </dgm:prSet>
      <dgm:spPr/>
    </dgm:pt>
    <dgm:pt modelId="{57A37AA5-0BB3-4D6D-BE36-8C8F2025537A}" type="pres">
      <dgm:prSet presAssocID="{45E73800-E1B5-417C-B450-00E2863321CC}" presName="sibTrans" presStyleCnt="0"/>
      <dgm:spPr/>
    </dgm:pt>
    <dgm:pt modelId="{8250E8AE-FBE7-4711-BD64-B75D5C689D26}" type="pres">
      <dgm:prSet presAssocID="{F01F3C3B-9C6E-40B5-A3E7-A5F5E315CF14}" presName="compNode" presStyleCnt="0"/>
      <dgm:spPr/>
    </dgm:pt>
    <dgm:pt modelId="{AB220025-E582-44E9-B286-D883816E4681}" type="pres">
      <dgm:prSet presAssocID="{F01F3C3B-9C6E-40B5-A3E7-A5F5E315CF14}" presName="bgRect" presStyleLbl="bgShp" presStyleIdx="4" presStyleCnt="5"/>
      <dgm:spPr/>
    </dgm:pt>
    <dgm:pt modelId="{0D1F85B4-4CB2-4A55-9359-DC0909E46471}" type="pres">
      <dgm:prSet presAssocID="{F01F3C3B-9C6E-40B5-A3E7-A5F5E315CF1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locked"/>
        </a:ext>
      </dgm:extLst>
    </dgm:pt>
    <dgm:pt modelId="{3B046CBE-CB94-4572-95B1-B3AEB1C1C592}" type="pres">
      <dgm:prSet presAssocID="{F01F3C3B-9C6E-40B5-A3E7-A5F5E315CF14}" presName="spaceRect" presStyleCnt="0"/>
      <dgm:spPr/>
    </dgm:pt>
    <dgm:pt modelId="{3E40F812-C88F-4B1E-8A65-44398CAAF1B6}" type="pres">
      <dgm:prSet presAssocID="{F01F3C3B-9C6E-40B5-A3E7-A5F5E315CF14}" presName="parTx" presStyleLbl="revTx" presStyleIdx="4" presStyleCnt="5">
        <dgm:presLayoutVars>
          <dgm:chMax val="0"/>
          <dgm:chPref val="0"/>
        </dgm:presLayoutVars>
      </dgm:prSet>
      <dgm:spPr/>
    </dgm:pt>
  </dgm:ptLst>
  <dgm:cxnLst>
    <dgm:cxn modelId="{CF20030D-2803-4B78-BAA1-FF1E80C9B964}" srcId="{9409F7B5-E730-489B-8B25-5811EC82F685}" destId="{CF27677B-AA75-4A9E-9A88-11AC5F34A3BA}" srcOrd="3" destOrd="0" parTransId="{F0451782-263C-4909-AE4D-89BFE5C210C8}" sibTransId="{45E73800-E1B5-417C-B450-00E2863321CC}"/>
    <dgm:cxn modelId="{EA5E1619-7BBE-4F88-8ACC-4CA2C4961AE0}" type="presOf" srcId="{CF27677B-AA75-4A9E-9A88-11AC5F34A3BA}" destId="{ABD7CB86-5AB0-4032-A8A9-C238D6440202}" srcOrd="0" destOrd="0" presId="urn:microsoft.com/office/officeart/2018/2/layout/IconVerticalSolidList"/>
    <dgm:cxn modelId="{1180D323-7D3B-4983-AE0B-7ED34A8320B6}" type="presOf" srcId="{351875C6-C74C-44AA-B236-AE423D0198CD}" destId="{9FD2A670-1BD5-4270-B2BE-280F80119742}" srcOrd="0" destOrd="0" presId="urn:microsoft.com/office/officeart/2018/2/layout/IconVerticalSolidList"/>
    <dgm:cxn modelId="{5F81FF3E-D8AE-41B9-AD37-62F80230664F}" srcId="{9409F7B5-E730-489B-8B25-5811EC82F685}" destId="{351875C6-C74C-44AA-B236-AE423D0198CD}" srcOrd="1" destOrd="0" parTransId="{A60D42FE-6092-4895-938D-3A8C6F628FC8}" sibTransId="{4E1E30B3-43AD-4DF6-A9E8-99D358992E4A}"/>
    <dgm:cxn modelId="{C3ABB342-5D25-42A8-98BE-B809DEE96818}" type="presOf" srcId="{0406825F-9895-4C57-8C66-B229B55BD04F}" destId="{44ED4C27-4BB8-4D88-AE56-316F262BC163}" srcOrd="0" destOrd="0" presId="urn:microsoft.com/office/officeart/2018/2/layout/IconVerticalSolidList"/>
    <dgm:cxn modelId="{FFD1856A-7551-43BC-8540-EED84A5FD87E}" type="presOf" srcId="{F01F3C3B-9C6E-40B5-A3E7-A5F5E315CF14}" destId="{3E40F812-C88F-4B1E-8A65-44398CAAF1B6}" srcOrd="0" destOrd="0" presId="urn:microsoft.com/office/officeart/2018/2/layout/IconVerticalSolidList"/>
    <dgm:cxn modelId="{702666BC-EEFF-411C-AD94-B1366847CBD4}" type="presOf" srcId="{9409F7B5-E730-489B-8B25-5811EC82F685}" destId="{F0244B10-FCD0-49A5-9CCA-C0289048C418}" srcOrd="0" destOrd="0" presId="urn:microsoft.com/office/officeart/2018/2/layout/IconVerticalSolidList"/>
    <dgm:cxn modelId="{5831F3C5-B33F-451C-9741-7140EFB4E8FD}" srcId="{9409F7B5-E730-489B-8B25-5811EC82F685}" destId="{0406825F-9895-4C57-8C66-B229B55BD04F}" srcOrd="2" destOrd="0" parTransId="{97EB4861-F794-48F6-B60F-19E685DF1E9F}" sibTransId="{93E8DD5D-1289-4DED-9767-2D7923F6FCF7}"/>
    <dgm:cxn modelId="{C024EBCF-F532-4EF8-8BEE-802527CC7B13}" srcId="{9409F7B5-E730-489B-8B25-5811EC82F685}" destId="{2E15D230-1175-4B04-BF2F-19C9C67A018D}" srcOrd="0" destOrd="0" parTransId="{212BCFEB-A074-4D55-A593-EE563222CF35}" sibTransId="{40E64BAC-0859-4E29-81C9-D11D34D203E5}"/>
    <dgm:cxn modelId="{688548D1-E58E-4AEE-A7C5-BDC6FD13AB48}" srcId="{9409F7B5-E730-489B-8B25-5811EC82F685}" destId="{F01F3C3B-9C6E-40B5-A3E7-A5F5E315CF14}" srcOrd="4" destOrd="0" parTransId="{798C5066-6436-421A-9F4E-EE062F11BB1F}" sibTransId="{429D4B12-9BD4-4B9D-B656-797276C6153E}"/>
    <dgm:cxn modelId="{DEF7B7D1-F905-43A3-ADE3-DF8D8D589FFB}" type="presOf" srcId="{2E15D230-1175-4B04-BF2F-19C9C67A018D}" destId="{83E4E952-06E2-4F45-9C57-567C1229599D}" srcOrd="0" destOrd="0" presId="urn:microsoft.com/office/officeart/2018/2/layout/IconVerticalSolidList"/>
    <dgm:cxn modelId="{981EA292-7481-4FB1-AF3D-2DE7970A4A88}" type="presParOf" srcId="{F0244B10-FCD0-49A5-9CCA-C0289048C418}" destId="{532ABD35-C450-4F89-BEA7-32BADAB98A7B}" srcOrd="0" destOrd="0" presId="urn:microsoft.com/office/officeart/2018/2/layout/IconVerticalSolidList"/>
    <dgm:cxn modelId="{3E116D83-BEE7-4DB4-86F2-93F53701FF5B}" type="presParOf" srcId="{532ABD35-C450-4F89-BEA7-32BADAB98A7B}" destId="{BAD6FD75-EDA3-4C58-8E98-91E2360E669B}" srcOrd="0" destOrd="0" presId="urn:microsoft.com/office/officeart/2018/2/layout/IconVerticalSolidList"/>
    <dgm:cxn modelId="{4349EB2D-F3DF-4673-9799-18CC0FADE797}" type="presParOf" srcId="{532ABD35-C450-4F89-BEA7-32BADAB98A7B}" destId="{63D8A18B-949B-4294-AEA8-759C3A9C61F4}" srcOrd="1" destOrd="0" presId="urn:microsoft.com/office/officeart/2018/2/layout/IconVerticalSolidList"/>
    <dgm:cxn modelId="{2E2DA845-5CA0-4459-9921-86C654968CC4}" type="presParOf" srcId="{532ABD35-C450-4F89-BEA7-32BADAB98A7B}" destId="{E33C3E8C-6A17-467B-8AAE-1ABD5B1E1650}" srcOrd="2" destOrd="0" presId="urn:microsoft.com/office/officeart/2018/2/layout/IconVerticalSolidList"/>
    <dgm:cxn modelId="{85D3AD5C-0A8D-44C6-AB55-28347650975A}" type="presParOf" srcId="{532ABD35-C450-4F89-BEA7-32BADAB98A7B}" destId="{83E4E952-06E2-4F45-9C57-567C1229599D}" srcOrd="3" destOrd="0" presId="urn:microsoft.com/office/officeart/2018/2/layout/IconVerticalSolidList"/>
    <dgm:cxn modelId="{01F68689-1D3B-4605-80EA-972030B1A963}" type="presParOf" srcId="{F0244B10-FCD0-49A5-9CCA-C0289048C418}" destId="{8B6A4937-1E00-4FC1-B981-CE6F7A7F9723}" srcOrd="1" destOrd="0" presId="urn:microsoft.com/office/officeart/2018/2/layout/IconVerticalSolidList"/>
    <dgm:cxn modelId="{41FD9451-BAF6-48D8-A0DD-1834DF31960F}" type="presParOf" srcId="{F0244B10-FCD0-49A5-9CCA-C0289048C418}" destId="{EA04CEC7-7226-4157-8F24-F789B681A24E}" srcOrd="2" destOrd="0" presId="urn:microsoft.com/office/officeart/2018/2/layout/IconVerticalSolidList"/>
    <dgm:cxn modelId="{8C3C46CD-F5AD-48C1-8C7E-4B0BC2DF48A2}" type="presParOf" srcId="{EA04CEC7-7226-4157-8F24-F789B681A24E}" destId="{671372D8-D9A1-4534-9775-342486FE7F48}" srcOrd="0" destOrd="0" presId="urn:microsoft.com/office/officeart/2018/2/layout/IconVerticalSolidList"/>
    <dgm:cxn modelId="{B40FD987-E7C3-4002-ACD9-F98D996674D5}" type="presParOf" srcId="{EA04CEC7-7226-4157-8F24-F789B681A24E}" destId="{B6737A96-34A5-4274-B23A-5BCD2DB812D1}" srcOrd="1" destOrd="0" presId="urn:microsoft.com/office/officeart/2018/2/layout/IconVerticalSolidList"/>
    <dgm:cxn modelId="{D9C2B2AE-E068-4934-9257-05C803C55CC6}" type="presParOf" srcId="{EA04CEC7-7226-4157-8F24-F789B681A24E}" destId="{647F6122-1123-4A72-AD0F-05DDDE926F61}" srcOrd="2" destOrd="0" presId="urn:microsoft.com/office/officeart/2018/2/layout/IconVerticalSolidList"/>
    <dgm:cxn modelId="{4EBD49FF-0954-42C7-A11D-B07E3937B2EA}" type="presParOf" srcId="{EA04CEC7-7226-4157-8F24-F789B681A24E}" destId="{9FD2A670-1BD5-4270-B2BE-280F80119742}" srcOrd="3" destOrd="0" presId="urn:microsoft.com/office/officeart/2018/2/layout/IconVerticalSolidList"/>
    <dgm:cxn modelId="{E9CB4932-C0B7-4CD7-97B6-C79425C8A6C7}" type="presParOf" srcId="{F0244B10-FCD0-49A5-9CCA-C0289048C418}" destId="{ADD21AF1-CD14-40A9-812D-66C6D05400ED}" srcOrd="3" destOrd="0" presId="urn:microsoft.com/office/officeart/2018/2/layout/IconVerticalSolidList"/>
    <dgm:cxn modelId="{71CC197B-BCB5-4CBD-8115-ED89960FD3F8}" type="presParOf" srcId="{F0244B10-FCD0-49A5-9CCA-C0289048C418}" destId="{D2B2DE13-EDF9-4FDE-BBD3-7BF31ACD0270}" srcOrd="4" destOrd="0" presId="urn:microsoft.com/office/officeart/2018/2/layout/IconVerticalSolidList"/>
    <dgm:cxn modelId="{91EAB998-E07E-4548-8EAE-74645F0A54F4}" type="presParOf" srcId="{D2B2DE13-EDF9-4FDE-BBD3-7BF31ACD0270}" destId="{3F1C51E3-2BC9-4AB4-A555-62B2F602AC7F}" srcOrd="0" destOrd="0" presId="urn:microsoft.com/office/officeart/2018/2/layout/IconVerticalSolidList"/>
    <dgm:cxn modelId="{D5F7FC5B-1B55-4694-B7FF-8A7B2855BD7A}" type="presParOf" srcId="{D2B2DE13-EDF9-4FDE-BBD3-7BF31ACD0270}" destId="{DF725AA2-E92D-466B-BBEF-5B7F6BAD0552}" srcOrd="1" destOrd="0" presId="urn:microsoft.com/office/officeart/2018/2/layout/IconVerticalSolidList"/>
    <dgm:cxn modelId="{EA1AD169-C2A1-44F1-8E4E-E68CEB59BF2A}" type="presParOf" srcId="{D2B2DE13-EDF9-4FDE-BBD3-7BF31ACD0270}" destId="{9255A576-20AC-4236-8DCC-3E8FFF1BB381}" srcOrd="2" destOrd="0" presId="urn:microsoft.com/office/officeart/2018/2/layout/IconVerticalSolidList"/>
    <dgm:cxn modelId="{0DFFFDF6-8759-4A5B-A757-35E48F7300B1}" type="presParOf" srcId="{D2B2DE13-EDF9-4FDE-BBD3-7BF31ACD0270}" destId="{44ED4C27-4BB8-4D88-AE56-316F262BC163}" srcOrd="3" destOrd="0" presId="urn:microsoft.com/office/officeart/2018/2/layout/IconVerticalSolidList"/>
    <dgm:cxn modelId="{1C137E3B-B52B-4E20-80C1-9C354CFFB400}" type="presParOf" srcId="{F0244B10-FCD0-49A5-9CCA-C0289048C418}" destId="{C9AD393D-2CD9-4CAD-95B7-50F7D0FE8597}" srcOrd="5" destOrd="0" presId="urn:microsoft.com/office/officeart/2018/2/layout/IconVerticalSolidList"/>
    <dgm:cxn modelId="{E11890CC-0BA4-424A-9FAC-ED7F853BA4FF}" type="presParOf" srcId="{F0244B10-FCD0-49A5-9CCA-C0289048C418}" destId="{9B2E39FA-EB27-45D7-AD38-23CC1BE9886C}" srcOrd="6" destOrd="0" presId="urn:microsoft.com/office/officeart/2018/2/layout/IconVerticalSolidList"/>
    <dgm:cxn modelId="{DE4CA487-1972-4CC2-A072-0FEAA25852B9}" type="presParOf" srcId="{9B2E39FA-EB27-45D7-AD38-23CC1BE9886C}" destId="{B58CB707-9D89-470B-81F6-FE6DC970613D}" srcOrd="0" destOrd="0" presId="urn:microsoft.com/office/officeart/2018/2/layout/IconVerticalSolidList"/>
    <dgm:cxn modelId="{75151382-36F1-4C48-B207-EF6C7A01794C}" type="presParOf" srcId="{9B2E39FA-EB27-45D7-AD38-23CC1BE9886C}" destId="{BDFF3548-CE52-472B-BFAC-B71298FBE865}" srcOrd="1" destOrd="0" presId="urn:microsoft.com/office/officeart/2018/2/layout/IconVerticalSolidList"/>
    <dgm:cxn modelId="{1BF0CE42-3BE8-41A8-A85A-CA577A67073E}" type="presParOf" srcId="{9B2E39FA-EB27-45D7-AD38-23CC1BE9886C}" destId="{0159CAA7-28E8-4CEF-8259-78D8525A8541}" srcOrd="2" destOrd="0" presId="urn:microsoft.com/office/officeart/2018/2/layout/IconVerticalSolidList"/>
    <dgm:cxn modelId="{22D494C9-1F41-4824-BF08-F3E30755DB18}" type="presParOf" srcId="{9B2E39FA-EB27-45D7-AD38-23CC1BE9886C}" destId="{ABD7CB86-5AB0-4032-A8A9-C238D6440202}" srcOrd="3" destOrd="0" presId="urn:microsoft.com/office/officeart/2018/2/layout/IconVerticalSolidList"/>
    <dgm:cxn modelId="{F8970876-37F2-4676-B84A-F5B50C423E46}" type="presParOf" srcId="{F0244B10-FCD0-49A5-9CCA-C0289048C418}" destId="{57A37AA5-0BB3-4D6D-BE36-8C8F2025537A}" srcOrd="7" destOrd="0" presId="urn:microsoft.com/office/officeart/2018/2/layout/IconVerticalSolidList"/>
    <dgm:cxn modelId="{D096DBD5-35BE-4E39-B90C-2FF25A22D456}" type="presParOf" srcId="{F0244B10-FCD0-49A5-9CCA-C0289048C418}" destId="{8250E8AE-FBE7-4711-BD64-B75D5C689D26}" srcOrd="8" destOrd="0" presId="urn:microsoft.com/office/officeart/2018/2/layout/IconVerticalSolidList"/>
    <dgm:cxn modelId="{2A6CAB8A-5083-4FD3-8FAC-092D7049CC48}" type="presParOf" srcId="{8250E8AE-FBE7-4711-BD64-B75D5C689D26}" destId="{AB220025-E582-44E9-B286-D883816E4681}" srcOrd="0" destOrd="0" presId="urn:microsoft.com/office/officeart/2018/2/layout/IconVerticalSolidList"/>
    <dgm:cxn modelId="{5C55A740-ED4A-4D1A-B835-52B5186CDF8D}" type="presParOf" srcId="{8250E8AE-FBE7-4711-BD64-B75D5C689D26}" destId="{0D1F85B4-4CB2-4A55-9359-DC0909E46471}" srcOrd="1" destOrd="0" presId="urn:microsoft.com/office/officeart/2018/2/layout/IconVerticalSolidList"/>
    <dgm:cxn modelId="{DB808D81-8259-498B-A804-57BFC6964E76}" type="presParOf" srcId="{8250E8AE-FBE7-4711-BD64-B75D5C689D26}" destId="{3B046CBE-CB94-4572-95B1-B3AEB1C1C592}" srcOrd="2" destOrd="0" presId="urn:microsoft.com/office/officeart/2018/2/layout/IconVerticalSolidList"/>
    <dgm:cxn modelId="{07B8F55E-2733-4524-87C8-42DB4D8CF5B8}" type="presParOf" srcId="{8250E8AE-FBE7-4711-BD64-B75D5C689D26}" destId="{3E40F812-C88F-4B1E-8A65-44398CAAF1B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C80CA0F-0DBF-41FE-A2C3-A485E372D03C}" type="doc">
      <dgm:prSet loTypeId="urn:microsoft.com/office/officeart/2005/8/layout/process4" loCatId="process" qsTypeId="urn:microsoft.com/office/officeart/2005/8/quickstyle/simple1" qsCatId="simple" csTypeId="urn:microsoft.com/office/officeart/2005/8/colors/colorful5" csCatId="colorful" phldr="1"/>
      <dgm:spPr/>
      <dgm:t>
        <a:bodyPr/>
        <a:lstStyle/>
        <a:p>
          <a:endParaRPr lang="en-US"/>
        </a:p>
      </dgm:t>
    </dgm:pt>
    <dgm:pt modelId="{A6BB1D27-0F1B-4BE7-BB88-9AB934DD78D0}">
      <dgm:prSet/>
      <dgm:spPr/>
      <dgm:t>
        <a:bodyPr/>
        <a:lstStyle/>
        <a:p>
          <a:r>
            <a:rPr lang="it-IT" dirty="0"/>
            <a:t>Urban </a:t>
          </a:r>
          <a:r>
            <a:rPr lang="it-IT" dirty="0" err="1"/>
            <a:t>elites</a:t>
          </a:r>
          <a:r>
            <a:rPr lang="it-IT" dirty="0"/>
            <a:t> </a:t>
          </a:r>
          <a:r>
            <a:rPr lang="it-IT" dirty="0" err="1"/>
            <a:t>leave</a:t>
          </a:r>
          <a:r>
            <a:rPr lang="it-IT" dirty="0"/>
            <a:t> the cities under the </a:t>
          </a:r>
          <a:r>
            <a:rPr lang="it-IT" dirty="0" err="1"/>
            <a:t>demographic</a:t>
          </a:r>
          <a:r>
            <a:rPr lang="it-IT" dirty="0"/>
            <a:t> pressure of </a:t>
          </a:r>
          <a:r>
            <a:rPr lang="it-IT" dirty="0" err="1"/>
            <a:t>internal</a:t>
          </a:r>
          <a:r>
            <a:rPr lang="it-IT" dirty="0"/>
            <a:t> </a:t>
          </a:r>
          <a:r>
            <a:rPr lang="it-IT" dirty="0" err="1"/>
            <a:t>migration</a:t>
          </a:r>
          <a:r>
            <a:rPr lang="it-IT" dirty="0"/>
            <a:t> due to </a:t>
          </a:r>
          <a:r>
            <a:rPr lang="it-IT" dirty="0" err="1"/>
            <a:t>climate</a:t>
          </a:r>
          <a:r>
            <a:rPr lang="it-IT" dirty="0"/>
            <a:t> </a:t>
          </a:r>
          <a:r>
            <a:rPr lang="it-IT" dirty="0" err="1"/>
            <a:t>change</a:t>
          </a:r>
          <a:r>
            <a:rPr lang="it-IT" dirty="0"/>
            <a:t>, </a:t>
          </a:r>
          <a:r>
            <a:rPr lang="it-IT" dirty="0" err="1"/>
            <a:t>which</a:t>
          </a:r>
          <a:r>
            <a:rPr lang="it-IT" dirty="0"/>
            <a:t> </a:t>
          </a:r>
          <a:r>
            <a:rPr lang="it-IT" dirty="0" err="1"/>
            <a:t>is</a:t>
          </a:r>
          <a:r>
            <a:rPr lang="it-IT" dirty="0"/>
            <a:t> </a:t>
          </a:r>
          <a:r>
            <a:rPr lang="it-IT" dirty="0" err="1"/>
            <a:t>exacerbating</a:t>
          </a:r>
          <a:r>
            <a:rPr lang="it-IT" dirty="0"/>
            <a:t> </a:t>
          </a:r>
          <a:r>
            <a:rPr lang="it-IT" dirty="0" err="1"/>
            <a:t>urbanization</a:t>
          </a:r>
          <a:r>
            <a:rPr lang="it-IT" dirty="0"/>
            <a:t>, </a:t>
          </a:r>
          <a:r>
            <a:rPr lang="it-IT" dirty="0" err="1"/>
            <a:t>especially</a:t>
          </a:r>
          <a:r>
            <a:rPr lang="it-IT" dirty="0"/>
            <a:t> in </a:t>
          </a:r>
          <a:r>
            <a:rPr lang="it-IT" dirty="0" err="1"/>
            <a:t>developing</a:t>
          </a:r>
          <a:r>
            <a:rPr lang="it-IT" dirty="0"/>
            <a:t> and </a:t>
          </a:r>
          <a:r>
            <a:rPr lang="it-IT" dirty="0" err="1"/>
            <a:t>vulnerable</a:t>
          </a:r>
          <a:r>
            <a:rPr lang="it-IT" dirty="0"/>
            <a:t> countries.</a:t>
          </a:r>
          <a:endParaRPr lang="en-US" dirty="0"/>
        </a:p>
      </dgm:t>
    </dgm:pt>
    <dgm:pt modelId="{344AE2A4-3194-4729-A5E4-6534FC6A3B82}" type="parTrans" cxnId="{5D5D4BDE-F715-4343-9173-5E4A5C737F5B}">
      <dgm:prSet/>
      <dgm:spPr/>
      <dgm:t>
        <a:bodyPr/>
        <a:lstStyle/>
        <a:p>
          <a:endParaRPr lang="en-US"/>
        </a:p>
      </dgm:t>
    </dgm:pt>
    <dgm:pt modelId="{99B62177-2F96-4781-A1D1-8119A5AB77BE}" type="sibTrans" cxnId="{5D5D4BDE-F715-4343-9173-5E4A5C737F5B}">
      <dgm:prSet/>
      <dgm:spPr/>
      <dgm:t>
        <a:bodyPr/>
        <a:lstStyle/>
        <a:p>
          <a:endParaRPr lang="en-US"/>
        </a:p>
      </dgm:t>
    </dgm:pt>
    <dgm:pt modelId="{DF968BC5-46F7-47AD-A8B6-EA9BEB8B6164}">
      <dgm:prSet/>
      <dgm:spPr/>
      <dgm:t>
        <a:bodyPr/>
        <a:lstStyle/>
        <a:p>
          <a:r>
            <a:rPr lang="it-IT" dirty="0" err="1"/>
            <a:t>Usually</a:t>
          </a:r>
          <a:r>
            <a:rPr lang="it-IT" dirty="0"/>
            <a:t> </a:t>
          </a:r>
          <a:r>
            <a:rPr lang="it-IT" dirty="0" err="1"/>
            <a:t>these</a:t>
          </a:r>
          <a:r>
            <a:rPr lang="it-IT" dirty="0"/>
            <a:t> people are </a:t>
          </a:r>
          <a:r>
            <a:rPr lang="it-IT" dirty="0" err="1"/>
            <a:t>affluent</a:t>
          </a:r>
          <a:r>
            <a:rPr lang="it-IT" dirty="0"/>
            <a:t> people and </a:t>
          </a:r>
          <a:r>
            <a:rPr lang="it-IT" dirty="0" err="1"/>
            <a:t>resettle</a:t>
          </a:r>
          <a:r>
            <a:rPr lang="it-IT" dirty="0"/>
            <a:t> </a:t>
          </a:r>
          <a:r>
            <a:rPr lang="it-IT" dirty="0" err="1"/>
            <a:t>abroad</a:t>
          </a:r>
          <a:endParaRPr lang="en-US" dirty="0"/>
        </a:p>
      </dgm:t>
    </dgm:pt>
    <dgm:pt modelId="{C62844F6-39FB-4ACB-BF39-E59356FFD333}" type="parTrans" cxnId="{B6518E5E-F6B1-4519-B56B-FEC7DA71D0EB}">
      <dgm:prSet/>
      <dgm:spPr/>
      <dgm:t>
        <a:bodyPr/>
        <a:lstStyle/>
        <a:p>
          <a:endParaRPr lang="en-US"/>
        </a:p>
      </dgm:t>
    </dgm:pt>
    <dgm:pt modelId="{66317B37-7C8A-442E-9D49-70B264F40A94}" type="sibTrans" cxnId="{B6518E5E-F6B1-4519-B56B-FEC7DA71D0EB}">
      <dgm:prSet/>
      <dgm:spPr/>
      <dgm:t>
        <a:bodyPr/>
        <a:lstStyle/>
        <a:p>
          <a:endParaRPr lang="en-US"/>
        </a:p>
      </dgm:t>
    </dgm:pt>
    <dgm:pt modelId="{E4D28DE7-5CBE-4F74-BDC0-87D8A6AECE36}" type="pres">
      <dgm:prSet presAssocID="{FC80CA0F-0DBF-41FE-A2C3-A485E372D03C}" presName="Name0" presStyleCnt="0">
        <dgm:presLayoutVars>
          <dgm:dir/>
          <dgm:animLvl val="lvl"/>
          <dgm:resizeHandles val="exact"/>
        </dgm:presLayoutVars>
      </dgm:prSet>
      <dgm:spPr/>
    </dgm:pt>
    <dgm:pt modelId="{02C5C47E-D0FF-4CD2-9674-7DD78391D596}" type="pres">
      <dgm:prSet presAssocID="{DF968BC5-46F7-47AD-A8B6-EA9BEB8B6164}" presName="boxAndChildren" presStyleCnt="0"/>
      <dgm:spPr/>
    </dgm:pt>
    <dgm:pt modelId="{E8E6AA4D-ABDC-4706-A08F-D41B6B55C40D}" type="pres">
      <dgm:prSet presAssocID="{DF968BC5-46F7-47AD-A8B6-EA9BEB8B6164}" presName="parentTextBox" presStyleLbl="node1" presStyleIdx="0" presStyleCnt="2"/>
      <dgm:spPr/>
    </dgm:pt>
    <dgm:pt modelId="{F6DA3BA3-E02A-454E-9576-0B1F004849BD}" type="pres">
      <dgm:prSet presAssocID="{99B62177-2F96-4781-A1D1-8119A5AB77BE}" presName="sp" presStyleCnt="0"/>
      <dgm:spPr/>
    </dgm:pt>
    <dgm:pt modelId="{8B4E4274-45D9-428B-934F-D8F99C4F0E5E}" type="pres">
      <dgm:prSet presAssocID="{A6BB1D27-0F1B-4BE7-BB88-9AB934DD78D0}" presName="arrowAndChildren" presStyleCnt="0"/>
      <dgm:spPr/>
    </dgm:pt>
    <dgm:pt modelId="{EB6BFD76-4CE2-4E35-91CD-C168BCDBEB43}" type="pres">
      <dgm:prSet presAssocID="{A6BB1D27-0F1B-4BE7-BB88-9AB934DD78D0}" presName="parentTextArrow" presStyleLbl="node1" presStyleIdx="1" presStyleCnt="2"/>
      <dgm:spPr/>
    </dgm:pt>
  </dgm:ptLst>
  <dgm:cxnLst>
    <dgm:cxn modelId="{AF8BEF0D-8807-4150-A9DE-AE12781E799A}" type="presOf" srcId="{FC80CA0F-0DBF-41FE-A2C3-A485E372D03C}" destId="{E4D28DE7-5CBE-4F74-BDC0-87D8A6AECE36}" srcOrd="0" destOrd="0" presId="urn:microsoft.com/office/officeart/2005/8/layout/process4"/>
    <dgm:cxn modelId="{E84AE022-41D8-454C-A501-DC931D0B7C0B}" type="presOf" srcId="{A6BB1D27-0F1B-4BE7-BB88-9AB934DD78D0}" destId="{EB6BFD76-4CE2-4E35-91CD-C168BCDBEB43}" srcOrd="0" destOrd="0" presId="urn:microsoft.com/office/officeart/2005/8/layout/process4"/>
    <dgm:cxn modelId="{B6518E5E-F6B1-4519-B56B-FEC7DA71D0EB}" srcId="{FC80CA0F-0DBF-41FE-A2C3-A485E372D03C}" destId="{DF968BC5-46F7-47AD-A8B6-EA9BEB8B6164}" srcOrd="1" destOrd="0" parTransId="{C62844F6-39FB-4ACB-BF39-E59356FFD333}" sibTransId="{66317B37-7C8A-442E-9D49-70B264F40A94}"/>
    <dgm:cxn modelId="{10286FB8-92F9-4416-850B-E497E79B0AB1}" type="presOf" srcId="{DF968BC5-46F7-47AD-A8B6-EA9BEB8B6164}" destId="{E8E6AA4D-ABDC-4706-A08F-D41B6B55C40D}" srcOrd="0" destOrd="0" presId="urn:microsoft.com/office/officeart/2005/8/layout/process4"/>
    <dgm:cxn modelId="{5D5D4BDE-F715-4343-9173-5E4A5C737F5B}" srcId="{FC80CA0F-0DBF-41FE-A2C3-A485E372D03C}" destId="{A6BB1D27-0F1B-4BE7-BB88-9AB934DD78D0}" srcOrd="0" destOrd="0" parTransId="{344AE2A4-3194-4729-A5E4-6534FC6A3B82}" sibTransId="{99B62177-2F96-4781-A1D1-8119A5AB77BE}"/>
    <dgm:cxn modelId="{EA2E4EB6-A884-4435-858E-92A33D121460}" type="presParOf" srcId="{E4D28DE7-5CBE-4F74-BDC0-87D8A6AECE36}" destId="{02C5C47E-D0FF-4CD2-9674-7DD78391D596}" srcOrd="0" destOrd="0" presId="urn:microsoft.com/office/officeart/2005/8/layout/process4"/>
    <dgm:cxn modelId="{3828C1B9-8DC5-4AEF-8E8C-6F70C0C6B139}" type="presParOf" srcId="{02C5C47E-D0FF-4CD2-9674-7DD78391D596}" destId="{E8E6AA4D-ABDC-4706-A08F-D41B6B55C40D}" srcOrd="0" destOrd="0" presId="urn:microsoft.com/office/officeart/2005/8/layout/process4"/>
    <dgm:cxn modelId="{20D44856-FBA1-4470-8937-5E25562EFCF8}" type="presParOf" srcId="{E4D28DE7-5CBE-4F74-BDC0-87D8A6AECE36}" destId="{F6DA3BA3-E02A-454E-9576-0B1F004849BD}" srcOrd="1" destOrd="0" presId="urn:microsoft.com/office/officeart/2005/8/layout/process4"/>
    <dgm:cxn modelId="{E722C1F9-E910-406D-9981-AA78EA02D467}" type="presParOf" srcId="{E4D28DE7-5CBE-4F74-BDC0-87D8A6AECE36}" destId="{8B4E4274-45D9-428B-934F-D8F99C4F0E5E}" srcOrd="2" destOrd="0" presId="urn:microsoft.com/office/officeart/2005/8/layout/process4"/>
    <dgm:cxn modelId="{61F90F00-06B3-4D9F-AE3E-073219CE136D}" type="presParOf" srcId="{8B4E4274-45D9-428B-934F-D8F99C4F0E5E}" destId="{EB6BFD76-4CE2-4E35-91CD-C168BCDBEB43}"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267878-8FB2-4B50-87CB-96385E4AD04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9AB6062-50F0-48B5-AB13-E4D9C3011637}">
      <dgm:prSet/>
      <dgm:spPr/>
      <dgm:t>
        <a:bodyPr/>
        <a:lstStyle/>
        <a:p>
          <a:r>
            <a:rPr lang="it-IT"/>
            <a:t>1. See-level rise</a:t>
          </a:r>
          <a:endParaRPr lang="en-US"/>
        </a:p>
      </dgm:t>
    </dgm:pt>
    <dgm:pt modelId="{11440DF3-B872-4601-8772-CD2DD4E4EC8D}" type="parTrans" cxnId="{8B49CA62-A2A5-438F-A05A-18210E558A94}">
      <dgm:prSet/>
      <dgm:spPr/>
      <dgm:t>
        <a:bodyPr/>
        <a:lstStyle/>
        <a:p>
          <a:endParaRPr lang="en-US"/>
        </a:p>
      </dgm:t>
    </dgm:pt>
    <dgm:pt modelId="{12E8B515-4D6F-4D85-AE8C-920210E296BA}" type="sibTrans" cxnId="{8B49CA62-A2A5-438F-A05A-18210E558A94}">
      <dgm:prSet/>
      <dgm:spPr/>
      <dgm:t>
        <a:bodyPr/>
        <a:lstStyle/>
        <a:p>
          <a:endParaRPr lang="en-US"/>
        </a:p>
      </dgm:t>
    </dgm:pt>
    <dgm:pt modelId="{70E28342-2C1D-4947-AA4E-F3B2E4A6E9E9}">
      <dgm:prSet/>
      <dgm:spPr/>
      <dgm:t>
        <a:bodyPr/>
        <a:lstStyle/>
        <a:p>
          <a:r>
            <a:rPr lang="it-IT"/>
            <a:t>2. sudden-onset disasters: hurricanes, floods, drought</a:t>
          </a:r>
          <a:endParaRPr lang="en-US"/>
        </a:p>
      </dgm:t>
    </dgm:pt>
    <dgm:pt modelId="{2B4D8501-D55D-41DE-80B8-823480077FF5}" type="parTrans" cxnId="{EDBEFAB5-4336-41D4-947F-701EDCDE6258}">
      <dgm:prSet/>
      <dgm:spPr/>
      <dgm:t>
        <a:bodyPr/>
        <a:lstStyle/>
        <a:p>
          <a:endParaRPr lang="en-US"/>
        </a:p>
      </dgm:t>
    </dgm:pt>
    <dgm:pt modelId="{BD3EA04C-19E0-4756-90BB-D1E2F0091632}" type="sibTrans" cxnId="{EDBEFAB5-4336-41D4-947F-701EDCDE6258}">
      <dgm:prSet/>
      <dgm:spPr/>
      <dgm:t>
        <a:bodyPr/>
        <a:lstStyle/>
        <a:p>
          <a:endParaRPr lang="en-US"/>
        </a:p>
      </dgm:t>
    </dgm:pt>
    <dgm:pt modelId="{CD463EA5-46F6-4757-B5AD-2B135E16008C}">
      <dgm:prSet/>
      <dgm:spPr/>
      <dgm:t>
        <a:bodyPr/>
        <a:lstStyle/>
        <a:p>
          <a:r>
            <a:rPr lang="it-IT"/>
            <a:t>3. progressive degradation of the quality and quantity of water for essential needs</a:t>
          </a:r>
          <a:endParaRPr lang="en-US"/>
        </a:p>
      </dgm:t>
    </dgm:pt>
    <dgm:pt modelId="{D8B9539B-B40E-4396-9F2E-7E4D2B3AF6FB}" type="parTrans" cxnId="{3277F4F6-3B63-4254-81EC-33BDE7E97B82}">
      <dgm:prSet/>
      <dgm:spPr/>
      <dgm:t>
        <a:bodyPr/>
        <a:lstStyle/>
        <a:p>
          <a:endParaRPr lang="en-US"/>
        </a:p>
      </dgm:t>
    </dgm:pt>
    <dgm:pt modelId="{C0DB2555-CE77-45D8-B39B-9E1620378AB1}" type="sibTrans" cxnId="{3277F4F6-3B63-4254-81EC-33BDE7E97B82}">
      <dgm:prSet/>
      <dgm:spPr/>
      <dgm:t>
        <a:bodyPr/>
        <a:lstStyle/>
        <a:p>
          <a:endParaRPr lang="en-US"/>
        </a:p>
      </dgm:t>
    </dgm:pt>
    <dgm:pt modelId="{5B8A4627-F54A-4914-9CD0-00FF7D9CC631}">
      <dgm:prSet/>
      <dgm:spPr/>
      <dgm:t>
        <a:bodyPr/>
        <a:lstStyle/>
        <a:p>
          <a:r>
            <a:rPr lang="it-IT"/>
            <a:t>4. Sudden or slow-onset increase of the number of persons arriving at a location, urban or rural, as a result of migration, creating a water stress in the hosting communities. Water insecurity is in this case both cause and effect of migration </a:t>
          </a:r>
          <a:endParaRPr lang="en-US"/>
        </a:p>
      </dgm:t>
    </dgm:pt>
    <dgm:pt modelId="{3543F1B9-E20D-4F3E-8B52-A17FB7261888}" type="parTrans" cxnId="{3FB5C03F-D6B0-4D60-887C-FDA30E1E85A8}">
      <dgm:prSet/>
      <dgm:spPr/>
      <dgm:t>
        <a:bodyPr/>
        <a:lstStyle/>
        <a:p>
          <a:endParaRPr lang="en-US"/>
        </a:p>
      </dgm:t>
    </dgm:pt>
    <dgm:pt modelId="{E272EAC0-11AE-4493-8B39-136687265B41}" type="sibTrans" cxnId="{3FB5C03F-D6B0-4D60-887C-FDA30E1E85A8}">
      <dgm:prSet/>
      <dgm:spPr/>
      <dgm:t>
        <a:bodyPr/>
        <a:lstStyle/>
        <a:p>
          <a:endParaRPr lang="en-US"/>
        </a:p>
      </dgm:t>
    </dgm:pt>
    <dgm:pt modelId="{7C689F40-8FB1-4BDD-9BCE-D92327338B14}" type="pres">
      <dgm:prSet presAssocID="{20267878-8FB2-4B50-87CB-96385E4AD04B}" presName="root" presStyleCnt="0">
        <dgm:presLayoutVars>
          <dgm:dir/>
          <dgm:resizeHandles val="exact"/>
        </dgm:presLayoutVars>
      </dgm:prSet>
      <dgm:spPr/>
    </dgm:pt>
    <dgm:pt modelId="{9E76205D-55BF-4CBB-BFBC-66020DBA7A65}" type="pres">
      <dgm:prSet presAssocID="{F9AB6062-50F0-48B5-AB13-E4D9C3011637}" presName="compNode" presStyleCnt="0"/>
      <dgm:spPr/>
    </dgm:pt>
    <dgm:pt modelId="{C7910D2F-5C76-412E-B8D3-1FED29C669FE}" type="pres">
      <dgm:prSet presAssocID="{F9AB6062-50F0-48B5-AB13-E4D9C3011637}" presName="bgRect" presStyleLbl="bgShp" presStyleIdx="0" presStyleCnt="4"/>
      <dgm:spPr/>
    </dgm:pt>
    <dgm:pt modelId="{D6549F54-5F06-430F-9ADD-D84985A93DED}" type="pres">
      <dgm:prSet presAssocID="{F9AB6062-50F0-48B5-AB13-E4D9C301163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lla"/>
        </a:ext>
      </dgm:extLst>
    </dgm:pt>
    <dgm:pt modelId="{7B09C7A3-C80A-4FF1-B02B-FAFDDEC14130}" type="pres">
      <dgm:prSet presAssocID="{F9AB6062-50F0-48B5-AB13-E4D9C3011637}" presName="spaceRect" presStyleCnt="0"/>
      <dgm:spPr/>
    </dgm:pt>
    <dgm:pt modelId="{3E357B7A-CAA8-4DD5-93E3-98EB10D30929}" type="pres">
      <dgm:prSet presAssocID="{F9AB6062-50F0-48B5-AB13-E4D9C3011637}" presName="parTx" presStyleLbl="revTx" presStyleIdx="0" presStyleCnt="4">
        <dgm:presLayoutVars>
          <dgm:chMax val="0"/>
          <dgm:chPref val="0"/>
        </dgm:presLayoutVars>
      </dgm:prSet>
      <dgm:spPr/>
    </dgm:pt>
    <dgm:pt modelId="{EA0C8DDA-541E-4EA6-90A1-275C71404541}" type="pres">
      <dgm:prSet presAssocID="{12E8B515-4D6F-4D85-AE8C-920210E296BA}" presName="sibTrans" presStyleCnt="0"/>
      <dgm:spPr/>
    </dgm:pt>
    <dgm:pt modelId="{4E2F03BD-8392-4D4F-BFF7-55DBE0127AAC}" type="pres">
      <dgm:prSet presAssocID="{70E28342-2C1D-4947-AA4E-F3B2E4A6E9E9}" presName="compNode" presStyleCnt="0"/>
      <dgm:spPr/>
    </dgm:pt>
    <dgm:pt modelId="{0715472F-697B-414E-A045-222A80E86146}" type="pres">
      <dgm:prSet presAssocID="{70E28342-2C1D-4947-AA4E-F3B2E4A6E9E9}" presName="bgRect" presStyleLbl="bgShp" presStyleIdx="1" presStyleCnt="4"/>
      <dgm:spPr/>
    </dgm:pt>
    <dgm:pt modelId="{27BC8012-12AE-4C76-923A-4CBEE6E5D39B}" type="pres">
      <dgm:prSet presAssocID="{70E28342-2C1D-4947-AA4E-F3B2E4A6E9E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ainy scene"/>
        </a:ext>
      </dgm:extLst>
    </dgm:pt>
    <dgm:pt modelId="{61F6FFA0-8903-4442-85C0-0AE58939E432}" type="pres">
      <dgm:prSet presAssocID="{70E28342-2C1D-4947-AA4E-F3B2E4A6E9E9}" presName="spaceRect" presStyleCnt="0"/>
      <dgm:spPr/>
    </dgm:pt>
    <dgm:pt modelId="{4FAEBF71-7FAD-40D4-B683-E78FA29B858D}" type="pres">
      <dgm:prSet presAssocID="{70E28342-2C1D-4947-AA4E-F3B2E4A6E9E9}" presName="parTx" presStyleLbl="revTx" presStyleIdx="1" presStyleCnt="4">
        <dgm:presLayoutVars>
          <dgm:chMax val="0"/>
          <dgm:chPref val="0"/>
        </dgm:presLayoutVars>
      </dgm:prSet>
      <dgm:spPr/>
    </dgm:pt>
    <dgm:pt modelId="{6F24AB68-529B-4D6D-86D8-444AC2791B1E}" type="pres">
      <dgm:prSet presAssocID="{BD3EA04C-19E0-4756-90BB-D1E2F0091632}" presName="sibTrans" presStyleCnt="0"/>
      <dgm:spPr/>
    </dgm:pt>
    <dgm:pt modelId="{9C4480A8-4AFA-4AC4-A51B-F177A3BE30D1}" type="pres">
      <dgm:prSet presAssocID="{CD463EA5-46F6-4757-B5AD-2B135E16008C}" presName="compNode" presStyleCnt="0"/>
      <dgm:spPr/>
    </dgm:pt>
    <dgm:pt modelId="{A05E047A-2B32-4129-9A58-77E47674878E}" type="pres">
      <dgm:prSet presAssocID="{CD463EA5-46F6-4757-B5AD-2B135E16008C}" presName="bgRect" presStyleLbl="bgShp" presStyleIdx="2" presStyleCnt="4"/>
      <dgm:spPr/>
    </dgm:pt>
    <dgm:pt modelId="{1284A3E9-AF41-48CE-A864-A09477B506A4}" type="pres">
      <dgm:prSet presAssocID="{CD463EA5-46F6-4757-B5AD-2B135E16008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cqua"/>
        </a:ext>
      </dgm:extLst>
    </dgm:pt>
    <dgm:pt modelId="{382C43F5-9329-42DD-87F7-B9C0A05962C9}" type="pres">
      <dgm:prSet presAssocID="{CD463EA5-46F6-4757-B5AD-2B135E16008C}" presName="spaceRect" presStyleCnt="0"/>
      <dgm:spPr/>
    </dgm:pt>
    <dgm:pt modelId="{69632AC4-566A-4213-B583-DA78E9AA3C03}" type="pres">
      <dgm:prSet presAssocID="{CD463EA5-46F6-4757-B5AD-2B135E16008C}" presName="parTx" presStyleLbl="revTx" presStyleIdx="2" presStyleCnt="4">
        <dgm:presLayoutVars>
          <dgm:chMax val="0"/>
          <dgm:chPref val="0"/>
        </dgm:presLayoutVars>
      </dgm:prSet>
      <dgm:spPr/>
    </dgm:pt>
    <dgm:pt modelId="{AEFE50C2-C930-4EE7-9B3F-B7E493A4046C}" type="pres">
      <dgm:prSet presAssocID="{C0DB2555-CE77-45D8-B39B-9E1620378AB1}" presName="sibTrans" presStyleCnt="0"/>
      <dgm:spPr/>
    </dgm:pt>
    <dgm:pt modelId="{D6B86F46-889A-465F-847E-7E14E7946CB2}" type="pres">
      <dgm:prSet presAssocID="{5B8A4627-F54A-4914-9CD0-00FF7D9CC631}" presName="compNode" presStyleCnt="0"/>
      <dgm:spPr/>
    </dgm:pt>
    <dgm:pt modelId="{C6AD3DE7-F642-4704-B2AE-F076862DC5E2}" type="pres">
      <dgm:prSet presAssocID="{5B8A4627-F54A-4914-9CD0-00FF7D9CC631}" presName="bgRect" presStyleLbl="bgShp" presStyleIdx="3" presStyleCnt="4"/>
      <dgm:spPr/>
    </dgm:pt>
    <dgm:pt modelId="{FAA6C3BE-BA49-4F76-A2DA-920114C3D789}" type="pres">
      <dgm:prSet presAssocID="{5B8A4627-F54A-4914-9CD0-00FF7D9CC63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ittà"/>
        </a:ext>
      </dgm:extLst>
    </dgm:pt>
    <dgm:pt modelId="{6EB20E13-D7F9-4419-89D1-D19E9F2A777F}" type="pres">
      <dgm:prSet presAssocID="{5B8A4627-F54A-4914-9CD0-00FF7D9CC631}" presName="spaceRect" presStyleCnt="0"/>
      <dgm:spPr/>
    </dgm:pt>
    <dgm:pt modelId="{ACC23283-FA8E-41E6-A55D-591FB5646FBA}" type="pres">
      <dgm:prSet presAssocID="{5B8A4627-F54A-4914-9CD0-00FF7D9CC631}" presName="parTx" presStyleLbl="revTx" presStyleIdx="3" presStyleCnt="4">
        <dgm:presLayoutVars>
          <dgm:chMax val="0"/>
          <dgm:chPref val="0"/>
        </dgm:presLayoutVars>
      </dgm:prSet>
      <dgm:spPr/>
    </dgm:pt>
  </dgm:ptLst>
  <dgm:cxnLst>
    <dgm:cxn modelId="{3FB5C03F-D6B0-4D60-887C-FDA30E1E85A8}" srcId="{20267878-8FB2-4B50-87CB-96385E4AD04B}" destId="{5B8A4627-F54A-4914-9CD0-00FF7D9CC631}" srcOrd="3" destOrd="0" parTransId="{3543F1B9-E20D-4F3E-8B52-A17FB7261888}" sibTransId="{E272EAC0-11AE-4493-8B39-136687265B41}"/>
    <dgm:cxn modelId="{8B49CA62-A2A5-438F-A05A-18210E558A94}" srcId="{20267878-8FB2-4B50-87CB-96385E4AD04B}" destId="{F9AB6062-50F0-48B5-AB13-E4D9C3011637}" srcOrd="0" destOrd="0" parTransId="{11440DF3-B872-4601-8772-CD2DD4E4EC8D}" sibTransId="{12E8B515-4D6F-4D85-AE8C-920210E296BA}"/>
    <dgm:cxn modelId="{3AB1CEA7-574A-4F9D-B697-2E507E13D5EC}" type="presOf" srcId="{5B8A4627-F54A-4914-9CD0-00FF7D9CC631}" destId="{ACC23283-FA8E-41E6-A55D-591FB5646FBA}" srcOrd="0" destOrd="0" presId="urn:microsoft.com/office/officeart/2018/2/layout/IconVerticalSolidList"/>
    <dgm:cxn modelId="{EDBEFAB5-4336-41D4-947F-701EDCDE6258}" srcId="{20267878-8FB2-4B50-87CB-96385E4AD04B}" destId="{70E28342-2C1D-4947-AA4E-F3B2E4A6E9E9}" srcOrd="1" destOrd="0" parTransId="{2B4D8501-D55D-41DE-80B8-823480077FF5}" sibTransId="{BD3EA04C-19E0-4756-90BB-D1E2F0091632}"/>
    <dgm:cxn modelId="{67B9CFD4-C74B-4B58-8B20-7FBACD2469FA}" type="presOf" srcId="{70E28342-2C1D-4947-AA4E-F3B2E4A6E9E9}" destId="{4FAEBF71-7FAD-40D4-B683-E78FA29B858D}" srcOrd="0" destOrd="0" presId="urn:microsoft.com/office/officeart/2018/2/layout/IconVerticalSolidList"/>
    <dgm:cxn modelId="{E0332AD7-9DA7-4287-976E-C9CE12413CB9}" type="presOf" srcId="{20267878-8FB2-4B50-87CB-96385E4AD04B}" destId="{7C689F40-8FB1-4BDD-9BCE-D92327338B14}" srcOrd="0" destOrd="0" presId="urn:microsoft.com/office/officeart/2018/2/layout/IconVerticalSolidList"/>
    <dgm:cxn modelId="{3277F4F6-3B63-4254-81EC-33BDE7E97B82}" srcId="{20267878-8FB2-4B50-87CB-96385E4AD04B}" destId="{CD463EA5-46F6-4757-B5AD-2B135E16008C}" srcOrd="2" destOrd="0" parTransId="{D8B9539B-B40E-4396-9F2E-7E4D2B3AF6FB}" sibTransId="{C0DB2555-CE77-45D8-B39B-9E1620378AB1}"/>
    <dgm:cxn modelId="{733760FE-CE75-4CE7-9514-402EFA5A69FB}" type="presOf" srcId="{CD463EA5-46F6-4757-B5AD-2B135E16008C}" destId="{69632AC4-566A-4213-B583-DA78E9AA3C03}" srcOrd="0" destOrd="0" presId="urn:microsoft.com/office/officeart/2018/2/layout/IconVerticalSolidList"/>
    <dgm:cxn modelId="{CA558FFE-B48A-40B0-B633-A9DFEBB03CE6}" type="presOf" srcId="{F9AB6062-50F0-48B5-AB13-E4D9C3011637}" destId="{3E357B7A-CAA8-4DD5-93E3-98EB10D30929}" srcOrd="0" destOrd="0" presId="urn:microsoft.com/office/officeart/2018/2/layout/IconVerticalSolidList"/>
    <dgm:cxn modelId="{9CD84AD8-FC6F-45E7-AC4F-3DF0984DC192}" type="presParOf" srcId="{7C689F40-8FB1-4BDD-9BCE-D92327338B14}" destId="{9E76205D-55BF-4CBB-BFBC-66020DBA7A65}" srcOrd="0" destOrd="0" presId="urn:microsoft.com/office/officeart/2018/2/layout/IconVerticalSolidList"/>
    <dgm:cxn modelId="{42B782DA-8AD0-46E2-B66E-40AFF1DADB0A}" type="presParOf" srcId="{9E76205D-55BF-4CBB-BFBC-66020DBA7A65}" destId="{C7910D2F-5C76-412E-B8D3-1FED29C669FE}" srcOrd="0" destOrd="0" presId="urn:microsoft.com/office/officeart/2018/2/layout/IconVerticalSolidList"/>
    <dgm:cxn modelId="{ABA06275-87D2-4C8F-A1AC-A8C640DE6AF3}" type="presParOf" srcId="{9E76205D-55BF-4CBB-BFBC-66020DBA7A65}" destId="{D6549F54-5F06-430F-9ADD-D84985A93DED}" srcOrd="1" destOrd="0" presId="urn:microsoft.com/office/officeart/2018/2/layout/IconVerticalSolidList"/>
    <dgm:cxn modelId="{E611A350-62FC-433D-9888-B5BEEA66FF95}" type="presParOf" srcId="{9E76205D-55BF-4CBB-BFBC-66020DBA7A65}" destId="{7B09C7A3-C80A-4FF1-B02B-FAFDDEC14130}" srcOrd="2" destOrd="0" presId="urn:microsoft.com/office/officeart/2018/2/layout/IconVerticalSolidList"/>
    <dgm:cxn modelId="{64B4FB01-FBCA-4E85-8B58-7804D1A11D6C}" type="presParOf" srcId="{9E76205D-55BF-4CBB-BFBC-66020DBA7A65}" destId="{3E357B7A-CAA8-4DD5-93E3-98EB10D30929}" srcOrd="3" destOrd="0" presId="urn:microsoft.com/office/officeart/2018/2/layout/IconVerticalSolidList"/>
    <dgm:cxn modelId="{5934A86C-2793-4CDB-A41F-A3D6821A90FA}" type="presParOf" srcId="{7C689F40-8FB1-4BDD-9BCE-D92327338B14}" destId="{EA0C8DDA-541E-4EA6-90A1-275C71404541}" srcOrd="1" destOrd="0" presId="urn:microsoft.com/office/officeart/2018/2/layout/IconVerticalSolidList"/>
    <dgm:cxn modelId="{945AE48A-C1BA-4355-8E56-FFD3587C95BC}" type="presParOf" srcId="{7C689F40-8FB1-4BDD-9BCE-D92327338B14}" destId="{4E2F03BD-8392-4D4F-BFF7-55DBE0127AAC}" srcOrd="2" destOrd="0" presId="urn:microsoft.com/office/officeart/2018/2/layout/IconVerticalSolidList"/>
    <dgm:cxn modelId="{5FC7681C-6632-40C4-9279-A89C28C0D330}" type="presParOf" srcId="{4E2F03BD-8392-4D4F-BFF7-55DBE0127AAC}" destId="{0715472F-697B-414E-A045-222A80E86146}" srcOrd="0" destOrd="0" presId="urn:microsoft.com/office/officeart/2018/2/layout/IconVerticalSolidList"/>
    <dgm:cxn modelId="{A095B41A-2E20-44FD-ABEB-5238D51E5ECE}" type="presParOf" srcId="{4E2F03BD-8392-4D4F-BFF7-55DBE0127AAC}" destId="{27BC8012-12AE-4C76-923A-4CBEE6E5D39B}" srcOrd="1" destOrd="0" presId="urn:microsoft.com/office/officeart/2018/2/layout/IconVerticalSolidList"/>
    <dgm:cxn modelId="{DBA37CA5-DB3A-4072-B040-27A7C1085509}" type="presParOf" srcId="{4E2F03BD-8392-4D4F-BFF7-55DBE0127AAC}" destId="{61F6FFA0-8903-4442-85C0-0AE58939E432}" srcOrd="2" destOrd="0" presId="urn:microsoft.com/office/officeart/2018/2/layout/IconVerticalSolidList"/>
    <dgm:cxn modelId="{0F6188DF-6951-43DF-96A0-2EB64A5D6EBD}" type="presParOf" srcId="{4E2F03BD-8392-4D4F-BFF7-55DBE0127AAC}" destId="{4FAEBF71-7FAD-40D4-B683-E78FA29B858D}" srcOrd="3" destOrd="0" presId="urn:microsoft.com/office/officeart/2018/2/layout/IconVerticalSolidList"/>
    <dgm:cxn modelId="{4BC1A838-5196-4B56-92CF-DE3B90574F27}" type="presParOf" srcId="{7C689F40-8FB1-4BDD-9BCE-D92327338B14}" destId="{6F24AB68-529B-4D6D-86D8-444AC2791B1E}" srcOrd="3" destOrd="0" presId="urn:microsoft.com/office/officeart/2018/2/layout/IconVerticalSolidList"/>
    <dgm:cxn modelId="{7883BC23-195C-42AF-AF27-8A8AFEA19A11}" type="presParOf" srcId="{7C689F40-8FB1-4BDD-9BCE-D92327338B14}" destId="{9C4480A8-4AFA-4AC4-A51B-F177A3BE30D1}" srcOrd="4" destOrd="0" presId="urn:microsoft.com/office/officeart/2018/2/layout/IconVerticalSolidList"/>
    <dgm:cxn modelId="{503CD903-A980-431D-838B-3BF40144835A}" type="presParOf" srcId="{9C4480A8-4AFA-4AC4-A51B-F177A3BE30D1}" destId="{A05E047A-2B32-4129-9A58-77E47674878E}" srcOrd="0" destOrd="0" presId="urn:microsoft.com/office/officeart/2018/2/layout/IconVerticalSolidList"/>
    <dgm:cxn modelId="{F6A36FA2-78B5-4609-9A2E-10D96301F034}" type="presParOf" srcId="{9C4480A8-4AFA-4AC4-A51B-F177A3BE30D1}" destId="{1284A3E9-AF41-48CE-A864-A09477B506A4}" srcOrd="1" destOrd="0" presId="urn:microsoft.com/office/officeart/2018/2/layout/IconVerticalSolidList"/>
    <dgm:cxn modelId="{9443E669-B389-49C0-887F-B93B0500C6E4}" type="presParOf" srcId="{9C4480A8-4AFA-4AC4-A51B-F177A3BE30D1}" destId="{382C43F5-9329-42DD-87F7-B9C0A05962C9}" srcOrd="2" destOrd="0" presId="urn:microsoft.com/office/officeart/2018/2/layout/IconVerticalSolidList"/>
    <dgm:cxn modelId="{BFC529D9-4458-44C2-AB48-72EE8BC2BA75}" type="presParOf" srcId="{9C4480A8-4AFA-4AC4-A51B-F177A3BE30D1}" destId="{69632AC4-566A-4213-B583-DA78E9AA3C03}" srcOrd="3" destOrd="0" presId="urn:microsoft.com/office/officeart/2018/2/layout/IconVerticalSolidList"/>
    <dgm:cxn modelId="{837FE407-940E-482F-BBEB-7ADC46CB3CFF}" type="presParOf" srcId="{7C689F40-8FB1-4BDD-9BCE-D92327338B14}" destId="{AEFE50C2-C930-4EE7-9B3F-B7E493A4046C}" srcOrd="5" destOrd="0" presId="urn:microsoft.com/office/officeart/2018/2/layout/IconVerticalSolidList"/>
    <dgm:cxn modelId="{3E78FF5C-D9CB-495D-A2B2-46F6A6A362D9}" type="presParOf" srcId="{7C689F40-8FB1-4BDD-9BCE-D92327338B14}" destId="{D6B86F46-889A-465F-847E-7E14E7946CB2}" srcOrd="6" destOrd="0" presId="urn:microsoft.com/office/officeart/2018/2/layout/IconVerticalSolidList"/>
    <dgm:cxn modelId="{E13CFA1B-DE3D-4C8B-A1E1-78FC786D6BBC}" type="presParOf" srcId="{D6B86F46-889A-465F-847E-7E14E7946CB2}" destId="{C6AD3DE7-F642-4704-B2AE-F076862DC5E2}" srcOrd="0" destOrd="0" presId="urn:microsoft.com/office/officeart/2018/2/layout/IconVerticalSolidList"/>
    <dgm:cxn modelId="{25C4547D-00D8-4A01-8F71-14CD902D9469}" type="presParOf" srcId="{D6B86F46-889A-465F-847E-7E14E7946CB2}" destId="{FAA6C3BE-BA49-4F76-A2DA-920114C3D789}" srcOrd="1" destOrd="0" presId="urn:microsoft.com/office/officeart/2018/2/layout/IconVerticalSolidList"/>
    <dgm:cxn modelId="{F302E4E2-4DCF-484F-9130-13818839CD15}" type="presParOf" srcId="{D6B86F46-889A-465F-847E-7E14E7946CB2}" destId="{6EB20E13-D7F9-4419-89D1-D19E9F2A777F}" srcOrd="2" destOrd="0" presId="urn:microsoft.com/office/officeart/2018/2/layout/IconVerticalSolidList"/>
    <dgm:cxn modelId="{7384B384-CC1B-40F6-9915-E1759B38AA96}" type="presParOf" srcId="{D6B86F46-889A-465F-847E-7E14E7946CB2}" destId="{ACC23283-FA8E-41E6-A55D-591FB5646FB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75ED5AA-0C67-4FDA-80C9-B904D5ADAFE9}" type="doc">
      <dgm:prSet loTypeId="urn:microsoft.com/office/officeart/2005/8/layout/vList5" loCatId="list" qsTypeId="urn:microsoft.com/office/officeart/2005/8/quickstyle/simple1" qsCatId="simple" csTypeId="urn:microsoft.com/office/officeart/2005/8/colors/colorful1" csCatId="colorful"/>
      <dgm:spPr/>
      <dgm:t>
        <a:bodyPr/>
        <a:lstStyle/>
        <a:p>
          <a:endParaRPr lang="en-US"/>
        </a:p>
      </dgm:t>
    </dgm:pt>
    <dgm:pt modelId="{19505079-0137-406D-883A-230FEFBC7446}">
      <dgm:prSet/>
      <dgm:spPr/>
      <dgm:t>
        <a:bodyPr/>
        <a:lstStyle/>
        <a:p>
          <a:r>
            <a:rPr lang="it-IT"/>
            <a:t>A) economic: vulnerability of the population, poverty, lack of resilience</a:t>
          </a:r>
          <a:endParaRPr lang="en-US"/>
        </a:p>
      </dgm:t>
    </dgm:pt>
    <dgm:pt modelId="{904F1DA1-A653-4F93-862D-97C7522FA2B0}" type="parTrans" cxnId="{CE78BD95-20B1-4DD4-8B82-1B2698659F0E}">
      <dgm:prSet/>
      <dgm:spPr/>
      <dgm:t>
        <a:bodyPr/>
        <a:lstStyle/>
        <a:p>
          <a:endParaRPr lang="en-US"/>
        </a:p>
      </dgm:t>
    </dgm:pt>
    <dgm:pt modelId="{98729CB4-5580-4FDE-A3C1-590FC00E3B03}" type="sibTrans" cxnId="{CE78BD95-20B1-4DD4-8B82-1B2698659F0E}">
      <dgm:prSet/>
      <dgm:spPr/>
      <dgm:t>
        <a:bodyPr/>
        <a:lstStyle/>
        <a:p>
          <a:endParaRPr lang="en-US"/>
        </a:p>
      </dgm:t>
    </dgm:pt>
    <dgm:pt modelId="{540B22E8-E30B-4DC0-976A-C89C562B0445}">
      <dgm:prSet/>
      <dgm:spPr/>
      <dgm:t>
        <a:bodyPr/>
        <a:lstStyle/>
        <a:p>
          <a:r>
            <a:rPr lang="it-IT"/>
            <a:t>B) political: bad governance, industrial and agricultural policies of the governments</a:t>
          </a:r>
          <a:endParaRPr lang="en-US"/>
        </a:p>
      </dgm:t>
    </dgm:pt>
    <dgm:pt modelId="{E6545963-CA32-4ED0-8867-157F518B97C0}" type="parTrans" cxnId="{C02C1631-2636-4931-B76A-89B70F9EB7ED}">
      <dgm:prSet/>
      <dgm:spPr/>
      <dgm:t>
        <a:bodyPr/>
        <a:lstStyle/>
        <a:p>
          <a:endParaRPr lang="en-US"/>
        </a:p>
      </dgm:t>
    </dgm:pt>
    <dgm:pt modelId="{50379171-86A8-4CE6-BDCA-FF4703ED2FA6}" type="sibTrans" cxnId="{C02C1631-2636-4931-B76A-89B70F9EB7ED}">
      <dgm:prSet/>
      <dgm:spPr/>
      <dgm:t>
        <a:bodyPr/>
        <a:lstStyle/>
        <a:p>
          <a:endParaRPr lang="en-US"/>
        </a:p>
      </dgm:t>
    </dgm:pt>
    <dgm:pt modelId="{55E00AFA-8833-43F0-8046-5734FA270A27}">
      <dgm:prSet/>
      <dgm:spPr/>
      <dgm:t>
        <a:bodyPr/>
        <a:lstStyle/>
        <a:p>
          <a:r>
            <a:rPr lang="it-IT"/>
            <a:t>C) social: both in the country of origin and in the country of destination</a:t>
          </a:r>
          <a:endParaRPr lang="en-US"/>
        </a:p>
      </dgm:t>
    </dgm:pt>
    <dgm:pt modelId="{CCB0DB93-5DD7-4F87-8440-9B1DD492649C}" type="parTrans" cxnId="{C9CE4579-B175-4C39-94D5-78869282B4EF}">
      <dgm:prSet/>
      <dgm:spPr/>
      <dgm:t>
        <a:bodyPr/>
        <a:lstStyle/>
        <a:p>
          <a:endParaRPr lang="en-US"/>
        </a:p>
      </dgm:t>
    </dgm:pt>
    <dgm:pt modelId="{25210340-4D44-453F-B276-8300D0964F14}" type="sibTrans" cxnId="{C9CE4579-B175-4C39-94D5-78869282B4EF}">
      <dgm:prSet/>
      <dgm:spPr/>
      <dgm:t>
        <a:bodyPr/>
        <a:lstStyle/>
        <a:p>
          <a:endParaRPr lang="en-US"/>
        </a:p>
      </dgm:t>
    </dgm:pt>
    <dgm:pt modelId="{AA14C80E-0E81-47EA-B87B-8AEE530BAB08}">
      <dgm:prSet/>
      <dgm:spPr/>
      <dgm:t>
        <a:bodyPr/>
        <a:lstStyle/>
        <a:p>
          <a:r>
            <a:rPr lang="it-IT"/>
            <a:t>D) environmental: geographic conditions on which climate change impacts</a:t>
          </a:r>
          <a:endParaRPr lang="en-US"/>
        </a:p>
      </dgm:t>
    </dgm:pt>
    <dgm:pt modelId="{6CA2AB8D-872E-4E3C-99E5-33EBF1B93FAC}" type="parTrans" cxnId="{C2B045F0-612E-4F89-9AF9-BFA4D7953E38}">
      <dgm:prSet/>
      <dgm:spPr/>
      <dgm:t>
        <a:bodyPr/>
        <a:lstStyle/>
        <a:p>
          <a:endParaRPr lang="en-US"/>
        </a:p>
      </dgm:t>
    </dgm:pt>
    <dgm:pt modelId="{04D5E07C-7CDB-4CF7-8979-BD66AAB372FD}" type="sibTrans" cxnId="{C2B045F0-612E-4F89-9AF9-BFA4D7953E38}">
      <dgm:prSet/>
      <dgm:spPr/>
      <dgm:t>
        <a:bodyPr/>
        <a:lstStyle/>
        <a:p>
          <a:endParaRPr lang="en-US"/>
        </a:p>
      </dgm:t>
    </dgm:pt>
    <dgm:pt modelId="{0F2D3B74-53DE-44BE-A59B-8895EC97599B}" type="pres">
      <dgm:prSet presAssocID="{B75ED5AA-0C67-4FDA-80C9-B904D5ADAFE9}" presName="Name0" presStyleCnt="0">
        <dgm:presLayoutVars>
          <dgm:dir/>
          <dgm:animLvl val="lvl"/>
          <dgm:resizeHandles val="exact"/>
        </dgm:presLayoutVars>
      </dgm:prSet>
      <dgm:spPr/>
    </dgm:pt>
    <dgm:pt modelId="{0BECA8D5-010C-406D-A13C-348A7BA76AA3}" type="pres">
      <dgm:prSet presAssocID="{19505079-0137-406D-883A-230FEFBC7446}" presName="linNode" presStyleCnt="0"/>
      <dgm:spPr/>
    </dgm:pt>
    <dgm:pt modelId="{5ADAF43B-DDBA-4404-A005-16BAE3063407}" type="pres">
      <dgm:prSet presAssocID="{19505079-0137-406D-883A-230FEFBC7446}" presName="parentText" presStyleLbl="node1" presStyleIdx="0" presStyleCnt="4">
        <dgm:presLayoutVars>
          <dgm:chMax val="1"/>
          <dgm:bulletEnabled val="1"/>
        </dgm:presLayoutVars>
      </dgm:prSet>
      <dgm:spPr/>
    </dgm:pt>
    <dgm:pt modelId="{2BCAD208-748F-4E8C-9A8D-3022884D5F94}" type="pres">
      <dgm:prSet presAssocID="{98729CB4-5580-4FDE-A3C1-590FC00E3B03}" presName="sp" presStyleCnt="0"/>
      <dgm:spPr/>
    </dgm:pt>
    <dgm:pt modelId="{9D88AAC1-D589-4E40-8CFF-F37CF02C9BBD}" type="pres">
      <dgm:prSet presAssocID="{540B22E8-E30B-4DC0-976A-C89C562B0445}" presName="linNode" presStyleCnt="0"/>
      <dgm:spPr/>
    </dgm:pt>
    <dgm:pt modelId="{36CE8CBC-1DCA-4071-A1EE-3E7FD3B64D23}" type="pres">
      <dgm:prSet presAssocID="{540B22E8-E30B-4DC0-976A-C89C562B0445}" presName="parentText" presStyleLbl="node1" presStyleIdx="1" presStyleCnt="4">
        <dgm:presLayoutVars>
          <dgm:chMax val="1"/>
          <dgm:bulletEnabled val="1"/>
        </dgm:presLayoutVars>
      </dgm:prSet>
      <dgm:spPr/>
    </dgm:pt>
    <dgm:pt modelId="{015973E1-4F0D-4CF3-BBC6-83672C3830B8}" type="pres">
      <dgm:prSet presAssocID="{50379171-86A8-4CE6-BDCA-FF4703ED2FA6}" presName="sp" presStyleCnt="0"/>
      <dgm:spPr/>
    </dgm:pt>
    <dgm:pt modelId="{1E1150B6-F197-466E-A0CC-7A3DCCAE445E}" type="pres">
      <dgm:prSet presAssocID="{55E00AFA-8833-43F0-8046-5734FA270A27}" presName="linNode" presStyleCnt="0"/>
      <dgm:spPr/>
    </dgm:pt>
    <dgm:pt modelId="{8844FBBB-464F-4E92-9F0F-023B04B68BAF}" type="pres">
      <dgm:prSet presAssocID="{55E00AFA-8833-43F0-8046-5734FA270A27}" presName="parentText" presStyleLbl="node1" presStyleIdx="2" presStyleCnt="4">
        <dgm:presLayoutVars>
          <dgm:chMax val="1"/>
          <dgm:bulletEnabled val="1"/>
        </dgm:presLayoutVars>
      </dgm:prSet>
      <dgm:spPr/>
    </dgm:pt>
    <dgm:pt modelId="{9BA385A1-669A-459E-B00B-532B24026774}" type="pres">
      <dgm:prSet presAssocID="{25210340-4D44-453F-B276-8300D0964F14}" presName="sp" presStyleCnt="0"/>
      <dgm:spPr/>
    </dgm:pt>
    <dgm:pt modelId="{0282A76F-D2B3-4658-8273-CA8D604739F3}" type="pres">
      <dgm:prSet presAssocID="{AA14C80E-0E81-47EA-B87B-8AEE530BAB08}" presName="linNode" presStyleCnt="0"/>
      <dgm:spPr/>
    </dgm:pt>
    <dgm:pt modelId="{5DC4852F-2D88-412F-9D8F-42F45E4D2BF4}" type="pres">
      <dgm:prSet presAssocID="{AA14C80E-0E81-47EA-B87B-8AEE530BAB08}" presName="parentText" presStyleLbl="node1" presStyleIdx="3" presStyleCnt="4">
        <dgm:presLayoutVars>
          <dgm:chMax val="1"/>
          <dgm:bulletEnabled val="1"/>
        </dgm:presLayoutVars>
      </dgm:prSet>
      <dgm:spPr/>
    </dgm:pt>
  </dgm:ptLst>
  <dgm:cxnLst>
    <dgm:cxn modelId="{DEFF9E08-7796-42C1-AC7F-AAE376C8487A}" type="presOf" srcId="{AA14C80E-0E81-47EA-B87B-8AEE530BAB08}" destId="{5DC4852F-2D88-412F-9D8F-42F45E4D2BF4}" srcOrd="0" destOrd="0" presId="urn:microsoft.com/office/officeart/2005/8/layout/vList5"/>
    <dgm:cxn modelId="{C02C1631-2636-4931-B76A-89B70F9EB7ED}" srcId="{B75ED5AA-0C67-4FDA-80C9-B904D5ADAFE9}" destId="{540B22E8-E30B-4DC0-976A-C89C562B0445}" srcOrd="1" destOrd="0" parTransId="{E6545963-CA32-4ED0-8867-157F518B97C0}" sibTransId="{50379171-86A8-4CE6-BDCA-FF4703ED2FA6}"/>
    <dgm:cxn modelId="{E941A646-8B3D-4482-9687-422B20EDB420}" type="presOf" srcId="{19505079-0137-406D-883A-230FEFBC7446}" destId="{5ADAF43B-DDBA-4404-A005-16BAE3063407}" srcOrd="0" destOrd="0" presId="urn:microsoft.com/office/officeart/2005/8/layout/vList5"/>
    <dgm:cxn modelId="{C9CE4579-B175-4C39-94D5-78869282B4EF}" srcId="{B75ED5AA-0C67-4FDA-80C9-B904D5ADAFE9}" destId="{55E00AFA-8833-43F0-8046-5734FA270A27}" srcOrd="2" destOrd="0" parTransId="{CCB0DB93-5DD7-4F87-8440-9B1DD492649C}" sibTransId="{25210340-4D44-453F-B276-8300D0964F14}"/>
    <dgm:cxn modelId="{CE78BD95-20B1-4DD4-8B82-1B2698659F0E}" srcId="{B75ED5AA-0C67-4FDA-80C9-B904D5ADAFE9}" destId="{19505079-0137-406D-883A-230FEFBC7446}" srcOrd="0" destOrd="0" parTransId="{904F1DA1-A653-4F93-862D-97C7522FA2B0}" sibTransId="{98729CB4-5580-4FDE-A3C1-590FC00E3B03}"/>
    <dgm:cxn modelId="{EEECF29A-156B-4A77-AA06-505CEAD42039}" type="presOf" srcId="{55E00AFA-8833-43F0-8046-5734FA270A27}" destId="{8844FBBB-464F-4E92-9F0F-023B04B68BAF}" srcOrd="0" destOrd="0" presId="urn:microsoft.com/office/officeart/2005/8/layout/vList5"/>
    <dgm:cxn modelId="{632F06B9-1F99-4D35-ACAF-4651CB176B2D}" type="presOf" srcId="{B75ED5AA-0C67-4FDA-80C9-B904D5ADAFE9}" destId="{0F2D3B74-53DE-44BE-A59B-8895EC97599B}" srcOrd="0" destOrd="0" presId="urn:microsoft.com/office/officeart/2005/8/layout/vList5"/>
    <dgm:cxn modelId="{97535CD4-0384-4C0A-A235-9BAB36202B5A}" type="presOf" srcId="{540B22E8-E30B-4DC0-976A-C89C562B0445}" destId="{36CE8CBC-1DCA-4071-A1EE-3E7FD3B64D23}" srcOrd="0" destOrd="0" presId="urn:microsoft.com/office/officeart/2005/8/layout/vList5"/>
    <dgm:cxn modelId="{C2B045F0-612E-4F89-9AF9-BFA4D7953E38}" srcId="{B75ED5AA-0C67-4FDA-80C9-B904D5ADAFE9}" destId="{AA14C80E-0E81-47EA-B87B-8AEE530BAB08}" srcOrd="3" destOrd="0" parTransId="{6CA2AB8D-872E-4E3C-99E5-33EBF1B93FAC}" sibTransId="{04D5E07C-7CDB-4CF7-8979-BD66AAB372FD}"/>
    <dgm:cxn modelId="{52DCA738-3CC1-4E6E-96FB-85538F888101}" type="presParOf" srcId="{0F2D3B74-53DE-44BE-A59B-8895EC97599B}" destId="{0BECA8D5-010C-406D-A13C-348A7BA76AA3}" srcOrd="0" destOrd="0" presId="urn:microsoft.com/office/officeart/2005/8/layout/vList5"/>
    <dgm:cxn modelId="{36022A5E-5B30-4F92-9895-9D6E40386E62}" type="presParOf" srcId="{0BECA8D5-010C-406D-A13C-348A7BA76AA3}" destId="{5ADAF43B-DDBA-4404-A005-16BAE3063407}" srcOrd="0" destOrd="0" presId="urn:microsoft.com/office/officeart/2005/8/layout/vList5"/>
    <dgm:cxn modelId="{D80BD8E2-29C9-4358-9C0E-26CD9C3148E7}" type="presParOf" srcId="{0F2D3B74-53DE-44BE-A59B-8895EC97599B}" destId="{2BCAD208-748F-4E8C-9A8D-3022884D5F94}" srcOrd="1" destOrd="0" presId="urn:microsoft.com/office/officeart/2005/8/layout/vList5"/>
    <dgm:cxn modelId="{DECA8712-5A05-464A-BABF-AFA5293C2C79}" type="presParOf" srcId="{0F2D3B74-53DE-44BE-A59B-8895EC97599B}" destId="{9D88AAC1-D589-4E40-8CFF-F37CF02C9BBD}" srcOrd="2" destOrd="0" presId="urn:microsoft.com/office/officeart/2005/8/layout/vList5"/>
    <dgm:cxn modelId="{64D34FC4-8B20-4A05-82F4-E938808C007A}" type="presParOf" srcId="{9D88AAC1-D589-4E40-8CFF-F37CF02C9BBD}" destId="{36CE8CBC-1DCA-4071-A1EE-3E7FD3B64D23}" srcOrd="0" destOrd="0" presId="urn:microsoft.com/office/officeart/2005/8/layout/vList5"/>
    <dgm:cxn modelId="{40B1B22F-440C-48EF-91CF-92A5E2D5ADDC}" type="presParOf" srcId="{0F2D3B74-53DE-44BE-A59B-8895EC97599B}" destId="{015973E1-4F0D-4CF3-BBC6-83672C3830B8}" srcOrd="3" destOrd="0" presId="urn:microsoft.com/office/officeart/2005/8/layout/vList5"/>
    <dgm:cxn modelId="{E9DC9E65-6EE5-416B-87CA-8DEEE3B06176}" type="presParOf" srcId="{0F2D3B74-53DE-44BE-A59B-8895EC97599B}" destId="{1E1150B6-F197-466E-A0CC-7A3DCCAE445E}" srcOrd="4" destOrd="0" presId="urn:microsoft.com/office/officeart/2005/8/layout/vList5"/>
    <dgm:cxn modelId="{310449F5-1F20-4AA9-AE82-A94BDCF4B290}" type="presParOf" srcId="{1E1150B6-F197-466E-A0CC-7A3DCCAE445E}" destId="{8844FBBB-464F-4E92-9F0F-023B04B68BAF}" srcOrd="0" destOrd="0" presId="urn:microsoft.com/office/officeart/2005/8/layout/vList5"/>
    <dgm:cxn modelId="{A1265B3F-D6E9-4FA3-932F-F8658E8E3B68}" type="presParOf" srcId="{0F2D3B74-53DE-44BE-A59B-8895EC97599B}" destId="{9BA385A1-669A-459E-B00B-532B24026774}" srcOrd="5" destOrd="0" presId="urn:microsoft.com/office/officeart/2005/8/layout/vList5"/>
    <dgm:cxn modelId="{3C5C2ADF-93DC-482D-81E2-D58945F5E0C2}" type="presParOf" srcId="{0F2D3B74-53DE-44BE-A59B-8895EC97599B}" destId="{0282A76F-D2B3-4658-8273-CA8D604739F3}" srcOrd="6" destOrd="0" presId="urn:microsoft.com/office/officeart/2005/8/layout/vList5"/>
    <dgm:cxn modelId="{88C7D80A-D5B1-47E6-8411-4CA9215A2F8D}" type="presParOf" srcId="{0282A76F-D2B3-4658-8273-CA8D604739F3}" destId="{5DC4852F-2D88-412F-9D8F-42F45E4D2BF4}"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A9568F2-C75D-4DCC-9341-5582A4EBBDF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9C016104-1660-4259-A1D9-9852F293E249}">
      <dgm:prSet/>
      <dgm:spPr/>
      <dgm:t>
        <a:bodyPr/>
        <a:lstStyle/>
        <a:p>
          <a:r>
            <a:rPr lang="it-IT" dirty="0"/>
            <a:t>Instruments for the </a:t>
          </a:r>
          <a:r>
            <a:rPr lang="it-IT" dirty="0" err="1"/>
            <a:t>protection</a:t>
          </a:r>
          <a:r>
            <a:rPr lang="it-IT" dirty="0"/>
            <a:t> of </a:t>
          </a:r>
          <a:r>
            <a:rPr lang="it-IT" dirty="0" err="1"/>
            <a:t>migrants</a:t>
          </a:r>
          <a:r>
            <a:rPr lang="it-IT" dirty="0"/>
            <a:t>, </a:t>
          </a:r>
          <a:r>
            <a:rPr lang="it-IT" dirty="0" err="1"/>
            <a:t>refugees</a:t>
          </a:r>
          <a:r>
            <a:rPr lang="it-IT" dirty="0"/>
            <a:t> and </a:t>
          </a:r>
          <a:r>
            <a:rPr lang="it-IT" dirty="0" err="1"/>
            <a:t>IDPs</a:t>
          </a:r>
          <a:r>
            <a:rPr lang="it-IT" dirty="0"/>
            <a:t> (</a:t>
          </a:r>
          <a:r>
            <a:rPr lang="it-IT" dirty="0" err="1"/>
            <a:t>migration</a:t>
          </a:r>
          <a:r>
            <a:rPr lang="it-IT" dirty="0"/>
            <a:t> </a:t>
          </a:r>
          <a:r>
            <a:rPr lang="it-IT" dirty="0" err="1"/>
            <a:t>law</a:t>
          </a:r>
          <a:r>
            <a:rPr lang="it-IT" dirty="0"/>
            <a:t>)</a:t>
          </a:r>
          <a:endParaRPr lang="en-US" dirty="0"/>
        </a:p>
      </dgm:t>
    </dgm:pt>
    <dgm:pt modelId="{1858B5A8-2139-4348-B9CE-951628C40B6D}" type="parTrans" cxnId="{F5F3A287-0122-45F3-BB56-D0989361CFA1}">
      <dgm:prSet/>
      <dgm:spPr/>
      <dgm:t>
        <a:bodyPr/>
        <a:lstStyle/>
        <a:p>
          <a:endParaRPr lang="en-US"/>
        </a:p>
      </dgm:t>
    </dgm:pt>
    <dgm:pt modelId="{84EDC93A-155D-49B9-81EF-B43EB4239CA9}" type="sibTrans" cxnId="{F5F3A287-0122-45F3-BB56-D0989361CFA1}">
      <dgm:prSet/>
      <dgm:spPr/>
      <dgm:t>
        <a:bodyPr/>
        <a:lstStyle/>
        <a:p>
          <a:endParaRPr lang="en-US"/>
        </a:p>
      </dgm:t>
    </dgm:pt>
    <dgm:pt modelId="{EC57BE77-CA6B-4E54-A07B-11C54548F9A6}">
      <dgm:prSet/>
      <dgm:spPr/>
      <dgm:t>
        <a:bodyPr/>
        <a:lstStyle/>
        <a:p>
          <a:r>
            <a:rPr lang="it-IT" dirty="0"/>
            <a:t>Instruments for the </a:t>
          </a:r>
          <a:r>
            <a:rPr lang="it-IT" dirty="0" err="1"/>
            <a:t>mitigation</a:t>
          </a:r>
          <a:r>
            <a:rPr lang="it-IT" dirty="0"/>
            <a:t> of </a:t>
          </a:r>
          <a:r>
            <a:rPr lang="it-IT" dirty="0" err="1"/>
            <a:t>climate</a:t>
          </a:r>
          <a:r>
            <a:rPr lang="it-IT" dirty="0"/>
            <a:t> </a:t>
          </a:r>
          <a:r>
            <a:rPr lang="it-IT" dirty="0" err="1"/>
            <a:t>change</a:t>
          </a:r>
          <a:r>
            <a:rPr lang="it-IT" dirty="0"/>
            <a:t>, for </a:t>
          </a:r>
          <a:r>
            <a:rPr lang="it-IT" dirty="0" err="1"/>
            <a:t>adaptation</a:t>
          </a:r>
          <a:r>
            <a:rPr lang="it-IT" dirty="0"/>
            <a:t> to the impact of </a:t>
          </a:r>
          <a:r>
            <a:rPr lang="it-IT" dirty="0" err="1"/>
            <a:t>climate</a:t>
          </a:r>
          <a:r>
            <a:rPr lang="it-IT" dirty="0"/>
            <a:t> </a:t>
          </a:r>
          <a:r>
            <a:rPr lang="it-IT" dirty="0" err="1"/>
            <a:t>change</a:t>
          </a:r>
          <a:endParaRPr lang="en-US" dirty="0"/>
        </a:p>
      </dgm:t>
    </dgm:pt>
    <dgm:pt modelId="{6B7C32D6-0BD3-483F-BE7F-2924B39EE418}" type="parTrans" cxnId="{F0E4A7EF-F28C-4900-8438-C4F8E9D51912}">
      <dgm:prSet/>
      <dgm:spPr/>
      <dgm:t>
        <a:bodyPr/>
        <a:lstStyle/>
        <a:p>
          <a:endParaRPr lang="en-US"/>
        </a:p>
      </dgm:t>
    </dgm:pt>
    <dgm:pt modelId="{F4835D3D-0C8C-4126-A00F-1627C626AA56}" type="sibTrans" cxnId="{F0E4A7EF-F28C-4900-8438-C4F8E9D51912}">
      <dgm:prSet/>
      <dgm:spPr/>
      <dgm:t>
        <a:bodyPr/>
        <a:lstStyle/>
        <a:p>
          <a:endParaRPr lang="en-US"/>
        </a:p>
      </dgm:t>
    </dgm:pt>
    <dgm:pt modelId="{9F853807-ECE1-4107-83FC-E1524C06CCFF}" type="pres">
      <dgm:prSet presAssocID="{0A9568F2-C75D-4DCC-9341-5582A4EBBDF7}" presName="root" presStyleCnt="0">
        <dgm:presLayoutVars>
          <dgm:dir/>
          <dgm:resizeHandles val="exact"/>
        </dgm:presLayoutVars>
      </dgm:prSet>
      <dgm:spPr/>
    </dgm:pt>
    <dgm:pt modelId="{9F500C28-C530-40E3-8ECD-ED82B57D6E37}" type="pres">
      <dgm:prSet presAssocID="{9C016104-1660-4259-A1D9-9852F293E249}" presName="compNode" presStyleCnt="0"/>
      <dgm:spPr/>
    </dgm:pt>
    <dgm:pt modelId="{2D60F68A-5578-4876-9FD1-A834C95E9DCC}" type="pres">
      <dgm:prSet presAssocID="{9C016104-1660-4259-A1D9-9852F293E249}" presName="bgRect" presStyleLbl="bgShp" presStyleIdx="0" presStyleCnt="2"/>
      <dgm:spPr/>
    </dgm:pt>
    <dgm:pt modelId="{0EB42AC5-9A50-4794-BBCF-903F845D64C9}" type="pres">
      <dgm:prSet presAssocID="{9C016104-1660-4259-A1D9-9852F293E24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refighter"/>
        </a:ext>
      </dgm:extLst>
    </dgm:pt>
    <dgm:pt modelId="{CA297945-1F89-4C60-8816-7EE6E429BDDC}" type="pres">
      <dgm:prSet presAssocID="{9C016104-1660-4259-A1D9-9852F293E249}" presName="spaceRect" presStyleCnt="0"/>
      <dgm:spPr/>
    </dgm:pt>
    <dgm:pt modelId="{7864F2DA-3D9D-412B-A57A-87E073A4A775}" type="pres">
      <dgm:prSet presAssocID="{9C016104-1660-4259-A1D9-9852F293E249}" presName="parTx" presStyleLbl="revTx" presStyleIdx="0" presStyleCnt="2">
        <dgm:presLayoutVars>
          <dgm:chMax val="0"/>
          <dgm:chPref val="0"/>
        </dgm:presLayoutVars>
      </dgm:prSet>
      <dgm:spPr/>
    </dgm:pt>
    <dgm:pt modelId="{6054647A-3E44-41F2-99EC-7C146638EF4F}" type="pres">
      <dgm:prSet presAssocID="{84EDC93A-155D-49B9-81EF-B43EB4239CA9}" presName="sibTrans" presStyleCnt="0"/>
      <dgm:spPr/>
    </dgm:pt>
    <dgm:pt modelId="{A724108B-290D-41D2-B0D5-1583AFAD95A0}" type="pres">
      <dgm:prSet presAssocID="{EC57BE77-CA6B-4E54-A07B-11C54548F9A6}" presName="compNode" presStyleCnt="0"/>
      <dgm:spPr/>
    </dgm:pt>
    <dgm:pt modelId="{A13CD00D-7797-4424-A719-F988D1A2EDF4}" type="pres">
      <dgm:prSet presAssocID="{EC57BE77-CA6B-4E54-A07B-11C54548F9A6}" presName="bgRect" presStyleLbl="bgShp" presStyleIdx="1" presStyleCnt="2"/>
      <dgm:spPr/>
    </dgm:pt>
    <dgm:pt modelId="{A513E02B-A183-46CD-972C-82146B48AA59}" type="pres">
      <dgm:prSet presAssocID="{EC57BE77-CA6B-4E54-A07B-11C54548F9A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artial Sun"/>
        </a:ext>
      </dgm:extLst>
    </dgm:pt>
    <dgm:pt modelId="{A34B78A9-90C5-400E-8CE9-6E7811F07F6A}" type="pres">
      <dgm:prSet presAssocID="{EC57BE77-CA6B-4E54-A07B-11C54548F9A6}" presName="spaceRect" presStyleCnt="0"/>
      <dgm:spPr/>
    </dgm:pt>
    <dgm:pt modelId="{23F712BE-AE9A-4143-A695-032D54EC552E}" type="pres">
      <dgm:prSet presAssocID="{EC57BE77-CA6B-4E54-A07B-11C54548F9A6}" presName="parTx" presStyleLbl="revTx" presStyleIdx="1" presStyleCnt="2">
        <dgm:presLayoutVars>
          <dgm:chMax val="0"/>
          <dgm:chPref val="0"/>
        </dgm:presLayoutVars>
      </dgm:prSet>
      <dgm:spPr/>
    </dgm:pt>
  </dgm:ptLst>
  <dgm:cxnLst>
    <dgm:cxn modelId="{0E19131E-4727-46CA-93E8-BDB8729DBBC7}" type="presOf" srcId="{0A9568F2-C75D-4DCC-9341-5582A4EBBDF7}" destId="{9F853807-ECE1-4107-83FC-E1524C06CCFF}" srcOrd="0" destOrd="0" presId="urn:microsoft.com/office/officeart/2018/2/layout/IconVerticalSolidList"/>
    <dgm:cxn modelId="{0A8E7B50-66BC-4AB9-8BC9-C70639C6CA31}" type="presOf" srcId="{9C016104-1660-4259-A1D9-9852F293E249}" destId="{7864F2DA-3D9D-412B-A57A-87E073A4A775}" srcOrd="0" destOrd="0" presId="urn:microsoft.com/office/officeart/2018/2/layout/IconVerticalSolidList"/>
    <dgm:cxn modelId="{FB659287-8D2C-4BF7-8C33-79100EE7D086}" type="presOf" srcId="{EC57BE77-CA6B-4E54-A07B-11C54548F9A6}" destId="{23F712BE-AE9A-4143-A695-032D54EC552E}" srcOrd="0" destOrd="0" presId="urn:microsoft.com/office/officeart/2018/2/layout/IconVerticalSolidList"/>
    <dgm:cxn modelId="{F5F3A287-0122-45F3-BB56-D0989361CFA1}" srcId="{0A9568F2-C75D-4DCC-9341-5582A4EBBDF7}" destId="{9C016104-1660-4259-A1D9-9852F293E249}" srcOrd="0" destOrd="0" parTransId="{1858B5A8-2139-4348-B9CE-951628C40B6D}" sibTransId="{84EDC93A-155D-49B9-81EF-B43EB4239CA9}"/>
    <dgm:cxn modelId="{F0E4A7EF-F28C-4900-8438-C4F8E9D51912}" srcId="{0A9568F2-C75D-4DCC-9341-5582A4EBBDF7}" destId="{EC57BE77-CA6B-4E54-A07B-11C54548F9A6}" srcOrd="1" destOrd="0" parTransId="{6B7C32D6-0BD3-483F-BE7F-2924B39EE418}" sibTransId="{F4835D3D-0C8C-4126-A00F-1627C626AA56}"/>
    <dgm:cxn modelId="{2C0A5AFB-0F26-4B30-BC0A-17FD974C9989}" type="presParOf" srcId="{9F853807-ECE1-4107-83FC-E1524C06CCFF}" destId="{9F500C28-C530-40E3-8ECD-ED82B57D6E37}" srcOrd="0" destOrd="0" presId="urn:microsoft.com/office/officeart/2018/2/layout/IconVerticalSolidList"/>
    <dgm:cxn modelId="{BD3E0B81-DE44-456D-8F5F-8A316B64C13B}" type="presParOf" srcId="{9F500C28-C530-40E3-8ECD-ED82B57D6E37}" destId="{2D60F68A-5578-4876-9FD1-A834C95E9DCC}" srcOrd="0" destOrd="0" presId="urn:microsoft.com/office/officeart/2018/2/layout/IconVerticalSolidList"/>
    <dgm:cxn modelId="{ED0518FB-3418-4BC6-8CDF-F0D86FC9667E}" type="presParOf" srcId="{9F500C28-C530-40E3-8ECD-ED82B57D6E37}" destId="{0EB42AC5-9A50-4794-BBCF-903F845D64C9}" srcOrd="1" destOrd="0" presId="urn:microsoft.com/office/officeart/2018/2/layout/IconVerticalSolidList"/>
    <dgm:cxn modelId="{34CCC484-FD91-4251-B7E7-A5AF61BCDCF3}" type="presParOf" srcId="{9F500C28-C530-40E3-8ECD-ED82B57D6E37}" destId="{CA297945-1F89-4C60-8816-7EE6E429BDDC}" srcOrd="2" destOrd="0" presId="urn:microsoft.com/office/officeart/2018/2/layout/IconVerticalSolidList"/>
    <dgm:cxn modelId="{82877AED-D6EA-4083-B0A3-5D5089B85F0C}" type="presParOf" srcId="{9F500C28-C530-40E3-8ECD-ED82B57D6E37}" destId="{7864F2DA-3D9D-412B-A57A-87E073A4A775}" srcOrd="3" destOrd="0" presId="urn:microsoft.com/office/officeart/2018/2/layout/IconVerticalSolidList"/>
    <dgm:cxn modelId="{BD7A12ED-144E-4D33-ACF3-D9AB2ECF2724}" type="presParOf" srcId="{9F853807-ECE1-4107-83FC-E1524C06CCFF}" destId="{6054647A-3E44-41F2-99EC-7C146638EF4F}" srcOrd="1" destOrd="0" presId="urn:microsoft.com/office/officeart/2018/2/layout/IconVerticalSolidList"/>
    <dgm:cxn modelId="{0ABBC468-77FE-42DE-A4EF-F01E1154318D}" type="presParOf" srcId="{9F853807-ECE1-4107-83FC-E1524C06CCFF}" destId="{A724108B-290D-41D2-B0D5-1583AFAD95A0}" srcOrd="2" destOrd="0" presId="urn:microsoft.com/office/officeart/2018/2/layout/IconVerticalSolidList"/>
    <dgm:cxn modelId="{65956B6C-9E6B-4A18-9A34-9E2769B59F68}" type="presParOf" srcId="{A724108B-290D-41D2-B0D5-1583AFAD95A0}" destId="{A13CD00D-7797-4424-A719-F988D1A2EDF4}" srcOrd="0" destOrd="0" presId="urn:microsoft.com/office/officeart/2018/2/layout/IconVerticalSolidList"/>
    <dgm:cxn modelId="{CB8215D6-934B-4457-8A75-A11B0A2D75C6}" type="presParOf" srcId="{A724108B-290D-41D2-B0D5-1583AFAD95A0}" destId="{A513E02B-A183-46CD-972C-82146B48AA59}" srcOrd="1" destOrd="0" presId="urn:microsoft.com/office/officeart/2018/2/layout/IconVerticalSolidList"/>
    <dgm:cxn modelId="{BFDFF1C2-6DDC-4D67-9946-BB25BC4800F7}" type="presParOf" srcId="{A724108B-290D-41D2-B0D5-1583AFAD95A0}" destId="{A34B78A9-90C5-400E-8CE9-6E7811F07F6A}" srcOrd="2" destOrd="0" presId="urn:microsoft.com/office/officeart/2018/2/layout/IconVerticalSolidList"/>
    <dgm:cxn modelId="{61657C3D-A172-4C9D-941E-CA4365A10097}" type="presParOf" srcId="{A724108B-290D-41D2-B0D5-1583AFAD95A0}" destId="{23F712BE-AE9A-4143-A695-032D54EC552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5669768-0594-4B48-8729-CC00817F8905}"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4E7412E7-55AE-4B54-9B1B-699D662A4198}">
      <dgm:prSet/>
      <dgm:spPr/>
      <dgm:t>
        <a:bodyPr/>
        <a:lstStyle/>
        <a:p>
          <a:r>
            <a:rPr lang="it-IT" dirty="0"/>
            <a:t>UN Convention fo the </a:t>
          </a:r>
          <a:r>
            <a:rPr lang="it-IT" dirty="0" err="1"/>
            <a:t>protection</a:t>
          </a:r>
          <a:r>
            <a:rPr lang="it-IT" dirty="0"/>
            <a:t> of the </a:t>
          </a:r>
          <a:r>
            <a:rPr lang="it-IT" dirty="0" err="1"/>
            <a:t>rights</a:t>
          </a:r>
          <a:r>
            <a:rPr lang="it-IT" dirty="0"/>
            <a:t> of </a:t>
          </a:r>
          <a:r>
            <a:rPr lang="it-IT" dirty="0" err="1"/>
            <a:t>all</a:t>
          </a:r>
          <a:r>
            <a:rPr lang="it-IT" dirty="0"/>
            <a:t> </a:t>
          </a:r>
          <a:r>
            <a:rPr lang="it-IT" dirty="0" err="1"/>
            <a:t>migrant</a:t>
          </a:r>
          <a:r>
            <a:rPr lang="it-IT" dirty="0"/>
            <a:t> workers and of </a:t>
          </a:r>
          <a:r>
            <a:rPr lang="it-IT" dirty="0" err="1"/>
            <a:t>their</a:t>
          </a:r>
          <a:r>
            <a:rPr lang="it-IT" dirty="0"/>
            <a:t> family </a:t>
          </a:r>
          <a:r>
            <a:rPr lang="it-IT" dirty="0" err="1"/>
            <a:t>members</a:t>
          </a:r>
          <a:r>
            <a:rPr lang="it-IT" dirty="0"/>
            <a:t> (1990, in force </a:t>
          </a:r>
          <a:r>
            <a:rPr lang="it-IT" dirty="0" err="1"/>
            <a:t>since</a:t>
          </a:r>
          <a:r>
            <a:rPr lang="it-IT" dirty="0"/>
            <a:t> 2003)</a:t>
          </a:r>
          <a:endParaRPr lang="en-US" dirty="0"/>
        </a:p>
      </dgm:t>
    </dgm:pt>
    <dgm:pt modelId="{236D973C-6197-4099-A689-085E93482E04}" type="parTrans" cxnId="{040E01F4-6556-4FE2-BC40-7A0172999DBA}">
      <dgm:prSet/>
      <dgm:spPr/>
      <dgm:t>
        <a:bodyPr/>
        <a:lstStyle/>
        <a:p>
          <a:endParaRPr lang="en-US"/>
        </a:p>
      </dgm:t>
    </dgm:pt>
    <dgm:pt modelId="{82AF5B10-2F18-482A-B4B8-8CFA3487AF3C}" type="sibTrans" cxnId="{040E01F4-6556-4FE2-BC40-7A0172999DBA}">
      <dgm:prSet/>
      <dgm:spPr/>
      <dgm:t>
        <a:bodyPr/>
        <a:lstStyle/>
        <a:p>
          <a:endParaRPr lang="en-US"/>
        </a:p>
      </dgm:t>
    </dgm:pt>
    <dgm:pt modelId="{5E654062-B6E5-44A0-8E96-5BBB2F5533B6}">
      <dgm:prSet/>
      <dgm:spPr/>
      <dgm:t>
        <a:bodyPr/>
        <a:lstStyle/>
        <a:p>
          <a:r>
            <a:rPr lang="it-IT" dirty="0"/>
            <a:t>ILO Conventions on the </a:t>
          </a:r>
          <a:r>
            <a:rPr lang="it-IT" dirty="0" err="1"/>
            <a:t>protection</a:t>
          </a:r>
          <a:r>
            <a:rPr lang="it-IT" dirty="0"/>
            <a:t> of </a:t>
          </a:r>
          <a:r>
            <a:rPr lang="it-IT" dirty="0" err="1"/>
            <a:t>migrant</a:t>
          </a:r>
          <a:r>
            <a:rPr lang="it-IT" dirty="0"/>
            <a:t> workers:</a:t>
          </a:r>
          <a:endParaRPr lang="en-US" dirty="0"/>
        </a:p>
      </dgm:t>
    </dgm:pt>
    <dgm:pt modelId="{BB10A5B5-3103-4A26-B1E3-8CDD9796B13C}" type="parTrans" cxnId="{91EC24DB-2E5C-4EE6-898B-9F81451C8E16}">
      <dgm:prSet/>
      <dgm:spPr/>
      <dgm:t>
        <a:bodyPr/>
        <a:lstStyle/>
        <a:p>
          <a:endParaRPr lang="en-US"/>
        </a:p>
      </dgm:t>
    </dgm:pt>
    <dgm:pt modelId="{6F0E0E36-BE90-413C-8249-536111A32301}" type="sibTrans" cxnId="{91EC24DB-2E5C-4EE6-898B-9F81451C8E16}">
      <dgm:prSet/>
      <dgm:spPr/>
      <dgm:t>
        <a:bodyPr/>
        <a:lstStyle/>
        <a:p>
          <a:endParaRPr lang="en-US"/>
        </a:p>
      </dgm:t>
    </dgm:pt>
    <dgm:pt modelId="{F739E471-37F3-4BE0-B730-9FD1ACC2AA3E}">
      <dgm:prSet/>
      <dgm:spPr/>
      <dgm:t>
        <a:bodyPr/>
        <a:lstStyle/>
        <a:p>
          <a:r>
            <a:rPr lang="it-IT" dirty="0"/>
            <a:t>Migration for </a:t>
          </a:r>
          <a:r>
            <a:rPr lang="it-IT" dirty="0" err="1"/>
            <a:t>Employment</a:t>
          </a:r>
          <a:r>
            <a:rPr lang="it-IT" dirty="0"/>
            <a:t> Convention (n. 97, 1949), 50 </a:t>
          </a:r>
          <a:r>
            <a:rPr lang="it-IT" dirty="0" err="1"/>
            <a:t>ratifications</a:t>
          </a:r>
          <a:endParaRPr lang="en-US" dirty="0"/>
        </a:p>
      </dgm:t>
    </dgm:pt>
    <dgm:pt modelId="{729263EC-F297-4AE2-BFC6-AF603EDF68E1}" type="parTrans" cxnId="{DDEEF624-796C-4962-9E56-3FF9207087E0}">
      <dgm:prSet/>
      <dgm:spPr/>
      <dgm:t>
        <a:bodyPr/>
        <a:lstStyle/>
        <a:p>
          <a:endParaRPr lang="en-US"/>
        </a:p>
      </dgm:t>
    </dgm:pt>
    <dgm:pt modelId="{4112A6B8-427B-417D-B9E3-E305558F9267}" type="sibTrans" cxnId="{DDEEF624-796C-4962-9E56-3FF9207087E0}">
      <dgm:prSet/>
      <dgm:spPr/>
      <dgm:t>
        <a:bodyPr/>
        <a:lstStyle/>
        <a:p>
          <a:endParaRPr lang="en-US"/>
        </a:p>
      </dgm:t>
    </dgm:pt>
    <dgm:pt modelId="{6D827C05-9EB4-456C-855C-C3B544EC1FF0}">
      <dgm:prSet/>
      <dgm:spPr/>
      <dgm:t>
        <a:bodyPr/>
        <a:lstStyle/>
        <a:p>
          <a:r>
            <a:rPr lang="it-IT" dirty="0" err="1"/>
            <a:t>Migrant</a:t>
          </a:r>
          <a:r>
            <a:rPr lang="it-IT" dirty="0"/>
            <a:t> Workers Convention (n. 143, 1975), 24 </a:t>
          </a:r>
          <a:r>
            <a:rPr lang="it-IT" dirty="0" err="1"/>
            <a:t>ratifications</a:t>
          </a:r>
          <a:r>
            <a:rPr lang="it-IT" dirty="0"/>
            <a:t>. 2 parts: I. </a:t>
          </a:r>
          <a:r>
            <a:rPr lang="it-IT" dirty="0" err="1"/>
            <a:t>Migrations</a:t>
          </a:r>
          <a:r>
            <a:rPr lang="it-IT" dirty="0"/>
            <a:t> in abusive </a:t>
          </a:r>
          <a:r>
            <a:rPr lang="it-IT" dirty="0" err="1"/>
            <a:t>conditions</a:t>
          </a:r>
          <a:r>
            <a:rPr lang="it-IT" dirty="0"/>
            <a:t>; II. </a:t>
          </a:r>
          <a:r>
            <a:rPr lang="it-IT" dirty="0" err="1"/>
            <a:t>Equality</a:t>
          </a:r>
          <a:r>
            <a:rPr lang="it-IT" dirty="0"/>
            <a:t> of </a:t>
          </a:r>
          <a:r>
            <a:rPr lang="it-IT" dirty="0" err="1"/>
            <a:t>opportunities</a:t>
          </a:r>
          <a:r>
            <a:rPr lang="it-IT" dirty="0"/>
            <a:t> and treatment.</a:t>
          </a:r>
          <a:endParaRPr lang="en-US" dirty="0"/>
        </a:p>
      </dgm:t>
    </dgm:pt>
    <dgm:pt modelId="{EA14B7E0-0C79-4816-A753-A9EDEFF0B05D}" type="parTrans" cxnId="{47E16A9F-1838-4B4E-8C64-65FCA38375CD}">
      <dgm:prSet/>
      <dgm:spPr/>
      <dgm:t>
        <a:bodyPr/>
        <a:lstStyle/>
        <a:p>
          <a:endParaRPr lang="en-US"/>
        </a:p>
      </dgm:t>
    </dgm:pt>
    <dgm:pt modelId="{E9D38D59-7CDE-4C89-B989-777625FC745A}" type="sibTrans" cxnId="{47E16A9F-1838-4B4E-8C64-65FCA38375CD}">
      <dgm:prSet/>
      <dgm:spPr/>
      <dgm:t>
        <a:bodyPr/>
        <a:lstStyle/>
        <a:p>
          <a:endParaRPr lang="en-US"/>
        </a:p>
      </dgm:t>
    </dgm:pt>
    <dgm:pt modelId="{00B987D7-4395-4155-9CF2-93478B13C8B9}" type="pres">
      <dgm:prSet presAssocID="{95669768-0594-4B48-8729-CC00817F8905}" presName="diagram" presStyleCnt="0">
        <dgm:presLayoutVars>
          <dgm:dir/>
          <dgm:resizeHandles val="exact"/>
        </dgm:presLayoutVars>
      </dgm:prSet>
      <dgm:spPr/>
    </dgm:pt>
    <dgm:pt modelId="{BC1B45D0-432F-4AC7-A8F1-AD1B12ABDF53}" type="pres">
      <dgm:prSet presAssocID="{4E7412E7-55AE-4B54-9B1B-699D662A4198}" presName="node" presStyleLbl="node1" presStyleIdx="0" presStyleCnt="2">
        <dgm:presLayoutVars>
          <dgm:bulletEnabled val="1"/>
        </dgm:presLayoutVars>
      </dgm:prSet>
      <dgm:spPr/>
    </dgm:pt>
    <dgm:pt modelId="{1212220C-45B4-40A8-BE9F-5D2437102088}" type="pres">
      <dgm:prSet presAssocID="{82AF5B10-2F18-482A-B4B8-8CFA3487AF3C}" presName="sibTrans" presStyleCnt="0"/>
      <dgm:spPr/>
    </dgm:pt>
    <dgm:pt modelId="{C28E110D-4953-4D60-971C-B05312484DD0}" type="pres">
      <dgm:prSet presAssocID="{5E654062-B6E5-44A0-8E96-5BBB2F5533B6}" presName="node" presStyleLbl="node1" presStyleIdx="1" presStyleCnt="2">
        <dgm:presLayoutVars>
          <dgm:bulletEnabled val="1"/>
        </dgm:presLayoutVars>
      </dgm:prSet>
      <dgm:spPr/>
    </dgm:pt>
  </dgm:ptLst>
  <dgm:cxnLst>
    <dgm:cxn modelId="{9EEDA809-07BD-41A1-8865-91A1E4B3EAC7}" type="presOf" srcId="{95669768-0594-4B48-8729-CC00817F8905}" destId="{00B987D7-4395-4155-9CF2-93478B13C8B9}" srcOrd="0" destOrd="0" presId="urn:microsoft.com/office/officeart/2005/8/layout/default"/>
    <dgm:cxn modelId="{29C9921E-041B-4EC4-AE8A-0583959C4168}" type="presOf" srcId="{5E654062-B6E5-44A0-8E96-5BBB2F5533B6}" destId="{C28E110D-4953-4D60-971C-B05312484DD0}" srcOrd="0" destOrd="0" presId="urn:microsoft.com/office/officeart/2005/8/layout/default"/>
    <dgm:cxn modelId="{DDEEF624-796C-4962-9E56-3FF9207087E0}" srcId="{5E654062-B6E5-44A0-8E96-5BBB2F5533B6}" destId="{F739E471-37F3-4BE0-B730-9FD1ACC2AA3E}" srcOrd="0" destOrd="0" parTransId="{729263EC-F297-4AE2-BFC6-AF603EDF68E1}" sibTransId="{4112A6B8-427B-417D-B9E3-E305558F9267}"/>
    <dgm:cxn modelId="{D6DDEF51-21E1-4517-9B3E-9B2D2B1306EC}" type="presOf" srcId="{F739E471-37F3-4BE0-B730-9FD1ACC2AA3E}" destId="{C28E110D-4953-4D60-971C-B05312484DD0}" srcOrd="0" destOrd="1" presId="urn:microsoft.com/office/officeart/2005/8/layout/default"/>
    <dgm:cxn modelId="{47E16A9F-1838-4B4E-8C64-65FCA38375CD}" srcId="{5E654062-B6E5-44A0-8E96-5BBB2F5533B6}" destId="{6D827C05-9EB4-456C-855C-C3B544EC1FF0}" srcOrd="1" destOrd="0" parTransId="{EA14B7E0-0C79-4816-A753-A9EDEFF0B05D}" sibTransId="{E9D38D59-7CDE-4C89-B989-777625FC745A}"/>
    <dgm:cxn modelId="{BF7883A2-B4EF-408B-8F18-12C6B215DFE8}" type="presOf" srcId="{4E7412E7-55AE-4B54-9B1B-699D662A4198}" destId="{BC1B45D0-432F-4AC7-A8F1-AD1B12ABDF53}" srcOrd="0" destOrd="0" presId="urn:microsoft.com/office/officeart/2005/8/layout/default"/>
    <dgm:cxn modelId="{21264CBE-E3A6-4B21-87E5-734E0F56EF59}" type="presOf" srcId="{6D827C05-9EB4-456C-855C-C3B544EC1FF0}" destId="{C28E110D-4953-4D60-971C-B05312484DD0}" srcOrd="0" destOrd="2" presId="urn:microsoft.com/office/officeart/2005/8/layout/default"/>
    <dgm:cxn modelId="{91EC24DB-2E5C-4EE6-898B-9F81451C8E16}" srcId="{95669768-0594-4B48-8729-CC00817F8905}" destId="{5E654062-B6E5-44A0-8E96-5BBB2F5533B6}" srcOrd="1" destOrd="0" parTransId="{BB10A5B5-3103-4A26-B1E3-8CDD9796B13C}" sibTransId="{6F0E0E36-BE90-413C-8249-536111A32301}"/>
    <dgm:cxn modelId="{040E01F4-6556-4FE2-BC40-7A0172999DBA}" srcId="{95669768-0594-4B48-8729-CC00817F8905}" destId="{4E7412E7-55AE-4B54-9B1B-699D662A4198}" srcOrd="0" destOrd="0" parTransId="{236D973C-6197-4099-A689-085E93482E04}" sibTransId="{82AF5B10-2F18-482A-B4B8-8CFA3487AF3C}"/>
    <dgm:cxn modelId="{096B058C-E0A9-4F25-BF5A-F1B98555616E}" type="presParOf" srcId="{00B987D7-4395-4155-9CF2-93478B13C8B9}" destId="{BC1B45D0-432F-4AC7-A8F1-AD1B12ABDF53}" srcOrd="0" destOrd="0" presId="urn:microsoft.com/office/officeart/2005/8/layout/default"/>
    <dgm:cxn modelId="{D3156E50-26FA-427A-B56E-08E5E04B0A1F}" type="presParOf" srcId="{00B987D7-4395-4155-9CF2-93478B13C8B9}" destId="{1212220C-45B4-40A8-BE9F-5D2437102088}" srcOrd="1" destOrd="0" presId="urn:microsoft.com/office/officeart/2005/8/layout/default"/>
    <dgm:cxn modelId="{1817D450-B94F-42D7-8E01-4935F20221D4}" type="presParOf" srcId="{00B987D7-4395-4155-9CF2-93478B13C8B9}" destId="{C28E110D-4953-4D60-971C-B05312484DD0}"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F9B2723-EF9D-481A-83CC-E33B9282293C}"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3D90C548-DA37-4A4A-B652-3DEBD0560E97}">
      <dgm:prSet/>
      <dgm:spPr/>
      <dgm:t>
        <a:bodyPr/>
        <a:lstStyle/>
        <a:p>
          <a:r>
            <a:rPr lang="it-IT" b="1"/>
            <a:t>Legal considerations regarding claims for international protection made in the context of the adverse effects of climate change and disasters</a:t>
          </a:r>
          <a:endParaRPr lang="en-US"/>
        </a:p>
      </dgm:t>
    </dgm:pt>
    <dgm:pt modelId="{3F93E78B-8235-4F51-9C94-DB2EAB22B9DF}" type="parTrans" cxnId="{0882D5FA-C451-42E2-A973-3A4436C85041}">
      <dgm:prSet/>
      <dgm:spPr/>
      <dgm:t>
        <a:bodyPr/>
        <a:lstStyle/>
        <a:p>
          <a:endParaRPr lang="en-US"/>
        </a:p>
      </dgm:t>
    </dgm:pt>
    <dgm:pt modelId="{72928D7A-F3EB-4263-996B-6B07F3AAD5BE}" type="sibTrans" cxnId="{0882D5FA-C451-42E2-A973-3A4436C85041}">
      <dgm:prSet/>
      <dgm:spPr/>
      <dgm:t>
        <a:bodyPr/>
        <a:lstStyle/>
        <a:p>
          <a:endParaRPr lang="en-US"/>
        </a:p>
      </dgm:t>
    </dgm:pt>
    <dgm:pt modelId="{8082C903-20D0-4E17-8CCE-0FDE122FB1CA}">
      <dgm:prSet/>
      <dgm:spPr/>
      <dgm:t>
        <a:bodyPr/>
        <a:lstStyle/>
        <a:p>
          <a:r>
            <a:rPr lang="it-IT"/>
            <a:t>Interaction with other migration drivers</a:t>
          </a:r>
          <a:endParaRPr lang="en-US"/>
        </a:p>
      </dgm:t>
    </dgm:pt>
    <dgm:pt modelId="{7C92AB75-12F6-47B4-A59C-9C8F392D11F1}" type="parTrans" cxnId="{6092AEE3-917B-47EB-9984-545C102822F9}">
      <dgm:prSet/>
      <dgm:spPr/>
      <dgm:t>
        <a:bodyPr/>
        <a:lstStyle/>
        <a:p>
          <a:endParaRPr lang="en-US"/>
        </a:p>
      </dgm:t>
    </dgm:pt>
    <dgm:pt modelId="{35B17918-7741-4166-A4B7-BAE63B3275A6}" type="sibTrans" cxnId="{6092AEE3-917B-47EB-9984-545C102822F9}">
      <dgm:prSet/>
      <dgm:spPr/>
      <dgm:t>
        <a:bodyPr/>
        <a:lstStyle/>
        <a:p>
          <a:endParaRPr lang="en-US"/>
        </a:p>
      </dgm:t>
    </dgm:pt>
    <dgm:pt modelId="{12590C25-2BF3-4D50-A76E-59B43329BEFC}">
      <dgm:prSet/>
      <dgm:spPr/>
      <dgm:t>
        <a:bodyPr/>
        <a:lstStyle/>
        <a:p>
          <a:r>
            <a:rPr lang="it-IT"/>
            <a:t>Application of the Geneva Convention of 1951</a:t>
          </a:r>
          <a:endParaRPr lang="en-US"/>
        </a:p>
      </dgm:t>
    </dgm:pt>
    <dgm:pt modelId="{C9326259-EB94-48DC-BA7F-10FF3F9D2C0B}" type="parTrans" cxnId="{303D1727-F7A9-41C5-B08C-A8F1897117E3}">
      <dgm:prSet/>
      <dgm:spPr/>
      <dgm:t>
        <a:bodyPr/>
        <a:lstStyle/>
        <a:p>
          <a:endParaRPr lang="en-US"/>
        </a:p>
      </dgm:t>
    </dgm:pt>
    <dgm:pt modelId="{D0A96A34-B322-4728-A87F-2BB9ECBEC165}" type="sibTrans" cxnId="{303D1727-F7A9-41C5-B08C-A8F1897117E3}">
      <dgm:prSet/>
      <dgm:spPr/>
      <dgm:t>
        <a:bodyPr/>
        <a:lstStyle/>
        <a:p>
          <a:endParaRPr lang="en-US"/>
        </a:p>
      </dgm:t>
    </dgm:pt>
    <dgm:pt modelId="{1F1DDC4B-82F5-4894-81F7-FE9FCC916956}">
      <dgm:prSet/>
      <dgm:spPr/>
      <dgm:t>
        <a:bodyPr/>
        <a:lstStyle/>
        <a:p>
          <a:r>
            <a:rPr lang="it-IT"/>
            <a:t>Regional criteria (OUA Convention 1969 and Cartagena Declaration 1984)</a:t>
          </a:r>
          <a:endParaRPr lang="en-US"/>
        </a:p>
      </dgm:t>
    </dgm:pt>
    <dgm:pt modelId="{250F72E8-E8C2-4944-B843-8814344F0FD1}" type="parTrans" cxnId="{016F6CB6-2304-4B97-AF24-9CD34A69B975}">
      <dgm:prSet/>
      <dgm:spPr/>
      <dgm:t>
        <a:bodyPr/>
        <a:lstStyle/>
        <a:p>
          <a:endParaRPr lang="en-US"/>
        </a:p>
      </dgm:t>
    </dgm:pt>
    <dgm:pt modelId="{9C97F31B-D434-4E08-B77A-488A419D26E3}" type="sibTrans" cxnId="{016F6CB6-2304-4B97-AF24-9CD34A69B975}">
      <dgm:prSet/>
      <dgm:spPr/>
      <dgm:t>
        <a:bodyPr/>
        <a:lstStyle/>
        <a:p>
          <a:endParaRPr lang="en-US"/>
        </a:p>
      </dgm:t>
    </dgm:pt>
    <dgm:pt modelId="{4C7C3A4C-44DB-4AEA-A904-02A086CDC6AC}">
      <dgm:prSet/>
      <dgm:spPr/>
      <dgm:t>
        <a:bodyPr/>
        <a:lstStyle/>
        <a:p>
          <a:r>
            <a:rPr lang="it-IT"/>
            <a:t>Complementary forms of international protection</a:t>
          </a:r>
          <a:endParaRPr lang="en-US"/>
        </a:p>
      </dgm:t>
    </dgm:pt>
    <dgm:pt modelId="{33376CC7-F82F-45E9-A9A9-54F8E4028635}" type="parTrans" cxnId="{0655D139-3DBD-48F7-A4DA-6A363CA98F10}">
      <dgm:prSet/>
      <dgm:spPr/>
      <dgm:t>
        <a:bodyPr/>
        <a:lstStyle/>
        <a:p>
          <a:endParaRPr lang="en-US"/>
        </a:p>
      </dgm:t>
    </dgm:pt>
    <dgm:pt modelId="{843ADD39-4842-4ABF-AD2B-BFCD3A0D49AB}" type="sibTrans" cxnId="{0655D139-3DBD-48F7-A4DA-6A363CA98F10}">
      <dgm:prSet/>
      <dgm:spPr/>
      <dgm:t>
        <a:bodyPr/>
        <a:lstStyle/>
        <a:p>
          <a:endParaRPr lang="en-US"/>
        </a:p>
      </dgm:t>
    </dgm:pt>
    <dgm:pt modelId="{BC0671AA-F173-482C-A885-26535C646E05}" type="pres">
      <dgm:prSet presAssocID="{5F9B2723-EF9D-481A-83CC-E33B9282293C}" presName="linear" presStyleCnt="0">
        <dgm:presLayoutVars>
          <dgm:animLvl val="lvl"/>
          <dgm:resizeHandles val="exact"/>
        </dgm:presLayoutVars>
      </dgm:prSet>
      <dgm:spPr/>
    </dgm:pt>
    <dgm:pt modelId="{8EE53AD1-CE94-41BB-83AE-8FF21D79A02E}" type="pres">
      <dgm:prSet presAssocID="{3D90C548-DA37-4A4A-B652-3DEBD0560E97}" presName="parentText" presStyleLbl="node1" presStyleIdx="0" presStyleCnt="5">
        <dgm:presLayoutVars>
          <dgm:chMax val="0"/>
          <dgm:bulletEnabled val="1"/>
        </dgm:presLayoutVars>
      </dgm:prSet>
      <dgm:spPr/>
    </dgm:pt>
    <dgm:pt modelId="{14A564CB-DDC5-4358-ACDD-A78A696E9253}" type="pres">
      <dgm:prSet presAssocID="{72928D7A-F3EB-4263-996B-6B07F3AAD5BE}" presName="spacer" presStyleCnt="0"/>
      <dgm:spPr/>
    </dgm:pt>
    <dgm:pt modelId="{3ADC9216-4689-4183-B42C-CC2F4EFA366F}" type="pres">
      <dgm:prSet presAssocID="{8082C903-20D0-4E17-8CCE-0FDE122FB1CA}" presName="parentText" presStyleLbl="node1" presStyleIdx="1" presStyleCnt="5">
        <dgm:presLayoutVars>
          <dgm:chMax val="0"/>
          <dgm:bulletEnabled val="1"/>
        </dgm:presLayoutVars>
      </dgm:prSet>
      <dgm:spPr/>
    </dgm:pt>
    <dgm:pt modelId="{47BABFE0-9632-499E-A475-9BDF93489D01}" type="pres">
      <dgm:prSet presAssocID="{35B17918-7741-4166-A4B7-BAE63B3275A6}" presName="spacer" presStyleCnt="0"/>
      <dgm:spPr/>
    </dgm:pt>
    <dgm:pt modelId="{917CCBFA-7909-4C7E-918C-1CA8E7890185}" type="pres">
      <dgm:prSet presAssocID="{12590C25-2BF3-4D50-A76E-59B43329BEFC}" presName="parentText" presStyleLbl="node1" presStyleIdx="2" presStyleCnt="5">
        <dgm:presLayoutVars>
          <dgm:chMax val="0"/>
          <dgm:bulletEnabled val="1"/>
        </dgm:presLayoutVars>
      </dgm:prSet>
      <dgm:spPr/>
    </dgm:pt>
    <dgm:pt modelId="{B8D00FE5-4F37-4C2B-BA74-73DC5F15D341}" type="pres">
      <dgm:prSet presAssocID="{D0A96A34-B322-4728-A87F-2BB9ECBEC165}" presName="spacer" presStyleCnt="0"/>
      <dgm:spPr/>
    </dgm:pt>
    <dgm:pt modelId="{63EC06C1-47E6-4CE3-A719-C7051F168375}" type="pres">
      <dgm:prSet presAssocID="{1F1DDC4B-82F5-4894-81F7-FE9FCC916956}" presName="parentText" presStyleLbl="node1" presStyleIdx="3" presStyleCnt="5">
        <dgm:presLayoutVars>
          <dgm:chMax val="0"/>
          <dgm:bulletEnabled val="1"/>
        </dgm:presLayoutVars>
      </dgm:prSet>
      <dgm:spPr/>
    </dgm:pt>
    <dgm:pt modelId="{7C1B0CA3-4935-4889-AB12-65C064B02295}" type="pres">
      <dgm:prSet presAssocID="{9C97F31B-D434-4E08-B77A-488A419D26E3}" presName="spacer" presStyleCnt="0"/>
      <dgm:spPr/>
    </dgm:pt>
    <dgm:pt modelId="{0F185755-F62B-404C-9988-BBE622361577}" type="pres">
      <dgm:prSet presAssocID="{4C7C3A4C-44DB-4AEA-A904-02A086CDC6AC}" presName="parentText" presStyleLbl="node1" presStyleIdx="4" presStyleCnt="5">
        <dgm:presLayoutVars>
          <dgm:chMax val="0"/>
          <dgm:bulletEnabled val="1"/>
        </dgm:presLayoutVars>
      </dgm:prSet>
      <dgm:spPr/>
    </dgm:pt>
  </dgm:ptLst>
  <dgm:cxnLst>
    <dgm:cxn modelId="{E7E1740C-FF8B-4FCC-9D50-DC1F9D4E1FC0}" type="presOf" srcId="{4C7C3A4C-44DB-4AEA-A904-02A086CDC6AC}" destId="{0F185755-F62B-404C-9988-BBE622361577}" srcOrd="0" destOrd="0" presId="urn:microsoft.com/office/officeart/2005/8/layout/vList2"/>
    <dgm:cxn modelId="{3A3CB61E-BEA8-49F8-8282-668E58741709}" type="presOf" srcId="{5F9B2723-EF9D-481A-83CC-E33B9282293C}" destId="{BC0671AA-F173-482C-A885-26535C646E05}" srcOrd="0" destOrd="0" presId="urn:microsoft.com/office/officeart/2005/8/layout/vList2"/>
    <dgm:cxn modelId="{303D1727-F7A9-41C5-B08C-A8F1897117E3}" srcId="{5F9B2723-EF9D-481A-83CC-E33B9282293C}" destId="{12590C25-2BF3-4D50-A76E-59B43329BEFC}" srcOrd="2" destOrd="0" parTransId="{C9326259-EB94-48DC-BA7F-10FF3F9D2C0B}" sibTransId="{D0A96A34-B322-4728-A87F-2BB9ECBEC165}"/>
    <dgm:cxn modelId="{0655D139-3DBD-48F7-A4DA-6A363CA98F10}" srcId="{5F9B2723-EF9D-481A-83CC-E33B9282293C}" destId="{4C7C3A4C-44DB-4AEA-A904-02A086CDC6AC}" srcOrd="4" destOrd="0" parTransId="{33376CC7-F82F-45E9-A9A9-54F8E4028635}" sibTransId="{843ADD39-4842-4ABF-AD2B-BFCD3A0D49AB}"/>
    <dgm:cxn modelId="{AE9B7D72-12CE-4FAE-BBAC-A202F91AA85C}" type="presOf" srcId="{8082C903-20D0-4E17-8CCE-0FDE122FB1CA}" destId="{3ADC9216-4689-4183-B42C-CC2F4EFA366F}" srcOrd="0" destOrd="0" presId="urn:microsoft.com/office/officeart/2005/8/layout/vList2"/>
    <dgm:cxn modelId="{0DA7E678-FB12-43DB-A6F7-7C84E4D46076}" type="presOf" srcId="{12590C25-2BF3-4D50-A76E-59B43329BEFC}" destId="{917CCBFA-7909-4C7E-918C-1CA8E7890185}" srcOrd="0" destOrd="0" presId="urn:microsoft.com/office/officeart/2005/8/layout/vList2"/>
    <dgm:cxn modelId="{016F6CB6-2304-4B97-AF24-9CD34A69B975}" srcId="{5F9B2723-EF9D-481A-83CC-E33B9282293C}" destId="{1F1DDC4B-82F5-4894-81F7-FE9FCC916956}" srcOrd="3" destOrd="0" parTransId="{250F72E8-E8C2-4944-B843-8814344F0FD1}" sibTransId="{9C97F31B-D434-4E08-B77A-488A419D26E3}"/>
    <dgm:cxn modelId="{6092AEE3-917B-47EB-9984-545C102822F9}" srcId="{5F9B2723-EF9D-481A-83CC-E33B9282293C}" destId="{8082C903-20D0-4E17-8CCE-0FDE122FB1CA}" srcOrd="1" destOrd="0" parTransId="{7C92AB75-12F6-47B4-A59C-9C8F392D11F1}" sibTransId="{35B17918-7741-4166-A4B7-BAE63B3275A6}"/>
    <dgm:cxn modelId="{4E6C46F8-0254-4108-AE59-0E25DDE1F390}" type="presOf" srcId="{3D90C548-DA37-4A4A-B652-3DEBD0560E97}" destId="{8EE53AD1-CE94-41BB-83AE-8FF21D79A02E}" srcOrd="0" destOrd="0" presId="urn:microsoft.com/office/officeart/2005/8/layout/vList2"/>
    <dgm:cxn modelId="{758F2FF9-C4F2-47BF-A031-6C350E776F37}" type="presOf" srcId="{1F1DDC4B-82F5-4894-81F7-FE9FCC916956}" destId="{63EC06C1-47E6-4CE3-A719-C7051F168375}" srcOrd="0" destOrd="0" presId="urn:microsoft.com/office/officeart/2005/8/layout/vList2"/>
    <dgm:cxn modelId="{0882D5FA-C451-42E2-A973-3A4436C85041}" srcId="{5F9B2723-EF9D-481A-83CC-E33B9282293C}" destId="{3D90C548-DA37-4A4A-B652-3DEBD0560E97}" srcOrd="0" destOrd="0" parTransId="{3F93E78B-8235-4F51-9C94-DB2EAB22B9DF}" sibTransId="{72928D7A-F3EB-4263-996B-6B07F3AAD5BE}"/>
    <dgm:cxn modelId="{EC848FB8-D8F0-488D-AA55-95FBA7E26D2E}" type="presParOf" srcId="{BC0671AA-F173-482C-A885-26535C646E05}" destId="{8EE53AD1-CE94-41BB-83AE-8FF21D79A02E}" srcOrd="0" destOrd="0" presId="urn:microsoft.com/office/officeart/2005/8/layout/vList2"/>
    <dgm:cxn modelId="{15E5CE7C-FA36-4A00-8FDE-F559FD0D10DE}" type="presParOf" srcId="{BC0671AA-F173-482C-A885-26535C646E05}" destId="{14A564CB-DDC5-4358-ACDD-A78A696E9253}" srcOrd="1" destOrd="0" presId="urn:microsoft.com/office/officeart/2005/8/layout/vList2"/>
    <dgm:cxn modelId="{87279A2B-4866-4481-A804-D31628BBF00D}" type="presParOf" srcId="{BC0671AA-F173-482C-A885-26535C646E05}" destId="{3ADC9216-4689-4183-B42C-CC2F4EFA366F}" srcOrd="2" destOrd="0" presId="urn:microsoft.com/office/officeart/2005/8/layout/vList2"/>
    <dgm:cxn modelId="{A0AE4F0D-F0B1-4566-BDD0-3AEFFDEC880C}" type="presParOf" srcId="{BC0671AA-F173-482C-A885-26535C646E05}" destId="{47BABFE0-9632-499E-A475-9BDF93489D01}" srcOrd="3" destOrd="0" presId="urn:microsoft.com/office/officeart/2005/8/layout/vList2"/>
    <dgm:cxn modelId="{C149F364-472A-4345-B7BC-25B4973F6F95}" type="presParOf" srcId="{BC0671AA-F173-482C-A885-26535C646E05}" destId="{917CCBFA-7909-4C7E-918C-1CA8E7890185}" srcOrd="4" destOrd="0" presId="urn:microsoft.com/office/officeart/2005/8/layout/vList2"/>
    <dgm:cxn modelId="{0115CA98-4502-48D2-A7D2-23A5DBB85BE4}" type="presParOf" srcId="{BC0671AA-F173-482C-A885-26535C646E05}" destId="{B8D00FE5-4F37-4C2B-BA74-73DC5F15D341}" srcOrd="5" destOrd="0" presId="urn:microsoft.com/office/officeart/2005/8/layout/vList2"/>
    <dgm:cxn modelId="{DDD04E82-6331-4B76-B624-AE7DADCE8AB3}" type="presParOf" srcId="{BC0671AA-F173-482C-A885-26535C646E05}" destId="{63EC06C1-47E6-4CE3-A719-C7051F168375}" srcOrd="6" destOrd="0" presId="urn:microsoft.com/office/officeart/2005/8/layout/vList2"/>
    <dgm:cxn modelId="{BC823B93-9635-413F-BA0A-3BB40A7D331C}" type="presParOf" srcId="{BC0671AA-F173-482C-A885-26535C646E05}" destId="{7C1B0CA3-4935-4889-AB12-65C064B02295}" srcOrd="7" destOrd="0" presId="urn:microsoft.com/office/officeart/2005/8/layout/vList2"/>
    <dgm:cxn modelId="{67044D2D-D63B-4EB6-B7BE-EDCCEAB10FA0}" type="presParOf" srcId="{BC0671AA-F173-482C-A885-26535C646E05}" destId="{0F185755-F62B-404C-9988-BBE622361577}"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33B6A13-6998-40FD-B665-98CF4F458527}" type="doc">
      <dgm:prSet loTypeId="urn:microsoft.com/office/officeart/2005/8/layout/default" loCatId="list" qsTypeId="urn:microsoft.com/office/officeart/2005/8/quickstyle/simple5" qsCatId="simple" csTypeId="urn:microsoft.com/office/officeart/2005/8/colors/colorful5" csCatId="colorful" phldr="1"/>
      <dgm:spPr/>
      <dgm:t>
        <a:bodyPr/>
        <a:lstStyle/>
        <a:p>
          <a:endParaRPr lang="en-US"/>
        </a:p>
      </dgm:t>
    </dgm:pt>
    <dgm:pt modelId="{FFE3C63E-A90B-4A3F-9DE1-A7789F838BD3}">
      <dgm:prSet/>
      <dgm:spPr/>
      <dgm:t>
        <a:bodyPr/>
        <a:lstStyle/>
        <a:p>
          <a:r>
            <a:rPr lang="it-IT" dirty="0" err="1"/>
            <a:t>Mitigation</a:t>
          </a:r>
          <a:r>
            <a:rPr lang="it-IT" dirty="0"/>
            <a:t> of </a:t>
          </a:r>
          <a:r>
            <a:rPr lang="it-IT" dirty="0" err="1"/>
            <a:t>climate</a:t>
          </a:r>
          <a:r>
            <a:rPr lang="it-IT" dirty="0"/>
            <a:t> </a:t>
          </a:r>
          <a:r>
            <a:rPr lang="it-IT" dirty="0" err="1"/>
            <a:t>change</a:t>
          </a:r>
          <a:r>
            <a:rPr lang="it-IT" dirty="0"/>
            <a:t> with the </a:t>
          </a:r>
          <a:r>
            <a:rPr lang="it-IT" dirty="0" err="1"/>
            <a:t>reduction</a:t>
          </a:r>
          <a:r>
            <a:rPr lang="it-IT" dirty="0"/>
            <a:t> of GHG </a:t>
          </a:r>
          <a:r>
            <a:rPr lang="it-IT" dirty="0" err="1"/>
            <a:t>emissions</a:t>
          </a:r>
          <a:r>
            <a:rPr lang="it-IT" dirty="0"/>
            <a:t> and </a:t>
          </a:r>
          <a:r>
            <a:rPr lang="it-IT" dirty="0" err="1"/>
            <a:t>reinforcement</a:t>
          </a:r>
          <a:r>
            <a:rPr lang="it-IT" dirty="0"/>
            <a:t> of carbon </a:t>
          </a:r>
          <a:r>
            <a:rPr lang="it-IT" dirty="0" err="1"/>
            <a:t>sink</a:t>
          </a:r>
          <a:r>
            <a:rPr lang="it-IT" dirty="0"/>
            <a:t> (</a:t>
          </a:r>
          <a:r>
            <a:rPr lang="it-IT" dirty="0" err="1"/>
            <a:t>forests</a:t>
          </a:r>
          <a:r>
            <a:rPr lang="it-IT" dirty="0"/>
            <a:t> and </a:t>
          </a:r>
          <a:r>
            <a:rPr lang="it-IT" dirty="0" err="1"/>
            <a:t>other</a:t>
          </a:r>
          <a:r>
            <a:rPr lang="it-IT" dirty="0"/>
            <a:t> carbon </a:t>
          </a:r>
          <a:r>
            <a:rPr lang="it-IT" dirty="0" err="1"/>
            <a:t>sinks</a:t>
          </a:r>
          <a:r>
            <a:rPr lang="it-IT" dirty="0"/>
            <a:t>): UNFCCC 1992, Kyoto </a:t>
          </a:r>
          <a:r>
            <a:rPr lang="it-IT" dirty="0" err="1"/>
            <a:t>Protocol</a:t>
          </a:r>
          <a:r>
            <a:rPr lang="it-IT" dirty="0"/>
            <a:t> 1997, Paris Agreement, 2015).</a:t>
          </a:r>
          <a:endParaRPr lang="en-US" dirty="0"/>
        </a:p>
      </dgm:t>
    </dgm:pt>
    <dgm:pt modelId="{0800D18F-C3A5-47BE-BA8A-E67B29BA65E0}" type="parTrans" cxnId="{1A4D0C29-3849-4EEC-8304-65F7BCD3C1C5}">
      <dgm:prSet/>
      <dgm:spPr/>
      <dgm:t>
        <a:bodyPr/>
        <a:lstStyle/>
        <a:p>
          <a:endParaRPr lang="en-US"/>
        </a:p>
      </dgm:t>
    </dgm:pt>
    <dgm:pt modelId="{67738F13-3F44-4079-BF04-B485E9FBFB4A}" type="sibTrans" cxnId="{1A4D0C29-3849-4EEC-8304-65F7BCD3C1C5}">
      <dgm:prSet/>
      <dgm:spPr/>
      <dgm:t>
        <a:bodyPr/>
        <a:lstStyle/>
        <a:p>
          <a:endParaRPr lang="en-US"/>
        </a:p>
      </dgm:t>
    </dgm:pt>
    <dgm:pt modelId="{4FBF901F-BA00-4430-A86F-286B100CFA21}">
      <dgm:prSet/>
      <dgm:spPr/>
      <dgm:t>
        <a:bodyPr/>
        <a:lstStyle/>
        <a:p>
          <a:r>
            <a:rPr lang="it-IT" dirty="0"/>
            <a:t>Adaptation to </a:t>
          </a:r>
          <a:r>
            <a:rPr lang="it-IT" dirty="0" err="1"/>
            <a:t>climate</a:t>
          </a:r>
          <a:r>
            <a:rPr lang="it-IT" dirty="0"/>
            <a:t> </a:t>
          </a:r>
          <a:r>
            <a:rPr lang="it-IT" dirty="0" err="1"/>
            <a:t>change</a:t>
          </a:r>
          <a:r>
            <a:rPr lang="it-IT" dirty="0"/>
            <a:t> (Bali Action Plan 2007, </a:t>
          </a:r>
          <a:r>
            <a:rPr lang="it-IT" dirty="0" err="1"/>
            <a:t>Cancùn</a:t>
          </a:r>
          <a:r>
            <a:rPr lang="it-IT" dirty="0"/>
            <a:t> Agreement 2010, Paris Agreement 2015); </a:t>
          </a:r>
          <a:r>
            <a:rPr lang="it-IT" dirty="0" err="1"/>
            <a:t>financial</a:t>
          </a:r>
          <a:r>
            <a:rPr lang="it-IT" dirty="0"/>
            <a:t> </a:t>
          </a:r>
          <a:r>
            <a:rPr lang="it-IT" dirty="0" err="1"/>
            <a:t>aid</a:t>
          </a:r>
          <a:r>
            <a:rPr lang="it-IT" dirty="0"/>
            <a:t> to </a:t>
          </a:r>
          <a:r>
            <a:rPr lang="it-IT" dirty="0" err="1"/>
            <a:t>most</a:t>
          </a:r>
          <a:r>
            <a:rPr lang="it-IT" dirty="0"/>
            <a:t> </a:t>
          </a:r>
          <a:r>
            <a:rPr lang="it-IT" dirty="0" err="1"/>
            <a:t>affected</a:t>
          </a:r>
          <a:r>
            <a:rPr lang="it-IT" dirty="0"/>
            <a:t> States (2013, </a:t>
          </a:r>
          <a:r>
            <a:rPr lang="it-IT" dirty="0" err="1"/>
            <a:t>Warsaw</a:t>
          </a:r>
          <a:r>
            <a:rPr lang="it-IT" dirty="0"/>
            <a:t> international </a:t>
          </a:r>
          <a:r>
            <a:rPr lang="it-IT" dirty="0" err="1"/>
            <a:t>mechanism</a:t>
          </a:r>
          <a:r>
            <a:rPr lang="it-IT" dirty="0"/>
            <a:t> for </a:t>
          </a:r>
          <a:r>
            <a:rPr lang="it-IT" dirty="0" err="1"/>
            <a:t>loss</a:t>
          </a:r>
          <a:r>
            <a:rPr lang="it-IT" dirty="0"/>
            <a:t> and </a:t>
          </a:r>
          <a:r>
            <a:rPr lang="it-IT" dirty="0" err="1"/>
            <a:t>damage</a:t>
          </a:r>
          <a:r>
            <a:rPr lang="it-IT" dirty="0"/>
            <a:t> </a:t>
          </a:r>
          <a:r>
            <a:rPr lang="it-IT" dirty="0" err="1"/>
            <a:t>associated</a:t>
          </a:r>
          <a:r>
            <a:rPr lang="it-IT" dirty="0"/>
            <a:t> with </a:t>
          </a:r>
          <a:r>
            <a:rPr lang="it-IT" dirty="0" err="1"/>
            <a:t>climate</a:t>
          </a:r>
          <a:r>
            <a:rPr lang="it-IT" dirty="0"/>
            <a:t> </a:t>
          </a:r>
          <a:r>
            <a:rPr lang="it-IT" dirty="0" err="1"/>
            <a:t>change</a:t>
          </a:r>
          <a:r>
            <a:rPr lang="it-IT" dirty="0"/>
            <a:t> impacts)</a:t>
          </a:r>
          <a:endParaRPr lang="en-US" dirty="0"/>
        </a:p>
      </dgm:t>
    </dgm:pt>
    <dgm:pt modelId="{1A3ECF5F-C593-4698-A556-6DDB945E7567}" type="parTrans" cxnId="{54A58CBB-FC65-4BC2-ADA2-5AB773FB6D61}">
      <dgm:prSet/>
      <dgm:spPr/>
      <dgm:t>
        <a:bodyPr/>
        <a:lstStyle/>
        <a:p>
          <a:endParaRPr lang="en-US"/>
        </a:p>
      </dgm:t>
    </dgm:pt>
    <dgm:pt modelId="{84B1CE01-9571-44C4-89C3-29AAEEE02C38}" type="sibTrans" cxnId="{54A58CBB-FC65-4BC2-ADA2-5AB773FB6D61}">
      <dgm:prSet/>
      <dgm:spPr/>
      <dgm:t>
        <a:bodyPr/>
        <a:lstStyle/>
        <a:p>
          <a:endParaRPr lang="en-US"/>
        </a:p>
      </dgm:t>
    </dgm:pt>
    <dgm:pt modelId="{96DA76B1-D400-4094-B645-ECBF19AE0DA4}" type="pres">
      <dgm:prSet presAssocID="{A33B6A13-6998-40FD-B665-98CF4F458527}" presName="diagram" presStyleCnt="0">
        <dgm:presLayoutVars>
          <dgm:dir/>
          <dgm:resizeHandles val="exact"/>
        </dgm:presLayoutVars>
      </dgm:prSet>
      <dgm:spPr/>
    </dgm:pt>
    <dgm:pt modelId="{B95B7D64-42C1-4578-AB9B-599F0A40D78A}" type="pres">
      <dgm:prSet presAssocID="{FFE3C63E-A90B-4A3F-9DE1-A7789F838BD3}" presName="node" presStyleLbl="node1" presStyleIdx="0" presStyleCnt="2">
        <dgm:presLayoutVars>
          <dgm:bulletEnabled val="1"/>
        </dgm:presLayoutVars>
      </dgm:prSet>
      <dgm:spPr/>
    </dgm:pt>
    <dgm:pt modelId="{82AB224E-CBF3-4579-B9E0-13DDF1B052B5}" type="pres">
      <dgm:prSet presAssocID="{67738F13-3F44-4079-BF04-B485E9FBFB4A}" presName="sibTrans" presStyleCnt="0"/>
      <dgm:spPr/>
    </dgm:pt>
    <dgm:pt modelId="{081A94EC-B76E-4786-A08F-A4EF82CF117E}" type="pres">
      <dgm:prSet presAssocID="{4FBF901F-BA00-4430-A86F-286B100CFA21}" presName="node" presStyleLbl="node1" presStyleIdx="1" presStyleCnt="2">
        <dgm:presLayoutVars>
          <dgm:bulletEnabled val="1"/>
        </dgm:presLayoutVars>
      </dgm:prSet>
      <dgm:spPr/>
    </dgm:pt>
  </dgm:ptLst>
  <dgm:cxnLst>
    <dgm:cxn modelId="{1A4D0C29-3849-4EEC-8304-65F7BCD3C1C5}" srcId="{A33B6A13-6998-40FD-B665-98CF4F458527}" destId="{FFE3C63E-A90B-4A3F-9DE1-A7789F838BD3}" srcOrd="0" destOrd="0" parTransId="{0800D18F-C3A5-47BE-BA8A-E67B29BA65E0}" sibTransId="{67738F13-3F44-4079-BF04-B485E9FBFB4A}"/>
    <dgm:cxn modelId="{5F3D0A2A-8586-473F-8B89-279113DADAB0}" type="presOf" srcId="{FFE3C63E-A90B-4A3F-9DE1-A7789F838BD3}" destId="{B95B7D64-42C1-4578-AB9B-599F0A40D78A}" srcOrd="0" destOrd="0" presId="urn:microsoft.com/office/officeart/2005/8/layout/default"/>
    <dgm:cxn modelId="{54A58CBB-FC65-4BC2-ADA2-5AB773FB6D61}" srcId="{A33B6A13-6998-40FD-B665-98CF4F458527}" destId="{4FBF901F-BA00-4430-A86F-286B100CFA21}" srcOrd="1" destOrd="0" parTransId="{1A3ECF5F-C593-4698-A556-6DDB945E7567}" sibTransId="{84B1CE01-9571-44C4-89C3-29AAEEE02C38}"/>
    <dgm:cxn modelId="{4A2078D8-F3FB-4B44-8672-39D324A59DBC}" type="presOf" srcId="{4FBF901F-BA00-4430-A86F-286B100CFA21}" destId="{081A94EC-B76E-4786-A08F-A4EF82CF117E}" srcOrd="0" destOrd="0" presId="urn:microsoft.com/office/officeart/2005/8/layout/default"/>
    <dgm:cxn modelId="{A1287AF0-2C8A-4808-93B0-D500325A9DD8}" type="presOf" srcId="{A33B6A13-6998-40FD-B665-98CF4F458527}" destId="{96DA76B1-D400-4094-B645-ECBF19AE0DA4}" srcOrd="0" destOrd="0" presId="urn:microsoft.com/office/officeart/2005/8/layout/default"/>
    <dgm:cxn modelId="{738043EC-D87E-4D8A-8BF6-121FE7001ABB}" type="presParOf" srcId="{96DA76B1-D400-4094-B645-ECBF19AE0DA4}" destId="{B95B7D64-42C1-4578-AB9B-599F0A40D78A}" srcOrd="0" destOrd="0" presId="urn:microsoft.com/office/officeart/2005/8/layout/default"/>
    <dgm:cxn modelId="{4C41FC62-A0CB-4B68-88BD-F430A1DC89D4}" type="presParOf" srcId="{96DA76B1-D400-4094-B645-ECBF19AE0DA4}" destId="{82AB224E-CBF3-4579-B9E0-13DDF1B052B5}" srcOrd="1" destOrd="0" presId="urn:microsoft.com/office/officeart/2005/8/layout/default"/>
    <dgm:cxn modelId="{FD7AF338-5A94-40EC-B2AC-E44B235134DB}" type="presParOf" srcId="{96DA76B1-D400-4094-B645-ECBF19AE0DA4}" destId="{081A94EC-B76E-4786-A08F-A4EF82CF117E}"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A91FD9-B484-4638-B120-FF52C02F28AA}">
      <dsp:nvSpPr>
        <dsp:cNvPr id="0" name=""/>
        <dsp:cNvSpPr/>
      </dsp:nvSpPr>
      <dsp:spPr>
        <a:xfrm>
          <a:off x="0" y="0"/>
          <a:ext cx="9872663" cy="4038600"/>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62712" tIns="362712" rIns="362712" bIns="362712" numCol="1" spcCol="1270" anchor="ctr" anchorCtr="0">
          <a:noAutofit/>
        </a:bodyPr>
        <a:lstStyle/>
        <a:p>
          <a:pPr marL="0" lvl="0" indent="0" algn="ctr" defTabSz="2266950">
            <a:lnSpc>
              <a:spcPct val="90000"/>
            </a:lnSpc>
            <a:spcBef>
              <a:spcPct val="0"/>
            </a:spcBef>
            <a:spcAft>
              <a:spcPct val="35000"/>
            </a:spcAft>
            <a:buNone/>
          </a:pPr>
          <a:r>
            <a:rPr lang="it-IT" sz="5100" kern="1200" dirty="0"/>
            <a:t>IOM Definition of </a:t>
          </a:r>
          <a:r>
            <a:rPr lang="it-IT" sz="5100" kern="1200" dirty="0" err="1"/>
            <a:t>Climate</a:t>
          </a:r>
          <a:r>
            <a:rPr lang="it-IT" sz="5100" kern="1200" dirty="0"/>
            <a:t> </a:t>
          </a:r>
          <a:r>
            <a:rPr lang="it-IT" sz="5100" kern="1200" dirty="0" err="1"/>
            <a:t>displaced</a:t>
          </a:r>
          <a:r>
            <a:rPr lang="it-IT" sz="5100" kern="1200" dirty="0"/>
            <a:t> </a:t>
          </a:r>
          <a:r>
            <a:rPr lang="it-IT" sz="5100" kern="1200" dirty="0" err="1"/>
            <a:t>persons</a:t>
          </a:r>
          <a:endParaRPr lang="en-US" sz="5100" kern="1200" dirty="0"/>
        </a:p>
      </dsp:txBody>
      <dsp:txXfrm>
        <a:off x="0" y="0"/>
        <a:ext cx="9872663" cy="2180844"/>
      </dsp:txXfrm>
    </dsp:sp>
    <dsp:sp modelId="{BFC55D26-AD54-4C34-B8BF-459C59643785}">
      <dsp:nvSpPr>
        <dsp:cNvPr id="0" name=""/>
        <dsp:cNvSpPr/>
      </dsp:nvSpPr>
      <dsp:spPr>
        <a:xfrm>
          <a:off x="0" y="2100072"/>
          <a:ext cx="9872663" cy="1857756"/>
        </a:xfrm>
        <a:prstGeom prst="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0" tIns="31750" rIns="177800" bIns="31750" numCol="1" spcCol="1270" anchor="ctr" anchorCtr="0">
          <a:noAutofit/>
        </a:bodyPr>
        <a:lstStyle/>
        <a:p>
          <a:pPr marL="0" lvl="0" indent="0" algn="ctr" defTabSz="1111250">
            <a:lnSpc>
              <a:spcPct val="90000"/>
            </a:lnSpc>
            <a:spcBef>
              <a:spcPct val="0"/>
            </a:spcBef>
            <a:spcAft>
              <a:spcPct val="35000"/>
            </a:spcAft>
            <a:buNone/>
          </a:pPr>
          <a:r>
            <a:rPr lang="it-IT" sz="2500" kern="1200" dirty="0"/>
            <a:t>«</a:t>
          </a:r>
          <a:r>
            <a:rPr lang="it-IT" sz="2500" kern="1200" dirty="0" err="1"/>
            <a:t>Persons</a:t>
          </a:r>
          <a:r>
            <a:rPr lang="it-IT" sz="2500" kern="1200" dirty="0"/>
            <a:t> or groups of </a:t>
          </a:r>
          <a:r>
            <a:rPr lang="it-IT" sz="2500" kern="1200" dirty="0" err="1"/>
            <a:t>persons</a:t>
          </a:r>
          <a:r>
            <a:rPr lang="it-IT" sz="2500" kern="1200" dirty="0"/>
            <a:t> </a:t>
          </a:r>
          <a:r>
            <a:rPr lang="it-IT" sz="2500" kern="1200" dirty="0" err="1"/>
            <a:t>who</a:t>
          </a:r>
          <a:r>
            <a:rPr lang="it-IT" sz="2500" kern="1200" dirty="0"/>
            <a:t>, for </a:t>
          </a:r>
          <a:r>
            <a:rPr lang="it-IT" sz="2500" kern="1200" dirty="0" err="1"/>
            <a:t>compelling</a:t>
          </a:r>
          <a:r>
            <a:rPr lang="it-IT" sz="2500" kern="1200" dirty="0"/>
            <a:t> </a:t>
          </a:r>
          <a:r>
            <a:rPr lang="it-IT" sz="2500" kern="1200" dirty="0" err="1"/>
            <a:t>reasons</a:t>
          </a:r>
          <a:r>
            <a:rPr lang="it-IT" sz="2500" kern="1200" dirty="0"/>
            <a:t> of </a:t>
          </a:r>
          <a:r>
            <a:rPr lang="it-IT" sz="2500" kern="1200" dirty="0" err="1"/>
            <a:t>sudden</a:t>
          </a:r>
          <a:r>
            <a:rPr lang="it-IT" sz="2500" kern="1200" dirty="0"/>
            <a:t> or progressive changes in the </a:t>
          </a:r>
          <a:r>
            <a:rPr lang="it-IT" sz="2500" kern="1200" dirty="0" err="1"/>
            <a:t>environment</a:t>
          </a:r>
          <a:r>
            <a:rPr lang="it-IT" sz="2500" kern="1200" dirty="0"/>
            <a:t> </a:t>
          </a:r>
          <a:r>
            <a:rPr lang="it-IT" sz="2500" kern="1200" dirty="0" err="1"/>
            <a:t>as</a:t>
          </a:r>
          <a:r>
            <a:rPr lang="it-IT" sz="2500" kern="1200" dirty="0"/>
            <a:t> a result of </a:t>
          </a:r>
          <a:r>
            <a:rPr lang="it-IT" sz="2500" kern="1200" dirty="0" err="1"/>
            <a:t>climate</a:t>
          </a:r>
          <a:r>
            <a:rPr lang="it-IT" sz="2500" kern="1200" dirty="0"/>
            <a:t> change </a:t>
          </a:r>
          <a:r>
            <a:rPr lang="it-IT" sz="2500" kern="1200" dirty="0" err="1"/>
            <a:t>that</a:t>
          </a:r>
          <a:r>
            <a:rPr lang="it-IT" sz="2500" kern="1200" dirty="0"/>
            <a:t> </a:t>
          </a:r>
          <a:r>
            <a:rPr lang="it-IT" sz="2500" kern="1200" dirty="0" err="1"/>
            <a:t>adversely</a:t>
          </a:r>
          <a:r>
            <a:rPr lang="it-IT" sz="2500" kern="1200" dirty="0"/>
            <a:t> </a:t>
          </a:r>
          <a:r>
            <a:rPr lang="it-IT" sz="2500" kern="1200" dirty="0" err="1"/>
            <a:t>affect</a:t>
          </a:r>
          <a:r>
            <a:rPr lang="it-IT" sz="2500" kern="1200" dirty="0"/>
            <a:t> </a:t>
          </a:r>
          <a:r>
            <a:rPr lang="it-IT" sz="2500" kern="1200" dirty="0" err="1"/>
            <a:t>their</a:t>
          </a:r>
          <a:r>
            <a:rPr lang="it-IT" sz="2500" kern="1200" dirty="0"/>
            <a:t> </a:t>
          </a:r>
          <a:r>
            <a:rPr lang="it-IT" sz="2500" kern="1200" dirty="0" err="1"/>
            <a:t>lives</a:t>
          </a:r>
          <a:r>
            <a:rPr lang="it-IT" sz="2500" kern="1200" dirty="0"/>
            <a:t> or living conditions, are </a:t>
          </a:r>
          <a:r>
            <a:rPr lang="it-IT" sz="2500" kern="1200" dirty="0" err="1"/>
            <a:t>obliged</a:t>
          </a:r>
          <a:r>
            <a:rPr lang="it-IT" sz="2500" kern="1200" dirty="0"/>
            <a:t> to </a:t>
          </a:r>
          <a:r>
            <a:rPr lang="it-IT" sz="2500" kern="1200" dirty="0" err="1"/>
            <a:t>leave</a:t>
          </a:r>
          <a:r>
            <a:rPr lang="it-IT" sz="2500" kern="1200" dirty="0"/>
            <a:t> </a:t>
          </a:r>
          <a:r>
            <a:rPr lang="it-IT" sz="2500" kern="1200" dirty="0" err="1"/>
            <a:t>their</a:t>
          </a:r>
          <a:r>
            <a:rPr lang="it-IT" sz="2500" kern="1200" dirty="0"/>
            <a:t> </a:t>
          </a:r>
          <a:r>
            <a:rPr lang="it-IT" sz="2500" kern="1200" dirty="0" err="1"/>
            <a:t>habitual</a:t>
          </a:r>
          <a:r>
            <a:rPr lang="it-IT" sz="2500" kern="1200" dirty="0"/>
            <a:t> </a:t>
          </a:r>
          <a:r>
            <a:rPr lang="it-IT" sz="2500" kern="1200" dirty="0" err="1"/>
            <a:t>homes</a:t>
          </a:r>
          <a:r>
            <a:rPr lang="it-IT" sz="2500" kern="1200" dirty="0"/>
            <a:t>, or </a:t>
          </a:r>
          <a:r>
            <a:rPr lang="it-IT" sz="2500" kern="1200" dirty="0" err="1"/>
            <a:t>choose</a:t>
          </a:r>
          <a:r>
            <a:rPr lang="it-IT" sz="2500" kern="1200" dirty="0"/>
            <a:t> to do so, </a:t>
          </a:r>
          <a:r>
            <a:rPr lang="it-IT" sz="2500" kern="1200" dirty="0" err="1"/>
            <a:t>either</a:t>
          </a:r>
          <a:r>
            <a:rPr lang="it-IT" sz="2500" kern="1200" dirty="0"/>
            <a:t> </a:t>
          </a:r>
          <a:r>
            <a:rPr lang="it-IT" sz="2500" kern="1200" dirty="0" err="1"/>
            <a:t>temporarily</a:t>
          </a:r>
          <a:r>
            <a:rPr lang="it-IT" sz="2500" kern="1200" dirty="0"/>
            <a:t> or </a:t>
          </a:r>
          <a:r>
            <a:rPr lang="it-IT" sz="2500" kern="1200" dirty="0" err="1"/>
            <a:t>permanently</a:t>
          </a:r>
          <a:r>
            <a:rPr lang="it-IT" sz="2500" kern="1200" dirty="0"/>
            <a:t>, and </a:t>
          </a:r>
          <a:r>
            <a:rPr lang="it-IT" sz="2500" kern="1200" dirty="0" err="1"/>
            <a:t>who</a:t>
          </a:r>
          <a:r>
            <a:rPr lang="it-IT" sz="2500" kern="1200" dirty="0"/>
            <a:t> </a:t>
          </a:r>
          <a:r>
            <a:rPr lang="it-IT" sz="2500" kern="1200" dirty="0" err="1"/>
            <a:t>move</a:t>
          </a:r>
          <a:r>
            <a:rPr lang="it-IT" sz="2500" kern="1200" dirty="0"/>
            <a:t> </a:t>
          </a:r>
          <a:r>
            <a:rPr lang="it-IT" sz="2500" kern="1200" dirty="0" err="1"/>
            <a:t>either</a:t>
          </a:r>
          <a:r>
            <a:rPr lang="it-IT" sz="2500" kern="1200" dirty="0"/>
            <a:t> </a:t>
          </a:r>
          <a:r>
            <a:rPr lang="it-IT" sz="2500" kern="1200" dirty="0" err="1"/>
            <a:t>within</a:t>
          </a:r>
          <a:r>
            <a:rPr lang="it-IT" sz="2500" kern="1200" dirty="0"/>
            <a:t> </a:t>
          </a:r>
          <a:r>
            <a:rPr lang="it-IT" sz="2500" kern="1200" dirty="0" err="1"/>
            <a:t>their</a:t>
          </a:r>
          <a:r>
            <a:rPr lang="it-IT" sz="2500" kern="1200" dirty="0"/>
            <a:t> </a:t>
          </a:r>
          <a:r>
            <a:rPr lang="it-IT" sz="2500" kern="1200" dirty="0" err="1"/>
            <a:t>own</a:t>
          </a:r>
          <a:r>
            <a:rPr lang="it-IT" sz="2500" kern="1200" dirty="0"/>
            <a:t> country or </a:t>
          </a:r>
          <a:r>
            <a:rPr lang="it-IT" sz="2500" kern="1200" dirty="0" err="1"/>
            <a:t>abroad</a:t>
          </a:r>
          <a:r>
            <a:rPr lang="it-IT" sz="2500" kern="1200" dirty="0"/>
            <a:t>»</a:t>
          </a:r>
          <a:endParaRPr lang="en-US" sz="2500" kern="1200" dirty="0"/>
        </a:p>
      </dsp:txBody>
      <dsp:txXfrm>
        <a:off x="0" y="2100072"/>
        <a:ext cx="9872663" cy="185775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2835A2-7C80-4D26-BA4C-53B9A3C4E01E}">
      <dsp:nvSpPr>
        <dsp:cNvPr id="0" name=""/>
        <dsp:cNvSpPr/>
      </dsp:nvSpPr>
      <dsp:spPr>
        <a:xfrm>
          <a:off x="134291" y="612"/>
          <a:ext cx="4332795" cy="27513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599629-9E90-4295-8BBE-7BF45E0EE6D9}">
      <dsp:nvSpPr>
        <dsp:cNvPr id="0" name=""/>
        <dsp:cNvSpPr/>
      </dsp:nvSpPr>
      <dsp:spPr>
        <a:xfrm>
          <a:off x="615713"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t-IT" sz="2400" kern="1200"/>
            <a:t>Sendai Framework for Disaster Risk Reduction 2015-2030</a:t>
          </a:r>
          <a:endParaRPr lang="en-US" sz="2400" kern="1200"/>
        </a:p>
      </dsp:txBody>
      <dsp:txXfrm>
        <a:off x="696297" y="538547"/>
        <a:ext cx="4171627" cy="2590157"/>
      </dsp:txXfrm>
    </dsp:sp>
    <dsp:sp modelId="{0EC9588D-A0DF-4145-AAAC-0B79688C8D5A}">
      <dsp:nvSpPr>
        <dsp:cNvPr id="0" name=""/>
        <dsp:cNvSpPr/>
      </dsp:nvSpPr>
      <dsp:spPr>
        <a:xfrm>
          <a:off x="5429930" y="612"/>
          <a:ext cx="4332795" cy="27513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FA4929-DECE-4F60-85AB-74473EC5F7F5}">
      <dsp:nvSpPr>
        <dsp:cNvPr id="0" name=""/>
        <dsp:cNvSpPr/>
      </dsp:nvSpPr>
      <dsp:spPr>
        <a:xfrm>
          <a:off x="5911352"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t-IT" sz="2400" kern="1200" dirty="0" err="1"/>
            <a:t>Climate</a:t>
          </a:r>
          <a:r>
            <a:rPr lang="it-IT" sz="2400" kern="1200" dirty="0"/>
            <a:t> </a:t>
          </a:r>
          <a:r>
            <a:rPr lang="it-IT" sz="2400" kern="1200" dirty="0" err="1"/>
            <a:t>change</a:t>
          </a:r>
          <a:r>
            <a:rPr lang="it-IT" sz="2400" kern="1200" dirty="0"/>
            <a:t> </a:t>
          </a:r>
          <a:r>
            <a:rPr lang="it-IT" sz="2400" kern="1200" dirty="0" err="1"/>
            <a:t>enhances</a:t>
          </a:r>
          <a:r>
            <a:rPr lang="it-IT" sz="2400" kern="1200" dirty="0"/>
            <a:t> the risk of </a:t>
          </a:r>
          <a:r>
            <a:rPr lang="it-IT" sz="2400" kern="1200" dirty="0" err="1"/>
            <a:t>natural</a:t>
          </a:r>
          <a:r>
            <a:rPr lang="it-IT" sz="2400" kern="1200" dirty="0"/>
            <a:t> </a:t>
          </a:r>
          <a:r>
            <a:rPr lang="it-IT" sz="2400" kern="1200" dirty="0" err="1"/>
            <a:t>catastrophes</a:t>
          </a:r>
          <a:r>
            <a:rPr lang="it-IT" sz="2400" kern="1200" dirty="0"/>
            <a:t> and </a:t>
          </a:r>
          <a:r>
            <a:rPr lang="it-IT" sz="2400" kern="1200" dirty="0" err="1"/>
            <a:t>it</a:t>
          </a:r>
          <a:r>
            <a:rPr lang="it-IT" sz="2400" kern="1200" dirty="0"/>
            <a:t> </a:t>
          </a:r>
          <a:r>
            <a:rPr lang="it-IT" sz="2400" kern="1200" dirty="0" err="1"/>
            <a:t>is</a:t>
          </a:r>
          <a:r>
            <a:rPr lang="it-IT" sz="2400" kern="1200" dirty="0"/>
            <a:t> </a:t>
          </a:r>
          <a:r>
            <a:rPr lang="it-IT" sz="2400" kern="1200" dirty="0" err="1"/>
            <a:t>necessary</a:t>
          </a:r>
          <a:r>
            <a:rPr lang="it-IT" sz="2400" kern="1200" dirty="0"/>
            <a:t> to </a:t>
          </a:r>
          <a:r>
            <a:rPr lang="it-IT" sz="2400" kern="1200" dirty="0" err="1"/>
            <a:t>promote</a:t>
          </a:r>
          <a:r>
            <a:rPr lang="it-IT" sz="2400" kern="1200" dirty="0"/>
            <a:t> the </a:t>
          </a:r>
          <a:r>
            <a:rPr lang="it-IT" sz="2400" kern="1200" dirty="0" err="1"/>
            <a:t>preparation</a:t>
          </a:r>
          <a:r>
            <a:rPr lang="it-IT" sz="2400" kern="1200" dirty="0"/>
            <a:t> of the </a:t>
          </a:r>
          <a:r>
            <a:rPr lang="it-IT" sz="2400" kern="1200" dirty="0" err="1"/>
            <a:t>most</a:t>
          </a:r>
          <a:r>
            <a:rPr lang="it-IT" sz="2400" kern="1200" dirty="0"/>
            <a:t> </a:t>
          </a:r>
          <a:r>
            <a:rPr lang="it-IT" sz="2400" kern="1200" dirty="0" err="1"/>
            <a:t>vulnerable</a:t>
          </a:r>
          <a:r>
            <a:rPr lang="it-IT" sz="2400" kern="1200" dirty="0"/>
            <a:t> communities to «</a:t>
          </a:r>
          <a:r>
            <a:rPr lang="it-IT" sz="2400" kern="1200" dirty="0" err="1"/>
            <a:t>disaster-induced</a:t>
          </a:r>
          <a:r>
            <a:rPr lang="it-IT" sz="2400" kern="1200" dirty="0"/>
            <a:t> </a:t>
          </a:r>
          <a:r>
            <a:rPr lang="it-IT" sz="2400" kern="1200" dirty="0" err="1"/>
            <a:t>displacement</a:t>
          </a:r>
          <a:r>
            <a:rPr lang="it-IT" sz="2400" kern="1200" dirty="0"/>
            <a:t>»</a:t>
          </a:r>
          <a:endParaRPr lang="en-US" sz="2400" kern="1200" dirty="0"/>
        </a:p>
      </dsp:txBody>
      <dsp:txXfrm>
        <a:off x="5991936" y="538547"/>
        <a:ext cx="4171627" cy="259015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4731FA-271F-4981-94DC-1FB344718EB4}">
      <dsp:nvSpPr>
        <dsp:cNvPr id="0" name=""/>
        <dsp:cNvSpPr/>
      </dsp:nvSpPr>
      <dsp:spPr>
        <a:xfrm>
          <a:off x="280186" y="42278"/>
          <a:ext cx="807257" cy="80725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3DBADB-A427-4D6D-9A4E-229DA16550E9}">
      <dsp:nvSpPr>
        <dsp:cNvPr id="0" name=""/>
        <dsp:cNvSpPr/>
      </dsp:nvSpPr>
      <dsp:spPr>
        <a:xfrm>
          <a:off x="449710" y="211802"/>
          <a:ext cx="468209" cy="4682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89ECB3-AA0F-4F0F-BB39-1D1B5BAE4730}">
      <dsp:nvSpPr>
        <dsp:cNvPr id="0" name=""/>
        <dsp:cNvSpPr/>
      </dsp:nvSpPr>
      <dsp:spPr>
        <a:xfrm>
          <a:off x="1260427" y="42278"/>
          <a:ext cx="1902821" cy="8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it-IT" sz="1100" kern="1200"/>
            <a:t>Obbligo di rispetto dei diritti umani</a:t>
          </a:r>
          <a:endParaRPr lang="en-US" sz="1100" kern="1200"/>
        </a:p>
      </dsp:txBody>
      <dsp:txXfrm>
        <a:off x="1260427" y="42278"/>
        <a:ext cx="1902821" cy="807257"/>
      </dsp:txXfrm>
    </dsp:sp>
    <dsp:sp modelId="{83DB5F22-6EF6-4E7B-803E-949F1CCE6F68}">
      <dsp:nvSpPr>
        <dsp:cNvPr id="0" name=""/>
        <dsp:cNvSpPr/>
      </dsp:nvSpPr>
      <dsp:spPr>
        <a:xfrm>
          <a:off x="3494800" y="42278"/>
          <a:ext cx="807257" cy="80725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E014D7-E923-4CB8-992E-B770B0C03D31}">
      <dsp:nvSpPr>
        <dsp:cNvPr id="0" name=""/>
        <dsp:cNvSpPr/>
      </dsp:nvSpPr>
      <dsp:spPr>
        <a:xfrm>
          <a:off x="3664324" y="211802"/>
          <a:ext cx="468209" cy="46820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8C5295-1DA2-4410-9CB3-8796F9C71C81}">
      <dsp:nvSpPr>
        <dsp:cNvPr id="0" name=""/>
        <dsp:cNvSpPr/>
      </dsp:nvSpPr>
      <dsp:spPr>
        <a:xfrm>
          <a:off x="4475041" y="42278"/>
          <a:ext cx="1902821" cy="8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it-IT" sz="1100" kern="1200"/>
            <a:t>Divieto di refoulement</a:t>
          </a:r>
          <a:endParaRPr lang="en-US" sz="1100" kern="1200"/>
        </a:p>
      </dsp:txBody>
      <dsp:txXfrm>
        <a:off x="4475041" y="42278"/>
        <a:ext cx="1902821" cy="807257"/>
      </dsp:txXfrm>
    </dsp:sp>
    <dsp:sp modelId="{2D2D8263-A4A4-443C-84FB-2390A8E943B0}">
      <dsp:nvSpPr>
        <dsp:cNvPr id="0" name=""/>
        <dsp:cNvSpPr/>
      </dsp:nvSpPr>
      <dsp:spPr>
        <a:xfrm>
          <a:off x="6709414" y="42278"/>
          <a:ext cx="807257" cy="80725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006F7B-7AC9-4DF7-B40C-758CB4875733}">
      <dsp:nvSpPr>
        <dsp:cNvPr id="0" name=""/>
        <dsp:cNvSpPr/>
      </dsp:nvSpPr>
      <dsp:spPr>
        <a:xfrm>
          <a:off x="6878938" y="211802"/>
          <a:ext cx="468209" cy="46820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68E3E3A-362C-4DE1-A683-ADCA9F5CE526}">
      <dsp:nvSpPr>
        <dsp:cNvPr id="0" name=""/>
        <dsp:cNvSpPr/>
      </dsp:nvSpPr>
      <dsp:spPr>
        <a:xfrm>
          <a:off x="7689655" y="42278"/>
          <a:ext cx="1902821" cy="8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it-IT" sz="1100" kern="1200"/>
            <a:t>Diritto di essere consultati e informati relativamente alle misure da adottare in caso di disastri</a:t>
          </a:r>
          <a:endParaRPr lang="en-US" sz="1100" kern="1200"/>
        </a:p>
      </dsp:txBody>
      <dsp:txXfrm>
        <a:off x="7689655" y="42278"/>
        <a:ext cx="1902821" cy="807257"/>
      </dsp:txXfrm>
    </dsp:sp>
    <dsp:sp modelId="{332643D7-C76D-443E-A494-C4E6F45D0994}">
      <dsp:nvSpPr>
        <dsp:cNvPr id="0" name=""/>
        <dsp:cNvSpPr/>
      </dsp:nvSpPr>
      <dsp:spPr>
        <a:xfrm>
          <a:off x="280186" y="1495105"/>
          <a:ext cx="807257" cy="807257"/>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A25F98-2891-4C5F-A69B-13A83555A487}">
      <dsp:nvSpPr>
        <dsp:cNvPr id="0" name=""/>
        <dsp:cNvSpPr/>
      </dsp:nvSpPr>
      <dsp:spPr>
        <a:xfrm>
          <a:off x="449710" y="1664629"/>
          <a:ext cx="468209" cy="46820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ABC32B-7F54-4497-9ECC-9C673E2590C9}">
      <dsp:nvSpPr>
        <dsp:cNvPr id="0" name=""/>
        <dsp:cNvSpPr/>
      </dsp:nvSpPr>
      <dsp:spPr>
        <a:xfrm>
          <a:off x="1260427" y="1495105"/>
          <a:ext cx="1902821" cy="8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it-IT" sz="1100" kern="1200"/>
            <a:t>Rispetto delle tradizioni e culture delle comunità indigene</a:t>
          </a:r>
          <a:endParaRPr lang="en-US" sz="1100" kern="1200"/>
        </a:p>
      </dsp:txBody>
      <dsp:txXfrm>
        <a:off x="1260427" y="1495105"/>
        <a:ext cx="1902821" cy="807257"/>
      </dsp:txXfrm>
    </dsp:sp>
    <dsp:sp modelId="{78139701-1999-4A22-9077-692F6009D1DF}">
      <dsp:nvSpPr>
        <dsp:cNvPr id="0" name=""/>
        <dsp:cNvSpPr/>
      </dsp:nvSpPr>
      <dsp:spPr>
        <a:xfrm>
          <a:off x="3494800" y="1495105"/>
          <a:ext cx="807257" cy="807257"/>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89B0C0-BDF1-4D40-9E0F-9A8782606F27}">
      <dsp:nvSpPr>
        <dsp:cNvPr id="0" name=""/>
        <dsp:cNvSpPr/>
      </dsp:nvSpPr>
      <dsp:spPr>
        <a:xfrm>
          <a:off x="3664324" y="1664629"/>
          <a:ext cx="468209" cy="46820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7EFFA7-0785-4D1A-B00E-11C71D709B91}">
      <dsp:nvSpPr>
        <dsp:cNvPr id="0" name=""/>
        <dsp:cNvSpPr/>
      </dsp:nvSpPr>
      <dsp:spPr>
        <a:xfrm>
          <a:off x="4475041" y="1495105"/>
          <a:ext cx="1902821" cy="8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it-IT" sz="1100" kern="1200"/>
            <a:t>Obbligo di adottare misure preventive per evitare l’insorgere di situazioni di rischio</a:t>
          </a:r>
          <a:endParaRPr lang="en-US" sz="1100" kern="1200"/>
        </a:p>
      </dsp:txBody>
      <dsp:txXfrm>
        <a:off x="4475041" y="1495105"/>
        <a:ext cx="1902821" cy="807257"/>
      </dsp:txXfrm>
    </dsp:sp>
    <dsp:sp modelId="{A85263BB-7A2F-421D-8207-A4D7E78C5394}">
      <dsp:nvSpPr>
        <dsp:cNvPr id="0" name=""/>
        <dsp:cNvSpPr/>
      </dsp:nvSpPr>
      <dsp:spPr>
        <a:xfrm>
          <a:off x="6709414" y="1495105"/>
          <a:ext cx="807257" cy="80725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E5B21B-206F-4ED2-8B14-D82EE8DCA59C}">
      <dsp:nvSpPr>
        <dsp:cNvPr id="0" name=""/>
        <dsp:cNvSpPr/>
      </dsp:nvSpPr>
      <dsp:spPr>
        <a:xfrm>
          <a:off x="6878938" y="1664629"/>
          <a:ext cx="468209" cy="46820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F0F584-39E4-480C-A31B-EC39AFD1C37B}">
      <dsp:nvSpPr>
        <dsp:cNvPr id="0" name=""/>
        <dsp:cNvSpPr/>
      </dsp:nvSpPr>
      <dsp:spPr>
        <a:xfrm>
          <a:off x="7689655" y="1495105"/>
          <a:ext cx="1902821" cy="8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it-IT" sz="1100" kern="1200"/>
            <a:t>Dovere di cooperare a livello bilaterale, regionale e internazionale, nei campi della prevenzione e gestione dei disastri, dell’accoglienza e protezione delle vittime, dell’assistenza finanziaria e umanitaria</a:t>
          </a:r>
          <a:endParaRPr lang="en-US" sz="1100" kern="1200"/>
        </a:p>
      </dsp:txBody>
      <dsp:txXfrm>
        <a:off x="7689655" y="1495105"/>
        <a:ext cx="1902821" cy="807257"/>
      </dsp:txXfrm>
    </dsp:sp>
    <dsp:sp modelId="{3C956B6D-9DB4-4C61-B1BA-3267DD61D12B}">
      <dsp:nvSpPr>
        <dsp:cNvPr id="0" name=""/>
        <dsp:cNvSpPr/>
      </dsp:nvSpPr>
      <dsp:spPr>
        <a:xfrm>
          <a:off x="280186" y="2947932"/>
          <a:ext cx="807257" cy="80725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B1B3CA-78B5-4E70-9BCE-BFF511936D18}">
      <dsp:nvSpPr>
        <dsp:cNvPr id="0" name=""/>
        <dsp:cNvSpPr/>
      </dsp:nvSpPr>
      <dsp:spPr>
        <a:xfrm>
          <a:off x="449710" y="3117456"/>
          <a:ext cx="468209" cy="468209"/>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59F520-3310-4FCA-9188-8A2053D5D76F}">
      <dsp:nvSpPr>
        <dsp:cNvPr id="0" name=""/>
        <dsp:cNvSpPr/>
      </dsp:nvSpPr>
      <dsp:spPr>
        <a:xfrm>
          <a:off x="1260427" y="2947932"/>
          <a:ext cx="1902821" cy="8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it-IT" sz="1100" kern="1200"/>
            <a:t>Evacuazione sempre misura di ultima istanza, decisa per legge e realizzata nel rispetto della sicurezza e dignità delle persone.  </a:t>
          </a:r>
          <a:endParaRPr lang="en-US" sz="1100" kern="1200"/>
        </a:p>
      </dsp:txBody>
      <dsp:txXfrm>
        <a:off x="1260427" y="2947932"/>
        <a:ext cx="1902821" cy="80725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C2967-A3A4-4EBC-A4BE-98538CB6732F}">
      <dsp:nvSpPr>
        <dsp:cNvPr id="0" name=""/>
        <dsp:cNvSpPr/>
      </dsp:nvSpPr>
      <dsp:spPr>
        <a:xfrm>
          <a:off x="103337" y="296291"/>
          <a:ext cx="1279658" cy="127965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D199A6-335D-461C-9B8E-8301CA5AB10B}">
      <dsp:nvSpPr>
        <dsp:cNvPr id="0" name=""/>
        <dsp:cNvSpPr/>
      </dsp:nvSpPr>
      <dsp:spPr>
        <a:xfrm>
          <a:off x="372065" y="565019"/>
          <a:ext cx="742201" cy="7422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2718A53-898F-46AB-8AFC-BAB0FE1DC36E}">
      <dsp:nvSpPr>
        <dsp:cNvPr id="0" name=""/>
        <dsp:cNvSpPr/>
      </dsp:nvSpPr>
      <dsp:spPr>
        <a:xfrm>
          <a:off x="1657207" y="296291"/>
          <a:ext cx="3016336" cy="1279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it-IT" sz="1100" kern="1200"/>
            <a:t>Ricollocamento pianificato non dovrebbe mai essere forzato, ma realizzato in base al libero consenso informato delle persone interessate</a:t>
          </a:r>
          <a:endParaRPr lang="en-US" sz="1100" kern="1200"/>
        </a:p>
      </dsp:txBody>
      <dsp:txXfrm>
        <a:off x="1657207" y="296291"/>
        <a:ext cx="3016336" cy="1279658"/>
      </dsp:txXfrm>
    </dsp:sp>
    <dsp:sp modelId="{324E7F75-BEF3-4655-840D-6D3087AC672D}">
      <dsp:nvSpPr>
        <dsp:cNvPr id="0" name=""/>
        <dsp:cNvSpPr/>
      </dsp:nvSpPr>
      <dsp:spPr>
        <a:xfrm>
          <a:off x="5199118" y="296291"/>
          <a:ext cx="1279658" cy="1279658"/>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5D1E48-0B5B-4303-8DED-E79650132F6E}">
      <dsp:nvSpPr>
        <dsp:cNvPr id="0" name=""/>
        <dsp:cNvSpPr/>
      </dsp:nvSpPr>
      <dsp:spPr>
        <a:xfrm>
          <a:off x="5467846" y="565019"/>
          <a:ext cx="742201" cy="7422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7508A5-4353-4928-BF54-8F9EB62944B2}">
      <dsp:nvSpPr>
        <dsp:cNvPr id="0" name=""/>
        <dsp:cNvSpPr/>
      </dsp:nvSpPr>
      <dsp:spPr>
        <a:xfrm>
          <a:off x="6752988" y="296291"/>
          <a:ext cx="3016336" cy="1279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it-IT" sz="1100" kern="1200"/>
            <a:t>L’unità familiare deve essere preservata</a:t>
          </a:r>
          <a:endParaRPr lang="en-US" sz="1100" kern="1200"/>
        </a:p>
      </dsp:txBody>
      <dsp:txXfrm>
        <a:off x="6752988" y="296291"/>
        <a:ext cx="3016336" cy="1279658"/>
      </dsp:txXfrm>
    </dsp:sp>
    <dsp:sp modelId="{B48F991F-AB8F-4BD1-AB67-8A442BC7841F}">
      <dsp:nvSpPr>
        <dsp:cNvPr id="0" name=""/>
        <dsp:cNvSpPr/>
      </dsp:nvSpPr>
      <dsp:spPr>
        <a:xfrm>
          <a:off x="103337" y="2221519"/>
          <a:ext cx="1279658" cy="127965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4B6318-7BD6-4E7C-AC9C-B3B646FDAF10}">
      <dsp:nvSpPr>
        <dsp:cNvPr id="0" name=""/>
        <dsp:cNvSpPr/>
      </dsp:nvSpPr>
      <dsp:spPr>
        <a:xfrm>
          <a:off x="372065" y="2490247"/>
          <a:ext cx="742201" cy="74220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0DDEFE-6532-4D04-9DBA-675A21AF8A5B}">
      <dsp:nvSpPr>
        <dsp:cNvPr id="0" name=""/>
        <dsp:cNvSpPr/>
      </dsp:nvSpPr>
      <dsp:spPr>
        <a:xfrm>
          <a:off x="1657207" y="2221519"/>
          <a:ext cx="3016336" cy="1279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it-IT" sz="1100" kern="1200"/>
            <a:t>Per quanto riguarda gli spostamenti transfrontalieri, tutti gli Stati dovrebbero riconoscere che la mobilità temporanea, circolare o permanente attraverso i confini può essere un importante strumento per permettere alle persone di adattarsi al cambiamento climatico e di affrontare l’impatto avverso dell’innalzamento del livello delle acque (principio 7)</a:t>
          </a:r>
          <a:endParaRPr lang="en-US" sz="1100" kern="1200"/>
        </a:p>
      </dsp:txBody>
      <dsp:txXfrm>
        <a:off x="1657207" y="2221519"/>
        <a:ext cx="3016336" cy="1279658"/>
      </dsp:txXfrm>
    </dsp:sp>
    <dsp:sp modelId="{5B405E4E-EF31-4407-8B00-A10DE61E8FCC}">
      <dsp:nvSpPr>
        <dsp:cNvPr id="0" name=""/>
        <dsp:cNvSpPr/>
      </dsp:nvSpPr>
      <dsp:spPr>
        <a:xfrm>
          <a:off x="5199118" y="2221519"/>
          <a:ext cx="1279658" cy="1279658"/>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988F62-35C1-48B2-8322-DAAE0139A659}">
      <dsp:nvSpPr>
        <dsp:cNvPr id="0" name=""/>
        <dsp:cNvSpPr/>
      </dsp:nvSpPr>
      <dsp:spPr>
        <a:xfrm>
          <a:off x="5467846" y="2490247"/>
          <a:ext cx="742201" cy="74220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726200-1D4A-4231-8374-8EECCF27A0E5}">
      <dsp:nvSpPr>
        <dsp:cNvPr id="0" name=""/>
        <dsp:cNvSpPr/>
      </dsp:nvSpPr>
      <dsp:spPr>
        <a:xfrm>
          <a:off x="6752988" y="2221519"/>
          <a:ext cx="3016336" cy="1279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it-IT" sz="1100" kern="1200"/>
            <a:t>Nel caso di spostamento transfrontaliero delle vittime di un disastro, gli Stati dovrebbero sempre accogliere tutte le persone la cui vita e salute siano in pericolo perché il proprio Stato non è in grado, a causa del disastro climatico, di garantire la loro protezione. In tale situazione, analogamente a quanto avviene per i rifugiati, si applica il divieto di respingimento qualora il rientro nel paese di residenza possa compromettere la sicurezza delle persone.</a:t>
          </a:r>
          <a:endParaRPr lang="en-US" sz="1100" kern="1200"/>
        </a:p>
      </dsp:txBody>
      <dsp:txXfrm>
        <a:off x="6752988" y="2221519"/>
        <a:ext cx="3016336" cy="127965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279CAC-1E15-4ABF-B817-5F0CDDA7A72F}">
      <dsp:nvSpPr>
        <dsp:cNvPr id="0" name=""/>
        <dsp:cNvSpPr/>
      </dsp:nvSpPr>
      <dsp:spPr>
        <a:xfrm>
          <a:off x="0" y="1854"/>
          <a:ext cx="6451943" cy="93982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BF2514-5401-4773-B568-7C4BF16F9C29}">
      <dsp:nvSpPr>
        <dsp:cNvPr id="0" name=""/>
        <dsp:cNvSpPr/>
      </dsp:nvSpPr>
      <dsp:spPr>
        <a:xfrm>
          <a:off x="284297" y="213315"/>
          <a:ext cx="516904" cy="5169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725EF1-7543-4C25-B158-660351379E0B}">
      <dsp:nvSpPr>
        <dsp:cNvPr id="0" name=""/>
        <dsp:cNvSpPr/>
      </dsp:nvSpPr>
      <dsp:spPr>
        <a:xfrm>
          <a:off x="1085500" y="1854"/>
          <a:ext cx="5366442" cy="939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465" tIns="99465" rIns="99465" bIns="99465" numCol="1" spcCol="1270" anchor="ctr" anchorCtr="0">
          <a:noAutofit/>
        </a:bodyPr>
        <a:lstStyle/>
        <a:p>
          <a:pPr marL="0" lvl="0" indent="0" algn="l" defTabSz="755650">
            <a:lnSpc>
              <a:spcPct val="90000"/>
            </a:lnSpc>
            <a:spcBef>
              <a:spcPct val="0"/>
            </a:spcBef>
            <a:spcAft>
              <a:spcPct val="35000"/>
            </a:spcAft>
            <a:buNone/>
          </a:pPr>
          <a:r>
            <a:rPr lang="it-IT" sz="1700" kern="1200"/>
            <a:t>Testo non vincolante che affronta il tema delle migrazioni in una prospettiva ampia, partendo da tre presupposti fondamentali:</a:t>
          </a:r>
          <a:endParaRPr lang="en-US" sz="1700" kern="1200"/>
        </a:p>
      </dsp:txBody>
      <dsp:txXfrm>
        <a:off x="1085500" y="1854"/>
        <a:ext cx="5366442" cy="939827"/>
      </dsp:txXfrm>
    </dsp:sp>
    <dsp:sp modelId="{C21762E0-DF6A-4489-8944-D20819D87BC3}">
      <dsp:nvSpPr>
        <dsp:cNvPr id="0" name=""/>
        <dsp:cNvSpPr/>
      </dsp:nvSpPr>
      <dsp:spPr>
        <a:xfrm>
          <a:off x="0" y="1176638"/>
          <a:ext cx="6451943" cy="93982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F0AE16-AC7D-4EED-8612-BCA61EC3FFA4}">
      <dsp:nvSpPr>
        <dsp:cNvPr id="0" name=""/>
        <dsp:cNvSpPr/>
      </dsp:nvSpPr>
      <dsp:spPr>
        <a:xfrm>
          <a:off x="284297" y="1388099"/>
          <a:ext cx="516904" cy="5169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0B0B7C-EBF4-4D22-9940-1363F1879DB5}">
      <dsp:nvSpPr>
        <dsp:cNvPr id="0" name=""/>
        <dsp:cNvSpPr/>
      </dsp:nvSpPr>
      <dsp:spPr>
        <a:xfrm>
          <a:off x="1085500" y="1176638"/>
          <a:ext cx="5366442" cy="939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465" tIns="99465" rIns="99465" bIns="99465" numCol="1" spcCol="1270" anchor="ctr" anchorCtr="0">
          <a:noAutofit/>
        </a:bodyPr>
        <a:lstStyle/>
        <a:p>
          <a:pPr marL="0" lvl="0" indent="0" algn="l" defTabSz="755650">
            <a:lnSpc>
              <a:spcPct val="90000"/>
            </a:lnSpc>
            <a:spcBef>
              <a:spcPct val="0"/>
            </a:spcBef>
            <a:spcAft>
              <a:spcPct val="35000"/>
            </a:spcAft>
            <a:buNone/>
          </a:pPr>
          <a:r>
            <a:rPr lang="it-IT" sz="1700" kern="1200"/>
            <a:t>1. I migranti sono titolari di diritti.</a:t>
          </a:r>
          <a:endParaRPr lang="en-US" sz="1700" kern="1200"/>
        </a:p>
      </dsp:txBody>
      <dsp:txXfrm>
        <a:off x="1085500" y="1176638"/>
        <a:ext cx="5366442" cy="939827"/>
      </dsp:txXfrm>
    </dsp:sp>
    <dsp:sp modelId="{E33ECD58-A9C3-4163-B181-144210EFAEA0}">
      <dsp:nvSpPr>
        <dsp:cNvPr id="0" name=""/>
        <dsp:cNvSpPr/>
      </dsp:nvSpPr>
      <dsp:spPr>
        <a:xfrm>
          <a:off x="0" y="2351421"/>
          <a:ext cx="6451943" cy="93982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5583FD-AA92-4AED-ACBF-A70C44C8BD02}">
      <dsp:nvSpPr>
        <dsp:cNvPr id="0" name=""/>
        <dsp:cNvSpPr/>
      </dsp:nvSpPr>
      <dsp:spPr>
        <a:xfrm>
          <a:off x="284297" y="2562882"/>
          <a:ext cx="516904" cy="5169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EE2225-38D5-4344-9C66-569C4663FA51}">
      <dsp:nvSpPr>
        <dsp:cNvPr id="0" name=""/>
        <dsp:cNvSpPr/>
      </dsp:nvSpPr>
      <dsp:spPr>
        <a:xfrm>
          <a:off x="1085500" y="2351421"/>
          <a:ext cx="5366442" cy="939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465" tIns="99465" rIns="99465" bIns="99465" numCol="1" spcCol="1270" anchor="ctr" anchorCtr="0">
          <a:noAutofit/>
        </a:bodyPr>
        <a:lstStyle/>
        <a:p>
          <a:pPr marL="0" lvl="0" indent="0" algn="l" defTabSz="755650">
            <a:lnSpc>
              <a:spcPct val="90000"/>
            </a:lnSpc>
            <a:spcBef>
              <a:spcPct val="0"/>
            </a:spcBef>
            <a:spcAft>
              <a:spcPct val="35000"/>
            </a:spcAft>
            <a:buNone/>
          </a:pPr>
          <a:r>
            <a:rPr lang="it-IT" sz="1700" kern="1200"/>
            <a:t>2. Gli Stati conservano la loro sovranità in materia di regolamentazione dell’accesso di stranieri sul proprio territorio.</a:t>
          </a:r>
          <a:endParaRPr lang="en-US" sz="1700" kern="1200"/>
        </a:p>
      </dsp:txBody>
      <dsp:txXfrm>
        <a:off x="1085500" y="2351421"/>
        <a:ext cx="5366442" cy="939827"/>
      </dsp:txXfrm>
    </dsp:sp>
    <dsp:sp modelId="{20C58062-46C0-4869-ACD6-8EABD1738797}">
      <dsp:nvSpPr>
        <dsp:cNvPr id="0" name=""/>
        <dsp:cNvSpPr/>
      </dsp:nvSpPr>
      <dsp:spPr>
        <a:xfrm>
          <a:off x="0" y="3526205"/>
          <a:ext cx="6451943" cy="939827"/>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379D7A-F5C8-4DD6-A9DD-11BC8B6AB414}">
      <dsp:nvSpPr>
        <dsp:cNvPr id="0" name=""/>
        <dsp:cNvSpPr/>
      </dsp:nvSpPr>
      <dsp:spPr>
        <a:xfrm>
          <a:off x="284297" y="3737666"/>
          <a:ext cx="516904" cy="5169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F6FF18-04E8-4175-8F71-70B07B954AFA}">
      <dsp:nvSpPr>
        <dsp:cNvPr id="0" name=""/>
        <dsp:cNvSpPr/>
      </dsp:nvSpPr>
      <dsp:spPr>
        <a:xfrm>
          <a:off x="1085500" y="3526205"/>
          <a:ext cx="5366442" cy="939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465" tIns="99465" rIns="99465" bIns="99465" numCol="1" spcCol="1270" anchor="ctr" anchorCtr="0">
          <a:noAutofit/>
        </a:bodyPr>
        <a:lstStyle/>
        <a:p>
          <a:pPr marL="0" lvl="0" indent="0" algn="l" defTabSz="755650">
            <a:lnSpc>
              <a:spcPct val="90000"/>
            </a:lnSpc>
            <a:spcBef>
              <a:spcPct val="0"/>
            </a:spcBef>
            <a:spcAft>
              <a:spcPct val="35000"/>
            </a:spcAft>
            <a:buNone/>
          </a:pPr>
          <a:r>
            <a:rPr lang="it-IT" sz="1700" kern="1200"/>
            <a:t>3. E’ necessaria una collaborazione tra Stati di partenza, di transito e di accoglienza. </a:t>
          </a:r>
          <a:endParaRPr lang="en-US" sz="1700" kern="1200"/>
        </a:p>
      </dsp:txBody>
      <dsp:txXfrm>
        <a:off x="1085500" y="3526205"/>
        <a:ext cx="5366442" cy="9398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D6FD75-EDA3-4C58-8E98-91E2360E669B}">
      <dsp:nvSpPr>
        <dsp:cNvPr id="0" name=""/>
        <dsp:cNvSpPr/>
      </dsp:nvSpPr>
      <dsp:spPr>
        <a:xfrm>
          <a:off x="0" y="3490"/>
          <a:ext cx="6451943" cy="74348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D8A18B-949B-4294-AEA8-759C3A9C61F4}">
      <dsp:nvSpPr>
        <dsp:cNvPr id="0" name=""/>
        <dsp:cNvSpPr/>
      </dsp:nvSpPr>
      <dsp:spPr>
        <a:xfrm>
          <a:off x="224904" y="170774"/>
          <a:ext cx="408916" cy="40891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E4E952-06E2-4F45-9C57-567C1229599D}">
      <dsp:nvSpPr>
        <dsp:cNvPr id="0" name=""/>
        <dsp:cNvSpPr/>
      </dsp:nvSpPr>
      <dsp:spPr>
        <a:xfrm>
          <a:off x="858724" y="3490"/>
          <a:ext cx="5593218" cy="743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685" tIns="78685" rIns="78685" bIns="78685" numCol="1" spcCol="1270" anchor="ctr" anchorCtr="0">
          <a:noAutofit/>
        </a:bodyPr>
        <a:lstStyle/>
        <a:p>
          <a:pPr marL="0" lvl="0" indent="0" algn="l" defTabSz="844550">
            <a:lnSpc>
              <a:spcPct val="90000"/>
            </a:lnSpc>
            <a:spcBef>
              <a:spcPct val="0"/>
            </a:spcBef>
            <a:spcAft>
              <a:spcPct val="35000"/>
            </a:spcAft>
            <a:buNone/>
          </a:pPr>
          <a:r>
            <a:rPr lang="it-IT" sz="1900" kern="1200" dirty="0"/>
            <a:t>Biofuels</a:t>
          </a:r>
          <a:endParaRPr lang="en-US" sz="1900" kern="1200" dirty="0"/>
        </a:p>
      </dsp:txBody>
      <dsp:txXfrm>
        <a:off x="858724" y="3490"/>
        <a:ext cx="5593218" cy="743484"/>
      </dsp:txXfrm>
    </dsp:sp>
    <dsp:sp modelId="{671372D8-D9A1-4534-9775-342486FE7F48}">
      <dsp:nvSpPr>
        <dsp:cNvPr id="0" name=""/>
        <dsp:cNvSpPr/>
      </dsp:nvSpPr>
      <dsp:spPr>
        <a:xfrm>
          <a:off x="0" y="932845"/>
          <a:ext cx="6451943" cy="74348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737A96-34A5-4274-B23A-5BCD2DB812D1}">
      <dsp:nvSpPr>
        <dsp:cNvPr id="0" name=""/>
        <dsp:cNvSpPr/>
      </dsp:nvSpPr>
      <dsp:spPr>
        <a:xfrm>
          <a:off x="224904" y="1100129"/>
          <a:ext cx="408916" cy="40891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D2A670-1BD5-4270-B2BE-280F80119742}">
      <dsp:nvSpPr>
        <dsp:cNvPr id="0" name=""/>
        <dsp:cNvSpPr/>
      </dsp:nvSpPr>
      <dsp:spPr>
        <a:xfrm>
          <a:off x="858724" y="932845"/>
          <a:ext cx="5593218" cy="743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685" tIns="78685" rIns="78685" bIns="78685" numCol="1" spcCol="1270" anchor="ctr" anchorCtr="0">
          <a:noAutofit/>
        </a:bodyPr>
        <a:lstStyle/>
        <a:p>
          <a:pPr marL="0" lvl="0" indent="0" algn="l" defTabSz="844550">
            <a:lnSpc>
              <a:spcPct val="90000"/>
            </a:lnSpc>
            <a:spcBef>
              <a:spcPct val="0"/>
            </a:spcBef>
            <a:spcAft>
              <a:spcPct val="35000"/>
            </a:spcAft>
            <a:buNone/>
          </a:pPr>
          <a:r>
            <a:rPr lang="en-US" sz="1900" kern="1200" dirty="0" err="1"/>
            <a:t>Extintion</a:t>
          </a:r>
          <a:r>
            <a:rPr lang="en-US" sz="1900" kern="1200" dirty="0"/>
            <a:t> of industries like coal</a:t>
          </a:r>
        </a:p>
      </dsp:txBody>
      <dsp:txXfrm>
        <a:off x="858724" y="932845"/>
        <a:ext cx="5593218" cy="743484"/>
      </dsp:txXfrm>
    </dsp:sp>
    <dsp:sp modelId="{3F1C51E3-2BC9-4AB4-A555-62B2F602AC7F}">
      <dsp:nvSpPr>
        <dsp:cNvPr id="0" name=""/>
        <dsp:cNvSpPr/>
      </dsp:nvSpPr>
      <dsp:spPr>
        <a:xfrm>
          <a:off x="0" y="1862201"/>
          <a:ext cx="6451943" cy="74348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725AA2-E92D-466B-BBEF-5B7F6BAD0552}">
      <dsp:nvSpPr>
        <dsp:cNvPr id="0" name=""/>
        <dsp:cNvSpPr/>
      </dsp:nvSpPr>
      <dsp:spPr>
        <a:xfrm>
          <a:off x="224904" y="2029485"/>
          <a:ext cx="408916" cy="40891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ED4C27-4BB8-4D88-AE56-316F262BC163}">
      <dsp:nvSpPr>
        <dsp:cNvPr id="0" name=""/>
        <dsp:cNvSpPr/>
      </dsp:nvSpPr>
      <dsp:spPr>
        <a:xfrm>
          <a:off x="858724" y="1862201"/>
          <a:ext cx="5593218" cy="743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685" tIns="78685" rIns="78685" bIns="78685" numCol="1" spcCol="1270" anchor="ctr" anchorCtr="0">
          <a:noAutofit/>
        </a:bodyPr>
        <a:lstStyle/>
        <a:p>
          <a:pPr marL="0" lvl="0" indent="0" algn="l" defTabSz="844550">
            <a:lnSpc>
              <a:spcPct val="90000"/>
            </a:lnSpc>
            <a:spcBef>
              <a:spcPct val="0"/>
            </a:spcBef>
            <a:spcAft>
              <a:spcPct val="35000"/>
            </a:spcAft>
            <a:buNone/>
          </a:pPr>
          <a:r>
            <a:rPr lang="it-IT" sz="1900" kern="1200" dirty="0" err="1"/>
            <a:t>Reforestation</a:t>
          </a:r>
          <a:endParaRPr lang="en-US" sz="1900" kern="1200" dirty="0"/>
        </a:p>
      </dsp:txBody>
      <dsp:txXfrm>
        <a:off x="858724" y="1862201"/>
        <a:ext cx="5593218" cy="743484"/>
      </dsp:txXfrm>
    </dsp:sp>
    <dsp:sp modelId="{B58CB707-9D89-470B-81F6-FE6DC970613D}">
      <dsp:nvSpPr>
        <dsp:cNvPr id="0" name=""/>
        <dsp:cNvSpPr/>
      </dsp:nvSpPr>
      <dsp:spPr>
        <a:xfrm>
          <a:off x="0" y="2791556"/>
          <a:ext cx="6451943" cy="743484"/>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FF3548-CE52-472B-BFAC-B71298FBE865}">
      <dsp:nvSpPr>
        <dsp:cNvPr id="0" name=""/>
        <dsp:cNvSpPr/>
      </dsp:nvSpPr>
      <dsp:spPr>
        <a:xfrm>
          <a:off x="224904" y="2958840"/>
          <a:ext cx="408916" cy="40891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BD7CB86-5AB0-4032-A8A9-C238D6440202}">
      <dsp:nvSpPr>
        <dsp:cNvPr id="0" name=""/>
        <dsp:cNvSpPr/>
      </dsp:nvSpPr>
      <dsp:spPr>
        <a:xfrm>
          <a:off x="858724" y="2791556"/>
          <a:ext cx="5593218" cy="743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685" tIns="78685" rIns="78685" bIns="78685" numCol="1" spcCol="1270" anchor="ctr" anchorCtr="0">
          <a:noAutofit/>
        </a:bodyPr>
        <a:lstStyle/>
        <a:p>
          <a:pPr marL="0" lvl="0" indent="0" algn="l" defTabSz="844550">
            <a:lnSpc>
              <a:spcPct val="90000"/>
            </a:lnSpc>
            <a:spcBef>
              <a:spcPct val="0"/>
            </a:spcBef>
            <a:spcAft>
              <a:spcPct val="35000"/>
            </a:spcAft>
            <a:buNone/>
          </a:pPr>
          <a:r>
            <a:rPr lang="it-IT" sz="1900" kern="1200"/>
            <a:t>Land-grabbing</a:t>
          </a:r>
          <a:endParaRPr lang="en-US" sz="1900" kern="1200"/>
        </a:p>
      </dsp:txBody>
      <dsp:txXfrm>
        <a:off x="858724" y="2791556"/>
        <a:ext cx="5593218" cy="743484"/>
      </dsp:txXfrm>
    </dsp:sp>
    <dsp:sp modelId="{AB220025-E582-44E9-B286-D883816E4681}">
      <dsp:nvSpPr>
        <dsp:cNvPr id="0" name=""/>
        <dsp:cNvSpPr/>
      </dsp:nvSpPr>
      <dsp:spPr>
        <a:xfrm>
          <a:off x="0" y="3720912"/>
          <a:ext cx="6451943" cy="743484"/>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1F85B4-4CB2-4A55-9359-DC0909E46471}">
      <dsp:nvSpPr>
        <dsp:cNvPr id="0" name=""/>
        <dsp:cNvSpPr/>
      </dsp:nvSpPr>
      <dsp:spPr>
        <a:xfrm>
          <a:off x="224904" y="3888196"/>
          <a:ext cx="408916" cy="40891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40F812-C88F-4B1E-8A65-44398CAAF1B6}">
      <dsp:nvSpPr>
        <dsp:cNvPr id="0" name=""/>
        <dsp:cNvSpPr/>
      </dsp:nvSpPr>
      <dsp:spPr>
        <a:xfrm>
          <a:off x="858724" y="3720912"/>
          <a:ext cx="5593218" cy="743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685" tIns="78685" rIns="78685" bIns="78685" numCol="1" spcCol="1270" anchor="ctr" anchorCtr="0">
          <a:noAutofit/>
        </a:bodyPr>
        <a:lstStyle/>
        <a:p>
          <a:pPr marL="0" lvl="0" indent="0" algn="l" defTabSz="844550">
            <a:lnSpc>
              <a:spcPct val="90000"/>
            </a:lnSpc>
            <a:spcBef>
              <a:spcPct val="0"/>
            </a:spcBef>
            <a:spcAft>
              <a:spcPct val="35000"/>
            </a:spcAft>
            <a:buNone/>
          </a:pPr>
          <a:r>
            <a:rPr lang="it-IT" sz="1900" kern="1200"/>
            <a:t>Indirect land-use change  </a:t>
          </a:r>
          <a:endParaRPr lang="en-US" sz="1900" kern="1200"/>
        </a:p>
      </dsp:txBody>
      <dsp:txXfrm>
        <a:off x="858724" y="3720912"/>
        <a:ext cx="5593218" cy="7434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E6AA4D-ABDC-4706-A08F-D41B6B55C40D}">
      <dsp:nvSpPr>
        <dsp:cNvPr id="0" name=""/>
        <dsp:cNvSpPr/>
      </dsp:nvSpPr>
      <dsp:spPr>
        <a:xfrm>
          <a:off x="0" y="3427105"/>
          <a:ext cx="5811128" cy="224855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it-IT" sz="2600" kern="1200" dirty="0" err="1"/>
            <a:t>Usually</a:t>
          </a:r>
          <a:r>
            <a:rPr lang="it-IT" sz="2600" kern="1200" dirty="0"/>
            <a:t> </a:t>
          </a:r>
          <a:r>
            <a:rPr lang="it-IT" sz="2600" kern="1200" dirty="0" err="1"/>
            <a:t>these</a:t>
          </a:r>
          <a:r>
            <a:rPr lang="it-IT" sz="2600" kern="1200" dirty="0"/>
            <a:t> people are </a:t>
          </a:r>
          <a:r>
            <a:rPr lang="it-IT" sz="2600" kern="1200" dirty="0" err="1"/>
            <a:t>affluent</a:t>
          </a:r>
          <a:r>
            <a:rPr lang="it-IT" sz="2600" kern="1200" dirty="0"/>
            <a:t> people and </a:t>
          </a:r>
          <a:r>
            <a:rPr lang="it-IT" sz="2600" kern="1200" dirty="0" err="1"/>
            <a:t>resettle</a:t>
          </a:r>
          <a:r>
            <a:rPr lang="it-IT" sz="2600" kern="1200" dirty="0"/>
            <a:t> </a:t>
          </a:r>
          <a:r>
            <a:rPr lang="it-IT" sz="2600" kern="1200" dirty="0" err="1"/>
            <a:t>abroad</a:t>
          </a:r>
          <a:endParaRPr lang="en-US" sz="2600" kern="1200" dirty="0"/>
        </a:p>
      </dsp:txBody>
      <dsp:txXfrm>
        <a:off x="0" y="3427105"/>
        <a:ext cx="5811128" cy="2248552"/>
      </dsp:txXfrm>
    </dsp:sp>
    <dsp:sp modelId="{EB6BFD76-4CE2-4E35-91CD-C168BCDBEB43}">
      <dsp:nvSpPr>
        <dsp:cNvPr id="0" name=""/>
        <dsp:cNvSpPr/>
      </dsp:nvSpPr>
      <dsp:spPr>
        <a:xfrm rot="10800000">
          <a:off x="0" y="2560"/>
          <a:ext cx="5811128" cy="3458273"/>
        </a:xfrm>
        <a:prstGeom prst="upArrowCallou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it-IT" sz="2600" kern="1200" dirty="0"/>
            <a:t>Urban </a:t>
          </a:r>
          <a:r>
            <a:rPr lang="it-IT" sz="2600" kern="1200" dirty="0" err="1"/>
            <a:t>elites</a:t>
          </a:r>
          <a:r>
            <a:rPr lang="it-IT" sz="2600" kern="1200" dirty="0"/>
            <a:t> </a:t>
          </a:r>
          <a:r>
            <a:rPr lang="it-IT" sz="2600" kern="1200" dirty="0" err="1"/>
            <a:t>leave</a:t>
          </a:r>
          <a:r>
            <a:rPr lang="it-IT" sz="2600" kern="1200" dirty="0"/>
            <a:t> the cities under the </a:t>
          </a:r>
          <a:r>
            <a:rPr lang="it-IT" sz="2600" kern="1200" dirty="0" err="1"/>
            <a:t>demographic</a:t>
          </a:r>
          <a:r>
            <a:rPr lang="it-IT" sz="2600" kern="1200" dirty="0"/>
            <a:t> pressure of </a:t>
          </a:r>
          <a:r>
            <a:rPr lang="it-IT" sz="2600" kern="1200" dirty="0" err="1"/>
            <a:t>internal</a:t>
          </a:r>
          <a:r>
            <a:rPr lang="it-IT" sz="2600" kern="1200" dirty="0"/>
            <a:t> </a:t>
          </a:r>
          <a:r>
            <a:rPr lang="it-IT" sz="2600" kern="1200" dirty="0" err="1"/>
            <a:t>migration</a:t>
          </a:r>
          <a:r>
            <a:rPr lang="it-IT" sz="2600" kern="1200" dirty="0"/>
            <a:t> due to </a:t>
          </a:r>
          <a:r>
            <a:rPr lang="it-IT" sz="2600" kern="1200" dirty="0" err="1"/>
            <a:t>climate</a:t>
          </a:r>
          <a:r>
            <a:rPr lang="it-IT" sz="2600" kern="1200" dirty="0"/>
            <a:t> </a:t>
          </a:r>
          <a:r>
            <a:rPr lang="it-IT" sz="2600" kern="1200" dirty="0" err="1"/>
            <a:t>change</a:t>
          </a:r>
          <a:r>
            <a:rPr lang="it-IT" sz="2600" kern="1200" dirty="0"/>
            <a:t>, </a:t>
          </a:r>
          <a:r>
            <a:rPr lang="it-IT" sz="2600" kern="1200" dirty="0" err="1"/>
            <a:t>which</a:t>
          </a:r>
          <a:r>
            <a:rPr lang="it-IT" sz="2600" kern="1200" dirty="0"/>
            <a:t> </a:t>
          </a:r>
          <a:r>
            <a:rPr lang="it-IT" sz="2600" kern="1200" dirty="0" err="1"/>
            <a:t>is</a:t>
          </a:r>
          <a:r>
            <a:rPr lang="it-IT" sz="2600" kern="1200" dirty="0"/>
            <a:t> </a:t>
          </a:r>
          <a:r>
            <a:rPr lang="it-IT" sz="2600" kern="1200" dirty="0" err="1"/>
            <a:t>exacerbating</a:t>
          </a:r>
          <a:r>
            <a:rPr lang="it-IT" sz="2600" kern="1200" dirty="0"/>
            <a:t> </a:t>
          </a:r>
          <a:r>
            <a:rPr lang="it-IT" sz="2600" kern="1200" dirty="0" err="1"/>
            <a:t>urbanization</a:t>
          </a:r>
          <a:r>
            <a:rPr lang="it-IT" sz="2600" kern="1200" dirty="0"/>
            <a:t>, </a:t>
          </a:r>
          <a:r>
            <a:rPr lang="it-IT" sz="2600" kern="1200" dirty="0" err="1"/>
            <a:t>especially</a:t>
          </a:r>
          <a:r>
            <a:rPr lang="it-IT" sz="2600" kern="1200" dirty="0"/>
            <a:t> in </a:t>
          </a:r>
          <a:r>
            <a:rPr lang="it-IT" sz="2600" kern="1200" dirty="0" err="1"/>
            <a:t>developing</a:t>
          </a:r>
          <a:r>
            <a:rPr lang="it-IT" sz="2600" kern="1200" dirty="0"/>
            <a:t> and </a:t>
          </a:r>
          <a:r>
            <a:rPr lang="it-IT" sz="2600" kern="1200" dirty="0" err="1"/>
            <a:t>vulnerable</a:t>
          </a:r>
          <a:r>
            <a:rPr lang="it-IT" sz="2600" kern="1200" dirty="0"/>
            <a:t> countries.</a:t>
          </a:r>
          <a:endParaRPr lang="en-US" sz="2600" kern="1200" dirty="0"/>
        </a:p>
      </dsp:txBody>
      <dsp:txXfrm rot="10800000">
        <a:off x="0" y="2560"/>
        <a:ext cx="5811128" cy="22470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910D2F-5C76-412E-B8D3-1FED29C669FE}">
      <dsp:nvSpPr>
        <dsp:cNvPr id="0" name=""/>
        <dsp:cNvSpPr/>
      </dsp:nvSpPr>
      <dsp:spPr>
        <a:xfrm>
          <a:off x="0" y="1798"/>
          <a:ext cx="10232136" cy="91171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549F54-5F06-430F-9ADD-D84985A93DED}">
      <dsp:nvSpPr>
        <dsp:cNvPr id="0" name=""/>
        <dsp:cNvSpPr/>
      </dsp:nvSpPr>
      <dsp:spPr>
        <a:xfrm>
          <a:off x="275794" y="206935"/>
          <a:ext cx="501444" cy="5014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357B7A-CAA8-4DD5-93E3-98EB10D30929}">
      <dsp:nvSpPr>
        <dsp:cNvPr id="0" name=""/>
        <dsp:cNvSpPr/>
      </dsp:nvSpPr>
      <dsp:spPr>
        <a:xfrm>
          <a:off x="1053033" y="1798"/>
          <a:ext cx="9179102" cy="911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490" tIns="96490" rIns="96490" bIns="96490" numCol="1" spcCol="1270" anchor="ctr" anchorCtr="0">
          <a:noAutofit/>
        </a:bodyPr>
        <a:lstStyle/>
        <a:p>
          <a:pPr marL="0" lvl="0" indent="0" algn="l" defTabSz="755650">
            <a:lnSpc>
              <a:spcPct val="90000"/>
            </a:lnSpc>
            <a:spcBef>
              <a:spcPct val="0"/>
            </a:spcBef>
            <a:spcAft>
              <a:spcPct val="35000"/>
            </a:spcAft>
            <a:buNone/>
          </a:pPr>
          <a:r>
            <a:rPr lang="it-IT" sz="1700" kern="1200"/>
            <a:t>1. See-level rise</a:t>
          </a:r>
          <a:endParaRPr lang="en-US" sz="1700" kern="1200"/>
        </a:p>
      </dsp:txBody>
      <dsp:txXfrm>
        <a:off x="1053033" y="1798"/>
        <a:ext cx="9179102" cy="911717"/>
      </dsp:txXfrm>
    </dsp:sp>
    <dsp:sp modelId="{0715472F-697B-414E-A045-222A80E86146}">
      <dsp:nvSpPr>
        <dsp:cNvPr id="0" name=""/>
        <dsp:cNvSpPr/>
      </dsp:nvSpPr>
      <dsp:spPr>
        <a:xfrm>
          <a:off x="0" y="1141445"/>
          <a:ext cx="10232136" cy="91171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BC8012-12AE-4C76-923A-4CBEE6E5D39B}">
      <dsp:nvSpPr>
        <dsp:cNvPr id="0" name=""/>
        <dsp:cNvSpPr/>
      </dsp:nvSpPr>
      <dsp:spPr>
        <a:xfrm>
          <a:off x="275794" y="1346582"/>
          <a:ext cx="501444" cy="5014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FAEBF71-7FAD-40D4-B683-E78FA29B858D}">
      <dsp:nvSpPr>
        <dsp:cNvPr id="0" name=""/>
        <dsp:cNvSpPr/>
      </dsp:nvSpPr>
      <dsp:spPr>
        <a:xfrm>
          <a:off x="1053033" y="1141445"/>
          <a:ext cx="9179102" cy="911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490" tIns="96490" rIns="96490" bIns="96490" numCol="1" spcCol="1270" anchor="ctr" anchorCtr="0">
          <a:noAutofit/>
        </a:bodyPr>
        <a:lstStyle/>
        <a:p>
          <a:pPr marL="0" lvl="0" indent="0" algn="l" defTabSz="755650">
            <a:lnSpc>
              <a:spcPct val="90000"/>
            </a:lnSpc>
            <a:spcBef>
              <a:spcPct val="0"/>
            </a:spcBef>
            <a:spcAft>
              <a:spcPct val="35000"/>
            </a:spcAft>
            <a:buNone/>
          </a:pPr>
          <a:r>
            <a:rPr lang="it-IT" sz="1700" kern="1200"/>
            <a:t>2. sudden-onset disasters: hurricanes, floods, drought</a:t>
          </a:r>
          <a:endParaRPr lang="en-US" sz="1700" kern="1200"/>
        </a:p>
      </dsp:txBody>
      <dsp:txXfrm>
        <a:off x="1053033" y="1141445"/>
        <a:ext cx="9179102" cy="911717"/>
      </dsp:txXfrm>
    </dsp:sp>
    <dsp:sp modelId="{A05E047A-2B32-4129-9A58-77E47674878E}">
      <dsp:nvSpPr>
        <dsp:cNvPr id="0" name=""/>
        <dsp:cNvSpPr/>
      </dsp:nvSpPr>
      <dsp:spPr>
        <a:xfrm>
          <a:off x="0" y="2281092"/>
          <a:ext cx="10232136" cy="91171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84A3E9-AF41-48CE-A864-A09477B506A4}">
      <dsp:nvSpPr>
        <dsp:cNvPr id="0" name=""/>
        <dsp:cNvSpPr/>
      </dsp:nvSpPr>
      <dsp:spPr>
        <a:xfrm>
          <a:off x="275794" y="2486229"/>
          <a:ext cx="501444" cy="5014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632AC4-566A-4213-B583-DA78E9AA3C03}">
      <dsp:nvSpPr>
        <dsp:cNvPr id="0" name=""/>
        <dsp:cNvSpPr/>
      </dsp:nvSpPr>
      <dsp:spPr>
        <a:xfrm>
          <a:off x="1053033" y="2281092"/>
          <a:ext cx="9179102" cy="911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490" tIns="96490" rIns="96490" bIns="96490" numCol="1" spcCol="1270" anchor="ctr" anchorCtr="0">
          <a:noAutofit/>
        </a:bodyPr>
        <a:lstStyle/>
        <a:p>
          <a:pPr marL="0" lvl="0" indent="0" algn="l" defTabSz="755650">
            <a:lnSpc>
              <a:spcPct val="90000"/>
            </a:lnSpc>
            <a:spcBef>
              <a:spcPct val="0"/>
            </a:spcBef>
            <a:spcAft>
              <a:spcPct val="35000"/>
            </a:spcAft>
            <a:buNone/>
          </a:pPr>
          <a:r>
            <a:rPr lang="it-IT" sz="1700" kern="1200"/>
            <a:t>3. progressive degradation of the quality and quantity of water for essential needs</a:t>
          </a:r>
          <a:endParaRPr lang="en-US" sz="1700" kern="1200"/>
        </a:p>
      </dsp:txBody>
      <dsp:txXfrm>
        <a:off x="1053033" y="2281092"/>
        <a:ext cx="9179102" cy="911717"/>
      </dsp:txXfrm>
    </dsp:sp>
    <dsp:sp modelId="{C6AD3DE7-F642-4704-B2AE-F076862DC5E2}">
      <dsp:nvSpPr>
        <dsp:cNvPr id="0" name=""/>
        <dsp:cNvSpPr/>
      </dsp:nvSpPr>
      <dsp:spPr>
        <a:xfrm>
          <a:off x="0" y="3420739"/>
          <a:ext cx="10232136" cy="911717"/>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A6C3BE-BA49-4F76-A2DA-920114C3D789}">
      <dsp:nvSpPr>
        <dsp:cNvPr id="0" name=""/>
        <dsp:cNvSpPr/>
      </dsp:nvSpPr>
      <dsp:spPr>
        <a:xfrm>
          <a:off x="275794" y="3625876"/>
          <a:ext cx="501444" cy="50144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C23283-FA8E-41E6-A55D-591FB5646FBA}">
      <dsp:nvSpPr>
        <dsp:cNvPr id="0" name=""/>
        <dsp:cNvSpPr/>
      </dsp:nvSpPr>
      <dsp:spPr>
        <a:xfrm>
          <a:off x="1053033" y="3420739"/>
          <a:ext cx="9179102" cy="911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490" tIns="96490" rIns="96490" bIns="96490" numCol="1" spcCol="1270" anchor="ctr" anchorCtr="0">
          <a:noAutofit/>
        </a:bodyPr>
        <a:lstStyle/>
        <a:p>
          <a:pPr marL="0" lvl="0" indent="0" algn="l" defTabSz="755650">
            <a:lnSpc>
              <a:spcPct val="90000"/>
            </a:lnSpc>
            <a:spcBef>
              <a:spcPct val="0"/>
            </a:spcBef>
            <a:spcAft>
              <a:spcPct val="35000"/>
            </a:spcAft>
            <a:buNone/>
          </a:pPr>
          <a:r>
            <a:rPr lang="it-IT" sz="1700" kern="1200"/>
            <a:t>4. Sudden or slow-onset increase of the number of persons arriving at a location, urban or rural, as a result of migration, creating a water stress in the hosting communities. Water insecurity is in this case both cause and effect of migration </a:t>
          </a:r>
          <a:endParaRPr lang="en-US" sz="1700" kern="1200"/>
        </a:p>
      </dsp:txBody>
      <dsp:txXfrm>
        <a:off x="1053033" y="3420739"/>
        <a:ext cx="9179102" cy="9117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DAF43B-DDBA-4404-A005-16BAE3063407}">
      <dsp:nvSpPr>
        <dsp:cNvPr id="0" name=""/>
        <dsp:cNvSpPr/>
      </dsp:nvSpPr>
      <dsp:spPr>
        <a:xfrm>
          <a:off x="3274283" y="2169"/>
          <a:ext cx="3683568" cy="104335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it-IT" sz="2000" kern="1200"/>
            <a:t>A) economic: vulnerability of the population, poverty, lack of resilience</a:t>
          </a:r>
          <a:endParaRPr lang="en-US" sz="2000" kern="1200"/>
        </a:p>
      </dsp:txBody>
      <dsp:txXfrm>
        <a:off x="3325215" y="53101"/>
        <a:ext cx="3581704" cy="941489"/>
      </dsp:txXfrm>
    </dsp:sp>
    <dsp:sp modelId="{36CE8CBC-1DCA-4071-A1EE-3E7FD3B64D23}">
      <dsp:nvSpPr>
        <dsp:cNvPr id="0" name=""/>
        <dsp:cNvSpPr/>
      </dsp:nvSpPr>
      <dsp:spPr>
        <a:xfrm>
          <a:off x="3274283" y="1097690"/>
          <a:ext cx="3683568" cy="104335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it-IT" sz="2000" kern="1200"/>
            <a:t>B) political: bad governance, industrial and agricultural policies of the governments</a:t>
          </a:r>
          <a:endParaRPr lang="en-US" sz="2000" kern="1200"/>
        </a:p>
      </dsp:txBody>
      <dsp:txXfrm>
        <a:off x="3325215" y="1148622"/>
        <a:ext cx="3581704" cy="941489"/>
      </dsp:txXfrm>
    </dsp:sp>
    <dsp:sp modelId="{8844FBBB-464F-4E92-9F0F-023B04B68BAF}">
      <dsp:nvSpPr>
        <dsp:cNvPr id="0" name=""/>
        <dsp:cNvSpPr/>
      </dsp:nvSpPr>
      <dsp:spPr>
        <a:xfrm>
          <a:off x="3274283" y="2193211"/>
          <a:ext cx="3683568" cy="1043353"/>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it-IT" sz="2000" kern="1200"/>
            <a:t>C) social: both in the country of origin and in the country of destination</a:t>
          </a:r>
          <a:endParaRPr lang="en-US" sz="2000" kern="1200"/>
        </a:p>
      </dsp:txBody>
      <dsp:txXfrm>
        <a:off x="3325215" y="2244143"/>
        <a:ext cx="3581704" cy="941489"/>
      </dsp:txXfrm>
    </dsp:sp>
    <dsp:sp modelId="{5DC4852F-2D88-412F-9D8F-42F45E4D2BF4}">
      <dsp:nvSpPr>
        <dsp:cNvPr id="0" name=""/>
        <dsp:cNvSpPr/>
      </dsp:nvSpPr>
      <dsp:spPr>
        <a:xfrm>
          <a:off x="3274283" y="3288733"/>
          <a:ext cx="3683568" cy="104335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it-IT" sz="2000" kern="1200"/>
            <a:t>D) environmental: geographic conditions on which climate change impacts</a:t>
          </a:r>
          <a:endParaRPr lang="en-US" sz="2000" kern="1200"/>
        </a:p>
      </dsp:txBody>
      <dsp:txXfrm>
        <a:off x="3325215" y="3339665"/>
        <a:ext cx="3581704" cy="94148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60F68A-5578-4876-9FD1-A834C95E9DCC}">
      <dsp:nvSpPr>
        <dsp:cNvPr id="0" name=""/>
        <dsp:cNvSpPr/>
      </dsp:nvSpPr>
      <dsp:spPr>
        <a:xfrm>
          <a:off x="0" y="726031"/>
          <a:ext cx="6451943" cy="134036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B42AC5-9A50-4794-BBCF-903F845D64C9}">
      <dsp:nvSpPr>
        <dsp:cNvPr id="0" name=""/>
        <dsp:cNvSpPr/>
      </dsp:nvSpPr>
      <dsp:spPr>
        <a:xfrm>
          <a:off x="405460" y="1027614"/>
          <a:ext cx="737201" cy="7372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64F2DA-3D9D-412B-A57A-87E073A4A775}">
      <dsp:nvSpPr>
        <dsp:cNvPr id="0" name=""/>
        <dsp:cNvSpPr/>
      </dsp:nvSpPr>
      <dsp:spPr>
        <a:xfrm>
          <a:off x="1548122" y="726031"/>
          <a:ext cx="4903820" cy="1340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855" tIns="141855" rIns="141855" bIns="141855" numCol="1" spcCol="1270" anchor="ctr" anchorCtr="0">
          <a:noAutofit/>
        </a:bodyPr>
        <a:lstStyle/>
        <a:p>
          <a:pPr marL="0" lvl="0" indent="0" algn="l" defTabSz="1111250">
            <a:lnSpc>
              <a:spcPct val="90000"/>
            </a:lnSpc>
            <a:spcBef>
              <a:spcPct val="0"/>
            </a:spcBef>
            <a:spcAft>
              <a:spcPct val="35000"/>
            </a:spcAft>
            <a:buNone/>
          </a:pPr>
          <a:r>
            <a:rPr lang="it-IT" sz="2500" kern="1200" dirty="0"/>
            <a:t>Instruments for the </a:t>
          </a:r>
          <a:r>
            <a:rPr lang="it-IT" sz="2500" kern="1200" dirty="0" err="1"/>
            <a:t>protection</a:t>
          </a:r>
          <a:r>
            <a:rPr lang="it-IT" sz="2500" kern="1200" dirty="0"/>
            <a:t> of </a:t>
          </a:r>
          <a:r>
            <a:rPr lang="it-IT" sz="2500" kern="1200" dirty="0" err="1"/>
            <a:t>migrants</a:t>
          </a:r>
          <a:r>
            <a:rPr lang="it-IT" sz="2500" kern="1200" dirty="0"/>
            <a:t>, </a:t>
          </a:r>
          <a:r>
            <a:rPr lang="it-IT" sz="2500" kern="1200" dirty="0" err="1"/>
            <a:t>refugees</a:t>
          </a:r>
          <a:r>
            <a:rPr lang="it-IT" sz="2500" kern="1200" dirty="0"/>
            <a:t> and </a:t>
          </a:r>
          <a:r>
            <a:rPr lang="it-IT" sz="2500" kern="1200" dirty="0" err="1"/>
            <a:t>IDPs</a:t>
          </a:r>
          <a:r>
            <a:rPr lang="it-IT" sz="2500" kern="1200" dirty="0"/>
            <a:t> (</a:t>
          </a:r>
          <a:r>
            <a:rPr lang="it-IT" sz="2500" kern="1200" dirty="0" err="1"/>
            <a:t>migration</a:t>
          </a:r>
          <a:r>
            <a:rPr lang="it-IT" sz="2500" kern="1200" dirty="0"/>
            <a:t> </a:t>
          </a:r>
          <a:r>
            <a:rPr lang="it-IT" sz="2500" kern="1200" dirty="0" err="1"/>
            <a:t>law</a:t>
          </a:r>
          <a:r>
            <a:rPr lang="it-IT" sz="2500" kern="1200" dirty="0"/>
            <a:t>)</a:t>
          </a:r>
          <a:endParaRPr lang="en-US" sz="2500" kern="1200" dirty="0"/>
        </a:p>
      </dsp:txBody>
      <dsp:txXfrm>
        <a:off x="1548122" y="726031"/>
        <a:ext cx="4903820" cy="1340366"/>
      </dsp:txXfrm>
    </dsp:sp>
    <dsp:sp modelId="{A13CD00D-7797-4424-A719-F988D1A2EDF4}">
      <dsp:nvSpPr>
        <dsp:cNvPr id="0" name=""/>
        <dsp:cNvSpPr/>
      </dsp:nvSpPr>
      <dsp:spPr>
        <a:xfrm>
          <a:off x="0" y="2401489"/>
          <a:ext cx="6451943" cy="134036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13E02B-A183-46CD-972C-82146B48AA59}">
      <dsp:nvSpPr>
        <dsp:cNvPr id="0" name=""/>
        <dsp:cNvSpPr/>
      </dsp:nvSpPr>
      <dsp:spPr>
        <a:xfrm>
          <a:off x="405460" y="2703071"/>
          <a:ext cx="737201" cy="7372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F712BE-AE9A-4143-A695-032D54EC552E}">
      <dsp:nvSpPr>
        <dsp:cNvPr id="0" name=""/>
        <dsp:cNvSpPr/>
      </dsp:nvSpPr>
      <dsp:spPr>
        <a:xfrm>
          <a:off x="1548122" y="2401489"/>
          <a:ext cx="4903820" cy="1340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855" tIns="141855" rIns="141855" bIns="141855" numCol="1" spcCol="1270" anchor="ctr" anchorCtr="0">
          <a:noAutofit/>
        </a:bodyPr>
        <a:lstStyle/>
        <a:p>
          <a:pPr marL="0" lvl="0" indent="0" algn="l" defTabSz="1111250">
            <a:lnSpc>
              <a:spcPct val="90000"/>
            </a:lnSpc>
            <a:spcBef>
              <a:spcPct val="0"/>
            </a:spcBef>
            <a:spcAft>
              <a:spcPct val="35000"/>
            </a:spcAft>
            <a:buNone/>
          </a:pPr>
          <a:r>
            <a:rPr lang="it-IT" sz="2500" kern="1200" dirty="0"/>
            <a:t>Instruments for the </a:t>
          </a:r>
          <a:r>
            <a:rPr lang="it-IT" sz="2500" kern="1200" dirty="0" err="1"/>
            <a:t>mitigation</a:t>
          </a:r>
          <a:r>
            <a:rPr lang="it-IT" sz="2500" kern="1200" dirty="0"/>
            <a:t> of </a:t>
          </a:r>
          <a:r>
            <a:rPr lang="it-IT" sz="2500" kern="1200" dirty="0" err="1"/>
            <a:t>climate</a:t>
          </a:r>
          <a:r>
            <a:rPr lang="it-IT" sz="2500" kern="1200" dirty="0"/>
            <a:t> </a:t>
          </a:r>
          <a:r>
            <a:rPr lang="it-IT" sz="2500" kern="1200" dirty="0" err="1"/>
            <a:t>change</a:t>
          </a:r>
          <a:r>
            <a:rPr lang="it-IT" sz="2500" kern="1200" dirty="0"/>
            <a:t>, for </a:t>
          </a:r>
          <a:r>
            <a:rPr lang="it-IT" sz="2500" kern="1200" dirty="0" err="1"/>
            <a:t>adaptation</a:t>
          </a:r>
          <a:r>
            <a:rPr lang="it-IT" sz="2500" kern="1200" dirty="0"/>
            <a:t> to the impact of </a:t>
          </a:r>
          <a:r>
            <a:rPr lang="it-IT" sz="2500" kern="1200" dirty="0" err="1"/>
            <a:t>climate</a:t>
          </a:r>
          <a:r>
            <a:rPr lang="it-IT" sz="2500" kern="1200" dirty="0"/>
            <a:t> </a:t>
          </a:r>
          <a:r>
            <a:rPr lang="it-IT" sz="2500" kern="1200" dirty="0" err="1"/>
            <a:t>change</a:t>
          </a:r>
          <a:endParaRPr lang="en-US" sz="2500" kern="1200" dirty="0"/>
        </a:p>
      </dsp:txBody>
      <dsp:txXfrm>
        <a:off x="1548122" y="2401489"/>
        <a:ext cx="4903820" cy="134036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1B45D0-432F-4AC7-A8F1-AD1B12ABDF53}">
      <dsp:nvSpPr>
        <dsp:cNvPr id="0" name=""/>
        <dsp:cNvSpPr/>
      </dsp:nvSpPr>
      <dsp:spPr>
        <a:xfrm>
          <a:off x="1205" y="488698"/>
          <a:ext cx="4700120" cy="282007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it-IT" sz="2600" kern="1200" dirty="0"/>
            <a:t>UN Convention fo the </a:t>
          </a:r>
          <a:r>
            <a:rPr lang="it-IT" sz="2600" kern="1200" dirty="0" err="1"/>
            <a:t>protection</a:t>
          </a:r>
          <a:r>
            <a:rPr lang="it-IT" sz="2600" kern="1200" dirty="0"/>
            <a:t> of the </a:t>
          </a:r>
          <a:r>
            <a:rPr lang="it-IT" sz="2600" kern="1200" dirty="0" err="1"/>
            <a:t>rights</a:t>
          </a:r>
          <a:r>
            <a:rPr lang="it-IT" sz="2600" kern="1200" dirty="0"/>
            <a:t> of </a:t>
          </a:r>
          <a:r>
            <a:rPr lang="it-IT" sz="2600" kern="1200" dirty="0" err="1"/>
            <a:t>all</a:t>
          </a:r>
          <a:r>
            <a:rPr lang="it-IT" sz="2600" kern="1200" dirty="0"/>
            <a:t> </a:t>
          </a:r>
          <a:r>
            <a:rPr lang="it-IT" sz="2600" kern="1200" dirty="0" err="1"/>
            <a:t>migrant</a:t>
          </a:r>
          <a:r>
            <a:rPr lang="it-IT" sz="2600" kern="1200" dirty="0"/>
            <a:t> workers and of </a:t>
          </a:r>
          <a:r>
            <a:rPr lang="it-IT" sz="2600" kern="1200" dirty="0" err="1"/>
            <a:t>their</a:t>
          </a:r>
          <a:r>
            <a:rPr lang="it-IT" sz="2600" kern="1200" dirty="0"/>
            <a:t> family </a:t>
          </a:r>
          <a:r>
            <a:rPr lang="it-IT" sz="2600" kern="1200" dirty="0" err="1"/>
            <a:t>members</a:t>
          </a:r>
          <a:r>
            <a:rPr lang="it-IT" sz="2600" kern="1200" dirty="0"/>
            <a:t> (1990, in force </a:t>
          </a:r>
          <a:r>
            <a:rPr lang="it-IT" sz="2600" kern="1200" dirty="0" err="1"/>
            <a:t>since</a:t>
          </a:r>
          <a:r>
            <a:rPr lang="it-IT" sz="2600" kern="1200" dirty="0"/>
            <a:t> 2003)</a:t>
          </a:r>
          <a:endParaRPr lang="en-US" sz="2600" kern="1200" dirty="0"/>
        </a:p>
      </dsp:txBody>
      <dsp:txXfrm>
        <a:off x="1205" y="488698"/>
        <a:ext cx="4700120" cy="2820072"/>
      </dsp:txXfrm>
    </dsp:sp>
    <dsp:sp modelId="{C28E110D-4953-4D60-971C-B05312484DD0}">
      <dsp:nvSpPr>
        <dsp:cNvPr id="0" name=""/>
        <dsp:cNvSpPr/>
      </dsp:nvSpPr>
      <dsp:spPr>
        <a:xfrm>
          <a:off x="5171337" y="488698"/>
          <a:ext cx="4700120" cy="282007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it-IT" sz="2600" kern="1200" dirty="0"/>
            <a:t>ILO Conventions on the </a:t>
          </a:r>
          <a:r>
            <a:rPr lang="it-IT" sz="2600" kern="1200" dirty="0" err="1"/>
            <a:t>protection</a:t>
          </a:r>
          <a:r>
            <a:rPr lang="it-IT" sz="2600" kern="1200" dirty="0"/>
            <a:t> of </a:t>
          </a:r>
          <a:r>
            <a:rPr lang="it-IT" sz="2600" kern="1200" dirty="0" err="1"/>
            <a:t>migrant</a:t>
          </a:r>
          <a:r>
            <a:rPr lang="it-IT" sz="2600" kern="1200" dirty="0"/>
            <a:t> workers:</a:t>
          </a:r>
          <a:endParaRPr lang="en-US" sz="2600" kern="1200" dirty="0"/>
        </a:p>
        <a:p>
          <a:pPr marL="228600" lvl="1" indent="-228600" algn="l" defTabSz="889000">
            <a:lnSpc>
              <a:spcPct val="90000"/>
            </a:lnSpc>
            <a:spcBef>
              <a:spcPct val="0"/>
            </a:spcBef>
            <a:spcAft>
              <a:spcPct val="15000"/>
            </a:spcAft>
            <a:buChar char="•"/>
          </a:pPr>
          <a:r>
            <a:rPr lang="it-IT" sz="2000" kern="1200" dirty="0"/>
            <a:t>Migration for </a:t>
          </a:r>
          <a:r>
            <a:rPr lang="it-IT" sz="2000" kern="1200" dirty="0" err="1"/>
            <a:t>Employment</a:t>
          </a:r>
          <a:r>
            <a:rPr lang="it-IT" sz="2000" kern="1200" dirty="0"/>
            <a:t> Convention (n. 97, 1949), 50 </a:t>
          </a:r>
          <a:r>
            <a:rPr lang="it-IT" sz="2000" kern="1200" dirty="0" err="1"/>
            <a:t>ratifications</a:t>
          </a:r>
          <a:endParaRPr lang="en-US" sz="2000" kern="1200" dirty="0"/>
        </a:p>
        <a:p>
          <a:pPr marL="228600" lvl="1" indent="-228600" algn="l" defTabSz="889000">
            <a:lnSpc>
              <a:spcPct val="90000"/>
            </a:lnSpc>
            <a:spcBef>
              <a:spcPct val="0"/>
            </a:spcBef>
            <a:spcAft>
              <a:spcPct val="15000"/>
            </a:spcAft>
            <a:buChar char="•"/>
          </a:pPr>
          <a:r>
            <a:rPr lang="it-IT" sz="2000" kern="1200" dirty="0" err="1"/>
            <a:t>Migrant</a:t>
          </a:r>
          <a:r>
            <a:rPr lang="it-IT" sz="2000" kern="1200" dirty="0"/>
            <a:t> Workers Convention (n. 143, 1975), 24 </a:t>
          </a:r>
          <a:r>
            <a:rPr lang="it-IT" sz="2000" kern="1200" dirty="0" err="1"/>
            <a:t>ratifications</a:t>
          </a:r>
          <a:r>
            <a:rPr lang="it-IT" sz="2000" kern="1200" dirty="0"/>
            <a:t>. 2 parts: I. </a:t>
          </a:r>
          <a:r>
            <a:rPr lang="it-IT" sz="2000" kern="1200" dirty="0" err="1"/>
            <a:t>Migrations</a:t>
          </a:r>
          <a:r>
            <a:rPr lang="it-IT" sz="2000" kern="1200" dirty="0"/>
            <a:t> in abusive </a:t>
          </a:r>
          <a:r>
            <a:rPr lang="it-IT" sz="2000" kern="1200" dirty="0" err="1"/>
            <a:t>conditions</a:t>
          </a:r>
          <a:r>
            <a:rPr lang="it-IT" sz="2000" kern="1200" dirty="0"/>
            <a:t>; II. </a:t>
          </a:r>
          <a:r>
            <a:rPr lang="it-IT" sz="2000" kern="1200" dirty="0" err="1"/>
            <a:t>Equality</a:t>
          </a:r>
          <a:r>
            <a:rPr lang="it-IT" sz="2000" kern="1200" dirty="0"/>
            <a:t> of </a:t>
          </a:r>
          <a:r>
            <a:rPr lang="it-IT" sz="2000" kern="1200" dirty="0" err="1"/>
            <a:t>opportunities</a:t>
          </a:r>
          <a:r>
            <a:rPr lang="it-IT" sz="2000" kern="1200" dirty="0"/>
            <a:t> and treatment.</a:t>
          </a:r>
          <a:endParaRPr lang="en-US" sz="2000" kern="1200" dirty="0"/>
        </a:p>
      </dsp:txBody>
      <dsp:txXfrm>
        <a:off x="5171337" y="488698"/>
        <a:ext cx="4700120" cy="282007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E53AD1-CE94-41BB-83AE-8FF21D79A02E}">
      <dsp:nvSpPr>
        <dsp:cNvPr id="0" name=""/>
        <dsp:cNvSpPr/>
      </dsp:nvSpPr>
      <dsp:spPr>
        <a:xfrm>
          <a:off x="0" y="30878"/>
          <a:ext cx="6263640" cy="104480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it-IT" sz="1900" b="1" kern="1200"/>
            <a:t>Legal considerations regarding claims for international protection made in the context of the adverse effects of climate change and disasters</a:t>
          </a:r>
          <a:endParaRPr lang="en-US" sz="1900" kern="1200"/>
        </a:p>
      </dsp:txBody>
      <dsp:txXfrm>
        <a:off x="51003" y="81881"/>
        <a:ext cx="6161634" cy="942803"/>
      </dsp:txXfrm>
    </dsp:sp>
    <dsp:sp modelId="{3ADC9216-4689-4183-B42C-CC2F4EFA366F}">
      <dsp:nvSpPr>
        <dsp:cNvPr id="0" name=""/>
        <dsp:cNvSpPr/>
      </dsp:nvSpPr>
      <dsp:spPr>
        <a:xfrm>
          <a:off x="0" y="1130408"/>
          <a:ext cx="6263640" cy="1044809"/>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it-IT" sz="1900" kern="1200"/>
            <a:t>Interaction with other migration drivers</a:t>
          </a:r>
          <a:endParaRPr lang="en-US" sz="1900" kern="1200"/>
        </a:p>
      </dsp:txBody>
      <dsp:txXfrm>
        <a:off x="51003" y="1181411"/>
        <a:ext cx="6161634" cy="942803"/>
      </dsp:txXfrm>
    </dsp:sp>
    <dsp:sp modelId="{917CCBFA-7909-4C7E-918C-1CA8E7890185}">
      <dsp:nvSpPr>
        <dsp:cNvPr id="0" name=""/>
        <dsp:cNvSpPr/>
      </dsp:nvSpPr>
      <dsp:spPr>
        <a:xfrm>
          <a:off x="0" y="2229939"/>
          <a:ext cx="6263640" cy="1044809"/>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it-IT" sz="1900" kern="1200"/>
            <a:t>Application of the Geneva Convention of 1951</a:t>
          </a:r>
          <a:endParaRPr lang="en-US" sz="1900" kern="1200"/>
        </a:p>
      </dsp:txBody>
      <dsp:txXfrm>
        <a:off x="51003" y="2280942"/>
        <a:ext cx="6161634" cy="942803"/>
      </dsp:txXfrm>
    </dsp:sp>
    <dsp:sp modelId="{63EC06C1-47E6-4CE3-A719-C7051F168375}">
      <dsp:nvSpPr>
        <dsp:cNvPr id="0" name=""/>
        <dsp:cNvSpPr/>
      </dsp:nvSpPr>
      <dsp:spPr>
        <a:xfrm>
          <a:off x="0" y="3329468"/>
          <a:ext cx="6263640" cy="1044809"/>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it-IT" sz="1900" kern="1200"/>
            <a:t>Regional criteria (OUA Convention 1969 and Cartagena Declaration 1984)</a:t>
          </a:r>
          <a:endParaRPr lang="en-US" sz="1900" kern="1200"/>
        </a:p>
      </dsp:txBody>
      <dsp:txXfrm>
        <a:off x="51003" y="3380471"/>
        <a:ext cx="6161634" cy="942803"/>
      </dsp:txXfrm>
    </dsp:sp>
    <dsp:sp modelId="{0F185755-F62B-404C-9988-BBE622361577}">
      <dsp:nvSpPr>
        <dsp:cNvPr id="0" name=""/>
        <dsp:cNvSpPr/>
      </dsp:nvSpPr>
      <dsp:spPr>
        <a:xfrm>
          <a:off x="0" y="4428998"/>
          <a:ext cx="6263640" cy="104480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it-IT" sz="1900" kern="1200"/>
            <a:t>Complementary forms of international protection</a:t>
          </a:r>
          <a:endParaRPr lang="en-US" sz="1900" kern="1200"/>
        </a:p>
      </dsp:txBody>
      <dsp:txXfrm>
        <a:off x="51003" y="4480001"/>
        <a:ext cx="6161634" cy="94280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5B7D64-42C1-4578-AB9B-599F0A40D78A}">
      <dsp:nvSpPr>
        <dsp:cNvPr id="0" name=""/>
        <dsp:cNvSpPr/>
      </dsp:nvSpPr>
      <dsp:spPr>
        <a:xfrm>
          <a:off x="1283" y="673807"/>
          <a:ext cx="5006206" cy="3003723"/>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it-IT" sz="2500" kern="1200" dirty="0" err="1"/>
            <a:t>Mitigation</a:t>
          </a:r>
          <a:r>
            <a:rPr lang="it-IT" sz="2500" kern="1200" dirty="0"/>
            <a:t> of </a:t>
          </a:r>
          <a:r>
            <a:rPr lang="it-IT" sz="2500" kern="1200" dirty="0" err="1"/>
            <a:t>climate</a:t>
          </a:r>
          <a:r>
            <a:rPr lang="it-IT" sz="2500" kern="1200" dirty="0"/>
            <a:t> </a:t>
          </a:r>
          <a:r>
            <a:rPr lang="it-IT" sz="2500" kern="1200" dirty="0" err="1"/>
            <a:t>change</a:t>
          </a:r>
          <a:r>
            <a:rPr lang="it-IT" sz="2500" kern="1200" dirty="0"/>
            <a:t> with the </a:t>
          </a:r>
          <a:r>
            <a:rPr lang="it-IT" sz="2500" kern="1200" dirty="0" err="1"/>
            <a:t>reduction</a:t>
          </a:r>
          <a:r>
            <a:rPr lang="it-IT" sz="2500" kern="1200" dirty="0"/>
            <a:t> of GHG </a:t>
          </a:r>
          <a:r>
            <a:rPr lang="it-IT" sz="2500" kern="1200" dirty="0" err="1"/>
            <a:t>emissions</a:t>
          </a:r>
          <a:r>
            <a:rPr lang="it-IT" sz="2500" kern="1200" dirty="0"/>
            <a:t> and </a:t>
          </a:r>
          <a:r>
            <a:rPr lang="it-IT" sz="2500" kern="1200" dirty="0" err="1"/>
            <a:t>reinforcement</a:t>
          </a:r>
          <a:r>
            <a:rPr lang="it-IT" sz="2500" kern="1200" dirty="0"/>
            <a:t> of carbon </a:t>
          </a:r>
          <a:r>
            <a:rPr lang="it-IT" sz="2500" kern="1200" dirty="0" err="1"/>
            <a:t>sink</a:t>
          </a:r>
          <a:r>
            <a:rPr lang="it-IT" sz="2500" kern="1200" dirty="0"/>
            <a:t> (</a:t>
          </a:r>
          <a:r>
            <a:rPr lang="it-IT" sz="2500" kern="1200" dirty="0" err="1"/>
            <a:t>forests</a:t>
          </a:r>
          <a:r>
            <a:rPr lang="it-IT" sz="2500" kern="1200" dirty="0"/>
            <a:t> and </a:t>
          </a:r>
          <a:r>
            <a:rPr lang="it-IT" sz="2500" kern="1200" dirty="0" err="1"/>
            <a:t>other</a:t>
          </a:r>
          <a:r>
            <a:rPr lang="it-IT" sz="2500" kern="1200" dirty="0"/>
            <a:t> carbon </a:t>
          </a:r>
          <a:r>
            <a:rPr lang="it-IT" sz="2500" kern="1200" dirty="0" err="1"/>
            <a:t>sinks</a:t>
          </a:r>
          <a:r>
            <a:rPr lang="it-IT" sz="2500" kern="1200" dirty="0"/>
            <a:t>): UNFCCC 1992, Kyoto </a:t>
          </a:r>
          <a:r>
            <a:rPr lang="it-IT" sz="2500" kern="1200" dirty="0" err="1"/>
            <a:t>Protocol</a:t>
          </a:r>
          <a:r>
            <a:rPr lang="it-IT" sz="2500" kern="1200" dirty="0"/>
            <a:t> 1997, Paris Agreement, 2015).</a:t>
          </a:r>
          <a:endParaRPr lang="en-US" sz="2500" kern="1200" dirty="0"/>
        </a:p>
      </dsp:txBody>
      <dsp:txXfrm>
        <a:off x="1283" y="673807"/>
        <a:ext cx="5006206" cy="3003723"/>
      </dsp:txXfrm>
    </dsp:sp>
    <dsp:sp modelId="{081A94EC-B76E-4786-A08F-A4EF82CF117E}">
      <dsp:nvSpPr>
        <dsp:cNvPr id="0" name=""/>
        <dsp:cNvSpPr/>
      </dsp:nvSpPr>
      <dsp:spPr>
        <a:xfrm>
          <a:off x="5508110" y="673807"/>
          <a:ext cx="5006206" cy="3003723"/>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it-IT" sz="2500" kern="1200" dirty="0"/>
            <a:t>Adaptation to </a:t>
          </a:r>
          <a:r>
            <a:rPr lang="it-IT" sz="2500" kern="1200" dirty="0" err="1"/>
            <a:t>climate</a:t>
          </a:r>
          <a:r>
            <a:rPr lang="it-IT" sz="2500" kern="1200" dirty="0"/>
            <a:t> </a:t>
          </a:r>
          <a:r>
            <a:rPr lang="it-IT" sz="2500" kern="1200" dirty="0" err="1"/>
            <a:t>change</a:t>
          </a:r>
          <a:r>
            <a:rPr lang="it-IT" sz="2500" kern="1200" dirty="0"/>
            <a:t> (Bali Action Plan 2007, </a:t>
          </a:r>
          <a:r>
            <a:rPr lang="it-IT" sz="2500" kern="1200" dirty="0" err="1"/>
            <a:t>Cancùn</a:t>
          </a:r>
          <a:r>
            <a:rPr lang="it-IT" sz="2500" kern="1200" dirty="0"/>
            <a:t> Agreement 2010, Paris Agreement 2015); </a:t>
          </a:r>
          <a:r>
            <a:rPr lang="it-IT" sz="2500" kern="1200" dirty="0" err="1"/>
            <a:t>financial</a:t>
          </a:r>
          <a:r>
            <a:rPr lang="it-IT" sz="2500" kern="1200" dirty="0"/>
            <a:t> </a:t>
          </a:r>
          <a:r>
            <a:rPr lang="it-IT" sz="2500" kern="1200" dirty="0" err="1"/>
            <a:t>aid</a:t>
          </a:r>
          <a:r>
            <a:rPr lang="it-IT" sz="2500" kern="1200" dirty="0"/>
            <a:t> to </a:t>
          </a:r>
          <a:r>
            <a:rPr lang="it-IT" sz="2500" kern="1200" dirty="0" err="1"/>
            <a:t>most</a:t>
          </a:r>
          <a:r>
            <a:rPr lang="it-IT" sz="2500" kern="1200" dirty="0"/>
            <a:t> </a:t>
          </a:r>
          <a:r>
            <a:rPr lang="it-IT" sz="2500" kern="1200" dirty="0" err="1"/>
            <a:t>affected</a:t>
          </a:r>
          <a:r>
            <a:rPr lang="it-IT" sz="2500" kern="1200" dirty="0"/>
            <a:t> States (2013, </a:t>
          </a:r>
          <a:r>
            <a:rPr lang="it-IT" sz="2500" kern="1200" dirty="0" err="1"/>
            <a:t>Warsaw</a:t>
          </a:r>
          <a:r>
            <a:rPr lang="it-IT" sz="2500" kern="1200" dirty="0"/>
            <a:t> international </a:t>
          </a:r>
          <a:r>
            <a:rPr lang="it-IT" sz="2500" kern="1200" dirty="0" err="1"/>
            <a:t>mechanism</a:t>
          </a:r>
          <a:r>
            <a:rPr lang="it-IT" sz="2500" kern="1200" dirty="0"/>
            <a:t> for </a:t>
          </a:r>
          <a:r>
            <a:rPr lang="it-IT" sz="2500" kern="1200" dirty="0" err="1"/>
            <a:t>loss</a:t>
          </a:r>
          <a:r>
            <a:rPr lang="it-IT" sz="2500" kern="1200" dirty="0"/>
            <a:t> and </a:t>
          </a:r>
          <a:r>
            <a:rPr lang="it-IT" sz="2500" kern="1200" dirty="0" err="1"/>
            <a:t>damage</a:t>
          </a:r>
          <a:r>
            <a:rPr lang="it-IT" sz="2500" kern="1200" dirty="0"/>
            <a:t> </a:t>
          </a:r>
          <a:r>
            <a:rPr lang="it-IT" sz="2500" kern="1200" dirty="0" err="1"/>
            <a:t>associated</a:t>
          </a:r>
          <a:r>
            <a:rPr lang="it-IT" sz="2500" kern="1200" dirty="0"/>
            <a:t> with </a:t>
          </a:r>
          <a:r>
            <a:rPr lang="it-IT" sz="2500" kern="1200" dirty="0" err="1"/>
            <a:t>climate</a:t>
          </a:r>
          <a:r>
            <a:rPr lang="it-IT" sz="2500" kern="1200" dirty="0"/>
            <a:t> </a:t>
          </a:r>
          <a:r>
            <a:rPr lang="it-IT" sz="2500" kern="1200" dirty="0" err="1"/>
            <a:t>change</a:t>
          </a:r>
          <a:r>
            <a:rPr lang="it-IT" sz="2500" kern="1200" dirty="0"/>
            <a:t> impacts)</a:t>
          </a:r>
          <a:endParaRPr lang="en-US" sz="2500" kern="1200" dirty="0"/>
        </a:p>
      </dsp:txBody>
      <dsp:txXfrm>
        <a:off x="5508110" y="673807"/>
        <a:ext cx="5006206" cy="3003723"/>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514854-E42E-4B62-8694-46DFEE86F7FE}"/>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767CEC8A-ACE1-4958-84B5-AFD4AAAB09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A5499727-CAAF-45BC-A6EE-5E4DD9340200}"/>
              </a:ext>
            </a:extLst>
          </p:cNvPr>
          <p:cNvSpPr>
            <a:spLocks noGrp="1"/>
          </p:cNvSpPr>
          <p:nvPr>
            <p:ph type="dt" sz="half" idx="10"/>
          </p:nvPr>
        </p:nvSpPr>
        <p:spPr/>
        <p:txBody>
          <a:bodyPr/>
          <a:lstStyle/>
          <a:p>
            <a:fld id="{8D2D0998-6C68-4B73-8AA9-02E1DAB48DA7}" type="datetimeFigureOut">
              <a:rPr lang="it-IT" smtClean="0"/>
              <a:t>27/11/2023</a:t>
            </a:fld>
            <a:endParaRPr lang="it-IT"/>
          </a:p>
        </p:txBody>
      </p:sp>
      <p:sp>
        <p:nvSpPr>
          <p:cNvPr id="5" name="Segnaposto piè di pagina 4">
            <a:extLst>
              <a:ext uri="{FF2B5EF4-FFF2-40B4-BE49-F238E27FC236}">
                <a16:creationId xmlns:a16="http://schemas.microsoft.com/office/drawing/2014/main" id="{F5C55870-E6B4-4657-8905-81F3DA5BE44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6DA895D-19E0-41BE-8C57-ECE052965D42}"/>
              </a:ext>
            </a:extLst>
          </p:cNvPr>
          <p:cNvSpPr>
            <a:spLocks noGrp="1"/>
          </p:cNvSpPr>
          <p:nvPr>
            <p:ph type="sldNum" sz="quarter" idx="12"/>
          </p:nvPr>
        </p:nvSpPr>
        <p:spPr/>
        <p:txBody>
          <a:bodyPr/>
          <a:lstStyle/>
          <a:p>
            <a:fld id="{875B2353-F27B-443C-BEAD-0FFF37C5D443}" type="slidenum">
              <a:rPr lang="it-IT" smtClean="0"/>
              <a:t>‹N›</a:t>
            </a:fld>
            <a:endParaRPr lang="it-IT"/>
          </a:p>
        </p:txBody>
      </p:sp>
    </p:spTree>
    <p:extLst>
      <p:ext uri="{BB962C8B-B14F-4D97-AF65-F5344CB8AC3E}">
        <p14:creationId xmlns:p14="http://schemas.microsoft.com/office/powerpoint/2010/main" val="3112359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8A717C-DE0A-4219-B5F8-AE48E8A65768}"/>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22961FE-D4C3-43B3-B03A-23CCF7D80E6B}"/>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95D8A49-2D29-44F3-9DDE-99C218BCCBE2}"/>
              </a:ext>
            </a:extLst>
          </p:cNvPr>
          <p:cNvSpPr>
            <a:spLocks noGrp="1"/>
          </p:cNvSpPr>
          <p:nvPr>
            <p:ph type="dt" sz="half" idx="10"/>
          </p:nvPr>
        </p:nvSpPr>
        <p:spPr/>
        <p:txBody>
          <a:bodyPr/>
          <a:lstStyle/>
          <a:p>
            <a:fld id="{8D2D0998-6C68-4B73-8AA9-02E1DAB48DA7}" type="datetimeFigureOut">
              <a:rPr lang="it-IT" smtClean="0"/>
              <a:t>27/11/2023</a:t>
            </a:fld>
            <a:endParaRPr lang="it-IT"/>
          </a:p>
        </p:txBody>
      </p:sp>
      <p:sp>
        <p:nvSpPr>
          <p:cNvPr id="5" name="Segnaposto piè di pagina 4">
            <a:extLst>
              <a:ext uri="{FF2B5EF4-FFF2-40B4-BE49-F238E27FC236}">
                <a16:creationId xmlns:a16="http://schemas.microsoft.com/office/drawing/2014/main" id="{0CE068BE-FA04-470C-8258-1153437C09D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AA636D1-778F-41C7-9D2E-F384EC6D61FE}"/>
              </a:ext>
            </a:extLst>
          </p:cNvPr>
          <p:cNvSpPr>
            <a:spLocks noGrp="1"/>
          </p:cNvSpPr>
          <p:nvPr>
            <p:ph type="sldNum" sz="quarter" idx="12"/>
          </p:nvPr>
        </p:nvSpPr>
        <p:spPr/>
        <p:txBody>
          <a:bodyPr/>
          <a:lstStyle/>
          <a:p>
            <a:fld id="{875B2353-F27B-443C-BEAD-0FFF37C5D443}" type="slidenum">
              <a:rPr lang="it-IT" smtClean="0"/>
              <a:t>‹N›</a:t>
            </a:fld>
            <a:endParaRPr lang="it-IT"/>
          </a:p>
        </p:txBody>
      </p:sp>
    </p:spTree>
    <p:extLst>
      <p:ext uri="{BB962C8B-B14F-4D97-AF65-F5344CB8AC3E}">
        <p14:creationId xmlns:p14="http://schemas.microsoft.com/office/powerpoint/2010/main" val="3860608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A33C7ADB-B7C6-4010-9C2B-B15F6C919E6F}"/>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AC684D4-6EC8-416F-9F49-35BA0C0C7ECD}"/>
              </a:ext>
            </a:extLst>
          </p:cNvPr>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63E4B01-E5C7-49CE-AE02-939154C4F511}"/>
              </a:ext>
            </a:extLst>
          </p:cNvPr>
          <p:cNvSpPr>
            <a:spLocks noGrp="1"/>
          </p:cNvSpPr>
          <p:nvPr>
            <p:ph type="dt" sz="half" idx="10"/>
          </p:nvPr>
        </p:nvSpPr>
        <p:spPr/>
        <p:txBody>
          <a:bodyPr/>
          <a:lstStyle/>
          <a:p>
            <a:fld id="{8D2D0998-6C68-4B73-8AA9-02E1DAB48DA7}" type="datetimeFigureOut">
              <a:rPr lang="it-IT" smtClean="0"/>
              <a:t>27/11/2023</a:t>
            </a:fld>
            <a:endParaRPr lang="it-IT"/>
          </a:p>
        </p:txBody>
      </p:sp>
      <p:sp>
        <p:nvSpPr>
          <p:cNvPr id="5" name="Segnaposto piè di pagina 4">
            <a:extLst>
              <a:ext uri="{FF2B5EF4-FFF2-40B4-BE49-F238E27FC236}">
                <a16:creationId xmlns:a16="http://schemas.microsoft.com/office/drawing/2014/main" id="{FD1B61B3-1199-495E-B5C8-6FFCF8C251A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B38509C-449D-467A-B4D4-5CE3D850E1C0}"/>
              </a:ext>
            </a:extLst>
          </p:cNvPr>
          <p:cNvSpPr>
            <a:spLocks noGrp="1"/>
          </p:cNvSpPr>
          <p:nvPr>
            <p:ph type="sldNum" sz="quarter" idx="12"/>
          </p:nvPr>
        </p:nvSpPr>
        <p:spPr/>
        <p:txBody>
          <a:bodyPr/>
          <a:lstStyle/>
          <a:p>
            <a:fld id="{875B2353-F27B-443C-BEAD-0FFF37C5D443}" type="slidenum">
              <a:rPr lang="it-IT" smtClean="0"/>
              <a:t>‹N›</a:t>
            </a:fld>
            <a:endParaRPr lang="it-IT"/>
          </a:p>
        </p:txBody>
      </p:sp>
    </p:spTree>
    <p:extLst>
      <p:ext uri="{BB962C8B-B14F-4D97-AF65-F5344CB8AC3E}">
        <p14:creationId xmlns:p14="http://schemas.microsoft.com/office/powerpoint/2010/main" val="2687751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F3AEAD8-D01A-4F79-B380-FE5ADF34D18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73E2372-CBAC-4257-82E6-7D334144EB3D}"/>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9AE95E4-8CD6-4616-B7E7-F292C6A0CD53}"/>
              </a:ext>
            </a:extLst>
          </p:cNvPr>
          <p:cNvSpPr>
            <a:spLocks noGrp="1"/>
          </p:cNvSpPr>
          <p:nvPr>
            <p:ph type="dt" sz="half" idx="10"/>
          </p:nvPr>
        </p:nvSpPr>
        <p:spPr/>
        <p:txBody>
          <a:bodyPr/>
          <a:lstStyle/>
          <a:p>
            <a:fld id="{8D2D0998-6C68-4B73-8AA9-02E1DAB48DA7}" type="datetimeFigureOut">
              <a:rPr lang="it-IT" smtClean="0"/>
              <a:t>27/11/2023</a:t>
            </a:fld>
            <a:endParaRPr lang="it-IT"/>
          </a:p>
        </p:txBody>
      </p:sp>
      <p:sp>
        <p:nvSpPr>
          <p:cNvPr id="5" name="Segnaposto piè di pagina 4">
            <a:extLst>
              <a:ext uri="{FF2B5EF4-FFF2-40B4-BE49-F238E27FC236}">
                <a16:creationId xmlns:a16="http://schemas.microsoft.com/office/drawing/2014/main" id="{779DF1F7-CA8C-4C84-A0ED-594684B8329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3038D55-0184-431D-BD6A-22D904A8852C}"/>
              </a:ext>
            </a:extLst>
          </p:cNvPr>
          <p:cNvSpPr>
            <a:spLocks noGrp="1"/>
          </p:cNvSpPr>
          <p:nvPr>
            <p:ph type="sldNum" sz="quarter" idx="12"/>
          </p:nvPr>
        </p:nvSpPr>
        <p:spPr/>
        <p:txBody>
          <a:bodyPr/>
          <a:lstStyle/>
          <a:p>
            <a:fld id="{875B2353-F27B-443C-BEAD-0FFF37C5D443}" type="slidenum">
              <a:rPr lang="it-IT" smtClean="0"/>
              <a:t>‹N›</a:t>
            </a:fld>
            <a:endParaRPr lang="it-IT"/>
          </a:p>
        </p:txBody>
      </p:sp>
    </p:spTree>
    <p:extLst>
      <p:ext uri="{BB962C8B-B14F-4D97-AF65-F5344CB8AC3E}">
        <p14:creationId xmlns:p14="http://schemas.microsoft.com/office/powerpoint/2010/main" val="1827512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A23605-0C2C-4190-B2B8-63816D21FCE0}"/>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11FEDB7C-9411-46C6-8904-68024807CE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4B6F2491-B1F1-4632-9CD9-E39A0BF2D16A}"/>
              </a:ext>
            </a:extLst>
          </p:cNvPr>
          <p:cNvSpPr>
            <a:spLocks noGrp="1"/>
          </p:cNvSpPr>
          <p:nvPr>
            <p:ph type="dt" sz="half" idx="10"/>
          </p:nvPr>
        </p:nvSpPr>
        <p:spPr/>
        <p:txBody>
          <a:bodyPr/>
          <a:lstStyle/>
          <a:p>
            <a:fld id="{8D2D0998-6C68-4B73-8AA9-02E1DAB48DA7}" type="datetimeFigureOut">
              <a:rPr lang="it-IT" smtClean="0"/>
              <a:t>27/11/2023</a:t>
            </a:fld>
            <a:endParaRPr lang="it-IT"/>
          </a:p>
        </p:txBody>
      </p:sp>
      <p:sp>
        <p:nvSpPr>
          <p:cNvPr id="5" name="Segnaposto piè di pagina 4">
            <a:extLst>
              <a:ext uri="{FF2B5EF4-FFF2-40B4-BE49-F238E27FC236}">
                <a16:creationId xmlns:a16="http://schemas.microsoft.com/office/drawing/2014/main" id="{6C7B7C04-0D0F-4477-82A9-ED0AA384DC2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5DF459F-52E5-4A35-8257-58A0AB78AB69}"/>
              </a:ext>
            </a:extLst>
          </p:cNvPr>
          <p:cNvSpPr>
            <a:spLocks noGrp="1"/>
          </p:cNvSpPr>
          <p:nvPr>
            <p:ph type="sldNum" sz="quarter" idx="12"/>
          </p:nvPr>
        </p:nvSpPr>
        <p:spPr/>
        <p:txBody>
          <a:bodyPr/>
          <a:lstStyle/>
          <a:p>
            <a:fld id="{875B2353-F27B-443C-BEAD-0FFF37C5D443}" type="slidenum">
              <a:rPr lang="it-IT" smtClean="0"/>
              <a:t>‹N›</a:t>
            </a:fld>
            <a:endParaRPr lang="it-IT"/>
          </a:p>
        </p:txBody>
      </p:sp>
    </p:spTree>
    <p:extLst>
      <p:ext uri="{BB962C8B-B14F-4D97-AF65-F5344CB8AC3E}">
        <p14:creationId xmlns:p14="http://schemas.microsoft.com/office/powerpoint/2010/main" val="2512104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35E1F9-3BE8-4FB1-8664-5464158B69D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C0C8D3F-F809-4D1D-9677-08CC334D3D90}"/>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03E336D0-4802-40D9-865E-62172E62AF07}"/>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4A514DEC-E698-47D0-A88A-DA0975018C64}"/>
              </a:ext>
            </a:extLst>
          </p:cNvPr>
          <p:cNvSpPr>
            <a:spLocks noGrp="1"/>
          </p:cNvSpPr>
          <p:nvPr>
            <p:ph type="dt" sz="half" idx="10"/>
          </p:nvPr>
        </p:nvSpPr>
        <p:spPr/>
        <p:txBody>
          <a:bodyPr/>
          <a:lstStyle/>
          <a:p>
            <a:fld id="{8D2D0998-6C68-4B73-8AA9-02E1DAB48DA7}" type="datetimeFigureOut">
              <a:rPr lang="it-IT" smtClean="0"/>
              <a:t>27/11/2023</a:t>
            </a:fld>
            <a:endParaRPr lang="it-IT"/>
          </a:p>
        </p:txBody>
      </p:sp>
      <p:sp>
        <p:nvSpPr>
          <p:cNvPr id="6" name="Segnaposto piè di pagina 5">
            <a:extLst>
              <a:ext uri="{FF2B5EF4-FFF2-40B4-BE49-F238E27FC236}">
                <a16:creationId xmlns:a16="http://schemas.microsoft.com/office/drawing/2014/main" id="{26475363-3F53-417A-B779-6EB7F23D72D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031A208-7844-465F-8358-96C9EE6668B6}"/>
              </a:ext>
            </a:extLst>
          </p:cNvPr>
          <p:cNvSpPr>
            <a:spLocks noGrp="1"/>
          </p:cNvSpPr>
          <p:nvPr>
            <p:ph type="sldNum" sz="quarter" idx="12"/>
          </p:nvPr>
        </p:nvSpPr>
        <p:spPr/>
        <p:txBody>
          <a:bodyPr/>
          <a:lstStyle/>
          <a:p>
            <a:fld id="{875B2353-F27B-443C-BEAD-0FFF37C5D443}" type="slidenum">
              <a:rPr lang="it-IT" smtClean="0"/>
              <a:t>‹N›</a:t>
            </a:fld>
            <a:endParaRPr lang="it-IT"/>
          </a:p>
        </p:txBody>
      </p:sp>
    </p:spTree>
    <p:extLst>
      <p:ext uri="{BB962C8B-B14F-4D97-AF65-F5344CB8AC3E}">
        <p14:creationId xmlns:p14="http://schemas.microsoft.com/office/powerpoint/2010/main" val="2951529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ABA27D-5AA1-4E77-966D-CF810BB06BED}"/>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2BB50F8-945D-4367-8CC7-7D98B35727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9D056545-AA6A-4850-8871-B222B979035E}"/>
              </a:ext>
            </a:extLst>
          </p:cNvPr>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B97717BD-37E9-481A-B624-33460AC5BC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66295113-94E7-418C-A9DD-EEE1973E61D5}"/>
              </a:ext>
            </a:extLst>
          </p:cNvPr>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05879F2E-660F-43F6-8B5A-6E0992F37BB1}"/>
              </a:ext>
            </a:extLst>
          </p:cNvPr>
          <p:cNvSpPr>
            <a:spLocks noGrp="1"/>
          </p:cNvSpPr>
          <p:nvPr>
            <p:ph type="dt" sz="half" idx="10"/>
          </p:nvPr>
        </p:nvSpPr>
        <p:spPr/>
        <p:txBody>
          <a:bodyPr/>
          <a:lstStyle/>
          <a:p>
            <a:fld id="{8D2D0998-6C68-4B73-8AA9-02E1DAB48DA7}" type="datetimeFigureOut">
              <a:rPr lang="it-IT" smtClean="0"/>
              <a:t>27/11/2023</a:t>
            </a:fld>
            <a:endParaRPr lang="it-IT"/>
          </a:p>
        </p:txBody>
      </p:sp>
      <p:sp>
        <p:nvSpPr>
          <p:cNvPr id="8" name="Segnaposto piè di pagina 7">
            <a:extLst>
              <a:ext uri="{FF2B5EF4-FFF2-40B4-BE49-F238E27FC236}">
                <a16:creationId xmlns:a16="http://schemas.microsoft.com/office/drawing/2014/main" id="{76309325-6715-4A73-92A0-A0B695150FA1}"/>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24ADB374-91FA-4928-A16D-B443816A1636}"/>
              </a:ext>
            </a:extLst>
          </p:cNvPr>
          <p:cNvSpPr>
            <a:spLocks noGrp="1"/>
          </p:cNvSpPr>
          <p:nvPr>
            <p:ph type="sldNum" sz="quarter" idx="12"/>
          </p:nvPr>
        </p:nvSpPr>
        <p:spPr/>
        <p:txBody>
          <a:bodyPr/>
          <a:lstStyle/>
          <a:p>
            <a:fld id="{875B2353-F27B-443C-BEAD-0FFF37C5D443}" type="slidenum">
              <a:rPr lang="it-IT" smtClean="0"/>
              <a:t>‹N›</a:t>
            </a:fld>
            <a:endParaRPr lang="it-IT"/>
          </a:p>
        </p:txBody>
      </p:sp>
    </p:spTree>
    <p:extLst>
      <p:ext uri="{BB962C8B-B14F-4D97-AF65-F5344CB8AC3E}">
        <p14:creationId xmlns:p14="http://schemas.microsoft.com/office/powerpoint/2010/main" val="3255748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C6E08B-73FE-4D45-A464-D86284DD2FA6}"/>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27A9C2F6-F1AF-4067-8E0B-FCDE431CB8FB}"/>
              </a:ext>
            </a:extLst>
          </p:cNvPr>
          <p:cNvSpPr>
            <a:spLocks noGrp="1"/>
          </p:cNvSpPr>
          <p:nvPr>
            <p:ph type="dt" sz="half" idx="10"/>
          </p:nvPr>
        </p:nvSpPr>
        <p:spPr/>
        <p:txBody>
          <a:bodyPr/>
          <a:lstStyle/>
          <a:p>
            <a:fld id="{8D2D0998-6C68-4B73-8AA9-02E1DAB48DA7}" type="datetimeFigureOut">
              <a:rPr lang="it-IT" smtClean="0"/>
              <a:t>27/11/2023</a:t>
            </a:fld>
            <a:endParaRPr lang="it-IT"/>
          </a:p>
        </p:txBody>
      </p:sp>
      <p:sp>
        <p:nvSpPr>
          <p:cNvPr id="4" name="Segnaposto piè di pagina 3">
            <a:extLst>
              <a:ext uri="{FF2B5EF4-FFF2-40B4-BE49-F238E27FC236}">
                <a16:creationId xmlns:a16="http://schemas.microsoft.com/office/drawing/2014/main" id="{92F6BC28-0D81-4FF7-90B9-C717322AE881}"/>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C7E05197-44AF-4EF2-BB2F-63D3D43ECEA6}"/>
              </a:ext>
            </a:extLst>
          </p:cNvPr>
          <p:cNvSpPr>
            <a:spLocks noGrp="1"/>
          </p:cNvSpPr>
          <p:nvPr>
            <p:ph type="sldNum" sz="quarter" idx="12"/>
          </p:nvPr>
        </p:nvSpPr>
        <p:spPr/>
        <p:txBody>
          <a:bodyPr/>
          <a:lstStyle/>
          <a:p>
            <a:fld id="{875B2353-F27B-443C-BEAD-0FFF37C5D443}" type="slidenum">
              <a:rPr lang="it-IT" smtClean="0"/>
              <a:t>‹N›</a:t>
            </a:fld>
            <a:endParaRPr lang="it-IT"/>
          </a:p>
        </p:txBody>
      </p:sp>
    </p:spTree>
    <p:extLst>
      <p:ext uri="{BB962C8B-B14F-4D97-AF65-F5344CB8AC3E}">
        <p14:creationId xmlns:p14="http://schemas.microsoft.com/office/powerpoint/2010/main" val="671063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D7B320F-9217-47B9-8081-51D0F45B58D5}"/>
              </a:ext>
            </a:extLst>
          </p:cNvPr>
          <p:cNvSpPr>
            <a:spLocks noGrp="1"/>
          </p:cNvSpPr>
          <p:nvPr>
            <p:ph type="dt" sz="half" idx="10"/>
          </p:nvPr>
        </p:nvSpPr>
        <p:spPr/>
        <p:txBody>
          <a:bodyPr/>
          <a:lstStyle/>
          <a:p>
            <a:fld id="{8D2D0998-6C68-4B73-8AA9-02E1DAB48DA7}" type="datetimeFigureOut">
              <a:rPr lang="it-IT" smtClean="0"/>
              <a:t>27/11/2023</a:t>
            </a:fld>
            <a:endParaRPr lang="it-IT"/>
          </a:p>
        </p:txBody>
      </p:sp>
      <p:sp>
        <p:nvSpPr>
          <p:cNvPr id="3" name="Segnaposto piè di pagina 2">
            <a:extLst>
              <a:ext uri="{FF2B5EF4-FFF2-40B4-BE49-F238E27FC236}">
                <a16:creationId xmlns:a16="http://schemas.microsoft.com/office/drawing/2014/main" id="{027A83DC-5486-421F-9887-5662F81D16E0}"/>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6C080C9B-AAC8-4CEE-B88C-CF1145DED736}"/>
              </a:ext>
            </a:extLst>
          </p:cNvPr>
          <p:cNvSpPr>
            <a:spLocks noGrp="1"/>
          </p:cNvSpPr>
          <p:nvPr>
            <p:ph type="sldNum" sz="quarter" idx="12"/>
          </p:nvPr>
        </p:nvSpPr>
        <p:spPr/>
        <p:txBody>
          <a:bodyPr/>
          <a:lstStyle/>
          <a:p>
            <a:fld id="{875B2353-F27B-443C-BEAD-0FFF37C5D443}" type="slidenum">
              <a:rPr lang="it-IT" smtClean="0"/>
              <a:t>‹N›</a:t>
            </a:fld>
            <a:endParaRPr lang="it-IT"/>
          </a:p>
        </p:txBody>
      </p:sp>
    </p:spTree>
    <p:extLst>
      <p:ext uri="{BB962C8B-B14F-4D97-AF65-F5344CB8AC3E}">
        <p14:creationId xmlns:p14="http://schemas.microsoft.com/office/powerpoint/2010/main" val="1957057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3D60B4-637C-4339-B41B-2D0BCD12227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284E632-CFFB-4316-ABFB-9D6E8509D4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CB43AD0-BEF5-480B-A9DC-4AFCFE59EA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2F79EC54-F541-4FBB-B9A6-897AE32A6AD1}"/>
              </a:ext>
            </a:extLst>
          </p:cNvPr>
          <p:cNvSpPr>
            <a:spLocks noGrp="1"/>
          </p:cNvSpPr>
          <p:nvPr>
            <p:ph type="dt" sz="half" idx="10"/>
          </p:nvPr>
        </p:nvSpPr>
        <p:spPr/>
        <p:txBody>
          <a:bodyPr/>
          <a:lstStyle/>
          <a:p>
            <a:fld id="{8D2D0998-6C68-4B73-8AA9-02E1DAB48DA7}" type="datetimeFigureOut">
              <a:rPr lang="it-IT" smtClean="0"/>
              <a:t>27/11/2023</a:t>
            </a:fld>
            <a:endParaRPr lang="it-IT"/>
          </a:p>
        </p:txBody>
      </p:sp>
      <p:sp>
        <p:nvSpPr>
          <p:cNvPr id="6" name="Segnaposto piè di pagina 5">
            <a:extLst>
              <a:ext uri="{FF2B5EF4-FFF2-40B4-BE49-F238E27FC236}">
                <a16:creationId xmlns:a16="http://schemas.microsoft.com/office/drawing/2014/main" id="{488023AF-A180-4FCF-8B0B-8C6519BE428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E9E8A22-3FBE-4AD0-A540-2FAD20B90A71}"/>
              </a:ext>
            </a:extLst>
          </p:cNvPr>
          <p:cNvSpPr>
            <a:spLocks noGrp="1"/>
          </p:cNvSpPr>
          <p:nvPr>
            <p:ph type="sldNum" sz="quarter" idx="12"/>
          </p:nvPr>
        </p:nvSpPr>
        <p:spPr/>
        <p:txBody>
          <a:bodyPr/>
          <a:lstStyle/>
          <a:p>
            <a:fld id="{875B2353-F27B-443C-BEAD-0FFF37C5D443}" type="slidenum">
              <a:rPr lang="it-IT" smtClean="0"/>
              <a:t>‹N›</a:t>
            </a:fld>
            <a:endParaRPr lang="it-IT"/>
          </a:p>
        </p:txBody>
      </p:sp>
    </p:spTree>
    <p:extLst>
      <p:ext uri="{BB962C8B-B14F-4D97-AF65-F5344CB8AC3E}">
        <p14:creationId xmlns:p14="http://schemas.microsoft.com/office/powerpoint/2010/main" val="3061681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3C47D8-48D8-4CE4-A3E1-53ECF751B45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6E9C71BA-3F6A-4E62-8FE1-27BCD4296A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8FC46C89-4B0E-4CCD-8202-FE1D3893C5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82AB77B5-7D67-4731-ADDE-85346BD35A76}"/>
              </a:ext>
            </a:extLst>
          </p:cNvPr>
          <p:cNvSpPr>
            <a:spLocks noGrp="1"/>
          </p:cNvSpPr>
          <p:nvPr>
            <p:ph type="dt" sz="half" idx="10"/>
          </p:nvPr>
        </p:nvSpPr>
        <p:spPr/>
        <p:txBody>
          <a:bodyPr/>
          <a:lstStyle/>
          <a:p>
            <a:fld id="{8D2D0998-6C68-4B73-8AA9-02E1DAB48DA7}" type="datetimeFigureOut">
              <a:rPr lang="it-IT" smtClean="0"/>
              <a:t>27/11/2023</a:t>
            </a:fld>
            <a:endParaRPr lang="it-IT"/>
          </a:p>
        </p:txBody>
      </p:sp>
      <p:sp>
        <p:nvSpPr>
          <p:cNvPr id="6" name="Segnaposto piè di pagina 5">
            <a:extLst>
              <a:ext uri="{FF2B5EF4-FFF2-40B4-BE49-F238E27FC236}">
                <a16:creationId xmlns:a16="http://schemas.microsoft.com/office/drawing/2014/main" id="{B4DB2CA4-E60F-4DE4-B026-3F466A3D812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C2CD9FC-8B85-4003-AF96-305EB3278CFC}"/>
              </a:ext>
            </a:extLst>
          </p:cNvPr>
          <p:cNvSpPr>
            <a:spLocks noGrp="1"/>
          </p:cNvSpPr>
          <p:nvPr>
            <p:ph type="sldNum" sz="quarter" idx="12"/>
          </p:nvPr>
        </p:nvSpPr>
        <p:spPr/>
        <p:txBody>
          <a:bodyPr/>
          <a:lstStyle/>
          <a:p>
            <a:fld id="{875B2353-F27B-443C-BEAD-0FFF37C5D443}" type="slidenum">
              <a:rPr lang="it-IT" smtClean="0"/>
              <a:t>‹N›</a:t>
            </a:fld>
            <a:endParaRPr lang="it-IT"/>
          </a:p>
        </p:txBody>
      </p:sp>
    </p:spTree>
    <p:extLst>
      <p:ext uri="{BB962C8B-B14F-4D97-AF65-F5344CB8AC3E}">
        <p14:creationId xmlns:p14="http://schemas.microsoft.com/office/powerpoint/2010/main" val="1192957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DA34690-419B-4FB1-8593-7CE6C952E6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E89F18A-D771-43AF-BB11-16CF67D234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AB02354-70D2-4065-B360-E8E8DAD4B8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2D0998-6C68-4B73-8AA9-02E1DAB48DA7}" type="datetimeFigureOut">
              <a:rPr lang="it-IT" smtClean="0"/>
              <a:t>27/11/2023</a:t>
            </a:fld>
            <a:endParaRPr lang="it-IT"/>
          </a:p>
        </p:txBody>
      </p:sp>
      <p:sp>
        <p:nvSpPr>
          <p:cNvPr id="5" name="Segnaposto piè di pagina 4">
            <a:extLst>
              <a:ext uri="{FF2B5EF4-FFF2-40B4-BE49-F238E27FC236}">
                <a16:creationId xmlns:a16="http://schemas.microsoft.com/office/drawing/2014/main" id="{3A19F3B8-26F6-4DD4-B469-25D6AB988B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458E1948-CF17-43E5-992B-EE7EB78916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B2353-F27B-443C-BEAD-0FFF37C5D443}" type="slidenum">
              <a:rPr lang="it-IT" smtClean="0"/>
              <a:t>‹N›</a:t>
            </a:fld>
            <a:endParaRPr lang="it-IT"/>
          </a:p>
        </p:txBody>
      </p:sp>
    </p:spTree>
    <p:extLst>
      <p:ext uri="{BB962C8B-B14F-4D97-AF65-F5344CB8AC3E}">
        <p14:creationId xmlns:p14="http://schemas.microsoft.com/office/powerpoint/2010/main" val="32567452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1.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23FF810-B289-4554-B172-451C9D09616D}"/>
              </a:ext>
            </a:extLst>
          </p:cNvPr>
          <p:cNvSpPr>
            <a:spLocks noGrp="1"/>
          </p:cNvSpPr>
          <p:nvPr>
            <p:ph type="ctrTitle"/>
          </p:nvPr>
        </p:nvSpPr>
        <p:spPr>
          <a:xfrm>
            <a:off x="4654296" y="640080"/>
            <a:ext cx="6894576" cy="3566160"/>
          </a:xfrm>
        </p:spPr>
        <p:txBody>
          <a:bodyPr anchor="b">
            <a:normAutofit/>
          </a:bodyPr>
          <a:lstStyle/>
          <a:p>
            <a:pPr algn="l"/>
            <a:r>
              <a:rPr lang="it-IT" sz="6600"/>
              <a:t>Climate change and migration. Some legal considerations</a:t>
            </a:r>
          </a:p>
        </p:txBody>
      </p:sp>
      <p:sp>
        <p:nvSpPr>
          <p:cNvPr id="3" name="Sottotitolo 2">
            <a:extLst>
              <a:ext uri="{FF2B5EF4-FFF2-40B4-BE49-F238E27FC236}">
                <a16:creationId xmlns:a16="http://schemas.microsoft.com/office/drawing/2014/main" id="{378D575A-E1A3-43D3-8B02-4ECF98DE95E8}"/>
              </a:ext>
            </a:extLst>
          </p:cNvPr>
          <p:cNvSpPr>
            <a:spLocks noGrp="1"/>
          </p:cNvSpPr>
          <p:nvPr>
            <p:ph type="subTitle" idx="1"/>
          </p:nvPr>
        </p:nvSpPr>
        <p:spPr>
          <a:xfrm>
            <a:off x="4654296" y="4636008"/>
            <a:ext cx="6894576" cy="1572768"/>
          </a:xfrm>
        </p:spPr>
        <p:txBody>
          <a:bodyPr>
            <a:normAutofit/>
          </a:bodyPr>
          <a:lstStyle/>
          <a:p>
            <a:pPr algn="l"/>
            <a:endParaRPr lang="it-IT"/>
          </a:p>
        </p:txBody>
      </p:sp>
      <p:pic>
        <p:nvPicPr>
          <p:cNvPr id="5" name="Picture 4" descr="Colourful carved figures of humans">
            <a:extLst>
              <a:ext uri="{FF2B5EF4-FFF2-40B4-BE49-F238E27FC236}">
                <a16:creationId xmlns:a16="http://schemas.microsoft.com/office/drawing/2014/main" id="{15D4D17C-51C6-C459-E153-066E319613AF}"/>
              </a:ext>
            </a:extLst>
          </p:cNvPr>
          <p:cNvPicPr>
            <a:picLocks noChangeAspect="1"/>
          </p:cNvPicPr>
          <p:nvPr/>
        </p:nvPicPr>
        <p:blipFill rotWithShape="1">
          <a:blip r:embed="rId2"/>
          <a:srcRect l="29079" r="28846" b="-1"/>
          <a:stretch/>
        </p:blipFill>
        <p:spPr>
          <a:xfrm>
            <a:off x="20" y="10"/>
            <a:ext cx="4049786" cy="6857990"/>
          </a:xfrm>
          <a:custGeom>
            <a:avLst/>
            <a:gdLst/>
            <a:ahLst/>
            <a:cxnLst/>
            <a:rect l="l" t="t" r="r" b="b"/>
            <a:pathLst>
              <a:path w="4049806" h="6858000">
                <a:moveTo>
                  <a:pt x="0" y="0"/>
                </a:moveTo>
                <a:lnTo>
                  <a:pt x="4018525" y="0"/>
                </a:lnTo>
                <a:lnTo>
                  <a:pt x="4019816" y="10931"/>
                </a:lnTo>
                <a:cubicBezTo>
                  <a:pt x="4034945" y="94836"/>
                  <a:pt x="4032275" y="179884"/>
                  <a:pt x="4036343" y="264297"/>
                </a:cubicBezTo>
                <a:cubicBezTo>
                  <a:pt x="4041301" y="367652"/>
                  <a:pt x="4035072" y="471135"/>
                  <a:pt x="4032911" y="574617"/>
                </a:cubicBezTo>
                <a:cubicBezTo>
                  <a:pt x="4031004" y="662717"/>
                  <a:pt x="4022232" y="750690"/>
                  <a:pt x="4025029" y="838916"/>
                </a:cubicBezTo>
                <a:cubicBezTo>
                  <a:pt x="4025029" y="841968"/>
                  <a:pt x="4025029" y="845019"/>
                  <a:pt x="4025029" y="848070"/>
                </a:cubicBezTo>
                <a:cubicBezTo>
                  <a:pt x="4017020" y="945068"/>
                  <a:pt x="4017020" y="1042576"/>
                  <a:pt x="4025029" y="1139574"/>
                </a:cubicBezTo>
                <a:cubicBezTo>
                  <a:pt x="4027609" y="1179950"/>
                  <a:pt x="4026885" y="1220466"/>
                  <a:pt x="4022868" y="1260728"/>
                </a:cubicBezTo>
                <a:cubicBezTo>
                  <a:pt x="4019054" y="1311960"/>
                  <a:pt x="4006849" y="1364083"/>
                  <a:pt x="4015621" y="1414934"/>
                </a:cubicBezTo>
                <a:cubicBezTo>
                  <a:pt x="4021367" y="1456784"/>
                  <a:pt x="4024558" y="1498940"/>
                  <a:pt x="4025156" y="1541172"/>
                </a:cubicBezTo>
                <a:cubicBezTo>
                  <a:pt x="4029478" y="1635755"/>
                  <a:pt x="4025283" y="1730847"/>
                  <a:pt x="4023757" y="1825685"/>
                </a:cubicBezTo>
                <a:cubicBezTo>
                  <a:pt x="4021850" y="1936286"/>
                  <a:pt x="4024647" y="2046634"/>
                  <a:pt x="4015748" y="2157235"/>
                </a:cubicBezTo>
                <a:cubicBezTo>
                  <a:pt x="4010790" y="2246581"/>
                  <a:pt x="4010790" y="2336130"/>
                  <a:pt x="4015748" y="2425476"/>
                </a:cubicBezTo>
                <a:cubicBezTo>
                  <a:pt x="4018164" y="2507473"/>
                  <a:pt x="4030495" y="2588454"/>
                  <a:pt x="4028461" y="2671214"/>
                </a:cubicBezTo>
                <a:cubicBezTo>
                  <a:pt x="4026046" y="2767832"/>
                  <a:pt x="4014604" y="2863940"/>
                  <a:pt x="4018164" y="2960685"/>
                </a:cubicBezTo>
                <a:cubicBezTo>
                  <a:pt x="4019816" y="3006832"/>
                  <a:pt x="4019944" y="3052980"/>
                  <a:pt x="4020961" y="3099127"/>
                </a:cubicBezTo>
                <a:cubicBezTo>
                  <a:pt x="4021978" y="3154682"/>
                  <a:pt x="4032021" y="3210110"/>
                  <a:pt x="4026427" y="3265665"/>
                </a:cubicBezTo>
                <a:cubicBezTo>
                  <a:pt x="4017147" y="3358087"/>
                  <a:pt x="3993120" y="3448857"/>
                  <a:pt x="4008121" y="3543567"/>
                </a:cubicBezTo>
                <a:cubicBezTo>
                  <a:pt x="4016384" y="3595690"/>
                  <a:pt x="4025791" y="3647940"/>
                  <a:pt x="4030495" y="3700571"/>
                </a:cubicBezTo>
                <a:cubicBezTo>
                  <a:pt x="4034690" y="3747608"/>
                  <a:pt x="4045369" y="3795408"/>
                  <a:pt x="4037233" y="3842191"/>
                </a:cubicBezTo>
                <a:cubicBezTo>
                  <a:pt x="4030368" y="3882237"/>
                  <a:pt x="4034055" y="3922282"/>
                  <a:pt x="4028715" y="3962327"/>
                </a:cubicBezTo>
                <a:cubicBezTo>
                  <a:pt x="4021723" y="4014831"/>
                  <a:pt x="4017910" y="4068352"/>
                  <a:pt x="4012697" y="4121111"/>
                </a:cubicBezTo>
                <a:cubicBezTo>
                  <a:pt x="4007866" y="4169038"/>
                  <a:pt x="4004307" y="4216838"/>
                  <a:pt x="4017020" y="4261841"/>
                </a:cubicBezTo>
                <a:cubicBezTo>
                  <a:pt x="4048039" y="4375112"/>
                  <a:pt x="4031004" y="4487748"/>
                  <a:pt x="4019308" y="4600257"/>
                </a:cubicBezTo>
                <a:cubicBezTo>
                  <a:pt x="4013587" y="4655049"/>
                  <a:pt x="4005197" y="4712765"/>
                  <a:pt x="4017910" y="4762853"/>
                </a:cubicBezTo>
                <a:cubicBezTo>
                  <a:pt x="4041428" y="4851716"/>
                  <a:pt x="4022995" y="4936764"/>
                  <a:pt x="4012824" y="5021432"/>
                </a:cubicBezTo>
                <a:cubicBezTo>
                  <a:pt x="4002654" y="5106099"/>
                  <a:pt x="4000239" y="5189495"/>
                  <a:pt x="4018037" y="5272637"/>
                </a:cubicBezTo>
                <a:cubicBezTo>
                  <a:pt x="4030495" y="5331116"/>
                  <a:pt x="4030495" y="5390612"/>
                  <a:pt x="4032021" y="5449600"/>
                </a:cubicBezTo>
                <a:cubicBezTo>
                  <a:pt x="4032911" y="5486339"/>
                  <a:pt x="4019308" y="5523842"/>
                  <a:pt x="4010282" y="5560582"/>
                </a:cubicBezTo>
                <a:cubicBezTo>
                  <a:pt x="3994009" y="5626943"/>
                  <a:pt x="3988162" y="5694321"/>
                  <a:pt x="4010282" y="5759029"/>
                </a:cubicBezTo>
                <a:cubicBezTo>
                  <a:pt x="4040793" y="5848655"/>
                  <a:pt x="4058336" y="5938407"/>
                  <a:pt x="4045623" y="6033117"/>
                </a:cubicBezTo>
                <a:cubicBezTo>
                  <a:pt x="4038377" y="6091724"/>
                  <a:pt x="4036597" y="6151347"/>
                  <a:pt x="4025664" y="6209190"/>
                </a:cubicBezTo>
                <a:cubicBezTo>
                  <a:pt x="4007358" y="6304790"/>
                  <a:pt x="4013841" y="6399882"/>
                  <a:pt x="4028461" y="6494211"/>
                </a:cubicBezTo>
                <a:cubicBezTo>
                  <a:pt x="4038542" y="6573081"/>
                  <a:pt x="4039610" y="6652829"/>
                  <a:pt x="4031639" y="6731941"/>
                </a:cubicBezTo>
                <a:lnTo>
                  <a:pt x="4022913" y="6858000"/>
                </a:lnTo>
                <a:lnTo>
                  <a:pt x="0" y="6858000"/>
                </a:lnTo>
                <a:close/>
              </a:path>
            </a:pathLst>
          </a:custGeom>
        </p:spPr>
      </p:pic>
      <p:sp>
        <p:nvSpPr>
          <p:cNvPr id="11" name="sketchy line">
            <a:extLst>
              <a:ext uri="{FF2B5EF4-FFF2-40B4-BE49-F238E27FC236}">
                <a16:creationId xmlns:a16="http://schemas.microsoft.com/office/drawing/2014/main" id="{82580482-BA80-420A-8A05-C58E97F2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4409267"/>
            <a:ext cx="4242816" cy="18288"/>
          </a:xfrm>
          <a:custGeom>
            <a:avLst/>
            <a:gdLst>
              <a:gd name="connsiteX0" fmla="*/ 0 w 4242816"/>
              <a:gd name="connsiteY0" fmla="*/ 0 h 18288"/>
              <a:gd name="connsiteX1" fmla="*/ 690973 w 4242816"/>
              <a:gd name="connsiteY1" fmla="*/ 0 h 18288"/>
              <a:gd name="connsiteX2" fmla="*/ 1212233 w 4242816"/>
              <a:gd name="connsiteY2" fmla="*/ 0 h 18288"/>
              <a:gd name="connsiteX3" fmla="*/ 1860778 w 4242816"/>
              <a:gd name="connsiteY3" fmla="*/ 0 h 18288"/>
              <a:gd name="connsiteX4" fmla="*/ 2424466 w 4242816"/>
              <a:gd name="connsiteY4" fmla="*/ 0 h 18288"/>
              <a:gd name="connsiteX5" fmla="*/ 3115439 w 4242816"/>
              <a:gd name="connsiteY5" fmla="*/ 0 h 18288"/>
              <a:gd name="connsiteX6" fmla="*/ 3636699 w 4242816"/>
              <a:gd name="connsiteY6" fmla="*/ 0 h 18288"/>
              <a:gd name="connsiteX7" fmla="*/ 4242816 w 4242816"/>
              <a:gd name="connsiteY7" fmla="*/ 0 h 18288"/>
              <a:gd name="connsiteX8" fmla="*/ 4242816 w 4242816"/>
              <a:gd name="connsiteY8" fmla="*/ 18288 h 18288"/>
              <a:gd name="connsiteX9" fmla="*/ 3636699 w 4242816"/>
              <a:gd name="connsiteY9" fmla="*/ 18288 h 18288"/>
              <a:gd name="connsiteX10" fmla="*/ 3030583 w 4242816"/>
              <a:gd name="connsiteY10" fmla="*/ 18288 h 18288"/>
              <a:gd name="connsiteX11" fmla="*/ 2466894 w 4242816"/>
              <a:gd name="connsiteY11" fmla="*/ 18288 h 18288"/>
              <a:gd name="connsiteX12" fmla="*/ 1988062 w 4242816"/>
              <a:gd name="connsiteY12" fmla="*/ 18288 h 18288"/>
              <a:gd name="connsiteX13" fmla="*/ 1466802 w 4242816"/>
              <a:gd name="connsiteY13" fmla="*/ 18288 h 18288"/>
              <a:gd name="connsiteX14" fmla="*/ 860686 w 4242816"/>
              <a:gd name="connsiteY14" fmla="*/ 18288 h 18288"/>
              <a:gd name="connsiteX15" fmla="*/ 0 w 4242816"/>
              <a:gd name="connsiteY15" fmla="*/ 18288 h 18288"/>
              <a:gd name="connsiteX16" fmla="*/ 0 w 4242816"/>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2816" h="18288" fill="none" extrusionOk="0">
                <a:moveTo>
                  <a:pt x="0" y="0"/>
                </a:moveTo>
                <a:cubicBezTo>
                  <a:pt x="249934" y="1471"/>
                  <a:pt x="379877" y="-29444"/>
                  <a:pt x="690973" y="0"/>
                </a:cubicBezTo>
                <a:cubicBezTo>
                  <a:pt x="1002069" y="29444"/>
                  <a:pt x="1021583" y="17501"/>
                  <a:pt x="1212233" y="0"/>
                </a:cubicBezTo>
                <a:cubicBezTo>
                  <a:pt x="1402883" y="-17501"/>
                  <a:pt x="1678760" y="5386"/>
                  <a:pt x="1860778" y="0"/>
                </a:cubicBezTo>
                <a:cubicBezTo>
                  <a:pt x="2042796" y="-5386"/>
                  <a:pt x="2245608" y="-22401"/>
                  <a:pt x="2424466" y="0"/>
                </a:cubicBezTo>
                <a:cubicBezTo>
                  <a:pt x="2603324" y="22401"/>
                  <a:pt x="2890020" y="33806"/>
                  <a:pt x="3115439" y="0"/>
                </a:cubicBezTo>
                <a:cubicBezTo>
                  <a:pt x="3340858" y="-33806"/>
                  <a:pt x="3428300" y="18628"/>
                  <a:pt x="3636699" y="0"/>
                </a:cubicBezTo>
                <a:cubicBezTo>
                  <a:pt x="3845098" y="-18628"/>
                  <a:pt x="4108824" y="5541"/>
                  <a:pt x="4242816" y="0"/>
                </a:cubicBezTo>
                <a:cubicBezTo>
                  <a:pt x="4242066" y="4160"/>
                  <a:pt x="4243125" y="10356"/>
                  <a:pt x="4242816" y="18288"/>
                </a:cubicBezTo>
                <a:cubicBezTo>
                  <a:pt x="4113424" y="32735"/>
                  <a:pt x="3768327" y="47567"/>
                  <a:pt x="3636699" y="18288"/>
                </a:cubicBezTo>
                <a:cubicBezTo>
                  <a:pt x="3505071" y="-10991"/>
                  <a:pt x="3294208" y="-4990"/>
                  <a:pt x="3030583" y="18288"/>
                </a:cubicBezTo>
                <a:cubicBezTo>
                  <a:pt x="2766958" y="41566"/>
                  <a:pt x="2649277" y="20974"/>
                  <a:pt x="2466894" y="18288"/>
                </a:cubicBezTo>
                <a:cubicBezTo>
                  <a:pt x="2284511" y="15602"/>
                  <a:pt x="2151277" y="1154"/>
                  <a:pt x="1988062" y="18288"/>
                </a:cubicBezTo>
                <a:cubicBezTo>
                  <a:pt x="1824847" y="35422"/>
                  <a:pt x="1691359" y="9265"/>
                  <a:pt x="1466802" y="18288"/>
                </a:cubicBezTo>
                <a:cubicBezTo>
                  <a:pt x="1242245" y="27311"/>
                  <a:pt x="1006161" y="36605"/>
                  <a:pt x="860686" y="18288"/>
                </a:cubicBezTo>
                <a:cubicBezTo>
                  <a:pt x="715211" y="-29"/>
                  <a:pt x="242774" y="46538"/>
                  <a:pt x="0" y="18288"/>
                </a:cubicBezTo>
                <a:cubicBezTo>
                  <a:pt x="-146" y="11482"/>
                  <a:pt x="-422" y="5192"/>
                  <a:pt x="0" y="0"/>
                </a:cubicBezTo>
                <a:close/>
              </a:path>
              <a:path w="4242816" h="18288" stroke="0" extrusionOk="0">
                <a:moveTo>
                  <a:pt x="0" y="0"/>
                </a:moveTo>
                <a:cubicBezTo>
                  <a:pt x="259751" y="-14018"/>
                  <a:pt x="356632" y="-15007"/>
                  <a:pt x="521260" y="0"/>
                </a:cubicBezTo>
                <a:cubicBezTo>
                  <a:pt x="685888" y="15007"/>
                  <a:pt x="885786" y="5167"/>
                  <a:pt x="1212233" y="0"/>
                </a:cubicBezTo>
                <a:cubicBezTo>
                  <a:pt x="1538680" y="-5167"/>
                  <a:pt x="1458849" y="7951"/>
                  <a:pt x="1691065" y="0"/>
                </a:cubicBezTo>
                <a:cubicBezTo>
                  <a:pt x="1923281" y="-7951"/>
                  <a:pt x="1985780" y="-16303"/>
                  <a:pt x="2169897" y="0"/>
                </a:cubicBezTo>
                <a:cubicBezTo>
                  <a:pt x="2354014" y="16303"/>
                  <a:pt x="2633054" y="-2739"/>
                  <a:pt x="2776014" y="0"/>
                </a:cubicBezTo>
                <a:cubicBezTo>
                  <a:pt x="2918974" y="2739"/>
                  <a:pt x="3112688" y="-15682"/>
                  <a:pt x="3339702" y="0"/>
                </a:cubicBezTo>
                <a:cubicBezTo>
                  <a:pt x="3566716" y="15682"/>
                  <a:pt x="4015278" y="-28467"/>
                  <a:pt x="4242816" y="0"/>
                </a:cubicBezTo>
                <a:cubicBezTo>
                  <a:pt x="4243501" y="7633"/>
                  <a:pt x="4242294" y="10002"/>
                  <a:pt x="4242816" y="18288"/>
                </a:cubicBezTo>
                <a:cubicBezTo>
                  <a:pt x="3924964" y="16283"/>
                  <a:pt x="3746362" y="-1805"/>
                  <a:pt x="3551843" y="18288"/>
                </a:cubicBezTo>
                <a:cubicBezTo>
                  <a:pt x="3357324" y="38381"/>
                  <a:pt x="3126422" y="47156"/>
                  <a:pt x="2860870" y="18288"/>
                </a:cubicBezTo>
                <a:cubicBezTo>
                  <a:pt x="2595318" y="-10580"/>
                  <a:pt x="2572437" y="11441"/>
                  <a:pt x="2297182" y="18288"/>
                </a:cubicBezTo>
                <a:cubicBezTo>
                  <a:pt x="2021927" y="25135"/>
                  <a:pt x="1916908" y="33601"/>
                  <a:pt x="1733493" y="18288"/>
                </a:cubicBezTo>
                <a:cubicBezTo>
                  <a:pt x="1550078" y="2975"/>
                  <a:pt x="1412440" y="27896"/>
                  <a:pt x="1212233" y="18288"/>
                </a:cubicBezTo>
                <a:cubicBezTo>
                  <a:pt x="1012026" y="8680"/>
                  <a:pt x="914386" y="13859"/>
                  <a:pt x="648545" y="18288"/>
                </a:cubicBezTo>
                <a:cubicBezTo>
                  <a:pt x="382704" y="22717"/>
                  <a:pt x="233522" y="39342"/>
                  <a:pt x="0" y="18288"/>
                </a:cubicBezTo>
                <a:cubicBezTo>
                  <a:pt x="-772" y="13661"/>
                  <a:pt x="-839" y="849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5498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31727E-E641-45D5-98C0-BBD34681B6C0}"/>
              </a:ext>
            </a:extLst>
          </p:cNvPr>
          <p:cNvSpPr>
            <a:spLocks noGrp="1"/>
          </p:cNvSpPr>
          <p:nvPr>
            <p:ph type="title"/>
          </p:nvPr>
        </p:nvSpPr>
        <p:spPr>
          <a:xfrm>
            <a:off x="7648483" y="857675"/>
            <a:ext cx="3660021" cy="3622844"/>
          </a:xfrm>
        </p:spPr>
        <p:txBody>
          <a:bodyPr vert="horz" lIns="91440" tIns="45720" rIns="91440" bIns="45720" rtlCol="0" anchor="b">
            <a:normAutofit/>
          </a:bodyPr>
          <a:lstStyle/>
          <a:p>
            <a:pPr algn="ctr">
              <a:lnSpc>
                <a:spcPct val="85000"/>
              </a:lnSpc>
            </a:pPr>
            <a:r>
              <a:rPr lang="en-US" sz="3000" b="1" kern="1200" cap="all" baseline="0" dirty="0">
                <a:solidFill>
                  <a:schemeClr val="tx1"/>
                </a:solidFill>
                <a:latin typeface="+mj-lt"/>
                <a:ea typeface="+mj-ea"/>
                <a:cs typeface="+mj-cs"/>
              </a:rPr>
              <a:t>Scenario II – slow-onset environmental degradation </a:t>
            </a:r>
          </a:p>
        </p:txBody>
      </p:sp>
      <p:pic>
        <p:nvPicPr>
          <p:cNvPr id="4" name="Segnaposto contenuto 3">
            <a:extLst>
              <a:ext uri="{FF2B5EF4-FFF2-40B4-BE49-F238E27FC236}">
                <a16:creationId xmlns:a16="http://schemas.microsoft.com/office/drawing/2014/main" id="{D62ACD4C-599F-4CE3-B42E-A15AC9D4AC96}"/>
              </a:ext>
            </a:extLst>
          </p:cNvPr>
          <p:cNvPicPr>
            <a:picLocks noGrp="1" noChangeAspect="1"/>
          </p:cNvPicPr>
          <p:nvPr>
            <p:ph idx="1"/>
          </p:nvPr>
        </p:nvPicPr>
        <p:blipFill rotWithShape="1">
          <a:blip r:embed="rId2"/>
          <a:srcRect l="14429" r="26593" b="-1"/>
          <a:stretch/>
        </p:blipFill>
        <p:spPr>
          <a:xfrm>
            <a:off x="4992748" y="744836"/>
            <a:ext cx="2079069" cy="2344272"/>
          </a:xfrm>
          <a:prstGeom prst="rect">
            <a:avLst/>
          </a:prstGeom>
        </p:spPr>
      </p:pic>
      <p:pic>
        <p:nvPicPr>
          <p:cNvPr id="7" name="Immagine 6">
            <a:extLst>
              <a:ext uri="{FF2B5EF4-FFF2-40B4-BE49-F238E27FC236}">
                <a16:creationId xmlns:a16="http://schemas.microsoft.com/office/drawing/2014/main" id="{B8FF70FC-2CF9-40E3-85E4-7FC3AFE5B152}"/>
              </a:ext>
            </a:extLst>
          </p:cNvPr>
          <p:cNvPicPr>
            <a:picLocks noChangeAspect="1"/>
          </p:cNvPicPr>
          <p:nvPr/>
        </p:nvPicPr>
        <p:blipFill rotWithShape="1">
          <a:blip r:embed="rId3"/>
          <a:srcRect l="10829" r="10463" b="1"/>
          <a:stretch/>
        </p:blipFill>
        <p:spPr>
          <a:xfrm>
            <a:off x="3044815" y="3249974"/>
            <a:ext cx="4027002" cy="2877940"/>
          </a:xfrm>
          <a:prstGeom prst="rect">
            <a:avLst/>
          </a:prstGeom>
        </p:spPr>
      </p:pic>
      <p:pic>
        <p:nvPicPr>
          <p:cNvPr id="6" name="Immagine 5">
            <a:extLst>
              <a:ext uri="{FF2B5EF4-FFF2-40B4-BE49-F238E27FC236}">
                <a16:creationId xmlns:a16="http://schemas.microsoft.com/office/drawing/2014/main" id="{434ADBAA-2C4D-485D-9DBC-AD8B53BEE335}"/>
              </a:ext>
            </a:extLst>
          </p:cNvPr>
          <p:cNvPicPr>
            <a:picLocks noChangeAspect="1"/>
          </p:cNvPicPr>
          <p:nvPr/>
        </p:nvPicPr>
        <p:blipFill rotWithShape="1">
          <a:blip r:embed="rId4"/>
          <a:srcRect l="10759" r="3680" b="-3"/>
          <a:stretch/>
        </p:blipFill>
        <p:spPr>
          <a:xfrm>
            <a:off x="721369" y="744836"/>
            <a:ext cx="4113439" cy="3161093"/>
          </a:xfrm>
          <a:custGeom>
            <a:avLst/>
            <a:gdLst>
              <a:gd name="connsiteX0" fmla="*/ 0 w 4113439"/>
              <a:gd name="connsiteY0" fmla="*/ 0 h 3161093"/>
              <a:gd name="connsiteX1" fmla="*/ 4113439 w 4113439"/>
              <a:gd name="connsiteY1" fmla="*/ 0 h 3161093"/>
              <a:gd name="connsiteX2" fmla="*/ 4113439 w 4113439"/>
              <a:gd name="connsiteY2" fmla="*/ 2344272 h 3161093"/>
              <a:gd name="connsiteX3" fmla="*/ 2157387 w 4113439"/>
              <a:gd name="connsiteY3" fmla="*/ 2344272 h 3161093"/>
              <a:gd name="connsiteX4" fmla="*/ 2157387 w 4113439"/>
              <a:gd name="connsiteY4" fmla="*/ 3161093 h 3161093"/>
              <a:gd name="connsiteX5" fmla="*/ 0 w 4113439"/>
              <a:gd name="connsiteY5" fmla="*/ 3161093 h 316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3439" h="3161093">
                <a:moveTo>
                  <a:pt x="0" y="0"/>
                </a:moveTo>
                <a:lnTo>
                  <a:pt x="4113439" y="0"/>
                </a:lnTo>
                <a:lnTo>
                  <a:pt x="4113439" y="2344272"/>
                </a:lnTo>
                <a:lnTo>
                  <a:pt x="2157387" y="2344272"/>
                </a:lnTo>
                <a:lnTo>
                  <a:pt x="2157387" y="3161093"/>
                </a:lnTo>
                <a:lnTo>
                  <a:pt x="0" y="3161093"/>
                </a:lnTo>
                <a:close/>
              </a:path>
            </a:pathLst>
          </a:custGeom>
        </p:spPr>
      </p:pic>
      <p:pic>
        <p:nvPicPr>
          <p:cNvPr id="5" name="Immagine 4">
            <a:extLst>
              <a:ext uri="{FF2B5EF4-FFF2-40B4-BE49-F238E27FC236}">
                <a16:creationId xmlns:a16="http://schemas.microsoft.com/office/drawing/2014/main" id="{BD28BBCB-B21F-4AB7-901A-04F43C794A86}"/>
              </a:ext>
            </a:extLst>
          </p:cNvPr>
          <p:cNvPicPr>
            <a:picLocks noChangeAspect="1"/>
          </p:cNvPicPr>
          <p:nvPr/>
        </p:nvPicPr>
        <p:blipFill rotWithShape="1">
          <a:blip r:embed="rId5"/>
          <a:srcRect l="19899" r="10499" b="6"/>
          <a:stretch/>
        </p:blipFill>
        <p:spPr>
          <a:xfrm>
            <a:off x="721371" y="4066796"/>
            <a:ext cx="2157385" cy="2061118"/>
          </a:xfrm>
          <a:prstGeom prst="rect">
            <a:avLst/>
          </a:prstGeom>
        </p:spPr>
      </p:pic>
    </p:spTree>
    <p:extLst>
      <p:ext uri="{BB962C8B-B14F-4D97-AF65-F5344CB8AC3E}">
        <p14:creationId xmlns:p14="http://schemas.microsoft.com/office/powerpoint/2010/main" val="1897622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C98A213-5994-475E-B327-DC6EC27F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2B6D4836-FAEB-4A4F-B880-5D004ECF81D4}"/>
              </a:ext>
            </a:extLst>
          </p:cNvPr>
          <p:cNvSpPr>
            <a:spLocks noGrp="1"/>
          </p:cNvSpPr>
          <p:nvPr>
            <p:ph type="title"/>
          </p:nvPr>
        </p:nvSpPr>
        <p:spPr>
          <a:xfrm>
            <a:off x="638881" y="670218"/>
            <a:ext cx="10909640" cy="1065836"/>
          </a:xfrm>
        </p:spPr>
        <p:txBody>
          <a:bodyPr vert="horz" lIns="91440" tIns="45720" rIns="91440" bIns="45720" rtlCol="0" anchor="ctr">
            <a:normAutofit/>
          </a:bodyPr>
          <a:lstStyle/>
          <a:p>
            <a:pPr algn="ctr"/>
            <a:r>
              <a:rPr lang="en-US" sz="5100" b="1" cap="all"/>
              <a:t>Scenario III – sinking small islands</a:t>
            </a:r>
          </a:p>
        </p:txBody>
      </p:sp>
      <p:sp>
        <p:nvSpPr>
          <p:cNvPr id="13"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1800088"/>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magine 5">
            <a:extLst>
              <a:ext uri="{FF2B5EF4-FFF2-40B4-BE49-F238E27FC236}">
                <a16:creationId xmlns:a16="http://schemas.microsoft.com/office/drawing/2014/main" id="{D40D9281-CCC6-4826-AF5E-9B9BE748F2BE}"/>
              </a:ext>
            </a:extLst>
          </p:cNvPr>
          <p:cNvPicPr>
            <a:picLocks noChangeAspect="1"/>
          </p:cNvPicPr>
          <p:nvPr/>
        </p:nvPicPr>
        <p:blipFill rotWithShape="1">
          <a:blip r:embed="rId2"/>
          <a:srcRect l="14797" r="7412" b="3"/>
          <a:stretch/>
        </p:blipFill>
        <p:spPr>
          <a:xfrm>
            <a:off x="304639" y="2619784"/>
            <a:ext cx="3734122" cy="3600041"/>
          </a:xfrm>
          <a:prstGeom prst="rect">
            <a:avLst/>
          </a:prstGeom>
        </p:spPr>
      </p:pic>
      <p:pic>
        <p:nvPicPr>
          <p:cNvPr id="5" name="Immagine 4">
            <a:extLst>
              <a:ext uri="{FF2B5EF4-FFF2-40B4-BE49-F238E27FC236}">
                <a16:creationId xmlns:a16="http://schemas.microsoft.com/office/drawing/2014/main" id="{D5E35406-E393-4847-8CBB-8631CBE3879D}"/>
              </a:ext>
            </a:extLst>
          </p:cNvPr>
          <p:cNvPicPr>
            <a:picLocks noChangeAspect="1"/>
          </p:cNvPicPr>
          <p:nvPr/>
        </p:nvPicPr>
        <p:blipFill rotWithShape="1">
          <a:blip r:embed="rId3"/>
          <a:srcRect l="30825" r="-3" b="-3"/>
          <a:stretch/>
        </p:blipFill>
        <p:spPr>
          <a:xfrm>
            <a:off x="4230560" y="2619784"/>
            <a:ext cx="3730879" cy="3600041"/>
          </a:xfrm>
          <a:prstGeom prst="rect">
            <a:avLst/>
          </a:prstGeom>
        </p:spPr>
      </p:pic>
      <p:pic>
        <p:nvPicPr>
          <p:cNvPr id="4" name="Segnaposto contenuto 3">
            <a:extLst>
              <a:ext uri="{FF2B5EF4-FFF2-40B4-BE49-F238E27FC236}">
                <a16:creationId xmlns:a16="http://schemas.microsoft.com/office/drawing/2014/main" id="{4A36681E-4FF2-4D7D-AD5B-60506CA938F9}"/>
              </a:ext>
            </a:extLst>
          </p:cNvPr>
          <p:cNvPicPr>
            <a:picLocks noGrp="1" noChangeAspect="1"/>
          </p:cNvPicPr>
          <p:nvPr>
            <p:ph idx="1"/>
          </p:nvPr>
        </p:nvPicPr>
        <p:blipFill rotWithShape="1">
          <a:blip r:embed="rId4"/>
          <a:srcRect l="510" r="33414" b="-2"/>
          <a:stretch/>
        </p:blipFill>
        <p:spPr>
          <a:xfrm>
            <a:off x="8153208" y="2619784"/>
            <a:ext cx="3734183" cy="3600041"/>
          </a:xfrm>
          <a:prstGeom prst="rect">
            <a:avLst/>
          </a:prstGeom>
        </p:spPr>
      </p:pic>
    </p:spTree>
    <p:extLst>
      <p:ext uri="{BB962C8B-B14F-4D97-AF65-F5344CB8AC3E}">
        <p14:creationId xmlns:p14="http://schemas.microsoft.com/office/powerpoint/2010/main" val="4223522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32DA004-4812-401D-9F6B-F61D1EC2515C}"/>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100" kern="1200">
                <a:solidFill>
                  <a:schemeClr val="tx1"/>
                </a:solidFill>
                <a:latin typeface="+mj-lt"/>
                <a:ea typeface="+mj-ea"/>
                <a:cs typeface="+mj-cs"/>
              </a:rPr>
              <a:t>Scenario IV – designated high-risk areas</a:t>
            </a:r>
          </a:p>
        </p:txBody>
      </p:sp>
      <p:sp>
        <p:nvSpPr>
          <p:cNvPr id="3" name="Segnaposto contenuto 2">
            <a:extLst>
              <a:ext uri="{FF2B5EF4-FFF2-40B4-BE49-F238E27FC236}">
                <a16:creationId xmlns:a16="http://schemas.microsoft.com/office/drawing/2014/main" id="{03C4D144-1084-4691-8B97-7DD6EEDF2A27}"/>
              </a:ext>
            </a:extLst>
          </p:cNvPr>
          <p:cNvSpPr>
            <a:spLocks noGrp="1"/>
          </p:cNvSpPr>
          <p:nvPr>
            <p:ph idx="1"/>
          </p:nvPr>
        </p:nvSpPr>
        <p:spPr>
          <a:xfrm>
            <a:off x="638882" y="4631161"/>
            <a:ext cx="3571810" cy="1559327"/>
          </a:xfrm>
        </p:spPr>
        <p:txBody>
          <a:bodyPr vert="horz" lIns="91440" tIns="45720" rIns="91440" bIns="45720" rtlCol="0">
            <a:normAutofit/>
          </a:bodyPr>
          <a:lstStyle/>
          <a:p>
            <a:pPr marL="0" indent="0">
              <a:buNone/>
            </a:pPr>
            <a:r>
              <a:rPr lang="en-US" sz="2400" kern="1200">
                <a:solidFill>
                  <a:schemeClr val="tx1"/>
                </a:solidFill>
                <a:latin typeface="+mn-lt"/>
                <a:ea typeface="+mn-ea"/>
                <a:cs typeface="+mn-cs"/>
              </a:rPr>
              <a:t>Programmed delocations, usually within the territory of the State</a:t>
            </a:r>
          </a:p>
        </p:txBody>
      </p:sp>
      <p:sp>
        <p:nvSpPr>
          <p:cNvPr id="1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5956D740-87CF-45E2-8EF5-E6D1B11F75F5}"/>
              </a:ext>
            </a:extLst>
          </p:cNvPr>
          <p:cNvPicPr>
            <a:picLocks noChangeAspect="1"/>
          </p:cNvPicPr>
          <p:nvPr/>
        </p:nvPicPr>
        <p:blipFill>
          <a:blip r:embed="rId2"/>
          <a:stretch>
            <a:fillRect/>
          </a:stretch>
        </p:blipFill>
        <p:spPr>
          <a:xfrm>
            <a:off x="4654296" y="1386173"/>
            <a:ext cx="7214616" cy="4058221"/>
          </a:xfrm>
          <a:prstGeom prst="rect">
            <a:avLst/>
          </a:prstGeom>
        </p:spPr>
      </p:pic>
    </p:spTree>
    <p:extLst>
      <p:ext uri="{BB962C8B-B14F-4D97-AF65-F5344CB8AC3E}">
        <p14:creationId xmlns:p14="http://schemas.microsoft.com/office/powerpoint/2010/main" val="3379888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82C9A-B33B-5C45-9F53-B7290F615CC5}"/>
              </a:ext>
            </a:extLst>
          </p:cNvPr>
          <p:cNvSpPr>
            <a:spLocks noGrp="1"/>
          </p:cNvSpPr>
          <p:nvPr>
            <p:ph type="title"/>
          </p:nvPr>
        </p:nvSpPr>
        <p:spPr>
          <a:xfrm>
            <a:off x="8369995" y="688255"/>
            <a:ext cx="3133839" cy="4118255"/>
          </a:xfrm>
          <a:noFill/>
          <a:ln w="12700" cmpd="sng">
            <a:noFill/>
          </a:ln>
        </p:spPr>
        <p:txBody>
          <a:bodyPr vert="horz" lIns="91440" tIns="45720" rIns="91440" bIns="45720" rtlCol="0" anchor="ctr">
            <a:normAutofit/>
          </a:bodyPr>
          <a:lstStyle/>
          <a:p>
            <a:pPr algn="r">
              <a:lnSpc>
                <a:spcPct val="85000"/>
              </a:lnSpc>
            </a:pPr>
            <a:r>
              <a:rPr lang="en-US" sz="3600" b="1" cap="all"/>
              <a:t>12 Alaska Native Villages</a:t>
            </a:r>
            <a:endParaRPr lang="en-US" sz="3600" b="1" cap="all" dirty="0"/>
          </a:p>
        </p:txBody>
      </p:sp>
      <p:pic>
        <p:nvPicPr>
          <p:cNvPr id="5" name="Content Placeholder 4">
            <a:extLst>
              <a:ext uri="{FF2B5EF4-FFF2-40B4-BE49-F238E27FC236}">
                <a16:creationId xmlns:a16="http://schemas.microsoft.com/office/drawing/2014/main" id="{719C18CC-852D-8C44-BAD5-1784F1B7F4DB}"/>
              </a:ext>
            </a:extLst>
          </p:cNvPr>
          <p:cNvPicPr>
            <a:picLocks noGrp="1" noChangeAspect="1"/>
          </p:cNvPicPr>
          <p:nvPr>
            <p:ph idx="1"/>
          </p:nvPr>
        </p:nvPicPr>
        <p:blipFill rotWithShape="1">
          <a:blip r:embed="rId2"/>
          <a:srcRect r="2" b="3319"/>
          <a:stretch/>
        </p:blipFill>
        <p:spPr>
          <a:xfrm>
            <a:off x="20" y="10"/>
            <a:ext cx="8129852" cy="6857990"/>
          </a:xfrm>
          <a:prstGeom prst="rect">
            <a:avLst/>
          </a:prstGeom>
        </p:spPr>
      </p:pic>
    </p:spTree>
    <p:extLst>
      <p:ext uri="{BB962C8B-B14F-4D97-AF65-F5344CB8AC3E}">
        <p14:creationId xmlns:p14="http://schemas.microsoft.com/office/powerpoint/2010/main" val="2315347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7E36F3B-5EA3-4859-A8E1-7DB2CD0BF0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E2635EE6-D269-46B5-8431-4D0F084D4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
            <a:ext cx="6252552" cy="6858003"/>
          </a:xfrm>
          <a:custGeom>
            <a:avLst/>
            <a:gdLst>
              <a:gd name="connsiteX0" fmla="*/ 2609706 w 6252552"/>
              <a:gd name="connsiteY0" fmla="*/ 0 h 6858003"/>
              <a:gd name="connsiteX1" fmla="*/ 6252552 w 6252552"/>
              <a:gd name="connsiteY1" fmla="*/ 0 h 6858003"/>
              <a:gd name="connsiteX2" fmla="*/ 6252552 w 6252552"/>
              <a:gd name="connsiteY2" fmla="*/ 6858002 h 6858003"/>
              <a:gd name="connsiteX3" fmla="*/ 6228060 w 6252552"/>
              <a:gd name="connsiteY3" fmla="*/ 6858002 h 6858003"/>
              <a:gd name="connsiteX4" fmla="*/ 6228060 w 6252552"/>
              <a:gd name="connsiteY4" fmla="*/ 6858003 h 6858003"/>
              <a:gd name="connsiteX5" fmla="*/ 0 w 6252552"/>
              <a:gd name="connsiteY5" fmla="*/ 6858003 h 6858003"/>
              <a:gd name="connsiteX6" fmla="*/ 0 w 6252552"/>
              <a:gd name="connsiteY6" fmla="*/ 1 h 6858003"/>
              <a:gd name="connsiteX7" fmla="*/ 2609701 w 6252552"/>
              <a:gd name="connsiteY7" fmla="*/ 1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2552" h="6858003">
                <a:moveTo>
                  <a:pt x="2609706" y="0"/>
                </a:moveTo>
                <a:lnTo>
                  <a:pt x="6252552" y="0"/>
                </a:lnTo>
                <a:lnTo>
                  <a:pt x="6252552" y="6858002"/>
                </a:lnTo>
                <a:lnTo>
                  <a:pt x="6228060" y="6858002"/>
                </a:lnTo>
                <a:lnTo>
                  <a:pt x="6228060" y="6858003"/>
                </a:lnTo>
                <a:lnTo>
                  <a:pt x="0" y="6858003"/>
                </a:lnTo>
                <a:lnTo>
                  <a:pt x="0" y="1"/>
                </a:lnTo>
                <a:lnTo>
                  <a:pt x="2609701"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c 13">
            <a:extLst>
              <a:ext uri="{FF2B5EF4-FFF2-40B4-BE49-F238E27FC236}">
                <a16:creationId xmlns:a16="http://schemas.microsoft.com/office/drawing/2014/main" id="{18E928D9-3091-4385-B979-265D55AD0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03011">
            <a:off x="2974408" y="70086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A3792589-5213-4132-B305-01536618C551}"/>
              </a:ext>
            </a:extLst>
          </p:cNvPr>
          <p:cNvSpPr>
            <a:spLocks noGrp="1"/>
          </p:cNvSpPr>
          <p:nvPr>
            <p:ph type="title"/>
          </p:nvPr>
        </p:nvSpPr>
        <p:spPr>
          <a:xfrm>
            <a:off x="643467" y="795509"/>
            <a:ext cx="5271106" cy="2798604"/>
          </a:xfrm>
        </p:spPr>
        <p:txBody>
          <a:bodyPr vert="horz" lIns="91440" tIns="45720" rIns="91440" bIns="45720" rtlCol="0" anchor="b">
            <a:normAutofit/>
          </a:bodyPr>
          <a:lstStyle/>
          <a:p>
            <a:pPr algn="ctr"/>
            <a:r>
              <a:rPr lang="en-US" sz="2400" b="1" kern="1200" cap="all" baseline="0">
                <a:solidFill>
                  <a:srgbClr val="FFFFFF"/>
                </a:solidFill>
                <a:latin typeface="+mj-lt"/>
                <a:ea typeface="+mj-ea"/>
                <a:cs typeface="+mj-cs"/>
              </a:rPr>
              <a:t>Scenario V – disorders creating serious disturbance to public order, violence, </a:t>
            </a:r>
            <a:r>
              <a:rPr lang="en-US" sz="2400" b="1" kern="1200" cap="all">
                <a:solidFill>
                  <a:srgbClr val="FFFFFF"/>
                </a:solidFill>
                <a:latin typeface="+mj-lt"/>
                <a:ea typeface="+mj-ea"/>
                <a:cs typeface="+mj-cs"/>
              </a:rPr>
              <a:t>armed conflicts, which can be provoked, at least partially, by the scarsity of essential resources due to climate change</a:t>
            </a:r>
            <a:endParaRPr lang="en-US" sz="2400" b="1" kern="1200" cap="all" baseline="0">
              <a:solidFill>
                <a:srgbClr val="FFFFFF"/>
              </a:solidFill>
              <a:latin typeface="+mj-lt"/>
              <a:ea typeface="+mj-ea"/>
              <a:cs typeface="+mj-cs"/>
            </a:endParaRPr>
          </a:p>
        </p:txBody>
      </p:sp>
      <p:sp>
        <p:nvSpPr>
          <p:cNvPr id="16" name="Oval 15">
            <a:extLst>
              <a:ext uri="{FF2B5EF4-FFF2-40B4-BE49-F238E27FC236}">
                <a16:creationId xmlns:a16="http://schemas.microsoft.com/office/drawing/2014/main" id="{7D602432-D774-4CF5-94E8-7D52D0105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1186" y="5486807"/>
            <a:ext cx="491961" cy="49196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Immagine 4">
            <a:extLst>
              <a:ext uri="{FF2B5EF4-FFF2-40B4-BE49-F238E27FC236}">
                <a16:creationId xmlns:a16="http://schemas.microsoft.com/office/drawing/2014/main" id="{C201BD6C-65B6-4233-A17F-F0CAF38AC9A5}"/>
              </a:ext>
            </a:extLst>
          </p:cNvPr>
          <p:cNvPicPr>
            <a:picLocks noChangeAspect="1"/>
          </p:cNvPicPr>
          <p:nvPr/>
        </p:nvPicPr>
        <p:blipFill rotWithShape="1">
          <a:blip r:embed="rId2"/>
          <a:srcRect l="9142" r="1" b="1"/>
          <a:stretch/>
        </p:blipFill>
        <p:spPr>
          <a:xfrm>
            <a:off x="6509916" y="143441"/>
            <a:ext cx="5431801" cy="3143436"/>
          </a:xfrm>
          <a:custGeom>
            <a:avLst/>
            <a:gdLst/>
            <a:ahLst/>
            <a:cxnLst/>
            <a:rect l="l" t="t" r="r" b="b"/>
            <a:pathLst>
              <a:path w="5096871" h="3143436">
                <a:moveTo>
                  <a:pt x="75600" y="0"/>
                </a:moveTo>
                <a:lnTo>
                  <a:pt x="5021271" y="0"/>
                </a:lnTo>
                <a:cubicBezTo>
                  <a:pt x="5063024" y="0"/>
                  <a:pt x="5096871" y="33847"/>
                  <a:pt x="5096871" y="75600"/>
                </a:cubicBezTo>
                <a:lnTo>
                  <a:pt x="5096871" y="3067836"/>
                </a:lnTo>
                <a:cubicBezTo>
                  <a:pt x="5096871" y="3109589"/>
                  <a:pt x="5063024" y="3143436"/>
                  <a:pt x="5021271" y="3143436"/>
                </a:cubicBezTo>
                <a:lnTo>
                  <a:pt x="75600" y="3143436"/>
                </a:lnTo>
                <a:cubicBezTo>
                  <a:pt x="33847" y="3143436"/>
                  <a:pt x="0" y="3109589"/>
                  <a:pt x="0" y="3067836"/>
                </a:cubicBezTo>
                <a:lnTo>
                  <a:pt x="0" y="75600"/>
                </a:lnTo>
                <a:cubicBezTo>
                  <a:pt x="0" y="33847"/>
                  <a:pt x="33847" y="0"/>
                  <a:pt x="75600" y="0"/>
                </a:cubicBezTo>
                <a:close/>
              </a:path>
            </a:pathLst>
          </a:custGeom>
        </p:spPr>
      </p:pic>
      <p:pic>
        <p:nvPicPr>
          <p:cNvPr id="4" name="Segnaposto contenuto 3">
            <a:extLst>
              <a:ext uri="{FF2B5EF4-FFF2-40B4-BE49-F238E27FC236}">
                <a16:creationId xmlns:a16="http://schemas.microsoft.com/office/drawing/2014/main" id="{52DB7451-CC94-48A2-8052-D145CB4B7D21}"/>
              </a:ext>
            </a:extLst>
          </p:cNvPr>
          <p:cNvPicPr>
            <a:picLocks noGrp="1" noChangeAspect="1"/>
          </p:cNvPicPr>
          <p:nvPr>
            <p:ph idx="1"/>
          </p:nvPr>
        </p:nvPicPr>
        <p:blipFill rotWithShape="1">
          <a:blip r:embed="rId3"/>
          <a:srcRect t="11765" r="4" b="4"/>
          <a:stretch/>
        </p:blipFill>
        <p:spPr>
          <a:xfrm>
            <a:off x="6496428" y="3502644"/>
            <a:ext cx="5431801" cy="3187173"/>
          </a:xfrm>
          <a:custGeom>
            <a:avLst/>
            <a:gdLst/>
            <a:ahLst/>
            <a:cxnLst/>
            <a:rect l="l" t="t" r="r" b="b"/>
            <a:pathLst>
              <a:path w="5096871" h="3187173">
                <a:moveTo>
                  <a:pt x="76652" y="0"/>
                </a:moveTo>
                <a:lnTo>
                  <a:pt x="5020219" y="0"/>
                </a:lnTo>
                <a:cubicBezTo>
                  <a:pt x="5062553" y="0"/>
                  <a:pt x="5096871" y="34318"/>
                  <a:pt x="5096871" y="76652"/>
                </a:cubicBezTo>
                <a:lnTo>
                  <a:pt x="5096871" y="3110521"/>
                </a:lnTo>
                <a:cubicBezTo>
                  <a:pt x="5096871" y="3152855"/>
                  <a:pt x="5062553" y="3187173"/>
                  <a:pt x="5020219" y="3187173"/>
                </a:cubicBezTo>
                <a:lnTo>
                  <a:pt x="76652" y="3187173"/>
                </a:lnTo>
                <a:cubicBezTo>
                  <a:pt x="34318" y="3187173"/>
                  <a:pt x="0" y="3152855"/>
                  <a:pt x="0" y="3110521"/>
                </a:cubicBezTo>
                <a:lnTo>
                  <a:pt x="0" y="76652"/>
                </a:lnTo>
                <a:cubicBezTo>
                  <a:pt x="0" y="34318"/>
                  <a:pt x="34318" y="0"/>
                  <a:pt x="76652" y="0"/>
                </a:cubicBezTo>
                <a:close/>
              </a:path>
            </a:pathLst>
          </a:custGeom>
        </p:spPr>
      </p:pic>
    </p:spTree>
    <p:extLst>
      <p:ext uri="{BB962C8B-B14F-4D97-AF65-F5344CB8AC3E}">
        <p14:creationId xmlns:p14="http://schemas.microsoft.com/office/powerpoint/2010/main" val="3238202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6ECEE03-918F-43ED-A7B3-F1BDE3FCE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5BF35194-685D-4268-A4EA-F6064426AA35}"/>
              </a:ext>
            </a:extLst>
          </p:cNvPr>
          <p:cNvSpPr>
            <a:spLocks noGrp="1"/>
          </p:cNvSpPr>
          <p:nvPr>
            <p:ph type="title"/>
          </p:nvPr>
        </p:nvSpPr>
        <p:spPr>
          <a:xfrm>
            <a:off x="838200" y="400051"/>
            <a:ext cx="10515600" cy="1270232"/>
          </a:xfrm>
        </p:spPr>
        <p:txBody>
          <a:bodyPr vert="horz" lIns="91440" tIns="45720" rIns="91440" bIns="45720" rtlCol="0" anchor="b">
            <a:normAutofit/>
          </a:bodyPr>
          <a:lstStyle/>
          <a:p>
            <a:pPr algn="ctr"/>
            <a:r>
              <a:rPr lang="en-US" sz="4100" b="1" kern="1200" cap="all">
                <a:solidFill>
                  <a:schemeClr val="tx1"/>
                </a:solidFill>
                <a:latin typeface="+mj-lt"/>
                <a:ea typeface="+mj-ea"/>
                <a:cs typeface="+mj-cs"/>
              </a:rPr>
              <a:t>Scenario VI: pull factors created by climate change</a:t>
            </a:r>
          </a:p>
        </p:txBody>
      </p:sp>
      <p:sp>
        <p:nvSpPr>
          <p:cNvPr id="15" name="sketch line">
            <a:extLst>
              <a:ext uri="{FF2B5EF4-FFF2-40B4-BE49-F238E27FC236}">
                <a16:creationId xmlns:a16="http://schemas.microsoft.com/office/drawing/2014/main" id="{010B55F0-C448-403A-8231-AD42A7BA27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2682" y="1661139"/>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magine 5">
            <a:extLst>
              <a:ext uri="{FF2B5EF4-FFF2-40B4-BE49-F238E27FC236}">
                <a16:creationId xmlns:a16="http://schemas.microsoft.com/office/drawing/2014/main" id="{CC35B302-785D-48E2-A223-7C8B4F075E93}"/>
              </a:ext>
            </a:extLst>
          </p:cNvPr>
          <p:cNvPicPr>
            <a:picLocks noChangeAspect="1"/>
          </p:cNvPicPr>
          <p:nvPr/>
        </p:nvPicPr>
        <p:blipFill rotWithShape="1">
          <a:blip r:embed="rId2"/>
          <a:srcRect l="533" r="34328" b="-2"/>
          <a:stretch/>
        </p:blipFill>
        <p:spPr>
          <a:xfrm>
            <a:off x="510365" y="2604527"/>
            <a:ext cx="3524888" cy="3647338"/>
          </a:xfrm>
          <a:custGeom>
            <a:avLst/>
            <a:gdLst/>
            <a:ahLst/>
            <a:cxnLst/>
            <a:rect l="l" t="t" r="r" b="b"/>
            <a:pathLst>
              <a:path w="3524888" h="3647338">
                <a:moveTo>
                  <a:pt x="887181" y="60"/>
                </a:moveTo>
                <a:cubicBezTo>
                  <a:pt x="945946"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40"/>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p:spPr>
      </p:pic>
      <p:pic>
        <p:nvPicPr>
          <p:cNvPr id="8" name="Immagine 7">
            <a:extLst>
              <a:ext uri="{FF2B5EF4-FFF2-40B4-BE49-F238E27FC236}">
                <a16:creationId xmlns:a16="http://schemas.microsoft.com/office/drawing/2014/main" id="{53C3D483-7632-485A-ACD2-D710602DD67D}"/>
              </a:ext>
            </a:extLst>
          </p:cNvPr>
          <p:cNvPicPr>
            <a:picLocks noChangeAspect="1"/>
          </p:cNvPicPr>
          <p:nvPr/>
        </p:nvPicPr>
        <p:blipFill rotWithShape="1">
          <a:blip r:embed="rId3">
            <a:extLst>
              <a:ext uri="{28A0092B-C50C-407E-A947-70E740481C1C}">
                <a14:useLocalDpi xmlns:a14="http://schemas.microsoft.com/office/drawing/2010/main" val="0"/>
              </a:ext>
            </a:extLst>
          </a:blip>
          <a:srcRect l="352" r="45286" b="-2"/>
          <a:stretch/>
        </p:blipFill>
        <p:spPr>
          <a:xfrm>
            <a:off x="4333556" y="2604527"/>
            <a:ext cx="3524888" cy="3647338"/>
          </a:xfrm>
          <a:custGeom>
            <a:avLst/>
            <a:gdLst/>
            <a:ahLst/>
            <a:cxnLst/>
            <a:rect l="l" t="t" r="r" b="b"/>
            <a:pathLst>
              <a:path w="3524888" h="3647338">
                <a:moveTo>
                  <a:pt x="887181" y="60"/>
                </a:moveTo>
                <a:cubicBezTo>
                  <a:pt x="945947"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9"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9"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6" y="2178986"/>
                  <a:pt x="3505415" y="2292381"/>
                </a:cubicBezTo>
                <a:cubicBezTo>
                  <a:pt x="3514746" y="2447918"/>
                  <a:pt x="3522761" y="2603544"/>
                  <a:pt x="3508406" y="2759171"/>
                </a:cubicBezTo>
                <a:cubicBezTo>
                  <a:pt x="3497997" y="2866762"/>
                  <a:pt x="3488428"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8"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40"/>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p:spPr>
      </p:pic>
      <p:pic>
        <p:nvPicPr>
          <p:cNvPr id="5" name="Segnaposto contenuto 4">
            <a:extLst>
              <a:ext uri="{FF2B5EF4-FFF2-40B4-BE49-F238E27FC236}">
                <a16:creationId xmlns:a16="http://schemas.microsoft.com/office/drawing/2014/main" id="{7A93DB2B-DB5D-4970-919E-893F3D2F11E5}"/>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4325" r="31312" b="-2"/>
          <a:stretch/>
        </p:blipFill>
        <p:spPr>
          <a:xfrm>
            <a:off x="8156747" y="2604528"/>
            <a:ext cx="3524888" cy="3647338"/>
          </a:xfrm>
          <a:custGeom>
            <a:avLst/>
            <a:gdLst/>
            <a:ahLst/>
            <a:cxnLst/>
            <a:rect l="l" t="t" r="r" b="b"/>
            <a:pathLst>
              <a:path w="3524888" h="3647338">
                <a:moveTo>
                  <a:pt x="887180" y="60"/>
                </a:moveTo>
                <a:cubicBezTo>
                  <a:pt x="945946" y="-442"/>
                  <a:pt x="1004683" y="2214"/>
                  <a:pt x="1063120" y="9535"/>
                </a:cubicBezTo>
                <a:cubicBezTo>
                  <a:pt x="1192553" y="25206"/>
                  <a:pt x="1324035" y="29312"/>
                  <a:pt x="1454772" y="21769"/>
                </a:cubicBezTo>
                <a:cubicBezTo>
                  <a:pt x="1583729" y="15160"/>
                  <a:pt x="1712924" y="14714"/>
                  <a:pt x="1842239" y="16589"/>
                </a:cubicBezTo>
                <a:cubicBezTo>
                  <a:pt x="1958874" y="18285"/>
                  <a:pt x="2075628" y="18018"/>
                  <a:pt x="2192263" y="13196"/>
                </a:cubicBezTo>
                <a:cubicBezTo>
                  <a:pt x="2323253" y="7660"/>
                  <a:pt x="2454242" y="2928"/>
                  <a:pt x="2585113"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4" y="161085"/>
                  <a:pt x="3501168" y="229143"/>
                  <a:pt x="3512114" y="297090"/>
                </a:cubicBezTo>
                <a:cubicBezTo>
                  <a:pt x="3519231" y="340796"/>
                  <a:pt x="3524136" y="384681"/>
                  <a:pt x="3524809" y="428543"/>
                </a:cubicBezTo>
                <a:cubicBezTo>
                  <a:pt x="3525482" y="472405"/>
                  <a:pt x="3521923" y="516245"/>
                  <a:pt x="3512114" y="559861"/>
                </a:cubicBezTo>
                <a:cubicBezTo>
                  <a:pt x="3491119" y="656469"/>
                  <a:pt x="3485617" y="754605"/>
                  <a:pt x="3495724" y="852186"/>
                </a:cubicBezTo>
                <a:cubicBezTo>
                  <a:pt x="3504577" y="948437"/>
                  <a:pt x="3505176" y="1044867"/>
                  <a:pt x="3502664" y="1141386"/>
                </a:cubicBezTo>
                <a:cubicBezTo>
                  <a:pt x="3500391" y="1228440"/>
                  <a:pt x="3500749" y="1315584"/>
                  <a:pt x="3507210" y="1402639"/>
                </a:cubicBezTo>
                <a:cubicBezTo>
                  <a:pt x="3514626" y="1500407"/>
                  <a:pt x="3520966" y="1598176"/>
                  <a:pt x="3506251" y="1695857"/>
                </a:cubicBezTo>
                <a:cubicBezTo>
                  <a:pt x="3492089" y="1780866"/>
                  <a:pt x="3485019" y="1866447"/>
                  <a:pt x="3485079" y="1952109"/>
                </a:cubicBezTo>
                <a:cubicBezTo>
                  <a:pt x="3486753" y="2065682"/>
                  <a:pt x="3498595" y="2178986"/>
                  <a:pt x="3505414" y="2292381"/>
                </a:cubicBezTo>
                <a:cubicBezTo>
                  <a:pt x="3514746" y="2447918"/>
                  <a:pt x="3522760" y="2603544"/>
                  <a:pt x="3508405" y="2759171"/>
                </a:cubicBezTo>
                <a:cubicBezTo>
                  <a:pt x="3497997" y="2866762"/>
                  <a:pt x="3488427" y="2974352"/>
                  <a:pt x="3496442" y="3082389"/>
                </a:cubicBezTo>
                <a:cubicBezTo>
                  <a:pt x="3502065"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7" y="3642229"/>
                  <a:pt x="1771055" y="3636431"/>
                </a:cubicBezTo>
                <a:cubicBezTo>
                  <a:pt x="1659183" y="3633576"/>
                  <a:pt x="1547429" y="3634736"/>
                  <a:pt x="1435675" y="3638305"/>
                </a:cubicBezTo>
                <a:cubicBezTo>
                  <a:pt x="1179419" y="3646601"/>
                  <a:pt x="923403" y="3637323"/>
                  <a:pt x="667265" y="3634558"/>
                </a:cubicBezTo>
                <a:cubicBezTo>
                  <a:pt x="569736" y="3633488"/>
                  <a:pt x="472205" y="3633665"/>
                  <a:pt x="374793"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40"/>
                </a:cubicBezTo>
                <a:cubicBezTo>
                  <a:pt x="14432" y="472556"/>
                  <a:pt x="17180" y="369671"/>
                  <a:pt x="12878" y="266688"/>
                </a:cubicBezTo>
                <a:lnTo>
                  <a:pt x="14418" y="21931"/>
                </a:lnTo>
                <a:lnTo>
                  <a:pt x="163536" y="23733"/>
                </a:lnTo>
                <a:cubicBezTo>
                  <a:pt x="346324" y="25875"/>
                  <a:pt x="528992" y="25875"/>
                  <a:pt x="711061" y="9535"/>
                </a:cubicBezTo>
                <a:cubicBezTo>
                  <a:pt x="769618" y="4223"/>
                  <a:pt x="828414" y="562"/>
                  <a:pt x="887180" y="60"/>
                </a:cubicBezTo>
                <a:close/>
              </a:path>
            </a:pathLst>
          </a:custGeom>
        </p:spPr>
      </p:pic>
    </p:spTree>
    <p:extLst>
      <p:ext uri="{BB962C8B-B14F-4D97-AF65-F5344CB8AC3E}">
        <p14:creationId xmlns:p14="http://schemas.microsoft.com/office/powerpoint/2010/main" val="1683310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886E74E6-82F2-4615-843A-33BB42BCE5E7}"/>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3600" b="1" cap="all"/>
              <a:t>Scenario VII: economic incentives induced by actions for the mitigation of climate change</a:t>
            </a:r>
          </a:p>
        </p:txBody>
      </p:sp>
      <p:sp>
        <p:nvSpPr>
          <p:cNvPr id="12"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a:extLst>
              <a:ext uri="{FF2B5EF4-FFF2-40B4-BE49-F238E27FC236}">
                <a16:creationId xmlns:a16="http://schemas.microsoft.com/office/drawing/2014/main" id="{43364805-A067-4960-BE67-01D752E7DB0E}"/>
              </a:ext>
            </a:extLst>
          </p:cNvPr>
          <p:cNvPicPr>
            <a:picLocks noChangeAspect="1"/>
          </p:cNvPicPr>
          <p:nvPr/>
        </p:nvPicPr>
        <p:blipFill>
          <a:blip r:embed="rId2"/>
          <a:stretch>
            <a:fillRect/>
          </a:stretch>
        </p:blipFill>
        <p:spPr>
          <a:xfrm>
            <a:off x="614507" y="2642616"/>
            <a:ext cx="5025482" cy="3605784"/>
          </a:xfrm>
          <a:prstGeom prst="rect">
            <a:avLst/>
          </a:prstGeom>
        </p:spPr>
      </p:pic>
      <p:pic>
        <p:nvPicPr>
          <p:cNvPr id="4" name="Segnaposto contenuto 3">
            <a:extLst>
              <a:ext uri="{FF2B5EF4-FFF2-40B4-BE49-F238E27FC236}">
                <a16:creationId xmlns:a16="http://schemas.microsoft.com/office/drawing/2014/main" id="{0AB52BA2-D7B8-4A8D-BF7D-7D1501D2B983}"/>
              </a:ext>
            </a:extLst>
          </p:cNvPr>
          <p:cNvPicPr>
            <a:picLocks noGrp="1" noChangeAspect="1"/>
          </p:cNvPicPr>
          <p:nvPr>
            <p:ph idx="1"/>
          </p:nvPr>
        </p:nvPicPr>
        <p:blipFill>
          <a:blip r:embed="rId3"/>
          <a:stretch>
            <a:fillRect/>
          </a:stretch>
        </p:blipFill>
        <p:spPr>
          <a:xfrm>
            <a:off x="6400609" y="2642616"/>
            <a:ext cx="5322190" cy="3605784"/>
          </a:xfrm>
          <a:prstGeom prst="rect">
            <a:avLst/>
          </a:prstGeom>
        </p:spPr>
      </p:pic>
    </p:spTree>
    <p:extLst>
      <p:ext uri="{BB962C8B-B14F-4D97-AF65-F5344CB8AC3E}">
        <p14:creationId xmlns:p14="http://schemas.microsoft.com/office/powerpoint/2010/main" val="28382734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914451-45EB-4200-A1F5-B03A6E38FDC4}"/>
              </a:ext>
            </a:extLst>
          </p:cNvPr>
          <p:cNvSpPr>
            <a:spLocks noGrp="1"/>
          </p:cNvSpPr>
          <p:nvPr>
            <p:ph type="title"/>
          </p:nvPr>
        </p:nvSpPr>
        <p:spPr>
          <a:xfrm>
            <a:off x="653145" y="609599"/>
            <a:ext cx="3364378" cy="5606143"/>
          </a:xfrm>
        </p:spPr>
        <p:txBody>
          <a:bodyPr>
            <a:normAutofit/>
          </a:bodyPr>
          <a:lstStyle/>
          <a:p>
            <a:r>
              <a:rPr lang="it-IT" sz="4800" dirty="0"/>
              <a:t>scenario VII</a:t>
            </a:r>
          </a:p>
        </p:txBody>
      </p:sp>
      <p:graphicFrame>
        <p:nvGraphicFramePr>
          <p:cNvPr id="5" name="Segnaposto contenuto 2">
            <a:extLst>
              <a:ext uri="{FF2B5EF4-FFF2-40B4-BE49-F238E27FC236}">
                <a16:creationId xmlns:a16="http://schemas.microsoft.com/office/drawing/2014/main" id="{E5D4C6E7-4DF0-4128-8614-F2D184F45857}"/>
              </a:ext>
            </a:extLst>
          </p:cNvPr>
          <p:cNvGraphicFramePr>
            <a:graphicFrameLocks noGrp="1"/>
          </p:cNvGraphicFramePr>
          <p:nvPr>
            <p:ph idx="1"/>
            <p:extLst>
              <p:ext uri="{D42A27DB-BD31-4B8C-83A1-F6EECF244321}">
                <p14:modId xmlns:p14="http://schemas.microsoft.com/office/powerpoint/2010/main" val="2065347670"/>
              </p:ext>
            </p:extLst>
          </p:nvPr>
        </p:nvGraphicFramePr>
        <p:xfrm>
          <a:off x="4545013" y="1199858"/>
          <a:ext cx="6451943" cy="4467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7774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EBA7294D-5C51-4A3B-A5FD-8FFE06178023}"/>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6600" b="1" cap="all" baseline="0"/>
              <a:t>Scenario VIII: domino effect</a:t>
            </a:r>
          </a:p>
        </p:txBody>
      </p:sp>
      <p:sp>
        <p:nvSpPr>
          <p:cNvPr id="12"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a:extLst>
              <a:ext uri="{FF2B5EF4-FFF2-40B4-BE49-F238E27FC236}">
                <a16:creationId xmlns:a16="http://schemas.microsoft.com/office/drawing/2014/main" id="{F4564F6E-EFD8-41B7-9DCA-52B679C6E337}"/>
              </a:ext>
            </a:extLst>
          </p:cNvPr>
          <p:cNvPicPr>
            <a:picLocks noChangeAspect="1"/>
          </p:cNvPicPr>
          <p:nvPr/>
        </p:nvPicPr>
        <p:blipFill rotWithShape="1">
          <a:blip r:embed="rId2"/>
          <a:srcRect t="22675" r="2" b="2"/>
          <a:stretch/>
        </p:blipFill>
        <p:spPr>
          <a:xfrm>
            <a:off x="320040" y="2996591"/>
            <a:ext cx="5614416" cy="2897834"/>
          </a:xfrm>
          <a:prstGeom prst="rect">
            <a:avLst/>
          </a:prstGeom>
        </p:spPr>
      </p:pic>
      <p:pic>
        <p:nvPicPr>
          <p:cNvPr id="4" name="Segnaposto contenuto 3">
            <a:extLst>
              <a:ext uri="{FF2B5EF4-FFF2-40B4-BE49-F238E27FC236}">
                <a16:creationId xmlns:a16="http://schemas.microsoft.com/office/drawing/2014/main" id="{E0A43F11-1222-4B52-9AD9-DEB71743D239}"/>
              </a:ext>
            </a:extLst>
          </p:cNvPr>
          <p:cNvPicPr>
            <a:picLocks noGrp="1" noChangeAspect="1"/>
          </p:cNvPicPr>
          <p:nvPr>
            <p:ph idx="1"/>
          </p:nvPr>
        </p:nvPicPr>
        <p:blipFill rotWithShape="1">
          <a:blip r:embed="rId3"/>
          <a:srcRect l="16146" r="7810" b="1"/>
          <a:stretch/>
        </p:blipFill>
        <p:spPr>
          <a:xfrm>
            <a:off x="6948385" y="2642616"/>
            <a:ext cx="4226637" cy="3605784"/>
          </a:xfrm>
          <a:prstGeom prst="rect">
            <a:avLst/>
          </a:prstGeom>
        </p:spPr>
      </p:pic>
    </p:spTree>
    <p:extLst>
      <p:ext uri="{BB962C8B-B14F-4D97-AF65-F5344CB8AC3E}">
        <p14:creationId xmlns:p14="http://schemas.microsoft.com/office/powerpoint/2010/main" val="473594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B5B423A-57CC-4C58-AA26-8E2E862B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217023"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olo 1">
            <a:extLst>
              <a:ext uri="{FF2B5EF4-FFF2-40B4-BE49-F238E27FC236}">
                <a16:creationId xmlns:a16="http://schemas.microsoft.com/office/drawing/2014/main" id="{4F6A66B6-B9B9-4FAA-BE0A-156525B14362}"/>
              </a:ext>
            </a:extLst>
          </p:cNvPr>
          <p:cNvSpPr>
            <a:spLocks noGrp="1"/>
          </p:cNvSpPr>
          <p:nvPr>
            <p:ph type="title"/>
          </p:nvPr>
        </p:nvSpPr>
        <p:spPr>
          <a:xfrm>
            <a:off x="838200" y="673770"/>
            <a:ext cx="3220329" cy="2027227"/>
          </a:xfrm>
        </p:spPr>
        <p:txBody>
          <a:bodyPr anchor="t">
            <a:normAutofit/>
          </a:bodyPr>
          <a:lstStyle/>
          <a:p>
            <a:r>
              <a:rPr lang="it-IT" sz="5400">
                <a:solidFill>
                  <a:srgbClr val="FFFFFF"/>
                </a:solidFill>
              </a:rPr>
              <a:t> scenario VIII</a:t>
            </a:r>
          </a:p>
        </p:txBody>
      </p:sp>
      <p:graphicFrame>
        <p:nvGraphicFramePr>
          <p:cNvPr id="5" name="Segnaposto contenuto 2">
            <a:extLst>
              <a:ext uri="{FF2B5EF4-FFF2-40B4-BE49-F238E27FC236}">
                <a16:creationId xmlns:a16="http://schemas.microsoft.com/office/drawing/2014/main" id="{C9015139-8A6D-48FC-8C64-E7F5307ABA2F}"/>
              </a:ext>
            </a:extLst>
          </p:cNvPr>
          <p:cNvGraphicFramePr>
            <a:graphicFrameLocks noGrp="1"/>
          </p:cNvGraphicFramePr>
          <p:nvPr>
            <p:ph idx="1"/>
            <p:extLst>
              <p:ext uri="{D42A27DB-BD31-4B8C-83A1-F6EECF244321}">
                <p14:modId xmlns:p14="http://schemas.microsoft.com/office/powerpoint/2010/main" val="2244825282"/>
              </p:ext>
            </p:extLst>
          </p:nvPr>
        </p:nvGraphicFramePr>
        <p:xfrm>
          <a:off x="5542672" y="541606"/>
          <a:ext cx="5811128" cy="5678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01234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C72133CA-5F3A-4D01-B205-A3D3742BAE3E}"/>
              </a:ext>
            </a:extLst>
          </p:cNvPr>
          <p:cNvSpPr>
            <a:spLocks noGrp="1"/>
          </p:cNvSpPr>
          <p:nvPr>
            <p:ph type="ctrTitle"/>
          </p:nvPr>
        </p:nvSpPr>
        <p:spPr>
          <a:xfrm>
            <a:off x="4038600" y="1939159"/>
            <a:ext cx="7644627" cy="2751086"/>
          </a:xfrm>
        </p:spPr>
        <p:txBody>
          <a:bodyPr>
            <a:normAutofit/>
          </a:bodyPr>
          <a:lstStyle/>
          <a:p>
            <a:pPr algn="r"/>
            <a:r>
              <a:rPr lang="it-IT" sz="4700" err="1"/>
              <a:t>Climate</a:t>
            </a:r>
            <a:r>
              <a:rPr lang="it-IT" sz="4700"/>
              <a:t> </a:t>
            </a:r>
            <a:r>
              <a:rPr lang="it-IT" sz="4700" err="1"/>
              <a:t>change</a:t>
            </a:r>
            <a:r>
              <a:rPr lang="it-IT" sz="4700"/>
              <a:t> </a:t>
            </a:r>
            <a:r>
              <a:rPr lang="it-IT" sz="4700" err="1"/>
              <a:t>is</a:t>
            </a:r>
            <a:r>
              <a:rPr lang="it-IT" sz="4700"/>
              <a:t> the </a:t>
            </a:r>
            <a:r>
              <a:rPr lang="it-IT" sz="4700" err="1"/>
              <a:t>most</a:t>
            </a:r>
            <a:r>
              <a:rPr lang="it-IT" sz="4700"/>
              <a:t> </a:t>
            </a:r>
            <a:r>
              <a:rPr lang="it-IT" sz="4700" err="1"/>
              <a:t>relevant</a:t>
            </a:r>
            <a:r>
              <a:rPr lang="it-IT" sz="4700"/>
              <a:t> driver of </a:t>
            </a:r>
            <a:r>
              <a:rPr lang="it-IT" sz="4700" err="1"/>
              <a:t>migration</a:t>
            </a:r>
            <a:r>
              <a:rPr lang="it-IT" sz="4700"/>
              <a:t>, </a:t>
            </a:r>
            <a:r>
              <a:rPr lang="it-IT" sz="4700" err="1"/>
              <a:t>especially</a:t>
            </a:r>
            <a:r>
              <a:rPr lang="it-IT" sz="4700"/>
              <a:t> </a:t>
            </a:r>
            <a:r>
              <a:rPr lang="it-IT" sz="4700" err="1"/>
              <a:t>internal</a:t>
            </a:r>
            <a:r>
              <a:rPr lang="it-IT" sz="4700"/>
              <a:t>, </a:t>
            </a:r>
            <a:r>
              <a:rPr lang="it-IT" sz="4700" err="1"/>
              <a:t>but</a:t>
            </a:r>
            <a:r>
              <a:rPr lang="it-IT" sz="4700"/>
              <a:t> </a:t>
            </a:r>
            <a:r>
              <a:rPr lang="it-IT" sz="4700" err="1"/>
              <a:t>also</a:t>
            </a:r>
            <a:r>
              <a:rPr lang="it-IT" sz="4700"/>
              <a:t> international</a:t>
            </a:r>
          </a:p>
        </p:txBody>
      </p:sp>
      <p:sp>
        <p:nvSpPr>
          <p:cNvPr id="3" name="Sottotitolo 2">
            <a:extLst>
              <a:ext uri="{FF2B5EF4-FFF2-40B4-BE49-F238E27FC236}">
                <a16:creationId xmlns:a16="http://schemas.microsoft.com/office/drawing/2014/main" id="{99ED9372-B997-41D0-972E-290C2F1DECBE}"/>
              </a:ext>
            </a:extLst>
          </p:cNvPr>
          <p:cNvSpPr>
            <a:spLocks noGrp="1"/>
          </p:cNvSpPr>
          <p:nvPr>
            <p:ph type="subTitle" idx="1"/>
          </p:nvPr>
        </p:nvSpPr>
        <p:spPr>
          <a:xfrm>
            <a:off x="4038600" y="4782320"/>
            <a:ext cx="7644627" cy="1329443"/>
          </a:xfrm>
        </p:spPr>
        <p:txBody>
          <a:bodyPr>
            <a:normAutofit/>
          </a:bodyPr>
          <a:lstStyle/>
          <a:p>
            <a:pPr algn="r"/>
            <a:endParaRPr lang="it-IT"/>
          </a:p>
        </p:txBody>
      </p:sp>
    </p:spTree>
    <p:extLst>
      <p:ext uri="{BB962C8B-B14F-4D97-AF65-F5344CB8AC3E}">
        <p14:creationId xmlns:p14="http://schemas.microsoft.com/office/powerpoint/2010/main" val="772104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9A666ADA-2B5E-4784-B327-9361E7652C2B}"/>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4600" kern="1200">
                <a:solidFill>
                  <a:schemeClr val="tx1"/>
                </a:solidFill>
                <a:latin typeface="+mj-lt"/>
                <a:ea typeface="+mj-ea"/>
                <a:cs typeface="+mj-cs"/>
              </a:rPr>
              <a:t>Water insecurity: a specific factor for migration</a:t>
            </a:r>
          </a:p>
        </p:txBody>
      </p:sp>
      <p:sp>
        <p:nvSpPr>
          <p:cNvPr id="103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Better Water Scarcity Mapping and a Global Water Awakening - Ready ...">
            <a:extLst>
              <a:ext uri="{FF2B5EF4-FFF2-40B4-BE49-F238E27FC236}">
                <a16:creationId xmlns:a16="http://schemas.microsoft.com/office/drawing/2014/main" id="{C652F9D4-3096-49A6-BF4A-24922A96EFD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654296" y="902526"/>
            <a:ext cx="7214616" cy="5025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40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D1A2CED-DA9B-4CCF-8215-CFC65FE71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562DFC44-A40C-4573-9230-B3EDB3EC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F0940988-5290-4F80-A157-C480C7D82C5E}"/>
              </a:ext>
            </a:extLst>
          </p:cNvPr>
          <p:cNvSpPr>
            <a:spLocks noGrp="1"/>
          </p:cNvSpPr>
          <p:nvPr>
            <p:ph type="title"/>
          </p:nvPr>
        </p:nvSpPr>
        <p:spPr>
          <a:xfrm>
            <a:off x="1115568" y="509521"/>
            <a:ext cx="10232136" cy="1014984"/>
          </a:xfrm>
        </p:spPr>
        <p:txBody>
          <a:bodyPr>
            <a:normAutofit/>
          </a:bodyPr>
          <a:lstStyle/>
          <a:p>
            <a:r>
              <a:rPr lang="it-IT" sz="4000"/>
              <a:t>Hydric stress and migration. 4 possible scenarios</a:t>
            </a:r>
          </a:p>
        </p:txBody>
      </p:sp>
      <p:sp>
        <p:nvSpPr>
          <p:cNvPr id="13" name="Rectangle 12">
            <a:extLst>
              <a:ext uri="{FF2B5EF4-FFF2-40B4-BE49-F238E27FC236}">
                <a16:creationId xmlns:a16="http://schemas.microsoft.com/office/drawing/2014/main" id="{15589D35-CF9F-4DE9-A792-8571A09E9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Segnaposto contenuto 2">
            <a:extLst>
              <a:ext uri="{FF2B5EF4-FFF2-40B4-BE49-F238E27FC236}">
                <a16:creationId xmlns:a16="http://schemas.microsoft.com/office/drawing/2014/main" id="{054325EC-0D5E-DC65-947F-275C39E00245}"/>
              </a:ext>
            </a:extLst>
          </p:cNvPr>
          <p:cNvGraphicFramePr>
            <a:graphicFrameLocks noGrp="1"/>
          </p:cNvGraphicFramePr>
          <p:nvPr>
            <p:ph idx="1"/>
            <p:extLst>
              <p:ext uri="{D42A27DB-BD31-4B8C-83A1-F6EECF244321}">
                <p14:modId xmlns:p14="http://schemas.microsoft.com/office/powerpoint/2010/main" val="2604880589"/>
              </p:ext>
            </p:extLst>
          </p:nvPr>
        </p:nvGraphicFramePr>
        <p:xfrm>
          <a:off x="1115568" y="1673352"/>
          <a:ext cx="10232136" cy="4334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269063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D1A2CED-DA9B-4CCF-8215-CFC65FE71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562DFC44-A40C-4573-9230-B3EDB3EC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050FA773-48EA-4D33-8393-C4B373EF7CBE}"/>
              </a:ext>
            </a:extLst>
          </p:cNvPr>
          <p:cNvSpPr>
            <a:spLocks noGrp="1"/>
          </p:cNvSpPr>
          <p:nvPr>
            <p:ph type="title"/>
          </p:nvPr>
        </p:nvSpPr>
        <p:spPr>
          <a:xfrm>
            <a:off x="1115568" y="509521"/>
            <a:ext cx="10232136" cy="1014984"/>
          </a:xfrm>
        </p:spPr>
        <p:txBody>
          <a:bodyPr>
            <a:normAutofit/>
          </a:bodyPr>
          <a:lstStyle/>
          <a:p>
            <a:r>
              <a:rPr lang="it-IT" sz="4000"/>
              <a:t>Intertwining factors</a:t>
            </a:r>
          </a:p>
        </p:txBody>
      </p:sp>
      <p:sp>
        <p:nvSpPr>
          <p:cNvPr id="13" name="Rectangle 12">
            <a:extLst>
              <a:ext uri="{FF2B5EF4-FFF2-40B4-BE49-F238E27FC236}">
                <a16:creationId xmlns:a16="http://schemas.microsoft.com/office/drawing/2014/main" id="{15589D35-CF9F-4DE9-A792-8571A09E9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Segnaposto contenuto 2">
            <a:extLst>
              <a:ext uri="{FF2B5EF4-FFF2-40B4-BE49-F238E27FC236}">
                <a16:creationId xmlns:a16="http://schemas.microsoft.com/office/drawing/2014/main" id="{FFA72617-F7B9-48F8-4B5E-29B23D37872D}"/>
              </a:ext>
            </a:extLst>
          </p:cNvPr>
          <p:cNvGraphicFramePr>
            <a:graphicFrameLocks noGrp="1"/>
          </p:cNvGraphicFramePr>
          <p:nvPr>
            <p:ph idx="1"/>
            <p:extLst>
              <p:ext uri="{D42A27DB-BD31-4B8C-83A1-F6EECF244321}">
                <p14:modId xmlns:p14="http://schemas.microsoft.com/office/powerpoint/2010/main" val="1012242633"/>
              </p:ext>
            </p:extLst>
          </p:nvPr>
        </p:nvGraphicFramePr>
        <p:xfrm>
          <a:off x="1115568" y="1673352"/>
          <a:ext cx="10232136" cy="4334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438309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CED4ADB3-C6E5-44F4-960B-D8CDEC8E8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7" name="Group 2056">
            <a:extLst>
              <a:ext uri="{FF2B5EF4-FFF2-40B4-BE49-F238E27FC236}">
                <a16:creationId xmlns:a16="http://schemas.microsoft.com/office/drawing/2014/main" id="{D2A542E6-1924-4FE2-89D1-3CB19468C1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058" name="Rectangle 2057">
              <a:extLst>
                <a:ext uri="{FF2B5EF4-FFF2-40B4-BE49-F238E27FC236}">
                  <a16:creationId xmlns:a16="http://schemas.microsoft.com/office/drawing/2014/main" id="{1F353183-2147-472B-AD7D-4A085FF6A4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FAAA42C8-A082-4DFD-A5F3-FC9EF825B1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61" name="Rectangle 2060">
            <a:extLst>
              <a:ext uri="{FF2B5EF4-FFF2-40B4-BE49-F238E27FC236}">
                <a16:creationId xmlns:a16="http://schemas.microsoft.com/office/drawing/2014/main" id="{E46B98A5-2874-4160-A801-37F774304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862" y="549276"/>
            <a:ext cx="7200149" cy="5759449"/>
          </a:xfrm>
          <a:prstGeom prst="rect">
            <a:avLst/>
          </a:prstGeom>
          <a:solidFill>
            <a:schemeClr val="bg1"/>
          </a:solidFill>
          <a:ln>
            <a:noFill/>
          </a:ln>
          <a:effectLst>
            <a:outerShdw blurRad="508000" dist="101600" dir="54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5E9F57F2-975F-435F-AB72-6E590C7B2606}"/>
              </a:ext>
            </a:extLst>
          </p:cNvPr>
          <p:cNvSpPr>
            <a:spLocks noGrp="1"/>
          </p:cNvSpPr>
          <p:nvPr>
            <p:ph type="title"/>
          </p:nvPr>
        </p:nvSpPr>
        <p:spPr>
          <a:xfrm>
            <a:off x="1090613" y="1018724"/>
            <a:ext cx="6115890" cy="539750"/>
          </a:xfrm>
        </p:spPr>
        <p:txBody>
          <a:bodyPr vert="horz" lIns="91440" tIns="45720" rIns="91440" bIns="45720" rtlCol="0" anchor="t">
            <a:normAutofit/>
          </a:bodyPr>
          <a:lstStyle/>
          <a:p>
            <a:r>
              <a:rPr lang="en-US" sz="2200" kern="1200">
                <a:solidFill>
                  <a:schemeClr val="tx1"/>
                </a:solidFill>
                <a:latin typeface="+mj-lt"/>
                <a:ea typeface="+mj-ea"/>
                <a:cs typeface="+mj-cs"/>
              </a:rPr>
              <a:t> </a:t>
            </a:r>
          </a:p>
        </p:txBody>
      </p:sp>
      <p:grpSp>
        <p:nvGrpSpPr>
          <p:cNvPr id="2063" name="Group 2062">
            <a:extLst>
              <a:ext uri="{FF2B5EF4-FFF2-40B4-BE49-F238E27FC236}">
                <a16:creationId xmlns:a16="http://schemas.microsoft.com/office/drawing/2014/main" id="{21DDE79B-A5E7-4416-9FDF-A11E385102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0863" y="1846203"/>
            <a:ext cx="7200900" cy="4462522"/>
            <a:chOff x="4656138" y="0"/>
            <a:chExt cx="6983409" cy="6308725"/>
          </a:xfrm>
        </p:grpSpPr>
        <p:sp>
          <p:nvSpPr>
            <p:cNvPr id="2064" name="Rectangle 2063">
              <a:extLst>
                <a:ext uri="{FF2B5EF4-FFF2-40B4-BE49-F238E27FC236}">
                  <a16:creationId xmlns:a16="http://schemas.microsoft.com/office/drawing/2014/main" id="{5DBB2F20-9E4E-43B2-86CD-7D76C57444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656138" y="0"/>
              <a:ext cx="6982794" cy="630872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65" name="Rectangle 2064">
              <a:extLst>
                <a:ext uri="{FF2B5EF4-FFF2-40B4-BE49-F238E27FC236}">
                  <a16:creationId xmlns:a16="http://schemas.microsoft.com/office/drawing/2014/main" id="{4F981160-1756-4176-9381-12ED4B531D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656138" y="0"/>
              <a:ext cx="6983409" cy="6308725"/>
            </a:xfrm>
            <a:prstGeom prst="rect">
              <a:avLst/>
            </a:prstGeom>
            <a:solidFill>
              <a:schemeClr val="accent4">
                <a:lumMod val="75000"/>
                <a:alpha val="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66" name="Rectangle 2065">
              <a:extLst>
                <a:ext uri="{FF2B5EF4-FFF2-40B4-BE49-F238E27FC236}">
                  <a16:creationId xmlns:a16="http://schemas.microsoft.com/office/drawing/2014/main" id="{A18D65E0-26C5-4911-8E24-AF1E27F81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656138" y="0"/>
              <a:ext cx="6983409" cy="6308725"/>
            </a:xfrm>
            <a:prstGeom prst="rect">
              <a:avLst/>
            </a:prstGeom>
            <a:solidFill>
              <a:schemeClr val="bg1">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050" name="Picture 2" descr="Gender and water | International Decade for Action 'Water for Life ...">
            <a:extLst>
              <a:ext uri="{FF2B5EF4-FFF2-40B4-BE49-F238E27FC236}">
                <a16:creationId xmlns:a16="http://schemas.microsoft.com/office/drawing/2014/main" id="{DA42E444-023F-46DC-BBC0-76ED71B33E1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30863" y="2280964"/>
            <a:ext cx="6840900" cy="3591472"/>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Segnaposto testo 3">
            <a:extLst>
              <a:ext uri="{FF2B5EF4-FFF2-40B4-BE49-F238E27FC236}">
                <a16:creationId xmlns:a16="http://schemas.microsoft.com/office/drawing/2014/main" id="{5EDCBADF-9D05-4C7C-A036-8D269294734E}"/>
              </a:ext>
            </a:extLst>
          </p:cNvPr>
          <p:cNvSpPr>
            <a:spLocks noGrp="1"/>
          </p:cNvSpPr>
          <p:nvPr>
            <p:ph type="body" sz="half" idx="2"/>
          </p:nvPr>
        </p:nvSpPr>
        <p:spPr>
          <a:xfrm>
            <a:off x="8298770" y="2059200"/>
            <a:ext cx="3342368" cy="3783015"/>
          </a:xfrm>
        </p:spPr>
        <p:txBody>
          <a:bodyPr vert="horz" lIns="91440" tIns="45720" rIns="91440" bIns="45720" rtlCol="0" anchor="t">
            <a:normAutofit/>
          </a:bodyPr>
          <a:lstStyle/>
          <a:p>
            <a:pPr indent="-228600">
              <a:buFont typeface="Arial" panose="020B0604020202020204" pitchFamily="34" charset="0"/>
              <a:buChar char="•"/>
            </a:pPr>
            <a:r>
              <a:rPr lang="en-US" sz="2000">
                <a:solidFill>
                  <a:schemeClr val="tx1">
                    <a:alpha val="60000"/>
                  </a:schemeClr>
                </a:solidFill>
              </a:rPr>
              <a:t>E) gender: </a:t>
            </a:r>
          </a:p>
          <a:p>
            <a:pPr indent="-228600">
              <a:buFont typeface="Arial" panose="020B0604020202020204" pitchFamily="34" charset="0"/>
              <a:buChar char="•"/>
            </a:pPr>
            <a:r>
              <a:rPr lang="en-US" sz="2000">
                <a:solidFill>
                  <a:schemeClr val="tx1">
                    <a:alpha val="60000"/>
                  </a:schemeClr>
                </a:solidFill>
              </a:rPr>
              <a:t>Women and girls are more vulnerable to water scarsity</a:t>
            </a:r>
          </a:p>
          <a:p>
            <a:pPr indent="-228600">
              <a:buFont typeface="Arial" panose="020B0604020202020204" pitchFamily="34" charset="0"/>
              <a:buChar char="•"/>
            </a:pPr>
            <a:endParaRPr lang="en-US" sz="2000">
              <a:solidFill>
                <a:schemeClr val="tx1">
                  <a:alpha val="60000"/>
                </a:schemeClr>
              </a:solidFill>
            </a:endParaRPr>
          </a:p>
        </p:txBody>
      </p:sp>
    </p:spTree>
    <p:extLst>
      <p:ext uri="{BB962C8B-B14F-4D97-AF65-F5344CB8AC3E}">
        <p14:creationId xmlns:p14="http://schemas.microsoft.com/office/powerpoint/2010/main" val="33569298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8DB18A6-8DA1-424F-8A35-D70A915F866E}"/>
              </a:ext>
            </a:extLst>
          </p:cNvPr>
          <p:cNvSpPr>
            <a:spLocks noGrp="1"/>
          </p:cNvSpPr>
          <p:nvPr>
            <p:ph type="title"/>
          </p:nvPr>
        </p:nvSpPr>
        <p:spPr>
          <a:xfrm>
            <a:off x="653145" y="609599"/>
            <a:ext cx="3364378" cy="5606143"/>
          </a:xfrm>
        </p:spPr>
        <p:txBody>
          <a:bodyPr>
            <a:normAutofit/>
          </a:bodyPr>
          <a:lstStyle/>
          <a:p>
            <a:r>
              <a:rPr lang="it-IT" sz="4800" dirty="0"/>
              <a:t>Legal </a:t>
            </a:r>
            <a:r>
              <a:rPr lang="it-IT" sz="4800" dirty="0" err="1"/>
              <a:t>instruments</a:t>
            </a:r>
            <a:r>
              <a:rPr lang="it-IT" sz="4800" dirty="0"/>
              <a:t> for the </a:t>
            </a:r>
            <a:r>
              <a:rPr lang="it-IT" sz="4800" dirty="0" err="1"/>
              <a:t>protection</a:t>
            </a:r>
            <a:r>
              <a:rPr lang="it-IT" sz="4800" dirty="0"/>
              <a:t> of </a:t>
            </a:r>
            <a:r>
              <a:rPr lang="it-IT" sz="4800" dirty="0" err="1"/>
              <a:t>CDPs</a:t>
            </a:r>
            <a:endParaRPr lang="it-IT" sz="4800" dirty="0"/>
          </a:p>
        </p:txBody>
      </p:sp>
      <p:graphicFrame>
        <p:nvGraphicFramePr>
          <p:cNvPr id="5" name="Segnaposto contenuto 2">
            <a:extLst>
              <a:ext uri="{FF2B5EF4-FFF2-40B4-BE49-F238E27FC236}">
                <a16:creationId xmlns:a16="http://schemas.microsoft.com/office/drawing/2014/main" id="{8F6B7AA4-FF8E-46F9-8A3A-1320343C0101}"/>
              </a:ext>
            </a:extLst>
          </p:cNvPr>
          <p:cNvGraphicFramePr>
            <a:graphicFrameLocks noGrp="1"/>
          </p:cNvGraphicFramePr>
          <p:nvPr>
            <p:ph idx="1"/>
            <p:extLst>
              <p:ext uri="{D42A27DB-BD31-4B8C-83A1-F6EECF244321}">
                <p14:modId xmlns:p14="http://schemas.microsoft.com/office/powerpoint/2010/main" val="1512553466"/>
              </p:ext>
            </p:extLst>
          </p:nvPr>
        </p:nvGraphicFramePr>
        <p:xfrm>
          <a:off x="4545013" y="1199858"/>
          <a:ext cx="6451943" cy="4467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31272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21C96C-370E-466B-9660-966DD2CA9CF9}"/>
              </a:ext>
            </a:extLst>
          </p:cNvPr>
          <p:cNvSpPr>
            <a:spLocks noGrp="1"/>
          </p:cNvSpPr>
          <p:nvPr>
            <p:ph type="title"/>
          </p:nvPr>
        </p:nvSpPr>
        <p:spPr/>
        <p:txBody>
          <a:bodyPr>
            <a:normAutofit/>
          </a:bodyPr>
          <a:lstStyle/>
          <a:p>
            <a:r>
              <a:rPr lang="it-IT" dirty="0"/>
              <a:t>Instruments for the </a:t>
            </a:r>
            <a:r>
              <a:rPr lang="it-IT" dirty="0" err="1"/>
              <a:t>protection</a:t>
            </a:r>
            <a:r>
              <a:rPr lang="it-IT" dirty="0"/>
              <a:t> of the </a:t>
            </a:r>
            <a:r>
              <a:rPr lang="it-IT" dirty="0" err="1"/>
              <a:t>rights</a:t>
            </a:r>
            <a:r>
              <a:rPr lang="it-IT" dirty="0"/>
              <a:t> of </a:t>
            </a:r>
            <a:r>
              <a:rPr lang="it-IT" dirty="0" err="1"/>
              <a:t>migrants</a:t>
            </a:r>
            <a:endParaRPr lang="it-IT" dirty="0"/>
          </a:p>
        </p:txBody>
      </p:sp>
      <p:graphicFrame>
        <p:nvGraphicFramePr>
          <p:cNvPr id="7" name="Segnaposto contenuto 2">
            <a:extLst>
              <a:ext uri="{FF2B5EF4-FFF2-40B4-BE49-F238E27FC236}">
                <a16:creationId xmlns:a16="http://schemas.microsoft.com/office/drawing/2014/main" id="{3A761F94-1121-4DEA-A0AD-C937A460078C}"/>
              </a:ext>
            </a:extLst>
          </p:cNvPr>
          <p:cNvGraphicFramePr>
            <a:graphicFrameLocks noGrp="1"/>
          </p:cNvGraphicFramePr>
          <p:nvPr>
            <p:ph idx="1"/>
            <p:extLst>
              <p:ext uri="{D42A27DB-BD31-4B8C-83A1-F6EECF244321}">
                <p14:modId xmlns:p14="http://schemas.microsoft.com/office/powerpoint/2010/main" val="3217727887"/>
              </p:ext>
            </p:extLst>
          </p:nvPr>
        </p:nvGraphicFramePr>
        <p:xfrm>
          <a:off x="1143000" y="2298530"/>
          <a:ext cx="9872663" cy="37974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3513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BB2CFEF-4956-47DC-8B29-C5785EDE04C5}"/>
              </a:ext>
            </a:extLst>
          </p:cNvPr>
          <p:cNvSpPr>
            <a:spLocks noGrp="1"/>
          </p:cNvSpPr>
          <p:nvPr>
            <p:ph type="title"/>
          </p:nvPr>
        </p:nvSpPr>
        <p:spPr>
          <a:xfrm>
            <a:off x="1245072" y="1289765"/>
            <a:ext cx="3651101" cy="4270963"/>
          </a:xfrm>
        </p:spPr>
        <p:txBody>
          <a:bodyPr anchor="ctr">
            <a:normAutofit/>
          </a:bodyPr>
          <a:lstStyle/>
          <a:p>
            <a:pPr algn="ctr"/>
            <a:r>
              <a:rPr lang="it-IT" sz="4300">
                <a:solidFill>
                  <a:srgbClr val="FFFFFF"/>
                </a:solidFill>
              </a:rPr>
              <a:t>Geneva Convention of 1951 on the status of refugee, Article 1, A) 2)</a:t>
            </a:r>
            <a:br>
              <a:rPr lang="it-IT" sz="4300">
                <a:solidFill>
                  <a:srgbClr val="FFFFFF"/>
                </a:solidFill>
              </a:rPr>
            </a:br>
            <a:endParaRPr lang="it-IT" sz="4300">
              <a:solidFill>
                <a:srgbClr val="FFFFFF"/>
              </a:solidFill>
            </a:endParaRP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Segnaposto contenuto 2">
            <a:extLst>
              <a:ext uri="{FF2B5EF4-FFF2-40B4-BE49-F238E27FC236}">
                <a16:creationId xmlns:a16="http://schemas.microsoft.com/office/drawing/2014/main" id="{56687F8A-ADA1-401A-B181-3C79DB87AEF3}"/>
              </a:ext>
            </a:extLst>
          </p:cNvPr>
          <p:cNvSpPr>
            <a:spLocks noGrp="1"/>
          </p:cNvSpPr>
          <p:nvPr>
            <p:ph idx="1"/>
          </p:nvPr>
        </p:nvSpPr>
        <p:spPr>
          <a:xfrm>
            <a:off x="6297233" y="518400"/>
            <a:ext cx="4771607" cy="5837949"/>
          </a:xfrm>
        </p:spPr>
        <p:txBody>
          <a:bodyPr anchor="ctr">
            <a:normAutofit/>
          </a:bodyPr>
          <a:lstStyle/>
          <a:p>
            <a:endParaRPr lang="it-IT" sz="2000" dirty="0">
              <a:solidFill>
                <a:schemeClr val="tx1">
                  <a:alpha val="80000"/>
                </a:schemeClr>
              </a:solidFill>
            </a:endParaRPr>
          </a:p>
          <a:p>
            <a:r>
              <a:rPr lang="it-IT" sz="2000" dirty="0">
                <a:solidFill>
                  <a:schemeClr val="tx1">
                    <a:alpha val="80000"/>
                  </a:schemeClr>
                </a:solidFill>
              </a:rPr>
              <a:t> </a:t>
            </a:r>
            <a:r>
              <a:rPr lang="it-IT" sz="2000" dirty="0" err="1">
                <a:solidFill>
                  <a:schemeClr val="tx1">
                    <a:alpha val="80000"/>
                  </a:schemeClr>
                </a:solidFill>
              </a:rPr>
              <a:t>Any</a:t>
            </a:r>
            <a:r>
              <a:rPr lang="it-IT" sz="2000" dirty="0">
                <a:solidFill>
                  <a:schemeClr val="tx1">
                    <a:alpha val="80000"/>
                  </a:schemeClr>
                </a:solidFill>
              </a:rPr>
              <a:t> </a:t>
            </a:r>
            <a:r>
              <a:rPr lang="it-IT" sz="2000" dirty="0" err="1">
                <a:solidFill>
                  <a:schemeClr val="tx1">
                    <a:alpha val="80000"/>
                  </a:schemeClr>
                </a:solidFill>
              </a:rPr>
              <a:t>person</a:t>
            </a:r>
            <a:r>
              <a:rPr lang="it-IT" sz="2000" dirty="0">
                <a:solidFill>
                  <a:schemeClr val="tx1">
                    <a:alpha val="80000"/>
                  </a:schemeClr>
                </a:solidFill>
              </a:rPr>
              <a:t> </a:t>
            </a:r>
            <a:r>
              <a:rPr lang="it-IT" sz="2000" dirty="0" err="1">
                <a:solidFill>
                  <a:schemeClr val="tx1">
                    <a:alpha val="80000"/>
                  </a:schemeClr>
                </a:solidFill>
              </a:rPr>
              <a:t>who</a:t>
            </a:r>
            <a:r>
              <a:rPr lang="it-IT" sz="2000" dirty="0">
                <a:solidFill>
                  <a:schemeClr val="tx1">
                    <a:alpha val="80000"/>
                  </a:schemeClr>
                </a:solidFill>
              </a:rPr>
              <a:t> </a:t>
            </a:r>
            <a:r>
              <a:rPr lang="en-US" sz="2000" b="0" i="0" dirty="0">
                <a:solidFill>
                  <a:schemeClr val="tx1">
                    <a:alpha val="80000"/>
                  </a:schemeClr>
                </a:solidFill>
                <a:effectLst/>
                <a:latin typeface="Times New Roman" panose="02020603050405020304" pitchFamily="18" charset="0"/>
              </a:rPr>
              <a:t>owing to well-</a:t>
            </a:r>
            <a:br>
              <a:rPr lang="en-US" sz="2000" dirty="0">
                <a:solidFill>
                  <a:schemeClr val="tx1">
                    <a:alpha val="80000"/>
                  </a:schemeClr>
                </a:solidFill>
              </a:rPr>
            </a:br>
            <a:r>
              <a:rPr lang="en-US" sz="2000" b="0" i="0" dirty="0">
                <a:solidFill>
                  <a:schemeClr val="tx1">
                    <a:alpha val="80000"/>
                  </a:schemeClr>
                </a:solidFill>
                <a:effectLst/>
                <a:latin typeface="Times New Roman" panose="02020603050405020304" pitchFamily="18" charset="0"/>
              </a:rPr>
              <a:t>founded fear of being persecuted for reasons of race, religion, national-</a:t>
            </a:r>
            <a:br>
              <a:rPr lang="en-US" sz="2000" dirty="0">
                <a:solidFill>
                  <a:schemeClr val="tx1">
                    <a:alpha val="80000"/>
                  </a:schemeClr>
                </a:solidFill>
              </a:rPr>
            </a:br>
            <a:r>
              <a:rPr lang="en-US" sz="2000" b="0" i="0" dirty="0" err="1">
                <a:solidFill>
                  <a:schemeClr val="tx1">
                    <a:alpha val="80000"/>
                  </a:schemeClr>
                </a:solidFill>
                <a:effectLst/>
                <a:latin typeface="Times New Roman" panose="02020603050405020304" pitchFamily="18" charset="0"/>
              </a:rPr>
              <a:t>ity</a:t>
            </a:r>
            <a:r>
              <a:rPr lang="en-US" sz="2000" b="0" i="0" dirty="0">
                <a:solidFill>
                  <a:schemeClr val="tx1">
                    <a:alpha val="80000"/>
                  </a:schemeClr>
                </a:solidFill>
                <a:effectLst/>
                <a:latin typeface="Times New Roman" panose="02020603050405020304" pitchFamily="18" charset="0"/>
              </a:rPr>
              <a:t>, membership of a particular social group or political opinion, is out-</a:t>
            </a:r>
            <a:br>
              <a:rPr lang="en-US" sz="2000" dirty="0">
                <a:solidFill>
                  <a:schemeClr val="tx1">
                    <a:alpha val="80000"/>
                  </a:schemeClr>
                </a:solidFill>
              </a:rPr>
            </a:br>
            <a:r>
              <a:rPr lang="en-US" sz="2000" b="0" i="0" dirty="0">
                <a:solidFill>
                  <a:schemeClr val="tx1">
                    <a:alpha val="80000"/>
                  </a:schemeClr>
                </a:solidFill>
                <a:effectLst/>
                <a:latin typeface="Times New Roman" panose="02020603050405020304" pitchFamily="18" charset="0"/>
              </a:rPr>
              <a:t>side the country of his nationality and is unable or, owing to such fear, </a:t>
            </a:r>
            <a:br>
              <a:rPr lang="en-US" sz="2000" dirty="0">
                <a:solidFill>
                  <a:schemeClr val="tx1">
                    <a:alpha val="80000"/>
                  </a:schemeClr>
                </a:solidFill>
              </a:rPr>
            </a:br>
            <a:r>
              <a:rPr lang="en-US" sz="2000" b="0" i="0" dirty="0">
                <a:solidFill>
                  <a:schemeClr val="tx1">
                    <a:alpha val="80000"/>
                  </a:schemeClr>
                </a:solidFill>
                <a:effectLst/>
                <a:latin typeface="Times New Roman" panose="02020603050405020304" pitchFamily="18" charset="0"/>
              </a:rPr>
              <a:t>is unwilling to avail himself of the protection of that country; or who, </a:t>
            </a:r>
            <a:br>
              <a:rPr lang="en-US" sz="2000" dirty="0">
                <a:solidFill>
                  <a:schemeClr val="tx1">
                    <a:alpha val="80000"/>
                  </a:schemeClr>
                </a:solidFill>
              </a:rPr>
            </a:br>
            <a:r>
              <a:rPr lang="en-US" sz="2000" b="0" i="0" dirty="0">
                <a:solidFill>
                  <a:schemeClr val="tx1">
                    <a:alpha val="80000"/>
                  </a:schemeClr>
                </a:solidFill>
                <a:effectLst/>
                <a:latin typeface="Times New Roman" panose="02020603050405020304" pitchFamily="18" charset="0"/>
              </a:rPr>
              <a:t>not having a nationality and being outside the country of his former </a:t>
            </a:r>
            <a:br>
              <a:rPr lang="en-US" sz="2000" dirty="0">
                <a:solidFill>
                  <a:schemeClr val="tx1">
                    <a:alpha val="80000"/>
                  </a:schemeClr>
                </a:solidFill>
              </a:rPr>
            </a:br>
            <a:r>
              <a:rPr lang="en-US" sz="2000" b="0" i="0" dirty="0">
                <a:solidFill>
                  <a:schemeClr val="tx1">
                    <a:alpha val="80000"/>
                  </a:schemeClr>
                </a:solidFill>
                <a:effectLst/>
                <a:latin typeface="Times New Roman" panose="02020603050405020304" pitchFamily="18" charset="0"/>
              </a:rPr>
              <a:t>habitual residence as a result of such events, is unable or, owing to such </a:t>
            </a:r>
            <a:br>
              <a:rPr lang="en-US" sz="2000" dirty="0">
                <a:solidFill>
                  <a:schemeClr val="tx1">
                    <a:alpha val="80000"/>
                  </a:schemeClr>
                </a:solidFill>
              </a:rPr>
            </a:br>
            <a:r>
              <a:rPr lang="en-US" sz="2000" b="0" i="0" dirty="0">
                <a:solidFill>
                  <a:schemeClr val="tx1">
                    <a:alpha val="80000"/>
                  </a:schemeClr>
                </a:solidFill>
                <a:effectLst/>
                <a:latin typeface="Times New Roman" panose="02020603050405020304" pitchFamily="18" charset="0"/>
              </a:rPr>
              <a:t>fear, is unwilling to return to it. I</a:t>
            </a:r>
            <a:r>
              <a:rPr lang="it-IT" sz="2000" dirty="0">
                <a:solidFill>
                  <a:schemeClr val="tx1">
                    <a:alpha val="80000"/>
                  </a:schemeClr>
                </a:solidFill>
              </a:rPr>
              <a:t> </a:t>
            </a: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0918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91C32C4-75AB-4A66-8C62-DDF5B1A9D85C}"/>
              </a:ext>
            </a:extLst>
          </p:cNvPr>
          <p:cNvSpPr>
            <a:spLocks noGrp="1"/>
          </p:cNvSpPr>
          <p:nvPr>
            <p:ph type="title"/>
          </p:nvPr>
        </p:nvSpPr>
        <p:spPr>
          <a:xfrm>
            <a:off x="838200" y="557189"/>
            <a:ext cx="3374136" cy="5567891"/>
          </a:xfrm>
        </p:spPr>
        <p:txBody>
          <a:bodyPr>
            <a:normAutofit/>
          </a:bodyPr>
          <a:lstStyle/>
          <a:p>
            <a:r>
              <a:rPr lang="it-IT" sz="5200"/>
              <a:t>UNHCR- October 2020</a:t>
            </a:r>
          </a:p>
        </p:txBody>
      </p:sp>
      <p:graphicFrame>
        <p:nvGraphicFramePr>
          <p:cNvPr id="5" name="Segnaposto contenuto 2">
            <a:extLst>
              <a:ext uri="{FF2B5EF4-FFF2-40B4-BE49-F238E27FC236}">
                <a16:creationId xmlns:a16="http://schemas.microsoft.com/office/drawing/2014/main" id="{2C553531-5FDC-BEDF-4471-30D91000D0C3}"/>
              </a:ext>
            </a:extLst>
          </p:cNvPr>
          <p:cNvGraphicFramePr>
            <a:graphicFrameLocks noGrp="1"/>
          </p:cNvGraphicFramePr>
          <p:nvPr>
            <p:ph idx="1"/>
            <p:extLst>
              <p:ext uri="{D42A27DB-BD31-4B8C-83A1-F6EECF244321}">
                <p14:modId xmlns:p14="http://schemas.microsoft.com/office/powerpoint/2010/main" val="2346786045"/>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48426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C2AD000A-99F2-4309-9ABF-F8B4D46D1FD9}"/>
              </a:ext>
            </a:extLst>
          </p:cNvPr>
          <p:cNvSpPr>
            <a:spLocks noGrp="1"/>
          </p:cNvSpPr>
          <p:nvPr>
            <p:ph type="title"/>
          </p:nvPr>
        </p:nvSpPr>
        <p:spPr>
          <a:xfrm>
            <a:off x="1245072" y="1289765"/>
            <a:ext cx="3651101" cy="4270963"/>
          </a:xfrm>
        </p:spPr>
        <p:txBody>
          <a:bodyPr anchor="ctr">
            <a:normAutofit/>
          </a:bodyPr>
          <a:lstStyle/>
          <a:p>
            <a:pPr algn="ctr"/>
            <a:r>
              <a:rPr lang="en-US" sz="3500" dirty="0">
                <a:solidFill>
                  <a:srgbClr val="FFFFFF"/>
                </a:solidFill>
              </a:rPr>
              <a:t>OAU CONVENTION GOVERNING THE SPECIFIC ASPECTS OF REFUGEE PROBLEMS IN AFRICA, Addis Ababa 1969</a:t>
            </a:r>
            <a:endParaRPr lang="it-IT" sz="3500" dirty="0">
              <a:solidFill>
                <a:srgbClr val="FFFFFF"/>
              </a:solidFill>
            </a:endParaRP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Segnaposto contenuto 2">
            <a:extLst>
              <a:ext uri="{FF2B5EF4-FFF2-40B4-BE49-F238E27FC236}">
                <a16:creationId xmlns:a16="http://schemas.microsoft.com/office/drawing/2014/main" id="{1E9BF83E-42D5-4215-8813-4F46818A8FAF}"/>
              </a:ext>
            </a:extLst>
          </p:cNvPr>
          <p:cNvSpPr>
            <a:spLocks noGrp="1"/>
          </p:cNvSpPr>
          <p:nvPr>
            <p:ph idx="1"/>
          </p:nvPr>
        </p:nvSpPr>
        <p:spPr>
          <a:xfrm>
            <a:off x="6297233" y="518400"/>
            <a:ext cx="4771607" cy="5837949"/>
          </a:xfrm>
        </p:spPr>
        <p:txBody>
          <a:bodyPr anchor="ctr">
            <a:normAutofit/>
          </a:bodyPr>
          <a:lstStyle/>
          <a:p>
            <a:endParaRPr lang="en-US" sz="2000">
              <a:solidFill>
                <a:schemeClr val="tx1">
                  <a:alpha val="80000"/>
                </a:schemeClr>
              </a:solidFill>
            </a:endParaRPr>
          </a:p>
          <a:p>
            <a:endParaRPr lang="en-US" sz="2000">
              <a:solidFill>
                <a:schemeClr val="tx1">
                  <a:alpha val="80000"/>
                </a:schemeClr>
              </a:solidFill>
            </a:endParaRPr>
          </a:p>
          <a:p>
            <a:endParaRPr lang="en-US" sz="2000">
              <a:solidFill>
                <a:schemeClr val="tx1">
                  <a:alpha val="80000"/>
                </a:schemeClr>
              </a:solidFill>
            </a:endParaRPr>
          </a:p>
          <a:p>
            <a:r>
              <a:rPr lang="en-US" sz="2000">
                <a:solidFill>
                  <a:schemeClr val="tx1">
                    <a:alpha val="80000"/>
                  </a:schemeClr>
                </a:solidFill>
              </a:rPr>
              <a:t> Art. 1: “2. The term "refugee" shall also apply to every person who, owing to external aggression, occupation, foreign domination or events seriously disturbing public order in either part or the whole of his country of origin or nationality, is compelled to leave his place of habitual residence in order to seek refuge in another place outside his country of origin or nationality”. </a:t>
            </a:r>
            <a:r>
              <a:rPr lang="it-IT" sz="2000">
                <a:solidFill>
                  <a:schemeClr val="tx1">
                    <a:alpha val="80000"/>
                  </a:schemeClr>
                </a:solidFill>
              </a:rPr>
              <a:t> </a:t>
            </a: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86628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C7BE21D9-FF21-44DF-BA14-A0A3C9B8B807}"/>
              </a:ext>
            </a:extLst>
          </p:cNvPr>
          <p:cNvSpPr>
            <a:spLocks noGrp="1"/>
          </p:cNvSpPr>
          <p:nvPr>
            <p:ph type="title"/>
          </p:nvPr>
        </p:nvSpPr>
        <p:spPr>
          <a:xfrm>
            <a:off x="1245072" y="1289765"/>
            <a:ext cx="3651101" cy="4270963"/>
          </a:xfrm>
        </p:spPr>
        <p:txBody>
          <a:bodyPr anchor="ctr">
            <a:normAutofit/>
          </a:bodyPr>
          <a:lstStyle/>
          <a:p>
            <a:pPr algn="ctr"/>
            <a:r>
              <a:rPr lang="it-IT" sz="4800">
                <a:solidFill>
                  <a:srgbClr val="FFFFFF"/>
                </a:solidFill>
              </a:rPr>
              <a:t>Declaraciòn de Cartagena 1984, conclusiòn tercera</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Segnaposto contenuto 2">
            <a:extLst>
              <a:ext uri="{FF2B5EF4-FFF2-40B4-BE49-F238E27FC236}">
                <a16:creationId xmlns:a16="http://schemas.microsoft.com/office/drawing/2014/main" id="{A7E67F6C-A1A5-4F3F-BE8E-46ED6306256E}"/>
              </a:ext>
            </a:extLst>
          </p:cNvPr>
          <p:cNvSpPr>
            <a:spLocks noGrp="1"/>
          </p:cNvSpPr>
          <p:nvPr>
            <p:ph idx="1"/>
          </p:nvPr>
        </p:nvSpPr>
        <p:spPr>
          <a:xfrm>
            <a:off x="6297233" y="518400"/>
            <a:ext cx="4771607" cy="5837949"/>
          </a:xfrm>
        </p:spPr>
        <p:txBody>
          <a:bodyPr anchor="ctr">
            <a:normAutofit/>
          </a:bodyPr>
          <a:lstStyle/>
          <a:p>
            <a:r>
              <a:rPr lang="es-ES" sz="1700">
                <a:solidFill>
                  <a:schemeClr val="tx1">
                    <a:alpha val="80000"/>
                  </a:schemeClr>
                </a:solidFill>
              </a:rPr>
              <a:t> “Reiterar que, en vista de la experiencia recogida con motivo de la afluencia masiva de refugiados en el área centroamericana, se hace necesario encarar la extensión del concepto de refugiado, teniendo en cuenta, en lo pertinente, y dentro de las características de la situación existente en la región, el precedente de la Convención de la OUA (artículo 1, párrafo 2) y la doctrina utilizada en los informes de la Comisión Interamericana de Derechos Humanos. De este modo, la definición o concepto de refugiado recomendable para su utilización en la región es aquella que además de contener los elementos de la Convención de 1951 y el Protocolo de 1967, considere también como refugiados a las personas que han huido de sus países porque su vida, seguridad o libertad han sido amenazadas por la violencia generalizada, la agresión extranjera, los conflictos internos, la violación masiva de los derechos humanos u otras circunstancias que hayan perturbado gravemente el orden público”. </a:t>
            </a:r>
            <a:endParaRPr lang="it-IT" sz="1700">
              <a:solidFill>
                <a:schemeClr val="tx1">
                  <a:alpha val="80000"/>
                </a:schemeClr>
              </a:solidFill>
            </a:endParaRP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038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erial view of icebergs in Antarctica">
            <a:extLst>
              <a:ext uri="{FF2B5EF4-FFF2-40B4-BE49-F238E27FC236}">
                <a16:creationId xmlns:a16="http://schemas.microsoft.com/office/drawing/2014/main" id="{25997AE5-C5E4-EA5C-8934-573EADE046FE}"/>
              </a:ext>
            </a:extLst>
          </p:cNvPr>
          <p:cNvPicPr>
            <a:picLocks noChangeAspect="1"/>
          </p:cNvPicPr>
          <p:nvPr/>
        </p:nvPicPr>
        <p:blipFill rotWithShape="1">
          <a:blip r:embed="rId2"/>
          <a:srcRect l="20108" r="32809"/>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1"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CB10196A-5C95-4BF1-B77E-0F703C2B72E0}"/>
              </a:ext>
            </a:extLst>
          </p:cNvPr>
          <p:cNvSpPr>
            <a:spLocks noGrp="1"/>
          </p:cNvSpPr>
          <p:nvPr>
            <p:ph type="title"/>
          </p:nvPr>
        </p:nvSpPr>
        <p:spPr>
          <a:xfrm>
            <a:off x="5827048" y="407987"/>
            <a:ext cx="5721484" cy="1325563"/>
          </a:xfrm>
        </p:spPr>
        <p:txBody>
          <a:bodyPr>
            <a:normAutofit/>
          </a:bodyPr>
          <a:lstStyle/>
          <a:p>
            <a:r>
              <a:rPr lang="it-IT" dirty="0"/>
              <a:t>IPCC </a:t>
            </a:r>
            <a:r>
              <a:rPr lang="it-IT" dirty="0" err="1"/>
              <a:t>Synthesis</a:t>
            </a:r>
            <a:r>
              <a:rPr lang="it-IT" dirty="0"/>
              <a:t> Report March 2023</a:t>
            </a:r>
          </a:p>
        </p:txBody>
      </p:sp>
      <p:sp>
        <p:nvSpPr>
          <p:cNvPr id="3" name="Segnaposto contenuto 2">
            <a:extLst>
              <a:ext uri="{FF2B5EF4-FFF2-40B4-BE49-F238E27FC236}">
                <a16:creationId xmlns:a16="http://schemas.microsoft.com/office/drawing/2014/main" id="{D1647B1F-43F2-45F0-99C2-F05A13F1CFCC}"/>
              </a:ext>
            </a:extLst>
          </p:cNvPr>
          <p:cNvSpPr>
            <a:spLocks noGrp="1"/>
          </p:cNvSpPr>
          <p:nvPr>
            <p:ph idx="1"/>
          </p:nvPr>
        </p:nvSpPr>
        <p:spPr>
          <a:xfrm>
            <a:off x="5827048" y="1868487"/>
            <a:ext cx="5721484" cy="4351338"/>
          </a:xfrm>
        </p:spPr>
        <p:txBody>
          <a:bodyPr>
            <a:normAutofit/>
          </a:bodyPr>
          <a:lstStyle/>
          <a:p>
            <a:endParaRPr lang="it-IT" dirty="0"/>
          </a:p>
          <a:p>
            <a:endParaRPr lang="it-IT" dirty="0"/>
          </a:p>
          <a:p>
            <a:pPr lvl="2"/>
            <a:r>
              <a:rPr lang="it-IT"/>
              <a:t>Migration/</a:t>
            </a:r>
            <a:r>
              <a:rPr lang="it-IT" err="1"/>
              <a:t>displacement</a:t>
            </a:r>
            <a:r>
              <a:rPr lang="it-IT"/>
              <a:t>: a </a:t>
            </a:r>
            <a:r>
              <a:rPr lang="it-IT" err="1"/>
              <a:t>response</a:t>
            </a:r>
            <a:r>
              <a:rPr lang="it-IT"/>
              <a:t> to </a:t>
            </a:r>
            <a:r>
              <a:rPr lang="it-IT" err="1"/>
              <a:t>climate</a:t>
            </a:r>
            <a:r>
              <a:rPr lang="it-IT"/>
              <a:t> </a:t>
            </a:r>
            <a:r>
              <a:rPr lang="it-IT" err="1"/>
              <a:t>change</a:t>
            </a:r>
            <a:r>
              <a:rPr lang="it-IT"/>
              <a:t>, </a:t>
            </a:r>
            <a:r>
              <a:rPr lang="it-IT" err="1"/>
              <a:t>rather</a:t>
            </a:r>
            <a:r>
              <a:rPr lang="it-IT"/>
              <a:t> </a:t>
            </a:r>
            <a:r>
              <a:rPr lang="it-IT" err="1"/>
              <a:t>that</a:t>
            </a:r>
            <a:r>
              <a:rPr lang="it-IT"/>
              <a:t> a </a:t>
            </a:r>
            <a:r>
              <a:rPr lang="it-IT" err="1"/>
              <a:t>form</a:t>
            </a:r>
            <a:r>
              <a:rPr lang="it-IT"/>
              <a:t> of </a:t>
            </a:r>
            <a:r>
              <a:rPr lang="it-IT" err="1"/>
              <a:t>adaptation</a:t>
            </a:r>
            <a:endParaRPr lang="it-IT"/>
          </a:p>
        </p:txBody>
      </p:sp>
    </p:spTree>
    <p:extLst>
      <p:ext uri="{BB962C8B-B14F-4D97-AF65-F5344CB8AC3E}">
        <p14:creationId xmlns:p14="http://schemas.microsoft.com/office/powerpoint/2010/main" val="35701147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7EFE88A8-EDC4-4F92-A058-029B69743D52}"/>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300" kern="1200">
                <a:solidFill>
                  <a:srgbClr val="FFFFFF"/>
                </a:solidFill>
                <a:latin typeface="+mj-lt"/>
                <a:ea typeface="+mj-ea"/>
                <a:cs typeface="+mj-cs"/>
              </a:rPr>
              <a:t>IGAD Protocol on Free Movement (26 February 2020)</a:t>
            </a:r>
          </a:p>
        </p:txBody>
      </p:sp>
      <p:pic>
        <p:nvPicPr>
          <p:cNvPr id="1028" name="Picture 4" descr="IGADmigration (@IGADMigration) / Twitter">
            <a:extLst>
              <a:ext uri="{FF2B5EF4-FFF2-40B4-BE49-F238E27FC236}">
                <a16:creationId xmlns:a16="http://schemas.microsoft.com/office/drawing/2014/main" id="{A92709DF-C638-4881-96EE-8637CECE46B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383296" y="643466"/>
            <a:ext cx="5568739" cy="5568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53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A663BA-7256-4DA4-97B6-9293A710E431}"/>
              </a:ext>
            </a:extLst>
          </p:cNvPr>
          <p:cNvSpPr>
            <a:spLocks noGrp="1"/>
          </p:cNvSpPr>
          <p:nvPr>
            <p:ph type="title"/>
          </p:nvPr>
        </p:nvSpPr>
        <p:spPr/>
        <p:txBody>
          <a:bodyPr/>
          <a:lstStyle/>
          <a:p>
            <a:r>
              <a:rPr lang="it-IT" dirty="0"/>
              <a:t>IGAD </a:t>
            </a:r>
            <a:r>
              <a:rPr lang="it-IT" dirty="0" err="1"/>
              <a:t>Protocol</a:t>
            </a:r>
            <a:r>
              <a:rPr lang="it-IT" dirty="0"/>
              <a:t>. </a:t>
            </a:r>
          </a:p>
        </p:txBody>
      </p:sp>
      <p:sp>
        <p:nvSpPr>
          <p:cNvPr id="3" name="Segnaposto contenuto 2">
            <a:extLst>
              <a:ext uri="{FF2B5EF4-FFF2-40B4-BE49-F238E27FC236}">
                <a16:creationId xmlns:a16="http://schemas.microsoft.com/office/drawing/2014/main" id="{B19F2E54-BE24-4726-BD59-B9E7C6AE63D6}"/>
              </a:ext>
            </a:extLst>
          </p:cNvPr>
          <p:cNvSpPr>
            <a:spLocks noGrp="1"/>
          </p:cNvSpPr>
          <p:nvPr>
            <p:ph idx="1"/>
          </p:nvPr>
        </p:nvSpPr>
        <p:spPr/>
        <p:txBody>
          <a:bodyPr>
            <a:normAutofit/>
          </a:bodyPr>
          <a:lstStyle/>
          <a:p>
            <a:r>
              <a:rPr lang="it-IT" sz="3200" dirty="0" err="1"/>
              <a:t>Intergovernmental</a:t>
            </a:r>
            <a:r>
              <a:rPr lang="it-IT" sz="3200" dirty="0"/>
              <a:t> Authority on Development (</a:t>
            </a:r>
            <a:r>
              <a:rPr lang="it-IT" sz="3200" dirty="0" err="1"/>
              <a:t>Member</a:t>
            </a:r>
            <a:r>
              <a:rPr lang="it-IT" sz="3200" dirty="0"/>
              <a:t> States: Gibuti, Etiopia, Kenya, Somalia, Sudan, Sud Sudan, Uganda, Eritrea)</a:t>
            </a:r>
          </a:p>
          <a:p>
            <a:r>
              <a:rPr lang="it-IT" sz="3200" dirty="0"/>
              <a:t>Art. 16: </a:t>
            </a:r>
            <a:r>
              <a:rPr lang="it-IT" sz="3200" dirty="0" err="1"/>
              <a:t>Citizens</a:t>
            </a:r>
            <a:r>
              <a:rPr lang="it-IT" sz="3200" dirty="0"/>
              <a:t> of </a:t>
            </a:r>
            <a:r>
              <a:rPr lang="it-IT" sz="3200" dirty="0" err="1"/>
              <a:t>Members</a:t>
            </a:r>
            <a:r>
              <a:rPr lang="it-IT" sz="3200" dirty="0"/>
              <a:t> States </a:t>
            </a:r>
            <a:r>
              <a:rPr lang="it-IT" sz="3200" dirty="0" err="1"/>
              <a:t>may</a:t>
            </a:r>
            <a:r>
              <a:rPr lang="it-IT" sz="3200" dirty="0"/>
              <a:t> cross international </a:t>
            </a:r>
            <a:r>
              <a:rPr lang="it-IT" sz="3200" dirty="0" err="1"/>
              <a:t>borders</a:t>
            </a:r>
            <a:r>
              <a:rPr lang="it-IT" sz="3200" dirty="0"/>
              <a:t> </a:t>
            </a:r>
            <a:r>
              <a:rPr lang="en-US" sz="3200" dirty="0"/>
              <a:t>‘</a:t>
            </a:r>
            <a:r>
              <a:rPr lang="en-US" sz="3200" i="1" dirty="0"/>
              <a:t>in anticipation of, during or in the aftermath of disaster’. </a:t>
            </a:r>
            <a:endParaRPr lang="it-IT" sz="3200" dirty="0"/>
          </a:p>
        </p:txBody>
      </p:sp>
    </p:spTree>
    <p:extLst>
      <p:ext uri="{BB962C8B-B14F-4D97-AF65-F5344CB8AC3E}">
        <p14:creationId xmlns:p14="http://schemas.microsoft.com/office/powerpoint/2010/main" val="33862657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35720B6-9374-4327-8730-54B1BF716180}"/>
              </a:ext>
            </a:extLst>
          </p:cNvPr>
          <p:cNvSpPr>
            <a:spLocks noGrp="1"/>
          </p:cNvSpPr>
          <p:nvPr>
            <p:ph type="title"/>
          </p:nvPr>
        </p:nvSpPr>
        <p:spPr>
          <a:xfrm>
            <a:off x="630936" y="639520"/>
            <a:ext cx="3429000" cy="1719072"/>
          </a:xfrm>
        </p:spPr>
        <p:txBody>
          <a:bodyPr anchor="b">
            <a:normAutofit/>
          </a:bodyPr>
          <a:lstStyle/>
          <a:p>
            <a:r>
              <a:rPr lang="it-IT" sz="3400" dirty="0"/>
              <a:t>Legal </a:t>
            </a:r>
            <a:r>
              <a:rPr lang="it-IT" sz="3400" dirty="0" err="1"/>
              <a:t>instruments</a:t>
            </a:r>
            <a:r>
              <a:rPr lang="it-IT" sz="3400" dirty="0"/>
              <a:t> for the </a:t>
            </a:r>
            <a:r>
              <a:rPr lang="it-IT" sz="3400" dirty="0" err="1"/>
              <a:t>protection</a:t>
            </a:r>
            <a:r>
              <a:rPr lang="it-IT" sz="3400" dirty="0"/>
              <a:t> of </a:t>
            </a:r>
            <a:r>
              <a:rPr lang="it-IT" sz="3400" dirty="0" err="1"/>
              <a:t>IDPs</a:t>
            </a:r>
            <a:endParaRPr lang="it-IT" sz="3400" dirty="0"/>
          </a:p>
        </p:txBody>
      </p:sp>
      <p:sp>
        <p:nvSpPr>
          <p:cNvPr id="1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87CA85F2-DF14-4BCA-ADC1-6DED052187E0}"/>
              </a:ext>
            </a:extLst>
          </p:cNvPr>
          <p:cNvSpPr>
            <a:spLocks noGrp="1"/>
          </p:cNvSpPr>
          <p:nvPr>
            <p:ph idx="1"/>
          </p:nvPr>
        </p:nvSpPr>
        <p:spPr>
          <a:xfrm>
            <a:off x="630936" y="2807208"/>
            <a:ext cx="3429000" cy="3410712"/>
          </a:xfrm>
        </p:spPr>
        <p:txBody>
          <a:bodyPr anchor="t">
            <a:normAutofit/>
          </a:bodyPr>
          <a:lstStyle/>
          <a:p>
            <a:endParaRPr lang="it-IT" sz="2200"/>
          </a:p>
          <a:p>
            <a:endParaRPr lang="it-IT" sz="2200"/>
          </a:p>
        </p:txBody>
      </p:sp>
      <p:pic>
        <p:nvPicPr>
          <p:cNvPr id="4" name="Immagine 3">
            <a:extLst>
              <a:ext uri="{FF2B5EF4-FFF2-40B4-BE49-F238E27FC236}">
                <a16:creationId xmlns:a16="http://schemas.microsoft.com/office/drawing/2014/main" id="{0C3EF599-F84F-4881-9304-A2C48F149721}"/>
              </a:ext>
            </a:extLst>
          </p:cNvPr>
          <p:cNvPicPr>
            <a:picLocks noChangeAspect="1"/>
          </p:cNvPicPr>
          <p:nvPr/>
        </p:nvPicPr>
        <p:blipFill>
          <a:blip r:embed="rId2"/>
          <a:stretch>
            <a:fillRect/>
          </a:stretch>
        </p:blipFill>
        <p:spPr>
          <a:xfrm>
            <a:off x="4654296" y="840105"/>
            <a:ext cx="6903720" cy="5177790"/>
          </a:xfrm>
          <a:prstGeom prst="rect">
            <a:avLst/>
          </a:prstGeom>
        </p:spPr>
      </p:pic>
    </p:spTree>
    <p:extLst>
      <p:ext uri="{BB962C8B-B14F-4D97-AF65-F5344CB8AC3E}">
        <p14:creationId xmlns:p14="http://schemas.microsoft.com/office/powerpoint/2010/main" val="30158744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A5CDC0-E527-4A5C-9668-0A3FC7B3E78F}"/>
              </a:ext>
            </a:extLst>
          </p:cNvPr>
          <p:cNvSpPr>
            <a:spLocks noGrp="1"/>
          </p:cNvSpPr>
          <p:nvPr>
            <p:ph type="title"/>
          </p:nvPr>
        </p:nvSpPr>
        <p:spPr/>
        <p:txBody>
          <a:bodyPr>
            <a:noAutofit/>
          </a:bodyPr>
          <a:lstStyle/>
          <a:p>
            <a:r>
              <a:rPr lang="it-IT" sz="2400" dirty="0"/>
              <a:t>Great </a:t>
            </a:r>
            <a:r>
              <a:rPr lang="it-IT" sz="2400" dirty="0" err="1"/>
              <a:t>Lakes</a:t>
            </a:r>
            <a:r>
              <a:rPr lang="it-IT" sz="2400" dirty="0"/>
              <a:t> IDP </a:t>
            </a:r>
            <a:r>
              <a:rPr lang="it-IT" sz="2400" dirty="0" err="1"/>
              <a:t>Protocol</a:t>
            </a:r>
            <a:r>
              <a:rPr lang="it-IT" sz="2400" dirty="0"/>
              <a:t> 2006</a:t>
            </a:r>
            <a:br>
              <a:rPr lang="it-IT" sz="2400" dirty="0"/>
            </a:br>
            <a:r>
              <a:rPr lang="it-IT" sz="2400" dirty="0"/>
              <a:t>Angola, Burundi, Central </a:t>
            </a:r>
            <a:r>
              <a:rPr lang="it-IT" sz="2400" dirty="0" err="1"/>
              <a:t>African</a:t>
            </a:r>
            <a:r>
              <a:rPr lang="it-IT" sz="2400" dirty="0"/>
              <a:t> Republic, Republic of Congo, </a:t>
            </a:r>
            <a:r>
              <a:rPr lang="it-IT" sz="2400" dirty="0" err="1"/>
              <a:t>Democratic</a:t>
            </a:r>
            <a:r>
              <a:rPr lang="it-IT" sz="2400" dirty="0"/>
              <a:t> Republic of Congo, Kenya, Uganda, </a:t>
            </a:r>
            <a:r>
              <a:rPr lang="it-IT" sz="2400" dirty="0" err="1"/>
              <a:t>Rwanda</a:t>
            </a:r>
            <a:r>
              <a:rPr lang="it-IT" sz="2400" dirty="0"/>
              <a:t>, Republic of South Sudan, Sudan, Tanzania and Zambia.</a:t>
            </a:r>
          </a:p>
        </p:txBody>
      </p:sp>
      <p:sp>
        <p:nvSpPr>
          <p:cNvPr id="3" name="Segnaposto contenuto 2">
            <a:extLst>
              <a:ext uri="{FF2B5EF4-FFF2-40B4-BE49-F238E27FC236}">
                <a16:creationId xmlns:a16="http://schemas.microsoft.com/office/drawing/2014/main" id="{3E349DDE-5BA9-4042-99E6-B7A3CCE2CB33}"/>
              </a:ext>
            </a:extLst>
          </p:cNvPr>
          <p:cNvSpPr>
            <a:spLocks noGrp="1"/>
          </p:cNvSpPr>
          <p:nvPr>
            <p:ph idx="1"/>
          </p:nvPr>
        </p:nvSpPr>
        <p:spPr/>
        <p:txBody>
          <a:bodyPr>
            <a:normAutofit fontScale="92500" lnSpcReduction="20000"/>
          </a:bodyPr>
          <a:lstStyle/>
          <a:p>
            <a:endParaRPr lang="it-IT" dirty="0"/>
          </a:p>
          <a:p>
            <a:r>
              <a:rPr lang="it-IT" dirty="0"/>
              <a:t>Art. 1.</a:t>
            </a:r>
          </a:p>
          <a:p>
            <a:r>
              <a:rPr lang="en-US" dirty="0"/>
              <a:t> Internally Displaced Persons:  persons or groups of persons who have been forced or obliged to flee or to leave their homes or places of habitual residence, in particular as a result of or in order to avoid the effects of armed conflict, situations of generalized violence, violations of human rights or natural or human-made disasters, and who have not crossed an internationally recognized State border; </a:t>
            </a:r>
          </a:p>
          <a:p>
            <a:r>
              <a:rPr lang="en-US" dirty="0"/>
              <a:t>5. Internally Displaced Persons:  also means persons or groups of persons who have been forced or obliged to flee or to leave their homes or places of habitual residence, in particular as a result of or in order to avoid the effects of large scale development projects, and who have not crossed an internationally recognized State border</a:t>
            </a:r>
            <a:endParaRPr lang="it-IT" dirty="0"/>
          </a:p>
        </p:txBody>
      </p:sp>
    </p:spTree>
    <p:extLst>
      <p:ext uri="{BB962C8B-B14F-4D97-AF65-F5344CB8AC3E}">
        <p14:creationId xmlns:p14="http://schemas.microsoft.com/office/powerpoint/2010/main" val="28279312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itolo 1">
            <a:extLst>
              <a:ext uri="{FF2B5EF4-FFF2-40B4-BE49-F238E27FC236}">
                <a16:creationId xmlns:a16="http://schemas.microsoft.com/office/drawing/2014/main" id="{A83EE62F-181B-4B45-AB80-51826D6C29EF}"/>
              </a:ext>
            </a:extLst>
          </p:cNvPr>
          <p:cNvSpPr>
            <a:spLocks noGrp="1"/>
          </p:cNvSpPr>
          <p:nvPr>
            <p:ph type="title"/>
          </p:nvPr>
        </p:nvSpPr>
        <p:spPr>
          <a:xfrm>
            <a:off x="841246" y="673770"/>
            <a:ext cx="3644489" cy="2414488"/>
          </a:xfrm>
        </p:spPr>
        <p:txBody>
          <a:bodyPr anchor="t">
            <a:normAutofit/>
          </a:bodyPr>
          <a:lstStyle/>
          <a:p>
            <a:r>
              <a:rPr lang="it-IT" sz="2600">
                <a:solidFill>
                  <a:srgbClr val="FFFFFF"/>
                </a:solidFill>
              </a:rPr>
              <a:t>Kampala Convention (African Union Convention for the Protection and Assistance of IDPs in Africa, 2009)</a:t>
            </a:r>
          </a:p>
        </p:txBody>
      </p:sp>
      <p:sp>
        <p:nvSpPr>
          <p:cNvPr id="3" name="Segnaposto contenuto 2">
            <a:extLst>
              <a:ext uri="{FF2B5EF4-FFF2-40B4-BE49-F238E27FC236}">
                <a16:creationId xmlns:a16="http://schemas.microsoft.com/office/drawing/2014/main" id="{9CA9B86F-F138-4730-8074-CBE39B59F85C}"/>
              </a:ext>
            </a:extLst>
          </p:cNvPr>
          <p:cNvSpPr>
            <a:spLocks noGrp="1"/>
          </p:cNvSpPr>
          <p:nvPr>
            <p:ph idx="1"/>
          </p:nvPr>
        </p:nvSpPr>
        <p:spPr>
          <a:xfrm>
            <a:off x="6095999" y="882315"/>
            <a:ext cx="5254754" cy="5294647"/>
          </a:xfrm>
        </p:spPr>
        <p:txBody>
          <a:bodyPr>
            <a:normAutofit/>
          </a:bodyPr>
          <a:lstStyle/>
          <a:p>
            <a:endParaRPr lang="it-IT" sz="2200" dirty="0"/>
          </a:p>
          <a:p>
            <a:r>
              <a:rPr lang="it-IT" sz="2200" dirty="0" err="1"/>
              <a:t>Contracting</a:t>
            </a:r>
            <a:r>
              <a:rPr lang="it-IT" sz="2200" dirty="0"/>
              <a:t> States: 40 out of 55 </a:t>
            </a:r>
            <a:r>
              <a:rPr lang="it-IT" sz="2200" dirty="0" err="1"/>
              <a:t>Members</a:t>
            </a:r>
            <a:r>
              <a:rPr lang="it-IT" sz="2200" dirty="0"/>
              <a:t> of the AU</a:t>
            </a:r>
          </a:p>
          <a:p>
            <a:r>
              <a:rPr lang="it-IT" sz="2200" dirty="0"/>
              <a:t>Updates and </a:t>
            </a:r>
            <a:r>
              <a:rPr lang="it-IT" sz="2200" dirty="0" err="1"/>
              <a:t>renders</a:t>
            </a:r>
            <a:r>
              <a:rPr lang="it-IT" sz="2200" dirty="0"/>
              <a:t> </a:t>
            </a:r>
            <a:r>
              <a:rPr lang="it-IT" sz="2200" dirty="0" err="1"/>
              <a:t>binding</a:t>
            </a:r>
            <a:r>
              <a:rPr lang="it-IT" sz="2200" dirty="0"/>
              <a:t> the </a:t>
            </a:r>
            <a:r>
              <a:rPr lang="it-IT" sz="2200" dirty="0" err="1"/>
              <a:t>Guiding</a:t>
            </a:r>
            <a:r>
              <a:rPr lang="it-IT" sz="2200" dirty="0"/>
              <a:t> </a:t>
            </a:r>
            <a:r>
              <a:rPr lang="it-IT" sz="2200" dirty="0" err="1"/>
              <a:t>Principles</a:t>
            </a:r>
            <a:endParaRPr lang="it-IT" sz="2200" dirty="0"/>
          </a:p>
          <a:p>
            <a:r>
              <a:rPr lang="it-IT" sz="2200" dirty="0" err="1"/>
              <a:t>Transforms</a:t>
            </a:r>
            <a:r>
              <a:rPr lang="it-IT" sz="2200" dirty="0"/>
              <a:t> the </a:t>
            </a:r>
            <a:r>
              <a:rPr lang="it-IT" sz="2200" dirty="0" err="1"/>
              <a:t>legal</a:t>
            </a:r>
            <a:r>
              <a:rPr lang="it-IT" sz="2200" dirty="0"/>
              <a:t> framework </a:t>
            </a:r>
            <a:r>
              <a:rPr lang="it-IT" sz="2200" dirty="0" err="1"/>
              <a:t>centered</a:t>
            </a:r>
            <a:r>
              <a:rPr lang="it-IT" sz="2200" dirty="0"/>
              <a:t> on human </a:t>
            </a:r>
            <a:r>
              <a:rPr lang="it-IT" sz="2200" dirty="0" err="1"/>
              <a:t>rights</a:t>
            </a:r>
            <a:r>
              <a:rPr lang="it-IT" sz="2200" dirty="0"/>
              <a:t> in a system </a:t>
            </a:r>
            <a:r>
              <a:rPr lang="it-IT" sz="2200" dirty="0" err="1"/>
              <a:t>based</a:t>
            </a:r>
            <a:r>
              <a:rPr lang="it-IT" sz="2200" dirty="0"/>
              <a:t> on State </a:t>
            </a:r>
            <a:r>
              <a:rPr lang="it-IT" sz="2200" dirty="0" err="1"/>
              <a:t>responsibility</a:t>
            </a:r>
            <a:r>
              <a:rPr lang="it-IT" sz="2200" dirty="0"/>
              <a:t> and on the </a:t>
            </a:r>
            <a:r>
              <a:rPr lang="it-IT" sz="2200" dirty="0" err="1"/>
              <a:t>involvement</a:t>
            </a:r>
            <a:r>
              <a:rPr lang="it-IT" sz="2200" dirty="0"/>
              <a:t> and </a:t>
            </a:r>
            <a:r>
              <a:rPr lang="it-IT" sz="2200" dirty="0" err="1"/>
              <a:t>responsibility</a:t>
            </a:r>
            <a:r>
              <a:rPr lang="it-IT" sz="2200" dirty="0"/>
              <a:t> of </a:t>
            </a:r>
            <a:r>
              <a:rPr lang="it-IT" sz="2200" dirty="0" err="1"/>
              <a:t>other</a:t>
            </a:r>
            <a:r>
              <a:rPr lang="it-IT" sz="2200" dirty="0"/>
              <a:t> </a:t>
            </a:r>
            <a:r>
              <a:rPr lang="it-IT" sz="2200" dirty="0" err="1"/>
              <a:t>actors</a:t>
            </a:r>
            <a:r>
              <a:rPr lang="it-IT" sz="2200" dirty="0"/>
              <a:t>: AU, </a:t>
            </a:r>
            <a:r>
              <a:rPr lang="it-IT" sz="2200" dirty="0" err="1"/>
              <a:t>other</a:t>
            </a:r>
            <a:r>
              <a:rPr lang="it-IT" sz="2200" dirty="0"/>
              <a:t> international </a:t>
            </a:r>
            <a:r>
              <a:rPr lang="it-IT" sz="2200" dirty="0" err="1"/>
              <a:t>organizations</a:t>
            </a:r>
            <a:r>
              <a:rPr lang="it-IT" sz="2200" dirty="0"/>
              <a:t>, </a:t>
            </a:r>
            <a:r>
              <a:rPr lang="it-IT" sz="2200" dirty="0" err="1"/>
              <a:t>civil</a:t>
            </a:r>
            <a:r>
              <a:rPr lang="it-IT" sz="2200" dirty="0"/>
              <a:t> society </a:t>
            </a:r>
            <a:r>
              <a:rPr lang="it-IT" sz="2200" dirty="0" err="1"/>
              <a:t>organizations</a:t>
            </a:r>
            <a:r>
              <a:rPr lang="it-IT" sz="2200" dirty="0"/>
              <a:t>, non-State </a:t>
            </a:r>
            <a:r>
              <a:rPr lang="it-IT" sz="2200" dirty="0" err="1"/>
              <a:t>actors</a:t>
            </a:r>
            <a:r>
              <a:rPr lang="it-IT" sz="2200" dirty="0"/>
              <a:t>, </a:t>
            </a:r>
            <a:r>
              <a:rPr lang="it-IT" sz="2200" dirty="0" err="1"/>
              <a:t>especially</a:t>
            </a:r>
            <a:r>
              <a:rPr lang="it-IT" sz="2200" dirty="0"/>
              <a:t> </a:t>
            </a:r>
            <a:r>
              <a:rPr lang="it-IT" sz="2200" dirty="0" err="1"/>
              <a:t>opposition</a:t>
            </a:r>
            <a:r>
              <a:rPr lang="it-IT" sz="2200" dirty="0"/>
              <a:t> </a:t>
            </a:r>
            <a:r>
              <a:rPr lang="it-IT" sz="2200" dirty="0" err="1"/>
              <a:t>armed</a:t>
            </a:r>
            <a:r>
              <a:rPr lang="it-IT" sz="2200" dirty="0"/>
              <a:t> groups. </a:t>
            </a:r>
          </a:p>
        </p:txBody>
      </p:sp>
    </p:spTree>
    <p:extLst>
      <p:ext uri="{BB962C8B-B14F-4D97-AF65-F5344CB8AC3E}">
        <p14:creationId xmlns:p14="http://schemas.microsoft.com/office/powerpoint/2010/main" val="702295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olo 1">
            <a:extLst>
              <a:ext uri="{FF2B5EF4-FFF2-40B4-BE49-F238E27FC236}">
                <a16:creationId xmlns:a16="http://schemas.microsoft.com/office/drawing/2014/main" id="{136BFB96-065C-4066-A223-97D69AD6D895}"/>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3400" b="1" kern="1200" cap="all">
                <a:solidFill>
                  <a:srgbClr val="FFFFFF"/>
                </a:solidFill>
                <a:latin typeface="+mj-lt"/>
                <a:ea typeface="+mj-ea"/>
                <a:cs typeface="+mj-cs"/>
              </a:rPr>
              <a:t>Sustainable development goals and IDPs</a:t>
            </a:r>
          </a:p>
        </p:txBody>
      </p:sp>
      <p:pic>
        <p:nvPicPr>
          <p:cNvPr id="4" name="Segnaposto contenuto 3">
            <a:extLst>
              <a:ext uri="{FF2B5EF4-FFF2-40B4-BE49-F238E27FC236}">
                <a16:creationId xmlns:a16="http://schemas.microsoft.com/office/drawing/2014/main" id="{859FBDB7-902C-40AA-B10C-222F4B6601BA}"/>
              </a:ext>
            </a:extLst>
          </p:cNvPr>
          <p:cNvPicPr>
            <a:picLocks noGrp="1" noChangeAspect="1"/>
          </p:cNvPicPr>
          <p:nvPr>
            <p:ph idx="1"/>
          </p:nvPr>
        </p:nvPicPr>
        <p:blipFill>
          <a:blip r:embed="rId2"/>
          <a:stretch>
            <a:fillRect/>
          </a:stretch>
        </p:blipFill>
        <p:spPr>
          <a:xfrm>
            <a:off x="4502428" y="1414823"/>
            <a:ext cx="7225748" cy="4028353"/>
          </a:xfrm>
          <a:prstGeom prst="rect">
            <a:avLst/>
          </a:prstGeom>
        </p:spPr>
      </p:pic>
    </p:spTree>
    <p:extLst>
      <p:ext uri="{BB962C8B-B14F-4D97-AF65-F5344CB8AC3E}">
        <p14:creationId xmlns:p14="http://schemas.microsoft.com/office/powerpoint/2010/main" val="21335804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CE5A3174-EECA-3A57-DB50-BBB1E5D3E970}"/>
              </a:ext>
            </a:extLst>
          </p:cNvPr>
          <p:cNvPicPr>
            <a:picLocks noChangeAspect="1"/>
          </p:cNvPicPr>
          <p:nvPr/>
        </p:nvPicPr>
        <p:blipFill rotWithShape="1">
          <a:blip r:embed="rId2">
            <a:alphaModFix amt="35000"/>
          </a:blip>
          <a:srcRect b="15730"/>
          <a:stretch/>
        </p:blipFill>
        <p:spPr>
          <a:xfrm>
            <a:off x="20" y="10"/>
            <a:ext cx="12191980" cy="6857990"/>
          </a:xfrm>
          <a:prstGeom prst="rect">
            <a:avLst/>
          </a:prstGeom>
        </p:spPr>
      </p:pic>
      <p:sp>
        <p:nvSpPr>
          <p:cNvPr id="2" name="Titolo 1">
            <a:extLst>
              <a:ext uri="{FF2B5EF4-FFF2-40B4-BE49-F238E27FC236}">
                <a16:creationId xmlns:a16="http://schemas.microsoft.com/office/drawing/2014/main" id="{D9F5F7E7-E7C1-4701-9D9A-40CFAB88DD0F}"/>
              </a:ext>
            </a:extLst>
          </p:cNvPr>
          <p:cNvSpPr>
            <a:spLocks noGrp="1"/>
          </p:cNvSpPr>
          <p:nvPr>
            <p:ph type="title"/>
          </p:nvPr>
        </p:nvSpPr>
        <p:spPr>
          <a:xfrm>
            <a:off x="838200" y="365125"/>
            <a:ext cx="10515600" cy="1325563"/>
          </a:xfrm>
        </p:spPr>
        <p:txBody>
          <a:bodyPr>
            <a:normAutofit/>
          </a:bodyPr>
          <a:lstStyle/>
          <a:p>
            <a:r>
              <a:rPr lang="it-IT">
                <a:solidFill>
                  <a:srgbClr val="FFFFFF"/>
                </a:solidFill>
              </a:rPr>
              <a:t>International cooperation in the fight against climate change</a:t>
            </a:r>
          </a:p>
        </p:txBody>
      </p:sp>
      <p:graphicFrame>
        <p:nvGraphicFramePr>
          <p:cNvPr id="5" name="Segnaposto contenuto 2">
            <a:extLst>
              <a:ext uri="{FF2B5EF4-FFF2-40B4-BE49-F238E27FC236}">
                <a16:creationId xmlns:a16="http://schemas.microsoft.com/office/drawing/2014/main" id="{2FA3226C-27CC-4933-993A-47C64F738EC9}"/>
              </a:ext>
            </a:extLst>
          </p:cNvPr>
          <p:cNvGraphicFramePr>
            <a:graphicFrameLocks noGrp="1"/>
          </p:cNvGraphicFramePr>
          <p:nvPr>
            <p:ph idx="1"/>
            <p:extLst>
              <p:ext uri="{D42A27DB-BD31-4B8C-83A1-F6EECF244321}">
                <p14:modId xmlns:p14="http://schemas.microsoft.com/office/powerpoint/2010/main" val="113393667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92781289"/>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9" name="Picture 18" descr="Plant growing in a concrete crack">
            <a:extLst>
              <a:ext uri="{FF2B5EF4-FFF2-40B4-BE49-F238E27FC236}">
                <a16:creationId xmlns:a16="http://schemas.microsoft.com/office/drawing/2014/main" id="{0D37181A-56AD-E9BE-6217-35157F522EA3}"/>
              </a:ext>
            </a:extLst>
          </p:cNvPr>
          <p:cNvPicPr>
            <a:picLocks noChangeAspect="1"/>
          </p:cNvPicPr>
          <p:nvPr/>
        </p:nvPicPr>
        <p:blipFill rotWithShape="1">
          <a:blip r:embed="rId2">
            <a:duotone>
              <a:prstClr val="black"/>
              <a:schemeClr val="tx2">
                <a:tint val="45000"/>
                <a:satMod val="400000"/>
              </a:schemeClr>
            </a:duotone>
            <a:alphaModFix amt="25000"/>
          </a:blip>
          <a:srcRect t="15730"/>
          <a:stretch/>
        </p:blipFill>
        <p:spPr>
          <a:xfrm>
            <a:off x="20" y="10"/>
            <a:ext cx="12191980" cy="6857990"/>
          </a:xfrm>
          <a:prstGeom prst="rect">
            <a:avLst/>
          </a:prstGeom>
        </p:spPr>
      </p:pic>
      <p:sp>
        <p:nvSpPr>
          <p:cNvPr id="2" name="Titolo 1">
            <a:extLst>
              <a:ext uri="{FF2B5EF4-FFF2-40B4-BE49-F238E27FC236}">
                <a16:creationId xmlns:a16="http://schemas.microsoft.com/office/drawing/2014/main" id="{EDEA5DA2-6911-4ADC-9D4E-FC1D26D13465}"/>
              </a:ext>
            </a:extLst>
          </p:cNvPr>
          <p:cNvSpPr>
            <a:spLocks noGrp="1"/>
          </p:cNvSpPr>
          <p:nvPr>
            <p:ph type="title"/>
          </p:nvPr>
        </p:nvSpPr>
        <p:spPr>
          <a:xfrm>
            <a:off x="838200" y="365125"/>
            <a:ext cx="10515600" cy="1325563"/>
          </a:xfrm>
        </p:spPr>
        <p:txBody>
          <a:bodyPr>
            <a:normAutofit/>
          </a:bodyPr>
          <a:lstStyle/>
          <a:p>
            <a:r>
              <a:rPr lang="it-IT"/>
              <a:t>Cancùn Adaptation Framework 2011 (COP16), par. 14(f)</a:t>
            </a:r>
            <a:endParaRPr lang="it-IT" dirty="0"/>
          </a:p>
        </p:txBody>
      </p:sp>
      <p:sp>
        <p:nvSpPr>
          <p:cNvPr id="17" name="Segnaposto contenuto 2">
            <a:extLst>
              <a:ext uri="{FF2B5EF4-FFF2-40B4-BE49-F238E27FC236}">
                <a16:creationId xmlns:a16="http://schemas.microsoft.com/office/drawing/2014/main" id="{1F204DDB-5DA8-4E0A-87C5-FC6C1E7451C7}"/>
              </a:ext>
            </a:extLst>
          </p:cNvPr>
          <p:cNvSpPr>
            <a:spLocks noGrp="1"/>
          </p:cNvSpPr>
          <p:nvPr>
            <p:ph idx="1"/>
          </p:nvPr>
        </p:nvSpPr>
        <p:spPr>
          <a:xfrm>
            <a:off x="838200" y="1825625"/>
            <a:ext cx="10515600" cy="4351338"/>
          </a:xfrm>
        </p:spPr>
        <p:txBody>
          <a:bodyPr>
            <a:normAutofit/>
          </a:bodyPr>
          <a:lstStyle/>
          <a:p>
            <a:endParaRPr lang="it-IT"/>
          </a:p>
          <a:p>
            <a:r>
              <a:rPr lang="en-US"/>
              <a:t>14. Invites all Parties to enhance action on adaptation under the Cancun Adaptation Framework, taking into account their common but differentiated responsibilities and respective capabilities, and specific national and regional development priorities, objectives and circumstances, by undertaking inter alia, the following: … (f) Measures to enhance understanding, coordination and cooperation with regard to climate change induced displacement, migration and planned relocation, where appropriate, at national, regional and international levels</a:t>
            </a:r>
            <a:endParaRPr lang="it-IT" dirty="0"/>
          </a:p>
        </p:txBody>
      </p:sp>
    </p:spTree>
    <p:extLst>
      <p:ext uri="{BB962C8B-B14F-4D97-AF65-F5344CB8AC3E}">
        <p14:creationId xmlns:p14="http://schemas.microsoft.com/office/powerpoint/2010/main" val="3809581371"/>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olo 1">
            <a:extLst>
              <a:ext uri="{FF2B5EF4-FFF2-40B4-BE49-F238E27FC236}">
                <a16:creationId xmlns:a16="http://schemas.microsoft.com/office/drawing/2014/main" id="{8B14CEC5-BC7D-4FD9-A051-13F1758CDFB9}"/>
              </a:ext>
            </a:extLst>
          </p:cNvPr>
          <p:cNvSpPr>
            <a:spLocks noGrp="1"/>
          </p:cNvSpPr>
          <p:nvPr>
            <p:ph type="title"/>
          </p:nvPr>
        </p:nvSpPr>
        <p:spPr>
          <a:xfrm>
            <a:off x="922635" y="1250575"/>
            <a:ext cx="4604274" cy="4163210"/>
          </a:xfrm>
        </p:spPr>
        <p:txBody>
          <a:bodyPr anchor="ctr">
            <a:normAutofit/>
          </a:bodyPr>
          <a:lstStyle/>
          <a:p>
            <a:r>
              <a:rPr lang="it-IT" sz="8000">
                <a:solidFill>
                  <a:schemeClr val="bg1"/>
                </a:solidFill>
              </a:rPr>
              <a:t>COP18, Doha, 2012</a:t>
            </a:r>
          </a:p>
        </p:txBody>
      </p:sp>
      <p:sp>
        <p:nvSpPr>
          <p:cNvPr id="40" name="Rectangle 9">
            <a:extLst>
              <a:ext uri="{FF2B5EF4-FFF2-40B4-BE49-F238E27FC236}">
                <a16:creationId xmlns:a16="http://schemas.microsoft.com/office/drawing/2014/main" id="{C2C57604-0CFD-4023-B9BD-107166A25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6476" y="1100949"/>
            <a:ext cx="4996593"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BDE70CB0-BAEA-4B97-ABF3-966D12AD5D87}"/>
              </a:ext>
            </a:extLst>
          </p:cNvPr>
          <p:cNvSpPr>
            <a:spLocks noGrp="1"/>
          </p:cNvSpPr>
          <p:nvPr>
            <p:ph idx="1"/>
          </p:nvPr>
        </p:nvSpPr>
        <p:spPr>
          <a:xfrm>
            <a:off x="6293224" y="860612"/>
            <a:ext cx="4797909" cy="5023821"/>
          </a:xfrm>
        </p:spPr>
        <p:txBody>
          <a:bodyPr anchor="ctr">
            <a:normAutofit/>
          </a:bodyPr>
          <a:lstStyle/>
          <a:p>
            <a:r>
              <a:rPr lang="it-IT" sz="2000">
                <a:solidFill>
                  <a:schemeClr val="bg1"/>
                </a:solidFill>
              </a:rPr>
              <a:t>Decision on loss and damage associated to climate change: «enhance the understanding of… how impacts of climate change are affecting patterns of migration, dispacement and human mobility»</a:t>
            </a:r>
          </a:p>
        </p:txBody>
      </p:sp>
    </p:spTree>
    <p:extLst>
      <p:ext uri="{BB962C8B-B14F-4D97-AF65-F5344CB8AC3E}">
        <p14:creationId xmlns:p14="http://schemas.microsoft.com/office/powerpoint/2010/main" val="31898115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80895603-1225-46D0-A68E-5E97285CFB6B}"/>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2800" b="1" kern="1200" cap="all">
                <a:solidFill>
                  <a:srgbClr val="FFFFFF"/>
                </a:solidFill>
                <a:latin typeface="+mj-lt"/>
                <a:ea typeface="+mj-ea"/>
                <a:cs typeface="+mj-cs"/>
              </a:rPr>
              <a:t>COP 19, 2013</a:t>
            </a:r>
            <a:br>
              <a:rPr lang="en-US" sz="2800" b="1" kern="1200" cap="all">
                <a:solidFill>
                  <a:srgbClr val="FFFFFF"/>
                </a:solidFill>
                <a:latin typeface="+mj-lt"/>
                <a:ea typeface="+mj-ea"/>
                <a:cs typeface="+mj-cs"/>
              </a:rPr>
            </a:br>
            <a:r>
              <a:rPr lang="en-US" sz="2800" b="1" kern="1200" cap="all">
                <a:solidFill>
                  <a:srgbClr val="FFFFFF"/>
                </a:solidFill>
                <a:latin typeface="+mj-lt"/>
                <a:ea typeface="+mj-ea"/>
                <a:cs typeface="+mj-cs"/>
              </a:rPr>
              <a:t>Warsaw international mechanism for loss and damage</a:t>
            </a:r>
          </a:p>
        </p:txBody>
      </p:sp>
      <p:pic>
        <p:nvPicPr>
          <p:cNvPr id="4" name="Segnaposto contenuto 3" descr="Immagine che contiene testo&#10;&#10;Descrizione generata automaticamente">
            <a:extLst>
              <a:ext uri="{FF2B5EF4-FFF2-40B4-BE49-F238E27FC236}">
                <a16:creationId xmlns:a16="http://schemas.microsoft.com/office/drawing/2014/main" id="{78AC4048-B5DD-4B22-92A6-543EE1898060}"/>
              </a:ext>
            </a:extLst>
          </p:cNvPr>
          <p:cNvPicPr>
            <a:picLocks noGrp="1" noChangeAspect="1"/>
          </p:cNvPicPr>
          <p:nvPr>
            <p:ph idx="1"/>
          </p:nvPr>
        </p:nvPicPr>
        <p:blipFill>
          <a:blip r:embed="rId2"/>
          <a:stretch>
            <a:fillRect/>
          </a:stretch>
        </p:blipFill>
        <p:spPr>
          <a:xfrm>
            <a:off x="4777316" y="885073"/>
            <a:ext cx="6780700" cy="5085525"/>
          </a:xfrm>
          <a:prstGeom prst="rect">
            <a:avLst/>
          </a:prstGeom>
        </p:spPr>
      </p:pic>
    </p:spTree>
    <p:extLst>
      <p:ext uri="{BB962C8B-B14F-4D97-AF65-F5344CB8AC3E}">
        <p14:creationId xmlns:p14="http://schemas.microsoft.com/office/powerpoint/2010/main" val="1032446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5A2D36-AA89-4A5B-9D7A-3274652219FA}"/>
              </a:ext>
            </a:extLst>
          </p:cNvPr>
          <p:cNvSpPr>
            <a:spLocks noGrp="1"/>
          </p:cNvSpPr>
          <p:nvPr>
            <p:ph type="title"/>
          </p:nvPr>
        </p:nvSpPr>
        <p:spPr/>
        <p:txBody>
          <a:bodyPr>
            <a:normAutofit/>
          </a:bodyPr>
          <a:lstStyle/>
          <a:p>
            <a:r>
              <a:rPr lang="it-IT" sz="6000" b="1" dirty="0">
                <a:solidFill>
                  <a:srgbClr val="FF0000"/>
                </a:solidFill>
              </a:rPr>
              <a:t>GRID-2023</a:t>
            </a:r>
          </a:p>
        </p:txBody>
      </p:sp>
      <p:sp>
        <p:nvSpPr>
          <p:cNvPr id="4" name="Segnaposto testo 3">
            <a:extLst>
              <a:ext uri="{FF2B5EF4-FFF2-40B4-BE49-F238E27FC236}">
                <a16:creationId xmlns:a16="http://schemas.microsoft.com/office/drawing/2014/main" id="{8FEBBEBA-83A1-48C3-B2F8-CCA59224053E}"/>
              </a:ext>
            </a:extLst>
          </p:cNvPr>
          <p:cNvSpPr>
            <a:spLocks noGrp="1"/>
          </p:cNvSpPr>
          <p:nvPr>
            <p:ph type="body" sz="half" idx="2"/>
          </p:nvPr>
        </p:nvSpPr>
        <p:spPr/>
        <p:txBody>
          <a:bodyPr>
            <a:normAutofit fontScale="85000" lnSpcReduction="20000"/>
          </a:bodyPr>
          <a:lstStyle/>
          <a:p>
            <a:r>
              <a:rPr lang="it-IT" sz="3600" dirty="0"/>
              <a:t>Global Report on </a:t>
            </a:r>
            <a:r>
              <a:rPr lang="it-IT" sz="3600" dirty="0" err="1"/>
              <a:t>Internal</a:t>
            </a:r>
            <a:r>
              <a:rPr lang="it-IT" sz="3600" dirty="0"/>
              <a:t> </a:t>
            </a:r>
            <a:r>
              <a:rPr lang="it-IT" sz="3600" dirty="0" err="1"/>
              <a:t>Displacement</a:t>
            </a:r>
            <a:r>
              <a:rPr lang="it-IT" sz="3600" dirty="0"/>
              <a:t> 2023, with data from 2022, </a:t>
            </a:r>
            <a:r>
              <a:rPr lang="it-IT" sz="3600" dirty="0" err="1"/>
              <a:t>was</a:t>
            </a:r>
            <a:r>
              <a:rPr lang="it-IT" sz="3600" dirty="0"/>
              <a:t> </a:t>
            </a:r>
            <a:r>
              <a:rPr lang="it-IT" sz="3600" dirty="0" err="1"/>
              <a:t>released</a:t>
            </a:r>
            <a:r>
              <a:rPr lang="it-IT" sz="3600" dirty="0"/>
              <a:t> on 11 </a:t>
            </a:r>
            <a:r>
              <a:rPr lang="it-IT" sz="3600" dirty="0" err="1"/>
              <a:t>May</a:t>
            </a:r>
            <a:r>
              <a:rPr lang="it-IT" sz="3600" dirty="0"/>
              <a:t> 2023 by the </a:t>
            </a:r>
            <a:r>
              <a:rPr lang="it-IT" sz="3600" dirty="0" err="1"/>
              <a:t>Internal</a:t>
            </a:r>
            <a:r>
              <a:rPr lang="it-IT" sz="3600" dirty="0"/>
              <a:t> </a:t>
            </a:r>
            <a:r>
              <a:rPr lang="it-IT" sz="3600" dirty="0" err="1"/>
              <a:t>Displacement</a:t>
            </a:r>
            <a:r>
              <a:rPr lang="it-IT" sz="3600" dirty="0"/>
              <a:t> Monitoring Center (IDMC), part of the </a:t>
            </a:r>
            <a:r>
              <a:rPr lang="it-IT" sz="3600" dirty="0" err="1"/>
              <a:t>Norwegian</a:t>
            </a:r>
            <a:r>
              <a:rPr lang="it-IT" sz="3600" dirty="0"/>
              <a:t> </a:t>
            </a:r>
            <a:r>
              <a:rPr lang="it-IT" sz="3600" dirty="0" err="1"/>
              <a:t>Refugee</a:t>
            </a:r>
            <a:r>
              <a:rPr lang="it-IT" sz="3600" dirty="0"/>
              <a:t> Council</a:t>
            </a:r>
          </a:p>
        </p:txBody>
      </p:sp>
      <p:pic>
        <p:nvPicPr>
          <p:cNvPr id="2050" name="Picture 2" descr="2023 Global Report on Internal Displacement">
            <a:extLst>
              <a:ext uri="{FF2B5EF4-FFF2-40B4-BE49-F238E27FC236}">
                <a16:creationId xmlns:a16="http://schemas.microsoft.com/office/drawing/2014/main" id="{56CF0C77-8CD4-4F9D-A944-FD8472C6792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0" y="638925"/>
            <a:ext cx="4773930" cy="6092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8060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4196238-37D8-44AA-A6F6-67A6A99A3D90}"/>
              </a:ext>
            </a:extLst>
          </p:cNvPr>
          <p:cNvSpPr>
            <a:spLocks noGrp="1"/>
          </p:cNvSpPr>
          <p:nvPr>
            <p:ph type="title"/>
          </p:nvPr>
        </p:nvSpPr>
        <p:spPr>
          <a:xfrm>
            <a:off x="686834" y="1153572"/>
            <a:ext cx="3200400" cy="4461163"/>
          </a:xfrm>
        </p:spPr>
        <p:txBody>
          <a:bodyPr>
            <a:normAutofit/>
          </a:bodyPr>
          <a:lstStyle/>
          <a:p>
            <a:r>
              <a:rPr lang="it-IT" dirty="0">
                <a:solidFill>
                  <a:srgbClr val="FFFFFF"/>
                </a:solidFill>
              </a:rPr>
              <a:t>COP21 Paris 2015, </a:t>
            </a:r>
            <a:r>
              <a:rPr lang="it-IT" dirty="0" err="1">
                <a:solidFill>
                  <a:srgbClr val="FFFFFF"/>
                </a:solidFill>
              </a:rPr>
              <a:t>Final</a:t>
            </a:r>
            <a:r>
              <a:rPr lang="it-IT" dirty="0">
                <a:solidFill>
                  <a:srgbClr val="FFFFFF"/>
                </a:solidFill>
              </a:rPr>
              <a:t> </a:t>
            </a:r>
            <a:r>
              <a:rPr lang="it-IT" dirty="0" err="1">
                <a:solidFill>
                  <a:srgbClr val="FFFFFF"/>
                </a:solidFill>
              </a:rPr>
              <a:t>Declaration</a:t>
            </a:r>
            <a:endParaRPr lang="it-IT"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egnaposto contenuto 2">
            <a:extLst>
              <a:ext uri="{FF2B5EF4-FFF2-40B4-BE49-F238E27FC236}">
                <a16:creationId xmlns:a16="http://schemas.microsoft.com/office/drawing/2014/main" id="{A0C39BE6-6194-4C1C-9C42-C4632F6565B3}"/>
              </a:ext>
            </a:extLst>
          </p:cNvPr>
          <p:cNvSpPr>
            <a:spLocks noGrp="1"/>
          </p:cNvSpPr>
          <p:nvPr>
            <p:ph idx="1"/>
          </p:nvPr>
        </p:nvSpPr>
        <p:spPr>
          <a:xfrm>
            <a:off x="4447308" y="591344"/>
            <a:ext cx="6906491" cy="5585619"/>
          </a:xfrm>
        </p:spPr>
        <p:txBody>
          <a:bodyPr anchor="ctr">
            <a:normAutofit/>
          </a:bodyPr>
          <a:lstStyle/>
          <a:p>
            <a:r>
              <a:rPr lang="en-US" sz="2600"/>
              <a:t>Also requests the Executive Committee of the Warsaw International Mechanism to establish, according to its procedures and mandate, a task force to complement, draw upon the work of and involve, as appropriate, existing bodies and expert groups under the Convention including the Adaptation Committee and the Least Developed Countries Expert Group, as well as relevant organizations and expert bodies outside the Convention, to develop recommendations for integrated approaches to avert minimize and address displacement related to the adverse impacts of climate change</a:t>
            </a:r>
            <a:endParaRPr lang="it-IT" sz="2600"/>
          </a:p>
        </p:txBody>
      </p:sp>
    </p:spTree>
    <p:extLst>
      <p:ext uri="{BB962C8B-B14F-4D97-AF65-F5344CB8AC3E}">
        <p14:creationId xmlns:p14="http://schemas.microsoft.com/office/powerpoint/2010/main" val="13242688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DD0A145D-1036-43EA-8EC6-EBC1AF7C4713}"/>
              </a:ext>
            </a:extLst>
          </p:cNvPr>
          <p:cNvSpPr>
            <a:spLocks noGrp="1"/>
          </p:cNvSpPr>
          <p:nvPr>
            <p:ph type="title"/>
          </p:nvPr>
        </p:nvSpPr>
        <p:spPr>
          <a:xfrm>
            <a:off x="1043631" y="809898"/>
            <a:ext cx="10173010" cy="1554480"/>
          </a:xfrm>
        </p:spPr>
        <p:txBody>
          <a:bodyPr anchor="ctr">
            <a:normAutofit/>
          </a:bodyPr>
          <a:lstStyle/>
          <a:p>
            <a:r>
              <a:rPr lang="it-IT" sz="4800"/>
              <a:t>UN World Conference – Sendai 2015</a:t>
            </a:r>
          </a:p>
        </p:txBody>
      </p:sp>
      <p:cxnSp>
        <p:nvCxnSpPr>
          <p:cNvPr id="19" name="Straight Connector 18">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Segnaposto contenuto 2">
            <a:extLst>
              <a:ext uri="{FF2B5EF4-FFF2-40B4-BE49-F238E27FC236}">
                <a16:creationId xmlns:a16="http://schemas.microsoft.com/office/drawing/2014/main" id="{B824184F-CE3F-4B5C-95B9-2C40B1196610}"/>
              </a:ext>
            </a:extLst>
          </p:cNvPr>
          <p:cNvGraphicFramePr>
            <a:graphicFrameLocks noGrp="1"/>
          </p:cNvGraphicFramePr>
          <p:nvPr>
            <p:ph idx="1"/>
            <p:extLst>
              <p:ext uri="{D42A27DB-BD31-4B8C-83A1-F6EECF244321}">
                <p14:modId xmlns:p14="http://schemas.microsoft.com/office/powerpoint/2010/main" val="3551542566"/>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5793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D4534C83-F777-4768-9408-D927338F90B4}"/>
              </a:ext>
            </a:extLst>
          </p:cNvPr>
          <p:cNvSpPr>
            <a:spLocks noGrp="1"/>
          </p:cNvSpPr>
          <p:nvPr>
            <p:ph type="title"/>
          </p:nvPr>
        </p:nvSpPr>
        <p:spPr>
          <a:xfrm>
            <a:off x="686834" y="1153572"/>
            <a:ext cx="3200400" cy="4461163"/>
          </a:xfrm>
        </p:spPr>
        <p:txBody>
          <a:bodyPr>
            <a:normAutofit/>
          </a:bodyPr>
          <a:lstStyle/>
          <a:p>
            <a:r>
              <a:rPr lang="it-IT" dirty="0">
                <a:solidFill>
                  <a:srgbClr val="FFFFFF"/>
                </a:solidFill>
              </a:rPr>
              <a:t>COP-27, Sharm-</a:t>
            </a:r>
            <a:r>
              <a:rPr lang="it-IT" dirty="0" err="1">
                <a:solidFill>
                  <a:srgbClr val="FFFFFF"/>
                </a:solidFill>
              </a:rPr>
              <a:t>el</a:t>
            </a:r>
            <a:r>
              <a:rPr lang="it-IT" dirty="0">
                <a:solidFill>
                  <a:srgbClr val="FFFFFF"/>
                </a:solidFill>
              </a:rPr>
              <a:t>-Sheik, 2022</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egnaposto contenuto 2">
            <a:extLst>
              <a:ext uri="{FF2B5EF4-FFF2-40B4-BE49-F238E27FC236}">
                <a16:creationId xmlns:a16="http://schemas.microsoft.com/office/drawing/2014/main" id="{0F6D5616-162D-4F04-96FC-D371108291A1}"/>
              </a:ext>
            </a:extLst>
          </p:cNvPr>
          <p:cNvSpPr>
            <a:spLocks noGrp="1"/>
          </p:cNvSpPr>
          <p:nvPr>
            <p:ph idx="1"/>
          </p:nvPr>
        </p:nvSpPr>
        <p:spPr>
          <a:xfrm>
            <a:off x="4447308" y="591344"/>
            <a:ext cx="6906491" cy="5585619"/>
          </a:xfrm>
        </p:spPr>
        <p:txBody>
          <a:bodyPr anchor="ctr">
            <a:normAutofit/>
          </a:bodyPr>
          <a:lstStyle/>
          <a:p>
            <a:endParaRPr lang="it-IT" dirty="0"/>
          </a:p>
          <a:p>
            <a:endParaRPr lang="it-IT" dirty="0"/>
          </a:p>
          <a:p>
            <a:r>
              <a:rPr lang="it-IT" dirty="0"/>
              <a:t>The </a:t>
            </a:r>
            <a:r>
              <a:rPr lang="it-IT" dirty="0" err="1"/>
              <a:t>final</a:t>
            </a:r>
            <a:r>
              <a:rPr lang="it-IT" dirty="0"/>
              <a:t> </a:t>
            </a:r>
            <a:r>
              <a:rPr lang="it-IT" dirty="0" err="1"/>
              <a:t>Declaration</a:t>
            </a:r>
            <a:r>
              <a:rPr lang="it-IT" dirty="0"/>
              <a:t> </a:t>
            </a:r>
            <a:r>
              <a:rPr lang="it-IT" dirty="0" err="1"/>
              <a:t>refers</a:t>
            </a:r>
            <a:r>
              <a:rPr lang="it-IT" dirty="0"/>
              <a:t> to «</a:t>
            </a:r>
            <a:r>
              <a:rPr lang="it-IT" dirty="0" err="1"/>
              <a:t>displacement</a:t>
            </a:r>
            <a:r>
              <a:rPr lang="it-IT" dirty="0"/>
              <a:t>» and «migration» </a:t>
            </a:r>
            <a:r>
              <a:rPr lang="it-IT" dirty="0" err="1"/>
              <a:t>as</a:t>
            </a:r>
            <a:r>
              <a:rPr lang="it-IT" dirty="0"/>
              <a:t> one of the </a:t>
            </a:r>
            <a:r>
              <a:rPr lang="it-IT" dirty="0" err="1"/>
              <a:t>many</a:t>
            </a:r>
            <a:r>
              <a:rPr lang="it-IT" dirty="0"/>
              <a:t> «gaps» </a:t>
            </a:r>
            <a:r>
              <a:rPr lang="it-IT" dirty="0" err="1"/>
              <a:t>that</a:t>
            </a:r>
            <a:r>
              <a:rPr lang="it-IT" dirty="0"/>
              <a:t> must be </a:t>
            </a:r>
            <a:r>
              <a:rPr lang="it-IT" dirty="0" err="1"/>
              <a:t>addressed</a:t>
            </a:r>
            <a:r>
              <a:rPr lang="it-IT" dirty="0"/>
              <a:t> </a:t>
            </a:r>
            <a:r>
              <a:rPr lang="it-IT" dirty="0" err="1"/>
              <a:t>quickly</a:t>
            </a:r>
            <a:r>
              <a:rPr lang="it-IT" dirty="0"/>
              <a:t> </a:t>
            </a:r>
            <a:r>
              <a:rPr lang="it-IT" dirty="0" err="1"/>
              <a:t>during</a:t>
            </a:r>
            <a:r>
              <a:rPr lang="it-IT" dirty="0"/>
              <a:t> the </a:t>
            </a:r>
            <a:r>
              <a:rPr lang="it-IT" dirty="0" err="1"/>
              <a:t>discussions</a:t>
            </a:r>
            <a:r>
              <a:rPr lang="it-IT" dirty="0"/>
              <a:t> of the financing of the new </a:t>
            </a:r>
            <a:r>
              <a:rPr lang="it-IT" dirty="0" err="1"/>
              <a:t>mechanisms</a:t>
            </a:r>
            <a:r>
              <a:rPr lang="it-IT" dirty="0"/>
              <a:t> of </a:t>
            </a:r>
            <a:r>
              <a:rPr lang="it-IT" dirty="0" err="1"/>
              <a:t>loss</a:t>
            </a:r>
            <a:r>
              <a:rPr lang="it-IT" dirty="0"/>
              <a:t> and damage.</a:t>
            </a:r>
          </a:p>
        </p:txBody>
      </p:sp>
    </p:spTree>
    <p:extLst>
      <p:ext uri="{BB962C8B-B14F-4D97-AF65-F5344CB8AC3E}">
        <p14:creationId xmlns:p14="http://schemas.microsoft.com/office/powerpoint/2010/main" val="29844321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C061129C-8E5E-48F4-AEE1-71177C5B765A}"/>
              </a:ext>
            </a:extLst>
          </p:cNvPr>
          <p:cNvSpPr>
            <a:spLocks noGrp="1"/>
          </p:cNvSpPr>
          <p:nvPr>
            <p:ph type="title"/>
          </p:nvPr>
        </p:nvSpPr>
        <p:spPr>
          <a:xfrm>
            <a:off x="686834" y="1153572"/>
            <a:ext cx="3200400" cy="4461163"/>
          </a:xfrm>
        </p:spPr>
        <p:txBody>
          <a:bodyPr>
            <a:normAutofit/>
          </a:bodyPr>
          <a:lstStyle/>
          <a:p>
            <a:r>
              <a:rPr lang="it-IT" sz="4100">
                <a:solidFill>
                  <a:srgbClr val="FFFFFF"/>
                </a:solidFill>
              </a:rPr>
              <a:t>2015 Suva Declaration on Climate Change</a:t>
            </a:r>
            <a:br>
              <a:rPr lang="it-IT" sz="4100">
                <a:solidFill>
                  <a:srgbClr val="FFFFFF"/>
                </a:solidFill>
              </a:rPr>
            </a:br>
            <a:r>
              <a:rPr lang="it-IT" sz="4100">
                <a:solidFill>
                  <a:srgbClr val="FFFFFF"/>
                </a:solidFill>
              </a:rPr>
              <a:t>Pacific Island Development Forum</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egnaposto contenuto 2">
            <a:extLst>
              <a:ext uri="{FF2B5EF4-FFF2-40B4-BE49-F238E27FC236}">
                <a16:creationId xmlns:a16="http://schemas.microsoft.com/office/drawing/2014/main" id="{078B27B7-37E0-465D-8E81-4BB164677922}"/>
              </a:ext>
            </a:extLst>
          </p:cNvPr>
          <p:cNvSpPr>
            <a:spLocks noGrp="1"/>
          </p:cNvSpPr>
          <p:nvPr>
            <p:ph idx="1"/>
          </p:nvPr>
        </p:nvSpPr>
        <p:spPr>
          <a:xfrm>
            <a:off x="4447308" y="591344"/>
            <a:ext cx="6906491" cy="5585619"/>
          </a:xfrm>
        </p:spPr>
        <p:txBody>
          <a:bodyPr anchor="ctr">
            <a:normAutofit/>
          </a:bodyPr>
          <a:lstStyle/>
          <a:p>
            <a:r>
              <a:rPr lang="en-US"/>
              <a:t>7. Highlight that irreversible loss and damage caused by climate change goes beyond adaptation and is already a reality for PSIDS if there is inadequate mitigation action, and that climate change is already resulting in forced displacement of island populations and the loss of land and territorial integrity and further highlight that such loss and damage results in breaches of social and economic rights; </a:t>
            </a:r>
            <a:endParaRPr lang="it-IT" dirty="0"/>
          </a:p>
        </p:txBody>
      </p:sp>
    </p:spTree>
    <p:extLst>
      <p:ext uri="{BB962C8B-B14F-4D97-AF65-F5344CB8AC3E}">
        <p14:creationId xmlns:p14="http://schemas.microsoft.com/office/powerpoint/2010/main" val="37477029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EC76B0-B32D-4761-90A2-816B1D93100E}"/>
              </a:ext>
            </a:extLst>
          </p:cNvPr>
          <p:cNvSpPr>
            <a:spLocks noGrp="1"/>
          </p:cNvSpPr>
          <p:nvPr>
            <p:ph type="title"/>
          </p:nvPr>
        </p:nvSpPr>
        <p:spPr>
          <a:xfrm>
            <a:off x="5274335" y="821637"/>
            <a:ext cx="6107439" cy="3796884"/>
          </a:xfrm>
        </p:spPr>
        <p:txBody>
          <a:bodyPr vert="horz" lIns="91440" tIns="45720" rIns="91440" bIns="45720" rtlCol="0" anchor="ctr">
            <a:normAutofit/>
          </a:bodyPr>
          <a:lstStyle/>
          <a:p>
            <a:pPr algn="ctr">
              <a:lnSpc>
                <a:spcPct val="85000"/>
              </a:lnSpc>
            </a:pPr>
            <a:r>
              <a:rPr lang="en-US" sz="4600" b="1" cap="all" dirty="0"/>
              <a:t>Nansen Initiative</a:t>
            </a:r>
            <a:br>
              <a:rPr lang="en-US" sz="4600" b="1" cap="all" dirty="0"/>
            </a:br>
            <a:br>
              <a:rPr lang="en-US" sz="4600" b="1" cap="all" dirty="0"/>
            </a:br>
            <a:r>
              <a:rPr lang="en-US" sz="4600" b="1" cap="all" dirty="0"/>
              <a:t>2012-2015 intergovernmental consultation and consensus-building </a:t>
            </a:r>
          </a:p>
        </p:txBody>
      </p:sp>
      <p:pic>
        <p:nvPicPr>
          <p:cNvPr id="9" name="Segnaposto contenuto 8">
            <a:extLst>
              <a:ext uri="{FF2B5EF4-FFF2-40B4-BE49-F238E27FC236}">
                <a16:creationId xmlns:a16="http://schemas.microsoft.com/office/drawing/2014/main" id="{5AB4133E-EEE0-4502-ACE1-435F97B76C6E}"/>
              </a:ext>
            </a:extLst>
          </p:cNvPr>
          <p:cNvPicPr>
            <a:picLocks noGrp="1" noChangeAspect="1"/>
          </p:cNvPicPr>
          <p:nvPr>
            <p:ph idx="1"/>
          </p:nvPr>
        </p:nvPicPr>
        <p:blipFill rotWithShape="1">
          <a:blip r:embed="rId2"/>
          <a:srcRect r="2869"/>
          <a:stretch/>
        </p:blipFill>
        <p:spPr>
          <a:xfrm>
            <a:off x="20" y="-1"/>
            <a:ext cx="4646208" cy="6858001"/>
          </a:xfrm>
          <a:prstGeom prst="rect">
            <a:avLst/>
          </a:prstGeom>
        </p:spPr>
      </p:pic>
    </p:spTree>
    <p:extLst>
      <p:ext uri="{BB962C8B-B14F-4D97-AF65-F5344CB8AC3E}">
        <p14:creationId xmlns:p14="http://schemas.microsoft.com/office/powerpoint/2010/main" val="39387370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9E8A66-64DC-4737-987A-9579916BE35A}"/>
              </a:ext>
            </a:extLst>
          </p:cNvPr>
          <p:cNvSpPr>
            <a:spLocks noGrp="1"/>
          </p:cNvSpPr>
          <p:nvPr>
            <p:ph type="title"/>
          </p:nvPr>
        </p:nvSpPr>
        <p:spPr>
          <a:xfrm>
            <a:off x="8195138" y="857674"/>
            <a:ext cx="3113366" cy="3703073"/>
          </a:xfrm>
        </p:spPr>
        <p:txBody>
          <a:bodyPr vert="horz" lIns="91440" tIns="45720" rIns="91440" bIns="45720" rtlCol="0" anchor="b">
            <a:normAutofit/>
          </a:bodyPr>
          <a:lstStyle/>
          <a:p>
            <a:pPr algn="ctr">
              <a:lnSpc>
                <a:spcPct val="85000"/>
              </a:lnSpc>
            </a:pPr>
            <a:r>
              <a:rPr lang="en-US" sz="3000" b="1" cap="all"/>
              <a:t>Ottobre 2015, approvata da 109 Stati. illustra  le priorità nella gestione delle migrazioni climatiche.</a:t>
            </a:r>
          </a:p>
        </p:txBody>
      </p:sp>
      <p:pic>
        <p:nvPicPr>
          <p:cNvPr id="4" name="Segnaposto contenuto 3">
            <a:extLst>
              <a:ext uri="{FF2B5EF4-FFF2-40B4-BE49-F238E27FC236}">
                <a16:creationId xmlns:a16="http://schemas.microsoft.com/office/drawing/2014/main" id="{0DEC8AB7-A676-46C0-8D64-F7CBB7AED98E}"/>
              </a:ext>
            </a:extLst>
          </p:cNvPr>
          <p:cNvPicPr>
            <a:picLocks noGrp="1" noChangeAspect="1"/>
          </p:cNvPicPr>
          <p:nvPr>
            <p:ph idx="1"/>
          </p:nvPr>
        </p:nvPicPr>
        <p:blipFill rotWithShape="1">
          <a:blip r:embed="rId2"/>
          <a:srcRect t="4736" r="-2" b="32977"/>
          <a:stretch/>
        </p:blipFill>
        <p:spPr>
          <a:xfrm>
            <a:off x="872064" y="857675"/>
            <a:ext cx="6045576" cy="5140669"/>
          </a:xfrm>
          <a:prstGeom prst="rect">
            <a:avLst/>
          </a:prstGeom>
        </p:spPr>
      </p:pic>
    </p:spTree>
    <p:extLst>
      <p:ext uri="{BB962C8B-B14F-4D97-AF65-F5344CB8AC3E}">
        <p14:creationId xmlns:p14="http://schemas.microsoft.com/office/powerpoint/2010/main" val="38292482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789BDD-1230-47F0-8D2E-41973D2157AD}"/>
              </a:ext>
            </a:extLst>
          </p:cNvPr>
          <p:cNvSpPr>
            <a:spLocks noGrp="1"/>
          </p:cNvSpPr>
          <p:nvPr>
            <p:ph type="title"/>
          </p:nvPr>
        </p:nvSpPr>
        <p:spPr/>
        <p:txBody>
          <a:bodyPr/>
          <a:lstStyle/>
          <a:p>
            <a:r>
              <a:rPr lang="it-IT"/>
              <a:t>Giurisprudenza di corti nazionali</a:t>
            </a:r>
          </a:p>
        </p:txBody>
      </p:sp>
      <p:sp>
        <p:nvSpPr>
          <p:cNvPr id="3" name="Segnaposto contenuto 2">
            <a:extLst>
              <a:ext uri="{FF2B5EF4-FFF2-40B4-BE49-F238E27FC236}">
                <a16:creationId xmlns:a16="http://schemas.microsoft.com/office/drawing/2014/main" id="{F3673C29-2B35-4234-9469-D7B402DC8F76}"/>
              </a:ext>
            </a:extLst>
          </p:cNvPr>
          <p:cNvSpPr>
            <a:spLocks noGrp="1"/>
          </p:cNvSpPr>
          <p:nvPr>
            <p:ph idx="1"/>
          </p:nvPr>
        </p:nvSpPr>
        <p:spPr/>
        <p:txBody>
          <a:bodyPr/>
          <a:lstStyle/>
          <a:p>
            <a:r>
              <a:rPr lang="it-IT" dirty="0"/>
              <a:t>Caso </a:t>
            </a:r>
            <a:r>
              <a:rPr lang="it-IT" dirty="0" err="1"/>
              <a:t>Ioane</a:t>
            </a:r>
            <a:r>
              <a:rPr lang="it-IT" dirty="0"/>
              <a:t> </a:t>
            </a:r>
            <a:r>
              <a:rPr lang="it-IT" dirty="0" err="1"/>
              <a:t>Teiota</a:t>
            </a:r>
            <a:r>
              <a:rPr lang="it-IT" dirty="0"/>
              <a:t>, 2015: la Corte suprema neozelandese, pur negando il riconoscimento dello status di rifugiato al ricorrente, ha riconosciuto che esiste una complessa relazione tra disastri naturali, degrado ambientale e vulnerabilità umana e che tale vulnerabilità potrebbe in futuro aprire la strada alla protezione ai sensi della Convenzione di Ginevra.</a:t>
            </a:r>
          </a:p>
          <a:p>
            <a:endParaRPr lang="it-IT" dirty="0"/>
          </a:p>
          <a:p>
            <a:r>
              <a:rPr lang="it-IT" dirty="0"/>
              <a:t>Caso </a:t>
            </a:r>
            <a:r>
              <a:rPr lang="it-IT" dirty="0" err="1"/>
              <a:t>Teitiota</a:t>
            </a:r>
            <a:r>
              <a:rPr lang="it-IT" dirty="0"/>
              <a:t> UN Human Rights Committee 2020</a:t>
            </a:r>
          </a:p>
        </p:txBody>
      </p:sp>
    </p:spTree>
    <p:extLst>
      <p:ext uri="{BB962C8B-B14F-4D97-AF65-F5344CB8AC3E}">
        <p14:creationId xmlns:p14="http://schemas.microsoft.com/office/powerpoint/2010/main" val="26256725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A286AF-A1DF-42C3-B02C-E7309CD7F0D0}"/>
              </a:ext>
            </a:extLst>
          </p:cNvPr>
          <p:cNvSpPr>
            <a:spLocks noGrp="1"/>
          </p:cNvSpPr>
          <p:nvPr>
            <p:ph type="title"/>
          </p:nvPr>
        </p:nvSpPr>
        <p:spPr/>
        <p:txBody>
          <a:bodyPr>
            <a:normAutofit fontScale="90000"/>
          </a:bodyPr>
          <a:lstStyle/>
          <a:p>
            <a:r>
              <a:rPr lang="it-IT" dirty="0"/>
              <a:t>Cassazione, ordinanza 5022 del 9 marzo 2021-protezione umanitaria-richiedente proveniva dal Delta del Niger</a:t>
            </a:r>
          </a:p>
        </p:txBody>
      </p:sp>
      <p:sp>
        <p:nvSpPr>
          <p:cNvPr id="3" name="Segnaposto contenuto 2">
            <a:extLst>
              <a:ext uri="{FF2B5EF4-FFF2-40B4-BE49-F238E27FC236}">
                <a16:creationId xmlns:a16="http://schemas.microsoft.com/office/drawing/2014/main" id="{26056F71-BF31-430F-B9BF-17C9B9C42D6F}"/>
              </a:ext>
            </a:extLst>
          </p:cNvPr>
          <p:cNvSpPr>
            <a:spLocks noGrp="1"/>
          </p:cNvSpPr>
          <p:nvPr>
            <p:ph idx="1"/>
          </p:nvPr>
        </p:nvSpPr>
        <p:spPr/>
        <p:txBody>
          <a:bodyPr>
            <a:noAutofit/>
          </a:bodyPr>
          <a:lstStyle/>
          <a:p>
            <a:r>
              <a:rPr lang="it-IT" sz="2800" dirty="0"/>
              <a:t>«qualora, come nel caso di specie, il giudice di merito ravvisi, in una determinata area, una situazione idonea ad integrare un disastro ambientale, o comunque un contesto di grave compromissione delle risorse naturali cui si accompagni l’esclusione di intere fasce di popolazione dal loro godimento, la valutazione della condizione di pericolosità diffusa esistente nel Paese di provenienza del richiedente, ai fini del riconoscimento della protezione umanitaria, va condotta con specifico riferimento al peculiare rischio per il diritto alla vita e all’esistenza dignitosa derivante dal degrado ambientale, dal cambiamento climatico o dallo sviluppo insostenibile dell’area»</a:t>
            </a:r>
          </a:p>
        </p:txBody>
      </p:sp>
    </p:spTree>
    <p:extLst>
      <p:ext uri="{BB962C8B-B14F-4D97-AF65-F5344CB8AC3E}">
        <p14:creationId xmlns:p14="http://schemas.microsoft.com/office/powerpoint/2010/main" val="16600789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9B1532-A0A9-403B-9AB3-7595BDA8DCAC}"/>
              </a:ext>
            </a:extLst>
          </p:cNvPr>
          <p:cNvSpPr>
            <a:spLocks noGrp="1"/>
          </p:cNvSpPr>
          <p:nvPr>
            <p:ph type="title"/>
          </p:nvPr>
        </p:nvSpPr>
        <p:spPr/>
        <p:txBody>
          <a:bodyPr/>
          <a:lstStyle/>
          <a:p>
            <a:r>
              <a:rPr lang="it-IT"/>
              <a:t>Dichiarazione International Law Association agosto 2018</a:t>
            </a:r>
          </a:p>
        </p:txBody>
      </p:sp>
      <p:sp>
        <p:nvSpPr>
          <p:cNvPr id="3" name="Segnaposto contenuto 2">
            <a:extLst>
              <a:ext uri="{FF2B5EF4-FFF2-40B4-BE49-F238E27FC236}">
                <a16:creationId xmlns:a16="http://schemas.microsoft.com/office/drawing/2014/main" id="{43C85DB1-AE09-411B-943B-3AD708D1B85D}"/>
              </a:ext>
            </a:extLst>
          </p:cNvPr>
          <p:cNvSpPr>
            <a:spLocks noGrp="1"/>
          </p:cNvSpPr>
          <p:nvPr>
            <p:ph idx="1"/>
          </p:nvPr>
        </p:nvSpPr>
        <p:spPr/>
        <p:txBody>
          <a:bodyPr/>
          <a:lstStyle/>
          <a:p>
            <a:r>
              <a:rPr lang="it-IT"/>
              <a:t>Committee on International Law and Sea Level Rise . Principi e responsabilità degli Stati in relazione alla gestione del rischio di disastro ambientale legato all’innalzamento del livello delle acque, e alla protezione delle persone colpite. </a:t>
            </a:r>
            <a:endParaRPr lang="it-IT" dirty="0"/>
          </a:p>
        </p:txBody>
      </p:sp>
    </p:spTree>
    <p:extLst>
      <p:ext uri="{BB962C8B-B14F-4D97-AF65-F5344CB8AC3E}">
        <p14:creationId xmlns:p14="http://schemas.microsoft.com/office/powerpoint/2010/main" val="10846966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E75177-DD14-449C-B493-EC75ED6DB73A}"/>
              </a:ext>
            </a:extLst>
          </p:cNvPr>
          <p:cNvSpPr>
            <a:spLocks noGrp="1"/>
          </p:cNvSpPr>
          <p:nvPr>
            <p:ph type="title"/>
          </p:nvPr>
        </p:nvSpPr>
        <p:spPr/>
        <p:txBody>
          <a:bodyPr>
            <a:normAutofit/>
          </a:bodyPr>
          <a:lstStyle/>
          <a:p>
            <a:r>
              <a:rPr lang="it-IT" dirty="0"/>
              <a:t>Segue…</a:t>
            </a:r>
          </a:p>
        </p:txBody>
      </p:sp>
      <p:graphicFrame>
        <p:nvGraphicFramePr>
          <p:cNvPr id="5" name="Segnaposto contenuto 2">
            <a:extLst>
              <a:ext uri="{FF2B5EF4-FFF2-40B4-BE49-F238E27FC236}">
                <a16:creationId xmlns:a16="http://schemas.microsoft.com/office/drawing/2014/main" id="{D7B56D6A-17AC-4534-A132-20BDA7F58C73}"/>
              </a:ext>
            </a:extLst>
          </p:cNvPr>
          <p:cNvGraphicFramePr>
            <a:graphicFrameLocks noGrp="1"/>
          </p:cNvGraphicFramePr>
          <p:nvPr>
            <p:ph idx="1"/>
          </p:nvPr>
        </p:nvGraphicFramePr>
        <p:xfrm>
          <a:off x="1143000" y="2298530"/>
          <a:ext cx="9872663" cy="37974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77055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C98A213-5994-475E-B327-DC6EC27F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46DBF6E-F05D-47E1-BB13-4DD926DA4356}"/>
              </a:ext>
            </a:extLst>
          </p:cNvPr>
          <p:cNvSpPr>
            <a:spLocks noGrp="1"/>
          </p:cNvSpPr>
          <p:nvPr>
            <p:ph type="title"/>
          </p:nvPr>
        </p:nvSpPr>
        <p:spPr>
          <a:xfrm>
            <a:off x="638881" y="670218"/>
            <a:ext cx="10909640" cy="1065836"/>
          </a:xfrm>
        </p:spPr>
        <p:txBody>
          <a:bodyPr vert="horz" lIns="91440" tIns="45720" rIns="91440" bIns="45720" rtlCol="0" anchor="ctr">
            <a:normAutofit/>
          </a:bodyPr>
          <a:lstStyle/>
          <a:p>
            <a:pPr algn="ctr"/>
            <a:r>
              <a:rPr lang="en-US" sz="3100" b="1" cap="all"/>
              <a:t>Nexus between climate change and migration. Problematic aspects</a:t>
            </a:r>
          </a:p>
        </p:txBody>
      </p:sp>
      <p:sp>
        <p:nvSpPr>
          <p:cNvPr id="13"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1800088"/>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magine 5">
            <a:extLst>
              <a:ext uri="{FF2B5EF4-FFF2-40B4-BE49-F238E27FC236}">
                <a16:creationId xmlns:a16="http://schemas.microsoft.com/office/drawing/2014/main" id="{B06BC183-4091-42B9-BC9E-7236AA388F15}"/>
              </a:ext>
            </a:extLst>
          </p:cNvPr>
          <p:cNvPicPr>
            <a:picLocks noChangeAspect="1"/>
          </p:cNvPicPr>
          <p:nvPr/>
        </p:nvPicPr>
        <p:blipFill rotWithShape="1">
          <a:blip r:embed="rId2"/>
          <a:srcRect l="18461" r="4008" b="4"/>
          <a:stretch/>
        </p:blipFill>
        <p:spPr>
          <a:xfrm>
            <a:off x="307641" y="2619784"/>
            <a:ext cx="3728118" cy="3600041"/>
          </a:xfrm>
          <a:prstGeom prst="rect">
            <a:avLst/>
          </a:prstGeom>
        </p:spPr>
      </p:pic>
      <p:pic>
        <p:nvPicPr>
          <p:cNvPr id="4" name="Segnaposto contenuto 3">
            <a:extLst>
              <a:ext uri="{FF2B5EF4-FFF2-40B4-BE49-F238E27FC236}">
                <a16:creationId xmlns:a16="http://schemas.microsoft.com/office/drawing/2014/main" id="{1C1FFC00-C9FE-43D8-ADAE-941437566AE1}"/>
              </a:ext>
            </a:extLst>
          </p:cNvPr>
          <p:cNvPicPr>
            <a:picLocks noGrp="1" noChangeAspect="1"/>
          </p:cNvPicPr>
          <p:nvPr>
            <p:ph idx="1"/>
          </p:nvPr>
        </p:nvPicPr>
        <p:blipFill rotWithShape="1">
          <a:blip r:embed="rId3"/>
          <a:srcRect l="14363" r="23400" b="-3"/>
          <a:stretch/>
        </p:blipFill>
        <p:spPr>
          <a:xfrm>
            <a:off x="4228923" y="2619784"/>
            <a:ext cx="3734153" cy="3600041"/>
          </a:xfrm>
          <a:prstGeom prst="rect">
            <a:avLst/>
          </a:prstGeom>
        </p:spPr>
      </p:pic>
      <p:pic>
        <p:nvPicPr>
          <p:cNvPr id="5" name="Immagine 4">
            <a:extLst>
              <a:ext uri="{FF2B5EF4-FFF2-40B4-BE49-F238E27FC236}">
                <a16:creationId xmlns:a16="http://schemas.microsoft.com/office/drawing/2014/main" id="{7A7665B9-5143-4060-85C6-7F712C2FB440}"/>
              </a:ext>
            </a:extLst>
          </p:cNvPr>
          <p:cNvPicPr>
            <a:picLocks noChangeAspect="1"/>
          </p:cNvPicPr>
          <p:nvPr/>
        </p:nvPicPr>
        <p:blipFill rotWithShape="1">
          <a:blip r:embed="rId4"/>
          <a:srcRect l="20582" r="25270" b="1"/>
          <a:stretch/>
        </p:blipFill>
        <p:spPr>
          <a:xfrm>
            <a:off x="8154874" y="2619784"/>
            <a:ext cx="3730851" cy="3600041"/>
          </a:xfrm>
          <a:prstGeom prst="rect">
            <a:avLst/>
          </a:prstGeom>
        </p:spPr>
      </p:pic>
    </p:spTree>
    <p:extLst>
      <p:ext uri="{BB962C8B-B14F-4D97-AF65-F5344CB8AC3E}">
        <p14:creationId xmlns:p14="http://schemas.microsoft.com/office/powerpoint/2010/main" val="8325857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E75177-DD14-449C-B493-EC75ED6DB73A}"/>
              </a:ext>
            </a:extLst>
          </p:cNvPr>
          <p:cNvSpPr>
            <a:spLocks noGrp="1"/>
          </p:cNvSpPr>
          <p:nvPr>
            <p:ph type="title"/>
          </p:nvPr>
        </p:nvSpPr>
        <p:spPr/>
        <p:txBody>
          <a:bodyPr>
            <a:normAutofit/>
          </a:bodyPr>
          <a:lstStyle/>
          <a:p>
            <a:r>
              <a:rPr lang="it-IT" dirty="0"/>
              <a:t>Segue…</a:t>
            </a:r>
          </a:p>
        </p:txBody>
      </p:sp>
      <p:graphicFrame>
        <p:nvGraphicFramePr>
          <p:cNvPr id="5" name="Segnaposto contenuto 2">
            <a:extLst>
              <a:ext uri="{FF2B5EF4-FFF2-40B4-BE49-F238E27FC236}">
                <a16:creationId xmlns:a16="http://schemas.microsoft.com/office/drawing/2014/main" id="{0912697E-8F13-47A1-A7E3-AA8C5CECE2B0}"/>
              </a:ext>
            </a:extLst>
          </p:cNvPr>
          <p:cNvGraphicFramePr>
            <a:graphicFrameLocks noGrp="1"/>
          </p:cNvGraphicFramePr>
          <p:nvPr>
            <p:ph idx="1"/>
          </p:nvPr>
        </p:nvGraphicFramePr>
        <p:xfrm>
          <a:off x="1143000" y="2298530"/>
          <a:ext cx="9872663" cy="37974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61835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C4A15E-67C5-46E8-BA3A-E5FE791A9A94}"/>
              </a:ext>
            </a:extLst>
          </p:cNvPr>
          <p:cNvSpPr>
            <a:spLocks noGrp="1"/>
          </p:cNvSpPr>
          <p:nvPr>
            <p:ph type="title"/>
          </p:nvPr>
        </p:nvSpPr>
        <p:spPr>
          <a:xfrm>
            <a:off x="1143001" y="1070335"/>
            <a:ext cx="5199926" cy="1443269"/>
          </a:xfrm>
        </p:spPr>
        <p:txBody>
          <a:bodyPr>
            <a:normAutofit/>
          </a:bodyPr>
          <a:lstStyle/>
          <a:p>
            <a:r>
              <a:rPr lang="it-IT" sz="3100"/>
              <a:t>1. Il Global Compact for Safe, Orderly and Regular Migration</a:t>
            </a:r>
          </a:p>
        </p:txBody>
      </p:sp>
      <p:sp>
        <p:nvSpPr>
          <p:cNvPr id="10" name="Content Placeholder 9">
            <a:extLst>
              <a:ext uri="{FF2B5EF4-FFF2-40B4-BE49-F238E27FC236}">
                <a16:creationId xmlns:a16="http://schemas.microsoft.com/office/drawing/2014/main" id="{C1AFDD2F-B910-418A-A355-AA836EF308C0}"/>
              </a:ext>
            </a:extLst>
          </p:cNvPr>
          <p:cNvSpPr>
            <a:spLocks noGrp="1"/>
          </p:cNvSpPr>
          <p:nvPr>
            <p:ph idx="1"/>
          </p:nvPr>
        </p:nvSpPr>
        <p:spPr>
          <a:xfrm>
            <a:off x="1143002" y="2546430"/>
            <a:ext cx="5084178" cy="3549570"/>
          </a:xfrm>
        </p:spPr>
        <p:txBody>
          <a:bodyPr>
            <a:normAutofit/>
          </a:bodyPr>
          <a:lstStyle/>
          <a:p>
            <a:r>
              <a:rPr lang="en-US" sz="1800"/>
              <a:t>Tappe:</a:t>
            </a:r>
          </a:p>
          <a:p>
            <a:r>
              <a:rPr lang="en-US" sz="1800"/>
              <a:t>19 settembre 2016: Dichiarazione di New York per I rifugiati e i migranti</a:t>
            </a:r>
          </a:p>
          <a:p>
            <a:r>
              <a:rPr lang="en-US" sz="1800"/>
              <a:t>10 dicembre 2018: adozione del Global Compact nel corso della Conferenza Intergovernativa di Marrakesh.</a:t>
            </a:r>
          </a:p>
          <a:p>
            <a:r>
              <a:rPr lang="en-US" sz="1800"/>
              <a:t>19 dicembre 2018: endorsement da parte dell’Assemblea generale.</a:t>
            </a:r>
          </a:p>
          <a:p>
            <a:endParaRPr lang="en-US" sz="1800"/>
          </a:p>
        </p:txBody>
      </p:sp>
      <p:pic>
        <p:nvPicPr>
          <p:cNvPr id="8" name="Segnaposto contenuto 4">
            <a:extLst>
              <a:ext uri="{FF2B5EF4-FFF2-40B4-BE49-F238E27FC236}">
                <a16:creationId xmlns:a16="http://schemas.microsoft.com/office/drawing/2014/main" id="{B37A18FE-B5BD-422B-B493-CAFDBA2B8708}"/>
              </a:ext>
            </a:extLst>
          </p:cNvPr>
          <p:cNvPicPr>
            <a:picLocks noChangeAspect="1"/>
          </p:cNvPicPr>
          <p:nvPr/>
        </p:nvPicPr>
        <p:blipFill rotWithShape="1">
          <a:blip r:embed="rId2">
            <a:extLst>
              <a:ext uri="{28A0092B-C50C-407E-A947-70E740481C1C}">
                <a14:useLocalDpi xmlns:a14="http://schemas.microsoft.com/office/drawing/2010/main" val="0"/>
              </a:ext>
            </a:extLst>
          </a:blip>
          <a:srcRect l="20407" r="17863" b="-1"/>
          <a:stretch/>
        </p:blipFill>
        <p:spPr>
          <a:xfrm>
            <a:off x="6636743" y="1238487"/>
            <a:ext cx="4741120" cy="4493060"/>
          </a:xfrm>
          <a:prstGeom prst="rect">
            <a:avLst/>
          </a:prstGeom>
        </p:spPr>
      </p:pic>
    </p:spTree>
    <p:extLst>
      <p:ext uri="{BB962C8B-B14F-4D97-AF65-F5344CB8AC3E}">
        <p14:creationId xmlns:p14="http://schemas.microsoft.com/office/powerpoint/2010/main" val="37650027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171BA80-1DF3-488F-930F-1881CA03254C}"/>
              </a:ext>
            </a:extLst>
          </p:cNvPr>
          <p:cNvSpPr>
            <a:spLocks noGrp="1"/>
          </p:cNvSpPr>
          <p:nvPr>
            <p:ph type="title"/>
          </p:nvPr>
        </p:nvSpPr>
        <p:spPr>
          <a:xfrm>
            <a:off x="653145" y="609599"/>
            <a:ext cx="3364378" cy="5606143"/>
          </a:xfrm>
        </p:spPr>
        <p:txBody>
          <a:bodyPr>
            <a:normAutofit/>
          </a:bodyPr>
          <a:lstStyle/>
          <a:p>
            <a:r>
              <a:rPr lang="it-IT" sz="4800"/>
              <a:t>Natura giuridica del Global Compact</a:t>
            </a:r>
          </a:p>
        </p:txBody>
      </p:sp>
      <p:graphicFrame>
        <p:nvGraphicFramePr>
          <p:cNvPr id="5" name="Segnaposto contenuto 2">
            <a:extLst>
              <a:ext uri="{FF2B5EF4-FFF2-40B4-BE49-F238E27FC236}">
                <a16:creationId xmlns:a16="http://schemas.microsoft.com/office/drawing/2014/main" id="{4AA95FF5-459C-498D-8685-2B15DC75DC16}"/>
              </a:ext>
            </a:extLst>
          </p:cNvPr>
          <p:cNvGraphicFramePr>
            <a:graphicFrameLocks noGrp="1"/>
          </p:cNvGraphicFramePr>
          <p:nvPr>
            <p:ph idx="1"/>
          </p:nvPr>
        </p:nvGraphicFramePr>
        <p:xfrm>
          <a:off x="4545013" y="1199858"/>
          <a:ext cx="6451943" cy="4467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58221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840E4C-E0B6-44EA-A8FA-3C448E1401AD}"/>
              </a:ext>
            </a:extLst>
          </p:cNvPr>
          <p:cNvSpPr>
            <a:spLocks noGrp="1"/>
          </p:cNvSpPr>
          <p:nvPr>
            <p:ph type="title"/>
          </p:nvPr>
        </p:nvSpPr>
        <p:spPr/>
        <p:txBody>
          <a:bodyPr/>
          <a:lstStyle/>
          <a:p>
            <a:r>
              <a:rPr lang="it-IT" dirty="0"/>
              <a:t>Global Compact</a:t>
            </a:r>
          </a:p>
        </p:txBody>
      </p:sp>
      <p:sp>
        <p:nvSpPr>
          <p:cNvPr id="3" name="Segnaposto contenuto 2">
            <a:extLst>
              <a:ext uri="{FF2B5EF4-FFF2-40B4-BE49-F238E27FC236}">
                <a16:creationId xmlns:a16="http://schemas.microsoft.com/office/drawing/2014/main" id="{AFE898CC-F09E-4991-B411-898593FCBC55}"/>
              </a:ext>
            </a:extLst>
          </p:cNvPr>
          <p:cNvSpPr>
            <a:spLocks noGrp="1"/>
          </p:cNvSpPr>
          <p:nvPr>
            <p:ph idx="1"/>
          </p:nvPr>
        </p:nvSpPr>
        <p:spPr/>
        <p:txBody>
          <a:bodyPr>
            <a:normAutofit/>
          </a:bodyPr>
          <a:lstStyle/>
          <a:p>
            <a:r>
              <a:rPr lang="it-IT" sz="4400" dirty="0"/>
              <a:t>23 obiettivi che affrontano il tema della migrazione a tutto tondo</a:t>
            </a:r>
          </a:p>
          <a:p>
            <a:r>
              <a:rPr lang="it-IT" sz="4400" dirty="0"/>
              <a:t>Introduce best practices e principi guida</a:t>
            </a:r>
          </a:p>
          <a:p>
            <a:r>
              <a:rPr lang="it-IT" sz="4400" dirty="0"/>
              <a:t>Affonda le radici nell’Agenda 2030, nella Dichiarazione sui diritti dell’uomo e in generale sul diritto internazionale</a:t>
            </a:r>
          </a:p>
        </p:txBody>
      </p:sp>
    </p:spTree>
    <p:extLst>
      <p:ext uri="{BB962C8B-B14F-4D97-AF65-F5344CB8AC3E}">
        <p14:creationId xmlns:p14="http://schemas.microsoft.com/office/powerpoint/2010/main" val="31517649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09D55A-7A4F-4803-9C86-BC35443BC88D}"/>
              </a:ext>
            </a:extLst>
          </p:cNvPr>
          <p:cNvSpPr>
            <a:spLocks noGrp="1"/>
          </p:cNvSpPr>
          <p:nvPr>
            <p:ph type="title"/>
          </p:nvPr>
        </p:nvSpPr>
        <p:spPr/>
        <p:txBody>
          <a:bodyPr/>
          <a:lstStyle/>
          <a:p>
            <a:r>
              <a:rPr lang="it-IT" dirty="0"/>
              <a:t>Global Compact</a:t>
            </a:r>
          </a:p>
        </p:txBody>
      </p:sp>
      <p:sp>
        <p:nvSpPr>
          <p:cNvPr id="3" name="Segnaposto contenuto 2">
            <a:extLst>
              <a:ext uri="{FF2B5EF4-FFF2-40B4-BE49-F238E27FC236}">
                <a16:creationId xmlns:a16="http://schemas.microsoft.com/office/drawing/2014/main" id="{71783DEC-FFC0-48D8-A2CD-9440ADCE1A94}"/>
              </a:ext>
            </a:extLst>
          </p:cNvPr>
          <p:cNvSpPr>
            <a:spLocks noGrp="1"/>
          </p:cNvSpPr>
          <p:nvPr>
            <p:ph idx="1"/>
          </p:nvPr>
        </p:nvSpPr>
        <p:spPr/>
        <p:txBody>
          <a:bodyPr/>
          <a:lstStyle/>
          <a:p>
            <a:r>
              <a:rPr lang="it-IT" dirty="0"/>
              <a:t>23 obiettivi che affrontano il tema della migrazione a tutto tondo</a:t>
            </a:r>
          </a:p>
          <a:p>
            <a:endParaRPr lang="it-IT" dirty="0"/>
          </a:p>
          <a:p>
            <a:endParaRPr lang="it-IT" dirty="0"/>
          </a:p>
          <a:p>
            <a:endParaRPr lang="it-IT" dirty="0"/>
          </a:p>
          <a:p>
            <a:endParaRPr lang="it-IT" dirty="0"/>
          </a:p>
        </p:txBody>
      </p:sp>
      <p:pic>
        <p:nvPicPr>
          <p:cNvPr id="2050" name="Picture 2" descr="https://migrationnetwork.un.org/sites/g/files/tmzbdl416/files/styles/image_slider/public/images/image-slider/objectives_overview_en_cropped_v2.jpg?itok=GFrzDPKk">
            <a:extLst>
              <a:ext uri="{FF2B5EF4-FFF2-40B4-BE49-F238E27FC236}">
                <a16:creationId xmlns:a16="http://schemas.microsoft.com/office/drawing/2014/main" id="{35E71C09-51D8-41AD-889B-B042B33063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71500"/>
            <a:ext cx="1143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9507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6130E2-5C85-4777-A08D-0886572F0A2E}"/>
              </a:ext>
            </a:extLst>
          </p:cNvPr>
          <p:cNvSpPr>
            <a:spLocks noGrp="1"/>
          </p:cNvSpPr>
          <p:nvPr>
            <p:ph type="title"/>
          </p:nvPr>
        </p:nvSpPr>
        <p:spPr/>
        <p:txBody>
          <a:bodyPr/>
          <a:lstStyle/>
          <a:p>
            <a:r>
              <a:rPr lang="it-IT"/>
              <a:t>Il paragrafo 18 del Global Compact</a:t>
            </a:r>
          </a:p>
        </p:txBody>
      </p:sp>
      <p:sp>
        <p:nvSpPr>
          <p:cNvPr id="3" name="Segnaposto contenuto 2">
            <a:extLst>
              <a:ext uri="{FF2B5EF4-FFF2-40B4-BE49-F238E27FC236}">
                <a16:creationId xmlns:a16="http://schemas.microsoft.com/office/drawing/2014/main" id="{195DEE49-D5FE-4CAC-972F-7C9FB2852B0B}"/>
              </a:ext>
            </a:extLst>
          </p:cNvPr>
          <p:cNvSpPr>
            <a:spLocks noGrp="1"/>
          </p:cNvSpPr>
          <p:nvPr>
            <p:ph idx="1"/>
          </p:nvPr>
        </p:nvSpPr>
        <p:spPr/>
        <p:txBody>
          <a:bodyPr>
            <a:normAutofit fontScale="92500" lnSpcReduction="20000"/>
          </a:bodyPr>
          <a:lstStyle/>
          <a:p>
            <a:r>
              <a:rPr lang="en-GB" b="1" dirty="0">
                <a:solidFill>
                  <a:srgbClr val="FF0000"/>
                </a:solidFill>
              </a:rPr>
              <a:t>Natural disasters, the adverse effects of climate change, and environmental degradation</a:t>
            </a:r>
            <a:r>
              <a:rPr lang="en-GB" dirty="0"/>
              <a:t> </a:t>
            </a:r>
            <a:endParaRPr lang="it-IT" dirty="0"/>
          </a:p>
          <a:p>
            <a:r>
              <a:rPr lang="en-GB" dirty="0"/>
              <a:t>	(h)	Strengthen joint analysis and sharing of information to better map, understand, predict and address migration movements, such as those that may result from sudden-onset and slow-onset natural disasters, the adverse effects of climate change, environmental degradation, as well as other precarious situations, while ensuring effective respect for and protection and fulfilment of the human rights of all migrants;</a:t>
            </a:r>
            <a:endParaRPr lang="it-IT" dirty="0"/>
          </a:p>
          <a:p>
            <a:r>
              <a:rPr lang="en-GB" dirty="0"/>
              <a:t>	(</a:t>
            </a:r>
            <a:r>
              <a:rPr lang="en-GB" dirty="0" err="1"/>
              <a:t>i</a:t>
            </a:r>
            <a:r>
              <a:rPr lang="en-GB" dirty="0"/>
              <a:t>)	Develop adaptation and resilience strategies to sudden-onset and slow-onset natural disasters, the adverse effects of climate change, and environmental degradation, such as desertification, land degradation, drought and sea level rise, taking into account the potential implications for migration, while recognizing that adaptation in the country of origin is a priority;</a:t>
            </a:r>
            <a:endParaRPr lang="it-IT" dirty="0"/>
          </a:p>
        </p:txBody>
      </p:sp>
    </p:spTree>
    <p:extLst>
      <p:ext uri="{BB962C8B-B14F-4D97-AF65-F5344CB8AC3E}">
        <p14:creationId xmlns:p14="http://schemas.microsoft.com/office/powerpoint/2010/main" val="15277060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6130E2-5C85-4777-A08D-0886572F0A2E}"/>
              </a:ext>
            </a:extLst>
          </p:cNvPr>
          <p:cNvSpPr>
            <a:spLocks noGrp="1"/>
          </p:cNvSpPr>
          <p:nvPr>
            <p:ph type="title"/>
          </p:nvPr>
        </p:nvSpPr>
        <p:spPr/>
        <p:txBody>
          <a:bodyPr/>
          <a:lstStyle/>
          <a:p>
            <a:r>
              <a:rPr lang="it-IT"/>
              <a:t>Il paragrafo 18 del Global Compact</a:t>
            </a:r>
          </a:p>
        </p:txBody>
      </p:sp>
      <p:sp>
        <p:nvSpPr>
          <p:cNvPr id="3" name="Segnaposto contenuto 2">
            <a:extLst>
              <a:ext uri="{FF2B5EF4-FFF2-40B4-BE49-F238E27FC236}">
                <a16:creationId xmlns:a16="http://schemas.microsoft.com/office/drawing/2014/main" id="{195DEE49-D5FE-4CAC-972F-7C9FB2852B0B}"/>
              </a:ext>
            </a:extLst>
          </p:cNvPr>
          <p:cNvSpPr>
            <a:spLocks noGrp="1"/>
          </p:cNvSpPr>
          <p:nvPr>
            <p:ph idx="1"/>
          </p:nvPr>
        </p:nvSpPr>
        <p:spPr/>
        <p:txBody>
          <a:bodyPr>
            <a:normAutofit fontScale="92500" lnSpcReduction="10000"/>
          </a:bodyPr>
          <a:lstStyle/>
          <a:p>
            <a:r>
              <a:rPr lang="en-GB"/>
              <a:t>	(j)	Integrate displacement considerations into disaster preparedness strategies and promote cooperation with neighbouring and other relevant countries to prepare for early warning, contingency planning, stockpiling, coordination mechanisms, evacuation planning, reception and assistance arrangements, and public information;</a:t>
            </a:r>
            <a:endParaRPr lang="it-IT"/>
          </a:p>
          <a:p>
            <a:r>
              <a:rPr lang="en-GB"/>
              <a:t>	(k)	Harmonize and develop approaches and mechanisms at the subregional and regional levels to address the vulnerabilities of persons affected by sudden-onset and slow-onset natural disasters, by ensuring that they have access to humanitarian assistance that meets their essential needs with full respect for their rights wherever they are, and by promoting sustainable outcomes that increase resilience and self‑reliance, taking into account the capacities of all countries involved; </a:t>
            </a:r>
            <a:endParaRPr lang="it-IT" dirty="0"/>
          </a:p>
        </p:txBody>
      </p:sp>
    </p:spTree>
    <p:extLst>
      <p:ext uri="{BB962C8B-B14F-4D97-AF65-F5344CB8AC3E}">
        <p14:creationId xmlns:p14="http://schemas.microsoft.com/office/powerpoint/2010/main" val="37543590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6130E2-5C85-4777-A08D-0886572F0A2E}"/>
              </a:ext>
            </a:extLst>
          </p:cNvPr>
          <p:cNvSpPr>
            <a:spLocks noGrp="1"/>
          </p:cNvSpPr>
          <p:nvPr>
            <p:ph type="title"/>
          </p:nvPr>
        </p:nvSpPr>
        <p:spPr/>
        <p:txBody>
          <a:bodyPr/>
          <a:lstStyle/>
          <a:p>
            <a:r>
              <a:rPr lang="it-IT"/>
              <a:t>Il paragrafo 18 del Global Compact</a:t>
            </a:r>
          </a:p>
        </p:txBody>
      </p:sp>
      <p:sp>
        <p:nvSpPr>
          <p:cNvPr id="3" name="Segnaposto contenuto 2">
            <a:extLst>
              <a:ext uri="{FF2B5EF4-FFF2-40B4-BE49-F238E27FC236}">
                <a16:creationId xmlns:a16="http://schemas.microsoft.com/office/drawing/2014/main" id="{195DEE49-D5FE-4CAC-972F-7C9FB2852B0B}"/>
              </a:ext>
            </a:extLst>
          </p:cNvPr>
          <p:cNvSpPr>
            <a:spLocks noGrp="1"/>
          </p:cNvSpPr>
          <p:nvPr>
            <p:ph idx="1"/>
          </p:nvPr>
        </p:nvSpPr>
        <p:spPr/>
        <p:txBody>
          <a:bodyPr/>
          <a:lstStyle/>
          <a:p>
            <a:r>
              <a:rPr lang="en-GB"/>
              <a:t>	(l)	Develop coherent approaches to address the challenges of migration movements in the context of sudden-onset and slow-onset natural disasters, including by taking into consideration relevant recommendations from State-led consultative processes, such as the Agenda for the Protection of Cross-Border Displaced Persons in the Context of Disasters and Climate Change, and the Platform on Disaster Displacement.</a:t>
            </a:r>
            <a:endParaRPr lang="it-IT"/>
          </a:p>
          <a:p>
            <a:endParaRPr lang="it-IT" dirty="0"/>
          </a:p>
        </p:txBody>
      </p:sp>
    </p:spTree>
    <p:extLst>
      <p:ext uri="{BB962C8B-B14F-4D97-AF65-F5344CB8AC3E}">
        <p14:creationId xmlns:p14="http://schemas.microsoft.com/office/powerpoint/2010/main" val="39056597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D0ECF6-EEC3-46FC-9C81-F0C7E726C146}"/>
              </a:ext>
            </a:extLst>
          </p:cNvPr>
          <p:cNvSpPr>
            <a:spLocks noGrp="1"/>
          </p:cNvSpPr>
          <p:nvPr>
            <p:ph type="title"/>
          </p:nvPr>
        </p:nvSpPr>
        <p:spPr/>
        <p:txBody>
          <a:bodyPr/>
          <a:lstStyle/>
          <a:p>
            <a:r>
              <a:rPr lang="it-IT" dirty="0"/>
              <a:t>International Migration Review Forum </a:t>
            </a:r>
            <a:br>
              <a:rPr lang="it-IT" dirty="0"/>
            </a:br>
            <a:r>
              <a:rPr lang="it-IT" dirty="0" err="1"/>
              <a:t>May</a:t>
            </a:r>
            <a:r>
              <a:rPr lang="it-IT" dirty="0"/>
              <a:t> 2022</a:t>
            </a:r>
          </a:p>
        </p:txBody>
      </p:sp>
      <p:sp>
        <p:nvSpPr>
          <p:cNvPr id="3" name="Segnaposto contenuto 2">
            <a:extLst>
              <a:ext uri="{FF2B5EF4-FFF2-40B4-BE49-F238E27FC236}">
                <a16:creationId xmlns:a16="http://schemas.microsoft.com/office/drawing/2014/main" id="{EA05F115-0CCC-4D93-8B04-B14F32FC575C}"/>
              </a:ext>
            </a:extLst>
          </p:cNvPr>
          <p:cNvSpPr>
            <a:spLocks noGrp="1"/>
          </p:cNvSpPr>
          <p:nvPr>
            <p:ph idx="1"/>
          </p:nvPr>
        </p:nvSpPr>
        <p:spPr/>
        <p:txBody>
          <a:bodyPr>
            <a:normAutofit fontScale="77500" lnSpcReduction="20000"/>
          </a:bodyPr>
          <a:lstStyle/>
          <a:p>
            <a:endParaRPr lang="it-IT" sz="4000" dirty="0"/>
          </a:p>
          <a:p>
            <a:pPr marL="45720" indent="0">
              <a:buNone/>
            </a:pPr>
            <a:r>
              <a:rPr lang="it-IT" sz="4000" dirty="0"/>
              <a:t> Draft </a:t>
            </a:r>
            <a:r>
              <a:rPr lang="it-IT" sz="4000" dirty="0" err="1"/>
              <a:t>Declaration</a:t>
            </a:r>
            <a:r>
              <a:rPr lang="it-IT" sz="4000" dirty="0"/>
              <a:t>, paragrafi 12 e 27.</a:t>
            </a:r>
          </a:p>
          <a:p>
            <a:r>
              <a:rPr lang="it-IT" sz="4000" b="1" dirty="0">
                <a:solidFill>
                  <a:srgbClr val="FF0000"/>
                </a:solidFill>
              </a:rPr>
              <a:t>Progressi insufficienti sotto il profilo della lotta al cambiamento climatico</a:t>
            </a:r>
          </a:p>
          <a:p>
            <a:r>
              <a:rPr lang="en-US" dirty="0"/>
              <a:t>27. The adverse effects of climate change, environmental degradation and natural disasters are among the drivers of migration, which are influenced by economic, social, political and demographic contexts. Efforts to mitigate and adapt to the adverse effects of climate change have been insufficient, including in climate finance, as acknowledged by the twenty-sixth session of the Conference of the Parties to the United Nations Framework Convention on Climate Change and as part of the Glasgow Climate Pact. The responses to the COVID-19 pandemic and the negative impact of climate change and systemic shocks have laid bare the gaps that remain in anticipating, preparing for and responding to events that might trigger large movements of migrants. </a:t>
            </a:r>
            <a:endParaRPr lang="it-IT" dirty="0"/>
          </a:p>
        </p:txBody>
      </p:sp>
    </p:spTree>
    <p:extLst>
      <p:ext uri="{BB962C8B-B14F-4D97-AF65-F5344CB8AC3E}">
        <p14:creationId xmlns:p14="http://schemas.microsoft.com/office/powerpoint/2010/main" val="3238467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F2A46FC-A8BE-4771-BE51-D9123E9185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61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egnaposto contenuto 3">
            <a:extLst>
              <a:ext uri="{FF2B5EF4-FFF2-40B4-BE49-F238E27FC236}">
                <a16:creationId xmlns:a16="http://schemas.microsoft.com/office/drawing/2014/main" id="{27C63C01-6A07-472F-BD47-F0156F01C1C2}"/>
              </a:ext>
            </a:extLst>
          </p:cNvPr>
          <p:cNvPicPr>
            <a:picLocks noGrp="1" noChangeAspect="1"/>
          </p:cNvPicPr>
          <p:nvPr>
            <p:ph idx="1"/>
          </p:nvPr>
        </p:nvPicPr>
        <p:blipFill rotWithShape="1">
          <a:blip r:embed="rId2"/>
          <a:srcRect b="9268"/>
          <a:stretch/>
        </p:blipFill>
        <p:spPr>
          <a:xfrm>
            <a:off x="615790" y="508000"/>
            <a:ext cx="10960420" cy="5792694"/>
          </a:xfrm>
          <a:custGeom>
            <a:avLst/>
            <a:gdLst/>
            <a:ahLst/>
            <a:cxnLst/>
            <a:rect l="l" t="t" r="r" b="b"/>
            <a:pathLst>
              <a:path w="10485104" h="5523506">
                <a:moveTo>
                  <a:pt x="5949681" y="536"/>
                </a:moveTo>
                <a:cubicBezTo>
                  <a:pt x="6074035" y="-2131"/>
                  <a:pt x="6198411" y="5173"/>
                  <a:pt x="6321822" y="22405"/>
                </a:cubicBezTo>
                <a:cubicBezTo>
                  <a:pt x="6498937" y="51493"/>
                  <a:pt x="6677824" y="73364"/>
                  <a:pt x="6857694" y="55210"/>
                </a:cubicBezTo>
                <a:cubicBezTo>
                  <a:pt x="6981675" y="42526"/>
                  <a:pt x="7105459" y="35089"/>
                  <a:pt x="7230031" y="35528"/>
                </a:cubicBezTo>
                <a:cubicBezTo>
                  <a:pt x="7516370" y="35528"/>
                  <a:pt x="7802902" y="38152"/>
                  <a:pt x="8089242" y="32684"/>
                </a:cubicBezTo>
                <a:cubicBezTo>
                  <a:pt x="8344090" y="27873"/>
                  <a:pt x="8597956" y="17377"/>
                  <a:pt x="8853003" y="43837"/>
                </a:cubicBezTo>
                <a:cubicBezTo>
                  <a:pt x="9229472" y="82767"/>
                  <a:pt x="9607909" y="70300"/>
                  <a:pt x="9985559" y="65708"/>
                </a:cubicBezTo>
                <a:cubicBezTo>
                  <a:pt x="10083101" y="64320"/>
                  <a:pt x="10180599" y="61132"/>
                  <a:pt x="10278047" y="56140"/>
                </a:cubicBezTo>
                <a:lnTo>
                  <a:pt x="10449151" y="44199"/>
                </a:lnTo>
                <a:lnTo>
                  <a:pt x="10468533" y="198724"/>
                </a:lnTo>
                <a:cubicBezTo>
                  <a:pt x="10475933" y="234109"/>
                  <a:pt x="10480462" y="270161"/>
                  <a:pt x="10482057" y="306442"/>
                </a:cubicBezTo>
                <a:cubicBezTo>
                  <a:pt x="10492136" y="438884"/>
                  <a:pt x="10475168" y="569479"/>
                  <a:pt x="10461007" y="700359"/>
                </a:cubicBezTo>
                <a:cubicBezTo>
                  <a:pt x="10451566" y="783776"/>
                  <a:pt x="10437150" y="868045"/>
                  <a:pt x="10461007" y="950608"/>
                </a:cubicBezTo>
                <a:cubicBezTo>
                  <a:pt x="10477350" y="1008147"/>
                  <a:pt x="10480985" y="1069224"/>
                  <a:pt x="10471595" y="1128666"/>
                </a:cubicBezTo>
                <a:cubicBezTo>
                  <a:pt x="10455763" y="1234166"/>
                  <a:pt x="10452459" y="1341527"/>
                  <a:pt x="10461772" y="1447979"/>
                </a:cubicBezTo>
                <a:cubicBezTo>
                  <a:pt x="10467921" y="1518165"/>
                  <a:pt x="10466977" y="1588906"/>
                  <a:pt x="10458965" y="1658865"/>
                </a:cubicBezTo>
                <a:cubicBezTo>
                  <a:pt x="10448377" y="1752939"/>
                  <a:pt x="10431919" y="1848719"/>
                  <a:pt x="10451949" y="1943076"/>
                </a:cubicBezTo>
                <a:cubicBezTo>
                  <a:pt x="10483843" y="2092999"/>
                  <a:pt x="10477464" y="2242779"/>
                  <a:pt x="10464706" y="2393837"/>
                </a:cubicBezTo>
                <a:cubicBezTo>
                  <a:pt x="10455138" y="2506243"/>
                  <a:pt x="10444549" y="2619928"/>
                  <a:pt x="10463686" y="2733613"/>
                </a:cubicBezTo>
                <a:cubicBezTo>
                  <a:pt x="10471914" y="2786362"/>
                  <a:pt x="10471914" y="2840306"/>
                  <a:pt x="10463686" y="2893056"/>
                </a:cubicBezTo>
                <a:cubicBezTo>
                  <a:pt x="10453735" y="2964109"/>
                  <a:pt x="10444294" y="3034452"/>
                  <a:pt x="10457052" y="3106215"/>
                </a:cubicBezTo>
                <a:cubicBezTo>
                  <a:pt x="10462665" y="3137479"/>
                  <a:pt x="10466875" y="3169026"/>
                  <a:pt x="10469810" y="3200574"/>
                </a:cubicBezTo>
                <a:cubicBezTo>
                  <a:pt x="10475653" y="3281119"/>
                  <a:pt x="10473561" y="3362120"/>
                  <a:pt x="10463559" y="3442154"/>
                </a:cubicBezTo>
                <a:cubicBezTo>
                  <a:pt x="10453990" y="3535091"/>
                  <a:pt x="10469554" y="3628597"/>
                  <a:pt x="10456797" y="3721250"/>
                </a:cubicBezTo>
                <a:cubicBezTo>
                  <a:pt x="10447738" y="3795870"/>
                  <a:pt x="10447394" y="3871485"/>
                  <a:pt x="10455776" y="3946204"/>
                </a:cubicBezTo>
                <a:cubicBezTo>
                  <a:pt x="10470855" y="4087457"/>
                  <a:pt x="10469912" y="4230260"/>
                  <a:pt x="10452970" y="4371244"/>
                </a:cubicBezTo>
                <a:cubicBezTo>
                  <a:pt x="10442508" y="4453523"/>
                  <a:pt x="10436512" y="4538218"/>
                  <a:pt x="10455266" y="4618934"/>
                </a:cubicBezTo>
                <a:cubicBezTo>
                  <a:pt x="10499408" y="4808646"/>
                  <a:pt x="10473637" y="4998642"/>
                  <a:pt x="10455266" y="5187359"/>
                </a:cubicBezTo>
                <a:cubicBezTo>
                  <a:pt x="10444103" y="5288708"/>
                  <a:pt x="10443847" y="5391181"/>
                  <a:pt x="10454500" y="5492602"/>
                </a:cubicBezTo>
                <a:lnTo>
                  <a:pt x="10454510" y="5492731"/>
                </a:lnTo>
                <a:lnTo>
                  <a:pt x="10414967" y="5491139"/>
                </a:lnTo>
                <a:cubicBezTo>
                  <a:pt x="10117611" y="5495732"/>
                  <a:pt x="9820450" y="5526349"/>
                  <a:pt x="9523092" y="5507105"/>
                </a:cubicBezTo>
                <a:cubicBezTo>
                  <a:pt x="9272964" y="5490920"/>
                  <a:pt x="9023034" y="5477142"/>
                  <a:pt x="8772711" y="5490483"/>
                </a:cubicBezTo>
                <a:cubicBezTo>
                  <a:pt x="8636774" y="5499549"/>
                  <a:pt x="8500636" y="5503107"/>
                  <a:pt x="8364561" y="5501172"/>
                </a:cubicBezTo>
                <a:lnTo>
                  <a:pt x="8196562" y="5491993"/>
                </a:lnTo>
                <a:lnTo>
                  <a:pt x="8077075" y="5475562"/>
                </a:lnTo>
                <a:lnTo>
                  <a:pt x="7915670" y="5468917"/>
                </a:lnTo>
                <a:lnTo>
                  <a:pt x="7914092" y="5467957"/>
                </a:lnTo>
                <a:lnTo>
                  <a:pt x="7894412" y="5467957"/>
                </a:lnTo>
                <a:lnTo>
                  <a:pt x="7892834" y="5468758"/>
                </a:lnTo>
                <a:lnTo>
                  <a:pt x="7727602" y="5475562"/>
                </a:lnTo>
                <a:lnTo>
                  <a:pt x="7690606" y="5480649"/>
                </a:lnTo>
                <a:lnTo>
                  <a:pt x="7624212" y="5484579"/>
                </a:lnTo>
                <a:cubicBezTo>
                  <a:pt x="7434738" y="5508001"/>
                  <a:pt x="7243868" y="5514147"/>
                  <a:pt x="7053506" y="5502949"/>
                </a:cubicBezTo>
                <a:cubicBezTo>
                  <a:pt x="6777009" y="5485453"/>
                  <a:pt x="6500117" y="5474737"/>
                  <a:pt x="6223029" y="5498574"/>
                </a:cubicBezTo>
                <a:cubicBezTo>
                  <a:pt x="6065592" y="5511916"/>
                  <a:pt x="5908157" y="5526131"/>
                  <a:pt x="5750720" y="5507761"/>
                </a:cubicBezTo>
                <a:cubicBezTo>
                  <a:pt x="5616170" y="5490965"/>
                  <a:pt x="5480520" y="5488253"/>
                  <a:pt x="5345518" y="5499668"/>
                </a:cubicBezTo>
                <a:cubicBezTo>
                  <a:pt x="5197844" y="5511040"/>
                  <a:pt x="5049616" y="5511040"/>
                  <a:pt x="4901942" y="5499668"/>
                </a:cubicBezTo>
                <a:cubicBezTo>
                  <a:pt x="4760445" y="5490920"/>
                  <a:pt x="4618556" y="5476268"/>
                  <a:pt x="4477454" y="5492013"/>
                </a:cubicBezTo>
                <a:cubicBezTo>
                  <a:pt x="4279085" y="5513884"/>
                  <a:pt x="4081305" y="5506667"/>
                  <a:pt x="3883329" y="5493326"/>
                </a:cubicBezTo>
                <a:cubicBezTo>
                  <a:pt x="3719792" y="5482391"/>
                  <a:pt x="3555664" y="5466425"/>
                  <a:pt x="3392914" y="5492233"/>
                </a:cubicBezTo>
                <a:cubicBezTo>
                  <a:pt x="3175771" y="5523222"/>
                  <a:pt x="2956480" y="5531206"/>
                  <a:pt x="2737979" y="5516072"/>
                </a:cubicBezTo>
                <a:cubicBezTo>
                  <a:pt x="2289680" y="5492670"/>
                  <a:pt x="1840986" y="5498574"/>
                  <a:pt x="1392489" y="5480641"/>
                </a:cubicBezTo>
                <a:cubicBezTo>
                  <a:pt x="1244499" y="5474519"/>
                  <a:pt x="1097296" y="5507322"/>
                  <a:pt x="949699" y="5509072"/>
                </a:cubicBezTo>
                <a:cubicBezTo>
                  <a:pt x="684469" y="5512352"/>
                  <a:pt x="418241" y="5493120"/>
                  <a:pt x="151598" y="5492249"/>
                </a:cubicBezTo>
                <a:lnTo>
                  <a:pt x="1415" y="5496057"/>
                </a:lnTo>
                <a:lnTo>
                  <a:pt x="3772" y="5431261"/>
                </a:lnTo>
                <a:cubicBezTo>
                  <a:pt x="7163" y="5398149"/>
                  <a:pt x="12808" y="5364994"/>
                  <a:pt x="20909" y="5331792"/>
                </a:cubicBezTo>
                <a:cubicBezTo>
                  <a:pt x="51502" y="5208362"/>
                  <a:pt x="50009" y="5079152"/>
                  <a:pt x="16572" y="4956462"/>
                </a:cubicBezTo>
                <a:cubicBezTo>
                  <a:pt x="9172" y="4924695"/>
                  <a:pt x="4643" y="4892329"/>
                  <a:pt x="3048" y="4859758"/>
                </a:cubicBezTo>
                <a:cubicBezTo>
                  <a:pt x="-7031" y="4740857"/>
                  <a:pt x="9937" y="4623614"/>
                  <a:pt x="24098" y="4506116"/>
                </a:cubicBezTo>
                <a:cubicBezTo>
                  <a:pt x="33539" y="4431228"/>
                  <a:pt x="47955" y="4355575"/>
                  <a:pt x="24098" y="4281453"/>
                </a:cubicBezTo>
                <a:cubicBezTo>
                  <a:pt x="7755" y="4229797"/>
                  <a:pt x="4120" y="4174965"/>
                  <a:pt x="13510" y="4121600"/>
                </a:cubicBezTo>
                <a:cubicBezTo>
                  <a:pt x="29342" y="4026887"/>
                  <a:pt x="32646" y="3930503"/>
                  <a:pt x="23333" y="3834935"/>
                </a:cubicBezTo>
                <a:cubicBezTo>
                  <a:pt x="17184" y="3771925"/>
                  <a:pt x="18128" y="3708417"/>
                  <a:pt x="26140" y="3645611"/>
                </a:cubicBezTo>
                <a:cubicBezTo>
                  <a:pt x="36728" y="3561155"/>
                  <a:pt x="53186" y="3475168"/>
                  <a:pt x="33156" y="3390458"/>
                </a:cubicBezTo>
                <a:cubicBezTo>
                  <a:pt x="1262" y="3255864"/>
                  <a:pt x="7641" y="3121398"/>
                  <a:pt x="20399" y="2985784"/>
                </a:cubicBezTo>
                <a:cubicBezTo>
                  <a:pt x="29967" y="2884871"/>
                  <a:pt x="40556" y="2782810"/>
                  <a:pt x="21419" y="2680748"/>
                </a:cubicBezTo>
                <a:cubicBezTo>
                  <a:pt x="13191" y="2633392"/>
                  <a:pt x="13191" y="2584964"/>
                  <a:pt x="21419" y="2537607"/>
                </a:cubicBezTo>
                <a:cubicBezTo>
                  <a:pt x="31370" y="2473819"/>
                  <a:pt x="40811" y="2410668"/>
                  <a:pt x="28053" y="2346242"/>
                </a:cubicBezTo>
                <a:cubicBezTo>
                  <a:pt x="22440" y="2318175"/>
                  <a:pt x="18230" y="2289853"/>
                  <a:pt x="15295" y="2261531"/>
                </a:cubicBezTo>
                <a:cubicBezTo>
                  <a:pt x="9452" y="2189221"/>
                  <a:pt x="11544" y="2116502"/>
                  <a:pt x="21546" y="2044651"/>
                </a:cubicBezTo>
                <a:cubicBezTo>
                  <a:pt x="31115" y="1961216"/>
                  <a:pt x="15551" y="1877270"/>
                  <a:pt x="28308" y="1794090"/>
                </a:cubicBezTo>
                <a:cubicBezTo>
                  <a:pt x="37367" y="1727100"/>
                  <a:pt x="37711" y="1659216"/>
                  <a:pt x="29329" y="1592136"/>
                </a:cubicBezTo>
                <a:cubicBezTo>
                  <a:pt x="14250" y="1465325"/>
                  <a:pt x="15193" y="1337123"/>
                  <a:pt x="32135" y="1210554"/>
                </a:cubicBezTo>
                <a:cubicBezTo>
                  <a:pt x="42597" y="1136687"/>
                  <a:pt x="48593" y="1060652"/>
                  <a:pt x="29839" y="988188"/>
                </a:cubicBezTo>
                <a:cubicBezTo>
                  <a:pt x="-14303" y="817873"/>
                  <a:pt x="11468" y="647303"/>
                  <a:pt x="29839" y="477881"/>
                </a:cubicBezTo>
                <a:cubicBezTo>
                  <a:pt x="41002" y="386894"/>
                  <a:pt x="41258" y="294898"/>
                  <a:pt x="30605" y="203847"/>
                </a:cubicBezTo>
                <a:lnTo>
                  <a:pt x="17136" y="42362"/>
                </a:lnTo>
                <a:lnTo>
                  <a:pt x="155390" y="51827"/>
                </a:lnTo>
                <a:cubicBezTo>
                  <a:pt x="380715" y="63616"/>
                  <a:pt x="606095" y="63411"/>
                  <a:pt x="831032" y="41432"/>
                </a:cubicBezTo>
                <a:cubicBezTo>
                  <a:pt x="1107234" y="18075"/>
                  <a:pt x="1384519" y="14708"/>
                  <a:pt x="1661115" y="31372"/>
                </a:cubicBezTo>
                <a:cubicBezTo>
                  <a:pt x="1911045" y="42962"/>
                  <a:pt x="2160581" y="71395"/>
                  <a:pt x="2411103" y="47120"/>
                </a:cubicBezTo>
                <a:cubicBezTo>
                  <a:pt x="2497298" y="38807"/>
                  <a:pt x="2581920" y="18689"/>
                  <a:pt x="2668707" y="14096"/>
                </a:cubicBezTo>
                <a:cubicBezTo>
                  <a:pt x="3075287" y="-7775"/>
                  <a:pt x="3480488" y="25030"/>
                  <a:pt x="3885690" y="51930"/>
                </a:cubicBezTo>
                <a:cubicBezTo>
                  <a:pt x="4033287" y="61770"/>
                  <a:pt x="4180883" y="73799"/>
                  <a:pt x="4328480" y="46900"/>
                </a:cubicBezTo>
                <a:cubicBezTo>
                  <a:pt x="4453032" y="25577"/>
                  <a:pt x="4579453" y="21181"/>
                  <a:pt x="4704949" y="33778"/>
                </a:cubicBezTo>
                <a:cubicBezTo>
                  <a:pt x="4816098" y="46376"/>
                  <a:pt x="4927939" y="49371"/>
                  <a:pt x="5039501" y="42745"/>
                </a:cubicBezTo>
                <a:cubicBezTo>
                  <a:pt x="5342568" y="15407"/>
                  <a:pt x="5645828" y="318"/>
                  <a:pt x="5949681" y="536"/>
                </a:cubicBezTo>
                <a:close/>
              </a:path>
            </a:pathLst>
          </a:custGeom>
        </p:spPr>
      </p:pic>
    </p:spTree>
    <p:extLst>
      <p:ext uri="{BB962C8B-B14F-4D97-AF65-F5344CB8AC3E}">
        <p14:creationId xmlns:p14="http://schemas.microsoft.com/office/powerpoint/2010/main" val="2849113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A0D4F4-5F94-4A4C-9E1E-D4734354737B}"/>
              </a:ext>
            </a:extLst>
          </p:cNvPr>
          <p:cNvSpPr>
            <a:spLocks noGrp="1"/>
          </p:cNvSpPr>
          <p:nvPr>
            <p:ph type="title"/>
          </p:nvPr>
        </p:nvSpPr>
        <p:spPr/>
        <p:txBody>
          <a:bodyPr>
            <a:normAutofit/>
          </a:bodyPr>
          <a:lstStyle/>
          <a:p>
            <a:r>
              <a:rPr lang="it-IT" dirty="0">
                <a:solidFill>
                  <a:schemeClr val="bg1"/>
                </a:solidFill>
              </a:rPr>
              <a:t>Definizioni e concetti - scenari</a:t>
            </a:r>
          </a:p>
        </p:txBody>
      </p:sp>
      <p:graphicFrame>
        <p:nvGraphicFramePr>
          <p:cNvPr id="5" name="Segnaposto contenuto 2">
            <a:extLst>
              <a:ext uri="{FF2B5EF4-FFF2-40B4-BE49-F238E27FC236}">
                <a16:creationId xmlns:a16="http://schemas.microsoft.com/office/drawing/2014/main" id="{7919EDCE-F492-43EF-BC7F-D649AF15162D}"/>
              </a:ext>
            </a:extLst>
          </p:cNvPr>
          <p:cNvGraphicFramePr>
            <a:graphicFrameLocks noGrp="1"/>
          </p:cNvGraphicFramePr>
          <p:nvPr>
            <p:ph idx="1"/>
            <p:extLst>
              <p:ext uri="{D42A27DB-BD31-4B8C-83A1-F6EECF244321}">
                <p14:modId xmlns:p14="http://schemas.microsoft.com/office/powerpoint/2010/main" val="2626638128"/>
              </p:ext>
            </p:extLst>
          </p:nvPr>
        </p:nvGraphicFramePr>
        <p:xfrm>
          <a:off x="1143000" y="2057400"/>
          <a:ext cx="9872663"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12043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35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ttps://www.weadapt.org/sites/weadapt.org/files/2017/zoi_climate_conflicts_map.png">
            <a:extLst>
              <a:ext uri="{FF2B5EF4-FFF2-40B4-BE49-F238E27FC236}">
                <a16:creationId xmlns:a16="http://schemas.microsoft.com/office/drawing/2014/main" id="{E8EC17D7-6032-44A9-9737-D452A81E11E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43467" y="825416"/>
            <a:ext cx="10905066" cy="5207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5206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C98A213-5994-475E-B327-DC6EC27F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FD86924C-186E-43D9-BEE8-C5916531CBCF}"/>
              </a:ext>
            </a:extLst>
          </p:cNvPr>
          <p:cNvSpPr>
            <a:spLocks noGrp="1"/>
          </p:cNvSpPr>
          <p:nvPr>
            <p:ph type="title"/>
          </p:nvPr>
        </p:nvSpPr>
        <p:spPr>
          <a:xfrm>
            <a:off x="638881" y="670218"/>
            <a:ext cx="10909640" cy="1065836"/>
          </a:xfrm>
        </p:spPr>
        <p:txBody>
          <a:bodyPr vert="horz" lIns="91440" tIns="45720" rIns="91440" bIns="45720" rtlCol="0" anchor="ctr">
            <a:normAutofit/>
          </a:bodyPr>
          <a:lstStyle/>
          <a:p>
            <a:pPr algn="ctr"/>
            <a:r>
              <a:rPr lang="en-US" sz="5100" b="1" cap="all"/>
              <a:t>Scenarios. I. sudden-onset disasters</a:t>
            </a:r>
          </a:p>
        </p:txBody>
      </p:sp>
      <p:sp>
        <p:nvSpPr>
          <p:cNvPr id="13"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1800088"/>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a:extLst>
              <a:ext uri="{FF2B5EF4-FFF2-40B4-BE49-F238E27FC236}">
                <a16:creationId xmlns:a16="http://schemas.microsoft.com/office/drawing/2014/main" id="{5BF51A7A-4115-4104-8036-C1958DA474C1}"/>
              </a:ext>
            </a:extLst>
          </p:cNvPr>
          <p:cNvPicPr>
            <a:picLocks noChangeAspect="1"/>
          </p:cNvPicPr>
          <p:nvPr/>
        </p:nvPicPr>
        <p:blipFill rotWithShape="1">
          <a:blip r:embed="rId2"/>
          <a:srcRect r="-1" b="5497"/>
          <a:stretch/>
        </p:blipFill>
        <p:spPr>
          <a:xfrm>
            <a:off x="292608" y="2644024"/>
            <a:ext cx="3758184" cy="3551561"/>
          </a:xfrm>
          <a:prstGeom prst="rect">
            <a:avLst/>
          </a:prstGeom>
        </p:spPr>
      </p:pic>
      <p:pic>
        <p:nvPicPr>
          <p:cNvPr id="6" name="Immagine 5">
            <a:extLst>
              <a:ext uri="{FF2B5EF4-FFF2-40B4-BE49-F238E27FC236}">
                <a16:creationId xmlns:a16="http://schemas.microsoft.com/office/drawing/2014/main" id="{A719237A-B37F-4676-BDD4-AE5B5882333A}"/>
              </a:ext>
            </a:extLst>
          </p:cNvPr>
          <p:cNvPicPr>
            <a:picLocks noChangeAspect="1"/>
          </p:cNvPicPr>
          <p:nvPr/>
        </p:nvPicPr>
        <p:blipFill rotWithShape="1">
          <a:blip r:embed="rId3"/>
          <a:srcRect l="13826" r="20302" b="-2"/>
          <a:stretch/>
        </p:blipFill>
        <p:spPr>
          <a:xfrm>
            <a:off x="4216908" y="2641891"/>
            <a:ext cx="3758184" cy="3555827"/>
          </a:xfrm>
          <a:prstGeom prst="rect">
            <a:avLst/>
          </a:prstGeom>
        </p:spPr>
      </p:pic>
      <p:pic>
        <p:nvPicPr>
          <p:cNvPr id="4" name="Segnaposto contenuto 3">
            <a:extLst>
              <a:ext uri="{FF2B5EF4-FFF2-40B4-BE49-F238E27FC236}">
                <a16:creationId xmlns:a16="http://schemas.microsoft.com/office/drawing/2014/main" id="{1EB3BB77-0B78-4AEC-BDF7-648294732C18}"/>
              </a:ext>
            </a:extLst>
          </p:cNvPr>
          <p:cNvPicPr>
            <a:picLocks noGrp="1" noChangeAspect="1"/>
          </p:cNvPicPr>
          <p:nvPr>
            <p:ph idx="1"/>
          </p:nvPr>
        </p:nvPicPr>
        <p:blipFill rotWithShape="1">
          <a:blip r:embed="rId4"/>
          <a:srcRect l="6096" r="41261" b="2"/>
          <a:stretch/>
        </p:blipFill>
        <p:spPr>
          <a:xfrm>
            <a:off x="8141208" y="2646316"/>
            <a:ext cx="3758184" cy="3546977"/>
          </a:xfrm>
          <a:prstGeom prst="rect">
            <a:avLst/>
          </a:prstGeom>
        </p:spPr>
      </p:pic>
    </p:spTree>
    <p:extLst>
      <p:ext uri="{BB962C8B-B14F-4D97-AF65-F5344CB8AC3E}">
        <p14:creationId xmlns:p14="http://schemas.microsoft.com/office/powerpoint/2010/main" val="2090886902"/>
      </p:ext>
    </p:extLst>
  </p:cSld>
  <p:clrMapOvr>
    <a:masterClrMapping/>
  </p:clrMapOvr>
</p:sld>
</file>

<file path=ppt/theme/theme1.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3060</Words>
  <Application>Microsoft Office PowerPoint</Application>
  <PresentationFormat>Widescreen</PresentationFormat>
  <Paragraphs>160</Paragraphs>
  <Slides>58</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58</vt:i4>
      </vt:variant>
    </vt:vector>
  </HeadingPairs>
  <TitlesOfParts>
    <vt:vector size="63" baseType="lpstr">
      <vt:lpstr>Arial</vt:lpstr>
      <vt:lpstr>Calibri</vt:lpstr>
      <vt:lpstr>Calibri Light</vt:lpstr>
      <vt:lpstr>Times New Roman</vt:lpstr>
      <vt:lpstr>1_Tema di Office</vt:lpstr>
      <vt:lpstr>Climate change and migration. Some legal considerations</vt:lpstr>
      <vt:lpstr>Climate change is the most relevant driver of migration, especially internal, but also international</vt:lpstr>
      <vt:lpstr>IPCC Synthesis Report March 2023</vt:lpstr>
      <vt:lpstr>GRID-2023</vt:lpstr>
      <vt:lpstr>Nexus between climate change and migration. Problematic aspects</vt:lpstr>
      <vt:lpstr>Presentazione standard di PowerPoint</vt:lpstr>
      <vt:lpstr>Definizioni e concetti - scenari</vt:lpstr>
      <vt:lpstr>Presentazione standard di PowerPoint</vt:lpstr>
      <vt:lpstr>Scenarios. I. sudden-onset disasters</vt:lpstr>
      <vt:lpstr>Scenario II – slow-onset environmental degradation </vt:lpstr>
      <vt:lpstr>Scenario III – sinking small islands</vt:lpstr>
      <vt:lpstr>Scenario IV – designated high-risk areas</vt:lpstr>
      <vt:lpstr>12 Alaska Native Villages</vt:lpstr>
      <vt:lpstr>Scenario V – disorders creating serious disturbance to public order, violence, armed conflicts, which can be provoked, at least partially, by the scarsity of essential resources due to climate change</vt:lpstr>
      <vt:lpstr>Scenario VI: pull factors created by climate change</vt:lpstr>
      <vt:lpstr>Scenario VII: economic incentives induced by actions for the mitigation of climate change</vt:lpstr>
      <vt:lpstr>scenario VII</vt:lpstr>
      <vt:lpstr>Scenario VIII: domino effect</vt:lpstr>
      <vt:lpstr> scenario VIII</vt:lpstr>
      <vt:lpstr>Water insecurity: a specific factor for migration</vt:lpstr>
      <vt:lpstr>Hydric stress and migration. 4 possible scenarios</vt:lpstr>
      <vt:lpstr>Intertwining factors</vt:lpstr>
      <vt:lpstr> </vt:lpstr>
      <vt:lpstr>Legal instruments for the protection of CDPs</vt:lpstr>
      <vt:lpstr>Instruments for the protection of the rights of migrants</vt:lpstr>
      <vt:lpstr>Geneva Convention of 1951 on the status of refugee, Article 1, A) 2) </vt:lpstr>
      <vt:lpstr>UNHCR- October 2020</vt:lpstr>
      <vt:lpstr>OAU CONVENTION GOVERNING THE SPECIFIC ASPECTS OF REFUGEE PROBLEMS IN AFRICA, Addis Ababa 1969</vt:lpstr>
      <vt:lpstr>Declaraciòn de Cartagena 1984, conclusiòn tercera</vt:lpstr>
      <vt:lpstr>IGAD Protocol on Free Movement (26 February 2020)</vt:lpstr>
      <vt:lpstr>IGAD Protocol. </vt:lpstr>
      <vt:lpstr>Legal instruments for the protection of IDPs</vt:lpstr>
      <vt:lpstr>Great Lakes IDP Protocol 2006 Angola, Burundi, Central African Republic, Republic of Congo, Democratic Republic of Congo, Kenya, Uganda, Rwanda, Republic of South Sudan, Sudan, Tanzania and Zambia.</vt:lpstr>
      <vt:lpstr>Kampala Convention (African Union Convention for the Protection and Assistance of IDPs in Africa, 2009)</vt:lpstr>
      <vt:lpstr>Sustainable development goals and IDPs</vt:lpstr>
      <vt:lpstr>International cooperation in the fight against climate change</vt:lpstr>
      <vt:lpstr>Cancùn Adaptation Framework 2011 (COP16), par. 14(f)</vt:lpstr>
      <vt:lpstr>COP18, Doha, 2012</vt:lpstr>
      <vt:lpstr>COP 19, 2013 Warsaw international mechanism for loss and damage</vt:lpstr>
      <vt:lpstr>COP21 Paris 2015, Final Declaration</vt:lpstr>
      <vt:lpstr>UN World Conference – Sendai 2015</vt:lpstr>
      <vt:lpstr>COP-27, Sharm-el-Sheik, 2022</vt:lpstr>
      <vt:lpstr>2015 Suva Declaration on Climate Change Pacific Island Development Forum</vt:lpstr>
      <vt:lpstr>Nansen Initiative  2012-2015 intergovernmental consultation and consensus-building </vt:lpstr>
      <vt:lpstr>Ottobre 2015, approvata da 109 Stati. illustra  le priorità nella gestione delle migrazioni climatiche.</vt:lpstr>
      <vt:lpstr>Giurisprudenza di corti nazionali</vt:lpstr>
      <vt:lpstr>Cassazione, ordinanza 5022 del 9 marzo 2021-protezione umanitaria-richiedente proveniva dal Delta del Niger</vt:lpstr>
      <vt:lpstr>Dichiarazione International Law Association agosto 2018</vt:lpstr>
      <vt:lpstr>Segue…</vt:lpstr>
      <vt:lpstr>Segue…</vt:lpstr>
      <vt:lpstr>1. Il Global Compact for Safe, Orderly and Regular Migration</vt:lpstr>
      <vt:lpstr>Natura giuridica del Global Compact</vt:lpstr>
      <vt:lpstr>Global Compact</vt:lpstr>
      <vt:lpstr>Global Compact</vt:lpstr>
      <vt:lpstr>Il paragrafo 18 del Global Compact</vt:lpstr>
      <vt:lpstr>Il paragrafo 18 del Global Compact</vt:lpstr>
      <vt:lpstr>Il paragrafo 18 del Global Compact</vt:lpstr>
      <vt:lpstr>International Migration Review Forum  May 2022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 and migration. Some legal considerations</dc:title>
  <dc:creator>Alessandra Mignolli</dc:creator>
  <cp:lastModifiedBy>Alessandra Mignolli</cp:lastModifiedBy>
  <cp:revision>2</cp:revision>
  <dcterms:created xsi:type="dcterms:W3CDTF">2023-11-24T11:50:26Z</dcterms:created>
  <dcterms:modified xsi:type="dcterms:W3CDTF">2023-11-27T09:55:21Z</dcterms:modified>
</cp:coreProperties>
</file>