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xml" ContentType="application/vnd.openxmlformats-officedocument.presentationml.tags+xml"/>
  <Override PartName="/ppt/notesSlides/notesSlide9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163"/>
  </p:notesMasterIdLst>
  <p:handoutMasterIdLst>
    <p:handoutMasterId r:id="rId164"/>
  </p:handoutMasterIdLst>
  <p:sldIdLst>
    <p:sldId id="257" r:id="rId3"/>
    <p:sldId id="354" r:id="rId4"/>
    <p:sldId id="570" r:id="rId5"/>
    <p:sldId id="547" r:id="rId6"/>
    <p:sldId id="548" r:id="rId7"/>
    <p:sldId id="818" r:id="rId8"/>
    <p:sldId id="549" r:id="rId9"/>
    <p:sldId id="640" r:id="rId10"/>
    <p:sldId id="574" r:id="rId11"/>
    <p:sldId id="831" r:id="rId12"/>
    <p:sldId id="576" r:id="rId13"/>
    <p:sldId id="803" r:id="rId14"/>
    <p:sldId id="804" r:id="rId15"/>
    <p:sldId id="609" r:id="rId16"/>
    <p:sldId id="617" r:id="rId17"/>
    <p:sldId id="618" r:id="rId18"/>
    <p:sldId id="619" r:id="rId19"/>
    <p:sldId id="776" r:id="rId20"/>
    <p:sldId id="771" r:id="rId21"/>
    <p:sldId id="770" r:id="rId22"/>
    <p:sldId id="772" r:id="rId23"/>
    <p:sldId id="811" r:id="rId24"/>
    <p:sldId id="579" r:id="rId25"/>
    <p:sldId id="581" r:id="rId26"/>
    <p:sldId id="582" r:id="rId27"/>
    <p:sldId id="583" r:id="rId28"/>
    <p:sldId id="584" r:id="rId29"/>
    <p:sldId id="622" r:id="rId30"/>
    <p:sldId id="773" r:id="rId31"/>
    <p:sldId id="839" r:id="rId32"/>
    <p:sldId id="840" r:id="rId33"/>
    <p:sldId id="775" r:id="rId34"/>
    <p:sldId id="779" r:id="rId35"/>
    <p:sldId id="780" r:id="rId36"/>
    <p:sldId id="781" r:id="rId37"/>
    <p:sldId id="782" r:id="rId38"/>
    <p:sldId id="783" r:id="rId39"/>
    <p:sldId id="784" r:id="rId40"/>
    <p:sldId id="786" r:id="rId41"/>
    <p:sldId id="785" r:id="rId42"/>
    <p:sldId id="787" r:id="rId43"/>
    <p:sldId id="790" r:id="rId44"/>
    <p:sldId id="789" r:id="rId45"/>
    <p:sldId id="788" r:id="rId46"/>
    <p:sldId id="791" r:id="rId47"/>
    <p:sldId id="792" r:id="rId48"/>
    <p:sldId id="793" r:id="rId49"/>
    <p:sldId id="794" r:id="rId50"/>
    <p:sldId id="795" r:id="rId51"/>
    <p:sldId id="796" r:id="rId52"/>
    <p:sldId id="805" r:id="rId53"/>
    <p:sldId id="797" r:id="rId54"/>
    <p:sldId id="798" r:id="rId55"/>
    <p:sldId id="694" r:id="rId56"/>
    <p:sldId id="696" r:id="rId57"/>
    <p:sldId id="812" r:id="rId58"/>
    <p:sldId id="698" r:id="rId59"/>
    <p:sldId id="699" r:id="rId60"/>
    <p:sldId id="703" r:id="rId61"/>
    <p:sldId id="700" r:id="rId62"/>
    <p:sldId id="701" r:id="rId63"/>
    <p:sldId id="702" r:id="rId64"/>
    <p:sldId id="624" r:id="rId65"/>
    <p:sldId id="587" r:id="rId66"/>
    <p:sldId id="591" r:id="rId67"/>
    <p:sldId id="592" r:id="rId68"/>
    <p:sldId id="593" r:id="rId69"/>
    <p:sldId id="594" r:id="rId70"/>
    <p:sldId id="588" r:id="rId71"/>
    <p:sldId id="641" r:id="rId72"/>
    <p:sldId id="589" r:id="rId73"/>
    <p:sldId id="590" r:id="rId74"/>
    <p:sldId id="819" r:id="rId75"/>
    <p:sldId id="820" r:id="rId76"/>
    <p:sldId id="824" r:id="rId77"/>
    <p:sldId id="825" r:id="rId78"/>
    <p:sldId id="821" r:id="rId79"/>
    <p:sldId id="826" r:id="rId80"/>
    <p:sldId id="827" r:id="rId81"/>
    <p:sldId id="822" r:id="rId82"/>
    <p:sldId id="823" r:id="rId83"/>
    <p:sldId id="596" r:id="rId84"/>
    <p:sldId id="597" r:id="rId85"/>
    <p:sldId id="810" r:id="rId86"/>
    <p:sldId id="603" r:id="rId87"/>
    <p:sldId id="623" r:id="rId88"/>
    <p:sldId id="693" r:id="rId89"/>
    <p:sldId id="657" r:id="rId90"/>
    <p:sldId id="705" r:id="rId91"/>
    <p:sldId id="706" r:id="rId92"/>
    <p:sldId id="707" r:id="rId93"/>
    <p:sldId id="736" r:id="rId94"/>
    <p:sldId id="809" r:id="rId95"/>
    <p:sldId id="814" r:id="rId96"/>
    <p:sldId id="815" r:id="rId97"/>
    <p:sldId id="737" r:id="rId98"/>
    <p:sldId id="738" r:id="rId99"/>
    <p:sldId id="739" r:id="rId100"/>
    <p:sldId id="740" r:id="rId101"/>
    <p:sldId id="741" r:id="rId102"/>
    <p:sldId id="742" r:id="rId103"/>
    <p:sldId id="743" r:id="rId104"/>
    <p:sldId id="744" r:id="rId105"/>
    <p:sldId id="745" r:id="rId106"/>
    <p:sldId id="746" r:id="rId107"/>
    <p:sldId id="748" r:id="rId108"/>
    <p:sldId id="749" r:id="rId109"/>
    <p:sldId id="829" r:id="rId110"/>
    <p:sldId id="828" r:id="rId111"/>
    <p:sldId id="830" r:id="rId112"/>
    <p:sldId id="764" r:id="rId113"/>
    <p:sldId id="765" r:id="rId114"/>
    <p:sldId id="838" r:id="rId115"/>
    <p:sldId id="766" r:id="rId116"/>
    <p:sldId id="761" r:id="rId117"/>
    <p:sldId id="762" r:id="rId118"/>
    <p:sldId id="763" r:id="rId119"/>
    <p:sldId id="808" r:id="rId120"/>
    <p:sldId id="659" r:id="rId121"/>
    <p:sldId id="661" r:id="rId122"/>
    <p:sldId id="841" r:id="rId123"/>
    <p:sldId id="664" r:id="rId124"/>
    <p:sldId id="665" r:id="rId125"/>
    <p:sldId id="666" r:id="rId126"/>
    <p:sldId id="667" r:id="rId127"/>
    <p:sldId id="668" r:id="rId128"/>
    <p:sldId id="711" r:id="rId129"/>
    <p:sldId id="722" r:id="rId130"/>
    <p:sldId id="685" r:id="rId131"/>
    <p:sldId id="686" r:id="rId132"/>
    <p:sldId id="687" r:id="rId133"/>
    <p:sldId id="688" r:id="rId134"/>
    <p:sldId id="673" r:id="rId135"/>
    <p:sldId id="690" r:id="rId136"/>
    <p:sldId id="691" r:id="rId137"/>
    <p:sldId id="833" r:id="rId138"/>
    <p:sldId id="834" r:id="rId139"/>
    <p:sldId id="835" r:id="rId140"/>
    <p:sldId id="674" r:id="rId141"/>
    <p:sldId id="675" r:id="rId142"/>
    <p:sldId id="677" r:id="rId143"/>
    <p:sldId id="678" r:id="rId144"/>
    <p:sldId id="679" r:id="rId145"/>
    <p:sldId id="680" r:id="rId146"/>
    <p:sldId id="681" r:id="rId147"/>
    <p:sldId id="760" r:id="rId148"/>
    <p:sldId id="759" r:id="rId149"/>
    <p:sldId id="758" r:id="rId150"/>
    <p:sldId id="752" r:id="rId151"/>
    <p:sldId id="607" r:id="rId152"/>
    <p:sldId id="836" r:id="rId153"/>
    <p:sldId id="843" r:id="rId154"/>
    <p:sldId id="842" r:id="rId155"/>
    <p:sldId id="751" r:id="rId156"/>
    <p:sldId id="837" r:id="rId157"/>
    <p:sldId id="753" r:id="rId158"/>
    <p:sldId id="754" r:id="rId159"/>
    <p:sldId id="768" r:id="rId160"/>
    <p:sldId id="813" r:id="rId161"/>
    <p:sldId id="414" r:id="rId162"/>
  </p:sldIdLst>
  <p:sldSz cx="9144000" cy="6858000" type="screen4x3"/>
  <p:notesSz cx="6858000" cy="9144000"/>
  <p:defaultTextStyle>
    <a:defPPr>
      <a:defRPr lang="it-IT"/>
    </a:defPPr>
    <a:lvl1pPr algn="ctr"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ctr"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ctr"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ctr"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ctr"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17" pos="3923" userDrawn="1">
          <p15:clr>
            <a:srgbClr val="A4A3A4"/>
          </p15:clr>
        </p15:guide>
        <p15:guide id="19" orient="horz" pos="9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05"/>
    <a:srgbClr val="FF6600"/>
    <a:srgbClr val="BE5655"/>
    <a:srgbClr val="0000FF"/>
    <a:srgbClr val="00FF00"/>
    <a:srgbClr val="01BABD"/>
    <a:srgbClr val="1C1F22"/>
    <a:srgbClr val="BBD1DC"/>
    <a:srgbClr val="F0FD3B"/>
    <a:srgbClr val="817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63" autoAdjust="0"/>
    <p:restoredTop sz="90887" autoAdjust="0"/>
  </p:normalViewPr>
  <p:slideViewPr>
    <p:cSldViewPr snapToGrid="0" showGuides="1">
      <p:cViewPr>
        <p:scale>
          <a:sx n="75" d="100"/>
          <a:sy n="75" d="100"/>
        </p:scale>
        <p:origin x="2010" y="804"/>
      </p:cViewPr>
      <p:guideLst>
        <p:guide pos="3923"/>
        <p:guide orient="horz" pos="9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Ultrafemico\Research%20Projects\China\Maiga%20olivine%20leucitite%20(with%20Ming%20Lei)\Tibet%20potassic-ultrapotassic%20rocks%2015-07-23.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Ultrafemico\Research%20Projects\China\Maiga%20olivine%20leucitite%20(with%20Ming%20Lei)\Tibet%20potassic-ultrapotassic%20rocks%2015-07-2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Ultrafemico\Programmi%20petrologici\He%20database%20(USGS%20-%202005)%20by%20Steve%20Parman%20(modified%20by%20michele)%2005-11-16%20(modified%20by%20mauro%20martelli%2015-11-1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Ultrafemico\Programmi%20petrologici\He%20database%20(USGS%20-%202005)%20by%20Steve%20Parman%20(modified%20by%20michele)%2005-11-16%20(modified%20by%20mauro%20martelli%2015-11-16).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Ultrafemico\Programmi%20petrologici\He%20database%20(USGS%20-%202005)%20by%20Steve%20Parman%20(modified%20by%20michele)%2005-11-16%20(modified%20by%20mauro%20martelli%2015-11-1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Ultrafemico\Programmi%20petrologici\He%20database%20(USGS%20-%202005)%20by%20Steve%20Parman%20(modified%20by%20michele)%2005-11-16%20(modified%20by%20mauro%20martelli%2015-11-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35909341119594"/>
          <c:y val="1.4325602082166509E-2"/>
          <c:w val="0.8483237201732764"/>
          <c:h val="0.86793644779758183"/>
        </c:manualLayout>
      </c:layout>
      <c:scatterChart>
        <c:scatterStyle val="lineMarker"/>
        <c:varyColors val="0"/>
        <c:ser>
          <c:idx val="0"/>
          <c:order val="0"/>
          <c:tx>
            <c:v>Shiquanhe (W Lhasa)</c:v>
          </c:tx>
          <c:spPr>
            <a:ln w="19050">
              <a:noFill/>
            </a:ln>
          </c:spPr>
          <c:marker>
            <c:symbol val="triangle"/>
            <c:size val="10"/>
            <c:spPr>
              <a:solidFill>
                <a:srgbClr val="5B9BD5"/>
              </a:solidFill>
              <a:ln w="3175">
                <a:noFill/>
              </a:ln>
            </c:spPr>
          </c:marker>
          <c:xVal>
            <c:numRef>
              <c:f>Tibet!$X$2:$X$14</c:f>
              <c:numCache>
                <c:formatCode>0.000000</c:formatCode>
                <c:ptCount val="13"/>
                <c:pt idx="0">
                  <c:v>0.7352848868012577</c:v>
                </c:pt>
                <c:pt idx="1">
                  <c:v>0.72382029719334351</c:v>
                </c:pt>
                <c:pt idx="2">
                  <c:v>0.73761467442381101</c:v>
                </c:pt>
                <c:pt idx="3">
                  <c:v>0.73677422090665334</c:v>
                </c:pt>
                <c:pt idx="4">
                  <c:v>0.73119360937276268</c:v>
                </c:pt>
                <c:pt idx="5">
                  <c:v>0.73359490645653702</c:v>
                </c:pt>
                <c:pt idx="6">
                  <c:v>0.73443467745863789</c:v>
                </c:pt>
                <c:pt idx="7">
                  <c:v>0.73348110171800696</c:v>
                </c:pt>
                <c:pt idx="8">
                  <c:v>0.73812482268086943</c:v>
                </c:pt>
                <c:pt idx="9">
                  <c:v>0.73469734168749024</c:v>
                </c:pt>
                <c:pt idx="10">
                  <c:v>0.73085361820682548</c:v>
                </c:pt>
                <c:pt idx="11">
                  <c:v>0.71469808748447694</c:v>
                </c:pt>
                <c:pt idx="12">
                  <c:v>0.7144514299144934</c:v>
                </c:pt>
              </c:numCache>
            </c:numRef>
          </c:xVal>
          <c:yVal>
            <c:numRef>
              <c:f>Tibet!$Y$2:$Y$14</c:f>
              <c:numCache>
                <c:formatCode>0.000000</c:formatCode>
                <c:ptCount val="13"/>
                <c:pt idx="0">
                  <c:v>0.51168454341236869</c:v>
                </c:pt>
                <c:pt idx="1">
                  <c:v>0.51171174954351262</c:v>
                </c:pt>
                <c:pt idx="2">
                  <c:v>0.51171580155719965</c:v>
                </c:pt>
                <c:pt idx="3">
                  <c:v>0.51174111369239739</c:v>
                </c:pt>
                <c:pt idx="4">
                  <c:v>0.51166228970896233</c:v>
                </c:pt>
                <c:pt idx="5">
                  <c:v>0.51169457091330595</c:v>
                </c:pt>
                <c:pt idx="6">
                  <c:v>0.51174668286124092</c:v>
                </c:pt>
                <c:pt idx="7">
                  <c:v>0.51178189634639615</c:v>
                </c:pt>
                <c:pt idx="8">
                  <c:v>0.51171813294915769</c:v>
                </c:pt>
                <c:pt idx="9">
                  <c:v>0.51174312557376334</c:v>
                </c:pt>
                <c:pt idx="10">
                  <c:v>0.51179622957316628</c:v>
                </c:pt>
                <c:pt idx="11">
                  <c:v>0.51189511608637506</c:v>
                </c:pt>
                <c:pt idx="12">
                  <c:v>0.51174679807589241</c:v>
                </c:pt>
              </c:numCache>
            </c:numRef>
          </c:yVal>
          <c:smooth val="0"/>
          <c:extLst>
            <c:ext xmlns:c16="http://schemas.microsoft.com/office/drawing/2014/chart" uri="{C3380CC4-5D6E-409C-BE32-E72D297353CC}">
              <c16:uniqueId val="{00000000-CB3A-4E28-8DAD-76E948873C96}"/>
            </c:ext>
          </c:extLst>
        </c:ser>
        <c:ser>
          <c:idx val="1"/>
          <c:order val="1"/>
          <c:tx>
            <c:v>Bongba (W Lhasa)</c:v>
          </c:tx>
          <c:spPr>
            <a:ln w="19050">
              <a:noFill/>
            </a:ln>
          </c:spPr>
          <c:marker>
            <c:symbol val="triangle"/>
            <c:size val="10"/>
            <c:spPr>
              <a:solidFill>
                <a:srgbClr val="00B0F0"/>
              </a:solidFill>
              <a:ln>
                <a:noFill/>
              </a:ln>
            </c:spPr>
          </c:marker>
          <c:xVal>
            <c:numRef>
              <c:f>Tibet!$X$15:$X$21</c:f>
              <c:numCache>
                <c:formatCode>0.000000</c:formatCode>
                <c:ptCount val="7"/>
                <c:pt idx="0">
                  <c:v>0.72343493311045748</c:v>
                </c:pt>
                <c:pt idx="1">
                  <c:v>0.7309783912878709</c:v>
                </c:pt>
                <c:pt idx="2">
                  <c:v>0.72864636703708741</c:v>
                </c:pt>
                <c:pt idx="3">
                  <c:v>0.72725477304941188</c:v>
                </c:pt>
                <c:pt idx="4">
                  <c:v>0.73637837340465395</c:v>
                </c:pt>
                <c:pt idx="5">
                  <c:v>0.72958409004819824</c:v>
                </c:pt>
                <c:pt idx="6">
                  <c:v>0.72609157055577112</c:v>
                </c:pt>
              </c:numCache>
            </c:numRef>
          </c:xVal>
          <c:yVal>
            <c:numRef>
              <c:f>Tibet!$Y$15:$Y$21</c:f>
              <c:numCache>
                <c:formatCode>0.000000</c:formatCode>
                <c:ptCount val="7"/>
                <c:pt idx="0">
                  <c:v>0.51185788439051061</c:v>
                </c:pt>
                <c:pt idx="1">
                  <c:v>0.51168029145178029</c:v>
                </c:pt>
                <c:pt idx="2">
                  <c:v>0.51171755876262859</c:v>
                </c:pt>
                <c:pt idx="3">
                  <c:v>0.51181440834249159</c:v>
                </c:pt>
                <c:pt idx="4">
                  <c:v>0.51169583323650503</c:v>
                </c:pt>
                <c:pt idx="5">
                  <c:v>0.51172689694367268</c:v>
                </c:pt>
                <c:pt idx="6">
                  <c:v>0.51183262360620752</c:v>
                </c:pt>
              </c:numCache>
            </c:numRef>
          </c:yVal>
          <c:smooth val="0"/>
          <c:extLst>
            <c:ext xmlns:c16="http://schemas.microsoft.com/office/drawing/2014/chart" uri="{C3380CC4-5D6E-409C-BE32-E72D297353CC}">
              <c16:uniqueId val="{00000001-CB3A-4E28-8DAD-76E948873C96}"/>
            </c:ext>
          </c:extLst>
        </c:ser>
        <c:ser>
          <c:idx val="2"/>
          <c:order val="2"/>
          <c:tx>
            <c:v>Xungba (W Lhasa)</c:v>
          </c:tx>
          <c:spPr>
            <a:ln w="19050">
              <a:noFill/>
            </a:ln>
          </c:spPr>
          <c:marker>
            <c:symbol val="triangle"/>
            <c:size val="10"/>
            <c:spPr>
              <a:solidFill>
                <a:srgbClr val="0066FF"/>
              </a:solidFill>
              <a:ln>
                <a:noFill/>
              </a:ln>
            </c:spPr>
          </c:marker>
          <c:xVal>
            <c:numRef>
              <c:f>Tibet!$X$22:$X$29</c:f>
              <c:numCache>
                <c:formatCode>0.000000</c:formatCode>
                <c:ptCount val="8"/>
                <c:pt idx="0">
                  <c:v>0.72498308362709851</c:v>
                </c:pt>
                <c:pt idx="1">
                  <c:v>0.72076758737619162</c:v>
                </c:pt>
                <c:pt idx="2">
                  <c:v>0.71777651653658425</c:v>
                </c:pt>
                <c:pt idx="3">
                  <c:v>0.71880055553243383</c:v>
                </c:pt>
                <c:pt idx="4">
                  <c:v>0.72547163335122422</c:v>
                </c:pt>
                <c:pt idx="5">
                  <c:v>0.71787747095838272</c:v>
                </c:pt>
                <c:pt idx="6">
                  <c:v>0.72061225697139653</c:v>
                </c:pt>
              </c:numCache>
            </c:numRef>
          </c:xVal>
          <c:yVal>
            <c:numRef>
              <c:f>Tibet!$Y$22:$Y$29</c:f>
              <c:numCache>
                <c:formatCode>0.000000</c:formatCode>
                <c:ptCount val="8"/>
                <c:pt idx="0">
                  <c:v>0.51192475118783787</c:v>
                </c:pt>
                <c:pt idx="1">
                  <c:v>0.51184635953633262</c:v>
                </c:pt>
                <c:pt idx="2">
                  <c:v>0.51186005136898993</c:v>
                </c:pt>
                <c:pt idx="3">
                  <c:v>0.51178854946770258</c:v>
                </c:pt>
                <c:pt idx="4">
                  <c:v>0.51188048608217729</c:v>
                </c:pt>
                <c:pt idx="5">
                  <c:v>0.5118481100590635</c:v>
                </c:pt>
                <c:pt idx="6">
                  <c:v>0.51190645449714678</c:v>
                </c:pt>
              </c:numCache>
            </c:numRef>
          </c:yVal>
          <c:smooth val="0"/>
          <c:extLst>
            <c:ext xmlns:c16="http://schemas.microsoft.com/office/drawing/2014/chart" uri="{C3380CC4-5D6E-409C-BE32-E72D297353CC}">
              <c16:uniqueId val="{00000002-CB3A-4E28-8DAD-76E948873C96}"/>
            </c:ext>
          </c:extLst>
        </c:ser>
        <c:ser>
          <c:idx val="3"/>
          <c:order val="3"/>
          <c:tx>
            <c:v>Jarga (W Lhasa)</c:v>
          </c:tx>
          <c:spPr>
            <a:ln w="19050">
              <a:noFill/>
            </a:ln>
          </c:spPr>
          <c:marker>
            <c:symbol val="triangle"/>
            <c:size val="10"/>
            <c:spPr>
              <a:solidFill>
                <a:srgbClr val="00FFFF"/>
              </a:solidFill>
              <a:ln>
                <a:noFill/>
              </a:ln>
            </c:spPr>
          </c:marker>
          <c:xVal>
            <c:numRef>
              <c:f>Tibet!$X$30:$X$31</c:f>
              <c:numCache>
                <c:formatCode>0.000000</c:formatCode>
                <c:ptCount val="2"/>
                <c:pt idx="0">
                  <c:v>0.71942163005758086</c:v>
                </c:pt>
                <c:pt idx="1">
                  <c:v>0.71922937517220353</c:v>
                </c:pt>
              </c:numCache>
            </c:numRef>
          </c:xVal>
          <c:yVal>
            <c:numRef>
              <c:f>Tibet!$Y$30:$Y$31</c:f>
              <c:numCache>
                <c:formatCode>General</c:formatCode>
                <c:ptCount val="2"/>
                <c:pt idx="0" formatCode="0.000000">
                  <c:v>0.51187591836932489</c:v>
                </c:pt>
              </c:numCache>
            </c:numRef>
          </c:yVal>
          <c:smooth val="0"/>
          <c:extLst>
            <c:ext xmlns:c16="http://schemas.microsoft.com/office/drawing/2014/chart" uri="{C3380CC4-5D6E-409C-BE32-E72D297353CC}">
              <c16:uniqueId val="{00000003-CB3A-4E28-8DAD-76E948873C96}"/>
            </c:ext>
          </c:extLst>
        </c:ser>
        <c:ser>
          <c:idx val="4"/>
          <c:order val="4"/>
          <c:tx>
            <c:v>Sailipu (W Lhasa)</c:v>
          </c:tx>
          <c:spPr>
            <a:ln w="19050">
              <a:noFill/>
            </a:ln>
          </c:spPr>
          <c:marker>
            <c:symbol val="triangle"/>
            <c:size val="10"/>
            <c:spPr>
              <a:solidFill>
                <a:srgbClr val="0000FF"/>
              </a:solidFill>
              <a:ln>
                <a:noFill/>
              </a:ln>
            </c:spPr>
          </c:marker>
          <c:xVal>
            <c:numRef>
              <c:f>Tibet!$X$32:$X$70</c:f>
              <c:numCache>
                <c:formatCode>General</c:formatCode>
                <c:ptCount val="39"/>
                <c:pt idx="0" formatCode="0.000000">
                  <c:v>0.71981799999999996</c:v>
                </c:pt>
                <c:pt idx="2" formatCode="0.000000">
                  <c:v>0.71875100000000025</c:v>
                </c:pt>
                <c:pt idx="3" formatCode="0.000000">
                  <c:v>0.72331199999999973</c:v>
                </c:pt>
                <c:pt idx="4" formatCode="0.000000">
                  <c:v>0.72737600000000002</c:v>
                </c:pt>
                <c:pt idx="6" formatCode="0.000000">
                  <c:v>0.71809400000000023</c:v>
                </c:pt>
                <c:pt idx="7" formatCode="0.000000">
                  <c:v>0.72606300000000001</c:v>
                </c:pt>
                <c:pt idx="9" formatCode="0.000000">
                  <c:v>0.72101199999999999</c:v>
                </c:pt>
                <c:pt idx="10" formatCode="0.000000">
                  <c:v>0.72690100000000024</c:v>
                </c:pt>
                <c:pt idx="12" formatCode="0.000000">
                  <c:v>0.71926299999999976</c:v>
                </c:pt>
                <c:pt idx="15" formatCode="0.000000">
                  <c:v>0.71669200000000022</c:v>
                </c:pt>
                <c:pt idx="16" formatCode="0.000000">
                  <c:v>0.71608099999999997</c:v>
                </c:pt>
                <c:pt idx="17" formatCode="0.000000">
                  <c:v>0.72604700000000022</c:v>
                </c:pt>
                <c:pt idx="18" formatCode="0.000000">
                  <c:v>0.72506569185035286</c:v>
                </c:pt>
                <c:pt idx="19" formatCode="0.000000">
                  <c:v>0.72544255691439419</c:v>
                </c:pt>
                <c:pt idx="20" formatCode="0.000000">
                  <c:v>0.7283739405094054</c:v>
                </c:pt>
                <c:pt idx="21" formatCode="0.000000">
                  <c:v>0.72362252638479785</c:v>
                </c:pt>
                <c:pt idx="22" formatCode="0.000000">
                  <c:v>0.7187210364018547</c:v>
                </c:pt>
                <c:pt idx="23" formatCode="0.000000">
                  <c:v>0.71382171014498041</c:v>
                </c:pt>
                <c:pt idx="24" formatCode="0.000000">
                  <c:v>0.7179489294440432</c:v>
                </c:pt>
                <c:pt idx="25" formatCode="0.000000">
                  <c:v>0.72336548998848882</c:v>
                </c:pt>
                <c:pt idx="26" formatCode="0.000000">
                  <c:v>0.72088904691586464</c:v>
                </c:pt>
                <c:pt idx="27" formatCode="0.000000">
                  <c:v>0.72807585619785908</c:v>
                </c:pt>
                <c:pt idx="28" formatCode="0.000000">
                  <c:v>0.7270301389858409</c:v>
                </c:pt>
                <c:pt idx="29" formatCode="0.000000">
                  <c:v>0.72479955922844086</c:v>
                </c:pt>
                <c:pt idx="31" formatCode="0.000000">
                  <c:v>0.71880782115005304</c:v>
                </c:pt>
                <c:pt idx="32" formatCode="0.000000">
                  <c:v>0.71943787228372569</c:v>
                </c:pt>
                <c:pt idx="33" formatCode="0.000000">
                  <c:v>0.71720598731022955</c:v>
                </c:pt>
                <c:pt idx="34" formatCode="0.000000">
                  <c:v>0.71845667678895098</c:v>
                </c:pt>
                <c:pt idx="35" formatCode="0.000000">
                  <c:v>0.71834733680288221</c:v>
                </c:pt>
                <c:pt idx="37" formatCode="0.000000">
                  <c:v>0.71862086665552449</c:v>
                </c:pt>
                <c:pt idx="38" formatCode="0.000000">
                  <c:v>0.71835837955655768</c:v>
                </c:pt>
              </c:numCache>
            </c:numRef>
          </c:xVal>
          <c:yVal>
            <c:numRef>
              <c:f>Tibet!$Y$32:$Y$70</c:f>
              <c:numCache>
                <c:formatCode>General</c:formatCode>
                <c:ptCount val="39"/>
                <c:pt idx="0" formatCode="0.000000">
                  <c:v>0.51194099999999998</c:v>
                </c:pt>
                <c:pt idx="2" formatCode="0.000000">
                  <c:v>0.51187899999999997</c:v>
                </c:pt>
                <c:pt idx="3" formatCode="0.000000">
                  <c:v>0.51183699999999976</c:v>
                </c:pt>
                <c:pt idx="4" formatCode="0.000000">
                  <c:v>0.51183000000000001</c:v>
                </c:pt>
                <c:pt idx="6" formatCode="0.000000">
                  <c:v>0.51186900000000002</c:v>
                </c:pt>
                <c:pt idx="7" formatCode="0.000000">
                  <c:v>0.51185899999999973</c:v>
                </c:pt>
                <c:pt idx="9" formatCode="0.000000">
                  <c:v>0.51200400000000001</c:v>
                </c:pt>
                <c:pt idx="10" formatCode="0.000000">
                  <c:v>0.51182099999999997</c:v>
                </c:pt>
                <c:pt idx="12" formatCode="0.000000">
                  <c:v>0.51200699999999977</c:v>
                </c:pt>
                <c:pt idx="15" formatCode="0.000000">
                  <c:v>0.51193299999999975</c:v>
                </c:pt>
                <c:pt idx="16" formatCode="0.000000">
                  <c:v>0.51197700000000002</c:v>
                </c:pt>
                <c:pt idx="17" formatCode="0.000000">
                  <c:v>0.51192000000000004</c:v>
                </c:pt>
                <c:pt idx="18" formatCode="0.000000">
                  <c:v>0.51181677460201447</c:v>
                </c:pt>
                <c:pt idx="19" formatCode="0.000000">
                  <c:v>0.51177595864731984</c:v>
                </c:pt>
                <c:pt idx="20" formatCode="0.000000">
                  <c:v>0.51186811584128711</c:v>
                </c:pt>
                <c:pt idx="21" formatCode="0.000000">
                  <c:v>0.51183882672305769</c:v>
                </c:pt>
                <c:pt idx="22" formatCode="0.000000">
                  <c:v>0.51190289598469751</c:v>
                </c:pt>
                <c:pt idx="23" formatCode="0.000000">
                  <c:v>0.51193886807905331</c:v>
                </c:pt>
                <c:pt idx="24" formatCode="0.000000">
                  <c:v>0.51191367193199755</c:v>
                </c:pt>
                <c:pt idx="25" formatCode="0.000000">
                  <c:v>0.51181136844731578</c:v>
                </c:pt>
                <c:pt idx="26" formatCode="0.000000">
                  <c:v>0.51181610142791023</c:v>
                </c:pt>
                <c:pt idx="27" formatCode="0.000000">
                  <c:v>0.51179482904613161</c:v>
                </c:pt>
                <c:pt idx="28" formatCode="0.000000">
                  <c:v>0.51172337758324948</c:v>
                </c:pt>
                <c:pt idx="29" formatCode="0.000000">
                  <c:v>0.51175682787407961</c:v>
                </c:pt>
                <c:pt idx="31" formatCode="0.000000">
                  <c:v>0.51186360048614432</c:v>
                </c:pt>
                <c:pt idx="32" formatCode="0.000000">
                  <c:v>0.51185570902576449</c:v>
                </c:pt>
                <c:pt idx="33" formatCode="0.000000">
                  <c:v>0.51189793758740121</c:v>
                </c:pt>
                <c:pt idx="34" formatCode="0.000000">
                  <c:v>0.51185944848871656</c:v>
                </c:pt>
                <c:pt idx="35" formatCode="0.000000">
                  <c:v>0.51187495676277672</c:v>
                </c:pt>
                <c:pt idx="37" formatCode="0.000000">
                  <c:v>0.51186382147709253</c:v>
                </c:pt>
                <c:pt idx="38" formatCode="0.000000">
                  <c:v>0.5118780912083567</c:v>
                </c:pt>
              </c:numCache>
            </c:numRef>
          </c:yVal>
          <c:smooth val="0"/>
          <c:extLst>
            <c:ext xmlns:c16="http://schemas.microsoft.com/office/drawing/2014/chart" uri="{C3380CC4-5D6E-409C-BE32-E72D297353CC}">
              <c16:uniqueId val="{00000004-CB3A-4E28-8DAD-76E948873C96}"/>
            </c:ext>
          </c:extLst>
        </c:ser>
        <c:ser>
          <c:idx val="5"/>
          <c:order val="5"/>
          <c:tx>
            <c:v>Garwa (E Lhasa)</c:v>
          </c:tx>
          <c:spPr>
            <a:ln w="19050">
              <a:noFill/>
            </a:ln>
          </c:spPr>
          <c:marker>
            <c:symbol val="square"/>
            <c:size val="10"/>
            <c:spPr>
              <a:ln>
                <a:noFill/>
              </a:ln>
            </c:spPr>
          </c:marker>
          <c:xVal>
            <c:numRef>
              <c:f>Tibet!$X$71:$X$76</c:f>
              <c:numCache>
                <c:formatCode>0.000000</c:formatCode>
                <c:ptCount val="6"/>
                <c:pt idx="0">
                  <c:v>0.71457937773775893</c:v>
                </c:pt>
                <c:pt idx="1">
                  <c:v>0.71572141094166641</c:v>
                </c:pt>
                <c:pt idx="2">
                  <c:v>0.71260449143842508</c:v>
                </c:pt>
                <c:pt idx="3">
                  <c:v>0.71761898067262153</c:v>
                </c:pt>
                <c:pt idx="4">
                  <c:v>0.71501329216592269</c:v>
                </c:pt>
                <c:pt idx="5">
                  <c:v>0.71425783296331369</c:v>
                </c:pt>
              </c:numCache>
            </c:numRef>
          </c:xVal>
          <c:yVal>
            <c:numRef>
              <c:f>Tibet!$Y$71:$Y$76</c:f>
              <c:numCache>
                <c:formatCode>0.000000</c:formatCode>
                <c:ptCount val="6"/>
                <c:pt idx="0">
                  <c:v>0.51192948901999769</c:v>
                </c:pt>
                <c:pt idx="1">
                  <c:v>0.51201583636969461</c:v>
                </c:pt>
                <c:pt idx="2">
                  <c:v>0.51204637663922559</c:v>
                </c:pt>
                <c:pt idx="3">
                  <c:v>0.51195428606083448</c:v>
                </c:pt>
                <c:pt idx="4">
                  <c:v>0.51194603488154788</c:v>
                </c:pt>
                <c:pt idx="5">
                  <c:v>0.51195927060603852</c:v>
                </c:pt>
              </c:numCache>
            </c:numRef>
          </c:yVal>
          <c:smooth val="0"/>
          <c:extLst>
            <c:ext xmlns:c16="http://schemas.microsoft.com/office/drawing/2014/chart" uri="{C3380CC4-5D6E-409C-BE32-E72D297353CC}">
              <c16:uniqueId val="{00000005-CB3A-4E28-8DAD-76E948873C96}"/>
            </c:ext>
          </c:extLst>
        </c:ser>
        <c:ser>
          <c:idx val="6"/>
          <c:order val="6"/>
          <c:tx>
            <c:v>Yaqian (E Lhasa)</c:v>
          </c:tx>
          <c:spPr>
            <a:ln w="19050">
              <a:noFill/>
            </a:ln>
          </c:spPr>
          <c:marker>
            <c:symbol val="square"/>
            <c:size val="6"/>
            <c:spPr>
              <a:solidFill>
                <a:srgbClr val="92D050"/>
              </a:solidFill>
              <a:ln>
                <a:noFill/>
              </a:ln>
            </c:spPr>
          </c:marker>
          <c:xVal>
            <c:numRef>
              <c:f>Tibet!$X$77:$X$85</c:f>
              <c:numCache>
                <c:formatCode>0.000000</c:formatCode>
                <c:ptCount val="9"/>
                <c:pt idx="0">
                  <c:v>0.71718931488531901</c:v>
                </c:pt>
                <c:pt idx="1">
                  <c:v>0.71942659664128428</c:v>
                </c:pt>
                <c:pt idx="2">
                  <c:v>0.71817558858493968</c:v>
                </c:pt>
                <c:pt idx="3">
                  <c:v>0.71831501433555256</c:v>
                </c:pt>
                <c:pt idx="4">
                  <c:v>0.71888364983513009</c:v>
                </c:pt>
                <c:pt idx="5">
                  <c:v>0.7181335184465778</c:v>
                </c:pt>
                <c:pt idx="6">
                  <c:v>0.71734918921576207</c:v>
                </c:pt>
                <c:pt idx="7">
                  <c:v>0.71618815274312131</c:v>
                </c:pt>
                <c:pt idx="8">
                  <c:v>0.7182062014473245</c:v>
                </c:pt>
              </c:numCache>
            </c:numRef>
          </c:xVal>
          <c:yVal>
            <c:numRef>
              <c:f>Tibet!$Y$77:$Y$85</c:f>
              <c:numCache>
                <c:formatCode>0.000000</c:formatCode>
                <c:ptCount val="9"/>
                <c:pt idx="0">
                  <c:v>0.51192900539589192</c:v>
                </c:pt>
                <c:pt idx="1">
                  <c:v>0.51197595779173566</c:v>
                </c:pt>
                <c:pt idx="2">
                  <c:v>0.51190564844487718</c:v>
                </c:pt>
                <c:pt idx="3">
                  <c:v>0.5119087484136674</c:v>
                </c:pt>
                <c:pt idx="4">
                  <c:v>0.51195552263937172</c:v>
                </c:pt>
                <c:pt idx="5">
                  <c:v>0.51194428110346468</c:v>
                </c:pt>
                <c:pt idx="6">
                  <c:v>0.51190994349899255</c:v>
                </c:pt>
                <c:pt idx="7">
                  <c:v>0.51193809452767725</c:v>
                </c:pt>
                <c:pt idx="8">
                  <c:v>0.51189489002858224</c:v>
                </c:pt>
              </c:numCache>
            </c:numRef>
          </c:yVal>
          <c:smooth val="0"/>
          <c:extLst>
            <c:ext xmlns:c16="http://schemas.microsoft.com/office/drawing/2014/chart" uri="{C3380CC4-5D6E-409C-BE32-E72D297353CC}">
              <c16:uniqueId val="{00000006-CB3A-4E28-8DAD-76E948873C96}"/>
            </c:ext>
          </c:extLst>
        </c:ser>
        <c:ser>
          <c:idx val="7"/>
          <c:order val="7"/>
          <c:tx>
            <c:v>Mibale (E Lhasa)</c:v>
          </c:tx>
          <c:spPr>
            <a:ln w="19050">
              <a:noFill/>
            </a:ln>
          </c:spPr>
          <c:marker>
            <c:symbol val="square"/>
            <c:size val="10"/>
            <c:spPr>
              <a:solidFill>
                <a:srgbClr val="00B050"/>
              </a:solidFill>
              <a:ln>
                <a:noFill/>
              </a:ln>
            </c:spPr>
          </c:marker>
          <c:xVal>
            <c:numRef>
              <c:f>Tibet!$X$86:$X$117</c:f>
              <c:numCache>
                <c:formatCode>0.000000</c:formatCode>
                <c:ptCount val="32"/>
                <c:pt idx="0">
                  <c:v>0.7193091450203275</c:v>
                </c:pt>
                <c:pt idx="1">
                  <c:v>0.72020967549649673</c:v>
                </c:pt>
                <c:pt idx="2">
                  <c:v>0.7196781119925707</c:v>
                </c:pt>
                <c:pt idx="3">
                  <c:v>0.72070049709367989</c:v>
                </c:pt>
                <c:pt idx="4">
                  <c:v>0.71828459957121282</c:v>
                </c:pt>
                <c:pt idx="5">
                  <c:v>0.72490149624193834</c:v>
                </c:pt>
                <c:pt idx="6">
                  <c:v>0.72224530617918115</c:v>
                </c:pt>
                <c:pt idx="7">
                  <c:v>0.71920356984999112</c:v>
                </c:pt>
                <c:pt idx="8">
                  <c:v>0.72092244188829235</c:v>
                </c:pt>
                <c:pt idx="9">
                  <c:v>0.71814760366880215</c:v>
                </c:pt>
                <c:pt idx="10">
                  <c:v>0.71609025325377162</c:v>
                </c:pt>
                <c:pt idx="11">
                  <c:v>0.71712025152163938</c:v>
                </c:pt>
                <c:pt idx="12">
                  <c:v>0.71950570693436089</c:v>
                </c:pt>
                <c:pt idx="13">
                  <c:v>0.72244965987878929</c:v>
                </c:pt>
                <c:pt idx="15">
                  <c:v>0.71919999999999995</c:v>
                </c:pt>
                <c:pt idx="17">
                  <c:v>0.71910099999999999</c:v>
                </c:pt>
                <c:pt idx="19">
                  <c:v>0.71959099999999998</c:v>
                </c:pt>
                <c:pt idx="20">
                  <c:v>0.72197500000000026</c:v>
                </c:pt>
                <c:pt idx="24">
                  <c:v>0.72055400000000003</c:v>
                </c:pt>
                <c:pt idx="28">
                  <c:v>0.7207300000000002</c:v>
                </c:pt>
              </c:numCache>
            </c:numRef>
          </c:xVal>
          <c:yVal>
            <c:numRef>
              <c:f>Tibet!$Y$86:$Y$117</c:f>
              <c:numCache>
                <c:formatCode>0.000000</c:formatCode>
                <c:ptCount val="32"/>
                <c:pt idx="0">
                  <c:v>0.51180713573505221</c:v>
                </c:pt>
                <c:pt idx="1">
                  <c:v>0.51183923785062369</c:v>
                </c:pt>
                <c:pt idx="2">
                  <c:v>0.51191726515152136</c:v>
                </c:pt>
                <c:pt idx="3">
                  <c:v>0.51191495049887348</c:v>
                </c:pt>
                <c:pt idx="4">
                  <c:v>0.51191805141541369</c:v>
                </c:pt>
                <c:pt idx="5">
                  <c:v>0.51184465780378696</c:v>
                </c:pt>
                <c:pt idx="6">
                  <c:v>0.5119249883642335</c:v>
                </c:pt>
                <c:pt idx="7">
                  <c:v>0.51195179733114193</c:v>
                </c:pt>
                <c:pt idx="8">
                  <c:v>0.51198191193773246</c:v>
                </c:pt>
                <c:pt idx="9">
                  <c:v>0.51196058732046157</c:v>
                </c:pt>
                <c:pt idx="10">
                  <c:v>0.51198426374658468</c:v>
                </c:pt>
                <c:pt idx="11">
                  <c:v>0.5119060519830223</c:v>
                </c:pt>
                <c:pt idx="12">
                  <c:v>0.51181568640674724</c:v>
                </c:pt>
                <c:pt idx="13">
                  <c:v>0.51185585209909124</c:v>
                </c:pt>
                <c:pt idx="15">
                  <c:v>0.511957</c:v>
                </c:pt>
                <c:pt idx="17">
                  <c:v>0.51195100000000004</c:v>
                </c:pt>
                <c:pt idx="19">
                  <c:v>0.51192599999999999</c:v>
                </c:pt>
                <c:pt idx="20">
                  <c:v>0.51189300000000004</c:v>
                </c:pt>
                <c:pt idx="24">
                  <c:v>0.51192599999999999</c:v>
                </c:pt>
                <c:pt idx="28">
                  <c:v>0.51200000000000001</c:v>
                </c:pt>
              </c:numCache>
            </c:numRef>
          </c:yVal>
          <c:smooth val="0"/>
          <c:extLst>
            <c:ext xmlns:c16="http://schemas.microsoft.com/office/drawing/2014/chart" uri="{C3380CC4-5D6E-409C-BE32-E72D297353CC}">
              <c16:uniqueId val="{00000007-CB3A-4E28-8DAD-76E948873C96}"/>
            </c:ext>
          </c:extLst>
        </c:ser>
        <c:ser>
          <c:idx val="8"/>
          <c:order val="8"/>
          <c:tx>
            <c:v>Yiqian (E Lhasa)</c:v>
          </c:tx>
          <c:spPr>
            <a:ln w="19050">
              <a:noFill/>
            </a:ln>
          </c:spPr>
          <c:marker>
            <c:symbol val="square"/>
            <c:size val="10"/>
            <c:spPr>
              <a:solidFill>
                <a:srgbClr val="00FF99"/>
              </a:solidFill>
              <a:ln>
                <a:noFill/>
              </a:ln>
            </c:spPr>
          </c:marker>
          <c:xVal>
            <c:numRef>
              <c:f>Tibet!$X$118:$X$121</c:f>
              <c:numCache>
                <c:formatCode>0.000000</c:formatCode>
                <c:ptCount val="4"/>
                <c:pt idx="0">
                  <c:v>0.72085407147005565</c:v>
                </c:pt>
                <c:pt idx="1">
                  <c:v>0.72011617545234408</c:v>
                </c:pt>
                <c:pt idx="2">
                  <c:v>0.71784146587467956</c:v>
                </c:pt>
                <c:pt idx="3">
                  <c:v>0.71892927738718015</c:v>
                </c:pt>
              </c:numCache>
            </c:numRef>
          </c:xVal>
          <c:yVal>
            <c:numRef>
              <c:f>Tibet!$Y$118:$Y$121</c:f>
              <c:numCache>
                <c:formatCode>0.000000</c:formatCode>
                <c:ptCount val="4"/>
                <c:pt idx="0">
                  <c:v>0.51186279404578749</c:v>
                </c:pt>
                <c:pt idx="1">
                  <c:v>0.51195575674686367</c:v>
                </c:pt>
                <c:pt idx="2">
                  <c:v>0.51187015865829</c:v>
                </c:pt>
                <c:pt idx="3">
                  <c:v>0.51186009956965506</c:v>
                </c:pt>
              </c:numCache>
            </c:numRef>
          </c:yVal>
          <c:smooth val="0"/>
          <c:extLst>
            <c:ext xmlns:c16="http://schemas.microsoft.com/office/drawing/2014/chart" uri="{C3380CC4-5D6E-409C-BE32-E72D297353CC}">
              <c16:uniqueId val="{00000008-CB3A-4E28-8DAD-76E948873C96}"/>
            </c:ext>
          </c:extLst>
        </c:ser>
        <c:ser>
          <c:idx val="9"/>
          <c:order val="9"/>
          <c:tx>
            <c:v>Chazi (E Lhasa)</c:v>
          </c:tx>
          <c:spPr>
            <a:ln w="19050">
              <a:noFill/>
            </a:ln>
          </c:spPr>
          <c:marker>
            <c:symbol val="square"/>
            <c:size val="10"/>
            <c:spPr>
              <a:solidFill>
                <a:srgbClr val="66FF66"/>
              </a:solidFill>
              <a:ln>
                <a:noFill/>
              </a:ln>
            </c:spPr>
          </c:marker>
          <c:xVal>
            <c:numRef>
              <c:f>Tibet!$X$122:$X$146</c:f>
              <c:numCache>
                <c:formatCode>0.000000</c:formatCode>
                <c:ptCount val="25"/>
                <c:pt idx="0">
                  <c:v>0.72005016182467807</c:v>
                </c:pt>
                <c:pt idx="1">
                  <c:v>0.73598615275245549</c:v>
                </c:pt>
                <c:pt idx="3">
                  <c:v>0.73047174960734951</c:v>
                </c:pt>
                <c:pt idx="4">
                  <c:v>0.73082790738349812</c:v>
                </c:pt>
                <c:pt idx="6">
                  <c:v>0.73593126821805865</c:v>
                </c:pt>
                <c:pt idx="9">
                  <c:v>0.73617797775168248</c:v>
                </c:pt>
                <c:pt idx="12">
                  <c:v>0.72245498433013644</c:v>
                </c:pt>
                <c:pt idx="13">
                  <c:v>0.72631928486749553</c:v>
                </c:pt>
                <c:pt idx="14">
                  <c:v>0.7324227311236261</c:v>
                </c:pt>
                <c:pt idx="15">
                  <c:v>0.73620269712102671</c:v>
                </c:pt>
                <c:pt idx="16">
                  <c:v>0.72967543417879366</c:v>
                </c:pt>
                <c:pt idx="17">
                  <c:v>0.73539045184581342</c:v>
                </c:pt>
                <c:pt idx="18">
                  <c:v>0.72134801476392441</c:v>
                </c:pt>
                <c:pt idx="19">
                  <c:v>0.7288785199114135</c:v>
                </c:pt>
                <c:pt idx="20">
                  <c:v>0.72247600388134237</c:v>
                </c:pt>
                <c:pt idx="21">
                  <c:v>0.72499916733109915</c:v>
                </c:pt>
                <c:pt idx="22">
                  <c:v>0.72961212230185402</c:v>
                </c:pt>
                <c:pt idx="23">
                  <c:v>0.72021847871936606</c:v>
                </c:pt>
                <c:pt idx="24">
                  <c:v>0.73629844671982925</c:v>
                </c:pt>
              </c:numCache>
            </c:numRef>
          </c:xVal>
          <c:yVal>
            <c:numRef>
              <c:f>Tibet!$Y$122:$Y$146</c:f>
              <c:numCache>
                <c:formatCode>0.000000</c:formatCode>
                <c:ptCount val="25"/>
                <c:pt idx="0">
                  <c:v>0.51197195500848947</c:v>
                </c:pt>
                <c:pt idx="1">
                  <c:v>0.51186777116592963</c:v>
                </c:pt>
                <c:pt idx="3">
                  <c:v>0.51185782859566809</c:v>
                </c:pt>
                <c:pt idx="4">
                  <c:v>0.51185891881947043</c:v>
                </c:pt>
                <c:pt idx="6">
                  <c:v>0.51184782259281458</c:v>
                </c:pt>
                <c:pt idx="9">
                  <c:v>0.51185686197628832</c:v>
                </c:pt>
                <c:pt idx="12">
                  <c:v>0.51188465145987083</c:v>
                </c:pt>
                <c:pt idx="13">
                  <c:v>0.51181819392666139</c:v>
                </c:pt>
                <c:pt idx="14">
                  <c:v>0.5119153411119044</c:v>
                </c:pt>
                <c:pt idx="15">
                  <c:v>0.51181636961095023</c:v>
                </c:pt>
                <c:pt idx="16">
                  <c:v>0.5117820811497712</c:v>
                </c:pt>
                <c:pt idx="17">
                  <c:v>0.51186343472426499</c:v>
                </c:pt>
                <c:pt idx="18">
                  <c:v>0.51187814870188497</c:v>
                </c:pt>
                <c:pt idx="19">
                  <c:v>0.51184560563537573</c:v>
                </c:pt>
                <c:pt idx="20">
                  <c:v>0.51190503799263243</c:v>
                </c:pt>
                <c:pt idx="21">
                  <c:v>0.51185908014547721</c:v>
                </c:pt>
                <c:pt idx="22">
                  <c:v>0.51179913674670163</c:v>
                </c:pt>
                <c:pt idx="23">
                  <c:v>0.51186627845470301</c:v>
                </c:pt>
                <c:pt idx="24">
                  <c:v>0.51181567651821491</c:v>
                </c:pt>
              </c:numCache>
            </c:numRef>
          </c:yVal>
          <c:smooth val="0"/>
          <c:extLst>
            <c:ext xmlns:c16="http://schemas.microsoft.com/office/drawing/2014/chart" uri="{C3380CC4-5D6E-409C-BE32-E72D297353CC}">
              <c16:uniqueId val="{00000009-CB3A-4E28-8DAD-76E948873C96}"/>
            </c:ext>
          </c:extLst>
        </c:ser>
        <c:ser>
          <c:idx val="10"/>
          <c:order val="10"/>
          <c:tx>
            <c:v>Pabbai (E Lhasa)</c:v>
          </c:tx>
          <c:spPr>
            <a:ln w="19050">
              <a:noFill/>
            </a:ln>
          </c:spPr>
          <c:marker>
            <c:symbol val="square"/>
            <c:size val="10"/>
            <c:spPr>
              <a:solidFill>
                <a:srgbClr val="99FF33"/>
              </a:solidFill>
              <a:ln>
                <a:noFill/>
              </a:ln>
            </c:spPr>
          </c:marker>
          <c:xVal>
            <c:numRef>
              <c:f>Tibet!$X$147:$X$152</c:f>
              <c:numCache>
                <c:formatCode>0.000000</c:formatCode>
                <c:ptCount val="6"/>
                <c:pt idx="0">
                  <c:v>0.71307778913205555</c:v>
                </c:pt>
                <c:pt idx="1">
                  <c:v>0.73476523174804731</c:v>
                </c:pt>
                <c:pt idx="2">
                  <c:v>0.72568785503753785</c:v>
                </c:pt>
                <c:pt idx="3">
                  <c:v>0.71878781768622513</c:v>
                </c:pt>
              </c:numCache>
            </c:numRef>
          </c:xVal>
          <c:yVal>
            <c:numRef>
              <c:f>Tibet!$Y$147:$Y$152</c:f>
              <c:numCache>
                <c:formatCode>0.000000</c:formatCode>
                <c:ptCount val="6"/>
                <c:pt idx="0">
                  <c:v>0.51197609945747913</c:v>
                </c:pt>
                <c:pt idx="1">
                  <c:v>0.51195671831019174</c:v>
                </c:pt>
                <c:pt idx="2">
                  <c:v>0.51194289518794511</c:v>
                </c:pt>
                <c:pt idx="3">
                  <c:v>0.51191280656144422</c:v>
                </c:pt>
              </c:numCache>
            </c:numRef>
          </c:yVal>
          <c:smooth val="0"/>
          <c:extLst>
            <c:ext xmlns:c16="http://schemas.microsoft.com/office/drawing/2014/chart" uri="{C3380CC4-5D6E-409C-BE32-E72D297353CC}">
              <c16:uniqueId val="{0000000A-CB3A-4E28-8DAD-76E948873C96}"/>
            </c:ext>
          </c:extLst>
        </c:ser>
        <c:ser>
          <c:idx val="11"/>
          <c:order val="11"/>
          <c:tx>
            <c:v>Zabuye (C Lhasa)</c:v>
          </c:tx>
          <c:spPr>
            <a:ln w="19050">
              <a:noFill/>
            </a:ln>
          </c:spPr>
          <c:marker>
            <c:symbol val="circle"/>
            <c:size val="10"/>
            <c:spPr>
              <a:solidFill>
                <a:srgbClr val="FF99CC"/>
              </a:solidFill>
              <a:ln>
                <a:noFill/>
              </a:ln>
            </c:spPr>
          </c:marker>
          <c:xVal>
            <c:numRef>
              <c:f>Tibet!$X$153:$X$159</c:f>
              <c:numCache>
                <c:formatCode>0.000000</c:formatCode>
                <c:ptCount val="7"/>
                <c:pt idx="0">
                  <c:v>0.71791267982361651</c:v>
                </c:pt>
                <c:pt idx="1">
                  <c:v>0.71528361223090964</c:v>
                </c:pt>
                <c:pt idx="2">
                  <c:v>0.71387128832033275</c:v>
                </c:pt>
                <c:pt idx="3">
                  <c:v>0.71237871711377243</c:v>
                </c:pt>
                <c:pt idx="4">
                  <c:v>0.71258907360898771</c:v>
                </c:pt>
                <c:pt idx="5">
                  <c:v>0.71828239027328344</c:v>
                </c:pt>
                <c:pt idx="6">
                  <c:v>0.71533866501681753</c:v>
                </c:pt>
              </c:numCache>
            </c:numRef>
          </c:xVal>
          <c:yVal>
            <c:numRef>
              <c:f>Tibet!$Y$153:$Y$159</c:f>
              <c:numCache>
                <c:formatCode>0.000000</c:formatCode>
                <c:ptCount val="7"/>
                <c:pt idx="0">
                  <c:v>0.51180181982536954</c:v>
                </c:pt>
                <c:pt idx="1">
                  <c:v>0.51194453164890363</c:v>
                </c:pt>
                <c:pt idx="2">
                  <c:v>0.51184264953318193</c:v>
                </c:pt>
                <c:pt idx="3">
                  <c:v>0.51183439710240508</c:v>
                </c:pt>
                <c:pt idx="4">
                  <c:v>0.51191869750077512</c:v>
                </c:pt>
                <c:pt idx="5">
                  <c:v>0.5118460798454908</c:v>
                </c:pt>
                <c:pt idx="6">
                  <c:v>0.51197244546928122</c:v>
                </c:pt>
              </c:numCache>
            </c:numRef>
          </c:yVal>
          <c:smooth val="0"/>
          <c:extLst>
            <c:ext xmlns:c16="http://schemas.microsoft.com/office/drawing/2014/chart" uri="{C3380CC4-5D6E-409C-BE32-E72D297353CC}">
              <c16:uniqueId val="{0000000B-CB3A-4E28-8DAD-76E948873C96}"/>
            </c:ext>
          </c:extLst>
        </c:ser>
        <c:ser>
          <c:idx val="12"/>
          <c:order val="12"/>
          <c:tx>
            <c:v>Maiga - lit (C Lhasa)</c:v>
          </c:tx>
          <c:spPr>
            <a:ln w="19050">
              <a:noFill/>
            </a:ln>
          </c:spPr>
          <c:marker>
            <c:symbol val="circle"/>
            <c:size val="10"/>
            <c:spPr>
              <a:solidFill>
                <a:srgbClr val="FF0000"/>
              </a:solidFill>
              <a:ln>
                <a:noFill/>
              </a:ln>
            </c:spPr>
          </c:marker>
          <c:xVal>
            <c:numRef>
              <c:f>Tibet!$X$160:$X$172</c:f>
              <c:numCache>
                <c:formatCode>0.000000</c:formatCode>
                <c:ptCount val="13"/>
                <c:pt idx="0">
                  <c:v>0.72083795152919672</c:v>
                </c:pt>
                <c:pt idx="1">
                  <c:v>0.72016340200023443</c:v>
                </c:pt>
                <c:pt idx="2">
                  <c:v>0.7242840073996557</c:v>
                </c:pt>
                <c:pt idx="3">
                  <c:v>0.72497856545999428</c:v>
                </c:pt>
                <c:pt idx="4">
                  <c:v>0.72438336689156058</c:v>
                </c:pt>
                <c:pt idx="6">
                  <c:v>0.72197100000000025</c:v>
                </c:pt>
                <c:pt idx="7">
                  <c:v>0.72193499999999999</c:v>
                </c:pt>
              </c:numCache>
            </c:numRef>
          </c:xVal>
          <c:yVal>
            <c:numRef>
              <c:f>Tibet!$Y$160:$Y$172</c:f>
              <c:numCache>
                <c:formatCode>0.000000</c:formatCode>
                <c:ptCount val="13"/>
                <c:pt idx="0">
                  <c:v>0.51181966152571923</c:v>
                </c:pt>
                <c:pt idx="1">
                  <c:v>0.51180826737049312</c:v>
                </c:pt>
                <c:pt idx="2">
                  <c:v>0.51181732764041066</c:v>
                </c:pt>
                <c:pt idx="3">
                  <c:v>0.5117679276446867</c:v>
                </c:pt>
                <c:pt idx="4">
                  <c:v>0.51184959753425585</c:v>
                </c:pt>
                <c:pt idx="6">
                  <c:v>0.51178699999999977</c:v>
                </c:pt>
                <c:pt idx="7">
                  <c:v>0.51182000000000005</c:v>
                </c:pt>
              </c:numCache>
            </c:numRef>
          </c:yVal>
          <c:smooth val="0"/>
          <c:extLst>
            <c:ext xmlns:c16="http://schemas.microsoft.com/office/drawing/2014/chart" uri="{C3380CC4-5D6E-409C-BE32-E72D297353CC}">
              <c16:uniqueId val="{0000000C-CB3A-4E28-8DAD-76E948873C96}"/>
            </c:ext>
          </c:extLst>
        </c:ser>
        <c:ser>
          <c:idx val="13"/>
          <c:order val="13"/>
          <c:tx>
            <c:v>Maiga this study (C Lhasa)</c:v>
          </c:tx>
          <c:spPr>
            <a:ln w="19050">
              <a:noFill/>
            </a:ln>
          </c:spPr>
          <c:marker>
            <c:symbol val="circle"/>
            <c:size val="10"/>
            <c:spPr>
              <a:solidFill>
                <a:srgbClr val="FF0000"/>
              </a:solidFill>
              <a:ln>
                <a:solidFill>
                  <a:schemeClr val="tx1"/>
                </a:solidFill>
              </a:ln>
            </c:spPr>
          </c:marker>
          <c:xVal>
            <c:numRef>
              <c:f>Tibet!$X$173:$X$179</c:f>
              <c:numCache>
                <c:formatCode>General</c:formatCode>
                <c:ptCount val="7"/>
                <c:pt idx="0">
                  <c:v>0.71584400000000026</c:v>
                </c:pt>
                <c:pt idx="1">
                  <c:v>0.71564700000000026</c:v>
                </c:pt>
                <c:pt idx="2">
                  <c:v>0.71570400000000023</c:v>
                </c:pt>
                <c:pt idx="3">
                  <c:v>0.71575299999999997</c:v>
                </c:pt>
                <c:pt idx="4">
                  <c:v>0.71568900000000024</c:v>
                </c:pt>
                <c:pt idx="5">
                  <c:v>0.71579100000000029</c:v>
                </c:pt>
                <c:pt idx="6">
                  <c:v>0.71582200000000018</c:v>
                </c:pt>
              </c:numCache>
            </c:numRef>
          </c:xVal>
          <c:yVal>
            <c:numRef>
              <c:f>Tibet!$Y$173:$Y$179</c:f>
              <c:numCache>
                <c:formatCode>0.000000</c:formatCode>
                <c:ptCount val="7"/>
                <c:pt idx="0">
                  <c:v>0.51203199999999982</c:v>
                </c:pt>
                <c:pt idx="1">
                  <c:v>0.51203299999999963</c:v>
                </c:pt>
                <c:pt idx="2">
                  <c:v>0.51202300000000001</c:v>
                </c:pt>
                <c:pt idx="3">
                  <c:v>0.51204300000000003</c:v>
                </c:pt>
                <c:pt idx="4">
                  <c:v>0.51203399999999977</c:v>
                </c:pt>
                <c:pt idx="5">
                  <c:v>0.51203500000000002</c:v>
                </c:pt>
                <c:pt idx="6">
                  <c:v>0.51202999999999999</c:v>
                </c:pt>
              </c:numCache>
            </c:numRef>
          </c:yVal>
          <c:smooth val="0"/>
          <c:extLst>
            <c:ext xmlns:c16="http://schemas.microsoft.com/office/drawing/2014/chart" uri="{C3380CC4-5D6E-409C-BE32-E72D297353CC}">
              <c16:uniqueId val="{0000000D-CB3A-4E28-8DAD-76E948873C96}"/>
            </c:ext>
          </c:extLst>
        </c:ser>
        <c:ser>
          <c:idx val="14"/>
          <c:order val="14"/>
          <c:spPr>
            <a:ln w="12700">
              <a:solidFill>
                <a:schemeClr val="bg1"/>
              </a:solidFill>
              <a:prstDash val="dash"/>
            </a:ln>
          </c:spPr>
          <c:marker>
            <c:symbol val="none"/>
          </c:marker>
          <c:dPt>
            <c:idx val="1"/>
            <c:bubble3D val="0"/>
            <c:spPr>
              <a:ln w="19050">
                <a:solidFill>
                  <a:schemeClr val="bg1"/>
                </a:solidFill>
                <a:prstDash val="dash"/>
              </a:ln>
            </c:spPr>
            <c:extLst>
              <c:ext xmlns:c16="http://schemas.microsoft.com/office/drawing/2014/chart" uri="{C3380CC4-5D6E-409C-BE32-E72D297353CC}">
                <c16:uniqueId val="{0000000E-CB3A-4E28-8DAD-76E948873C96}"/>
              </c:ext>
            </c:extLst>
          </c:dPt>
          <c:xVal>
            <c:numRef>
              <c:f>Isotopes!$J$5:$J$6</c:f>
              <c:numCache>
                <c:formatCode>General</c:formatCode>
                <c:ptCount val="2"/>
                <c:pt idx="0">
                  <c:v>0.70445000000000002</c:v>
                </c:pt>
                <c:pt idx="1">
                  <c:v>0.70445000000000002</c:v>
                </c:pt>
              </c:numCache>
            </c:numRef>
          </c:xVal>
          <c:yVal>
            <c:numRef>
              <c:f>Isotopes!$K$5:$K$6</c:f>
              <c:numCache>
                <c:formatCode>General</c:formatCode>
                <c:ptCount val="2"/>
                <c:pt idx="0">
                  <c:v>0.51100000000000001</c:v>
                </c:pt>
                <c:pt idx="1">
                  <c:v>0.51400000000000001</c:v>
                </c:pt>
              </c:numCache>
            </c:numRef>
          </c:yVal>
          <c:smooth val="0"/>
          <c:extLst>
            <c:ext xmlns:c16="http://schemas.microsoft.com/office/drawing/2014/chart" uri="{C3380CC4-5D6E-409C-BE32-E72D297353CC}">
              <c16:uniqueId val="{0000000F-CB3A-4E28-8DAD-76E948873C96}"/>
            </c:ext>
          </c:extLst>
        </c:ser>
        <c:ser>
          <c:idx val="15"/>
          <c:order val="15"/>
          <c:spPr>
            <a:ln w="12700">
              <a:solidFill>
                <a:schemeClr val="bg1"/>
              </a:solidFill>
              <a:prstDash val="dash"/>
            </a:ln>
          </c:spPr>
          <c:marker>
            <c:symbol val="none"/>
          </c:marker>
          <c:dPt>
            <c:idx val="1"/>
            <c:bubble3D val="0"/>
            <c:spPr>
              <a:ln w="19050">
                <a:solidFill>
                  <a:schemeClr val="bg1"/>
                </a:solidFill>
                <a:prstDash val="dash"/>
              </a:ln>
            </c:spPr>
            <c:extLst>
              <c:ext xmlns:c16="http://schemas.microsoft.com/office/drawing/2014/chart" uri="{C3380CC4-5D6E-409C-BE32-E72D297353CC}">
                <c16:uniqueId val="{00000010-CB3A-4E28-8DAD-76E948873C96}"/>
              </c:ext>
            </c:extLst>
          </c:dPt>
          <c:xVal>
            <c:numRef>
              <c:f>Isotopes!$J$9:$J$10</c:f>
              <c:numCache>
                <c:formatCode>General</c:formatCode>
                <c:ptCount val="2"/>
                <c:pt idx="0">
                  <c:v>0.70100000000000018</c:v>
                </c:pt>
                <c:pt idx="1">
                  <c:v>0.75000000000000022</c:v>
                </c:pt>
              </c:numCache>
            </c:numRef>
          </c:xVal>
          <c:yVal>
            <c:numRef>
              <c:f>Isotopes!$K$9:$K$10</c:f>
              <c:numCache>
                <c:formatCode>General</c:formatCode>
                <c:ptCount val="2"/>
                <c:pt idx="0">
                  <c:v>0.51263999999999998</c:v>
                </c:pt>
                <c:pt idx="1">
                  <c:v>0.51263999999999998</c:v>
                </c:pt>
              </c:numCache>
            </c:numRef>
          </c:yVal>
          <c:smooth val="0"/>
          <c:extLst>
            <c:ext xmlns:c16="http://schemas.microsoft.com/office/drawing/2014/chart" uri="{C3380CC4-5D6E-409C-BE32-E72D297353CC}">
              <c16:uniqueId val="{00000011-CB3A-4E28-8DAD-76E948873C96}"/>
            </c:ext>
          </c:extLst>
        </c:ser>
        <c:dLbls>
          <c:showLegendKey val="0"/>
          <c:showVal val="0"/>
          <c:showCatName val="0"/>
          <c:showSerName val="0"/>
          <c:showPercent val="0"/>
          <c:showBubbleSize val="0"/>
        </c:dLbls>
        <c:axId val="473960904"/>
        <c:axId val="473962472"/>
      </c:scatterChart>
      <c:valAx>
        <c:axId val="473960904"/>
        <c:scaling>
          <c:orientation val="minMax"/>
          <c:max val="0.74200000000000033"/>
          <c:min val="0.70200000000000029"/>
        </c:scaling>
        <c:delete val="0"/>
        <c:axPos val="b"/>
        <c:numFmt formatCode="0.0000" sourceLinked="0"/>
        <c:majorTickMark val="in"/>
        <c:minorTickMark val="in"/>
        <c:tickLblPos val="nextTo"/>
        <c:spPr>
          <a:ln>
            <a:solidFill>
              <a:schemeClr val="bg1"/>
            </a:solidFill>
          </a:ln>
        </c:spPr>
        <c:txPr>
          <a:bodyPr/>
          <a:lstStyle/>
          <a:p>
            <a:pPr>
              <a:defRPr sz="1400">
                <a:solidFill>
                  <a:schemeClr val="bg1"/>
                </a:solidFill>
              </a:defRPr>
            </a:pPr>
            <a:endParaRPr lang="it-IT"/>
          </a:p>
        </c:txPr>
        <c:crossAx val="473962472"/>
        <c:crosses val="autoZero"/>
        <c:crossBetween val="midCat"/>
        <c:majorUnit val="4.0000000000000027E-3"/>
        <c:minorUnit val="1.0000000000000007E-3"/>
      </c:valAx>
      <c:valAx>
        <c:axId val="473962472"/>
        <c:scaling>
          <c:orientation val="minMax"/>
          <c:max val="0.51339999999999997"/>
          <c:min val="0.51160000000000005"/>
        </c:scaling>
        <c:delete val="0"/>
        <c:axPos val="l"/>
        <c:numFmt formatCode="0.0000" sourceLinked="0"/>
        <c:majorTickMark val="in"/>
        <c:minorTickMark val="in"/>
        <c:tickLblPos val="nextTo"/>
        <c:spPr>
          <a:ln>
            <a:solidFill>
              <a:schemeClr val="bg1"/>
            </a:solidFill>
          </a:ln>
        </c:spPr>
        <c:txPr>
          <a:bodyPr/>
          <a:lstStyle/>
          <a:p>
            <a:pPr>
              <a:defRPr sz="1400">
                <a:solidFill>
                  <a:schemeClr val="bg1"/>
                </a:solidFill>
              </a:defRPr>
            </a:pPr>
            <a:endParaRPr lang="it-IT"/>
          </a:p>
        </c:txPr>
        <c:crossAx val="473960904"/>
        <c:crosses val="autoZero"/>
        <c:crossBetween val="midCat"/>
      </c:valAx>
      <c:spPr>
        <a:noFill/>
        <a:ln>
          <a:solidFill>
            <a:schemeClr val="bg1"/>
          </a:solidFill>
        </a:ln>
      </c:spPr>
    </c:plotArea>
    <c:legend>
      <c:legendPos val="r"/>
      <c:layout>
        <c:manualLayout>
          <c:xMode val="edge"/>
          <c:yMode val="edge"/>
          <c:x val="0.70674583868729035"/>
          <c:y val="2.0468151005672897E-2"/>
          <c:w val="0.24464632535320324"/>
          <c:h val="0.31614149044926027"/>
        </c:manualLayout>
      </c:layout>
      <c:overlay val="0"/>
      <c:spPr>
        <a:solidFill>
          <a:schemeClr val="tx1"/>
        </a:solidFill>
      </c:spPr>
      <c:txPr>
        <a:bodyPr/>
        <a:lstStyle/>
        <a:p>
          <a:pPr>
            <a:defRPr sz="1100">
              <a:solidFill>
                <a:schemeClr val="bg1"/>
              </a:solidFill>
            </a:defRPr>
          </a:pPr>
          <a:endParaRPr lang="it-IT"/>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35909341119594"/>
          <c:y val="1.4325602082166508E-2"/>
          <c:w val="0.8483237201732764"/>
          <c:h val="0.86793644779758183"/>
        </c:manualLayout>
      </c:layout>
      <c:scatterChart>
        <c:scatterStyle val="lineMarker"/>
        <c:varyColors val="0"/>
        <c:ser>
          <c:idx val="0"/>
          <c:order val="0"/>
          <c:tx>
            <c:v>Shiquanhe (W Lhasa)</c:v>
          </c:tx>
          <c:spPr>
            <a:ln w="19050">
              <a:noFill/>
            </a:ln>
          </c:spPr>
          <c:marker>
            <c:symbol val="triangle"/>
            <c:size val="10"/>
            <c:spPr>
              <a:solidFill>
                <a:srgbClr val="5B9BD5"/>
              </a:solidFill>
              <a:ln w="3175">
                <a:noFill/>
              </a:ln>
            </c:spPr>
          </c:marker>
          <c:xVal>
            <c:numRef>
              <c:f>Tibet!$X$2:$X$14</c:f>
              <c:numCache>
                <c:formatCode>0.000000</c:formatCode>
                <c:ptCount val="13"/>
                <c:pt idx="0">
                  <c:v>0.7352848868012577</c:v>
                </c:pt>
                <c:pt idx="1">
                  <c:v>0.72382029719334351</c:v>
                </c:pt>
                <c:pt idx="2">
                  <c:v>0.73761467442381101</c:v>
                </c:pt>
                <c:pt idx="3">
                  <c:v>0.73677422090665334</c:v>
                </c:pt>
                <c:pt idx="4">
                  <c:v>0.73119360937276268</c:v>
                </c:pt>
                <c:pt idx="5">
                  <c:v>0.73359490645653702</c:v>
                </c:pt>
                <c:pt idx="6">
                  <c:v>0.73443467745863789</c:v>
                </c:pt>
                <c:pt idx="7">
                  <c:v>0.73348110171800696</c:v>
                </c:pt>
                <c:pt idx="8">
                  <c:v>0.73812482268086943</c:v>
                </c:pt>
                <c:pt idx="9">
                  <c:v>0.73469734168749024</c:v>
                </c:pt>
                <c:pt idx="10">
                  <c:v>0.73085361820682548</c:v>
                </c:pt>
                <c:pt idx="11">
                  <c:v>0.71469808748447694</c:v>
                </c:pt>
                <c:pt idx="12">
                  <c:v>0.7144514299144934</c:v>
                </c:pt>
              </c:numCache>
            </c:numRef>
          </c:xVal>
          <c:yVal>
            <c:numRef>
              <c:f>Tibet!$Y$2:$Y$14</c:f>
              <c:numCache>
                <c:formatCode>0.000000</c:formatCode>
                <c:ptCount val="13"/>
                <c:pt idx="0">
                  <c:v>0.51168454341236869</c:v>
                </c:pt>
                <c:pt idx="1">
                  <c:v>0.51171174954351262</c:v>
                </c:pt>
                <c:pt idx="2">
                  <c:v>0.51171580155719965</c:v>
                </c:pt>
                <c:pt idx="3">
                  <c:v>0.51174111369239739</c:v>
                </c:pt>
                <c:pt idx="4">
                  <c:v>0.51166228970896233</c:v>
                </c:pt>
                <c:pt idx="5">
                  <c:v>0.51169457091330595</c:v>
                </c:pt>
                <c:pt idx="6">
                  <c:v>0.51174668286124092</c:v>
                </c:pt>
                <c:pt idx="7">
                  <c:v>0.51178189634639615</c:v>
                </c:pt>
                <c:pt idx="8">
                  <c:v>0.51171813294915769</c:v>
                </c:pt>
                <c:pt idx="9">
                  <c:v>0.51174312557376334</c:v>
                </c:pt>
                <c:pt idx="10">
                  <c:v>0.51179622957316628</c:v>
                </c:pt>
                <c:pt idx="11">
                  <c:v>0.51189511608637506</c:v>
                </c:pt>
                <c:pt idx="12">
                  <c:v>0.51174679807589241</c:v>
                </c:pt>
              </c:numCache>
            </c:numRef>
          </c:yVal>
          <c:smooth val="0"/>
          <c:extLst>
            <c:ext xmlns:c16="http://schemas.microsoft.com/office/drawing/2014/chart" uri="{C3380CC4-5D6E-409C-BE32-E72D297353CC}">
              <c16:uniqueId val="{00000000-4DDD-4764-98B2-669AA8BE8179}"/>
            </c:ext>
          </c:extLst>
        </c:ser>
        <c:ser>
          <c:idx val="1"/>
          <c:order val="1"/>
          <c:tx>
            <c:v>Bongba (W Lhasa)</c:v>
          </c:tx>
          <c:spPr>
            <a:ln w="19050">
              <a:noFill/>
            </a:ln>
          </c:spPr>
          <c:marker>
            <c:symbol val="triangle"/>
            <c:size val="10"/>
            <c:spPr>
              <a:solidFill>
                <a:srgbClr val="00B0F0"/>
              </a:solidFill>
              <a:ln>
                <a:noFill/>
              </a:ln>
            </c:spPr>
          </c:marker>
          <c:xVal>
            <c:numRef>
              <c:f>Tibet!$X$15:$X$21</c:f>
              <c:numCache>
                <c:formatCode>0.000000</c:formatCode>
                <c:ptCount val="7"/>
                <c:pt idx="0">
                  <c:v>0.72343493311045748</c:v>
                </c:pt>
                <c:pt idx="1">
                  <c:v>0.7309783912878709</c:v>
                </c:pt>
                <c:pt idx="2">
                  <c:v>0.72864636703708741</c:v>
                </c:pt>
                <c:pt idx="3">
                  <c:v>0.72725477304941188</c:v>
                </c:pt>
                <c:pt idx="4">
                  <c:v>0.73637837340465395</c:v>
                </c:pt>
                <c:pt idx="5">
                  <c:v>0.72958409004819824</c:v>
                </c:pt>
                <c:pt idx="6">
                  <c:v>0.72609157055577112</c:v>
                </c:pt>
              </c:numCache>
            </c:numRef>
          </c:xVal>
          <c:yVal>
            <c:numRef>
              <c:f>Tibet!$Y$15:$Y$21</c:f>
              <c:numCache>
                <c:formatCode>0.000000</c:formatCode>
                <c:ptCount val="7"/>
                <c:pt idx="0">
                  <c:v>0.51185788439051061</c:v>
                </c:pt>
                <c:pt idx="1">
                  <c:v>0.51168029145178029</c:v>
                </c:pt>
                <c:pt idx="2">
                  <c:v>0.51171755876262859</c:v>
                </c:pt>
                <c:pt idx="3">
                  <c:v>0.51181440834249159</c:v>
                </c:pt>
                <c:pt idx="4">
                  <c:v>0.51169583323650503</c:v>
                </c:pt>
                <c:pt idx="5">
                  <c:v>0.51172689694367268</c:v>
                </c:pt>
                <c:pt idx="6">
                  <c:v>0.51183262360620752</c:v>
                </c:pt>
              </c:numCache>
            </c:numRef>
          </c:yVal>
          <c:smooth val="0"/>
          <c:extLst>
            <c:ext xmlns:c16="http://schemas.microsoft.com/office/drawing/2014/chart" uri="{C3380CC4-5D6E-409C-BE32-E72D297353CC}">
              <c16:uniqueId val="{00000001-4DDD-4764-98B2-669AA8BE8179}"/>
            </c:ext>
          </c:extLst>
        </c:ser>
        <c:ser>
          <c:idx val="2"/>
          <c:order val="2"/>
          <c:tx>
            <c:v>Xungba (W Lhasa)</c:v>
          </c:tx>
          <c:spPr>
            <a:ln w="19050">
              <a:noFill/>
            </a:ln>
          </c:spPr>
          <c:marker>
            <c:symbol val="triangle"/>
            <c:size val="10"/>
            <c:spPr>
              <a:solidFill>
                <a:srgbClr val="0066FF"/>
              </a:solidFill>
              <a:ln>
                <a:noFill/>
              </a:ln>
            </c:spPr>
          </c:marker>
          <c:xVal>
            <c:numRef>
              <c:f>Tibet!$X$22:$X$29</c:f>
              <c:numCache>
                <c:formatCode>0.000000</c:formatCode>
                <c:ptCount val="8"/>
                <c:pt idx="0">
                  <c:v>0.72498308362709851</c:v>
                </c:pt>
                <c:pt idx="1">
                  <c:v>0.72076758737619162</c:v>
                </c:pt>
                <c:pt idx="2">
                  <c:v>0.71777651653658425</c:v>
                </c:pt>
                <c:pt idx="3">
                  <c:v>0.71880055553243383</c:v>
                </c:pt>
                <c:pt idx="4">
                  <c:v>0.72547163335122422</c:v>
                </c:pt>
                <c:pt idx="5">
                  <c:v>0.71787747095838272</c:v>
                </c:pt>
                <c:pt idx="6">
                  <c:v>0.72061225697139653</c:v>
                </c:pt>
              </c:numCache>
            </c:numRef>
          </c:xVal>
          <c:yVal>
            <c:numRef>
              <c:f>Tibet!$Y$22:$Y$29</c:f>
              <c:numCache>
                <c:formatCode>0.000000</c:formatCode>
                <c:ptCount val="8"/>
                <c:pt idx="0">
                  <c:v>0.51192475118783787</c:v>
                </c:pt>
                <c:pt idx="1">
                  <c:v>0.51184635953633262</c:v>
                </c:pt>
                <c:pt idx="2">
                  <c:v>0.51186005136898993</c:v>
                </c:pt>
                <c:pt idx="3">
                  <c:v>0.51178854946770258</c:v>
                </c:pt>
                <c:pt idx="4">
                  <c:v>0.51188048608217729</c:v>
                </c:pt>
                <c:pt idx="5">
                  <c:v>0.5118481100590635</c:v>
                </c:pt>
                <c:pt idx="6">
                  <c:v>0.51190645449714678</c:v>
                </c:pt>
              </c:numCache>
            </c:numRef>
          </c:yVal>
          <c:smooth val="0"/>
          <c:extLst>
            <c:ext xmlns:c16="http://schemas.microsoft.com/office/drawing/2014/chart" uri="{C3380CC4-5D6E-409C-BE32-E72D297353CC}">
              <c16:uniqueId val="{00000002-4DDD-4764-98B2-669AA8BE8179}"/>
            </c:ext>
          </c:extLst>
        </c:ser>
        <c:ser>
          <c:idx val="3"/>
          <c:order val="3"/>
          <c:tx>
            <c:v>Jarga (W Lhasa)</c:v>
          </c:tx>
          <c:spPr>
            <a:ln w="19050">
              <a:noFill/>
            </a:ln>
          </c:spPr>
          <c:marker>
            <c:symbol val="triangle"/>
            <c:size val="10"/>
            <c:spPr>
              <a:solidFill>
                <a:srgbClr val="00FFFF"/>
              </a:solidFill>
              <a:ln>
                <a:noFill/>
              </a:ln>
            </c:spPr>
          </c:marker>
          <c:xVal>
            <c:numRef>
              <c:f>Tibet!$X$30:$X$31</c:f>
              <c:numCache>
                <c:formatCode>0.000000</c:formatCode>
                <c:ptCount val="2"/>
                <c:pt idx="0">
                  <c:v>0.71942163005758086</c:v>
                </c:pt>
                <c:pt idx="1">
                  <c:v>0.71922937517220353</c:v>
                </c:pt>
              </c:numCache>
            </c:numRef>
          </c:xVal>
          <c:yVal>
            <c:numRef>
              <c:f>Tibet!$Y$30:$Y$31</c:f>
              <c:numCache>
                <c:formatCode>General</c:formatCode>
                <c:ptCount val="2"/>
                <c:pt idx="0" formatCode="0.000000">
                  <c:v>0.51187591836932489</c:v>
                </c:pt>
              </c:numCache>
            </c:numRef>
          </c:yVal>
          <c:smooth val="0"/>
          <c:extLst>
            <c:ext xmlns:c16="http://schemas.microsoft.com/office/drawing/2014/chart" uri="{C3380CC4-5D6E-409C-BE32-E72D297353CC}">
              <c16:uniqueId val="{00000003-4DDD-4764-98B2-669AA8BE8179}"/>
            </c:ext>
          </c:extLst>
        </c:ser>
        <c:ser>
          <c:idx val="4"/>
          <c:order val="4"/>
          <c:tx>
            <c:v>Sailipu (W Lhasa)</c:v>
          </c:tx>
          <c:spPr>
            <a:ln w="19050">
              <a:noFill/>
            </a:ln>
          </c:spPr>
          <c:marker>
            <c:symbol val="triangle"/>
            <c:size val="10"/>
            <c:spPr>
              <a:solidFill>
                <a:srgbClr val="0000FF"/>
              </a:solidFill>
              <a:ln>
                <a:noFill/>
              </a:ln>
            </c:spPr>
          </c:marker>
          <c:xVal>
            <c:numRef>
              <c:f>Tibet!$X$32:$X$70</c:f>
              <c:numCache>
                <c:formatCode>General</c:formatCode>
                <c:ptCount val="39"/>
                <c:pt idx="0" formatCode="0.000000">
                  <c:v>0.71981799999999996</c:v>
                </c:pt>
                <c:pt idx="2" formatCode="0.000000">
                  <c:v>0.71875100000000025</c:v>
                </c:pt>
                <c:pt idx="3" formatCode="0.000000">
                  <c:v>0.72331199999999973</c:v>
                </c:pt>
                <c:pt idx="4" formatCode="0.000000">
                  <c:v>0.72737600000000002</c:v>
                </c:pt>
                <c:pt idx="6" formatCode="0.000000">
                  <c:v>0.71809400000000023</c:v>
                </c:pt>
                <c:pt idx="7" formatCode="0.000000">
                  <c:v>0.72606300000000001</c:v>
                </c:pt>
                <c:pt idx="9" formatCode="0.000000">
                  <c:v>0.72101199999999999</c:v>
                </c:pt>
                <c:pt idx="10" formatCode="0.000000">
                  <c:v>0.72690100000000024</c:v>
                </c:pt>
                <c:pt idx="12" formatCode="0.000000">
                  <c:v>0.71926299999999976</c:v>
                </c:pt>
                <c:pt idx="15" formatCode="0.000000">
                  <c:v>0.71669200000000022</c:v>
                </c:pt>
                <c:pt idx="16" formatCode="0.000000">
                  <c:v>0.71608099999999997</c:v>
                </c:pt>
                <c:pt idx="17" formatCode="0.000000">
                  <c:v>0.72604700000000022</c:v>
                </c:pt>
                <c:pt idx="18" formatCode="0.000000">
                  <c:v>0.72506569185035286</c:v>
                </c:pt>
                <c:pt idx="19" formatCode="0.000000">
                  <c:v>0.72544255691439419</c:v>
                </c:pt>
                <c:pt idx="20" formatCode="0.000000">
                  <c:v>0.7283739405094054</c:v>
                </c:pt>
                <c:pt idx="21" formatCode="0.000000">
                  <c:v>0.72362252638479785</c:v>
                </c:pt>
                <c:pt idx="22" formatCode="0.000000">
                  <c:v>0.7187210364018547</c:v>
                </c:pt>
                <c:pt idx="23" formatCode="0.000000">
                  <c:v>0.71382171014498041</c:v>
                </c:pt>
                <c:pt idx="24" formatCode="0.000000">
                  <c:v>0.7179489294440432</c:v>
                </c:pt>
                <c:pt idx="25" formatCode="0.000000">
                  <c:v>0.72336548998848882</c:v>
                </c:pt>
                <c:pt idx="26" formatCode="0.000000">
                  <c:v>0.72088904691586464</c:v>
                </c:pt>
                <c:pt idx="27" formatCode="0.000000">
                  <c:v>0.72807585619785908</c:v>
                </c:pt>
                <c:pt idx="28" formatCode="0.000000">
                  <c:v>0.7270301389858409</c:v>
                </c:pt>
                <c:pt idx="29" formatCode="0.000000">
                  <c:v>0.72479955922844086</c:v>
                </c:pt>
                <c:pt idx="31" formatCode="0.000000">
                  <c:v>0.71880782115005304</c:v>
                </c:pt>
                <c:pt idx="32" formatCode="0.000000">
                  <c:v>0.71943787228372569</c:v>
                </c:pt>
                <c:pt idx="33" formatCode="0.000000">
                  <c:v>0.71720598731022955</c:v>
                </c:pt>
                <c:pt idx="34" formatCode="0.000000">
                  <c:v>0.71845667678895098</c:v>
                </c:pt>
                <c:pt idx="35" formatCode="0.000000">
                  <c:v>0.71834733680288221</c:v>
                </c:pt>
                <c:pt idx="37" formatCode="0.000000">
                  <c:v>0.71862086665552449</c:v>
                </c:pt>
                <c:pt idx="38" formatCode="0.000000">
                  <c:v>0.71835837955655768</c:v>
                </c:pt>
              </c:numCache>
            </c:numRef>
          </c:xVal>
          <c:yVal>
            <c:numRef>
              <c:f>Tibet!$Y$32:$Y$70</c:f>
              <c:numCache>
                <c:formatCode>General</c:formatCode>
                <c:ptCount val="39"/>
                <c:pt idx="0" formatCode="0.000000">
                  <c:v>0.51194099999999998</c:v>
                </c:pt>
                <c:pt idx="2" formatCode="0.000000">
                  <c:v>0.51187899999999997</c:v>
                </c:pt>
                <c:pt idx="3" formatCode="0.000000">
                  <c:v>0.51183699999999976</c:v>
                </c:pt>
                <c:pt idx="4" formatCode="0.000000">
                  <c:v>0.51183000000000001</c:v>
                </c:pt>
                <c:pt idx="6" formatCode="0.000000">
                  <c:v>0.51186900000000002</c:v>
                </c:pt>
                <c:pt idx="7" formatCode="0.000000">
                  <c:v>0.51185899999999973</c:v>
                </c:pt>
                <c:pt idx="9" formatCode="0.000000">
                  <c:v>0.51200400000000001</c:v>
                </c:pt>
                <c:pt idx="10" formatCode="0.000000">
                  <c:v>0.51182099999999997</c:v>
                </c:pt>
                <c:pt idx="12" formatCode="0.000000">
                  <c:v>0.51200699999999977</c:v>
                </c:pt>
                <c:pt idx="15" formatCode="0.000000">
                  <c:v>0.51193299999999975</c:v>
                </c:pt>
                <c:pt idx="16" formatCode="0.000000">
                  <c:v>0.51197700000000002</c:v>
                </c:pt>
                <c:pt idx="17" formatCode="0.000000">
                  <c:v>0.51192000000000004</c:v>
                </c:pt>
                <c:pt idx="18" formatCode="0.000000">
                  <c:v>0.51181677460201447</c:v>
                </c:pt>
                <c:pt idx="19" formatCode="0.000000">
                  <c:v>0.51177595864731984</c:v>
                </c:pt>
                <c:pt idx="20" formatCode="0.000000">
                  <c:v>0.51186811584128711</c:v>
                </c:pt>
                <c:pt idx="21" formatCode="0.000000">
                  <c:v>0.51183882672305769</c:v>
                </c:pt>
                <c:pt idx="22" formatCode="0.000000">
                  <c:v>0.51190289598469751</c:v>
                </c:pt>
                <c:pt idx="23" formatCode="0.000000">
                  <c:v>0.51193886807905331</c:v>
                </c:pt>
                <c:pt idx="24" formatCode="0.000000">
                  <c:v>0.51191367193199755</c:v>
                </c:pt>
                <c:pt idx="25" formatCode="0.000000">
                  <c:v>0.51181136844731578</c:v>
                </c:pt>
                <c:pt idx="26" formatCode="0.000000">
                  <c:v>0.51181610142791023</c:v>
                </c:pt>
                <c:pt idx="27" formatCode="0.000000">
                  <c:v>0.51179482904613161</c:v>
                </c:pt>
                <c:pt idx="28" formatCode="0.000000">
                  <c:v>0.51172337758324948</c:v>
                </c:pt>
                <c:pt idx="29" formatCode="0.000000">
                  <c:v>0.51175682787407961</c:v>
                </c:pt>
                <c:pt idx="31" formatCode="0.000000">
                  <c:v>0.51186360048614432</c:v>
                </c:pt>
                <c:pt idx="32" formatCode="0.000000">
                  <c:v>0.51185570902576449</c:v>
                </c:pt>
                <c:pt idx="33" formatCode="0.000000">
                  <c:v>0.51189793758740121</c:v>
                </c:pt>
                <c:pt idx="34" formatCode="0.000000">
                  <c:v>0.51185944848871656</c:v>
                </c:pt>
                <c:pt idx="35" formatCode="0.000000">
                  <c:v>0.51187495676277672</c:v>
                </c:pt>
                <c:pt idx="37" formatCode="0.000000">
                  <c:v>0.51186382147709253</c:v>
                </c:pt>
                <c:pt idx="38" formatCode="0.000000">
                  <c:v>0.5118780912083567</c:v>
                </c:pt>
              </c:numCache>
            </c:numRef>
          </c:yVal>
          <c:smooth val="0"/>
          <c:extLst>
            <c:ext xmlns:c16="http://schemas.microsoft.com/office/drawing/2014/chart" uri="{C3380CC4-5D6E-409C-BE32-E72D297353CC}">
              <c16:uniqueId val="{00000004-4DDD-4764-98B2-669AA8BE8179}"/>
            </c:ext>
          </c:extLst>
        </c:ser>
        <c:ser>
          <c:idx val="5"/>
          <c:order val="5"/>
          <c:tx>
            <c:v>Garwa (E Lhasa)</c:v>
          </c:tx>
          <c:spPr>
            <a:ln w="19050">
              <a:noFill/>
            </a:ln>
          </c:spPr>
          <c:marker>
            <c:symbol val="square"/>
            <c:size val="10"/>
            <c:spPr>
              <a:ln>
                <a:noFill/>
              </a:ln>
            </c:spPr>
          </c:marker>
          <c:xVal>
            <c:numRef>
              <c:f>Tibet!$X$71:$X$76</c:f>
              <c:numCache>
                <c:formatCode>0.000000</c:formatCode>
                <c:ptCount val="6"/>
                <c:pt idx="0">
                  <c:v>0.71457937773775893</c:v>
                </c:pt>
                <c:pt idx="1">
                  <c:v>0.71572141094166641</c:v>
                </c:pt>
                <c:pt idx="2">
                  <c:v>0.71260449143842508</c:v>
                </c:pt>
                <c:pt idx="3">
                  <c:v>0.71761898067262153</c:v>
                </c:pt>
                <c:pt idx="4">
                  <c:v>0.71501329216592269</c:v>
                </c:pt>
                <c:pt idx="5">
                  <c:v>0.71425783296331369</c:v>
                </c:pt>
              </c:numCache>
            </c:numRef>
          </c:xVal>
          <c:yVal>
            <c:numRef>
              <c:f>Tibet!$Y$71:$Y$76</c:f>
              <c:numCache>
                <c:formatCode>0.000000</c:formatCode>
                <c:ptCount val="6"/>
                <c:pt idx="0">
                  <c:v>0.51192948901999769</c:v>
                </c:pt>
                <c:pt idx="1">
                  <c:v>0.51201583636969461</c:v>
                </c:pt>
                <c:pt idx="2">
                  <c:v>0.51204637663922559</c:v>
                </c:pt>
                <c:pt idx="3">
                  <c:v>0.51195428606083448</c:v>
                </c:pt>
                <c:pt idx="4">
                  <c:v>0.51194603488154788</c:v>
                </c:pt>
                <c:pt idx="5">
                  <c:v>0.51195927060603852</c:v>
                </c:pt>
              </c:numCache>
            </c:numRef>
          </c:yVal>
          <c:smooth val="0"/>
          <c:extLst>
            <c:ext xmlns:c16="http://schemas.microsoft.com/office/drawing/2014/chart" uri="{C3380CC4-5D6E-409C-BE32-E72D297353CC}">
              <c16:uniqueId val="{00000005-4DDD-4764-98B2-669AA8BE8179}"/>
            </c:ext>
          </c:extLst>
        </c:ser>
        <c:ser>
          <c:idx val="6"/>
          <c:order val="6"/>
          <c:tx>
            <c:v>Yaqian (E Lhasa)</c:v>
          </c:tx>
          <c:spPr>
            <a:ln w="19050">
              <a:noFill/>
            </a:ln>
          </c:spPr>
          <c:marker>
            <c:symbol val="square"/>
            <c:size val="6"/>
            <c:spPr>
              <a:solidFill>
                <a:srgbClr val="92D050"/>
              </a:solidFill>
              <a:ln>
                <a:noFill/>
              </a:ln>
            </c:spPr>
          </c:marker>
          <c:xVal>
            <c:numRef>
              <c:f>Tibet!$X$77:$X$85</c:f>
              <c:numCache>
                <c:formatCode>0.000000</c:formatCode>
                <c:ptCount val="9"/>
                <c:pt idx="0">
                  <c:v>0.71718931488531901</c:v>
                </c:pt>
                <c:pt idx="1">
                  <c:v>0.71942659664128428</c:v>
                </c:pt>
                <c:pt idx="2">
                  <c:v>0.71817558858493968</c:v>
                </c:pt>
                <c:pt idx="3">
                  <c:v>0.71831501433555256</c:v>
                </c:pt>
                <c:pt idx="4">
                  <c:v>0.71888364983513009</c:v>
                </c:pt>
                <c:pt idx="5">
                  <c:v>0.7181335184465778</c:v>
                </c:pt>
                <c:pt idx="6">
                  <c:v>0.71734918921576207</c:v>
                </c:pt>
                <c:pt idx="7">
                  <c:v>0.71618815274312131</c:v>
                </c:pt>
                <c:pt idx="8">
                  <c:v>0.7182062014473245</c:v>
                </c:pt>
              </c:numCache>
            </c:numRef>
          </c:xVal>
          <c:yVal>
            <c:numRef>
              <c:f>Tibet!$Y$77:$Y$85</c:f>
              <c:numCache>
                <c:formatCode>0.000000</c:formatCode>
                <c:ptCount val="9"/>
                <c:pt idx="0">
                  <c:v>0.51192900539589192</c:v>
                </c:pt>
                <c:pt idx="1">
                  <c:v>0.51197595779173566</c:v>
                </c:pt>
                <c:pt idx="2">
                  <c:v>0.51190564844487718</c:v>
                </c:pt>
                <c:pt idx="3">
                  <c:v>0.5119087484136674</c:v>
                </c:pt>
                <c:pt idx="4">
                  <c:v>0.51195552263937172</c:v>
                </c:pt>
                <c:pt idx="5">
                  <c:v>0.51194428110346468</c:v>
                </c:pt>
                <c:pt idx="6">
                  <c:v>0.51190994349899255</c:v>
                </c:pt>
                <c:pt idx="7">
                  <c:v>0.51193809452767725</c:v>
                </c:pt>
                <c:pt idx="8">
                  <c:v>0.51189489002858224</c:v>
                </c:pt>
              </c:numCache>
            </c:numRef>
          </c:yVal>
          <c:smooth val="0"/>
          <c:extLst>
            <c:ext xmlns:c16="http://schemas.microsoft.com/office/drawing/2014/chart" uri="{C3380CC4-5D6E-409C-BE32-E72D297353CC}">
              <c16:uniqueId val="{00000006-4DDD-4764-98B2-669AA8BE8179}"/>
            </c:ext>
          </c:extLst>
        </c:ser>
        <c:ser>
          <c:idx val="7"/>
          <c:order val="7"/>
          <c:tx>
            <c:v>Mibale (E Lhasa)</c:v>
          </c:tx>
          <c:spPr>
            <a:ln w="19050">
              <a:noFill/>
            </a:ln>
          </c:spPr>
          <c:marker>
            <c:symbol val="square"/>
            <c:size val="10"/>
            <c:spPr>
              <a:solidFill>
                <a:srgbClr val="00B050"/>
              </a:solidFill>
              <a:ln>
                <a:noFill/>
              </a:ln>
            </c:spPr>
          </c:marker>
          <c:xVal>
            <c:numRef>
              <c:f>Tibet!$X$86:$X$117</c:f>
              <c:numCache>
                <c:formatCode>0.000000</c:formatCode>
                <c:ptCount val="32"/>
                <c:pt idx="0">
                  <c:v>0.7193091450203275</c:v>
                </c:pt>
                <c:pt idx="1">
                  <c:v>0.72020967549649673</c:v>
                </c:pt>
                <c:pt idx="2">
                  <c:v>0.7196781119925707</c:v>
                </c:pt>
                <c:pt idx="3">
                  <c:v>0.72070049709367989</c:v>
                </c:pt>
                <c:pt idx="4">
                  <c:v>0.71828459957121282</c:v>
                </c:pt>
                <c:pt idx="5">
                  <c:v>0.72490149624193834</c:v>
                </c:pt>
                <c:pt idx="6">
                  <c:v>0.72224530617918115</c:v>
                </c:pt>
                <c:pt idx="7">
                  <c:v>0.71920356984999112</c:v>
                </c:pt>
                <c:pt idx="8">
                  <c:v>0.72092244188829235</c:v>
                </c:pt>
                <c:pt idx="9">
                  <c:v>0.71814760366880215</c:v>
                </c:pt>
                <c:pt idx="10">
                  <c:v>0.71609025325377162</c:v>
                </c:pt>
                <c:pt idx="11">
                  <c:v>0.71712025152163938</c:v>
                </c:pt>
                <c:pt idx="12">
                  <c:v>0.71950570693436089</c:v>
                </c:pt>
                <c:pt idx="13">
                  <c:v>0.72244965987878929</c:v>
                </c:pt>
                <c:pt idx="15">
                  <c:v>0.71919999999999995</c:v>
                </c:pt>
                <c:pt idx="17">
                  <c:v>0.71910099999999999</c:v>
                </c:pt>
                <c:pt idx="19">
                  <c:v>0.71959099999999998</c:v>
                </c:pt>
                <c:pt idx="20">
                  <c:v>0.72197500000000026</c:v>
                </c:pt>
                <c:pt idx="24">
                  <c:v>0.72055400000000003</c:v>
                </c:pt>
                <c:pt idx="28">
                  <c:v>0.7207300000000002</c:v>
                </c:pt>
              </c:numCache>
            </c:numRef>
          </c:xVal>
          <c:yVal>
            <c:numRef>
              <c:f>Tibet!$Y$86:$Y$117</c:f>
              <c:numCache>
                <c:formatCode>0.000000</c:formatCode>
                <c:ptCount val="32"/>
                <c:pt idx="0">
                  <c:v>0.51180713573505221</c:v>
                </c:pt>
                <c:pt idx="1">
                  <c:v>0.51183923785062369</c:v>
                </c:pt>
                <c:pt idx="2">
                  <c:v>0.51191726515152136</c:v>
                </c:pt>
                <c:pt idx="3">
                  <c:v>0.51191495049887348</c:v>
                </c:pt>
                <c:pt idx="4">
                  <c:v>0.51191805141541369</c:v>
                </c:pt>
                <c:pt idx="5">
                  <c:v>0.51184465780378696</c:v>
                </c:pt>
                <c:pt idx="6">
                  <c:v>0.5119249883642335</c:v>
                </c:pt>
                <c:pt idx="7">
                  <c:v>0.51195179733114193</c:v>
                </c:pt>
                <c:pt idx="8">
                  <c:v>0.51198191193773246</c:v>
                </c:pt>
                <c:pt idx="9">
                  <c:v>0.51196058732046157</c:v>
                </c:pt>
                <c:pt idx="10">
                  <c:v>0.51198426374658468</c:v>
                </c:pt>
                <c:pt idx="11">
                  <c:v>0.5119060519830223</c:v>
                </c:pt>
                <c:pt idx="12">
                  <c:v>0.51181568640674724</c:v>
                </c:pt>
                <c:pt idx="13">
                  <c:v>0.51185585209909124</c:v>
                </c:pt>
                <c:pt idx="15">
                  <c:v>0.511957</c:v>
                </c:pt>
                <c:pt idx="17">
                  <c:v>0.51195100000000004</c:v>
                </c:pt>
                <c:pt idx="19">
                  <c:v>0.51192599999999999</c:v>
                </c:pt>
                <c:pt idx="20">
                  <c:v>0.51189300000000004</c:v>
                </c:pt>
                <c:pt idx="24">
                  <c:v>0.51192599999999999</c:v>
                </c:pt>
                <c:pt idx="28">
                  <c:v>0.51200000000000001</c:v>
                </c:pt>
              </c:numCache>
            </c:numRef>
          </c:yVal>
          <c:smooth val="0"/>
          <c:extLst>
            <c:ext xmlns:c16="http://schemas.microsoft.com/office/drawing/2014/chart" uri="{C3380CC4-5D6E-409C-BE32-E72D297353CC}">
              <c16:uniqueId val="{00000007-4DDD-4764-98B2-669AA8BE8179}"/>
            </c:ext>
          </c:extLst>
        </c:ser>
        <c:ser>
          <c:idx val="8"/>
          <c:order val="8"/>
          <c:tx>
            <c:v>Yiqian (E Lhasa)</c:v>
          </c:tx>
          <c:spPr>
            <a:ln w="19050">
              <a:noFill/>
            </a:ln>
          </c:spPr>
          <c:marker>
            <c:symbol val="square"/>
            <c:size val="10"/>
            <c:spPr>
              <a:solidFill>
                <a:srgbClr val="00FF99"/>
              </a:solidFill>
              <a:ln>
                <a:noFill/>
              </a:ln>
            </c:spPr>
          </c:marker>
          <c:xVal>
            <c:numRef>
              <c:f>Tibet!$X$118:$X$121</c:f>
              <c:numCache>
                <c:formatCode>0.000000</c:formatCode>
                <c:ptCount val="4"/>
                <c:pt idx="0">
                  <c:v>0.72085407147005565</c:v>
                </c:pt>
                <c:pt idx="1">
                  <c:v>0.72011617545234408</c:v>
                </c:pt>
                <c:pt idx="2">
                  <c:v>0.71784146587467956</c:v>
                </c:pt>
                <c:pt idx="3">
                  <c:v>0.71892927738718015</c:v>
                </c:pt>
              </c:numCache>
            </c:numRef>
          </c:xVal>
          <c:yVal>
            <c:numRef>
              <c:f>Tibet!$Y$118:$Y$121</c:f>
              <c:numCache>
                <c:formatCode>0.000000</c:formatCode>
                <c:ptCount val="4"/>
                <c:pt idx="0">
                  <c:v>0.51186279404578749</c:v>
                </c:pt>
                <c:pt idx="1">
                  <c:v>0.51195575674686367</c:v>
                </c:pt>
                <c:pt idx="2">
                  <c:v>0.51187015865829</c:v>
                </c:pt>
                <c:pt idx="3">
                  <c:v>0.51186009956965506</c:v>
                </c:pt>
              </c:numCache>
            </c:numRef>
          </c:yVal>
          <c:smooth val="0"/>
          <c:extLst>
            <c:ext xmlns:c16="http://schemas.microsoft.com/office/drawing/2014/chart" uri="{C3380CC4-5D6E-409C-BE32-E72D297353CC}">
              <c16:uniqueId val="{00000008-4DDD-4764-98B2-669AA8BE8179}"/>
            </c:ext>
          </c:extLst>
        </c:ser>
        <c:ser>
          <c:idx val="9"/>
          <c:order val="9"/>
          <c:tx>
            <c:v>Chazi (E Lhasa)</c:v>
          </c:tx>
          <c:spPr>
            <a:ln w="19050">
              <a:noFill/>
            </a:ln>
          </c:spPr>
          <c:marker>
            <c:symbol val="square"/>
            <c:size val="10"/>
            <c:spPr>
              <a:solidFill>
                <a:srgbClr val="66FF66"/>
              </a:solidFill>
              <a:ln>
                <a:noFill/>
              </a:ln>
            </c:spPr>
          </c:marker>
          <c:xVal>
            <c:numRef>
              <c:f>Tibet!$X$122:$X$146</c:f>
              <c:numCache>
                <c:formatCode>0.000000</c:formatCode>
                <c:ptCount val="25"/>
                <c:pt idx="0">
                  <c:v>0.72005016182467807</c:v>
                </c:pt>
                <c:pt idx="1">
                  <c:v>0.73598615275245549</c:v>
                </c:pt>
                <c:pt idx="3">
                  <c:v>0.73047174960734951</c:v>
                </c:pt>
                <c:pt idx="4">
                  <c:v>0.73082790738349812</c:v>
                </c:pt>
                <c:pt idx="6">
                  <c:v>0.73593126821805865</c:v>
                </c:pt>
                <c:pt idx="9">
                  <c:v>0.73617797775168248</c:v>
                </c:pt>
                <c:pt idx="12">
                  <c:v>0.72245498433013644</c:v>
                </c:pt>
                <c:pt idx="13">
                  <c:v>0.72631928486749553</c:v>
                </c:pt>
                <c:pt idx="14">
                  <c:v>0.7324227311236261</c:v>
                </c:pt>
                <c:pt idx="15">
                  <c:v>0.73620269712102671</c:v>
                </c:pt>
                <c:pt idx="16">
                  <c:v>0.72967543417879366</c:v>
                </c:pt>
                <c:pt idx="17">
                  <c:v>0.73539045184581342</c:v>
                </c:pt>
                <c:pt idx="18">
                  <c:v>0.72134801476392441</c:v>
                </c:pt>
                <c:pt idx="19">
                  <c:v>0.7288785199114135</c:v>
                </c:pt>
                <c:pt idx="20">
                  <c:v>0.72247600388134237</c:v>
                </c:pt>
                <c:pt idx="21">
                  <c:v>0.72499916733109915</c:v>
                </c:pt>
                <c:pt idx="22">
                  <c:v>0.72961212230185402</c:v>
                </c:pt>
                <c:pt idx="23">
                  <c:v>0.72021847871936606</c:v>
                </c:pt>
                <c:pt idx="24">
                  <c:v>0.73629844671982925</c:v>
                </c:pt>
              </c:numCache>
            </c:numRef>
          </c:xVal>
          <c:yVal>
            <c:numRef>
              <c:f>Tibet!$Y$122:$Y$146</c:f>
              <c:numCache>
                <c:formatCode>0.000000</c:formatCode>
                <c:ptCount val="25"/>
                <c:pt idx="0">
                  <c:v>0.51197195500848947</c:v>
                </c:pt>
                <c:pt idx="1">
                  <c:v>0.51186777116592963</c:v>
                </c:pt>
                <c:pt idx="3">
                  <c:v>0.51185782859566809</c:v>
                </c:pt>
                <c:pt idx="4">
                  <c:v>0.51185891881947043</c:v>
                </c:pt>
                <c:pt idx="6">
                  <c:v>0.51184782259281458</c:v>
                </c:pt>
                <c:pt idx="9">
                  <c:v>0.51185686197628832</c:v>
                </c:pt>
                <c:pt idx="12">
                  <c:v>0.51188465145987083</c:v>
                </c:pt>
                <c:pt idx="13">
                  <c:v>0.51181819392666139</c:v>
                </c:pt>
                <c:pt idx="14">
                  <c:v>0.5119153411119044</c:v>
                </c:pt>
                <c:pt idx="15">
                  <c:v>0.51181636961095023</c:v>
                </c:pt>
                <c:pt idx="16">
                  <c:v>0.5117820811497712</c:v>
                </c:pt>
                <c:pt idx="17">
                  <c:v>0.51186343472426499</c:v>
                </c:pt>
                <c:pt idx="18">
                  <c:v>0.51187814870188497</c:v>
                </c:pt>
                <c:pt idx="19">
                  <c:v>0.51184560563537573</c:v>
                </c:pt>
                <c:pt idx="20">
                  <c:v>0.51190503799263243</c:v>
                </c:pt>
                <c:pt idx="21">
                  <c:v>0.51185908014547721</c:v>
                </c:pt>
                <c:pt idx="22">
                  <c:v>0.51179913674670163</c:v>
                </c:pt>
                <c:pt idx="23">
                  <c:v>0.51186627845470301</c:v>
                </c:pt>
                <c:pt idx="24">
                  <c:v>0.51181567651821491</c:v>
                </c:pt>
              </c:numCache>
            </c:numRef>
          </c:yVal>
          <c:smooth val="0"/>
          <c:extLst>
            <c:ext xmlns:c16="http://schemas.microsoft.com/office/drawing/2014/chart" uri="{C3380CC4-5D6E-409C-BE32-E72D297353CC}">
              <c16:uniqueId val="{00000009-4DDD-4764-98B2-669AA8BE8179}"/>
            </c:ext>
          </c:extLst>
        </c:ser>
        <c:ser>
          <c:idx val="10"/>
          <c:order val="10"/>
          <c:tx>
            <c:v>Pabbai (E Lhasa)</c:v>
          </c:tx>
          <c:spPr>
            <a:ln w="19050">
              <a:noFill/>
            </a:ln>
          </c:spPr>
          <c:marker>
            <c:symbol val="square"/>
            <c:size val="10"/>
            <c:spPr>
              <a:solidFill>
                <a:srgbClr val="99FF33"/>
              </a:solidFill>
              <a:ln>
                <a:noFill/>
              </a:ln>
            </c:spPr>
          </c:marker>
          <c:xVal>
            <c:numRef>
              <c:f>Tibet!$X$147:$X$152</c:f>
              <c:numCache>
                <c:formatCode>0.000000</c:formatCode>
                <c:ptCount val="6"/>
                <c:pt idx="0">
                  <c:v>0.71307778913205555</c:v>
                </c:pt>
                <c:pt idx="1">
                  <c:v>0.73476523174804731</c:v>
                </c:pt>
                <c:pt idx="2">
                  <c:v>0.72568785503753785</c:v>
                </c:pt>
                <c:pt idx="3">
                  <c:v>0.71878781768622513</c:v>
                </c:pt>
              </c:numCache>
            </c:numRef>
          </c:xVal>
          <c:yVal>
            <c:numRef>
              <c:f>Tibet!$Y$147:$Y$152</c:f>
              <c:numCache>
                <c:formatCode>0.000000</c:formatCode>
                <c:ptCount val="6"/>
                <c:pt idx="0">
                  <c:v>0.51197609945747913</c:v>
                </c:pt>
                <c:pt idx="1">
                  <c:v>0.51195671831019174</c:v>
                </c:pt>
                <c:pt idx="2">
                  <c:v>0.51194289518794511</c:v>
                </c:pt>
                <c:pt idx="3">
                  <c:v>0.51191280656144422</c:v>
                </c:pt>
              </c:numCache>
            </c:numRef>
          </c:yVal>
          <c:smooth val="0"/>
          <c:extLst>
            <c:ext xmlns:c16="http://schemas.microsoft.com/office/drawing/2014/chart" uri="{C3380CC4-5D6E-409C-BE32-E72D297353CC}">
              <c16:uniqueId val="{0000000A-4DDD-4764-98B2-669AA8BE8179}"/>
            </c:ext>
          </c:extLst>
        </c:ser>
        <c:ser>
          <c:idx val="11"/>
          <c:order val="11"/>
          <c:tx>
            <c:v>Zabuye (C Lhasa)</c:v>
          </c:tx>
          <c:spPr>
            <a:ln w="19050">
              <a:noFill/>
            </a:ln>
          </c:spPr>
          <c:marker>
            <c:symbol val="circle"/>
            <c:size val="10"/>
            <c:spPr>
              <a:solidFill>
                <a:srgbClr val="FF99CC"/>
              </a:solidFill>
              <a:ln>
                <a:noFill/>
              </a:ln>
            </c:spPr>
          </c:marker>
          <c:xVal>
            <c:numRef>
              <c:f>Tibet!$X$153:$X$159</c:f>
              <c:numCache>
                <c:formatCode>0.000000</c:formatCode>
                <c:ptCount val="7"/>
                <c:pt idx="0">
                  <c:v>0.71791267982361651</c:v>
                </c:pt>
                <c:pt idx="1">
                  <c:v>0.71528361223090964</c:v>
                </c:pt>
                <c:pt idx="2">
                  <c:v>0.71387128832033275</c:v>
                </c:pt>
                <c:pt idx="3">
                  <c:v>0.71237871711377243</c:v>
                </c:pt>
                <c:pt idx="4">
                  <c:v>0.71258907360898771</c:v>
                </c:pt>
                <c:pt idx="5">
                  <c:v>0.71828239027328344</c:v>
                </c:pt>
                <c:pt idx="6">
                  <c:v>0.71533866501681753</c:v>
                </c:pt>
              </c:numCache>
            </c:numRef>
          </c:xVal>
          <c:yVal>
            <c:numRef>
              <c:f>Tibet!$Y$153:$Y$159</c:f>
              <c:numCache>
                <c:formatCode>0.000000</c:formatCode>
                <c:ptCount val="7"/>
                <c:pt idx="0">
                  <c:v>0.51180181982536954</c:v>
                </c:pt>
                <c:pt idx="1">
                  <c:v>0.51194453164890363</c:v>
                </c:pt>
                <c:pt idx="2">
                  <c:v>0.51184264953318193</c:v>
                </c:pt>
                <c:pt idx="3">
                  <c:v>0.51183439710240508</c:v>
                </c:pt>
                <c:pt idx="4">
                  <c:v>0.51191869750077512</c:v>
                </c:pt>
                <c:pt idx="5">
                  <c:v>0.5118460798454908</c:v>
                </c:pt>
                <c:pt idx="6">
                  <c:v>0.51197244546928122</c:v>
                </c:pt>
              </c:numCache>
            </c:numRef>
          </c:yVal>
          <c:smooth val="0"/>
          <c:extLst>
            <c:ext xmlns:c16="http://schemas.microsoft.com/office/drawing/2014/chart" uri="{C3380CC4-5D6E-409C-BE32-E72D297353CC}">
              <c16:uniqueId val="{0000000B-4DDD-4764-98B2-669AA8BE8179}"/>
            </c:ext>
          </c:extLst>
        </c:ser>
        <c:ser>
          <c:idx val="12"/>
          <c:order val="12"/>
          <c:tx>
            <c:v>Maiga - lit (C Lhasa)</c:v>
          </c:tx>
          <c:spPr>
            <a:ln w="19050">
              <a:noFill/>
            </a:ln>
          </c:spPr>
          <c:marker>
            <c:symbol val="circle"/>
            <c:size val="10"/>
            <c:spPr>
              <a:solidFill>
                <a:srgbClr val="FF0000"/>
              </a:solidFill>
              <a:ln>
                <a:noFill/>
              </a:ln>
            </c:spPr>
          </c:marker>
          <c:xVal>
            <c:numRef>
              <c:f>Tibet!$X$160:$X$172</c:f>
              <c:numCache>
                <c:formatCode>0.000000</c:formatCode>
                <c:ptCount val="13"/>
                <c:pt idx="0">
                  <c:v>0.72083795152919672</c:v>
                </c:pt>
                <c:pt idx="1">
                  <c:v>0.72016340200023443</c:v>
                </c:pt>
                <c:pt idx="2">
                  <c:v>0.7242840073996557</c:v>
                </c:pt>
                <c:pt idx="3">
                  <c:v>0.72497856545999428</c:v>
                </c:pt>
                <c:pt idx="4">
                  <c:v>0.72438336689156058</c:v>
                </c:pt>
                <c:pt idx="6">
                  <c:v>0.72197100000000025</c:v>
                </c:pt>
                <c:pt idx="7">
                  <c:v>0.72193499999999999</c:v>
                </c:pt>
              </c:numCache>
            </c:numRef>
          </c:xVal>
          <c:yVal>
            <c:numRef>
              <c:f>Tibet!$Y$160:$Y$172</c:f>
              <c:numCache>
                <c:formatCode>0.000000</c:formatCode>
                <c:ptCount val="13"/>
                <c:pt idx="0">
                  <c:v>0.51181966152571923</c:v>
                </c:pt>
                <c:pt idx="1">
                  <c:v>0.51180826737049312</c:v>
                </c:pt>
                <c:pt idx="2">
                  <c:v>0.51181732764041066</c:v>
                </c:pt>
                <c:pt idx="3">
                  <c:v>0.5117679276446867</c:v>
                </c:pt>
                <c:pt idx="4">
                  <c:v>0.51184959753425585</c:v>
                </c:pt>
                <c:pt idx="6">
                  <c:v>0.51178699999999977</c:v>
                </c:pt>
                <c:pt idx="7">
                  <c:v>0.51182000000000005</c:v>
                </c:pt>
              </c:numCache>
            </c:numRef>
          </c:yVal>
          <c:smooth val="0"/>
          <c:extLst>
            <c:ext xmlns:c16="http://schemas.microsoft.com/office/drawing/2014/chart" uri="{C3380CC4-5D6E-409C-BE32-E72D297353CC}">
              <c16:uniqueId val="{0000000C-4DDD-4764-98B2-669AA8BE8179}"/>
            </c:ext>
          </c:extLst>
        </c:ser>
        <c:ser>
          <c:idx val="13"/>
          <c:order val="13"/>
          <c:tx>
            <c:v>Maiga this study (C Lhasa)</c:v>
          </c:tx>
          <c:spPr>
            <a:ln w="19050">
              <a:noFill/>
            </a:ln>
          </c:spPr>
          <c:marker>
            <c:symbol val="circle"/>
            <c:size val="10"/>
            <c:spPr>
              <a:solidFill>
                <a:srgbClr val="FF0000"/>
              </a:solidFill>
              <a:ln>
                <a:solidFill>
                  <a:schemeClr val="tx1"/>
                </a:solidFill>
              </a:ln>
            </c:spPr>
          </c:marker>
          <c:xVal>
            <c:numRef>
              <c:f>Tibet!$X$173:$X$179</c:f>
              <c:numCache>
                <c:formatCode>General</c:formatCode>
                <c:ptCount val="7"/>
                <c:pt idx="0">
                  <c:v>0.71584400000000026</c:v>
                </c:pt>
                <c:pt idx="1">
                  <c:v>0.71564700000000026</c:v>
                </c:pt>
                <c:pt idx="2">
                  <c:v>0.71570400000000023</c:v>
                </c:pt>
                <c:pt idx="3">
                  <c:v>0.71575299999999997</c:v>
                </c:pt>
                <c:pt idx="4">
                  <c:v>0.71568900000000024</c:v>
                </c:pt>
                <c:pt idx="5">
                  <c:v>0.71579100000000029</c:v>
                </c:pt>
                <c:pt idx="6">
                  <c:v>0.71582200000000018</c:v>
                </c:pt>
              </c:numCache>
            </c:numRef>
          </c:xVal>
          <c:yVal>
            <c:numRef>
              <c:f>Tibet!$Y$173:$Y$179</c:f>
              <c:numCache>
                <c:formatCode>0.000000</c:formatCode>
                <c:ptCount val="7"/>
                <c:pt idx="0">
                  <c:v>0.51203199999999982</c:v>
                </c:pt>
                <c:pt idx="1">
                  <c:v>0.51203299999999963</c:v>
                </c:pt>
                <c:pt idx="2">
                  <c:v>0.51202300000000001</c:v>
                </c:pt>
                <c:pt idx="3">
                  <c:v>0.51204300000000003</c:v>
                </c:pt>
                <c:pt idx="4">
                  <c:v>0.51203399999999977</c:v>
                </c:pt>
                <c:pt idx="5">
                  <c:v>0.51203500000000002</c:v>
                </c:pt>
                <c:pt idx="6">
                  <c:v>0.51202999999999999</c:v>
                </c:pt>
              </c:numCache>
            </c:numRef>
          </c:yVal>
          <c:smooth val="0"/>
          <c:extLst>
            <c:ext xmlns:c16="http://schemas.microsoft.com/office/drawing/2014/chart" uri="{C3380CC4-5D6E-409C-BE32-E72D297353CC}">
              <c16:uniqueId val="{0000000D-4DDD-4764-98B2-669AA8BE8179}"/>
            </c:ext>
          </c:extLst>
        </c:ser>
        <c:ser>
          <c:idx val="14"/>
          <c:order val="14"/>
          <c:spPr>
            <a:ln w="12700">
              <a:solidFill>
                <a:schemeClr val="bg1"/>
              </a:solidFill>
              <a:prstDash val="dash"/>
            </a:ln>
          </c:spPr>
          <c:marker>
            <c:symbol val="none"/>
          </c:marker>
          <c:dPt>
            <c:idx val="1"/>
            <c:bubble3D val="0"/>
            <c:spPr>
              <a:ln w="19050">
                <a:solidFill>
                  <a:schemeClr val="bg1"/>
                </a:solidFill>
                <a:prstDash val="dash"/>
              </a:ln>
            </c:spPr>
            <c:extLst>
              <c:ext xmlns:c16="http://schemas.microsoft.com/office/drawing/2014/chart" uri="{C3380CC4-5D6E-409C-BE32-E72D297353CC}">
                <c16:uniqueId val="{0000000E-4DDD-4764-98B2-669AA8BE8179}"/>
              </c:ext>
            </c:extLst>
          </c:dPt>
          <c:xVal>
            <c:numRef>
              <c:f>Isotopes!$J$5:$J$6</c:f>
              <c:numCache>
                <c:formatCode>General</c:formatCode>
                <c:ptCount val="2"/>
                <c:pt idx="0">
                  <c:v>0.70445000000000002</c:v>
                </c:pt>
                <c:pt idx="1">
                  <c:v>0.70445000000000002</c:v>
                </c:pt>
              </c:numCache>
            </c:numRef>
          </c:xVal>
          <c:yVal>
            <c:numRef>
              <c:f>Isotopes!$K$5:$K$6</c:f>
              <c:numCache>
                <c:formatCode>General</c:formatCode>
                <c:ptCount val="2"/>
                <c:pt idx="0">
                  <c:v>0.51100000000000001</c:v>
                </c:pt>
                <c:pt idx="1">
                  <c:v>0.51400000000000001</c:v>
                </c:pt>
              </c:numCache>
            </c:numRef>
          </c:yVal>
          <c:smooth val="0"/>
          <c:extLst>
            <c:ext xmlns:c16="http://schemas.microsoft.com/office/drawing/2014/chart" uri="{C3380CC4-5D6E-409C-BE32-E72D297353CC}">
              <c16:uniqueId val="{0000000F-4DDD-4764-98B2-669AA8BE8179}"/>
            </c:ext>
          </c:extLst>
        </c:ser>
        <c:ser>
          <c:idx val="15"/>
          <c:order val="15"/>
          <c:spPr>
            <a:ln w="12700">
              <a:solidFill>
                <a:schemeClr val="bg1"/>
              </a:solidFill>
              <a:prstDash val="dash"/>
            </a:ln>
          </c:spPr>
          <c:marker>
            <c:symbol val="none"/>
          </c:marker>
          <c:dPt>
            <c:idx val="1"/>
            <c:bubble3D val="0"/>
            <c:spPr>
              <a:ln w="19050">
                <a:solidFill>
                  <a:schemeClr val="bg1"/>
                </a:solidFill>
                <a:prstDash val="dash"/>
              </a:ln>
            </c:spPr>
            <c:extLst>
              <c:ext xmlns:c16="http://schemas.microsoft.com/office/drawing/2014/chart" uri="{C3380CC4-5D6E-409C-BE32-E72D297353CC}">
                <c16:uniqueId val="{00000010-4DDD-4764-98B2-669AA8BE8179}"/>
              </c:ext>
            </c:extLst>
          </c:dPt>
          <c:xVal>
            <c:numRef>
              <c:f>Isotopes!$J$9:$J$10</c:f>
              <c:numCache>
                <c:formatCode>General</c:formatCode>
                <c:ptCount val="2"/>
                <c:pt idx="0">
                  <c:v>0.70100000000000018</c:v>
                </c:pt>
                <c:pt idx="1">
                  <c:v>0.75000000000000022</c:v>
                </c:pt>
              </c:numCache>
            </c:numRef>
          </c:xVal>
          <c:yVal>
            <c:numRef>
              <c:f>Isotopes!$K$9:$K$10</c:f>
              <c:numCache>
                <c:formatCode>General</c:formatCode>
                <c:ptCount val="2"/>
                <c:pt idx="0">
                  <c:v>0.51263999999999998</c:v>
                </c:pt>
                <c:pt idx="1">
                  <c:v>0.51263999999999998</c:v>
                </c:pt>
              </c:numCache>
            </c:numRef>
          </c:yVal>
          <c:smooth val="0"/>
          <c:extLst>
            <c:ext xmlns:c16="http://schemas.microsoft.com/office/drawing/2014/chart" uri="{C3380CC4-5D6E-409C-BE32-E72D297353CC}">
              <c16:uniqueId val="{00000011-4DDD-4764-98B2-669AA8BE8179}"/>
            </c:ext>
          </c:extLst>
        </c:ser>
        <c:dLbls>
          <c:showLegendKey val="0"/>
          <c:showVal val="0"/>
          <c:showCatName val="0"/>
          <c:showSerName val="0"/>
          <c:showPercent val="0"/>
          <c:showBubbleSize val="0"/>
        </c:dLbls>
        <c:axId val="589088312"/>
        <c:axId val="589088704"/>
      </c:scatterChart>
      <c:valAx>
        <c:axId val="589088312"/>
        <c:scaling>
          <c:orientation val="minMax"/>
          <c:max val="0.74200000000000033"/>
          <c:min val="0.70200000000000029"/>
        </c:scaling>
        <c:delete val="0"/>
        <c:axPos val="b"/>
        <c:numFmt formatCode="0.0000" sourceLinked="0"/>
        <c:majorTickMark val="in"/>
        <c:minorTickMark val="in"/>
        <c:tickLblPos val="nextTo"/>
        <c:spPr>
          <a:ln>
            <a:solidFill>
              <a:schemeClr val="bg1"/>
            </a:solidFill>
          </a:ln>
        </c:spPr>
        <c:txPr>
          <a:bodyPr/>
          <a:lstStyle/>
          <a:p>
            <a:pPr>
              <a:defRPr sz="1400">
                <a:solidFill>
                  <a:schemeClr val="bg1"/>
                </a:solidFill>
              </a:defRPr>
            </a:pPr>
            <a:endParaRPr lang="it-IT"/>
          </a:p>
        </c:txPr>
        <c:crossAx val="589088704"/>
        <c:crosses val="autoZero"/>
        <c:crossBetween val="midCat"/>
        <c:majorUnit val="4.0000000000000027E-3"/>
        <c:minorUnit val="1.0000000000000007E-3"/>
      </c:valAx>
      <c:valAx>
        <c:axId val="589088704"/>
        <c:scaling>
          <c:orientation val="minMax"/>
          <c:max val="0.51339999999999997"/>
          <c:min val="0.51160000000000005"/>
        </c:scaling>
        <c:delete val="0"/>
        <c:axPos val="l"/>
        <c:numFmt formatCode="0.0000" sourceLinked="0"/>
        <c:majorTickMark val="in"/>
        <c:minorTickMark val="in"/>
        <c:tickLblPos val="nextTo"/>
        <c:spPr>
          <a:ln>
            <a:solidFill>
              <a:schemeClr val="bg1"/>
            </a:solidFill>
          </a:ln>
        </c:spPr>
        <c:txPr>
          <a:bodyPr/>
          <a:lstStyle/>
          <a:p>
            <a:pPr>
              <a:defRPr sz="1400">
                <a:solidFill>
                  <a:schemeClr val="bg1"/>
                </a:solidFill>
              </a:defRPr>
            </a:pPr>
            <a:endParaRPr lang="it-IT"/>
          </a:p>
        </c:txPr>
        <c:crossAx val="589088312"/>
        <c:crosses val="autoZero"/>
        <c:crossBetween val="midCat"/>
      </c:valAx>
      <c:spPr>
        <a:noFill/>
        <a:ln>
          <a:solidFill>
            <a:schemeClr val="bg1"/>
          </a:solidFill>
        </a:ln>
      </c:spPr>
    </c:plotArea>
    <c:legend>
      <c:legendPos val="r"/>
      <c:layout>
        <c:manualLayout>
          <c:xMode val="edge"/>
          <c:yMode val="edge"/>
          <c:x val="0.70674583868729035"/>
          <c:y val="2.046815100567289E-2"/>
          <c:w val="0.24464632535320324"/>
          <c:h val="0.31614149044926027"/>
        </c:manualLayout>
      </c:layout>
      <c:overlay val="0"/>
      <c:spPr>
        <a:solidFill>
          <a:schemeClr val="tx1"/>
        </a:solidFill>
      </c:spPr>
      <c:txPr>
        <a:bodyPr/>
        <a:lstStyle/>
        <a:p>
          <a:pPr>
            <a:defRPr sz="1100">
              <a:solidFill>
                <a:schemeClr val="bg1"/>
              </a:solidFill>
            </a:defRPr>
          </a:pPr>
          <a:endParaRPr lang="it-IT"/>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905967450272"/>
          <c:y val="3.7313432835820892E-2"/>
          <c:w val="0.81193490054249562"/>
          <c:h val="0.84079601990050379"/>
        </c:manualLayout>
      </c:layout>
      <c:scatterChart>
        <c:scatterStyle val="lineMarker"/>
        <c:varyColors val="0"/>
        <c:ser>
          <c:idx val="0"/>
          <c:order val="0"/>
          <c:tx>
            <c:v>OIB</c:v>
          </c:tx>
          <c:spPr>
            <a:ln w="0">
              <a:noFill/>
            </a:ln>
          </c:spPr>
          <c:marker>
            <c:symbol val="plus"/>
            <c:size val="5"/>
            <c:spPr>
              <a:ln w="9525">
                <a:solidFill>
                  <a:srgbClr val="FF0000"/>
                </a:solidFill>
              </a:ln>
            </c:spPr>
          </c:marker>
          <c:xVal>
            <c:numRef>
              <c:f>OIB!$N$2:$N$2141</c:f>
              <c:numCache>
                <c:formatCode>0.00E+00</c:formatCode>
                <c:ptCount val="2140"/>
                <c:pt idx="0">
                  <c:v>4.0887977844169302E-11</c:v>
                </c:pt>
                <c:pt idx="1">
                  <c:v>1.0529884325368648E-11</c:v>
                </c:pt>
                <c:pt idx="2">
                  <c:v>1.2675967784788685E-11</c:v>
                </c:pt>
                <c:pt idx="3">
                  <c:v>4.1845947835334677E-11</c:v>
                </c:pt>
                <c:pt idx="4">
                  <c:v>3.4458993797381764E-11</c:v>
                </c:pt>
                <c:pt idx="5">
                  <c:v>3.3510267545977011E-12</c:v>
                </c:pt>
                <c:pt idx="6">
                  <c:v>2.8603846263861766E-11</c:v>
                </c:pt>
                <c:pt idx="7">
                  <c:v>3.766435784153189E-11</c:v>
                </c:pt>
                <c:pt idx="8">
                  <c:v>3.053306025816961E-10</c:v>
                </c:pt>
                <c:pt idx="9">
                  <c:v>2.1577525962636547E-11</c:v>
                </c:pt>
                <c:pt idx="10">
                  <c:v>5.0888230940046413E-11</c:v>
                </c:pt>
                <c:pt idx="11">
                  <c:v>3.2237266279820669E-11</c:v>
                </c:pt>
                <c:pt idx="12">
                  <c:v>1.2816131237184248E-10</c:v>
                </c:pt>
                <c:pt idx="13">
                  <c:v>3.1367628607277994E-10</c:v>
                </c:pt>
                <c:pt idx="14">
                  <c:v>5.2805745265084903E-9</c:v>
                </c:pt>
                <c:pt idx="16">
                  <c:v>6.4242029705515723E-9</c:v>
                </c:pt>
                <c:pt idx="17">
                  <c:v>1.1433314136658009E-8</c:v>
                </c:pt>
                <c:pt idx="19">
                  <c:v>2.5372768253592758E-8</c:v>
                </c:pt>
                <c:pt idx="20">
                  <c:v>3.1512605042017345E-9</c:v>
                </c:pt>
                <c:pt idx="21">
                  <c:v>2.7258011758687564E-12</c:v>
                </c:pt>
                <c:pt idx="22">
                  <c:v>3.3467762178082598E-8</c:v>
                </c:pt>
                <c:pt idx="23">
                  <c:v>6.4809626947427E-8</c:v>
                </c:pt>
                <c:pt idx="25">
                  <c:v>2.4925638511774002E-11</c:v>
                </c:pt>
                <c:pt idx="26">
                  <c:v>1.085851963548185E-11</c:v>
                </c:pt>
                <c:pt idx="27">
                  <c:v>1.5461599010458089E-9</c:v>
                </c:pt>
                <c:pt idx="28">
                  <c:v>5.1817602040818003E-12</c:v>
                </c:pt>
                <c:pt idx="29">
                  <c:v>2.3915549411917226E-11</c:v>
                </c:pt>
                <c:pt idx="31">
                  <c:v>2.3698928808418309E-11</c:v>
                </c:pt>
                <c:pt idx="32">
                  <c:v>4.2741352647244542E-8</c:v>
                </c:pt>
                <c:pt idx="33">
                  <c:v>3.2962856677499901E-8</c:v>
                </c:pt>
                <c:pt idx="34">
                  <c:v>3.8702086816521953E-11</c:v>
                </c:pt>
                <c:pt idx="35">
                  <c:v>3.5950423231088209E-12</c:v>
                </c:pt>
                <c:pt idx="36">
                  <c:v>1.860894420294209E-11</c:v>
                </c:pt>
                <c:pt idx="37">
                  <c:v>3.9848092142650279E-12</c:v>
                </c:pt>
                <c:pt idx="38">
                  <c:v>3.4674063800278279E-12</c:v>
                </c:pt>
                <c:pt idx="40">
                  <c:v>1.3249438836783999E-9</c:v>
                </c:pt>
                <c:pt idx="41">
                  <c:v>1.6620439208510173E-9</c:v>
                </c:pt>
                <c:pt idx="42">
                  <c:v>2.9190018681612693E-10</c:v>
                </c:pt>
                <c:pt idx="43">
                  <c:v>4.0086632798303426E-13</c:v>
                </c:pt>
                <c:pt idx="44">
                  <c:v>5.977996683060919E-12</c:v>
                </c:pt>
                <c:pt idx="45">
                  <c:v>5.9702027495013932E-11</c:v>
                </c:pt>
                <c:pt idx="46">
                  <c:v>9.2090041080485959E-11</c:v>
                </c:pt>
                <c:pt idx="47">
                  <c:v>3.2928128216859985E-11</c:v>
                </c:pt>
                <c:pt idx="48">
                  <c:v>2.2438585789267086E-11</c:v>
                </c:pt>
                <c:pt idx="49">
                  <c:v>1.3795758829286036E-12</c:v>
                </c:pt>
                <c:pt idx="50">
                  <c:v>5.8619316087792045E-11</c:v>
                </c:pt>
                <c:pt idx="51">
                  <c:v>1.628783185278427E-11</c:v>
                </c:pt>
                <c:pt idx="52">
                  <c:v>1.0851910695223085E-10</c:v>
                </c:pt>
                <c:pt idx="53">
                  <c:v>8.5681640550537668E-11</c:v>
                </c:pt>
                <c:pt idx="54">
                  <c:v>4.3131727604306748E-11</c:v>
                </c:pt>
                <c:pt idx="55">
                  <c:v>6.7777436234704231E-11</c:v>
                </c:pt>
                <c:pt idx="56">
                  <c:v>1.5274992811709881E-10</c:v>
                </c:pt>
                <c:pt idx="57">
                  <c:v>7.6623799039233482E-12</c:v>
                </c:pt>
                <c:pt idx="58">
                  <c:v>1.0188706520772314E-10</c:v>
                </c:pt>
                <c:pt idx="59">
                  <c:v>6.7220443021084917E-11</c:v>
                </c:pt>
                <c:pt idx="60">
                  <c:v>5.5709249939635904E-12</c:v>
                </c:pt>
                <c:pt idx="61">
                  <c:v>8.6913032410056454E-11</c:v>
                </c:pt>
                <c:pt idx="62">
                  <c:v>3.8771096242074067E-12</c:v>
                </c:pt>
                <c:pt idx="63">
                  <c:v>8.6847255582245791E-11</c:v>
                </c:pt>
                <c:pt idx="64">
                  <c:v>1.9492776761091808E-11</c:v>
                </c:pt>
                <c:pt idx="65">
                  <c:v>4.7284851690877232E-12</c:v>
                </c:pt>
                <c:pt idx="66">
                  <c:v>9.0972827865468936E-11</c:v>
                </c:pt>
                <c:pt idx="67">
                  <c:v>7.1116416943080515E-11</c:v>
                </c:pt>
                <c:pt idx="68">
                  <c:v>1.427803949508849E-11</c:v>
                </c:pt>
                <c:pt idx="69">
                  <c:v>1.6059474563778389E-10</c:v>
                </c:pt>
                <c:pt idx="70">
                  <c:v>1.3096042310038766E-11</c:v>
                </c:pt>
                <c:pt idx="71">
                  <c:v>8.0421480041177548E-12</c:v>
                </c:pt>
                <c:pt idx="72">
                  <c:v>1.7601382693456901E-11</c:v>
                </c:pt>
                <c:pt idx="73">
                  <c:v>2.4731094399329612E-11</c:v>
                </c:pt>
                <c:pt idx="74">
                  <c:v>1.5935367341492634E-12</c:v>
                </c:pt>
                <c:pt idx="75">
                  <c:v>3.6123392761829616E-11</c:v>
                </c:pt>
                <c:pt idx="76">
                  <c:v>2.3262161316355092E-11</c:v>
                </c:pt>
                <c:pt idx="77">
                  <c:v>1.4818402340920659E-11</c:v>
                </c:pt>
                <c:pt idx="78">
                  <c:v>9.4817917826325316E-12</c:v>
                </c:pt>
                <c:pt idx="79">
                  <c:v>2.2738180623864956E-11</c:v>
                </c:pt>
                <c:pt idx="80">
                  <c:v>5.6282625306595766E-12</c:v>
                </c:pt>
                <c:pt idx="81">
                  <c:v>2.1459628019876899E-11</c:v>
                </c:pt>
                <c:pt idx="82">
                  <c:v>1.4820884485366529E-11</c:v>
                </c:pt>
                <c:pt idx="83">
                  <c:v>2.9433517051737494E-11</c:v>
                </c:pt>
                <c:pt idx="84">
                  <c:v>7.5060048038432759E-12</c:v>
                </c:pt>
                <c:pt idx="85">
                  <c:v>3.9190578653399821E-12</c:v>
                </c:pt>
                <c:pt idx="86">
                  <c:v>1.0522703877387897E-10</c:v>
                </c:pt>
                <c:pt idx="87">
                  <c:v>9.367414566574226E-11</c:v>
                </c:pt>
                <c:pt idx="88">
                  <c:v>3.4769879395580566E-12</c:v>
                </c:pt>
                <c:pt idx="89">
                  <c:v>8.8807405051028148E-11</c:v>
                </c:pt>
                <c:pt idx="90">
                  <c:v>5.3416244900684164E-11</c:v>
                </c:pt>
                <c:pt idx="91">
                  <c:v>2.7340324640665617E-11</c:v>
                </c:pt>
                <c:pt idx="92">
                  <c:v>1.4725321924206346E-11</c:v>
                </c:pt>
                <c:pt idx="93">
                  <c:v>2.9254306222756747E-11</c:v>
                </c:pt>
                <c:pt idx="94">
                  <c:v>6.4709505699799361E-12</c:v>
                </c:pt>
                <c:pt idx="95">
                  <c:v>5.778432269625342E-12</c:v>
                </c:pt>
                <c:pt idx="96">
                  <c:v>2.3691572305464146E-11</c:v>
                </c:pt>
                <c:pt idx="97">
                  <c:v>1.7098500228754906E-11</c:v>
                </c:pt>
                <c:pt idx="98">
                  <c:v>1.2896477896603363E-11</c:v>
                </c:pt>
                <c:pt idx="99">
                  <c:v>1.7845129278026245E-11</c:v>
                </c:pt>
                <c:pt idx="100">
                  <c:v>4.0985169087651459E-12</c:v>
                </c:pt>
                <c:pt idx="101">
                  <c:v>1.5662331452463991E-12</c:v>
                </c:pt>
                <c:pt idx="102">
                  <c:v>7.5357905371918392E-11</c:v>
                </c:pt>
                <c:pt idx="103">
                  <c:v>5.4361445505612283E-11</c:v>
                </c:pt>
                <c:pt idx="104">
                  <c:v>1.0599997855427326E-10</c:v>
                </c:pt>
                <c:pt idx="105">
                  <c:v>2.2872961067267301E-11</c:v>
                </c:pt>
                <c:pt idx="106">
                  <c:v>3.1848395382974209E-11</c:v>
                </c:pt>
                <c:pt idx="107">
                  <c:v>1.6843832208624517E-11</c:v>
                </c:pt>
                <c:pt idx="108">
                  <c:v>1.0157431500756319E-10</c:v>
                </c:pt>
                <c:pt idx="109">
                  <c:v>5.9611181008300258E-11</c:v>
                </c:pt>
                <c:pt idx="110">
                  <c:v>2.7402874680697769E-11</c:v>
                </c:pt>
                <c:pt idx="111">
                  <c:v>9.2966238069823249E-11</c:v>
                </c:pt>
                <c:pt idx="112">
                  <c:v>5.427258473445542E-11</c:v>
                </c:pt>
                <c:pt idx="113">
                  <c:v>1.3072958366693655E-11</c:v>
                </c:pt>
                <c:pt idx="114">
                  <c:v>4.6371670749298933E-11</c:v>
                </c:pt>
                <c:pt idx="115">
                  <c:v>2.6020816653323472E-11</c:v>
                </c:pt>
                <c:pt idx="116">
                  <c:v>2.7399647892918265E-11</c:v>
                </c:pt>
                <c:pt idx="117">
                  <c:v>1.4539161090777723E-10</c:v>
                </c:pt>
                <c:pt idx="118">
                  <c:v>1.3502865784691617E-11</c:v>
                </c:pt>
                <c:pt idx="119">
                  <c:v>2.681708859150879E-12</c:v>
                </c:pt>
                <c:pt idx="120">
                  <c:v>1.6298753288345373E-10</c:v>
                </c:pt>
                <c:pt idx="121">
                  <c:v>1.519122043666718E-10</c:v>
                </c:pt>
                <c:pt idx="122">
                  <c:v>1.7287105974462574E-9</c:v>
                </c:pt>
                <c:pt idx="123">
                  <c:v>4.45296713561341E-12</c:v>
                </c:pt>
                <c:pt idx="124">
                  <c:v>1.5778495812523392E-11</c:v>
                </c:pt>
                <c:pt idx="125">
                  <c:v>2.3881208141116788E-11</c:v>
                </c:pt>
                <c:pt idx="126">
                  <c:v>1.3173237002300508E-11</c:v>
                </c:pt>
                <c:pt idx="127">
                  <c:v>2.7871503552048843E-11</c:v>
                </c:pt>
                <c:pt idx="128">
                  <c:v>1.6617957064064321E-8</c:v>
                </c:pt>
                <c:pt idx="129">
                  <c:v>7.4476247664800208E-11</c:v>
                </c:pt>
                <c:pt idx="130">
                  <c:v>1.1931668350553741E-11</c:v>
                </c:pt>
                <c:pt idx="131">
                  <c:v>2.4759390846010667E-8</c:v>
                </c:pt>
                <c:pt idx="132">
                  <c:v>3.577862289831943E-10</c:v>
                </c:pt>
                <c:pt idx="133">
                  <c:v>2.4108374000788259E-10</c:v>
                </c:pt>
                <c:pt idx="134">
                  <c:v>1.2639973089583051E-10</c:v>
                </c:pt>
                <c:pt idx="135">
                  <c:v>2.9201932974952329E-11</c:v>
                </c:pt>
                <c:pt idx="145">
                  <c:v>1.8110172661939514E-9</c:v>
                </c:pt>
                <c:pt idx="146">
                  <c:v>6.6881630304244936E-9</c:v>
                </c:pt>
                <c:pt idx="147">
                  <c:v>7.9825765374205674E-12</c:v>
                </c:pt>
                <c:pt idx="148">
                  <c:v>1.3413508584645843E-11</c:v>
                </c:pt>
                <c:pt idx="149">
                  <c:v>2.2556487650437892E-9</c:v>
                </c:pt>
                <c:pt idx="150">
                  <c:v>5.9422538030425914E-9</c:v>
                </c:pt>
                <c:pt idx="151">
                  <c:v>1.327500492457474E-10</c:v>
                </c:pt>
                <c:pt idx="152">
                  <c:v>3.571200214139635E-10</c:v>
                </c:pt>
                <c:pt idx="153">
                  <c:v>2.6375366165949384E-10</c:v>
                </c:pt>
                <c:pt idx="154">
                  <c:v>4.6858915703992514E-11</c:v>
                </c:pt>
                <c:pt idx="155">
                  <c:v>1.6750007148576461E-11</c:v>
                </c:pt>
                <c:pt idx="156">
                  <c:v>5.0171585681244146E-12</c:v>
                </c:pt>
                <c:pt idx="157">
                  <c:v>2.1739613913353652E-11</c:v>
                </c:pt>
                <c:pt idx="158">
                  <c:v>5.1103382706165495E-11</c:v>
                </c:pt>
                <c:pt idx="159">
                  <c:v>1.489189863795839E-8</c:v>
                </c:pt>
                <c:pt idx="160">
                  <c:v>1.1118021401248231E-8</c:v>
                </c:pt>
                <c:pt idx="161">
                  <c:v>1.219628976991143E-8</c:v>
                </c:pt>
                <c:pt idx="162">
                  <c:v>1.4545639487780996E-8</c:v>
                </c:pt>
                <c:pt idx="163">
                  <c:v>3.7176566650146256E-8</c:v>
                </c:pt>
                <c:pt idx="164">
                  <c:v>2.1334279725368202E-8</c:v>
                </c:pt>
                <c:pt idx="165">
                  <c:v>1.8289433133809032E-8</c:v>
                </c:pt>
                <c:pt idx="166">
                  <c:v>1.1097717459682268E-8</c:v>
                </c:pt>
                <c:pt idx="167">
                  <c:v>1.4356524902461884E-9</c:v>
                </c:pt>
                <c:pt idx="168">
                  <c:v>1.7233752279601808E-9</c:v>
                </c:pt>
                <c:pt idx="169">
                  <c:v>1.6864756686301826E-9</c:v>
                </c:pt>
                <c:pt idx="173">
                  <c:v>2.3545622212055865E-11</c:v>
                </c:pt>
                <c:pt idx="174">
                  <c:v>6.0479931564300326E-11</c:v>
                </c:pt>
                <c:pt idx="175">
                  <c:v>9.2787920812842753E-11</c:v>
                </c:pt>
                <c:pt idx="176">
                  <c:v>3.6219253180322891E-9</c:v>
                </c:pt>
                <c:pt idx="177">
                  <c:v>1.8521066853483175E-8</c:v>
                </c:pt>
                <c:pt idx="178">
                  <c:v>3.7288163864425874E-8</c:v>
                </c:pt>
                <c:pt idx="179">
                  <c:v>7.5525152264669165E-10</c:v>
                </c:pt>
                <c:pt idx="181">
                  <c:v>2.4509935329216393E-8</c:v>
                </c:pt>
                <c:pt idx="182">
                  <c:v>7.5768948492128444E-9</c:v>
                </c:pt>
                <c:pt idx="184">
                  <c:v>2.280395745167653E-9</c:v>
                </c:pt>
                <c:pt idx="185">
                  <c:v>2.3530729345381072E-10</c:v>
                </c:pt>
                <c:pt idx="188">
                  <c:v>2.9041090014869865E-9</c:v>
                </c:pt>
                <c:pt idx="191">
                  <c:v>8.5782912043922309E-11</c:v>
                </c:pt>
                <c:pt idx="192">
                  <c:v>1.7809386398007853E-10</c:v>
                </c:pt>
                <c:pt idx="194">
                  <c:v>3.5122343906872413E-11</c:v>
                </c:pt>
                <c:pt idx="195">
                  <c:v>4.0741918931972068E-11</c:v>
                </c:pt>
                <c:pt idx="196">
                  <c:v>2.3098836211826965E-9</c:v>
                </c:pt>
                <c:pt idx="197">
                  <c:v>1.8632713710651443E-10</c:v>
                </c:pt>
                <c:pt idx="198">
                  <c:v>4.9419495914193149E-9</c:v>
                </c:pt>
                <c:pt idx="200">
                  <c:v>6.7762543368029607E-11</c:v>
                </c:pt>
                <c:pt idx="203">
                  <c:v>1.5414117007892367E-10</c:v>
                </c:pt>
                <c:pt idx="205">
                  <c:v>1.0643435383227597E-11</c:v>
                </c:pt>
                <c:pt idx="206">
                  <c:v>8.4482268354368006E-11</c:v>
                </c:pt>
                <c:pt idx="207">
                  <c:v>4.3904170955813455E-11</c:v>
                </c:pt>
                <c:pt idx="208">
                  <c:v>2.1286870766455175E-10</c:v>
                </c:pt>
                <c:pt idx="210">
                  <c:v>1.2591918773113954E-11</c:v>
                </c:pt>
                <c:pt idx="212">
                  <c:v>2.1788263944489346E-11</c:v>
                </c:pt>
                <c:pt idx="213">
                  <c:v>7.2627546481631003E-10</c:v>
                </c:pt>
                <c:pt idx="215">
                  <c:v>1.290715111771994E-9</c:v>
                </c:pt>
                <c:pt idx="217">
                  <c:v>3.5723022862735453E-11</c:v>
                </c:pt>
                <c:pt idx="220">
                  <c:v>3.4675557906643696E-11</c:v>
                </c:pt>
                <c:pt idx="221">
                  <c:v>9.2708095047469386E-12</c:v>
                </c:pt>
                <c:pt idx="222">
                  <c:v>2.4722158679325049E-11</c:v>
                </c:pt>
                <c:pt idx="223">
                  <c:v>2.0231959377026145E-11</c:v>
                </c:pt>
                <c:pt idx="224">
                  <c:v>1.0990935605627718E-11</c:v>
                </c:pt>
                <c:pt idx="225">
                  <c:v>2.1981871211255304E-9</c:v>
                </c:pt>
                <c:pt idx="226">
                  <c:v>2.0858700849568954E-10</c:v>
                </c:pt>
                <c:pt idx="228">
                  <c:v>3.0351066567540414E-9</c:v>
                </c:pt>
                <c:pt idx="229">
                  <c:v>3.4456136337641945E-9</c:v>
                </c:pt>
                <c:pt idx="230">
                  <c:v>1.8783379878506447E-9</c:v>
                </c:pt>
                <c:pt idx="231">
                  <c:v>2.644029906464907E-9</c:v>
                </c:pt>
                <c:pt idx="232">
                  <c:v>6.580164925591446E-12</c:v>
                </c:pt>
                <c:pt idx="233">
                  <c:v>2.9909840570870433E-12</c:v>
                </c:pt>
                <c:pt idx="238">
                  <c:v>1.7871440009150663E-10</c:v>
                </c:pt>
                <c:pt idx="239">
                  <c:v>3.2168592016471123E-11</c:v>
                </c:pt>
                <c:pt idx="240">
                  <c:v>1.1199435739067825E-8</c:v>
                </c:pt>
                <c:pt idx="241">
                  <c:v>3.5000718829032459E-11</c:v>
                </c:pt>
                <c:pt idx="242">
                  <c:v>1.8390208198305105E-11</c:v>
                </c:pt>
                <c:pt idx="243">
                  <c:v>1.4237580540623206E-9</c:v>
                </c:pt>
                <c:pt idx="244">
                  <c:v>7.8899925495953647E-9</c:v>
                </c:pt>
                <c:pt idx="246">
                  <c:v>1.158888420260058E-10</c:v>
                </c:pt>
                <c:pt idx="247">
                  <c:v>6.9415651568875783E-10</c:v>
                </c:pt>
                <c:pt idx="248">
                  <c:v>5.2050569026651108E-12</c:v>
                </c:pt>
                <c:pt idx="249">
                  <c:v>7.1671920870030764E-10</c:v>
                </c:pt>
                <c:pt idx="251">
                  <c:v>5.3430641338469057E-11</c:v>
                </c:pt>
                <c:pt idx="252">
                  <c:v>2.84205539034406E-11</c:v>
                </c:pt>
                <c:pt idx="253">
                  <c:v>5.6841107806881589E-12</c:v>
                </c:pt>
                <c:pt idx="254">
                  <c:v>2.6598659880285486E-9</c:v>
                </c:pt>
                <c:pt idx="255">
                  <c:v>6.761361470128674E-10</c:v>
                </c:pt>
                <c:pt idx="257">
                  <c:v>3.2592045858910155E-9</c:v>
                </c:pt>
                <c:pt idx="259">
                  <c:v>5.3376034160662923E-9</c:v>
                </c:pt>
                <c:pt idx="260">
                  <c:v>7.7492549595233824E-12</c:v>
                </c:pt>
                <c:pt idx="261">
                  <c:v>6.5826470700371542E-12</c:v>
                </c:pt>
                <c:pt idx="262">
                  <c:v>1.0577569198216022E-8</c:v>
                </c:pt>
                <c:pt idx="263">
                  <c:v>3.1870734682985446E-12</c:v>
                </c:pt>
                <c:pt idx="264">
                  <c:v>6.9053258479801349E-12</c:v>
                </c:pt>
                <c:pt idx="265">
                  <c:v>2.6310731124582628E-10</c:v>
                </c:pt>
                <c:pt idx="266">
                  <c:v>7.2108778292476406E-9</c:v>
                </c:pt>
                <c:pt idx="268">
                  <c:v>1.4456009251846223E-11</c:v>
                </c:pt>
                <c:pt idx="269">
                  <c:v>2.3232872011895982E-11</c:v>
                </c:pt>
                <c:pt idx="271">
                  <c:v>5.013931780345042E-12</c:v>
                </c:pt>
                <c:pt idx="272">
                  <c:v>1.8070011564807783E-9</c:v>
                </c:pt>
                <c:pt idx="273">
                  <c:v>3.0927519793613325E-11</c:v>
                </c:pt>
                <c:pt idx="274">
                  <c:v>3.7638741945938389E-9</c:v>
                </c:pt>
                <c:pt idx="275">
                  <c:v>2.2326392860320627E-10</c:v>
                </c:pt>
                <c:pt idx="276">
                  <c:v>1.6794189319710333E-11</c:v>
                </c:pt>
                <c:pt idx="277">
                  <c:v>1.7603368409013492E-11</c:v>
                </c:pt>
                <c:pt idx="278">
                  <c:v>3.8721453353159362E-12</c:v>
                </c:pt>
                <c:pt idx="279">
                  <c:v>9.6307204493755058E-11</c:v>
                </c:pt>
                <c:pt idx="281">
                  <c:v>7.5531655483118254E-12</c:v>
                </c:pt>
                <c:pt idx="283">
                  <c:v>2.4932644528321833E-11</c:v>
                </c:pt>
                <c:pt idx="284">
                  <c:v>6.6720042700828556E-11</c:v>
                </c:pt>
                <c:pt idx="285">
                  <c:v>2.2397382191467983E-10</c:v>
                </c:pt>
                <c:pt idx="287">
                  <c:v>2.2160585611346598E-10</c:v>
                </c:pt>
                <c:pt idx="289">
                  <c:v>4.0776668954212584E-11</c:v>
                </c:pt>
                <c:pt idx="290">
                  <c:v>1.6090997798239014E-11</c:v>
                </c:pt>
                <c:pt idx="292">
                  <c:v>3.5487219140392577E-12</c:v>
                </c:pt>
                <c:pt idx="296">
                  <c:v>9.7121347871950641E-12</c:v>
                </c:pt>
                <c:pt idx="297">
                  <c:v>1.5087466798836307E-11</c:v>
                </c:pt>
                <c:pt idx="298">
                  <c:v>2.7476097941846325E-11</c:v>
                </c:pt>
                <c:pt idx="300">
                  <c:v>4.1948241132589291E-11</c:v>
                </c:pt>
                <c:pt idx="301">
                  <c:v>8.3251124709293907E-11</c:v>
                </c:pt>
                <c:pt idx="302">
                  <c:v>6.5449184744622622E-11</c:v>
                </c:pt>
                <c:pt idx="303">
                  <c:v>8.7570056044838082E-11</c:v>
                </c:pt>
                <c:pt idx="304">
                  <c:v>2.1098227788580708E-11</c:v>
                </c:pt>
                <c:pt idx="306">
                  <c:v>1.269731062627901E-11</c:v>
                </c:pt>
                <c:pt idx="307">
                  <c:v>3.568082640715842E-11</c:v>
                </c:pt>
                <c:pt idx="308">
                  <c:v>3.0169224665447224E-11</c:v>
                </c:pt>
                <c:pt idx="309">
                  <c:v>3.3995450328517426E-11</c:v>
                </c:pt>
                <c:pt idx="311">
                  <c:v>4.8650031136021399E-11</c:v>
                </c:pt>
                <c:pt idx="312">
                  <c:v>5.6771607762401457E-10</c:v>
                </c:pt>
                <c:pt idx="313">
                  <c:v>3.9917846975994353E-9</c:v>
                </c:pt>
                <c:pt idx="315">
                  <c:v>2.5201212557348415E-11</c:v>
                </c:pt>
                <c:pt idx="316">
                  <c:v>5.671700058459591E-10</c:v>
                </c:pt>
                <c:pt idx="317">
                  <c:v>2.2637157344924315E-9</c:v>
                </c:pt>
                <c:pt idx="318">
                  <c:v>4.6078529490259023E-10</c:v>
                </c:pt>
                <c:pt idx="319">
                  <c:v>8.1315052041635267E-11</c:v>
                </c:pt>
                <c:pt idx="320">
                  <c:v>3.83143816640621E-10</c:v>
                </c:pt>
                <c:pt idx="321">
                  <c:v>1.8935088547028617E-11</c:v>
                </c:pt>
                <c:pt idx="322">
                  <c:v>1.7424654008921876E-10</c:v>
                </c:pt>
                <c:pt idx="323">
                  <c:v>6.9174883557641522E-10</c:v>
                </c:pt>
                <c:pt idx="324">
                  <c:v>6.4352076899617113E-10</c:v>
                </c:pt>
                <c:pt idx="325">
                  <c:v>3.2252984927625427E-9</c:v>
                </c:pt>
                <c:pt idx="326">
                  <c:v>8.6155233710780313E-12</c:v>
                </c:pt>
                <c:pt idx="327">
                  <c:v>7.7231924428433794E-10</c:v>
                </c:pt>
                <c:pt idx="328">
                  <c:v>4.5870029356819932E-10</c:v>
                </c:pt>
                <c:pt idx="329">
                  <c:v>6.3344326254655728E-10</c:v>
                </c:pt>
                <c:pt idx="330">
                  <c:v>8.9555771601410504E-10</c:v>
                </c:pt>
                <c:pt idx="331">
                  <c:v>1.7768679229098161E-10</c:v>
                </c:pt>
                <c:pt idx="332">
                  <c:v>3.0448465915590285E-11</c:v>
                </c:pt>
                <c:pt idx="333">
                  <c:v>2.3535693634272866E-9</c:v>
                </c:pt>
                <c:pt idx="334">
                  <c:v>1.0566488905410367E-11</c:v>
                </c:pt>
                <c:pt idx="335">
                  <c:v>2.4548408568125009E-11</c:v>
                </c:pt>
                <c:pt idx="337">
                  <c:v>2.092944196627185E-11</c:v>
                </c:pt>
                <c:pt idx="338">
                  <c:v>1.4768759452006411E-11</c:v>
                </c:pt>
                <c:pt idx="339">
                  <c:v>3.3757164461728896E-11</c:v>
                </c:pt>
                <c:pt idx="340">
                  <c:v>2.0924477677380482E-11</c:v>
                </c:pt>
                <c:pt idx="341">
                  <c:v>4.0585543831891876E-11</c:v>
                </c:pt>
                <c:pt idx="342">
                  <c:v>1.7573334461220234E-11</c:v>
                </c:pt>
                <c:pt idx="343">
                  <c:v>1.3720053423691615E-10</c:v>
                </c:pt>
                <c:pt idx="344">
                  <c:v>1.1113057112356794E-10</c:v>
                </c:pt>
                <c:pt idx="345">
                  <c:v>2.0964191988511845E-11</c:v>
                </c:pt>
                <c:pt idx="346">
                  <c:v>4.0210740020588839E-12</c:v>
                </c:pt>
                <c:pt idx="347">
                  <c:v>1.7933990049182753E-11</c:v>
                </c:pt>
                <c:pt idx="348">
                  <c:v>2.8951732814824217E-11</c:v>
                </c:pt>
                <c:pt idx="349">
                  <c:v>5.629503602882451E-11</c:v>
                </c:pt>
                <c:pt idx="351">
                  <c:v>3.6537166240930255E-12</c:v>
                </c:pt>
                <c:pt idx="352">
                  <c:v>7.2280046259231433E-11</c:v>
                </c:pt>
                <c:pt idx="353">
                  <c:v>3.1175734238184856E-11</c:v>
                </c:pt>
                <c:pt idx="354">
                  <c:v>1.9400440987711251E-11</c:v>
                </c:pt>
                <c:pt idx="355">
                  <c:v>2.7601446236354951E-11</c:v>
                </c:pt>
                <c:pt idx="356">
                  <c:v>4.6669279868339992E-11</c:v>
                </c:pt>
                <c:pt idx="357">
                  <c:v>4.8041905746820401E-11</c:v>
                </c:pt>
                <c:pt idx="358">
                  <c:v>4.0270311487285603E-12</c:v>
                </c:pt>
                <c:pt idx="359">
                  <c:v>1.2836161786572476E-11</c:v>
                </c:pt>
                <c:pt idx="360">
                  <c:v>1.9283283769873493E-11</c:v>
                </c:pt>
                <c:pt idx="361">
                  <c:v>1.1693878912654292E-11</c:v>
                </c:pt>
                <c:pt idx="362">
                  <c:v>5.3574605716319968E-12</c:v>
                </c:pt>
                <c:pt idx="363">
                  <c:v>1.7578050535667134E-11</c:v>
                </c:pt>
                <c:pt idx="364">
                  <c:v>5.2728194460331587E-11</c:v>
                </c:pt>
                <c:pt idx="365">
                  <c:v>4.771674482443307E-12</c:v>
                </c:pt>
                <c:pt idx="366">
                  <c:v>4.4857314422968119E-11</c:v>
                </c:pt>
                <c:pt idx="367">
                  <c:v>1.0372881638644523E-11</c:v>
                </c:pt>
                <c:pt idx="368">
                  <c:v>8.6875055600038111E-13</c:v>
                </c:pt>
                <c:pt idx="369">
                  <c:v>4.4723278622899553E-12</c:v>
                </c:pt>
                <c:pt idx="370">
                  <c:v>1.7424654008921907E-11</c:v>
                </c:pt>
                <c:pt idx="371" formatCode="0.000E+00">
                  <c:v>2.2825552108353945E-9</c:v>
                </c:pt>
                <c:pt idx="373" formatCode="0.000E+00">
                  <c:v>2.2730237761638456E-9</c:v>
                </c:pt>
                <c:pt idx="374">
                  <c:v>5.6997979335850804E-9</c:v>
                </c:pt>
                <c:pt idx="375">
                  <c:v>5.6997979335850804E-9</c:v>
                </c:pt>
                <c:pt idx="376">
                  <c:v>8.9861571797122116E-9</c:v>
                </c:pt>
                <c:pt idx="377">
                  <c:v>8.9861571797122116E-9</c:v>
                </c:pt>
                <c:pt idx="378">
                  <c:v>6.6361621042868077E-10</c:v>
                </c:pt>
                <c:pt idx="379">
                  <c:v>1.7589468400117408E-9</c:v>
                </c:pt>
                <c:pt idx="380">
                  <c:v>1.9980269930230263E-9</c:v>
                </c:pt>
                <c:pt idx="381">
                  <c:v>3.5332085112535106E-9</c:v>
                </c:pt>
                <c:pt idx="382">
                  <c:v>4.8239980873588597E-9</c:v>
                </c:pt>
                <c:pt idx="383">
                  <c:v>8.3124535342562582E-9</c:v>
                </c:pt>
                <c:pt idx="384">
                  <c:v>8.3124535342562582E-9</c:v>
                </c:pt>
                <c:pt idx="385">
                  <c:v>2.8033835798798456E-10</c:v>
                </c:pt>
                <c:pt idx="386">
                  <c:v>3.9251887621209118E-10</c:v>
                </c:pt>
                <c:pt idx="387">
                  <c:v>3.9734168287011439E-9</c:v>
                </c:pt>
                <c:pt idx="388">
                  <c:v>1.3171251286743936E-9</c:v>
                </c:pt>
                <c:pt idx="389">
                  <c:v>2.0342166590415649E-10</c:v>
                </c:pt>
                <c:pt idx="390">
                  <c:v>2.1664901365537219E-10</c:v>
                </c:pt>
                <c:pt idx="391">
                  <c:v>8.2459320631109166E-10</c:v>
                </c:pt>
                <c:pt idx="392">
                  <c:v>3.449386493321701E-9</c:v>
                </c:pt>
                <c:pt idx="393">
                  <c:v>2.6932260093789896E-9</c:v>
                </c:pt>
                <c:pt idx="394">
                  <c:v>2.6932260093789896E-9</c:v>
                </c:pt>
                <c:pt idx="395">
                  <c:v>1.8874722794108722E-9</c:v>
                </c:pt>
                <c:pt idx="396">
                  <c:v>1.8874722794108722E-9</c:v>
                </c:pt>
                <c:pt idx="397">
                  <c:v>4.456442137837395E-11</c:v>
                </c:pt>
                <c:pt idx="398">
                  <c:v>4.456442137837395E-11</c:v>
                </c:pt>
                <c:pt idx="399">
                  <c:v>4.7240173090854125E-11</c:v>
                </c:pt>
                <c:pt idx="400">
                  <c:v>4.7240173090854125E-11</c:v>
                </c:pt>
                <c:pt idx="401">
                  <c:v>6.6079649433834185E-11</c:v>
                </c:pt>
                <c:pt idx="409">
                  <c:v>2.0771240007880095E-9</c:v>
                </c:pt>
                <c:pt idx="410">
                  <c:v>2.0769393292411861E-9</c:v>
                </c:pt>
                <c:pt idx="411">
                  <c:v>2.8872626871338805E-10</c:v>
                </c:pt>
                <c:pt idx="412">
                  <c:v>6.4700073550906071E-10</c:v>
                </c:pt>
                <c:pt idx="413">
                  <c:v>2.8101846556611205E-11</c:v>
                </c:pt>
                <c:pt idx="414">
                  <c:v>5.1884736956233418E-10</c:v>
                </c:pt>
                <c:pt idx="415">
                  <c:v>5.1884736956233418E-10</c:v>
                </c:pt>
                <c:pt idx="416">
                  <c:v>1.2743081369858219E-10</c:v>
                </c:pt>
                <c:pt idx="417">
                  <c:v>6.905574062424727E-11</c:v>
                </c:pt>
                <c:pt idx="418">
                  <c:v>1.372973378702991E-10</c:v>
                </c:pt>
                <c:pt idx="419">
                  <c:v>8.0839969594725855E-11</c:v>
                </c:pt>
                <c:pt idx="420">
                  <c:v>9.4194403141564325E-11</c:v>
                </c:pt>
                <c:pt idx="421">
                  <c:v>9.4194403141564325E-11</c:v>
                </c:pt>
                <c:pt idx="423">
                  <c:v>2.516894467955384E-11</c:v>
                </c:pt>
                <c:pt idx="424">
                  <c:v>5.5815982150801729E-11</c:v>
                </c:pt>
                <c:pt idx="425">
                  <c:v>3.35670321971869E-11</c:v>
                </c:pt>
                <c:pt idx="426">
                  <c:v>4.3047334693152119E-11</c:v>
                </c:pt>
                <c:pt idx="427">
                  <c:v>3.8515187149720659E-10</c:v>
                </c:pt>
                <c:pt idx="428">
                  <c:v>1.0675703261021741E-11</c:v>
                </c:pt>
                <c:pt idx="430">
                  <c:v>3.3340660623737723E-11</c:v>
                </c:pt>
                <c:pt idx="431">
                  <c:v>2.9331500915018575E-13</c:v>
                </c:pt>
                <c:pt idx="433">
                  <c:v>9.7856062627883781E-12</c:v>
                </c:pt>
                <c:pt idx="435">
                  <c:v>2.2363426455450524E-10</c:v>
                </c:pt>
                <c:pt idx="436">
                  <c:v>2.8518846823491065E-10</c:v>
                </c:pt>
                <c:pt idx="437">
                  <c:v>8.1543409330641456E-11</c:v>
                </c:pt>
                <c:pt idx="438">
                  <c:v>2.8105321558835009E-11</c:v>
                </c:pt>
                <c:pt idx="439">
                  <c:v>1.7366571828892213E-11</c:v>
                </c:pt>
                <c:pt idx="440">
                  <c:v>1.7366571828892213E-11</c:v>
                </c:pt>
                <c:pt idx="443">
                  <c:v>1.6522642717348878E-11</c:v>
                </c:pt>
                <c:pt idx="444">
                  <c:v>4.1162394201076294E-11</c:v>
                </c:pt>
                <c:pt idx="445">
                  <c:v>3.9143417908931323E-12</c:v>
                </c:pt>
                <c:pt idx="446">
                  <c:v>2.3262657745244245E-11</c:v>
                </c:pt>
                <c:pt idx="448">
                  <c:v>5.9025394919111804E-11</c:v>
                </c:pt>
                <c:pt idx="449">
                  <c:v>3.2565735127785669E-11</c:v>
                </c:pt>
                <c:pt idx="450">
                  <c:v>1.4565223607457806E-12</c:v>
                </c:pt>
                <c:pt idx="451">
                  <c:v>1.4306584156214228E-11</c:v>
                </c:pt>
                <c:pt idx="453">
                  <c:v>1.2668617036486573E-10</c:v>
                </c:pt>
                <c:pt idx="455">
                  <c:v>2.520766613290686E-11</c:v>
                </c:pt>
                <c:pt idx="457">
                  <c:v>1.3569412077281127E-10</c:v>
                </c:pt>
                <c:pt idx="458">
                  <c:v>7.4633615622658672E-11</c:v>
                </c:pt>
                <c:pt idx="459">
                  <c:v>1.3569412077281127E-10</c:v>
                </c:pt>
                <c:pt idx="461">
                  <c:v>4.2135891252685818E-11</c:v>
                </c:pt>
                <c:pt idx="462">
                  <c:v>4.0647101014145503E-11</c:v>
                </c:pt>
                <c:pt idx="463">
                  <c:v>1.2067689866178933E-11</c:v>
                </c:pt>
                <c:pt idx="464">
                  <c:v>2.9886508413080505E-11</c:v>
                </c:pt>
                <c:pt idx="465">
                  <c:v>1.4916298117859596E-10</c:v>
                </c:pt>
                <c:pt idx="466">
                  <c:v>4.2347866388349429E-9</c:v>
                </c:pt>
                <c:pt idx="467">
                  <c:v>4.6617651263869198E-11</c:v>
                </c:pt>
                <c:pt idx="468">
                  <c:v>3.4998236684586698E-13</c:v>
                </c:pt>
                <c:pt idx="469">
                  <c:v>9.7995062716843689E-12</c:v>
                </c:pt>
                <c:pt idx="470">
                  <c:v>3.3950771728494736E-11</c:v>
                </c:pt>
                <c:pt idx="471">
                  <c:v>1.7699427399062743E-11</c:v>
                </c:pt>
                <c:pt idx="472">
                  <c:v>5.9205102176980486E-11</c:v>
                </c:pt>
                <c:pt idx="473">
                  <c:v>8.2528324246701383E-11</c:v>
                </c:pt>
                <c:pt idx="474">
                  <c:v>4.0282225780625234E-11</c:v>
                </c:pt>
                <c:pt idx="475">
                  <c:v>3.1090348469252634E-11</c:v>
                </c:pt>
                <c:pt idx="476">
                  <c:v>1.3733208789253928E-10</c:v>
                </c:pt>
                <c:pt idx="479">
                  <c:v>1.2971686873308364E-10</c:v>
                </c:pt>
                <c:pt idx="480">
                  <c:v>3.9140935764485586E-11</c:v>
                </c:pt>
                <c:pt idx="481">
                  <c:v>5.6258548505471593E-11</c:v>
                </c:pt>
                <c:pt idx="482">
                  <c:v>3.27881352701218E-11</c:v>
                </c:pt>
                <c:pt idx="483">
                  <c:v>8.5782912043922306E-12</c:v>
                </c:pt>
                <c:pt idx="484">
                  <c:v>4.6244584953678193E-11</c:v>
                </c:pt>
                <c:pt idx="485">
                  <c:v>1.3729733787029926E-11</c:v>
                </c:pt>
                <c:pt idx="486">
                  <c:v>1.2044010208166847E-10</c:v>
                </c:pt>
                <c:pt idx="487">
                  <c:v>4.2478625757750173E-11</c:v>
                </c:pt>
                <c:pt idx="488">
                  <c:v>5.0223214285715437E-12</c:v>
                </c:pt>
                <c:pt idx="489">
                  <c:v>1.0957178441166029E-11</c:v>
                </c:pt>
                <c:pt idx="490">
                  <c:v>1.6835889346398343E-11</c:v>
                </c:pt>
                <c:pt idx="491">
                  <c:v>9.3382245478924729E-11</c:v>
                </c:pt>
                <c:pt idx="492">
                  <c:v>4.5613872050022265E-11</c:v>
                </c:pt>
                <c:pt idx="493">
                  <c:v>5.303151251159759E-11</c:v>
                </c:pt>
                <c:pt idx="494">
                  <c:v>4.8329586288078996E-11</c:v>
                </c:pt>
                <c:pt idx="495">
                  <c:v>3.3705535857257966E-11</c:v>
                </c:pt>
                <c:pt idx="496">
                  <c:v>5.5901119705288972E-11</c:v>
                </c:pt>
                <c:pt idx="497">
                  <c:v>2.5048684781158658E-10</c:v>
                </c:pt>
                <c:pt idx="499">
                  <c:v>2.695112439157726E-11</c:v>
                </c:pt>
                <c:pt idx="500">
                  <c:v>1.4050923278305486E-11</c:v>
                </c:pt>
                <c:pt idx="501">
                  <c:v>6.8498250981739705E-11</c:v>
                </c:pt>
                <c:pt idx="502">
                  <c:v>2.1500335188786613E-11</c:v>
                </c:pt>
                <c:pt idx="503">
                  <c:v>4.2273898483866991E-11</c:v>
                </c:pt>
                <c:pt idx="504">
                  <c:v>3.7035084416740851E-11</c:v>
                </c:pt>
                <c:pt idx="505">
                  <c:v>5.1827176026536861E-12</c:v>
                </c:pt>
                <c:pt idx="506">
                  <c:v>4.0466400898498136E-12</c:v>
                </c:pt>
                <c:pt idx="507">
                  <c:v>1.8874474579664233E-11</c:v>
                </c:pt>
                <c:pt idx="508">
                  <c:v>1.1715721783776618E-13</c:v>
                </c:pt>
                <c:pt idx="509">
                  <c:v>3.2716153081195907E-11</c:v>
                </c:pt>
                <c:pt idx="510">
                  <c:v>3.1654788116208008E-12</c:v>
                </c:pt>
                <c:pt idx="511">
                  <c:v>2.6746843903695082E-11</c:v>
                </c:pt>
                <c:pt idx="512">
                  <c:v>1.5648984961779254E-10</c:v>
                </c:pt>
                <c:pt idx="513">
                  <c:v>1.0279056578596221E-11</c:v>
                </c:pt>
                <c:pt idx="514">
                  <c:v>1.0561524616519107E-11</c:v>
                </c:pt>
                <c:pt idx="515">
                  <c:v>1.5100125735509552E-11</c:v>
                </c:pt>
                <c:pt idx="516">
                  <c:v>1.9383065976591165E-11</c:v>
                </c:pt>
                <c:pt idx="517">
                  <c:v>1.4472887834077063E-11</c:v>
                </c:pt>
                <c:pt idx="518">
                  <c:v>8.9265857130151259E-11</c:v>
                </c:pt>
                <c:pt idx="519">
                  <c:v>9.2574059247400325E-12</c:v>
                </c:pt>
                <c:pt idx="520">
                  <c:v>4.0170529280567544E-11</c:v>
                </c:pt>
                <c:pt idx="521">
                  <c:v>5.5930160795303976E-12</c:v>
                </c:pt>
                <c:pt idx="522">
                  <c:v>1.7164773485455585E-11</c:v>
                </c:pt>
                <c:pt idx="523">
                  <c:v>2.0002609230241412E-11</c:v>
                </c:pt>
                <c:pt idx="525">
                  <c:v>2.1460620877655066E-11</c:v>
                </c:pt>
                <c:pt idx="526">
                  <c:v>3.2081716960871362E-11</c:v>
                </c:pt>
                <c:pt idx="527">
                  <c:v>3.1972502605259722E-11</c:v>
                </c:pt>
                <c:pt idx="528">
                  <c:v>2.2634675200478586E-11</c:v>
                </c:pt>
                <c:pt idx="529">
                  <c:v>1.5232175820021446E-11</c:v>
                </c:pt>
                <c:pt idx="530">
                  <c:v>2.1779576438929694E-11</c:v>
                </c:pt>
                <c:pt idx="531">
                  <c:v>9.4093131648177296E-12</c:v>
                </c:pt>
                <c:pt idx="532">
                  <c:v>7.2606001467842931E-11</c:v>
                </c:pt>
                <c:pt idx="533">
                  <c:v>5.3861541614244936E-11</c:v>
                </c:pt>
                <c:pt idx="534">
                  <c:v>1.6997725164258904E-11</c:v>
                </c:pt>
                <c:pt idx="535">
                  <c:v>2.525830187959965E-12</c:v>
                </c:pt>
                <c:pt idx="536">
                  <c:v>2.3179754120757333E-11</c:v>
                </c:pt>
                <c:pt idx="537">
                  <c:v>1.2168589037897356E-10</c:v>
                </c:pt>
                <c:pt idx="538">
                  <c:v>1.1261613457432897E-10</c:v>
                </c:pt>
                <c:pt idx="539">
                  <c:v>1.7098974318343985E-10</c:v>
                </c:pt>
                <c:pt idx="540">
                  <c:v>3.2724592372311295E-12</c:v>
                </c:pt>
                <c:pt idx="541">
                  <c:v>7.8487889517965146E-12</c:v>
                </c:pt>
                <c:pt idx="542">
                  <c:v>8.0533176541235338E-12</c:v>
                </c:pt>
                <c:pt idx="543">
                  <c:v>4.9606699248289297E-11</c:v>
                </c:pt>
                <c:pt idx="544">
                  <c:v>1.8963087136376279E-11</c:v>
                </c:pt>
                <c:pt idx="545">
                  <c:v>1.468436654085197E-11</c:v>
                </c:pt>
                <c:pt idx="546">
                  <c:v>2.5140648232872506E-11</c:v>
                </c:pt>
                <c:pt idx="548">
                  <c:v>1.7849597138028403E-11</c:v>
                </c:pt>
                <c:pt idx="550">
                  <c:v>1.5091438229949402E-11</c:v>
                </c:pt>
                <c:pt idx="551">
                  <c:v>1.2851799296580541E-11</c:v>
                </c:pt>
                <c:pt idx="552">
                  <c:v>4.6984015784055934E-12</c:v>
                </c:pt>
                <c:pt idx="554">
                  <c:v>3.1625002382859642E-12</c:v>
                </c:pt>
                <c:pt idx="555">
                  <c:v>5.4016427427658463E-12</c:v>
                </c:pt>
                <c:pt idx="558">
                  <c:v>5.6495593300038307E-11</c:v>
                </c:pt>
                <c:pt idx="559">
                  <c:v>2.9138390077141782E-11</c:v>
                </c:pt>
                <c:pt idx="562">
                  <c:v>3.5921594418392632E-11</c:v>
                </c:pt>
                <c:pt idx="563">
                  <c:v>2.0864906210683255E-11</c:v>
                </c:pt>
                <c:pt idx="564">
                  <c:v>7.9086086329383334E-12</c:v>
                </c:pt>
                <c:pt idx="567">
                  <c:v>5.1221532781781429E-11</c:v>
                </c:pt>
                <c:pt idx="573">
                  <c:v>1.8050551552353446E-10</c:v>
                </c:pt>
                <c:pt idx="575">
                  <c:v>1.9621351843379995E-12</c:v>
                </c:pt>
                <c:pt idx="577">
                  <c:v>3.481952228449519E-12</c:v>
                </c:pt>
                <c:pt idx="578">
                  <c:v>3.3568521483854442E-12</c:v>
                </c:pt>
                <c:pt idx="581">
                  <c:v>3.8628372936445282E-11</c:v>
                </c:pt>
                <c:pt idx="582">
                  <c:v>2.1219852866420869E-12</c:v>
                </c:pt>
                <c:pt idx="587">
                  <c:v>7.6733013394844992E-12</c:v>
                </c:pt>
                <c:pt idx="591">
                  <c:v>1.5170866852212258E-11</c:v>
                </c:pt>
                <c:pt idx="592">
                  <c:v>2.1412963704297305E-11</c:v>
                </c:pt>
                <c:pt idx="593">
                  <c:v>1.0922180204481438E-11</c:v>
                </c:pt>
                <c:pt idx="594">
                  <c:v>1.0299906591940225E-11</c:v>
                </c:pt>
                <c:pt idx="595">
                  <c:v>3.6823109281076767E-11</c:v>
                </c:pt>
                <c:pt idx="596">
                  <c:v>1.1792171832704622E-11</c:v>
                </c:pt>
                <c:pt idx="597">
                  <c:v>1.2321365028531067E-12</c:v>
                </c:pt>
                <c:pt idx="598">
                  <c:v>4.1352526465617883E-12</c:v>
                </c:pt>
                <c:pt idx="599">
                  <c:v>1.0901578405582007E-12</c:v>
                </c:pt>
                <c:pt idx="601">
                  <c:v>5.6545732617841007E-9</c:v>
                </c:pt>
                <c:pt idx="646">
                  <c:v>1.3886108887110006E-9</c:v>
                </c:pt>
                <c:pt idx="648">
                  <c:v>3.6709873851462949E-9</c:v>
                </c:pt>
                <c:pt idx="649">
                  <c:v>1.1661114605970866E-10</c:v>
                </c:pt>
                <c:pt idx="650">
                  <c:v>1.2549722317536928E-11</c:v>
                </c:pt>
                <c:pt idx="651">
                  <c:v>8.4889340043465867E-12</c:v>
                </c:pt>
                <c:pt idx="652">
                  <c:v>3.4238700484197851E-11</c:v>
                </c:pt>
                <c:pt idx="653">
                  <c:v>9.3874702936955633E-12</c:v>
                </c:pt>
                <c:pt idx="654">
                  <c:v>1.1900889759427009E-10</c:v>
                </c:pt>
                <c:pt idx="655">
                  <c:v>3.7179048794592187E-10</c:v>
                </c:pt>
                <c:pt idx="656">
                  <c:v>2.2777894934996104E-10</c:v>
                </c:pt>
                <c:pt idx="657">
                  <c:v>1.8468147533900527E-10</c:v>
                </c:pt>
                <c:pt idx="658">
                  <c:v>3.7798095619353688E-11</c:v>
                </c:pt>
                <c:pt idx="659">
                  <c:v>1.7222111022151497E-10</c:v>
                </c:pt>
                <c:pt idx="660">
                  <c:v>2.5854016546571311E-10</c:v>
                </c:pt>
                <c:pt idx="661">
                  <c:v>8.6909805622278033E-11</c:v>
                </c:pt>
                <c:pt idx="662">
                  <c:v>4.7220315935288977E-11</c:v>
                </c:pt>
                <c:pt idx="663">
                  <c:v>4.3628652922338902E-10</c:v>
                </c:pt>
                <c:pt idx="664">
                  <c:v>2.8792875570298156E-10</c:v>
                </c:pt>
                <c:pt idx="665">
                  <c:v>1.372129449591456E-10</c:v>
                </c:pt>
                <c:pt idx="666">
                  <c:v>2.4573230012582143E-11</c:v>
                </c:pt>
                <c:pt idx="667">
                  <c:v>4.8610316824889693E-11</c:v>
                </c:pt>
                <c:pt idx="668">
                  <c:v>8.3283392587088527E-12</c:v>
                </c:pt>
                <c:pt idx="669" formatCode="0.000E+00">
                  <c:v>6.0502270864312391E-11</c:v>
                </c:pt>
                <c:pt idx="670">
                  <c:v>1.1202662526847001E-11</c:v>
                </c:pt>
                <c:pt idx="671">
                  <c:v>3.2786645983454456E-12</c:v>
                </c:pt>
                <c:pt idx="672">
                  <c:v>3.4055021795214795E-12</c:v>
                </c:pt>
                <c:pt idx="673">
                  <c:v>8.9655057379240284E-12</c:v>
                </c:pt>
                <c:pt idx="675">
                  <c:v>2.9589643937372626E-9</c:v>
                </c:pt>
                <c:pt idx="676">
                  <c:v>3.6566951974278398E-9</c:v>
                </c:pt>
                <c:pt idx="678">
                  <c:v>3.2400920736590008E-9</c:v>
                </c:pt>
                <c:pt idx="679">
                  <c:v>5.9827624003966845E-9</c:v>
                </c:pt>
                <c:pt idx="680">
                  <c:v>3.0274219375501142E-9</c:v>
                </c:pt>
                <c:pt idx="682">
                  <c:v>3.0848091171350482E-10</c:v>
                </c:pt>
                <c:pt idx="683">
                  <c:v>5.4458745567882934E-9</c:v>
                </c:pt>
                <c:pt idx="684">
                  <c:v>9.2554202091835154E-9</c:v>
                </c:pt>
                <c:pt idx="685">
                  <c:v>6.3540415665866746E-9</c:v>
                </c:pt>
                <c:pt idx="686">
                  <c:v>6.6754296294179463E-9</c:v>
                </c:pt>
                <c:pt idx="687">
                  <c:v>3.4164236150826101E-10</c:v>
                </c:pt>
                <c:pt idx="688">
                  <c:v>4.7835887757826795E-11</c:v>
                </c:pt>
                <c:pt idx="689">
                  <c:v>7.291547523733451E-9</c:v>
                </c:pt>
                <c:pt idx="690">
                  <c:v>1.636031047059899E-8</c:v>
                </c:pt>
                <c:pt idx="691">
                  <c:v>7.1902760303482497E-10</c:v>
                </c:pt>
                <c:pt idx="692">
                  <c:v>4.4150647899272883E-8</c:v>
                </c:pt>
                <c:pt idx="693">
                  <c:v>2.6062516680011417E-11</c:v>
                </c:pt>
                <c:pt idx="695">
                  <c:v>7.4183851049095152E-10</c:v>
                </c:pt>
                <c:pt idx="697">
                  <c:v>9.0350057824038659E-10</c:v>
                </c:pt>
                <c:pt idx="698">
                  <c:v>7.8098192839988102E-9</c:v>
                </c:pt>
                <c:pt idx="699">
                  <c:v>6.371168363262216E-9</c:v>
                </c:pt>
                <c:pt idx="701">
                  <c:v>3.5097522462415461E-11</c:v>
                </c:pt>
                <c:pt idx="702">
                  <c:v>1.1782739683810981E-10</c:v>
                </c:pt>
                <c:pt idx="703">
                  <c:v>2.005572712138032E-12</c:v>
                </c:pt>
                <c:pt idx="704">
                  <c:v>8.9803986045981371E-10</c:v>
                </c:pt>
                <c:pt idx="706">
                  <c:v>5.5103606694880603E-9</c:v>
                </c:pt>
                <c:pt idx="707">
                  <c:v>1.4992152452120638E-9</c:v>
                </c:pt>
                <c:pt idx="708">
                  <c:v>3.0805894715773469E-9</c:v>
                </c:pt>
                <c:pt idx="709">
                  <c:v>1.9168112267592257E-10</c:v>
                </c:pt>
                <c:pt idx="712">
                  <c:v>3.2665020905614193E-9</c:v>
                </c:pt>
                <c:pt idx="713">
                  <c:v>2.799858934766891E-12</c:v>
                </c:pt>
                <c:pt idx="714">
                  <c:v>1.453543787410905E-11</c:v>
                </c:pt>
                <c:pt idx="715">
                  <c:v>1.2956794006634134E-11</c:v>
                </c:pt>
                <c:pt idx="716">
                  <c:v>5.4954678028138462E-11</c:v>
                </c:pt>
                <c:pt idx="717">
                  <c:v>5.8082180029739805E-11</c:v>
                </c:pt>
                <c:pt idx="718">
                  <c:v>5.8203805107578833E-9</c:v>
                </c:pt>
                <c:pt idx="719">
                  <c:v>9.4108024514852158E-9</c:v>
                </c:pt>
                <c:pt idx="720">
                  <c:v>1.4801027329800707E-8</c:v>
                </c:pt>
                <c:pt idx="721">
                  <c:v>4.0647597443034593E-9</c:v>
                </c:pt>
                <c:pt idx="722">
                  <c:v>5.2720748026994163E-10</c:v>
                </c:pt>
                <c:pt idx="723">
                  <c:v>1.0921435561147688E-11</c:v>
                </c:pt>
                <c:pt idx="725">
                  <c:v>1.0902819477804715E-10</c:v>
                </c:pt>
                <c:pt idx="726">
                  <c:v>5.6128813974664994E-9</c:v>
                </c:pt>
                <c:pt idx="727">
                  <c:v>9.1114558313319408E-12</c:v>
                </c:pt>
                <c:pt idx="728">
                  <c:v>4.2941098910874934E-9</c:v>
                </c:pt>
                <c:pt idx="729">
                  <c:v>7.4717512104924332E-11</c:v>
                </c:pt>
                <c:pt idx="731">
                  <c:v>8.4889340043465867E-12</c:v>
                </c:pt>
                <c:pt idx="732">
                  <c:v>5.0635746692592775E-11</c:v>
                </c:pt>
                <c:pt idx="733">
                  <c:v>2.9115554348240612E-11</c:v>
                </c:pt>
                <c:pt idx="734">
                  <c:v>1.1224257183524745E-8</c:v>
                </c:pt>
                <c:pt idx="735">
                  <c:v>4.9918406947782224E-10</c:v>
                </c:pt>
                <c:pt idx="737">
                  <c:v>3.3360021350414572E-15</c:v>
                </c:pt>
                <c:pt idx="738">
                  <c:v>3.7113023752336509E-15</c:v>
                </c:pt>
                <c:pt idx="741">
                  <c:v>9.1740058713641536E-16</c:v>
                </c:pt>
                <c:pt idx="742">
                  <c:v>2.0850013344009232E-15</c:v>
                </c:pt>
                <c:pt idx="743">
                  <c:v>7.5060048038433946E-16</c:v>
                </c:pt>
                <c:pt idx="746">
                  <c:v>2.513419465731371E-9</c:v>
                </c:pt>
                <c:pt idx="747">
                  <c:v>8.3643303531716292E-10</c:v>
                </c:pt>
                <c:pt idx="748">
                  <c:v>4.1203597798874559E-12</c:v>
                </c:pt>
                <c:pt idx="750">
                  <c:v>9.4539917648406453E-12</c:v>
                </c:pt>
                <c:pt idx="751">
                  <c:v>2.3064230974631653E-8</c:v>
                </c:pt>
                <c:pt idx="752">
                  <c:v>8.5380804643715797E-13</c:v>
                </c:pt>
                <c:pt idx="753">
                  <c:v>1.788931144915986E-11</c:v>
                </c:pt>
                <c:pt idx="754">
                  <c:v>3.4516700662117791E-12</c:v>
                </c:pt>
                <c:pt idx="755">
                  <c:v>4.0362150831777739E-9</c:v>
                </c:pt>
                <c:pt idx="756">
                  <c:v>2.3034300456238622E-11</c:v>
                </c:pt>
                <c:pt idx="757">
                  <c:v>7.9428622262891917E-13</c:v>
                </c:pt>
                <c:pt idx="758">
                  <c:v>2.4225729790181648E-11</c:v>
                </c:pt>
                <c:pt idx="759">
                  <c:v>3.4551450684357628E-9</c:v>
                </c:pt>
                <c:pt idx="760">
                  <c:v>2.4468979945861861E-10</c:v>
                </c:pt>
                <c:pt idx="761">
                  <c:v>5.9012984196883455E-12</c:v>
                </c:pt>
                <c:pt idx="764">
                  <c:v>5.4766035050264453E-12</c:v>
                </c:pt>
                <c:pt idx="765">
                  <c:v>1.2080597017296617E-9</c:v>
                </c:pt>
                <c:pt idx="766">
                  <c:v>2.0653923932797312E-9</c:v>
                </c:pt>
                <c:pt idx="767">
                  <c:v>7.7939335595461946E-10</c:v>
                </c:pt>
                <c:pt idx="770">
                  <c:v>8.1315052041635267E-11</c:v>
                </c:pt>
                <c:pt idx="771">
                  <c:v>1.2745315299859331E-11</c:v>
                </c:pt>
                <c:pt idx="772">
                  <c:v>7.3868618704489141E-11</c:v>
                </c:pt>
                <c:pt idx="773">
                  <c:v>9.9449599362031981E-12</c:v>
                </c:pt>
                <c:pt idx="775">
                  <c:v>1.3352696045725812E-13</c:v>
                </c:pt>
                <c:pt idx="777">
                  <c:v>1.5190724007778008E-9</c:v>
                </c:pt>
                <c:pt idx="778">
                  <c:v>1.1742032514901116E-12</c:v>
                </c:pt>
                <c:pt idx="780">
                  <c:v>5.0556318070330149E-10</c:v>
                </c:pt>
                <c:pt idx="782">
                  <c:v>1.1318578672462138E-10</c:v>
                </c:pt>
                <c:pt idx="783">
                  <c:v>4.5274314689847823E-10</c:v>
                </c:pt>
                <c:pt idx="784">
                  <c:v>8.9952914712724426E-10</c:v>
                </c:pt>
                <c:pt idx="785">
                  <c:v>2.4962182047225612E-11</c:v>
                </c:pt>
                <c:pt idx="786">
                  <c:v>1.600983167486417E-11</c:v>
                </c:pt>
                <c:pt idx="788">
                  <c:v>9.6416418849366969E-13</c:v>
                </c:pt>
                <c:pt idx="789">
                  <c:v>6.2872718809970332E-12</c:v>
                </c:pt>
                <c:pt idx="790">
                  <c:v>2.5149087523987956E-9</c:v>
                </c:pt>
                <c:pt idx="791">
                  <c:v>1.7376003977785717E-9</c:v>
                </c:pt>
                <c:pt idx="792">
                  <c:v>1.6971910862023266E-8</c:v>
                </c:pt>
                <c:pt idx="793">
                  <c:v>2.49803017016794E-9</c:v>
                </c:pt>
                <c:pt idx="794">
                  <c:v>2.3143514811849875E-9</c:v>
                </c:pt>
                <c:pt idx="795">
                  <c:v>5.1082532692822143E-10</c:v>
                </c:pt>
                <c:pt idx="796">
                  <c:v>1.1128694622364772E-8</c:v>
                </c:pt>
                <c:pt idx="797">
                  <c:v>1.2369270416333353E-8</c:v>
                </c:pt>
                <c:pt idx="798">
                  <c:v>1.277063317320537E-9</c:v>
                </c:pt>
                <c:pt idx="799">
                  <c:v>2.7179481680582986E-9</c:v>
                </c:pt>
                <c:pt idx="800">
                  <c:v>5.4358963361166456E-12</c:v>
                </c:pt>
                <c:pt idx="801">
                  <c:v>5.7620501162836062E-9</c:v>
                </c:pt>
                <c:pt idx="802">
                  <c:v>6.1969218231729387E-9</c:v>
                </c:pt>
                <c:pt idx="803">
                  <c:v>4.5299136134304928E-9</c:v>
                </c:pt>
                <c:pt idx="804">
                  <c:v>2.8432964625669501E-9</c:v>
                </c:pt>
                <c:pt idx="805">
                  <c:v>9.9007777650694551E-11</c:v>
                </c:pt>
                <c:pt idx="806">
                  <c:v>1.4552812885228969E-9</c:v>
                </c:pt>
                <c:pt idx="807">
                  <c:v>6.7439864590086393E-13</c:v>
                </c:pt>
                <c:pt idx="808">
                  <c:v>9.0511397213010433E-9</c:v>
                </c:pt>
                <c:pt idx="811">
                  <c:v>9.869006316164446E-10</c:v>
                </c:pt>
                <c:pt idx="812">
                  <c:v>5.7451715340527606E-9</c:v>
                </c:pt>
                <c:pt idx="813">
                  <c:v>3.5122343906872396E-12</c:v>
                </c:pt>
                <c:pt idx="814">
                  <c:v>5.1167422032865361E-8</c:v>
                </c:pt>
                <c:pt idx="815">
                  <c:v>1.3649312306988711E-9</c:v>
                </c:pt>
                <c:pt idx="817">
                  <c:v>2.4325015568010742E-12</c:v>
                </c:pt>
                <c:pt idx="819">
                  <c:v>4.4539351719471773E-11</c:v>
                </c:pt>
                <c:pt idx="821">
                  <c:v>3.105162701589926E-10</c:v>
                </c:pt>
                <c:pt idx="823">
                  <c:v>3.2086681249762345E-11</c:v>
                </c:pt>
                <c:pt idx="824">
                  <c:v>5.220123519450581E-10</c:v>
                </c:pt>
                <c:pt idx="825">
                  <c:v>6.5553434811343568E-11</c:v>
                </c:pt>
                <c:pt idx="826">
                  <c:v>3.1396645093853489E-9</c:v>
                </c:pt>
                <c:pt idx="827">
                  <c:v>7.5412512549724849E-13</c:v>
                </c:pt>
                <c:pt idx="828">
                  <c:v>1.7846122135804363E-10</c:v>
                </c:pt>
                <c:pt idx="829">
                  <c:v>4.898263849174712E-9</c:v>
                </c:pt>
                <c:pt idx="830">
                  <c:v>3.6598226994294566E-11</c:v>
                </c:pt>
                <c:pt idx="833">
                  <c:v>2.1763442500032149E-9</c:v>
                </c:pt>
                <c:pt idx="834">
                  <c:v>4.012634710943431E-9</c:v>
                </c:pt>
                <c:pt idx="835">
                  <c:v>3.3980557461843408E-13</c:v>
                </c:pt>
                <c:pt idx="836">
                  <c:v>1.21525792062225E-9</c:v>
                </c:pt>
                <c:pt idx="837">
                  <c:v>4.0846168998691708E-9</c:v>
                </c:pt>
                <c:pt idx="838">
                  <c:v>4.2534027221778416E-9</c:v>
                </c:pt>
                <c:pt idx="840">
                  <c:v>3.417912901750044E-9</c:v>
                </c:pt>
                <c:pt idx="841">
                  <c:v>3.7584631197021906E-10</c:v>
                </c:pt>
                <c:pt idx="842">
                  <c:v>1.1242128623534135E-10</c:v>
                </c:pt>
                <c:pt idx="843">
                  <c:v>2.062165605500282E-9</c:v>
                </c:pt>
                <c:pt idx="845">
                  <c:v>1.8958619276373834E-9</c:v>
                </c:pt>
                <c:pt idx="847">
                  <c:v>1.0564006760964535E-9</c:v>
                </c:pt>
                <c:pt idx="848">
                  <c:v>2.9487876015098455E-9</c:v>
                </c:pt>
                <c:pt idx="849">
                  <c:v>7.6087655838958713E-10</c:v>
                </c:pt>
                <c:pt idx="850">
                  <c:v>1.6908367964213027E-9</c:v>
                </c:pt>
                <c:pt idx="852">
                  <c:v>1.5119982891074865E-8</c:v>
                </c:pt>
                <c:pt idx="853">
                  <c:v>6.8283793701629492E-10</c:v>
                </c:pt>
                <c:pt idx="856">
                  <c:v>5.8141751496437065E-15</c:v>
                </c:pt>
                <c:pt idx="857">
                  <c:v>1.1120007116804989E-15</c:v>
                </c:pt>
                <c:pt idx="858">
                  <c:v>1.8459211813896156E-15</c:v>
                </c:pt>
                <c:pt idx="859">
                  <c:v>1.906286934309436E-16</c:v>
                </c:pt>
                <c:pt idx="860">
                  <c:v>1.5568009963526674E-9</c:v>
                </c:pt>
                <c:pt idx="861">
                  <c:v>8.7278155858021366E-11</c:v>
                </c:pt>
                <c:pt idx="862">
                  <c:v>1.2281849288955365E-10</c:v>
                </c:pt>
                <c:pt idx="863">
                  <c:v>2.7740446325314967E-10</c:v>
                </c:pt>
                <c:pt idx="864">
                  <c:v>8.5112733043578251E-11</c:v>
                </c:pt>
                <c:pt idx="865">
                  <c:v>3.3414628528220179E-9</c:v>
                </c:pt>
                <c:pt idx="866">
                  <c:v>1.1663596750416499E-8</c:v>
                </c:pt>
                <c:pt idx="867">
                  <c:v>1.3554990818051467E-9</c:v>
                </c:pt>
                <c:pt idx="868">
                  <c:v>1.0402667371992952E-9</c:v>
                </c:pt>
                <c:pt idx="869">
                  <c:v>5.4219963272206265E-10</c:v>
                </c:pt>
                <c:pt idx="871">
                  <c:v>1.1571757405924933E-9</c:v>
                </c:pt>
                <c:pt idx="873">
                  <c:v>2.2897782511724605E-10</c:v>
                </c:pt>
                <c:pt idx="874">
                  <c:v>3.1086377038139255E-10</c:v>
                </c:pt>
                <c:pt idx="876">
                  <c:v>1.2003650539479404E-8</c:v>
                </c:pt>
                <c:pt idx="878">
                  <c:v>3.3278110583706572E-15</c:v>
                </c:pt>
                <c:pt idx="879">
                  <c:v>2.7477339014069887E-16</c:v>
                </c:pt>
                <c:pt idx="880">
                  <c:v>3.2362199283236732E-10</c:v>
                </c:pt>
                <c:pt idx="882">
                  <c:v>1.7563654097881953E-9</c:v>
                </c:pt>
                <c:pt idx="883">
                  <c:v>3.9366810909045586E-12</c:v>
                </c:pt>
                <c:pt idx="884">
                  <c:v>9.8292920050328376E-10</c:v>
                </c:pt>
                <c:pt idx="885">
                  <c:v>1.5786438674749622E-9</c:v>
                </c:pt>
                <c:pt idx="886">
                  <c:v>9.5314346715470308E-9</c:v>
                </c:pt>
                <c:pt idx="887">
                  <c:v>2.0552156010522892E-9</c:v>
                </c:pt>
                <c:pt idx="889">
                  <c:v>5.9075037808025803E-9</c:v>
                </c:pt>
                <c:pt idx="892">
                  <c:v>6.7897075596987264E-11</c:v>
                </c:pt>
                <c:pt idx="894">
                  <c:v>1.5655381448016061E-11</c:v>
                </c:pt>
                <c:pt idx="899">
                  <c:v>7.7740764039805491E-11</c:v>
                </c:pt>
                <c:pt idx="900">
                  <c:v>5.7873679896299667E-10</c:v>
                </c:pt>
                <c:pt idx="903">
                  <c:v>1.3950396428253961E-10</c:v>
                </c:pt>
                <c:pt idx="904">
                  <c:v>4.7538030424340709E-9</c:v>
                </c:pt>
                <c:pt idx="905">
                  <c:v>4.5036028823059826E-12</c:v>
                </c:pt>
                <c:pt idx="906">
                  <c:v>1.4585080763023412E-9</c:v>
                </c:pt>
                <c:pt idx="909">
                  <c:v>8.3752766101773112E-11</c:v>
                </c:pt>
                <c:pt idx="910">
                  <c:v>1.3344008540165828E-9</c:v>
                </c:pt>
                <c:pt idx="911">
                  <c:v>2.0016012810248558E-9</c:v>
                </c:pt>
                <c:pt idx="914">
                  <c:v>1.1306416164678087E-13</c:v>
                </c:pt>
                <c:pt idx="915">
                  <c:v>1.5730292567387583E-10</c:v>
                </c:pt>
                <c:pt idx="916">
                  <c:v>1.0767393676846404E-10</c:v>
                </c:pt>
                <c:pt idx="917">
                  <c:v>6.8258972257172301E-12</c:v>
                </c:pt>
                <c:pt idx="919">
                  <c:v>9.283220226975413E-10</c:v>
                </c:pt>
                <c:pt idx="920">
                  <c:v>9.0101843379468547E-10</c:v>
                </c:pt>
                <c:pt idx="921">
                  <c:v>3.2764306683442843E-11</c:v>
                </c:pt>
                <c:pt idx="922">
                  <c:v>4.1501455132359884E-10</c:v>
                </c:pt>
                <c:pt idx="923">
                  <c:v>1.5754170796955481E-8</c:v>
                </c:pt>
                <c:pt idx="928">
                  <c:v>1.841751178720807E-11</c:v>
                </c:pt>
                <c:pt idx="932">
                  <c:v>2.8668768348012154E-10</c:v>
                </c:pt>
                <c:pt idx="933">
                  <c:v>6.2550040032027212E-10</c:v>
                </c:pt>
                <c:pt idx="935">
                  <c:v>1.2527383017525408E-9</c:v>
                </c:pt>
                <c:pt idx="936">
                  <c:v>1.0128142196296761E-9</c:v>
                </c:pt>
                <c:pt idx="937">
                  <c:v>2.2311996422535493E-9</c:v>
                </c:pt>
                <c:pt idx="939">
                  <c:v>1.3427408593541794E-10</c:v>
                </c:pt>
                <c:pt idx="940">
                  <c:v>2.1892514011209498E-9</c:v>
                </c:pt>
                <c:pt idx="943">
                  <c:v>6.2599682920942022E-10</c:v>
                </c:pt>
                <c:pt idx="948">
                  <c:v>6.925183003545856E-11</c:v>
                </c:pt>
                <c:pt idx="949">
                  <c:v>1.1030749202536893E-9</c:v>
                </c:pt>
                <c:pt idx="950">
                  <c:v>1.0051443932924121E-10</c:v>
                </c:pt>
                <c:pt idx="951">
                  <c:v>4.5348779023219609E-10</c:v>
                </c:pt>
                <c:pt idx="954">
                  <c:v>2.8055678669920926E-10</c:v>
                </c:pt>
                <c:pt idx="955">
                  <c:v>4.9263120814113257E-11</c:v>
                </c:pt>
                <c:pt idx="957">
                  <c:v>6.7712900479115598E-11</c:v>
                </c:pt>
                <c:pt idx="958">
                  <c:v>1.7707618475733337E-9</c:v>
                </c:pt>
                <c:pt idx="959">
                  <c:v>3.314109621030219E-10</c:v>
                </c:pt>
                <c:pt idx="961">
                  <c:v>1.403069380107272E-9</c:v>
                </c:pt>
                <c:pt idx="964">
                  <c:v>1.0246292271912903E-9</c:v>
                </c:pt>
                <c:pt idx="965">
                  <c:v>1.2279168572953701E-10</c:v>
                </c:pt>
                <c:pt idx="966">
                  <c:v>1.8777422731836744E-11</c:v>
                </c:pt>
                <c:pt idx="969">
                  <c:v>7.7145049372832902E-10</c:v>
                </c:pt>
                <c:pt idx="971">
                  <c:v>4.9143481451829652E-8</c:v>
                </c:pt>
                <c:pt idx="972">
                  <c:v>2.4477915665866952E-8</c:v>
                </c:pt>
                <c:pt idx="973">
                  <c:v>6.180539669831255E-13</c:v>
                </c:pt>
                <c:pt idx="975">
                  <c:v>6.9202187146544745E-10</c:v>
                </c:pt>
                <c:pt idx="978">
                  <c:v>2.3828586678867313E-12</c:v>
                </c:pt>
                <c:pt idx="979">
                  <c:v>3.9714311131445712E-11</c:v>
                </c:pt>
                <c:pt idx="983">
                  <c:v>7.0716295258431073E-9</c:v>
                </c:pt>
                <c:pt idx="985">
                  <c:v>2.2637157344924451E-12</c:v>
                </c:pt>
                <c:pt idx="997">
                  <c:v>5.2363319226811514E-9</c:v>
                </c:pt>
                <c:pt idx="1000">
                  <c:v>7.5074940905106947E-11</c:v>
                </c:pt>
                <c:pt idx="1001">
                  <c:v>8.98784503793537E-10</c:v>
                </c:pt>
                <c:pt idx="1010">
                  <c:v>1.6372224763938621E-11</c:v>
                </c:pt>
                <c:pt idx="1011">
                  <c:v>4.21964555771608E-9</c:v>
                </c:pt>
                <c:pt idx="1013">
                  <c:v>2.8607955809092387E-10</c:v>
                </c:pt>
                <c:pt idx="1014">
                  <c:v>1.3403580006863091E-10</c:v>
                </c:pt>
                <c:pt idx="1015">
                  <c:v>1.0092399316278665E-10</c:v>
                </c:pt>
                <c:pt idx="1016">
                  <c:v>2.9959483459784296E-11</c:v>
                </c:pt>
                <c:pt idx="1017">
                  <c:v>6.6943435700943147E-11</c:v>
                </c:pt>
                <c:pt idx="1018">
                  <c:v>4.2196455577161023E-11</c:v>
                </c:pt>
                <c:pt idx="1019">
                  <c:v>5.8082180029739844E-11</c:v>
                </c:pt>
                <c:pt idx="1020">
                  <c:v>2.9416514362283954E-8</c:v>
                </c:pt>
                <c:pt idx="1021">
                  <c:v>1.1211052175073526E-8</c:v>
                </c:pt>
                <c:pt idx="1022">
                  <c:v>3.3335199905957228E-11</c:v>
                </c:pt>
                <c:pt idx="1023">
                  <c:v>3.935663411681782E-9</c:v>
                </c:pt>
                <c:pt idx="1024">
                  <c:v>1.4535437874108966E-9</c:v>
                </c:pt>
                <c:pt idx="1025">
                  <c:v>1.1616436005947876E-11</c:v>
                </c:pt>
                <c:pt idx="1026">
                  <c:v>3.8522881797502072E-11</c:v>
                </c:pt>
                <c:pt idx="1027">
                  <c:v>1.8070011564807841E-10</c:v>
                </c:pt>
                <c:pt idx="1028">
                  <c:v>2.1510263766569397E-10</c:v>
                </c:pt>
                <c:pt idx="1029">
                  <c:v>4.6416101134877561E-11</c:v>
                </c:pt>
                <c:pt idx="1030">
                  <c:v>5.3986641694309245E-11</c:v>
                </c:pt>
                <c:pt idx="1031">
                  <c:v>7.7293978039576541E-11</c:v>
                </c:pt>
                <c:pt idx="1032">
                  <c:v>6.9624151702315527E-11</c:v>
                </c:pt>
                <c:pt idx="1033">
                  <c:v>1.2616740217571152E-10</c:v>
                </c:pt>
                <c:pt idx="1085">
                  <c:v>2.1445728010980816E-11</c:v>
                </c:pt>
                <c:pt idx="1086">
                  <c:v>2.4078786838995371E-10</c:v>
                </c:pt>
                <c:pt idx="1087">
                  <c:v>6.4515898433033856E-11</c:v>
                </c:pt>
                <c:pt idx="1088">
                  <c:v>3.0748060750187948E-10</c:v>
                </c:pt>
                <c:pt idx="1089">
                  <c:v>3.3575967917191796E-11</c:v>
                </c:pt>
                <c:pt idx="1090">
                  <c:v>3.1520752316139084E-10</c:v>
                </c:pt>
                <c:pt idx="1091">
                  <c:v>1.7610814842350607E-11</c:v>
                </c:pt>
                <c:pt idx="1092">
                  <c:v>8.7234966544667339E-11</c:v>
                </c:pt>
                <c:pt idx="1093">
                  <c:v>1.0095377889613518E-10</c:v>
                </c:pt>
                <c:pt idx="1094">
                  <c:v>9.629727591597313E-11</c:v>
                </c:pt>
                <c:pt idx="1095">
                  <c:v>1.3647823020321341E-10</c:v>
                </c:pt>
                <c:pt idx="1096">
                  <c:v>7.7331210206262352E-11</c:v>
                </c:pt>
                <c:pt idx="1097">
                  <c:v>7.6333388139084566E-11</c:v>
                </c:pt>
                <c:pt idx="1098">
                  <c:v>1.0082222524051107E-10</c:v>
                </c:pt>
                <c:pt idx="1099">
                  <c:v>1.6843832208624489E-10</c:v>
                </c:pt>
                <c:pt idx="1100">
                  <c:v>1.2692693837609927E-10</c:v>
                </c:pt>
                <c:pt idx="1101">
                  <c:v>3.2339859983225687E-11</c:v>
                </c:pt>
                <c:pt idx="1102">
                  <c:v>1.3082142301142775E-10</c:v>
                </c:pt>
                <c:pt idx="1103">
                  <c:v>6.2550040032027345E-12</c:v>
                </c:pt>
                <c:pt idx="1104">
                  <c:v>7.5084869482889314E-11</c:v>
                </c:pt>
                <c:pt idx="1105">
                  <c:v>2.2776157433884293E-11</c:v>
                </c:pt>
                <c:pt idx="1106">
                  <c:v>2.6866731480423239E-11</c:v>
                </c:pt>
                <c:pt idx="1107">
                  <c:v>4.3189313355447399E-11</c:v>
                </c:pt>
                <c:pt idx="1108">
                  <c:v>3.7678952685959565E-11</c:v>
                </c:pt>
                <c:pt idx="1109">
                  <c:v>2.2264835678067021E-11</c:v>
                </c:pt>
                <c:pt idx="1110">
                  <c:v>8.3678053553956649E-11</c:v>
                </c:pt>
                <c:pt idx="1111">
                  <c:v>5.4234856138880449E-12</c:v>
                </c:pt>
                <c:pt idx="1112">
                  <c:v>2.0969156277403291E-11</c:v>
                </c:pt>
                <c:pt idx="1113">
                  <c:v>7.4712547816033368E-11</c:v>
                </c:pt>
                <c:pt idx="1114">
                  <c:v>6.3294683365741978E-12</c:v>
                </c:pt>
                <c:pt idx="1115">
                  <c:v>2.7105017347211947E-11</c:v>
                </c:pt>
                <c:pt idx="1116">
                  <c:v>2.9872608404184599E-11</c:v>
                </c:pt>
                <c:pt idx="1117">
                  <c:v>3.8937399919936854E-11</c:v>
                </c:pt>
                <c:pt idx="1118">
                  <c:v>5.6036893006469946E-11</c:v>
                </c:pt>
                <c:pt idx="1119">
                  <c:v>5.0883961137165146E-11</c:v>
                </c:pt>
                <c:pt idx="1120">
                  <c:v>3.9689489686988494E-10</c:v>
                </c:pt>
                <c:pt idx="1121">
                  <c:v>2.0557120299414592E-11</c:v>
                </c:pt>
                <c:pt idx="1122">
                  <c:v>2.493065881276512E-11</c:v>
                </c:pt>
                <c:pt idx="1123">
                  <c:v>7.0569848736133021E-11</c:v>
                </c:pt>
                <c:pt idx="1124">
                  <c:v>6.3542897810313574E-12</c:v>
                </c:pt>
                <c:pt idx="1125">
                  <c:v>2.5298016190730786E-10</c:v>
                </c:pt>
                <c:pt idx="1126">
                  <c:v>1.3701437340348884E-11</c:v>
                </c:pt>
                <c:pt idx="1127">
                  <c:v>8.0927837508103744E-12</c:v>
                </c:pt>
                <c:pt idx="1128">
                  <c:v>6.5284370353427297E-11</c:v>
                </c:pt>
                <c:pt idx="1129">
                  <c:v>9.1342915602324217E-11</c:v>
                </c:pt>
                <c:pt idx="1130">
                  <c:v>2.3766036638835117E-11</c:v>
                </c:pt>
                <c:pt idx="1131">
                  <c:v>6.5156291700028687E-12</c:v>
                </c:pt>
                <c:pt idx="1132">
                  <c:v>2.3456265012010266E-11</c:v>
                </c:pt>
                <c:pt idx="1133">
                  <c:v>1.1713239639330897E-11</c:v>
                </c:pt>
                <c:pt idx="1134">
                  <c:v>2.784469639203485E-11</c:v>
                </c:pt>
                <c:pt idx="1135">
                  <c:v>1.7469332608944706E-11</c:v>
                </c:pt>
                <c:pt idx="1136">
                  <c:v>1.2152579206222559E-11</c:v>
                </c:pt>
                <c:pt idx="1137">
                  <c:v>1.1601543139273655E-11</c:v>
                </c:pt>
                <c:pt idx="1138">
                  <c:v>2.3294677408594264E-10</c:v>
                </c:pt>
                <c:pt idx="1139">
                  <c:v>1.2487668706393925E-11</c:v>
                </c:pt>
                <c:pt idx="1140">
                  <c:v>1.7633154142362074E-11</c:v>
                </c:pt>
                <c:pt idx="1141">
                  <c:v>9.4778203515195367E-11</c:v>
                </c:pt>
                <c:pt idx="1142">
                  <c:v>5.3614320027451787E-11</c:v>
                </c:pt>
                <c:pt idx="1143">
                  <c:v>4.0210740020588863E-12</c:v>
                </c:pt>
                <c:pt idx="1144">
                  <c:v>6.5156291700028639E-12</c:v>
                </c:pt>
                <c:pt idx="1145">
                  <c:v>1.8918904965242471E-11</c:v>
                </c:pt>
                <c:pt idx="1146">
                  <c:v>3.9317168020131334E-11</c:v>
                </c:pt>
                <c:pt idx="1147">
                  <c:v>1.1556864539250747E-11</c:v>
                </c:pt>
                <c:pt idx="1148">
                  <c:v>3.9555453886920032E-11</c:v>
                </c:pt>
                <c:pt idx="1149">
                  <c:v>1.0937321285600207E-10</c:v>
                </c:pt>
                <c:pt idx="1150">
                  <c:v>9.3614077770155626E-12</c:v>
                </c:pt>
                <c:pt idx="1151">
                  <c:v>1.6217835379415039E-10</c:v>
                </c:pt>
                <c:pt idx="1152">
                  <c:v>1.4520545007434904E-11</c:v>
                </c:pt>
                <c:pt idx="1153">
                  <c:v>1.9435191009951276E-11</c:v>
                </c:pt>
                <c:pt idx="1154">
                  <c:v>9.9409885050900579E-12</c:v>
                </c:pt>
                <c:pt idx="1155">
                  <c:v>4.2692884466304343E-12</c:v>
                </c:pt>
                <c:pt idx="1156">
                  <c:v>1.0300899449718941E-12</c:v>
                </c:pt>
                <c:pt idx="1157">
                  <c:v>9.6083811493641039E-12</c:v>
                </c:pt>
                <c:pt idx="1158">
                  <c:v>2.5556159213085075E-10</c:v>
                </c:pt>
                <c:pt idx="1159">
                  <c:v>6.498254158882842E-11</c:v>
                </c:pt>
                <c:pt idx="1160">
                  <c:v>2.1128013521929215E-10</c:v>
                </c:pt>
                <c:pt idx="1161">
                  <c:v>1.2093007739525195E-10</c:v>
                </c:pt>
                <c:pt idx="1162">
                  <c:v>6.5156291700028705E-11</c:v>
                </c:pt>
                <c:pt idx="1163">
                  <c:v>1.0816912458538405E-10</c:v>
                </c:pt>
                <c:pt idx="1164">
                  <c:v>2.3235999513897526E-11</c:v>
                </c:pt>
                <c:pt idx="1165">
                  <c:v>2.1516394663350238E-11</c:v>
                </c:pt>
                <c:pt idx="1166">
                  <c:v>3.5672387116043042E-11</c:v>
                </c:pt>
                <c:pt idx="1167">
                  <c:v>2.2699459170511559E-12</c:v>
                </c:pt>
                <c:pt idx="1168">
                  <c:v>1.2105294354531464E-12</c:v>
                </c:pt>
                <c:pt idx="1169">
                  <c:v>6.0409190447597696E-12</c:v>
                </c:pt>
                <c:pt idx="1170" formatCode="0.000E+00">
                  <c:v>6.3988690952764178E-11</c:v>
                </c:pt>
                <c:pt idx="1171">
                  <c:v>5.612128591762428E-12</c:v>
                </c:pt>
                <c:pt idx="1172">
                  <c:v>1.5314334801174498E-10</c:v>
                </c:pt>
                <c:pt idx="1173">
                  <c:v>4.1044740554349103E-12</c:v>
                </c:pt>
                <c:pt idx="1174">
                  <c:v>1.2060442004397423E-11</c:v>
                </c:pt>
                <c:pt idx="1175">
                  <c:v>9.9794617439985948E-12</c:v>
                </c:pt>
                <c:pt idx="1176">
                  <c:v>8.2871356609098681E-12</c:v>
                </c:pt>
                <c:pt idx="1177">
                  <c:v>4.8709602602718095E-12</c:v>
                </c:pt>
                <c:pt idx="1178">
                  <c:v>1.6025320256205477E-11</c:v>
                </c:pt>
                <c:pt idx="1179">
                  <c:v>7.1307045636510716E-11</c:v>
                </c:pt>
                <c:pt idx="1180">
                  <c:v>5.0397460825805416E-12</c:v>
                </c:pt>
                <c:pt idx="1181">
                  <c:v>5.4316022262255624E-10</c:v>
                </c:pt>
                <c:pt idx="1182">
                  <c:v>7.0279437835985013E-11</c:v>
                </c:pt>
                <c:pt idx="1183">
                  <c:v>3.3589371497198491E-10</c:v>
                </c:pt>
                <c:pt idx="1184">
                  <c:v>6.2634184728737115E-12</c:v>
                </c:pt>
                <c:pt idx="1185">
                  <c:v>2.394425461003755E-11</c:v>
                </c:pt>
                <c:pt idx="1186">
                  <c:v>2.7463935434062414E-11</c:v>
                </c:pt>
                <c:pt idx="1187">
                  <c:v>1.4511807858985964E-11</c:v>
                </c:pt>
                <c:pt idx="1188">
                  <c:v>9.3598936689036818E-12</c:v>
                </c:pt>
                <c:pt idx="1189">
                  <c:v>2.7174517391691709E-10</c:v>
                </c:pt>
                <c:pt idx="1190">
                  <c:v>1.0741207052944104E-10</c:v>
                </c:pt>
                <c:pt idx="1191">
                  <c:v>1.4412050473712618E-10</c:v>
                </c:pt>
                <c:pt idx="1192">
                  <c:v>2.1593415605500867E-10</c:v>
                </c:pt>
                <c:pt idx="1193">
                  <c:v>1.1988310886804934E-11</c:v>
                </c:pt>
                <c:pt idx="1194">
                  <c:v>8.2215325832096557E-11</c:v>
                </c:pt>
                <c:pt idx="1195">
                  <c:v>1.3689523047009469E-10</c:v>
                </c:pt>
                <c:pt idx="1196">
                  <c:v>2.5911105868822703E-9</c:v>
                </c:pt>
                <c:pt idx="1197">
                  <c:v>1.9866587714616707E-10</c:v>
                </c:pt>
                <c:pt idx="1199">
                  <c:v>1.1104915678574843E-11</c:v>
                </c:pt>
                <c:pt idx="1200">
                  <c:v>5.2256090586756245E-11</c:v>
                </c:pt>
                <c:pt idx="1201">
                  <c:v>7.5953620038890493E-11</c:v>
                </c:pt>
                <c:pt idx="1202">
                  <c:v>4.9068024260679755E-11</c:v>
                </c:pt>
                <c:pt idx="1203">
                  <c:v>1.1275687216440136E-11</c:v>
                </c:pt>
                <c:pt idx="1204">
                  <c:v>2.9598678943155114E-11</c:v>
                </c:pt>
                <c:pt idx="1205">
                  <c:v>2.4014251083406823E-9</c:v>
                </c:pt>
                <c:pt idx="1206">
                  <c:v>1.6297760430566982E-9</c:v>
                </c:pt>
                <c:pt idx="1207">
                  <c:v>9.9782206717756761E-10</c:v>
                </c:pt>
                <c:pt idx="1208">
                  <c:v>1.5675635746693007E-11</c:v>
                </c:pt>
                <c:pt idx="1209">
                  <c:v>1.3828324564413838E-11</c:v>
                </c:pt>
                <c:pt idx="1210">
                  <c:v>7.7481628159672679E-10</c:v>
                </c:pt>
                <c:pt idx="1212">
                  <c:v>2.7153170949458684E-12</c:v>
                </c:pt>
                <c:pt idx="1213">
                  <c:v>1.1506824507225158E-11</c:v>
                </c:pt>
                <c:pt idx="1214">
                  <c:v>1.5298846219833388E-10</c:v>
                </c:pt>
                <c:pt idx="1215">
                  <c:v>3.5885229900357349E-10</c:v>
                </c:pt>
                <c:pt idx="1216">
                  <c:v>2.1785781800043612E-9</c:v>
                </c:pt>
                <c:pt idx="1217">
                  <c:v>2.5323830492966452E-10</c:v>
                </c:pt>
                <c:pt idx="1218">
                  <c:v>5.2879853485964023E-11</c:v>
                </c:pt>
                <c:pt idx="1219">
                  <c:v>3.6279023218575983E-11</c:v>
                </c:pt>
                <c:pt idx="1220">
                  <c:v>2.9463873678308555E-10</c:v>
                </c:pt>
                <c:pt idx="1221">
                  <c:v>2.7652702519159069E-11</c:v>
                </c:pt>
                <c:pt idx="1222">
                  <c:v>1.1440402321857781E-9</c:v>
                </c:pt>
                <c:pt idx="1223">
                  <c:v>2.3656425140112376E-11</c:v>
                </c:pt>
                <c:pt idx="1224">
                  <c:v>3.5720540718289717E-10</c:v>
                </c:pt>
                <c:pt idx="1231">
                  <c:v>9.9707742384387121E-11</c:v>
                </c:pt>
                <c:pt idx="1232">
                  <c:v>1.5165902563320745E-10</c:v>
                </c:pt>
                <c:pt idx="1233">
                  <c:v>1.0648399672118888E-9</c:v>
                </c:pt>
                <c:pt idx="1234">
                  <c:v>2.5625957114898911E-11</c:v>
                </c:pt>
                <c:pt idx="1235">
                  <c:v>4.3783042306862192E-11</c:v>
                </c:pt>
                <c:pt idx="1236">
                  <c:v>7.0561806588129017E-10</c:v>
                </c:pt>
                <c:pt idx="1237">
                  <c:v>5.8045444291942685E-11</c:v>
                </c:pt>
                <c:pt idx="1238">
                  <c:v>2.2605882324908254E-11</c:v>
                </c:pt>
                <c:pt idx="1239">
                  <c:v>2.9979166865238843E-11</c:v>
                </c:pt>
                <c:pt idx="1240">
                  <c:v>5.0473414445844168E-12</c:v>
                </c:pt>
                <c:pt idx="1241">
                  <c:v>2.5962982687738062E-11</c:v>
                </c:pt>
                <c:pt idx="1242">
                  <c:v>1.2028372698158885E-11</c:v>
                </c:pt>
                <c:pt idx="1243">
                  <c:v>1.7883453588268072E-11</c:v>
                </c:pt>
                <c:pt idx="1244">
                  <c:v>1.7188353857689774E-11</c:v>
                </c:pt>
                <c:pt idx="1245">
                  <c:v>2.6551151635594755E-11</c:v>
                </c:pt>
                <c:pt idx="1246">
                  <c:v>2.2040896606174664E-11</c:v>
                </c:pt>
                <c:pt idx="1247">
                  <c:v>1.173587679667581E-10</c:v>
                </c:pt>
                <c:pt idx="1248">
                  <c:v>1.0150481496308473E-10</c:v>
                </c:pt>
                <c:pt idx="1249">
                  <c:v>4.1577905181287914E-11</c:v>
                </c:pt>
                <c:pt idx="1250">
                  <c:v>3.0805447929773507E-11</c:v>
                </c:pt>
                <c:pt idx="1251">
                  <c:v>1.2296469119740503E-11</c:v>
                </c:pt>
                <c:pt idx="1252">
                  <c:v>4.3713790476827399E-11</c:v>
                </c:pt>
                <c:pt idx="1253">
                  <c:v>5.1849515326547821E-11</c:v>
                </c:pt>
                <c:pt idx="1254">
                  <c:v>1.0398040654746061E-9</c:v>
                </c:pt>
                <c:pt idx="1255">
                  <c:v>2.8465331789241666E-11</c:v>
                </c:pt>
                <c:pt idx="1256">
                  <c:v>1.225980784627735E-11</c:v>
                </c:pt>
                <c:pt idx="1257">
                  <c:v>2.4457065652522684E-10</c:v>
                </c:pt>
                <c:pt idx="1258">
                  <c:v>4.3334270591077091E-10</c:v>
                </c:pt>
                <c:pt idx="1259">
                  <c:v>5.8205790823136439E-12</c:v>
                </c:pt>
                <c:pt idx="1260">
                  <c:v>3.0846974206350052E-11</c:v>
                </c:pt>
                <c:pt idx="1261">
                  <c:v>7.6264880952382893E-11</c:v>
                </c:pt>
                <c:pt idx="1262">
                  <c:v>2.3790460940180813E-11</c:v>
                </c:pt>
                <c:pt idx="1263">
                  <c:v>9.3880660083625255E-11</c:v>
                </c:pt>
                <c:pt idx="1264">
                  <c:v>3.0580019571213447E-11</c:v>
                </c:pt>
                <c:pt idx="1265">
                  <c:v>3.1292891456022798E-10</c:v>
                </c:pt>
                <c:pt idx="1266">
                  <c:v>5.756986541614363E-12</c:v>
                </c:pt>
                <c:pt idx="1267">
                  <c:v>2.2425008459148924E-11</c:v>
                </c:pt>
                <c:pt idx="1268">
                  <c:v>1.7222111022151497E-10</c:v>
                </c:pt>
                <c:pt idx="1269">
                  <c:v>1.1876331422280909E-9</c:v>
                </c:pt>
                <c:pt idx="1270">
                  <c:v>2.603048708808393E-10</c:v>
                </c:pt>
                <c:pt idx="1271">
                  <c:v>1.9571708954465532E-9</c:v>
                </c:pt>
                <c:pt idx="1272">
                  <c:v>4.3785028022419093E-11</c:v>
                </c:pt>
                <c:pt idx="1273">
                  <c:v>1.8390208198305105E-11</c:v>
                </c:pt>
                <c:pt idx="1274">
                  <c:v>9.3288916847765354E-11</c:v>
                </c:pt>
                <c:pt idx="1275">
                  <c:v>2.2840693189472962E-11</c:v>
                </c:pt>
                <c:pt idx="1276">
                  <c:v>8.340005337603668E-12</c:v>
                </c:pt>
                <c:pt idx="1277">
                  <c:v>2.7100053058320392E-11</c:v>
                </c:pt>
                <c:pt idx="1278">
                  <c:v>4.9136531447381996E-11</c:v>
                </c:pt>
                <c:pt idx="1279">
                  <c:v>1.2390865073011089E-11</c:v>
                </c:pt>
                <c:pt idx="1280">
                  <c:v>1.7173957419904609E-11</c:v>
                </c:pt>
                <c:pt idx="1281">
                  <c:v>1.4388991351811872E-11</c:v>
                </c:pt>
                <c:pt idx="1282">
                  <c:v>4.9861317625530452E-11</c:v>
                </c:pt>
                <c:pt idx="1283">
                  <c:v>4.7091244424112157E-11</c:v>
                </c:pt>
                <c:pt idx="1284">
                  <c:v>1.1795150406039478E-11</c:v>
                </c:pt>
                <c:pt idx="1285">
                  <c:v>6.7514328923458014E-12</c:v>
                </c:pt>
                <c:pt idx="1286">
                  <c:v>1.3756044518154462E-10</c:v>
                </c:pt>
                <c:pt idx="1287">
                  <c:v>4.1203597798874559E-12</c:v>
                </c:pt>
                <c:pt idx="1288">
                  <c:v>1.09115069833647E-11</c:v>
                </c:pt>
                <c:pt idx="1289">
                  <c:v>1.595026020816696E-11</c:v>
                </c:pt>
                <c:pt idx="1290">
                  <c:v>7.1684331592259297E-12</c:v>
                </c:pt>
                <c:pt idx="1291">
                  <c:v>2.4473944234753618E-11</c:v>
                </c:pt>
                <c:pt idx="1292">
                  <c:v>1.7499118342293359E-11</c:v>
                </c:pt>
                <c:pt idx="1293">
                  <c:v>2.3803765234410396E-12</c:v>
                </c:pt>
                <c:pt idx="1294">
                  <c:v>4.587002935682001E-12</c:v>
                </c:pt>
                <c:pt idx="1297">
                  <c:v>3.3389807083763248E-11</c:v>
                </c:pt>
                <c:pt idx="1299">
                  <c:v>1.4098580451663217E-10</c:v>
                </c:pt>
                <c:pt idx="1300">
                  <c:v>3.9242703686760077E-10</c:v>
                </c:pt>
                <c:pt idx="1301">
                  <c:v>5.2921801727097108E-12</c:v>
                </c:pt>
                <c:pt idx="1302">
                  <c:v>8.847852091196944E-10</c:v>
                </c:pt>
                <c:pt idx="1303">
                  <c:v>5.9981020530712053E-12</c:v>
                </c:pt>
                <c:pt idx="1304">
                  <c:v>2.3836033112204697E-11</c:v>
                </c:pt>
                <c:pt idx="1305">
                  <c:v>1.2839636788796219E-9</c:v>
                </c:pt>
                <c:pt idx="1306">
                  <c:v>1.8225890235998757E-8</c:v>
                </c:pt>
                <c:pt idx="1307">
                  <c:v>4.3993528155858978E-9</c:v>
                </c:pt>
                <c:pt idx="1308">
                  <c:v>1.5227956174463651E-10</c:v>
                </c:pt>
                <c:pt idx="1309">
                  <c:v>6.3354254832439432E-11</c:v>
                </c:pt>
                <c:pt idx="1310">
                  <c:v>5.4401656245632953E-8</c:v>
                </c:pt>
                <c:pt idx="1311">
                  <c:v>1.3597187273628778E-11</c:v>
                </c:pt>
                <c:pt idx="1312">
                  <c:v>1.1914293339433739E-11</c:v>
                </c:pt>
                <c:pt idx="1313">
                  <c:v>1.4675927249736699E-11</c:v>
                </c:pt>
                <c:pt idx="1314">
                  <c:v>7.1485760036602471E-12</c:v>
                </c:pt>
                <c:pt idx="1324">
                  <c:v>1.1415382305844846E-11</c:v>
                </c:pt>
              </c:numCache>
            </c:numRef>
          </c:xVal>
          <c:yVal>
            <c:numRef>
              <c:f>OIB!$M$2:$M$2141</c:f>
              <c:numCache>
                <c:formatCode>0.00E+00</c:formatCode>
                <c:ptCount val="2140"/>
                <c:pt idx="0">
                  <c:v>2.6785714285714942E-6</c:v>
                </c:pt>
                <c:pt idx="1">
                  <c:v>7.3214285714286998E-7</c:v>
                </c:pt>
                <c:pt idx="2">
                  <c:v>8.9285714285714284E-7</c:v>
                </c:pt>
                <c:pt idx="3">
                  <c:v>3.0357142857143457E-6</c:v>
                </c:pt>
                <c:pt idx="4">
                  <c:v>2.5000000000000434E-6</c:v>
                </c:pt>
                <c:pt idx="5">
                  <c:v>2.5000000000000539E-7</c:v>
                </c:pt>
                <c:pt idx="6">
                  <c:v>2.1428571428571859E-6</c:v>
                </c:pt>
                <c:pt idx="7">
                  <c:v>2.8571428571429038E-6</c:v>
                </c:pt>
                <c:pt idx="8">
                  <c:v>2.3214285714286016E-5</c:v>
                </c:pt>
                <c:pt idx="9">
                  <c:v>1.6607142857143051E-6</c:v>
                </c:pt>
                <c:pt idx="10">
                  <c:v>3.9285714285715093E-6</c:v>
                </c:pt>
                <c:pt idx="11">
                  <c:v>2.5000000000000434E-6</c:v>
                </c:pt>
                <c:pt idx="12">
                  <c:v>1.0178571428571573E-5</c:v>
                </c:pt>
                <c:pt idx="13">
                  <c:v>2.5000000000000472E-5</c:v>
                </c:pt>
                <c:pt idx="14">
                  <c:v>4.2857142857143684E-4</c:v>
                </c:pt>
                <c:pt idx="16">
                  <c:v>5.3571428571428574E-4</c:v>
                </c:pt>
                <c:pt idx="17">
                  <c:v>9.6428571428571494E-4</c:v>
                </c:pt>
                <c:pt idx="19">
                  <c:v>2.142857142857172E-3</c:v>
                </c:pt>
                <c:pt idx="20">
                  <c:v>2.6785714285714862E-4</c:v>
                </c:pt>
                <c:pt idx="21">
                  <c:v>2.3214285714286076E-7</c:v>
                </c:pt>
                <c:pt idx="22">
                  <c:v>2.8571428571428823E-3</c:v>
                </c:pt>
                <c:pt idx="23">
                  <c:v>5.5357142857143651E-3</c:v>
                </c:pt>
                <c:pt idx="25">
                  <c:v>2.1428571428571859E-6</c:v>
                </c:pt>
                <c:pt idx="26">
                  <c:v>9.4642857142859501E-7</c:v>
                </c:pt>
                <c:pt idx="27">
                  <c:v>1.3750000000000191E-4</c:v>
                </c:pt>
                <c:pt idx="28">
                  <c:v>4.6428571428572179E-7</c:v>
                </c:pt>
                <c:pt idx="29">
                  <c:v>2.1428571428571859E-6</c:v>
                </c:pt>
                <c:pt idx="31">
                  <c:v>2.1428571428571859E-6</c:v>
                </c:pt>
                <c:pt idx="32">
                  <c:v>3.9285714285714896E-3</c:v>
                </c:pt>
                <c:pt idx="33">
                  <c:v>3.0357142857143217E-3</c:v>
                </c:pt>
                <c:pt idx="34">
                  <c:v>3.5714285714286175E-6</c:v>
                </c:pt>
                <c:pt idx="35">
                  <c:v>3.3928571428572018E-7</c:v>
                </c:pt>
                <c:pt idx="36">
                  <c:v>1.7857142857143064E-6</c:v>
                </c:pt>
                <c:pt idx="37">
                  <c:v>4.1071428571428931E-7</c:v>
                </c:pt>
                <c:pt idx="38">
                  <c:v>4.1071428571428931E-7</c:v>
                </c:pt>
                <c:pt idx="40">
                  <c:v>1.4464285714285959E-4</c:v>
                </c:pt>
                <c:pt idx="41">
                  <c:v>1.9285714285714552E-4</c:v>
                </c:pt>
                <c:pt idx="42">
                  <c:v>3.500000000000062E-5</c:v>
                </c:pt>
                <c:pt idx="43">
                  <c:v>3.0357142857143639E-8</c:v>
                </c:pt>
                <c:pt idx="44">
                  <c:v>4.8214285714286443E-7</c:v>
                </c:pt>
                <c:pt idx="45">
                  <c:v>5.1071428571428594E-6</c:v>
                </c:pt>
                <c:pt idx="46">
                  <c:v>7.9821428571429674E-6</c:v>
                </c:pt>
                <c:pt idx="47">
                  <c:v>2.9464285714286057E-6</c:v>
                </c:pt>
                <c:pt idx="48">
                  <c:v>2.017857142857185E-6</c:v>
                </c:pt>
                <c:pt idx="49">
                  <c:v>1.2500000000000277E-7</c:v>
                </c:pt>
                <c:pt idx="50">
                  <c:v>5.3928571428572111E-6</c:v>
                </c:pt>
                <c:pt idx="51">
                  <c:v>1.517857142857164E-6</c:v>
                </c:pt>
                <c:pt idx="52">
                  <c:v>1.0232142857142859E-5</c:v>
                </c:pt>
                <c:pt idx="53">
                  <c:v>8.1428571428571467E-6</c:v>
                </c:pt>
                <c:pt idx="54">
                  <c:v>4.1428571428571952E-6</c:v>
                </c:pt>
                <c:pt idx="55">
                  <c:v>6.6071428571429111E-6</c:v>
                </c:pt>
                <c:pt idx="56">
                  <c:v>1.4910714285714546E-5</c:v>
                </c:pt>
                <c:pt idx="57">
                  <c:v>7.5000000000001548E-7</c:v>
                </c:pt>
                <c:pt idx="58">
                  <c:v>1.0000000000000189E-5</c:v>
                </c:pt>
                <c:pt idx="59">
                  <c:v>6.6428571428572254E-6</c:v>
                </c:pt>
                <c:pt idx="60">
                  <c:v>5.5357142857144241E-7</c:v>
                </c:pt>
                <c:pt idx="61">
                  <c:v>8.6964285714287434E-6</c:v>
                </c:pt>
                <c:pt idx="62">
                  <c:v>3.9285714285715308E-7</c:v>
                </c:pt>
                <c:pt idx="63">
                  <c:v>8.8750000000002039E-6</c:v>
                </c:pt>
                <c:pt idx="64">
                  <c:v>2.0714285714285802E-6</c:v>
                </c:pt>
                <c:pt idx="65">
                  <c:v>5.3571428571429024E-7</c:v>
                </c:pt>
                <c:pt idx="66">
                  <c:v>4.1607142857142934E-6</c:v>
                </c:pt>
                <c:pt idx="67">
                  <c:v>3.3571428571429139E-6</c:v>
                </c:pt>
                <c:pt idx="68">
                  <c:v>7.3214285714286998E-7</c:v>
                </c:pt>
                <c:pt idx="69">
                  <c:v>8.9285714285714259E-6</c:v>
                </c:pt>
                <c:pt idx="70">
                  <c:v>7.6785714285715748E-7</c:v>
                </c:pt>
                <c:pt idx="71">
                  <c:v>4.8214285714286443E-7</c:v>
                </c:pt>
                <c:pt idx="72">
                  <c:v>1.1428571428571678E-6</c:v>
                </c:pt>
                <c:pt idx="73">
                  <c:v>1.6428571428571767E-6</c:v>
                </c:pt>
                <c:pt idx="74">
                  <c:v>1.0714285714285984E-7</c:v>
                </c:pt>
                <c:pt idx="75">
                  <c:v>2.4821428571428956E-6</c:v>
                </c:pt>
                <c:pt idx="76">
                  <c:v>1.6785714285714637E-6</c:v>
                </c:pt>
                <c:pt idx="77">
                  <c:v>1.0714285714285928E-6</c:v>
                </c:pt>
                <c:pt idx="78">
                  <c:v>7.1428571428572649E-7</c:v>
                </c:pt>
                <c:pt idx="79">
                  <c:v>1.8035714285714572E-6</c:v>
                </c:pt>
                <c:pt idx="80">
                  <c:v>4.4642857142857767E-7</c:v>
                </c:pt>
                <c:pt idx="81">
                  <c:v>1.8035714285714572E-6</c:v>
                </c:pt>
                <c:pt idx="82">
                  <c:v>1.2500000000000204E-6</c:v>
                </c:pt>
                <c:pt idx="83">
                  <c:v>2.5178571428571921E-6</c:v>
                </c:pt>
                <c:pt idx="84">
                  <c:v>6.4285714285715402E-7</c:v>
                </c:pt>
                <c:pt idx="85">
                  <c:v>3.3928571428572034E-7</c:v>
                </c:pt>
                <c:pt idx="86">
                  <c:v>9.1428571428571507E-6</c:v>
                </c:pt>
                <c:pt idx="87">
                  <c:v>8.178571428571428E-6</c:v>
                </c:pt>
                <c:pt idx="88">
                  <c:v>3.0357142857143575E-7</c:v>
                </c:pt>
                <c:pt idx="89">
                  <c:v>7.8392857142858576E-6</c:v>
                </c:pt>
                <c:pt idx="90">
                  <c:v>4.7678571428572019E-6</c:v>
                </c:pt>
                <c:pt idx="91">
                  <c:v>2.4464285714285995E-6</c:v>
                </c:pt>
                <c:pt idx="92">
                  <c:v>1.3392857142857445E-6</c:v>
                </c:pt>
                <c:pt idx="93">
                  <c:v>2.6607142857143578E-6</c:v>
                </c:pt>
                <c:pt idx="94">
                  <c:v>5.8928571428572388E-7</c:v>
                </c:pt>
                <c:pt idx="95">
                  <c:v>5.3571428571429024E-7</c:v>
                </c:pt>
                <c:pt idx="96">
                  <c:v>2.1964285714285811E-6</c:v>
                </c:pt>
                <c:pt idx="97">
                  <c:v>1.5892857142857491E-6</c:v>
                </c:pt>
                <c:pt idx="98">
                  <c:v>1.2321428571428724E-6</c:v>
                </c:pt>
                <c:pt idx="99">
                  <c:v>1.8392857142857535E-6</c:v>
                </c:pt>
                <c:pt idx="100">
                  <c:v>4.2857142857144011E-7</c:v>
                </c:pt>
                <c:pt idx="101">
                  <c:v>1.785714285714316E-7</c:v>
                </c:pt>
                <c:pt idx="102">
                  <c:v>3.9285714285715076E-6</c:v>
                </c:pt>
                <c:pt idx="103">
                  <c:v>3.2321428571429138E-6</c:v>
                </c:pt>
                <c:pt idx="104">
                  <c:v>6.5178571428572232E-6</c:v>
                </c:pt>
                <c:pt idx="105">
                  <c:v>1.6964285714286124E-6</c:v>
                </c:pt>
                <c:pt idx="106">
                  <c:v>2.5178571428571921E-6</c:v>
                </c:pt>
                <c:pt idx="107">
                  <c:v>1.3928571428571717E-6</c:v>
                </c:pt>
                <c:pt idx="108">
                  <c:v>9.2500000000001418E-6</c:v>
                </c:pt>
                <c:pt idx="109">
                  <c:v>5.6428571428572147E-6</c:v>
                </c:pt>
                <c:pt idx="110">
                  <c:v>2.8571428571429038E-6</c:v>
                </c:pt>
                <c:pt idx="111">
                  <c:v>1.096428571428601E-5</c:v>
                </c:pt>
                <c:pt idx="112">
                  <c:v>1.4250000000000152E-6</c:v>
                </c:pt>
                <c:pt idx="113">
                  <c:v>4.1250000000000129E-7</c:v>
                </c:pt>
                <c:pt idx="114">
                  <c:v>1.4696428571428688E-6</c:v>
                </c:pt>
                <c:pt idx="115">
                  <c:v>1.114285714285748E-6</c:v>
                </c:pt>
                <c:pt idx="116">
                  <c:v>1.1803571428571721E-6</c:v>
                </c:pt>
                <c:pt idx="117">
                  <c:v>6.3392857142858322E-6</c:v>
                </c:pt>
                <c:pt idx="118">
                  <c:v>6.0714285714287096E-7</c:v>
                </c:pt>
                <c:pt idx="119">
                  <c:v>1.3035714285714548E-7</c:v>
                </c:pt>
                <c:pt idx="120">
                  <c:v>8.1428571428571467E-6</c:v>
                </c:pt>
                <c:pt idx="121">
                  <c:v>7.6964285714286716E-6</c:v>
                </c:pt>
                <c:pt idx="122">
                  <c:v>8.8517857142859585E-5</c:v>
                </c:pt>
                <c:pt idx="123">
                  <c:v>2.3214285714286076E-7</c:v>
                </c:pt>
                <c:pt idx="124">
                  <c:v>8.2857142857144729E-7</c:v>
                </c:pt>
                <c:pt idx="125">
                  <c:v>1.2821428571428745E-6</c:v>
                </c:pt>
                <c:pt idx="126">
                  <c:v>7.6428571428572749E-7</c:v>
                </c:pt>
                <c:pt idx="127">
                  <c:v>1.6571428571428808E-6</c:v>
                </c:pt>
                <c:pt idx="128">
                  <c:v>1.1607142857142879E-3</c:v>
                </c:pt>
                <c:pt idx="129">
                  <c:v>5.4285714285714975E-6</c:v>
                </c:pt>
                <c:pt idx="130">
                  <c:v>9.0357142857144858E-7</c:v>
                </c:pt>
                <c:pt idx="131">
                  <c:v>1.8750000000000192E-3</c:v>
                </c:pt>
                <c:pt idx="132">
                  <c:v>3.0000000000000587E-5</c:v>
                </c:pt>
                <c:pt idx="133">
                  <c:v>1.1928571428571727E-5</c:v>
                </c:pt>
                <c:pt idx="134">
                  <c:v>6.5000000000001055E-6</c:v>
                </c:pt>
                <c:pt idx="135">
                  <c:v>2.7142857142857517E-6</c:v>
                </c:pt>
                <c:pt idx="145">
                  <c:v>1.4839285714285895E-4</c:v>
                </c:pt>
                <c:pt idx="146">
                  <c:v>5.8750000000000761E-4</c:v>
                </c:pt>
                <c:pt idx="147">
                  <c:v>7.1428571428572649E-7</c:v>
                </c:pt>
                <c:pt idx="148">
                  <c:v>1.2500000000000204E-6</c:v>
                </c:pt>
                <c:pt idx="149">
                  <c:v>2.2321428571428847E-4</c:v>
                </c:pt>
                <c:pt idx="150">
                  <c:v>1.8750000000000266E-4</c:v>
                </c:pt>
                <c:pt idx="151">
                  <c:v>5.1071428571428594E-6</c:v>
                </c:pt>
                <c:pt idx="152">
                  <c:v>1.4928571428571699E-5</c:v>
                </c:pt>
                <c:pt idx="153">
                  <c:v>1.1267857142857468E-5</c:v>
                </c:pt>
                <c:pt idx="154">
                  <c:v>2.0357142857143227E-6</c:v>
                </c:pt>
                <c:pt idx="155">
                  <c:v>8.2142857142858339E-7</c:v>
                </c:pt>
                <c:pt idx="156">
                  <c:v>5.1785714285715162E-7</c:v>
                </c:pt>
                <c:pt idx="157">
                  <c:v>1.6428571428571759E-6</c:v>
                </c:pt>
                <c:pt idx="158">
                  <c:v>4.500000000000073E-6</c:v>
                </c:pt>
                <c:pt idx="159">
                  <c:v>1.2160714285714422E-3</c:v>
                </c:pt>
                <c:pt idx="160">
                  <c:v>9.0892857142858667E-4</c:v>
                </c:pt>
                <c:pt idx="161">
                  <c:v>9.9821428571431297E-4</c:v>
                </c:pt>
                <c:pt idx="162">
                  <c:v>1.2267857142857343E-3</c:v>
                </c:pt>
                <c:pt idx="163">
                  <c:v>3.1428571428571838E-3</c:v>
                </c:pt>
                <c:pt idx="164">
                  <c:v>1.8035714285714445E-3</c:v>
                </c:pt>
                <c:pt idx="165">
                  <c:v>1.5571428571428641E-3</c:v>
                </c:pt>
                <c:pt idx="166">
                  <c:v>9.4821428571431154E-4</c:v>
                </c:pt>
                <c:pt idx="167">
                  <c:v>1.3107142857142861E-4</c:v>
                </c:pt>
                <c:pt idx="168">
                  <c:v>1.5875000000000183E-4</c:v>
                </c:pt>
                <c:pt idx="169">
                  <c:v>1.7660714285714643E-4</c:v>
                </c:pt>
                <c:pt idx="173">
                  <c:v>2.7321428571429012E-6</c:v>
                </c:pt>
                <c:pt idx="174">
                  <c:v>7.0178571428572337E-6</c:v>
                </c:pt>
                <c:pt idx="175">
                  <c:v>9.5910714285714284E-6</c:v>
                </c:pt>
                <c:pt idx="176">
                  <c:v>6.5535714285715335E-5</c:v>
                </c:pt>
                <c:pt idx="177">
                  <c:v>3.3750000000000273E-4</c:v>
                </c:pt>
                <c:pt idx="178">
                  <c:v>7.2857142857144083E-4</c:v>
                </c:pt>
                <c:pt idx="179">
                  <c:v>1.5017857142857441E-5</c:v>
                </c:pt>
                <c:pt idx="181">
                  <c:v>5.1785714285714434E-4</c:v>
                </c:pt>
                <c:pt idx="182">
                  <c:v>1.6928571428571744E-4</c:v>
                </c:pt>
                <c:pt idx="184">
                  <c:v>5.142857142857212E-5</c:v>
                </c:pt>
                <c:pt idx="185">
                  <c:v>5.3571428571428824E-6</c:v>
                </c:pt>
                <c:pt idx="188">
                  <c:v>6.964285714285815E-5</c:v>
                </c:pt>
                <c:pt idx="191">
                  <c:v>2.1428571428571859E-6</c:v>
                </c:pt>
                <c:pt idx="192">
                  <c:v>4.4642857142857434E-6</c:v>
                </c:pt>
                <c:pt idx="194">
                  <c:v>8.9285714285714284E-7</c:v>
                </c:pt>
                <c:pt idx="195">
                  <c:v>1.0357142857142857E-6</c:v>
                </c:pt>
                <c:pt idx="196">
                  <c:v>5.8928571428572241E-5</c:v>
                </c:pt>
                <c:pt idx="197">
                  <c:v>4.8392857142858051E-6</c:v>
                </c:pt>
                <c:pt idx="198">
                  <c:v>1.2928571428571636E-4</c:v>
                </c:pt>
                <c:pt idx="200">
                  <c:v>1.7857142857143064E-6</c:v>
                </c:pt>
                <c:pt idx="203">
                  <c:v>4.1071428571428571E-6</c:v>
                </c:pt>
                <c:pt idx="205">
                  <c:v>2.8571428571429178E-7</c:v>
                </c:pt>
                <c:pt idx="206">
                  <c:v>2.2678571428572097E-6</c:v>
                </c:pt>
                <c:pt idx="207">
                  <c:v>1.1785714285714558E-6</c:v>
                </c:pt>
                <c:pt idx="208">
                  <c:v>5.7142857142857823E-6</c:v>
                </c:pt>
                <c:pt idx="210">
                  <c:v>3.3928571428572034E-7</c:v>
                </c:pt>
                <c:pt idx="212">
                  <c:v>5.8928571428572388E-7</c:v>
                </c:pt>
                <c:pt idx="213">
                  <c:v>1.9642857142857575E-5</c:v>
                </c:pt>
                <c:pt idx="215">
                  <c:v>3.5714285714286212E-5</c:v>
                </c:pt>
                <c:pt idx="217">
                  <c:v>1.0000000000000165E-6</c:v>
                </c:pt>
                <c:pt idx="220">
                  <c:v>9.8214285714287987E-7</c:v>
                </c:pt>
                <c:pt idx="221">
                  <c:v>2.6785714285715036E-7</c:v>
                </c:pt>
                <c:pt idx="222">
                  <c:v>7.1428571428572649E-7</c:v>
                </c:pt>
                <c:pt idx="223">
                  <c:v>5.8928571428572388E-7</c:v>
                </c:pt>
                <c:pt idx="224">
                  <c:v>3.2142857142857728E-7</c:v>
                </c:pt>
                <c:pt idx="225">
                  <c:v>6.4285714285715277E-5</c:v>
                </c:pt>
                <c:pt idx="226">
                  <c:v>6.1250000000000591E-6</c:v>
                </c:pt>
                <c:pt idx="228">
                  <c:v>8.9857142857145117E-5</c:v>
                </c:pt>
                <c:pt idx="229">
                  <c:v>1.0285714285714462E-4</c:v>
                </c:pt>
                <c:pt idx="230">
                  <c:v>5.6071428571428928E-5</c:v>
                </c:pt>
                <c:pt idx="231">
                  <c:v>7.8928571428572565E-5</c:v>
                </c:pt>
                <c:pt idx="232">
                  <c:v>1.9642857142857643E-7</c:v>
                </c:pt>
                <c:pt idx="233">
                  <c:v>8.9285714285714527E-8</c:v>
                </c:pt>
                <c:pt idx="238">
                  <c:v>5.3571428571428824E-6</c:v>
                </c:pt>
                <c:pt idx="239">
                  <c:v>9.6428571428571764E-7</c:v>
                </c:pt>
                <c:pt idx="240">
                  <c:v>3.3571428571429026E-4</c:v>
                </c:pt>
                <c:pt idx="241">
                  <c:v>1.0535714285714437E-6</c:v>
                </c:pt>
                <c:pt idx="242">
                  <c:v>5.5357142857144241E-7</c:v>
                </c:pt>
                <c:pt idx="243">
                  <c:v>4.2857142857143886E-5</c:v>
                </c:pt>
                <c:pt idx="244">
                  <c:v>2.3750000000000011E-4</c:v>
                </c:pt>
                <c:pt idx="246">
                  <c:v>3.5178571428572092E-6</c:v>
                </c:pt>
                <c:pt idx="247">
                  <c:v>2.116071428571468E-5</c:v>
                </c:pt>
                <c:pt idx="248">
                  <c:v>1.6071428571428869E-7</c:v>
                </c:pt>
                <c:pt idx="249">
                  <c:v>2.2321428571428954E-5</c:v>
                </c:pt>
                <c:pt idx="251">
                  <c:v>1.6785714285714637E-6</c:v>
                </c:pt>
                <c:pt idx="252">
                  <c:v>8.9285714285714284E-7</c:v>
                </c:pt>
                <c:pt idx="253">
                  <c:v>1.785714285714316E-7</c:v>
                </c:pt>
                <c:pt idx="254">
                  <c:v>8.3928571428573025E-5</c:v>
                </c:pt>
                <c:pt idx="255">
                  <c:v>2.1428571428571892E-5</c:v>
                </c:pt>
                <c:pt idx="257">
                  <c:v>1.0375000000000001E-4</c:v>
                </c:pt>
                <c:pt idx="259">
                  <c:v>1.7142857142857552E-4</c:v>
                </c:pt>
                <c:pt idx="260">
                  <c:v>2.5000000000000539E-7</c:v>
                </c:pt>
                <c:pt idx="261">
                  <c:v>2.1428571428571974E-7</c:v>
                </c:pt>
                <c:pt idx="262">
                  <c:v>3.5230357142857681E-4</c:v>
                </c:pt>
                <c:pt idx="263">
                  <c:v>1.0714285714285984E-7</c:v>
                </c:pt>
                <c:pt idx="264">
                  <c:v>2.3214285714286076E-7</c:v>
                </c:pt>
                <c:pt idx="265">
                  <c:v>8.9285714285714259E-6</c:v>
                </c:pt>
                <c:pt idx="266">
                  <c:v>2.4821428571428873E-4</c:v>
                </c:pt>
                <c:pt idx="268">
                  <c:v>5.0000000000001025E-7</c:v>
                </c:pt>
                <c:pt idx="269">
                  <c:v>8.0357142857144668E-7</c:v>
                </c:pt>
                <c:pt idx="271">
                  <c:v>1.785714285714316E-7</c:v>
                </c:pt>
                <c:pt idx="272">
                  <c:v>6.5000000000001133E-5</c:v>
                </c:pt>
                <c:pt idx="273">
                  <c:v>1.1125000000000211E-6</c:v>
                </c:pt>
                <c:pt idx="274">
                  <c:v>1.3607142857142881E-4</c:v>
                </c:pt>
                <c:pt idx="275">
                  <c:v>8.0714285714287282E-6</c:v>
                </c:pt>
                <c:pt idx="276">
                  <c:v>6.0714285714287096E-7</c:v>
                </c:pt>
                <c:pt idx="277">
                  <c:v>6.4285714285715455E-7</c:v>
                </c:pt>
                <c:pt idx="278">
                  <c:v>1.4285714285714568E-7</c:v>
                </c:pt>
                <c:pt idx="279">
                  <c:v>3.5714285714286175E-6</c:v>
                </c:pt>
                <c:pt idx="281">
                  <c:v>3.0357142857143575E-7</c:v>
                </c:pt>
                <c:pt idx="283">
                  <c:v>1.0428571428571626E-6</c:v>
                </c:pt>
                <c:pt idx="284">
                  <c:v>2.8571428571429038E-6</c:v>
                </c:pt>
                <c:pt idx="285">
                  <c:v>9.9464285714287771E-6</c:v>
                </c:pt>
                <c:pt idx="287">
                  <c:v>9.9642857142859059E-6</c:v>
                </c:pt>
                <c:pt idx="289">
                  <c:v>1.9821428571428868E-6</c:v>
                </c:pt>
                <c:pt idx="290">
                  <c:v>7.8750000000001649E-7</c:v>
                </c:pt>
                <c:pt idx="292">
                  <c:v>1.7607142857143178E-7</c:v>
                </c:pt>
                <c:pt idx="296">
                  <c:v>5.2142857142857907E-7</c:v>
                </c:pt>
                <c:pt idx="297">
                  <c:v>8.2857142857144729E-7</c:v>
                </c:pt>
                <c:pt idx="298">
                  <c:v>1.5089285714285994E-6</c:v>
                </c:pt>
                <c:pt idx="300">
                  <c:v>2.3214285714285812E-6</c:v>
                </c:pt>
                <c:pt idx="301">
                  <c:v>4.6428571428571997E-6</c:v>
                </c:pt>
                <c:pt idx="302">
                  <c:v>3.6785714285715092E-6</c:v>
                </c:pt>
                <c:pt idx="303">
                  <c:v>5.0000000000000826E-6</c:v>
                </c:pt>
                <c:pt idx="304">
                  <c:v>1.2142857142857432E-6</c:v>
                </c:pt>
                <c:pt idx="306">
                  <c:v>7.4875000000001507E-7</c:v>
                </c:pt>
                <c:pt idx="307">
                  <c:v>2.2321428571428912E-6</c:v>
                </c:pt>
                <c:pt idx="308">
                  <c:v>1.9821428571428868E-6</c:v>
                </c:pt>
                <c:pt idx="309">
                  <c:v>2.285714285714352E-6</c:v>
                </c:pt>
                <c:pt idx="311">
                  <c:v>3.5714285714286175E-6</c:v>
                </c:pt>
                <c:pt idx="312">
                  <c:v>4.2857142857143886E-5</c:v>
                </c:pt>
                <c:pt idx="313">
                  <c:v>3.0357142857143343E-4</c:v>
                </c:pt>
                <c:pt idx="315">
                  <c:v>1.9642857142857542E-6</c:v>
                </c:pt>
                <c:pt idx="316">
                  <c:v>4.4642857142857665E-5</c:v>
                </c:pt>
                <c:pt idx="317">
                  <c:v>1.7857142857143017E-4</c:v>
                </c:pt>
                <c:pt idx="318">
                  <c:v>3.6428571428572176E-5</c:v>
                </c:pt>
                <c:pt idx="319">
                  <c:v>6.4285714285715142E-6</c:v>
                </c:pt>
                <c:pt idx="320">
                  <c:v>3.0357142857143508E-5</c:v>
                </c:pt>
                <c:pt idx="321">
                  <c:v>1.5035714285714491E-6</c:v>
                </c:pt>
                <c:pt idx="322">
                  <c:v>1.3928571428571739E-5</c:v>
                </c:pt>
                <c:pt idx="323">
                  <c:v>5.5357142857144122E-5</c:v>
                </c:pt>
                <c:pt idx="324">
                  <c:v>5.1785714285714987E-5</c:v>
                </c:pt>
                <c:pt idx="325">
                  <c:v>2.6071428571429136E-4</c:v>
                </c:pt>
                <c:pt idx="326">
                  <c:v>6.9642857142858343E-7</c:v>
                </c:pt>
                <c:pt idx="327">
                  <c:v>6.2500000000001126E-5</c:v>
                </c:pt>
                <c:pt idx="328">
                  <c:v>3.7500000000000674E-5</c:v>
                </c:pt>
                <c:pt idx="329">
                  <c:v>5.1785714285714987E-5</c:v>
                </c:pt>
                <c:pt idx="330">
                  <c:v>7.3214285714286737E-5</c:v>
                </c:pt>
                <c:pt idx="331">
                  <c:v>1.4642857142857486E-5</c:v>
                </c:pt>
                <c:pt idx="332">
                  <c:v>2.5178571428571921E-6</c:v>
                </c:pt>
                <c:pt idx="333">
                  <c:v>1.9642857142857507E-4</c:v>
                </c:pt>
                <c:pt idx="334">
                  <c:v>8.8392857142859338E-7</c:v>
                </c:pt>
                <c:pt idx="335">
                  <c:v>2.0535714285714807E-6</c:v>
                </c:pt>
                <c:pt idx="337">
                  <c:v>1.7714285714286106E-6</c:v>
                </c:pt>
                <c:pt idx="338">
                  <c:v>1.2500000000000204E-6</c:v>
                </c:pt>
                <c:pt idx="339">
                  <c:v>2.8571428571429038E-6</c:v>
                </c:pt>
                <c:pt idx="340">
                  <c:v>1.7857142857143064E-6</c:v>
                </c:pt>
                <c:pt idx="341">
                  <c:v>3.5178571428572092E-6</c:v>
                </c:pt>
                <c:pt idx="342">
                  <c:v>1.5232142857142941E-6</c:v>
                </c:pt>
                <c:pt idx="343">
                  <c:v>1.1964285714286054E-5</c:v>
                </c:pt>
                <c:pt idx="344">
                  <c:v>9.7500000000001506E-6</c:v>
                </c:pt>
                <c:pt idx="345">
                  <c:v>1.8392857142857535E-6</c:v>
                </c:pt>
                <c:pt idx="346">
                  <c:v>3.5714285714286314E-7</c:v>
                </c:pt>
                <c:pt idx="347">
                  <c:v>1.5928571428571732E-6</c:v>
                </c:pt>
                <c:pt idx="348">
                  <c:v>2.5714285714286008E-6</c:v>
                </c:pt>
                <c:pt idx="349">
                  <c:v>5.0000000000000826E-6</c:v>
                </c:pt>
                <c:pt idx="351">
                  <c:v>3.2857142857143852E-7</c:v>
                </c:pt>
                <c:pt idx="352">
                  <c:v>6.5000000000001055E-6</c:v>
                </c:pt>
                <c:pt idx="353">
                  <c:v>2.8035714285714955E-6</c:v>
                </c:pt>
                <c:pt idx="354">
                  <c:v>1.7446428571428872E-6</c:v>
                </c:pt>
                <c:pt idx="355">
                  <c:v>2.4821428571428956E-6</c:v>
                </c:pt>
                <c:pt idx="356">
                  <c:v>4.2500000000000669E-6</c:v>
                </c:pt>
                <c:pt idx="357">
                  <c:v>4.3750000000000708E-6</c:v>
                </c:pt>
                <c:pt idx="358">
                  <c:v>3.7142857142857849E-7</c:v>
                </c:pt>
                <c:pt idx="359">
                  <c:v>1.1839285714285965E-6</c:v>
                </c:pt>
                <c:pt idx="360">
                  <c:v>1.7785714285714678E-6</c:v>
                </c:pt>
                <c:pt idx="361">
                  <c:v>1.0785714285714508E-6</c:v>
                </c:pt>
                <c:pt idx="362">
                  <c:v>5.0714285714286885E-7</c:v>
                </c:pt>
                <c:pt idx="363">
                  <c:v>1.7089285714286091E-6</c:v>
                </c:pt>
                <c:pt idx="364">
                  <c:v>5.1964285714285914E-6</c:v>
                </c:pt>
                <c:pt idx="365">
                  <c:v>4.7678571428572188E-7</c:v>
                </c:pt>
                <c:pt idx="366">
                  <c:v>4.4821428571429162E-6</c:v>
                </c:pt>
                <c:pt idx="367">
                  <c:v>1.0660714285714518E-6</c:v>
                </c:pt>
                <c:pt idx="368">
                  <c:v>8.9285714285714527E-8</c:v>
                </c:pt>
                <c:pt idx="369">
                  <c:v>4.8750000000000973E-7</c:v>
                </c:pt>
                <c:pt idx="370">
                  <c:v>1.9285714285714594E-6</c:v>
                </c:pt>
                <c:pt idx="371" formatCode="0.000E+00">
                  <c:v>3.6250000000000644E-5</c:v>
                </c:pt>
                <c:pt idx="373" formatCode="0.000E+00">
                  <c:v>4.0178571428572002E-5</c:v>
                </c:pt>
                <c:pt idx="374">
                  <c:v>1.0678571428571569E-4</c:v>
                </c:pt>
                <c:pt idx="375">
                  <c:v>1.0678571428571569E-4</c:v>
                </c:pt>
                <c:pt idx="376">
                  <c:v>1.7285714285714601E-4</c:v>
                </c:pt>
                <c:pt idx="377">
                  <c:v>1.7285714285714601E-4</c:v>
                </c:pt>
                <c:pt idx="378">
                  <c:v>1.3410714285714552E-5</c:v>
                </c:pt>
                <c:pt idx="379">
                  <c:v>3.6785714285715117E-5</c:v>
                </c:pt>
                <c:pt idx="380">
                  <c:v>4.1785714285714534E-5</c:v>
                </c:pt>
                <c:pt idx="381">
                  <c:v>7.4107142857144382E-5</c:v>
                </c:pt>
                <c:pt idx="382">
                  <c:v>1.1267857142857429E-4</c:v>
                </c:pt>
                <c:pt idx="383">
                  <c:v>1.9607142857142927E-4</c:v>
                </c:pt>
                <c:pt idx="384">
                  <c:v>1.9607142857142927E-4</c:v>
                </c:pt>
                <c:pt idx="385">
                  <c:v>6.7678571428572319E-6</c:v>
                </c:pt>
                <c:pt idx="386">
                  <c:v>9.8392857142858995E-6</c:v>
                </c:pt>
                <c:pt idx="387">
                  <c:v>1.0357142857142856E-4</c:v>
                </c:pt>
                <c:pt idx="388">
                  <c:v>3.5357142857143596E-5</c:v>
                </c:pt>
                <c:pt idx="389">
                  <c:v>5.6071428571428834E-6</c:v>
                </c:pt>
                <c:pt idx="390">
                  <c:v>6.0178571428572196E-6</c:v>
                </c:pt>
                <c:pt idx="391">
                  <c:v>2.4821428571429001E-5</c:v>
                </c:pt>
                <c:pt idx="392">
                  <c:v>1.069642857142858E-4</c:v>
                </c:pt>
                <c:pt idx="393">
                  <c:v>9.7857142857144769E-5</c:v>
                </c:pt>
                <c:pt idx="394">
                  <c:v>9.7857142857144769E-5</c:v>
                </c:pt>
                <c:pt idx="395">
                  <c:v>6.8928571428572471E-5</c:v>
                </c:pt>
                <c:pt idx="396">
                  <c:v>6.8928571428572471E-5</c:v>
                </c:pt>
                <c:pt idx="397">
                  <c:v>1.6785714285714637E-6</c:v>
                </c:pt>
                <c:pt idx="398">
                  <c:v>1.6785714285714637E-6</c:v>
                </c:pt>
                <c:pt idx="399">
                  <c:v>1.8571428571428829E-6</c:v>
                </c:pt>
                <c:pt idx="400">
                  <c:v>1.8571428571428829E-6</c:v>
                </c:pt>
                <c:pt idx="401">
                  <c:v>2.7321428571429012E-6</c:v>
                </c:pt>
                <c:pt idx="409">
                  <c:v>6.0255357142857624E-5</c:v>
                </c:pt>
                <c:pt idx="410">
                  <c:v>6.0250000000000828E-5</c:v>
                </c:pt>
                <c:pt idx="411">
                  <c:v>8.6910714285714184E-6</c:v>
                </c:pt>
                <c:pt idx="412">
                  <c:v>1.9807142857143089E-5</c:v>
                </c:pt>
                <c:pt idx="413">
                  <c:v>8.7142857142858577E-7</c:v>
                </c:pt>
                <c:pt idx="414">
                  <c:v>1.6158928571428723E-5</c:v>
                </c:pt>
                <c:pt idx="415">
                  <c:v>1.6158928571428723E-5</c:v>
                </c:pt>
                <c:pt idx="416">
                  <c:v>4.2053571428572238E-6</c:v>
                </c:pt>
                <c:pt idx="417">
                  <c:v>2.3107142857143272E-6</c:v>
                </c:pt>
                <c:pt idx="418">
                  <c:v>4.7035714285714993E-6</c:v>
                </c:pt>
                <c:pt idx="419">
                  <c:v>2.8232142857143456E-6</c:v>
                </c:pt>
                <c:pt idx="420">
                  <c:v>3.3714285714286063E-6</c:v>
                </c:pt>
                <c:pt idx="421">
                  <c:v>3.3714285714286063E-6</c:v>
                </c:pt>
                <c:pt idx="423">
                  <c:v>9.0535714285715352E-7</c:v>
                </c:pt>
                <c:pt idx="424">
                  <c:v>2.017857142857185E-6</c:v>
                </c:pt>
                <c:pt idx="425">
                  <c:v>1.2196428571428581E-6</c:v>
                </c:pt>
                <c:pt idx="426">
                  <c:v>1.6214285714286025E-6</c:v>
                </c:pt>
                <c:pt idx="427">
                  <c:v>1.4660714285714576E-5</c:v>
                </c:pt>
                <c:pt idx="428">
                  <c:v>4.1071428571428931E-7</c:v>
                </c:pt>
                <c:pt idx="430">
                  <c:v>1.3107142857142881E-6</c:v>
                </c:pt>
                <c:pt idx="431">
                  <c:v>1.1607142857143045E-8</c:v>
                </c:pt>
                <c:pt idx="433">
                  <c:v>4.0000000000000824E-7</c:v>
                </c:pt>
                <c:pt idx="435">
                  <c:v>9.2464285714287093E-6</c:v>
                </c:pt>
                <c:pt idx="436">
                  <c:v>1.1928571428571727E-5</c:v>
                </c:pt>
                <c:pt idx="437">
                  <c:v>3.4107142857143506E-6</c:v>
                </c:pt>
                <c:pt idx="438">
                  <c:v>1.1964285714286045E-6</c:v>
                </c:pt>
                <c:pt idx="439">
                  <c:v>7.3928571428572657E-7</c:v>
                </c:pt>
                <c:pt idx="440">
                  <c:v>7.3928571428572657E-7</c:v>
                </c:pt>
                <c:pt idx="443">
                  <c:v>7.160714285714417E-7</c:v>
                </c:pt>
                <c:pt idx="444">
                  <c:v>1.7839285714286086E-6</c:v>
                </c:pt>
                <c:pt idx="445">
                  <c:v>1.6964285714286208E-7</c:v>
                </c:pt>
                <c:pt idx="446">
                  <c:v>1.0142857142857421E-6</c:v>
                </c:pt>
                <c:pt idx="448">
                  <c:v>2.5892857142857495E-6</c:v>
                </c:pt>
                <c:pt idx="449">
                  <c:v>1.4285714285714507E-6</c:v>
                </c:pt>
                <c:pt idx="450">
                  <c:v>6.4285714285715548E-8</c:v>
                </c:pt>
                <c:pt idx="451">
                  <c:v>6.3928571428572477E-7</c:v>
                </c:pt>
                <c:pt idx="453">
                  <c:v>5.7321428571429322E-6</c:v>
                </c:pt>
                <c:pt idx="455">
                  <c:v>1.162500000000024E-6</c:v>
                </c:pt>
                <c:pt idx="457">
                  <c:v>6.5517857142858111E-6</c:v>
                </c:pt>
                <c:pt idx="458">
                  <c:v>3.6035714285715175E-6</c:v>
                </c:pt>
                <c:pt idx="459">
                  <c:v>6.5517857142858111E-6</c:v>
                </c:pt>
                <c:pt idx="461">
                  <c:v>2.048214285714334E-6</c:v>
                </c:pt>
                <c:pt idx="462">
                  <c:v>1.9892857142857519E-6</c:v>
                </c:pt>
                <c:pt idx="463">
                  <c:v>5.9464285714287098E-7</c:v>
                </c:pt>
                <c:pt idx="464">
                  <c:v>1.5035714285714491E-6</c:v>
                </c:pt>
                <c:pt idx="465">
                  <c:v>7.5571428571429317E-6</c:v>
                </c:pt>
                <c:pt idx="466">
                  <c:v>2.1607142857143414E-4</c:v>
                </c:pt>
                <c:pt idx="467">
                  <c:v>2.3785714285714754E-6</c:v>
                </c:pt>
                <c:pt idx="468">
                  <c:v>1.7857142857143164E-8</c:v>
                </c:pt>
                <c:pt idx="469">
                  <c:v>5.035714285714413E-7</c:v>
                </c:pt>
                <c:pt idx="470">
                  <c:v>1.7446428571428863E-6</c:v>
                </c:pt>
                <c:pt idx="471">
                  <c:v>9.1607142857144973E-7</c:v>
                </c:pt>
                <c:pt idx="472">
                  <c:v>3.0642857142857598E-6</c:v>
                </c:pt>
                <c:pt idx="473">
                  <c:v>4.2714285714286578E-6</c:v>
                </c:pt>
                <c:pt idx="474">
                  <c:v>2.1000000000000417E-6</c:v>
                </c:pt>
                <c:pt idx="475">
                  <c:v>1.6446428571428824E-6</c:v>
                </c:pt>
                <c:pt idx="476">
                  <c:v>7.4285714285715308E-6</c:v>
                </c:pt>
                <c:pt idx="479">
                  <c:v>7.1785714285715265E-6</c:v>
                </c:pt>
                <c:pt idx="480">
                  <c:v>2.1660714285714766E-6</c:v>
                </c:pt>
                <c:pt idx="481">
                  <c:v>3.1375000000000619E-6</c:v>
                </c:pt>
                <c:pt idx="482">
                  <c:v>1.8428571428571772E-6</c:v>
                </c:pt>
                <c:pt idx="483">
                  <c:v>4.8214285714286443E-7</c:v>
                </c:pt>
                <c:pt idx="484">
                  <c:v>2.6196428571428862E-6</c:v>
                </c:pt>
                <c:pt idx="485">
                  <c:v>7.8392857142858926E-7</c:v>
                </c:pt>
                <c:pt idx="486">
                  <c:v>6.8767857142858198E-6</c:v>
                </c:pt>
                <c:pt idx="487">
                  <c:v>2.4428571428571843E-6</c:v>
                </c:pt>
                <c:pt idx="488">
                  <c:v>2.8928571428571928E-7</c:v>
                </c:pt>
                <c:pt idx="489">
                  <c:v>6.357142857142932E-7</c:v>
                </c:pt>
                <c:pt idx="490">
                  <c:v>9.7678571428572747E-7</c:v>
                </c:pt>
                <c:pt idx="491">
                  <c:v>5.4178571428572219E-6</c:v>
                </c:pt>
                <c:pt idx="492">
                  <c:v>2.6464285714286094E-6</c:v>
                </c:pt>
                <c:pt idx="493">
                  <c:v>3.0767857142857499E-6</c:v>
                </c:pt>
                <c:pt idx="494">
                  <c:v>2.8267857142857451E-6</c:v>
                </c:pt>
                <c:pt idx="495">
                  <c:v>1.9714285714286062E-6</c:v>
                </c:pt>
                <c:pt idx="496">
                  <c:v>3.2696428571429168E-6</c:v>
                </c:pt>
                <c:pt idx="497">
                  <c:v>1.4710714285714531E-5</c:v>
                </c:pt>
                <c:pt idx="499">
                  <c:v>1.5892857142857491E-6</c:v>
                </c:pt>
                <c:pt idx="500">
                  <c:v>8.2857142857144729E-7</c:v>
                </c:pt>
                <c:pt idx="501">
                  <c:v>4.0392857142857941E-6</c:v>
                </c:pt>
                <c:pt idx="502">
                  <c:v>1.2678571428571592E-6</c:v>
                </c:pt>
                <c:pt idx="503">
                  <c:v>2.4928571428571783E-6</c:v>
                </c:pt>
                <c:pt idx="504">
                  <c:v>2.183928571428627E-6</c:v>
                </c:pt>
                <c:pt idx="505">
                  <c:v>3.1071428571429488E-7</c:v>
                </c:pt>
                <c:pt idx="506">
                  <c:v>2.4464285714286088E-7</c:v>
                </c:pt>
                <c:pt idx="507">
                  <c:v>1.1410714285714509E-6</c:v>
                </c:pt>
                <c:pt idx="508">
                  <c:v>7.1428571428572671E-9</c:v>
                </c:pt>
                <c:pt idx="509">
                  <c:v>1.9946428571428825E-6</c:v>
                </c:pt>
                <c:pt idx="510">
                  <c:v>1.946428571428616E-7</c:v>
                </c:pt>
                <c:pt idx="511">
                  <c:v>1.6446428571428824E-6</c:v>
                </c:pt>
                <c:pt idx="512">
                  <c:v>9.6803571428571468E-6</c:v>
                </c:pt>
                <c:pt idx="513">
                  <c:v>6.3750000000001285E-7</c:v>
                </c:pt>
                <c:pt idx="514">
                  <c:v>6.6071428571429391E-7</c:v>
                </c:pt>
                <c:pt idx="515">
                  <c:v>9.4464285714287991E-7</c:v>
                </c:pt>
                <c:pt idx="516">
                  <c:v>1.223214285714286E-6</c:v>
                </c:pt>
                <c:pt idx="517">
                  <c:v>9.2142857142858646E-7</c:v>
                </c:pt>
                <c:pt idx="518">
                  <c:v>5.733928571428657E-6</c:v>
                </c:pt>
                <c:pt idx="519">
                  <c:v>6.0000000000001236E-7</c:v>
                </c:pt>
                <c:pt idx="520">
                  <c:v>2.6035714285715038E-6</c:v>
                </c:pt>
                <c:pt idx="521">
                  <c:v>3.6250000000000775E-7</c:v>
                </c:pt>
                <c:pt idx="522">
                  <c:v>1.1125000000000211E-6</c:v>
                </c:pt>
                <c:pt idx="523">
                  <c:v>1.2964285714285999E-6</c:v>
                </c:pt>
                <c:pt idx="525">
                  <c:v>1.4035714285714441E-6</c:v>
                </c:pt>
                <c:pt idx="526">
                  <c:v>2.0982142857143259E-6</c:v>
                </c:pt>
                <c:pt idx="527">
                  <c:v>2.0910714285714659E-6</c:v>
                </c:pt>
                <c:pt idx="528">
                  <c:v>1.4803571428571698E-6</c:v>
                </c:pt>
                <c:pt idx="529">
                  <c:v>1.0053571428571576E-6</c:v>
                </c:pt>
                <c:pt idx="530">
                  <c:v>1.4375000000000142E-6</c:v>
                </c:pt>
                <c:pt idx="531">
                  <c:v>6.26785714285725E-7</c:v>
                </c:pt>
                <c:pt idx="532">
                  <c:v>4.8500000000000603E-6</c:v>
                </c:pt>
                <c:pt idx="533">
                  <c:v>3.6214285714286281E-6</c:v>
                </c:pt>
                <c:pt idx="534">
                  <c:v>1.1428571428571678E-6</c:v>
                </c:pt>
                <c:pt idx="535">
                  <c:v>1.7142857142857675E-7</c:v>
                </c:pt>
                <c:pt idx="536">
                  <c:v>1.5732142857142975E-6</c:v>
                </c:pt>
                <c:pt idx="537">
                  <c:v>8.3375000000001451E-6</c:v>
                </c:pt>
                <c:pt idx="538">
                  <c:v>7.7160714285715658E-6</c:v>
                </c:pt>
                <c:pt idx="539">
                  <c:v>1.1862500000000319E-5</c:v>
                </c:pt>
                <c:pt idx="540">
                  <c:v>2.2857142857143638E-7</c:v>
                </c:pt>
                <c:pt idx="541">
                  <c:v>5.482142857142952E-7</c:v>
                </c:pt>
                <c:pt idx="542">
                  <c:v>5.6250000000000743E-7</c:v>
                </c:pt>
                <c:pt idx="543">
                  <c:v>3.4750000000000434E-6</c:v>
                </c:pt>
                <c:pt idx="544">
                  <c:v>1.3375000000000185E-6</c:v>
                </c:pt>
                <c:pt idx="545">
                  <c:v>1.0357142857142857E-6</c:v>
                </c:pt>
                <c:pt idx="546">
                  <c:v>1.7732142857143085E-6</c:v>
                </c:pt>
                <c:pt idx="548">
                  <c:v>1.2714285714285938E-6</c:v>
                </c:pt>
                <c:pt idx="550">
                  <c:v>1.085714285714286E-6</c:v>
                </c:pt>
                <c:pt idx="551">
                  <c:v>9.3392857142859449E-7</c:v>
                </c:pt>
                <c:pt idx="552">
                  <c:v>3.5357142857143691E-7</c:v>
                </c:pt>
                <c:pt idx="554">
                  <c:v>2.4464285714286088E-7</c:v>
                </c:pt>
                <c:pt idx="555">
                  <c:v>4.1785714285714919E-7</c:v>
                </c:pt>
                <c:pt idx="558">
                  <c:v>4.4178571428572103E-6</c:v>
                </c:pt>
                <c:pt idx="559">
                  <c:v>2.2785714285714904E-6</c:v>
                </c:pt>
                <c:pt idx="562">
                  <c:v>2.8714285714285963E-6</c:v>
                </c:pt>
                <c:pt idx="563">
                  <c:v>1.6678571428571718E-6</c:v>
                </c:pt>
                <c:pt idx="564">
                  <c:v>6.3928571428572477E-7</c:v>
                </c:pt>
                <c:pt idx="567">
                  <c:v>4.1875000000000103E-6</c:v>
                </c:pt>
                <c:pt idx="573">
                  <c:v>1.5100000000000277E-5</c:v>
                </c:pt>
                <c:pt idx="575">
                  <c:v>1.660714285714314E-7</c:v>
                </c:pt>
                <c:pt idx="577">
                  <c:v>2.9821428571429203E-7</c:v>
                </c:pt>
                <c:pt idx="578">
                  <c:v>2.8750000000000413E-7</c:v>
                </c:pt>
                <c:pt idx="581">
                  <c:v>3.3482142857143508E-6</c:v>
                </c:pt>
                <c:pt idx="582">
                  <c:v>1.8392857142857608E-7</c:v>
                </c:pt>
                <c:pt idx="587">
                  <c:v>6.732142857142976E-7</c:v>
                </c:pt>
                <c:pt idx="591">
                  <c:v>1.3642857142857509E-6</c:v>
                </c:pt>
                <c:pt idx="592">
                  <c:v>1.9500000000000347E-6</c:v>
                </c:pt>
                <c:pt idx="593">
                  <c:v>9.9464285714288165E-7</c:v>
                </c:pt>
                <c:pt idx="594">
                  <c:v>9.5000000000001812E-7</c:v>
                </c:pt>
                <c:pt idx="595">
                  <c:v>3.4857142857143605E-6</c:v>
                </c:pt>
                <c:pt idx="596">
                  <c:v>1.1464285714286022E-6</c:v>
                </c:pt>
                <c:pt idx="597">
                  <c:v>1.2142857142857482E-7</c:v>
                </c:pt>
                <c:pt idx="598">
                  <c:v>4.2500000000000885E-7</c:v>
                </c:pt>
                <c:pt idx="599">
                  <c:v>1.2857142857142863E-7</c:v>
                </c:pt>
                <c:pt idx="601">
                  <c:v>1.946428571428604E-4</c:v>
                </c:pt>
                <c:pt idx="646">
                  <c:v>5.2857142857144062E-5</c:v>
                </c:pt>
                <c:pt idx="648">
                  <c:v>3.1107142857143453E-4</c:v>
                </c:pt>
                <c:pt idx="649">
                  <c:v>1.0357142857142856E-5</c:v>
                </c:pt>
                <c:pt idx="650">
                  <c:v>1.1428571428571678E-6</c:v>
                </c:pt>
                <c:pt idx="651">
                  <c:v>8.0357142857144668E-7</c:v>
                </c:pt>
                <c:pt idx="652">
                  <c:v>3.7321428571429205E-6</c:v>
                </c:pt>
                <c:pt idx="653">
                  <c:v>1.0892857142857419E-6</c:v>
                </c:pt>
                <c:pt idx="654">
                  <c:v>4.6785714285714843E-6</c:v>
                </c:pt>
                <c:pt idx="655">
                  <c:v>1.4696428571428705E-5</c:v>
                </c:pt>
                <c:pt idx="656">
                  <c:v>9.0535714285714746E-6</c:v>
                </c:pt>
                <c:pt idx="657">
                  <c:v>7.4642857142858045E-6</c:v>
                </c:pt>
                <c:pt idx="658">
                  <c:v>1.6785714285714637E-6</c:v>
                </c:pt>
                <c:pt idx="659">
                  <c:v>1.4750000000000211E-5</c:v>
                </c:pt>
                <c:pt idx="660">
                  <c:v>2.2142857142857443E-5</c:v>
                </c:pt>
                <c:pt idx="661">
                  <c:v>7.6250000000000888E-6</c:v>
                </c:pt>
                <c:pt idx="662">
                  <c:v>4.1428571428571952E-6</c:v>
                </c:pt>
                <c:pt idx="663">
                  <c:v>3.8750000000000556E-5</c:v>
                </c:pt>
                <c:pt idx="664">
                  <c:v>2.5892857142857524E-5</c:v>
                </c:pt>
                <c:pt idx="665">
                  <c:v>1.2339285714285925E-5</c:v>
                </c:pt>
                <c:pt idx="666">
                  <c:v>2.3571428571428917E-6</c:v>
                </c:pt>
                <c:pt idx="667">
                  <c:v>5.1428571428572059E-6</c:v>
                </c:pt>
                <c:pt idx="668">
                  <c:v>1.5892857142857555E-7</c:v>
                </c:pt>
                <c:pt idx="669" formatCode="0.000E+00">
                  <c:v>1.1607142857142978E-6</c:v>
                </c:pt>
                <c:pt idx="670">
                  <c:v>2.1607142857143619E-7</c:v>
                </c:pt>
                <c:pt idx="671">
                  <c:v>6.6071428571429484E-8</c:v>
                </c:pt>
                <c:pt idx="672">
                  <c:v>7.1428571428572734E-8</c:v>
                </c:pt>
                <c:pt idx="673">
                  <c:v>2.1428571428571974E-7</c:v>
                </c:pt>
                <c:pt idx="675">
                  <c:v>8.1250000000001297E-5</c:v>
                </c:pt>
                <c:pt idx="676">
                  <c:v>1.0357142857142856E-4</c:v>
                </c:pt>
                <c:pt idx="678">
                  <c:v>9.2500000000001557E-5</c:v>
                </c:pt>
                <c:pt idx="679">
                  <c:v>1.7785714285714632E-4</c:v>
                </c:pt>
                <c:pt idx="680">
                  <c:v>9.0000000000001496E-5</c:v>
                </c:pt>
                <c:pt idx="682">
                  <c:v>9.2857142857144604E-6</c:v>
                </c:pt>
                <c:pt idx="683">
                  <c:v>1.6392857142857466E-4</c:v>
                </c:pt>
                <c:pt idx="684">
                  <c:v>2.8214285714285852E-4</c:v>
                </c:pt>
                <c:pt idx="685">
                  <c:v>1.9875000000000215E-4</c:v>
                </c:pt>
                <c:pt idx="686">
                  <c:v>2.1535714285714826E-4</c:v>
                </c:pt>
                <c:pt idx="687">
                  <c:v>1.1071428571428721E-5</c:v>
                </c:pt>
                <c:pt idx="688">
                  <c:v>1.5714285714286005E-6</c:v>
                </c:pt>
                <c:pt idx="689">
                  <c:v>2.4285714285714839E-4</c:v>
                </c:pt>
                <c:pt idx="690">
                  <c:v>5.5000000000000686E-4</c:v>
                </c:pt>
                <c:pt idx="691">
                  <c:v>2.4285714285714905E-5</c:v>
                </c:pt>
                <c:pt idx="692">
                  <c:v>1.5053571428571561E-3</c:v>
                </c:pt>
                <c:pt idx="693">
                  <c:v>8.9285714285714284E-7</c:v>
                </c:pt>
                <c:pt idx="695">
                  <c:v>2.5535714285714935E-5</c:v>
                </c:pt>
                <c:pt idx="697">
                  <c:v>3.1250000000000577E-5</c:v>
                </c:pt>
                <c:pt idx="698">
                  <c:v>2.7142857142857448E-4</c:v>
                </c:pt>
                <c:pt idx="699">
                  <c:v>2.2142857142857381E-4</c:v>
                </c:pt>
                <c:pt idx="701">
                  <c:v>1.2500000000000204E-6</c:v>
                </c:pt>
                <c:pt idx="702">
                  <c:v>4.1964285714285823E-6</c:v>
                </c:pt>
                <c:pt idx="703">
                  <c:v>7.1428571428572734E-8</c:v>
                </c:pt>
                <c:pt idx="704">
                  <c:v>3.2142857142857632E-5</c:v>
                </c:pt>
                <c:pt idx="706">
                  <c:v>1.9821428571428816E-4</c:v>
                </c:pt>
                <c:pt idx="707">
                  <c:v>5.3928571428572194E-5</c:v>
                </c:pt>
                <c:pt idx="708">
                  <c:v>1.1250000000000176E-4</c:v>
                </c:pt>
                <c:pt idx="709">
                  <c:v>7.0000000000001151E-6</c:v>
                </c:pt>
                <c:pt idx="712">
                  <c:v>1.2500000000000182E-4</c:v>
                </c:pt>
                <c:pt idx="713">
                  <c:v>1.0714285714285984E-7</c:v>
                </c:pt>
                <c:pt idx="714">
                  <c:v>5.7142857142858049E-7</c:v>
                </c:pt>
                <c:pt idx="715">
                  <c:v>5.1785714285715162E-7</c:v>
                </c:pt>
                <c:pt idx="716">
                  <c:v>2.1964285714285811E-6</c:v>
                </c:pt>
                <c:pt idx="717">
                  <c:v>2.3214285714285812E-6</c:v>
                </c:pt>
                <c:pt idx="718">
                  <c:v>2.3392857142857148E-4</c:v>
                </c:pt>
                <c:pt idx="719">
                  <c:v>3.8035714285715016E-4</c:v>
                </c:pt>
                <c:pt idx="720">
                  <c:v>5.9821428571429133E-4</c:v>
                </c:pt>
                <c:pt idx="721">
                  <c:v>1.6428571428571721E-4</c:v>
                </c:pt>
                <c:pt idx="722">
                  <c:v>2.1428571428571892E-5</c:v>
                </c:pt>
                <c:pt idx="723">
                  <c:v>4.4642857142857767E-7</c:v>
                </c:pt>
                <c:pt idx="725">
                  <c:v>4.4642857142857434E-6</c:v>
                </c:pt>
                <c:pt idx="726">
                  <c:v>2.3035714285714803E-4</c:v>
                </c:pt>
                <c:pt idx="727">
                  <c:v>3.7500000000000816E-7</c:v>
                </c:pt>
                <c:pt idx="728">
                  <c:v>1.7857142857143017E-4</c:v>
                </c:pt>
                <c:pt idx="729">
                  <c:v>3.1071428571429328E-6</c:v>
                </c:pt>
                <c:pt idx="731">
                  <c:v>3.5714285714286314E-7</c:v>
                </c:pt>
                <c:pt idx="732">
                  <c:v>2.1428571428571859E-6</c:v>
                </c:pt>
                <c:pt idx="733">
                  <c:v>1.2321428571428724E-6</c:v>
                </c:pt>
                <c:pt idx="734">
                  <c:v>4.750000000000064E-4</c:v>
                </c:pt>
                <c:pt idx="735">
                  <c:v>2.1250000000000411E-5</c:v>
                </c:pt>
                <c:pt idx="737">
                  <c:v>1.4285714285714629E-10</c:v>
                </c:pt>
                <c:pt idx="738">
                  <c:v>1.5892857142857615E-10</c:v>
                </c:pt>
                <c:pt idx="741">
                  <c:v>3.9285714285715481E-11</c:v>
                </c:pt>
                <c:pt idx="742">
                  <c:v>8.9285714285714753E-11</c:v>
                </c:pt>
                <c:pt idx="743">
                  <c:v>3.2142857142857885E-11</c:v>
                </c:pt>
                <c:pt idx="746">
                  <c:v>1.089285714285738E-4</c:v>
                </c:pt>
                <c:pt idx="747">
                  <c:v>3.6250000000000644E-5</c:v>
                </c:pt>
                <c:pt idx="748">
                  <c:v>1.785714285714316E-7</c:v>
                </c:pt>
                <c:pt idx="750">
                  <c:v>4.1071428571428931E-7</c:v>
                </c:pt>
                <c:pt idx="751">
                  <c:v>1.0053571428571481E-3</c:v>
                </c:pt>
                <c:pt idx="752">
                  <c:v>3.7500000000000872E-8</c:v>
                </c:pt>
                <c:pt idx="753">
                  <c:v>7.8571428571429599E-7</c:v>
                </c:pt>
                <c:pt idx="754">
                  <c:v>1.5178571428571729E-7</c:v>
                </c:pt>
                <c:pt idx="755">
                  <c:v>1.8035714285714511E-4</c:v>
                </c:pt>
                <c:pt idx="756">
                  <c:v>1.0357142857142857E-6</c:v>
                </c:pt>
                <c:pt idx="757">
                  <c:v>3.5714285714286373E-8</c:v>
                </c:pt>
                <c:pt idx="758">
                  <c:v>1.0892857142857419E-6</c:v>
                </c:pt>
                <c:pt idx="759">
                  <c:v>1.5535714285714477E-4</c:v>
                </c:pt>
                <c:pt idx="760">
                  <c:v>1.1071428571428721E-5</c:v>
                </c:pt>
                <c:pt idx="761">
                  <c:v>2.6785714285715036E-7</c:v>
                </c:pt>
                <c:pt idx="764">
                  <c:v>2.5000000000000539E-7</c:v>
                </c:pt>
                <c:pt idx="765">
                  <c:v>5.5357142857144122E-5</c:v>
                </c:pt>
                <c:pt idx="766">
                  <c:v>9.4642857142859137E-5</c:v>
                </c:pt>
                <c:pt idx="767">
                  <c:v>3.5714285714286212E-5</c:v>
                </c:pt>
                <c:pt idx="770">
                  <c:v>3.7500000000000628E-6</c:v>
                </c:pt>
                <c:pt idx="771">
                  <c:v>5.8928571428572388E-7</c:v>
                </c:pt>
                <c:pt idx="772">
                  <c:v>3.4285714285715031E-6</c:v>
                </c:pt>
                <c:pt idx="773">
                  <c:v>4.6428571428572179E-7</c:v>
                </c:pt>
                <c:pt idx="775">
                  <c:v>6.2500000000001337E-9</c:v>
                </c:pt>
                <c:pt idx="777">
                  <c:v>7.1428571428572464E-5</c:v>
                </c:pt>
                <c:pt idx="778">
                  <c:v>5.5357142857144274E-8</c:v>
                </c:pt>
                <c:pt idx="780">
                  <c:v>2.3928571428571753E-5</c:v>
                </c:pt>
                <c:pt idx="782">
                  <c:v>5.3571428571428824E-6</c:v>
                </c:pt>
                <c:pt idx="783">
                  <c:v>2.1428571428571892E-5</c:v>
                </c:pt>
                <c:pt idx="784">
                  <c:v>4.2857142857143886E-5</c:v>
                </c:pt>
                <c:pt idx="785">
                  <c:v>1.1964285714286045E-6</c:v>
                </c:pt>
                <c:pt idx="786">
                  <c:v>7.6785714285715748E-7</c:v>
                </c:pt>
                <c:pt idx="788">
                  <c:v>4.6428571428572272E-8</c:v>
                </c:pt>
                <c:pt idx="789">
                  <c:v>3.0357142857143575E-7</c:v>
                </c:pt>
                <c:pt idx="790">
                  <c:v>1.2142857142857405E-4</c:v>
                </c:pt>
                <c:pt idx="791">
                  <c:v>8.446428571428762E-5</c:v>
                </c:pt>
                <c:pt idx="792">
                  <c:v>8.2500000000001008E-4</c:v>
                </c:pt>
                <c:pt idx="793">
                  <c:v>1.2142857142857405E-4</c:v>
                </c:pt>
                <c:pt idx="794">
                  <c:v>1.1250000000000176E-4</c:v>
                </c:pt>
                <c:pt idx="795">
                  <c:v>2.5000000000000472E-5</c:v>
                </c:pt>
                <c:pt idx="796">
                  <c:v>5.4464285714286582E-4</c:v>
                </c:pt>
                <c:pt idx="797">
                  <c:v>6.0535714285714891E-4</c:v>
                </c:pt>
                <c:pt idx="798">
                  <c:v>6.2500000000001126E-5</c:v>
                </c:pt>
                <c:pt idx="799">
                  <c:v>1.3392857142857423E-4</c:v>
                </c:pt>
                <c:pt idx="800">
                  <c:v>2.6785714285715036E-7</c:v>
                </c:pt>
                <c:pt idx="801">
                  <c:v>2.8392857142857142E-4</c:v>
                </c:pt>
                <c:pt idx="802">
                  <c:v>3.0535714285714899E-4</c:v>
                </c:pt>
                <c:pt idx="803">
                  <c:v>2.2321428571428847E-4</c:v>
                </c:pt>
                <c:pt idx="804">
                  <c:v>1.4107142857142858E-4</c:v>
                </c:pt>
                <c:pt idx="805">
                  <c:v>4.9464285714286632E-6</c:v>
                </c:pt>
                <c:pt idx="806">
                  <c:v>7.3214285714286737E-5</c:v>
                </c:pt>
                <c:pt idx="807">
                  <c:v>3.392857142857206E-8</c:v>
                </c:pt>
                <c:pt idx="808">
                  <c:v>4.5535714285714434E-4</c:v>
                </c:pt>
                <c:pt idx="811">
                  <c:v>5.000000000000089E-5</c:v>
                </c:pt>
                <c:pt idx="812">
                  <c:v>2.9107142857143328E-4</c:v>
                </c:pt>
                <c:pt idx="813">
                  <c:v>1.785714285714316E-7</c:v>
                </c:pt>
                <c:pt idx="814">
                  <c:v>2.6107142857143282E-3</c:v>
                </c:pt>
                <c:pt idx="815">
                  <c:v>6.964285714285815E-5</c:v>
                </c:pt>
                <c:pt idx="817">
                  <c:v>1.2500000000000277E-7</c:v>
                </c:pt>
                <c:pt idx="819">
                  <c:v>2.3035714285714859E-6</c:v>
                </c:pt>
                <c:pt idx="821">
                  <c:v>1.6071428571428833E-5</c:v>
                </c:pt>
                <c:pt idx="823">
                  <c:v>1.6607142857143051E-6</c:v>
                </c:pt>
                <c:pt idx="824">
                  <c:v>2.701785714285766E-5</c:v>
                </c:pt>
                <c:pt idx="825">
                  <c:v>3.3928571428571879E-6</c:v>
                </c:pt>
                <c:pt idx="826">
                  <c:v>1.6250000000000227E-4</c:v>
                </c:pt>
                <c:pt idx="827">
                  <c:v>3.928571428571539E-8</c:v>
                </c:pt>
                <c:pt idx="828">
                  <c:v>9.3035714285715027E-6</c:v>
                </c:pt>
                <c:pt idx="829">
                  <c:v>2.5535714285714842E-4</c:v>
                </c:pt>
                <c:pt idx="830">
                  <c:v>1.910714285714293E-6</c:v>
                </c:pt>
                <c:pt idx="833">
                  <c:v>1.1428571428571641E-4</c:v>
                </c:pt>
                <c:pt idx="834">
                  <c:v>2.1071428571429053E-4</c:v>
                </c:pt>
                <c:pt idx="835">
                  <c:v>1.7857142857143164E-8</c:v>
                </c:pt>
                <c:pt idx="836">
                  <c:v>6.4285714285715277E-5</c:v>
                </c:pt>
                <c:pt idx="837">
                  <c:v>2.1607142857143414E-4</c:v>
                </c:pt>
                <c:pt idx="838">
                  <c:v>2.2500000000000333E-4</c:v>
                </c:pt>
                <c:pt idx="840">
                  <c:v>1.8214285714286007E-4</c:v>
                </c:pt>
                <c:pt idx="841">
                  <c:v>2.0178571428571872E-5</c:v>
                </c:pt>
                <c:pt idx="842">
                  <c:v>6.0357142857144076E-6</c:v>
                </c:pt>
                <c:pt idx="843">
                  <c:v>1.1071428571428681E-4</c:v>
                </c:pt>
                <c:pt idx="845">
                  <c:v>1.0178571428571542E-4</c:v>
                </c:pt>
                <c:pt idx="847">
                  <c:v>5.7142857142857894E-5</c:v>
                </c:pt>
                <c:pt idx="848">
                  <c:v>1.6071428571428749E-4</c:v>
                </c:pt>
                <c:pt idx="849">
                  <c:v>4.1785714285714534E-5</c:v>
                </c:pt>
                <c:pt idx="850">
                  <c:v>9.2857142857144715E-5</c:v>
                </c:pt>
                <c:pt idx="852">
                  <c:v>8.3035714285714364E-4</c:v>
                </c:pt>
                <c:pt idx="853">
                  <c:v>3.7500000000000674E-5</c:v>
                </c:pt>
                <c:pt idx="856">
                  <c:v>3.2678571428572515E-10</c:v>
                </c:pt>
                <c:pt idx="857">
                  <c:v>6.2500000000001658E-11</c:v>
                </c:pt>
                <c:pt idx="858">
                  <c:v>1.0375000000000205E-10</c:v>
                </c:pt>
                <c:pt idx="859">
                  <c:v>1.0714285714286025E-11</c:v>
                </c:pt>
                <c:pt idx="860">
                  <c:v>8.7500000000001503E-5</c:v>
                </c:pt>
                <c:pt idx="861">
                  <c:v>4.9285714285714862E-6</c:v>
                </c:pt>
                <c:pt idx="862">
                  <c:v>6.9464285714287025E-6</c:v>
                </c:pt>
                <c:pt idx="863">
                  <c:v>1.5714285714286017E-5</c:v>
                </c:pt>
                <c:pt idx="864">
                  <c:v>4.8214285714285924E-6</c:v>
                </c:pt>
                <c:pt idx="865">
                  <c:v>1.8928571428571752E-4</c:v>
                </c:pt>
                <c:pt idx="866">
                  <c:v>6.6071428571428824E-4</c:v>
                </c:pt>
                <c:pt idx="867">
                  <c:v>7.6785714285715445E-5</c:v>
                </c:pt>
                <c:pt idx="868">
                  <c:v>5.8928571428572241E-5</c:v>
                </c:pt>
                <c:pt idx="869">
                  <c:v>3.0714285714286158E-5</c:v>
                </c:pt>
                <c:pt idx="871">
                  <c:v>6.6071428571429184E-5</c:v>
                </c:pt>
                <c:pt idx="873">
                  <c:v>1.3178571428571655E-5</c:v>
                </c:pt>
                <c:pt idx="874">
                  <c:v>1.8035714285714576E-5</c:v>
                </c:pt>
                <c:pt idx="876">
                  <c:v>6.9642857142857733E-4</c:v>
                </c:pt>
                <c:pt idx="878">
                  <c:v>1.9464285714286234E-10</c:v>
                </c:pt>
                <c:pt idx="879">
                  <c:v>1.6071428571428939E-11</c:v>
                </c:pt>
                <c:pt idx="880">
                  <c:v>1.8928571428571842E-5</c:v>
                </c:pt>
                <c:pt idx="882">
                  <c:v>1.0357142857142856E-4</c:v>
                </c:pt>
                <c:pt idx="883">
                  <c:v>2.3214285714286076E-7</c:v>
                </c:pt>
                <c:pt idx="884">
                  <c:v>5.8928571428572241E-5</c:v>
                </c:pt>
                <c:pt idx="885">
                  <c:v>9.4642857142859137E-5</c:v>
                </c:pt>
                <c:pt idx="886">
                  <c:v>5.7142857142857613E-4</c:v>
                </c:pt>
                <c:pt idx="887">
                  <c:v>1.2321428571428601E-4</c:v>
                </c:pt>
                <c:pt idx="889">
                  <c:v>3.5714285714286056E-4</c:v>
                </c:pt>
                <c:pt idx="892">
                  <c:v>4.1607142857142934E-6</c:v>
                </c:pt>
                <c:pt idx="894">
                  <c:v>9.6428571428571764E-7</c:v>
                </c:pt>
                <c:pt idx="899">
                  <c:v>4.8214285714285924E-6</c:v>
                </c:pt>
                <c:pt idx="900">
                  <c:v>3.5892857142857696E-5</c:v>
                </c:pt>
                <c:pt idx="903">
                  <c:v>8.750000000000128E-6</c:v>
                </c:pt>
                <c:pt idx="904">
                  <c:v>3.0000000000000415E-4</c:v>
                </c:pt>
                <c:pt idx="905">
                  <c:v>2.8571428571429178E-7</c:v>
                </c:pt>
                <c:pt idx="906">
                  <c:v>9.2857142857144715E-5</c:v>
                </c:pt>
                <c:pt idx="909">
                  <c:v>5.3750000000000832E-6</c:v>
                </c:pt>
                <c:pt idx="910">
                  <c:v>8.5714285714287596E-5</c:v>
                </c:pt>
                <c:pt idx="911">
                  <c:v>1.2857142857142858E-4</c:v>
                </c:pt>
                <c:pt idx="914">
                  <c:v>7.321428571428701E-9</c:v>
                </c:pt>
                <c:pt idx="915">
                  <c:v>1.0232142857142859E-5</c:v>
                </c:pt>
                <c:pt idx="916">
                  <c:v>7.0357142857144201E-6</c:v>
                </c:pt>
                <c:pt idx="917">
                  <c:v>4.4642857142857767E-7</c:v>
                </c:pt>
                <c:pt idx="919">
                  <c:v>6.0714285714286948E-5</c:v>
                </c:pt>
                <c:pt idx="920">
                  <c:v>5.8928571428572241E-5</c:v>
                </c:pt>
                <c:pt idx="921">
                  <c:v>2.1428571428571859E-6</c:v>
                </c:pt>
                <c:pt idx="922">
                  <c:v>2.7142857142857544E-5</c:v>
                </c:pt>
                <c:pt idx="923">
                  <c:v>1.0303571428571569E-3</c:v>
                </c:pt>
                <c:pt idx="928">
                  <c:v>1.2500000000000204E-6</c:v>
                </c:pt>
                <c:pt idx="932">
                  <c:v>1.9642857142857575E-5</c:v>
                </c:pt>
                <c:pt idx="933">
                  <c:v>4.2857142857143886E-5</c:v>
                </c:pt>
                <c:pt idx="935">
                  <c:v>8.7500000000001503E-5</c:v>
                </c:pt>
                <c:pt idx="936">
                  <c:v>7.214285714285817E-5</c:v>
                </c:pt>
                <c:pt idx="937">
                  <c:v>1.5892857142857467E-4</c:v>
                </c:pt>
                <c:pt idx="939">
                  <c:v>9.8571428571431485E-6</c:v>
                </c:pt>
                <c:pt idx="940">
                  <c:v>1.6071428571428749E-4</c:v>
                </c:pt>
                <c:pt idx="943">
                  <c:v>4.6428571428572093E-5</c:v>
                </c:pt>
                <c:pt idx="948">
                  <c:v>5.3571428571428824E-6</c:v>
                </c:pt>
                <c:pt idx="949">
                  <c:v>8.6071428571430673E-5</c:v>
                </c:pt>
                <c:pt idx="950">
                  <c:v>7.9464285714287116E-6</c:v>
                </c:pt>
                <c:pt idx="951">
                  <c:v>3.6250000000000644E-5</c:v>
                </c:pt>
                <c:pt idx="954">
                  <c:v>2.2678571428572106E-5</c:v>
                </c:pt>
                <c:pt idx="955">
                  <c:v>3.9821428571429286E-6</c:v>
                </c:pt>
                <c:pt idx="957">
                  <c:v>5.5357142857143997E-6</c:v>
                </c:pt>
                <c:pt idx="958">
                  <c:v>1.4642857142857431E-4</c:v>
                </c:pt>
                <c:pt idx="959">
                  <c:v>2.7500000000000499E-5</c:v>
                </c:pt>
                <c:pt idx="961">
                  <c:v>1.1696428571428691E-4</c:v>
                </c:pt>
                <c:pt idx="964">
                  <c:v>8.5714285714287596E-5</c:v>
                </c:pt>
                <c:pt idx="965">
                  <c:v>1.039285714285742E-5</c:v>
                </c:pt>
                <c:pt idx="966">
                  <c:v>1.5892857142857491E-6</c:v>
                </c:pt>
                <c:pt idx="969">
                  <c:v>6.6071428571429184E-5</c:v>
                </c:pt>
                <c:pt idx="971">
                  <c:v>4.2089285714285813E-3</c:v>
                </c:pt>
                <c:pt idx="972">
                  <c:v>2.0964285714285716E-3</c:v>
                </c:pt>
                <c:pt idx="973">
                  <c:v>5.3571428571429239E-8</c:v>
                </c:pt>
                <c:pt idx="975">
                  <c:v>6.0714285714286948E-5</c:v>
                </c:pt>
                <c:pt idx="978">
                  <c:v>2.1428571428571974E-7</c:v>
                </c:pt>
                <c:pt idx="979">
                  <c:v>3.5714285714286175E-6</c:v>
                </c:pt>
                <c:pt idx="983">
                  <c:v>6.6071428571428824E-4</c:v>
                </c:pt>
                <c:pt idx="985">
                  <c:v>2.1428571428571974E-7</c:v>
                </c:pt>
                <c:pt idx="997">
                  <c:v>5.2321428571429113E-4</c:v>
                </c:pt>
                <c:pt idx="1000">
                  <c:v>7.6071428571429134E-6</c:v>
                </c:pt>
                <c:pt idx="1001">
                  <c:v>9.1071428571430781E-5</c:v>
                </c:pt>
                <c:pt idx="1010">
                  <c:v>1.7321428571428888E-6</c:v>
                </c:pt>
                <c:pt idx="1011">
                  <c:v>4.4642857142857174E-4</c:v>
                </c:pt>
                <c:pt idx="1013">
                  <c:v>3.303571428571508E-5</c:v>
                </c:pt>
                <c:pt idx="1014">
                  <c:v>4.8214285714285924E-6</c:v>
                </c:pt>
                <c:pt idx="1015">
                  <c:v>3.8214285714286198E-6</c:v>
                </c:pt>
                <c:pt idx="1016">
                  <c:v>1.517857142857164E-6</c:v>
                </c:pt>
                <c:pt idx="1017">
                  <c:v>1.6607142857143051E-6</c:v>
                </c:pt>
                <c:pt idx="1018">
                  <c:v>1.517857142857164E-6</c:v>
                </c:pt>
                <c:pt idx="1019">
                  <c:v>2.0892857142857407E-6</c:v>
                </c:pt>
                <c:pt idx="1020">
                  <c:v>1.1138392857142846E-3</c:v>
                </c:pt>
                <c:pt idx="1021">
                  <c:v>4.2450000000000598E-4</c:v>
                </c:pt>
                <c:pt idx="1022">
                  <c:v>1.4107142857142861E-6</c:v>
                </c:pt>
                <c:pt idx="1023">
                  <c:v>1.6655357142857444E-4</c:v>
                </c:pt>
                <c:pt idx="1024">
                  <c:v>5.2285714285714924E-5</c:v>
                </c:pt>
                <c:pt idx="1025">
                  <c:v>6.9642857142858311E-7</c:v>
                </c:pt>
                <c:pt idx="1026">
                  <c:v>1.7321428571428888E-6</c:v>
                </c:pt>
                <c:pt idx="1027">
                  <c:v>9.2857142857144604E-6</c:v>
                </c:pt>
                <c:pt idx="1028">
                  <c:v>1.1053571428571657E-5</c:v>
                </c:pt>
                <c:pt idx="1029">
                  <c:v>1.9642857142857542E-6</c:v>
                </c:pt>
                <c:pt idx="1030">
                  <c:v>2.5892857142857495E-6</c:v>
                </c:pt>
                <c:pt idx="1031">
                  <c:v>3.089285714285757E-6</c:v>
                </c:pt>
                <c:pt idx="1032">
                  <c:v>3.3392857142857419E-6</c:v>
                </c:pt>
                <c:pt idx="1033">
                  <c:v>6.9821428571429541E-6</c:v>
                </c:pt>
                <c:pt idx="1085">
                  <c:v>8.5714285714287863E-7</c:v>
                </c:pt>
                <c:pt idx="1086">
                  <c:v>1.0071428571428641E-5</c:v>
                </c:pt>
                <c:pt idx="1087">
                  <c:v>2.7142857142857517E-6</c:v>
                </c:pt>
                <c:pt idx="1088">
                  <c:v>1.3089285714286011E-5</c:v>
                </c:pt>
                <c:pt idx="1089">
                  <c:v>1.4464285714285989E-6</c:v>
                </c:pt>
                <c:pt idx="1090">
                  <c:v>1.3660714285714599E-5</c:v>
                </c:pt>
                <c:pt idx="1091">
                  <c:v>7.6785714285715748E-7</c:v>
                </c:pt>
                <c:pt idx="1092">
                  <c:v>3.8035714285715101E-6</c:v>
                </c:pt>
                <c:pt idx="1093">
                  <c:v>4.4285714285714808E-6</c:v>
                </c:pt>
                <c:pt idx="1094">
                  <c:v>4.3571428571428573E-6</c:v>
                </c:pt>
                <c:pt idx="1095">
                  <c:v>6.2142857142857843E-6</c:v>
                </c:pt>
                <c:pt idx="1096">
                  <c:v>3.5892857142857658E-6</c:v>
                </c:pt>
                <c:pt idx="1097">
                  <c:v>3.5892857142857658E-6</c:v>
                </c:pt>
                <c:pt idx="1098">
                  <c:v>4.803571428571484E-6</c:v>
                </c:pt>
                <c:pt idx="1099">
                  <c:v>8.3571428571431375E-6</c:v>
                </c:pt>
                <c:pt idx="1100">
                  <c:v>6.7142857142857939E-6</c:v>
                </c:pt>
                <c:pt idx="1101">
                  <c:v>1.8035714285714566E-6</c:v>
                </c:pt>
                <c:pt idx="1102">
                  <c:v>7.4107142857144283E-6</c:v>
                </c:pt>
                <c:pt idx="1103">
                  <c:v>3.5714285714286314E-7</c:v>
                </c:pt>
                <c:pt idx="1104">
                  <c:v>4.3214285714285904E-6</c:v>
                </c:pt>
                <c:pt idx="1105">
                  <c:v>1.3214285714285965E-6</c:v>
                </c:pt>
                <c:pt idx="1106">
                  <c:v>1.5714285714286005E-6</c:v>
                </c:pt>
                <c:pt idx="1107">
                  <c:v>2.6785714285714937E-6</c:v>
                </c:pt>
                <c:pt idx="1108">
                  <c:v>2.3571428571428917E-6</c:v>
                </c:pt>
                <c:pt idx="1109">
                  <c:v>1.3928571428571717E-6</c:v>
                </c:pt>
                <c:pt idx="1110">
                  <c:v>5.3750000000000832E-6</c:v>
                </c:pt>
                <c:pt idx="1111">
                  <c:v>4.1071428571428931E-7</c:v>
                </c:pt>
                <c:pt idx="1112">
                  <c:v>1.7142857142857589E-6</c:v>
                </c:pt>
                <c:pt idx="1113">
                  <c:v>6.2500000000001062E-6</c:v>
                </c:pt>
                <c:pt idx="1114">
                  <c:v>5.3571428571429024E-7</c:v>
                </c:pt>
                <c:pt idx="1115">
                  <c:v>2.3214285714285812E-6</c:v>
                </c:pt>
                <c:pt idx="1116">
                  <c:v>2.5892857142857495E-6</c:v>
                </c:pt>
                <c:pt idx="1117">
                  <c:v>3.3750000000000393E-6</c:v>
                </c:pt>
                <c:pt idx="1118">
                  <c:v>4.8571428571428584E-6</c:v>
                </c:pt>
                <c:pt idx="1119">
                  <c:v>4.4642857142857434E-6</c:v>
                </c:pt>
                <c:pt idx="1120">
                  <c:v>3.4821428571429217E-5</c:v>
                </c:pt>
                <c:pt idx="1121">
                  <c:v>1.8035714285714566E-6</c:v>
                </c:pt>
                <c:pt idx="1122">
                  <c:v>2.2142857142857412E-6</c:v>
                </c:pt>
                <c:pt idx="1123">
                  <c:v>6.267857142857218E-6</c:v>
                </c:pt>
                <c:pt idx="1124">
                  <c:v>5.7142857142858049E-7</c:v>
                </c:pt>
                <c:pt idx="1125">
                  <c:v>2.2750000000000397E-5</c:v>
                </c:pt>
                <c:pt idx="1126">
                  <c:v>1.2321428571428724E-6</c:v>
                </c:pt>
                <c:pt idx="1127">
                  <c:v>7.4642857142858422E-7</c:v>
                </c:pt>
                <c:pt idx="1128">
                  <c:v>1.6714285714286065E-6</c:v>
                </c:pt>
                <c:pt idx="1129">
                  <c:v>2.628571428571501E-6</c:v>
                </c:pt>
                <c:pt idx="1130">
                  <c:v>8.4642857142859215E-7</c:v>
                </c:pt>
                <c:pt idx="1131">
                  <c:v>2.6785714285715036E-7</c:v>
                </c:pt>
                <c:pt idx="1132">
                  <c:v>1.1250000000000189E-6</c:v>
                </c:pt>
                <c:pt idx="1133">
                  <c:v>5.8928571428572388E-7</c:v>
                </c:pt>
                <c:pt idx="1134">
                  <c:v>1.4107142857142861E-6</c:v>
                </c:pt>
                <c:pt idx="1135">
                  <c:v>9.10714285714311E-7</c:v>
                </c:pt>
                <c:pt idx="1136">
                  <c:v>6.4285714285715455E-7</c:v>
                </c:pt>
                <c:pt idx="1137">
                  <c:v>6.7857142857144449E-7</c:v>
                </c:pt>
                <c:pt idx="1138">
                  <c:v>1.3625000000000282E-5</c:v>
                </c:pt>
                <c:pt idx="1139">
                  <c:v>7.6785714285715748E-7</c:v>
                </c:pt>
                <c:pt idx="1140">
                  <c:v>1.1428571428571678E-6</c:v>
                </c:pt>
                <c:pt idx="1141">
                  <c:v>6.1428571428572201E-6</c:v>
                </c:pt>
                <c:pt idx="1142">
                  <c:v>3.5714285714286175E-6</c:v>
                </c:pt>
                <c:pt idx="1143">
                  <c:v>2.6785714285715036E-7</c:v>
                </c:pt>
                <c:pt idx="1144">
                  <c:v>4.4642857142857767E-7</c:v>
                </c:pt>
                <c:pt idx="1145">
                  <c:v>1.3214285714285969E-6</c:v>
                </c:pt>
                <c:pt idx="1146">
                  <c:v>2.8571428571429038E-6</c:v>
                </c:pt>
                <c:pt idx="1147">
                  <c:v>8.5714285714287863E-7</c:v>
                </c:pt>
                <c:pt idx="1148">
                  <c:v>2.9642857142857565E-6</c:v>
                </c:pt>
                <c:pt idx="1149">
                  <c:v>8.1964285714287312E-6</c:v>
                </c:pt>
                <c:pt idx="1150">
                  <c:v>7.0892857142858775E-7</c:v>
                </c:pt>
                <c:pt idx="1151">
                  <c:v>1.2821428571428784E-5</c:v>
                </c:pt>
                <c:pt idx="1152">
                  <c:v>1.1607142857142978E-6</c:v>
                </c:pt>
                <c:pt idx="1153">
                  <c:v>1.5535714285714524E-6</c:v>
                </c:pt>
                <c:pt idx="1154">
                  <c:v>8.0357142857144668E-7</c:v>
                </c:pt>
                <c:pt idx="1155">
                  <c:v>3.5714285714286314E-7</c:v>
                </c:pt>
                <c:pt idx="1156">
                  <c:v>8.9285714285714527E-8</c:v>
                </c:pt>
                <c:pt idx="1157">
                  <c:v>8.7500000000001672E-7</c:v>
                </c:pt>
                <c:pt idx="1158">
                  <c:v>2.3571428571428964E-5</c:v>
                </c:pt>
                <c:pt idx="1159">
                  <c:v>6.0714285714286914E-6</c:v>
                </c:pt>
                <c:pt idx="1160">
                  <c:v>2.0000000000000395E-5</c:v>
                </c:pt>
                <c:pt idx="1161">
                  <c:v>1.2500000000000243E-5</c:v>
                </c:pt>
                <c:pt idx="1162">
                  <c:v>7.5000000000001205E-6</c:v>
                </c:pt>
                <c:pt idx="1163">
                  <c:v>6.5892857142858383E-6</c:v>
                </c:pt>
                <c:pt idx="1164">
                  <c:v>1.4178571428571592E-6</c:v>
                </c:pt>
                <c:pt idx="1165">
                  <c:v>1.3196428571428703E-6</c:v>
                </c:pt>
                <c:pt idx="1166">
                  <c:v>2.2142857142857412E-6</c:v>
                </c:pt>
                <c:pt idx="1167">
                  <c:v>1.946428571428617E-7</c:v>
                </c:pt>
                <c:pt idx="1168">
                  <c:v>1.0982142857143022E-7</c:v>
                </c:pt>
                <c:pt idx="1169">
                  <c:v>6.6964285714286856E-7</c:v>
                </c:pt>
                <c:pt idx="1170" formatCode="0.000E+00">
                  <c:v>1.162500000000024E-6</c:v>
                </c:pt>
                <c:pt idx="1171">
                  <c:v>2.3750000000000347E-7</c:v>
                </c:pt>
                <c:pt idx="1172">
                  <c:v>9.7500000000001506E-6</c:v>
                </c:pt>
                <c:pt idx="1173">
                  <c:v>2.8392857142857446E-7</c:v>
                </c:pt>
                <c:pt idx="1174">
                  <c:v>9.1428571428571748E-7</c:v>
                </c:pt>
                <c:pt idx="1175">
                  <c:v>7.5892857142858865E-7</c:v>
                </c:pt>
                <c:pt idx="1176">
                  <c:v>6.4107142857144347E-7</c:v>
                </c:pt>
                <c:pt idx="1177">
                  <c:v>3.9285714285715308E-7</c:v>
                </c:pt>
                <c:pt idx="1178">
                  <c:v>1.3071428571428719E-6</c:v>
                </c:pt>
                <c:pt idx="1179">
                  <c:v>6.7500000000001124E-6</c:v>
                </c:pt>
                <c:pt idx="1180">
                  <c:v>4.8214285714286443E-7</c:v>
                </c:pt>
                <c:pt idx="1181">
                  <c:v>5.3750000000000954E-5</c:v>
                </c:pt>
                <c:pt idx="1182">
                  <c:v>6.9642857142857983E-6</c:v>
                </c:pt>
                <c:pt idx="1183">
                  <c:v>3.3750000000000482E-5</c:v>
                </c:pt>
                <c:pt idx="1184">
                  <c:v>6.4464285714287177E-7</c:v>
                </c:pt>
                <c:pt idx="1185">
                  <c:v>2.4821428571428956E-6</c:v>
                </c:pt>
                <c:pt idx="1186">
                  <c:v>2.8928571428571796E-6</c:v>
                </c:pt>
                <c:pt idx="1187">
                  <c:v>1.5285714285714558E-6</c:v>
                </c:pt>
                <c:pt idx="1188">
                  <c:v>9.9464285714288165E-7</c:v>
                </c:pt>
                <c:pt idx="1189">
                  <c:v>3.0357142857143508E-5</c:v>
                </c:pt>
                <c:pt idx="1190">
                  <c:v>1.2017857142857371E-5</c:v>
                </c:pt>
                <c:pt idx="1191">
                  <c:v>1.6125000000000297E-5</c:v>
                </c:pt>
                <c:pt idx="1192">
                  <c:v>2.4464285714286016E-5</c:v>
                </c:pt>
                <c:pt idx="1193">
                  <c:v>1.4232142857142855E-6</c:v>
                </c:pt>
                <c:pt idx="1194">
                  <c:v>3.9696428571429139E-6</c:v>
                </c:pt>
                <c:pt idx="1195">
                  <c:v>6.8392857142858443E-6</c:v>
                </c:pt>
                <c:pt idx="1196">
                  <c:v>1.3035714285714443E-4</c:v>
                </c:pt>
                <c:pt idx="1197">
                  <c:v>1.0208928571428584E-5</c:v>
                </c:pt>
                <c:pt idx="1199">
                  <c:v>5.8571428571429124E-7</c:v>
                </c:pt>
                <c:pt idx="1200">
                  <c:v>2.7642857142857639E-6</c:v>
                </c:pt>
                <c:pt idx="1201">
                  <c:v>4.0178571428571921E-6</c:v>
                </c:pt>
                <c:pt idx="1202">
                  <c:v>2.6071428571429206E-6</c:v>
                </c:pt>
                <c:pt idx="1203">
                  <c:v>6.0000000000001236E-7</c:v>
                </c:pt>
                <c:pt idx="1204">
                  <c:v>1.5750000000000245E-6</c:v>
                </c:pt>
                <c:pt idx="1205">
                  <c:v>1.2892857142857402E-4</c:v>
                </c:pt>
                <c:pt idx="1206">
                  <c:v>8.7500000000001503E-5</c:v>
                </c:pt>
                <c:pt idx="1207">
                  <c:v>5.3571428571429016E-5</c:v>
                </c:pt>
                <c:pt idx="1208">
                  <c:v>8.4285714285714342E-7</c:v>
                </c:pt>
                <c:pt idx="1209">
                  <c:v>7.4464285714287367E-7</c:v>
                </c:pt>
                <c:pt idx="1210">
                  <c:v>4.1785714285714534E-5</c:v>
                </c:pt>
                <c:pt idx="1212">
                  <c:v>1.4821428571428844E-7</c:v>
                </c:pt>
                <c:pt idx="1213">
                  <c:v>6.2857142857144359E-7</c:v>
                </c:pt>
                <c:pt idx="1214">
                  <c:v>8.3571428571431375E-6</c:v>
                </c:pt>
                <c:pt idx="1215">
                  <c:v>1.9642857142857575E-5</c:v>
                </c:pt>
                <c:pt idx="1216">
                  <c:v>1.1964285714286012E-4</c:v>
                </c:pt>
                <c:pt idx="1217">
                  <c:v>1.3928571428571739E-5</c:v>
                </c:pt>
                <c:pt idx="1218">
                  <c:v>2.9107142857143422E-6</c:v>
                </c:pt>
                <c:pt idx="1219">
                  <c:v>2.0000000000000334E-6</c:v>
                </c:pt>
                <c:pt idx="1220">
                  <c:v>1.6267857142857568E-5</c:v>
                </c:pt>
                <c:pt idx="1221">
                  <c:v>1.5267857142857487E-6</c:v>
                </c:pt>
                <c:pt idx="1222">
                  <c:v>6.3214285714286534E-5</c:v>
                </c:pt>
                <c:pt idx="1223">
                  <c:v>1.3071428571428719E-6</c:v>
                </c:pt>
                <c:pt idx="1224">
                  <c:v>1.9767857142857578E-5</c:v>
                </c:pt>
                <c:pt idx="1231">
                  <c:v>5.5178571428572108E-6</c:v>
                </c:pt>
                <c:pt idx="1232">
                  <c:v>8.3928571428572934E-6</c:v>
                </c:pt>
                <c:pt idx="1233">
                  <c:v>5.8928571428572241E-5</c:v>
                </c:pt>
                <c:pt idx="1234">
                  <c:v>1.4214285714285926E-6</c:v>
                </c:pt>
                <c:pt idx="1235">
                  <c:v>2.4285714285714889E-6</c:v>
                </c:pt>
                <c:pt idx="1236">
                  <c:v>3.9169642857143451E-5</c:v>
                </c:pt>
                <c:pt idx="1237">
                  <c:v>3.2321428571429138E-6</c:v>
                </c:pt>
                <c:pt idx="1238">
                  <c:v>1.2607142857142901E-6</c:v>
                </c:pt>
                <c:pt idx="1239">
                  <c:v>1.6732142857143037E-6</c:v>
                </c:pt>
                <c:pt idx="1240">
                  <c:v>2.8214285714286174E-7</c:v>
                </c:pt>
                <c:pt idx="1241">
                  <c:v>1.4535714285714472E-6</c:v>
                </c:pt>
                <c:pt idx="1242">
                  <c:v>6.750000000000145E-7</c:v>
                </c:pt>
                <c:pt idx="1243">
                  <c:v>1.0035714285714407E-6</c:v>
                </c:pt>
                <c:pt idx="1244">
                  <c:v>9.6607142857144978E-7</c:v>
                </c:pt>
                <c:pt idx="1245">
                  <c:v>1.494642857142875E-6</c:v>
                </c:pt>
                <c:pt idx="1246">
                  <c:v>1.2446428571428704E-6</c:v>
                </c:pt>
                <c:pt idx="1247">
                  <c:v>6.6428571428572254E-6</c:v>
                </c:pt>
                <c:pt idx="1248">
                  <c:v>5.7500000000000932E-6</c:v>
                </c:pt>
                <c:pt idx="1249">
                  <c:v>2.3571428571428917E-6</c:v>
                </c:pt>
                <c:pt idx="1250">
                  <c:v>1.7464285714286136E-6</c:v>
                </c:pt>
                <c:pt idx="1251">
                  <c:v>6.982142857142981E-7</c:v>
                </c:pt>
                <c:pt idx="1252">
                  <c:v>2.4821428571428956E-6</c:v>
                </c:pt>
                <c:pt idx="1253">
                  <c:v>2.9464285714286057E-6</c:v>
                </c:pt>
                <c:pt idx="1254">
                  <c:v>5.9107142857144105E-5</c:v>
                </c:pt>
                <c:pt idx="1255">
                  <c:v>1.6214285714286025E-6</c:v>
                </c:pt>
                <c:pt idx="1256">
                  <c:v>7.0000000000001521E-7</c:v>
                </c:pt>
                <c:pt idx="1257">
                  <c:v>1.3964285714286086E-5</c:v>
                </c:pt>
                <c:pt idx="1258">
                  <c:v>2.4821428571429001E-5</c:v>
                </c:pt>
                <c:pt idx="1259">
                  <c:v>3.3392857142857588E-7</c:v>
                </c:pt>
                <c:pt idx="1260">
                  <c:v>1.7767857142857607E-6</c:v>
                </c:pt>
                <c:pt idx="1261">
                  <c:v>4.3928571428571978E-6</c:v>
                </c:pt>
                <c:pt idx="1262">
                  <c:v>1.3714285714285998E-6</c:v>
                </c:pt>
                <c:pt idx="1263">
                  <c:v>5.4821428571429304E-6</c:v>
                </c:pt>
                <c:pt idx="1264">
                  <c:v>1.7857142857143064E-6</c:v>
                </c:pt>
                <c:pt idx="1265">
                  <c:v>1.8392857142857562E-5</c:v>
                </c:pt>
                <c:pt idx="1266">
                  <c:v>3.4285714285715171E-7</c:v>
                </c:pt>
                <c:pt idx="1267">
                  <c:v>1.3410714285714519E-6</c:v>
                </c:pt>
                <c:pt idx="1268">
                  <c:v>1.0535714285714462E-5</c:v>
                </c:pt>
                <c:pt idx="1269">
                  <c:v>7.2964285714286948E-5</c:v>
                </c:pt>
                <c:pt idx="1270">
                  <c:v>1.7607142857143113E-5</c:v>
                </c:pt>
                <c:pt idx="1271">
                  <c:v>1.3571428571428705E-4</c:v>
                </c:pt>
                <c:pt idx="1272">
                  <c:v>5.2500000000000853E-6</c:v>
                </c:pt>
                <c:pt idx="1273">
                  <c:v>5.5357142857144241E-7</c:v>
                </c:pt>
                <c:pt idx="1274">
                  <c:v>2.8928571428571796E-6</c:v>
                </c:pt>
                <c:pt idx="1275">
                  <c:v>7.6785714285715748E-7</c:v>
                </c:pt>
                <c:pt idx="1276">
                  <c:v>2.8571428571429178E-7</c:v>
                </c:pt>
                <c:pt idx="1277">
                  <c:v>9.4642857142859501E-7</c:v>
                </c:pt>
                <c:pt idx="1278">
                  <c:v>1.8035714285714566E-6</c:v>
                </c:pt>
                <c:pt idx="1279">
                  <c:v>4.6428571428572179E-7</c:v>
                </c:pt>
                <c:pt idx="1280">
                  <c:v>6.6071428571429391E-7</c:v>
                </c:pt>
                <c:pt idx="1281">
                  <c:v>5.5357142857144241E-7</c:v>
                </c:pt>
                <c:pt idx="1282">
                  <c:v>1.9285714285714594E-6</c:v>
                </c:pt>
                <c:pt idx="1283">
                  <c:v>1.8214285714286046E-6</c:v>
                </c:pt>
                <c:pt idx="1284">
                  <c:v>4.8214285714286443E-7</c:v>
                </c:pt>
                <c:pt idx="1285">
                  <c:v>2.8571428571429178E-7</c:v>
                </c:pt>
                <c:pt idx="1286">
                  <c:v>5.8214285714286345E-6</c:v>
                </c:pt>
                <c:pt idx="1287">
                  <c:v>1.785714285714316E-7</c:v>
                </c:pt>
                <c:pt idx="1288">
                  <c:v>5.0000000000001025E-7</c:v>
                </c:pt>
                <c:pt idx="1289">
                  <c:v>7.5000000000001548E-7</c:v>
                </c:pt>
                <c:pt idx="1290">
                  <c:v>3.3928571428572034E-7</c:v>
                </c:pt>
                <c:pt idx="1291">
                  <c:v>1.2142857142857432E-6</c:v>
                </c:pt>
                <c:pt idx="1292">
                  <c:v>8.9285714285714284E-7</c:v>
                </c:pt>
                <c:pt idx="1293">
                  <c:v>1.2500000000000277E-7</c:v>
                </c:pt>
                <c:pt idx="1294">
                  <c:v>2.5000000000000539E-7</c:v>
                </c:pt>
                <c:pt idx="1297">
                  <c:v>2.0357142857143227E-6</c:v>
                </c:pt>
                <c:pt idx="1299">
                  <c:v>1.2678571428571625E-5</c:v>
                </c:pt>
                <c:pt idx="1300">
                  <c:v>3.0357142857143508E-5</c:v>
                </c:pt>
                <c:pt idx="1301">
                  <c:v>4.1071428571428931E-7</c:v>
                </c:pt>
                <c:pt idx="1302">
                  <c:v>6.964285714285815E-5</c:v>
                </c:pt>
                <c:pt idx="1303">
                  <c:v>4.8214285714286443E-7</c:v>
                </c:pt>
                <c:pt idx="1304">
                  <c:v>1.9642857142857542E-6</c:v>
                </c:pt>
                <c:pt idx="1305">
                  <c:v>1.089285714285738E-4</c:v>
                </c:pt>
                <c:pt idx="1306">
                  <c:v>1.5535714285714417E-3</c:v>
                </c:pt>
                <c:pt idx="1307">
                  <c:v>3.7500000000000554E-4</c:v>
                </c:pt>
                <c:pt idx="1308">
                  <c:v>1.3392857142857466E-5</c:v>
                </c:pt>
                <c:pt idx="1309">
                  <c:v>6.4285714285715108E-6</c:v>
                </c:pt>
                <c:pt idx="1310">
                  <c:v>5.6071428571428565E-3</c:v>
                </c:pt>
                <c:pt idx="1311">
                  <c:v>1.4821428571428766E-6</c:v>
                </c:pt>
                <c:pt idx="1312">
                  <c:v>1.3392857142857445E-6</c:v>
                </c:pt>
                <c:pt idx="1313">
                  <c:v>1.6785714285714637E-6</c:v>
                </c:pt>
                <c:pt idx="1314">
                  <c:v>8.5714285714287863E-7</c:v>
                </c:pt>
                <c:pt idx="1324">
                  <c:v>1.3035714285714485E-6</c:v>
                </c:pt>
              </c:numCache>
            </c:numRef>
          </c:yVal>
          <c:smooth val="0"/>
          <c:extLst>
            <c:ext xmlns:c16="http://schemas.microsoft.com/office/drawing/2014/chart" uri="{C3380CC4-5D6E-409C-BE32-E72D297353CC}">
              <c16:uniqueId val="{00000000-6D27-406A-8568-45F3E36FD3EA}"/>
            </c:ext>
          </c:extLst>
        </c:ser>
        <c:dLbls>
          <c:showLegendKey val="0"/>
          <c:showVal val="0"/>
          <c:showCatName val="0"/>
          <c:showSerName val="0"/>
          <c:showPercent val="0"/>
          <c:showBubbleSize val="0"/>
        </c:dLbls>
        <c:axId val="430366704"/>
        <c:axId val="430367096"/>
      </c:scatterChart>
      <c:valAx>
        <c:axId val="430366704"/>
        <c:scaling>
          <c:logBase val="10"/>
          <c:orientation val="minMax"/>
          <c:max val="1.0000000000000246E-7"/>
          <c:min val="1.0000000000000325E-12"/>
        </c:scaling>
        <c:delete val="0"/>
        <c:axPos val="b"/>
        <c:title>
          <c:tx>
            <c:rich>
              <a:bodyPr/>
              <a:lstStyle/>
              <a:p>
                <a:pPr>
                  <a:defRPr sz="1800" b="0" i="0" u="none" strike="noStrike" baseline="0">
                    <a:solidFill>
                      <a:schemeClr val="bg1"/>
                    </a:solidFill>
                    <a:latin typeface="Calibri"/>
                    <a:ea typeface="Calibri"/>
                    <a:cs typeface="Calibri"/>
                  </a:defRPr>
                </a:pPr>
                <a:r>
                  <a:rPr lang="it-IT" sz="1800" b="1" i="0" u="none" strike="noStrike" baseline="30000">
                    <a:solidFill>
                      <a:schemeClr val="bg1"/>
                    </a:solidFill>
                    <a:latin typeface="Calibri"/>
                  </a:rPr>
                  <a:t>3</a:t>
                </a:r>
                <a:r>
                  <a:rPr lang="it-IT" sz="1800" b="1" i="0" u="none" strike="noStrike" baseline="0">
                    <a:solidFill>
                      <a:schemeClr val="bg1"/>
                    </a:solidFill>
                    <a:latin typeface="Calibri"/>
                  </a:rPr>
                  <a:t>He (ppm)</a:t>
                </a:r>
              </a:p>
            </c:rich>
          </c:tx>
          <c:layout>
            <c:manualLayout>
              <c:xMode val="edge"/>
              <c:yMode val="edge"/>
              <c:x val="0.44876858747087528"/>
              <c:y val="0.9401582637991146"/>
            </c:manualLayout>
          </c:layout>
          <c:overlay val="0"/>
        </c:title>
        <c:numFmt formatCode="0.E+00" sourceLinked="0"/>
        <c:majorTickMark val="in"/>
        <c:minorTickMark val="in"/>
        <c:tickLblPos val="nextTo"/>
        <c:txPr>
          <a:bodyPr rot="0" vert="horz"/>
          <a:lstStyle/>
          <a:p>
            <a:pPr>
              <a:defRPr sz="1200" b="0" i="0" u="none" strike="noStrike" baseline="0">
                <a:solidFill>
                  <a:schemeClr val="tx1"/>
                </a:solidFill>
                <a:latin typeface="Calibri"/>
                <a:ea typeface="Calibri"/>
                <a:cs typeface="Calibri"/>
              </a:defRPr>
            </a:pPr>
            <a:endParaRPr lang="it-IT"/>
          </a:p>
        </c:txPr>
        <c:crossAx val="430367096"/>
        <c:crossesAt val="1.0000000000000325E-12"/>
        <c:crossBetween val="midCat"/>
      </c:valAx>
      <c:valAx>
        <c:axId val="430367096"/>
        <c:scaling>
          <c:logBase val="10"/>
          <c:orientation val="minMax"/>
          <c:max val="1.0000000000000083E-2"/>
          <c:min val="1.0000000000000246E-7"/>
        </c:scaling>
        <c:delete val="0"/>
        <c:axPos val="l"/>
        <c:title>
          <c:tx>
            <c:rich>
              <a:bodyPr/>
              <a:lstStyle/>
              <a:p>
                <a:pPr>
                  <a:defRPr sz="1800" b="0" i="0" u="none" strike="noStrike" baseline="0">
                    <a:solidFill>
                      <a:schemeClr val="bg1"/>
                    </a:solidFill>
                    <a:latin typeface="Calibri"/>
                    <a:ea typeface="Calibri"/>
                    <a:cs typeface="Calibri"/>
                  </a:defRPr>
                </a:pPr>
                <a:r>
                  <a:rPr lang="it-IT" sz="1800" b="1" i="0" u="none" strike="noStrike" baseline="30000">
                    <a:solidFill>
                      <a:schemeClr val="bg1"/>
                    </a:solidFill>
                    <a:latin typeface="Calibri"/>
                  </a:rPr>
                  <a:t>4</a:t>
                </a:r>
                <a:r>
                  <a:rPr lang="it-IT" sz="1800" b="1" i="0" u="none" strike="noStrike" baseline="0">
                    <a:solidFill>
                      <a:schemeClr val="bg1"/>
                    </a:solidFill>
                    <a:latin typeface="Calibri"/>
                  </a:rPr>
                  <a:t>He (ppm)</a:t>
                </a:r>
              </a:p>
            </c:rich>
          </c:tx>
          <c:layout>
            <c:manualLayout>
              <c:xMode val="edge"/>
              <c:yMode val="edge"/>
              <c:x val="3.4115988665974373E-4"/>
              <c:y val="0.37086770870059182"/>
            </c:manualLayout>
          </c:layout>
          <c:overlay val="0"/>
        </c:title>
        <c:numFmt formatCode="0.E+00" sourceLinked="0"/>
        <c:majorTickMark val="in"/>
        <c:minorTickMark val="in"/>
        <c:tickLblPos val="nextTo"/>
        <c:txPr>
          <a:bodyPr rot="0" vert="horz"/>
          <a:lstStyle/>
          <a:p>
            <a:pPr>
              <a:defRPr sz="1200" b="0" i="0" u="none" strike="noStrike" baseline="0">
                <a:solidFill>
                  <a:schemeClr val="tx1"/>
                </a:solidFill>
                <a:latin typeface="Calibri"/>
                <a:ea typeface="Calibri"/>
                <a:cs typeface="Calibri"/>
              </a:defRPr>
            </a:pPr>
            <a:endParaRPr lang="it-IT"/>
          </a:p>
        </c:txPr>
        <c:crossAx val="430366704"/>
        <c:crossesAt val="1.0000000000000325E-12"/>
        <c:crossBetween val="midCat"/>
      </c:valAx>
      <c:spPr>
        <a:solidFill>
          <a:schemeClr val="bg1"/>
        </a:solidFill>
        <a:ln>
          <a:solidFill>
            <a:schemeClr val="tx1"/>
          </a:solidFill>
        </a:ln>
      </c:spPr>
    </c:plotArea>
    <c:legend>
      <c:legendPos val="r"/>
      <c:legendEntry>
        <c:idx val="0"/>
        <c:txPr>
          <a:bodyPr/>
          <a:lstStyle/>
          <a:p>
            <a:pPr>
              <a:defRPr sz="2400" b="1" i="0" u="none" strike="noStrike" baseline="0">
                <a:solidFill>
                  <a:srgbClr val="000000"/>
                </a:solidFill>
                <a:latin typeface="Calibri"/>
                <a:ea typeface="Calibri"/>
                <a:cs typeface="Calibri"/>
              </a:defRPr>
            </a:pPr>
            <a:endParaRPr lang="it-IT"/>
          </a:p>
        </c:txPr>
      </c:legendEntry>
      <c:layout>
        <c:manualLayout>
          <c:xMode val="edge"/>
          <c:yMode val="edge"/>
          <c:x val="0.70394690633832824"/>
          <c:y val="0.62829060048143548"/>
          <c:w val="0.19247481039340342"/>
          <c:h val="8.2988909835223029E-2"/>
        </c:manualLayout>
      </c:layout>
      <c:overlay val="0"/>
      <c:txPr>
        <a:bodyPr/>
        <a:lstStyle/>
        <a:p>
          <a:pPr>
            <a:defRPr sz="2400" b="0" i="0" u="none" strike="noStrike" baseline="0">
              <a:solidFill>
                <a:srgbClr val="000000"/>
              </a:solidFill>
              <a:latin typeface="Calibri"/>
              <a:ea typeface="Calibri"/>
              <a:cs typeface="Calibri"/>
            </a:defRPr>
          </a:pPr>
          <a:endParaRPr lang="it-IT"/>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905967450272"/>
          <c:y val="3.7313432835820892E-2"/>
          <c:w val="0.81193490054249562"/>
          <c:h val="0.84079601990050423"/>
        </c:manualLayout>
      </c:layout>
      <c:scatterChart>
        <c:scatterStyle val="lineMarker"/>
        <c:varyColors val="0"/>
        <c:ser>
          <c:idx val="1"/>
          <c:order val="0"/>
          <c:tx>
            <c:v>MORB</c:v>
          </c:tx>
          <c:spPr>
            <a:ln w="28575">
              <a:noFill/>
            </a:ln>
          </c:spPr>
          <c:marker>
            <c:symbol val="x"/>
            <c:size val="5"/>
            <c:spPr>
              <a:ln w="9525">
                <a:solidFill>
                  <a:srgbClr val="0070C0"/>
                </a:solidFill>
              </a:ln>
            </c:spPr>
          </c:marker>
          <c:xVal>
            <c:numRef>
              <c:f>MORB!$N$2:$N$1405</c:f>
              <c:numCache>
                <c:formatCode>0.00E+00</c:formatCode>
                <c:ptCount val="1404"/>
                <c:pt idx="0">
                  <c:v>4.8468362984039427E-11</c:v>
                </c:pt>
                <c:pt idx="1">
                  <c:v>4.687554607177812E-10</c:v>
                </c:pt>
                <c:pt idx="2">
                  <c:v>3.793908142387057E-10</c:v>
                </c:pt>
                <c:pt idx="3">
                  <c:v>2.9166934738267237E-10</c:v>
                </c:pt>
                <c:pt idx="4">
                  <c:v>1.1978431951911079E-11</c:v>
                </c:pt>
                <c:pt idx="5">
                  <c:v>1.5017470325467151E-10</c:v>
                </c:pt>
                <c:pt idx="6">
                  <c:v>2.0724789156722216E-10</c:v>
                </c:pt>
                <c:pt idx="7">
                  <c:v>1.4345181502345021E-11</c:v>
                </c:pt>
                <c:pt idx="8">
                  <c:v>8.3063971018086866E-11</c:v>
                </c:pt>
                <c:pt idx="9">
                  <c:v>5.0755882483764904E-10</c:v>
                </c:pt>
                <c:pt idx="10">
                  <c:v>1.0987485424848126E-10</c:v>
                </c:pt>
                <c:pt idx="11">
                  <c:v>3.5980173027312103E-13</c:v>
                </c:pt>
                <c:pt idx="12">
                  <c:v>6.1706110920483951E-8</c:v>
                </c:pt>
                <c:pt idx="13">
                  <c:v>1.2902186828828404E-8</c:v>
                </c:pt>
                <c:pt idx="14">
                  <c:v>1.0921435561147635E-8</c:v>
                </c:pt>
                <c:pt idx="15">
                  <c:v>6.1100467675729406E-11</c:v>
                </c:pt>
                <c:pt idx="16">
                  <c:v>8.0347015707806083E-11</c:v>
                </c:pt>
                <c:pt idx="17">
                  <c:v>2.2176471335798802E-10</c:v>
                </c:pt>
                <c:pt idx="18">
                  <c:v>1.0702311849479848E-9</c:v>
                </c:pt>
                <c:pt idx="19">
                  <c:v>1.6870192582637947E-9</c:v>
                </c:pt>
                <c:pt idx="20">
                  <c:v>3.3455335697130241E-10</c:v>
                </c:pt>
                <c:pt idx="21">
                  <c:v>4.9544099565367419E-10</c:v>
                </c:pt>
                <c:pt idx="22">
                  <c:v>7.2471667810441166E-10</c:v>
                </c:pt>
                <c:pt idx="23">
                  <c:v>2.3322229211941012E-11</c:v>
                </c:pt>
                <c:pt idx="24">
                  <c:v>1.3310946376148543E-8</c:v>
                </c:pt>
                <c:pt idx="25">
                  <c:v>4.6363727887073157E-10</c:v>
                </c:pt>
                <c:pt idx="26">
                  <c:v>3.1974984749705405E-11</c:v>
                </c:pt>
                <c:pt idx="27">
                  <c:v>2.7375074662905862E-10</c:v>
                </c:pt>
                <c:pt idx="28">
                  <c:v>1.3344008540165939E-11</c:v>
                </c:pt>
                <c:pt idx="29">
                  <c:v>6.7309055577796946E-10</c:v>
                </c:pt>
                <c:pt idx="30">
                  <c:v>3.9933732700447134E-9</c:v>
                </c:pt>
                <c:pt idx="31">
                  <c:v>2.3107771931831412E-10</c:v>
                </c:pt>
                <c:pt idx="32">
                  <c:v>1.0013218908460227E-9</c:v>
                </c:pt>
                <c:pt idx="33">
                  <c:v>4.6287029623699675E-10</c:v>
                </c:pt>
                <c:pt idx="34">
                  <c:v>8.6597055422117869E-10</c:v>
                </c:pt>
                <c:pt idx="35">
                  <c:v>1.8867127432104883E-9</c:v>
                </c:pt>
                <c:pt idx="36">
                  <c:v>2.3960140334490096E-10</c:v>
                </c:pt>
                <c:pt idx="37">
                  <c:v>3.4345432695363327E-8</c:v>
                </c:pt>
                <c:pt idx="38">
                  <c:v>3.0267269371052946E-8</c:v>
                </c:pt>
                <c:pt idx="39">
                  <c:v>3.72520238412959E-8</c:v>
                </c:pt>
                <c:pt idx="40">
                  <c:v>1.8715369120693679E-8</c:v>
                </c:pt>
                <c:pt idx="41">
                  <c:v>5.0437175136936532E-11</c:v>
                </c:pt>
                <c:pt idx="42">
                  <c:v>2.9442700986186406E-8</c:v>
                </c:pt>
                <c:pt idx="43">
                  <c:v>5.1140118443961524E-8</c:v>
                </c:pt>
                <c:pt idx="45">
                  <c:v>4.793269139120981E-8</c:v>
                </c:pt>
                <c:pt idx="46">
                  <c:v>1.4050923278305425E-8</c:v>
                </c:pt>
                <c:pt idx="47">
                  <c:v>9.8292920050328319E-9</c:v>
                </c:pt>
                <c:pt idx="48">
                  <c:v>2.4220765501290407E-8</c:v>
                </c:pt>
                <c:pt idx="49">
                  <c:v>7.9751301040835016E-9</c:v>
                </c:pt>
                <c:pt idx="50">
                  <c:v>1.8017886531447678E-8</c:v>
                </c:pt>
                <c:pt idx="51">
                  <c:v>1.1129935694587802E-8</c:v>
                </c:pt>
                <c:pt idx="52">
                  <c:v>3.6882184318884345E-8</c:v>
                </c:pt>
                <c:pt idx="53">
                  <c:v>3.8848539148780022E-8</c:v>
                </c:pt>
                <c:pt idx="54">
                  <c:v>2.426390517175706E-8</c:v>
                </c:pt>
                <c:pt idx="55">
                  <c:v>2.5372381238324459E-8</c:v>
                </c:pt>
                <c:pt idx="56">
                  <c:v>1.0938810572267544E-8</c:v>
                </c:pt>
                <c:pt idx="57">
                  <c:v>1.4456009251846161E-8</c:v>
                </c:pt>
                <c:pt idx="58">
                  <c:v>6.5848810000382489E-9</c:v>
                </c:pt>
                <c:pt idx="59">
                  <c:v>1.4743938007549133E-8</c:v>
                </c:pt>
                <c:pt idx="60">
                  <c:v>5.0511639470307517E-8</c:v>
                </c:pt>
                <c:pt idx="61">
                  <c:v>2.2726514544969811E-9</c:v>
                </c:pt>
                <c:pt idx="62">
                  <c:v>4.9511335258684296E-8</c:v>
                </c:pt>
                <c:pt idx="63">
                  <c:v>1.1259007205764847E-8</c:v>
                </c:pt>
                <c:pt idx="64">
                  <c:v>3.6487523352015689E-8</c:v>
                </c:pt>
                <c:pt idx="65">
                  <c:v>1.1358292983593224E-9</c:v>
                </c:pt>
                <c:pt idx="66">
                  <c:v>6.0663610253283759E-9</c:v>
                </c:pt>
                <c:pt idx="67">
                  <c:v>5.1112318426170297E-9</c:v>
                </c:pt>
                <c:pt idx="68">
                  <c:v>3.7172595219033153E-9</c:v>
                </c:pt>
                <c:pt idx="69">
                  <c:v>2.2498157255964126E-8</c:v>
                </c:pt>
                <c:pt idx="70">
                  <c:v>1.7548761231207741E-10</c:v>
                </c:pt>
                <c:pt idx="71">
                  <c:v>9.1342915602323668E-9</c:v>
                </c:pt>
                <c:pt idx="72">
                  <c:v>4.5175028912019331E-9</c:v>
                </c:pt>
                <c:pt idx="73">
                  <c:v>1.8243761676007986E-9</c:v>
                </c:pt>
                <c:pt idx="74">
                  <c:v>1.1676007472644785E-8</c:v>
                </c:pt>
                <c:pt idx="75">
                  <c:v>2.9190018681612599E-8</c:v>
                </c:pt>
                <c:pt idx="76">
                  <c:v>2.1672496727541372E-10</c:v>
                </c:pt>
                <c:pt idx="77">
                  <c:v>4.5038510967505101E-9</c:v>
                </c:pt>
                <c:pt idx="78">
                  <c:v>8.488934004346564E-9</c:v>
                </c:pt>
                <c:pt idx="79">
                  <c:v>5.4363927650058297E-8</c:v>
                </c:pt>
                <c:pt idx="80">
                  <c:v>4.039690085401839E-8</c:v>
                </c:pt>
                <c:pt idx="81">
                  <c:v>5.6324821762172133E-8</c:v>
                </c:pt>
                <c:pt idx="82">
                  <c:v>5.4016427427658252E-8</c:v>
                </c:pt>
                <c:pt idx="83">
                  <c:v>4.0858579720919923E-8</c:v>
                </c:pt>
                <c:pt idx="84">
                  <c:v>3.2426735038825457E-8</c:v>
                </c:pt>
                <c:pt idx="85">
                  <c:v>6.7017900034315673E-11</c:v>
                </c:pt>
                <c:pt idx="86">
                  <c:v>2.1289352910900812E-8</c:v>
                </c:pt>
                <c:pt idx="87">
                  <c:v>3.7142809485684754E-8</c:v>
                </c:pt>
                <c:pt idx="88">
                  <c:v>3.0525412393407241E-8</c:v>
                </c:pt>
                <c:pt idx="89">
                  <c:v>1.9452566021071139E-8</c:v>
                </c:pt>
                <c:pt idx="90">
                  <c:v>1.4864359245333291E-9</c:v>
                </c:pt>
                <c:pt idx="91">
                  <c:v>3.0024019215372891E-8</c:v>
                </c:pt>
                <c:pt idx="92">
                  <c:v>2.8773018414732475E-8</c:v>
                </c:pt>
                <c:pt idx="93">
                  <c:v>2.1267013610889216E-8</c:v>
                </c:pt>
                <c:pt idx="95">
                  <c:v>1.9695319747862331E-8</c:v>
                </c:pt>
                <c:pt idx="96">
                  <c:v>3.2550842261111287E-8</c:v>
                </c:pt>
                <c:pt idx="97">
                  <c:v>2.8698554081360715E-8</c:v>
                </c:pt>
                <c:pt idx="103">
                  <c:v>2.3064086189586612E-9</c:v>
                </c:pt>
                <c:pt idx="104">
                  <c:v>8.880119968991263E-9</c:v>
                </c:pt>
                <c:pt idx="105">
                  <c:v>9.8528723772672698E-9</c:v>
                </c:pt>
                <c:pt idx="106">
                  <c:v>1.0949980222273266E-8</c:v>
                </c:pt>
                <c:pt idx="107">
                  <c:v>8.5497465432666074E-9</c:v>
                </c:pt>
                <c:pt idx="108">
                  <c:v>2.48904480727445E-8</c:v>
                </c:pt>
                <c:pt idx="109">
                  <c:v>1.8718099479583981E-8</c:v>
                </c:pt>
                <c:pt idx="110">
                  <c:v>1.6486403408441354E-8</c:v>
                </c:pt>
                <c:pt idx="111">
                  <c:v>6.7454757456760528E-9</c:v>
                </c:pt>
                <c:pt idx="112">
                  <c:v>2.1993785504594692E-8</c:v>
                </c:pt>
                <c:pt idx="113">
                  <c:v>5.4661784983544149E-9</c:v>
                </c:pt>
                <c:pt idx="114">
                  <c:v>4.9914931945558346E-8</c:v>
                </c:pt>
                <c:pt idx="115">
                  <c:v>6.1148000741863523E-8</c:v>
                </c:pt>
                <c:pt idx="116">
                  <c:v>4.8128780802420724E-8</c:v>
                </c:pt>
                <c:pt idx="117">
                  <c:v>9.1565668815247272E-9</c:v>
                </c:pt>
                <c:pt idx="118">
                  <c:v>1.3783697513131097E-9</c:v>
                </c:pt>
                <c:pt idx="119">
                  <c:v>3.5309497598079558E-11</c:v>
                </c:pt>
                <c:pt idx="120">
                  <c:v>1.9368917753250557E-8</c:v>
                </c:pt>
                <c:pt idx="121">
                  <c:v>1.7302532502192539E-8</c:v>
                </c:pt>
                <c:pt idx="122">
                  <c:v>1.2100889183171134E-8</c:v>
                </c:pt>
                <c:pt idx="123">
                  <c:v>2.1180634984178325E-11</c:v>
                </c:pt>
                <c:pt idx="124">
                  <c:v>1.0261185138587452E-8</c:v>
                </c:pt>
                <c:pt idx="125">
                  <c:v>8.6924202060064135E-11</c:v>
                </c:pt>
                <c:pt idx="126">
                  <c:v>6.508108272332315E-11</c:v>
                </c:pt>
                <c:pt idx="127">
                  <c:v>9.0611179419728193E-11</c:v>
                </c:pt>
                <c:pt idx="128">
                  <c:v>1.5522239219947957E-11</c:v>
                </c:pt>
                <c:pt idx="129">
                  <c:v>4.2851741710829727E-9</c:v>
                </c:pt>
                <c:pt idx="130">
                  <c:v>1.1532043094793503E-9</c:v>
                </c:pt>
                <c:pt idx="131">
                  <c:v>5.9562880221680563E-8</c:v>
                </c:pt>
                <c:pt idx="132">
                  <c:v>3.5156597500223411E-11</c:v>
                </c:pt>
                <c:pt idx="133">
                  <c:v>4.9575632585072592E-9</c:v>
                </c:pt>
                <c:pt idx="134">
                  <c:v>6.0054740220749766E-11</c:v>
                </c:pt>
                <c:pt idx="141">
                  <c:v>3.6720425369407943E-8</c:v>
                </c:pt>
                <c:pt idx="152">
                  <c:v>8.6187128861619735E-9</c:v>
                </c:pt>
                <c:pt idx="155">
                  <c:v>2.8885015152032691E-8</c:v>
                </c:pt>
                <c:pt idx="156">
                  <c:v>4.1251999615565514E-10</c:v>
                </c:pt>
                <c:pt idx="157">
                  <c:v>1.0117617903846887E-10</c:v>
                </c:pt>
                <c:pt idx="158">
                  <c:v>3.0580019571213619E-12</c:v>
                </c:pt>
                <c:pt idx="159">
                  <c:v>9.8868777561735008E-12</c:v>
                </c:pt>
                <c:pt idx="160">
                  <c:v>1.3975466087155791E-10</c:v>
                </c:pt>
                <c:pt idx="161">
                  <c:v>3.0152097868772103E-11</c:v>
                </c:pt>
                <c:pt idx="162">
                  <c:v>3.2764058468998164E-10</c:v>
                </c:pt>
                <c:pt idx="164">
                  <c:v>9.5893679229100235E-11</c:v>
                </c:pt>
                <c:pt idx="165">
                  <c:v>3.3534267890503855E-11</c:v>
                </c:pt>
                <c:pt idx="166">
                  <c:v>1.0569467478745024E-10</c:v>
                </c:pt>
                <c:pt idx="167">
                  <c:v>2.1176415338620656E-11</c:v>
                </c:pt>
                <c:pt idx="169">
                  <c:v>1.9811980536810976E-10</c:v>
                </c:pt>
                <c:pt idx="170">
                  <c:v>1.8852383494097349E-10</c:v>
                </c:pt>
                <c:pt idx="172">
                  <c:v>6.9437990868888181E-11</c:v>
                </c:pt>
                <c:pt idx="173">
                  <c:v>3.3145067641415665E-10</c:v>
                </c:pt>
                <c:pt idx="174">
                  <c:v>2.4081765412330715E-10</c:v>
                </c:pt>
                <c:pt idx="175">
                  <c:v>1.0188706520772374E-12</c:v>
                </c:pt>
                <c:pt idx="176">
                  <c:v>2.0167920050326462E-10</c:v>
                </c:pt>
                <c:pt idx="179">
                  <c:v>1.2451981153139492E-8</c:v>
                </c:pt>
                <c:pt idx="181">
                  <c:v>3.1060562735903979E-12</c:v>
                </c:pt>
                <c:pt idx="182">
                  <c:v>1.8537485914976106E-9</c:v>
                </c:pt>
                <c:pt idx="184">
                  <c:v>2.4196244742816392E-10</c:v>
                </c:pt>
                <c:pt idx="198">
                  <c:v>2.4437119156897419E-8</c:v>
                </c:pt>
                <c:pt idx="199">
                  <c:v>4.7779783711946335E-8</c:v>
                </c:pt>
                <c:pt idx="200">
                  <c:v>3.0141665829398857E-9</c:v>
                </c:pt>
                <c:pt idx="201">
                  <c:v>4.5029067995279036E-8</c:v>
                </c:pt>
                <c:pt idx="202">
                  <c:v>2.1476506602107659E-10</c:v>
                </c:pt>
                <c:pt idx="203">
                  <c:v>5.0146764236787755E-11</c:v>
                </c:pt>
                <c:pt idx="204">
                  <c:v>9.3375047260033346E-11</c:v>
                </c:pt>
                <c:pt idx="205">
                  <c:v>2.3999854645621814E-12</c:v>
                </c:pt>
                <c:pt idx="206">
                  <c:v>7.9808390363086233E-11</c:v>
                </c:pt>
                <c:pt idx="207">
                  <c:v>1.1655852459745863E-10</c:v>
                </c:pt>
                <c:pt idx="208">
                  <c:v>2.9706735110984888E-8</c:v>
                </c:pt>
                <c:pt idx="209">
                  <c:v>7.7236888717325501E-13</c:v>
                </c:pt>
                <c:pt idx="210">
                  <c:v>3.3278700799521473E-8</c:v>
                </c:pt>
                <c:pt idx="211">
                  <c:v>1.1426551955850765E-10</c:v>
                </c:pt>
                <c:pt idx="212">
                  <c:v>9.9746463837740088E-11</c:v>
                </c:pt>
                <c:pt idx="213">
                  <c:v>5.7754536962905476E-11</c:v>
                </c:pt>
                <c:pt idx="214">
                  <c:v>1.5676231461359879E-10</c:v>
                </c:pt>
                <c:pt idx="215">
                  <c:v>1.0826865857765949E-10</c:v>
                </c:pt>
                <c:pt idx="216">
                  <c:v>3.5647565671586056E-11</c:v>
                </c:pt>
                <c:pt idx="217">
                  <c:v>5.6496089728927915E-11</c:v>
                </c:pt>
                <c:pt idx="218">
                  <c:v>1.5041795341035241E-11</c:v>
                </c:pt>
                <c:pt idx="219">
                  <c:v>2.5038632096153904E-10</c:v>
                </c:pt>
                <c:pt idx="220">
                  <c:v>1.6984073369807686E-11</c:v>
                </c:pt>
                <c:pt idx="221">
                  <c:v>1.4837018424263506E-10</c:v>
                </c:pt>
                <c:pt idx="222">
                  <c:v>5.5166935145752496E-8</c:v>
                </c:pt>
                <c:pt idx="223">
                  <c:v>4.4260110469328977E-11</c:v>
                </c:pt>
                <c:pt idx="224">
                  <c:v>1.4296368017497433E-8</c:v>
                </c:pt>
                <c:pt idx="225">
                  <c:v>1.1749022089728366E-8</c:v>
                </c:pt>
                <c:pt idx="226">
                  <c:v>1.1931171921664684E-10</c:v>
                </c:pt>
                <c:pt idx="227">
                  <c:v>2.7774203489777161E-11</c:v>
                </c:pt>
                <c:pt idx="228">
                  <c:v>4.2671786238515678E-11</c:v>
                </c:pt>
                <c:pt idx="229">
                  <c:v>2.1905669376771915E-11</c:v>
                </c:pt>
                <c:pt idx="230">
                  <c:v>1.6477715902881408E-10</c:v>
                </c:pt>
                <c:pt idx="231">
                  <c:v>2.3203086278547305E-13</c:v>
                </c:pt>
                <c:pt idx="232">
                  <c:v>1.6818822233942013E-8</c:v>
                </c:pt>
                <c:pt idx="233">
                  <c:v>1.1118766044581924E-10</c:v>
                </c:pt>
                <c:pt idx="234">
                  <c:v>1.0580140699861856E-10</c:v>
                </c:pt>
                <c:pt idx="235">
                  <c:v>2.6827017169291992E-12</c:v>
                </c:pt>
                <c:pt idx="236">
                  <c:v>2.4687160442640669E-11</c:v>
                </c:pt>
                <c:pt idx="237">
                  <c:v>1.8945960339700872E-10</c:v>
                </c:pt>
                <c:pt idx="238">
                  <c:v>7.7114270781706929E-11</c:v>
                </c:pt>
                <c:pt idx="239">
                  <c:v>1.1902279760316661E-10</c:v>
                </c:pt>
                <c:pt idx="240">
                  <c:v>3.436901306759771E-10</c:v>
                </c:pt>
                <c:pt idx="241">
                  <c:v>2.0869127048210553E-9</c:v>
                </c:pt>
                <c:pt idx="242">
                  <c:v>1.0194614024553122E-10</c:v>
                </c:pt>
                <c:pt idx="243">
                  <c:v>5.9500725580465619E-11</c:v>
                </c:pt>
                <c:pt idx="244">
                  <c:v>1.2081862910963972E-10</c:v>
                </c:pt>
                <c:pt idx="245">
                  <c:v>2.9609501092938322E-10</c:v>
                </c:pt>
                <c:pt idx="246">
                  <c:v>1.6301086504124306E-10</c:v>
                </c:pt>
                <c:pt idx="247">
                  <c:v>2.5419144839681856E-11</c:v>
                </c:pt>
                <c:pt idx="248">
                  <c:v>1.0882118393127617E-10</c:v>
                </c:pt>
                <c:pt idx="249">
                  <c:v>1.1184542872393337E-10</c:v>
                </c:pt>
                <c:pt idx="250">
                  <c:v>1.157920383926216E-10</c:v>
                </c:pt>
                <c:pt idx="251">
                  <c:v>7.6457275674354136E-8</c:v>
                </c:pt>
                <c:pt idx="252">
                  <c:v>3.0664164267922932E-10</c:v>
                </c:pt>
                <c:pt idx="253">
                  <c:v>1.0973291368589145E-8</c:v>
                </c:pt>
                <c:pt idx="254">
                  <c:v>4.6349083234843013E-11</c:v>
                </c:pt>
                <c:pt idx="255">
                  <c:v>1.1317387243128207E-10</c:v>
                </c:pt>
                <c:pt idx="256">
                  <c:v>2.8111800631110451E-8</c:v>
                </c:pt>
                <c:pt idx="257">
                  <c:v>1.5030828748067208E-8</c:v>
                </c:pt>
                <c:pt idx="258">
                  <c:v>2.2329371433655608E-11</c:v>
                </c:pt>
                <c:pt idx="259">
                  <c:v>3.2257949216517414E-13</c:v>
                </c:pt>
                <c:pt idx="260">
                  <c:v>1.0114043615845268E-10</c:v>
                </c:pt>
                <c:pt idx="262">
                  <c:v>1.3279472784577119E-8</c:v>
                </c:pt>
                <c:pt idx="263">
                  <c:v>2.3849933121100675E-8</c:v>
                </c:pt>
                <c:pt idx="264">
                  <c:v>2.4464015656970657E-8</c:v>
                </c:pt>
                <c:pt idx="266">
                  <c:v>3.6596985922071953E-10</c:v>
                </c:pt>
                <c:pt idx="267">
                  <c:v>1.1942813179114971E-8</c:v>
                </c:pt>
                <c:pt idx="269">
                  <c:v>4.6013993734671687E-10</c:v>
                </c:pt>
                <c:pt idx="271">
                  <c:v>2.109723493080211E-9</c:v>
                </c:pt>
                <c:pt idx="273">
                  <c:v>1.8020368675893578E-11</c:v>
                </c:pt>
                <c:pt idx="282">
                  <c:v>5.3962813107630432E-10</c:v>
                </c:pt>
                <c:pt idx="283">
                  <c:v>1.5907368752144799E-8</c:v>
                </c:pt>
                <c:pt idx="284">
                  <c:v>4.8784563364977933E-9</c:v>
                </c:pt>
                <c:pt idx="285">
                  <c:v>2.0829163330664894E-8</c:v>
                </c:pt>
                <c:pt idx="286">
                  <c:v>2.5489389527495733E-8</c:v>
                </c:pt>
                <c:pt idx="287">
                  <c:v>2.2949982009417701E-8</c:v>
                </c:pt>
                <c:pt idx="291">
                  <c:v>3.1258637862671825E-8</c:v>
                </c:pt>
                <c:pt idx="292">
                  <c:v>1.843985108721945E-8</c:v>
                </c:pt>
                <c:pt idx="293">
                  <c:v>1.2733401006519806E-8</c:v>
                </c:pt>
                <c:pt idx="294">
                  <c:v>2.0368973750429359E-8</c:v>
                </c:pt>
                <c:pt idx="295">
                  <c:v>3.0758982185749142E-8</c:v>
                </c:pt>
                <c:pt idx="296">
                  <c:v>2.5318617989630388E-8</c:v>
                </c:pt>
                <c:pt idx="297">
                  <c:v>8.9842707499333746E-9</c:v>
                </c:pt>
                <c:pt idx="298">
                  <c:v>2.5300001906287056E-8</c:v>
                </c:pt>
                <c:pt idx="299">
                  <c:v>2.3320988139718151E-8</c:v>
                </c:pt>
                <c:pt idx="300">
                  <c:v>1.8368067469849216E-8</c:v>
                </c:pt>
                <c:pt idx="301">
                  <c:v>1.1282463470776783E-8</c:v>
                </c:pt>
                <c:pt idx="303">
                  <c:v>3.394903422738252E-10</c:v>
                </c:pt>
                <c:pt idx="304">
                  <c:v>5.393203451650402E-11</c:v>
                </c:pt>
                <c:pt idx="305">
                  <c:v>2.6354168652382733E-10</c:v>
                </c:pt>
                <c:pt idx="306">
                  <c:v>3.358937149719859E-10</c:v>
                </c:pt>
                <c:pt idx="307">
                  <c:v>2.4599044314817423E-10</c:v>
                </c:pt>
                <c:pt idx="308">
                  <c:v>1.1714282139997884E-8</c:v>
                </c:pt>
                <c:pt idx="309">
                  <c:v>1.4743118899882147E-8</c:v>
                </c:pt>
                <c:pt idx="310">
                  <c:v>1.3647078376987767E-9</c:v>
                </c:pt>
                <c:pt idx="311">
                  <c:v>3.4154804001932145E-9</c:v>
                </c:pt>
                <c:pt idx="312">
                  <c:v>7.3984783064548524E-9</c:v>
                </c:pt>
                <c:pt idx="313">
                  <c:v>4.9197095771856577E-9</c:v>
                </c:pt>
                <c:pt idx="314">
                  <c:v>1.0364194133084448E-9</c:v>
                </c:pt>
                <c:pt idx="315">
                  <c:v>1.9501091944985031E-8</c:v>
                </c:pt>
                <c:pt idx="316">
                  <c:v>1.7454439742270462E-9</c:v>
                </c:pt>
                <c:pt idx="317">
                  <c:v>4.3598867188989949E-10</c:v>
                </c:pt>
                <c:pt idx="318">
                  <c:v>1.3153032346512471E-8</c:v>
                </c:pt>
                <c:pt idx="319">
                  <c:v>1.6821741123057638E-9</c:v>
                </c:pt>
                <c:pt idx="322">
                  <c:v>7.9867713615339067E-9</c:v>
                </c:pt>
                <c:pt idx="323">
                  <c:v>8.1255480574938557E-10</c:v>
                </c:pt>
                <c:pt idx="324">
                  <c:v>5.4936806588129007E-9</c:v>
                </c:pt>
                <c:pt idx="325">
                  <c:v>4.8153105817987934E-8</c:v>
                </c:pt>
                <c:pt idx="326">
                  <c:v>2.1100213504137187E-9</c:v>
                </c:pt>
                <c:pt idx="327">
                  <c:v>2.313011123184288E-10</c:v>
                </c:pt>
                <c:pt idx="328">
                  <c:v>3.9293339433452407E-8</c:v>
                </c:pt>
                <c:pt idx="329">
                  <c:v>3.7049729068970567E-9</c:v>
                </c:pt>
                <c:pt idx="330">
                  <c:v>5.2259069160090518E-9</c:v>
                </c:pt>
                <c:pt idx="331">
                  <c:v>7.1187902703116363E-10</c:v>
                </c:pt>
                <c:pt idx="332">
                  <c:v>2.3035789742905821E-8</c:v>
                </c:pt>
                <c:pt idx="333">
                  <c:v>1.4667984387510327E-8</c:v>
                </c:pt>
                <c:pt idx="334">
                  <c:v>1.5751887224065409E-8</c:v>
                </c:pt>
                <c:pt idx="335">
                  <c:v>1.0826121214432393E-11</c:v>
                </c:pt>
                <c:pt idx="336">
                  <c:v>8.3941160865201981E-9</c:v>
                </c:pt>
                <c:pt idx="337">
                  <c:v>1.753918015364693E-8</c:v>
                </c:pt>
                <c:pt idx="339">
                  <c:v>1.3718564137024146E-8</c:v>
                </c:pt>
                <c:pt idx="340">
                  <c:v>1.3718564137024146E-8</c:v>
                </c:pt>
                <c:pt idx="342">
                  <c:v>6.7294907354456967E-10</c:v>
                </c:pt>
                <c:pt idx="344">
                  <c:v>6.8601756405125077E-9</c:v>
                </c:pt>
                <c:pt idx="345">
                  <c:v>2.5175348612224132E-8</c:v>
                </c:pt>
                <c:pt idx="346">
                  <c:v>1.1313614383570552E-9</c:v>
                </c:pt>
                <c:pt idx="348">
                  <c:v>1.9375991864920835E-8</c:v>
                </c:pt>
                <c:pt idx="352">
                  <c:v>1.8566440453950863E-9</c:v>
                </c:pt>
                <c:pt idx="353">
                  <c:v>1.8566440453950863E-9</c:v>
                </c:pt>
                <c:pt idx="354">
                  <c:v>1.5868274977124749E-8</c:v>
                </c:pt>
                <c:pt idx="355">
                  <c:v>2.5891695499257207E-8</c:v>
                </c:pt>
                <c:pt idx="356">
                  <c:v>5.8032040711935936E-9</c:v>
                </c:pt>
                <c:pt idx="357">
                  <c:v>2.2271388539403812E-8</c:v>
                </c:pt>
                <c:pt idx="358">
                  <c:v>1.8282483129361097E-9</c:v>
                </c:pt>
                <c:pt idx="359">
                  <c:v>4.7669584079963142E-9</c:v>
                </c:pt>
                <c:pt idx="360">
                  <c:v>1.6022639540203939E-8</c:v>
                </c:pt>
                <c:pt idx="361">
                  <c:v>8.3738866092877804E-9</c:v>
                </c:pt>
                <c:pt idx="364">
                  <c:v>2.9897429848641172E-8</c:v>
                </c:pt>
                <c:pt idx="365">
                  <c:v>3.7837809930485071E-9</c:v>
                </c:pt>
                <c:pt idx="367">
                  <c:v>8.9047428418927739E-9</c:v>
                </c:pt>
                <c:pt idx="368">
                  <c:v>3.3091949750277318E-9</c:v>
                </c:pt>
                <c:pt idx="369">
                  <c:v>9.8661518500517171E-9</c:v>
                </c:pt>
                <c:pt idx="370">
                  <c:v>1.0849205157777253E-8</c:v>
                </c:pt>
                <c:pt idx="371">
                  <c:v>4.6943805044035938E-9</c:v>
                </c:pt>
                <c:pt idx="372">
                  <c:v>1.0702435956702102E-8</c:v>
                </c:pt>
                <c:pt idx="373">
                  <c:v>3.5975208738420411E-9</c:v>
                </c:pt>
                <c:pt idx="374">
                  <c:v>2.356051507873017E-9</c:v>
                </c:pt>
                <c:pt idx="375">
                  <c:v>7.4608297749312775E-9</c:v>
                </c:pt>
                <c:pt idx="376">
                  <c:v>2.0491343471603512E-8</c:v>
                </c:pt>
                <c:pt idx="377">
                  <c:v>6.129829458805252E-9</c:v>
                </c:pt>
                <c:pt idx="378">
                  <c:v>4.4255642609326256E-9</c:v>
                </c:pt>
                <c:pt idx="379">
                  <c:v>1.0468195985359891E-9</c:v>
                </c:pt>
                <c:pt idx="380">
                  <c:v>9.0645433013079976E-10</c:v>
                </c:pt>
                <c:pt idx="381">
                  <c:v>2.0006084232465401E-8</c:v>
                </c:pt>
                <c:pt idx="382">
                  <c:v>1.4620476142819396E-8</c:v>
                </c:pt>
                <c:pt idx="383">
                  <c:v>2.1835697724847307E-8</c:v>
                </c:pt>
                <c:pt idx="384">
                  <c:v>1.1104369606796826E-8</c:v>
                </c:pt>
                <c:pt idx="385">
                  <c:v>1.0399390941324489E-8</c:v>
                </c:pt>
                <c:pt idx="386">
                  <c:v>5.0055917750074203E-9</c:v>
                </c:pt>
                <c:pt idx="387">
                  <c:v>8.8419942303051502E-9</c:v>
                </c:pt>
                <c:pt idx="388">
                  <c:v>5.5461035495063762E-9</c:v>
                </c:pt>
                <c:pt idx="389">
                  <c:v>6.877376901521379E-9</c:v>
                </c:pt>
                <c:pt idx="390">
                  <c:v>3.2286841377865145E-8</c:v>
                </c:pt>
                <c:pt idx="391">
                  <c:v>1.7963031139197549E-9</c:v>
                </c:pt>
                <c:pt idx="392">
                  <c:v>1.2484441918614526E-8</c:v>
                </c:pt>
                <c:pt idx="393">
                  <c:v>2.0961213415177289E-8</c:v>
                </c:pt>
                <c:pt idx="394">
                  <c:v>9.3705917114647077E-10</c:v>
                </c:pt>
                <c:pt idx="395">
                  <c:v>8.3679294626178436E-9</c:v>
                </c:pt>
                <c:pt idx="396">
                  <c:v>2.1392113690953161E-8</c:v>
                </c:pt>
                <c:pt idx="397">
                  <c:v>2.7343303214000528E-8</c:v>
                </c:pt>
                <c:pt idx="398">
                  <c:v>4.5036028823059716E-9</c:v>
                </c:pt>
                <c:pt idx="399">
                  <c:v>6.7009957172088179E-9</c:v>
                </c:pt>
                <c:pt idx="400">
                  <c:v>2.2286281406077834E-8</c:v>
                </c:pt>
                <c:pt idx="401">
                  <c:v>1.1326521534688504E-9</c:v>
                </c:pt>
                <c:pt idx="402">
                  <c:v>2.4423904202727734E-8</c:v>
                </c:pt>
                <c:pt idx="403">
                  <c:v>1.13891460390537E-8</c:v>
                </c:pt>
                <c:pt idx="404">
                  <c:v>1.4993741024565992E-8</c:v>
                </c:pt>
                <c:pt idx="405">
                  <c:v>1.3735095219032818E-8</c:v>
                </c:pt>
                <c:pt idx="406">
                  <c:v>5.984425437175247E-9</c:v>
                </c:pt>
                <c:pt idx="407">
                  <c:v>1.4050426849416393E-9</c:v>
                </c:pt>
                <c:pt idx="408">
                  <c:v>5.4847449388082907E-9</c:v>
                </c:pt>
                <c:pt idx="409">
                  <c:v>1.2692693837609781E-8</c:v>
                </c:pt>
                <c:pt idx="410">
                  <c:v>1.0937321285600179E-8</c:v>
                </c:pt>
                <c:pt idx="411">
                  <c:v>2.6429675486421827E-8</c:v>
                </c:pt>
                <c:pt idx="412">
                  <c:v>3.4828209790054994E-9</c:v>
                </c:pt>
                <c:pt idx="413">
                  <c:v>8.2861428031315566E-9</c:v>
                </c:pt>
                <c:pt idx="414">
                  <c:v>2.5609277104224072E-8</c:v>
                </c:pt>
                <c:pt idx="415">
                  <c:v>1.1526085948123922E-9</c:v>
                </c:pt>
                <c:pt idx="416">
                  <c:v>6.8442650946155398E-9</c:v>
                </c:pt>
                <c:pt idx="417">
                  <c:v>6.4860171867654517E-9</c:v>
                </c:pt>
                <c:pt idx="418">
                  <c:v>6.2936013493336037E-9</c:v>
                </c:pt>
                <c:pt idx="419">
                  <c:v>5.8942987723513783E-10</c:v>
                </c:pt>
                <c:pt idx="420">
                  <c:v>1.8300354569370242E-8</c:v>
                </c:pt>
                <c:pt idx="421">
                  <c:v>4.9716856818790053E-9</c:v>
                </c:pt>
                <c:pt idx="422">
                  <c:v>1.5078059471386889E-9</c:v>
                </c:pt>
                <c:pt idx="434">
                  <c:v>2.515777502954802E-8</c:v>
                </c:pt>
                <c:pt idx="444">
                  <c:v>2.8862375614778351E-9</c:v>
                </c:pt>
                <c:pt idx="448">
                  <c:v>5.829333605773691E-9</c:v>
                </c:pt>
                <c:pt idx="453">
                  <c:v>2.098504200185613E-9</c:v>
                </c:pt>
                <c:pt idx="455">
                  <c:v>1.2558161608652308E-8</c:v>
                </c:pt>
                <c:pt idx="457">
                  <c:v>5.3671359706813111E-8</c:v>
                </c:pt>
                <c:pt idx="458">
                  <c:v>8.817818143403768E-9</c:v>
                </c:pt>
                <c:pt idx="459">
                  <c:v>2.3304357771932239E-9</c:v>
                </c:pt>
                <c:pt idx="460">
                  <c:v>4.7555926685793868E-8</c:v>
                </c:pt>
                <c:pt idx="461">
                  <c:v>3.3725517120045945E-8</c:v>
                </c:pt>
                <c:pt idx="462">
                  <c:v>6.7494471767892351E-9</c:v>
                </c:pt>
                <c:pt idx="463">
                  <c:v>3.1126091349270349E-9</c:v>
                </c:pt>
                <c:pt idx="464">
                  <c:v>4.1979119009493323E-8</c:v>
                </c:pt>
                <c:pt idx="465">
                  <c:v>3.7437191816946586E-8</c:v>
                </c:pt>
                <c:pt idx="466">
                  <c:v>8.0024336929864518E-9</c:v>
                </c:pt>
                <c:pt idx="467">
                  <c:v>4.3011343598688513E-8</c:v>
                </c:pt>
                <c:pt idx="468">
                  <c:v>8.6597179529339693E-8</c:v>
                </c:pt>
                <c:pt idx="469">
                  <c:v>1.114976802870889E-7</c:v>
                </c:pt>
                <c:pt idx="470">
                  <c:v>7.4470538732574653E-8</c:v>
                </c:pt>
                <c:pt idx="471">
                  <c:v>7.094465254743607E-8</c:v>
                </c:pt>
                <c:pt idx="472">
                  <c:v>5.5290661100310039E-8</c:v>
                </c:pt>
                <c:pt idx="473">
                  <c:v>3.7460772189180898E-8</c:v>
                </c:pt>
                <c:pt idx="474">
                  <c:v>1.6911386251858972E-7</c:v>
                </c:pt>
                <c:pt idx="475">
                  <c:v>4.8007155724579704E-8</c:v>
                </c:pt>
                <c:pt idx="476">
                  <c:v>1.6635803682628992E-7</c:v>
                </c:pt>
                <c:pt idx="477">
                  <c:v>6.7352989534486572E-8</c:v>
                </c:pt>
                <c:pt idx="478">
                  <c:v>3.3955736017386009E-9</c:v>
                </c:pt>
                <c:pt idx="479">
                  <c:v>4.9480854524890705E-8</c:v>
                </c:pt>
                <c:pt idx="480">
                  <c:v>2.7240219755170108E-8</c:v>
                </c:pt>
                <c:pt idx="481">
                  <c:v>1.4396437785148783E-7</c:v>
                </c:pt>
                <c:pt idx="482">
                  <c:v>7.1137266956424272E-9</c:v>
                </c:pt>
                <c:pt idx="483">
                  <c:v>3.6475137451231869E-8</c:v>
                </c:pt>
                <c:pt idx="484">
                  <c:v>1.0742472946611582E-9</c:v>
                </c:pt>
                <c:pt idx="485">
                  <c:v>9.5195203782075891E-8</c:v>
                </c:pt>
                <c:pt idx="486">
                  <c:v>5.589789291751004E-8</c:v>
                </c:pt>
                <c:pt idx="487">
                  <c:v>2.5778956498532512E-8</c:v>
                </c:pt>
                <c:pt idx="488">
                  <c:v>3.3170633729206229E-8</c:v>
                </c:pt>
                <c:pt idx="491">
                  <c:v>2.6213679276755656E-11</c:v>
                </c:pt>
                <c:pt idx="492">
                  <c:v>1.9989950293568798E-8</c:v>
                </c:pt>
                <c:pt idx="494">
                  <c:v>2.0160970045878294E-8</c:v>
                </c:pt>
                <c:pt idx="495">
                  <c:v>1.2322854315198529E-8</c:v>
                </c:pt>
                <c:pt idx="496">
                  <c:v>1.0737756872164401E-8</c:v>
                </c:pt>
                <c:pt idx="497">
                  <c:v>6.2125593331809648E-9</c:v>
                </c:pt>
                <c:pt idx="498">
                  <c:v>4.0545829520759491E-11</c:v>
                </c:pt>
                <c:pt idx="504">
                  <c:v>3.4551450684357805E-10</c:v>
                </c:pt>
                <c:pt idx="516">
                  <c:v>4.8675100794922122E-11</c:v>
                </c:pt>
                <c:pt idx="517">
                  <c:v>4.2108091234894227E-11</c:v>
                </c:pt>
                <c:pt idx="518">
                  <c:v>2.1842871122295463E-11</c:v>
                </c:pt>
                <c:pt idx="521">
                  <c:v>4.5614368478910884E-11</c:v>
                </c:pt>
                <c:pt idx="522">
                  <c:v>7.1935028181276759E-11</c:v>
                </c:pt>
                <c:pt idx="524">
                  <c:v>3.4922283064547566E-11</c:v>
                </c:pt>
                <c:pt idx="527">
                  <c:v>2.1462854807656115E-11</c:v>
                </c:pt>
                <c:pt idx="528">
                  <c:v>1.081259352720294E-10</c:v>
                </c:pt>
                <c:pt idx="530">
                  <c:v>8.9625271645891401E-11</c:v>
                </c:pt>
                <c:pt idx="533">
                  <c:v>5.5859916107490594E-11</c:v>
                </c:pt>
                <c:pt idx="535">
                  <c:v>1.1040578494542113E-11</c:v>
                </c:pt>
                <c:pt idx="536">
                  <c:v>2.2533651921537761E-11</c:v>
                </c:pt>
                <c:pt idx="537">
                  <c:v>5.5207856761600589E-12</c:v>
                </c:pt>
                <c:pt idx="538">
                  <c:v>6.4595575269740934E-9</c:v>
                </c:pt>
                <c:pt idx="539">
                  <c:v>1.0639463952114081E-9</c:v>
                </c:pt>
                <c:pt idx="540">
                  <c:v>1.5038816767700113E-9</c:v>
                </c:pt>
                <c:pt idx="541">
                  <c:v>4.1700026688017842E-9</c:v>
                </c:pt>
                <c:pt idx="542">
                  <c:v>9.1481915691284856E-10</c:v>
                </c:pt>
                <c:pt idx="543">
                  <c:v>2.6974952978256408E-9</c:v>
                </c:pt>
                <c:pt idx="544">
                  <c:v>2.4297215550218721E-9</c:v>
                </c:pt>
                <c:pt idx="545">
                  <c:v>1.1259007205764847E-8</c:v>
                </c:pt>
                <c:pt idx="546">
                  <c:v>3.5605865644897808E-9</c:v>
                </c:pt>
                <c:pt idx="547">
                  <c:v>5.8792073341214745E-10</c:v>
                </c:pt>
                <c:pt idx="548">
                  <c:v>3.0493144515613463E-9</c:v>
                </c:pt>
                <c:pt idx="549">
                  <c:v>6.802068639038381E-10</c:v>
                </c:pt>
                <c:pt idx="550">
                  <c:v>4.6318801072604938E-9</c:v>
                </c:pt>
                <c:pt idx="551">
                  <c:v>4.3105913302070859E-9</c:v>
                </c:pt>
                <c:pt idx="552">
                  <c:v>1.863599014131972E-8</c:v>
                </c:pt>
                <c:pt idx="553">
                  <c:v>4.1958417924817414E-9</c:v>
                </c:pt>
                <c:pt idx="554">
                  <c:v>1.784671785047111E-8</c:v>
                </c:pt>
                <c:pt idx="555">
                  <c:v>1.9113505089786698E-9</c:v>
                </c:pt>
                <c:pt idx="556">
                  <c:v>8.2109338264264598E-10</c:v>
                </c:pt>
                <c:pt idx="557">
                  <c:v>1.701559660426789E-8</c:v>
                </c:pt>
                <c:pt idx="558">
                  <c:v>1.2666383106485454E-8</c:v>
                </c:pt>
                <c:pt idx="559">
                  <c:v>4.6471701170460184E-9</c:v>
                </c:pt>
                <c:pt idx="560">
                  <c:v>3.2409856456594854E-9</c:v>
                </c:pt>
                <c:pt idx="561">
                  <c:v>2.8808761294750505E-9</c:v>
                </c:pt>
                <c:pt idx="562">
                  <c:v>1.9441768692732587E-8</c:v>
                </c:pt>
                <c:pt idx="563">
                  <c:v>7.5551512638683839E-10</c:v>
                </c:pt>
                <c:pt idx="564">
                  <c:v>1.2005065361813566E-8</c:v>
                </c:pt>
                <c:pt idx="565">
                  <c:v>2.75627247830015E-9</c:v>
                </c:pt>
                <c:pt idx="566">
                  <c:v>1.0563808189408966E-8</c:v>
                </c:pt>
                <c:pt idx="567">
                  <c:v>2.9694886861871089E-9</c:v>
                </c:pt>
                <c:pt idx="568">
                  <c:v>2.1542779858808021E-8</c:v>
                </c:pt>
                <c:pt idx="569">
                  <c:v>4.5050921689734033E-9</c:v>
                </c:pt>
                <c:pt idx="570">
                  <c:v>1.4149464412800366E-8</c:v>
                </c:pt>
                <c:pt idx="571">
                  <c:v>2.8073053681040828E-9</c:v>
                </c:pt>
                <c:pt idx="572">
                  <c:v>1.3006188681103942E-8</c:v>
                </c:pt>
                <c:pt idx="573">
                  <c:v>1.1087242810121121E-8</c:v>
                </c:pt>
                <c:pt idx="574">
                  <c:v>2.3235354156341351E-8</c:v>
                </c:pt>
                <c:pt idx="575">
                  <c:v>1.7828002481350467E-8</c:v>
                </c:pt>
                <c:pt idx="576">
                  <c:v>1.6640296364075787E-9</c:v>
                </c:pt>
                <c:pt idx="577">
                  <c:v>1.1827914712722854E-8</c:v>
                </c:pt>
                <c:pt idx="578">
                  <c:v>4.0955383354303203E-9</c:v>
                </c:pt>
                <c:pt idx="579">
                  <c:v>3.886045344211948E-9</c:v>
                </c:pt>
                <c:pt idx="580">
                  <c:v>2.2443550078158393E-9</c:v>
                </c:pt>
                <c:pt idx="581">
                  <c:v>4.279465238857859E-9</c:v>
                </c:pt>
                <c:pt idx="583">
                  <c:v>9.328395255887508E-9</c:v>
                </c:pt>
                <c:pt idx="584">
                  <c:v>1.6769864304142059E-8</c:v>
                </c:pt>
                <c:pt idx="585">
                  <c:v>3.5921594418392523E-9</c:v>
                </c:pt>
                <c:pt idx="586">
                  <c:v>1.4584087905244954E-8</c:v>
                </c:pt>
                <c:pt idx="589">
                  <c:v>4.1074526287697401E-10</c:v>
                </c:pt>
                <c:pt idx="590">
                  <c:v>3.0396340882230375E-8</c:v>
                </c:pt>
                <c:pt idx="591">
                  <c:v>1.1301203661341971E-8</c:v>
                </c:pt>
                <c:pt idx="592">
                  <c:v>5.8454501696596682E-10</c:v>
                </c:pt>
                <c:pt idx="593">
                  <c:v>4.0918151187617559E-9</c:v>
                </c:pt>
                <c:pt idx="594">
                  <c:v>5.0660568137050216E-9</c:v>
                </c:pt>
                <c:pt idx="595">
                  <c:v>2.6931267236011838E-9</c:v>
                </c:pt>
                <c:pt idx="596">
                  <c:v>1.5389295563435134E-8</c:v>
                </c:pt>
                <c:pt idx="597">
                  <c:v>1.6555903452921284E-8</c:v>
                </c:pt>
                <c:pt idx="598">
                  <c:v>4.3963742422509523E-8</c:v>
                </c:pt>
              </c:numCache>
            </c:numRef>
          </c:xVal>
          <c:yVal>
            <c:numRef>
              <c:f>MORB!$M$2:$M$1405</c:f>
              <c:numCache>
                <c:formatCode>0.00E+00</c:formatCode>
                <c:ptCount val="1404"/>
                <c:pt idx="0">
                  <c:v>3.5910714285714922E-6</c:v>
                </c:pt>
                <c:pt idx="1">
                  <c:v>3.5535714285714944E-5</c:v>
                </c:pt>
                <c:pt idx="2">
                  <c:v>2.9285714285714914E-5</c:v>
                </c:pt>
                <c:pt idx="3">
                  <c:v>2.3392857142857145E-5</c:v>
                </c:pt>
                <c:pt idx="4">
                  <c:v>9.628571428571428E-7</c:v>
                </c:pt>
                <c:pt idx="5">
                  <c:v>1.2071428571428571E-5</c:v>
                </c:pt>
                <c:pt idx="6">
                  <c:v>1.669642857142875E-5</c:v>
                </c:pt>
                <c:pt idx="7">
                  <c:v>1.2741071428571644E-6</c:v>
                </c:pt>
                <c:pt idx="8">
                  <c:v>7.5357142857144297E-6</c:v>
                </c:pt>
                <c:pt idx="9">
                  <c:v>4.7857142857143832E-5</c:v>
                </c:pt>
                <c:pt idx="10">
                  <c:v>1.0696428571428573E-5</c:v>
                </c:pt>
                <c:pt idx="11">
                  <c:v>3.8750000000000628E-8</c:v>
                </c:pt>
                <c:pt idx="12">
                  <c:v>3.9285714285714757E-3</c:v>
                </c:pt>
                <c:pt idx="13">
                  <c:v>8.2142857142857202E-4</c:v>
                </c:pt>
                <c:pt idx="14">
                  <c:v>7.1428571428572003E-4</c:v>
                </c:pt>
                <c:pt idx="15">
                  <c:v>3.2321428571429091E-6</c:v>
                </c:pt>
                <c:pt idx="16">
                  <c:v>4.4464285714286587E-6</c:v>
                </c:pt>
                <c:pt idx="17">
                  <c:v>1.2464285714285953E-5</c:v>
                </c:pt>
                <c:pt idx="18">
                  <c:v>6.1107142857142914E-5</c:v>
                </c:pt>
                <c:pt idx="19">
                  <c:v>9.9482142857143047E-5</c:v>
                </c:pt>
                <c:pt idx="20">
                  <c:v>2.0571428571428919E-5</c:v>
                </c:pt>
                <c:pt idx="21">
                  <c:v>3.046428571428604E-5</c:v>
                </c:pt>
                <c:pt idx="22">
                  <c:v>4.4946428571429023E-5</c:v>
                </c:pt>
                <c:pt idx="23">
                  <c:v>1.4464285714285989E-6</c:v>
                </c:pt>
                <c:pt idx="24">
                  <c:v>8.2553571428571463E-4</c:v>
                </c:pt>
                <c:pt idx="25">
                  <c:v>2.9517857142857212E-5</c:v>
                </c:pt>
                <c:pt idx="26">
                  <c:v>2.0357142857142892E-6</c:v>
                </c:pt>
                <c:pt idx="27">
                  <c:v>1.7428571428571687E-5</c:v>
                </c:pt>
                <c:pt idx="28">
                  <c:v>8.5714285714287662E-7</c:v>
                </c:pt>
                <c:pt idx="29">
                  <c:v>4.362500000000001E-5</c:v>
                </c:pt>
                <c:pt idx="30">
                  <c:v>2.6357142857142882E-4</c:v>
                </c:pt>
                <c:pt idx="31">
                  <c:v>1.5392857142857445E-5</c:v>
                </c:pt>
                <c:pt idx="32">
                  <c:v>6.8607142857142933E-5</c:v>
                </c:pt>
                <c:pt idx="33">
                  <c:v>3.1714285714285816E-5</c:v>
                </c:pt>
                <c:pt idx="34">
                  <c:v>6.3571428571428581E-5</c:v>
                </c:pt>
                <c:pt idx="35">
                  <c:v>1.6353571428571643E-4</c:v>
                </c:pt>
                <c:pt idx="36">
                  <c:v>2.4625000000000334E-5</c:v>
                </c:pt>
                <c:pt idx="37">
                  <c:v>1.8035714285714404E-3</c:v>
                </c:pt>
                <c:pt idx="38">
                  <c:v>1.625000000000014E-3</c:v>
                </c:pt>
                <c:pt idx="39">
                  <c:v>2.0000000000000052E-3</c:v>
                </c:pt>
                <c:pt idx="40">
                  <c:v>1.0357142857142856E-3</c:v>
                </c:pt>
                <c:pt idx="41">
                  <c:v>2.8571428571429E-6</c:v>
                </c:pt>
                <c:pt idx="42">
                  <c:v>1.6678571428571578E-3</c:v>
                </c:pt>
                <c:pt idx="43">
                  <c:v>2.9107142857142882E-3</c:v>
                </c:pt>
                <c:pt idx="45">
                  <c:v>2.8035714285714703E-3</c:v>
                </c:pt>
                <c:pt idx="46">
                  <c:v>8.2857142857144033E-4</c:v>
                </c:pt>
                <c:pt idx="47">
                  <c:v>5.8928571428571504E-4</c:v>
                </c:pt>
                <c:pt idx="48">
                  <c:v>1.4642857142857361E-3</c:v>
                </c:pt>
                <c:pt idx="49">
                  <c:v>4.821428571428572E-4</c:v>
                </c:pt>
                <c:pt idx="50">
                  <c:v>1.0892857142857325E-3</c:v>
                </c:pt>
                <c:pt idx="51">
                  <c:v>6.7857142857143896E-4</c:v>
                </c:pt>
                <c:pt idx="52">
                  <c:v>2.2678571428571908E-3</c:v>
                </c:pt>
                <c:pt idx="53">
                  <c:v>2.3928571428571432E-3</c:v>
                </c:pt>
                <c:pt idx="54">
                  <c:v>1.5232142857142855E-3</c:v>
                </c:pt>
                <c:pt idx="55">
                  <c:v>1.6125000000000154E-3</c:v>
                </c:pt>
                <c:pt idx="56">
                  <c:v>6.9642857142857137E-4</c:v>
                </c:pt>
                <c:pt idx="57">
                  <c:v>9.2857142857144146E-4</c:v>
                </c:pt>
                <c:pt idx="58">
                  <c:v>4.2678571428571434E-4</c:v>
                </c:pt>
                <c:pt idx="59">
                  <c:v>9.642857142857144E-4</c:v>
                </c:pt>
                <c:pt idx="60">
                  <c:v>3.3035714285714773E-3</c:v>
                </c:pt>
                <c:pt idx="61">
                  <c:v>1.4999999999999999E-4</c:v>
                </c:pt>
                <c:pt idx="62">
                  <c:v>3.2678571428572016E-3</c:v>
                </c:pt>
                <c:pt idx="63">
                  <c:v>7.5000000000000771E-4</c:v>
                </c:pt>
                <c:pt idx="64">
                  <c:v>2.5000000000000092E-3</c:v>
                </c:pt>
                <c:pt idx="65">
                  <c:v>7.8571428571428594E-5</c:v>
                </c:pt>
                <c:pt idx="66">
                  <c:v>4.1964285714285714E-4</c:v>
                </c:pt>
                <c:pt idx="67">
                  <c:v>3.5357142857143312E-4</c:v>
                </c:pt>
                <c:pt idx="68">
                  <c:v>2.5714285714285715E-4</c:v>
                </c:pt>
                <c:pt idx="69">
                  <c:v>1.5714285714285871E-3</c:v>
                </c:pt>
                <c:pt idx="70">
                  <c:v>1.2500000000000172E-5</c:v>
                </c:pt>
                <c:pt idx="71">
                  <c:v>6.5714285714286514E-4</c:v>
                </c:pt>
                <c:pt idx="72">
                  <c:v>3.2500000000000362E-4</c:v>
                </c:pt>
                <c:pt idx="73">
                  <c:v>1.3392857142857387E-4</c:v>
                </c:pt>
                <c:pt idx="74">
                  <c:v>8.5714285714285764E-4</c:v>
                </c:pt>
                <c:pt idx="75">
                  <c:v>2.1428571428571612E-3</c:v>
                </c:pt>
                <c:pt idx="76">
                  <c:v>1.6107142857142863E-5</c:v>
                </c:pt>
                <c:pt idx="77">
                  <c:v>3.4107142857143271E-4</c:v>
                </c:pt>
                <c:pt idx="78">
                  <c:v>6.4285714285714423E-4</c:v>
                </c:pt>
                <c:pt idx="79">
                  <c:v>4.1607142857142884E-3</c:v>
                </c:pt>
                <c:pt idx="80">
                  <c:v>3.1250000000000262E-3</c:v>
                </c:pt>
                <c:pt idx="81">
                  <c:v>4.3571428571428546E-3</c:v>
                </c:pt>
                <c:pt idx="82">
                  <c:v>4.1785714285714334E-3</c:v>
                </c:pt>
                <c:pt idx="83">
                  <c:v>3.160714285714343E-3</c:v>
                </c:pt>
                <c:pt idx="84">
                  <c:v>2.5357142857142891E-3</c:v>
                </c:pt>
                <c:pt idx="85">
                  <c:v>5.3571428571428824E-6</c:v>
                </c:pt>
                <c:pt idx="86">
                  <c:v>1.7017857142857284E-3</c:v>
                </c:pt>
                <c:pt idx="87">
                  <c:v>3.1071428571429016E-3</c:v>
                </c:pt>
                <c:pt idx="88">
                  <c:v>2.5535714285714701E-3</c:v>
                </c:pt>
                <c:pt idx="89">
                  <c:v>1.6464285714285968E-3</c:v>
                </c:pt>
                <c:pt idx="90">
                  <c:v>1.2655357142857281E-4</c:v>
                </c:pt>
                <c:pt idx="91">
                  <c:v>2.5714285714285752E-3</c:v>
                </c:pt>
                <c:pt idx="92">
                  <c:v>2.4642857142857192E-3</c:v>
                </c:pt>
                <c:pt idx="93">
                  <c:v>1.8214285714285893E-3</c:v>
                </c:pt>
                <c:pt idx="95">
                  <c:v>1.707142857142858E-3</c:v>
                </c:pt>
                <c:pt idx="96">
                  <c:v>2.8214285714285715E-3</c:v>
                </c:pt>
                <c:pt idx="97">
                  <c:v>2.5178571428571702E-3</c:v>
                </c:pt>
                <c:pt idx="103">
                  <c:v>1.8035714285714459E-4</c:v>
                </c:pt>
                <c:pt idx="104">
                  <c:v>7.4285714285714504E-4</c:v>
                </c:pt>
                <c:pt idx="105">
                  <c:v>8.3392857142858268E-4</c:v>
                </c:pt>
                <c:pt idx="106">
                  <c:v>9.2678571428571441E-4</c:v>
                </c:pt>
                <c:pt idx="107">
                  <c:v>7.4107142857143924E-4</c:v>
                </c:pt>
                <c:pt idx="108">
                  <c:v>2.2107142857143206E-3</c:v>
                </c:pt>
                <c:pt idx="109">
                  <c:v>1.6625000000000183E-3</c:v>
                </c:pt>
                <c:pt idx="110">
                  <c:v>1.4642857142857361E-3</c:v>
                </c:pt>
                <c:pt idx="111">
                  <c:v>6.1428571428571424E-4</c:v>
                </c:pt>
                <c:pt idx="112">
                  <c:v>2.0285714285714698E-3</c:v>
                </c:pt>
                <c:pt idx="113">
                  <c:v>5.1071428571428568E-4</c:v>
                </c:pt>
                <c:pt idx="114">
                  <c:v>2.4428571428571442E-3</c:v>
                </c:pt>
                <c:pt idx="115">
                  <c:v>3.1089285714286058E-3</c:v>
                </c:pt>
                <c:pt idx="116">
                  <c:v>2.4732142857142856E-3</c:v>
                </c:pt>
                <c:pt idx="117">
                  <c:v>5.339285714285781E-4</c:v>
                </c:pt>
                <c:pt idx="118">
                  <c:v>8.1428571428571447E-5</c:v>
                </c:pt>
                <c:pt idx="119">
                  <c:v>2.2500000000000399E-6</c:v>
                </c:pt>
                <c:pt idx="120">
                  <c:v>1.2553571428571481E-3</c:v>
                </c:pt>
                <c:pt idx="121">
                  <c:v>1.1214285714285859E-3</c:v>
                </c:pt>
                <c:pt idx="122">
                  <c:v>7.9107142857144023E-4</c:v>
                </c:pt>
                <c:pt idx="123">
                  <c:v>1.3928571428571717E-6</c:v>
                </c:pt>
                <c:pt idx="124">
                  <c:v>6.9642857142857137E-4</c:v>
                </c:pt>
                <c:pt idx="125">
                  <c:v>5.910714285714402E-6</c:v>
                </c:pt>
                <c:pt idx="126">
                  <c:v>4.4464285714286587E-6</c:v>
                </c:pt>
                <c:pt idx="127">
                  <c:v>6.2142857142857775E-6</c:v>
                </c:pt>
                <c:pt idx="128">
                  <c:v>1.0696428571428581E-6</c:v>
                </c:pt>
                <c:pt idx="129">
                  <c:v>2.9642857142857211E-4</c:v>
                </c:pt>
                <c:pt idx="130">
                  <c:v>8.2142857142857207E-5</c:v>
                </c:pt>
                <c:pt idx="131">
                  <c:v>4.4464285714285734E-3</c:v>
                </c:pt>
                <c:pt idx="132">
                  <c:v>2.6964285714285852E-6</c:v>
                </c:pt>
                <c:pt idx="133">
                  <c:v>3.8392857142857141E-4</c:v>
                </c:pt>
                <c:pt idx="134">
                  <c:v>4.6607142857142903E-6</c:v>
                </c:pt>
                <c:pt idx="141">
                  <c:v>3.0357142857142892E-3</c:v>
                </c:pt>
                <c:pt idx="152">
                  <c:v>7.7857142857143966E-4</c:v>
                </c:pt>
                <c:pt idx="155">
                  <c:v>2.6607142857143387E-3</c:v>
                </c:pt>
                <c:pt idx="156">
                  <c:v>3.8392857142857201E-5</c:v>
                </c:pt>
                <c:pt idx="157">
                  <c:v>9.4285714285714211E-6</c:v>
                </c:pt>
                <c:pt idx="158">
                  <c:v>2.8571428571429099E-7</c:v>
                </c:pt>
                <c:pt idx="159">
                  <c:v>9.2857142857144781E-7</c:v>
                </c:pt>
                <c:pt idx="160">
                  <c:v>1.3142857142857473E-5</c:v>
                </c:pt>
                <c:pt idx="161">
                  <c:v>2.8392857142857192E-6</c:v>
                </c:pt>
                <c:pt idx="162">
                  <c:v>3.0892857142857296E-5</c:v>
                </c:pt>
                <c:pt idx="164">
                  <c:v>9.0535714285714526E-6</c:v>
                </c:pt>
                <c:pt idx="165">
                  <c:v>3.1785714285715012E-6</c:v>
                </c:pt>
                <c:pt idx="166">
                  <c:v>1.0071428571428573E-5</c:v>
                </c:pt>
                <c:pt idx="167">
                  <c:v>2.0178571428571846E-6</c:v>
                </c:pt>
                <c:pt idx="169">
                  <c:v>1.8928571428571747E-5</c:v>
                </c:pt>
                <c:pt idx="170">
                  <c:v>1.8035714285714509E-5</c:v>
                </c:pt>
                <c:pt idx="172">
                  <c:v>6.6607142857143779E-6</c:v>
                </c:pt>
                <c:pt idx="173">
                  <c:v>3.1964285714285802E-5</c:v>
                </c:pt>
                <c:pt idx="174">
                  <c:v>2.3571428571428853E-5</c:v>
                </c:pt>
                <c:pt idx="175">
                  <c:v>1.0000000000000197E-7</c:v>
                </c:pt>
                <c:pt idx="176">
                  <c:v>1.9821428571428887E-5</c:v>
                </c:pt>
                <c:pt idx="179">
                  <c:v>1.2428571428571501E-3</c:v>
                </c:pt>
                <c:pt idx="181">
                  <c:v>3.1428571428572121E-7</c:v>
                </c:pt>
                <c:pt idx="182">
                  <c:v>1.9107142857142901E-4</c:v>
                </c:pt>
                <c:pt idx="184">
                  <c:v>2.7500000000000408E-5</c:v>
                </c:pt>
                <c:pt idx="198">
                  <c:v>1.160714285714286E-3</c:v>
                </c:pt>
                <c:pt idx="199">
                  <c:v>2.3214285714285715E-3</c:v>
                </c:pt>
                <c:pt idx="200">
                  <c:v>1.4999999999999999E-4</c:v>
                </c:pt>
                <c:pt idx="201">
                  <c:v>2.3214285714285715E-3</c:v>
                </c:pt>
                <c:pt idx="202">
                  <c:v>1.7321428571428748E-5</c:v>
                </c:pt>
                <c:pt idx="203">
                  <c:v>4.0535714285714514E-6</c:v>
                </c:pt>
                <c:pt idx="204">
                  <c:v>7.6250000000000778E-6</c:v>
                </c:pt>
                <c:pt idx="205">
                  <c:v>1.9642857142857728E-7</c:v>
                </c:pt>
                <c:pt idx="206">
                  <c:v>6.6071428571428933E-6</c:v>
                </c:pt>
                <c:pt idx="207">
                  <c:v>9.660714285714461E-6</c:v>
                </c:pt>
                <c:pt idx="208">
                  <c:v>2.5000000000000092E-3</c:v>
                </c:pt>
                <c:pt idx="209">
                  <c:v>6.6071428571429404E-8</c:v>
                </c:pt>
                <c:pt idx="210">
                  <c:v>2.8571428571428602E-3</c:v>
                </c:pt>
                <c:pt idx="211">
                  <c:v>9.8214285714287538E-6</c:v>
                </c:pt>
                <c:pt idx="212">
                  <c:v>8.6250000000001233E-6</c:v>
                </c:pt>
                <c:pt idx="213">
                  <c:v>5.0000000000000741E-6</c:v>
                </c:pt>
                <c:pt idx="214">
                  <c:v>1.3571428571428704E-5</c:v>
                </c:pt>
                <c:pt idx="215">
                  <c:v>9.4642857142858938E-6</c:v>
                </c:pt>
                <c:pt idx="216">
                  <c:v>3.1428571428572018E-6</c:v>
                </c:pt>
                <c:pt idx="217">
                  <c:v>5.0178571428572037E-6</c:v>
                </c:pt>
                <c:pt idx="218">
                  <c:v>1.3392857142857458E-6</c:v>
                </c:pt>
                <c:pt idx="219">
                  <c:v>2.2321428571428812E-5</c:v>
                </c:pt>
                <c:pt idx="220">
                  <c:v>1.5178571428571631E-6</c:v>
                </c:pt>
                <c:pt idx="221">
                  <c:v>1.3392857142857428E-5</c:v>
                </c:pt>
                <c:pt idx="222">
                  <c:v>5.0000000000000114E-3</c:v>
                </c:pt>
                <c:pt idx="223">
                  <c:v>4.0357142857143726E-6</c:v>
                </c:pt>
                <c:pt idx="224">
                  <c:v>1.3035714285714321E-3</c:v>
                </c:pt>
                <c:pt idx="225">
                  <c:v>1.0714285714285847E-3</c:v>
                </c:pt>
                <c:pt idx="226">
                  <c:v>1.089285714285739E-5</c:v>
                </c:pt>
                <c:pt idx="227">
                  <c:v>2.535714285714334E-6</c:v>
                </c:pt>
                <c:pt idx="228">
                  <c:v>3.9107142857143585E-6</c:v>
                </c:pt>
                <c:pt idx="229">
                  <c:v>2.0178571428571846E-6</c:v>
                </c:pt>
                <c:pt idx="230">
                  <c:v>1.5178571428571598E-5</c:v>
                </c:pt>
                <c:pt idx="231">
                  <c:v>2.1428571428571975E-8</c:v>
                </c:pt>
                <c:pt idx="232">
                  <c:v>1.5535714285714341E-3</c:v>
                </c:pt>
                <c:pt idx="233">
                  <c:v>1.0321428571428581E-5</c:v>
                </c:pt>
                <c:pt idx="234">
                  <c:v>9.8214285714287538E-6</c:v>
                </c:pt>
                <c:pt idx="235">
                  <c:v>2.5000000000000486E-7</c:v>
                </c:pt>
                <c:pt idx="236">
                  <c:v>2.3035714285714867E-6</c:v>
                </c:pt>
                <c:pt idx="237">
                  <c:v>1.7678571428571628E-5</c:v>
                </c:pt>
                <c:pt idx="238">
                  <c:v>7.2142857142857976E-6</c:v>
                </c:pt>
                <c:pt idx="239">
                  <c:v>1.1178571428571589E-5</c:v>
                </c:pt>
                <c:pt idx="240">
                  <c:v>3.2321428571428974E-5</c:v>
                </c:pt>
                <c:pt idx="241">
                  <c:v>1.9642857142857539E-4</c:v>
                </c:pt>
                <c:pt idx="242">
                  <c:v>9.6250000000001374E-6</c:v>
                </c:pt>
                <c:pt idx="243">
                  <c:v>5.6250000000000114E-6</c:v>
                </c:pt>
                <c:pt idx="244">
                  <c:v>1.1482142857142861E-5</c:v>
                </c:pt>
                <c:pt idx="245">
                  <c:v>2.8214285714285802E-5</c:v>
                </c:pt>
                <c:pt idx="246">
                  <c:v>1.5553571428571655E-5</c:v>
                </c:pt>
                <c:pt idx="247">
                  <c:v>2.4285714285714889E-6</c:v>
                </c:pt>
                <c:pt idx="248">
                  <c:v>1.0410714285714427E-5</c:v>
                </c:pt>
                <c:pt idx="249">
                  <c:v>1.0714285714285904E-5</c:v>
                </c:pt>
                <c:pt idx="250">
                  <c:v>1.110714285714286E-5</c:v>
                </c:pt>
                <c:pt idx="251">
                  <c:v>7.5000000000000578E-3</c:v>
                </c:pt>
                <c:pt idx="252">
                  <c:v>3.0178571428571932E-5</c:v>
                </c:pt>
                <c:pt idx="253">
                  <c:v>1.0892857142857325E-3</c:v>
                </c:pt>
                <c:pt idx="254">
                  <c:v>4.6964285714285724E-6</c:v>
                </c:pt>
                <c:pt idx="255">
                  <c:v>1.150000000000023E-5</c:v>
                </c:pt>
                <c:pt idx="256">
                  <c:v>2.8571428571428602E-3</c:v>
                </c:pt>
                <c:pt idx="257">
                  <c:v>1.5535714285714341E-3</c:v>
                </c:pt>
                <c:pt idx="258">
                  <c:v>2.3214285714285812E-6</c:v>
                </c:pt>
                <c:pt idx="259">
                  <c:v>3.3928571428572067E-8</c:v>
                </c:pt>
                <c:pt idx="260">
                  <c:v>1.114285714285746E-5</c:v>
                </c:pt>
                <c:pt idx="262">
                  <c:v>8.9285714285714185E-4</c:v>
                </c:pt>
                <c:pt idx="263">
                  <c:v>1.9107142857142901E-3</c:v>
                </c:pt>
                <c:pt idx="264">
                  <c:v>1.9642857142857535E-3</c:v>
                </c:pt>
                <c:pt idx="266">
                  <c:v>3.1607142857143559E-5</c:v>
                </c:pt>
                <c:pt idx="267">
                  <c:v>1.0339285714285721E-3</c:v>
                </c:pt>
                <c:pt idx="269">
                  <c:v>4.1071428571428577E-5</c:v>
                </c:pt>
                <c:pt idx="271">
                  <c:v>1.9285714285714587E-4</c:v>
                </c:pt>
                <c:pt idx="273">
                  <c:v>1.7857142857142861E-6</c:v>
                </c:pt>
                <c:pt idx="282">
                  <c:v>3.2678571428572125E-5</c:v>
                </c:pt>
                <c:pt idx="283">
                  <c:v>9.8571428571431088E-4</c:v>
                </c:pt>
                <c:pt idx="284">
                  <c:v>3.2678571428572091E-4</c:v>
                </c:pt>
                <c:pt idx="285">
                  <c:v>1.5000000000000124E-3</c:v>
                </c:pt>
                <c:pt idx="286">
                  <c:v>1.839285714285739E-3</c:v>
                </c:pt>
                <c:pt idx="287">
                  <c:v>1.6660714285714529E-3</c:v>
                </c:pt>
                <c:pt idx="291">
                  <c:v>2.4821428571428611E-3</c:v>
                </c:pt>
                <c:pt idx="292">
                  <c:v>1.5178571428571441E-3</c:v>
                </c:pt>
                <c:pt idx="293">
                  <c:v>1.0714285714285847E-3</c:v>
                </c:pt>
                <c:pt idx="294">
                  <c:v>1.7321428571428581E-3</c:v>
                </c:pt>
                <c:pt idx="295">
                  <c:v>2.6250000000000244E-3</c:v>
                </c:pt>
                <c:pt idx="296">
                  <c:v>2.1607142857143326E-3</c:v>
                </c:pt>
                <c:pt idx="297">
                  <c:v>7.75000000000008E-4</c:v>
                </c:pt>
                <c:pt idx="298">
                  <c:v>2.2142857142857142E-3</c:v>
                </c:pt>
                <c:pt idx="299">
                  <c:v>2.0535714285714658E-3</c:v>
                </c:pt>
                <c:pt idx="300">
                  <c:v>1.6642857142857466E-3</c:v>
                </c:pt>
                <c:pt idx="301">
                  <c:v>1.0446428571428581E-3</c:v>
                </c:pt>
                <c:pt idx="303">
                  <c:v>2.9821428571428937E-5</c:v>
                </c:pt>
                <c:pt idx="304">
                  <c:v>5.0000000000000741E-6</c:v>
                </c:pt>
                <c:pt idx="305">
                  <c:v>2.4464285714285792E-5</c:v>
                </c:pt>
                <c:pt idx="306">
                  <c:v>3.1964285714285802E-5</c:v>
                </c:pt>
                <c:pt idx="307">
                  <c:v>2.9107142857143308E-5</c:v>
                </c:pt>
                <c:pt idx="308">
                  <c:v>5.9642857142857154E-4</c:v>
                </c:pt>
                <c:pt idx="309">
                  <c:v>7.8392857142858049E-4</c:v>
                </c:pt>
                <c:pt idx="310">
                  <c:v>7.3214285714285924E-5</c:v>
                </c:pt>
                <c:pt idx="311">
                  <c:v>1.9107142857142901E-4</c:v>
                </c:pt>
                <c:pt idx="312">
                  <c:v>4.2142857142857151E-4</c:v>
                </c:pt>
                <c:pt idx="313">
                  <c:v>2.9642857142857211E-4</c:v>
                </c:pt>
                <c:pt idx="314">
                  <c:v>6.2500000000000828E-5</c:v>
                </c:pt>
                <c:pt idx="315">
                  <c:v>1.1839285714285862E-3</c:v>
                </c:pt>
                <c:pt idx="316">
                  <c:v>1.0714285714285884E-4</c:v>
                </c:pt>
                <c:pt idx="317">
                  <c:v>2.678571428571486E-5</c:v>
                </c:pt>
                <c:pt idx="318">
                  <c:v>8.1785714285714187E-4</c:v>
                </c:pt>
                <c:pt idx="319">
                  <c:v>1.0892857142857365E-4</c:v>
                </c:pt>
                <c:pt idx="322">
                  <c:v>5.3750000000000184E-4</c:v>
                </c:pt>
                <c:pt idx="323">
                  <c:v>5.5357142857143912E-5</c:v>
                </c:pt>
                <c:pt idx="324">
                  <c:v>3.7857142857143568E-4</c:v>
                </c:pt>
                <c:pt idx="325">
                  <c:v>3.3214285714285715E-3</c:v>
                </c:pt>
                <c:pt idx="326">
                  <c:v>1.4999999999999999E-4</c:v>
                </c:pt>
                <c:pt idx="327">
                  <c:v>1.6607142857142943E-5</c:v>
                </c:pt>
                <c:pt idx="328">
                  <c:v>2.9142857142857152E-3</c:v>
                </c:pt>
                <c:pt idx="329">
                  <c:v>2.767857142857204E-4</c:v>
                </c:pt>
                <c:pt idx="330">
                  <c:v>3.9285714285714943E-4</c:v>
                </c:pt>
                <c:pt idx="331">
                  <c:v>5.3571428571428582E-5</c:v>
                </c:pt>
                <c:pt idx="332">
                  <c:v>1.7500000000000137E-3</c:v>
                </c:pt>
                <c:pt idx="333">
                  <c:v>1.1249999999999999E-3</c:v>
                </c:pt>
                <c:pt idx="334">
                  <c:v>1.2107142857142857E-3</c:v>
                </c:pt>
                <c:pt idx="335">
                  <c:v>8.3928571428573069E-7</c:v>
                </c:pt>
                <c:pt idx="336">
                  <c:v>6.6071428571428574E-4</c:v>
                </c:pt>
                <c:pt idx="337">
                  <c:v>1.4035714285714287E-3</c:v>
                </c:pt>
                <c:pt idx="339">
                  <c:v>1.1089285714285875E-3</c:v>
                </c:pt>
                <c:pt idx="340">
                  <c:v>1.1089285714285875E-3</c:v>
                </c:pt>
                <c:pt idx="342">
                  <c:v>5.4642857142857183E-5</c:v>
                </c:pt>
                <c:pt idx="344">
                  <c:v>5.7321428571428584E-4</c:v>
                </c:pt>
                <c:pt idx="345">
                  <c:v>2.1035714285714815E-3</c:v>
                </c:pt>
                <c:pt idx="346">
                  <c:v>9.4642857142858758E-5</c:v>
                </c:pt>
                <c:pt idx="348">
                  <c:v>1.6303571428571651E-3</c:v>
                </c:pt>
                <c:pt idx="352">
                  <c:v>1.5714285714285925E-4</c:v>
                </c:pt>
                <c:pt idx="353">
                  <c:v>1.5714285714285925E-4</c:v>
                </c:pt>
                <c:pt idx="354">
                  <c:v>1.3446428571428581E-3</c:v>
                </c:pt>
                <c:pt idx="355">
                  <c:v>2.2017857142857212E-3</c:v>
                </c:pt>
                <c:pt idx="356">
                  <c:v>4.9642857142857138E-4</c:v>
                </c:pt>
                <c:pt idx="357">
                  <c:v>1.9142857142857479E-3</c:v>
                </c:pt>
                <c:pt idx="358">
                  <c:v>1.5714285714285925E-4</c:v>
                </c:pt>
                <c:pt idx="359">
                  <c:v>4.1071428571428568E-4</c:v>
                </c:pt>
                <c:pt idx="360">
                  <c:v>1.3821428571428693E-3</c:v>
                </c:pt>
                <c:pt idx="361">
                  <c:v>7.2321428571429014E-4</c:v>
                </c:pt>
                <c:pt idx="364">
                  <c:v>2.6071428571428946E-3</c:v>
                </c:pt>
                <c:pt idx="365">
                  <c:v>3.3035714285714862E-4</c:v>
                </c:pt>
                <c:pt idx="367">
                  <c:v>7.9285714285714896E-4</c:v>
                </c:pt>
                <c:pt idx="368">
                  <c:v>2.9464285714285752E-4</c:v>
                </c:pt>
                <c:pt idx="369">
                  <c:v>8.8392857142858433E-4</c:v>
                </c:pt>
                <c:pt idx="370">
                  <c:v>9.7321428571430283E-4</c:v>
                </c:pt>
                <c:pt idx="371">
                  <c:v>4.2321428571428593E-4</c:v>
                </c:pt>
                <c:pt idx="372">
                  <c:v>9.6607142857144145E-4</c:v>
                </c:pt>
                <c:pt idx="373">
                  <c:v>3.2678571428572091E-4</c:v>
                </c:pt>
                <c:pt idx="374">
                  <c:v>2.1428571428571753E-4</c:v>
                </c:pt>
                <c:pt idx="375">
                  <c:v>6.7857142857143896E-4</c:v>
                </c:pt>
                <c:pt idx="376">
                  <c:v>1.8660714285714522E-3</c:v>
                </c:pt>
                <c:pt idx="377">
                  <c:v>5.5892857142857534E-4</c:v>
                </c:pt>
                <c:pt idx="378">
                  <c:v>4.0714285714285923E-4</c:v>
                </c:pt>
                <c:pt idx="379">
                  <c:v>9.6428571428571445E-5</c:v>
                </c:pt>
                <c:pt idx="380">
                  <c:v>8.3928571428571548E-5</c:v>
                </c:pt>
                <c:pt idx="381">
                  <c:v>1.8571428571428621E-3</c:v>
                </c:pt>
                <c:pt idx="382">
                  <c:v>1.3607142857142861E-3</c:v>
                </c:pt>
                <c:pt idx="383">
                  <c:v>2.0374999999999998E-3</c:v>
                </c:pt>
                <c:pt idx="384">
                  <c:v>1.0375E-3</c:v>
                </c:pt>
                <c:pt idx="385">
                  <c:v>9.8571428571431088E-4</c:v>
                </c:pt>
                <c:pt idx="386">
                  <c:v>4.892857142857151E-4</c:v>
                </c:pt>
                <c:pt idx="387">
                  <c:v>8.6428571428571424E-4</c:v>
                </c:pt>
                <c:pt idx="388">
                  <c:v>5.4285714285714332E-4</c:v>
                </c:pt>
                <c:pt idx="389">
                  <c:v>6.7500000000000708E-4</c:v>
                </c:pt>
                <c:pt idx="390">
                  <c:v>3.1732142857142892E-3</c:v>
                </c:pt>
                <c:pt idx="391">
                  <c:v>1.7678571428571578E-4</c:v>
                </c:pt>
                <c:pt idx="392">
                  <c:v>1.2303571428571441E-3</c:v>
                </c:pt>
                <c:pt idx="393">
                  <c:v>2.0714285714285752E-3</c:v>
                </c:pt>
                <c:pt idx="394">
                  <c:v>9.2857142857144404E-5</c:v>
                </c:pt>
                <c:pt idx="395">
                  <c:v>8.3035714285714288E-4</c:v>
                </c:pt>
                <c:pt idx="396">
                  <c:v>2.1375000000000252E-3</c:v>
                </c:pt>
                <c:pt idx="397">
                  <c:v>2.7321428571428692E-3</c:v>
                </c:pt>
                <c:pt idx="398">
                  <c:v>4.5000000000000123E-4</c:v>
                </c:pt>
                <c:pt idx="399">
                  <c:v>6.7142857142857163E-4</c:v>
                </c:pt>
                <c:pt idx="400">
                  <c:v>2.2392857142857141E-3</c:v>
                </c:pt>
                <c:pt idx="401">
                  <c:v>1.1428571428571628E-4</c:v>
                </c:pt>
                <c:pt idx="402">
                  <c:v>2.4678571428571809E-3</c:v>
                </c:pt>
                <c:pt idx="403">
                  <c:v>1.1589285714285909E-3</c:v>
                </c:pt>
                <c:pt idx="404">
                  <c:v>1.5678571428571501E-3</c:v>
                </c:pt>
                <c:pt idx="405">
                  <c:v>1.4446428571428581E-3</c:v>
                </c:pt>
                <c:pt idx="406">
                  <c:v>6.3035714285714333E-4</c:v>
                </c:pt>
                <c:pt idx="407">
                  <c:v>1.4821428571428581E-4</c:v>
                </c:pt>
                <c:pt idx="408">
                  <c:v>5.7857142857143707E-4</c:v>
                </c:pt>
                <c:pt idx="409">
                  <c:v>1.342857142857158E-3</c:v>
                </c:pt>
                <c:pt idx="410">
                  <c:v>1.1571428571428581E-3</c:v>
                </c:pt>
                <c:pt idx="411">
                  <c:v>2.8464285714285714E-3</c:v>
                </c:pt>
                <c:pt idx="412">
                  <c:v>3.7678571428572126E-4</c:v>
                </c:pt>
                <c:pt idx="413">
                  <c:v>8.9642857142858447E-4</c:v>
                </c:pt>
                <c:pt idx="414">
                  <c:v>2.8214285714285715E-3</c:v>
                </c:pt>
                <c:pt idx="415">
                  <c:v>9.2857142857144404E-5</c:v>
                </c:pt>
                <c:pt idx="416">
                  <c:v>6.0714285714286447E-4</c:v>
                </c:pt>
                <c:pt idx="417">
                  <c:v>5.7678571428571512E-4</c:v>
                </c:pt>
                <c:pt idx="418">
                  <c:v>5.7678571428571512E-4</c:v>
                </c:pt>
                <c:pt idx="419">
                  <c:v>5.5000000000000727E-5</c:v>
                </c:pt>
                <c:pt idx="420">
                  <c:v>1.7142857142857383E-3</c:v>
                </c:pt>
                <c:pt idx="421">
                  <c:v>4.7500000000000515E-4</c:v>
                </c:pt>
                <c:pt idx="422">
                  <c:v>1.4839285714285781E-4</c:v>
                </c:pt>
                <c:pt idx="434">
                  <c:v>2.5892857142857202E-3</c:v>
                </c:pt>
                <c:pt idx="444">
                  <c:v>3.0535714285714839E-4</c:v>
                </c:pt>
                <c:pt idx="448">
                  <c:v>6.2875000000000094E-4</c:v>
                </c:pt>
                <c:pt idx="453">
                  <c:v>2.3589285714285712E-4</c:v>
                </c:pt>
                <c:pt idx="455">
                  <c:v>1.4642857142857361E-3</c:v>
                </c:pt>
                <c:pt idx="457">
                  <c:v>2.6107142857142891E-3</c:v>
                </c:pt>
                <c:pt idx="458">
                  <c:v>4.3750000000000478E-4</c:v>
                </c:pt>
                <c:pt idx="459">
                  <c:v>1.1642857142857459E-4</c:v>
                </c:pt>
                <c:pt idx="460">
                  <c:v>2.3875000000000294E-3</c:v>
                </c:pt>
                <c:pt idx="461">
                  <c:v>1.7455357142857268E-3</c:v>
                </c:pt>
                <c:pt idx="462">
                  <c:v>3.6785714285714904E-4</c:v>
                </c:pt>
                <c:pt idx="463">
                  <c:v>1.6964285714286066E-4</c:v>
                </c:pt>
                <c:pt idx="464">
                  <c:v>2.3089285714285811E-3</c:v>
                </c:pt>
                <c:pt idx="465">
                  <c:v>2.0717857142857152E-3</c:v>
                </c:pt>
                <c:pt idx="466">
                  <c:v>4.4285714285714322E-4</c:v>
                </c:pt>
                <c:pt idx="467">
                  <c:v>2.3839285714285802E-3</c:v>
                </c:pt>
                <c:pt idx="468">
                  <c:v>4.8294642857143544E-3</c:v>
                </c:pt>
                <c:pt idx="469">
                  <c:v>6.3160714285714434E-3</c:v>
                </c:pt>
                <c:pt idx="470">
                  <c:v>4.2860714285714524E-3</c:v>
                </c:pt>
                <c:pt idx="471">
                  <c:v>4.1160714285714333E-3</c:v>
                </c:pt>
                <c:pt idx="472">
                  <c:v>3.2078571428571958E-3</c:v>
                </c:pt>
                <c:pt idx="473">
                  <c:v>2.191071428571455E-3</c:v>
                </c:pt>
                <c:pt idx="474">
                  <c:v>9.8914285714286985E-3</c:v>
                </c:pt>
                <c:pt idx="475">
                  <c:v>2.8124999999999977E-3</c:v>
                </c:pt>
                <c:pt idx="476">
                  <c:v>9.8910714285714279E-3</c:v>
                </c:pt>
                <c:pt idx="477">
                  <c:v>4.0178571428571433E-3</c:v>
                </c:pt>
                <c:pt idx="478">
                  <c:v>2.0357142857142856E-4</c:v>
                </c:pt>
                <c:pt idx="479">
                  <c:v>2.9714285714285715E-3</c:v>
                </c:pt>
                <c:pt idx="480">
                  <c:v>1.6482142857142861E-3</c:v>
                </c:pt>
                <c:pt idx="481">
                  <c:v>8.9285714285714159E-3</c:v>
                </c:pt>
                <c:pt idx="482">
                  <c:v>4.4892857142857912E-4</c:v>
                </c:pt>
                <c:pt idx="483">
                  <c:v>2.3160714285714286E-3</c:v>
                </c:pt>
                <c:pt idx="484">
                  <c:v>6.8392857142858215E-5</c:v>
                </c:pt>
                <c:pt idx="485">
                  <c:v>6.0714285714285913E-3</c:v>
                </c:pt>
                <c:pt idx="486">
                  <c:v>3.5714285714285752E-3</c:v>
                </c:pt>
                <c:pt idx="487">
                  <c:v>1.6500000000000202E-3</c:v>
                </c:pt>
                <c:pt idx="488">
                  <c:v>2.1250000000000002E-3</c:v>
                </c:pt>
                <c:pt idx="491">
                  <c:v>1.7625000000000267E-6</c:v>
                </c:pt>
                <c:pt idx="492">
                  <c:v>1.3696428571428581E-3</c:v>
                </c:pt>
                <c:pt idx="494">
                  <c:v>1.3946428571428601E-3</c:v>
                </c:pt>
                <c:pt idx="495">
                  <c:v>8.6071428571430145E-4</c:v>
                </c:pt>
                <c:pt idx="496">
                  <c:v>7.5000000000000771E-4</c:v>
                </c:pt>
                <c:pt idx="497">
                  <c:v>4.3392857142857534E-4</c:v>
                </c:pt>
                <c:pt idx="498">
                  <c:v>2.946428571428604E-6</c:v>
                </c:pt>
                <c:pt idx="504">
                  <c:v>2.857142857142891E-5</c:v>
                </c:pt>
                <c:pt idx="516">
                  <c:v>4.3392857142857921E-6</c:v>
                </c:pt>
                <c:pt idx="517">
                  <c:v>3.7678571428572347E-6</c:v>
                </c:pt>
                <c:pt idx="518">
                  <c:v>1.9642857142857669E-6</c:v>
                </c:pt>
                <c:pt idx="521">
                  <c:v>4.1071428571428563E-6</c:v>
                </c:pt>
                <c:pt idx="522">
                  <c:v>6.5178571428572199E-6</c:v>
                </c:pt>
                <c:pt idx="524">
                  <c:v>3.1964285714286084E-6</c:v>
                </c:pt>
                <c:pt idx="527">
                  <c:v>1.9821428571428961E-6</c:v>
                </c:pt>
                <c:pt idx="528">
                  <c:v>1.0089285714285887E-5</c:v>
                </c:pt>
                <c:pt idx="530">
                  <c:v>8.4285714285714306E-6</c:v>
                </c:pt>
                <c:pt idx="533">
                  <c:v>5.5892857142858131E-6</c:v>
                </c:pt>
                <c:pt idx="535">
                  <c:v>1.1428571428571678E-6</c:v>
                </c:pt>
                <c:pt idx="536">
                  <c:v>2.3392857142857146E-6</c:v>
                </c:pt>
                <c:pt idx="537">
                  <c:v>5.892857142857225E-7</c:v>
                </c:pt>
                <c:pt idx="538">
                  <c:v>3.982142857142895E-4</c:v>
                </c:pt>
                <c:pt idx="539">
                  <c:v>6.7857142857144094E-5</c:v>
                </c:pt>
                <c:pt idx="540">
                  <c:v>9.6428571428571445E-5</c:v>
                </c:pt>
                <c:pt idx="541">
                  <c:v>2.6785714285714807E-4</c:v>
                </c:pt>
                <c:pt idx="542">
                  <c:v>6.0714285714286724E-5</c:v>
                </c:pt>
                <c:pt idx="543">
                  <c:v>1.8035714285714459E-4</c:v>
                </c:pt>
                <c:pt idx="544">
                  <c:v>1.642857142857168E-4</c:v>
                </c:pt>
                <c:pt idx="545">
                  <c:v>7.7142857142857503E-4</c:v>
                </c:pt>
                <c:pt idx="546">
                  <c:v>2.4821428571428602E-4</c:v>
                </c:pt>
                <c:pt idx="547">
                  <c:v>4.6428571428571524E-5</c:v>
                </c:pt>
                <c:pt idx="548">
                  <c:v>2.4107142857142892E-4</c:v>
                </c:pt>
                <c:pt idx="549">
                  <c:v>5.5357142857143912E-5</c:v>
                </c:pt>
                <c:pt idx="550">
                  <c:v>3.8214285714285802E-4</c:v>
                </c:pt>
                <c:pt idx="551">
                  <c:v>3.5892857142857216E-4</c:v>
                </c:pt>
                <c:pt idx="552">
                  <c:v>1.5553571428571565E-3</c:v>
                </c:pt>
                <c:pt idx="553">
                  <c:v>3.5892857142857216E-4</c:v>
                </c:pt>
                <c:pt idx="554">
                  <c:v>1.5321428571428621E-3</c:v>
                </c:pt>
                <c:pt idx="555">
                  <c:v>1.642857142857168E-4</c:v>
                </c:pt>
                <c:pt idx="556">
                  <c:v>7.1428571428572112E-5</c:v>
                </c:pt>
                <c:pt idx="557">
                  <c:v>1.4928571428571501E-3</c:v>
                </c:pt>
                <c:pt idx="558">
                  <c:v>1.1249999999999999E-3</c:v>
                </c:pt>
                <c:pt idx="559">
                  <c:v>4.1428571428571431E-4</c:v>
                </c:pt>
                <c:pt idx="560">
                  <c:v>2.8928571428571436E-4</c:v>
                </c:pt>
                <c:pt idx="561">
                  <c:v>2.5714285714285715E-4</c:v>
                </c:pt>
                <c:pt idx="562">
                  <c:v>1.7375000000000001E-3</c:v>
                </c:pt>
                <c:pt idx="563">
                  <c:v>6.7857142857144094E-5</c:v>
                </c:pt>
                <c:pt idx="564">
                  <c:v>1.094642857142858E-3</c:v>
                </c:pt>
                <c:pt idx="565">
                  <c:v>2.535714285714289E-4</c:v>
                </c:pt>
                <c:pt idx="566">
                  <c:v>9.8571428571431088E-4</c:v>
                </c:pt>
                <c:pt idx="567">
                  <c:v>2.8035714285714794E-4</c:v>
                </c:pt>
                <c:pt idx="568">
                  <c:v>2.0446428571428612E-3</c:v>
                </c:pt>
                <c:pt idx="569">
                  <c:v>4.3214285714285712E-4</c:v>
                </c:pt>
                <c:pt idx="570">
                  <c:v>1.160714285714286E-3</c:v>
                </c:pt>
                <c:pt idx="571">
                  <c:v>2.3214285714285752E-4</c:v>
                </c:pt>
                <c:pt idx="572">
                  <c:v>1.0892857142857325E-3</c:v>
                </c:pt>
                <c:pt idx="573">
                  <c:v>9.2857142857144146E-4</c:v>
                </c:pt>
                <c:pt idx="574">
                  <c:v>1.9642857142857535E-3</c:v>
                </c:pt>
                <c:pt idx="575">
                  <c:v>1.5178571428571441E-3</c:v>
                </c:pt>
                <c:pt idx="576">
                  <c:v>1.4285714285714403E-4</c:v>
                </c:pt>
                <c:pt idx="577">
                  <c:v>1.0178571428571441E-3</c:v>
                </c:pt>
                <c:pt idx="578">
                  <c:v>3.5714285714285806E-4</c:v>
                </c:pt>
                <c:pt idx="579">
                  <c:v>3.3928571428571482E-4</c:v>
                </c:pt>
                <c:pt idx="580">
                  <c:v>1.9642857142857539E-4</c:v>
                </c:pt>
                <c:pt idx="581">
                  <c:v>3.7500000000000434E-4</c:v>
                </c:pt>
                <c:pt idx="583">
                  <c:v>8.2142857142857202E-4</c:v>
                </c:pt>
                <c:pt idx="584">
                  <c:v>1.4821428571428581E-3</c:v>
                </c:pt>
                <c:pt idx="585">
                  <c:v>3.2142857142857212E-4</c:v>
                </c:pt>
                <c:pt idx="586">
                  <c:v>1.3214285714285862E-3</c:v>
                </c:pt>
                <c:pt idx="589">
                  <c:v>3.7500000000000573E-5</c:v>
                </c:pt>
                <c:pt idx="590">
                  <c:v>2.7857142857143371E-3</c:v>
                </c:pt>
                <c:pt idx="591">
                  <c:v>1.0357142857142856E-3</c:v>
                </c:pt>
                <c:pt idx="592">
                  <c:v>5.3571428571428582E-5</c:v>
                </c:pt>
                <c:pt idx="593">
                  <c:v>3.7500000000000434E-4</c:v>
                </c:pt>
                <c:pt idx="594">
                  <c:v>4.6428571428571433E-4</c:v>
                </c:pt>
                <c:pt idx="595">
                  <c:v>2.5000000000000212E-4</c:v>
                </c:pt>
                <c:pt idx="596">
                  <c:v>1.4285714285714301E-3</c:v>
                </c:pt>
                <c:pt idx="597">
                  <c:v>1.0357142857142856E-3</c:v>
                </c:pt>
                <c:pt idx="598">
                  <c:v>2.9285714285714718E-3</c:v>
                </c:pt>
              </c:numCache>
            </c:numRef>
          </c:yVal>
          <c:smooth val="0"/>
          <c:extLst>
            <c:ext xmlns:c16="http://schemas.microsoft.com/office/drawing/2014/chart" uri="{C3380CC4-5D6E-409C-BE32-E72D297353CC}">
              <c16:uniqueId val="{00000000-18B0-4BE3-8135-FEFF9AA5128E}"/>
            </c:ext>
          </c:extLst>
        </c:ser>
        <c:dLbls>
          <c:showLegendKey val="0"/>
          <c:showVal val="0"/>
          <c:showCatName val="0"/>
          <c:showSerName val="0"/>
          <c:showPercent val="0"/>
          <c:showBubbleSize val="0"/>
        </c:dLbls>
        <c:axId val="595389592"/>
        <c:axId val="595387240"/>
      </c:scatterChart>
      <c:valAx>
        <c:axId val="595389592"/>
        <c:scaling>
          <c:logBase val="10"/>
          <c:orientation val="minMax"/>
          <c:max val="1.000000000000023E-7"/>
          <c:min val="1.0000000000000379E-12"/>
        </c:scaling>
        <c:delete val="1"/>
        <c:axPos val="b"/>
        <c:numFmt formatCode="0.E+00" sourceLinked="0"/>
        <c:majorTickMark val="in"/>
        <c:minorTickMark val="in"/>
        <c:tickLblPos val="none"/>
        <c:crossAx val="595387240"/>
        <c:crossesAt val="1.0000000000000379E-12"/>
        <c:crossBetween val="midCat"/>
      </c:valAx>
      <c:valAx>
        <c:axId val="595387240"/>
        <c:scaling>
          <c:logBase val="10"/>
          <c:orientation val="minMax"/>
          <c:max val="1.0000000000000005E-2"/>
          <c:min val="1.000000000000023E-7"/>
        </c:scaling>
        <c:delete val="1"/>
        <c:axPos val="l"/>
        <c:numFmt formatCode="0.E+00" sourceLinked="0"/>
        <c:majorTickMark val="in"/>
        <c:minorTickMark val="in"/>
        <c:tickLblPos val="none"/>
        <c:crossAx val="595389592"/>
        <c:crossesAt val="1.0000000000000379E-12"/>
        <c:crossBetween val="midCat"/>
      </c:valAx>
      <c:spPr>
        <a:noFill/>
        <a:ln>
          <a:solidFill>
            <a:schemeClr val="tx1"/>
          </a:solidFill>
        </a:ln>
      </c:spPr>
    </c:plotArea>
    <c:legend>
      <c:legendPos val="r"/>
      <c:layout>
        <c:manualLayout>
          <c:xMode val="edge"/>
          <c:yMode val="edge"/>
          <c:x val="0.71609662370883864"/>
          <c:y val="0.68083402181005959"/>
          <c:w val="0.19972649357916794"/>
          <c:h val="0.11258305066138892"/>
        </c:manualLayout>
      </c:layout>
      <c:overlay val="0"/>
      <c:txPr>
        <a:bodyPr/>
        <a:lstStyle/>
        <a:p>
          <a:pPr>
            <a:defRPr sz="2400" b="1" i="0" u="none" strike="noStrike" baseline="0">
              <a:solidFill>
                <a:srgbClr val="000000"/>
              </a:solidFill>
              <a:latin typeface="Calibri"/>
              <a:ea typeface="Calibri"/>
              <a:cs typeface="Calibri"/>
            </a:defRPr>
          </a:pPr>
          <a:endParaRPr lang="it-IT"/>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989150090416"/>
          <c:y val="3.7313432835820892E-2"/>
          <c:w val="0.81012658227848666"/>
          <c:h val="0.84079601990050379"/>
        </c:manualLayout>
      </c:layout>
      <c:scatterChart>
        <c:scatterStyle val="lineMarker"/>
        <c:varyColors val="0"/>
        <c:ser>
          <c:idx val="0"/>
          <c:order val="0"/>
          <c:tx>
            <c:v>OIB</c:v>
          </c:tx>
          <c:spPr>
            <a:ln w="0">
              <a:noFill/>
            </a:ln>
          </c:spPr>
          <c:marker>
            <c:symbol val="plus"/>
            <c:size val="5"/>
            <c:spPr>
              <a:ln w="9525">
                <a:solidFill>
                  <a:srgbClr val="FF0000"/>
                </a:solidFill>
              </a:ln>
            </c:spPr>
          </c:marker>
          <c:xVal>
            <c:numRef>
              <c:f>OIB!$N$2:$N$2141</c:f>
              <c:numCache>
                <c:formatCode>0.00E+00</c:formatCode>
                <c:ptCount val="2140"/>
                <c:pt idx="0">
                  <c:v>4.0887977844169302E-11</c:v>
                </c:pt>
                <c:pt idx="1">
                  <c:v>1.0529884325368648E-11</c:v>
                </c:pt>
                <c:pt idx="2">
                  <c:v>1.267596778478869E-11</c:v>
                </c:pt>
                <c:pt idx="3">
                  <c:v>4.1845947835334703E-11</c:v>
                </c:pt>
                <c:pt idx="4">
                  <c:v>3.4458993797381835E-11</c:v>
                </c:pt>
                <c:pt idx="5">
                  <c:v>3.3510267545977076E-12</c:v>
                </c:pt>
                <c:pt idx="6">
                  <c:v>2.8603846263861795E-11</c:v>
                </c:pt>
                <c:pt idx="7">
                  <c:v>3.7664357841531928E-11</c:v>
                </c:pt>
                <c:pt idx="8">
                  <c:v>3.053306025816961E-10</c:v>
                </c:pt>
                <c:pt idx="9">
                  <c:v>2.1577525962636547E-11</c:v>
                </c:pt>
                <c:pt idx="10">
                  <c:v>5.0888230940046458E-11</c:v>
                </c:pt>
                <c:pt idx="11">
                  <c:v>3.2237266279820676E-11</c:v>
                </c:pt>
                <c:pt idx="12">
                  <c:v>1.2816131237184248E-10</c:v>
                </c:pt>
                <c:pt idx="13">
                  <c:v>3.1367628607277994E-10</c:v>
                </c:pt>
                <c:pt idx="14">
                  <c:v>5.2805745265084903E-9</c:v>
                </c:pt>
                <c:pt idx="16">
                  <c:v>6.4242029705515781E-9</c:v>
                </c:pt>
                <c:pt idx="17">
                  <c:v>1.1433314136657966E-8</c:v>
                </c:pt>
                <c:pt idx="19">
                  <c:v>2.5372768253592672E-8</c:v>
                </c:pt>
                <c:pt idx="20">
                  <c:v>3.1512605042017411E-9</c:v>
                </c:pt>
                <c:pt idx="21">
                  <c:v>2.7258011758687657E-12</c:v>
                </c:pt>
                <c:pt idx="22">
                  <c:v>3.3467762178082539E-8</c:v>
                </c:pt>
                <c:pt idx="23">
                  <c:v>6.4809626947426762E-8</c:v>
                </c:pt>
                <c:pt idx="25">
                  <c:v>2.4925638511774025E-11</c:v>
                </c:pt>
                <c:pt idx="26">
                  <c:v>1.0858519635481874E-11</c:v>
                </c:pt>
                <c:pt idx="27">
                  <c:v>1.546159901045812E-9</c:v>
                </c:pt>
                <c:pt idx="28">
                  <c:v>5.1817602040818157E-12</c:v>
                </c:pt>
                <c:pt idx="29">
                  <c:v>2.3915549411917262E-11</c:v>
                </c:pt>
                <c:pt idx="31">
                  <c:v>2.3698928808418374E-11</c:v>
                </c:pt>
                <c:pt idx="32">
                  <c:v>4.2741352647244131E-8</c:v>
                </c:pt>
                <c:pt idx="33">
                  <c:v>3.2962856677499775E-8</c:v>
                </c:pt>
                <c:pt idx="34">
                  <c:v>3.8702086816522011E-11</c:v>
                </c:pt>
                <c:pt idx="35">
                  <c:v>3.5950423231088314E-12</c:v>
                </c:pt>
                <c:pt idx="36">
                  <c:v>1.8608944202942103E-11</c:v>
                </c:pt>
                <c:pt idx="37">
                  <c:v>3.9848092142650336E-12</c:v>
                </c:pt>
                <c:pt idx="38">
                  <c:v>3.4674063800278376E-12</c:v>
                </c:pt>
                <c:pt idx="40">
                  <c:v>1.324943883678402E-9</c:v>
                </c:pt>
                <c:pt idx="41">
                  <c:v>1.6620439208510202E-9</c:v>
                </c:pt>
                <c:pt idx="42">
                  <c:v>2.9190018681612693E-10</c:v>
                </c:pt>
                <c:pt idx="43">
                  <c:v>4.0086632798303552E-13</c:v>
                </c:pt>
                <c:pt idx="44">
                  <c:v>5.9779966830609375E-12</c:v>
                </c:pt>
                <c:pt idx="45">
                  <c:v>5.9702027495014061E-11</c:v>
                </c:pt>
                <c:pt idx="46">
                  <c:v>9.2090041080486037E-11</c:v>
                </c:pt>
                <c:pt idx="47">
                  <c:v>3.2928128216860023E-11</c:v>
                </c:pt>
                <c:pt idx="48">
                  <c:v>2.2438585789267102E-11</c:v>
                </c:pt>
                <c:pt idx="49">
                  <c:v>1.3795758829286079E-12</c:v>
                </c:pt>
                <c:pt idx="50">
                  <c:v>5.861931608779211E-11</c:v>
                </c:pt>
                <c:pt idx="51">
                  <c:v>1.6287831852784287E-11</c:v>
                </c:pt>
                <c:pt idx="52">
                  <c:v>1.0851910695223085E-10</c:v>
                </c:pt>
                <c:pt idx="53">
                  <c:v>8.5681640550537784E-11</c:v>
                </c:pt>
                <c:pt idx="54">
                  <c:v>4.313172760430678E-11</c:v>
                </c:pt>
                <c:pt idx="55">
                  <c:v>6.7777436234704257E-11</c:v>
                </c:pt>
                <c:pt idx="56">
                  <c:v>1.5274992811709881E-10</c:v>
                </c:pt>
                <c:pt idx="57">
                  <c:v>7.6623799039233611E-12</c:v>
                </c:pt>
                <c:pt idx="58">
                  <c:v>1.0188706520772314E-10</c:v>
                </c:pt>
                <c:pt idx="59">
                  <c:v>6.7220443021084994E-11</c:v>
                </c:pt>
                <c:pt idx="60">
                  <c:v>5.5709249939636074E-12</c:v>
                </c:pt>
                <c:pt idx="61">
                  <c:v>8.6913032410056506E-11</c:v>
                </c:pt>
                <c:pt idx="62">
                  <c:v>3.8771096242074124E-12</c:v>
                </c:pt>
                <c:pt idx="63">
                  <c:v>8.684725558224583E-11</c:v>
                </c:pt>
                <c:pt idx="64">
                  <c:v>1.9492776761091914E-11</c:v>
                </c:pt>
                <c:pt idx="65">
                  <c:v>4.7284851690877369E-12</c:v>
                </c:pt>
                <c:pt idx="66">
                  <c:v>9.0972827865469117E-11</c:v>
                </c:pt>
                <c:pt idx="67">
                  <c:v>7.1116416943080605E-11</c:v>
                </c:pt>
                <c:pt idx="68">
                  <c:v>1.4278039495088507E-11</c:v>
                </c:pt>
                <c:pt idx="69">
                  <c:v>1.6059474563778389E-10</c:v>
                </c:pt>
                <c:pt idx="70">
                  <c:v>1.3096042310038779E-11</c:v>
                </c:pt>
                <c:pt idx="71">
                  <c:v>8.0421480041177726E-12</c:v>
                </c:pt>
                <c:pt idx="72">
                  <c:v>1.7601382693456833E-11</c:v>
                </c:pt>
                <c:pt idx="73">
                  <c:v>2.4731094399329635E-11</c:v>
                </c:pt>
                <c:pt idx="74">
                  <c:v>1.5935367341492679E-12</c:v>
                </c:pt>
                <c:pt idx="75">
                  <c:v>3.6123392761829642E-11</c:v>
                </c:pt>
                <c:pt idx="76">
                  <c:v>2.3262161316355099E-11</c:v>
                </c:pt>
                <c:pt idx="77">
                  <c:v>1.4818402340920666E-11</c:v>
                </c:pt>
                <c:pt idx="78">
                  <c:v>9.4817917826325962E-12</c:v>
                </c:pt>
                <c:pt idx="79">
                  <c:v>2.2738180623864982E-11</c:v>
                </c:pt>
                <c:pt idx="80">
                  <c:v>5.6282625306595992E-12</c:v>
                </c:pt>
                <c:pt idx="81">
                  <c:v>2.1459628019876912E-11</c:v>
                </c:pt>
                <c:pt idx="82">
                  <c:v>1.4820884485366539E-11</c:v>
                </c:pt>
                <c:pt idx="83">
                  <c:v>2.9433517051737501E-11</c:v>
                </c:pt>
                <c:pt idx="84">
                  <c:v>7.5060048038432904E-12</c:v>
                </c:pt>
                <c:pt idx="85">
                  <c:v>3.919057865339995E-12</c:v>
                </c:pt>
                <c:pt idx="86">
                  <c:v>1.0522703877387897E-10</c:v>
                </c:pt>
                <c:pt idx="87">
                  <c:v>9.367414566574226E-11</c:v>
                </c:pt>
                <c:pt idx="88">
                  <c:v>3.4769879395580687E-12</c:v>
                </c:pt>
                <c:pt idx="89">
                  <c:v>8.8807405051028212E-11</c:v>
                </c:pt>
                <c:pt idx="90">
                  <c:v>5.3416244900684222E-11</c:v>
                </c:pt>
                <c:pt idx="91">
                  <c:v>2.7340324640665652E-11</c:v>
                </c:pt>
                <c:pt idx="92">
                  <c:v>1.4725321924206359E-11</c:v>
                </c:pt>
                <c:pt idx="93">
                  <c:v>2.9254306222756766E-11</c:v>
                </c:pt>
                <c:pt idx="94">
                  <c:v>6.4709505699799531E-12</c:v>
                </c:pt>
                <c:pt idx="95">
                  <c:v>5.778432269625359E-12</c:v>
                </c:pt>
                <c:pt idx="96">
                  <c:v>2.3691572305464152E-11</c:v>
                </c:pt>
                <c:pt idx="97">
                  <c:v>1.7098500228754841E-11</c:v>
                </c:pt>
                <c:pt idx="98">
                  <c:v>1.2896477896603363E-11</c:v>
                </c:pt>
                <c:pt idx="99">
                  <c:v>1.7845129278026178E-11</c:v>
                </c:pt>
                <c:pt idx="100">
                  <c:v>4.0985169087651725E-12</c:v>
                </c:pt>
                <c:pt idx="101">
                  <c:v>1.5662331452464031E-12</c:v>
                </c:pt>
                <c:pt idx="102">
                  <c:v>7.535790537191847E-11</c:v>
                </c:pt>
                <c:pt idx="103">
                  <c:v>5.4361445505612334E-11</c:v>
                </c:pt>
                <c:pt idx="104">
                  <c:v>1.0599997855427326E-10</c:v>
                </c:pt>
                <c:pt idx="105">
                  <c:v>2.287296106726732E-11</c:v>
                </c:pt>
                <c:pt idx="106">
                  <c:v>3.1848395382974241E-11</c:v>
                </c:pt>
                <c:pt idx="107">
                  <c:v>1.6843832208624543E-11</c:v>
                </c:pt>
                <c:pt idx="108">
                  <c:v>1.0157431500756319E-10</c:v>
                </c:pt>
                <c:pt idx="109">
                  <c:v>5.961118100830031E-11</c:v>
                </c:pt>
                <c:pt idx="110">
                  <c:v>2.7402874680697804E-11</c:v>
                </c:pt>
                <c:pt idx="111">
                  <c:v>9.2966238069823326E-11</c:v>
                </c:pt>
                <c:pt idx="112">
                  <c:v>5.4272584734455484E-11</c:v>
                </c:pt>
                <c:pt idx="113">
                  <c:v>1.3072958366693681E-11</c:v>
                </c:pt>
                <c:pt idx="114">
                  <c:v>4.6371670749299004E-11</c:v>
                </c:pt>
                <c:pt idx="115">
                  <c:v>2.6020816653323507E-11</c:v>
                </c:pt>
                <c:pt idx="116">
                  <c:v>2.7399647892918285E-11</c:v>
                </c:pt>
                <c:pt idx="117">
                  <c:v>1.4539161090777723E-10</c:v>
                </c:pt>
                <c:pt idx="118">
                  <c:v>1.350286578469163E-11</c:v>
                </c:pt>
                <c:pt idx="119">
                  <c:v>2.6817088591508863E-12</c:v>
                </c:pt>
                <c:pt idx="120">
                  <c:v>1.6298753288345373E-10</c:v>
                </c:pt>
                <c:pt idx="121">
                  <c:v>1.519122043666718E-10</c:v>
                </c:pt>
                <c:pt idx="122">
                  <c:v>1.7287105974462514E-9</c:v>
                </c:pt>
                <c:pt idx="123">
                  <c:v>4.4529671356134221E-12</c:v>
                </c:pt>
                <c:pt idx="124">
                  <c:v>1.5778495812523411E-11</c:v>
                </c:pt>
                <c:pt idx="125">
                  <c:v>2.3881208141116814E-11</c:v>
                </c:pt>
                <c:pt idx="126">
                  <c:v>1.3173237002300508E-11</c:v>
                </c:pt>
                <c:pt idx="127">
                  <c:v>2.7871503552048846E-11</c:v>
                </c:pt>
                <c:pt idx="128">
                  <c:v>1.6617957064064242E-8</c:v>
                </c:pt>
                <c:pt idx="129">
                  <c:v>7.4476247664800259E-11</c:v>
                </c:pt>
                <c:pt idx="130">
                  <c:v>1.1931668350553757E-11</c:v>
                </c:pt>
                <c:pt idx="131">
                  <c:v>2.475939084601061E-8</c:v>
                </c:pt>
                <c:pt idx="132">
                  <c:v>3.577862289831943E-10</c:v>
                </c:pt>
                <c:pt idx="133">
                  <c:v>2.4108374000788259E-10</c:v>
                </c:pt>
                <c:pt idx="134">
                  <c:v>1.2639973089583051E-10</c:v>
                </c:pt>
                <c:pt idx="135">
                  <c:v>2.9201932974952329E-11</c:v>
                </c:pt>
                <c:pt idx="145">
                  <c:v>1.811017266193952E-9</c:v>
                </c:pt>
                <c:pt idx="146">
                  <c:v>6.6881630304245002E-9</c:v>
                </c:pt>
                <c:pt idx="147">
                  <c:v>7.9825765374206045E-12</c:v>
                </c:pt>
                <c:pt idx="148">
                  <c:v>1.3413508584645849E-11</c:v>
                </c:pt>
                <c:pt idx="149">
                  <c:v>2.2556487650437892E-9</c:v>
                </c:pt>
                <c:pt idx="150">
                  <c:v>5.9422538030425971E-9</c:v>
                </c:pt>
                <c:pt idx="151">
                  <c:v>1.327500492457474E-10</c:v>
                </c:pt>
                <c:pt idx="152">
                  <c:v>3.571200214139635E-10</c:v>
                </c:pt>
                <c:pt idx="153">
                  <c:v>2.6375366165949384E-10</c:v>
                </c:pt>
                <c:pt idx="154">
                  <c:v>4.6858915703992521E-11</c:v>
                </c:pt>
                <c:pt idx="155">
                  <c:v>1.675000714857647E-11</c:v>
                </c:pt>
                <c:pt idx="156">
                  <c:v>5.0171585681244291E-12</c:v>
                </c:pt>
                <c:pt idx="157">
                  <c:v>2.1739613913353678E-11</c:v>
                </c:pt>
                <c:pt idx="158">
                  <c:v>5.1103382706165676E-11</c:v>
                </c:pt>
                <c:pt idx="159">
                  <c:v>1.4891898637958327E-8</c:v>
                </c:pt>
                <c:pt idx="160">
                  <c:v>1.1118021401248187E-8</c:v>
                </c:pt>
                <c:pt idx="161">
                  <c:v>1.2196289769911385E-8</c:v>
                </c:pt>
                <c:pt idx="162">
                  <c:v>1.4545639487780975E-8</c:v>
                </c:pt>
                <c:pt idx="163">
                  <c:v>3.7176566650146131E-8</c:v>
                </c:pt>
                <c:pt idx="164">
                  <c:v>2.133427972536814E-8</c:v>
                </c:pt>
                <c:pt idx="165">
                  <c:v>1.828943313380894E-8</c:v>
                </c:pt>
                <c:pt idx="166">
                  <c:v>1.1097717459682238E-8</c:v>
                </c:pt>
                <c:pt idx="167">
                  <c:v>1.4356524902461897E-9</c:v>
                </c:pt>
                <c:pt idx="168">
                  <c:v>1.7233752279601746E-9</c:v>
                </c:pt>
                <c:pt idx="169">
                  <c:v>1.6864756686301834E-9</c:v>
                </c:pt>
                <c:pt idx="173">
                  <c:v>2.3545622212055891E-11</c:v>
                </c:pt>
                <c:pt idx="174">
                  <c:v>6.0479931564300365E-11</c:v>
                </c:pt>
                <c:pt idx="175">
                  <c:v>9.2787920812842805E-11</c:v>
                </c:pt>
                <c:pt idx="176">
                  <c:v>3.6219253180322911E-9</c:v>
                </c:pt>
                <c:pt idx="177">
                  <c:v>1.8521066853483089E-8</c:v>
                </c:pt>
                <c:pt idx="178">
                  <c:v>3.7288163864425775E-8</c:v>
                </c:pt>
                <c:pt idx="179">
                  <c:v>7.5525152264669538E-10</c:v>
                </c:pt>
                <c:pt idx="181">
                  <c:v>2.4509935329216327E-8</c:v>
                </c:pt>
                <c:pt idx="182">
                  <c:v>7.5768948492128444E-9</c:v>
                </c:pt>
                <c:pt idx="184">
                  <c:v>2.2803957451676543E-9</c:v>
                </c:pt>
                <c:pt idx="185">
                  <c:v>2.3530729345381072E-10</c:v>
                </c:pt>
                <c:pt idx="188">
                  <c:v>2.9041090014869877E-9</c:v>
                </c:pt>
                <c:pt idx="191">
                  <c:v>8.5782912043922361E-11</c:v>
                </c:pt>
                <c:pt idx="192">
                  <c:v>1.780938639800777E-10</c:v>
                </c:pt>
                <c:pt idx="194">
                  <c:v>3.5122343906872413E-11</c:v>
                </c:pt>
                <c:pt idx="195">
                  <c:v>4.0741918931972094E-11</c:v>
                </c:pt>
                <c:pt idx="196">
                  <c:v>2.309883621182699E-9</c:v>
                </c:pt>
                <c:pt idx="197">
                  <c:v>1.8632713710651451E-10</c:v>
                </c:pt>
                <c:pt idx="198">
                  <c:v>4.9419495914193165E-9</c:v>
                </c:pt>
                <c:pt idx="200">
                  <c:v>6.776254336802971E-11</c:v>
                </c:pt>
                <c:pt idx="203">
                  <c:v>1.5414117007892367E-10</c:v>
                </c:pt>
                <c:pt idx="205">
                  <c:v>1.0643435383227607E-11</c:v>
                </c:pt>
                <c:pt idx="206">
                  <c:v>8.4482268354368071E-11</c:v>
                </c:pt>
                <c:pt idx="207">
                  <c:v>4.3904170955813545E-11</c:v>
                </c:pt>
                <c:pt idx="208">
                  <c:v>2.1286870766455175E-10</c:v>
                </c:pt>
                <c:pt idx="210">
                  <c:v>1.2591918773113964E-11</c:v>
                </c:pt>
                <c:pt idx="212">
                  <c:v>2.1788263944489366E-11</c:v>
                </c:pt>
                <c:pt idx="213">
                  <c:v>7.2627546481631034E-10</c:v>
                </c:pt>
                <c:pt idx="215">
                  <c:v>1.2907151117719944E-9</c:v>
                </c:pt>
                <c:pt idx="217">
                  <c:v>3.5723022862735491E-11</c:v>
                </c:pt>
                <c:pt idx="220">
                  <c:v>3.4675557906643761E-11</c:v>
                </c:pt>
                <c:pt idx="221">
                  <c:v>9.270809504746979E-12</c:v>
                </c:pt>
                <c:pt idx="222">
                  <c:v>2.4722158679325084E-11</c:v>
                </c:pt>
                <c:pt idx="223">
                  <c:v>2.0231959377026168E-11</c:v>
                </c:pt>
                <c:pt idx="224">
                  <c:v>1.0990935605627718E-11</c:v>
                </c:pt>
                <c:pt idx="225">
                  <c:v>2.1981871211255337E-9</c:v>
                </c:pt>
                <c:pt idx="226">
                  <c:v>2.0858700849568954E-10</c:v>
                </c:pt>
                <c:pt idx="228">
                  <c:v>3.0351066567540427E-9</c:v>
                </c:pt>
                <c:pt idx="229">
                  <c:v>3.4456136337641965E-9</c:v>
                </c:pt>
                <c:pt idx="230">
                  <c:v>1.878337987850648E-9</c:v>
                </c:pt>
                <c:pt idx="231">
                  <c:v>2.6440299064649107E-9</c:v>
                </c:pt>
                <c:pt idx="232">
                  <c:v>6.5801649255914605E-12</c:v>
                </c:pt>
                <c:pt idx="233">
                  <c:v>2.990984057087055E-12</c:v>
                </c:pt>
                <c:pt idx="238">
                  <c:v>1.7871440009150557E-10</c:v>
                </c:pt>
                <c:pt idx="239">
                  <c:v>3.2168592016471149E-11</c:v>
                </c:pt>
                <c:pt idx="240">
                  <c:v>1.1199435739067788E-8</c:v>
                </c:pt>
                <c:pt idx="241">
                  <c:v>3.5000718829032472E-11</c:v>
                </c:pt>
                <c:pt idx="242">
                  <c:v>1.8390208198305128E-11</c:v>
                </c:pt>
                <c:pt idx="243">
                  <c:v>1.4237580540623211E-9</c:v>
                </c:pt>
                <c:pt idx="244">
                  <c:v>7.889992549595373E-9</c:v>
                </c:pt>
                <c:pt idx="246">
                  <c:v>1.158888420260058E-10</c:v>
                </c:pt>
                <c:pt idx="247">
                  <c:v>6.9415651568875783E-10</c:v>
                </c:pt>
                <c:pt idx="248">
                  <c:v>5.2050569026651253E-12</c:v>
                </c:pt>
                <c:pt idx="249">
                  <c:v>7.1671920870030764E-10</c:v>
                </c:pt>
                <c:pt idx="251">
                  <c:v>5.3430641338469128E-11</c:v>
                </c:pt>
                <c:pt idx="252">
                  <c:v>2.8420553903440616E-11</c:v>
                </c:pt>
                <c:pt idx="253">
                  <c:v>5.6841107806881799E-12</c:v>
                </c:pt>
                <c:pt idx="254">
                  <c:v>2.6598659880285498E-9</c:v>
                </c:pt>
                <c:pt idx="255">
                  <c:v>6.761361470128674E-10</c:v>
                </c:pt>
                <c:pt idx="257">
                  <c:v>3.2592045858910209E-9</c:v>
                </c:pt>
                <c:pt idx="259">
                  <c:v>5.3376034160662965E-9</c:v>
                </c:pt>
                <c:pt idx="260">
                  <c:v>7.7492549595234067E-12</c:v>
                </c:pt>
                <c:pt idx="261">
                  <c:v>6.5826470700371687E-12</c:v>
                </c:pt>
                <c:pt idx="262">
                  <c:v>1.0577569198215997E-8</c:v>
                </c:pt>
                <c:pt idx="263">
                  <c:v>3.1870734682985539E-12</c:v>
                </c:pt>
                <c:pt idx="264">
                  <c:v>6.9053258479801534E-12</c:v>
                </c:pt>
                <c:pt idx="265">
                  <c:v>2.6310731124582628E-10</c:v>
                </c:pt>
                <c:pt idx="266">
                  <c:v>7.2108778292476448E-9</c:v>
                </c:pt>
                <c:pt idx="268">
                  <c:v>1.4456009251846244E-11</c:v>
                </c:pt>
                <c:pt idx="269">
                  <c:v>2.3232872011896002E-11</c:v>
                </c:pt>
                <c:pt idx="271">
                  <c:v>5.0139317803450574E-12</c:v>
                </c:pt>
                <c:pt idx="272">
                  <c:v>1.8070011564807808E-9</c:v>
                </c:pt>
                <c:pt idx="273">
                  <c:v>3.0927519793613364E-11</c:v>
                </c:pt>
                <c:pt idx="274">
                  <c:v>3.7638741945938431E-9</c:v>
                </c:pt>
                <c:pt idx="275">
                  <c:v>2.2326392860320627E-10</c:v>
                </c:pt>
                <c:pt idx="276">
                  <c:v>1.6794189319710346E-11</c:v>
                </c:pt>
                <c:pt idx="277">
                  <c:v>1.7603368409013437E-11</c:v>
                </c:pt>
                <c:pt idx="278">
                  <c:v>3.8721453353159475E-12</c:v>
                </c:pt>
                <c:pt idx="279">
                  <c:v>9.6307204493755174E-11</c:v>
                </c:pt>
                <c:pt idx="281">
                  <c:v>7.5531655483118593E-12</c:v>
                </c:pt>
                <c:pt idx="283">
                  <c:v>2.4932644528321846E-11</c:v>
                </c:pt>
                <c:pt idx="284">
                  <c:v>6.6720042700828595E-11</c:v>
                </c:pt>
                <c:pt idx="285">
                  <c:v>2.2397382191467983E-10</c:v>
                </c:pt>
                <c:pt idx="287">
                  <c:v>2.2160585611346598E-10</c:v>
                </c:pt>
                <c:pt idx="289">
                  <c:v>4.0776668954212668E-11</c:v>
                </c:pt>
                <c:pt idx="290">
                  <c:v>1.609099779823902E-11</c:v>
                </c:pt>
                <c:pt idx="292">
                  <c:v>3.5487219140392669E-12</c:v>
                </c:pt>
                <c:pt idx="296">
                  <c:v>9.7121347871950996E-12</c:v>
                </c:pt>
                <c:pt idx="297">
                  <c:v>1.5087466798836329E-11</c:v>
                </c:pt>
                <c:pt idx="298">
                  <c:v>2.7476097941846328E-11</c:v>
                </c:pt>
                <c:pt idx="300">
                  <c:v>4.1948241132589291E-11</c:v>
                </c:pt>
                <c:pt idx="301">
                  <c:v>8.3251124709294192E-11</c:v>
                </c:pt>
                <c:pt idx="302">
                  <c:v>6.54491847446227E-11</c:v>
                </c:pt>
                <c:pt idx="303">
                  <c:v>8.7570056044838082E-11</c:v>
                </c:pt>
                <c:pt idx="304">
                  <c:v>2.1098227788580725E-11</c:v>
                </c:pt>
                <c:pt idx="306">
                  <c:v>1.2697310626279045E-11</c:v>
                </c:pt>
                <c:pt idx="307">
                  <c:v>3.568082640715842E-11</c:v>
                </c:pt>
                <c:pt idx="308">
                  <c:v>3.0169224665447237E-11</c:v>
                </c:pt>
                <c:pt idx="309">
                  <c:v>3.3995450328517439E-11</c:v>
                </c:pt>
                <c:pt idx="311">
                  <c:v>4.8650031136021438E-11</c:v>
                </c:pt>
                <c:pt idx="312">
                  <c:v>5.6771607762401457E-10</c:v>
                </c:pt>
                <c:pt idx="313">
                  <c:v>3.9917846975994469E-9</c:v>
                </c:pt>
                <c:pt idx="315">
                  <c:v>2.5201212557348419E-11</c:v>
                </c:pt>
                <c:pt idx="316">
                  <c:v>5.671700058459591E-10</c:v>
                </c:pt>
                <c:pt idx="317">
                  <c:v>2.2637157344924373E-9</c:v>
                </c:pt>
                <c:pt idx="318">
                  <c:v>4.6078529490259023E-10</c:v>
                </c:pt>
                <c:pt idx="319">
                  <c:v>8.1315052041635293E-11</c:v>
                </c:pt>
                <c:pt idx="320">
                  <c:v>3.83143816640621E-10</c:v>
                </c:pt>
                <c:pt idx="321">
                  <c:v>1.8935088547028633E-11</c:v>
                </c:pt>
                <c:pt idx="322">
                  <c:v>1.7424654008921798E-10</c:v>
                </c:pt>
                <c:pt idx="323">
                  <c:v>6.9174883557641522E-10</c:v>
                </c:pt>
                <c:pt idx="324">
                  <c:v>6.4352076899617113E-10</c:v>
                </c:pt>
                <c:pt idx="325">
                  <c:v>3.2252984927625447E-9</c:v>
                </c:pt>
                <c:pt idx="326">
                  <c:v>8.6155233710780556E-12</c:v>
                </c:pt>
                <c:pt idx="327">
                  <c:v>7.7231924428433794E-10</c:v>
                </c:pt>
                <c:pt idx="328">
                  <c:v>4.5870029356819932E-10</c:v>
                </c:pt>
                <c:pt idx="329">
                  <c:v>6.3344326254655739E-10</c:v>
                </c:pt>
                <c:pt idx="330">
                  <c:v>8.9555771601410504E-10</c:v>
                </c:pt>
                <c:pt idx="331">
                  <c:v>1.7768679229098065E-10</c:v>
                </c:pt>
                <c:pt idx="332">
                  <c:v>3.0448465915590311E-11</c:v>
                </c:pt>
                <c:pt idx="333">
                  <c:v>2.3535693634272883E-9</c:v>
                </c:pt>
                <c:pt idx="334">
                  <c:v>1.0566488905410388E-11</c:v>
                </c:pt>
                <c:pt idx="335">
                  <c:v>2.4548408568125022E-11</c:v>
                </c:pt>
                <c:pt idx="337">
                  <c:v>2.0929441966271856E-11</c:v>
                </c:pt>
                <c:pt idx="338">
                  <c:v>1.4768759452006427E-11</c:v>
                </c:pt>
                <c:pt idx="339">
                  <c:v>3.3757164461728941E-11</c:v>
                </c:pt>
                <c:pt idx="340">
                  <c:v>2.0924477677380491E-11</c:v>
                </c:pt>
                <c:pt idx="341">
                  <c:v>4.0585543831891941E-11</c:v>
                </c:pt>
                <c:pt idx="342">
                  <c:v>1.7573334461220186E-11</c:v>
                </c:pt>
                <c:pt idx="343">
                  <c:v>1.3720053423691615E-10</c:v>
                </c:pt>
                <c:pt idx="344">
                  <c:v>1.1113057112356794E-10</c:v>
                </c:pt>
                <c:pt idx="345">
                  <c:v>2.0964191988511858E-11</c:v>
                </c:pt>
                <c:pt idx="346">
                  <c:v>4.0210740020588952E-12</c:v>
                </c:pt>
                <c:pt idx="347">
                  <c:v>1.7933990049182701E-11</c:v>
                </c:pt>
                <c:pt idx="348">
                  <c:v>2.8951732814824246E-11</c:v>
                </c:pt>
                <c:pt idx="349">
                  <c:v>5.6295036028824536E-11</c:v>
                </c:pt>
                <c:pt idx="351">
                  <c:v>3.6537166240930384E-12</c:v>
                </c:pt>
                <c:pt idx="352">
                  <c:v>7.2280046259231511E-11</c:v>
                </c:pt>
                <c:pt idx="353">
                  <c:v>3.1175734238184889E-11</c:v>
                </c:pt>
                <c:pt idx="354">
                  <c:v>1.9400440987711368E-11</c:v>
                </c:pt>
                <c:pt idx="355">
                  <c:v>2.760144623635499E-11</c:v>
                </c:pt>
                <c:pt idx="356">
                  <c:v>4.6669279868340037E-11</c:v>
                </c:pt>
                <c:pt idx="357">
                  <c:v>4.8041905746820421E-11</c:v>
                </c:pt>
                <c:pt idx="358">
                  <c:v>4.027031148728574E-12</c:v>
                </c:pt>
                <c:pt idx="359">
                  <c:v>1.2836161786572476E-11</c:v>
                </c:pt>
                <c:pt idx="360">
                  <c:v>1.9283283769873606E-11</c:v>
                </c:pt>
                <c:pt idx="361">
                  <c:v>1.1693878912654302E-11</c:v>
                </c:pt>
                <c:pt idx="362">
                  <c:v>5.3574605716320089E-12</c:v>
                </c:pt>
                <c:pt idx="363">
                  <c:v>1.7578050535667041E-11</c:v>
                </c:pt>
                <c:pt idx="364">
                  <c:v>5.2728194460331659E-11</c:v>
                </c:pt>
                <c:pt idx="365">
                  <c:v>4.7716744824433231E-12</c:v>
                </c:pt>
                <c:pt idx="366">
                  <c:v>4.485731442296819E-11</c:v>
                </c:pt>
                <c:pt idx="367">
                  <c:v>1.037288163864454E-11</c:v>
                </c:pt>
                <c:pt idx="368">
                  <c:v>8.6875055600038374E-13</c:v>
                </c:pt>
                <c:pt idx="369">
                  <c:v>4.4723278622899674E-12</c:v>
                </c:pt>
                <c:pt idx="370">
                  <c:v>1.7424654008921839E-11</c:v>
                </c:pt>
                <c:pt idx="371" formatCode="0.000E+00">
                  <c:v>2.2825552108353986E-9</c:v>
                </c:pt>
                <c:pt idx="373" formatCode="0.000E+00">
                  <c:v>2.2730237761638465E-9</c:v>
                </c:pt>
                <c:pt idx="374">
                  <c:v>5.6997979335850829E-9</c:v>
                </c:pt>
                <c:pt idx="375">
                  <c:v>5.6997979335850829E-9</c:v>
                </c:pt>
                <c:pt idx="376">
                  <c:v>8.9861571797122149E-9</c:v>
                </c:pt>
                <c:pt idx="377">
                  <c:v>8.9861571797122149E-9</c:v>
                </c:pt>
                <c:pt idx="378">
                  <c:v>6.6361621042868077E-10</c:v>
                </c:pt>
                <c:pt idx="379">
                  <c:v>1.7589468400117338E-9</c:v>
                </c:pt>
                <c:pt idx="380">
                  <c:v>1.9980269930230387E-9</c:v>
                </c:pt>
                <c:pt idx="381">
                  <c:v>3.5332085112535155E-9</c:v>
                </c:pt>
                <c:pt idx="382">
                  <c:v>4.8239980873588663E-9</c:v>
                </c:pt>
                <c:pt idx="383">
                  <c:v>8.3124535342562582E-9</c:v>
                </c:pt>
                <c:pt idx="384">
                  <c:v>8.3124535342562582E-9</c:v>
                </c:pt>
                <c:pt idx="385">
                  <c:v>2.8033835798798456E-10</c:v>
                </c:pt>
                <c:pt idx="386">
                  <c:v>3.9251887621209139E-10</c:v>
                </c:pt>
                <c:pt idx="387">
                  <c:v>3.9734168287011489E-9</c:v>
                </c:pt>
                <c:pt idx="388">
                  <c:v>1.3171251286743938E-9</c:v>
                </c:pt>
                <c:pt idx="389">
                  <c:v>2.0342166590415649E-10</c:v>
                </c:pt>
                <c:pt idx="390">
                  <c:v>2.1664901365537219E-10</c:v>
                </c:pt>
                <c:pt idx="391">
                  <c:v>8.2459320631109166E-10</c:v>
                </c:pt>
                <c:pt idx="392">
                  <c:v>3.4493864933217027E-9</c:v>
                </c:pt>
                <c:pt idx="393">
                  <c:v>2.6932260093789917E-9</c:v>
                </c:pt>
                <c:pt idx="394">
                  <c:v>2.6932260093789917E-9</c:v>
                </c:pt>
                <c:pt idx="395">
                  <c:v>1.8874722794108742E-9</c:v>
                </c:pt>
                <c:pt idx="396">
                  <c:v>1.8874722794108742E-9</c:v>
                </c:pt>
                <c:pt idx="397">
                  <c:v>4.4564421378374014E-11</c:v>
                </c:pt>
                <c:pt idx="398">
                  <c:v>4.4564421378374014E-11</c:v>
                </c:pt>
                <c:pt idx="399">
                  <c:v>4.7240173090854132E-11</c:v>
                </c:pt>
                <c:pt idx="400">
                  <c:v>4.7240173090854132E-11</c:v>
                </c:pt>
                <c:pt idx="401">
                  <c:v>6.6079649433834237E-11</c:v>
                </c:pt>
                <c:pt idx="409">
                  <c:v>2.077124000788014E-9</c:v>
                </c:pt>
                <c:pt idx="410">
                  <c:v>2.0769393292411997E-9</c:v>
                </c:pt>
                <c:pt idx="411">
                  <c:v>2.8872626871338805E-10</c:v>
                </c:pt>
                <c:pt idx="412">
                  <c:v>6.4700073550906071E-10</c:v>
                </c:pt>
                <c:pt idx="413">
                  <c:v>2.8101846556611209E-11</c:v>
                </c:pt>
                <c:pt idx="414">
                  <c:v>5.1884736956233418E-10</c:v>
                </c:pt>
                <c:pt idx="415">
                  <c:v>5.1884736956233418E-10</c:v>
                </c:pt>
                <c:pt idx="416">
                  <c:v>1.2743081369858219E-10</c:v>
                </c:pt>
                <c:pt idx="417">
                  <c:v>6.9055740624247309E-11</c:v>
                </c:pt>
                <c:pt idx="418">
                  <c:v>1.372973378702991E-10</c:v>
                </c:pt>
                <c:pt idx="419">
                  <c:v>8.0839969594725958E-11</c:v>
                </c:pt>
                <c:pt idx="420">
                  <c:v>9.4194403141564403E-11</c:v>
                </c:pt>
                <c:pt idx="421">
                  <c:v>9.4194403141564403E-11</c:v>
                </c:pt>
                <c:pt idx="423">
                  <c:v>2.5168944679553882E-11</c:v>
                </c:pt>
                <c:pt idx="424">
                  <c:v>5.5815982150801819E-11</c:v>
                </c:pt>
                <c:pt idx="425">
                  <c:v>3.3567032197186939E-11</c:v>
                </c:pt>
                <c:pt idx="426">
                  <c:v>4.3047334693152139E-11</c:v>
                </c:pt>
                <c:pt idx="427">
                  <c:v>3.8515187149720659E-10</c:v>
                </c:pt>
                <c:pt idx="428">
                  <c:v>1.0675703261021765E-11</c:v>
                </c:pt>
                <c:pt idx="430">
                  <c:v>3.3340660623737768E-11</c:v>
                </c:pt>
                <c:pt idx="431">
                  <c:v>2.9331500915018626E-13</c:v>
                </c:pt>
                <c:pt idx="433">
                  <c:v>9.7856062627884023E-12</c:v>
                </c:pt>
                <c:pt idx="435">
                  <c:v>2.2363426455450524E-10</c:v>
                </c:pt>
                <c:pt idx="436">
                  <c:v>2.8518846823491065E-10</c:v>
                </c:pt>
                <c:pt idx="437">
                  <c:v>8.1543409330641546E-11</c:v>
                </c:pt>
                <c:pt idx="438">
                  <c:v>2.8105321558835038E-11</c:v>
                </c:pt>
                <c:pt idx="439">
                  <c:v>1.7366571828892132E-11</c:v>
                </c:pt>
                <c:pt idx="440">
                  <c:v>1.7366571828892132E-11</c:v>
                </c:pt>
                <c:pt idx="443">
                  <c:v>1.6522642717348897E-11</c:v>
                </c:pt>
                <c:pt idx="444">
                  <c:v>4.1162394201076326E-11</c:v>
                </c:pt>
                <c:pt idx="445">
                  <c:v>3.9143417908931396E-12</c:v>
                </c:pt>
                <c:pt idx="446">
                  <c:v>2.3262657745244258E-11</c:v>
                </c:pt>
                <c:pt idx="448">
                  <c:v>5.9025394919111895E-11</c:v>
                </c:pt>
                <c:pt idx="449">
                  <c:v>3.2565735127785708E-11</c:v>
                </c:pt>
                <c:pt idx="450">
                  <c:v>1.4565223607457849E-12</c:v>
                </c:pt>
                <c:pt idx="451">
                  <c:v>1.4306584156214237E-11</c:v>
                </c:pt>
                <c:pt idx="453">
                  <c:v>1.2668617036486578E-10</c:v>
                </c:pt>
                <c:pt idx="455">
                  <c:v>2.5207666132906873E-11</c:v>
                </c:pt>
                <c:pt idx="457">
                  <c:v>1.3569412077281132E-10</c:v>
                </c:pt>
                <c:pt idx="458">
                  <c:v>7.4633615622658815E-11</c:v>
                </c:pt>
                <c:pt idx="459">
                  <c:v>1.3569412077281132E-10</c:v>
                </c:pt>
                <c:pt idx="461">
                  <c:v>4.2135891252685902E-11</c:v>
                </c:pt>
                <c:pt idx="462">
                  <c:v>4.0647101014145554E-11</c:v>
                </c:pt>
                <c:pt idx="463">
                  <c:v>1.2067689866178946E-11</c:v>
                </c:pt>
                <c:pt idx="464">
                  <c:v>2.9886508413080563E-11</c:v>
                </c:pt>
                <c:pt idx="465">
                  <c:v>1.4916298117859596E-10</c:v>
                </c:pt>
                <c:pt idx="466">
                  <c:v>4.2347866388349454E-9</c:v>
                </c:pt>
                <c:pt idx="467">
                  <c:v>4.6617651263869243E-11</c:v>
                </c:pt>
                <c:pt idx="468">
                  <c:v>3.4998236684586758E-13</c:v>
                </c:pt>
                <c:pt idx="469">
                  <c:v>9.7995062716844109E-12</c:v>
                </c:pt>
                <c:pt idx="470">
                  <c:v>3.3950771728494769E-11</c:v>
                </c:pt>
                <c:pt idx="471">
                  <c:v>1.7699427399062678E-11</c:v>
                </c:pt>
                <c:pt idx="472">
                  <c:v>5.9205102176980525E-11</c:v>
                </c:pt>
                <c:pt idx="473">
                  <c:v>8.2528324246701435E-11</c:v>
                </c:pt>
                <c:pt idx="474">
                  <c:v>4.0282225780625279E-11</c:v>
                </c:pt>
                <c:pt idx="475">
                  <c:v>3.1090348469252698E-11</c:v>
                </c:pt>
                <c:pt idx="476">
                  <c:v>1.3733208789253928E-10</c:v>
                </c:pt>
                <c:pt idx="479">
                  <c:v>1.2971686873308364E-10</c:v>
                </c:pt>
                <c:pt idx="480">
                  <c:v>3.9140935764485612E-11</c:v>
                </c:pt>
                <c:pt idx="481">
                  <c:v>5.625854850547169E-11</c:v>
                </c:pt>
                <c:pt idx="482">
                  <c:v>3.278813527012182E-11</c:v>
                </c:pt>
                <c:pt idx="483">
                  <c:v>8.578291204392258E-12</c:v>
                </c:pt>
                <c:pt idx="484">
                  <c:v>4.624458495367829E-11</c:v>
                </c:pt>
                <c:pt idx="485">
                  <c:v>1.3729733787029954E-11</c:v>
                </c:pt>
                <c:pt idx="486">
                  <c:v>1.2044010208166852E-10</c:v>
                </c:pt>
                <c:pt idx="487">
                  <c:v>4.2478625757750264E-11</c:v>
                </c:pt>
                <c:pt idx="488">
                  <c:v>5.022321428571555E-12</c:v>
                </c:pt>
                <c:pt idx="489">
                  <c:v>1.0957178441166037E-11</c:v>
                </c:pt>
                <c:pt idx="490">
                  <c:v>1.6835889346398356E-11</c:v>
                </c:pt>
                <c:pt idx="491">
                  <c:v>9.3382245478924768E-11</c:v>
                </c:pt>
                <c:pt idx="492">
                  <c:v>4.561387205002233E-11</c:v>
                </c:pt>
                <c:pt idx="493">
                  <c:v>5.3031512511597609E-11</c:v>
                </c:pt>
                <c:pt idx="494">
                  <c:v>4.8329586288079035E-11</c:v>
                </c:pt>
                <c:pt idx="495">
                  <c:v>3.3705535857258018E-11</c:v>
                </c:pt>
                <c:pt idx="496">
                  <c:v>5.5901119705289037E-11</c:v>
                </c:pt>
                <c:pt idx="497">
                  <c:v>2.5048684781158658E-10</c:v>
                </c:pt>
                <c:pt idx="499">
                  <c:v>2.6951124391577296E-11</c:v>
                </c:pt>
                <c:pt idx="500">
                  <c:v>1.4050923278305507E-11</c:v>
                </c:pt>
                <c:pt idx="501">
                  <c:v>6.8498250981739769E-11</c:v>
                </c:pt>
                <c:pt idx="502">
                  <c:v>2.1500335188786626E-11</c:v>
                </c:pt>
                <c:pt idx="503">
                  <c:v>4.2273898483867029E-11</c:v>
                </c:pt>
                <c:pt idx="504">
                  <c:v>3.7035084416740883E-11</c:v>
                </c:pt>
                <c:pt idx="505">
                  <c:v>5.1827176026537022E-12</c:v>
                </c:pt>
                <c:pt idx="506">
                  <c:v>4.0466400898498314E-12</c:v>
                </c:pt>
                <c:pt idx="507">
                  <c:v>1.8874474579664246E-11</c:v>
                </c:pt>
                <c:pt idx="508">
                  <c:v>1.1715721783776649E-13</c:v>
                </c:pt>
                <c:pt idx="509">
                  <c:v>3.2716153081195946E-11</c:v>
                </c:pt>
                <c:pt idx="510">
                  <c:v>3.1654788116208105E-12</c:v>
                </c:pt>
                <c:pt idx="511">
                  <c:v>2.6746843903695095E-11</c:v>
                </c:pt>
                <c:pt idx="512">
                  <c:v>1.5648984961779254E-10</c:v>
                </c:pt>
                <c:pt idx="513">
                  <c:v>1.0279056578596221E-11</c:v>
                </c:pt>
                <c:pt idx="514">
                  <c:v>1.0561524616519118E-11</c:v>
                </c:pt>
                <c:pt idx="515">
                  <c:v>1.5100125735509552E-11</c:v>
                </c:pt>
                <c:pt idx="516">
                  <c:v>1.9383065976591258E-11</c:v>
                </c:pt>
                <c:pt idx="517">
                  <c:v>1.4472887834077097E-11</c:v>
                </c:pt>
                <c:pt idx="518">
                  <c:v>8.9265857130151259E-11</c:v>
                </c:pt>
                <c:pt idx="519">
                  <c:v>9.2574059247400665E-12</c:v>
                </c:pt>
                <c:pt idx="520">
                  <c:v>4.0170529280567822E-11</c:v>
                </c:pt>
                <c:pt idx="521">
                  <c:v>5.5930160795304154E-12</c:v>
                </c:pt>
                <c:pt idx="522">
                  <c:v>1.7164773485455523E-11</c:v>
                </c:pt>
                <c:pt idx="523">
                  <c:v>2.0002609230241412E-11</c:v>
                </c:pt>
                <c:pt idx="525">
                  <c:v>2.1460620877655079E-11</c:v>
                </c:pt>
                <c:pt idx="526">
                  <c:v>3.2081716960871407E-11</c:v>
                </c:pt>
                <c:pt idx="527">
                  <c:v>3.1972502605259813E-11</c:v>
                </c:pt>
                <c:pt idx="528">
                  <c:v>2.2634675200478606E-11</c:v>
                </c:pt>
                <c:pt idx="529">
                  <c:v>1.5232175820021462E-11</c:v>
                </c:pt>
                <c:pt idx="530">
                  <c:v>2.1779576438929717E-11</c:v>
                </c:pt>
                <c:pt idx="531">
                  <c:v>9.4093131648177538E-12</c:v>
                </c:pt>
                <c:pt idx="532">
                  <c:v>7.260600146784297E-11</c:v>
                </c:pt>
                <c:pt idx="533">
                  <c:v>5.3861541614245039E-11</c:v>
                </c:pt>
                <c:pt idx="534">
                  <c:v>1.6997725164258923E-11</c:v>
                </c:pt>
                <c:pt idx="535">
                  <c:v>2.5258301879599727E-12</c:v>
                </c:pt>
                <c:pt idx="536">
                  <c:v>2.3179754120757356E-11</c:v>
                </c:pt>
                <c:pt idx="537">
                  <c:v>1.2168589037897356E-10</c:v>
                </c:pt>
                <c:pt idx="538">
                  <c:v>1.1261613457432897E-10</c:v>
                </c:pt>
                <c:pt idx="539">
                  <c:v>1.7098974318343917E-10</c:v>
                </c:pt>
                <c:pt idx="540">
                  <c:v>3.2724592372311408E-12</c:v>
                </c:pt>
                <c:pt idx="541">
                  <c:v>7.8487889517965486E-12</c:v>
                </c:pt>
                <c:pt idx="542">
                  <c:v>8.0533176541235613E-12</c:v>
                </c:pt>
                <c:pt idx="543">
                  <c:v>4.9606699248289297E-11</c:v>
                </c:pt>
                <c:pt idx="544">
                  <c:v>1.8963087136376279E-11</c:v>
                </c:pt>
                <c:pt idx="545">
                  <c:v>1.4684366540851983E-11</c:v>
                </c:pt>
                <c:pt idx="546">
                  <c:v>2.5140648232872519E-11</c:v>
                </c:pt>
                <c:pt idx="548">
                  <c:v>1.7849597138028341E-11</c:v>
                </c:pt>
                <c:pt idx="550">
                  <c:v>1.5091438229949411E-11</c:v>
                </c:pt>
                <c:pt idx="551">
                  <c:v>1.2851799296580549E-11</c:v>
                </c:pt>
                <c:pt idx="552">
                  <c:v>4.6984015784055934E-12</c:v>
                </c:pt>
                <c:pt idx="554">
                  <c:v>3.1625002382859735E-12</c:v>
                </c:pt>
                <c:pt idx="555">
                  <c:v>5.4016427427658584E-12</c:v>
                </c:pt>
                <c:pt idx="558">
                  <c:v>5.6495593300038391E-11</c:v>
                </c:pt>
                <c:pt idx="559">
                  <c:v>2.9138390077141827E-11</c:v>
                </c:pt>
                <c:pt idx="562">
                  <c:v>3.5921594418392665E-11</c:v>
                </c:pt>
                <c:pt idx="563">
                  <c:v>2.0864906210683281E-11</c:v>
                </c:pt>
                <c:pt idx="564">
                  <c:v>7.9086086329383689E-12</c:v>
                </c:pt>
                <c:pt idx="567">
                  <c:v>5.1221532781781591E-11</c:v>
                </c:pt>
                <c:pt idx="573">
                  <c:v>1.8050551552353446E-10</c:v>
                </c:pt>
                <c:pt idx="575">
                  <c:v>1.9621351843380165E-12</c:v>
                </c:pt>
                <c:pt idx="577">
                  <c:v>3.48195222844953E-12</c:v>
                </c:pt>
                <c:pt idx="578">
                  <c:v>3.3568521483854551E-12</c:v>
                </c:pt>
                <c:pt idx="581">
                  <c:v>3.8628372936445333E-11</c:v>
                </c:pt>
                <c:pt idx="582">
                  <c:v>2.1219852866420934E-12</c:v>
                </c:pt>
                <c:pt idx="587">
                  <c:v>7.6733013394845218E-12</c:v>
                </c:pt>
                <c:pt idx="591">
                  <c:v>1.5170866852212287E-11</c:v>
                </c:pt>
                <c:pt idx="592">
                  <c:v>2.1412963704297331E-11</c:v>
                </c:pt>
                <c:pt idx="593">
                  <c:v>1.0922180204481438E-11</c:v>
                </c:pt>
                <c:pt idx="594">
                  <c:v>1.0299906591940225E-11</c:v>
                </c:pt>
                <c:pt idx="595">
                  <c:v>3.6823109281076812E-11</c:v>
                </c:pt>
                <c:pt idx="596">
                  <c:v>1.1792171832704638E-11</c:v>
                </c:pt>
                <c:pt idx="597">
                  <c:v>1.2321365028531108E-12</c:v>
                </c:pt>
                <c:pt idx="598">
                  <c:v>4.1352526465618004E-12</c:v>
                </c:pt>
                <c:pt idx="599">
                  <c:v>1.0901578405582043E-12</c:v>
                </c:pt>
                <c:pt idx="601">
                  <c:v>5.6545732617841089E-9</c:v>
                </c:pt>
                <c:pt idx="646">
                  <c:v>1.388610888711002E-9</c:v>
                </c:pt>
                <c:pt idx="648">
                  <c:v>3.6709873851462966E-9</c:v>
                </c:pt>
                <c:pt idx="649">
                  <c:v>1.1661114605970866E-10</c:v>
                </c:pt>
                <c:pt idx="650">
                  <c:v>1.2549722317536936E-11</c:v>
                </c:pt>
                <c:pt idx="651">
                  <c:v>8.4889340043466206E-12</c:v>
                </c:pt>
                <c:pt idx="652">
                  <c:v>3.4238700484197915E-11</c:v>
                </c:pt>
                <c:pt idx="653">
                  <c:v>9.3874702936955763E-12</c:v>
                </c:pt>
                <c:pt idx="654">
                  <c:v>1.1900889759427009E-10</c:v>
                </c:pt>
                <c:pt idx="655">
                  <c:v>3.7179048794592187E-10</c:v>
                </c:pt>
                <c:pt idx="656">
                  <c:v>2.2777894934996104E-10</c:v>
                </c:pt>
                <c:pt idx="657">
                  <c:v>1.8468147533900527E-10</c:v>
                </c:pt>
                <c:pt idx="658">
                  <c:v>3.7798095619353726E-11</c:v>
                </c:pt>
                <c:pt idx="659">
                  <c:v>1.7222111022151432E-10</c:v>
                </c:pt>
                <c:pt idx="660">
                  <c:v>2.5854016546571316E-10</c:v>
                </c:pt>
                <c:pt idx="661">
                  <c:v>8.6909805622278124E-11</c:v>
                </c:pt>
                <c:pt idx="662">
                  <c:v>4.7220315935289003E-11</c:v>
                </c:pt>
                <c:pt idx="663">
                  <c:v>4.3628652922338902E-10</c:v>
                </c:pt>
                <c:pt idx="664">
                  <c:v>2.8792875570298156E-10</c:v>
                </c:pt>
                <c:pt idx="665">
                  <c:v>1.372129449591456E-10</c:v>
                </c:pt>
                <c:pt idx="666">
                  <c:v>2.4573230012582159E-11</c:v>
                </c:pt>
                <c:pt idx="667">
                  <c:v>4.8610316824889693E-11</c:v>
                </c:pt>
                <c:pt idx="668">
                  <c:v>8.3283392587088786E-12</c:v>
                </c:pt>
                <c:pt idx="669" formatCode="0.000E+00">
                  <c:v>6.0502270864312456E-11</c:v>
                </c:pt>
                <c:pt idx="670">
                  <c:v>1.1202662526847025E-11</c:v>
                </c:pt>
                <c:pt idx="671">
                  <c:v>3.2786645983454577E-12</c:v>
                </c:pt>
                <c:pt idx="672">
                  <c:v>3.4055021795214852E-12</c:v>
                </c:pt>
                <c:pt idx="673">
                  <c:v>8.9655057379240623E-12</c:v>
                </c:pt>
                <c:pt idx="675">
                  <c:v>2.9589643937372659E-9</c:v>
                </c:pt>
                <c:pt idx="676">
                  <c:v>3.656695197427844E-9</c:v>
                </c:pt>
                <c:pt idx="678">
                  <c:v>3.2400920736590012E-9</c:v>
                </c:pt>
                <c:pt idx="679">
                  <c:v>5.9827624003966861E-9</c:v>
                </c:pt>
                <c:pt idx="680">
                  <c:v>3.0274219375501158E-9</c:v>
                </c:pt>
                <c:pt idx="682">
                  <c:v>3.0848091171350482E-10</c:v>
                </c:pt>
                <c:pt idx="683">
                  <c:v>5.4458745567882934E-9</c:v>
                </c:pt>
                <c:pt idx="684">
                  <c:v>9.255420209183527E-9</c:v>
                </c:pt>
                <c:pt idx="685">
                  <c:v>6.3540415665866804E-9</c:v>
                </c:pt>
                <c:pt idx="686">
                  <c:v>6.6754296294179512E-9</c:v>
                </c:pt>
                <c:pt idx="687">
                  <c:v>3.4164236150826101E-10</c:v>
                </c:pt>
                <c:pt idx="688">
                  <c:v>4.7835887757826834E-11</c:v>
                </c:pt>
                <c:pt idx="689">
                  <c:v>7.2915475237334551E-9</c:v>
                </c:pt>
                <c:pt idx="690">
                  <c:v>1.6360310470598964E-8</c:v>
                </c:pt>
                <c:pt idx="691">
                  <c:v>7.1902760303482497E-10</c:v>
                </c:pt>
                <c:pt idx="692">
                  <c:v>4.4150647899272744E-8</c:v>
                </c:pt>
                <c:pt idx="693">
                  <c:v>2.6062516680011433E-11</c:v>
                </c:pt>
                <c:pt idx="695">
                  <c:v>7.4183851049095152E-10</c:v>
                </c:pt>
                <c:pt idx="697">
                  <c:v>9.0350057824038659E-10</c:v>
                </c:pt>
                <c:pt idx="698">
                  <c:v>7.8098192839988135E-9</c:v>
                </c:pt>
                <c:pt idx="699">
                  <c:v>6.3711683632622202E-9</c:v>
                </c:pt>
                <c:pt idx="701">
                  <c:v>3.5097522462415506E-11</c:v>
                </c:pt>
                <c:pt idx="702">
                  <c:v>1.1782739683810981E-10</c:v>
                </c:pt>
                <c:pt idx="703">
                  <c:v>2.0055727121380364E-12</c:v>
                </c:pt>
                <c:pt idx="704">
                  <c:v>8.9803986045981412E-10</c:v>
                </c:pt>
                <c:pt idx="706">
                  <c:v>5.5103606694880677E-9</c:v>
                </c:pt>
                <c:pt idx="707">
                  <c:v>1.4992152452120648E-9</c:v>
                </c:pt>
                <c:pt idx="708">
                  <c:v>3.0805894715773502E-9</c:v>
                </c:pt>
                <c:pt idx="709">
                  <c:v>1.9168112267592342E-10</c:v>
                </c:pt>
                <c:pt idx="712">
                  <c:v>3.2665020905614214E-9</c:v>
                </c:pt>
                <c:pt idx="713">
                  <c:v>2.7998589347669023E-12</c:v>
                </c:pt>
                <c:pt idx="714">
                  <c:v>1.4535437874109068E-11</c:v>
                </c:pt>
                <c:pt idx="715">
                  <c:v>1.2956794006634146E-11</c:v>
                </c:pt>
                <c:pt idx="716">
                  <c:v>5.4954678028138546E-11</c:v>
                </c:pt>
                <c:pt idx="717">
                  <c:v>5.8082180029739863E-11</c:v>
                </c:pt>
                <c:pt idx="718">
                  <c:v>5.8203805107578882E-9</c:v>
                </c:pt>
                <c:pt idx="719">
                  <c:v>9.4108024514852141E-9</c:v>
                </c:pt>
                <c:pt idx="720">
                  <c:v>1.4801027329800654E-8</c:v>
                </c:pt>
                <c:pt idx="721">
                  <c:v>4.0647597443034601E-9</c:v>
                </c:pt>
                <c:pt idx="722">
                  <c:v>5.2720748026994163E-10</c:v>
                </c:pt>
                <c:pt idx="723">
                  <c:v>1.0921435561147696E-11</c:v>
                </c:pt>
                <c:pt idx="725">
                  <c:v>1.0902819477804715E-10</c:v>
                </c:pt>
                <c:pt idx="726">
                  <c:v>5.6128813974664994E-9</c:v>
                </c:pt>
                <c:pt idx="727">
                  <c:v>9.111455831331978E-12</c:v>
                </c:pt>
                <c:pt idx="728">
                  <c:v>4.2941098910874934E-9</c:v>
                </c:pt>
                <c:pt idx="729">
                  <c:v>7.4717512104924423E-11</c:v>
                </c:pt>
                <c:pt idx="731">
                  <c:v>8.4889340043466206E-12</c:v>
                </c:pt>
                <c:pt idx="732">
                  <c:v>5.0635746692592788E-11</c:v>
                </c:pt>
                <c:pt idx="733">
                  <c:v>2.9115554348240612E-11</c:v>
                </c:pt>
                <c:pt idx="734">
                  <c:v>1.1224257183524714E-8</c:v>
                </c:pt>
                <c:pt idx="735">
                  <c:v>4.9918406947782224E-10</c:v>
                </c:pt>
                <c:pt idx="737">
                  <c:v>3.3360021350414517E-15</c:v>
                </c:pt>
                <c:pt idx="738">
                  <c:v>3.7113023752336485E-15</c:v>
                </c:pt>
                <c:pt idx="741">
                  <c:v>9.1740058713641457E-16</c:v>
                </c:pt>
                <c:pt idx="742">
                  <c:v>2.0850013344009196E-15</c:v>
                </c:pt>
                <c:pt idx="743">
                  <c:v>7.5060048038433739E-16</c:v>
                </c:pt>
                <c:pt idx="746">
                  <c:v>2.5134194657313763E-9</c:v>
                </c:pt>
                <c:pt idx="747">
                  <c:v>8.3643303531716292E-10</c:v>
                </c:pt>
                <c:pt idx="748">
                  <c:v>4.120359779887468E-12</c:v>
                </c:pt>
                <c:pt idx="750">
                  <c:v>9.4539917648406695E-12</c:v>
                </c:pt>
                <c:pt idx="751">
                  <c:v>2.30642309746316E-8</c:v>
                </c:pt>
                <c:pt idx="752">
                  <c:v>8.5380804643716181E-13</c:v>
                </c:pt>
                <c:pt idx="753">
                  <c:v>1.7889311449159798E-11</c:v>
                </c:pt>
                <c:pt idx="754">
                  <c:v>3.4516700662117892E-12</c:v>
                </c:pt>
                <c:pt idx="755">
                  <c:v>4.0362150831777764E-9</c:v>
                </c:pt>
                <c:pt idx="756">
                  <c:v>2.3034300456238635E-11</c:v>
                </c:pt>
                <c:pt idx="757">
                  <c:v>7.9428622262892159E-13</c:v>
                </c:pt>
                <c:pt idx="758">
                  <c:v>2.4225729790181686E-11</c:v>
                </c:pt>
                <c:pt idx="759">
                  <c:v>3.4551450684357657E-9</c:v>
                </c:pt>
                <c:pt idx="760">
                  <c:v>2.4468979945861871E-10</c:v>
                </c:pt>
                <c:pt idx="761">
                  <c:v>5.901298419688369E-12</c:v>
                </c:pt>
                <c:pt idx="764">
                  <c:v>5.4766035050264542E-12</c:v>
                </c:pt>
                <c:pt idx="765">
                  <c:v>1.208059701729663E-9</c:v>
                </c:pt>
                <c:pt idx="766">
                  <c:v>2.0653923932797332E-9</c:v>
                </c:pt>
                <c:pt idx="767">
                  <c:v>7.7939335595461946E-10</c:v>
                </c:pt>
                <c:pt idx="770">
                  <c:v>8.1315052041635293E-11</c:v>
                </c:pt>
                <c:pt idx="771">
                  <c:v>1.274531529985934E-11</c:v>
                </c:pt>
                <c:pt idx="772">
                  <c:v>7.3868618704489193E-11</c:v>
                </c:pt>
                <c:pt idx="773">
                  <c:v>9.9449599362032272E-12</c:v>
                </c:pt>
                <c:pt idx="775">
                  <c:v>1.3352696045725842E-13</c:v>
                </c:pt>
                <c:pt idx="777">
                  <c:v>1.5190724007778022E-9</c:v>
                </c:pt>
                <c:pt idx="778">
                  <c:v>1.174203251490115E-12</c:v>
                </c:pt>
                <c:pt idx="780">
                  <c:v>5.0556318070330149E-10</c:v>
                </c:pt>
                <c:pt idx="782">
                  <c:v>1.1318578672462138E-10</c:v>
                </c:pt>
                <c:pt idx="783">
                  <c:v>4.5274314689847823E-10</c:v>
                </c:pt>
                <c:pt idx="784">
                  <c:v>8.9952914712724426E-10</c:v>
                </c:pt>
                <c:pt idx="785">
                  <c:v>2.4962182047225621E-11</c:v>
                </c:pt>
                <c:pt idx="786">
                  <c:v>1.6009831674864205E-11</c:v>
                </c:pt>
                <c:pt idx="788">
                  <c:v>9.6416418849367131E-13</c:v>
                </c:pt>
                <c:pt idx="789">
                  <c:v>6.2872718809970526E-12</c:v>
                </c:pt>
                <c:pt idx="790">
                  <c:v>2.5149087523987993E-9</c:v>
                </c:pt>
                <c:pt idx="791">
                  <c:v>1.7376003977785661E-9</c:v>
                </c:pt>
                <c:pt idx="792">
                  <c:v>1.6971910862023239E-8</c:v>
                </c:pt>
                <c:pt idx="793">
                  <c:v>2.4980301701679405E-9</c:v>
                </c:pt>
                <c:pt idx="794">
                  <c:v>2.3143514811849895E-9</c:v>
                </c:pt>
                <c:pt idx="795">
                  <c:v>5.1082532692822143E-10</c:v>
                </c:pt>
                <c:pt idx="796">
                  <c:v>1.1128694622364742E-8</c:v>
                </c:pt>
                <c:pt idx="797">
                  <c:v>1.236927041633334E-8</c:v>
                </c:pt>
                <c:pt idx="798">
                  <c:v>1.2770633173205385E-9</c:v>
                </c:pt>
                <c:pt idx="799">
                  <c:v>2.7179481680582998E-9</c:v>
                </c:pt>
                <c:pt idx="800">
                  <c:v>5.4358963361166594E-12</c:v>
                </c:pt>
                <c:pt idx="801">
                  <c:v>5.7620501162836112E-9</c:v>
                </c:pt>
                <c:pt idx="802">
                  <c:v>6.1969218231729436E-9</c:v>
                </c:pt>
                <c:pt idx="803">
                  <c:v>4.5299136134304986E-9</c:v>
                </c:pt>
                <c:pt idx="804">
                  <c:v>2.8432964625669568E-9</c:v>
                </c:pt>
                <c:pt idx="805">
                  <c:v>9.9007777650694551E-11</c:v>
                </c:pt>
                <c:pt idx="806">
                  <c:v>1.4552812885228981E-9</c:v>
                </c:pt>
                <c:pt idx="807">
                  <c:v>6.7439864590086554E-13</c:v>
                </c:pt>
                <c:pt idx="808">
                  <c:v>9.0511397213010565E-9</c:v>
                </c:pt>
                <c:pt idx="811">
                  <c:v>9.869006316164446E-10</c:v>
                </c:pt>
                <c:pt idx="812">
                  <c:v>5.7451715340527664E-9</c:v>
                </c:pt>
                <c:pt idx="813">
                  <c:v>3.5122343906872489E-12</c:v>
                </c:pt>
                <c:pt idx="814">
                  <c:v>5.1167422032865182E-8</c:v>
                </c:pt>
                <c:pt idx="815">
                  <c:v>1.3649312306988723E-9</c:v>
                </c:pt>
                <c:pt idx="817">
                  <c:v>2.4325015568010827E-12</c:v>
                </c:pt>
                <c:pt idx="819">
                  <c:v>4.4539351719471773E-11</c:v>
                </c:pt>
                <c:pt idx="821">
                  <c:v>3.1051627015899271E-10</c:v>
                </c:pt>
                <c:pt idx="823">
                  <c:v>3.2086681249762358E-11</c:v>
                </c:pt>
                <c:pt idx="824">
                  <c:v>5.220123519450581E-10</c:v>
                </c:pt>
                <c:pt idx="825">
                  <c:v>6.5553434811343633E-11</c:v>
                </c:pt>
                <c:pt idx="826">
                  <c:v>3.139664509385351E-9</c:v>
                </c:pt>
                <c:pt idx="827">
                  <c:v>7.5412512549725011E-13</c:v>
                </c:pt>
                <c:pt idx="828">
                  <c:v>1.7846122135804267E-10</c:v>
                </c:pt>
                <c:pt idx="829">
                  <c:v>4.8982638491747136E-9</c:v>
                </c:pt>
                <c:pt idx="830">
                  <c:v>3.6598226994294618E-11</c:v>
                </c:pt>
                <c:pt idx="833">
                  <c:v>2.1763442500032186E-9</c:v>
                </c:pt>
                <c:pt idx="834">
                  <c:v>4.0126347109434327E-9</c:v>
                </c:pt>
                <c:pt idx="835">
                  <c:v>3.3980557461843473E-13</c:v>
                </c:pt>
                <c:pt idx="836">
                  <c:v>1.2152579206222527E-9</c:v>
                </c:pt>
                <c:pt idx="837">
                  <c:v>4.0846168998691807E-9</c:v>
                </c:pt>
                <c:pt idx="838">
                  <c:v>4.2534027221778474E-9</c:v>
                </c:pt>
                <c:pt idx="840">
                  <c:v>3.4179129017500457E-9</c:v>
                </c:pt>
                <c:pt idx="841">
                  <c:v>3.7584631197021921E-10</c:v>
                </c:pt>
                <c:pt idx="842">
                  <c:v>1.1242128623534135E-10</c:v>
                </c:pt>
                <c:pt idx="843">
                  <c:v>2.0621656055003015E-9</c:v>
                </c:pt>
                <c:pt idx="845">
                  <c:v>1.8958619276373834E-9</c:v>
                </c:pt>
                <c:pt idx="847">
                  <c:v>1.0564006760964544E-9</c:v>
                </c:pt>
                <c:pt idx="848">
                  <c:v>2.9487876015098484E-9</c:v>
                </c:pt>
                <c:pt idx="849">
                  <c:v>7.6087655838958713E-10</c:v>
                </c:pt>
                <c:pt idx="850">
                  <c:v>1.6908367964213037E-9</c:v>
                </c:pt>
                <c:pt idx="852">
                  <c:v>1.5119982891074763E-8</c:v>
                </c:pt>
                <c:pt idx="853">
                  <c:v>6.8283793701629503E-10</c:v>
                </c:pt>
                <c:pt idx="856">
                  <c:v>5.8141751496436994E-15</c:v>
                </c:pt>
                <c:pt idx="857">
                  <c:v>1.1120007116804958E-15</c:v>
                </c:pt>
                <c:pt idx="858">
                  <c:v>1.8459211813896116E-15</c:v>
                </c:pt>
                <c:pt idx="859">
                  <c:v>1.9062869343094379E-16</c:v>
                </c:pt>
                <c:pt idx="860">
                  <c:v>1.5568009963526695E-9</c:v>
                </c:pt>
                <c:pt idx="861">
                  <c:v>8.7278155858021392E-11</c:v>
                </c:pt>
                <c:pt idx="862">
                  <c:v>1.2281849288955365E-10</c:v>
                </c:pt>
                <c:pt idx="863">
                  <c:v>2.7740446325314967E-10</c:v>
                </c:pt>
                <c:pt idx="864">
                  <c:v>8.5112733043578264E-11</c:v>
                </c:pt>
                <c:pt idx="865">
                  <c:v>3.3414628528220204E-9</c:v>
                </c:pt>
                <c:pt idx="866">
                  <c:v>1.166359675041648E-8</c:v>
                </c:pt>
                <c:pt idx="867">
                  <c:v>1.3554990818051477E-9</c:v>
                </c:pt>
                <c:pt idx="868">
                  <c:v>1.0402667371992962E-9</c:v>
                </c:pt>
                <c:pt idx="869">
                  <c:v>5.4219963272206265E-10</c:v>
                </c:pt>
                <c:pt idx="871">
                  <c:v>1.1571757405924939E-9</c:v>
                </c:pt>
                <c:pt idx="873">
                  <c:v>2.2897782511724605E-10</c:v>
                </c:pt>
                <c:pt idx="874">
                  <c:v>3.1086377038139255E-10</c:v>
                </c:pt>
                <c:pt idx="876">
                  <c:v>1.2003650539479363E-8</c:v>
                </c:pt>
                <c:pt idx="878">
                  <c:v>3.3278110583706513E-15</c:v>
                </c:pt>
                <c:pt idx="879">
                  <c:v>2.7477339014069813E-16</c:v>
                </c:pt>
                <c:pt idx="880">
                  <c:v>3.2362199283236732E-10</c:v>
                </c:pt>
                <c:pt idx="882">
                  <c:v>1.7563654097881889E-9</c:v>
                </c:pt>
                <c:pt idx="883">
                  <c:v>3.9366810909045708E-12</c:v>
                </c:pt>
                <c:pt idx="884">
                  <c:v>9.8292920050328376E-10</c:v>
                </c:pt>
                <c:pt idx="885">
                  <c:v>1.5786438674749635E-9</c:v>
                </c:pt>
                <c:pt idx="886">
                  <c:v>9.5314346715470424E-9</c:v>
                </c:pt>
                <c:pt idx="887">
                  <c:v>2.0552156010522892E-9</c:v>
                </c:pt>
                <c:pt idx="889">
                  <c:v>5.9075037808025869E-9</c:v>
                </c:pt>
                <c:pt idx="892">
                  <c:v>6.7897075596987342E-11</c:v>
                </c:pt>
                <c:pt idx="894">
                  <c:v>1.5655381448016061E-11</c:v>
                </c:pt>
                <c:pt idx="899">
                  <c:v>7.7740764039805543E-11</c:v>
                </c:pt>
                <c:pt idx="900">
                  <c:v>5.7873679896299709E-10</c:v>
                </c:pt>
                <c:pt idx="903">
                  <c:v>1.3950396428253961E-10</c:v>
                </c:pt>
                <c:pt idx="904">
                  <c:v>4.7538030424340751E-9</c:v>
                </c:pt>
                <c:pt idx="905">
                  <c:v>4.5036028823059932E-12</c:v>
                </c:pt>
                <c:pt idx="906">
                  <c:v>1.4585080763023415E-9</c:v>
                </c:pt>
                <c:pt idx="909">
                  <c:v>8.3752766101773267E-11</c:v>
                </c:pt>
                <c:pt idx="910">
                  <c:v>1.3344008540165834E-9</c:v>
                </c:pt>
                <c:pt idx="911">
                  <c:v>2.0016012810248583E-9</c:v>
                </c:pt>
                <c:pt idx="914">
                  <c:v>1.1306416164678128E-13</c:v>
                </c:pt>
                <c:pt idx="915">
                  <c:v>1.5730292567387583E-10</c:v>
                </c:pt>
                <c:pt idx="916">
                  <c:v>1.0767393676846404E-10</c:v>
                </c:pt>
                <c:pt idx="917">
                  <c:v>6.8258972257172511E-12</c:v>
                </c:pt>
                <c:pt idx="919">
                  <c:v>9.283220226975413E-10</c:v>
                </c:pt>
                <c:pt idx="920">
                  <c:v>9.0101843379468547E-10</c:v>
                </c:pt>
                <c:pt idx="921">
                  <c:v>3.2764306683442862E-11</c:v>
                </c:pt>
                <c:pt idx="922">
                  <c:v>4.1501455132359884E-10</c:v>
                </c:pt>
                <c:pt idx="923">
                  <c:v>1.5754170796955461E-8</c:v>
                </c:pt>
                <c:pt idx="928">
                  <c:v>1.8417511787208086E-11</c:v>
                </c:pt>
                <c:pt idx="932">
                  <c:v>2.8668768348012154E-10</c:v>
                </c:pt>
                <c:pt idx="933">
                  <c:v>6.2550040032027222E-10</c:v>
                </c:pt>
                <c:pt idx="935">
                  <c:v>1.2527383017525418E-9</c:v>
                </c:pt>
                <c:pt idx="936">
                  <c:v>1.0128142196296761E-9</c:v>
                </c:pt>
                <c:pt idx="937">
                  <c:v>2.2311996422535522E-9</c:v>
                </c:pt>
                <c:pt idx="939">
                  <c:v>1.3427408593541794E-10</c:v>
                </c:pt>
                <c:pt idx="940">
                  <c:v>2.1892514011209506E-9</c:v>
                </c:pt>
                <c:pt idx="943">
                  <c:v>6.2599682920942022E-10</c:v>
                </c:pt>
                <c:pt idx="948">
                  <c:v>6.9251830035458586E-11</c:v>
                </c:pt>
                <c:pt idx="949">
                  <c:v>1.1030749202536905E-9</c:v>
                </c:pt>
                <c:pt idx="950">
                  <c:v>1.0051443932924121E-10</c:v>
                </c:pt>
                <c:pt idx="951">
                  <c:v>4.5348779023219609E-10</c:v>
                </c:pt>
                <c:pt idx="954">
                  <c:v>2.8055678669920926E-10</c:v>
                </c:pt>
                <c:pt idx="955">
                  <c:v>4.926312081411327E-11</c:v>
                </c:pt>
                <c:pt idx="957">
                  <c:v>6.7712900479115714E-11</c:v>
                </c:pt>
                <c:pt idx="958">
                  <c:v>1.7707618475733271E-9</c:v>
                </c:pt>
                <c:pt idx="959">
                  <c:v>3.314109621030219E-10</c:v>
                </c:pt>
                <c:pt idx="961">
                  <c:v>1.4030693801072728E-9</c:v>
                </c:pt>
                <c:pt idx="964">
                  <c:v>1.024629227191291E-9</c:v>
                </c:pt>
                <c:pt idx="965">
                  <c:v>1.2279168572953701E-10</c:v>
                </c:pt>
                <c:pt idx="966">
                  <c:v>1.8777422731836754E-11</c:v>
                </c:pt>
                <c:pt idx="969">
                  <c:v>7.7145049372832902E-10</c:v>
                </c:pt>
                <c:pt idx="971">
                  <c:v>4.9143481451829532E-8</c:v>
                </c:pt>
                <c:pt idx="972">
                  <c:v>2.4477915665866866E-8</c:v>
                </c:pt>
                <c:pt idx="973">
                  <c:v>6.1805396698312691E-13</c:v>
                </c:pt>
                <c:pt idx="975">
                  <c:v>6.9202187146544756E-10</c:v>
                </c:pt>
                <c:pt idx="978">
                  <c:v>2.3828586678867393E-12</c:v>
                </c:pt>
                <c:pt idx="979">
                  <c:v>3.9714311131445712E-11</c:v>
                </c:pt>
                <c:pt idx="983">
                  <c:v>7.0716295258431131E-9</c:v>
                </c:pt>
                <c:pt idx="985">
                  <c:v>2.2637157344924508E-12</c:v>
                </c:pt>
                <c:pt idx="997">
                  <c:v>5.2363319226811547E-9</c:v>
                </c:pt>
                <c:pt idx="1000">
                  <c:v>7.5074940905107037E-11</c:v>
                </c:pt>
                <c:pt idx="1001">
                  <c:v>8.98784503793537E-10</c:v>
                </c:pt>
                <c:pt idx="1010">
                  <c:v>1.6372224763938643E-11</c:v>
                </c:pt>
                <c:pt idx="1011">
                  <c:v>4.2196455577160841E-9</c:v>
                </c:pt>
                <c:pt idx="1013">
                  <c:v>2.8607955809092387E-10</c:v>
                </c:pt>
                <c:pt idx="1014">
                  <c:v>1.3403580006863101E-10</c:v>
                </c:pt>
                <c:pt idx="1015">
                  <c:v>1.0092399316278665E-10</c:v>
                </c:pt>
                <c:pt idx="1016">
                  <c:v>2.9959483459784335E-11</c:v>
                </c:pt>
                <c:pt idx="1017">
                  <c:v>6.6943435700943263E-11</c:v>
                </c:pt>
                <c:pt idx="1018">
                  <c:v>4.2196455577161042E-11</c:v>
                </c:pt>
                <c:pt idx="1019">
                  <c:v>5.8082180029739902E-11</c:v>
                </c:pt>
                <c:pt idx="1020">
                  <c:v>2.9416514362283855E-8</c:v>
                </c:pt>
                <c:pt idx="1021">
                  <c:v>1.1211052175073505E-8</c:v>
                </c:pt>
                <c:pt idx="1022">
                  <c:v>3.3335199905957267E-11</c:v>
                </c:pt>
                <c:pt idx="1023">
                  <c:v>3.9356634116817853E-9</c:v>
                </c:pt>
                <c:pt idx="1024">
                  <c:v>1.4535437874108977E-9</c:v>
                </c:pt>
                <c:pt idx="1025">
                  <c:v>1.1616436005947886E-11</c:v>
                </c:pt>
                <c:pt idx="1026">
                  <c:v>3.8522881797502111E-11</c:v>
                </c:pt>
                <c:pt idx="1027">
                  <c:v>1.8070011564807841E-10</c:v>
                </c:pt>
                <c:pt idx="1028">
                  <c:v>2.1510263766569397E-10</c:v>
                </c:pt>
                <c:pt idx="1029">
                  <c:v>4.6416101134877587E-11</c:v>
                </c:pt>
                <c:pt idx="1030">
                  <c:v>5.3986641694309284E-11</c:v>
                </c:pt>
                <c:pt idx="1031">
                  <c:v>7.7293978039576632E-11</c:v>
                </c:pt>
                <c:pt idx="1032">
                  <c:v>6.9624151702315605E-11</c:v>
                </c:pt>
                <c:pt idx="1033">
                  <c:v>1.2616740217571152E-10</c:v>
                </c:pt>
                <c:pt idx="1085">
                  <c:v>2.1445728010980826E-11</c:v>
                </c:pt>
                <c:pt idx="1086">
                  <c:v>2.4078786838995371E-10</c:v>
                </c:pt>
                <c:pt idx="1087">
                  <c:v>6.4515898433033947E-11</c:v>
                </c:pt>
                <c:pt idx="1088">
                  <c:v>3.0748060750187948E-10</c:v>
                </c:pt>
                <c:pt idx="1089">
                  <c:v>3.3575967917191829E-11</c:v>
                </c:pt>
                <c:pt idx="1090">
                  <c:v>3.1520752316139084E-10</c:v>
                </c:pt>
                <c:pt idx="1091">
                  <c:v>1.7610814842350539E-11</c:v>
                </c:pt>
                <c:pt idx="1092">
                  <c:v>8.723496654466743E-11</c:v>
                </c:pt>
                <c:pt idx="1093">
                  <c:v>1.0095377889613518E-10</c:v>
                </c:pt>
                <c:pt idx="1094">
                  <c:v>9.6297275915973324E-11</c:v>
                </c:pt>
                <c:pt idx="1095">
                  <c:v>1.3647823020321341E-10</c:v>
                </c:pt>
                <c:pt idx="1096">
                  <c:v>7.7331210206262404E-11</c:v>
                </c:pt>
                <c:pt idx="1097">
                  <c:v>7.6333388139084669E-11</c:v>
                </c:pt>
                <c:pt idx="1098">
                  <c:v>1.0082222524051107E-10</c:v>
                </c:pt>
                <c:pt idx="1099">
                  <c:v>1.6843832208624489E-10</c:v>
                </c:pt>
                <c:pt idx="1100">
                  <c:v>1.2692693837609927E-10</c:v>
                </c:pt>
                <c:pt idx="1101">
                  <c:v>3.2339859983225725E-11</c:v>
                </c:pt>
                <c:pt idx="1102">
                  <c:v>1.3082142301142775E-10</c:v>
                </c:pt>
                <c:pt idx="1103">
                  <c:v>6.2550040032027466E-12</c:v>
                </c:pt>
                <c:pt idx="1104">
                  <c:v>7.5084869482889366E-11</c:v>
                </c:pt>
                <c:pt idx="1105">
                  <c:v>2.2776157433884303E-11</c:v>
                </c:pt>
                <c:pt idx="1106">
                  <c:v>2.6866731480423272E-11</c:v>
                </c:pt>
                <c:pt idx="1107">
                  <c:v>4.3189313355447399E-11</c:v>
                </c:pt>
                <c:pt idx="1108">
                  <c:v>3.7678952685959597E-11</c:v>
                </c:pt>
                <c:pt idx="1109">
                  <c:v>2.2264835678067056E-11</c:v>
                </c:pt>
                <c:pt idx="1110">
                  <c:v>8.3678053553956765E-11</c:v>
                </c:pt>
                <c:pt idx="1111">
                  <c:v>5.4234856138880618E-12</c:v>
                </c:pt>
                <c:pt idx="1112">
                  <c:v>2.0969156277403326E-11</c:v>
                </c:pt>
                <c:pt idx="1113">
                  <c:v>7.4712547816033497E-11</c:v>
                </c:pt>
                <c:pt idx="1114">
                  <c:v>6.3294683365742124E-12</c:v>
                </c:pt>
                <c:pt idx="1115">
                  <c:v>2.7105017347211951E-11</c:v>
                </c:pt>
                <c:pt idx="1116">
                  <c:v>2.9872608404184619E-11</c:v>
                </c:pt>
                <c:pt idx="1117">
                  <c:v>3.8937399919936919E-11</c:v>
                </c:pt>
                <c:pt idx="1118">
                  <c:v>5.603689300647003E-11</c:v>
                </c:pt>
                <c:pt idx="1119">
                  <c:v>5.0883961137165198E-11</c:v>
                </c:pt>
                <c:pt idx="1120">
                  <c:v>3.9689489686988494E-10</c:v>
                </c:pt>
                <c:pt idx="1121">
                  <c:v>2.0557120299414601E-11</c:v>
                </c:pt>
                <c:pt idx="1122">
                  <c:v>2.4930658812765149E-11</c:v>
                </c:pt>
                <c:pt idx="1123">
                  <c:v>7.0569848736133047E-11</c:v>
                </c:pt>
                <c:pt idx="1124">
                  <c:v>6.354289781031376E-12</c:v>
                </c:pt>
                <c:pt idx="1125">
                  <c:v>2.5298016190730792E-10</c:v>
                </c:pt>
                <c:pt idx="1126">
                  <c:v>1.3701437340348899E-11</c:v>
                </c:pt>
                <c:pt idx="1127">
                  <c:v>8.092783750810397E-12</c:v>
                </c:pt>
                <c:pt idx="1128">
                  <c:v>6.5284370353427375E-11</c:v>
                </c:pt>
                <c:pt idx="1129">
                  <c:v>9.1342915602324256E-11</c:v>
                </c:pt>
                <c:pt idx="1130">
                  <c:v>2.3766036638835159E-11</c:v>
                </c:pt>
                <c:pt idx="1131">
                  <c:v>6.5156291700028881E-12</c:v>
                </c:pt>
                <c:pt idx="1132">
                  <c:v>2.3456265012010283E-11</c:v>
                </c:pt>
                <c:pt idx="1133">
                  <c:v>1.1713239639330907E-11</c:v>
                </c:pt>
                <c:pt idx="1134">
                  <c:v>2.7844696392034866E-11</c:v>
                </c:pt>
                <c:pt idx="1135">
                  <c:v>1.7469332608944622E-11</c:v>
                </c:pt>
                <c:pt idx="1136">
                  <c:v>1.215257920622257E-11</c:v>
                </c:pt>
                <c:pt idx="1137">
                  <c:v>1.1601543139273685E-11</c:v>
                </c:pt>
                <c:pt idx="1138">
                  <c:v>2.3294677408594264E-10</c:v>
                </c:pt>
                <c:pt idx="1139">
                  <c:v>1.2487668706393934E-11</c:v>
                </c:pt>
                <c:pt idx="1140">
                  <c:v>1.763315414236199E-11</c:v>
                </c:pt>
                <c:pt idx="1141">
                  <c:v>9.477820351519551E-11</c:v>
                </c:pt>
                <c:pt idx="1142">
                  <c:v>5.3614320027451884E-11</c:v>
                </c:pt>
                <c:pt idx="1143">
                  <c:v>4.0210740020588976E-12</c:v>
                </c:pt>
                <c:pt idx="1144">
                  <c:v>6.5156291700028881E-12</c:v>
                </c:pt>
                <c:pt idx="1145">
                  <c:v>1.8918904965242471E-11</c:v>
                </c:pt>
                <c:pt idx="1146">
                  <c:v>3.9317168020131359E-11</c:v>
                </c:pt>
                <c:pt idx="1147">
                  <c:v>1.1556864539250755E-11</c:v>
                </c:pt>
                <c:pt idx="1148">
                  <c:v>3.9555453886920071E-11</c:v>
                </c:pt>
                <c:pt idx="1149">
                  <c:v>1.0937321285600207E-10</c:v>
                </c:pt>
                <c:pt idx="1150">
                  <c:v>9.3614077770155885E-12</c:v>
                </c:pt>
                <c:pt idx="1151">
                  <c:v>1.6217835379415039E-10</c:v>
                </c:pt>
                <c:pt idx="1152">
                  <c:v>1.4520545007434913E-11</c:v>
                </c:pt>
                <c:pt idx="1153">
                  <c:v>1.9435191009951379E-11</c:v>
                </c:pt>
                <c:pt idx="1154">
                  <c:v>9.9409885050900805E-12</c:v>
                </c:pt>
                <c:pt idx="1155">
                  <c:v>4.2692884466304481E-12</c:v>
                </c:pt>
                <c:pt idx="1156">
                  <c:v>1.0300899449718961E-12</c:v>
                </c:pt>
                <c:pt idx="1157">
                  <c:v>9.6083811493641281E-12</c:v>
                </c:pt>
                <c:pt idx="1158">
                  <c:v>2.5556159213085075E-10</c:v>
                </c:pt>
                <c:pt idx="1159">
                  <c:v>6.4982541588828433E-11</c:v>
                </c:pt>
                <c:pt idx="1160">
                  <c:v>2.1128013521929215E-10</c:v>
                </c:pt>
                <c:pt idx="1161">
                  <c:v>1.2093007739525195E-10</c:v>
                </c:pt>
                <c:pt idx="1162">
                  <c:v>6.5156291700028705E-11</c:v>
                </c:pt>
                <c:pt idx="1163">
                  <c:v>1.0816912458538407E-10</c:v>
                </c:pt>
                <c:pt idx="1164">
                  <c:v>2.3235999513897545E-11</c:v>
                </c:pt>
                <c:pt idx="1165">
                  <c:v>2.1516394663350251E-11</c:v>
                </c:pt>
                <c:pt idx="1166">
                  <c:v>3.5672387116043113E-11</c:v>
                </c:pt>
                <c:pt idx="1167">
                  <c:v>2.269945917051164E-12</c:v>
                </c:pt>
                <c:pt idx="1168">
                  <c:v>1.2105294354531506E-12</c:v>
                </c:pt>
                <c:pt idx="1169">
                  <c:v>6.0409190447597938E-12</c:v>
                </c:pt>
                <c:pt idx="1170" formatCode="0.000E+00">
                  <c:v>6.3988690952764269E-11</c:v>
                </c:pt>
                <c:pt idx="1171">
                  <c:v>5.6121285917624482E-12</c:v>
                </c:pt>
                <c:pt idx="1172">
                  <c:v>1.5314334801174498E-10</c:v>
                </c:pt>
                <c:pt idx="1173">
                  <c:v>4.1044740554349184E-12</c:v>
                </c:pt>
                <c:pt idx="1174">
                  <c:v>1.2060442004397423E-11</c:v>
                </c:pt>
                <c:pt idx="1175">
                  <c:v>9.97946174399864E-12</c:v>
                </c:pt>
                <c:pt idx="1176">
                  <c:v>8.2871356609098924E-12</c:v>
                </c:pt>
                <c:pt idx="1177">
                  <c:v>4.8709602602718313E-12</c:v>
                </c:pt>
                <c:pt idx="1178">
                  <c:v>1.6025320256205502E-11</c:v>
                </c:pt>
                <c:pt idx="1179">
                  <c:v>7.1307045636510716E-11</c:v>
                </c:pt>
                <c:pt idx="1180">
                  <c:v>5.0397460825805553E-12</c:v>
                </c:pt>
                <c:pt idx="1181">
                  <c:v>5.4316022262255624E-10</c:v>
                </c:pt>
                <c:pt idx="1182">
                  <c:v>7.0279437835985026E-11</c:v>
                </c:pt>
                <c:pt idx="1183">
                  <c:v>3.3589371497198507E-10</c:v>
                </c:pt>
                <c:pt idx="1184">
                  <c:v>6.2634184728737301E-12</c:v>
                </c:pt>
                <c:pt idx="1185">
                  <c:v>2.3944254610037563E-11</c:v>
                </c:pt>
                <c:pt idx="1186">
                  <c:v>2.7463935434062472E-11</c:v>
                </c:pt>
                <c:pt idx="1187">
                  <c:v>1.4511807858985964E-11</c:v>
                </c:pt>
                <c:pt idx="1188">
                  <c:v>9.3598936689037158E-12</c:v>
                </c:pt>
                <c:pt idx="1189">
                  <c:v>2.7174517391691709E-10</c:v>
                </c:pt>
                <c:pt idx="1190">
                  <c:v>1.0741207052944104E-10</c:v>
                </c:pt>
                <c:pt idx="1191">
                  <c:v>1.4412050473712618E-10</c:v>
                </c:pt>
                <c:pt idx="1192">
                  <c:v>2.1593415605500885E-10</c:v>
                </c:pt>
                <c:pt idx="1193">
                  <c:v>1.1988310886804934E-11</c:v>
                </c:pt>
                <c:pt idx="1194">
                  <c:v>8.2215325832096648E-11</c:v>
                </c:pt>
                <c:pt idx="1195">
                  <c:v>1.3689523047009469E-10</c:v>
                </c:pt>
                <c:pt idx="1196">
                  <c:v>2.5911105868822724E-9</c:v>
                </c:pt>
                <c:pt idx="1197">
                  <c:v>1.9866587714616815E-10</c:v>
                </c:pt>
                <c:pt idx="1199">
                  <c:v>1.1104915678574852E-11</c:v>
                </c:pt>
                <c:pt idx="1200">
                  <c:v>5.2256090586756322E-11</c:v>
                </c:pt>
                <c:pt idx="1201">
                  <c:v>7.5953620038890519E-11</c:v>
                </c:pt>
                <c:pt idx="1202">
                  <c:v>4.9068024260679787E-11</c:v>
                </c:pt>
                <c:pt idx="1203">
                  <c:v>1.1275687216440147E-11</c:v>
                </c:pt>
                <c:pt idx="1204">
                  <c:v>2.9598678943155121E-11</c:v>
                </c:pt>
                <c:pt idx="1205">
                  <c:v>2.4014251083406839E-9</c:v>
                </c:pt>
                <c:pt idx="1206">
                  <c:v>1.6297760430566996E-9</c:v>
                </c:pt>
                <c:pt idx="1207">
                  <c:v>9.9782206717756761E-10</c:v>
                </c:pt>
                <c:pt idx="1208">
                  <c:v>1.567563574669302E-11</c:v>
                </c:pt>
                <c:pt idx="1209">
                  <c:v>1.3828324564413861E-11</c:v>
                </c:pt>
                <c:pt idx="1210">
                  <c:v>7.7481628159672679E-10</c:v>
                </c:pt>
                <c:pt idx="1212">
                  <c:v>2.7153170949458769E-12</c:v>
                </c:pt>
                <c:pt idx="1213">
                  <c:v>1.150682450722517E-11</c:v>
                </c:pt>
                <c:pt idx="1214">
                  <c:v>1.5298846219833388E-10</c:v>
                </c:pt>
                <c:pt idx="1215">
                  <c:v>3.588522990035736E-10</c:v>
                </c:pt>
                <c:pt idx="1216">
                  <c:v>2.178578180004362E-9</c:v>
                </c:pt>
                <c:pt idx="1217">
                  <c:v>2.5323830492966452E-10</c:v>
                </c:pt>
                <c:pt idx="1218">
                  <c:v>5.2879853485964049E-11</c:v>
                </c:pt>
                <c:pt idx="1219">
                  <c:v>3.6279023218576022E-11</c:v>
                </c:pt>
                <c:pt idx="1220">
                  <c:v>2.9463873678308555E-10</c:v>
                </c:pt>
                <c:pt idx="1221">
                  <c:v>2.7652702519159095E-11</c:v>
                </c:pt>
                <c:pt idx="1222">
                  <c:v>1.1440402321857808E-9</c:v>
                </c:pt>
                <c:pt idx="1223">
                  <c:v>2.3656425140112398E-11</c:v>
                </c:pt>
                <c:pt idx="1224">
                  <c:v>3.5720540718289717E-10</c:v>
                </c:pt>
                <c:pt idx="1231">
                  <c:v>9.9707742384387172E-11</c:v>
                </c:pt>
                <c:pt idx="1232">
                  <c:v>1.5165902563320745E-10</c:v>
                </c:pt>
                <c:pt idx="1233">
                  <c:v>1.0648399672118904E-9</c:v>
                </c:pt>
                <c:pt idx="1234">
                  <c:v>2.5625957114898943E-11</c:v>
                </c:pt>
                <c:pt idx="1235">
                  <c:v>4.3783042306862204E-11</c:v>
                </c:pt>
                <c:pt idx="1236">
                  <c:v>7.0561806588129017E-10</c:v>
                </c:pt>
                <c:pt idx="1237">
                  <c:v>5.8045444291942782E-11</c:v>
                </c:pt>
                <c:pt idx="1238">
                  <c:v>2.2605882324908283E-11</c:v>
                </c:pt>
                <c:pt idx="1239">
                  <c:v>2.9979166865238856E-11</c:v>
                </c:pt>
                <c:pt idx="1240">
                  <c:v>5.0473414445844265E-12</c:v>
                </c:pt>
                <c:pt idx="1241">
                  <c:v>2.5962982687738075E-11</c:v>
                </c:pt>
                <c:pt idx="1242">
                  <c:v>1.2028372698158885E-11</c:v>
                </c:pt>
                <c:pt idx="1243">
                  <c:v>1.7883453588267995E-11</c:v>
                </c:pt>
                <c:pt idx="1244">
                  <c:v>1.7188353857689699E-11</c:v>
                </c:pt>
                <c:pt idx="1245">
                  <c:v>2.6551151635594771E-11</c:v>
                </c:pt>
                <c:pt idx="1246">
                  <c:v>2.204089660617469E-11</c:v>
                </c:pt>
                <c:pt idx="1247">
                  <c:v>1.173587679667581E-10</c:v>
                </c:pt>
                <c:pt idx="1248">
                  <c:v>1.0150481496308473E-10</c:v>
                </c:pt>
                <c:pt idx="1249">
                  <c:v>4.1577905181287914E-11</c:v>
                </c:pt>
                <c:pt idx="1250">
                  <c:v>3.080544792977354E-11</c:v>
                </c:pt>
                <c:pt idx="1251">
                  <c:v>1.2296469119740515E-11</c:v>
                </c:pt>
                <c:pt idx="1252">
                  <c:v>4.3713790476827457E-11</c:v>
                </c:pt>
                <c:pt idx="1253">
                  <c:v>5.184951532654784E-11</c:v>
                </c:pt>
                <c:pt idx="1254">
                  <c:v>1.0398040654746061E-9</c:v>
                </c:pt>
                <c:pt idx="1255">
                  <c:v>2.8465331789241679E-11</c:v>
                </c:pt>
                <c:pt idx="1256">
                  <c:v>1.2259807846277376E-11</c:v>
                </c:pt>
                <c:pt idx="1257">
                  <c:v>2.4457065652522684E-10</c:v>
                </c:pt>
                <c:pt idx="1258">
                  <c:v>4.3334270591077091E-10</c:v>
                </c:pt>
                <c:pt idx="1259">
                  <c:v>5.8205790823136601E-12</c:v>
                </c:pt>
                <c:pt idx="1260">
                  <c:v>3.0846974206350065E-11</c:v>
                </c:pt>
                <c:pt idx="1261">
                  <c:v>7.6264880952382931E-11</c:v>
                </c:pt>
                <c:pt idx="1262">
                  <c:v>2.3790460940180816E-11</c:v>
                </c:pt>
                <c:pt idx="1263">
                  <c:v>9.388066008362541E-11</c:v>
                </c:pt>
                <c:pt idx="1264">
                  <c:v>3.0580019571213447E-11</c:v>
                </c:pt>
                <c:pt idx="1265">
                  <c:v>3.1292891456022798E-10</c:v>
                </c:pt>
                <c:pt idx="1266">
                  <c:v>5.7569865416143848E-12</c:v>
                </c:pt>
                <c:pt idx="1267">
                  <c:v>2.2425008459148943E-11</c:v>
                </c:pt>
                <c:pt idx="1268">
                  <c:v>1.7222111022151432E-10</c:v>
                </c:pt>
                <c:pt idx="1269">
                  <c:v>1.1876331422280915E-9</c:v>
                </c:pt>
                <c:pt idx="1270">
                  <c:v>2.6030487088083951E-10</c:v>
                </c:pt>
                <c:pt idx="1271">
                  <c:v>1.9571708954465677E-9</c:v>
                </c:pt>
                <c:pt idx="1272">
                  <c:v>4.3785028022419132E-11</c:v>
                </c:pt>
                <c:pt idx="1273">
                  <c:v>1.8390208198305115E-11</c:v>
                </c:pt>
                <c:pt idx="1274">
                  <c:v>9.3288916847765419E-11</c:v>
                </c:pt>
                <c:pt idx="1275">
                  <c:v>2.2840693189472981E-11</c:v>
                </c:pt>
                <c:pt idx="1276">
                  <c:v>8.340005337603689E-12</c:v>
                </c:pt>
                <c:pt idx="1277">
                  <c:v>2.7100053058320415E-11</c:v>
                </c:pt>
                <c:pt idx="1278">
                  <c:v>4.9136531447382042E-11</c:v>
                </c:pt>
                <c:pt idx="1279">
                  <c:v>1.2390865073011105E-11</c:v>
                </c:pt>
                <c:pt idx="1280">
                  <c:v>1.7173957419904541E-11</c:v>
                </c:pt>
                <c:pt idx="1281">
                  <c:v>1.4388991351811887E-11</c:v>
                </c:pt>
                <c:pt idx="1282">
                  <c:v>4.986131762553051E-11</c:v>
                </c:pt>
                <c:pt idx="1283">
                  <c:v>4.7091244424112208E-11</c:v>
                </c:pt>
                <c:pt idx="1284">
                  <c:v>1.1795150406039478E-11</c:v>
                </c:pt>
                <c:pt idx="1285">
                  <c:v>6.75143289234582E-12</c:v>
                </c:pt>
                <c:pt idx="1286">
                  <c:v>1.3756044518154462E-10</c:v>
                </c:pt>
                <c:pt idx="1287">
                  <c:v>4.120359779887468E-12</c:v>
                </c:pt>
                <c:pt idx="1288">
                  <c:v>1.0911506983364723E-11</c:v>
                </c:pt>
                <c:pt idx="1289">
                  <c:v>1.595026020816696E-11</c:v>
                </c:pt>
                <c:pt idx="1290">
                  <c:v>7.1684331592259539E-12</c:v>
                </c:pt>
                <c:pt idx="1291">
                  <c:v>2.4473944234753654E-11</c:v>
                </c:pt>
                <c:pt idx="1292">
                  <c:v>1.7499118342293305E-11</c:v>
                </c:pt>
                <c:pt idx="1293">
                  <c:v>2.3803765234410473E-12</c:v>
                </c:pt>
                <c:pt idx="1294">
                  <c:v>4.5870029356820188E-12</c:v>
                </c:pt>
                <c:pt idx="1297">
                  <c:v>3.3389807083763287E-11</c:v>
                </c:pt>
                <c:pt idx="1299">
                  <c:v>1.4098580451663225E-10</c:v>
                </c:pt>
                <c:pt idx="1300">
                  <c:v>3.9242703686760077E-10</c:v>
                </c:pt>
                <c:pt idx="1301">
                  <c:v>5.2921801727097286E-12</c:v>
                </c:pt>
                <c:pt idx="1302">
                  <c:v>8.847852091196944E-10</c:v>
                </c:pt>
                <c:pt idx="1303">
                  <c:v>5.9981020530712166E-12</c:v>
                </c:pt>
                <c:pt idx="1304">
                  <c:v>2.383603311220473E-11</c:v>
                </c:pt>
                <c:pt idx="1305">
                  <c:v>1.2839636788796224E-9</c:v>
                </c:pt>
                <c:pt idx="1306">
                  <c:v>1.8225890235998733E-8</c:v>
                </c:pt>
                <c:pt idx="1307">
                  <c:v>4.3993528155859019E-9</c:v>
                </c:pt>
                <c:pt idx="1308">
                  <c:v>1.5227956174463651E-10</c:v>
                </c:pt>
                <c:pt idx="1309">
                  <c:v>6.3354254832439432E-11</c:v>
                </c:pt>
                <c:pt idx="1310">
                  <c:v>5.4401656245632827E-8</c:v>
                </c:pt>
                <c:pt idx="1311">
                  <c:v>1.3597187273628788E-11</c:v>
                </c:pt>
                <c:pt idx="1312">
                  <c:v>1.1914293339433749E-11</c:v>
                </c:pt>
                <c:pt idx="1313">
                  <c:v>1.4675927249736718E-11</c:v>
                </c:pt>
                <c:pt idx="1314">
                  <c:v>7.1485760036602616E-12</c:v>
                </c:pt>
                <c:pt idx="1324">
                  <c:v>1.1415382305844854E-11</c:v>
                </c:pt>
              </c:numCache>
            </c:numRef>
          </c:xVal>
          <c:yVal>
            <c:numRef>
              <c:f>OIB!$R$2:$R$2141</c:f>
              <c:numCache>
                <c:formatCode>0.00</c:formatCode>
                <c:ptCount val="2140"/>
                <c:pt idx="0">
                  <c:v>10.981902922174548</c:v>
                </c:pt>
                <c:pt idx="1">
                  <c:v>10.346964769619655</c:v>
                </c:pt>
                <c:pt idx="2">
                  <c:v>10.213729438102909</c:v>
                </c:pt>
                <c:pt idx="3">
                  <c:v>9.9169406634730812</c:v>
                </c:pt>
                <c:pt idx="4">
                  <c:v>9.9162572078794575</c:v>
                </c:pt>
                <c:pt idx="5">
                  <c:v>9.6432424592736936</c:v>
                </c:pt>
                <c:pt idx="6">
                  <c:v>9.6032097768358007</c:v>
                </c:pt>
                <c:pt idx="7">
                  <c:v>9.4838311111768654</c:v>
                </c:pt>
                <c:pt idx="8">
                  <c:v>9.4623761729798073</c:v>
                </c:pt>
                <c:pt idx="9">
                  <c:v>9.3474236397278592</c:v>
                </c:pt>
                <c:pt idx="10">
                  <c:v>9.3189696947105389</c:v>
                </c:pt>
                <c:pt idx="11">
                  <c:v>9.276911159660278</c:v>
                </c:pt>
                <c:pt idx="12">
                  <c:v>9.0584797334633027</c:v>
                </c:pt>
                <c:pt idx="13">
                  <c:v>9.0266557143244004</c:v>
                </c:pt>
                <c:pt idx="14">
                  <c:v>8.8642737855058389</c:v>
                </c:pt>
                <c:pt idx="16">
                  <c:v>8.6272270108124989</c:v>
                </c:pt>
                <c:pt idx="17">
                  <c:v>8.5300505149591501</c:v>
                </c:pt>
                <c:pt idx="19">
                  <c:v>8.5184353848991137</c:v>
                </c:pt>
                <c:pt idx="20">
                  <c:v>8.4638171815488779</c:v>
                </c:pt>
                <c:pt idx="21">
                  <c:v>8.4474192500634668</c:v>
                </c:pt>
                <c:pt idx="22">
                  <c:v>8.4271343613875445</c:v>
                </c:pt>
                <c:pt idx="23">
                  <c:v>8.4226946137290657</c:v>
                </c:pt>
                <c:pt idx="25">
                  <c:v>8.3683198840485602</c:v>
                </c:pt>
                <c:pt idx="26">
                  <c:v>8.2540667787018656</c:v>
                </c:pt>
                <c:pt idx="27">
                  <c:v>8.0897836549157205</c:v>
                </c:pt>
                <c:pt idx="28">
                  <c:v>8.0292908530318599</c:v>
                </c:pt>
                <c:pt idx="29">
                  <c:v>8.0292012414108189</c:v>
                </c:pt>
                <c:pt idx="31">
                  <c:v>7.9564748997086339</c:v>
                </c:pt>
                <c:pt idx="32">
                  <c:v>7.8270626168922846</c:v>
                </c:pt>
                <c:pt idx="33">
                  <c:v>7.8117645955986434</c:v>
                </c:pt>
                <c:pt idx="34">
                  <c:v>7.7961038191553387</c:v>
                </c:pt>
                <c:pt idx="35">
                  <c:v>7.6229598672506498</c:v>
                </c:pt>
                <c:pt idx="36">
                  <c:v>7.4971285997462855</c:v>
                </c:pt>
                <c:pt idx="37">
                  <c:v>6.979959837311096</c:v>
                </c:pt>
                <c:pt idx="38">
                  <c:v>6.0736552168143074</c:v>
                </c:pt>
                <c:pt idx="39">
                  <c:v>6.5500041920026923</c:v>
                </c:pt>
                <c:pt idx="40">
                  <c:v>6.5900042176026945</c:v>
                </c:pt>
                <c:pt idx="41">
                  <c:v>6.2000039680025392</c:v>
                </c:pt>
                <c:pt idx="42">
                  <c:v>6.0000038400024565</c:v>
                </c:pt>
                <c:pt idx="43">
                  <c:v>9.5000060800038906</c:v>
                </c:pt>
                <c:pt idx="44">
                  <c:v>8.9200057088036537</c:v>
                </c:pt>
                <c:pt idx="45">
                  <c:v>8.4100053824034458</c:v>
                </c:pt>
                <c:pt idx="46">
                  <c:v>8.3000053120034067</c:v>
                </c:pt>
                <c:pt idx="47">
                  <c:v>8.0400051456032937</c:v>
                </c:pt>
                <c:pt idx="48">
                  <c:v>8.0000051200032729</c:v>
                </c:pt>
                <c:pt idx="49">
                  <c:v>7.9400050816032532</c:v>
                </c:pt>
                <c:pt idx="50">
                  <c:v>7.8200050048032015</c:v>
                </c:pt>
                <c:pt idx="51">
                  <c:v>7.7200049408031628</c:v>
                </c:pt>
                <c:pt idx="52">
                  <c:v>7.6300048832031324</c:v>
                </c:pt>
                <c:pt idx="53">
                  <c:v>7.5700048448031003</c:v>
                </c:pt>
                <c:pt idx="54">
                  <c:v>7.4900047936030933</c:v>
                </c:pt>
                <c:pt idx="55">
                  <c:v>7.3800047232030224</c:v>
                </c:pt>
                <c:pt idx="56">
                  <c:v>7.3700047168030185</c:v>
                </c:pt>
                <c:pt idx="57">
                  <c:v>7.3500047040030099</c:v>
                </c:pt>
                <c:pt idx="58">
                  <c:v>7.3300046912030012</c:v>
                </c:pt>
                <c:pt idx="59">
                  <c:v>7.2800046592029775</c:v>
                </c:pt>
                <c:pt idx="60">
                  <c:v>7.2400046336029664</c:v>
                </c:pt>
                <c:pt idx="61">
                  <c:v>7.1900046016029355</c:v>
                </c:pt>
                <c:pt idx="62">
                  <c:v>7.1000045440028945</c:v>
                </c:pt>
                <c:pt idx="63">
                  <c:v>7.0400045056028837</c:v>
                </c:pt>
                <c:pt idx="64">
                  <c:v>6.770004332802773</c:v>
                </c:pt>
                <c:pt idx="65">
                  <c:v>6.3500040640025945</c:v>
                </c:pt>
                <c:pt idx="66">
                  <c:v>15.730010067206443</c:v>
                </c:pt>
                <c:pt idx="67">
                  <c:v>15.240009753606246</c:v>
                </c:pt>
                <c:pt idx="68">
                  <c:v>14.030008979205746</c:v>
                </c:pt>
                <c:pt idx="69">
                  <c:v>12.9400082816053</c:v>
                </c:pt>
                <c:pt idx="70">
                  <c:v>12.270007852805024</c:v>
                </c:pt>
                <c:pt idx="71">
                  <c:v>12.000007680004916</c:v>
                </c:pt>
                <c:pt idx="72">
                  <c:v>11.080007091204539</c:v>
                </c:pt>
                <c:pt idx="73">
                  <c:v>10.830006931204474</c:v>
                </c:pt>
                <c:pt idx="74">
                  <c:v>10.700006848004406</c:v>
                </c:pt>
                <c:pt idx="75">
                  <c:v>10.470006700804324</c:v>
                </c:pt>
                <c:pt idx="76">
                  <c:v>9.9700063808040866</c:v>
                </c:pt>
                <c:pt idx="77">
                  <c:v>9.9500063680041659</c:v>
                </c:pt>
                <c:pt idx="78">
                  <c:v>9.5500061120040254</c:v>
                </c:pt>
                <c:pt idx="79">
                  <c:v>9.0700058048037224</c:v>
                </c:pt>
                <c:pt idx="80">
                  <c:v>9.0700058048037224</c:v>
                </c:pt>
                <c:pt idx="81">
                  <c:v>8.5600054784035056</c:v>
                </c:pt>
                <c:pt idx="82">
                  <c:v>8.530005459203494</c:v>
                </c:pt>
                <c:pt idx="83">
                  <c:v>8.4100053824034458</c:v>
                </c:pt>
                <c:pt idx="84">
                  <c:v>8.4000053760034508</c:v>
                </c:pt>
                <c:pt idx="85">
                  <c:v>8.3100053184034248</c:v>
                </c:pt>
                <c:pt idx="86">
                  <c:v>8.2800052992034008</c:v>
                </c:pt>
                <c:pt idx="87">
                  <c:v>8.2400052736033729</c:v>
                </c:pt>
                <c:pt idx="88">
                  <c:v>8.2400052736033729</c:v>
                </c:pt>
                <c:pt idx="89">
                  <c:v>8.1500052160034357</c:v>
                </c:pt>
                <c:pt idx="90">
                  <c:v>8.0600051584033068</c:v>
                </c:pt>
                <c:pt idx="91">
                  <c:v>8.0400051456032937</c:v>
                </c:pt>
                <c:pt idx="92">
                  <c:v>7.9100050624032399</c:v>
                </c:pt>
                <c:pt idx="93">
                  <c:v>7.9100050624032399</c:v>
                </c:pt>
                <c:pt idx="94">
                  <c:v>7.900005056003236</c:v>
                </c:pt>
                <c:pt idx="95">
                  <c:v>7.7600049664031765</c:v>
                </c:pt>
                <c:pt idx="96">
                  <c:v>7.7600049664031765</c:v>
                </c:pt>
                <c:pt idx="97">
                  <c:v>7.7400049536031714</c:v>
                </c:pt>
                <c:pt idx="98">
                  <c:v>7.5300048192030848</c:v>
                </c:pt>
                <c:pt idx="99">
                  <c:v>6.9800044672028587</c:v>
                </c:pt>
                <c:pt idx="100">
                  <c:v>6.8800044032028183</c:v>
                </c:pt>
                <c:pt idx="101">
                  <c:v>6.3100040384025755</c:v>
                </c:pt>
                <c:pt idx="102">
                  <c:v>13.800008832005744</c:v>
                </c:pt>
                <c:pt idx="103">
                  <c:v>12.100007744004955</c:v>
                </c:pt>
                <c:pt idx="104">
                  <c:v>11.700007488004792</c:v>
                </c:pt>
                <c:pt idx="105">
                  <c:v>9.7000062080039768</c:v>
                </c:pt>
                <c:pt idx="106">
                  <c:v>9.1000058240037269</c:v>
                </c:pt>
                <c:pt idx="107">
                  <c:v>8.7000055680035633</c:v>
                </c:pt>
                <c:pt idx="108">
                  <c:v>7.900005056003236</c:v>
                </c:pt>
                <c:pt idx="109">
                  <c:v>7.6000048640031075</c:v>
                </c:pt>
                <c:pt idx="110">
                  <c:v>6.9000044160028304</c:v>
                </c:pt>
                <c:pt idx="111">
                  <c:v>6.1000039040024987</c:v>
                </c:pt>
                <c:pt idx="112">
                  <c:v>27.400017536011038</c:v>
                </c:pt>
                <c:pt idx="113">
                  <c:v>22.800014592009326</c:v>
                </c:pt>
                <c:pt idx="114">
                  <c:v>22.700014528009287</c:v>
                </c:pt>
                <c:pt idx="115">
                  <c:v>16.800010752006891</c:v>
                </c:pt>
                <c:pt idx="116">
                  <c:v>16.700010688006827</c:v>
                </c:pt>
                <c:pt idx="117">
                  <c:v>16.500010560006757</c:v>
                </c:pt>
                <c:pt idx="118">
                  <c:v>16.000010240006553</c:v>
                </c:pt>
                <c:pt idx="119">
                  <c:v>14.800009472006074</c:v>
                </c:pt>
                <c:pt idx="120">
                  <c:v>14.400009216006053</c:v>
                </c:pt>
                <c:pt idx="121">
                  <c:v>14.200009088005816</c:v>
                </c:pt>
                <c:pt idx="122">
                  <c:v>14.050008992005759</c:v>
                </c:pt>
                <c:pt idx="123">
                  <c:v>13.800008832005744</c:v>
                </c:pt>
                <c:pt idx="124">
                  <c:v>13.70000876800561</c:v>
                </c:pt>
                <c:pt idx="125">
                  <c:v>13.400008576005504</c:v>
                </c:pt>
                <c:pt idx="126">
                  <c:v>12.400007936005126</c:v>
                </c:pt>
                <c:pt idx="127">
                  <c:v>12.100007744004955</c:v>
                </c:pt>
                <c:pt idx="128">
                  <c:v>10.300006592004369</c:v>
                </c:pt>
                <c:pt idx="129">
                  <c:v>9.8700063168041741</c:v>
                </c:pt>
                <c:pt idx="130">
                  <c:v>9.5000060800038906</c:v>
                </c:pt>
                <c:pt idx="131">
                  <c:v>9.5000060800038906</c:v>
                </c:pt>
                <c:pt idx="132">
                  <c:v>8.5800054912035151</c:v>
                </c:pt>
                <c:pt idx="133">
                  <c:v>14.540009305605954</c:v>
                </c:pt>
                <c:pt idx="134">
                  <c:v>13.990008953605729</c:v>
                </c:pt>
                <c:pt idx="135">
                  <c:v>7.7400049536031714</c:v>
                </c:pt>
                <c:pt idx="136">
                  <c:v>17.700011328007246</c:v>
                </c:pt>
                <c:pt idx="137">
                  <c:v>17.600011264007211</c:v>
                </c:pt>
                <c:pt idx="138">
                  <c:v>17.500011200007169</c:v>
                </c:pt>
                <c:pt idx="139">
                  <c:v>17.200011008007046</c:v>
                </c:pt>
                <c:pt idx="140">
                  <c:v>17.100010944007003</c:v>
                </c:pt>
                <c:pt idx="141">
                  <c:v>16.000010240006553</c:v>
                </c:pt>
                <c:pt idx="142">
                  <c:v>15.500009920006352</c:v>
                </c:pt>
                <c:pt idx="143">
                  <c:v>15.400009856006436</c:v>
                </c:pt>
                <c:pt idx="144">
                  <c:v>15.100009664006183</c:v>
                </c:pt>
                <c:pt idx="145">
                  <c:v>8.780005619203596</c:v>
                </c:pt>
                <c:pt idx="146">
                  <c:v>8.1900052416033535</c:v>
                </c:pt>
                <c:pt idx="147">
                  <c:v>8.0400051456032937</c:v>
                </c:pt>
                <c:pt idx="148">
                  <c:v>7.7200049408031628</c:v>
                </c:pt>
                <c:pt idx="149">
                  <c:v>7.2700046528029763</c:v>
                </c:pt>
                <c:pt idx="150">
                  <c:v>22.800014592009326</c:v>
                </c:pt>
                <c:pt idx="151">
                  <c:v>18.700011968007658</c:v>
                </c:pt>
                <c:pt idx="152">
                  <c:v>17.210011014407048</c:v>
                </c:pt>
                <c:pt idx="153">
                  <c:v>16.840010777606899</c:v>
                </c:pt>
                <c:pt idx="154">
                  <c:v>16.56001059840678</c:v>
                </c:pt>
                <c:pt idx="155">
                  <c:v>14.670009388806022</c:v>
                </c:pt>
                <c:pt idx="156">
                  <c:v>6.9700044608028584</c:v>
                </c:pt>
                <c:pt idx="157">
                  <c:v>9.5200060928039267</c:v>
                </c:pt>
                <c:pt idx="158">
                  <c:v>8.1700052288033547</c:v>
                </c:pt>
                <c:pt idx="159">
                  <c:v>8.8100056384037035</c:v>
                </c:pt>
                <c:pt idx="160">
                  <c:v>8.8000056320036268</c:v>
                </c:pt>
                <c:pt idx="161">
                  <c:v>8.7900056256035999</c:v>
                </c:pt>
                <c:pt idx="162">
                  <c:v>8.530005459203494</c:v>
                </c:pt>
                <c:pt idx="163">
                  <c:v>8.5100054464034809</c:v>
                </c:pt>
                <c:pt idx="164">
                  <c:v>8.5100054464034809</c:v>
                </c:pt>
                <c:pt idx="165">
                  <c:v>8.4500054080034595</c:v>
                </c:pt>
                <c:pt idx="166">
                  <c:v>8.4200053888034496</c:v>
                </c:pt>
                <c:pt idx="167">
                  <c:v>7.8800050432032274</c:v>
                </c:pt>
                <c:pt idx="168">
                  <c:v>7.8100049984031985</c:v>
                </c:pt>
                <c:pt idx="169">
                  <c:v>6.8700043968028135</c:v>
                </c:pt>
                <c:pt idx="170">
                  <c:v>15.810010118406476</c:v>
                </c:pt>
                <c:pt idx="171">
                  <c:v>12.67000810880519</c:v>
                </c:pt>
                <c:pt idx="172">
                  <c:v>8.470005420803469</c:v>
                </c:pt>
                <c:pt idx="173">
                  <c:v>6.2000039680025392</c:v>
                </c:pt>
                <c:pt idx="174">
                  <c:v>6.2000039680025392</c:v>
                </c:pt>
                <c:pt idx="175">
                  <c:v>6.9600044544028519</c:v>
                </c:pt>
                <c:pt idx="176">
                  <c:v>39.760025446416279</c:v>
                </c:pt>
                <c:pt idx="177">
                  <c:v>39.480025267215844</c:v>
                </c:pt>
                <c:pt idx="178">
                  <c:v>36.820023564815074</c:v>
                </c:pt>
                <c:pt idx="179">
                  <c:v>36.180023155214272</c:v>
                </c:pt>
                <c:pt idx="180">
                  <c:v>35.300022592014344</c:v>
                </c:pt>
                <c:pt idx="181">
                  <c:v>34.050021792013894</c:v>
                </c:pt>
                <c:pt idx="182">
                  <c:v>32.20002060801319</c:v>
                </c:pt>
                <c:pt idx="183">
                  <c:v>32.100020544013155</c:v>
                </c:pt>
                <c:pt idx="184">
                  <c:v>31.900020416013064</c:v>
                </c:pt>
                <c:pt idx="185">
                  <c:v>31.600020224012944</c:v>
                </c:pt>
                <c:pt idx="186">
                  <c:v>30.100019264012328</c:v>
                </c:pt>
                <c:pt idx="187">
                  <c:v>30.100019264012328</c:v>
                </c:pt>
                <c:pt idx="188">
                  <c:v>30.000019200012289</c:v>
                </c:pt>
                <c:pt idx="189">
                  <c:v>29.300018752012178</c:v>
                </c:pt>
                <c:pt idx="190">
                  <c:v>29.100018624011931</c:v>
                </c:pt>
                <c:pt idx="191">
                  <c:v>28.800018432011797</c:v>
                </c:pt>
                <c:pt idx="192">
                  <c:v>28.700018368011751</c:v>
                </c:pt>
                <c:pt idx="193">
                  <c:v>28.500018240011673</c:v>
                </c:pt>
                <c:pt idx="194">
                  <c:v>28.300018112011635</c:v>
                </c:pt>
                <c:pt idx="195">
                  <c:v>28.300018112011635</c:v>
                </c:pt>
                <c:pt idx="196">
                  <c:v>28.200018048011547</c:v>
                </c:pt>
                <c:pt idx="197">
                  <c:v>27.700017728011346</c:v>
                </c:pt>
                <c:pt idx="198">
                  <c:v>27.500017600011262</c:v>
                </c:pt>
                <c:pt idx="199">
                  <c:v>27.370017516811213</c:v>
                </c:pt>
                <c:pt idx="200">
                  <c:v>27.300017472011181</c:v>
                </c:pt>
                <c:pt idx="201">
                  <c:v>27.1000173440111</c:v>
                </c:pt>
                <c:pt idx="202">
                  <c:v>27.1000173440111</c:v>
                </c:pt>
                <c:pt idx="203">
                  <c:v>27.000017280011029</c:v>
                </c:pt>
                <c:pt idx="204">
                  <c:v>27.000017280011029</c:v>
                </c:pt>
                <c:pt idx="205">
                  <c:v>26.800017152010991</c:v>
                </c:pt>
                <c:pt idx="206">
                  <c:v>26.800017152010991</c:v>
                </c:pt>
                <c:pt idx="207">
                  <c:v>26.800017152010991</c:v>
                </c:pt>
                <c:pt idx="208">
                  <c:v>26.800017152010991</c:v>
                </c:pt>
                <c:pt idx="209">
                  <c:v>26.700017088010927</c:v>
                </c:pt>
                <c:pt idx="210">
                  <c:v>26.700017088010927</c:v>
                </c:pt>
                <c:pt idx="211">
                  <c:v>26.700017088010927</c:v>
                </c:pt>
                <c:pt idx="212">
                  <c:v>26.600017024010931</c:v>
                </c:pt>
                <c:pt idx="213">
                  <c:v>26.600017024010931</c:v>
                </c:pt>
                <c:pt idx="214">
                  <c:v>26.600017024010931</c:v>
                </c:pt>
                <c:pt idx="215">
                  <c:v>26.000016640010649</c:v>
                </c:pt>
                <c:pt idx="216">
                  <c:v>25.900016576010589</c:v>
                </c:pt>
                <c:pt idx="217">
                  <c:v>25.70001644801053</c:v>
                </c:pt>
                <c:pt idx="218">
                  <c:v>25.70001644801053</c:v>
                </c:pt>
                <c:pt idx="219">
                  <c:v>25.500016320010445</c:v>
                </c:pt>
                <c:pt idx="220">
                  <c:v>25.400016256010389</c:v>
                </c:pt>
                <c:pt idx="221">
                  <c:v>24.900015936010199</c:v>
                </c:pt>
                <c:pt idx="222">
                  <c:v>24.900015936010199</c:v>
                </c:pt>
                <c:pt idx="223">
                  <c:v>24.700015808010118</c:v>
                </c:pt>
                <c:pt idx="224">
                  <c:v>24.60001574401026</c:v>
                </c:pt>
                <c:pt idx="225">
                  <c:v>24.60001574401026</c:v>
                </c:pt>
                <c:pt idx="226">
                  <c:v>24.500015680010033</c:v>
                </c:pt>
                <c:pt idx="227">
                  <c:v>24.400015616009988</c:v>
                </c:pt>
                <c:pt idx="228">
                  <c:v>24.300015552009953</c:v>
                </c:pt>
                <c:pt idx="229">
                  <c:v>24.100015424010081</c:v>
                </c:pt>
                <c:pt idx="230">
                  <c:v>24.100015424010081</c:v>
                </c:pt>
                <c:pt idx="231">
                  <c:v>24.100015424010081</c:v>
                </c:pt>
                <c:pt idx="232">
                  <c:v>24.100015424010081</c:v>
                </c:pt>
                <c:pt idx="233">
                  <c:v>24.100015424010081</c:v>
                </c:pt>
                <c:pt idx="234">
                  <c:v>24.100015424010081</c:v>
                </c:pt>
                <c:pt idx="235">
                  <c:v>24.100015424010081</c:v>
                </c:pt>
                <c:pt idx="236">
                  <c:v>24.100015424010081</c:v>
                </c:pt>
                <c:pt idx="237">
                  <c:v>24.000015360009833</c:v>
                </c:pt>
                <c:pt idx="238">
                  <c:v>24.000015360009833</c:v>
                </c:pt>
                <c:pt idx="239">
                  <c:v>24.000015360009833</c:v>
                </c:pt>
                <c:pt idx="240">
                  <c:v>24.000015360009833</c:v>
                </c:pt>
                <c:pt idx="241">
                  <c:v>23.900015296009784</c:v>
                </c:pt>
                <c:pt idx="242">
                  <c:v>23.900015296009784</c:v>
                </c:pt>
                <c:pt idx="243">
                  <c:v>23.900015296009784</c:v>
                </c:pt>
                <c:pt idx="244">
                  <c:v>23.900015296009784</c:v>
                </c:pt>
                <c:pt idx="245">
                  <c:v>23.800015232009727</c:v>
                </c:pt>
                <c:pt idx="246">
                  <c:v>23.700015168009731</c:v>
                </c:pt>
                <c:pt idx="247">
                  <c:v>23.600015104009731</c:v>
                </c:pt>
                <c:pt idx="248">
                  <c:v>23.300014912009541</c:v>
                </c:pt>
                <c:pt idx="249">
                  <c:v>23.100014784009495</c:v>
                </c:pt>
                <c:pt idx="250">
                  <c:v>23.100014784009495</c:v>
                </c:pt>
                <c:pt idx="251">
                  <c:v>22.900014656009379</c:v>
                </c:pt>
                <c:pt idx="252">
                  <c:v>22.900014656009379</c:v>
                </c:pt>
                <c:pt idx="253">
                  <c:v>22.900014656009379</c:v>
                </c:pt>
                <c:pt idx="254">
                  <c:v>22.800014592009326</c:v>
                </c:pt>
                <c:pt idx="255">
                  <c:v>22.700014528009287</c:v>
                </c:pt>
                <c:pt idx="256">
                  <c:v>22.700014528009287</c:v>
                </c:pt>
                <c:pt idx="257">
                  <c:v>22.600014464009291</c:v>
                </c:pt>
                <c:pt idx="258">
                  <c:v>22.600014464009291</c:v>
                </c:pt>
                <c:pt idx="259">
                  <c:v>22.400014336009129</c:v>
                </c:pt>
                <c:pt idx="260">
                  <c:v>22.300014272009129</c:v>
                </c:pt>
                <c:pt idx="261">
                  <c:v>22.100014144009055</c:v>
                </c:pt>
                <c:pt idx="262">
                  <c:v>21.600013824008848</c:v>
                </c:pt>
                <c:pt idx="263">
                  <c:v>21.400013696008763</c:v>
                </c:pt>
                <c:pt idx="264">
                  <c:v>21.400013696008763</c:v>
                </c:pt>
                <c:pt idx="265">
                  <c:v>21.200013568008693</c:v>
                </c:pt>
                <c:pt idx="266">
                  <c:v>20.900013376008562</c:v>
                </c:pt>
                <c:pt idx="267">
                  <c:v>20.900013376008562</c:v>
                </c:pt>
                <c:pt idx="268">
                  <c:v>20.800013312008531</c:v>
                </c:pt>
                <c:pt idx="269">
                  <c:v>20.800013312008531</c:v>
                </c:pt>
                <c:pt idx="270">
                  <c:v>20.300012992008313</c:v>
                </c:pt>
                <c:pt idx="271">
                  <c:v>20.200012928008274</c:v>
                </c:pt>
                <c:pt idx="272">
                  <c:v>20.000012800008189</c:v>
                </c:pt>
                <c:pt idx="273">
                  <c:v>20.000012800008189</c:v>
                </c:pt>
                <c:pt idx="274">
                  <c:v>19.900012736008129</c:v>
                </c:pt>
                <c:pt idx="275">
                  <c:v>19.900012736008129</c:v>
                </c:pt>
                <c:pt idx="276">
                  <c:v>19.900012736008129</c:v>
                </c:pt>
                <c:pt idx="277">
                  <c:v>19.70001260800807</c:v>
                </c:pt>
                <c:pt idx="278">
                  <c:v>19.500012480007989</c:v>
                </c:pt>
                <c:pt idx="279">
                  <c:v>19.400012416007929</c:v>
                </c:pt>
                <c:pt idx="280">
                  <c:v>18.900012096007689</c:v>
                </c:pt>
                <c:pt idx="281">
                  <c:v>17.900011456007327</c:v>
                </c:pt>
                <c:pt idx="282">
                  <c:v>17.570011244807187</c:v>
                </c:pt>
                <c:pt idx="283">
                  <c:v>17.200011008007046</c:v>
                </c:pt>
                <c:pt idx="284">
                  <c:v>16.800010752006891</c:v>
                </c:pt>
                <c:pt idx="285">
                  <c:v>16.200010368006634</c:v>
                </c:pt>
                <c:pt idx="286">
                  <c:v>16.000010240006553</c:v>
                </c:pt>
                <c:pt idx="287">
                  <c:v>16.000010240006553</c:v>
                </c:pt>
                <c:pt idx="288">
                  <c:v>15.000009600006146</c:v>
                </c:pt>
                <c:pt idx="289">
                  <c:v>14.800009472006074</c:v>
                </c:pt>
                <c:pt idx="290">
                  <c:v>14.70000940800602</c:v>
                </c:pt>
                <c:pt idx="291">
                  <c:v>14.590009337606075</c:v>
                </c:pt>
                <c:pt idx="292">
                  <c:v>14.500009280005974</c:v>
                </c:pt>
                <c:pt idx="293">
                  <c:v>14.30000915200587</c:v>
                </c:pt>
                <c:pt idx="294">
                  <c:v>13.800008832005744</c:v>
                </c:pt>
                <c:pt idx="295">
                  <c:v>13.400008576005504</c:v>
                </c:pt>
                <c:pt idx="296">
                  <c:v>13.400008576005504</c:v>
                </c:pt>
                <c:pt idx="297">
                  <c:v>13.100008384005365</c:v>
                </c:pt>
                <c:pt idx="298">
                  <c:v>13.100008384005365</c:v>
                </c:pt>
                <c:pt idx="299">
                  <c:v>13.000008320005325</c:v>
                </c:pt>
                <c:pt idx="300">
                  <c:v>13.000008320005325</c:v>
                </c:pt>
                <c:pt idx="301">
                  <c:v>12.90000825600538</c:v>
                </c:pt>
                <c:pt idx="302">
                  <c:v>12.800008192005254</c:v>
                </c:pt>
                <c:pt idx="303">
                  <c:v>12.600008064005149</c:v>
                </c:pt>
                <c:pt idx="304">
                  <c:v>12.500008000005121</c:v>
                </c:pt>
                <c:pt idx="305">
                  <c:v>12.400007936005126</c:v>
                </c:pt>
                <c:pt idx="306">
                  <c:v>12.200007808005006</c:v>
                </c:pt>
                <c:pt idx="307">
                  <c:v>11.500007360004709</c:v>
                </c:pt>
                <c:pt idx="308">
                  <c:v>10.950007008004524</c:v>
                </c:pt>
                <c:pt idx="309">
                  <c:v>10.700006848004406</c:v>
                </c:pt>
                <c:pt idx="310">
                  <c:v>10.500006720004302</c:v>
                </c:pt>
                <c:pt idx="311">
                  <c:v>9.8000062720041363</c:v>
                </c:pt>
                <c:pt idx="312">
                  <c:v>9.5300060992039768</c:v>
                </c:pt>
                <c:pt idx="313">
                  <c:v>9.4600060544040065</c:v>
                </c:pt>
                <c:pt idx="314">
                  <c:v>9.2400059136037829</c:v>
                </c:pt>
                <c:pt idx="315">
                  <c:v>9.2300059072037719</c:v>
                </c:pt>
                <c:pt idx="316">
                  <c:v>9.1400058496037442</c:v>
                </c:pt>
                <c:pt idx="317">
                  <c:v>9.1200058368037347</c:v>
                </c:pt>
                <c:pt idx="318">
                  <c:v>9.1000058240037269</c:v>
                </c:pt>
                <c:pt idx="319">
                  <c:v>9.1000058240037269</c:v>
                </c:pt>
                <c:pt idx="320">
                  <c:v>9.0800058112037227</c:v>
                </c:pt>
                <c:pt idx="321">
                  <c:v>9.0600057984037168</c:v>
                </c:pt>
                <c:pt idx="322">
                  <c:v>9.0000057600036829</c:v>
                </c:pt>
                <c:pt idx="323">
                  <c:v>8.9900057536036826</c:v>
                </c:pt>
                <c:pt idx="324">
                  <c:v>8.9400057216036579</c:v>
                </c:pt>
                <c:pt idx="325">
                  <c:v>8.9000056960036567</c:v>
                </c:pt>
                <c:pt idx="326">
                  <c:v>8.9000056960036567</c:v>
                </c:pt>
                <c:pt idx="327">
                  <c:v>8.8900056896036528</c:v>
                </c:pt>
                <c:pt idx="328">
                  <c:v>8.8000056320036268</c:v>
                </c:pt>
                <c:pt idx="329">
                  <c:v>8.8000056320036268</c:v>
                </c:pt>
                <c:pt idx="330">
                  <c:v>8.8000056320036268</c:v>
                </c:pt>
                <c:pt idx="331">
                  <c:v>8.7300055872035589</c:v>
                </c:pt>
                <c:pt idx="332">
                  <c:v>8.7000055680035633</c:v>
                </c:pt>
                <c:pt idx="333">
                  <c:v>8.6200055168035288</c:v>
                </c:pt>
                <c:pt idx="334">
                  <c:v>8.600005504003521</c:v>
                </c:pt>
                <c:pt idx="335">
                  <c:v>8.600005504003521</c:v>
                </c:pt>
                <c:pt idx="336">
                  <c:v>8.5900054976035207</c:v>
                </c:pt>
                <c:pt idx="337">
                  <c:v>8.5000054400034699</c:v>
                </c:pt>
                <c:pt idx="338">
                  <c:v>8.5000054400034699</c:v>
                </c:pt>
                <c:pt idx="339">
                  <c:v>8.5000054400034699</c:v>
                </c:pt>
                <c:pt idx="340">
                  <c:v>8.4300053952034517</c:v>
                </c:pt>
                <c:pt idx="341">
                  <c:v>8.3000053120034067</c:v>
                </c:pt>
                <c:pt idx="342">
                  <c:v>8.3000053120034067</c:v>
                </c:pt>
                <c:pt idx="343">
                  <c:v>8.2500052800033785</c:v>
                </c:pt>
                <c:pt idx="344">
                  <c:v>8.2000052480033574</c:v>
                </c:pt>
                <c:pt idx="345">
                  <c:v>8.2000052480033574</c:v>
                </c:pt>
                <c:pt idx="346">
                  <c:v>8.1000051840033169</c:v>
                </c:pt>
                <c:pt idx="347">
                  <c:v>8.1000051840033152</c:v>
                </c:pt>
                <c:pt idx="348">
                  <c:v>8.1000051840033169</c:v>
                </c:pt>
                <c:pt idx="349">
                  <c:v>8.1000051840033169</c:v>
                </c:pt>
                <c:pt idx="350">
                  <c:v>8.0000051200032729</c:v>
                </c:pt>
                <c:pt idx="351">
                  <c:v>8.0000051200032729</c:v>
                </c:pt>
                <c:pt idx="352">
                  <c:v>8.0000051200032729</c:v>
                </c:pt>
                <c:pt idx="353">
                  <c:v>8.0000051200032729</c:v>
                </c:pt>
                <c:pt idx="354">
                  <c:v>8.0000051200032729</c:v>
                </c:pt>
                <c:pt idx="355">
                  <c:v>8.0000051200032729</c:v>
                </c:pt>
                <c:pt idx="356">
                  <c:v>7.900005056003236</c:v>
                </c:pt>
                <c:pt idx="357">
                  <c:v>7.900005056003236</c:v>
                </c:pt>
                <c:pt idx="358">
                  <c:v>7.8000049920031964</c:v>
                </c:pt>
                <c:pt idx="359">
                  <c:v>7.8000049920031964</c:v>
                </c:pt>
                <c:pt idx="360">
                  <c:v>7.8000049920031964</c:v>
                </c:pt>
                <c:pt idx="361">
                  <c:v>7.8000049920031964</c:v>
                </c:pt>
                <c:pt idx="362">
                  <c:v>7.6000048640031075</c:v>
                </c:pt>
                <c:pt idx="363">
                  <c:v>7.400004736003031</c:v>
                </c:pt>
                <c:pt idx="364">
                  <c:v>7.3000046720029745</c:v>
                </c:pt>
                <c:pt idx="365">
                  <c:v>7.2000046080029465</c:v>
                </c:pt>
                <c:pt idx="366">
                  <c:v>7.2000046080029465</c:v>
                </c:pt>
                <c:pt idx="367">
                  <c:v>7.0000044800028824</c:v>
                </c:pt>
                <c:pt idx="368">
                  <c:v>7.0000044800028824</c:v>
                </c:pt>
                <c:pt idx="369">
                  <c:v>6.6000042240026975</c:v>
                </c:pt>
                <c:pt idx="370">
                  <c:v>6.5000041600026623</c:v>
                </c:pt>
                <c:pt idx="371">
                  <c:v>45.300028992018547</c:v>
                </c:pt>
                <c:pt idx="373">
                  <c:v>40.700026048016674</c:v>
                </c:pt>
                <c:pt idx="374">
                  <c:v>38.400024576015724</c:v>
                </c:pt>
                <c:pt idx="375">
                  <c:v>38.400024576015724</c:v>
                </c:pt>
                <c:pt idx="376">
                  <c:v>37.400023936015316</c:v>
                </c:pt>
                <c:pt idx="377">
                  <c:v>37.400023936015316</c:v>
                </c:pt>
                <c:pt idx="378">
                  <c:v>35.600022784014584</c:v>
                </c:pt>
                <c:pt idx="379">
                  <c:v>34.400022016014091</c:v>
                </c:pt>
                <c:pt idx="380">
                  <c:v>34.400022016014091</c:v>
                </c:pt>
                <c:pt idx="381">
                  <c:v>34.300021952013736</c:v>
                </c:pt>
                <c:pt idx="382">
                  <c:v>30.800019712012631</c:v>
                </c:pt>
                <c:pt idx="383">
                  <c:v>30.500019520012494</c:v>
                </c:pt>
                <c:pt idx="384">
                  <c:v>30.500019520012494</c:v>
                </c:pt>
                <c:pt idx="385">
                  <c:v>29.800019072012187</c:v>
                </c:pt>
                <c:pt idx="386">
                  <c:v>28.700018368011751</c:v>
                </c:pt>
                <c:pt idx="387">
                  <c:v>27.600017664011304</c:v>
                </c:pt>
                <c:pt idx="388">
                  <c:v>26.800017152010991</c:v>
                </c:pt>
                <c:pt idx="389">
                  <c:v>26.100016704010695</c:v>
                </c:pt>
                <c:pt idx="390">
                  <c:v>25.900016576010589</c:v>
                </c:pt>
                <c:pt idx="391">
                  <c:v>23.900015296009784</c:v>
                </c:pt>
                <c:pt idx="392">
                  <c:v>23.200014848009502</c:v>
                </c:pt>
                <c:pt idx="393">
                  <c:v>19.800012672008087</c:v>
                </c:pt>
                <c:pt idx="394">
                  <c:v>19.800012672008087</c:v>
                </c:pt>
                <c:pt idx="395">
                  <c:v>19.70001260800807</c:v>
                </c:pt>
                <c:pt idx="396">
                  <c:v>19.70001260800807</c:v>
                </c:pt>
                <c:pt idx="397">
                  <c:v>19.100012224007823</c:v>
                </c:pt>
                <c:pt idx="398">
                  <c:v>19.100012224007823</c:v>
                </c:pt>
                <c:pt idx="399">
                  <c:v>18.300011712007535</c:v>
                </c:pt>
                <c:pt idx="400">
                  <c:v>18.300011712007535</c:v>
                </c:pt>
                <c:pt idx="401">
                  <c:v>17.400011136007127</c:v>
                </c:pt>
                <c:pt idx="402">
                  <c:v>15.900010176006512</c:v>
                </c:pt>
                <c:pt idx="403">
                  <c:v>15.900010176006512</c:v>
                </c:pt>
                <c:pt idx="404">
                  <c:v>15.70001004800643</c:v>
                </c:pt>
                <c:pt idx="405">
                  <c:v>14.600009344005986</c:v>
                </c:pt>
                <c:pt idx="406">
                  <c:v>12.500008000005121</c:v>
                </c:pt>
                <c:pt idx="407">
                  <c:v>27.000017280011029</c:v>
                </c:pt>
                <c:pt idx="408">
                  <c:v>26.800017152010991</c:v>
                </c:pt>
                <c:pt idx="409">
                  <c:v>24.800015872010157</c:v>
                </c:pt>
                <c:pt idx="410">
                  <c:v>24.800015872010157</c:v>
                </c:pt>
                <c:pt idx="411">
                  <c:v>23.900015296009784</c:v>
                </c:pt>
                <c:pt idx="412">
                  <c:v>23.500015040009625</c:v>
                </c:pt>
                <c:pt idx="413">
                  <c:v>23.200014848009502</c:v>
                </c:pt>
                <c:pt idx="414">
                  <c:v>23.100014784009495</c:v>
                </c:pt>
                <c:pt idx="415">
                  <c:v>23.100014784009495</c:v>
                </c:pt>
                <c:pt idx="416">
                  <c:v>21.800013952008932</c:v>
                </c:pt>
                <c:pt idx="417">
                  <c:v>21.500013760008805</c:v>
                </c:pt>
                <c:pt idx="418">
                  <c:v>21.000013440008598</c:v>
                </c:pt>
                <c:pt idx="419">
                  <c:v>20.600013184008535</c:v>
                </c:pt>
                <c:pt idx="420">
                  <c:v>20.100012864008232</c:v>
                </c:pt>
                <c:pt idx="421">
                  <c:v>20.100012864008232</c:v>
                </c:pt>
                <c:pt idx="422">
                  <c:v>20.000012800008189</c:v>
                </c:pt>
                <c:pt idx="423">
                  <c:v>20.000012800008189</c:v>
                </c:pt>
                <c:pt idx="424">
                  <c:v>19.900012736008129</c:v>
                </c:pt>
                <c:pt idx="425">
                  <c:v>19.800012672008087</c:v>
                </c:pt>
                <c:pt idx="426">
                  <c:v>19.100012224007823</c:v>
                </c:pt>
                <c:pt idx="427">
                  <c:v>18.900012096007689</c:v>
                </c:pt>
                <c:pt idx="428">
                  <c:v>18.700011968007658</c:v>
                </c:pt>
                <c:pt idx="429">
                  <c:v>18.500011840007573</c:v>
                </c:pt>
                <c:pt idx="430">
                  <c:v>18.300011712007535</c:v>
                </c:pt>
                <c:pt idx="431">
                  <c:v>18.180011635207446</c:v>
                </c:pt>
                <c:pt idx="432">
                  <c:v>18.000011520007373</c:v>
                </c:pt>
                <c:pt idx="433">
                  <c:v>17.600011264007211</c:v>
                </c:pt>
                <c:pt idx="434">
                  <c:v>17.400011136007127</c:v>
                </c:pt>
                <c:pt idx="435">
                  <c:v>17.400011136007127</c:v>
                </c:pt>
                <c:pt idx="436">
                  <c:v>17.200011008007046</c:v>
                </c:pt>
                <c:pt idx="437">
                  <c:v>17.200011008007046</c:v>
                </c:pt>
                <c:pt idx="438">
                  <c:v>16.900010816006919</c:v>
                </c:pt>
                <c:pt idx="439">
                  <c:v>16.900010816006919</c:v>
                </c:pt>
                <c:pt idx="440">
                  <c:v>16.900010816006919</c:v>
                </c:pt>
                <c:pt idx="441">
                  <c:v>16.800010752006891</c:v>
                </c:pt>
                <c:pt idx="442">
                  <c:v>16.700010688006827</c:v>
                </c:pt>
                <c:pt idx="443">
                  <c:v>16.600010624006831</c:v>
                </c:pt>
                <c:pt idx="444">
                  <c:v>16.600010624006831</c:v>
                </c:pt>
                <c:pt idx="445">
                  <c:v>16.600010624006831</c:v>
                </c:pt>
                <c:pt idx="446">
                  <c:v>16.500010560006757</c:v>
                </c:pt>
                <c:pt idx="447">
                  <c:v>16.400010496006715</c:v>
                </c:pt>
                <c:pt idx="448">
                  <c:v>16.400010496006715</c:v>
                </c:pt>
                <c:pt idx="449">
                  <c:v>16.400010496006715</c:v>
                </c:pt>
                <c:pt idx="450">
                  <c:v>16.30001043200669</c:v>
                </c:pt>
                <c:pt idx="451">
                  <c:v>16.100010304006595</c:v>
                </c:pt>
                <c:pt idx="452">
                  <c:v>16.000010240006553</c:v>
                </c:pt>
                <c:pt idx="453">
                  <c:v>15.900010176006512</c:v>
                </c:pt>
                <c:pt idx="454">
                  <c:v>15.70001004800643</c:v>
                </c:pt>
                <c:pt idx="455">
                  <c:v>15.600009984006389</c:v>
                </c:pt>
                <c:pt idx="456">
                  <c:v>15.400009856006436</c:v>
                </c:pt>
                <c:pt idx="457">
                  <c:v>14.900009536006227</c:v>
                </c:pt>
                <c:pt idx="458">
                  <c:v>14.900009536006227</c:v>
                </c:pt>
                <c:pt idx="459">
                  <c:v>14.900009536006227</c:v>
                </c:pt>
                <c:pt idx="460">
                  <c:v>14.800009472006074</c:v>
                </c:pt>
                <c:pt idx="461">
                  <c:v>14.800009472006074</c:v>
                </c:pt>
                <c:pt idx="462">
                  <c:v>14.70000940800602</c:v>
                </c:pt>
                <c:pt idx="463">
                  <c:v>14.600009344005986</c:v>
                </c:pt>
                <c:pt idx="464">
                  <c:v>14.30000915200587</c:v>
                </c:pt>
                <c:pt idx="465">
                  <c:v>14.200009088005816</c:v>
                </c:pt>
                <c:pt idx="466">
                  <c:v>14.100009024005773</c:v>
                </c:pt>
                <c:pt idx="467">
                  <c:v>14.100009024005773</c:v>
                </c:pt>
                <c:pt idx="468">
                  <c:v>14.100009024005773</c:v>
                </c:pt>
                <c:pt idx="469">
                  <c:v>14.000008960005735</c:v>
                </c:pt>
                <c:pt idx="470">
                  <c:v>14.000008960005735</c:v>
                </c:pt>
                <c:pt idx="471">
                  <c:v>13.900008896005724</c:v>
                </c:pt>
                <c:pt idx="472">
                  <c:v>13.900008896005724</c:v>
                </c:pt>
                <c:pt idx="473">
                  <c:v>13.900008896005724</c:v>
                </c:pt>
                <c:pt idx="474">
                  <c:v>13.800008832005744</c:v>
                </c:pt>
                <c:pt idx="475">
                  <c:v>13.600008704005548</c:v>
                </c:pt>
                <c:pt idx="476">
                  <c:v>13.300008512005476</c:v>
                </c:pt>
                <c:pt idx="477">
                  <c:v>13.100008384005365</c:v>
                </c:pt>
                <c:pt idx="478">
                  <c:v>13.100008384005365</c:v>
                </c:pt>
                <c:pt idx="479">
                  <c:v>13.000008320005325</c:v>
                </c:pt>
                <c:pt idx="480">
                  <c:v>13.000008320005325</c:v>
                </c:pt>
                <c:pt idx="481">
                  <c:v>12.90000825600538</c:v>
                </c:pt>
                <c:pt idx="482">
                  <c:v>12.800008192005254</c:v>
                </c:pt>
                <c:pt idx="483">
                  <c:v>12.800008192005254</c:v>
                </c:pt>
                <c:pt idx="484">
                  <c:v>12.7000081280052</c:v>
                </c:pt>
                <c:pt idx="485">
                  <c:v>12.600008064005149</c:v>
                </c:pt>
                <c:pt idx="486">
                  <c:v>12.600008064005149</c:v>
                </c:pt>
                <c:pt idx="487">
                  <c:v>12.510008006405123</c:v>
                </c:pt>
                <c:pt idx="488">
                  <c:v>12.49000799360512</c:v>
                </c:pt>
                <c:pt idx="489">
                  <c:v>12.400007936005126</c:v>
                </c:pt>
                <c:pt idx="490">
                  <c:v>12.400007936005126</c:v>
                </c:pt>
                <c:pt idx="491">
                  <c:v>12.400007936005126</c:v>
                </c:pt>
                <c:pt idx="492">
                  <c:v>12.400007936005126</c:v>
                </c:pt>
                <c:pt idx="493">
                  <c:v>12.400007936005126</c:v>
                </c:pt>
                <c:pt idx="494">
                  <c:v>12.300007872005139</c:v>
                </c:pt>
                <c:pt idx="495">
                  <c:v>12.300007872005139</c:v>
                </c:pt>
                <c:pt idx="496">
                  <c:v>12.300007872005139</c:v>
                </c:pt>
                <c:pt idx="497">
                  <c:v>12.25000784000502</c:v>
                </c:pt>
                <c:pt idx="498">
                  <c:v>12.200007808005006</c:v>
                </c:pt>
                <c:pt idx="499">
                  <c:v>12.200007808005006</c:v>
                </c:pt>
                <c:pt idx="500">
                  <c:v>12.200007808005006</c:v>
                </c:pt>
                <c:pt idx="501">
                  <c:v>12.200007808005006</c:v>
                </c:pt>
                <c:pt idx="502">
                  <c:v>12.200007808005006</c:v>
                </c:pt>
                <c:pt idx="503">
                  <c:v>12.200007808005006</c:v>
                </c:pt>
                <c:pt idx="504">
                  <c:v>12.200007808005006</c:v>
                </c:pt>
                <c:pt idx="505">
                  <c:v>12.000007680004916</c:v>
                </c:pt>
                <c:pt idx="506">
                  <c:v>11.900007616004872</c:v>
                </c:pt>
                <c:pt idx="507">
                  <c:v>11.900007616004872</c:v>
                </c:pt>
                <c:pt idx="508">
                  <c:v>11.800007552004876</c:v>
                </c:pt>
                <c:pt idx="509">
                  <c:v>11.800007552004876</c:v>
                </c:pt>
                <c:pt idx="510">
                  <c:v>11.700007488004792</c:v>
                </c:pt>
                <c:pt idx="511">
                  <c:v>11.700007488004792</c:v>
                </c:pt>
                <c:pt idx="512">
                  <c:v>11.630007443204763</c:v>
                </c:pt>
                <c:pt idx="513">
                  <c:v>11.600007424004751</c:v>
                </c:pt>
                <c:pt idx="514">
                  <c:v>11.500007360004709</c:v>
                </c:pt>
                <c:pt idx="515">
                  <c:v>11.500007360004709</c:v>
                </c:pt>
                <c:pt idx="516">
                  <c:v>11.400007296004773</c:v>
                </c:pt>
                <c:pt idx="517">
                  <c:v>11.300007232004756</c:v>
                </c:pt>
                <c:pt idx="518">
                  <c:v>11.200007168004568</c:v>
                </c:pt>
                <c:pt idx="519">
                  <c:v>11.100007104004547</c:v>
                </c:pt>
                <c:pt idx="520">
                  <c:v>11.100007104004547</c:v>
                </c:pt>
                <c:pt idx="521">
                  <c:v>11.100007104004547</c:v>
                </c:pt>
                <c:pt idx="522">
                  <c:v>11.100007104004547</c:v>
                </c:pt>
                <c:pt idx="523">
                  <c:v>11.100007104004547</c:v>
                </c:pt>
                <c:pt idx="524">
                  <c:v>11.000007040004505</c:v>
                </c:pt>
                <c:pt idx="525">
                  <c:v>11.000007040004505</c:v>
                </c:pt>
                <c:pt idx="526">
                  <c:v>11.000007040004505</c:v>
                </c:pt>
                <c:pt idx="527">
                  <c:v>11.000007040004505</c:v>
                </c:pt>
                <c:pt idx="528">
                  <c:v>11.000007040004505</c:v>
                </c:pt>
                <c:pt idx="529">
                  <c:v>10.900006976004526</c:v>
                </c:pt>
                <c:pt idx="530">
                  <c:v>10.900006976004526</c:v>
                </c:pt>
                <c:pt idx="531">
                  <c:v>10.800006912004529</c:v>
                </c:pt>
                <c:pt idx="532">
                  <c:v>10.770006892804426</c:v>
                </c:pt>
                <c:pt idx="533">
                  <c:v>10.700006848004406</c:v>
                </c:pt>
                <c:pt idx="534">
                  <c:v>10.700006848004406</c:v>
                </c:pt>
                <c:pt idx="535">
                  <c:v>10.600006784004346</c:v>
                </c:pt>
                <c:pt idx="536">
                  <c:v>10.600006784004346</c:v>
                </c:pt>
                <c:pt idx="537">
                  <c:v>10.500006720004302</c:v>
                </c:pt>
                <c:pt idx="538">
                  <c:v>10.500006720004302</c:v>
                </c:pt>
                <c:pt idx="539">
                  <c:v>10.370006636804414</c:v>
                </c:pt>
                <c:pt idx="540">
                  <c:v>10.300006592004369</c:v>
                </c:pt>
                <c:pt idx="541">
                  <c:v>10.300006592004369</c:v>
                </c:pt>
                <c:pt idx="542">
                  <c:v>10.300006592004369</c:v>
                </c:pt>
                <c:pt idx="543">
                  <c:v>10.270006572804323</c:v>
                </c:pt>
                <c:pt idx="544">
                  <c:v>10.200006528004176</c:v>
                </c:pt>
                <c:pt idx="545">
                  <c:v>10.200006528004176</c:v>
                </c:pt>
                <c:pt idx="546">
                  <c:v>10.200006528004176</c:v>
                </c:pt>
                <c:pt idx="547">
                  <c:v>10.100006464004137</c:v>
                </c:pt>
                <c:pt idx="548">
                  <c:v>10.100006464004137</c:v>
                </c:pt>
                <c:pt idx="549">
                  <c:v>10.000006400004096</c:v>
                </c:pt>
                <c:pt idx="550">
                  <c:v>10.000006400004096</c:v>
                </c:pt>
                <c:pt idx="551">
                  <c:v>9.9000063360041555</c:v>
                </c:pt>
                <c:pt idx="552">
                  <c:v>9.5600061184040381</c:v>
                </c:pt>
                <c:pt idx="553">
                  <c:v>9.4900060736038867</c:v>
                </c:pt>
                <c:pt idx="554">
                  <c:v>9.3000059520038167</c:v>
                </c:pt>
                <c:pt idx="555">
                  <c:v>9.3000059520038167</c:v>
                </c:pt>
                <c:pt idx="556">
                  <c:v>9.2000058880037656</c:v>
                </c:pt>
                <c:pt idx="557">
                  <c:v>9.2000058880037656</c:v>
                </c:pt>
                <c:pt idx="558">
                  <c:v>9.2000058880037656</c:v>
                </c:pt>
                <c:pt idx="559">
                  <c:v>9.2000058880037656</c:v>
                </c:pt>
                <c:pt idx="560">
                  <c:v>9.1000058240037269</c:v>
                </c:pt>
                <c:pt idx="561">
                  <c:v>9.0000057600036829</c:v>
                </c:pt>
                <c:pt idx="562">
                  <c:v>9.0000057600036829</c:v>
                </c:pt>
                <c:pt idx="563">
                  <c:v>9.0000057600036829</c:v>
                </c:pt>
                <c:pt idx="564">
                  <c:v>8.9000056960036567</c:v>
                </c:pt>
                <c:pt idx="565">
                  <c:v>8.8000056320036268</c:v>
                </c:pt>
                <c:pt idx="566">
                  <c:v>8.8000056320036268</c:v>
                </c:pt>
                <c:pt idx="567">
                  <c:v>8.8000056320036268</c:v>
                </c:pt>
                <c:pt idx="568">
                  <c:v>8.7000055680035633</c:v>
                </c:pt>
                <c:pt idx="569">
                  <c:v>8.600005504003521</c:v>
                </c:pt>
                <c:pt idx="570">
                  <c:v>8.600005504003521</c:v>
                </c:pt>
                <c:pt idx="571">
                  <c:v>8.600005504003521</c:v>
                </c:pt>
                <c:pt idx="572">
                  <c:v>8.600005504003521</c:v>
                </c:pt>
                <c:pt idx="573">
                  <c:v>8.600005504003521</c:v>
                </c:pt>
                <c:pt idx="574">
                  <c:v>8.5000054400034699</c:v>
                </c:pt>
                <c:pt idx="575">
                  <c:v>8.5000054400034699</c:v>
                </c:pt>
                <c:pt idx="576">
                  <c:v>8.4000053760034508</c:v>
                </c:pt>
                <c:pt idx="577">
                  <c:v>8.4000053760034508</c:v>
                </c:pt>
                <c:pt idx="578">
                  <c:v>8.4000053760034508</c:v>
                </c:pt>
                <c:pt idx="579">
                  <c:v>8.3000053120034067</c:v>
                </c:pt>
                <c:pt idx="580">
                  <c:v>8.3000053120034067</c:v>
                </c:pt>
                <c:pt idx="581">
                  <c:v>8.3000053120034067</c:v>
                </c:pt>
                <c:pt idx="582">
                  <c:v>8.3000053120034067</c:v>
                </c:pt>
                <c:pt idx="583">
                  <c:v>8.2600052864033824</c:v>
                </c:pt>
                <c:pt idx="584">
                  <c:v>8.2000052480033574</c:v>
                </c:pt>
                <c:pt idx="585">
                  <c:v>8.2000052480033574</c:v>
                </c:pt>
                <c:pt idx="586">
                  <c:v>8.2000052480033574</c:v>
                </c:pt>
                <c:pt idx="587">
                  <c:v>8.2000052480033574</c:v>
                </c:pt>
                <c:pt idx="588">
                  <c:v>8.1600052224033508</c:v>
                </c:pt>
                <c:pt idx="589">
                  <c:v>8.1000051840033169</c:v>
                </c:pt>
                <c:pt idx="590">
                  <c:v>8.0000051200032729</c:v>
                </c:pt>
                <c:pt idx="591">
                  <c:v>8.0000051200032729</c:v>
                </c:pt>
                <c:pt idx="592">
                  <c:v>7.900005056003236</c:v>
                </c:pt>
                <c:pt idx="593">
                  <c:v>7.900005056003236</c:v>
                </c:pt>
                <c:pt idx="594">
                  <c:v>7.8000049920031964</c:v>
                </c:pt>
                <c:pt idx="595">
                  <c:v>7.6000048640031075</c:v>
                </c:pt>
                <c:pt idx="596">
                  <c:v>7.400004736003031</c:v>
                </c:pt>
                <c:pt idx="597">
                  <c:v>7.3000046720029745</c:v>
                </c:pt>
                <c:pt idx="598">
                  <c:v>7.0000044800028824</c:v>
                </c:pt>
                <c:pt idx="599">
                  <c:v>6.1000039040024987</c:v>
                </c:pt>
                <c:pt idx="600">
                  <c:v>18.827350179000696</c:v>
                </c:pt>
                <c:pt idx="601">
                  <c:v>20.900013376008562</c:v>
                </c:pt>
                <c:pt idx="602">
                  <c:v>38.762093773257256</c:v>
                </c:pt>
                <c:pt idx="603">
                  <c:v>28.374066670544455</c:v>
                </c:pt>
                <c:pt idx="604">
                  <c:v>28.179571501435746</c:v>
                </c:pt>
                <c:pt idx="605">
                  <c:v>27.574720599143529</c:v>
                </c:pt>
                <c:pt idx="606">
                  <c:v>27.467335844214062</c:v>
                </c:pt>
                <c:pt idx="607">
                  <c:v>27.046032347054684</c:v>
                </c:pt>
                <c:pt idx="608">
                  <c:v>27.025712262646682</c:v>
                </c:pt>
                <c:pt idx="609">
                  <c:v>22.870518234253929</c:v>
                </c:pt>
                <c:pt idx="610">
                  <c:v>22.752196724593759</c:v>
                </c:pt>
                <c:pt idx="611">
                  <c:v>21.817269459640972</c:v>
                </c:pt>
                <c:pt idx="612">
                  <c:v>16.776989154539226</c:v>
                </c:pt>
                <c:pt idx="613">
                  <c:v>25.300016192010368</c:v>
                </c:pt>
                <c:pt idx="614">
                  <c:v>25.100016064010291</c:v>
                </c:pt>
                <c:pt idx="615">
                  <c:v>25.100016064010291</c:v>
                </c:pt>
                <c:pt idx="616">
                  <c:v>24.300015552009953</c:v>
                </c:pt>
                <c:pt idx="617">
                  <c:v>23.900015296009784</c:v>
                </c:pt>
                <c:pt idx="618">
                  <c:v>23.800015232009727</c:v>
                </c:pt>
                <c:pt idx="619">
                  <c:v>23.400014976009583</c:v>
                </c:pt>
                <c:pt idx="620">
                  <c:v>17.100010944007003</c:v>
                </c:pt>
                <c:pt idx="621">
                  <c:v>23.500015040009625</c:v>
                </c:pt>
                <c:pt idx="622">
                  <c:v>23.200014848009502</c:v>
                </c:pt>
                <c:pt idx="623">
                  <c:v>22.700014528009287</c:v>
                </c:pt>
                <c:pt idx="624">
                  <c:v>19.000012160007781</c:v>
                </c:pt>
                <c:pt idx="625">
                  <c:v>14.900009536006227</c:v>
                </c:pt>
                <c:pt idx="626">
                  <c:v>27.200017408011128</c:v>
                </c:pt>
                <c:pt idx="627">
                  <c:v>24.60001574401026</c:v>
                </c:pt>
                <c:pt idx="628">
                  <c:v>17.000010880006929</c:v>
                </c:pt>
                <c:pt idx="629">
                  <c:v>11.500007360004709</c:v>
                </c:pt>
                <c:pt idx="630">
                  <c:v>14.30000915200587</c:v>
                </c:pt>
                <c:pt idx="631">
                  <c:v>15.320009804806379</c:v>
                </c:pt>
                <c:pt idx="632">
                  <c:v>14.800009472006074</c:v>
                </c:pt>
                <c:pt idx="633">
                  <c:v>14.720009420806031</c:v>
                </c:pt>
                <c:pt idx="634">
                  <c:v>14.220009100805818</c:v>
                </c:pt>
                <c:pt idx="635">
                  <c:v>13.930008915205706</c:v>
                </c:pt>
                <c:pt idx="636">
                  <c:v>11.570007404804739</c:v>
                </c:pt>
                <c:pt idx="637">
                  <c:v>11.52000737280472</c:v>
                </c:pt>
                <c:pt idx="638">
                  <c:v>11.500007360004709</c:v>
                </c:pt>
                <c:pt idx="639">
                  <c:v>11.430007315204724</c:v>
                </c:pt>
                <c:pt idx="640">
                  <c:v>11.420007308804704</c:v>
                </c:pt>
                <c:pt idx="641">
                  <c:v>11.250007200004626</c:v>
                </c:pt>
                <c:pt idx="642">
                  <c:v>10.940007001604481</c:v>
                </c:pt>
                <c:pt idx="643">
                  <c:v>10.390006649604372</c:v>
                </c:pt>
                <c:pt idx="644">
                  <c:v>9.6200061568039548</c:v>
                </c:pt>
                <c:pt idx="645">
                  <c:v>9.1800058752037597</c:v>
                </c:pt>
                <c:pt idx="646">
                  <c:v>18.900012096007689</c:v>
                </c:pt>
                <c:pt idx="647">
                  <c:v>13.000008320005325</c:v>
                </c:pt>
                <c:pt idx="648">
                  <c:v>8.4900054336034749</c:v>
                </c:pt>
                <c:pt idx="649">
                  <c:v>8.1000051840033169</c:v>
                </c:pt>
                <c:pt idx="650">
                  <c:v>7.900005056003236</c:v>
                </c:pt>
                <c:pt idx="651">
                  <c:v>7.6000048640031075</c:v>
                </c:pt>
                <c:pt idx="652">
                  <c:v>6.6000042240026975</c:v>
                </c:pt>
                <c:pt idx="653">
                  <c:v>6.2000039680025392</c:v>
                </c:pt>
                <c:pt idx="654">
                  <c:v>18.300011712007535</c:v>
                </c:pt>
                <c:pt idx="655">
                  <c:v>18.200011648007454</c:v>
                </c:pt>
                <c:pt idx="656">
                  <c:v>18.100011584007415</c:v>
                </c:pt>
                <c:pt idx="657">
                  <c:v>17.800011392007292</c:v>
                </c:pt>
                <c:pt idx="658">
                  <c:v>16.200010368006634</c:v>
                </c:pt>
                <c:pt idx="659">
                  <c:v>8.4000053760034508</c:v>
                </c:pt>
                <c:pt idx="660">
                  <c:v>8.4000053760034508</c:v>
                </c:pt>
                <c:pt idx="661">
                  <c:v>8.2000052480033574</c:v>
                </c:pt>
                <c:pt idx="662">
                  <c:v>8.2000052480033574</c:v>
                </c:pt>
                <c:pt idx="663">
                  <c:v>8.1000051840033169</c:v>
                </c:pt>
                <c:pt idx="664">
                  <c:v>8.0000051200032729</c:v>
                </c:pt>
                <c:pt idx="665">
                  <c:v>8.0000051200032729</c:v>
                </c:pt>
                <c:pt idx="666">
                  <c:v>7.5000048000030715</c:v>
                </c:pt>
                <c:pt idx="667">
                  <c:v>6.8000043520027775</c:v>
                </c:pt>
                <c:pt idx="668">
                  <c:v>37.700024128015443</c:v>
                </c:pt>
                <c:pt idx="669">
                  <c:v>37.500024000015344</c:v>
                </c:pt>
                <c:pt idx="670">
                  <c:v>37.300023872015274</c:v>
                </c:pt>
                <c:pt idx="671">
                  <c:v>35.700022848014633</c:v>
                </c:pt>
                <c:pt idx="672">
                  <c:v>34.300021952013736</c:v>
                </c:pt>
                <c:pt idx="673">
                  <c:v>30.100019264012328</c:v>
                </c:pt>
                <c:pt idx="674">
                  <c:v>26.20001676801073</c:v>
                </c:pt>
                <c:pt idx="675">
                  <c:v>26.20001676801073</c:v>
                </c:pt>
                <c:pt idx="676">
                  <c:v>25.400016256010389</c:v>
                </c:pt>
                <c:pt idx="677">
                  <c:v>25.300016192010368</c:v>
                </c:pt>
                <c:pt idx="678">
                  <c:v>25.200016128010315</c:v>
                </c:pt>
                <c:pt idx="679">
                  <c:v>24.20001548800991</c:v>
                </c:pt>
                <c:pt idx="680">
                  <c:v>24.20001548800991</c:v>
                </c:pt>
                <c:pt idx="681">
                  <c:v>24.100015424010081</c:v>
                </c:pt>
                <c:pt idx="682">
                  <c:v>23.900015296009784</c:v>
                </c:pt>
                <c:pt idx="683">
                  <c:v>23.900015296009784</c:v>
                </c:pt>
                <c:pt idx="684">
                  <c:v>23.600015104009731</c:v>
                </c:pt>
                <c:pt idx="685">
                  <c:v>23.000014720009435</c:v>
                </c:pt>
                <c:pt idx="686">
                  <c:v>22.300014272009129</c:v>
                </c:pt>
                <c:pt idx="687">
                  <c:v>22.200014208009087</c:v>
                </c:pt>
                <c:pt idx="688">
                  <c:v>21.900014016008967</c:v>
                </c:pt>
                <c:pt idx="689">
                  <c:v>21.600013824008848</c:v>
                </c:pt>
                <c:pt idx="690">
                  <c:v>21.400013696008763</c:v>
                </c:pt>
                <c:pt idx="691">
                  <c:v>21.300013632008724</c:v>
                </c:pt>
                <c:pt idx="692">
                  <c:v>21.100013504008643</c:v>
                </c:pt>
                <c:pt idx="693">
                  <c:v>21.000013440008598</c:v>
                </c:pt>
                <c:pt idx="694">
                  <c:v>20.900013376008562</c:v>
                </c:pt>
                <c:pt idx="695">
                  <c:v>20.900013376008562</c:v>
                </c:pt>
                <c:pt idx="696">
                  <c:v>20.800013312008531</c:v>
                </c:pt>
                <c:pt idx="697">
                  <c:v>20.800013312008531</c:v>
                </c:pt>
                <c:pt idx="698">
                  <c:v>20.700013248008478</c:v>
                </c:pt>
                <c:pt idx="699">
                  <c:v>20.700013248008478</c:v>
                </c:pt>
                <c:pt idx="700">
                  <c:v>20.370013036808327</c:v>
                </c:pt>
                <c:pt idx="701">
                  <c:v>20.200012928008274</c:v>
                </c:pt>
                <c:pt idx="702">
                  <c:v>20.200012928008274</c:v>
                </c:pt>
                <c:pt idx="703">
                  <c:v>20.200012928008274</c:v>
                </c:pt>
                <c:pt idx="704">
                  <c:v>20.100012864008232</c:v>
                </c:pt>
                <c:pt idx="705">
                  <c:v>20.000012800008189</c:v>
                </c:pt>
                <c:pt idx="706">
                  <c:v>20.000012800008189</c:v>
                </c:pt>
                <c:pt idx="707">
                  <c:v>20.000012800008189</c:v>
                </c:pt>
                <c:pt idx="708">
                  <c:v>19.70001260800807</c:v>
                </c:pt>
                <c:pt idx="709">
                  <c:v>19.70001260800807</c:v>
                </c:pt>
                <c:pt idx="710">
                  <c:v>19.580012531207721</c:v>
                </c:pt>
                <c:pt idx="711">
                  <c:v>19.530012499207999</c:v>
                </c:pt>
                <c:pt idx="712">
                  <c:v>18.800012032007686</c:v>
                </c:pt>
                <c:pt idx="713">
                  <c:v>18.800012032007686</c:v>
                </c:pt>
                <c:pt idx="714">
                  <c:v>18.300011712007535</c:v>
                </c:pt>
                <c:pt idx="715">
                  <c:v>18.000011520007373</c:v>
                </c:pt>
                <c:pt idx="716">
                  <c:v>18.000011520007373</c:v>
                </c:pt>
                <c:pt idx="717">
                  <c:v>18.000011520007373</c:v>
                </c:pt>
                <c:pt idx="718">
                  <c:v>17.900011456007327</c:v>
                </c:pt>
                <c:pt idx="719">
                  <c:v>17.800011392007292</c:v>
                </c:pt>
                <c:pt idx="720">
                  <c:v>17.800011392007292</c:v>
                </c:pt>
                <c:pt idx="721">
                  <c:v>17.800011392007292</c:v>
                </c:pt>
                <c:pt idx="722">
                  <c:v>17.700011328007246</c:v>
                </c:pt>
                <c:pt idx="723">
                  <c:v>17.600011264007211</c:v>
                </c:pt>
                <c:pt idx="724">
                  <c:v>17.600011264007211</c:v>
                </c:pt>
                <c:pt idx="725">
                  <c:v>17.570011244807187</c:v>
                </c:pt>
                <c:pt idx="726">
                  <c:v>17.529494074960695</c:v>
                </c:pt>
                <c:pt idx="727">
                  <c:v>17.480011187207129</c:v>
                </c:pt>
                <c:pt idx="728">
                  <c:v>17.300011072007088</c:v>
                </c:pt>
                <c:pt idx="729">
                  <c:v>17.300011072007088</c:v>
                </c:pt>
                <c:pt idx="730">
                  <c:v>17.28679290750512</c:v>
                </c:pt>
                <c:pt idx="731">
                  <c:v>17.100010944007003</c:v>
                </c:pt>
                <c:pt idx="732">
                  <c:v>17.000010880006929</c:v>
                </c:pt>
                <c:pt idx="733">
                  <c:v>17.000010880006929</c:v>
                </c:pt>
                <c:pt idx="734">
                  <c:v>17.000010880006929</c:v>
                </c:pt>
                <c:pt idx="735">
                  <c:v>16.900010816006919</c:v>
                </c:pt>
                <c:pt idx="736">
                  <c:v>16.900010816006919</c:v>
                </c:pt>
                <c:pt idx="737">
                  <c:v>16.800010752006891</c:v>
                </c:pt>
                <c:pt idx="738">
                  <c:v>16.800010752006891</c:v>
                </c:pt>
                <c:pt idx="741">
                  <c:v>16.800010752006891</c:v>
                </c:pt>
                <c:pt idx="742">
                  <c:v>16.800010752006891</c:v>
                </c:pt>
                <c:pt idx="743">
                  <c:v>16.800010752006891</c:v>
                </c:pt>
                <c:pt idx="745">
                  <c:v>16.790010745606875</c:v>
                </c:pt>
                <c:pt idx="746">
                  <c:v>16.600010624006831</c:v>
                </c:pt>
                <c:pt idx="747">
                  <c:v>16.600010624006831</c:v>
                </c:pt>
                <c:pt idx="748">
                  <c:v>16.600010624006831</c:v>
                </c:pt>
                <c:pt idx="749">
                  <c:v>16.600010624006831</c:v>
                </c:pt>
                <c:pt idx="750">
                  <c:v>16.56001059840678</c:v>
                </c:pt>
                <c:pt idx="751">
                  <c:v>16.504554667050488</c:v>
                </c:pt>
                <c:pt idx="752">
                  <c:v>16.380010483206707</c:v>
                </c:pt>
                <c:pt idx="753">
                  <c:v>16.380010483206707</c:v>
                </c:pt>
                <c:pt idx="754">
                  <c:v>16.360010470406703</c:v>
                </c:pt>
                <c:pt idx="755">
                  <c:v>16.100010304006595</c:v>
                </c:pt>
                <c:pt idx="756">
                  <c:v>16.000010240006553</c:v>
                </c:pt>
                <c:pt idx="757">
                  <c:v>16.000010240006553</c:v>
                </c:pt>
                <c:pt idx="758">
                  <c:v>16.000010240006553</c:v>
                </c:pt>
                <c:pt idx="759">
                  <c:v>16.000010240006553</c:v>
                </c:pt>
                <c:pt idx="760">
                  <c:v>15.900010176006512</c:v>
                </c:pt>
                <c:pt idx="761">
                  <c:v>15.8500101440065</c:v>
                </c:pt>
                <c:pt idx="762">
                  <c:v>15.800010112006472</c:v>
                </c:pt>
                <c:pt idx="763">
                  <c:v>15.790010105606465</c:v>
                </c:pt>
                <c:pt idx="764">
                  <c:v>15.760010086406455</c:v>
                </c:pt>
                <c:pt idx="765">
                  <c:v>15.70001004800643</c:v>
                </c:pt>
                <c:pt idx="766">
                  <c:v>15.70001004800643</c:v>
                </c:pt>
                <c:pt idx="767">
                  <c:v>15.70001004800643</c:v>
                </c:pt>
                <c:pt idx="768">
                  <c:v>15.690010041606421</c:v>
                </c:pt>
                <c:pt idx="769">
                  <c:v>15.650010016006426</c:v>
                </c:pt>
                <c:pt idx="770">
                  <c:v>15.600009984006389</c:v>
                </c:pt>
                <c:pt idx="771">
                  <c:v>15.560009958406479</c:v>
                </c:pt>
                <c:pt idx="772">
                  <c:v>15.500009920006352</c:v>
                </c:pt>
                <c:pt idx="773">
                  <c:v>15.410009862406326</c:v>
                </c:pt>
                <c:pt idx="774">
                  <c:v>15.400009856006436</c:v>
                </c:pt>
                <c:pt idx="775">
                  <c:v>15.37000983680646</c:v>
                </c:pt>
                <c:pt idx="776">
                  <c:v>15.330009811206402</c:v>
                </c:pt>
                <c:pt idx="777">
                  <c:v>15.300009792006326</c:v>
                </c:pt>
                <c:pt idx="778">
                  <c:v>15.260009766406252</c:v>
                </c:pt>
                <c:pt idx="779">
                  <c:v>15.200009728006226</c:v>
                </c:pt>
                <c:pt idx="780">
                  <c:v>15.200009728006226</c:v>
                </c:pt>
                <c:pt idx="781">
                  <c:v>15.200009728006226</c:v>
                </c:pt>
                <c:pt idx="782">
                  <c:v>15.200009728006226</c:v>
                </c:pt>
                <c:pt idx="783">
                  <c:v>15.200009728006226</c:v>
                </c:pt>
                <c:pt idx="784">
                  <c:v>15.100009664006183</c:v>
                </c:pt>
                <c:pt idx="785">
                  <c:v>15.01000960640615</c:v>
                </c:pt>
                <c:pt idx="786">
                  <c:v>15.000009600006146</c:v>
                </c:pt>
                <c:pt idx="787">
                  <c:v>15.000009600006146</c:v>
                </c:pt>
                <c:pt idx="788">
                  <c:v>14.940009561606116</c:v>
                </c:pt>
                <c:pt idx="789">
                  <c:v>14.900009536006227</c:v>
                </c:pt>
                <c:pt idx="790">
                  <c:v>14.900009536006227</c:v>
                </c:pt>
                <c:pt idx="791">
                  <c:v>14.800009472006074</c:v>
                </c:pt>
                <c:pt idx="792">
                  <c:v>14.800009472006074</c:v>
                </c:pt>
                <c:pt idx="793">
                  <c:v>14.800009472006074</c:v>
                </c:pt>
                <c:pt idx="794">
                  <c:v>14.800009472006074</c:v>
                </c:pt>
                <c:pt idx="795">
                  <c:v>14.70000940800602</c:v>
                </c:pt>
                <c:pt idx="796">
                  <c:v>14.70000940800602</c:v>
                </c:pt>
                <c:pt idx="797">
                  <c:v>14.70000940800602</c:v>
                </c:pt>
                <c:pt idx="798">
                  <c:v>14.70000940800602</c:v>
                </c:pt>
                <c:pt idx="799">
                  <c:v>14.600009344005986</c:v>
                </c:pt>
                <c:pt idx="800">
                  <c:v>14.600009344005986</c:v>
                </c:pt>
                <c:pt idx="801">
                  <c:v>14.600009344005986</c:v>
                </c:pt>
                <c:pt idx="802">
                  <c:v>14.600009344005986</c:v>
                </c:pt>
                <c:pt idx="803">
                  <c:v>14.600009344005986</c:v>
                </c:pt>
                <c:pt idx="804">
                  <c:v>14.500009280005974</c:v>
                </c:pt>
                <c:pt idx="805">
                  <c:v>14.400009216006053</c:v>
                </c:pt>
                <c:pt idx="806">
                  <c:v>14.30000915200587</c:v>
                </c:pt>
                <c:pt idx="807">
                  <c:v>14.30000915200587</c:v>
                </c:pt>
                <c:pt idx="808">
                  <c:v>14.30000915200587</c:v>
                </c:pt>
                <c:pt idx="809">
                  <c:v>14.30000915200587</c:v>
                </c:pt>
                <c:pt idx="810">
                  <c:v>14.200009088005816</c:v>
                </c:pt>
                <c:pt idx="811">
                  <c:v>14.200009088005816</c:v>
                </c:pt>
                <c:pt idx="812">
                  <c:v>14.200009088005816</c:v>
                </c:pt>
                <c:pt idx="813">
                  <c:v>14.150009056005826</c:v>
                </c:pt>
                <c:pt idx="814">
                  <c:v>14.100009024005773</c:v>
                </c:pt>
                <c:pt idx="815">
                  <c:v>14.100009024005773</c:v>
                </c:pt>
                <c:pt idx="816">
                  <c:v>14.090009017605826</c:v>
                </c:pt>
                <c:pt idx="817">
                  <c:v>14.000008960005735</c:v>
                </c:pt>
                <c:pt idx="819">
                  <c:v>13.9100089024057</c:v>
                </c:pt>
                <c:pt idx="820">
                  <c:v>13.900008896005724</c:v>
                </c:pt>
                <c:pt idx="821">
                  <c:v>13.900008896005724</c:v>
                </c:pt>
                <c:pt idx="822">
                  <c:v>13.900008896005724</c:v>
                </c:pt>
                <c:pt idx="823">
                  <c:v>13.900008896005724</c:v>
                </c:pt>
                <c:pt idx="824">
                  <c:v>13.900008896005724</c:v>
                </c:pt>
                <c:pt idx="825">
                  <c:v>13.900008896005724</c:v>
                </c:pt>
                <c:pt idx="826">
                  <c:v>13.900008896005724</c:v>
                </c:pt>
                <c:pt idx="827">
                  <c:v>13.810008838405761</c:v>
                </c:pt>
                <c:pt idx="828">
                  <c:v>13.800008832005744</c:v>
                </c:pt>
                <c:pt idx="829">
                  <c:v>13.800008832005744</c:v>
                </c:pt>
                <c:pt idx="830">
                  <c:v>13.780008819205674</c:v>
                </c:pt>
                <c:pt idx="833">
                  <c:v>13.70000876800561</c:v>
                </c:pt>
                <c:pt idx="834">
                  <c:v>13.70000876800561</c:v>
                </c:pt>
                <c:pt idx="835">
                  <c:v>13.690008761605608</c:v>
                </c:pt>
                <c:pt idx="836">
                  <c:v>13.600008704005548</c:v>
                </c:pt>
                <c:pt idx="837">
                  <c:v>13.600008704005548</c:v>
                </c:pt>
                <c:pt idx="838">
                  <c:v>13.600008704005548</c:v>
                </c:pt>
                <c:pt idx="839">
                  <c:v>13.560008678405554</c:v>
                </c:pt>
                <c:pt idx="840">
                  <c:v>13.500008640005531</c:v>
                </c:pt>
                <c:pt idx="841">
                  <c:v>13.400008576005504</c:v>
                </c:pt>
                <c:pt idx="842">
                  <c:v>13.400008576005504</c:v>
                </c:pt>
                <c:pt idx="843">
                  <c:v>13.400008576005504</c:v>
                </c:pt>
                <c:pt idx="844">
                  <c:v>13.400008576005504</c:v>
                </c:pt>
                <c:pt idx="845">
                  <c:v>13.400008576005504</c:v>
                </c:pt>
                <c:pt idx="846">
                  <c:v>13.380008563205482</c:v>
                </c:pt>
                <c:pt idx="847">
                  <c:v>13.300008512005476</c:v>
                </c:pt>
                <c:pt idx="848">
                  <c:v>13.200008448005399</c:v>
                </c:pt>
                <c:pt idx="849">
                  <c:v>13.100008384005365</c:v>
                </c:pt>
                <c:pt idx="850">
                  <c:v>13.100008384005365</c:v>
                </c:pt>
                <c:pt idx="851">
                  <c:v>13.100008384005365</c:v>
                </c:pt>
                <c:pt idx="852">
                  <c:v>13.100008384005365</c:v>
                </c:pt>
                <c:pt idx="853">
                  <c:v>13.100008384005365</c:v>
                </c:pt>
                <c:pt idx="854">
                  <c:v>13.000008320005325</c:v>
                </c:pt>
                <c:pt idx="855">
                  <c:v>12.984360467660299</c:v>
                </c:pt>
                <c:pt idx="856">
                  <c:v>12.800008192005254</c:v>
                </c:pt>
                <c:pt idx="857">
                  <c:v>12.800008192005254</c:v>
                </c:pt>
                <c:pt idx="858">
                  <c:v>12.800008192005254</c:v>
                </c:pt>
                <c:pt idx="859">
                  <c:v>12.800008192005254</c:v>
                </c:pt>
                <c:pt idx="860">
                  <c:v>12.800008192005254</c:v>
                </c:pt>
                <c:pt idx="861">
                  <c:v>12.740008153605217</c:v>
                </c:pt>
                <c:pt idx="862">
                  <c:v>12.720008140805211</c:v>
                </c:pt>
                <c:pt idx="863">
                  <c:v>12.7000081280052</c:v>
                </c:pt>
                <c:pt idx="864">
                  <c:v>12.7000081280052</c:v>
                </c:pt>
                <c:pt idx="865">
                  <c:v>12.7000081280052</c:v>
                </c:pt>
                <c:pt idx="866">
                  <c:v>12.7000081280052</c:v>
                </c:pt>
                <c:pt idx="867">
                  <c:v>12.7000081280052</c:v>
                </c:pt>
                <c:pt idx="868">
                  <c:v>12.7000081280052</c:v>
                </c:pt>
                <c:pt idx="869">
                  <c:v>12.7000081280052</c:v>
                </c:pt>
                <c:pt idx="870">
                  <c:v>12.630008083205148</c:v>
                </c:pt>
                <c:pt idx="871">
                  <c:v>12.600008064005149</c:v>
                </c:pt>
                <c:pt idx="872">
                  <c:v>12.600008064005149</c:v>
                </c:pt>
                <c:pt idx="873">
                  <c:v>12.500008000005121</c:v>
                </c:pt>
                <c:pt idx="874">
                  <c:v>12.400007936005126</c:v>
                </c:pt>
                <c:pt idx="875">
                  <c:v>12.400007936005126</c:v>
                </c:pt>
                <c:pt idx="876">
                  <c:v>12.400007936005126</c:v>
                </c:pt>
                <c:pt idx="877">
                  <c:v>12.340007897605076</c:v>
                </c:pt>
                <c:pt idx="878">
                  <c:v>12.300007872005139</c:v>
                </c:pt>
                <c:pt idx="879">
                  <c:v>12.300007872005139</c:v>
                </c:pt>
                <c:pt idx="880">
                  <c:v>12.300007872005139</c:v>
                </c:pt>
                <c:pt idx="881">
                  <c:v>12.200007808005006</c:v>
                </c:pt>
                <c:pt idx="882">
                  <c:v>12.200007808005006</c:v>
                </c:pt>
                <c:pt idx="883">
                  <c:v>12.200007808005006</c:v>
                </c:pt>
                <c:pt idx="884">
                  <c:v>12.000007680004916</c:v>
                </c:pt>
                <c:pt idx="885">
                  <c:v>12.000007680004916</c:v>
                </c:pt>
                <c:pt idx="886">
                  <c:v>12.000007680004916</c:v>
                </c:pt>
                <c:pt idx="887">
                  <c:v>12.000007680004916</c:v>
                </c:pt>
                <c:pt idx="888">
                  <c:v>12.000007680004916</c:v>
                </c:pt>
                <c:pt idx="889">
                  <c:v>11.900007616004872</c:v>
                </c:pt>
                <c:pt idx="890">
                  <c:v>11.900007616004872</c:v>
                </c:pt>
                <c:pt idx="891">
                  <c:v>11.780007539204824</c:v>
                </c:pt>
                <c:pt idx="892">
                  <c:v>11.740007513604807</c:v>
                </c:pt>
                <c:pt idx="893">
                  <c:v>11.700007488004792</c:v>
                </c:pt>
                <c:pt idx="894">
                  <c:v>11.680007475204786</c:v>
                </c:pt>
                <c:pt idx="895">
                  <c:v>11.65000745600477</c:v>
                </c:pt>
                <c:pt idx="896">
                  <c:v>11.65000745600477</c:v>
                </c:pt>
                <c:pt idx="897">
                  <c:v>11.630007443204763</c:v>
                </c:pt>
                <c:pt idx="898">
                  <c:v>11.600007424004751</c:v>
                </c:pt>
                <c:pt idx="899">
                  <c:v>11.600007424004751</c:v>
                </c:pt>
                <c:pt idx="900">
                  <c:v>11.600007424004751</c:v>
                </c:pt>
                <c:pt idx="901">
                  <c:v>11.560007398404776</c:v>
                </c:pt>
                <c:pt idx="902">
                  <c:v>11.490007353604724</c:v>
                </c:pt>
                <c:pt idx="903">
                  <c:v>11.470007340804704</c:v>
                </c:pt>
                <c:pt idx="904">
                  <c:v>11.400007296004773</c:v>
                </c:pt>
                <c:pt idx="905">
                  <c:v>11.340007257604745</c:v>
                </c:pt>
                <c:pt idx="906">
                  <c:v>11.300007232004756</c:v>
                </c:pt>
                <c:pt idx="907">
                  <c:v>11.300007232004756</c:v>
                </c:pt>
                <c:pt idx="908">
                  <c:v>11.240007193604605</c:v>
                </c:pt>
                <c:pt idx="909">
                  <c:v>11.210007174404593</c:v>
                </c:pt>
                <c:pt idx="910">
                  <c:v>11.200007168004568</c:v>
                </c:pt>
                <c:pt idx="911">
                  <c:v>11.200007168004568</c:v>
                </c:pt>
                <c:pt idx="912">
                  <c:v>11.200007168004568</c:v>
                </c:pt>
                <c:pt idx="913">
                  <c:v>11.15000713600457</c:v>
                </c:pt>
                <c:pt idx="914">
                  <c:v>11.110007110404551</c:v>
                </c:pt>
                <c:pt idx="915">
                  <c:v>11.060007078404556</c:v>
                </c:pt>
                <c:pt idx="916">
                  <c:v>11.01000704640451</c:v>
                </c:pt>
                <c:pt idx="917">
                  <c:v>11.000007040004505</c:v>
                </c:pt>
                <c:pt idx="918">
                  <c:v>11.000007040004505</c:v>
                </c:pt>
                <c:pt idx="919">
                  <c:v>11.000007040004505</c:v>
                </c:pt>
                <c:pt idx="920">
                  <c:v>11.000007040004505</c:v>
                </c:pt>
                <c:pt idx="921">
                  <c:v>11.000007040004505</c:v>
                </c:pt>
                <c:pt idx="922">
                  <c:v>11.000007040004505</c:v>
                </c:pt>
                <c:pt idx="923">
                  <c:v>11.000007040004505</c:v>
                </c:pt>
                <c:pt idx="924">
                  <c:v>10.960007014404574</c:v>
                </c:pt>
                <c:pt idx="925">
                  <c:v>10.890006969604476</c:v>
                </c:pt>
                <c:pt idx="926">
                  <c:v>10.850006944004539</c:v>
                </c:pt>
                <c:pt idx="927">
                  <c:v>10.760006886404422</c:v>
                </c:pt>
                <c:pt idx="928">
                  <c:v>10.600006784004346</c:v>
                </c:pt>
                <c:pt idx="929">
                  <c:v>10.570006764804329</c:v>
                </c:pt>
                <c:pt idx="930">
                  <c:v>10.54000674560432</c:v>
                </c:pt>
                <c:pt idx="931">
                  <c:v>10.520006732804324</c:v>
                </c:pt>
                <c:pt idx="932">
                  <c:v>10.500006720004302</c:v>
                </c:pt>
                <c:pt idx="933">
                  <c:v>10.500006720004302</c:v>
                </c:pt>
                <c:pt idx="934">
                  <c:v>10.450006688004404</c:v>
                </c:pt>
                <c:pt idx="935">
                  <c:v>10.300006592004369</c:v>
                </c:pt>
                <c:pt idx="936">
                  <c:v>10.100006464004137</c:v>
                </c:pt>
                <c:pt idx="937">
                  <c:v>10.100006464004137</c:v>
                </c:pt>
                <c:pt idx="938">
                  <c:v>9.9000063360041555</c:v>
                </c:pt>
                <c:pt idx="939">
                  <c:v>9.8000062720041363</c:v>
                </c:pt>
                <c:pt idx="940">
                  <c:v>9.8000062720041363</c:v>
                </c:pt>
                <c:pt idx="941">
                  <c:v>9.8000062720041363</c:v>
                </c:pt>
                <c:pt idx="942">
                  <c:v>9.7500062400040068</c:v>
                </c:pt>
                <c:pt idx="943">
                  <c:v>9.7000062080039768</c:v>
                </c:pt>
                <c:pt idx="944">
                  <c:v>9.4700060608038807</c:v>
                </c:pt>
                <c:pt idx="945">
                  <c:v>9.4400060416038656</c:v>
                </c:pt>
                <c:pt idx="946">
                  <c:v>9.4000060160038768</c:v>
                </c:pt>
                <c:pt idx="947">
                  <c:v>9.4000060160038768</c:v>
                </c:pt>
                <c:pt idx="948">
                  <c:v>9.3000059520038167</c:v>
                </c:pt>
                <c:pt idx="949">
                  <c:v>9.220005900803768</c:v>
                </c:pt>
                <c:pt idx="950">
                  <c:v>9.1000058240037269</c:v>
                </c:pt>
                <c:pt idx="951">
                  <c:v>9.0000057600036829</c:v>
                </c:pt>
                <c:pt idx="952">
                  <c:v>8.9200057088036537</c:v>
                </c:pt>
                <c:pt idx="953">
                  <c:v>8.9000056960036567</c:v>
                </c:pt>
                <c:pt idx="954">
                  <c:v>8.9000056960036567</c:v>
                </c:pt>
                <c:pt idx="955">
                  <c:v>8.9000056960036567</c:v>
                </c:pt>
                <c:pt idx="956">
                  <c:v>8.8500056640036266</c:v>
                </c:pt>
                <c:pt idx="957">
                  <c:v>8.8000056320036268</c:v>
                </c:pt>
                <c:pt idx="958">
                  <c:v>8.7000055680035633</c:v>
                </c:pt>
                <c:pt idx="959">
                  <c:v>8.6700055488035517</c:v>
                </c:pt>
                <c:pt idx="960">
                  <c:v>8.6500055360035528</c:v>
                </c:pt>
                <c:pt idx="961">
                  <c:v>8.6300055232035309</c:v>
                </c:pt>
                <c:pt idx="962">
                  <c:v>8.600005504003521</c:v>
                </c:pt>
                <c:pt idx="963">
                  <c:v>8.600005504003521</c:v>
                </c:pt>
                <c:pt idx="964">
                  <c:v>8.600005504003521</c:v>
                </c:pt>
                <c:pt idx="965">
                  <c:v>8.5000054400034699</c:v>
                </c:pt>
                <c:pt idx="966">
                  <c:v>8.5000054400034699</c:v>
                </c:pt>
                <c:pt idx="967">
                  <c:v>8.4400054016034485</c:v>
                </c:pt>
                <c:pt idx="968">
                  <c:v>8.4000053760034508</c:v>
                </c:pt>
                <c:pt idx="969">
                  <c:v>8.4000053760034508</c:v>
                </c:pt>
                <c:pt idx="970">
                  <c:v>8.4000053760034508</c:v>
                </c:pt>
                <c:pt idx="971">
                  <c:v>8.4000053760034508</c:v>
                </c:pt>
                <c:pt idx="972">
                  <c:v>8.4000053760034508</c:v>
                </c:pt>
                <c:pt idx="973">
                  <c:v>8.3000053120034067</c:v>
                </c:pt>
                <c:pt idx="974">
                  <c:v>8.2100052544033648</c:v>
                </c:pt>
                <c:pt idx="975">
                  <c:v>8.2000052480033574</c:v>
                </c:pt>
                <c:pt idx="976">
                  <c:v>8.1600052224033508</c:v>
                </c:pt>
                <c:pt idx="977">
                  <c:v>8.0000051200032729</c:v>
                </c:pt>
                <c:pt idx="978">
                  <c:v>8.0000051200032729</c:v>
                </c:pt>
                <c:pt idx="979">
                  <c:v>8.0000051200032729</c:v>
                </c:pt>
                <c:pt idx="980">
                  <c:v>7.9900051136032824</c:v>
                </c:pt>
                <c:pt idx="981">
                  <c:v>7.8800050432032274</c:v>
                </c:pt>
                <c:pt idx="982">
                  <c:v>7.8400050176032066</c:v>
                </c:pt>
                <c:pt idx="983">
                  <c:v>7.7000049280031542</c:v>
                </c:pt>
                <c:pt idx="984">
                  <c:v>7.6600049024031369</c:v>
                </c:pt>
                <c:pt idx="985">
                  <c:v>7.6000048640031075</c:v>
                </c:pt>
                <c:pt idx="986">
                  <c:v>7.5200048128030765</c:v>
                </c:pt>
                <c:pt idx="987">
                  <c:v>7.4700047808031123</c:v>
                </c:pt>
                <c:pt idx="988">
                  <c:v>7.4700047808031123</c:v>
                </c:pt>
                <c:pt idx="989">
                  <c:v>7.4200047488030387</c:v>
                </c:pt>
                <c:pt idx="990">
                  <c:v>7.4200047488030387</c:v>
                </c:pt>
                <c:pt idx="991">
                  <c:v>7.3400046976030069</c:v>
                </c:pt>
                <c:pt idx="992">
                  <c:v>7.3400046976030069</c:v>
                </c:pt>
                <c:pt idx="993">
                  <c:v>7.3300046912030012</c:v>
                </c:pt>
                <c:pt idx="994">
                  <c:v>7.2800046592029775</c:v>
                </c:pt>
                <c:pt idx="995">
                  <c:v>7.2400046336029664</c:v>
                </c:pt>
                <c:pt idx="996">
                  <c:v>7.2200046208029445</c:v>
                </c:pt>
                <c:pt idx="997">
                  <c:v>7.2000046080029465</c:v>
                </c:pt>
                <c:pt idx="998">
                  <c:v>7.2000046080029465</c:v>
                </c:pt>
                <c:pt idx="999">
                  <c:v>7.1100045504028655</c:v>
                </c:pt>
                <c:pt idx="1000">
                  <c:v>7.1000045440028945</c:v>
                </c:pt>
                <c:pt idx="1001">
                  <c:v>7.1000045440028945</c:v>
                </c:pt>
                <c:pt idx="1002">
                  <c:v>7.0200044928028804</c:v>
                </c:pt>
                <c:pt idx="1003">
                  <c:v>7.0200044928028804</c:v>
                </c:pt>
                <c:pt idx="1004">
                  <c:v>6.9800044672028587</c:v>
                </c:pt>
                <c:pt idx="1005">
                  <c:v>6.9500044480028471</c:v>
                </c:pt>
                <c:pt idx="1006">
                  <c:v>6.9000044160028304</c:v>
                </c:pt>
                <c:pt idx="1007">
                  <c:v>6.8600043904028105</c:v>
                </c:pt>
                <c:pt idx="1008">
                  <c:v>6.8200043648027755</c:v>
                </c:pt>
                <c:pt idx="1009">
                  <c:v>6.8100043584027645</c:v>
                </c:pt>
                <c:pt idx="1010">
                  <c:v>6.8000043520027775</c:v>
                </c:pt>
                <c:pt idx="1011">
                  <c:v>6.8000043520027775</c:v>
                </c:pt>
                <c:pt idx="1012">
                  <c:v>6.7900043456027808</c:v>
                </c:pt>
                <c:pt idx="1013">
                  <c:v>6.2300039872025534</c:v>
                </c:pt>
                <c:pt idx="1014">
                  <c:v>20.000012800008189</c:v>
                </c:pt>
                <c:pt idx="1015">
                  <c:v>19.000012160007781</c:v>
                </c:pt>
                <c:pt idx="1016">
                  <c:v>14.200009088005816</c:v>
                </c:pt>
                <c:pt idx="1017">
                  <c:v>29.000018560011878</c:v>
                </c:pt>
                <c:pt idx="1018">
                  <c:v>20.000012800008189</c:v>
                </c:pt>
                <c:pt idx="1019">
                  <c:v>20.000012800008189</c:v>
                </c:pt>
                <c:pt idx="1020">
                  <c:v>19.000012160007781</c:v>
                </c:pt>
                <c:pt idx="1021">
                  <c:v>19.000012160007781</c:v>
                </c:pt>
                <c:pt idx="1022">
                  <c:v>17.000010880006929</c:v>
                </c:pt>
                <c:pt idx="1023">
                  <c:v>17.000010880006929</c:v>
                </c:pt>
                <c:pt idx="1024">
                  <c:v>20.000012800008189</c:v>
                </c:pt>
                <c:pt idx="1025">
                  <c:v>12.000007680004916</c:v>
                </c:pt>
                <c:pt idx="1026">
                  <c:v>16.000010240006553</c:v>
                </c:pt>
                <c:pt idx="1027">
                  <c:v>14.000008960005735</c:v>
                </c:pt>
                <c:pt idx="1028">
                  <c:v>14.000008960005735</c:v>
                </c:pt>
                <c:pt idx="1029">
                  <c:v>17.000010880006929</c:v>
                </c:pt>
                <c:pt idx="1030">
                  <c:v>15.000009600006146</c:v>
                </c:pt>
                <c:pt idx="1031">
                  <c:v>18.000011520007373</c:v>
                </c:pt>
                <c:pt idx="1032">
                  <c:v>15.000009600006146</c:v>
                </c:pt>
                <c:pt idx="1033">
                  <c:v>13.000008320005325</c:v>
                </c:pt>
                <c:pt idx="1034">
                  <c:v>25.770016492810555</c:v>
                </c:pt>
                <c:pt idx="1035">
                  <c:v>23.14001480960949</c:v>
                </c:pt>
                <c:pt idx="1036">
                  <c:v>22.870014636809369</c:v>
                </c:pt>
                <c:pt idx="1037">
                  <c:v>22.570014444809246</c:v>
                </c:pt>
                <c:pt idx="1038">
                  <c:v>20.500013120008393</c:v>
                </c:pt>
                <c:pt idx="1039">
                  <c:v>18.910012102407727</c:v>
                </c:pt>
                <c:pt idx="1040">
                  <c:v>16.56001059840678</c:v>
                </c:pt>
                <c:pt idx="1041">
                  <c:v>16.260010406406661</c:v>
                </c:pt>
                <c:pt idx="1042">
                  <c:v>17.980011507207152</c:v>
                </c:pt>
                <c:pt idx="1043">
                  <c:v>13.570008684805558</c:v>
                </c:pt>
                <c:pt idx="1044">
                  <c:v>9.7300062272039867</c:v>
                </c:pt>
                <c:pt idx="1045">
                  <c:v>10.600006784004346</c:v>
                </c:pt>
                <c:pt idx="1046">
                  <c:v>10.370006636804414</c:v>
                </c:pt>
                <c:pt idx="1047">
                  <c:v>10.050006432004126</c:v>
                </c:pt>
                <c:pt idx="1048">
                  <c:v>9.7700062528040768</c:v>
                </c:pt>
                <c:pt idx="1049">
                  <c:v>9.7400062336040047</c:v>
                </c:pt>
                <c:pt idx="1050">
                  <c:v>9.4800060672038828</c:v>
                </c:pt>
                <c:pt idx="1051">
                  <c:v>9.4400060416038656</c:v>
                </c:pt>
                <c:pt idx="1052">
                  <c:v>9.4100060224038558</c:v>
                </c:pt>
                <c:pt idx="1053">
                  <c:v>9.3600059904038346</c:v>
                </c:pt>
                <c:pt idx="1054">
                  <c:v>9.2400059136037829</c:v>
                </c:pt>
                <c:pt idx="1055">
                  <c:v>8.8100056384037035</c:v>
                </c:pt>
                <c:pt idx="1056">
                  <c:v>8.8000056320036268</c:v>
                </c:pt>
                <c:pt idx="1057">
                  <c:v>8.470005420803469</c:v>
                </c:pt>
                <c:pt idx="1058">
                  <c:v>27.300017472011181</c:v>
                </c:pt>
                <c:pt idx="1059">
                  <c:v>25.800016512010565</c:v>
                </c:pt>
                <c:pt idx="1060">
                  <c:v>17.270011052807074</c:v>
                </c:pt>
                <c:pt idx="1061">
                  <c:v>16.930010835206929</c:v>
                </c:pt>
                <c:pt idx="1062">
                  <c:v>12.730008147205215</c:v>
                </c:pt>
                <c:pt idx="1063">
                  <c:v>11.200007168004568</c:v>
                </c:pt>
                <c:pt idx="1064">
                  <c:v>12.25000784000502</c:v>
                </c:pt>
                <c:pt idx="1065">
                  <c:v>9.3200059648038174</c:v>
                </c:pt>
                <c:pt idx="1066">
                  <c:v>19.070012204807789</c:v>
                </c:pt>
                <c:pt idx="1067">
                  <c:v>18.900012096007689</c:v>
                </c:pt>
                <c:pt idx="1068">
                  <c:v>18.720011980807666</c:v>
                </c:pt>
                <c:pt idx="1069">
                  <c:v>18.560011878407586</c:v>
                </c:pt>
                <c:pt idx="1070">
                  <c:v>18.300011712007535</c:v>
                </c:pt>
                <c:pt idx="1071">
                  <c:v>18.200011648007454</c:v>
                </c:pt>
                <c:pt idx="1072">
                  <c:v>17.820011404807296</c:v>
                </c:pt>
                <c:pt idx="1073">
                  <c:v>17.690011321607248</c:v>
                </c:pt>
                <c:pt idx="1074">
                  <c:v>17.400011136007127</c:v>
                </c:pt>
                <c:pt idx="1075">
                  <c:v>15.800010112006472</c:v>
                </c:pt>
                <c:pt idx="1076">
                  <c:v>15.6100099904064</c:v>
                </c:pt>
                <c:pt idx="1077">
                  <c:v>15.400009856006436</c:v>
                </c:pt>
                <c:pt idx="1078">
                  <c:v>14.620009356806024</c:v>
                </c:pt>
                <c:pt idx="1079">
                  <c:v>14.460009254406081</c:v>
                </c:pt>
                <c:pt idx="1080">
                  <c:v>14.380009203206026</c:v>
                </c:pt>
                <c:pt idx="1081">
                  <c:v>14.30000915200587</c:v>
                </c:pt>
                <c:pt idx="1082">
                  <c:v>14.230009107205818</c:v>
                </c:pt>
                <c:pt idx="1083">
                  <c:v>13.680008755205602</c:v>
                </c:pt>
                <c:pt idx="1084">
                  <c:v>11.410007302404674</c:v>
                </c:pt>
                <c:pt idx="1085">
                  <c:v>18.000011520007373</c:v>
                </c:pt>
                <c:pt idx="1086">
                  <c:v>17.200011008007046</c:v>
                </c:pt>
                <c:pt idx="1087">
                  <c:v>17.100010944007003</c:v>
                </c:pt>
                <c:pt idx="1088">
                  <c:v>16.900010816006919</c:v>
                </c:pt>
                <c:pt idx="1089">
                  <c:v>16.700010688006827</c:v>
                </c:pt>
                <c:pt idx="1090">
                  <c:v>16.600010624006831</c:v>
                </c:pt>
                <c:pt idx="1091">
                  <c:v>16.500010560006757</c:v>
                </c:pt>
                <c:pt idx="1092">
                  <c:v>16.500010560006757</c:v>
                </c:pt>
                <c:pt idx="1093">
                  <c:v>16.400010496006715</c:v>
                </c:pt>
                <c:pt idx="1094">
                  <c:v>15.900010176006512</c:v>
                </c:pt>
                <c:pt idx="1095">
                  <c:v>15.800010112006472</c:v>
                </c:pt>
                <c:pt idx="1096">
                  <c:v>15.500009920006352</c:v>
                </c:pt>
                <c:pt idx="1097">
                  <c:v>15.300009792006326</c:v>
                </c:pt>
                <c:pt idx="1098">
                  <c:v>15.100009664006183</c:v>
                </c:pt>
                <c:pt idx="1099">
                  <c:v>14.500009280005974</c:v>
                </c:pt>
                <c:pt idx="1100">
                  <c:v>13.600008704005548</c:v>
                </c:pt>
                <c:pt idx="1101">
                  <c:v>12.90000825600538</c:v>
                </c:pt>
                <c:pt idx="1102">
                  <c:v>12.7000081280052</c:v>
                </c:pt>
                <c:pt idx="1103">
                  <c:v>12.600008064005149</c:v>
                </c:pt>
                <c:pt idx="1104">
                  <c:v>12.500008000005121</c:v>
                </c:pt>
                <c:pt idx="1105">
                  <c:v>12.400007936005126</c:v>
                </c:pt>
                <c:pt idx="1106">
                  <c:v>12.300007872005139</c:v>
                </c:pt>
                <c:pt idx="1107">
                  <c:v>11.600007424004751</c:v>
                </c:pt>
                <c:pt idx="1108">
                  <c:v>11.500007360004709</c:v>
                </c:pt>
                <c:pt idx="1109">
                  <c:v>11.500007360004709</c:v>
                </c:pt>
                <c:pt idx="1110">
                  <c:v>11.200007168004568</c:v>
                </c:pt>
                <c:pt idx="1111">
                  <c:v>9.5000060800038906</c:v>
                </c:pt>
                <c:pt idx="1112">
                  <c:v>8.8000056320036268</c:v>
                </c:pt>
                <c:pt idx="1113">
                  <c:v>8.600005504003521</c:v>
                </c:pt>
                <c:pt idx="1114">
                  <c:v>8.5000054400034699</c:v>
                </c:pt>
                <c:pt idx="1115">
                  <c:v>8.4000053760034508</c:v>
                </c:pt>
                <c:pt idx="1116">
                  <c:v>8.3000053120034067</c:v>
                </c:pt>
                <c:pt idx="1117">
                  <c:v>8.3000053120034067</c:v>
                </c:pt>
                <c:pt idx="1118">
                  <c:v>8.3000053120034067</c:v>
                </c:pt>
                <c:pt idx="1119">
                  <c:v>8.2000052480033574</c:v>
                </c:pt>
                <c:pt idx="1120">
                  <c:v>8.2000052480033574</c:v>
                </c:pt>
                <c:pt idx="1121">
                  <c:v>8.2000052480033574</c:v>
                </c:pt>
                <c:pt idx="1122">
                  <c:v>8.1000051840033169</c:v>
                </c:pt>
                <c:pt idx="1123">
                  <c:v>8.1000051840033169</c:v>
                </c:pt>
                <c:pt idx="1124">
                  <c:v>8.0000051200032729</c:v>
                </c:pt>
                <c:pt idx="1125">
                  <c:v>8.0000051200032729</c:v>
                </c:pt>
                <c:pt idx="1126">
                  <c:v>8.0000051200032729</c:v>
                </c:pt>
                <c:pt idx="1127">
                  <c:v>7.8000049920031964</c:v>
                </c:pt>
                <c:pt idx="1128">
                  <c:v>28.100017984011515</c:v>
                </c:pt>
                <c:pt idx="1129">
                  <c:v>25.000016000010227</c:v>
                </c:pt>
                <c:pt idx="1130">
                  <c:v>20.200012928008274</c:v>
                </c:pt>
                <c:pt idx="1131">
                  <c:v>17.500011200007169</c:v>
                </c:pt>
                <c:pt idx="1132">
                  <c:v>15.000009600006146</c:v>
                </c:pt>
                <c:pt idx="1133">
                  <c:v>14.30000915200587</c:v>
                </c:pt>
                <c:pt idx="1134">
                  <c:v>14.200009088005816</c:v>
                </c:pt>
                <c:pt idx="1135">
                  <c:v>13.800008832005744</c:v>
                </c:pt>
                <c:pt idx="1136">
                  <c:v>13.600008704005548</c:v>
                </c:pt>
                <c:pt idx="1137">
                  <c:v>12.300007872005139</c:v>
                </c:pt>
                <c:pt idx="1138">
                  <c:v>12.300007872005139</c:v>
                </c:pt>
                <c:pt idx="1139">
                  <c:v>11.700007488004792</c:v>
                </c:pt>
                <c:pt idx="1140">
                  <c:v>11.100007104004547</c:v>
                </c:pt>
                <c:pt idx="1141">
                  <c:v>11.100007104004547</c:v>
                </c:pt>
                <c:pt idx="1142">
                  <c:v>10.800006912004529</c:v>
                </c:pt>
                <c:pt idx="1143">
                  <c:v>10.800006912004529</c:v>
                </c:pt>
                <c:pt idx="1144">
                  <c:v>10.500006720004302</c:v>
                </c:pt>
                <c:pt idx="1145">
                  <c:v>10.300006592004369</c:v>
                </c:pt>
                <c:pt idx="1146">
                  <c:v>9.9000063360041555</c:v>
                </c:pt>
                <c:pt idx="1147">
                  <c:v>9.7000062080039768</c:v>
                </c:pt>
                <c:pt idx="1148">
                  <c:v>9.6000061440039328</c:v>
                </c:pt>
                <c:pt idx="1149">
                  <c:v>9.6000061440039328</c:v>
                </c:pt>
                <c:pt idx="1150">
                  <c:v>9.5000060800038906</c:v>
                </c:pt>
                <c:pt idx="1151">
                  <c:v>9.1000058240037269</c:v>
                </c:pt>
                <c:pt idx="1152">
                  <c:v>9.0000057600036829</c:v>
                </c:pt>
                <c:pt idx="1153">
                  <c:v>9.0000057600036829</c:v>
                </c:pt>
                <c:pt idx="1154">
                  <c:v>8.9000056960036567</c:v>
                </c:pt>
                <c:pt idx="1155">
                  <c:v>8.600005504003521</c:v>
                </c:pt>
                <c:pt idx="1156">
                  <c:v>8.3000053120034067</c:v>
                </c:pt>
                <c:pt idx="1157">
                  <c:v>7.900005056003236</c:v>
                </c:pt>
                <c:pt idx="1158">
                  <c:v>7.8000049920031964</c:v>
                </c:pt>
                <c:pt idx="1159">
                  <c:v>7.7000049280031542</c:v>
                </c:pt>
                <c:pt idx="1160">
                  <c:v>7.6000048640031075</c:v>
                </c:pt>
                <c:pt idx="1161">
                  <c:v>6.9600044544028519</c:v>
                </c:pt>
                <c:pt idx="1162">
                  <c:v>6.2500040000025603</c:v>
                </c:pt>
                <c:pt idx="1163">
                  <c:v>11.81000755840495</c:v>
                </c:pt>
                <c:pt idx="1164">
                  <c:v>11.790007545604828</c:v>
                </c:pt>
                <c:pt idx="1165">
                  <c:v>11.730007507204805</c:v>
                </c:pt>
                <c:pt idx="1166">
                  <c:v>11.590007417604754</c:v>
                </c:pt>
                <c:pt idx="1167">
                  <c:v>8.3900053696034362</c:v>
                </c:pt>
                <c:pt idx="1168">
                  <c:v>7.9300050752032494</c:v>
                </c:pt>
                <c:pt idx="1169">
                  <c:v>6.4900041536026594</c:v>
                </c:pt>
                <c:pt idx="1170">
                  <c:v>39.600025344016217</c:v>
                </c:pt>
                <c:pt idx="1171">
                  <c:v>17.000010880006929</c:v>
                </c:pt>
                <c:pt idx="1172">
                  <c:v>11.300007232004756</c:v>
                </c:pt>
                <c:pt idx="1173">
                  <c:v>10.400006656004386</c:v>
                </c:pt>
                <c:pt idx="1174">
                  <c:v>9.4900060736038867</c:v>
                </c:pt>
                <c:pt idx="1175">
                  <c:v>9.4600060544040065</c:v>
                </c:pt>
                <c:pt idx="1176">
                  <c:v>9.3000059520038167</c:v>
                </c:pt>
                <c:pt idx="1177">
                  <c:v>8.9200057088036537</c:v>
                </c:pt>
                <c:pt idx="1178">
                  <c:v>8.8200056448036168</c:v>
                </c:pt>
                <c:pt idx="1179">
                  <c:v>7.6000048640031075</c:v>
                </c:pt>
                <c:pt idx="1180">
                  <c:v>7.5200048128030765</c:v>
                </c:pt>
                <c:pt idx="1181">
                  <c:v>7.2700046528029763</c:v>
                </c:pt>
                <c:pt idx="1182">
                  <c:v>7.2600046464029253</c:v>
                </c:pt>
                <c:pt idx="1183">
                  <c:v>7.1600045824029275</c:v>
                </c:pt>
                <c:pt idx="1184">
                  <c:v>6.9900044736028724</c:v>
                </c:pt>
                <c:pt idx="1185">
                  <c:v>6.9400044416028424</c:v>
                </c:pt>
                <c:pt idx="1186">
                  <c:v>6.8300043712027945</c:v>
                </c:pt>
                <c:pt idx="1187">
                  <c:v>6.8300043712027945</c:v>
                </c:pt>
                <c:pt idx="1188">
                  <c:v>6.770004332802773</c:v>
                </c:pt>
                <c:pt idx="1189">
                  <c:v>6.4400041216026533</c:v>
                </c:pt>
                <c:pt idx="1190">
                  <c:v>6.4300041152026983</c:v>
                </c:pt>
                <c:pt idx="1191">
                  <c:v>6.4300041152026983</c:v>
                </c:pt>
                <c:pt idx="1192">
                  <c:v>6.3500040640025945</c:v>
                </c:pt>
                <c:pt idx="1193">
                  <c:v>6.0600038784024655</c:v>
                </c:pt>
                <c:pt idx="1194">
                  <c:v>14.900009536006227</c:v>
                </c:pt>
                <c:pt idx="1195">
                  <c:v>14.400009216006053</c:v>
                </c:pt>
                <c:pt idx="1196">
                  <c:v>14.30000915200587</c:v>
                </c:pt>
                <c:pt idx="1197">
                  <c:v>14.000008960005735</c:v>
                </c:pt>
                <c:pt idx="1198">
                  <c:v>13.70593370988102</c:v>
                </c:pt>
                <c:pt idx="1199">
                  <c:v>13.640008729605503</c:v>
                </c:pt>
                <c:pt idx="1200">
                  <c:v>13.600008704005548</c:v>
                </c:pt>
                <c:pt idx="1201">
                  <c:v>13.600008704005548</c:v>
                </c:pt>
                <c:pt idx="1202">
                  <c:v>13.540008665605543</c:v>
                </c:pt>
                <c:pt idx="1203">
                  <c:v>13.520008652805537</c:v>
                </c:pt>
                <c:pt idx="1204">
                  <c:v>13.520008652805537</c:v>
                </c:pt>
                <c:pt idx="1205">
                  <c:v>13.400008576005504</c:v>
                </c:pt>
                <c:pt idx="1206">
                  <c:v>13.400008576005504</c:v>
                </c:pt>
                <c:pt idx="1207">
                  <c:v>13.400008576005504</c:v>
                </c:pt>
                <c:pt idx="1208">
                  <c:v>13.380008563205482</c:v>
                </c:pt>
                <c:pt idx="1209">
                  <c:v>13.360008550405476</c:v>
                </c:pt>
                <c:pt idx="1210">
                  <c:v>13.34000853760547</c:v>
                </c:pt>
                <c:pt idx="1211">
                  <c:v>13.222283779298929</c:v>
                </c:pt>
                <c:pt idx="1212">
                  <c:v>13.1800084352054</c:v>
                </c:pt>
                <c:pt idx="1213">
                  <c:v>13.170008428805392</c:v>
                </c:pt>
                <c:pt idx="1214">
                  <c:v>13.170008428805392</c:v>
                </c:pt>
                <c:pt idx="1215">
                  <c:v>13.143053462524291</c:v>
                </c:pt>
                <c:pt idx="1216">
                  <c:v>13.100008384005365</c:v>
                </c:pt>
                <c:pt idx="1217">
                  <c:v>13.080008371205356</c:v>
                </c:pt>
                <c:pt idx="1218">
                  <c:v>13.070008364805354</c:v>
                </c:pt>
                <c:pt idx="1219">
                  <c:v>13.050008352005356</c:v>
                </c:pt>
                <c:pt idx="1220">
                  <c:v>13.030008339205336</c:v>
                </c:pt>
                <c:pt idx="1221">
                  <c:v>13.030008339205336</c:v>
                </c:pt>
                <c:pt idx="1222">
                  <c:v>13.020008332805332</c:v>
                </c:pt>
                <c:pt idx="1223">
                  <c:v>13.020008332805332</c:v>
                </c:pt>
                <c:pt idx="1224">
                  <c:v>13.000008320005325</c:v>
                </c:pt>
                <c:pt idx="1231">
                  <c:v>13.000008320005325</c:v>
                </c:pt>
                <c:pt idx="1232">
                  <c:v>13.000008320005325</c:v>
                </c:pt>
                <c:pt idx="1233">
                  <c:v>13.000008320005325</c:v>
                </c:pt>
                <c:pt idx="1234">
                  <c:v>12.97000830080532</c:v>
                </c:pt>
                <c:pt idx="1235">
                  <c:v>12.97000830080532</c:v>
                </c:pt>
                <c:pt idx="1236">
                  <c:v>12.960008294405405</c:v>
                </c:pt>
                <c:pt idx="1237">
                  <c:v>12.920008268805304</c:v>
                </c:pt>
                <c:pt idx="1238">
                  <c:v>12.90000825600538</c:v>
                </c:pt>
                <c:pt idx="1239">
                  <c:v>12.890008249605369</c:v>
                </c:pt>
                <c:pt idx="1240">
                  <c:v>12.870008236805402</c:v>
                </c:pt>
                <c:pt idx="1241">
                  <c:v>12.850008224005371</c:v>
                </c:pt>
                <c:pt idx="1242">
                  <c:v>12.820008204805276</c:v>
                </c:pt>
                <c:pt idx="1243">
                  <c:v>12.820008204805276</c:v>
                </c:pt>
                <c:pt idx="1244">
                  <c:v>12.800008192005254</c:v>
                </c:pt>
                <c:pt idx="1245">
                  <c:v>12.780008179205234</c:v>
                </c:pt>
                <c:pt idx="1246">
                  <c:v>12.740008153605217</c:v>
                </c:pt>
                <c:pt idx="1247">
                  <c:v>12.710008134405205</c:v>
                </c:pt>
                <c:pt idx="1248">
                  <c:v>12.7000081280052</c:v>
                </c:pt>
                <c:pt idx="1249">
                  <c:v>12.690008121605191</c:v>
                </c:pt>
                <c:pt idx="1250">
                  <c:v>12.690008121605191</c:v>
                </c:pt>
                <c:pt idx="1251">
                  <c:v>12.67000810880519</c:v>
                </c:pt>
                <c:pt idx="1252">
                  <c:v>12.67000810880519</c:v>
                </c:pt>
                <c:pt idx="1253">
                  <c:v>12.660008102405181</c:v>
                </c:pt>
                <c:pt idx="1254">
                  <c:v>12.656008099845184</c:v>
                </c:pt>
                <c:pt idx="1255">
                  <c:v>12.630008083205148</c:v>
                </c:pt>
                <c:pt idx="1256">
                  <c:v>12.600008064005149</c:v>
                </c:pt>
                <c:pt idx="1257">
                  <c:v>12.600008064005149</c:v>
                </c:pt>
                <c:pt idx="1258">
                  <c:v>12.560008038405154</c:v>
                </c:pt>
                <c:pt idx="1259">
                  <c:v>12.540008025605133</c:v>
                </c:pt>
                <c:pt idx="1260">
                  <c:v>12.49000799360512</c:v>
                </c:pt>
                <c:pt idx="1261">
                  <c:v>12.49000799360512</c:v>
                </c:pt>
                <c:pt idx="1262">
                  <c:v>12.480007987205116</c:v>
                </c:pt>
                <c:pt idx="1263">
                  <c:v>12.320007884805054</c:v>
                </c:pt>
                <c:pt idx="1264">
                  <c:v>12.320007884805054</c:v>
                </c:pt>
                <c:pt idx="1265">
                  <c:v>12.240007833605016</c:v>
                </c:pt>
                <c:pt idx="1266">
                  <c:v>12.080007731204956</c:v>
                </c:pt>
                <c:pt idx="1267">
                  <c:v>12.030007699204926</c:v>
                </c:pt>
                <c:pt idx="1268">
                  <c:v>11.76000752640482</c:v>
                </c:pt>
                <c:pt idx="1269">
                  <c:v>11.710007494404795</c:v>
                </c:pt>
                <c:pt idx="1270">
                  <c:v>10.636006807044376</c:v>
                </c:pt>
                <c:pt idx="1271">
                  <c:v>10.375006640004381</c:v>
                </c:pt>
                <c:pt idx="1272">
                  <c:v>6.0000038400024565</c:v>
                </c:pt>
                <c:pt idx="1273">
                  <c:v>23.900015296009784</c:v>
                </c:pt>
                <c:pt idx="1274">
                  <c:v>23.200014848009502</c:v>
                </c:pt>
                <c:pt idx="1275">
                  <c:v>21.400013696008763</c:v>
                </c:pt>
                <c:pt idx="1276">
                  <c:v>21.000013440008598</c:v>
                </c:pt>
                <c:pt idx="1277">
                  <c:v>20.600013184008535</c:v>
                </c:pt>
                <c:pt idx="1278">
                  <c:v>19.600012544008028</c:v>
                </c:pt>
                <c:pt idx="1279">
                  <c:v>19.20001228800767</c:v>
                </c:pt>
                <c:pt idx="1280">
                  <c:v>18.700011968007658</c:v>
                </c:pt>
                <c:pt idx="1281">
                  <c:v>18.700011968007658</c:v>
                </c:pt>
                <c:pt idx="1282">
                  <c:v>18.60001190400763</c:v>
                </c:pt>
                <c:pt idx="1283">
                  <c:v>18.60001190400763</c:v>
                </c:pt>
                <c:pt idx="1284">
                  <c:v>17.600011264007211</c:v>
                </c:pt>
                <c:pt idx="1285">
                  <c:v>17.000010880006929</c:v>
                </c:pt>
                <c:pt idx="1286">
                  <c:v>17.000010880006929</c:v>
                </c:pt>
                <c:pt idx="1287">
                  <c:v>16.600010624006831</c:v>
                </c:pt>
                <c:pt idx="1288">
                  <c:v>15.70001004800643</c:v>
                </c:pt>
                <c:pt idx="1289">
                  <c:v>15.300009792006326</c:v>
                </c:pt>
                <c:pt idx="1290">
                  <c:v>15.200009728006226</c:v>
                </c:pt>
                <c:pt idx="1291">
                  <c:v>14.500009280005974</c:v>
                </c:pt>
                <c:pt idx="1292">
                  <c:v>14.100009024005773</c:v>
                </c:pt>
                <c:pt idx="1293">
                  <c:v>13.70000876800561</c:v>
                </c:pt>
                <c:pt idx="1294">
                  <c:v>13.200008448005399</c:v>
                </c:pt>
                <c:pt idx="1295">
                  <c:v>12.000007680004916</c:v>
                </c:pt>
                <c:pt idx="1296">
                  <c:v>11.900007616004872</c:v>
                </c:pt>
                <c:pt idx="1297">
                  <c:v>11.800007552004876</c:v>
                </c:pt>
                <c:pt idx="1298">
                  <c:v>11.300007232004756</c:v>
                </c:pt>
                <c:pt idx="1299">
                  <c:v>8.0000051200032729</c:v>
                </c:pt>
                <c:pt idx="1300">
                  <c:v>9.3000059520038167</c:v>
                </c:pt>
                <c:pt idx="1301">
                  <c:v>9.2700059328037963</c:v>
                </c:pt>
                <c:pt idx="1302">
                  <c:v>9.1400058496037442</c:v>
                </c:pt>
                <c:pt idx="1303">
                  <c:v>8.9500057280036724</c:v>
                </c:pt>
                <c:pt idx="1304">
                  <c:v>8.7300055872035589</c:v>
                </c:pt>
                <c:pt idx="1305">
                  <c:v>8.4800054272034711</c:v>
                </c:pt>
                <c:pt idx="1306">
                  <c:v>8.4400054016034485</c:v>
                </c:pt>
                <c:pt idx="1307">
                  <c:v>8.4400054016034485</c:v>
                </c:pt>
                <c:pt idx="1308">
                  <c:v>8.1800052352033568</c:v>
                </c:pt>
                <c:pt idx="1309">
                  <c:v>7.0900045376028755</c:v>
                </c:pt>
                <c:pt idx="1310">
                  <c:v>6.9800044672028587</c:v>
                </c:pt>
                <c:pt idx="1311">
                  <c:v>6.6000042240026975</c:v>
                </c:pt>
                <c:pt idx="1312">
                  <c:v>6.4000040960026334</c:v>
                </c:pt>
                <c:pt idx="1313">
                  <c:v>6.2900040256025784</c:v>
                </c:pt>
                <c:pt idx="1314">
                  <c:v>6.0000038400024565</c:v>
                </c:pt>
                <c:pt idx="1315">
                  <c:v>11.258598754798978</c:v>
                </c:pt>
                <c:pt idx="1316">
                  <c:v>11.068068622025448</c:v>
                </c:pt>
                <c:pt idx="1317">
                  <c:v>10.98357954857488</c:v>
                </c:pt>
                <c:pt idx="1318">
                  <c:v>8.615861801576699</c:v>
                </c:pt>
                <c:pt idx="1319">
                  <c:v>8.5901428111243394</c:v>
                </c:pt>
                <c:pt idx="1320">
                  <c:v>8.4340499464437837</c:v>
                </c:pt>
                <c:pt idx="1321">
                  <c:v>7.7775617343962704</c:v>
                </c:pt>
                <c:pt idx="1322">
                  <c:v>7.5096499001217181</c:v>
                </c:pt>
                <c:pt idx="1323">
                  <c:v>7.2595808318027695</c:v>
                </c:pt>
                <c:pt idx="1324">
                  <c:v>6.3000040320025787</c:v>
                </c:pt>
              </c:numCache>
            </c:numRef>
          </c:yVal>
          <c:smooth val="0"/>
          <c:extLst>
            <c:ext xmlns:c16="http://schemas.microsoft.com/office/drawing/2014/chart" uri="{C3380CC4-5D6E-409C-BE32-E72D297353CC}">
              <c16:uniqueId val="{00000000-A87C-464D-8175-EBF6AABC2BF9}"/>
            </c:ext>
          </c:extLst>
        </c:ser>
        <c:dLbls>
          <c:showLegendKey val="0"/>
          <c:showVal val="0"/>
          <c:showCatName val="0"/>
          <c:showSerName val="0"/>
          <c:showPercent val="0"/>
          <c:showBubbleSize val="0"/>
        </c:dLbls>
        <c:axId val="595389200"/>
        <c:axId val="595386848"/>
      </c:scatterChart>
      <c:valAx>
        <c:axId val="595389200"/>
        <c:scaling>
          <c:logBase val="10"/>
          <c:orientation val="minMax"/>
          <c:max val="1.0000000000000215E-7"/>
          <c:min val="1.0000000000000353E-12"/>
        </c:scaling>
        <c:delete val="0"/>
        <c:axPos val="b"/>
        <c:title>
          <c:tx>
            <c:rich>
              <a:bodyPr/>
              <a:lstStyle/>
              <a:p>
                <a:pPr>
                  <a:defRPr sz="1800" b="0" i="0" u="none" strike="noStrike" baseline="0">
                    <a:solidFill>
                      <a:schemeClr val="bg1"/>
                    </a:solidFill>
                    <a:latin typeface="Calibri"/>
                    <a:ea typeface="Calibri"/>
                    <a:cs typeface="Calibri"/>
                  </a:defRPr>
                </a:pPr>
                <a:r>
                  <a:rPr lang="it-IT" sz="1800" b="1" i="0" u="none" strike="noStrike" baseline="30000">
                    <a:solidFill>
                      <a:schemeClr val="bg1"/>
                    </a:solidFill>
                    <a:latin typeface="Calibri"/>
                  </a:rPr>
                  <a:t>3</a:t>
                </a:r>
                <a:r>
                  <a:rPr lang="it-IT" sz="1800" b="1" i="0" u="none" strike="noStrike" baseline="0">
                    <a:solidFill>
                      <a:schemeClr val="bg1"/>
                    </a:solidFill>
                    <a:latin typeface="Calibri"/>
                  </a:rPr>
                  <a:t>He (ppm)</a:t>
                </a:r>
              </a:p>
            </c:rich>
          </c:tx>
          <c:layout>
            <c:manualLayout>
              <c:xMode val="edge"/>
              <c:yMode val="edge"/>
              <c:x val="0.44876858747087306"/>
              <c:y val="0.9401582637991146"/>
            </c:manualLayout>
          </c:layout>
          <c:overlay val="0"/>
        </c:title>
        <c:numFmt formatCode="0.E+00" sourceLinked="0"/>
        <c:majorTickMark val="in"/>
        <c:minorTickMark val="in"/>
        <c:tickLblPos val="nextTo"/>
        <c:txPr>
          <a:bodyPr rot="0" vert="horz"/>
          <a:lstStyle/>
          <a:p>
            <a:pPr>
              <a:defRPr sz="1400" b="0" i="0" u="none" strike="noStrike" baseline="0">
                <a:solidFill>
                  <a:schemeClr val="tx1"/>
                </a:solidFill>
                <a:latin typeface="Calibri"/>
                <a:ea typeface="Calibri"/>
                <a:cs typeface="Calibri"/>
              </a:defRPr>
            </a:pPr>
            <a:endParaRPr lang="it-IT"/>
          </a:p>
        </c:txPr>
        <c:crossAx val="595386848"/>
        <c:crossesAt val="1.0000000000000359E-12"/>
        <c:crossBetween val="midCat"/>
      </c:valAx>
      <c:valAx>
        <c:axId val="595386848"/>
        <c:scaling>
          <c:orientation val="minMax"/>
          <c:max val="50"/>
          <c:min val="5"/>
        </c:scaling>
        <c:delete val="0"/>
        <c:axPos val="l"/>
        <c:title>
          <c:tx>
            <c:rich>
              <a:bodyPr/>
              <a:lstStyle/>
              <a:p>
                <a:pPr>
                  <a:defRPr sz="1800" b="0" i="0" u="none" strike="noStrike" baseline="0">
                    <a:solidFill>
                      <a:schemeClr val="bg1"/>
                    </a:solidFill>
                    <a:latin typeface="Calibri"/>
                    <a:ea typeface="Calibri"/>
                    <a:cs typeface="Calibri"/>
                  </a:defRPr>
                </a:pPr>
                <a:r>
                  <a:rPr lang="it-IT" sz="1800" b="1" i="0" u="none" strike="noStrike" baseline="30000">
                    <a:solidFill>
                      <a:schemeClr val="bg1"/>
                    </a:solidFill>
                    <a:latin typeface="Calibri"/>
                  </a:rPr>
                  <a:t>3</a:t>
                </a:r>
                <a:r>
                  <a:rPr lang="it-IT" sz="1800" b="1" i="0" u="none" strike="noStrike" baseline="0">
                    <a:solidFill>
                      <a:schemeClr val="bg1"/>
                    </a:solidFill>
                    <a:latin typeface="Calibri"/>
                  </a:rPr>
                  <a:t>He/</a:t>
                </a:r>
                <a:r>
                  <a:rPr lang="it-IT" sz="1800" b="1" i="0" u="none" strike="noStrike" baseline="30000">
                    <a:solidFill>
                      <a:schemeClr val="bg1"/>
                    </a:solidFill>
                    <a:latin typeface="Calibri"/>
                  </a:rPr>
                  <a:t>4</a:t>
                </a:r>
                <a:r>
                  <a:rPr lang="it-IT" sz="1800" b="1" i="0" u="none" strike="noStrike" baseline="0">
                    <a:solidFill>
                      <a:schemeClr val="bg1"/>
                    </a:solidFill>
                    <a:latin typeface="Calibri"/>
                  </a:rPr>
                  <a:t>He (R/R</a:t>
                </a:r>
                <a:r>
                  <a:rPr lang="it-IT" sz="1800" b="1" i="0" u="none" strike="noStrike" baseline="-25000">
                    <a:solidFill>
                      <a:schemeClr val="bg1"/>
                    </a:solidFill>
                    <a:latin typeface="Calibri"/>
                  </a:rPr>
                  <a:t>A</a:t>
                </a:r>
                <a:r>
                  <a:rPr lang="it-IT" sz="1800" b="1" i="0" u="none" strike="noStrike" baseline="0">
                    <a:solidFill>
                      <a:schemeClr val="bg1"/>
                    </a:solidFill>
                    <a:latin typeface="Calibri"/>
                  </a:rPr>
                  <a:t>)</a:t>
                </a:r>
              </a:p>
            </c:rich>
          </c:tx>
          <c:layout>
            <c:manualLayout>
              <c:xMode val="edge"/>
              <c:yMode val="edge"/>
              <c:x val="3.4115988665974232E-4"/>
              <c:y val="0.37086770870059182"/>
            </c:manualLayout>
          </c:layout>
          <c:overlay val="0"/>
        </c:title>
        <c:numFmt formatCode="#,##0" sourceLinked="0"/>
        <c:majorTickMark val="in"/>
        <c:minorTickMark val="in"/>
        <c:tickLblPos val="nextTo"/>
        <c:txPr>
          <a:bodyPr rot="0" vert="horz"/>
          <a:lstStyle/>
          <a:p>
            <a:pPr>
              <a:defRPr sz="1400" b="0" i="0" u="none" strike="noStrike" baseline="0">
                <a:solidFill>
                  <a:schemeClr val="bg1"/>
                </a:solidFill>
                <a:latin typeface="Calibri"/>
                <a:ea typeface="Calibri"/>
                <a:cs typeface="Calibri"/>
              </a:defRPr>
            </a:pPr>
            <a:endParaRPr lang="it-IT"/>
          </a:p>
        </c:txPr>
        <c:crossAx val="595389200"/>
        <c:crossesAt val="1.0000000000000353E-12"/>
        <c:crossBetween val="midCat"/>
      </c:valAx>
      <c:spPr>
        <a:solidFill>
          <a:sysClr val="window" lastClr="FFFFFF"/>
        </a:solidFill>
        <a:ln>
          <a:solidFill>
            <a:schemeClr val="tx1"/>
          </a:solidFill>
        </a:ln>
      </c:spPr>
    </c:plotArea>
    <c:legend>
      <c:legendPos val="r"/>
      <c:layout>
        <c:manualLayout>
          <c:xMode val="edge"/>
          <c:yMode val="edge"/>
          <c:x val="0.14018800682893098"/>
          <c:y val="4.4068066647510833E-2"/>
          <c:w val="0.14907944861533778"/>
          <c:h val="8.646804144605659E-2"/>
        </c:manualLayout>
      </c:layout>
      <c:overlay val="0"/>
      <c:txPr>
        <a:bodyPr/>
        <a:lstStyle/>
        <a:p>
          <a:pPr>
            <a:defRPr sz="2800" b="1" i="0" u="none" strike="noStrike" baseline="0">
              <a:solidFill>
                <a:srgbClr val="000000"/>
              </a:solidFill>
              <a:latin typeface="Calibri"/>
              <a:ea typeface="Calibri"/>
              <a:cs typeface="Calibri"/>
            </a:defRPr>
          </a:pPr>
          <a:endParaRPr lang="it-IT"/>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989150090416"/>
          <c:y val="3.7313432835820892E-2"/>
          <c:w val="0.81012658227848722"/>
          <c:h val="0.84079601990050434"/>
        </c:manualLayout>
      </c:layout>
      <c:scatterChart>
        <c:scatterStyle val="lineMarker"/>
        <c:varyColors val="0"/>
        <c:ser>
          <c:idx val="1"/>
          <c:order val="0"/>
          <c:tx>
            <c:v>MORB</c:v>
          </c:tx>
          <c:spPr>
            <a:ln w="28575">
              <a:noFill/>
            </a:ln>
          </c:spPr>
          <c:marker>
            <c:symbol val="x"/>
            <c:size val="5"/>
            <c:spPr>
              <a:ln w="9525">
                <a:solidFill>
                  <a:srgbClr val="0070C0"/>
                </a:solidFill>
              </a:ln>
            </c:spPr>
          </c:marker>
          <c:xVal>
            <c:numRef>
              <c:f>MORB!$N$2:$N$1405</c:f>
              <c:numCache>
                <c:formatCode>0.00E+00</c:formatCode>
                <c:ptCount val="1404"/>
                <c:pt idx="0">
                  <c:v>4.8468362984039427E-11</c:v>
                </c:pt>
                <c:pt idx="1">
                  <c:v>4.687554607177812E-10</c:v>
                </c:pt>
                <c:pt idx="2">
                  <c:v>3.793908142387057E-10</c:v>
                </c:pt>
                <c:pt idx="3">
                  <c:v>2.9166934738267237E-10</c:v>
                </c:pt>
                <c:pt idx="4">
                  <c:v>1.1978431951911079E-11</c:v>
                </c:pt>
                <c:pt idx="5">
                  <c:v>1.5017470325467151E-10</c:v>
                </c:pt>
                <c:pt idx="6">
                  <c:v>2.0724789156722216E-10</c:v>
                </c:pt>
                <c:pt idx="7">
                  <c:v>1.4345181502345021E-11</c:v>
                </c:pt>
                <c:pt idx="8">
                  <c:v>8.3063971018086866E-11</c:v>
                </c:pt>
                <c:pt idx="9">
                  <c:v>5.0755882483764904E-10</c:v>
                </c:pt>
                <c:pt idx="10">
                  <c:v>1.0987485424848126E-10</c:v>
                </c:pt>
                <c:pt idx="11">
                  <c:v>3.5980173027312103E-13</c:v>
                </c:pt>
                <c:pt idx="12">
                  <c:v>6.1706110920483951E-8</c:v>
                </c:pt>
                <c:pt idx="13">
                  <c:v>1.2902186828828404E-8</c:v>
                </c:pt>
                <c:pt idx="14">
                  <c:v>1.0921435561147635E-8</c:v>
                </c:pt>
                <c:pt idx="15">
                  <c:v>6.1100467675729406E-11</c:v>
                </c:pt>
                <c:pt idx="16">
                  <c:v>8.0347015707806083E-11</c:v>
                </c:pt>
                <c:pt idx="17">
                  <c:v>2.2176471335798802E-10</c:v>
                </c:pt>
                <c:pt idx="18">
                  <c:v>1.0702311849479848E-9</c:v>
                </c:pt>
                <c:pt idx="19">
                  <c:v>1.6870192582637947E-9</c:v>
                </c:pt>
                <c:pt idx="20">
                  <c:v>3.3455335697130241E-10</c:v>
                </c:pt>
                <c:pt idx="21">
                  <c:v>4.9544099565367419E-10</c:v>
                </c:pt>
                <c:pt idx="22">
                  <c:v>7.2471667810441166E-10</c:v>
                </c:pt>
                <c:pt idx="23">
                  <c:v>2.3322229211941012E-11</c:v>
                </c:pt>
                <c:pt idx="24">
                  <c:v>1.3310946376148543E-8</c:v>
                </c:pt>
                <c:pt idx="25">
                  <c:v>4.6363727887073157E-10</c:v>
                </c:pt>
                <c:pt idx="26">
                  <c:v>3.1974984749705405E-11</c:v>
                </c:pt>
                <c:pt idx="27">
                  <c:v>2.7375074662905862E-10</c:v>
                </c:pt>
                <c:pt idx="28">
                  <c:v>1.3344008540165939E-11</c:v>
                </c:pt>
                <c:pt idx="29">
                  <c:v>6.7309055577796946E-10</c:v>
                </c:pt>
                <c:pt idx="30">
                  <c:v>3.9933732700447134E-9</c:v>
                </c:pt>
                <c:pt idx="31">
                  <c:v>2.3107771931831412E-10</c:v>
                </c:pt>
                <c:pt idx="32">
                  <c:v>1.0013218908460227E-9</c:v>
                </c:pt>
                <c:pt idx="33">
                  <c:v>4.6287029623699675E-10</c:v>
                </c:pt>
                <c:pt idx="34">
                  <c:v>8.6597055422117869E-10</c:v>
                </c:pt>
                <c:pt idx="35">
                  <c:v>1.8867127432104883E-9</c:v>
                </c:pt>
                <c:pt idx="36">
                  <c:v>2.3960140334490096E-10</c:v>
                </c:pt>
                <c:pt idx="37">
                  <c:v>3.4345432695363327E-8</c:v>
                </c:pt>
                <c:pt idx="38">
                  <c:v>3.0267269371052946E-8</c:v>
                </c:pt>
                <c:pt idx="39">
                  <c:v>3.72520238412959E-8</c:v>
                </c:pt>
                <c:pt idx="40">
                  <c:v>1.8715369120693679E-8</c:v>
                </c:pt>
                <c:pt idx="41">
                  <c:v>5.0437175136936532E-11</c:v>
                </c:pt>
                <c:pt idx="42">
                  <c:v>2.9442700986186406E-8</c:v>
                </c:pt>
                <c:pt idx="43">
                  <c:v>5.1140118443961524E-8</c:v>
                </c:pt>
                <c:pt idx="45">
                  <c:v>4.793269139120981E-8</c:v>
                </c:pt>
                <c:pt idx="46">
                  <c:v>1.4050923278305425E-8</c:v>
                </c:pt>
                <c:pt idx="47">
                  <c:v>9.8292920050328319E-9</c:v>
                </c:pt>
                <c:pt idx="48">
                  <c:v>2.4220765501290407E-8</c:v>
                </c:pt>
                <c:pt idx="49">
                  <c:v>7.9751301040835016E-9</c:v>
                </c:pt>
                <c:pt idx="50">
                  <c:v>1.8017886531447678E-8</c:v>
                </c:pt>
                <c:pt idx="51">
                  <c:v>1.1129935694587802E-8</c:v>
                </c:pt>
                <c:pt idx="52">
                  <c:v>3.6882184318884345E-8</c:v>
                </c:pt>
                <c:pt idx="53">
                  <c:v>3.8848539148780022E-8</c:v>
                </c:pt>
                <c:pt idx="54">
                  <c:v>2.426390517175706E-8</c:v>
                </c:pt>
                <c:pt idx="55">
                  <c:v>2.5372381238324459E-8</c:v>
                </c:pt>
                <c:pt idx="56">
                  <c:v>1.0938810572267544E-8</c:v>
                </c:pt>
                <c:pt idx="57">
                  <c:v>1.4456009251846161E-8</c:v>
                </c:pt>
                <c:pt idx="58">
                  <c:v>6.5848810000382489E-9</c:v>
                </c:pt>
                <c:pt idx="59">
                  <c:v>1.4743938007549133E-8</c:v>
                </c:pt>
                <c:pt idx="60">
                  <c:v>5.0511639470307517E-8</c:v>
                </c:pt>
                <c:pt idx="61">
                  <c:v>2.2726514544969811E-9</c:v>
                </c:pt>
                <c:pt idx="62">
                  <c:v>4.9511335258684296E-8</c:v>
                </c:pt>
                <c:pt idx="63">
                  <c:v>1.1259007205764847E-8</c:v>
                </c:pt>
                <c:pt idx="64">
                  <c:v>3.6487523352015689E-8</c:v>
                </c:pt>
                <c:pt idx="65">
                  <c:v>1.1358292983593224E-9</c:v>
                </c:pt>
                <c:pt idx="66">
                  <c:v>6.0663610253283759E-9</c:v>
                </c:pt>
                <c:pt idx="67">
                  <c:v>5.1112318426170297E-9</c:v>
                </c:pt>
                <c:pt idx="68">
                  <c:v>3.7172595219033153E-9</c:v>
                </c:pt>
                <c:pt idx="69">
                  <c:v>2.2498157255964126E-8</c:v>
                </c:pt>
                <c:pt idx="70">
                  <c:v>1.7548761231207741E-10</c:v>
                </c:pt>
                <c:pt idx="71">
                  <c:v>9.1342915602323668E-9</c:v>
                </c:pt>
                <c:pt idx="72">
                  <c:v>4.5175028912019331E-9</c:v>
                </c:pt>
                <c:pt idx="73">
                  <c:v>1.8243761676007986E-9</c:v>
                </c:pt>
                <c:pt idx="74">
                  <c:v>1.1676007472644785E-8</c:v>
                </c:pt>
                <c:pt idx="75">
                  <c:v>2.9190018681612599E-8</c:v>
                </c:pt>
                <c:pt idx="76">
                  <c:v>2.1672496727541372E-10</c:v>
                </c:pt>
                <c:pt idx="77">
                  <c:v>4.5038510967505101E-9</c:v>
                </c:pt>
                <c:pt idx="78">
                  <c:v>8.488934004346564E-9</c:v>
                </c:pt>
                <c:pt idx="79">
                  <c:v>5.4363927650058297E-8</c:v>
                </c:pt>
                <c:pt idx="80">
                  <c:v>4.039690085401839E-8</c:v>
                </c:pt>
                <c:pt idx="81">
                  <c:v>5.6324821762172133E-8</c:v>
                </c:pt>
                <c:pt idx="82">
                  <c:v>5.4016427427658252E-8</c:v>
                </c:pt>
                <c:pt idx="83">
                  <c:v>4.0858579720919923E-8</c:v>
                </c:pt>
                <c:pt idx="84">
                  <c:v>3.2426735038825457E-8</c:v>
                </c:pt>
                <c:pt idx="85">
                  <c:v>6.7017900034315673E-11</c:v>
                </c:pt>
                <c:pt idx="86">
                  <c:v>2.1289352910900812E-8</c:v>
                </c:pt>
                <c:pt idx="87">
                  <c:v>3.7142809485684754E-8</c:v>
                </c:pt>
                <c:pt idx="88">
                  <c:v>3.0525412393407241E-8</c:v>
                </c:pt>
                <c:pt idx="89">
                  <c:v>1.9452566021071139E-8</c:v>
                </c:pt>
                <c:pt idx="90">
                  <c:v>1.4864359245333291E-9</c:v>
                </c:pt>
                <c:pt idx="91">
                  <c:v>3.0024019215372891E-8</c:v>
                </c:pt>
                <c:pt idx="92">
                  <c:v>2.8773018414732475E-8</c:v>
                </c:pt>
                <c:pt idx="93">
                  <c:v>2.1267013610889216E-8</c:v>
                </c:pt>
                <c:pt idx="95">
                  <c:v>1.9695319747862331E-8</c:v>
                </c:pt>
                <c:pt idx="96">
                  <c:v>3.2550842261111287E-8</c:v>
                </c:pt>
                <c:pt idx="97">
                  <c:v>2.8698554081360715E-8</c:v>
                </c:pt>
                <c:pt idx="103">
                  <c:v>2.3064086189586612E-9</c:v>
                </c:pt>
                <c:pt idx="104">
                  <c:v>8.880119968991263E-9</c:v>
                </c:pt>
                <c:pt idx="105">
                  <c:v>9.8528723772672698E-9</c:v>
                </c:pt>
                <c:pt idx="106">
                  <c:v>1.0949980222273266E-8</c:v>
                </c:pt>
                <c:pt idx="107">
                  <c:v>8.5497465432666074E-9</c:v>
                </c:pt>
                <c:pt idx="108">
                  <c:v>2.48904480727445E-8</c:v>
                </c:pt>
                <c:pt idx="109">
                  <c:v>1.8718099479583981E-8</c:v>
                </c:pt>
                <c:pt idx="110">
                  <c:v>1.6486403408441354E-8</c:v>
                </c:pt>
                <c:pt idx="111">
                  <c:v>6.7454757456760528E-9</c:v>
                </c:pt>
                <c:pt idx="112">
                  <c:v>2.1993785504594692E-8</c:v>
                </c:pt>
                <c:pt idx="113">
                  <c:v>5.4661784983544149E-9</c:v>
                </c:pt>
                <c:pt idx="114">
                  <c:v>4.9914931945558346E-8</c:v>
                </c:pt>
                <c:pt idx="115">
                  <c:v>6.1148000741863523E-8</c:v>
                </c:pt>
                <c:pt idx="116">
                  <c:v>4.8128780802420724E-8</c:v>
                </c:pt>
                <c:pt idx="117">
                  <c:v>9.1565668815247272E-9</c:v>
                </c:pt>
                <c:pt idx="118">
                  <c:v>1.3783697513131097E-9</c:v>
                </c:pt>
                <c:pt idx="119">
                  <c:v>3.5309497598079558E-11</c:v>
                </c:pt>
                <c:pt idx="120">
                  <c:v>1.9368917753250557E-8</c:v>
                </c:pt>
                <c:pt idx="121">
                  <c:v>1.7302532502192539E-8</c:v>
                </c:pt>
                <c:pt idx="122">
                  <c:v>1.2100889183171134E-8</c:v>
                </c:pt>
                <c:pt idx="123">
                  <c:v>2.1180634984178325E-11</c:v>
                </c:pt>
                <c:pt idx="124">
                  <c:v>1.0261185138587452E-8</c:v>
                </c:pt>
                <c:pt idx="125">
                  <c:v>8.6924202060064135E-11</c:v>
                </c:pt>
                <c:pt idx="126">
                  <c:v>6.508108272332315E-11</c:v>
                </c:pt>
                <c:pt idx="127">
                  <c:v>9.0611179419728193E-11</c:v>
                </c:pt>
                <c:pt idx="128">
                  <c:v>1.5522239219947957E-11</c:v>
                </c:pt>
                <c:pt idx="129">
                  <c:v>4.2851741710829727E-9</c:v>
                </c:pt>
                <c:pt idx="130">
                  <c:v>1.1532043094793503E-9</c:v>
                </c:pt>
                <c:pt idx="131">
                  <c:v>5.9562880221680563E-8</c:v>
                </c:pt>
                <c:pt idx="132">
                  <c:v>3.5156597500223411E-11</c:v>
                </c:pt>
                <c:pt idx="133">
                  <c:v>4.9575632585072592E-9</c:v>
                </c:pt>
                <c:pt idx="134">
                  <c:v>6.0054740220749766E-11</c:v>
                </c:pt>
                <c:pt idx="141">
                  <c:v>3.6720425369407943E-8</c:v>
                </c:pt>
                <c:pt idx="152">
                  <c:v>8.6187128861619735E-9</c:v>
                </c:pt>
                <c:pt idx="155">
                  <c:v>2.8885015152032691E-8</c:v>
                </c:pt>
                <c:pt idx="156">
                  <c:v>4.1251999615565514E-10</c:v>
                </c:pt>
                <c:pt idx="157">
                  <c:v>1.0117617903846887E-10</c:v>
                </c:pt>
                <c:pt idx="158">
                  <c:v>3.0580019571213619E-12</c:v>
                </c:pt>
                <c:pt idx="159">
                  <c:v>9.8868777561735008E-12</c:v>
                </c:pt>
                <c:pt idx="160">
                  <c:v>1.3975466087155791E-10</c:v>
                </c:pt>
                <c:pt idx="161">
                  <c:v>3.0152097868772103E-11</c:v>
                </c:pt>
                <c:pt idx="162">
                  <c:v>3.2764058468998164E-10</c:v>
                </c:pt>
                <c:pt idx="164">
                  <c:v>9.5893679229100235E-11</c:v>
                </c:pt>
                <c:pt idx="165">
                  <c:v>3.3534267890503855E-11</c:v>
                </c:pt>
                <c:pt idx="166">
                  <c:v>1.0569467478745024E-10</c:v>
                </c:pt>
                <c:pt idx="167">
                  <c:v>2.1176415338620656E-11</c:v>
                </c:pt>
                <c:pt idx="169">
                  <c:v>1.9811980536810976E-10</c:v>
                </c:pt>
                <c:pt idx="170">
                  <c:v>1.8852383494097349E-10</c:v>
                </c:pt>
                <c:pt idx="172">
                  <c:v>6.9437990868888181E-11</c:v>
                </c:pt>
                <c:pt idx="173">
                  <c:v>3.3145067641415665E-10</c:v>
                </c:pt>
                <c:pt idx="174">
                  <c:v>2.4081765412330715E-10</c:v>
                </c:pt>
                <c:pt idx="175">
                  <c:v>1.0188706520772374E-12</c:v>
                </c:pt>
                <c:pt idx="176">
                  <c:v>2.0167920050326462E-10</c:v>
                </c:pt>
                <c:pt idx="179">
                  <c:v>1.2451981153139492E-8</c:v>
                </c:pt>
                <c:pt idx="181">
                  <c:v>3.1060562735903979E-12</c:v>
                </c:pt>
                <c:pt idx="182">
                  <c:v>1.8537485914976106E-9</c:v>
                </c:pt>
                <c:pt idx="184">
                  <c:v>2.4196244742816392E-10</c:v>
                </c:pt>
                <c:pt idx="198">
                  <c:v>2.4437119156897419E-8</c:v>
                </c:pt>
                <c:pt idx="199">
                  <c:v>4.7779783711946335E-8</c:v>
                </c:pt>
                <c:pt idx="200">
                  <c:v>3.0141665829398857E-9</c:v>
                </c:pt>
                <c:pt idx="201">
                  <c:v>4.5029067995279036E-8</c:v>
                </c:pt>
                <c:pt idx="202">
                  <c:v>2.1476506602107659E-10</c:v>
                </c:pt>
                <c:pt idx="203">
                  <c:v>5.0146764236787755E-11</c:v>
                </c:pt>
                <c:pt idx="204">
                  <c:v>9.3375047260033346E-11</c:v>
                </c:pt>
                <c:pt idx="205">
                  <c:v>2.3999854645621814E-12</c:v>
                </c:pt>
                <c:pt idx="206">
                  <c:v>7.9808390363086233E-11</c:v>
                </c:pt>
                <c:pt idx="207">
                  <c:v>1.1655852459745863E-10</c:v>
                </c:pt>
                <c:pt idx="208">
                  <c:v>2.9706735110984888E-8</c:v>
                </c:pt>
                <c:pt idx="209">
                  <c:v>7.7236888717325501E-13</c:v>
                </c:pt>
                <c:pt idx="210">
                  <c:v>3.3278700799521473E-8</c:v>
                </c:pt>
                <c:pt idx="211">
                  <c:v>1.1426551955850765E-10</c:v>
                </c:pt>
                <c:pt idx="212">
                  <c:v>9.9746463837740088E-11</c:v>
                </c:pt>
                <c:pt idx="213">
                  <c:v>5.7754536962905476E-11</c:v>
                </c:pt>
                <c:pt idx="214">
                  <c:v>1.5676231461359879E-10</c:v>
                </c:pt>
                <c:pt idx="215">
                  <c:v>1.0826865857765949E-10</c:v>
                </c:pt>
                <c:pt idx="216">
                  <c:v>3.5647565671586056E-11</c:v>
                </c:pt>
                <c:pt idx="217">
                  <c:v>5.6496089728927915E-11</c:v>
                </c:pt>
                <c:pt idx="218">
                  <c:v>1.5041795341035241E-11</c:v>
                </c:pt>
                <c:pt idx="219">
                  <c:v>2.5038632096153904E-10</c:v>
                </c:pt>
                <c:pt idx="220">
                  <c:v>1.6984073369807686E-11</c:v>
                </c:pt>
                <c:pt idx="221">
                  <c:v>1.4837018424263506E-10</c:v>
                </c:pt>
                <c:pt idx="222">
                  <c:v>5.5166935145752496E-8</c:v>
                </c:pt>
                <c:pt idx="223">
                  <c:v>4.4260110469328977E-11</c:v>
                </c:pt>
                <c:pt idx="224">
                  <c:v>1.4296368017497433E-8</c:v>
                </c:pt>
                <c:pt idx="225">
                  <c:v>1.1749022089728366E-8</c:v>
                </c:pt>
                <c:pt idx="226">
                  <c:v>1.1931171921664684E-10</c:v>
                </c:pt>
                <c:pt idx="227">
                  <c:v>2.7774203489777161E-11</c:v>
                </c:pt>
                <c:pt idx="228">
                  <c:v>4.2671786238515678E-11</c:v>
                </c:pt>
                <c:pt idx="229">
                  <c:v>2.1905669376771915E-11</c:v>
                </c:pt>
                <c:pt idx="230">
                  <c:v>1.6477715902881408E-10</c:v>
                </c:pt>
                <c:pt idx="231">
                  <c:v>2.3203086278547305E-13</c:v>
                </c:pt>
                <c:pt idx="232">
                  <c:v>1.6818822233942013E-8</c:v>
                </c:pt>
                <c:pt idx="233">
                  <c:v>1.1118766044581924E-10</c:v>
                </c:pt>
                <c:pt idx="234">
                  <c:v>1.0580140699861856E-10</c:v>
                </c:pt>
                <c:pt idx="235">
                  <c:v>2.6827017169291992E-12</c:v>
                </c:pt>
                <c:pt idx="236">
                  <c:v>2.4687160442640669E-11</c:v>
                </c:pt>
                <c:pt idx="237">
                  <c:v>1.8945960339700872E-10</c:v>
                </c:pt>
                <c:pt idx="238">
                  <c:v>7.7114270781706929E-11</c:v>
                </c:pt>
                <c:pt idx="239">
                  <c:v>1.1902279760316661E-10</c:v>
                </c:pt>
                <c:pt idx="240">
                  <c:v>3.436901306759771E-10</c:v>
                </c:pt>
                <c:pt idx="241">
                  <c:v>2.0869127048210553E-9</c:v>
                </c:pt>
                <c:pt idx="242">
                  <c:v>1.0194614024553122E-10</c:v>
                </c:pt>
                <c:pt idx="243">
                  <c:v>5.9500725580465619E-11</c:v>
                </c:pt>
                <c:pt idx="244">
                  <c:v>1.2081862910963972E-10</c:v>
                </c:pt>
                <c:pt idx="245">
                  <c:v>2.9609501092938322E-10</c:v>
                </c:pt>
                <c:pt idx="246">
                  <c:v>1.6301086504124306E-10</c:v>
                </c:pt>
                <c:pt idx="247">
                  <c:v>2.5419144839681856E-11</c:v>
                </c:pt>
                <c:pt idx="248">
                  <c:v>1.0882118393127617E-10</c:v>
                </c:pt>
                <c:pt idx="249">
                  <c:v>1.1184542872393337E-10</c:v>
                </c:pt>
                <c:pt idx="250">
                  <c:v>1.157920383926216E-10</c:v>
                </c:pt>
                <c:pt idx="251">
                  <c:v>7.6457275674354136E-8</c:v>
                </c:pt>
                <c:pt idx="252">
                  <c:v>3.0664164267922932E-10</c:v>
                </c:pt>
                <c:pt idx="253">
                  <c:v>1.0973291368589145E-8</c:v>
                </c:pt>
                <c:pt idx="254">
                  <c:v>4.6349083234843013E-11</c:v>
                </c:pt>
                <c:pt idx="255">
                  <c:v>1.1317387243128207E-10</c:v>
                </c:pt>
                <c:pt idx="256">
                  <c:v>2.8111800631110451E-8</c:v>
                </c:pt>
                <c:pt idx="257">
                  <c:v>1.5030828748067208E-8</c:v>
                </c:pt>
                <c:pt idx="258">
                  <c:v>2.2329371433655608E-11</c:v>
                </c:pt>
                <c:pt idx="259">
                  <c:v>3.2257949216517414E-13</c:v>
                </c:pt>
                <c:pt idx="260">
                  <c:v>1.0114043615845268E-10</c:v>
                </c:pt>
                <c:pt idx="262">
                  <c:v>1.3279472784577119E-8</c:v>
                </c:pt>
                <c:pt idx="263">
                  <c:v>2.3849933121100675E-8</c:v>
                </c:pt>
                <c:pt idx="264">
                  <c:v>2.4464015656970657E-8</c:v>
                </c:pt>
                <c:pt idx="266">
                  <c:v>3.6596985922071953E-10</c:v>
                </c:pt>
                <c:pt idx="267">
                  <c:v>1.1942813179114971E-8</c:v>
                </c:pt>
                <c:pt idx="269">
                  <c:v>4.6013993734671687E-10</c:v>
                </c:pt>
                <c:pt idx="271">
                  <c:v>2.109723493080211E-9</c:v>
                </c:pt>
                <c:pt idx="273">
                  <c:v>1.8020368675893578E-11</c:v>
                </c:pt>
                <c:pt idx="282">
                  <c:v>5.3962813107630432E-10</c:v>
                </c:pt>
                <c:pt idx="283">
                  <c:v>1.5907368752144799E-8</c:v>
                </c:pt>
                <c:pt idx="284">
                  <c:v>4.8784563364977933E-9</c:v>
                </c:pt>
                <c:pt idx="285">
                  <c:v>2.0829163330664894E-8</c:v>
                </c:pt>
                <c:pt idx="286">
                  <c:v>2.5489389527495733E-8</c:v>
                </c:pt>
                <c:pt idx="287">
                  <c:v>2.2949982009417701E-8</c:v>
                </c:pt>
                <c:pt idx="291">
                  <c:v>3.1258637862671825E-8</c:v>
                </c:pt>
                <c:pt idx="292">
                  <c:v>1.843985108721945E-8</c:v>
                </c:pt>
                <c:pt idx="293">
                  <c:v>1.2733401006519806E-8</c:v>
                </c:pt>
                <c:pt idx="294">
                  <c:v>2.0368973750429359E-8</c:v>
                </c:pt>
                <c:pt idx="295">
                  <c:v>3.0758982185749142E-8</c:v>
                </c:pt>
                <c:pt idx="296">
                  <c:v>2.5318617989630388E-8</c:v>
                </c:pt>
                <c:pt idx="297">
                  <c:v>8.9842707499333746E-9</c:v>
                </c:pt>
                <c:pt idx="298">
                  <c:v>2.5300001906287056E-8</c:v>
                </c:pt>
                <c:pt idx="299">
                  <c:v>2.3320988139718151E-8</c:v>
                </c:pt>
                <c:pt idx="300">
                  <c:v>1.8368067469849216E-8</c:v>
                </c:pt>
                <c:pt idx="301">
                  <c:v>1.1282463470776783E-8</c:v>
                </c:pt>
                <c:pt idx="303">
                  <c:v>3.394903422738252E-10</c:v>
                </c:pt>
                <c:pt idx="304">
                  <c:v>5.393203451650402E-11</c:v>
                </c:pt>
                <c:pt idx="305">
                  <c:v>2.6354168652382733E-10</c:v>
                </c:pt>
                <c:pt idx="306">
                  <c:v>3.358937149719859E-10</c:v>
                </c:pt>
                <c:pt idx="307">
                  <c:v>2.4599044314817423E-10</c:v>
                </c:pt>
                <c:pt idx="308">
                  <c:v>1.1714282139997884E-8</c:v>
                </c:pt>
                <c:pt idx="309">
                  <c:v>1.4743118899882147E-8</c:v>
                </c:pt>
                <c:pt idx="310">
                  <c:v>1.3647078376987767E-9</c:v>
                </c:pt>
                <c:pt idx="311">
                  <c:v>3.4154804001932145E-9</c:v>
                </c:pt>
                <c:pt idx="312">
                  <c:v>7.3984783064548524E-9</c:v>
                </c:pt>
                <c:pt idx="313">
                  <c:v>4.9197095771856577E-9</c:v>
                </c:pt>
                <c:pt idx="314">
                  <c:v>1.0364194133084448E-9</c:v>
                </c:pt>
                <c:pt idx="315">
                  <c:v>1.9501091944985031E-8</c:v>
                </c:pt>
                <c:pt idx="316">
                  <c:v>1.7454439742270462E-9</c:v>
                </c:pt>
                <c:pt idx="317">
                  <c:v>4.3598867188989949E-10</c:v>
                </c:pt>
                <c:pt idx="318">
                  <c:v>1.3153032346512471E-8</c:v>
                </c:pt>
                <c:pt idx="319">
                  <c:v>1.6821741123057638E-9</c:v>
                </c:pt>
                <c:pt idx="322">
                  <c:v>7.9867713615339067E-9</c:v>
                </c:pt>
                <c:pt idx="323">
                  <c:v>8.1255480574938557E-10</c:v>
                </c:pt>
                <c:pt idx="324">
                  <c:v>5.4936806588129007E-9</c:v>
                </c:pt>
                <c:pt idx="325">
                  <c:v>4.8153105817987934E-8</c:v>
                </c:pt>
                <c:pt idx="326">
                  <c:v>2.1100213504137187E-9</c:v>
                </c:pt>
                <c:pt idx="327">
                  <c:v>2.313011123184288E-10</c:v>
                </c:pt>
                <c:pt idx="328">
                  <c:v>3.9293339433452407E-8</c:v>
                </c:pt>
                <c:pt idx="329">
                  <c:v>3.7049729068970567E-9</c:v>
                </c:pt>
                <c:pt idx="330">
                  <c:v>5.2259069160090518E-9</c:v>
                </c:pt>
                <c:pt idx="331">
                  <c:v>7.1187902703116363E-10</c:v>
                </c:pt>
                <c:pt idx="332">
                  <c:v>2.3035789742905821E-8</c:v>
                </c:pt>
                <c:pt idx="333">
                  <c:v>1.4667984387510327E-8</c:v>
                </c:pt>
                <c:pt idx="334">
                  <c:v>1.5751887224065409E-8</c:v>
                </c:pt>
                <c:pt idx="335">
                  <c:v>1.0826121214432393E-11</c:v>
                </c:pt>
                <c:pt idx="336">
                  <c:v>8.3941160865201981E-9</c:v>
                </c:pt>
                <c:pt idx="337">
                  <c:v>1.753918015364693E-8</c:v>
                </c:pt>
                <c:pt idx="339">
                  <c:v>1.3718564137024146E-8</c:v>
                </c:pt>
                <c:pt idx="340">
                  <c:v>1.3718564137024146E-8</c:v>
                </c:pt>
                <c:pt idx="342">
                  <c:v>6.7294907354456967E-10</c:v>
                </c:pt>
                <c:pt idx="344">
                  <c:v>6.8601756405125077E-9</c:v>
                </c:pt>
                <c:pt idx="345">
                  <c:v>2.5175348612224132E-8</c:v>
                </c:pt>
                <c:pt idx="346">
                  <c:v>1.1313614383570552E-9</c:v>
                </c:pt>
                <c:pt idx="348">
                  <c:v>1.9375991864920835E-8</c:v>
                </c:pt>
                <c:pt idx="352">
                  <c:v>1.8566440453950863E-9</c:v>
                </c:pt>
                <c:pt idx="353">
                  <c:v>1.8566440453950863E-9</c:v>
                </c:pt>
                <c:pt idx="354">
                  <c:v>1.5868274977124749E-8</c:v>
                </c:pt>
                <c:pt idx="355">
                  <c:v>2.5891695499257207E-8</c:v>
                </c:pt>
                <c:pt idx="356">
                  <c:v>5.8032040711935936E-9</c:v>
                </c:pt>
                <c:pt idx="357">
                  <c:v>2.2271388539403812E-8</c:v>
                </c:pt>
                <c:pt idx="358">
                  <c:v>1.8282483129361097E-9</c:v>
                </c:pt>
                <c:pt idx="359">
                  <c:v>4.7669584079963142E-9</c:v>
                </c:pt>
                <c:pt idx="360">
                  <c:v>1.6022639540203939E-8</c:v>
                </c:pt>
                <c:pt idx="361">
                  <c:v>8.3738866092877804E-9</c:v>
                </c:pt>
                <c:pt idx="364">
                  <c:v>2.9897429848641172E-8</c:v>
                </c:pt>
                <c:pt idx="365">
                  <c:v>3.7837809930485071E-9</c:v>
                </c:pt>
                <c:pt idx="367">
                  <c:v>8.9047428418927739E-9</c:v>
                </c:pt>
                <c:pt idx="368">
                  <c:v>3.3091949750277318E-9</c:v>
                </c:pt>
                <c:pt idx="369">
                  <c:v>9.8661518500517171E-9</c:v>
                </c:pt>
                <c:pt idx="370">
                  <c:v>1.0849205157777253E-8</c:v>
                </c:pt>
                <c:pt idx="371">
                  <c:v>4.6943805044035938E-9</c:v>
                </c:pt>
                <c:pt idx="372">
                  <c:v>1.0702435956702102E-8</c:v>
                </c:pt>
                <c:pt idx="373">
                  <c:v>3.5975208738420411E-9</c:v>
                </c:pt>
                <c:pt idx="374">
                  <c:v>2.356051507873017E-9</c:v>
                </c:pt>
                <c:pt idx="375">
                  <c:v>7.4608297749312775E-9</c:v>
                </c:pt>
                <c:pt idx="376">
                  <c:v>2.0491343471603512E-8</c:v>
                </c:pt>
                <c:pt idx="377">
                  <c:v>6.129829458805252E-9</c:v>
                </c:pt>
                <c:pt idx="378">
                  <c:v>4.4255642609326256E-9</c:v>
                </c:pt>
                <c:pt idx="379">
                  <c:v>1.0468195985359891E-9</c:v>
                </c:pt>
                <c:pt idx="380">
                  <c:v>9.0645433013079976E-10</c:v>
                </c:pt>
                <c:pt idx="381">
                  <c:v>2.0006084232465401E-8</c:v>
                </c:pt>
                <c:pt idx="382">
                  <c:v>1.4620476142819396E-8</c:v>
                </c:pt>
                <c:pt idx="383">
                  <c:v>2.1835697724847307E-8</c:v>
                </c:pt>
                <c:pt idx="384">
                  <c:v>1.1104369606796826E-8</c:v>
                </c:pt>
                <c:pt idx="385">
                  <c:v>1.0399390941324489E-8</c:v>
                </c:pt>
                <c:pt idx="386">
                  <c:v>5.0055917750074203E-9</c:v>
                </c:pt>
                <c:pt idx="387">
                  <c:v>8.8419942303051502E-9</c:v>
                </c:pt>
                <c:pt idx="388">
                  <c:v>5.5461035495063762E-9</c:v>
                </c:pt>
                <c:pt idx="389">
                  <c:v>6.877376901521379E-9</c:v>
                </c:pt>
                <c:pt idx="390">
                  <c:v>3.2286841377865145E-8</c:v>
                </c:pt>
                <c:pt idx="391">
                  <c:v>1.7963031139197549E-9</c:v>
                </c:pt>
                <c:pt idx="392">
                  <c:v>1.2484441918614526E-8</c:v>
                </c:pt>
                <c:pt idx="393">
                  <c:v>2.0961213415177289E-8</c:v>
                </c:pt>
                <c:pt idx="394">
                  <c:v>9.3705917114647077E-10</c:v>
                </c:pt>
                <c:pt idx="395">
                  <c:v>8.3679294626178436E-9</c:v>
                </c:pt>
                <c:pt idx="396">
                  <c:v>2.1392113690953161E-8</c:v>
                </c:pt>
                <c:pt idx="397">
                  <c:v>2.7343303214000528E-8</c:v>
                </c:pt>
                <c:pt idx="398">
                  <c:v>4.5036028823059716E-9</c:v>
                </c:pt>
                <c:pt idx="399">
                  <c:v>6.7009957172088179E-9</c:v>
                </c:pt>
                <c:pt idx="400">
                  <c:v>2.2286281406077834E-8</c:v>
                </c:pt>
                <c:pt idx="401">
                  <c:v>1.1326521534688504E-9</c:v>
                </c:pt>
                <c:pt idx="402">
                  <c:v>2.4423904202727734E-8</c:v>
                </c:pt>
                <c:pt idx="403">
                  <c:v>1.13891460390537E-8</c:v>
                </c:pt>
                <c:pt idx="404">
                  <c:v>1.4993741024565992E-8</c:v>
                </c:pt>
                <c:pt idx="405">
                  <c:v>1.3735095219032818E-8</c:v>
                </c:pt>
                <c:pt idx="406">
                  <c:v>5.984425437175247E-9</c:v>
                </c:pt>
                <c:pt idx="407">
                  <c:v>1.4050426849416393E-9</c:v>
                </c:pt>
                <c:pt idx="408">
                  <c:v>5.4847449388082907E-9</c:v>
                </c:pt>
                <c:pt idx="409">
                  <c:v>1.2692693837609781E-8</c:v>
                </c:pt>
                <c:pt idx="410">
                  <c:v>1.0937321285600179E-8</c:v>
                </c:pt>
                <c:pt idx="411">
                  <c:v>2.6429675486421827E-8</c:v>
                </c:pt>
                <c:pt idx="412">
                  <c:v>3.4828209790054994E-9</c:v>
                </c:pt>
                <c:pt idx="413">
                  <c:v>8.2861428031315566E-9</c:v>
                </c:pt>
                <c:pt idx="414">
                  <c:v>2.5609277104224072E-8</c:v>
                </c:pt>
                <c:pt idx="415">
                  <c:v>1.1526085948123922E-9</c:v>
                </c:pt>
                <c:pt idx="416">
                  <c:v>6.8442650946155398E-9</c:v>
                </c:pt>
                <c:pt idx="417">
                  <c:v>6.4860171867654517E-9</c:v>
                </c:pt>
                <c:pt idx="418">
                  <c:v>6.2936013493336037E-9</c:v>
                </c:pt>
                <c:pt idx="419">
                  <c:v>5.8942987723513783E-10</c:v>
                </c:pt>
                <c:pt idx="420">
                  <c:v>1.8300354569370242E-8</c:v>
                </c:pt>
                <c:pt idx="421">
                  <c:v>4.9716856818790053E-9</c:v>
                </c:pt>
                <c:pt idx="422">
                  <c:v>1.5078059471386889E-9</c:v>
                </c:pt>
                <c:pt idx="434">
                  <c:v>2.515777502954802E-8</c:v>
                </c:pt>
                <c:pt idx="444">
                  <c:v>2.8862375614778351E-9</c:v>
                </c:pt>
                <c:pt idx="448">
                  <c:v>5.829333605773691E-9</c:v>
                </c:pt>
                <c:pt idx="453">
                  <c:v>2.098504200185613E-9</c:v>
                </c:pt>
                <c:pt idx="455">
                  <c:v>1.2558161608652308E-8</c:v>
                </c:pt>
                <c:pt idx="457">
                  <c:v>5.3671359706813111E-8</c:v>
                </c:pt>
                <c:pt idx="458">
                  <c:v>8.817818143403768E-9</c:v>
                </c:pt>
                <c:pt idx="459">
                  <c:v>2.3304357771932239E-9</c:v>
                </c:pt>
                <c:pt idx="460">
                  <c:v>4.7555926685793868E-8</c:v>
                </c:pt>
                <c:pt idx="461">
                  <c:v>3.3725517120045945E-8</c:v>
                </c:pt>
                <c:pt idx="462">
                  <c:v>6.7494471767892351E-9</c:v>
                </c:pt>
                <c:pt idx="463">
                  <c:v>3.1126091349270349E-9</c:v>
                </c:pt>
                <c:pt idx="464">
                  <c:v>4.1979119009493323E-8</c:v>
                </c:pt>
                <c:pt idx="465">
                  <c:v>3.7437191816946586E-8</c:v>
                </c:pt>
                <c:pt idx="466">
                  <c:v>8.0024336929864518E-9</c:v>
                </c:pt>
                <c:pt idx="467">
                  <c:v>4.3011343598688513E-8</c:v>
                </c:pt>
                <c:pt idx="468">
                  <c:v>8.6597179529339693E-8</c:v>
                </c:pt>
                <c:pt idx="469">
                  <c:v>1.114976802870889E-7</c:v>
                </c:pt>
                <c:pt idx="470">
                  <c:v>7.4470538732574653E-8</c:v>
                </c:pt>
                <c:pt idx="471">
                  <c:v>7.094465254743607E-8</c:v>
                </c:pt>
                <c:pt idx="472">
                  <c:v>5.5290661100310039E-8</c:v>
                </c:pt>
                <c:pt idx="473">
                  <c:v>3.7460772189180898E-8</c:v>
                </c:pt>
                <c:pt idx="474">
                  <c:v>1.6911386251858972E-7</c:v>
                </c:pt>
                <c:pt idx="475">
                  <c:v>4.8007155724579704E-8</c:v>
                </c:pt>
                <c:pt idx="476">
                  <c:v>1.6635803682628992E-7</c:v>
                </c:pt>
                <c:pt idx="477">
                  <c:v>6.7352989534486572E-8</c:v>
                </c:pt>
                <c:pt idx="478">
                  <c:v>3.3955736017386009E-9</c:v>
                </c:pt>
                <c:pt idx="479">
                  <c:v>4.9480854524890705E-8</c:v>
                </c:pt>
                <c:pt idx="480">
                  <c:v>2.7240219755170108E-8</c:v>
                </c:pt>
                <c:pt idx="481">
                  <c:v>1.4396437785148783E-7</c:v>
                </c:pt>
                <c:pt idx="482">
                  <c:v>7.1137266956424272E-9</c:v>
                </c:pt>
                <c:pt idx="483">
                  <c:v>3.6475137451231869E-8</c:v>
                </c:pt>
                <c:pt idx="484">
                  <c:v>1.0742472946611582E-9</c:v>
                </c:pt>
                <c:pt idx="485">
                  <c:v>9.5195203782075891E-8</c:v>
                </c:pt>
                <c:pt idx="486">
                  <c:v>5.589789291751004E-8</c:v>
                </c:pt>
                <c:pt idx="487">
                  <c:v>2.5778956498532512E-8</c:v>
                </c:pt>
                <c:pt idx="488">
                  <c:v>3.3170633729206229E-8</c:v>
                </c:pt>
                <c:pt idx="491">
                  <c:v>2.6213679276755656E-11</c:v>
                </c:pt>
                <c:pt idx="492">
                  <c:v>1.9989950293568798E-8</c:v>
                </c:pt>
                <c:pt idx="494">
                  <c:v>2.0160970045878294E-8</c:v>
                </c:pt>
                <c:pt idx="495">
                  <c:v>1.2322854315198529E-8</c:v>
                </c:pt>
                <c:pt idx="496">
                  <c:v>1.0737756872164401E-8</c:v>
                </c:pt>
                <c:pt idx="497">
                  <c:v>6.2125593331809648E-9</c:v>
                </c:pt>
                <c:pt idx="498">
                  <c:v>4.0545829520759491E-11</c:v>
                </c:pt>
                <c:pt idx="504">
                  <c:v>3.4551450684357805E-10</c:v>
                </c:pt>
                <c:pt idx="516">
                  <c:v>4.8675100794922122E-11</c:v>
                </c:pt>
                <c:pt idx="517">
                  <c:v>4.2108091234894227E-11</c:v>
                </c:pt>
                <c:pt idx="518">
                  <c:v>2.1842871122295463E-11</c:v>
                </c:pt>
                <c:pt idx="521">
                  <c:v>4.5614368478910884E-11</c:v>
                </c:pt>
                <c:pt idx="522">
                  <c:v>7.1935028181276759E-11</c:v>
                </c:pt>
                <c:pt idx="524">
                  <c:v>3.4922283064547566E-11</c:v>
                </c:pt>
                <c:pt idx="527">
                  <c:v>2.1462854807656115E-11</c:v>
                </c:pt>
                <c:pt idx="528">
                  <c:v>1.081259352720294E-10</c:v>
                </c:pt>
                <c:pt idx="530">
                  <c:v>8.9625271645891401E-11</c:v>
                </c:pt>
                <c:pt idx="533">
                  <c:v>5.5859916107490594E-11</c:v>
                </c:pt>
                <c:pt idx="535">
                  <c:v>1.1040578494542113E-11</c:v>
                </c:pt>
                <c:pt idx="536">
                  <c:v>2.2533651921537761E-11</c:v>
                </c:pt>
                <c:pt idx="537">
                  <c:v>5.5207856761600589E-12</c:v>
                </c:pt>
                <c:pt idx="538">
                  <c:v>6.4595575269740934E-9</c:v>
                </c:pt>
                <c:pt idx="539">
                  <c:v>1.0639463952114081E-9</c:v>
                </c:pt>
                <c:pt idx="540">
                  <c:v>1.5038816767700113E-9</c:v>
                </c:pt>
                <c:pt idx="541">
                  <c:v>4.1700026688017842E-9</c:v>
                </c:pt>
                <c:pt idx="542">
                  <c:v>9.1481915691284856E-10</c:v>
                </c:pt>
                <c:pt idx="543">
                  <c:v>2.6974952978256408E-9</c:v>
                </c:pt>
                <c:pt idx="544">
                  <c:v>2.4297215550218721E-9</c:v>
                </c:pt>
                <c:pt idx="545">
                  <c:v>1.1259007205764847E-8</c:v>
                </c:pt>
                <c:pt idx="546">
                  <c:v>3.5605865644897808E-9</c:v>
                </c:pt>
                <c:pt idx="547">
                  <c:v>5.8792073341214745E-10</c:v>
                </c:pt>
                <c:pt idx="548">
                  <c:v>3.0493144515613463E-9</c:v>
                </c:pt>
                <c:pt idx="549">
                  <c:v>6.802068639038381E-10</c:v>
                </c:pt>
                <c:pt idx="550">
                  <c:v>4.6318801072604938E-9</c:v>
                </c:pt>
                <c:pt idx="551">
                  <c:v>4.3105913302070859E-9</c:v>
                </c:pt>
                <c:pt idx="552">
                  <c:v>1.863599014131972E-8</c:v>
                </c:pt>
                <c:pt idx="553">
                  <c:v>4.1958417924817414E-9</c:v>
                </c:pt>
                <c:pt idx="554">
                  <c:v>1.784671785047111E-8</c:v>
                </c:pt>
                <c:pt idx="555">
                  <c:v>1.9113505089786698E-9</c:v>
                </c:pt>
                <c:pt idx="556">
                  <c:v>8.2109338264264598E-10</c:v>
                </c:pt>
                <c:pt idx="557">
                  <c:v>1.701559660426789E-8</c:v>
                </c:pt>
                <c:pt idx="558">
                  <c:v>1.2666383106485454E-8</c:v>
                </c:pt>
                <c:pt idx="559">
                  <c:v>4.6471701170460184E-9</c:v>
                </c:pt>
                <c:pt idx="560">
                  <c:v>3.2409856456594854E-9</c:v>
                </c:pt>
                <c:pt idx="561">
                  <c:v>2.8808761294750505E-9</c:v>
                </c:pt>
                <c:pt idx="562">
                  <c:v>1.9441768692732587E-8</c:v>
                </c:pt>
                <c:pt idx="563">
                  <c:v>7.5551512638683839E-10</c:v>
                </c:pt>
                <c:pt idx="564">
                  <c:v>1.2005065361813566E-8</c:v>
                </c:pt>
                <c:pt idx="565">
                  <c:v>2.75627247830015E-9</c:v>
                </c:pt>
                <c:pt idx="566">
                  <c:v>1.0563808189408966E-8</c:v>
                </c:pt>
                <c:pt idx="567">
                  <c:v>2.9694886861871089E-9</c:v>
                </c:pt>
                <c:pt idx="568">
                  <c:v>2.1542779858808021E-8</c:v>
                </c:pt>
                <c:pt idx="569">
                  <c:v>4.5050921689734033E-9</c:v>
                </c:pt>
                <c:pt idx="570">
                  <c:v>1.4149464412800366E-8</c:v>
                </c:pt>
                <c:pt idx="571">
                  <c:v>2.8073053681040828E-9</c:v>
                </c:pt>
                <c:pt idx="572">
                  <c:v>1.3006188681103942E-8</c:v>
                </c:pt>
                <c:pt idx="573">
                  <c:v>1.1087242810121121E-8</c:v>
                </c:pt>
                <c:pt idx="574">
                  <c:v>2.3235354156341351E-8</c:v>
                </c:pt>
                <c:pt idx="575">
                  <c:v>1.7828002481350467E-8</c:v>
                </c:pt>
                <c:pt idx="576">
                  <c:v>1.6640296364075787E-9</c:v>
                </c:pt>
                <c:pt idx="577">
                  <c:v>1.1827914712722854E-8</c:v>
                </c:pt>
                <c:pt idx="578">
                  <c:v>4.0955383354303203E-9</c:v>
                </c:pt>
                <c:pt idx="579">
                  <c:v>3.886045344211948E-9</c:v>
                </c:pt>
                <c:pt idx="580">
                  <c:v>2.2443550078158393E-9</c:v>
                </c:pt>
                <c:pt idx="581">
                  <c:v>4.279465238857859E-9</c:v>
                </c:pt>
                <c:pt idx="583">
                  <c:v>9.328395255887508E-9</c:v>
                </c:pt>
                <c:pt idx="584">
                  <c:v>1.6769864304142059E-8</c:v>
                </c:pt>
                <c:pt idx="585">
                  <c:v>3.5921594418392523E-9</c:v>
                </c:pt>
                <c:pt idx="586">
                  <c:v>1.4584087905244954E-8</c:v>
                </c:pt>
                <c:pt idx="589">
                  <c:v>4.1074526287697401E-10</c:v>
                </c:pt>
                <c:pt idx="590">
                  <c:v>3.0396340882230375E-8</c:v>
                </c:pt>
                <c:pt idx="591">
                  <c:v>1.1301203661341971E-8</c:v>
                </c:pt>
                <c:pt idx="592">
                  <c:v>5.8454501696596682E-10</c:v>
                </c:pt>
                <c:pt idx="593">
                  <c:v>4.0918151187617559E-9</c:v>
                </c:pt>
                <c:pt idx="594">
                  <c:v>5.0660568137050216E-9</c:v>
                </c:pt>
                <c:pt idx="595">
                  <c:v>2.6931267236011838E-9</c:v>
                </c:pt>
                <c:pt idx="596">
                  <c:v>1.5389295563435134E-8</c:v>
                </c:pt>
                <c:pt idx="597">
                  <c:v>1.6555903452921284E-8</c:v>
                </c:pt>
                <c:pt idx="598">
                  <c:v>4.3963742422509523E-8</c:v>
                </c:pt>
              </c:numCache>
            </c:numRef>
          </c:xVal>
          <c:yVal>
            <c:numRef>
              <c:f>MORB!$R$2:$R$1405</c:f>
              <c:numCache>
                <c:formatCode>0.00</c:formatCode>
                <c:ptCount val="1404"/>
                <c:pt idx="0">
                  <c:v>9.7100062144040766</c:v>
                </c:pt>
                <c:pt idx="1">
                  <c:v>9.4900060736038867</c:v>
                </c:pt>
                <c:pt idx="2">
                  <c:v>9.3200059648038174</c:v>
                </c:pt>
                <c:pt idx="3">
                  <c:v>8.9700057408036749</c:v>
                </c:pt>
                <c:pt idx="4">
                  <c:v>8.9500057280036724</c:v>
                </c:pt>
                <c:pt idx="5">
                  <c:v>8.9500057280036724</c:v>
                </c:pt>
                <c:pt idx="6">
                  <c:v>8.9300057152036576</c:v>
                </c:pt>
                <c:pt idx="7">
                  <c:v>8.1000051840033169</c:v>
                </c:pt>
                <c:pt idx="8">
                  <c:v>7.9300050752032494</c:v>
                </c:pt>
                <c:pt idx="9">
                  <c:v>7.6300048832031324</c:v>
                </c:pt>
                <c:pt idx="10">
                  <c:v>7.3900047296030253</c:v>
                </c:pt>
                <c:pt idx="11">
                  <c:v>6.6800042752027355</c:v>
                </c:pt>
                <c:pt idx="12">
                  <c:v>11.300007232004768</c:v>
                </c:pt>
                <c:pt idx="13">
                  <c:v>11.300007232004768</c:v>
                </c:pt>
                <c:pt idx="14">
                  <c:v>11.000007040004505</c:v>
                </c:pt>
                <c:pt idx="15">
                  <c:v>13.600008704005548</c:v>
                </c:pt>
                <c:pt idx="16">
                  <c:v>13.000008320005325</c:v>
                </c:pt>
                <c:pt idx="17">
                  <c:v>12.800008192005254</c:v>
                </c:pt>
                <c:pt idx="18">
                  <c:v>12.600008064005149</c:v>
                </c:pt>
                <c:pt idx="19">
                  <c:v>12.200007808005006</c:v>
                </c:pt>
                <c:pt idx="20">
                  <c:v>11.700007488004792</c:v>
                </c:pt>
                <c:pt idx="21">
                  <c:v>11.700007488004792</c:v>
                </c:pt>
                <c:pt idx="22">
                  <c:v>11.600007424004751</c:v>
                </c:pt>
                <c:pt idx="23">
                  <c:v>11.600007424004751</c:v>
                </c:pt>
                <c:pt idx="24">
                  <c:v>11.600007424004751</c:v>
                </c:pt>
                <c:pt idx="25">
                  <c:v>11.300007232004768</c:v>
                </c:pt>
                <c:pt idx="26">
                  <c:v>11.300007232004768</c:v>
                </c:pt>
                <c:pt idx="27">
                  <c:v>11.300007232004768</c:v>
                </c:pt>
                <c:pt idx="28">
                  <c:v>11.200007168004568</c:v>
                </c:pt>
                <c:pt idx="29">
                  <c:v>11.100007104004547</c:v>
                </c:pt>
                <c:pt idx="30">
                  <c:v>10.900006976004526</c:v>
                </c:pt>
                <c:pt idx="31">
                  <c:v>10.800006912004536</c:v>
                </c:pt>
                <c:pt idx="32">
                  <c:v>10.500006720004302</c:v>
                </c:pt>
                <c:pt idx="33">
                  <c:v>10.500006720004302</c:v>
                </c:pt>
                <c:pt idx="34">
                  <c:v>9.8000062720041488</c:v>
                </c:pt>
                <c:pt idx="35">
                  <c:v>8.3000053120034067</c:v>
                </c:pt>
                <c:pt idx="36">
                  <c:v>7.0000044800028824</c:v>
                </c:pt>
                <c:pt idx="37">
                  <c:v>13.70000876800561</c:v>
                </c:pt>
                <c:pt idx="38">
                  <c:v>13.400008576005504</c:v>
                </c:pt>
                <c:pt idx="39">
                  <c:v>13.400008576005504</c:v>
                </c:pt>
                <c:pt idx="40">
                  <c:v>13.000008320005325</c:v>
                </c:pt>
                <c:pt idx="41">
                  <c:v>12.7000081280052</c:v>
                </c:pt>
                <c:pt idx="42">
                  <c:v>12.7000081280052</c:v>
                </c:pt>
                <c:pt idx="43">
                  <c:v>12.640008089605168</c:v>
                </c:pt>
                <c:pt idx="44">
                  <c:v>12.400007936005126</c:v>
                </c:pt>
                <c:pt idx="45">
                  <c:v>12.300007872005148</c:v>
                </c:pt>
                <c:pt idx="46">
                  <c:v>12.200007808005006</c:v>
                </c:pt>
                <c:pt idx="47">
                  <c:v>12.000007680004916</c:v>
                </c:pt>
                <c:pt idx="48">
                  <c:v>11.900007616004872</c:v>
                </c:pt>
                <c:pt idx="49">
                  <c:v>11.900007616004872</c:v>
                </c:pt>
                <c:pt idx="50">
                  <c:v>11.900007616004872</c:v>
                </c:pt>
                <c:pt idx="51">
                  <c:v>11.800007552004876</c:v>
                </c:pt>
                <c:pt idx="52">
                  <c:v>11.700007488004792</c:v>
                </c:pt>
                <c:pt idx="53">
                  <c:v>11.680007475204786</c:v>
                </c:pt>
                <c:pt idx="54">
                  <c:v>11.460007334404807</c:v>
                </c:pt>
                <c:pt idx="55">
                  <c:v>11.320007244804676</c:v>
                </c:pt>
                <c:pt idx="56">
                  <c:v>11.300007232004768</c:v>
                </c:pt>
                <c:pt idx="57">
                  <c:v>11.200007168004568</c:v>
                </c:pt>
                <c:pt idx="58">
                  <c:v>11.100007104004547</c:v>
                </c:pt>
                <c:pt idx="59">
                  <c:v>11.000007040004505</c:v>
                </c:pt>
                <c:pt idx="60">
                  <c:v>11.000007040004505</c:v>
                </c:pt>
                <c:pt idx="61">
                  <c:v>10.900006976004526</c:v>
                </c:pt>
                <c:pt idx="62">
                  <c:v>10.900006976004526</c:v>
                </c:pt>
                <c:pt idx="63">
                  <c:v>10.800006912004536</c:v>
                </c:pt>
                <c:pt idx="64">
                  <c:v>10.500006720004302</c:v>
                </c:pt>
                <c:pt idx="65">
                  <c:v>10.400006656004399</c:v>
                </c:pt>
                <c:pt idx="66">
                  <c:v>10.400006656004399</c:v>
                </c:pt>
                <c:pt idx="67">
                  <c:v>10.400006656004399</c:v>
                </c:pt>
                <c:pt idx="68">
                  <c:v>10.400006656004399</c:v>
                </c:pt>
                <c:pt idx="69">
                  <c:v>10.300006592004378</c:v>
                </c:pt>
                <c:pt idx="70">
                  <c:v>10.100006464004137</c:v>
                </c:pt>
                <c:pt idx="71">
                  <c:v>10.000006400004096</c:v>
                </c:pt>
                <c:pt idx="72">
                  <c:v>10.000006400004096</c:v>
                </c:pt>
                <c:pt idx="73">
                  <c:v>9.8000062720041488</c:v>
                </c:pt>
                <c:pt idx="74">
                  <c:v>9.8000062720041488</c:v>
                </c:pt>
                <c:pt idx="75">
                  <c:v>9.8000062720041488</c:v>
                </c:pt>
                <c:pt idx="76">
                  <c:v>9.6800061952039727</c:v>
                </c:pt>
                <c:pt idx="77">
                  <c:v>9.5000060800038906</c:v>
                </c:pt>
                <c:pt idx="78">
                  <c:v>9.5000060800038906</c:v>
                </c:pt>
                <c:pt idx="79">
                  <c:v>9.4000060160038768</c:v>
                </c:pt>
                <c:pt idx="80">
                  <c:v>9.3000059520038167</c:v>
                </c:pt>
                <c:pt idx="81">
                  <c:v>9.3000059520038167</c:v>
                </c:pt>
                <c:pt idx="82">
                  <c:v>9.3000059520038167</c:v>
                </c:pt>
                <c:pt idx="83">
                  <c:v>9.3000059520038167</c:v>
                </c:pt>
                <c:pt idx="84">
                  <c:v>9.2000058880037656</c:v>
                </c:pt>
                <c:pt idx="85">
                  <c:v>9.0000057600036829</c:v>
                </c:pt>
                <c:pt idx="86">
                  <c:v>9.0000057600036829</c:v>
                </c:pt>
                <c:pt idx="87">
                  <c:v>8.600005504003521</c:v>
                </c:pt>
                <c:pt idx="88">
                  <c:v>8.600005504003521</c:v>
                </c:pt>
                <c:pt idx="89">
                  <c:v>8.5000054400034699</c:v>
                </c:pt>
                <c:pt idx="90">
                  <c:v>8.4500054080034595</c:v>
                </c:pt>
                <c:pt idx="91">
                  <c:v>8.4000053760034508</c:v>
                </c:pt>
                <c:pt idx="92">
                  <c:v>8.4000053760034508</c:v>
                </c:pt>
                <c:pt idx="93">
                  <c:v>8.4000053760034508</c:v>
                </c:pt>
                <c:pt idx="95">
                  <c:v>8.3000053120034067</c:v>
                </c:pt>
                <c:pt idx="96">
                  <c:v>8.3000053120034067</c:v>
                </c:pt>
                <c:pt idx="97">
                  <c:v>8.2000052480033574</c:v>
                </c:pt>
                <c:pt idx="98">
                  <c:v>8.1000051840033169</c:v>
                </c:pt>
                <c:pt idx="99">
                  <c:v>8.0000051200032729</c:v>
                </c:pt>
                <c:pt idx="100">
                  <c:v>7.7000049280031542</c:v>
                </c:pt>
                <c:pt idx="101">
                  <c:v>7.400004736003031</c:v>
                </c:pt>
                <c:pt idx="102">
                  <c:v>7.0000044800028824</c:v>
                </c:pt>
                <c:pt idx="103">
                  <c:v>9.2000058880037656</c:v>
                </c:pt>
                <c:pt idx="104">
                  <c:v>8.600005504003521</c:v>
                </c:pt>
                <c:pt idx="105">
                  <c:v>8.5000054400034699</c:v>
                </c:pt>
                <c:pt idx="106">
                  <c:v>8.5000054400034699</c:v>
                </c:pt>
                <c:pt idx="107">
                  <c:v>8.3000053120034067</c:v>
                </c:pt>
                <c:pt idx="108">
                  <c:v>8.1000051840033169</c:v>
                </c:pt>
                <c:pt idx="109">
                  <c:v>8.1000051840033169</c:v>
                </c:pt>
                <c:pt idx="110">
                  <c:v>8.1000051840033169</c:v>
                </c:pt>
                <c:pt idx="111">
                  <c:v>7.900005056003236</c:v>
                </c:pt>
                <c:pt idx="112">
                  <c:v>7.8000049920031964</c:v>
                </c:pt>
                <c:pt idx="113">
                  <c:v>7.7000049280031542</c:v>
                </c:pt>
                <c:pt idx="114">
                  <c:v>14.70000940800602</c:v>
                </c:pt>
                <c:pt idx="115">
                  <c:v>14.150009056005826</c:v>
                </c:pt>
                <c:pt idx="116">
                  <c:v>14.000008960005735</c:v>
                </c:pt>
                <c:pt idx="117">
                  <c:v>12.337714332315596</c:v>
                </c:pt>
                <c:pt idx="118">
                  <c:v>12.17794807420365</c:v>
                </c:pt>
                <c:pt idx="119">
                  <c:v>11.290007225604624</c:v>
                </c:pt>
                <c:pt idx="120">
                  <c:v>11.100007104004547</c:v>
                </c:pt>
                <c:pt idx="121">
                  <c:v>11.100007104004547</c:v>
                </c:pt>
                <c:pt idx="122">
                  <c:v>11.004917327209316</c:v>
                </c:pt>
                <c:pt idx="123">
                  <c:v>10.940007001604481</c:v>
                </c:pt>
                <c:pt idx="124">
                  <c:v>10.600006784004346</c:v>
                </c:pt>
                <c:pt idx="125">
                  <c:v>10.580006771204356</c:v>
                </c:pt>
                <c:pt idx="126">
                  <c:v>10.530006739204326</c:v>
                </c:pt>
                <c:pt idx="127">
                  <c:v>10.490006713604398</c:v>
                </c:pt>
                <c:pt idx="128">
                  <c:v>10.440006681604276</c:v>
                </c:pt>
                <c:pt idx="129">
                  <c:v>10.400006656004399</c:v>
                </c:pt>
                <c:pt idx="130">
                  <c:v>10.100006464004137</c:v>
                </c:pt>
                <c:pt idx="131">
                  <c:v>9.6371711086476139</c:v>
                </c:pt>
                <c:pt idx="132">
                  <c:v>9.3800060032038548</c:v>
                </c:pt>
                <c:pt idx="133">
                  <c:v>9.2897287092655159</c:v>
                </c:pt>
                <c:pt idx="134">
                  <c:v>9.2700059328037963</c:v>
                </c:pt>
                <c:pt idx="135">
                  <c:v>9.0607614663936289</c:v>
                </c:pt>
                <c:pt idx="136">
                  <c:v>9.004060831434975</c:v>
                </c:pt>
                <c:pt idx="137">
                  <c:v>8.8599071481730878</c:v>
                </c:pt>
                <c:pt idx="138">
                  <c:v>8.7949200541766999</c:v>
                </c:pt>
                <c:pt idx="139">
                  <c:v>8.7521223896794975</c:v>
                </c:pt>
                <c:pt idx="140">
                  <c:v>8.7521223896794975</c:v>
                </c:pt>
                <c:pt idx="141">
                  <c:v>8.7022590803504389</c:v>
                </c:pt>
                <c:pt idx="142">
                  <c:v>8.6782202705869071</c:v>
                </c:pt>
                <c:pt idx="143">
                  <c:v>8.6365481444376311</c:v>
                </c:pt>
                <c:pt idx="144">
                  <c:v>8.5000054400034699</c:v>
                </c:pt>
                <c:pt idx="145">
                  <c:v>8.4988122909823343</c:v>
                </c:pt>
                <c:pt idx="146">
                  <c:v>8.4000053760034508</c:v>
                </c:pt>
                <c:pt idx="147">
                  <c:v>8.336320514851149</c:v>
                </c:pt>
                <c:pt idx="148">
                  <c:v>8.3000053120034067</c:v>
                </c:pt>
                <c:pt idx="149">
                  <c:v>8.2000052480033574</c:v>
                </c:pt>
                <c:pt idx="150">
                  <c:v>8.0834209037264575</c:v>
                </c:pt>
                <c:pt idx="151">
                  <c:v>8.0382621277279789</c:v>
                </c:pt>
                <c:pt idx="152">
                  <c:v>7.9639614815039481</c:v>
                </c:pt>
                <c:pt idx="153">
                  <c:v>7.9432975646644124</c:v>
                </c:pt>
                <c:pt idx="154">
                  <c:v>7.9231768770005448</c:v>
                </c:pt>
                <c:pt idx="155">
                  <c:v>7.8101532930027426</c:v>
                </c:pt>
                <c:pt idx="156">
                  <c:v>7.7300049472031684</c:v>
                </c:pt>
                <c:pt idx="157">
                  <c:v>7.7200049408031628</c:v>
                </c:pt>
                <c:pt idx="158">
                  <c:v>7.7000049280031542</c:v>
                </c:pt>
                <c:pt idx="159">
                  <c:v>7.6600049024031369</c:v>
                </c:pt>
                <c:pt idx="160">
                  <c:v>7.6500048960031295</c:v>
                </c:pt>
                <c:pt idx="161">
                  <c:v>7.6400048896031292</c:v>
                </c:pt>
                <c:pt idx="162">
                  <c:v>7.6300048832031324</c:v>
                </c:pt>
                <c:pt idx="163">
                  <c:v>7.6210218266064356</c:v>
                </c:pt>
                <c:pt idx="164">
                  <c:v>7.6200048768030335</c:v>
                </c:pt>
                <c:pt idx="165">
                  <c:v>7.5900048576031045</c:v>
                </c:pt>
                <c:pt idx="166">
                  <c:v>7.5500048320030855</c:v>
                </c:pt>
                <c:pt idx="167">
                  <c:v>7.5500048320030855</c:v>
                </c:pt>
                <c:pt idx="168">
                  <c:v>7.5411369017993151</c:v>
                </c:pt>
                <c:pt idx="169">
                  <c:v>7.5300048192030848</c:v>
                </c:pt>
                <c:pt idx="170">
                  <c:v>7.5200048128030765</c:v>
                </c:pt>
                <c:pt idx="171">
                  <c:v>7.5174969742074245</c:v>
                </c:pt>
                <c:pt idx="172">
                  <c:v>7.5000048000030715</c:v>
                </c:pt>
                <c:pt idx="173">
                  <c:v>7.4600047744030551</c:v>
                </c:pt>
                <c:pt idx="174">
                  <c:v>7.3500047040030099</c:v>
                </c:pt>
                <c:pt idx="175">
                  <c:v>7.3300046912030012</c:v>
                </c:pt>
                <c:pt idx="176">
                  <c:v>7.3200046848029965</c:v>
                </c:pt>
                <c:pt idx="177">
                  <c:v>7.2303965872528124</c:v>
                </c:pt>
                <c:pt idx="178">
                  <c:v>7.2158922811600323</c:v>
                </c:pt>
                <c:pt idx="179">
                  <c:v>7.2077952594042261</c:v>
                </c:pt>
                <c:pt idx="180">
                  <c:v>7.1870575467696991</c:v>
                </c:pt>
                <c:pt idx="181">
                  <c:v>7.1100045504028655</c:v>
                </c:pt>
                <c:pt idx="182">
                  <c:v>6.979756681494302</c:v>
                </c:pt>
                <c:pt idx="183">
                  <c:v>6.5224339114383865</c:v>
                </c:pt>
                <c:pt idx="184">
                  <c:v>6.3299528431172645</c:v>
                </c:pt>
                <c:pt idx="185">
                  <c:v>8.0494143890043723</c:v>
                </c:pt>
                <c:pt idx="186">
                  <c:v>10.056114122414485</c:v>
                </c:pt>
                <c:pt idx="187">
                  <c:v>8.9700057408036749</c:v>
                </c:pt>
                <c:pt idx="188">
                  <c:v>8.9544137066285145</c:v>
                </c:pt>
                <c:pt idx="189">
                  <c:v>8.7807506277358609</c:v>
                </c:pt>
                <c:pt idx="190">
                  <c:v>8.6400055296035401</c:v>
                </c:pt>
                <c:pt idx="191">
                  <c:v>8.5356167815347259</c:v>
                </c:pt>
                <c:pt idx="192">
                  <c:v>8.5144027508332467</c:v>
                </c:pt>
                <c:pt idx="193">
                  <c:v>8.4998164039656743</c:v>
                </c:pt>
                <c:pt idx="194">
                  <c:v>8.4892850366588561</c:v>
                </c:pt>
                <c:pt idx="195">
                  <c:v>8.3050442762675072</c:v>
                </c:pt>
                <c:pt idx="196">
                  <c:v>8.2018407391170687</c:v>
                </c:pt>
                <c:pt idx="197">
                  <c:v>7.7652213286091794</c:v>
                </c:pt>
                <c:pt idx="198">
                  <c:v>15.146415858176256</c:v>
                </c:pt>
                <c:pt idx="199">
                  <c:v>14.807237896341748</c:v>
                </c:pt>
                <c:pt idx="200">
                  <c:v>14.456434450550802</c:v>
                </c:pt>
                <c:pt idx="201">
                  <c:v>13.954774807612496</c:v>
                </c:pt>
                <c:pt idx="202">
                  <c:v>8.9200057088036537</c:v>
                </c:pt>
                <c:pt idx="203">
                  <c:v>8.9000056960036567</c:v>
                </c:pt>
                <c:pt idx="204">
                  <c:v>8.8100056384037124</c:v>
                </c:pt>
                <c:pt idx="205">
                  <c:v>8.7900056256035999</c:v>
                </c:pt>
                <c:pt idx="206">
                  <c:v>8.6900055616035559</c:v>
                </c:pt>
                <c:pt idx="207">
                  <c:v>8.6800055552035538</c:v>
                </c:pt>
                <c:pt idx="208">
                  <c:v>8.5487007513623983</c:v>
                </c:pt>
                <c:pt idx="209">
                  <c:v>8.4100053824034458</c:v>
                </c:pt>
                <c:pt idx="210">
                  <c:v>8.3795289782966247</c:v>
                </c:pt>
                <c:pt idx="211">
                  <c:v>8.3700053568034267</c:v>
                </c:pt>
                <c:pt idx="212">
                  <c:v>8.3200053248034092</c:v>
                </c:pt>
                <c:pt idx="213">
                  <c:v>8.3100053184034248</c:v>
                </c:pt>
                <c:pt idx="214">
                  <c:v>8.3100053184034248</c:v>
                </c:pt>
                <c:pt idx="215">
                  <c:v>8.230005267203369</c:v>
                </c:pt>
                <c:pt idx="216">
                  <c:v>8.1600052224033508</c:v>
                </c:pt>
                <c:pt idx="217">
                  <c:v>8.1000051840033169</c:v>
                </c:pt>
                <c:pt idx="218">
                  <c:v>8.0800051712033092</c:v>
                </c:pt>
                <c:pt idx="219">
                  <c:v>8.0700051648033053</c:v>
                </c:pt>
                <c:pt idx="220">
                  <c:v>8.0500051520033047</c:v>
                </c:pt>
                <c:pt idx="221">
                  <c:v>7.9700051008032924</c:v>
                </c:pt>
                <c:pt idx="222">
                  <c:v>7.9376885101800054</c:v>
                </c:pt>
                <c:pt idx="223">
                  <c:v>7.8900050496032295</c:v>
                </c:pt>
                <c:pt idx="224">
                  <c:v>7.8899833347771997</c:v>
                </c:pt>
                <c:pt idx="225">
                  <c:v>7.8890316190020577</c:v>
                </c:pt>
                <c:pt idx="226">
                  <c:v>7.8800050432032274</c:v>
                </c:pt>
                <c:pt idx="227">
                  <c:v>7.8800050432032274</c:v>
                </c:pt>
                <c:pt idx="228">
                  <c:v>7.8500050240032149</c:v>
                </c:pt>
                <c:pt idx="229">
                  <c:v>7.8100049984031985</c:v>
                </c:pt>
                <c:pt idx="230">
                  <c:v>7.8100049984031985</c:v>
                </c:pt>
                <c:pt idx="231">
                  <c:v>7.7900049856031934</c:v>
                </c:pt>
                <c:pt idx="232">
                  <c:v>7.7884234276088424</c:v>
                </c:pt>
                <c:pt idx="233">
                  <c:v>7.7500049600031744</c:v>
                </c:pt>
                <c:pt idx="234">
                  <c:v>7.7500049600031744</c:v>
                </c:pt>
                <c:pt idx="235">
                  <c:v>7.7200049408031628</c:v>
                </c:pt>
                <c:pt idx="236">
                  <c:v>7.710004934403158</c:v>
                </c:pt>
                <c:pt idx="237">
                  <c:v>7.710004934403158</c:v>
                </c:pt>
                <c:pt idx="238">
                  <c:v>7.6900049216031485</c:v>
                </c:pt>
                <c:pt idx="239">
                  <c:v>7.6600049024031369</c:v>
                </c:pt>
                <c:pt idx="240">
                  <c:v>7.6500048960031295</c:v>
                </c:pt>
                <c:pt idx="241">
                  <c:v>7.6433689646812164</c:v>
                </c:pt>
                <c:pt idx="242">
                  <c:v>7.6200048768030335</c:v>
                </c:pt>
                <c:pt idx="243">
                  <c:v>7.6100048704030616</c:v>
                </c:pt>
                <c:pt idx="244">
                  <c:v>7.5700048448031003</c:v>
                </c:pt>
                <c:pt idx="245">
                  <c:v>7.5500048320030855</c:v>
                </c:pt>
                <c:pt idx="246">
                  <c:v>7.5400048256030878</c:v>
                </c:pt>
                <c:pt idx="247">
                  <c:v>7.5300048192030848</c:v>
                </c:pt>
                <c:pt idx="248">
                  <c:v>7.5200048128030765</c:v>
                </c:pt>
                <c:pt idx="249">
                  <c:v>7.5100048064030656</c:v>
                </c:pt>
                <c:pt idx="250">
                  <c:v>7.5000048000030715</c:v>
                </c:pt>
                <c:pt idx="251">
                  <c:v>7.3340312397460483</c:v>
                </c:pt>
                <c:pt idx="252">
                  <c:v>7.3100046784029296</c:v>
                </c:pt>
                <c:pt idx="253">
                  <c:v>7.2473678103665327</c:v>
                </c:pt>
                <c:pt idx="254">
                  <c:v>7.1000045440028945</c:v>
                </c:pt>
                <c:pt idx="255">
                  <c:v>7.0800045312028965</c:v>
                </c:pt>
                <c:pt idx="256">
                  <c:v>7.0785109502794645</c:v>
                </c:pt>
                <c:pt idx="257">
                  <c:v>6.9604433134188124</c:v>
                </c:pt>
                <c:pt idx="258">
                  <c:v>6.9200044288028364</c:v>
                </c:pt>
                <c:pt idx="259">
                  <c:v>6.8400043776027655</c:v>
                </c:pt>
                <c:pt idx="260">
                  <c:v>6.5300041792026784</c:v>
                </c:pt>
                <c:pt idx="261">
                  <c:v>8.4367204206683759</c:v>
                </c:pt>
                <c:pt idx="262">
                  <c:v>10.700006848004406</c:v>
                </c:pt>
                <c:pt idx="263">
                  <c:v>8.9800057472036787</c:v>
                </c:pt>
                <c:pt idx="264">
                  <c:v>8.9600057344036728</c:v>
                </c:pt>
                <c:pt idx="265">
                  <c:v>8.470005420803469</c:v>
                </c:pt>
                <c:pt idx="266">
                  <c:v>8.3300053312034148</c:v>
                </c:pt>
                <c:pt idx="267">
                  <c:v>8.3100053184034248</c:v>
                </c:pt>
                <c:pt idx="268">
                  <c:v>8.1300052032033303</c:v>
                </c:pt>
                <c:pt idx="269">
                  <c:v>8.0600051584033068</c:v>
                </c:pt>
                <c:pt idx="270">
                  <c:v>8.0000051200032729</c:v>
                </c:pt>
                <c:pt idx="271">
                  <c:v>7.8700050368032235</c:v>
                </c:pt>
                <c:pt idx="272">
                  <c:v>7.8000049920031964</c:v>
                </c:pt>
                <c:pt idx="273">
                  <c:v>7.2600046464029218</c:v>
                </c:pt>
                <c:pt idx="274">
                  <c:v>9.3000059520038167</c:v>
                </c:pt>
                <c:pt idx="275">
                  <c:v>8.9000056960036567</c:v>
                </c:pt>
                <c:pt idx="276">
                  <c:v>8.8000056320036268</c:v>
                </c:pt>
                <c:pt idx="277">
                  <c:v>8.5000054400034699</c:v>
                </c:pt>
                <c:pt idx="278">
                  <c:v>8.1000051840033169</c:v>
                </c:pt>
                <c:pt idx="279">
                  <c:v>8.1000051840033169</c:v>
                </c:pt>
                <c:pt idx="280">
                  <c:v>8.0000051200032729</c:v>
                </c:pt>
                <c:pt idx="281">
                  <c:v>8.0000051200032729</c:v>
                </c:pt>
                <c:pt idx="282">
                  <c:v>11.880007603204866</c:v>
                </c:pt>
                <c:pt idx="283">
                  <c:v>11.610007430404753</c:v>
                </c:pt>
                <c:pt idx="284">
                  <c:v>10.740006873604402</c:v>
                </c:pt>
                <c:pt idx="285">
                  <c:v>9.9900063936041068</c:v>
                </c:pt>
                <c:pt idx="286">
                  <c:v>9.9700063808040866</c:v>
                </c:pt>
                <c:pt idx="287">
                  <c:v>9.9100063424040705</c:v>
                </c:pt>
                <c:pt idx="288">
                  <c:v>8.4200053888034496</c:v>
                </c:pt>
                <c:pt idx="289">
                  <c:v>8.4100053824034458</c:v>
                </c:pt>
                <c:pt idx="290">
                  <c:v>7.9600050944032734</c:v>
                </c:pt>
                <c:pt idx="291">
                  <c:v>9.0600057984037168</c:v>
                </c:pt>
                <c:pt idx="292">
                  <c:v>8.7400055936035699</c:v>
                </c:pt>
                <c:pt idx="293">
                  <c:v>8.5500054720035017</c:v>
                </c:pt>
                <c:pt idx="294">
                  <c:v>8.4600054144034704</c:v>
                </c:pt>
                <c:pt idx="295">
                  <c:v>8.4300053952034517</c:v>
                </c:pt>
                <c:pt idx="296">
                  <c:v>8.4300053952034517</c:v>
                </c:pt>
                <c:pt idx="297">
                  <c:v>8.3400053376034204</c:v>
                </c:pt>
                <c:pt idx="298">
                  <c:v>8.2200052608033669</c:v>
                </c:pt>
                <c:pt idx="299">
                  <c:v>8.1700052288033547</c:v>
                </c:pt>
                <c:pt idx="300">
                  <c:v>7.9400050816032532</c:v>
                </c:pt>
                <c:pt idx="301">
                  <c:v>7.7700049728031821</c:v>
                </c:pt>
                <c:pt idx="302">
                  <c:v>8.9580931444608929</c:v>
                </c:pt>
                <c:pt idx="303">
                  <c:v>8.1900052416033535</c:v>
                </c:pt>
                <c:pt idx="304">
                  <c:v>7.7600049664031765</c:v>
                </c:pt>
                <c:pt idx="305">
                  <c:v>7.7500049600031744</c:v>
                </c:pt>
                <c:pt idx="306">
                  <c:v>7.5600048384030645</c:v>
                </c:pt>
                <c:pt idx="307">
                  <c:v>6.0800038912024901</c:v>
                </c:pt>
                <c:pt idx="308">
                  <c:v>14.130009043205789</c:v>
                </c:pt>
                <c:pt idx="309">
                  <c:v>13.53000865920554</c:v>
                </c:pt>
                <c:pt idx="310">
                  <c:v>13.410008582405492</c:v>
                </c:pt>
                <c:pt idx="311">
                  <c:v>12.860008230405395</c:v>
                </c:pt>
                <c:pt idx="312">
                  <c:v>12.630008083205148</c:v>
                </c:pt>
                <c:pt idx="313">
                  <c:v>11.94000764160489</c:v>
                </c:pt>
                <c:pt idx="314">
                  <c:v>11.930007635204884</c:v>
                </c:pt>
                <c:pt idx="315">
                  <c:v>11.850007584004874</c:v>
                </c:pt>
                <c:pt idx="316">
                  <c:v>11.720007500804801</c:v>
                </c:pt>
                <c:pt idx="317">
                  <c:v>11.710007494404795</c:v>
                </c:pt>
                <c:pt idx="318">
                  <c:v>11.570007404804739</c:v>
                </c:pt>
                <c:pt idx="319">
                  <c:v>11.110007110404551</c:v>
                </c:pt>
                <c:pt idx="320">
                  <c:v>11.070007084804535</c:v>
                </c:pt>
                <c:pt idx="321">
                  <c:v>10.780006899204476</c:v>
                </c:pt>
                <c:pt idx="322">
                  <c:v>10.690006841604379</c:v>
                </c:pt>
                <c:pt idx="323">
                  <c:v>10.560006758404437</c:v>
                </c:pt>
                <c:pt idx="324">
                  <c:v>10.440006681604276</c:v>
                </c:pt>
                <c:pt idx="325">
                  <c:v>10.430006675204375</c:v>
                </c:pt>
                <c:pt idx="326">
                  <c:v>10.120006476804146</c:v>
                </c:pt>
                <c:pt idx="327">
                  <c:v>10.020006412804104</c:v>
                </c:pt>
                <c:pt idx="328">
                  <c:v>9.7000062080039768</c:v>
                </c:pt>
                <c:pt idx="329">
                  <c:v>9.6300061632039462</c:v>
                </c:pt>
                <c:pt idx="330">
                  <c:v>9.5700061248039248</c:v>
                </c:pt>
                <c:pt idx="331">
                  <c:v>9.5600061184040523</c:v>
                </c:pt>
                <c:pt idx="332">
                  <c:v>9.4700060608038807</c:v>
                </c:pt>
                <c:pt idx="333">
                  <c:v>9.3800060032038548</c:v>
                </c:pt>
                <c:pt idx="334">
                  <c:v>9.3600059904038346</c:v>
                </c:pt>
                <c:pt idx="335">
                  <c:v>9.2800059392038001</c:v>
                </c:pt>
                <c:pt idx="336">
                  <c:v>9.1400058496037442</c:v>
                </c:pt>
                <c:pt idx="337">
                  <c:v>8.9900057536036826</c:v>
                </c:pt>
                <c:pt idx="338">
                  <c:v>8.9100057024036516</c:v>
                </c:pt>
                <c:pt idx="339">
                  <c:v>8.9000056960036567</c:v>
                </c:pt>
                <c:pt idx="340">
                  <c:v>8.9000056960036567</c:v>
                </c:pt>
                <c:pt idx="341">
                  <c:v>8.9000056960036567</c:v>
                </c:pt>
                <c:pt idx="342">
                  <c:v>8.8600056704036767</c:v>
                </c:pt>
                <c:pt idx="343">
                  <c:v>8.7700056128035921</c:v>
                </c:pt>
                <c:pt idx="344">
                  <c:v>8.6100055104035249</c:v>
                </c:pt>
                <c:pt idx="345">
                  <c:v>8.6100055104035249</c:v>
                </c:pt>
                <c:pt idx="346">
                  <c:v>8.600005504003521</c:v>
                </c:pt>
                <c:pt idx="347">
                  <c:v>8.5700054848035059</c:v>
                </c:pt>
                <c:pt idx="348">
                  <c:v>8.5500054720035017</c:v>
                </c:pt>
                <c:pt idx="349">
                  <c:v>8.5500054720035017</c:v>
                </c:pt>
                <c:pt idx="350">
                  <c:v>8.530005459203494</c:v>
                </c:pt>
                <c:pt idx="351">
                  <c:v>8.5100054464034809</c:v>
                </c:pt>
                <c:pt idx="352">
                  <c:v>8.5000054400034699</c:v>
                </c:pt>
                <c:pt idx="353">
                  <c:v>8.5000054400034699</c:v>
                </c:pt>
                <c:pt idx="354">
                  <c:v>8.4900054336034749</c:v>
                </c:pt>
                <c:pt idx="355">
                  <c:v>8.4600054144034704</c:v>
                </c:pt>
                <c:pt idx="356">
                  <c:v>8.4100053824034458</c:v>
                </c:pt>
                <c:pt idx="357">
                  <c:v>8.3700053568034267</c:v>
                </c:pt>
                <c:pt idx="358">
                  <c:v>8.3700053568034267</c:v>
                </c:pt>
                <c:pt idx="359">
                  <c:v>8.3500053440034208</c:v>
                </c:pt>
                <c:pt idx="360">
                  <c:v>8.3400053376034204</c:v>
                </c:pt>
                <c:pt idx="361">
                  <c:v>8.3300053312034148</c:v>
                </c:pt>
                <c:pt idx="362">
                  <c:v>8.3100053184034248</c:v>
                </c:pt>
                <c:pt idx="363">
                  <c:v>8.2600052864033824</c:v>
                </c:pt>
                <c:pt idx="364">
                  <c:v>8.2500052800033785</c:v>
                </c:pt>
                <c:pt idx="365">
                  <c:v>8.2400052736033729</c:v>
                </c:pt>
                <c:pt idx="366">
                  <c:v>8.2100052544033648</c:v>
                </c:pt>
                <c:pt idx="367">
                  <c:v>8.0800051712033092</c:v>
                </c:pt>
                <c:pt idx="368">
                  <c:v>8.0800051712033092</c:v>
                </c:pt>
                <c:pt idx="369">
                  <c:v>8.0300051392032898</c:v>
                </c:pt>
                <c:pt idx="370">
                  <c:v>8.0200051328032842</c:v>
                </c:pt>
                <c:pt idx="371">
                  <c:v>7.9800051072032714</c:v>
                </c:pt>
                <c:pt idx="372">
                  <c:v>7.9700051008032924</c:v>
                </c:pt>
                <c:pt idx="373">
                  <c:v>7.9200050688032446</c:v>
                </c:pt>
                <c:pt idx="374">
                  <c:v>7.9100050624032399</c:v>
                </c:pt>
                <c:pt idx="375">
                  <c:v>7.9100050624032399</c:v>
                </c:pt>
                <c:pt idx="376">
                  <c:v>7.900005056003236</c:v>
                </c:pt>
                <c:pt idx="377">
                  <c:v>7.8900050496032295</c:v>
                </c:pt>
                <c:pt idx="378">
                  <c:v>7.8200050048032015</c:v>
                </c:pt>
                <c:pt idx="379">
                  <c:v>7.8100049984031985</c:v>
                </c:pt>
                <c:pt idx="380">
                  <c:v>7.7700049728031821</c:v>
                </c:pt>
                <c:pt idx="381">
                  <c:v>7.7500049600031744</c:v>
                </c:pt>
                <c:pt idx="382">
                  <c:v>7.7300049472031684</c:v>
                </c:pt>
                <c:pt idx="383">
                  <c:v>7.710004934403158</c:v>
                </c:pt>
                <c:pt idx="384">
                  <c:v>7.7000049280031542</c:v>
                </c:pt>
                <c:pt idx="385">
                  <c:v>7.5900048576031045</c:v>
                </c:pt>
                <c:pt idx="386">
                  <c:v>7.3600047104030155</c:v>
                </c:pt>
                <c:pt idx="387">
                  <c:v>7.3600047104030155</c:v>
                </c:pt>
                <c:pt idx="388">
                  <c:v>7.3500047040030099</c:v>
                </c:pt>
                <c:pt idx="389">
                  <c:v>7.3300046912030012</c:v>
                </c:pt>
                <c:pt idx="390">
                  <c:v>7.3200046848029965</c:v>
                </c:pt>
                <c:pt idx="391">
                  <c:v>7.3100046784029296</c:v>
                </c:pt>
                <c:pt idx="392">
                  <c:v>7.3000046720029745</c:v>
                </c:pt>
                <c:pt idx="393">
                  <c:v>7.2800046592029775</c:v>
                </c:pt>
                <c:pt idx="394">
                  <c:v>7.2600046464029218</c:v>
                </c:pt>
                <c:pt idx="395">
                  <c:v>7.2500046400029685</c:v>
                </c:pt>
                <c:pt idx="396">
                  <c:v>7.2000046080029465</c:v>
                </c:pt>
                <c:pt idx="397">
                  <c:v>7.2000046080029465</c:v>
                </c:pt>
                <c:pt idx="398">
                  <c:v>7.2000046080029465</c:v>
                </c:pt>
                <c:pt idx="399">
                  <c:v>7.1800045952029405</c:v>
                </c:pt>
                <c:pt idx="400">
                  <c:v>7.1600045824029275</c:v>
                </c:pt>
                <c:pt idx="401">
                  <c:v>7.1300045632028946</c:v>
                </c:pt>
                <c:pt idx="402">
                  <c:v>7.1200045568028365</c:v>
                </c:pt>
                <c:pt idx="403">
                  <c:v>7.0700045248028953</c:v>
                </c:pt>
                <c:pt idx="404">
                  <c:v>6.8800044032028183</c:v>
                </c:pt>
                <c:pt idx="405">
                  <c:v>6.8400043776027655</c:v>
                </c:pt>
                <c:pt idx="406">
                  <c:v>6.8300043712027945</c:v>
                </c:pt>
                <c:pt idx="407">
                  <c:v>6.8200043648027755</c:v>
                </c:pt>
                <c:pt idx="408">
                  <c:v>6.8200043648027755</c:v>
                </c:pt>
                <c:pt idx="409">
                  <c:v>6.8000043520027775</c:v>
                </c:pt>
                <c:pt idx="410">
                  <c:v>6.8000043520027775</c:v>
                </c:pt>
                <c:pt idx="411">
                  <c:v>6.6800042752027355</c:v>
                </c:pt>
                <c:pt idx="412">
                  <c:v>6.6500042560026609</c:v>
                </c:pt>
                <c:pt idx="413">
                  <c:v>6.6500042560026609</c:v>
                </c:pt>
                <c:pt idx="414">
                  <c:v>6.5300041792026784</c:v>
                </c:pt>
                <c:pt idx="415">
                  <c:v>8.9300057152036576</c:v>
                </c:pt>
                <c:pt idx="416">
                  <c:v>8.110005190403319</c:v>
                </c:pt>
                <c:pt idx="417">
                  <c:v>8.0900051776033148</c:v>
                </c:pt>
                <c:pt idx="418">
                  <c:v>7.8500050240032149</c:v>
                </c:pt>
                <c:pt idx="419">
                  <c:v>7.710004934403158</c:v>
                </c:pt>
                <c:pt idx="420">
                  <c:v>7.6800049152031464</c:v>
                </c:pt>
                <c:pt idx="421">
                  <c:v>7.5300048192030848</c:v>
                </c:pt>
                <c:pt idx="422">
                  <c:v>7.3100046784029296</c:v>
                </c:pt>
                <c:pt idx="434">
                  <c:v>6.9900044736028724</c:v>
                </c:pt>
                <c:pt idx="444">
                  <c:v>6.8000043520027775</c:v>
                </c:pt>
                <c:pt idx="448">
                  <c:v>6.6700042688027255</c:v>
                </c:pt>
                <c:pt idx="453">
                  <c:v>6.4000040960026334</c:v>
                </c:pt>
                <c:pt idx="455">
                  <c:v>6.1700039488025284</c:v>
                </c:pt>
                <c:pt idx="456">
                  <c:v>7.7833677059824389</c:v>
                </c:pt>
                <c:pt idx="457">
                  <c:v>14.790009465606055</c:v>
                </c:pt>
                <c:pt idx="458">
                  <c:v>14.500009280005974</c:v>
                </c:pt>
                <c:pt idx="459">
                  <c:v>14.400009216006065</c:v>
                </c:pt>
                <c:pt idx="460">
                  <c:v>14.330009171205869</c:v>
                </c:pt>
                <c:pt idx="461">
                  <c:v>13.900008896005724</c:v>
                </c:pt>
                <c:pt idx="462">
                  <c:v>13.200008448005399</c:v>
                </c:pt>
                <c:pt idx="463">
                  <c:v>13.200008448005399</c:v>
                </c:pt>
                <c:pt idx="464">
                  <c:v>13.080008371205356</c:v>
                </c:pt>
                <c:pt idx="465">
                  <c:v>13.000008320005325</c:v>
                </c:pt>
                <c:pt idx="466">
                  <c:v>13.000008320005325</c:v>
                </c:pt>
                <c:pt idx="467">
                  <c:v>12.980008307205322</c:v>
                </c:pt>
                <c:pt idx="468">
                  <c:v>12.900008256005387</c:v>
                </c:pt>
                <c:pt idx="469">
                  <c:v>12.7000081280052</c:v>
                </c:pt>
                <c:pt idx="470">
                  <c:v>12.500008000005121</c:v>
                </c:pt>
                <c:pt idx="471">
                  <c:v>12.400007936005126</c:v>
                </c:pt>
                <c:pt idx="472">
                  <c:v>12.400007936005126</c:v>
                </c:pt>
                <c:pt idx="473">
                  <c:v>12.300007872005148</c:v>
                </c:pt>
                <c:pt idx="474">
                  <c:v>12.300007872005148</c:v>
                </c:pt>
                <c:pt idx="475">
                  <c:v>12.280007859205076</c:v>
                </c:pt>
                <c:pt idx="476">
                  <c:v>12.100007744004955</c:v>
                </c:pt>
                <c:pt idx="477">
                  <c:v>12.060007718405048</c:v>
                </c:pt>
                <c:pt idx="478">
                  <c:v>12.000007680004916</c:v>
                </c:pt>
                <c:pt idx="479">
                  <c:v>11.980007667204926</c:v>
                </c:pt>
                <c:pt idx="480">
                  <c:v>11.89000760960487</c:v>
                </c:pt>
                <c:pt idx="481">
                  <c:v>11.600007424004751</c:v>
                </c:pt>
                <c:pt idx="482">
                  <c:v>11.40000729600478</c:v>
                </c:pt>
                <c:pt idx="483">
                  <c:v>11.330007251204744</c:v>
                </c:pt>
                <c:pt idx="484">
                  <c:v>11.300007232004768</c:v>
                </c:pt>
                <c:pt idx="485">
                  <c:v>11.28000721920473</c:v>
                </c:pt>
                <c:pt idx="486">
                  <c:v>11.260007206404676</c:v>
                </c:pt>
                <c:pt idx="487">
                  <c:v>11.240007193604605</c:v>
                </c:pt>
                <c:pt idx="488">
                  <c:v>11.230007187204507</c:v>
                </c:pt>
                <c:pt idx="489">
                  <c:v>11.000007040004505</c:v>
                </c:pt>
                <c:pt idx="490">
                  <c:v>10.900006976004526</c:v>
                </c:pt>
                <c:pt idx="491">
                  <c:v>10.700006848004406</c:v>
                </c:pt>
                <c:pt idx="492">
                  <c:v>10.500006720004302</c:v>
                </c:pt>
                <c:pt idx="493">
                  <c:v>10.500006720004302</c:v>
                </c:pt>
                <c:pt idx="494">
                  <c:v>10.400006656004399</c:v>
                </c:pt>
                <c:pt idx="495">
                  <c:v>10.300006592004378</c:v>
                </c:pt>
                <c:pt idx="496">
                  <c:v>10.300006592004378</c:v>
                </c:pt>
                <c:pt idx="497">
                  <c:v>10.300006592004378</c:v>
                </c:pt>
                <c:pt idx="498">
                  <c:v>9.9000063360041626</c:v>
                </c:pt>
                <c:pt idx="499">
                  <c:v>9.4000060160038768</c:v>
                </c:pt>
                <c:pt idx="500">
                  <c:v>9.1000058240037269</c:v>
                </c:pt>
                <c:pt idx="501">
                  <c:v>9.1000058240037269</c:v>
                </c:pt>
                <c:pt idx="502">
                  <c:v>8.8000056320036268</c:v>
                </c:pt>
                <c:pt idx="503">
                  <c:v>8.7071039084012671</c:v>
                </c:pt>
                <c:pt idx="504">
                  <c:v>8.7000055680035633</c:v>
                </c:pt>
                <c:pt idx="505">
                  <c:v>8.7000055680035633</c:v>
                </c:pt>
                <c:pt idx="506">
                  <c:v>8.7000055680035633</c:v>
                </c:pt>
                <c:pt idx="507">
                  <c:v>8.6618760471977918</c:v>
                </c:pt>
                <c:pt idx="508">
                  <c:v>8.6546817979891575</c:v>
                </c:pt>
                <c:pt idx="509">
                  <c:v>8.5467680598596178</c:v>
                </c:pt>
                <c:pt idx="510">
                  <c:v>8.5000054400034699</c:v>
                </c:pt>
                <c:pt idx="511">
                  <c:v>8.3956888264783789</c:v>
                </c:pt>
                <c:pt idx="512">
                  <c:v>8.2741921657962685</c:v>
                </c:pt>
                <c:pt idx="513">
                  <c:v>8.1651642900460235</c:v>
                </c:pt>
                <c:pt idx="514">
                  <c:v>8.1000051840033169</c:v>
                </c:pt>
                <c:pt idx="515">
                  <c:v>8.1000051840033169</c:v>
                </c:pt>
                <c:pt idx="516">
                  <c:v>8.0700051648033053</c:v>
                </c:pt>
                <c:pt idx="517">
                  <c:v>8.0400051456032937</c:v>
                </c:pt>
                <c:pt idx="518">
                  <c:v>8.0000051200032729</c:v>
                </c:pt>
                <c:pt idx="519">
                  <c:v>8.0000051200032729</c:v>
                </c:pt>
                <c:pt idx="520">
                  <c:v>8.0000051200032729</c:v>
                </c:pt>
                <c:pt idx="521">
                  <c:v>7.9900051136032824</c:v>
                </c:pt>
                <c:pt idx="522">
                  <c:v>7.9400050816032532</c:v>
                </c:pt>
                <c:pt idx="523">
                  <c:v>7.900005056003236</c:v>
                </c:pt>
                <c:pt idx="524">
                  <c:v>7.8600050304032045</c:v>
                </c:pt>
                <c:pt idx="525">
                  <c:v>7.8000049920031964</c:v>
                </c:pt>
                <c:pt idx="526">
                  <c:v>7.8000049920031964</c:v>
                </c:pt>
                <c:pt idx="527">
                  <c:v>7.7900049856031934</c:v>
                </c:pt>
                <c:pt idx="528">
                  <c:v>7.710004934403158</c:v>
                </c:pt>
                <c:pt idx="529">
                  <c:v>7.7000049280031542</c:v>
                </c:pt>
                <c:pt idx="530">
                  <c:v>7.6500048960031295</c:v>
                </c:pt>
                <c:pt idx="531">
                  <c:v>7.6000048640031075</c:v>
                </c:pt>
                <c:pt idx="532">
                  <c:v>7.6000048640031075</c:v>
                </c:pt>
                <c:pt idx="533">
                  <c:v>7.1900046016029355</c:v>
                </c:pt>
                <c:pt idx="534">
                  <c:v>7.1000045440028945</c:v>
                </c:pt>
                <c:pt idx="535">
                  <c:v>6.9500044480028471</c:v>
                </c:pt>
                <c:pt idx="536">
                  <c:v>6.9300044352028927</c:v>
                </c:pt>
                <c:pt idx="537">
                  <c:v>6.7400043136027596</c:v>
                </c:pt>
                <c:pt idx="538">
                  <c:v>11.67000746880478</c:v>
                </c:pt>
                <c:pt idx="539">
                  <c:v>11.28000721920473</c:v>
                </c:pt>
                <c:pt idx="540">
                  <c:v>11.220007180804496</c:v>
                </c:pt>
                <c:pt idx="541">
                  <c:v>11.200007168004568</c:v>
                </c:pt>
                <c:pt idx="542">
                  <c:v>10.840006937604524</c:v>
                </c:pt>
                <c:pt idx="543">
                  <c:v>10.760006886404422</c:v>
                </c:pt>
                <c:pt idx="544">
                  <c:v>10.640006809604374</c:v>
                </c:pt>
                <c:pt idx="545">
                  <c:v>10.500006720004302</c:v>
                </c:pt>
                <c:pt idx="546">
                  <c:v>10.320006604804341</c:v>
                </c:pt>
                <c:pt idx="547">
                  <c:v>9.1100058304037308</c:v>
                </c:pt>
                <c:pt idx="548">
                  <c:v>9.1000058240037269</c:v>
                </c:pt>
                <c:pt idx="549">
                  <c:v>8.8400056576036228</c:v>
                </c:pt>
                <c:pt idx="550">
                  <c:v>8.7200055808035639</c:v>
                </c:pt>
                <c:pt idx="551">
                  <c:v>8.6400055296035401</c:v>
                </c:pt>
                <c:pt idx="552">
                  <c:v>8.6200055168035288</c:v>
                </c:pt>
                <c:pt idx="553">
                  <c:v>8.4100053824034458</c:v>
                </c:pt>
                <c:pt idx="554">
                  <c:v>8.3800053632034341</c:v>
                </c:pt>
                <c:pt idx="555">
                  <c:v>8.3700053568034267</c:v>
                </c:pt>
                <c:pt idx="556">
                  <c:v>8.2700052928033863</c:v>
                </c:pt>
                <c:pt idx="557">
                  <c:v>8.2000052480033574</c:v>
                </c:pt>
                <c:pt idx="558">
                  <c:v>8.1000051840033169</c:v>
                </c:pt>
                <c:pt idx="559">
                  <c:v>8.0700051648033053</c:v>
                </c:pt>
                <c:pt idx="560">
                  <c:v>8.0600051584033068</c:v>
                </c:pt>
                <c:pt idx="561">
                  <c:v>8.0600051584033068</c:v>
                </c:pt>
                <c:pt idx="562">
                  <c:v>8.0500051520033047</c:v>
                </c:pt>
                <c:pt idx="563">
                  <c:v>8.0100051264032803</c:v>
                </c:pt>
                <c:pt idx="564">
                  <c:v>7.8900050496032295</c:v>
                </c:pt>
                <c:pt idx="565">
                  <c:v>7.8200050048032015</c:v>
                </c:pt>
                <c:pt idx="566">
                  <c:v>7.710004934403158</c:v>
                </c:pt>
                <c:pt idx="567">
                  <c:v>7.6200048768030335</c:v>
                </c:pt>
                <c:pt idx="568">
                  <c:v>7.5800048512031051</c:v>
                </c:pt>
                <c:pt idx="569">
                  <c:v>7.5000048000030715</c:v>
                </c:pt>
                <c:pt idx="570">
                  <c:v>8.7700056128035921</c:v>
                </c:pt>
                <c:pt idx="571">
                  <c:v>8.7000055680035633</c:v>
                </c:pt>
                <c:pt idx="572">
                  <c:v>8.5900054976035207</c:v>
                </c:pt>
                <c:pt idx="573">
                  <c:v>8.5900054976035207</c:v>
                </c:pt>
                <c:pt idx="574">
                  <c:v>8.5100054464034809</c:v>
                </c:pt>
                <c:pt idx="575">
                  <c:v>8.4500054080034595</c:v>
                </c:pt>
                <c:pt idx="576">
                  <c:v>8.3800053632034341</c:v>
                </c:pt>
                <c:pt idx="577">
                  <c:v>8.3600053504034246</c:v>
                </c:pt>
                <c:pt idx="578">
                  <c:v>8.2500052800033785</c:v>
                </c:pt>
                <c:pt idx="579">
                  <c:v>8.2400052736033729</c:v>
                </c:pt>
                <c:pt idx="580">
                  <c:v>8.2200052608033669</c:v>
                </c:pt>
                <c:pt idx="581">
                  <c:v>8.2100052544033648</c:v>
                </c:pt>
                <c:pt idx="582">
                  <c:v>8.1966077683022256</c:v>
                </c:pt>
                <c:pt idx="583">
                  <c:v>8.1700052288033547</c:v>
                </c:pt>
                <c:pt idx="584">
                  <c:v>8.1400052096033342</c:v>
                </c:pt>
                <c:pt idx="585">
                  <c:v>8.0400051456032937</c:v>
                </c:pt>
                <c:pt idx="586">
                  <c:v>7.9400050816032532</c:v>
                </c:pt>
                <c:pt idx="587">
                  <c:v>7.900005056003236</c:v>
                </c:pt>
                <c:pt idx="588">
                  <c:v>7.900005056003236</c:v>
                </c:pt>
                <c:pt idx="589">
                  <c:v>7.8800050432032274</c:v>
                </c:pt>
                <c:pt idx="590">
                  <c:v>7.8500050240032149</c:v>
                </c:pt>
                <c:pt idx="591">
                  <c:v>7.8500050240032149</c:v>
                </c:pt>
                <c:pt idx="592">
                  <c:v>7.8500050240032149</c:v>
                </c:pt>
                <c:pt idx="593">
                  <c:v>7.8500050240032149</c:v>
                </c:pt>
                <c:pt idx="594">
                  <c:v>7.8500050240032149</c:v>
                </c:pt>
                <c:pt idx="595">
                  <c:v>7.7500049600031744</c:v>
                </c:pt>
                <c:pt idx="596">
                  <c:v>7.7500049600031744</c:v>
                </c:pt>
                <c:pt idx="597">
                  <c:v>11.500007360004709</c:v>
                </c:pt>
                <c:pt idx="598">
                  <c:v>10.800006912004536</c:v>
                </c:pt>
              </c:numCache>
            </c:numRef>
          </c:yVal>
          <c:smooth val="0"/>
          <c:extLst>
            <c:ext xmlns:c16="http://schemas.microsoft.com/office/drawing/2014/chart" uri="{C3380CC4-5D6E-409C-BE32-E72D297353CC}">
              <c16:uniqueId val="{00000000-B5B2-4117-962D-3CCB6CC19095}"/>
            </c:ext>
          </c:extLst>
        </c:ser>
        <c:dLbls>
          <c:showLegendKey val="0"/>
          <c:showVal val="0"/>
          <c:showCatName val="0"/>
          <c:showSerName val="0"/>
          <c:showPercent val="0"/>
          <c:showBubbleSize val="0"/>
        </c:dLbls>
        <c:axId val="595388024"/>
        <c:axId val="595388416"/>
      </c:scatterChart>
      <c:valAx>
        <c:axId val="595388024"/>
        <c:scaling>
          <c:logBase val="10"/>
          <c:orientation val="minMax"/>
          <c:max val="1.0000000000000235E-7"/>
          <c:min val="1.0000000000000386E-12"/>
        </c:scaling>
        <c:delete val="1"/>
        <c:axPos val="b"/>
        <c:numFmt formatCode="0.E+00" sourceLinked="0"/>
        <c:majorTickMark val="in"/>
        <c:minorTickMark val="in"/>
        <c:tickLblPos val="none"/>
        <c:crossAx val="595388416"/>
        <c:crossesAt val="1.0000000000000394E-12"/>
        <c:crossBetween val="midCat"/>
      </c:valAx>
      <c:valAx>
        <c:axId val="595388416"/>
        <c:scaling>
          <c:orientation val="minMax"/>
          <c:max val="50"/>
          <c:min val="5"/>
        </c:scaling>
        <c:delete val="1"/>
        <c:axPos val="l"/>
        <c:numFmt formatCode="#,##0" sourceLinked="0"/>
        <c:majorTickMark val="in"/>
        <c:minorTickMark val="in"/>
        <c:tickLblPos val="none"/>
        <c:crossAx val="595388024"/>
        <c:crossesAt val="1.0000000000000386E-12"/>
        <c:crossBetween val="midCat"/>
      </c:valAx>
      <c:spPr>
        <a:noFill/>
        <a:ln>
          <a:solidFill>
            <a:schemeClr val="tx1"/>
          </a:solidFill>
        </a:ln>
      </c:spPr>
    </c:plotArea>
    <c:legend>
      <c:legendPos val="r"/>
      <c:layout>
        <c:manualLayout>
          <c:xMode val="edge"/>
          <c:yMode val="edge"/>
          <c:x val="0.13948779776766201"/>
          <c:y val="0.12122150836085271"/>
          <c:w val="0.20683028857702429"/>
          <c:h val="9.215889589107755E-2"/>
        </c:manualLayout>
      </c:layout>
      <c:overlay val="0"/>
      <c:txPr>
        <a:bodyPr/>
        <a:lstStyle/>
        <a:p>
          <a:pPr>
            <a:defRPr sz="2800" b="1" i="0" u="none" strike="noStrike" baseline="0">
              <a:solidFill>
                <a:srgbClr val="000000"/>
              </a:solidFill>
              <a:latin typeface="Calibri"/>
              <a:ea typeface="Calibri"/>
              <a:cs typeface="Calibri"/>
            </a:defRPr>
          </a:pPr>
          <a:endParaRPr lang="it-IT"/>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it-IT"/>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0.16206</cdr:x>
      <cdr:y>0.70915</cdr:y>
    </cdr:from>
    <cdr:to>
      <cdr:x>0.21324</cdr:x>
      <cdr:y>0.87176</cdr:y>
    </cdr:to>
    <cdr:sp macro="" textlink="">
      <cdr:nvSpPr>
        <cdr:cNvPr id="3" name="CasellaDiTesto 2"/>
        <cdr:cNvSpPr txBox="1"/>
      </cdr:nvSpPr>
      <cdr:spPr>
        <a:xfrm xmlns:a="http://schemas.openxmlformats.org/drawingml/2006/main" rot="16200000">
          <a:off x="1144246" y="4825263"/>
          <a:ext cx="1039313" cy="4538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2000" i="1" dirty="0">
              <a:solidFill>
                <a:schemeClr val="bg1"/>
              </a:solidFill>
            </a:rPr>
            <a:t>BSE</a:t>
          </a:r>
        </a:p>
      </cdr:txBody>
    </cdr:sp>
  </cdr:relSizeAnchor>
</c:userShapes>
</file>

<file path=ppt/drawings/drawing2.xml><?xml version="1.0" encoding="utf-8"?>
<c:userShapes xmlns:c="http://schemas.openxmlformats.org/drawingml/2006/chart">
  <cdr:relSizeAnchor xmlns:cdr="http://schemas.openxmlformats.org/drawingml/2006/chartDrawing">
    <cdr:from>
      <cdr:x>0.16206</cdr:x>
      <cdr:y>0.70915</cdr:y>
    </cdr:from>
    <cdr:to>
      <cdr:x>0.21324</cdr:x>
      <cdr:y>0.87176</cdr:y>
    </cdr:to>
    <cdr:sp macro="" textlink="">
      <cdr:nvSpPr>
        <cdr:cNvPr id="3" name="CasellaDiTesto 2"/>
        <cdr:cNvSpPr txBox="1"/>
      </cdr:nvSpPr>
      <cdr:spPr>
        <a:xfrm xmlns:a="http://schemas.openxmlformats.org/drawingml/2006/main" rot="16200000">
          <a:off x="1144246" y="4825263"/>
          <a:ext cx="1039313" cy="4538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2000" i="1" dirty="0">
              <a:solidFill>
                <a:schemeClr val="bg1"/>
              </a:solidFill>
            </a:rPr>
            <a:t>BSE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83475AE5-5FE3-48CB-811E-58E477F744F9}" type="slidenum">
              <a:rPr lang="en-GB"/>
              <a:pPr>
                <a:defRPr/>
              </a:pPr>
              <a:t>‹N›</a:t>
            </a:fld>
            <a:endParaRPr lang="en-GB"/>
          </a:p>
        </p:txBody>
      </p:sp>
    </p:spTree>
    <p:extLst>
      <p:ext uri="{BB962C8B-B14F-4D97-AF65-F5344CB8AC3E}">
        <p14:creationId xmlns:p14="http://schemas.microsoft.com/office/powerpoint/2010/main" val="2949918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CECF0985-CD33-4544-BB39-ECC927B28976}" type="slidenum">
              <a:rPr lang="en-GB"/>
              <a:pPr>
                <a:defRPr/>
              </a:pPr>
              <a:t>‹N›</a:t>
            </a:fld>
            <a:endParaRPr lang="en-GB"/>
          </a:p>
        </p:txBody>
      </p:sp>
    </p:spTree>
    <p:extLst>
      <p:ext uri="{BB962C8B-B14F-4D97-AF65-F5344CB8AC3E}">
        <p14:creationId xmlns:p14="http://schemas.microsoft.com/office/powerpoint/2010/main" val="42580043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5B5A5E7A-4A8B-4E86-A357-1252145C0B17}" type="slidenum">
              <a:rPr lang="en-GB" smtClean="0"/>
              <a:pPr/>
              <a:t>1</a:t>
            </a:fld>
            <a:endParaRPr 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8481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CC7D95B2-2471-4E87-AE97-45AFB58B0A92}" type="slidenum">
              <a:rPr lang="en-GB" smtClean="0"/>
              <a:pPr/>
              <a:t>10</a:t>
            </a:fld>
            <a:endParaRPr lang="en-GB"/>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68570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115</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695730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116</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961976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117</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799941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118</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555882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119</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627270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120</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861404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ECCF2-204C-F852-D0CE-ADE8E2682F42}"/>
            </a:ext>
          </a:extLst>
        </p:cNvPr>
        <p:cNvGrpSpPr/>
        <p:nvPr/>
      </p:nvGrpSpPr>
      <p:grpSpPr>
        <a:xfrm>
          <a:off x="0" y="0"/>
          <a:ext cx="0" cy="0"/>
          <a:chOff x="0" y="0"/>
          <a:chExt cx="0" cy="0"/>
        </a:xfrm>
      </p:grpSpPr>
      <p:sp>
        <p:nvSpPr>
          <p:cNvPr id="319490" name="Rectangle 7">
            <a:extLst>
              <a:ext uri="{FF2B5EF4-FFF2-40B4-BE49-F238E27FC236}">
                <a16:creationId xmlns:a16="http://schemas.microsoft.com/office/drawing/2014/main" id="{B69395BF-308F-D241-45D1-2FE9F797FB81}"/>
              </a:ext>
            </a:extLst>
          </p:cNvPr>
          <p:cNvSpPr>
            <a:spLocks noGrp="1" noChangeArrowheads="1"/>
          </p:cNvSpPr>
          <p:nvPr>
            <p:ph type="sldNum" sz="quarter" idx="5"/>
          </p:nvPr>
        </p:nvSpPr>
        <p:spPr>
          <a:noFill/>
        </p:spPr>
        <p:txBody>
          <a:bodyPr/>
          <a:lstStyle/>
          <a:p>
            <a:fld id="{35733B4F-173A-4E53-8625-9861C51983FE}" type="slidenum">
              <a:rPr lang="en-GB" smtClean="0"/>
              <a:pPr/>
              <a:t>121</a:t>
            </a:fld>
            <a:endParaRPr lang="en-GB"/>
          </a:p>
        </p:txBody>
      </p:sp>
      <p:sp>
        <p:nvSpPr>
          <p:cNvPr id="319491" name="Rectangle 2">
            <a:extLst>
              <a:ext uri="{FF2B5EF4-FFF2-40B4-BE49-F238E27FC236}">
                <a16:creationId xmlns:a16="http://schemas.microsoft.com/office/drawing/2014/main" id="{C58DB23F-FBCF-719C-C31C-6225C008B15B}"/>
              </a:ext>
            </a:extLst>
          </p:cNvPr>
          <p:cNvSpPr>
            <a:spLocks noGrp="1" noRot="1" noChangeAspect="1" noChangeArrowheads="1" noTextEdit="1"/>
          </p:cNvSpPr>
          <p:nvPr>
            <p:ph type="sldImg"/>
          </p:nvPr>
        </p:nvSpPr>
        <p:spPr>
          <a:ln/>
        </p:spPr>
      </p:sp>
      <p:sp>
        <p:nvSpPr>
          <p:cNvPr id="319492" name="Rectangle 3">
            <a:extLst>
              <a:ext uri="{FF2B5EF4-FFF2-40B4-BE49-F238E27FC236}">
                <a16:creationId xmlns:a16="http://schemas.microsoft.com/office/drawing/2014/main" id="{D2FDEF36-FA3D-2A8F-ED45-A10A3C36C27B}"/>
              </a:ext>
            </a:extLst>
          </p:cNvPr>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71955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122</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29676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123</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818344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124</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0117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5D593AEE-748B-4F7D-BABE-39295AA9B685}" type="slidenum">
              <a:rPr lang="en-GB" smtClean="0"/>
              <a:pPr/>
              <a:t>11</a:t>
            </a:fld>
            <a:endParaRPr lang="en-GB"/>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020932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125</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690899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126</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766389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127</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89009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128</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89009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129</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761988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130</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001959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131</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766923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132</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399639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133</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235568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134</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77071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5D593AEE-748B-4F7D-BABE-39295AA9B685}" type="slidenum">
              <a:rPr lang="en-GB" smtClean="0"/>
              <a:pPr/>
              <a:t>12</a:t>
            </a:fld>
            <a:endParaRPr lang="en-GB"/>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69493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135</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371495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136</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371495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137</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371495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138</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371495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139</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171517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140</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624216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141</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480498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142</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613262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143</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962958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144</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35059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5D593AEE-748B-4F7D-BABE-39295AA9B685}" type="slidenum">
              <a:rPr lang="en-GB" smtClean="0"/>
              <a:pPr/>
              <a:t>13</a:t>
            </a:fld>
            <a:endParaRPr lang="en-GB"/>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102387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145</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9273448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150</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32002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151</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333047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3A67C-AD83-82F5-BB77-C1FBF50652EB}"/>
            </a:ext>
          </a:extLst>
        </p:cNvPr>
        <p:cNvGrpSpPr/>
        <p:nvPr/>
      </p:nvGrpSpPr>
      <p:grpSpPr>
        <a:xfrm>
          <a:off x="0" y="0"/>
          <a:ext cx="0" cy="0"/>
          <a:chOff x="0" y="0"/>
          <a:chExt cx="0" cy="0"/>
        </a:xfrm>
      </p:grpSpPr>
      <p:sp>
        <p:nvSpPr>
          <p:cNvPr id="320514" name="Rectangle 7">
            <a:extLst>
              <a:ext uri="{FF2B5EF4-FFF2-40B4-BE49-F238E27FC236}">
                <a16:creationId xmlns:a16="http://schemas.microsoft.com/office/drawing/2014/main" id="{3C2CC2B7-5F33-8AB1-4CA9-E646C2C76839}"/>
              </a:ext>
            </a:extLst>
          </p:cNvPr>
          <p:cNvSpPr>
            <a:spLocks noGrp="1" noChangeArrowheads="1"/>
          </p:cNvSpPr>
          <p:nvPr>
            <p:ph type="sldNum" sz="quarter" idx="5"/>
          </p:nvPr>
        </p:nvSpPr>
        <p:spPr>
          <a:noFill/>
        </p:spPr>
        <p:txBody>
          <a:bodyPr/>
          <a:lstStyle/>
          <a:p>
            <a:fld id="{0306751C-08EA-4818-9F4E-0D7222E4012B}" type="slidenum">
              <a:rPr lang="en-GB" smtClean="0"/>
              <a:pPr/>
              <a:t>152</a:t>
            </a:fld>
            <a:endParaRPr lang="en-GB"/>
          </a:p>
        </p:txBody>
      </p:sp>
      <p:sp>
        <p:nvSpPr>
          <p:cNvPr id="320515" name="Rectangle 2">
            <a:extLst>
              <a:ext uri="{FF2B5EF4-FFF2-40B4-BE49-F238E27FC236}">
                <a16:creationId xmlns:a16="http://schemas.microsoft.com/office/drawing/2014/main" id="{FCC2F435-06C3-7A74-D402-7D373416F070}"/>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C74A177D-E54D-1606-3025-479580DBF2D1}"/>
              </a:ext>
            </a:extLst>
          </p:cNvPr>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638018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7F0E6-E5A6-6896-71F6-3A7F1936E5AD}"/>
            </a:ext>
          </a:extLst>
        </p:cNvPr>
        <p:cNvGrpSpPr/>
        <p:nvPr/>
      </p:nvGrpSpPr>
      <p:grpSpPr>
        <a:xfrm>
          <a:off x="0" y="0"/>
          <a:ext cx="0" cy="0"/>
          <a:chOff x="0" y="0"/>
          <a:chExt cx="0" cy="0"/>
        </a:xfrm>
      </p:grpSpPr>
      <p:sp>
        <p:nvSpPr>
          <p:cNvPr id="320514" name="Rectangle 7">
            <a:extLst>
              <a:ext uri="{FF2B5EF4-FFF2-40B4-BE49-F238E27FC236}">
                <a16:creationId xmlns:a16="http://schemas.microsoft.com/office/drawing/2014/main" id="{B4DFFFC3-6620-1849-0318-A0F8071CE54D}"/>
              </a:ext>
            </a:extLst>
          </p:cNvPr>
          <p:cNvSpPr>
            <a:spLocks noGrp="1" noChangeArrowheads="1"/>
          </p:cNvSpPr>
          <p:nvPr>
            <p:ph type="sldNum" sz="quarter" idx="5"/>
          </p:nvPr>
        </p:nvSpPr>
        <p:spPr>
          <a:noFill/>
        </p:spPr>
        <p:txBody>
          <a:bodyPr/>
          <a:lstStyle/>
          <a:p>
            <a:fld id="{0306751C-08EA-4818-9F4E-0D7222E4012B}" type="slidenum">
              <a:rPr lang="en-GB" smtClean="0"/>
              <a:pPr/>
              <a:t>153</a:t>
            </a:fld>
            <a:endParaRPr lang="en-GB"/>
          </a:p>
        </p:txBody>
      </p:sp>
      <p:sp>
        <p:nvSpPr>
          <p:cNvPr id="320515" name="Rectangle 2">
            <a:extLst>
              <a:ext uri="{FF2B5EF4-FFF2-40B4-BE49-F238E27FC236}">
                <a16:creationId xmlns:a16="http://schemas.microsoft.com/office/drawing/2014/main" id="{2638BF38-234E-7EA1-7087-7D05C3511B97}"/>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432950B5-F1E9-732C-632B-7EA26DD7217B}"/>
              </a:ext>
            </a:extLst>
          </p:cNvPr>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657089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154</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32002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155</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80906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156</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32002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157</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32002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158</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320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895DA853-58F3-4B3D-BFD6-F516BFACF7E6}" type="slidenum">
              <a:rPr lang="en-GB" smtClean="0"/>
              <a:pPr/>
              <a:t>14</a:t>
            </a:fld>
            <a:endParaRPr lang="en-GB"/>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190487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306751C-08EA-4818-9F4E-0D7222E4012B}" type="slidenum">
              <a:rPr lang="en-GB" smtClean="0"/>
              <a:pPr/>
              <a:t>159</a:t>
            </a:fld>
            <a:endParaRPr lang="en-GB"/>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32002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56A8A93-7433-4FD9-91A6-764A18EE18F2}" type="slidenum">
              <a:rPr lang="en-GB" smtClean="0"/>
              <a:pPr/>
              <a:t>160</a:t>
            </a:fld>
            <a:endParaRPr lang="en-GB"/>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95189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0DC5C921-2D52-4C52-A29C-AA8EC07B0663}" type="slidenum">
              <a:rPr lang="en-GB" smtClean="0"/>
              <a:pPr/>
              <a:t>15</a:t>
            </a:fld>
            <a:endParaRPr lang="en-GB"/>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15124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E3E2B84B-EE0F-4B05-81F1-A248F6C0DD1E}" type="slidenum">
              <a:rPr lang="en-GB" smtClean="0"/>
              <a:pPr/>
              <a:t>16</a:t>
            </a:fld>
            <a:endParaRPr lang="en-GB"/>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92744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B5C8538-D470-452B-AC82-DE50F2BA9C00}" type="slidenum">
              <a:rPr lang="en-GB" smtClean="0"/>
              <a:pPr/>
              <a:t>17</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6922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B5C8538-D470-452B-AC82-DE50F2BA9C00}" type="slidenum">
              <a:rPr lang="en-GB" smtClean="0"/>
              <a:pPr/>
              <a:t>18</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3620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B5C8538-D470-452B-AC82-DE50F2BA9C00}" type="slidenum">
              <a:rPr lang="en-GB" smtClean="0"/>
              <a:pPr/>
              <a:t>19</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5774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4B57379C-43DF-4C85-A4B9-00AD8C9A0121}" type="slidenum">
              <a:rPr lang="en-GB" smtClean="0"/>
              <a:pPr/>
              <a:t>2</a:t>
            </a:fld>
            <a:endParaRPr lang="en-GB"/>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5252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B5C8538-D470-452B-AC82-DE50F2BA9C00}" type="slidenum">
              <a:rPr lang="en-GB" smtClean="0"/>
              <a:pPr/>
              <a:t>20</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67993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B5C8538-D470-452B-AC82-DE50F2BA9C00}" type="slidenum">
              <a:rPr lang="en-GB" smtClean="0"/>
              <a:pPr/>
              <a:t>21</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8344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B5C8538-D470-452B-AC82-DE50F2BA9C00}" type="slidenum">
              <a:rPr lang="en-GB" smtClean="0"/>
              <a:pPr/>
              <a:t>22</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7141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CC8BFEA4-6302-4F1C-8FC9-7EFBFB68E912}" type="slidenum">
              <a:rPr lang="en-GB" smtClean="0"/>
              <a:pPr/>
              <a:t>23</a:t>
            </a:fld>
            <a:endParaRPr lang="en-GB"/>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52042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47D13DC6-034A-4D32-AABF-539702DA8AEE}" type="slidenum">
              <a:rPr lang="en-GB" smtClean="0"/>
              <a:pPr/>
              <a:t>24</a:t>
            </a:fld>
            <a:endParaRPr lang="en-GB"/>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44704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DF8FA00E-B73B-4096-8C17-B37C6C67F836}" type="slidenum">
              <a:rPr lang="en-GB" smtClean="0"/>
              <a:pPr/>
              <a:t>25</a:t>
            </a:fld>
            <a:endParaRPr lang="en-GB"/>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3757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753CC5C5-DDD4-4124-9B9A-3AC3AC8372AA}" type="slidenum">
              <a:rPr lang="en-GB" smtClean="0"/>
              <a:pPr/>
              <a:t>26</a:t>
            </a:fld>
            <a:endParaRPr lang="en-GB"/>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45314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93FC6B8C-3766-438F-8A62-3AE1820DA1E0}" type="slidenum">
              <a:rPr lang="en-GB" smtClean="0"/>
              <a:pPr/>
              <a:t>27</a:t>
            </a:fld>
            <a:endParaRPr lang="en-GB"/>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53028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0EE73103-303C-4824-A1D2-058630ABAEC4}" type="slidenum">
              <a:rPr lang="en-GB" smtClean="0"/>
              <a:pPr/>
              <a:t>28</a:t>
            </a:fld>
            <a:endParaRPr lang="en-GB"/>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25520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29</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3500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97C234FD-2608-42DC-9481-45BE9DB16349}" type="slidenum">
              <a:rPr lang="en-GB" smtClean="0"/>
              <a:pPr/>
              <a:t>3</a:t>
            </a:fld>
            <a:endParaRPr lang="en-GB"/>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929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0248D-0232-FD5B-BDCC-36ED0FF2214A}"/>
            </a:ext>
          </a:extLst>
        </p:cNvPr>
        <p:cNvGrpSpPr/>
        <p:nvPr/>
      </p:nvGrpSpPr>
      <p:grpSpPr>
        <a:xfrm>
          <a:off x="0" y="0"/>
          <a:ext cx="0" cy="0"/>
          <a:chOff x="0" y="0"/>
          <a:chExt cx="0" cy="0"/>
        </a:xfrm>
      </p:grpSpPr>
      <p:sp>
        <p:nvSpPr>
          <p:cNvPr id="295938" name="Rectangle 7">
            <a:extLst>
              <a:ext uri="{FF2B5EF4-FFF2-40B4-BE49-F238E27FC236}">
                <a16:creationId xmlns:a16="http://schemas.microsoft.com/office/drawing/2014/main" id="{428BAF9F-730E-8EDA-D9CB-8D55082AFFBC}"/>
              </a:ext>
            </a:extLst>
          </p:cNvPr>
          <p:cNvSpPr>
            <a:spLocks noGrp="1" noChangeArrowheads="1"/>
          </p:cNvSpPr>
          <p:nvPr>
            <p:ph type="sldNum" sz="quarter" idx="5"/>
          </p:nvPr>
        </p:nvSpPr>
        <p:spPr>
          <a:noFill/>
        </p:spPr>
        <p:txBody>
          <a:bodyPr/>
          <a:lstStyle/>
          <a:p>
            <a:fld id="{FCF674ED-752D-44F1-AE94-BD3652DF1F86}" type="slidenum">
              <a:rPr lang="en-GB" smtClean="0"/>
              <a:pPr/>
              <a:t>30</a:t>
            </a:fld>
            <a:endParaRPr lang="en-GB"/>
          </a:p>
        </p:txBody>
      </p:sp>
      <p:sp>
        <p:nvSpPr>
          <p:cNvPr id="295939" name="Rectangle 2">
            <a:extLst>
              <a:ext uri="{FF2B5EF4-FFF2-40B4-BE49-F238E27FC236}">
                <a16:creationId xmlns:a16="http://schemas.microsoft.com/office/drawing/2014/main" id="{0D62D4DB-CC80-5B4D-FD95-F91108E8E368}"/>
              </a:ext>
            </a:extLst>
          </p:cNvPr>
          <p:cNvSpPr>
            <a:spLocks noGrp="1" noRot="1" noChangeAspect="1" noChangeArrowheads="1" noTextEdit="1"/>
          </p:cNvSpPr>
          <p:nvPr>
            <p:ph type="sldImg"/>
          </p:nvPr>
        </p:nvSpPr>
        <p:spPr>
          <a:ln/>
        </p:spPr>
      </p:sp>
      <p:sp>
        <p:nvSpPr>
          <p:cNvPr id="295940" name="Rectangle 3">
            <a:extLst>
              <a:ext uri="{FF2B5EF4-FFF2-40B4-BE49-F238E27FC236}">
                <a16:creationId xmlns:a16="http://schemas.microsoft.com/office/drawing/2014/main" id="{7AFBCAE0-71BA-E2F2-8E6D-7C8BDE9ECA2D}"/>
              </a:ext>
            </a:extLst>
          </p:cNvPr>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11922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126E0-A236-E9EA-4420-75B33B763224}"/>
            </a:ext>
          </a:extLst>
        </p:cNvPr>
        <p:cNvGrpSpPr/>
        <p:nvPr/>
      </p:nvGrpSpPr>
      <p:grpSpPr>
        <a:xfrm>
          <a:off x="0" y="0"/>
          <a:ext cx="0" cy="0"/>
          <a:chOff x="0" y="0"/>
          <a:chExt cx="0" cy="0"/>
        </a:xfrm>
      </p:grpSpPr>
      <p:sp>
        <p:nvSpPr>
          <p:cNvPr id="295938" name="Rectangle 7">
            <a:extLst>
              <a:ext uri="{FF2B5EF4-FFF2-40B4-BE49-F238E27FC236}">
                <a16:creationId xmlns:a16="http://schemas.microsoft.com/office/drawing/2014/main" id="{91103808-4810-806E-23E7-7B5E7B75FC3E}"/>
              </a:ext>
            </a:extLst>
          </p:cNvPr>
          <p:cNvSpPr>
            <a:spLocks noGrp="1" noChangeArrowheads="1"/>
          </p:cNvSpPr>
          <p:nvPr>
            <p:ph type="sldNum" sz="quarter" idx="5"/>
          </p:nvPr>
        </p:nvSpPr>
        <p:spPr>
          <a:noFill/>
        </p:spPr>
        <p:txBody>
          <a:bodyPr/>
          <a:lstStyle/>
          <a:p>
            <a:fld id="{FCF674ED-752D-44F1-AE94-BD3652DF1F86}" type="slidenum">
              <a:rPr lang="en-GB" smtClean="0"/>
              <a:pPr/>
              <a:t>31</a:t>
            </a:fld>
            <a:endParaRPr lang="en-GB"/>
          </a:p>
        </p:txBody>
      </p:sp>
      <p:sp>
        <p:nvSpPr>
          <p:cNvPr id="295939" name="Rectangle 2">
            <a:extLst>
              <a:ext uri="{FF2B5EF4-FFF2-40B4-BE49-F238E27FC236}">
                <a16:creationId xmlns:a16="http://schemas.microsoft.com/office/drawing/2014/main" id="{03E0033D-A293-67B3-BC1C-FE677D97EDE6}"/>
              </a:ext>
            </a:extLst>
          </p:cNvPr>
          <p:cNvSpPr>
            <a:spLocks noGrp="1" noRot="1" noChangeAspect="1" noChangeArrowheads="1" noTextEdit="1"/>
          </p:cNvSpPr>
          <p:nvPr>
            <p:ph type="sldImg"/>
          </p:nvPr>
        </p:nvSpPr>
        <p:spPr>
          <a:ln/>
        </p:spPr>
      </p:sp>
      <p:sp>
        <p:nvSpPr>
          <p:cNvPr id="295940" name="Rectangle 3">
            <a:extLst>
              <a:ext uri="{FF2B5EF4-FFF2-40B4-BE49-F238E27FC236}">
                <a16:creationId xmlns:a16="http://schemas.microsoft.com/office/drawing/2014/main" id="{0F7678D5-8B7E-7C50-1992-518686A8F4DE}"/>
              </a:ext>
            </a:extLst>
          </p:cNvPr>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23078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32</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97181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33</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63023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34</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84322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B0948C80-BBFE-4BD8-989A-57480046817C}" type="slidenum">
              <a:rPr lang="en-GB" smtClean="0"/>
              <a:pPr/>
              <a:t>35</a:t>
            </a:fld>
            <a:endParaRPr lang="en-GB"/>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56114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36</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58454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37</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57707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38</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17988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39</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549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7F9D1850-DE98-499F-A56A-BA3714A702DA}" type="slidenum">
              <a:rPr lang="en-GB" smtClean="0"/>
              <a:pPr/>
              <a:t>4</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7613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40</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29281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41</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55925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42</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69786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43</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41626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44</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78913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45</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91293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46</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58073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47</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24693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48</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82058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49</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8443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EAE40389-42C4-4B45-91B7-B0E0A23C0496}" type="slidenum">
              <a:rPr lang="en-GB" smtClean="0"/>
              <a:pPr/>
              <a:t>5</a:t>
            </a:fld>
            <a:endParaRPr lang="en-GB"/>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66417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50</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97370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51</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92410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52</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29245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FCF674ED-752D-44F1-AE94-BD3652DF1F86}" type="slidenum">
              <a:rPr lang="en-GB" smtClean="0"/>
              <a:pPr/>
              <a:t>53</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9750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526D31FD-E342-4201-94F4-710383268999}" type="slidenum">
              <a:rPr lang="en-GB" smtClean="0"/>
              <a:pPr/>
              <a:t>54</a:t>
            </a:fld>
            <a:endParaRPr lang="en-GB"/>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22686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DBEE4EE0-3A3F-4556-AC4B-41D9C3BDED7B}" type="slidenum">
              <a:rPr lang="en-GB" smtClean="0"/>
              <a:pPr/>
              <a:t>55</a:t>
            </a:fld>
            <a:endParaRPr lang="en-GB"/>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259860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DBEE4EE0-3A3F-4556-AC4B-41D9C3BDED7B}" type="slidenum">
              <a:rPr lang="en-GB" smtClean="0"/>
              <a:pPr/>
              <a:t>56</a:t>
            </a:fld>
            <a:endParaRPr lang="en-GB"/>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25986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80429A3-F15A-4831-9BC3-7E44FE45FDA0}" type="slidenum">
              <a:rPr lang="en-GB" smtClean="0"/>
              <a:pPr/>
              <a:t>57</a:t>
            </a:fld>
            <a:endParaRPr lang="en-GB"/>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21476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7F04DCF-B5C9-4A0B-A425-9A6CD709A338}" type="slidenum">
              <a:rPr lang="en-GB" smtClean="0"/>
              <a:pPr/>
              <a:t>58</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09398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7F04DCF-B5C9-4A0B-A425-9A6CD709A338}" type="slidenum">
              <a:rPr lang="en-GB" smtClean="0"/>
              <a:pPr/>
              <a:t>59</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1999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EAE40389-42C4-4B45-91B7-B0E0A23C0496}" type="slidenum">
              <a:rPr lang="en-GB" smtClean="0"/>
              <a:pPr/>
              <a:t>6</a:t>
            </a:fld>
            <a:endParaRPr lang="en-GB"/>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664175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7F04DCF-B5C9-4A0B-A425-9A6CD709A338}" type="slidenum">
              <a:rPr lang="en-GB" smtClean="0"/>
              <a:pPr/>
              <a:t>60</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38747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7F04DCF-B5C9-4A0B-A425-9A6CD709A338}" type="slidenum">
              <a:rPr lang="en-GB" smtClean="0"/>
              <a:pPr/>
              <a:t>61</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455416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7F04DCF-B5C9-4A0B-A425-9A6CD709A338}" type="slidenum">
              <a:rPr lang="en-GB" smtClean="0"/>
              <a:pPr/>
              <a:t>62</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06758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DBE6BC8E-71EF-48B8-B882-A30DD22C6FA6}" type="slidenum">
              <a:rPr lang="en-GB" smtClean="0"/>
              <a:pPr/>
              <a:t>63</a:t>
            </a:fld>
            <a:endParaRPr lang="en-GB"/>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44842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E7793B29-84E5-4558-B40E-E5817AC433DA}" type="slidenum">
              <a:rPr lang="en-GB" smtClean="0"/>
              <a:pPr/>
              <a:t>64</a:t>
            </a:fld>
            <a:endParaRPr lang="en-GB"/>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287586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6AA4A2AD-78EA-4ECE-A63A-D13A880E4D7C}" type="slidenum">
              <a:rPr lang="en-GB" smtClean="0"/>
              <a:pPr/>
              <a:t>65</a:t>
            </a:fld>
            <a:endParaRPr lang="en-GB"/>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61558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CAA0D74A-FFA2-411E-AB9F-DE951178FB8E}" type="slidenum">
              <a:rPr lang="en-GB" smtClean="0"/>
              <a:pPr/>
              <a:t>66</a:t>
            </a:fld>
            <a:endParaRPr lang="en-GB"/>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887168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802505A3-7EAF-432C-9814-5AB431B610AC}" type="slidenum">
              <a:rPr lang="en-GB" smtClean="0"/>
              <a:pPr/>
              <a:t>67</a:t>
            </a:fld>
            <a:endParaRPr lang="en-GB"/>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433982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933D28C8-6BEB-4C8F-BE4B-31DB7C2F1416}" type="slidenum">
              <a:rPr lang="en-GB" smtClean="0"/>
              <a:pPr/>
              <a:t>68</a:t>
            </a:fld>
            <a:endParaRPr lang="en-GB"/>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074436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FA794E59-D17E-4899-AA58-9076E8063FB7}" type="slidenum">
              <a:rPr lang="en-GB" smtClean="0"/>
              <a:pPr/>
              <a:t>69</a:t>
            </a:fld>
            <a:endParaRPr lang="en-GB"/>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1421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EF52FF3B-28BF-4FE5-9AE5-B946AB30D4FF}" type="slidenum">
              <a:rPr lang="en-GB" smtClean="0"/>
              <a:pPr/>
              <a:t>7</a:t>
            </a:fld>
            <a:endParaRPr lang="en-GB"/>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888600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C77FC98-3D47-41F8-AAA4-366ADA03D0A9}" type="slidenum">
              <a:rPr lang="en-GB" smtClean="0"/>
              <a:pPr/>
              <a:t>70</a:t>
            </a:fld>
            <a:endParaRPr lang="en-GB"/>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365231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834EB6C5-1F68-4424-8F57-872F5AFDF3A8}" type="slidenum">
              <a:rPr lang="en-GB" smtClean="0"/>
              <a:pPr/>
              <a:t>71</a:t>
            </a:fld>
            <a:endParaRPr lang="en-GB"/>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705749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72</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02654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73</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211189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74</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7089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75</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678269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76</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855075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77</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574685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78</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389661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79</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000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B6E2B07A-EACB-4424-8121-B57D48A0DB83}" type="slidenum">
              <a:rPr lang="en-GB" smtClean="0"/>
              <a:pPr/>
              <a:t>8</a:t>
            </a:fld>
            <a:endParaRPr lang="en-GB"/>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410799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80</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190688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EE45F22-D6E7-4C97-9497-A0E5DF8D299C}" type="slidenum">
              <a:rPr lang="en-GB" smtClean="0"/>
              <a:pPr/>
              <a:t>81</a:t>
            </a:fld>
            <a:endParaRPr lang="en-GB"/>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702958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883D7E16-9BC6-4C79-9839-44BD875AEF0A}" type="slidenum">
              <a:rPr lang="en-GB" smtClean="0"/>
              <a:pPr/>
              <a:t>82</a:t>
            </a:fld>
            <a:endParaRPr lang="en-GB"/>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583533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318F6A4C-A2CC-4EB6-A182-D8365A171100}" type="slidenum">
              <a:rPr lang="en-GB" smtClean="0"/>
              <a:pPr/>
              <a:t>83</a:t>
            </a:fld>
            <a:endParaRPr lang="en-GB"/>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60142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4953A93C-A59B-4415-A533-7ACBDD2B1C52}" type="slidenum">
              <a:rPr lang="en-GB" smtClean="0"/>
              <a:pPr/>
              <a:t>84</a:t>
            </a:fld>
            <a:endParaRPr lang="en-GB"/>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9709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4953A93C-A59B-4415-A533-7ACBDD2B1C52}" type="slidenum">
              <a:rPr lang="en-GB" smtClean="0"/>
              <a:pPr/>
              <a:t>85</a:t>
            </a:fld>
            <a:endParaRPr lang="en-GB"/>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97097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07F392FB-9B07-4BF7-9A18-094007967FC7}" type="slidenum">
              <a:rPr lang="en-GB" smtClean="0"/>
              <a:pPr/>
              <a:t>86</a:t>
            </a:fld>
            <a:endParaRPr lang="en-GB"/>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016905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87</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99764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88</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345946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89</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1942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CC7D95B2-2471-4E87-AE97-45AFB58B0A92}" type="slidenum">
              <a:rPr lang="en-GB" smtClean="0"/>
              <a:pPr/>
              <a:t>9</a:t>
            </a:fld>
            <a:endParaRPr lang="en-GB"/>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685707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90</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621169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91</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217094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93</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248938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94</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07113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95</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414439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14020" name="Slide Number Placeholder 3"/>
          <p:cNvSpPr>
            <a:spLocks noGrp="1"/>
          </p:cNvSpPr>
          <p:nvPr>
            <p:ph type="sldNum" sz="quarter" idx="5"/>
          </p:nvPr>
        </p:nvSpPr>
        <p:spPr bwMode="auto">
          <a:noFill/>
          <a:ln>
            <a:miter lim="800000"/>
            <a:headEnd/>
            <a:tailEnd/>
          </a:ln>
        </p:spPr>
        <p:txBody>
          <a:bodyPr/>
          <a:lstStyle/>
          <a:p>
            <a:fld id="{DAC53CFD-E45B-48ED-B1A6-76A2E4CA84E6}" type="slidenum">
              <a:rPr lang="en-US" smtClean="0">
                <a:ea typeface="MS PGothic" pitchFamily="34" charset="-128"/>
              </a:rPr>
              <a:pPr/>
              <a:t>108</a:t>
            </a:fld>
            <a:endParaRPr lang="en-US">
              <a:ea typeface="MS PGothic" pitchFamily="34" charset="-128"/>
            </a:endParaRPr>
          </a:p>
        </p:txBody>
      </p:sp>
    </p:spTree>
    <p:extLst>
      <p:ext uri="{BB962C8B-B14F-4D97-AF65-F5344CB8AC3E}">
        <p14:creationId xmlns:p14="http://schemas.microsoft.com/office/powerpoint/2010/main" val="42536815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111</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757548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112</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36074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113</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688715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5733B4F-173A-4E53-8625-9861C51983FE}" type="slidenum">
              <a:rPr lang="en-GB" smtClean="0"/>
              <a:pPr/>
              <a:t>114</a:t>
            </a:fld>
            <a:endParaRPr lang="en-GB"/>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3994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3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471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29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4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to">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6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5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Risultati immagini per logo sapienza png"/>
          <p:cNvPicPr>
            <a:picLocks noChangeAspect="1" noChangeArrowheads="1"/>
          </p:cNvPicPr>
          <p:nvPr userDrawn="1"/>
        </p:nvPicPr>
        <p:blipFill>
          <a:blip r:embed="rId8" cstate="print"/>
          <a:srcRect r="73161"/>
          <a:stretch>
            <a:fillRect/>
          </a:stretch>
        </p:blipFill>
        <p:spPr bwMode="auto">
          <a:xfrm>
            <a:off x="0" y="6435524"/>
            <a:ext cx="363440" cy="422476"/>
          </a:xfrm>
          <a:prstGeom prst="rect">
            <a:avLst/>
          </a:prstGeom>
          <a:noFill/>
        </p:spPr>
      </p:pic>
      <p:sp>
        <p:nvSpPr>
          <p:cNvPr id="4"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a:solidFill>
                  <a:schemeClr val="bg1"/>
                </a:solidFill>
                <a:effectLst>
                  <a:outerShdw blurRad="38100" dist="38100" dir="2700000" algn="tl">
                    <a:srgbClr val="000000"/>
                  </a:outerShdw>
                </a:effectLst>
                <a:latin typeface="Calibri" pitchFamily="34" charset="0"/>
              </a:rPr>
              <a:t>Petrologia e </a:t>
            </a:r>
            <a:r>
              <a:rPr lang="en-US" sz="1200" dirty="0" err="1">
                <a:solidFill>
                  <a:schemeClr val="bg1"/>
                </a:solidFill>
                <a:effectLst>
                  <a:outerShdw blurRad="38100" dist="38100" dir="2700000" algn="tl">
                    <a:srgbClr val="000000"/>
                  </a:outerShdw>
                </a:effectLst>
                <a:latin typeface="Calibri" pitchFamily="34" charset="0"/>
              </a:rPr>
              <a:t>Geodinamica</a:t>
            </a:r>
            <a:r>
              <a:rPr lang="en-US" sz="1200" dirty="0">
                <a:solidFill>
                  <a:schemeClr val="bg1"/>
                </a:solidFill>
                <a:effectLst>
                  <a:outerShdw blurRad="38100" dist="38100" dir="2700000" algn="tl">
                    <a:srgbClr val="000000"/>
                  </a:outerShdw>
                </a:effectLst>
                <a:latin typeface="Calibri" pitchFamily="34" charset="0"/>
              </a:rPr>
              <a:t>. Michele Lustrino. Univ. La Sapienza Roma A.A. 2024/2025</a:t>
            </a: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 id="2147483663" r:id="rId4"/>
    <p:sldLayoutId id="2147483664" r:id="rId5"/>
    <p:sldLayoutId id="2147483665" r:id="rId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2" descr="Risultati immagini per logo sapienza png"/>
          <p:cNvPicPr>
            <a:picLocks noChangeAspect="1" noChangeArrowheads="1"/>
          </p:cNvPicPr>
          <p:nvPr userDrawn="1"/>
        </p:nvPicPr>
        <p:blipFill>
          <a:blip r:embed="rId9"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86294902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55.emf"/></Relationships>
</file>

<file path=ppt/slides/_rels/slide10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1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video" Target="file:///L:\ULTRAFEMICO\Petrologia%20e%20Geodinamica\2025\Stracke%20et%20al%202005%20(FOZO%20movie).mov" TargetMode="External"/><Relationship Id="rId4" Type="http://schemas.openxmlformats.org/officeDocument/2006/relationships/image" Target="../media/image43.png"/></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eg"/></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a:solidFill>
                  <a:schemeClr val="bg1"/>
                </a:solidFill>
                <a:effectLst>
                  <a:outerShdw blurRad="38100" dist="38100" dir="2700000" algn="tl">
                    <a:srgbClr val="000000"/>
                  </a:outerShdw>
                </a:effectLst>
                <a:latin typeface="Calibri" pitchFamily="34" charset="0"/>
              </a:rPr>
              <a:t>Petrologia e Geodinamica</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3600" i="1"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a:solidFill>
                  <a:schemeClr val="bg1"/>
                </a:solidFill>
                <a:effectLst>
                  <a:outerShdw blurRad="38100" dist="38100" dir="2700000" algn="tl">
                    <a:srgbClr val="000000"/>
                  </a:outerShdw>
                </a:effectLst>
                <a:latin typeface="Calibri" pitchFamily="34" charset="0"/>
              </a:rPr>
              <a:t>Dipartimento 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br>
              <a:rPr lang="it-IT" sz="4400" dirty="0">
                <a:solidFill>
                  <a:schemeClr val="bg1"/>
                </a:solidFill>
                <a:effectLst>
                  <a:outerShdw blurRad="38100" dist="38100" dir="2700000" algn="tl">
                    <a:srgbClr val="000000"/>
                  </a:outerShdw>
                </a:effectLst>
                <a:latin typeface="Calibri" pitchFamily="34" charset="0"/>
              </a:rPr>
            </a:br>
            <a:endParaRPr lang="it-IT" sz="1000"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a:solidFill>
                  <a:schemeClr val="bg1"/>
                </a:solidFill>
                <a:effectLst>
                  <a:outerShdw blurRad="38100" dist="38100" dir="2700000" algn="tl">
                    <a:srgbClr val="000000"/>
                  </a:outerShdw>
                </a:effectLst>
                <a:latin typeface="Calibri" pitchFamily="34" charset="0"/>
              </a:rPr>
              <a:t>Michele Lustrino</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114)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1026" name="Picture 2"/>
          <p:cNvPicPr>
            <a:picLocks noChangeAspect="1" noChangeArrowheads="1"/>
          </p:cNvPicPr>
          <p:nvPr/>
        </p:nvPicPr>
        <p:blipFill>
          <a:blip r:embed="rId3" cstate="print"/>
          <a:srcRect/>
          <a:stretch>
            <a:fillRect/>
          </a:stretch>
        </p:blipFill>
        <p:spPr bwMode="auto">
          <a:xfrm>
            <a:off x="38100" y="1130300"/>
            <a:ext cx="5207000" cy="5260133"/>
          </a:xfrm>
          <a:prstGeom prst="rect">
            <a:avLst/>
          </a:prstGeom>
          <a:noFill/>
          <a:ln w="9525">
            <a:noFill/>
            <a:miter lim="800000"/>
            <a:headEnd/>
            <a:tailEnd/>
          </a:ln>
        </p:spPr>
      </p:pic>
      <p:sp>
        <p:nvSpPr>
          <p:cNvPr id="6" name="Text Box 4"/>
          <p:cNvSpPr txBox="1">
            <a:spLocks noChangeArrowheads="1"/>
          </p:cNvSpPr>
          <p:nvPr/>
        </p:nvSpPr>
        <p:spPr bwMode="auto">
          <a:xfrm>
            <a:off x="1485902" y="6334780"/>
            <a:ext cx="2260598" cy="369332"/>
          </a:xfrm>
          <a:prstGeom prst="rect">
            <a:avLst/>
          </a:prstGeom>
          <a:noFill/>
          <a:ln w="9525" algn="ctr">
            <a:noFill/>
            <a:miter lim="800000"/>
            <a:headEnd/>
            <a:tailEnd/>
          </a:ln>
          <a:effectLst/>
        </p:spPr>
        <p:txBody>
          <a:bodyPr wrap="square">
            <a:spAutoFit/>
          </a:bodyPr>
          <a:lstStyle/>
          <a:p>
            <a:pPr>
              <a:defRPr/>
            </a:pPr>
            <a:r>
              <a:rPr lang="en-GB" dirty="0" err="1">
                <a:solidFill>
                  <a:schemeClr val="bg1"/>
                </a:solidFill>
                <a:effectLst>
                  <a:outerShdw blurRad="38100" dist="38100" dir="2700000" algn="tl">
                    <a:srgbClr val="000000"/>
                  </a:outerShdw>
                </a:effectLst>
                <a:latin typeface="Calibri" pitchFamily="34" charset="0"/>
              </a:rPr>
              <a:t>Kostitsyn</a:t>
            </a:r>
            <a:r>
              <a:rPr lang="en-GB" dirty="0">
                <a:solidFill>
                  <a:schemeClr val="bg1"/>
                </a:solidFill>
                <a:effectLst>
                  <a:outerShdw blurRad="38100" dist="38100" dir="2700000" algn="tl">
                    <a:srgbClr val="000000"/>
                  </a:outerShdw>
                </a:effectLst>
                <a:latin typeface="Calibri" pitchFamily="34" charset="0"/>
              </a:rPr>
              <a:t> et al. (2023)</a:t>
            </a:r>
          </a:p>
        </p:txBody>
      </p:sp>
      <p:sp>
        <p:nvSpPr>
          <p:cNvPr id="7" name="Text Box 4"/>
          <p:cNvSpPr txBox="1">
            <a:spLocks noChangeArrowheads="1"/>
          </p:cNvSpPr>
          <p:nvPr/>
        </p:nvSpPr>
        <p:spPr bwMode="auto">
          <a:xfrm>
            <a:off x="5245100" y="1154113"/>
            <a:ext cx="3898899" cy="769441"/>
          </a:xfrm>
          <a:prstGeom prst="rect">
            <a:avLst/>
          </a:prstGeom>
          <a:noFill/>
          <a:ln w="9525" algn="ctr">
            <a:noFill/>
            <a:miter lim="800000"/>
            <a:headEnd/>
            <a:tailEnd/>
          </a:ln>
          <a:effectLst/>
        </p:spPr>
        <p:txBody>
          <a:bodyPr wrap="square">
            <a:spAutoFit/>
          </a:bodyPr>
          <a:lstStyle/>
          <a:p>
            <a:pPr algn="l">
              <a:defRPr/>
            </a:pPr>
            <a:r>
              <a:rPr lang="en-GB" sz="2200" dirty="0">
                <a:solidFill>
                  <a:schemeClr val="bg1"/>
                </a:solidFill>
                <a:effectLst>
                  <a:outerShdw blurRad="38100" dist="38100" dir="2700000" algn="tl">
                    <a:srgbClr val="000000"/>
                  </a:outerShdw>
                </a:effectLst>
                <a:latin typeface="Calibri" pitchFamily="34" charset="0"/>
              </a:rPr>
              <a:t>Note the differences in the style of reporting isotopic ratios.</a:t>
            </a:r>
          </a:p>
        </p:txBody>
      </p:sp>
      <p:sp>
        <p:nvSpPr>
          <p:cNvPr id="8" name="Text Box 4"/>
          <p:cNvSpPr txBox="1">
            <a:spLocks noChangeArrowheads="1"/>
          </p:cNvSpPr>
          <p:nvPr/>
        </p:nvSpPr>
        <p:spPr bwMode="auto">
          <a:xfrm>
            <a:off x="5245100" y="2106613"/>
            <a:ext cx="3898899" cy="1107996"/>
          </a:xfrm>
          <a:prstGeom prst="rect">
            <a:avLst/>
          </a:prstGeom>
          <a:noFill/>
          <a:ln w="9525" algn="ctr">
            <a:noFill/>
            <a:miter lim="800000"/>
            <a:headEnd/>
            <a:tailEnd/>
          </a:ln>
          <a:effectLst/>
        </p:spPr>
        <p:txBody>
          <a:bodyPr wrap="square">
            <a:spAutoFit/>
          </a:bodyPr>
          <a:lstStyle/>
          <a:p>
            <a:pPr algn="l">
              <a:defRPr/>
            </a:pPr>
            <a:r>
              <a:rPr lang="en-GB" sz="2200" dirty="0">
                <a:solidFill>
                  <a:schemeClr val="bg1"/>
                </a:solidFill>
                <a:effectLst>
                  <a:outerShdw blurRad="38100" dist="38100" dir="2700000" algn="tl">
                    <a:srgbClr val="000000"/>
                  </a:outerShdw>
                </a:effectLst>
                <a:latin typeface="Calibri" pitchFamily="34" charset="0"/>
              </a:rPr>
              <a:t>In the X-axis it is reported </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206</a:t>
            </a:r>
            <a:r>
              <a:rPr lang="en-GB" sz="2200" dirty="0">
                <a:solidFill>
                  <a:schemeClr val="bg1"/>
                </a:solidFill>
                <a:effectLst>
                  <a:outerShdw blurRad="38100" dist="38100" dir="2700000" algn="tl">
                    <a:srgbClr val="000000"/>
                  </a:outerShdw>
                </a:effectLst>
                <a:latin typeface="Calibri" pitchFamily="34" charset="0"/>
              </a:rPr>
              <a:t>Pb instead of the “classical” </a:t>
            </a:r>
            <a:r>
              <a:rPr lang="en-GB" sz="2200" baseline="30000" dirty="0">
                <a:solidFill>
                  <a:schemeClr val="bg1"/>
                </a:solidFill>
                <a:effectLst>
                  <a:outerShdw blurRad="38100" dist="38100" dir="2700000" algn="tl">
                    <a:srgbClr val="000000"/>
                  </a:outerShdw>
                </a:effectLst>
                <a:latin typeface="Calibri" pitchFamily="34" charset="0"/>
              </a:rPr>
              <a:t>206</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a:t>
            </a:r>
          </a:p>
        </p:txBody>
      </p:sp>
      <p:sp>
        <p:nvSpPr>
          <p:cNvPr id="9" name="Text Box 4"/>
          <p:cNvSpPr txBox="1">
            <a:spLocks noChangeArrowheads="1"/>
          </p:cNvSpPr>
          <p:nvPr/>
        </p:nvSpPr>
        <p:spPr bwMode="auto">
          <a:xfrm>
            <a:off x="5245100" y="3567113"/>
            <a:ext cx="3898899" cy="1107996"/>
          </a:xfrm>
          <a:prstGeom prst="rect">
            <a:avLst/>
          </a:prstGeom>
          <a:noFill/>
          <a:ln w="9525" algn="ctr">
            <a:noFill/>
            <a:miter lim="800000"/>
            <a:headEnd/>
            <a:tailEnd/>
          </a:ln>
          <a:effectLst/>
        </p:spPr>
        <p:txBody>
          <a:bodyPr wrap="square">
            <a:spAutoFit/>
          </a:bodyPr>
          <a:lstStyle/>
          <a:p>
            <a:pPr algn="l">
              <a:defRPr/>
            </a:pPr>
            <a:r>
              <a:rPr lang="en-GB" sz="2200" dirty="0">
                <a:solidFill>
                  <a:schemeClr val="bg1"/>
                </a:solidFill>
                <a:effectLst>
                  <a:outerShdw blurRad="38100" dist="38100" dir="2700000" algn="tl">
                    <a:srgbClr val="000000"/>
                  </a:outerShdw>
                </a:effectLst>
                <a:latin typeface="Calibri" pitchFamily="34" charset="0"/>
              </a:rPr>
              <a:t>In the Y-axis it is reported </a:t>
            </a:r>
            <a:r>
              <a:rPr lang="en-GB" sz="2200" baseline="30000" dirty="0">
                <a:solidFill>
                  <a:schemeClr val="bg1"/>
                </a:solidFill>
                <a:effectLst>
                  <a:outerShdw blurRad="38100" dist="38100" dir="2700000" algn="tl">
                    <a:srgbClr val="000000"/>
                  </a:outerShdw>
                </a:effectLst>
                <a:latin typeface="Calibri" pitchFamily="34" charset="0"/>
              </a:rPr>
              <a:t>207</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206</a:t>
            </a:r>
            <a:r>
              <a:rPr lang="en-GB" sz="2200" dirty="0">
                <a:solidFill>
                  <a:schemeClr val="bg1"/>
                </a:solidFill>
                <a:effectLst>
                  <a:outerShdw blurRad="38100" dist="38100" dir="2700000" algn="tl">
                    <a:srgbClr val="000000"/>
                  </a:outerShdw>
                </a:effectLst>
                <a:latin typeface="Calibri" pitchFamily="34" charset="0"/>
              </a:rPr>
              <a:t>Pb instead of the “classical” </a:t>
            </a:r>
            <a:r>
              <a:rPr lang="en-GB" sz="2200" baseline="30000" dirty="0">
                <a:solidFill>
                  <a:schemeClr val="bg1"/>
                </a:solidFill>
                <a:effectLst>
                  <a:outerShdw blurRad="38100" dist="38100" dir="2700000" algn="tl">
                    <a:srgbClr val="000000"/>
                  </a:outerShdw>
                </a:effectLst>
                <a:latin typeface="Calibri" pitchFamily="34" charset="0"/>
              </a:rPr>
              <a:t>207</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a:t>
            </a:r>
          </a:p>
        </p:txBody>
      </p:sp>
      <p:sp>
        <p:nvSpPr>
          <p:cNvPr id="2" name="Text Box 4">
            <a:extLst>
              <a:ext uri="{FF2B5EF4-FFF2-40B4-BE49-F238E27FC236}">
                <a16:creationId xmlns:a16="http://schemas.microsoft.com/office/drawing/2014/main" id="{B03381AE-A1A2-8CE9-CCD5-C59778E3AB7A}"/>
              </a:ext>
            </a:extLst>
          </p:cNvPr>
          <p:cNvSpPr txBox="1">
            <a:spLocks noChangeArrowheads="1"/>
          </p:cNvSpPr>
          <p:nvPr/>
        </p:nvSpPr>
        <p:spPr bwMode="auto">
          <a:xfrm>
            <a:off x="5245100" y="5021650"/>
            <a:ext cx="3898899" cy="1446550"/>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&gt;99.99% of the researchers use the classical isotopic scheme (</a:t>
            </a:r>
            <a:r>
              <a:rPr lang="en-GB" sz="2200" baseline="30000" dirty="0">
                <a:solidFill>
                  <a:schemeClr val="bg1"/>
                </a:solidFill>
                <a:effectLst>
                  <a:outerShdw blurRad="38100" dist="38100" dir="2700000" algn="tl">
                    <a:srgbClr val="000000"/>
                  </a:outerShdw>
                </a:effectLst>
                <a:latin typeface="Calibri" pitchFamily="34" charset="0"/>
              </a:rPr>
              <a:t>206</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 </a:t>
            </a:r>
            <a:r>
              <a:rPr lang="en-GB" sz="2200" baseline="30000" dirty="0">
                <a:solidFill>
                  <a:schemeClr val="bg1"/>
                </a:solidFill>
                <a:effectLst>
                  <a:outerShdw blurRad="38100" dist="38100" dir="2700000" algn="tl">
                    <a:srgbClr val="000000"/>
                  </a:outerShdw>
                </a:effectLst>
                <a:latin typeface="Calibri" pitchFamily="34" charset="0"/>
              </a:rPr>
              <a:t>207</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 and </a:t>
            </a:r>
            <a:r>
              <a:rPr lang="en-GB" sz="2200" baseline="30000" dirty="0">
                <a:solidFill>
                  <a:schemeClr val="bg1"/>
                </a:solidFill>
                <a:effectLst>
                  <a:outerShdw blurRad="38100" dist="38100" dir="2700000" algn="tl">
                    <a:srgbClr val="000000"/>
                  </a:outerShdw>
                </a:effectLst>
                <a:latin typeface="Calibri" pitchFamily="34" charset="0"/>
              </a:rPr>
              <a:t>208</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
          <p:cNvSpPr/>
          <p:nvPr/>
        </p:nvSpPr>
        <p:spPr>
          <a:xfrm>
            <a:off x="319088" y="1262063"/>
            <a:ext cx="8505824" cy="757130"/>
          </a:xfrm>
          <a:prstGeom prst="rect">
            <a:avLst/>
          </a:prstGeom>
        </p:spPr>
        <p:txBody>
          <a:bodyPr wrap="square">
            <a:spAutoFit/>
          </a:bodyPr>
          <a:lstStyle/>
          <a:p>
            <a:pPr>
              <a:lnSpc>
                <a:spcPct val="90000"/>
              </a:lnSpc>
              <a:defRPr/>
            </a:pPr>
            <a:r>
              <a:rPr lang="en-GB" sz="2400" i="1">
                <a:solidFill>
                  <a:schemeClr val="bg1"/>
                </a:solidFill>
                <a:effectLst>
                  <a:outerShdw blurRad="38100" dist="38100" dir="2700000" algn="tl">
                    <a:srgbClr val="000000"/>
                  </a:outerShdw>
                </a:effectLst>
                <a:latin typeface="Calibri" pitchFamily="34" charset="0"/>
              </a:rPr>
              <a:t>This is the typical approach of nearly all the geochemical models proposed to explain the existence of mantle plumes.</a:t>
            </a:r>
          </a:p>
        </p:txBody>
      </p:sp>
      <p:sp>
        <p:nvSpPr>
          <p:cNvPr id="4" name="Rettangolo 1"/>
          <p:cNvSpPr/>
          <p:nvPr/>
        </p:nvSpPr>
        <p:spPr>
          <a:xfrm>
            <a:off x="1" y="2309813"/>
            <a:ext cx="4600574" cy="523220"/>
          </a:xfrm>
          <a:prstGeom prst="rect">
            <a:avLst/>
          </a:prstGeom>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However there is a problem…</a:t>
            </a:r>
          </a:p>
        </p:txBody>
      </p:sp>
      <p:sp>
        <p:nvSpPr>
          <p:cNvPr id="5" name="Rettangolo 1"/>
          <p:cNvSpPr/>
          <p:nvPr/>
        </p:nvSpPr>
        <p:spPr>
          <a:xfrm>
            <a:off x="0" y="3463925"/>
            <a:ext cx="4572000" cy="2677656"/>
          </a:xfrm>
          <a:prstGeom prst="rect">
            <a:avLst/>
          </a:prstGeom>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This altered oceanic crust is rich in U (and with high U/Pb) but is also rich in Rb (and with high Rb/Sr).</a:t>
            </a:r>
          </a:p>
          <a:p>
            <a:pPr>
              <a:defRPr/>
            </a:pPr>
            <a:endParaRPr lang="en-GB" sz="2400" dirty="0">
              <a:solidFill>
                <a:schemeClr val="bg1"/>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Interaction with such an old material would lead to an increase of </a:t>
            </a:r>
            <a:r>
              <a:rPr lang="en-GB" sz="2400" baseline="30000" dirty="0">
                <a:solidFill>
                  <a:schemeClr val="bg1"/>
                </a:solidFill>
                <a:effectLst>
                  <a:outerShdw blurRad="38100" dist="38100" dir="2700000" algn="tl">
                    <a:srgbClr val="000000"/>
                  </a:outerShdw>
                </a:effectLst>
                <a:latin typeface="Calibri" pitchFamily="34" charset="0"/>
              </a:rPr>
              <a:t>87</a:t>
            </a:r>
            <a:r>
              <a:rPr lang="en-GB" sz="2400" dirty="0">
                <a:solidFill>
                  <a:schemeClr val="bg1"/>
                </a:solidFill>
                <a:effectLst>
                  <a:outerShdw blurRad="38100" dist="38100" dir="2700000" algn="tl">
                    <a:srgbClr val="000000"/>
                  </a:outerShdw>
                </a:effectLst>
                <a:latin typeface="Calibri" pitchFamily="34" charset="0"/>
              </a:rPr>
              <a:t>Sr/</a:t>
            </a:r>
            <a:r>
              <a:rPr lang="en-GB" sz="2400" baseline="30000" dirty="0">
                <a:solidFill>
                  <a:schemeClr val="bg1"/>
                </a:solidFill>
                <a:effectLst>
                  <a:outerShdw blurRad="38100" dist="38100" dir="2700000" algn="tl">
                    <a:srgbClr val="000000"/>
                  </a:outerShdw>
                </a:effectLst>
                <a:latin typeface="Calibri" pitchFamily="34" charset="0"/>
              </a:rPr>
              <a:t>86</a:t>
            </a:r>
            <a:r>
              <a:rPr lang="en-GB" sz="2400" dirty="0">
                <a:solidFill>
                  <a:schemeClr val="bg1"/>
                </a:solidFill>
                <a:effectLst>
                  <a:outerShdw blurRad="38100" dist="38100" dir="2700000" algn="tl">
                    <a:srgbClr val="000000"/>
                  </a:outerShdw>
                </a:effectLst>
                <a:latin typeface="Calibri" pitchFamily="34" charset="0"/>
              </a:rPr>
              <a:t>Sr…</a:t>
            </a:r>
          </a:p>
        </p:txBody>
      </p:sp>
      <p:grpSp>
        <p:nvGrpSpPr>
          <p:cNvPr id="6" name="Group 8"/>
          <p:cNvGrpSpPr>
            <a:grpSpLocks/>
          </p:cNvGrpSpPr>
          <p:nvPr/>
        </p:nvGrpSpPr>
        <p:grpSpPr bwMode="auto">
          <a:xfrm>
            <a:off x="4600575" y="1978025"/>
            <a:ext cx="4454525" cy="4575176"/>
            <a:chOff x="2898" y="1246"/>
            <a:chExt cx="2806" cy="2882"/>
          </a:xfrm>
        </p:grpSpPr>
        <p:pic>
          <p:nvPicPr>
            <p:cNvPr id="50183" name="Picture 5"/>
            <p:cNvPicPr>
              <a:picLocks noChangeAspect="1" noChangeArrowheads="1"/>
            </p:cNvPicPr>
            <p:nvPr/>
          </p:nvPicPr>
          <p:blipFill>
            <a:blip r:embed="rId2" cstate="print"/>
            <a:srcRect l="4084" t="13625" r="1150"/>
            <a:stretch/>
          </p:blipFill>
          <p:spPr bwMode="auto">
            <a:xfrm>
              <a:off x="2898" y="1246"/>
              <a:ext cx="2802" cy="2869"/>
            </a:xfrm>
            <a:prstGeom prst="rect">
              <a:avLst/>
            </a:prstGeom>
            <a:noFill/>
            <a:ln w="9525">
              <a:noFill/>
              <a:miter lim="800000"/>
              <a:headEnd/>
              <a:tailEnd/>
            </a:ln>
          </p:spPr>
        </p:pic>
        <p:sp>
          <p:nvSpPr>
            <p:cNvPr id="50184" name="Text Box 7"/>
            <p:cNvSpPr txBox="1">
              <a:spLocks noChangeArrowheads="1"/>
            </p:cNvSpPr>
            <p:nvPr/>
          </p:nvSpPr>
          <p:spPr bwMode="auto">
            <a:xfrm>
              <a:off x="2898" y="3895"/>
              <a:ext cx="2806" cy="233"/>
            </a:xfrm>
            <a:prstGeom prst="rect">
              <a:avLst/>
            </a:prstGeom>
            <a:solidFill>
              <a:schemeClr val="bg1"/>
            </a:solidFill>
            <a:ln w="9525">
              <a:noFill/>
              <a:miter lim="800000"/>
              <a:headEnd/>
              <a:tailEnd/>
            </a:ln>
          </p:spPr>
          <p:txBody>
            <a:bodyPr wrap="square">
              <a:spAutoFit/>
            </a:bodyPr>
            <a:lstStyle/>
            <a:p>
              <a:r>
                <a:rPr lang="en-GB" dirty="0">
                  <a:solidFill>
                    <a:schemeClr val="tx1"/>
                  </a:solidFill>
                  <a:latin typeface="Calibri" pitchFamily="34" charset="0"/>
                </a:rPr>
                <a:t>Houston, we have a problem…</a:t>
              </a:r>
            </a:p>
          </p:txBody>
        </p:sp>
      </p:grpSp>
      <p:sp>
        <p:nvSpPr>
          <p:cNvPr id="9" name="Rettangolo 8"/>
          <p:cNvSpPr/>
          <p:nvPr/>
        </p:nvSpPr>
        <p:spPr>
          <a:xfrm>
            <a:off x="319088" y="77788"/>
            <a:ext cx="8505824" cy="125816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p>
          <a:p>
            <a:pPr>
              <a:lnSpc>
                <a:spcPct val="80000"/>
              </a:lnSpc>
              <a:defRPr/>
            </a:pPr>
            <a:endParaRPr lang="en-GB" sz="1000" dirty="0">
              <a:solidFill>
                <a:srgbClr val="FFFF00"/>
              </a:solidFill>
              <a:effectLst>
                <a:outerShdw blurRad="38100" dist="38100" dir="2700000" algn="tl">
                  <a:srgbClr val="000000"/>
                </a:outerShdw>
              </a:effectLst>
              <a:latin typeface="Calibri" pitchFamily="34" charset="0"/>
            </a:endParaRPr>
          </a:p>
          <a:p>
            <a:pPr>
              <a:lnSpc>
                <a:spcPct val="80000"/>
              </a:lnSpc>
              <a:defRPr/>
            </a:pPr>
            <a:r>
              <a:rPr lang="en-GB" sz="2800" dirty="0">
                <a:solidFill>
                  <a:schemeClr val="bg1"/>
                </a:solidFill>
                <a:effectLst>
                  <a:outerShdw blurRad="38100" dist="38100" dir="2700000" algn="tl">
                    <a:srgbClr val="000000"/>
                  </a:outerShdw>
                </a:effectLst>
                <a:latin typeface="Calibri" pitchFamily="34" charset="0"/>
              </a:rPr>
              <a:t>Derivation of the parental magmas from a mantle plume dominated by &gt;2 Ga recycled oceanic crust.</a:t>
            </a:r>
            <a:endParaRPr lang="en-GB" sz="28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
          <p:cNvSpPr/>
          <p:nvPr/>
        </p:nvSpPr>
        <p:spPr>
          <a:xfrm>
            <a:off x="319088" y="1262063"/>
            <a:ext cx="8505824" cy="757130"/>
          </a:xfrm>
          <a:prstGeom prst="rect">
            <a:avLst/>
          </a:prstGeom>
        </p:spPr>
        <p:txBody>
          <a:bodyPr wrap="square">
            <a:spAutoFit/>
          </a:bodyPr>
          <a:lstStyle/>
          <a:p>
            <a:pPr>
              <a:lnSpc>
                <a:spcPct val="90000"/>
              </a:lnSpc>
              <a:defRPr/>
            </a:pPr>
            <a:r>
              <a:rPr lang="en-GB" sz="2400" i="1">
                <a:solidFill>
                  <a:schemeClr val="bg1"/>
                </a:solidFill>
                <a:effectLst>
                  <a:outerShdw blurRad="38100" dist="38100" dir="2700000" algn="tl">
                    <a:srgbClr val="000000"/>
                  </a:outerShdw>
                </a:effectLst>
                <a:latin typeface="Calibri" pitchFamily="34" charset="0"/>
              </a:rPr>
              <a:t>This is the typical approach of nearly all the geochemical models proposed to explain the existence of mantle plumes.</a:t>
            </a:r>
          </a:p>
        </p:txBody>
      </p:sp>
      <p:grpSp>
        <p:nvGrpSpPr>
          <p:cNvPr id="7" name="Group 9"/>
          <p:cNvGrpSpPr>
            <a:grpSpLocks/>
          </p:cNvGrpSpPr>
          <p:nvPr/>
        </p:nvGrpSpPr>
        <p:grpSpPr bwMode="auto">
          <a:xfrm>
            <a:off x="4419600" y="2600325"/>
            <a:ext cx="4724400" cy="3622675"/>
            <a:chOff x="2431" y="1990"/>
            <a:chExt cx="3238" cy="2255"/>
          </a:xfrm>
        </p:grpSpPr>
        <p:grpSp>
          <p:nvGrpSpPr>
            <p:cNvPr id="8" name="Group 10"/>
            <p:cNvGrpSpPr>
              <a:grpSpLocks/>
            </p:cNvGrpSpPr>
            <p:nvPr/>
          </p:nvGrpSpPr>
          <p:grpSpPr bwMode="auto">
            <a:xfrm>
              <a:off x="2449" y="2070"/>
              <a:ext cx="3220" cy="2175"/>
              <a:chOff x="947" y="1356"/>
              <a:chExt cx="4171" cy="2908"/>
            </a:xfrm>
          </p:grpSpPr>
          <p:pic>
            <p:nvPicPr>
              <p:cNvPr id="51218" name="Picture 11"/>
              <p:cNvPicPr>
                <a:picLocks noChangeAspect="1" noChangeArrowheads="1"/>
              </p:cNvPicPr>
              <p:nvPr/>
            </p:nvPicPr>
            <p:blipFill>
              <a:blip r:embed="rId2" cstate="print"/>
              <a:srcRect b="3722"/>
              <a:stretch>
                <a:fillRect/>
              </a:stretch>
            </p:blipFill>
            <p:spPr bwMode="auto">
              <a:xfrm>
                <a:off x="947" y="1356"/>
                <a:ext cx="4171" cy="2908"/>
              </a:xfrm>
              <a:prstGeom prst="rect">
                <a:avLst/>
              </a:prstGeom>
              <a:noFill/>
              <a:ln w="9525" algn="ctr">
                <a:noFill/>
                <a:miter lim="800000"/>
                <a:headEnd/>
                <a:tailEnd/>
              </a:ln>
            </p:spPr>
          </p:pic>
          <p:sp>
            <p:nvSpPr>
              <p:cNvPr id="51219" name="Rectangle 12"/>
              <p:cNvSpPr>
                <a:spLocks noChangeArrowheads="1"/>
              </p:cNvSpPr>
              <p:nvPr/>
            </p:nvSpPr>
            <p:spPr bwMode="auto">
              <a:xfrm>
                <a:off x="1010" y="4121"/>
                <a:ext cx="222" cy="142"/>
              </a:xfrm>
              <a:prstGeom prst="rect">
                <a:avLst/>
              </a:prstGeom>
              <a:solidFill>
                <a:schemeClr val="bg1"/>
              </a:solidFill>
              <a:ln w="9525" algn="ctr">
                <a:noFill/>
                <a:miter lim="800000"/>
                <a:headEnd/>
                <a:tailEnd/>
              </a:ln>
            </p:spPr>
            <p:txBody>
              <a:bodyPr wrap="none" anchor="ctr"/>
              <a:lstStyle/>
              <a:p>
                <a:endParaRPr lang="en-GB">
                  <a:latin typeface="Calibri" pitchFamily="34" charset="0"/>
                </a:endParaRPr>
              </a:p>
            </p:txBody>
          </p:sp>
        </p:grpSp>
        <p:grpSp>
          <p:nvGrpSpPr>
            <p:cNvPr id="9" name="Group 13"/>
            <p:cNvGrpSpPr>
              <a:grpSpLocks/>
            </p:cNvGrpSpPr>
            <p:nvPr/>
          </p:nvGrpSpPr>
          <p:grpSpPr bwMode="auto">
            <a:xfrm>
              <a:off x="2431" y="1990"/>
              <a:ext cx="1161" cy="588"/>
              <a:chOff x="3488" y="1081"/>
              <a:chExt cx="2051" cy="1394"/>
            </a:xfrm>
          </p:grpSpPr>
          <p:sp>
            <p:nvSpPr>
              <p:cNvPr id="51212" name="AutoShape 14"/>
              <p:cNvSpPr>
                <a:spLocks noChangeArrowheads="1"/>
              </p:cNvSpPr>
              <p:nvPr/>
            </p:nvSpPr>
            <p:spPr bwMode="auto">
              <a:xfrm flipH="1">
                <a:off x="4854" y="1139"/>
                <a:ext cx="677" cy="593"/>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51213" name="AutoShape 15"/>
              <p:cNvSpPr>
                <a:spLocks noChangeArrowheads="1"/>
              </p:cNvSpPr>
              <p:nvPr/>
            </p:nvSpPr>
            <p:spPr bwMode="auto">
              <a:xfrm>
                <a:off x="3488" y="1296"/>
                <a:ext cx="899" cy="445"/>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51214" name="AutoShape 16"/>
              <p:cNvSpPr>
                <a:spLocks noChangeArrowheads="1"/>
              </p:cNvSpPr>
              <p:nvPr/>
            </p:nvSpPr>
            <p:spPr bwMode="auto">
              <a:xfrm flipH="1" flipV="1">
                <a:off x="4871" y="1877"/>
                <a:ext cx="668" cy="487"/>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51215" name="AutoShape 17"/>
              <p:cNvSpPr>
                <a:spLocks noChangeArrowheads="1"/>
              </p:cNvSpPr>
              <p:nvPr/>
            </p:nvSpPr>
            <p:spPr bwMode="auto">
              <a:xfrm flipV="1">
                <a:off x="3871" y="1869"/>
                <a:ext cx="549" cy="521"/>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51216" name="AutoShape 18"/>
              <p:cNvSpPr>
                <a:spLocks noChangeArrowheads="1"/>
              </p:cNvSpPr>
              <p:nvPr/>
            </p:nvSpPr>
            <p:spPr bwMode="auto">
              <a:xfrm rot="2401269" flipH="1" flipV="1">
                <a:off x="4431" y="1988"/>
                <a:ext cx="564" cy="487"/>
              </a:xfrm>
              <a:prstGeom prst="lightningBolt">
                <a:avLst/>
              </a:prstGeom>
              <a:solidFill>
                <a:srgbClr val="FFFF00"/>
              </a:solidFill>
              <a:ln w="9525" algn="ctr">
                <a:solidFill>
                  <a:schemeClr val="tx1"/>
                </a:solidFill>
                <a:miter lim="800000"/>
                <a:headEnd/>
                <a:tailEnd/>
              </a:ln>
            </p:spPr>
            <p:txBody>
              <a:bodyPr wrap="none" anchor="ctr"/>
              <a:lstStyle/>
              <a:p>
                <a:endParaRPr lang="en-GB">
                  <a:latin typeface="Calibri" pitchFamily="34" charset="0"/>
                </a:endParaRPr>
              </a:p>
            </p:txBody>
          </p:sp>
          <p:sp>
            <p:nvSpPr>
              <p:cNvPr id="51217" name="AutoShape 19"/>
              <p:cNvSpPr>
                <a:spLocks noChangeArrowheads="1"/>
              </p:cNvSpPr>
              <p:nvPr/>
            </p:nvSpPr>
            <p:spPr bwMode="auto">
              <a:xfrm rot="2401269">
                <a:off x="4445" y="1081"/>
                <a:ext cx="390" cy="504"/>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grpSp>
        <p:sp>
          <p:nvSpPr>
            <p:cNvPr id="51210" name="Rectangle 20"/>
            <p:cNvSpPr>
              <a:spLocks noChangeArrowheads="1"/>
            </p:cNvSpPr>
            <p:nvPr/>
          </p:nvSpPr>
          <p:spPr bwMode="auto">
            <a:xfrm>
              <a:off x="2955" y="2335"/>
              <a:ext cx="253" cy="1545"/>
            </a:xfrm>
            <a:prstGeom prst="rect">
              <a:avLst/>
            </a:prstGeom>
            <a:solidFill>
              <a:srgbClr val="808080">
                <a:alpha val="70195"/>
              </a:srgbClr>
            </a:solidFill>
            <a:ln w="9525">
              <a:noFill/>
              <a:miter lim="800000"/>
              <a:headEnd/>
              <a:tailEnd/>
            </a:ln>
          </p:spPr>
          <p:txBody>
            <a:bodyPr wrap="none" anchor="ctr"/>
            <a:lstStyle/>
            <a:p>
              <a:endParaRPr lang="en-GB">
                <a:latin typeface="Calibri" pitchFamily="34" charset="0"/>
              </a:endParaRPr>
            </a:p>
          </p:txBody>
        </p:sp>
        <p:sp>
          <p:nvSpPr>
            <p:cNvPr id="51211" name="AutoShape 21"/>
            <p:cNvSpPr>
              <a:spLocks noChangeArrowheads="1"/>
            </p:cNvSpPr>
            <p:nvPr/>
          </p:nvSpPr>
          <p:spPr bwMode="auto">
            <a:xfrm>
              <a:off x="2623" y="3895"/>
              <a:ext cx="760" cy="182"/>
            </a:xfrm>
            <a:prstGeom prst="roundRect">
              <a:avLst>
                <a:gd name="adj" fmla="val 16667"/>
              </a:avLst>
            </a:prstGeom>
            <a:noFill/>
            <a:ln w="38100">
              <a:solidFill>
                <a:srgbClr val="FF0000"/>
              </a:solidFill>
              <a:round/>
              <a:headEnd/>
              <a:tailEnd/>
            </a:ln>
          </p:spPr>
          <p:txBody>
            <a:bodyPr wrap="none" anchor="ctr"/>
            <a:lstStyle/>
            <a:p>
              <a:endParaRPr lang="en-GB">
                <a:latin typeface="Calibri" pitchFamily="34" charset="0"/>
              </a:endParaRPr>
            </a:p>
          </p:txBody>
        </p:sp>
      </p:grpSp>
      <p:sp>
        <p:nvSpPr>
          <p:cNvPr id="6" name="Rettangolo 1"/>
          <p:cNvSpPr/>
          <p:nvPr/>
        </p:nvSpPr>
        <p:spPr>
          <a:xfrm>
            <a:off x="6367221" y="2957513"/>
            <a:ext cx="2576754" cy="923330"/>
          </a:xfrm>
          <a:prstGeom prst="rect">
            <a:avLst/>
          </a:prstGeom>
        </p:spPr>
        <p:txBody>
          <a:bodyPr wrap="square">
            <a:spAutoFit/>
          </a:bodyPr>
          <a:lstStyle/>
          <a:p>
            <a:pPr>
              <a:defRPr/>
            </a:pPr>
            <a:r>
              <a:rPr lang="en-GB" b="1" dirty="0">
                <a:solidFill>
                  <a:schemeClr val="tx1"/>
                </a:solidFill>
                <a:effectLst>
                  <a:outerShdw blurRad="38100" dist="38100" dir="2700000" algn="tl">
                    <a:srgbClr val="FFFFFF"/>
                  </a:outerShdw>
                </a:effectLst>
                <a:latin typeface="Calibri" pitchFamily="34" charset="0"/>
              </a:rPr>
              <a:t>…But HIMU end-member is characterised by         very low </a:t>
            </a:r>
            <a:r>
              <a:rPr lang="en-GB" b="1" baseline="30000" dirty="0">
                <a:solidFill>
                  <a:schemeClr val="tx1"/>
                </a:solidFill>
                <a:effectLst>
                  <a:outerShdw blurRad="38100" dist="38100" dir="2700000" algn="tl">
                    <a:srgbClr val="FFFFFF"/>
                  </a:outerShdw>
                </a:effectLst>
                <a:latin typeface="Calibri" pitchFamily="34" charset="0"/>
              </a:rPr>
              <a:t>87</a:t>
            </a:r>
            <a:r>
              <a:rPr lang="en-GB" b="1" dirty="0">
                <a:solidFill>
                  <a:schemeClr val="tx1"/>
                </a:solidFill>
                <a:effectLst>
                  <a:outerShdw blurRad="38100" dist="38100" dir="2700000" algn="tl">
                    <a:srgbClr val="FFFFFF"/>
                  </a:outerShdw>
                </a:effectLst>
                <a:latin typeface="Calibri" pitchFamily="34" charset="0"/>
              </a:rPr>
              <a:t>Sr/</a:t>
            </a:r>
            <a:r>
              <a:rPr lang="en-GB" b="1" baseline="30000" dirty="0">
                <a:solidFill>
                  <a:schemeClr val="tx1"/>
                </a:solidFill>
                <a:effectLst>
                  <a:outerShdw blurRad="38100" dist="38100" dir="2700000" algn="tl">
                    <a:srgbClr val="FFFFFF"/>
                  </a:outerShdw>
                </a:effectLst>
                <a:latin typeface="Calibri" pitchFamily="34" charset="0"/>
              </a:rPr>
              <a:t>86</a:t>
            </a:r>
            <a:r>
              <a:rPr lang="en-GB" b="1" dirty="0">
                <a:solidFill>
                  <a:schemeClr val="tx1"/>
                </a:solidFill>
                <a:effectLst>
                  <a:outerShdw blurRad="38100" dist="38100" dir="2700000" algn="tl">
                    <a:srgbClr val="FFFFFF"/>
                  </a:outerShdw>
                </a:effectLst>
                <a:latin typeface="Calibri" pitchFamily="34" charset="0"/>
              </a:rPr>
              <a:t>Sr</a:t>
            </a:r>
          </a:p>
        </p:txBody>
      </p:sp>
      <p:sp>
        <p:nvSpPr>
          <p:cNvPr id="20" name="Rettangolo 19"/>
          <p:cNvSpPr/>
          <p:nvPr/>
        </p:nvSpPr>
        <p:spPr>
          <a:xfrm>
            <a:off x="319088" y="77788"/>
            <a:ext cx="8505824" cy="125816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p>
          <a:p>
            <a:pPr>
              <a:lnSpc>
                <a:spcPct val="80000"/>
              </a:lnSpc>
              <a:defRPr/>
            </a:pPr>
            <a:endParaRPr lang="en-GB" sz="1000" dirty="0">
              <a:solidFill>
                <a:srgbClr val="FFFF00"/>
              </a:solidFill>
              <a:effectLst>
                <a:outerShdw blurRad="38100" dist="38100" dir="2700000" algn="tl">
                  <a:srgbClr val="000000"/>
                </a:outerShdw>
              </a:effectLst>
              <a:latin typeface="Calibri" pitchFamily="34" charset="0"/>
            </a:endParaRPr>
          </a:p>
          <a:p>
            <a:pPr>
              <a:lnSpc>
                <a:spcPct val="80000"/>
              </a:lnSpc>
              <a:defRPr/>
            </a:pPr>
            <a:r>
              <a:rPr lang="en-GB" sz="2800" dirty="0">
                <a:solidFill>
                  <a:schemeClr val="bg1"/>
                </a:solidFill>
                <a:effectLst>
                  <a:outerShdw blurRad="38100" dist="38100" dir="2700000" algn="tl">
                    <a:srgbClr val="000000"/>
                  </a:outerShdw>
                </a:effectLst>
                <a:latin typeface="Calibri" pitchFamily="34" charset="0"/>
              </a:rPr>
              <a:t>Derivation of the parental magmas from a mantle plume dominated by &gt;2 Ga recycled oceanic crust.</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2" name="Rettangolo 1">
            <a:extLst>
              <a:ext uri="{FF2B5EF4-FFF2-40B4-BE49-F238E27FC236}">
                <a16:creationId xmlns:a16="http://schemas.microsoft.com/office/drawing/2014/main" id="{3BA97182-262B-5417-F098-1C47568822F0}"/>
              </a:ext>
            </a:extLst>
          </p:cNvPr>
          <p:cNvSpPr/>
          <p:nvPr/>
        </p:nvSpPr>
        <p:spPr>
          <a:xfrm>
            <a:off x="1" y="2309813"/>
            <a:ext cx="4600574" cy="523220"/>
          </a:xfrm>
          <a:prstGeom prst="rect">
            <a:avLst/>
          </a:prstGeom>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However there is a problem…</a:t>
            </a:r>
          </a:p>
        </p:txBody>
      </p:sp>
      <p:sp>
        <p:nvSpPr>
          <p:cNvPr id="4" name="Rettangolo 1">
            <a:extLst>
              <a:ext uri="{FF2B5EF4-FFF2-40B4-BE49-F238E27FC236}">
                <a16:creationId xmlns:a16="http://schemas.microsoft.com/office/drawing/2014/main" id="{56C031FA-17E6-D767-FE86-B9374BA1FB97}"/>
              </a:ext>
            </a:extLst>
          </p:cNvPr>
          <p:cNvSpPr/>
          <p:nvPr/>
        </p:nvSpPr>
        <p:spPr>
          <a:xfrm>
            <a:off x="0" y="3463925"/>
            <a:ext cx="4572000" cy="2677656"/>
          </a:xfrm>
          <a:prstGeom prst="rect">
            <a:avLst/>
          </a:prstGeom>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This altered oceanic crust is rich in U (and with high U/Pb) but is also rich in Rb (and with high Rb/Sr).</a:t>
            </a:r>
          </a:p>
          <a:p>
            <a:pPr>
              <a:defRPr/>
            </a:pPr>
            <a:endParaRPr lang="en-GB" sz="2400" dirty="0">
              <a:solidFill>
                <a:schemeClr val="bg1"/>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Interaction with such an old material would lead to an increase of </a:t>
            </a:r>
            <a:r>
              <a:rPr lang="en-GB" sz="2400" baseline="30000" dirty="0">
                <a:solidFill>
                  <a:schemeClr val="bg1"/>
                </a:solidFill>
                <a:effectLst>
                  <a:outerShdw blurRad="38100" dist="38100" dir="2700000" algn="tl">
                    <a:srgbClr val="000000"/>
                  </a:outerShdw>
                </a:effectLst>
                <a:latin typeface="Calibri" pitchFamily="34" charset="0"/>
              </a:rPr>
              <a:t>87</a:t>
            </a:r>
            <a:r>
              <a:rPr lang="en-GB" sz="2400" dirty="0">
                <a:solidFill>
                  <a:schemeClr val="bg1"/>
                </a:solidFill>
                <a:effectLst>
                  <a:outerShdw blurRad="38100" dist="38100" dir="2700000" algn="tl">
                    <a:srgbClr val="000000"/>
                  </a:outerShdw>
                </a:effectLst>
                <a:latin typeface="Calibri" pitchFamily="34" charset="0"/>
              </a:rPr>
              <a:t>Sr/</a:t>
            </a:r>
            <a:r>
              <a:rPr lang="en-GB" sz="2400" baseline="30000" dirty="0">
                <a:solidFill>
                  <a:schemeClr val="bg1"/>
                </a:solidFill>
                <a:effectLst>
                  <a:outerShdw blurRad="38100" dist="38100" dir="2700000" algn="tl">
                    <a:srgbClr val="000000"/>
                  </a:outerShdw>
                </a:effectLst>
                <a:latin typeface="Calibri" pitchFamily="34" charset="0"/>
              </a:rPr>
              <a:t>86</a:t>
            </a:r>
            <a:r>
              <a:rPr lang="en-GB" sz="2400" dirty="0">
                <a:solidFill>
                  <a:schemeClr val="bg1"/>
                </a:solidFill>
                <a:effectLst>
                  <a:outerShdw blurRad="38100" dist="38100" dir="2700000" algn="tl">
                    <a:srgbClr val="000000"/>
                  </a:outerShdw>
                </a:effectLst>
                <a:latin typeface="Calibri" pitchFamily="34" charset="0"/>
              </a:rPr>
              <a:t>Sr…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p:cNvSpPr/>
          <p:nvPr/>
        </p:nvSpPr>
        <p:spPr>
          <a:xfrm>
            <a:off x="319088" y="547688"/>
            <a:ext cx="8505824" cy="549275"/>
          </a:xfrm>
          <a:prstGeom prst="rect">
            <a:avLst/>
          </a:prstGeom>
        </p:spPr>
        <p:txBody>
          <a:bodyPr wrap="square">
            <a:spAutoFit/>
          </a:bodyPr>
          <a:lstStyle/>
          <a:p>
            <a:pPr>
              <a:defRPr/>
            </a:pPr>
            <a:r>
              <a:rPr lang="en-GB" sz="3000" dirty="0">
                <a:solidFill>
                  <a:schemeClr val="bg1"/>
                </a:solidFill>
                <a:effectLst>
                  <a:outerShdw blurRad="38100" dist="38100" dir="2700000" algn="tl">
                    <a:srgbClr val="000000"/>
                  </a:outerShdw>
                </a:effectLst>
                <a:latin typeface="Calibri" pitchFamily="34" charset="0"/>
                <a:cs typeface="Vani" pitchFamily="34" charset="0"/>
              </a:rPr>
              <a:t>There should be a solution to this problem…</a:t>
            </a:r>
          </a:p>
        </p:txBody>
      </p:sp>
      <p:sp>
        <p:nvSpPr>
          <p:cNvPr id="5" name="Rettangolo 1"/>
          <p:cNvSpPr/>
          <p:nvPr/>
        </p:nvSpPr>
        <p:spPr>
          <a:xfrm>
            <a:off x="476250" y="1318299"/>
            <a:ext cx="8191500" cy="1200329"/>
          </a:xfrm>
          <a:prstGeom prst="rect">
            <a:avLst/>
          </a:prstGeom>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Note that the </a:t>
            </a:r>
            <a:r>
              <a:rPr lang="en-GB" sz="2400" dirty="0">
                <a:solidFill>
                  <a:srgbClr val="FFFF00"/>
                </a:solidFill>
                <a:effectLst>
                  <a:outerShdw blurRad="38100" dist="38100" dir="2700000" algn="tl">
                    <a:srgbClr val="000000"/>
                  </a:outerShdw>
                </a:effectLst>
                <a:latin typeface="Calibri" pitchFamily="34" charset="0"/>
                <a:cs typeface="Vani" pitchFamily="34" charset="0"/>
              </a:rPr>
              <a:t>high U/Pb</a:t>
            </a:r>
            <a:r>
              <a:rPr lang="en-GB" sz="2400" dirty="0">
                <a:solidFill>
                  <a:schemeClr val="bg1"/>
                </a:solidFill>
                <a:effectLst>
                  <a:outerShdw blurRad="38100" dist="38100" dir="2700000" algn="tl">
                    <a:srgbClr val="000000"/>
                  </a:outerShdw>
                </a:effectLst>
                <a:latin typeface="Calibri" pitchFamily="34" charset="0"/>
                <a:cs typeface="Vani" pitchFamily="34" charset="0"/>
              </a:rPr>
              <a:t>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238</a:t>
            </a:r>
            <a:r>
              <a:rPr lang="en-GB" sz="2400" dirty="0">
                <a:solidFill>
                  <a:schemeClr val="bg1"/>
                </a:solidFill>
                <a:effectLst>
                  <a:outerShdw blurRad="38100" dist="38100" dir="2700000" algn="tl">
                    <a:srgbClr val="000000"/>
                  </a:outerShdw>
                </a:effectLst>
                <a:latin typeface="Calibri" pitchFamily="34" charset="0"/>
                <a:cs typeface="Vani" pitchFamily="34" charset="0"/>
              </a:rPr>
              <a:t>U/</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ratios necessary to explain the high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206</a:t>
            </a:r>
            <a:r>
              <a:rPr lang="en-GB" sz="2400" dirty="0">
                <a:solidFill>
                  <a:schemeClr val="bg1"/>
                </a:solidFill>
                <a:effectLst>
                  <a:outerShdw blurRad="38100" dist="38100" dir="2700000" algn="tl">
                    <a:srgbClr val="000000"/>
                  </a:outerShdw>
                </a:effectLst>
                <a:latin typeface="Calibri" pitchFamily="34" charset="0"/>
                <a:cs typeface="Vani" pitchFamily="34" charset="0"/>
              </a:rPr>
              <a:t>Pb/</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isotopic composition of HIMU end-member </a:t>
            </a:r>
            <a:r>
              <a:rPr lang="en-GB" sz="2400" dirty="0">
                <a:solidFill>
                  <a:srgbClr val="FFFF00"/>
                </a:solidFill>
                <a:effectLst>
                  <a:outerShdw blurRad="38100" dist="38100" dir="2700000" algn="tl">
                    <a:srgbClr val="000000"/>
                  </a:outerShdw>
                </a:effectLst>
                <a:latin typeface="Calibri" pitchFamily="34" charset="0"/>
                <a:cs typeface="Vani" pitchFamily="34" charset="0"/>
              </a:rPr>
              <a:t>does not necessarily imply high U content</a:t>
            </a:r>
            <a:r>
              <a:rPr lang="en-GB" sz="2400" dirty="0">
                <a:solidFill>
                  <a:schemeClr val="bg1"/>
                </a:solidFill>
                <a:effectLst>
                  <a:outerShdw blurRad="38100" dist="38100" dir="2700000" algn="tl">
                    <a:srgbClr val="000000"/>
                  </a:outerShdw>
                </a:effectLst>
                <a:latin typeface="Calibri" pitchFamily="34" charset="0"/>
                <a:cs typeface="Vani" pitchFamily="34" charset="0"/>
              </a:rPr>
              <a:t>…</a:t>
            </a:r>
          </a:p>
        </p:txBody>
      </p:sp>
      <p:sp>
        <p:nvSpPr>
          <p:cNvPr id="6" name="Rettangolo 1"/>
          <p:cNvSpPr/>
          <p:nvPr/>
        </p:nvSpPr>
        <p:spPr>
          <a:xfrm>
            <a:off x="319088" y="2919413"/>
            <a:ext cx="8434238" cy="1508105"/>
          </a:xfrm>
          <a:prstGeom prst="rect">
            <a:avLst/>
          </a:prstGeom>
        </p:spPr>
        <p:txBody>
          <a:bodyPr wrap="square">
            <a:spAutoFit/>
          </a:bodyPr>
          <a:lstStyle/>
          <a:p>
            <a:pPr>
              <a:spcAft>
                <a:spcPts val="1200"/>
              </a:spcAf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Indeed, high U/Pb can be generated alternatively by:</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 Enrichment in U;</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 Depletion in Pb.</a:t>
            </a:r>
          </a:p>
        </p:txBody>
      </p:sp>
      <p:sp>
        <p:nvSpPr>
          <p:cNvPr id="7" name="Rettangolo 1"/>
          <p:cNvSpPr/>
          <p:nvPr/>
        </p:nvSpPr>
        <p:spPr>
          <a:xfrm>
            <a:off x="319088" y="4746625"/>
            <a:ext cx="8434238" cy="1200329"/>
          </a:xfrm>
          <a:prstGeom prst="rect">
            <a:avLst/>
          </a:prstGeom>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A possibility is that the high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206</a:t>
            </a:r>
            <a:r>
              <a:rPr lang="en-GB" sz="2400" dirty="0">
                <a:solidFill>
                  <a:schemeClr val="bg1"/>
                </a:solidFill>
                <a:effectLst>
                  <a:outerShdw blurRad="38100" dist="38100" dir="2700000" algn="tl">
                    <a:srgbClr val="000000"/>
                  </a:outerShdw>
                </a:effectLst>
                <a:latin typeface="Calibri" pitchFamily="34" charset="0"/>
                <a:cs typeface="Vani" pitchFamily="34" charset="0"/>
              </a:rPr>
              <a:t>Pb/</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is related to a source with high U/Pb caused by recycling of a material with relatively high U and </a:t>
            </a:r>
            <a:r>
              <a:rPr lang="en-GB" sz="2400" u="sng" dirty="0">
                <a:solidFill>
                  <a:schemeClr val="bg1"/>
                </a:solidFill>
                <a:effectLst>
                  <a:outerShdw blurRad="38100" dist="38100" dir="2700000" algn="tl">
                    <a:srgbClr val="000000"/>
                  </a:outerShdw>
                </a:effectLst>
                <a:latin typeface="Calibri" pitchFamily="34" charset="0"/>
                <a:cs typeface="Vani" pitchFamily="34" charset="0"/>
              </a:rPr>
              <a:t>VERY LOW</a:t>
            </a:r>
            <a:r>
              <a:rPr lang="en-GB" sz="2400" dirty="0">
                <a:solidFill>
                  <a:schemeClr val="bg1"/>
                </a:solidFill>
                <a:effectLst>
                  <a:outerShdw blurRad="38100" dist="38100" dir="2700000" algn="tl">
                    <a:srgbClr val="000000"/>
                  </a:outerShdw>
                </a:effectLst>
                <a:latin typeface="Calibri" pitchFamily="34" charset="0"/>
                <a:cs typeface="Vani" pitchFamily="34" charset="0"/>
              </a:rPr>
              <a:t> Pb.</a:t>
            </a:r>
            <a:endParaRPr lang="en-GB" sz="2400" dirty="0">
              <a:solidFill>
                <a:schemeClr val="bg1"/>
              </a:solidFill>
              <a:latin typeface="Calibri" pitchFamily="34" charset="0"/>
              <a:cs typeface="Vani" pitchFamily="34" charset="0"/>
            </a:endParaRPr>
          </a:p>
        </p:txBody>
      </p:sp>
      <p:sp>
        <p:nvSpPr>
          <p:cNvPr id="8" name="Rettangolo 7"/>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uiExpand="1" build="p"/>
      <p:bldP spid="7"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p:cNvSpPr/>
          <p:nvPr/>
        </p:nvSpPr>
        <p:spPr>
          <a:xfrm>
            <a:off x="319088" y="511175"/>
            <a:ext cx="8503250" cy="2985433"/>
          </a:xfrm>
          <a:prstGeom prst="rect">
            <a:avLst/>
          </a:prstGeom>
        </p:spPr>
        <p:txBody>
          <a:bodyPr wrap="square">
            <a:spAutoFit/>
          </a:bodyPr>
          <a:lstStyle/>
          <a:p>
            <a:pPr>
              <a:spcAft>
                <a:spcPts val="2400"/>
              </a:spcAft>
              <a:defRPr/>
            </a:pPr>
            <a:r>
              <a:rPr lang="en-GB" sz="2400" dirty="0">
                <a:solidFill>
                  <a:schemeClr val="bg1"/>
                </a:solidFill>
                <a:effectLst>
                  <a:outerShdw blurRad="38100" dist="38100" dir="2700000" algn="tl">
                    <a:srgbClr val="000000"/>
                  </a:outerShdw>
                </a:effectLst>
                <a:latin typeface="Calibri" pitchFamily="34" charset="0"/>
              </a:rPr>
              <a:t>To have the recycling of a High-</a:t>
            </a:r>
            <a:r>
              <a:rPr lang="en-GB" sz="2400" i="1" dirty="0">
                <a:solidFill>
                  <a:schemeClr val="bg1"/>
                </a:solidFill>
                <a:effectLst>
                  <a:outerShdw blurRad="38100" dist="38100" dir="2700000" algn="tl">
                    <a:srgbClr val="000000"/>
                  </a:outerShdw>
                </a:effectLst>
                <a:latin typeface="Symbol" pitchFamily="18" charset="2"/>
              </a:rPr>
              <a:t>m</a:t>
            </a:r>
            <a:r>
              <a:rPr lang="en-GB" sz="2400" dirty="0">
                <a:solidFill>
                  <a:schemeClr val="bg1"/>
                </a:solidFill>
                <a:effectLst>
                  <a:outerShdw blurRad="38100" dist="38100" dir="2700000" algn="tl">
                    <a:srgbClr val="000000"/>
                  </a:outerShdw>
                </a:effectLst>
                <a:latin typeface="Calibri" pitchFamily="34" charset="0"/>
              </a:rPr>
              <a:t> oceanic crust, it is assumed that Pb is lost when hydrothermal alteration at the ridge leaches this element from the basalt to re-deposit it as sulphides on top of and throughout the crust.</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This Pb-rich hydrothermally altered upper portion of the slab is subject by preferential dissolution of sulphides and oxides during metamorphic reactions in the subduction zone.</a:t>
            </a:r>
          </a:p>
        </p:txBody>
      </p:sp>
      <p:sp>
        <p:nvSpPr>
          <p:cNvPr id="54278" name="Text Box 8"/>
          <p:cNvSpPr txBox="1">
            <a:spLocks noChangeArrowheads="1"/>
          </p:cNvSpPr>
          <p:nvPr/>
        </p:nvSpPr>
        <p:spPr bwMode="auto">
          <a:xfrm>
            <a:off x="4278096" y="6181725"/>
            <a:ext cx="4318298" cy="307777"/>
          </a:xfrm>
          <a:prstGeom prst="rect">
            <a:avLst/>
          </a:prstGeom>
          <a:noFill/>
          <a:ln w="9525">
            <a:noFill/>
            <a:miter lim="800000"/>
            <a:headEnd/>
            <a:tailEnd/>
          </a:ln>
        </p:spPr>
        <p:txBody>
          <a:bodyPr wrap="none">
            <a:spAutoFit/>
          </a:bodyPr>
          <a:lstStyle/>
          <a:p>
            <a:r>
              <a:rPr lang="en-GB" sz="1400" dirty="0" err="1">
                <a:solidFill>
                  <a:schemeClr val="bg1"/>
                </a:solidFill>
                <a:latin typeface="Calibri" pitchFamily="34" charset="0"/>
              </a:rPr>
              <a:t>Chauvel</a:t>
            </a:r>
            <a:r>
              <a:rPr lang="en-GB" sz="1400" dirty="0">
                <a:solidFill>
                  <a:schemeClr val="bg1"/>
                </a:solidFill>
                <a:latin typeface="Calibri" pitchFamily="34" charset="0"/>
              </a:rPr>
              <a:t> et al., 1992 (Earth Planet. Sci. Lett., 110, 99-119)</a:t>
            </a:r>
          </a:p>
        </p:txBody>
      </p:sp>
      <p:sp>
        <p:nvSpPr>
          <p:cNvPr id="7" name="Rettangolo 1"/>
          <p:cNvSpPr/>
          <p:nvPr/>
        </p:nvSpPr>
        <p:spPr>
          <a:xfrm>
            <a:off x="319088" y="3787775"/>
            <a:ext cx="8537754" cy="2246769"/>
          </a:xfrm>
          <a:prstGeom prst="rect">
            <a:avLst/>
          </a:prstGeom>
        </p:spPr>
        <p:txBody>
          <a:bodyPr wrap="square">
            <a:spAutoFit/>
          </a:bodyPr>
          <a:lstStyle/>
          <a:p>
            <a:pPr>
              <a:spcAft>
                <a:spcPts val="2400"/>
              </a:spcAft>
              <a:defRPr/>
            </a:pPr>
            <a:r>
              <a:rPr lang="en-GB" sz="2400" dirty="0">
                <a:solidFill>
                  <a:schemeClr val="bg1"/>
                </a:solidFill>
                <a:effectLst>
                  <a:outerShdw blurRad="38100" dist="38100" dir="2700000" algn="tl">
                    <a:srgbClr val="000000"/>
                  </a:outerShdw>
                </a:effectLst>
                <a:latin typeface="Calibri" pitchFamily="34" charset="0"/>
              </a:rPr>
              <a:t>A portion of this Pb migrates into the mantle wedge and is then added to the continental crust via arc magmas.</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Parts of the Pb-depleted recycled oceanic crust are stored at some deep level in the mantle and eventually become the source of ocean island basalts.</a:t>
            </a:r>
          </a:p>
        </p:txBody>
      </p:sp>
      <p:sp>
        <p:nvSpPr>
          <p:cNvPr id="6" name="Rettangolo 5"/>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a:grpSpLocks/>
          </p:cNvGrpSpPr>
          <p:nvPr/>
        </p:nvGrpSpPr>
        <p:grpSpPr bwMode="auto">
          <a:xfrm>
            <a:off x="2698750" y="2016125"/>
            <a:ext cx="6345238" cy="4756150"/>
            <a:chOff x="544" y="1288"/>
            <a:chExt cx="3997" cy="2996"/>
          </a:xfrm>
        </p:grpSpPr>
        <p:pic>
          <p:nvPicPr>
            <p:cNvPr id="57361" name="Picture 11"/>
            <p:cNvPicPr>
              <a:picLocks noChangeAspect="1" noChangeArrowheads="1"/>
            </p:cNvPicPr>
            <p:nvPr/>
          </p:nvPicPr>
          <p:blipFill>
            <a:blip r:embed="rId2" cstate="print"/>
            <a:srcRect l="12354" t="28490" r="33513" b="11566"/>
            <a:stretch>
              <a:fillRect/>
            </a:stretch>
          </p:blipFill>
          <p:spPr bwMode="auto">
            <a:xfrm>
              <a:off x="544" y="1288"/>
              <a:ext cx="3997" cy="2996"/>
            </a:xfrm>
            <a:prstGeom prst="rect">
              <a:avLst/>
            </a:prstGeom>
            <a:noFill/>
            <a:ln w="9525">
              <a:noFill/>
              <a:miter lim="800000"/>
              <a:headEnd/>
              <a:tailEnd/>
            </a:ln>
          </p:spPr>
        </p:pic>
        <p:sp>
          <p:nvSpPr>
            <p:cNvPr id="57362" name="Rectangle 13"/>
            <p:cNvSpPr>
              <a:spLocks noChangeArrowheads="1"/>
            </p:cNvSpPr>
            <p:nvPr/>
          </p:nvSpPr>
          <p:spPr bwMode="auto">
            <a:xfrm>
              <a:off x="3305" y="1378"/>
              <a:ext cx="155" cy="104"/>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sp>
          <p:nvSpPr>
            <p:cNvPr id="57363" name="Text Box 14"/>
            <p:cNvSpPr txBox="1">
              <a:spLocks noChangeArrowheads="1"/>
            </p:cNvSpPr>
            <p:nvPr/>
          </p:nvSpPr>
          <p:spPr bwMode="auto">
            <a:xfrm>
              <a:off x="3391" y="1403"/>
              <a:ext cx="185" cy="173"/>
            </a:xfrm>
            <a:prstGeom prst="rect">
              <a:avLst/>
            </a:prstGeom>
            <a:noFill/>
            <a:ln w="9525">
              <a:noFill/>
              <a:miter lim="800000"/>
              <a:headEnd/>
              <a:tailEnd/>
            </a:ln>
          </p:spPr>
          <p:txBody>
            <a:bodyPr wrap="none">
              <a:spAutoFit/>
            </a:bodyPr>
            <a:lstStyle/>
            <a:p>
              <a:r>
                <a:rPr lang="en-GB" sz="1200" b="1">
                  <a:solidFill>
                    <a:schemeClr val="tx1"/>
                  </a:solidFill>
                  <a:latin typeface="Calibri" pitchFamily="34" charset="0"/>
                </a:rPr>
                <a:t>U</a:t>
              </a:r>
            </a:p>
          </p:txBody>
        </p:sp>
        <p:sp>
          <p:nvSpPr>
            <p:cNvPr id="57364" name="Rectangle 18"/>
            <p:cNvSpPr>
              <a:spLocks noChangeArrowheads="1"/>
            </p:cNvSpPr>
            <p:nvPr/>
          </p:nvSpPr>
          <p:spPr bwMode="auto">
            <a:xfrm>
              <a:off x="1144" y="1380"/>
              <a:ext cx="3246" cy="2069"/>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sp>
          <p:nvSpPr>
            <p:cNvPr id="57365" name="Freeform 19"/>
            <p:cNvSpPr>
              <a:spLocks/>
            </p:cNvSpPr>
            <p:nvPr/>
          </p:nvSpPr>
          <p:spPr bwMode="auto">
            <a:xfrm>
              <a:off x="1054" y="2282"/>
              <a:ext cx="115" cy="92"/>
            </a:xfrm>
            <a:custGeom>
              <a:avLst/>
              <a:gdLst>
                <a:gd name="T0" fmla="*/ 72 w 108"/>
                <a:gd name="T1" fmla="*/ 0 h 76"/>
                <a:gd name="T2" fmla="*/ 17 w 108"/>
                <a:gd name="T3" fmla="*/ 2 h 76"/>
                <a:gd name="T4" fmla="*/ 15 w 108"/>
                <a:gd name="T5" fmla="*/ 61 h 76"/>
                <a:gd name="T6" fmla="*/ 68 w 108"/>
                <a:gd name="T7" fmla="*/ 90 h 76"/>
                <a:gd name="T8" fmla="*/ 115 w 108"/>
                <a:gd name="T9" fmla="*/ 51 h 76"/>
                <a:gd name="T10" fmla="*/ 72 w 108"/>
                <a:gd name="T11" fmla="*/ 0 h 76"/>
                <a:gd name="T12" fmla="*/ 0 60000 65536"/>
                <a:gd name="T13" fmla="*/ 0 60000 65536"/>
                <a:gd name="T14" fmla="*/ 0 60000 65536"/>
                <a:gd name="T15" fmla="*/ 0 60000 65536"/>
                <a:gd name="T16" fmla="*/ 0 60000 65536"/>
                <a:gd name="T17" fmla="*/ 0 60000 65536"/>
                <a:gd name="T18" fmla="*/ 0 w 108"/>
                <a:gd name="T19" fmla="*/ 0 h 76"/>
                <a:gd name="T20" fmla="*/ 108 w 108"/>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08" h="76">
                  <a:moveTo>
                    <a:pt x="68" y="0"/>
                  </a:moveTo>
                  <a:cubicBezTo>
                    <a:pt x="51" y="1"/>
                    <a:pt x="33" y="0"/>
                    <a:pt x="16" y="2"/>
                  </a:cubicBezTo>
                  <a:cubicBezTo>
                    <a:pt x="0" y="4"/>
                    <a:pt x="13" y="34"/>
                    <a:pt x="14" y="50"/>
                  </a:cubicBezTo>
                  <a:cubicBezTo>
                    <a:pt x="16" y="76"/>
                    <a:pt x="47" y="73"/>
                    <a:pt x="64" y="74"/>
                  </a:cubicBezTo>
                  <a:cubicBezTo>
                    <a:pt x="81" y="72"/>
                    <a:pt x="98" y="57"/>
                    <a:pt x="108" y="42"/>
                  </a:cubicBezTo>
                  <a:cubicBezTo>
                    <a:pt x="105" y="11"/>
                    <a:pt x="99" y="0"/>
                    <a:pt x="68" y="0"/>
                  </a:cubicBezTo>
                  <a:close/>
                </a:path>
              </a:pathLst>
            </a:custGeom>
            <a:solidFill>
              <a:schemeClr val="bg1"/>
            </a:solidFill>
            <a:ln w="9525">
              <a:noFill/>
              <a:round/>
              <a:headEnd/>
              <a:tailEnd/>
            </a:ln>
          </p:spPr>
          <p:txBody>
            <a:bodyPr/>
            <a:lstStyle/>
            <a:p>
              <a:endParaRPr lang="en-GB">
                <a:latin typeface="Calibri" pitchFamily="34" charset="0"/>
              </a:endParaRPr>
            </a:p>
          </p:txBody>
        </p:sp>
        <p:sp>
          <p:nvSpPr>
            <p:cNvPr id="57366" name="Freeform 20"/>
            <p:cNvSpPr>
              <a:spLocks/>
            </p:cNvSpPr>
            <p:nvPr/>
          </p:nvSpPr>
          <p:spPr bwMode="auto">
            <a:xfrm>
              <a:off x="1043" y="1587"/>
              <a:ext cx="118" cy="249"/>
            </a:xfrm>
            <a:custGeom>
              <a:avLst/>
              <a:gdLst>
                <a:gd name="T0" fmla="*/ 114 w 110"/>
                <a:gd name="T1" fmla="*/ 10 h 206"/>
                <a:gd name="T2" fmla="*/ 39 w 110"/>
                <a:gd name="T3" fmla="*/ 0 h 206"/>
                <a:gd name="T4" fmla="*/ 15 w 110"/>
                <a:gd name="T5" fmla="*/ 22 h 206"/>
                <a:gd name="T6" fmla="*/ 43 w 110"/>
                <a:gd name="T7" fmla="*/ 118 h 206"/>
                <a:gd name="T8" fmla="*/ 58 w 110"/>
                <a:gd name="T9" fmla="*/ 143 h 206"/>
                <a:gd name="T10" fmla="*/ 32 w 110"/>
                <a:gd name="T11" fmla="*/ 174 h 206"/>
                <a:gd name="T12" fmla="*/ 19 w 110"/>
                <a:gd name="T13" fmla="*/ 196 h 206"/>
                <a:gd name="T14" fmla="*/ 62 w 110"/>
                <a:gd name="T15" fmla="*/ 242 h 206"/>
                <a:gd name="T16" fmla="*/ 109 w 110"/>
                <a:gd name="T17" fmla="*/ 213 h 206"/>
                <a:gd name="T18" fmla="*/ 118 w 110"/>
                <a:gd name="T19" fmla="*/ 41 h 206"/>
                <a:gd name="T20" fmla="*/ 114 w 110"/>
                <a:gd name="T21" fmla="*/ 10 h 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
                <a:gd name="T34" fmla="*/ 0 h 206"/>
                <a:gd name="T35" fmla="*/ 110 w 110"/>
                <a:gd name="T36" fmla="*/ 206 h 2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 h="206">
                  <a:moveTo>
                    <a:pt x="106" y="8"/>
                  </a:moveTo>
                  <a:cubicBezTo>
                    <a:pt x="82" y="6"/>
                    <a:pt x="60" y="2"/>
                    <a:pt x="36" y="0"/>
                  </a:cubicBezTo>
                  <a:cubicBezTo>
                    <a:pt x="28" y="5"/>
                    <a:pt x="14" y="18"/>
                    <a:pt x="14" y="18"/>
                  </a:cubicBezTo>
                  <a:cubicBezTo>
                    <a:pt x="0" y="60"/>
                    <a:pt x="2" y="88"/>
                    <a:pt x="40" y="98"/>
                  </a:cubicBezTo>
                  <a:cubicBezTo>
                    <a:pt x="46" y="104"/>
                    <a:pt x="51" y="110"/>
                    <a:pt x="54" y="118"/>
                  </a:cubicBezTo>
                  <a:cubicBezTo>
                    <a:pt x="46" y="130"/>
                    <a:pt x="44" y="139"/>
                    <a:pt x="30" y="144"/>
                  </a:cubicBezTo>
                  <a:cubicBezTo>
                    <a:pt x="24" y="148"/>
                    <a:pt x="18" y="162"/>
                    <a:pt x="18" y="162"/>
                  </a:cubicBezTo>
                  <a:cubicBezTo>
                    <a:pt x="22" y="186"/>
                    <a:pt x="35" y="192"/>
                    <a:pt x="58" y="200"/>
                  </a:cubicBezTo>
                  <a:cubicBezTo>
                    <a:pt x="97" y="198"/>
                    <a:pt x="97" y="206"/>
                    <a:pt x="102" y="176"/>
                  </a:cubicBezTo>
                  <a:cubicBezTo>
                    <a:pt x="103" y="147"/>
                    <a:pt x="101" y="71"/>
                    <a:pt x="110" y="34"/>
                  </a:cubicBezTo>
                  <a:cubicBezTo>
                    <a:pt x="108" y="12"/>
                    <a:pt x="110" y="20"/>
                    <a:pt x="106" y="8"/>
                  </a:cubicBezTo>
                  <a:close/>
                </a:path>
              </a:pathLst>
            </a:custGeom>
            <a:solidFill>
              <a:schemeClr val="bg1"/>
            </a:solidFill>
            <a:ln w="9525">
              <a:noFill/>
              <a:round/>
              <a:headEnd/>
              <a:tailEnd/>
            </a:ln>
          </p:spPr>
          <p:txBody>
            <a:bodyPr/>
            <a:lstStyle/>
            <a:p>
              <a:endParaRPr lang="en-GB">
                <a:latin typeface="Calibri" pitchFamily="34" charset="0"/>
              </a:endParaRPr>
            </a:p>
          </p:txBody>
        </p:sp>
        <p:sp>
          <p:nvSpPr>
            <p:cNvPr id="57367" name="Oval 21"/>
            <p:cNvSpPr>
              <a:spLocks noChangeArrowheads="1"/>
            </p:cNvSpPr>
            <p:nvPr/>
          </p:nvSpPr>
          <p:spPr bwMode="auto">
            <a:xfrm>
              <a:off x="1054" y="2718"/>
              <a:ext cx="109" cy="97"/>
            </a:xfrm>
            <a:prstGeom prst="ellipse">
              <a:avLst/>
            </a:prstGeom>
            <a:solidFill>
              <a:schemeClr val="bg1"/>
            </a:solidFill>
            <a:ln w="9525">
              <a:noFill/>
              <a:round/>
              <a:headEnd/>
              <a:tailEnd/>
            </a:ln>
          </p:spPr>
          <p:txBody>
            <a:bodyPr wrap="none" anchor="ctr"/>
            <a:lstStyle/>
            <a:p>
              <a:endParaRPr lang="en-GB">
                <a:latin typeface="Calibri" pitchFamily="34" charset="0"/>
              </a:endParaRPr>
            </a:p>
          </p:txBody>
        </p:sp>
        <p:sp>
          <p:nvSpPr>
            <p:cNvPr id="57368" name="Rectangle 22"/>
            <p:cNvSpPr>
              <a:spLocks noChangeArrowheads="1"/>
            </p:cNvSpPr>
            <p:nvPr/>
          </p:nvSpPr>
          <p:spPr bwMode="auto">
            <a:xfrm>
              <a:off x="4309" y="3324"/>
              <a:ext cx="145" cy="376"/>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grpSp>
      <p:sp>
        <p:nvSpPr>
          <p:cNvPr id="311312" name="Freeform 16"/>
          <p:cNvSpPr>
            <a:spLocks/>
          </p:cNvSpPr>
          <p:nvPr/>
        </p:nvSpPr>
        <p:spPr bwMode="auto">
          <a:xfrm>
            <a:off x="3584575" y="2582863"/>
            <a:ext cx="5276850" cy="3194050"/>
          </a:xfrm>
          <a:custGeom>
            <a:avLst/>
            <a:gdLst>
              <a:gd name="T0" fmla="*/ 0 w 3104"/>
              <a:gd name="T1" fmla="*/ 0 h 1668"/>
              <a:gd name="T2" fmla="*/ 238002 w 3104"/>
              <a:gd name="T3" fmla="*/ 245107 h 1668"/>
              <a:gd name="T4" fmla="*/ 455604 w 3104"/>
              <a:gd name="T5" fmla="*/ 168511 h 1668"/>
              <a:gd name="T6" fmla="*/ 666406 w 3104"/>
              <a:gd name="T7" fmla="*/ 811917 h 1668"/>
              <a:gd name="T8" fmla="*/ 884009 w 3104"/>
              <a:gd name="T9" fmla="*/ 160851 h 1668"/>
              <a:gd name="T10" fmla="*/ 1101611 w 3104"/>
              <a:gd name="T11" fmla="*/ 597448 h 1668"/>
              <a:gd name="T12" fmla="*/ 1319213 w 3104"/>
              <a:gd name="T13" fmla="*/ 651065 h 1668"/>
              <a:gd name="T14" fmla="*/ 1536814 w 3104"/>
              <a:gd name="T15" fmla="*/ 76596 h 1668"/>
              <a:gd name="T16" fmla="*/ 1768017 w 3104"/>
              <a:gd name="T17" fmla="*/ 857874 h 1668"/>
              <a:gd name="T18" fmla="*/ 1992419 w 3104"/>
              <a:gd name="T19" fmla="*/ 865534 h 1668"/>
              <a:gd name="T20" fmla="*/ 2203221 w 3104"/>
              <a:gd name="T21" fmla="*/ 1110641 h 1668"/>
              <a:gd name="T22" fmla="*/ 2420823 w 3104"/>
              <a:gd name="T23" fmla="*/ 1110641 h 1668"/>
              <a:gd name="T24" fmla="*/ 2631625 w 3104"/>
              <a:gd name="T25" fmla="*/ 1018726 h 1668"/>
              <a:gd name="T26" fmla="*/ 2856027 w 3104"/>
              <a:gd name="T27" fmla="*/ 1194897 h 1668"/>
              <a:gd name="T28" fmla="*/ 3066829 w 3104"/>
              <a:gd name="T29" fmla="*/ 1593195 h 1668"/>
              <a:gd name="T30" fmla="*/ 3298031 w 3104"/>
              <a:gd name="T31" fmla="*/ 1279152 h 1668"/>
              <a:gd name="T32" fmla="*/ 3515634 w 3104"/>
              <a:gd name="T33" fmla="*/ 1401705 h 1668"/>
              <a:gd name="T34" fmla="*/ 3733236 w 3104"/>
              <a:gd name="T35" fmla="*/ 1447663 h 1668"/>
              <a:gd name="T36" fmla="*/ 3950838 w 3104"/>
              <a:gd name="T37" fmla="*/ 1409365 h 1668"/>
              <a:gd name="T38" fmla="*/ 4161640 w 3104"/>
              <a:gd name="T39" fmla="*/ 1470642 h 1668"/>
              <a:gd name="T40" fmla="*/ 4379242 w 3104"/>
              <a:gd name="T41" fmla="*/ 1577876 h 1668"/>
              <a:gd name="T42" fmla="*/ 4596844 w 3104"/>
              <a:gd name="T43" fmla="*/ 1899579 h 1668"/>
              <a:gd name="T44" fmla="*/ 4834846 w 3104"/>
              <a:gd name="T45" fmla="*/ 2274899 h 1668"/>
              <a:gd name="T46" fmla="*/ 5052448 w 3104"/>
              <a:gd name="T47" fmla="*/ 2052771 h 1668"/>
              <a:gd name="T48" fmla="*/ 5276850 w 3104"/>
              <a:gd name="T49" fmla="*/ 3194050 h 16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04"/>
              <a:gd name="T76" fmla="*/ 0 h 1668"/>
              <a:gd name="T77" fmla="*/ 3104 w 3104"/>
              <a:gd name="T78" fmla="*/ 1668 h 16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04" h="1668">
                <a:moveTo>
                  <a:pt x="0" y="0"/>
                </a:moveTo>
                <a:lnTo>
                  <a:pt x="140" y="128"/>
                </a:lnTo>
                <a:lnTo>
                  <a:pt x="268" y="88"/>
                </a:lnTo>
                <a:lnTo>
                  <a:pt x="392" y="424"/>
                </a:lnTo>
                <a:lnTo>
                  <a:pt x="520" y="84"/>
                </a:lnTo>
                <a:lnTo>
                  <a:pt x="648" y="312"/>
                </a:lnTo>
                <a:lnTo>
                  <a:pt x="776" y="340"/>
                </a:lnTo>
                <a:lnTo>
                  <a:pt x="904" y="40"/>
                </a:lnTo>
                <a:lnTo>
                  <a:pt x="1040" y="448"/>
                </a:lnTo>
                <a:lnTo>
                  <a:pt x="1172" y="452"/>
                </a:lnTo>
                <a:lnTo>
                  <a:pt x="1296" y="580"/>
                </a:lnTo>
                <a:lnTo>
                  <a:pt x="1424" y="580"/>
                </a:lnTo>
                <a:lnTo>
                  <a:pt x="1548" y="532"/>
                </a:lnTo>
                <a:lnTo>
                  <a:pt x="1680" y="624"/>
                </a:lnTo>
                <a:lnTo>
                  <a:pt x="1804" y="832"/>
                </a:lnTo>
                <a:lnTo>
                  <a:pt x="1940" y="668"/>
                </a:lnTo>
                <a:lnTo>
                  <a:pt x="2068" y="732"/>
                </a:lnTo>
                <a:lnTo>
                  <a:pt x="2196" y="756"/>
                </a:lnTo>
                <a:lnTo>
                  <a:pt x="2324" y="736"/>
                </a:lnTo>
                <a:lnTo>
                  <a:pt x="2448" y="768"/>
                </a:lnTo>
                <a:lnTo>
                  <a:pt x="2576" y="824"/>
                </a:lnTo>
                <a:lnTo>
                  <a:pt x="2704" y="992"/>
                </a:lnTo>
                <a:lnTo>
                  <a:pt x="2844" y="1188"/>
                </a:lnTo>
                <a:lnTo>
                  <a:pt x="2972" y="1072"/>
                </a:lnTo>
                <a:lnTo>
                  <a:pt x="3104" y="1668"/>
                </a:lnTo>
              </a:path>
            </a:pathLst>
          </a:custGeom>
          <a:noFill/>
          <a:ln w="38100">
            <a:solidFill>
              <a:srgbClr val="0066FF"/>
            </a:solidFill>
            <a:round/>
            <a:headEnd/>
            <a:tailEnd/>
          </a:ln>
          <a:effectLst>
            <a:outerShdw blurRad="50800" dist="38100" dir="2700000" algn="tl" rotWithShape="0">
              <a:prstClr val="black">
                <a:alpha val="40000"/>
              </a:prstClr>
            </a:outerShdw>
          </a:effectLst>
        </p:spPr>
        <p:txBody>
          <a:bodyPr/>
          <a:lstStyle/>
          <a:p>
            <a:endParaRPr lang="en-GB">
              <a:latin typeface="Calibri" pitchFamily="34" charset="0"/>
            </a:endParaRPr>
          </a:p>
        </p:txBody>
      </p:sp>
      <p:sp>
        <p:nvSpPr>
          <p:cNvPr id="311313" name="Freeform 17"/>
          <p:cNvSpPr>
            <a:spLocks/>
          </p:cNvSpPr>
          <p:nvPr/>
        </p:nvSpPr>
        <p:spPr bwMode="auto">
          <a:xfrm>
            <a:off x="3584575" y="2544763"/>
            <a:ext cx="5268913" cy="3078162"/>
          </a:xfrm>
          <a:custGeom>
            <a:avLst/>
            <a:gdLst>
              <a:gd name="T0" fmla="*/ 0 w 3100"/>
              <a:gd name="T1" fmla="*/ 45943 h 1608"/>
              <a:gd name="T2" fmla="*/ 237951 w 3100"/>
              <a:gd name="T3" fmla="*/ 7657 h 1608"/>
              <a:gd name="T4" fmla="*/ 455506 w 3100"/>
              <a:gd name="T5" fmla="*/ 107200 h 1608"/>
              <a:gd name="T6" fmla="*/ 673061 w 3100"/>
              <a:gd name="T7" fmla="*/ 0 h 1608"/>
              <a:gd name="T8" fmla="*/ 883818 w 3100"/>
              <a:gd name="T9" fmla="*/ 145485 h 1608"/>
              <a:gd name="T10" fmla="*/ 1101373 w 3100"/>
              <a:gd name="T11" fmla="*/ 76571 h 1608"/>
              <a:gd name="T12" fmla="*/ 1318928 w 3100"/>
              <a:gd name="T13" fmla="*/ 145485 h 1608"/>
              <a:gd name="T14" fmla="*/ 1536483 w 3100"/>
              <a:gd name="T15" fmla="*/ 712112 h 1608"/>
              <a:gd name="T16" fmla="*/ 1767636 w 3100"/>
              <a:gd name="T17" fmla="*/ 313942 h 1608"/>
              <a:gd name="T18" fmla="*/ 1985191 w 3100"/>
              <a:gd name="T19" fmla="*/ 298628 h 1608"/>
              <a:gd name="T20" fmla="*/ 2202746 w 3100"/>
              <a:gd name="T21" fmla="*/ 474741 h 1608"/>
              <a:gd name="T22" fmla="*/ 2420301 w 3100"/>
              <a:gd name="T23" fmla="*/ 719769 h 1608"/>
              <a:gd name="T24" fmla="*/ 2637856 w 3100"/>
              <a:gd name="T25" fmla="*/ 627884 h 1608"/>
              <a:gd name="T26" fmla="*/ 2855411 w 3100"/>
              <a:gd name="T27" fmla="*/ 742741 h 1608"/>
              <a:gd name="T28" fmla="*/ 3072966 w 3100"/>
              <a:gd name="T29" fmla="*/ 834626 h 1608"/>
              <a:gd name="T30" fmla="*/ 3297320 w 3100"/>
              <a:gd name="T31" fmla="*/ 934169 h 1608"/>
              <a:gd name="T32" fmla="*/ 3514875 w 3100"/>
              <a:gd name="T33" fmla="*/ 1186854 h 1608"/>
              <a:gd name="T34" fmla="*/ 3732430 w 3100"/>
              <a:gd name="T35" fmla="*/ 1294053 h 1608"/>
              <a:gd name="T36" fmla="*/ 3949986 w 3100"/>
              <a:gd name="T37" fmla="*/ 1309367 h 1608"/>
              <a:gd name="T38" fmla="*/ 4167541 w 3100"/>
              <a:gd name="T39" fmla="*/ 1454853 h 1608"/>
              <a:gd name="T40" fmla="*/ 4378297 w 3100"/>
              <a:gd name="T41" fmla="*/ 1646281 h 1608"/>
              <a:gd name="T42" fmla="*/ 4609449 w 3100"/>
              <a:gd name="T43" fmla="*/ 1661595 h 1608"/>
              <a:gd name="T44" fmla="*/ 4833803 w 3100"/>
              <a:gd name="T45" fmla="*/ 1983194 h 1608"/>
              <a:gd name="T46" fmla="*/ 5051358 w 3100"/>
              <a:gd name="T47" fmla="*/ 2281822 h 1608"/>
              <a:gd name="T48" fmla="*/ 5268913 w 3100"/>
              <a:gd name="T49" fmla="*/ 3078162 h 1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00"/>
              <a:gd name="T76" fmla="*/ 0 h 1608"/>
              <a:gd name="T77" fmla="*/ 3100 w 3100"/>
              <a:gd name="T78" fmla="*/ 1608 h 16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00" h="1608">
                <a:moveTo>
                  <a:pt x="0" y="24"/>
                </a:moveTo>
                <a:lnTo>
                  <a:pt x="140" y="4"/>
                </a:lnTo>
                <a:lnTo>
                  <a:pt x="268" y="56"/>
                </a:lnTo>
                <a:lnTo>
                  <a:pt x="396" y="0"/>
                </a:lnTo>
                <a:lnTo>
                  <a:pt x="520" y="76"/>
                </a:lnTo>
                <a:lnTo>
                  <a:pt x="648" y="40"/>
                </a:lnTo>
                <a:lnTo>
                  <a:pt x="776" y="76"/>
                </a:lnTo>
                <a:lnTo>
                  <a:pt x="904" y="372"/>
                </a:lnTo>
                <a:lnTo>
                  <a:pt x="1040" y="164"/>
                </a:lnTo>
                <a:lnTo>
                  <a:pt x="1168" y="156"/>
                </a:lnTo>
                <a:lnTo>
                  <a:pt x="1296" y="248"/>
                </a:lnTo>
                <a:lnTo>
                  <a:pt x="1424" y="376"/>
                </a:lnTo>
                <a:lnTo>
                  <a:pt x="1552" y="328"/>
                </a:lnTo>
                <a:lnTo>
                  <a:pt x="1680" y="388"/>
                </a:lnTo>
                <a:lnTo>
                  <a:pt x="1808" y="436"/>
                </a:lnTo>
                <a:lnTo>
                  <a:pt x="1940" y="488"/>
                </a:lnTo>
                <a:lnTo>
                  <a:pt x="2068" y="620"/>
                </a:lnTo>
                <a:lnTo>
                  <a:pt x="2196" y="676"/>
                </a:lnTo>
                <a:lnTo>
                  <a:pt x="2324" y="684"/>
                </a:lnTo>
                <a:lnTo>
                  <a:pt x="2452" y="760"/>
                </a:lnTo>
                <a:lnTo>
                  <a:pt x="2576" y="860"/>
                </a:lnTo>
                <a:lnTo>
                  <a:pt x="2712" y="868"/>
                </a:lnTo>
                <a:lnTo>
                  <a:pt x="2844" y="1036"/>
                </a:lnTo>
                <a:lnTo>
                  <a:pt x="2972" y="1192"/>
                </a:lnTo>
                <a:lnTo>
                  <a:pt x="3100" y="1608"/>
                </a:lnTo>
              </a:path>
            </a:pathLst>
          </a:custGeom>
          <a:noFill/>
          <a:ln w="38100">
            <a:solidFill>
              <a:srgbClr val="FF0000"/>
            </a:solidFill>
            <a:round/>
            <a:headEnd/>
            <a:tailEnd/>
          </a:ln>
          <a:effectLst>
            <a:outerShdw blurRad="50800" dist="38100" dir="2700000" algn="tl" rotWithShape="0">
              <a:prstClr val="black">
                <a:alpha val="40000"/>
              </a:prstClr>
            </a:outerShdw>
          </a:effectLst>
        </p:spPr>
        <p:txBody>
          <a:bodyPr/>
          <a:lstStyle/>
          <a:p>
            <a:endParaRPr lang="en-GB">
              <a:latin typeface="Calibri" pitchFamily="34" charset="0"/>
            </a:endParaRPr>
          </a:p>
        </p:txBody>
      </p:sp>
      <p:sp>
        <p:nvSpPr>
          <p:cNvPr id="311322" name="Text Box 26"/>
          <p:cNvSpPr txBox="1">
            <a:spLocks noChangeArrowheads="1"/>
          </p:cNvSpPr>
          <p:nvPr/>
        </p:nvSpPr>
        <p:spPr bwMode="auto">
          <a:xfrm>
            <a:off x="5583238" y="4140200"/>
            <a:ext cx="2455862" cy="830997"/>
          </a:xfrm>
          <a:prstGeom prst="rect">
            <a:avLst/>
          </a:prstGeom>
          <a:noFill/>
          <a:ln w="9525">
            <a:noFill/>
            <a:miter lim="800000"/>
            <a:headEnd/>
            <a:tailEnd/>
          </a:ln>
          <a:effectLst/>
        </p:spPr>
        <p:txBody>
          <a:bodyPr wrap="square">
            <a:spAutoFit/>
          </a:bodyPr>
          <a:lstStyle/>
          <a:p>
            <a:pPr algn="ctr">
              <a:defRPr/>
            </a:pPr>
            <a:r>
              <a:rPr lang="en-GB" sz="2400" dirty="0">
                <a:solidFill>
                  <a:srgbClr val="0066FF"/>
                </a:solidFill>
                <a:effectLst>
                  <a:outerShdw blurRad="38100" dist="38100" dir="2700000" algn="tl">
                    <a:srgbClr val="000000"/>
                  </a:outerShdw>
                </a:effectLst>
                <a:latin typeface="Calibri" pitchFamily="34" charset="0"/>
              </a:rPr>
              <a:t>Average Continental Crust</a:t>
            </a:r>
          </a:p>
        </p:txBody>
      </p:sp>
      <p:sp>
        <p:nvSpPr>
          <p:cNvPr id="311323" name="Text Box 27"/>
          <p:cNvSpPr txBox="1">
            <a:spLocks noChangeArrowheads="1"/>
          </p:cNvSpPr>
          <p:nvPr/>
        </p:nvSpPr>
        <p:spPr bwMode="auto">
          <a:xfrm>
            <a:off x="7013575" y="2936875"/>
            <a:ext cx="1843088" cy="830997"/>
          </a:xfrm>
          <a:prstGeom prst="rect">
            <a:avLst/>
          </a:prstGeom>
          <a:noFill/>
          <a:ln w="9525">
            <a:noFill/>
            <a:miter lim="800000"/>
            <a:headEnd/>
            <a:tailEnd/>
          </a:ln>
          <a:effectLst/>
        </p:spPr>
        <p:txBody>
          <a:bodyPr>
            <a:spAutoFit/>
          </a:bodyPr>
          <a:lstStyle/>
          <a:p>
            <a:pPr algn="ctr">
              <a:defRPr/>
            </a:pPr>
            <a:r>
              <a:rPr lang="en-GB" sz="2400">
                <a:solidFill>
                  <a:srgbClr val="FF0000"/>
                </a:solidFill>
                <a:effectLst>
                  <a:outerShdw blurRad="38100" dist="38100" dir="2700000" algn="tl">
                    <a:srgbClr val="000000"/>
                  </a:outerShdw>
                </a:effectLst>
                <a:latin typeface="Calibri" pitchFamily="34" charset="0"/>
              </a:rPr>
              <a:t>HIMU-OIB (Tubuai Is.)</a:t>
            </a:r>
          </a:p>
        </p:txBody>
      </p:sp>
      <p:sp>
        <p:nvSpPr>
          <p:cNvPr id="311324" name="Line 28"/>
          <p:cNvSpPr>
            <a:spLocks noChangeShapeType="1"/>
          </p:cNvSpPr>
          <p:nvPr/>
        </p:nvSpPr>
        <p:spPr bwMode="auto">
          <a:xfrm flipV="1">
            <a:off x="5126038" y="2078038"/>
            <a:ext cx="0" cy="3795712"/>
          </a:xfrm>
          <a:prstGeom prst="line">
            <a:avLst/>
          </a:prstGeom>
          <a:noFill/>
          <a:ln w="38100">
            <a:solidFill>
              <a:schemeClr val="bg2"/>
            </a:solidFill>
            <a:prstDash val="dash"/>
            <a:round/>
            <a:headEnd/>
            <a:tailEnd/>
          </a:ln>
          <a:effectLst>
            <a:outerShdw blurRad="50800" dist="25400" dir="2700000" algn="tl" rotWithShape="0">
              <a:prstClr val="black">
                <a:alpha val="40000"/>
              </a:prstClr>
            </a:outerShdw>
          </a:effectLst>
        </p:spPr>
        <p:txBody>
          <a:bodyPr/>
          <a:lstStyle/>
          <a:p>
            <a:endParaRPr lang="en-GB">
              <a:latin typeface="Calibri" pitchFamily="34" charset="0"/>
            </a:endParaRPr>
          </a:p>
        </p:txBody>
      </p:sp>
      <p:sp>
        <p:nvSpPr>
          <p:cNvPr id="311325" name="Line 29"/>
          <p:cNvSpPr>
            <a:spLocks noChangeShapeType="1"/>
          </p:cNvSpPr>
          <p:nvPr/>
        </p:nvSpPr>
        <p:spPr bwMode="auto">
          <a:xfrm flipV="1">
            <a:off x="4475163" y="2078038"/>
            <a:ext cx="0" cy="3795712"/>
          </a:xfrm>
          <a:prstGeom prst="line">
            <a:avLst/>
          </a:prstGeom>
          <a:noFill/>
          <a:ln w="38100">
            <a:solidFill>
              <a:schemeClr val="bg2"/>
            </a:solidFill>
            <a:prstDash val="dash"/>
            <a:round/>
            <a:headEnd/>
            <a:tailEnd/>
          </a:ln>
          <a:effectLst>
            <a:outerShdw blurRad="50800" dist="25400" dir="2700000" algn="tl" rotWithShape="0">
              <a:prstClr val="black">
                <a:alpha val="40000"/>
              </a:prstClr>
            </a:outerShdw>
          </a:effectLst>
        </p:spPr>
        <p:txBody>
          <a:bodyPr/>
          <a:lstStyle/>
          <a:p>
            <a:endParaRPr lang="en-GB">
              <a:latin typeface="Calibri" pitchFamily="34" charset="0"/>
            </a:endParaRPr>
          </a:p>
        </p:txBody>
      </p:sp>
      <p:sp>
        <p:nvSpPr>
          <p:cNvPr id="311326" name="Text Box 30"/>
          <p:cNvSpPr txBox="1">
            <a:spLocks noChangeArrowheads="1"/>
          </p:cNvSpPr>
          <p:nvPr/>
        </p:nvSpPr>
        <p:spPr bwMode="auto">
          <a:xfrm>
            <a:off x="4360863" y="2257425"/>
            <a:ext cx="500062" cy="396875"/>
          </a:xfrm>
          <a:prstGeom prst="rect">
            <a:avLst/>
          </a:prstGeom>
          <a:noFill/>
          <a:ln w="9525">
            <a:noFill/>
            <a:miter lim="800000"/>
            <a:headEnd/>
            <a:tailEnd/>
          </a:ln>
        </p:spPr>
        <p:txBody>
          <a:bodyPr>
            <a:spAutoFit/>
          </a:bodyPr>
          <a:lstStyle/>
          <a:p>
            <a:pPr algn="ctr"/>
            <a:r>
              <a:rPr lang="en-GB" sz="2000" i="1">
                <a:solidFill>
                  <a:schemeClr val="tx1"/>
                </a:solidFill>
                <a:latin typeface="Calibri" pitchFamily="34" charset="0"/>
              </a:rPr>
              <a:t>U</a:t>
            </a:r>
          </a:p>
        </p:txBody>
      </p:sp>
      <p:sp>
        <p:nvSpPr>
          <p:cNvPr id="311327" name="Text Box 31"/>
          <p:cNvSpPr txBox="1">
            <a:spLocks noChangeArrowheads="1"/>
          </p:cNvSpPr>
          <p:nvPr/>
        </p:nvSpPr>
        <p:spPr bwMode="auto">
          <a:xfrm>
            <a:off x="5013325" y="2395538"/>
            <a:ext cx="679450" cy="396875"/>
          </a:xfrm>
          <a:prstGeom prst="rect">
            <a:avLst/>
          </a:prstGeom>
          <a:noFill/>
          <a:ln w="9525">
            <a:noFill/>
            <a:miter lim="800000"/>
            <a:headEnd/>
            <a:tailEnd/>
          </a:ln>
        </p:spPr>
        <p:txBody>
          <a:bodyPr>
            <a:spAutoFit/>
          </a:bodyPr>
          <a:lstStyle/>
          <a:p>
            <a:pPr algn="ctr"/>
            <a:r>
              <a:rPr lang="en-GB" sz="2000" i="1">
                <a:solidFill>
                  <a:schemeClr val="tx1"/>
                </a:solidFill>
                <a:latin typeface="Calibri" pitchFamily="34" charset="0"/>
              </a:rPr>
              <a:t>Pb</a:t>
            </a:r>
          </a:p>
        </p:txBody>
      </p:sp>
      <p:sp>
        <p:nvSpPr>
          <p:cNvPr id="311328" name="Text Box 32"/>
          <p:cNvSpPr txBox="1">
            <a:spLocks noChangeArrowheads="1"/>
          </p:cNvSpPr>
          <p:nvPr/>
        </p:nvSpPr>
        <p:spPr bwMode="auto">
          <a:xfrm>
            <a:off x="5194300" y="5013325"/>
            <a:ext cx="3449638" cy="758825"/>
          </a:xfrm>
          <a:prstGeom prst="rect">
            <a:avLst/>
          </a:prstGeom>
          <a:solidFill>
            <a:schemeClr val="accent1"/>
          </a:solidFill>
          <a:ln w="9525">
            <a:solidFill>
              <a:schemeClr val="bg2"/>
            </a:solidFill>
            <a:miter lim="800000"/>
            <a:headEnd/>
            <a:tailEnd/>
          </a:ln>
        </p:spPr>
        <p:txBody>
          <a:bodyPr>
            <a:spAutoFit/>
          </a:bodyPr>
          <a:lstStyle/>
          <a:p>
            <a:pPr algn="ctr">
              <a:lnSpc>
                <a:spcPct val="90000"/>
              </a:lnSpc>
            </a:pPr>
            <a:r>
              <a:rPr lang="en-GB" sz="2400">
                <a:solidFill>
                  <a:schemeClr val="tx1"/>
                </a:solidFill>
                <a:latin typeface="Calibri" pitchFamily="34" charset="0"/>
              </a:rPr>
              <a:t>U/Pb of HIMU &gt;&gt; U/Pb of Continental Crust</a:t>
            </a:r>
          </a:p>
        </p:txBody>
      </p:sp>
      <p:sp>
        <p:nvSpPr>
          <p:cNvPr id="311329" name="Text Box 33"/>
          <p:cNvSpPr txBox="1">
            <a:spLocks noChangeArrowheads="1"/>
          </p:cNvSpPr>
          <p:nvPr/>
        </p:nvSpPr>
        <p:spPr bwMode="auto">
          <a:xfrm>
            <a:off x="0" y="727075"/>
            <a:ext cx="9143999" cy="1200329"/>
          </a:xfrm>
          <a:prstGeom prst="rect">
            <a:avLst/>
          </a:prstGeom>
          <a:noFill/>
          <a:ln w="9525">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Note, however, that the U/Pb ratio of a magma does not represent the U/Pb ratio of the source (because U and Pb have different compatibility).</a:t>
            </a:r>
          </a:p>
        </p:txBody>
      </p:sp>
      <p:sp>
        <p:nvSpPr>
          <p:cNvPr id="311330" name="Text Box 34"/>
          <p:cNvSpPr txBox="1">
            <a:spLocks noChangeArrowheads="1"/>
          </p:cNvSpPr>
          <p:nvPr/>
        </p:nvSpPr>
        <p:spPr bwMode="auto">
          <a:xfrm>
            <a:off x="654050" y="6453188"/>
            <a:ext cx="2032000" cy="30480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Hofmann (2004)</a:t>
            </a:r>
          </a:p>
        </p:txBody>
      </p:sp>
      <p:sp>
        <p:nvSpPr>
          <p:cNvPr id="24" name="Rettangolo 23"/>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2" name="Text Box 33">
            <a:extLst>
              <a:ext uri="{FF2B5EF4-FFF2-40B4-BE49-F238E27FC236}">
                <a16:creationId xmlns:a16="http://schemas.microsoft.com/office/drawing/2014/main" id="{409B34CD-BD59-7D9E-996A-3CBF3BE87812}"/>
              </a:ext>
            </a:extLst>
          </p:cNvPr>
          <p:cNvSpPr txBox="1">
            <a:spLocks noChangeArrowheads="1"/>
          </p:cNvSpPr>
          <p:nvPr/>
        </p:nvSpPr>
        <p:spPr bwMode="auto">
          <a:xfrm>
            <a:off x="-52387" y="2180521"/>
            <a:ext cx="2813049" cy="1785104"/>
          </a:xfrm>
          <a:prstGeom prst="rect">
            <a:avLst/>
          </a:prstGeom>
          <a:noFill/>
          <a:ln w="9525">
            <a:noFill/>
            <a:miter lim="800000"/>
            <a:headEnd/>
            <a:tailEnd/>
          </a:ln>
          <a:effectLst/>
        </p:spPr>
        <p:txBody>
          <a:bodyPr wrap="square">
            <a:spAutoFit/>
          </a:bodyPr>
          <a:lstStyle/>
          <a:p>
            <a:pPr>
              <a:spcBef>
                <a:spcPct val="50000"/>
              </a:spcBef>
              <a:defRPr/>
            </a:pPr>
            <a:r>
              <a:rPr lang="en-GB" sz="2200" dirty="0">
                <a:solidFill>
                  <a:schemeClr val="bg1"/>
                </a:solidFill>
                <a:effectLst>
                  <a:outerShdw blurRad="38100" dist="38100" dir="2700000" algn="tl">
                    <a:srgbClr val="000000"/>
                  </a:outerShdw>
                </a:effectLst>
                <a:latin typeface="Calibri" pitchFamily="34" charset="0"/>
              </a:rPr>
              <a:t>The high U/Pb of HIMU is not due to a particular enrichment of U, but, rather, to a strong depletion of Pb.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1330"/>
                                        </p:tgtEl>
                                        <p:attrNameLst>
                                          <p:attrName>style.visibility</p:attrName>
                                        </p:attrNameLst>
                                      </p:cBhvr>
                                      <p:to>
                                        <p:strVal val="visible"/>
                                      </p:to>
                                    </p:set>
                                    <p:animEffect transition="in" filter="fade">
                                      <p:cBhvr>
                                        <p:cTn id="10" dur="500"/>
                                        <p:tgtEl>
                                          <p:spTgt spid="3113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1312"/>
                                        </p:tgtEl>
                                        <p:attrNameLst>
                                          <p:attrName>style.visibility</p:attrName>
                                        </p:attrNameLst>
                                      </p:cBhvr>
                                      <p:to>
                                        <p:strVal val="visible"/>
                                      </p:to>
                                    </p:set>
                                    <p:animEffect transition="in" filter="wipe(left)">
                                      <p:cBhvr>
                                        <p:cTn id="15" dur="2000"/>
                                        <p:tgtEl>
                                          <p:spTgt spid="31131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11322"/>
                                        </p:tgtEl>
                                        <p:attrNameLst>
                                          <p:attrName>style.visibility</p:attrName>
                                        </p:attrNameLst>
                                      </p:cBhvr>
                                      <p:to>
                                        <p:strVal val="visible"/>
                                      </p:to>
                                    </p:set>
                                    <p:animEffect transition="in" filter="fade">
                                      <p:cBhvr>
                                        <p:cTn id="19" dur="500"/>
                                        <p:tgtEl>
                                          <p:spTgt spid="3113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1313"/>
                                        </p:tgtEl>
                                        <p:attrNameLst>
                                          <p:attrName>style.visibility</p:attrName>
                                        </p:attrNameLst>
                                      </p:cBhvr>
                                      <p:to>
                                        <p:strVal val="visible"/>
                                      </p:to>
                                    </p:set>
                                    <p:animEffect transition="in" filter="wipe(left)">
                                      <p:cBhvr>
                                        <p:cTn id="24" dur="2000"/>
                                        <p:tgtEl>
                                          <p:spTgt spid="3113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11323"/>
                                        </p:tgtEl>
                                        <p:attrNameLst>
                                          <p:attrName>style.visibility</p:attrName>
                                        </p:attrNameLst>
                                      </p:cBhvr>
                                      <p:to>
                                        <p:strVal val="visible"/>
                                      </p:to>
                                    </p:set>
                                    <p:animEffect transition="in" filter="fade">
                                      <p:cBhvr>
                                        <p:cTn id="28" dur="500"/>
                                        <p:tgtEl>
                                          <p:spTgt spid="3113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1325"/>
                                        </p:tgtEl>
                                        <p:attrNameLst>
                                          <p:attrName>style.visibility</p:attrName>
                                        </p:attrNameLst>
                                      </p:cBhvr>
                                      <p:to>
                                        <p:strVal val="visible"/>
                                      </p:to>
                                    </p:set>
                                    <p:animEffect transition="in" filter="wipe(down)">
                                      <p:cBhvr>
                                        <p:cTn id="33" dur="1000"/>
                                        <p:tgtEl>
                                          <p:spTgt spid="311325"/>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311326"/>
                                        </p:tgtEl>
                                        <p:attrNameLst>
                                          <p:attrName>style.visibility</p:attrName>
                                        </p:attrNameLst>
                                      </p:cBhvr>
                                      <p:to>
                                        <p:strVal val="visible"/>
                                      </p:to>
                                    </p:set>
                                    <p:animEffect transition="in" filter="fade">
                                      <p:cBhvr>
                                        <p:cTn id="37" dur="500"/>
                                        <p:tgtEl>
                                          <p:spTgt spid="311326"/>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311324"/>
                                        </p:tgtEl>
                                        <p:attrNameLst>
                                          <p:attrName>style.visibility</p:attrName>
                                        </p:attrNameLst>
                                      </p:cBhvr>
                                      <p:to>
                                        <p:strVal val="visible"/>
                                      </p:to>
                                    </p:set>
                                    <p:animEffect transition="in" filter="wipe(down)">
                                      <p:cBhvr>
                                        <p:cTn id="41" dur="1000"/>
                                        <p:tgtEl>
                                          <p:spTgt spid="311324"/>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311327"/>
                                        </p:tgtEl>
                                        <p:attrNameLst>
                                          <p:attrName>style.visibility</p:attrName>
                                        </p:attrNameLst>
                                      </p:cBhvr>
                                      <p:to>
                                        <p:strVal val="visible"/>
                                      </p:to>
                                    </p:set>
                                    <p:animEffect transition="in" filter="fade">
                                      <p:cBhvr>
                                        <p:cTn id="45" dur="500"/>
                                        <p:tgtEl>
                                          <p:spTgt spid="3113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1328"/>
                                        </p:tgtEl>
                                        <p:attrNameLst>
                                          <p:attrName>style.visibility</p:attrName>
                                        </p:attrNameLst>
                                      </p:cBhvr>
                                      <p:to>
                                        <p:strVal val="visible"/>
                                      </p:to>
                                    </p:set>
                                    <p:animEffect transition="in" filter="fade">
                                      <p:cBhvr>
                                        <p:cTn id="50" dur="500"/>
                                        <p:tgtEl>
                                          <p:spTgt spid="3113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1329"/>
                                        </p:tgtEl>
                                        <p:attrNameLst>
                                          <p:attrName>style.visibility</p:attrName>
                                        </p:attrNameLst>
                                      </p:cBhvr>
                                      <p:to>
                                        <p:strVal val="visible"/>
                                      </p:to>
                                    </p:set>
                                    <p:animEffect transition="in" filter="fade">
                                      <p:cBhvr>
                                        <p:cTn id="60" dur="500"/>
                                        <p:tgtEl>
                                          <p:spTgt spid="311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12" grpId="0" animBg="1"/>
      <p:bldP spid="311313" grpId="0" animBg="1"/>
      <p:bldP spid="311322" grpId="0"/>
      <p:bldP spid="311323" grpId="0"/>
      <p:bldP spid="311324" grpId="0" animBg="1"/>
      <p:bldP spid="311325" grpId="0" animBg="1"/>
      <p:bldP spid="311326" grpId="0"/>
      <p:bldP spid="311327" grpId="0"/>
      <p:bldP spid="311328" grpId="0" animBg="1"/>
      <p:bldP spid="311329" grpId="0"/>
      <p:bldP spid="311330" grpId="0"/>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79" name="Text Box 23"/>
          <p:cNvSpPr txBox="1">
            <a:spLocks noChangeArrowheads="1"/>
          </p:cNvSpPr>
          <p:nvPr/>
        </p:nvSpPr>
        <p:spPr bwMode="auto">
          <a:xfrm>
            <a:off x="319089" y="571500"/>
            <a:ext cx="8491536" cy="1974900"/>
          </a:xfrm>
          <a:prstGeom prst="rect">
            <a:avLst/>
          </a:prstGeom>
          <a:noFill/>
          <a:ln w="9525">
            <a:noFill/>
            <a:miter lim="800000"/>
            <a:headEnd/>
            <a:tailEnd/>
          </a:ln>
          <a:effectLst/>
        </p:spPr>
        <p:txBody>
          <a:bodyPr wrap="square">
            <a:spAutoFit/>
          </a:bodyPr>
          <a:lstStyle/>
          <a:p>
            <a:pPr>
              <a:lnSpc>
                <a:spcPts val="3360"/>
              </a:lnSpc>
              <a:spcBef>
                <a:spcPct val="50000"/>
              </a:spcBef>
              <a:defRPr/>
            </a:pPr>
            <a:r>
              <a:rPr lang="en-GB" sz="2800" dirty="0">
                <a:solidFill>
                  <a:schemeClr val="bg1"/>
                </a:solidFill>
                <a:effectLst>
                  <a:outerShdw blurRad="38100" dist="38100" dir="2700000" algn="tl">
                    <a:srgbClr val="000000"/>
                  </a:outerShdw>
                </a:effectLst>
                <a:latin typeface="Calibri" pitchFamily="34" charset="0"/>
                <a:cs typeface="Vani" pitchFamily="34" charset="0"/>
              </a:rPr>
              <a:t>To summarize, the classical sequence or reasoning is:</a:t>
            </a:r>
          </a:p>
          <a:p>
            <a:pPr marL="457200" indent="-457200" algn="l">
              <a:lnSpc>
                <a:spcPts val="2800"/>
              </a:lnSpc>
              <a:spcBef>
                <a:spcPct val="50000"/>
              </a:spcBef>
              <a:buAutoNum type="arabicPeriod"/>
              <a:tabLst>
                <a:tab pos="361950" algn="l"/>
              </a:tabLs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HIMU-like basalts  have high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206</a:t>
            </a:r>
            <a:r>
              <a:rPr lang="en-GB" sz="2400" dirty="0">
                <a:solidFill>
                  <a:schemeClr val="bg1"/>
                </a:solidFill>
                <a:effectLst>
                  <a:outerShdw blurRad="38100" dist="38100" dir="2700000" algn="tl">
                    <a:srgbClr val="000000"/>
                  </a:outerShdw>
                </a:effectLst>
                <a:latin typeface="Calibri" pitchFamily="34" charset="0"/>
                <a:cs typeface="Vani" pitchFamily="34" charset="0"/>
              </a:rPr>
              <a:t>Pb/</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isotopic ratios.</a:t>
            </a:r>
          </a:p>
          <a:p>
            <a:pPr marL="457200" indent="-457200" algn="l">
              <a:lnSpc>
                <a:spcPts val="2800"/>
              </a:lnSpc>
              <a:spcBef>
                <a:spcPct val="50000"/>
              </a:spcBef>
              <a:buAutoNum type="arabicPeriod"/>
              <a:tabLst>
                <a:tab pos="361950" algn="l"/>
              </a:tabLs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A melt with high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206</a:t>
            </a:r>
            <a:r>
              <a:rPr lang="en-GB" sz="2400" dirty="0">
                <a:solidFill>
                  <a:schemeClr val="bg1"/>
                </a:solidFill>
                <a:effectLst>
                  <a:outerShdw blurRad="38100" dist="38100" dir="2700000" algn="tl">
                    <a:srgbClr val="000000"/>
                  </a:outerShdw>
                </a:effectLst>
                <a:latin typeface="Calibri" pitchFamily="34" charset="0"/>
                <a:cs typeface="Vani" pitchFamily="34" charset="0"/>
              </a:rPr>
              <a:t>Pb/</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MUST derive from a source with high-</a:t>
            </a:r>
            <a:r>
              <a:rPr lang="en-GB" sz="2400" i="1" dirty="0">
                <a:solidFill>
                  <a:schemeClr val="bg1"/>
                </a:solidFill>
                <a:effectLst>
                  <a:outerShdw blurRad="38100" dist="38100" dir="2700000" algn="tl">
                    <a:srgbClr val="000000"/>
                  </a:outerShdw>
                </a:effectLst>
                <a:latin typeface="Symbol" pitchFamily="18" charset="2"/>
                <a:cs typeface="Vani" pitchFamily="34" charset="0"/>
              </a:rPr>
              <a:t>m</a:t>
            </a:r>
            <a:r>
              <a:rPr lang="en-GB" sz="2400" dirty="0">
                <a:solidFill>
                  <a:schemeClr val="bg1"/>
                </a:solidFill>
                <a:effectLst>
                  <a:outerShdw blurRad="38100" dist="38100" dir="2700000" algn="tl">
                    <a:srgbClr val="000000"/>
                  </a:outerShdw>
                </a:effectLst>
                <a:latin typeface="Calibri" pitchFamily="34" charset="0"/>
                <a:cs typeface="Vani" pitchFamily="34" charset="0"/>
              </a:rPr>
              <a:t> (</a:t>
            </a:r>
            <a:r>
              <a:rPr lang="en-GB" sz="2400" i="1" dirty="0">
                <a:solidFill>
                  <a:schemeClr val="bg1"/>
                </a:solidFill>
                <a:effectLst>
                  <a:outerShdw blurRad="38100" dist="38100" dir="2700000" algn="tl">
                    <a:srgbClr val="000000"/>
                  </a:outerShdw>
                </a:effectLst>
                <a:latin typeface="Symbol" pitchFamily="18" charset="2"/>
                <a:cs typeface="Vani" pitchFamily="34" charset="0"/>
              </a:rPr>
              <a:t>m</a:t>
            </a:r>
            <a:r>
              <a:rPr lang="en-GB" sz="2400" dirty="0">
                <a:solidFill>
                  <a:schemeClr val="bg1"/>
                </a:solidFill>
                <a:effectLst>
                  <a:outerShdw blurRad="38100" dist="38100" dir="2700000" algn="tl">
                    <a:srgbClr val="000000"/>
                  </a:outerShdw>
                </a:effectLst>
                <a:latin typeface="Calibri" pitchFamily="34" charset="0"/>
                <a:cs typeface="Vani" pitchFamily="34" charset="0"/>
              </a:rPr>
              <a:t> =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238</a:t>
            </a:r>
            <a:r>
              <a:rPr lang="en-GB" sz="2400" dirty="0">
                <a:solidFill>
                  <a:schemeClr val="bg1"/>
                </a:solidFill>
                <a:effectLst>
                  <a:outerShdw blurRad="38100" dist="38100" dir="2700000" algn="tl">
                    <a:srgbClr val="000000"/>
                  </a:outerShdw>
                </a:effectLst>
                <a:latin typeface="Calibri" pitchFamily="34" charset="0"/>
                <a:cs typeface="Vani" pitchFamily="34" charset="0"/>
              </a:rPr>
              <a:t>U/</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for a geologically long time span.</a:t>
            </a:r>
          </a:p>
        </p:txBody>
      </p:sp>
      <p:sp>
        <p:nvSpPr>
          <p:cNvPr id="4" name="Text Box 23"/>
          <p:cNvSpPr txBox="1">
            <a:spLocks noChangeArrowheads="1"/>
          </p:cNvSpPr>
          <p:nvPr/>
        </p:nvSpPr>
        <p:spPr bwMode="auto">
          <a:xfrm>
            <a:off x="305301" y="2647950"/>
            <a:ext cx="8504826" cy="810478"/>
          </a:xfrm>
          <a:prstGeom prst="rect">
            <a:avLst/>
          </a:prstGeom>
          <a:noFill/>
          <a:ln w="9525">
            <a:noFill/>
            <a:miter lim="800000"/>
            <a:headEnd/>
            <a:tailEnd/>
          </a:ln>
          <a:effectLst/>
        </p:spPr>
        <p:txBody>
          <a:bodyPr wrap="square">
            <a:spAutoFit/>
          </a:bodyPr>
          <a:lstStyle/>
          <a:p>
            <a:pPr marL="447675" indent="-447675" algn="l">
              <a:lnSpc>
                <a:spcPts val="2800"/>
              </a:lnSpc>
              <a:spcBef>
                <a:spcPct val="50000"/>
              </a:spcBef>
              <a:tabLst>
                <a:tab pos="447675" algn="l"/>
              </a:tabLs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3.	In order to have high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206</a:t>
            </a:r>
            <a:r>
              <a:rPr lang="en-GB" sz="2400" dirty="0">
                <a:solidFill>
                  <a:schemeClr val="bg1"/>
                </a:solidFill>
                <a:effectLst>
                  <a:outerShdw blurRad="38100" dist="38100" dir="2700000" algn="tl">
                    <a:srgbClr val="000000"/>
                  </a:outerShdw>
                </a:effectLst>
                <a:latin typeface="Calibri" pitchFamily="34" charset="0"/>
                <a:cs typeface="Vani" pitchFamily="34" charset="0"/>
              </a:rPr>
              <a:t>Pb/</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it is necessary have enough time to allow the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238</a:t>
            </a:r>
            <a:r>
              <a:rPr lang="en-GB" sz="2400" dirty="0">
                <a:solidFill>
                  <a:schemeClr val="bg1"/>
                </a:solidFill>
                <a:effectLst>
                  <a:outerShdw blurRad="38100" dist="38100" dir="2700000" algn="tl">
                    <a:srgbClr val="000000"/>
                  </a:outerShdw>
                </a:effectLst>
                <a:latin typeface="Calibri" pitchFamily="34" charset="0"/>
                <a:cs typeface="Vani" pitchFamily="34" charset="0"/>
              </a:rPr>
              <a:t>U to decay into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206</a:t>
            </a:r>
            <a:r>
              <a:rPr lang="en-GB" sz="2400" dirty="0">
                <a:solidFill>
                  <a:schemeClr val="bg1"/>
                </a:solidFill>
                <a:effectLst>
                  <a:outerShdw blurRad="38100" dist="38100" dir="2700000" algn="tl">
                    <a:srgbClr val="000000"/>
                  </a:outerShdw>
                </a:effectLst>
                <a:latin typeface="Calibri" pitchFamily="34" charset="0"/>
                <a:cs typeface="Vani" pitchFamily="34" charset="0"/>
              </a:rPr>
              <a:t>Pb.</a:t>
            </a:r>
          </a:p>
        </p:txBody>
      </p:sp>
      <p:sp>
        <p:nvSpPr>
          <p:cNvPr id="5" name="Text Box 4"/>
          <p:cNvSpPr txBox="1">
            <a:spLocks noChangeArrowheads="1"/>
          </p:cNvSpPr>
          <p:nvPr/>
        </p:nvSpPr>
        <p:spPr bwMode="auto">
          <a:xfrm>
            <a:off x="319587" y="3581400"/>
            <a:ext cx="8719637" cy="2975173"/>
          </a:xfrm>
          <a:prstGeom prst="rect">
            <a:avLst/>
          </a:prstGeom>
          <a:noFill/>
          <a:ln w="9525">
            <a:noFill/>
            <a:miter lim="800000"/>
            <a:headEnd/>
            <a:tailEnd/>
          </a:ln>
          <a:effectLst/>
        </p:spPr>
        <p:txBody>
          <a:bodyPr wrap="square">
            <a:spAutoFit/>
          </a:bodyPr>
          <a:lstStyle/>
          <a:p>
            <a:pPr marL="457200" indent="-457200" algn="l">
              <a:lnSpc>
                <a:spcPts val="2800"/>
              </a:lnSpc>
              <a:spcBef>
                <a:spcPct val="50000"/>
              </a:spcBef>
              <a:buAutoNum type="arabicPeriod" startAt="4"/>
              <a:tabLst>
                <a:tab pos="447675" algn="l"/>
              </a:tabLs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Altered, low-Pb, high U/Pb oceanic crust, stored for long times in the mantle can evolve to high </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206</a:t>
            </a:r>
            <a:r>
              <a:rPr lang="en-GB" sz="2400" dirty="0">
                <a:solidFill>
                  <a:schemeClr val="bg1"/>
                </a:solidFill>
                <a:effectLst>
                  <a:outerShdw blurRad="38100" dist="38100" dir="2700000" algn="tl">
                    <a:srgbClr val="000000"/>
                  </a:outerShdw>
                </a:effectLst>
                <a:latin typeface="Calibri" pitchFamily="34" charset="0"/>
                <a:cs typeface="Vani" pitchFamily="34" charset="0"/>
              </a:rPr>
              <a:t>Pb/</a:t>
            </a:r>
            <a:r>
              <a:rPr lang="en-GB" sz="2400" baseline="30000" dirty="0">
                <a:solidFill>
                  <a:schemeClr val="bg1"/>
                </a:solidFill>
                <a:effectLst>
                  <a:outerShdw blurRad="38100" dist="38100" dir="2700000" algn="tl">
                    <a:srgbClr val="000000"/>
                  </a:outerShdw>
                </a:effectLst>
                <a:latin typeface="Calibri" pitchFamily="34" charset="0"/>
                <a:cs typeface="Vani" pitchFamily="34" charset="0"/>
              </a:rPr>
              <a:t>204</a:t>
            </a:r>
            <a:r>
              <a:rPr lang="en-GB" sz="2400" dirty="0">
                <a:solidFill>
                  <a:schemeClr val="bg1"/>
                </a:solidFill>
                <a:effectLst>
                  <a:outerShdw blurRad="38100" dist="38100" dir="2700000" algn="tl">
                    <a:srgbClr val="000000"/>
                  </a:outerShdw>
                </a:effectLst>
                <a:latin typeface="Calibri" pitchFamily="34" charset="0"/>
                <a:cs typeface="Vani" pitchFamily="34" charset="0"/>
              </a:rPr>
              <a:t>Pb ratios.</a:t>
            </a:r>
          </a:p>
          <a:p>
            <a:pPr marL="457200" indent="-457200" algn="l">
              <a:lnSpc>
                <a:spcPts val="2800"/>
              </a:lnSpc>
              <a:spcBef>
                <a:spcPct val="50000"/>
              </a:spcBef>
              <a:buAutoNum type="arabicPeriod" startAt="4"/>
              <a:tabLst>
                <a:tab pos="447675" algn="l"/>
              </a:tabLs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It is necessary to leave this recycled material isolated and far away from convection cells in the mantle.</a:t>
            </a:r>
          </a:p>
          <a:p>
            <a:pPr marL="457200" indent="-457200" algn="l">
              <a:lnSpc>
                <a:spcPts val="2800"/>
              </a:lnSpc>
              <a:spcBef>
                <a:spcPct val="50000"/>
              </a:spcBef>
              <a:buAutoNum type="arabicPeriod" startAt="4"/>
              <a:tabLst>
                <a:tab pos="447675" algn="l"/>
              </a:tabLst>
              <a:defRPr/>
            </a:pPr>
            <a:r>
              <a:rPr lang="en-GB" sz="2400" dirty="0">
                <a:solidFill>
                  <a:schemeClr val="bg1"/>
                </a:solidFill>
                <a:effectLst>
                  <a:outerShdw blurRad="38100" dist="38100" dir="2700000" algn="tl">
                    <a:srgbClr val="000000"/>
                  </a:outerShdw>
                </a:effectLst>
                <a:latin typeface="Calibri" pitchFamily="34" charset="0"/>
                <a:cs typeface="Vani" pitchFamily="34" charset="0"/>
              </a:rPr>
              <a:t>The only place where this may happen (</a:t>
            </a:r>
            <a:r>
              <a:rPr lang="en-GB" sz="2400" dirty="0">
                <a:solidFill>
                  <a:srgbClr val="FFFF00"/>
                </a:solidFill>
                <a:effectLst>
                  <a:outerShdw blurRad="38100" dist="38100" dir="2700000" algn="tl">
                    <a:srgbClr val="000000"/>
                  </a:outerShdw>
                </a:effectLst>
                <a:latin typeface="Calibri" pitchFamily="34" charset="0"/>
                <a:cs typeface="Vani" pitchFamily="34" charset="0"/>
              </a:rPr>
              <a:t>according to classical geochemical views</a:t>
            </a:r>
            <a:r>
              <a:rPr lang="en-GB" sz="2400" dirty="0">
                <a:solidFill>
                  <a:schemeClr val="bg1"/>
                </a:solidFill>
                <a:effectLst>
                  <a:outerShdw blurRad="38100" dist="38100" dir="2700000" algn="tl">
                    <a:srgbClr val="000000"/>
                  </a:outerShdw>
                </a:effectLst>
                <a:latin typeface="Calibri" pitchFamily="34" charset="0"/>
                <a:cs typeface="Vani" pitchFamily="34" charset="0"/>
              </a:rPr>
              <a:t>) is the lowermost mantle, at the contact with the liquid core.</a:t>
            </a:r>
            <a:endParaRPr lang="en-GB" i="1" dirty="0">
              <a:solidFill>
                <a:schemeClr val="bg1"/>
              </a:solidFill>
              <a:effectLst>
                <a:outerShdw blurRad="38100" dist="38100" dir="2700000" algn="tl">
                  <a:srgbClr val="000000"/>
                </a:outerShdw>
              </a:effectLst>
              <a:latin typeface="Calibri" pitchFamily="34" charset="0"/>
              <a:cs typeface="Vani" pitchFamily="34" charset="0"/>
            </a:endParaRPr>
          </a:p>
        </p:txBody>
      </p:sp>
      <p:sp>
        <p:nvSpPr>
          <p:cNvPr id="6" name="Rettangolo 5"/>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6679">
                                            <p:txEl>
                                              <p:pRg st="0" end="0"/>
                                            </p:txEl>
                                          </p:spTgt>
                                        </p:tgtEl>
                                        <p:attrNameLst>
                                          <p:attrName>style.visibility</p:attrName>
                                        </p:attrNameLst>
                                      </p:cBhvr>
                                      <p:to>
                                        <p:strVal val="visible"/>
                                      </p:to>
                                    </p:set>
                                    <p:animEffect transition="in" filter="fade">
                                      <p:cBhvr>
                                        <p:cTn id="7" dur="500"/>
                                        <p:tgtEl>
                                          <p:spTgt spid="3266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6679">
                                            <p:txEl>
                                              <p:pRg st="1" end="1"/>
                                            </p:txEl>
                                          </p:spTgt>
                                        </p:tgtEl>
                                        <p:attrNameLst>
                                          <p:attrName>style.visibility</p:attrName>
                                        </p:attrNameLst>
                                      </p:cBhvr>
                                      <p:to>
                                        <p:strVal val="visible"/>
                                      </p:to>
                                    </p:set>
                                    <p:animEffect transition="in" filter="fade">
                                      <p:cBhvr>
                                        <p:cTn id="12" dur="500"/>
                                        <p:tgtEl>
                                          <p:spTgt spid="3266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6679">
                                            <p:txEl>
                                              <p:pRg st="2" end="2"/>
                                            </p:txEl>
                                          </p:spTgt>
                                        </p:tgtEl>
                                        <p:attrNameLst>
                                          <p:attrName>style.visibility</p:attrName>
                                        </p:attrNameLst>
                                      </p:cBhvr>
                                      <p:to>
                                        <p:strVal val="visible"/>
                                      </p:to>
                                    </p:set>
                                    <p:animEffect transition="in" filter="fade">
                                      <p:cBhvr>
                                        <p:cTn id="17" dur="500"/>
                                        <p:tgtEl>
                                          <p:spTgt spid="3266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79" grpId="0" build="p"/>
      <p:bldP spid="4" grpId="0" build="p"/>
      <p:bldP spid="5"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682" name="Picture 2"/>
          <p:cNvPicPr>
            <a:picLocks noChangeAspect="1" noChangeArrowheads="1"/>
          </p:cNvPicPr>
          <p:nvPr/>
        </p:nvPicPr>
        <p:blipFill>
          <a:blip r:embed="rId2" cstate="print"/>
          <a:srcRect/>
          <a:stretch>
            <a:fillRect/>
          </a:stretch>
        </p:blipFill>
        <p:spPr bwMode="auto">
          <a:xfrm>
            <a:off x="146585" y="485775"/>
            <a:ext cx="4768850" cy="5416550"/>
          </a:xfrm>
          <a:prstGeom prst="rect">
            <a:avLst/>
          </a:prstGeom>
          <a:noFill/>
          <a:ln w="19050">
            <a:solidFill>
              <a:schemeClr val="tx1"/>
            </a:solidFill>
            <a:miter lim="800000"/>
            <a:headEnd/>
            <a:tailEnd/>
          </a:ln>
        </p:spPr>
      </p:pic>
      <p:sp>
        <p:nvSpPr>
          <p:cNvPr id="7" name="CasellaDiTesto 6"/>
          <p:cNvSpPr txBox="1"/>
          <p:nvPr/>
        </p:nvSpPr>
        <p:spPr>
          <a:xfrm>
            <a:off x="1582053" y="6237875"/>
            <a:ext cx="5672990" cy="336550"/>
          </a:xfrm>
          <a:prstGeom prst="rect">
            <a:avLst/>
          </a:prstGeom>
          <a:noFill/>
        </p:spPr>
        <p:txBody>
          <a:bodyPr wrap="square">
            <a:spAutoFit/>
          </a:bodyPr>
          <a:lstStyle/>
          <a:p>
            <a:pPr>
              <a:defRPr/>
            </a:pPr>
            <a:r>
              <a:rPr lang="en-GB" sz="1600" dirty="0" err="1">
                <a:solidFill>
                  <a:schemeClr val="bg1"/>
                </a:solidFill>
                <a:effectLst>
                  <a:outerShdw blurRad="38100" dist="38100" dir="2700000" algn="tl">
                    <a:srgbClr val="000000"/>
                  </a:outerShdw>
                </a:effectLst>
                <a:latin typeface="Calibri" pitchFamily="34" charset="0"/>
                <a:ea typeface="MS PGothic" pitchFamily="34" charset="-128"/>
              </a:rPr>
              <a:t>Nebel</a:t>
            </a:r>
            <a:r>
              <a:rPr lang="en-GB" sz="1600" dirty="0">
                <a:solidFill>
                  <a:schemeClr val="bg1"/>
                </a:solidFill>
                <a:effectLst>
                  <a:outerShdw blurRad="38100" dist="38100" dir="2700000" algn="tl">
                    <a:srgbClr val="000000"/>
                  </a:outerShdw>
                </a:effectLst>
                <a:latin typeface="Calibri" pitchFamily="34" charset="0"/>
                <a:ea typeface="MS PGothic" pitchFamily="34" charset="-128"/>
              </a:rPr>
              <a:t> et al., 2013 (</a:t>
            </a:r>
            <a:r>
              <a:rPr lang="en-GB" sz="1600" dirty="0" err="1">
                <a:solidFill>
                  <a:schemeClr val="bg1"/>
                </a:solidFill>
                <a:effectLst>
                  <a:outerShdw blurRad="38100" dist="38100" dir="2700000" algn="tl">
                    <a:srgbClr val="000000"/>
                  </a:outerShdw>
                </a:effectLst>
                <a:latin typeface="Calibri" pitchFamily="34" charset="0"/>
                <a:ea typeface="MS PGothic" pitchFamily="34" charset="-128"/>
              </a:rPr>
              <a:t>Geochim</a:t>
            </a:r>
            <a:r>
              <a:rPr lang="en-GB" sz="1600" dirty="0">
                <a:solidFill>
                  <a:schemeClr val="bg1"/>
                </a:solidFill>
                <a:effectLst>
                  <a:outerShdw blurRad="38100" dist="38100" dir="2700000" algn="tl">
                    <a:srgbClr val="000000"/>
                  </a:outerShdw>
                </a:effectLst>
                <a:latin typeface="Calibri" pitchFamily="34" charset="0"/>
                <a:ea typeface="MS PGothic" pitchFamily="34" charset="-128"/>
              </a:rPr>
              <a:t>. </a:t>
            </a:r>
            <a:r>
              <a:rPr lang="en-GB" sz="1600" dirty="0" err="1">
                <a:solidFill>
                  <a:schemeClr val="bg1"/>
                </a:solidFill>
                <a:effectLst>
                  <a:outerShdw blurRad="38100" dist="38100" dir="2700000" algn="tl">
                    <a:srgbClr val="000000"/>
                  </a:outerShdw>
                </a:effectLst>
                <a:latin typeface="Calibri" pitchFamily="34" charset="0"/>
                <a:ea typeface="MS PGothic" pitchFamily="34" charset="-128"/>
              </a:rPr>
              <a:t>Cosmochim</a:t>
            </a:r>
            <a:r>
              <a:rPr lang="en-GB" sz="1600" dirty="0">
                <a:solidFill>
                  <a:schemeClr val="bg1"/>
                </a:solidFill>
                <a:effectLst>
                  <a:outerShdw blurRad="38100" dist="38100" dir="2700000" algn="tl">
                    <a:srgbClr val="000000"/>
                  </a:outerShdw>
                </a:effectLst>
                <a:latin typeface="Calibri" pitchFamily="34" charset="0"/>
                <a:ea typeface="MS PGothic" pitchFamily="34" charset="-128"/>
              </a:rPr>
              <a:t>. </a:t>
            </a:r>
            <a:r>
              <a:rPr lang="en-GB" sz="1600" dirty="0" err="1">
                <a:solidFill>
                  <a:schemeClr val="bg1"/>
                </a:solidFill>
                <a:effectLst>
                  <a:outerShdw blurRad="38100" dist="38100" dir="2700000" algn="tl">
                    <a:srgbClr val="000000"/>
                  </a:outerShdw>
                </a:effectLst>
                <a:latin typeface="Calibri" pitchFamily="34" charset="0"/>
                <a:ea typeface="MS PGothic" pitchFamily="34" charset="-128"/>
              </a:rPr>
              <a:t>Acta</a:t>
            </a:r>
            <a:r>
              <a:rPr lang="en-GB" sz="1600" dirty="0">
                <a:solidFill>
                  <a:schemeClr val="bg1"/>
                </a:solidFill>
                <a:effectLst>
                  <a:outerShdw blurRad="38100" dist="38100" dir="2700000" algn="tl">
                    <a:srgbClr val="000000"/>
                  </a:outerShdw>
                </a:effectLst>
                <a:latin typeface="Calibri" pitchFamily="34" charset="0"/>
                <a:ea typeface="MS PGothic" pitchFamily="34" charset="-128"/>
              </a:rPr>
              <a:t>, 112, 87-101)</a:t>
            </a:r>
          </a:p>
        </p:txBody>
      </p:sp>
      <p:sp>
        <p:nvSpPr>
          <p:cNvPr id="8" name="CasellaDiTesto 7"/>
          <p:cNvSpPr txBox="1"/>
          <p:nvPr/>
        </p:nvSpPr>
        <p:spPr>
          <a:xfrm>
            <a:off x="4939248" y="3878263"/>
            <a:ext cx="4203165" cy="1128712"/>
          </a:xfrm>
          <a:prstGeom prst="rect">
            <a:avLst/>
          </a:prstGeom>
          <a:noFill/>
        </p:spPr>
        <p:txBody>
          <a:bodyPr wrap="square">
            <a:spAutoFit/>
          </a:bodyPr>
          <a:lstStyle/>
          <a:p>
            <a:pPr>
              <a:defRPr/>
            </a:pPr>
            <a:r>
              <a:rPr lang="en-GB" sz="3600">
                <a:solidFill>
                  <a:srgbClr val="FFFF00"/>
                </a:solidFill>
                <a:effectLst>
                  <a:outerShdw blurRad="38100" dist="38100" dir="2700000" algn="tl">
                    <a:srgbClr val="000000"/>
                  </a:outerShdw>
                </a:effectLst>
                <a:latin typeface="Calibri" pitchFamily="34" charset="0"/>
                <a:ea typeface="MS PGothic" pitchFamily="34" charset="-128"/>
              </a:rPr>
              <a:t>HME</a:t>
            </a:r>
            <a:r>
              <a:rPr lang="en-GB" sz="3600">
                <a:solidFill>
                  <a:schemeClr val="bg1"/>
                </a:solidFill>
                <a:effectLst>
                  <a:outerShdw blurRad="38100" dist="38100" dir="2700000" algn="tl">
                    <a:srgbClr val="000000"/>
                  </a:outerShdw>
                </a:effectLst>
                <a:latin typeface="Calibri" pitchFamily="34" charset="0"/>
                <a:ea typeface="MS PGothic" pitchFamily="34" charset="-128"/>
              </a:rPr>
              <a:t> </a:t>
            </a:r>
            <a:r>
              <a:rPr lang="en-GB" sz="3200">
                <a:solidFill>
                  <a:schemeClr val="bg1"/>
                </a:solidFill>
                <a:effectLst>
                  <a:outerShdw blurRad="38100" dist="38100" dir="2700000" algn="tl">
                    <a:srgbClr val="000000"/>
                  </a:outerShdw>
                </a:effectLst>
                <a:latin typeface="Calibri" pitchFamily="34" charset="0"/>
                <a:ea typeface="MS PGothic" pitchFamily="34" charset="-128"/>
              </a:rPr>
              <a:t>= </a:t>
            </a:r>
            <a:r>
              <a:rPr lang="en-GB" sz="3200">
                <a:solidFill>
                  <a:srgbClr val="FFFF00"/>
                </a:solidFill>
                <a:effectLst>
                  <a:outerShdw blurRad="38100" dist="38100" dir="2700000" algn="tl">
                    <a:srgbClr val="000000"/>
                  </a:outerShdw>
                </a:effectLst>
                <a:latin typeface="Calibri" pitchFamily="34" charset="0"/>
                <a:ea typeface="MS PGothic" pitchFamily="34" charset="-128"/>
              </a:rPr>
              <a:t>H</a:t>
            </a:r>
            <a:r>
              <a:rPr lang="en-GB" sz="3200">
                <a:solidFill>
                  <a:schemeClr val="bg1"/>
                </a:solidFill>
                <a:effectLst>
                  <a:outerShdw blurRad="38100" dist="38100" dir="2700000" algn="tl">
                    <a:srgbClr val="000000"/>
                  </a:outerShdw>
                </a:effectLst>
                <a:latin typeface="Calibri" pitchFamily="34" charset="0"/>
                <a:ea typeface="MS PGothic" pitchFamily="34" charset="-128"/>
              </a:rPr>
              <a:t>IMU </a:t>
            </a:r>
            <a:r>
              <a:rPr lang="en-GB" sz="3200">
                <a:solidFill>
                  <a:srgbClr val="FFFF00"/>
                </a:solidFill>
                <a:effectLst>
                  <a:outerShdw blurRad="38100" dist="38100" dir="2700000" algn="tl">
                    <a:srgbClr val="000000"/>
                  </a:outerShdw>
                </a:effectLst>
                <a:latin typeface="Calibri" pitchFamily="34" charset="0"/>
                <a:ea typeface="MS PGothic" pitchFamily="34" charset="-128"/>
              </a:rPr>
              <a:t>M</a:t>
            </a:r>
            <a:r>
              <a:rPr lang="en-GB" sz="3200">
                <a:solidFill>
                  <a:schemeClr val="bg1"/>
                </a:solidFill>
                <a:effectLst>
                  <a:outerShdw blurRad="38100" dist="38100" dir="2700000" algn="tl">
                    <a:srgbClr val="000000"/>
                  </a:outerShdw>
                </a:effectLst>
                <a:latin typeface="Calibri" pitchFamily="34" charset="0"/>
                <a:ea typeface="MS PGothic" pitchFamily="34" charset="-128"/>
              </a:rPr>
              <a:t>antle </a:t>
            </a:r>
            <a:r>
              <a:rPr lang="en-GB" sz="3200">
                <a:solidFill>
                  <a:srgbClr val="FFFF00"/>
                </a:solidFill>
                <a:effectLst>
                  <a:outerShdw blurRad="38100" dist="38100" dir="2700000" algn="tl">
                    <a:srgbClr val="000000"/>
                  </a:outerShdw>
                </a:effectLst>
                <a:latin typeface="Calibri" pitchFamily="34" charset="0"/>
                <a:ea typeface="MS PGothic" pitchFamily="34" charset="-128"/>
              </a:rPr>
              <a:t>E</a:t>
            </a:r>
            <a:r>
              <a:rPr lang="en-GB" sz="3200">
                <a:solidFill>
                  <a:schemeClr val="bg1"/>
                </a:solidFill>
                <a:effectLst>
                  <a:outerShdw blurRad="38100" dist="38100" dir="2700000" algn="tl">
                    <a:srgbClr val="000000"/>
                  </a:outerShdw>
                </a:effectLst>
                <a:latin typeface="Calibri" pitchFamily="34" charset="0"/>
                <a:ea typeface="MS PGothic" pitchFamily="34" charset="-128"/>
              </a:rPr>
              <a:t>nd-member</a:t>
            </a:r>
          </a:p>
        </p:txBody>
      </p:sp>
      <p:sp>
        <p:nvSpPr>
          <p:cNvPr id="9" name="CasellaDiTesto 8"/>
          <p:cNvSpPr txBox="1"/>
          <p:nvPr/>
        </p:nvSpPr>
        <p:spPr>
          <a:xfrm>
            <a:off x="4890035" y="4995863"/>
            <a:ext cx="4012425" cy="1200329"/>
          </a:xfrm>
          <a:prstGeom prst="rect">
            <a:avLst/>
          </a:prstGeom>
          <a:noFill/>
        </p:spPr>
        <p:txBody>
          <a:bodyPr wrap="square">
            <a:spAutoFit/>
          </a:bodyPr>
          <a:lstStyle/>
          <a:p>
            <a:pPr>
              <a:defRPr/>
            </a:pPr>
            <a:r>
              <a:rPr lang="en-GB" sz="2400">
                <a:solidFill>
                  <a:schemeClr val="bg1"/>
                </a:solidFill>
                <a:effectLst>
                  <a:outerShdw blurRad="38100" dist="38100" dir="2700000" algn="tl">
                    <a:srgbClr val="000000"/>
                  </a:outerShdw>
                </a:effectLst>
                <a:latin typeface="Calibri" pitchFamily="34" charset="0"/>
                <a:ea typeface="MS PGothic" pitchFamily="34" charset="-128"/>
              </a:rPr>
              <a:t>Classical geochemical view for the origin of </a:t>
            </a:r>
            <a:r>
              <a:rPr lang="en-GB" sz="2400">
                <a:solidFill>
                  <a:srgbClr val="FFFF00"/>
                </a:solidFill>
                <a:effectLst>
                  <a:outerShdw blurRad="38100" dist="38100" dir="2700000" algn="tl">
                    <a:srgbClr val="000000"/>
                  </a:outerShdw>
                </a:effectLst>
                <a:latin typeface="Calibri" pitchFamily="34" charset="0"/>
                <a:ea typeface="MS PGothic" pitchFamily="34" charset="-128"/>
              </a:rPr>
              <a:t>HIMU</a:t>
            </a:r>
            <a:r>
              <a:rPr lang="en-GB" sz="2400">
                <a:solidFill>
                  <a:schemeClr val="bg1"/>
                </a:solidFill>
                <a:effectLst>
                  <a:outerShdw blurRad="38100" dist="38100" dir="2700000" algn="tl">
                    <a:srgbClr val="000000"/>
                  </a:outerShdw>
                </a:effectLst>
                <a:latin typeface="Calibri" pitchFamily="34" charset="0"/>
                <a:ea typeface="MS PGothic" pitchFamily="34" charset="-128"/>
              </a:rPr>
              <a:t>, </a:t>
            </a:r>
            <a:r>
              <a:rPr lang="en-GB" sz="2400">
                <a:solidFill>
                  <a:srgbClr val="FFFF00"/>
                </a:solidFill>
                <a:effectLst>
                  <a:outerShdw blurRad="38100" dist="38100" dir="2700000" algn="tl">
                    <a:srgbClr val="000000"/>
                  </a:outerShdw>
                </a:effectLst>
                <a:latin typeface="Calibri" pitchFamily="34" charset="0"/>
                <a:ea typeface="MS PGothic" pitchFamily="34" charset="-128"/>
              </a:rPr>
              <a:t>FOZO</a:t>
            </a:r>
            <a:r>
              <a:rPr lang="en-GB" sz="2400">
                <a:solidFill>
                  <a:schemeClr val="bg1"/>
                </a:solidFill>
                <a:effectLst>
                  <a:outerShdw blurRad="38100" dist="38100" dir="2700000" algn="tl">
                    <a:srgbClr val="000000"/>
                  </a:outerShdw>
                </a:effectLst>
                <a:latin typeface="Calibri" pitchFamily="34" charset="0"/>
                <a:ea typeface="MS PGothic" pitchFamily="34" charset="-128"/>
              </a:rPr>
              <a:t>, </a:t>
            </a:r>
            <a:r>
              <a:rPr lang="en-GB" sz="2400">
                <a:solidFill>
                  <a:srgbClr val="FFFF00"/>
                </a:solidFill>
                <a:effectLst>
                  <a:outerShdw blurRad="38100" dist="38100" dir="2700000" algn="tl">
                    <a:srgbClr val="000000"/>
                  </a:outerShdw>
                </a:effectLst>
                <a:latin typeface="Calibri" pitchFamily="34" charset="0"/>
                <a:ea typeface="MS PGothic" pitchFamily="34" charset="-128"/>
              </a:rPr>
              <a:t>EMI</a:t>
            </a:r>
            <a:r>
              <a:rPr lang="en-GB" sz="2400">
                <a:solidFill>
                  <a:schemeClr val="bg1"/>
                </a:solidFill>
                <a:effectLst>
                  <a:outerShdw blurRad="38100" dist="38100" dir="2700000" algn="tl">
                    <a:srgbClr val="000000"/>
                  </a:outerShdw>
                </a:effectLst>
                <a:latin typeface="Calibri" pitchFamily="34" charset="0"/>
                <a:ea typeface="MS PGothic" pitchFamily="34" charset="-128"/>
              </a:rPr>
              <a:t> and </a:t>
            </a:r>
            <a:r>
              <a:rPr lang="en-GB" sz="2400">
                <a:solidFill>
                  <a:srgbClr val="FFFF00"/>
                </a:solidFill>
                <a:effectLst>
                  <a:outerShdw blurRad="38100" dist="38100" dir="2700000" algn="tl">
                    <a:srgbClr val="000000"/>
                  </a:outerShdw>
                </a:effectLst>
                <a:latin typeface="Calibri" pitchFamily="34" charset="0"/>
                <a:ea typeface="MS PGothic" pitchFamily="34" charset="-128"/>
              </a:rPr>
              <a:t>EMII</a:t>
            </a:r>
          </a:p>
        </p:txBody>
      </p:sp>
      <p:sp>
        <p:nvSpPr>
          <p:cNvPr id="10" name="CasellaDiTesto 9"/>
          <p:cNvSpPr txBox="1">
            <a:spLocks noChangeArrowheads="1"/>
          </p:cNvSpPr>
          <p:nvPr/>
        </p:nvSpPr>
        <p:spPr bwMode="auto">
          <a:xfrm>
            <a:off x="2696110" y="611188"/>
            <a:ext cx="1643063" cy="946150"/>
          </a:xfrm>
          <a:prstGeom prst="rect">
            <a:avLst/>
          </a:prstGeom>
          <a:noFill/>
          <a:ln w="9525">
            <a:noFill/>
            <a:miter lim="800000"/>
            <a:headEnd/>
            <a:tailEnd/>
          </a:ln>
        </p:spPr>
        <p:txBody>
          <a:bodyPr>
            <a:spAutoFit/>
          </a:bodyPr>
          <a:lstStyle/>
          <a:p>
            <a:pPr algn="ctr"/>
            <a:r>
              <a:rPr lang="en-GB" sz="2800">
                <a:solidFill>
                  <a:schemeClr val="tx1"/>
                </a:solidFill>
                <a:latin typeface="Calibri" pitchFamily="34" charset="0"/>
                <a:ea typeface="MS PGothic" pitchFamily="34" charset="-128"/>
              </a:rPr>
              <a:t>Ambient DMM</a:t>
            </a:r>
          </a:p>
        </p:txBody>
      </p:sp>
      <p:sp>
        <p:nvSpPr>
          <p:cNvPr id="3" name="CasellaDiTesto 8"/>
          <p:cNvSpPr txBox="1"/>
          <p:nvPr/>
        </p:nvSpPr>
        <p:spPr>
          <a:xfrm>
            <a:off x="4890036" y="547688"/>
            <a:ext cx="4253964" cy="1384995"/>
          </a:xfrm>
          <a:prstGeom prst="rect">
            <a:avLst/>
          </a:prstGeom>
          <a:noFill/>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ea typeface="MS PGothic" pitchFamily="34" charset="-128"/>
              </a:rPr>
              <a:t>Alternatively</a:t>
            </a:r>
            <a:r>
              <a:rPr lang="en-GB" sz="2800" dirty="0">
                <a:solidFill>
                  <a:schemeClr val="bg1"/>
                </a:solidFill>
                <a:effectLst>
                  <a:outerShdw blurRad="38100" dist="38100" dir="2700000" algn="tl">
                    <a:srgbClr val="000000"/>
                  </a:outerShdw>
                </a:effectLst>
                <a:latin typeface="Calibri" pitchFamily="34" charset="0"/>
                <a:ea typeface="MS PGothic" pitchFamily="34" charset="-128"/>
              </a:rPr>
              <a:t>, the subducted lithologies are supposed to be stored in the MTZ.</a:t>
            </a:r>
            <a:endParaRPr lang="en-GB" sz="2800" dirty="0">
              <a:solidFill>
                <a:srgbClr val="FFFF00"/>
              </a:solidFill>
              <a:effectLst>
                <a:outerShdw blurRad="38100" dist="38100" dir="2700000" algn="tl">
                  <a:srgbClr val="000000"/>
                </a:outerShdw>
              </a:effectLst>
              <a:latin typeface="Calibri" pitchFamily="34" charset="0"/>
              <a:ea typeface="MS PGothic" pitchFamily="34" charset="-128"/>
            </a:endParaRPr>
          </a:p>
        </p:txBody>
      </p:sp>
      <p:sp>
        <p:nvSpPr>
          <p:cNvPr id="4" name="CasellaDiTesto 8"/>
          <p:cNvSpPr txBox="1"/>
          <p:nvPr/>
        </p:nvSpPr>
        <p:spPr>
          <a:xfrm>
            <a:off x="4975760" y="2176463"/>
            <a:ext cx="4166653" cy="1569660"/>
          </a:xfrm>
          <a:prstGeom prst="rect">
            <a:avLst/>
          </a:prstGeom>
          <a:noFill/>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ea typeface="MS PGothic" pitchFamily="34" charset="-128"/>
              </a:rPr>
              <a:t>Note that, in this view, the entire Upper Mantle is: 1) DMM, 2) Homogeneous,           3) convecting.</a:t>
            </a:r>
            <a:endParaRPr lang="en-GB" sz="2400" dirty="0">
              <a:solidFill>
                <a:srgbClr val="FFFF00"/>
              </a:solidFill>
              <a:effectLst>
                <a:outerShdw blurRad="38100" dist="38100" dir="2700000" algn="tl">
                  <a:srgbClr val="000000"/>
                </a:outerShdw>
              </a:effectLst>
              <a:latin typeface="Calibri" pitchFamily="34" charset="0"/>
              <a:ea typeface="MS PGothic" pitchFamily="34" charset="-128"/>
            </a:endParaRPr>
          </a:p>
        </p:txBody>
      </p:sp>
      <p:sp>
        <p:nvSpPr>
          <p:cNvPr id="231435" name="Freeform 11"/>
          <p:cNvSpPr>
            <a:spLocks/>
          </p:cNvSpPr>
          <p:nvPr/>
        </p:nvSpPr>
        <p:spPr bwMode="auto">
          <a:xfrm>
            <a:off x="5480585" y="2933700"/>
            <a:ext cx="752475" cy="409575"/>
          </a:xfrm>
          <a:custGeom>
            <a:avLst/>
            <a:gdLst>
              <a:gd name="T0" fmla="*/ 0 w 474"/>
              <a:gd name="T1" fmla="*/ 258 h 258"/>
              <a:gd name="T2" fmla="*/ 78 w 474"/>
              <a:gd name="T3" fmla="*/ 222 h 258"/>
              <a:gd name="T4" fmla="*/ 210 w 474"/>
              <a:gd name="T5" fmla="*/ 138 h 258"/>
              <a:gd name="T6" fmla="*/ 276 w 474"/>
              <a:gd name="T7" fmla="*/ 114 h 258"/>
              <a:gd name="T8" fmla="*/ 348 w 474"/>
              <a:gd name="T9" fmla="*/ 72 h 258"/>
              <a:gd name="T10" fmla="*/ 348 w 474"/>
              <a:gd name="T11" fmla="*/ 72 h 258"/>
              <a:gd name="T12" fmla="*/ 402 w 474"/>
              <a:gd name="T13" fmla="*/ 42 h 258"/>
              <a:gd name="T14" fmla="*/ 474 w 474"/>
              <a:gd name="T15" fmla="*/ 0 h 258"/>
              <a:gd name="T16" fmla="*/ 0 60000 65536"/>
              <a:gd name="T17" fmla="*/ 0 60000 65536"/>
              <a:gd name="T18" fmla="*/ 0 60000 65536"/>
              <a:gd name="T19" fmla="*/ 0 60000 65536"/>
              <a:gd name="T20" fmla="*/ 0 60000 65536"/>
              <a:gd name="T21" fmla="*/ 0 60000 65536"/>
              <a:gd name="T22" fmla="*/ 0 60000 65536"/>
              <a:gd name="T23" fmla="*/ 0 60000 65536"/>
              <a:gd name="T24" fmla="*/ 0 w 474"/>
              <a:gd name="T25" fmla="*/ 0 h 258"/>
              <a:gd name="T26" fmla="*/ 474 w 474"/>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4" h="258">
                <a:moveTo>
                  <a:pt x="0" y="258"/>
                </a:moveTo>
                <a:cubicBezTo>
                  <a:pt x="30" y="251"/>
                  <a:pt x="50" y="231"/>
                  <a:pt x="78" y="222"/>
                </a:cubicBezTo>
                <a:cubicBezTo>
                  <a:pt x="115" y="194"/>
                  <a:pt x="168" y="159"/>
                  <a:pt x="210" y="138"/>
                </a:cubicBezTo>
                <a:cubicBezTo>
                  <a:pt x="231" y="128"/>
                  <a:pt x="255" y="124"/>
                  <a:pt x="276" y="114"/>
                </a:cubicBezTo>
                <a:cubicBezTo>
                  <a:pt x="314" y="97"/>
                  <a:pt x="312" y="96"/>
                  <a:pt x="348" y="72"/>
                </a:cubicBezTo>
                <a:cubicBezTo>
                  <a:pt x="366" y="63"/>
                  <a:pt x="383" y="50"/>
                  <a:pt x="402" y="42"/>
                </a:cubicBezTo>
                <a:cubicBezTo>
                  <a:pt x="429" y="30"/>
                  <a:pt x="459" y="29"/>
                  <a:pt x="474" y="0"/>
                </a:cubicBezTo>
              </a:path>
            </a:pathLst>
          </a:custGeom>
          <a:noFill/>
          <a:ln w="38100">
            <a:solidFill>
              <a:schemeClr val="bg1"/>
            </a:solidFill>
            <a:round/>
            <a:headEnd/>
            <a:tailEnd/>
          </a:ln>
        </p:spPr>
        <p:txBody>
          <a:bodyPr/>
          <a:lstStyle/>
          <a:p>
            <a:endParaRPr lang="en-GB">
              <a:latin typeface="Calibri" pitchFamily="34" charset="0"/>
            </a:endParaRPr>
          </a:p>
        </p:txBody>
      </p:sp>
      <p:sp>
        <p:nvSpPr>
          <p:cNvPr id="231436" name="Freeform 12"/>
          <p:cNvSpPr>
            <a:spLocks/>
          </p:cNvSpPr>
          <p:nvPr/>
        </p:nvSpPr>
        <p:spPr bwMode="auto">
          <a:xfrm>
            <a:off x="5509160" y="2943225"/>
            <a:ext cx="828675" cy="390525"/>
          </a:xfrm>
          <a:custGeom>
            <a:avLst/>
            <a:gdLst>
              <a:gd name="T0" fmla="*/ 0 w 522"/>
              <a:gd name="T1" fmla="*/ 0 h 246"/>
              <a:gd name="T2" fmla="*/ 60 w 522"/>
              <a:gd name="T3" fmla="*/ 30 h 246"/>
              <a:gd name="T4" fmla="*/ 162 w 522"/>
              <a:gd name="T5" fmla="*/ 78 h 246"/>
              <a:gd name="T6" fmla="*/ 276 w 522"/>
              <a:gd name="T7" fmla="*/ 138 h 246"/>
              <a:gd name="T8" fmla="*/ 366 w 522"/>
              <a:gd name="T9" fmla="*/ 174 h 246"/>
              <a:gd name="T10" fmla="*/ 444 w 522"/>
              <a:gd name="T11" fmla="*/ 210 h 246"/>
              <a:gd name="T12" fmla="*/ 486 w 522"/>
              <a:gd name="T13" fmla="*/ 234 h 246"/>
              <a:gd name="T14" fmla="*/ 522 w 522"/>
              <a:gd name="T15" fmla="*/ 246 h 246"/>
              <a:gd name="T16" fmla="*/ 0 60000 65536"/>
              <a:gd name="T17" fmla="*/ 0 60000 65536"/>
              <a:gd name="T18" fmla="*/ 0 60000 65536"/>
              <a:gd name="T19" fmla="*/ 0 60000 65536"/>
              <a:gd name="T20" fmla="*/ 0 60000 65536"/>
              <a:gd name="T21" fmla="*/ 0 60000 65536"/>
              <a:gd name="T22" fmla="*/ 0 60000 65536"/>
              <a:gd name="T23" fmla="*/ 0 60000 65536"/>
              <a:gd name="T24" fmla="*/ 0 w 522"/>
              <a:gd name="T25" fmla="*/ 0 h 246"/>
              <a:gd name="T26" fmla="*/ 522 w 522"/>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2" h="246">
                <a:moveTo>
                  <a:pt x="0" y="0"/>
                </a:moveTo>
                <a:cubicBezTo>
                  <a:pt x="43" y="29"/>
                  <a:pt x="22" y="21"/>
                  <a:pt x="60" y="30"/>
                </a:cubicBezTo>
                <a:cubicBezTo>
                  <a:pt x="87" y="57"/>
                  <a:pt x="128" y="59"/>
                  <a:pt x="162" y="78"/>
                </a:cubicBezTo>
                <a:cubicBezTo>
                  <a:pt x="200" y="99"/>
                  <a:pt x="237" y="119"/>
                  <a:pt x="276" y="138"/>
                </a:cubicBezTo>
                <a:cubicBezTo>
                  <a:pt x="305" y="152"/>
                  <a:pt x="338" y="160"/>
                  <a:pt x="366" y="174"/>
                </a:cubicBezTo>
                <a:cubicBezTo>
                  <a:pt x="393" y="187"/>
                  <a:pt x="415" y="203"/>
                  <a:pt x="444" y="210"/>
                </a:cubicBezTo>
                <a:cubicBezTo>
                  <a:pt x="470" y="236"/>
                  <a:pt x="451" y="224"/>
                  <a:pt x="486" y="234"/>
                </a:cubicBezTo>
                <a:cubicBezTo>
                  <a:pt x="498" y="238"/>
                  <a:pt x="522" y="246"/>
                  <a:pt x="522" y="246"/>
                </a:cubicBezTo>
              </a:path>
            </a:pathLst>
          </a:custGeom>
          <a:noFill/>
          <a:ln w="38100">
            <a:solidFill>
              <a:schemeClr val="bg1"/>
            </a:solidFill>
            <a:round/>
            <a:headEnd/>
            <a:tailEnd/>
          </a:ln>
        </p:spPr>
        <p:txBody>
          <a:bodyPr/>
          <a:lstStyle/>
          <a:p>
            <a:endParaRPr lang="en-GB">
              <a:latin typeface="Calibri" pitchFamily="34" charset="0"/>
            </a:endParaRPr>
          </a:p>
        </p:txBody>
      </p:sp>
      <p:sp>
        <p:nvSpPr>
          <p:cNvPr id="231437" name="Freeform 13"/>
          <p:cNvSpPr>
            <a:spLocks/>
          </p:cNvSpPr>
          <p:nvPr/>
        </p:nvSpPr>
        <p:spPr bwMode="auto">
          <a:xfrm>
            <a:off x="6709310" y="2981325"/>
            <a:ext cx="1809750" cy="342900"/>
          </a:xfrm>
          <a:custGeom>
            <a:avLst/>
            <a:gdLst>
              <a:gd name="T0" fmla="*/ 0 w 474"/>
              <a:gd name="T1" fmla="*/ 258 h 258"/>
              <a:gd name="T2" fmla="*/ 78 w 474"/>
              <a:gd name="T3" fmla="*/ 222 h 258"/>
              <a:gd name="T4" fmla="*/ 210 w 474"/>
              <a:gd name="T5" fmla="*/ 138 h 258"/>
              <a:gd name="T6" fmla="*/ 276 w 474"/>
              <a:gd name="T7" fmla="*/ 114 h 258"/>
              <a:gd name="T8" fmla="*/ 348 w 474"/>
              <a:gd name="T9" fmla="*/ 72 h 258"/>
              <a:gd name="T10" fmla="*/ 348 w 474"/>
              <a:gd name="T11" fmla="*/ 72 h 258"/>
              <a:gd name="T12" fmla="*/ 402 w 474"/>
              <a:gd name="T13" fmla="*/ 42 h 258"/>
              <a:gd name="T14" fmla="*/ 474 w 474"/>
              <a:gd name="T15" fmla="*/ 0 h 258"/>
              <a:gd name="T16" fmla="*/ 0 60000 65536"/>
              <a:gd name="T17" fmla="*/ 0 60000 65536"/>
              <a:gd name="T18" fmla="*/ 0 60000 65536"/>
              <a:gd name="T19" fmla="*/ 0 60000 65536"/>
              <a:gd name="T20" fmla="*/ 0 60000 65536"/>
              <a:gd name="T21" fmla="*/ 0 60000 65536"/>
              <a:gd name="T22" fmla="*/ 0 60000 65536"/>
              <a:gd name="T23" fmla="*/ 0 60000 65536"/>
              <a:gd name="T24" fmla="*/ 0 w 474"/>
              <a:gd name="T25" fmla="*/ 0 h 258"/>
              <a:gd name="T26" fmla="*/ 474 w 474"/>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4" h="258">
                <a:moveTo>
                  <a:pt x="0" y="258"/>
                </a:moveTo>
                <a:cubicBezTo>
                  <a:pt x="30" y="251"/>
                  <a:pt x="50" y="231"/>
                  <a:pt x="78" y="222"/>
                </a:cubicBezTo>
                <a:cubicBezTo>
                  <a:pt x="115" y="194"/>
                  <a:pt x="168" y="159"/>
                  <a:pt x="210" y="138"/>
                </a:cubicBezTo>
                <a:cubicBezTo>
                  <a:pt x="231" y="128"/>
                  <a:pt x="255" y="124"/>
                  <a:pt x="276" y="114"/>
                </a:cubicBezTo>
                <a:cubicBezTo>
                  <a:pt x="314" y="97"/>
                  <a:pt x="312" y="96"/>
                  <a:pt x="348" y="72"/>
                </a:cubicBezTo>
                <a:cubicBezTo>
                  <a:pt x="366" y="63"/>
                  <a:pt x="383" y="50"/>
                  <a:pt x="402" y="42"/>
                </a:cubicBezTo>
                <a:cubicBezTo>
                  <a:pt x="429" y="30"/>
                  <a:pt x="459" y="29"/>
                  <a:pt x="474" y="0"/>
                </a:cubicBezTo>
              </a:path>
            </a:pathLst>
          </a:custGeom>
          <a:noFill/>
          <a:ln w="38100">
            <a:solidFill>
              <a:schemeClr val="bg1"/>
            </a:solidFill>
            <a:round/>
            <a:headEnd/>
            <a:tailEnd/>
          </a:ln>
        </p:spPr>
        <p:txBody>
          <a:bodyPr/>
          <a:lstStyle/>
          <a:p>
            <a:endParaRPr lang="en-GB">
              <a:latin typeface="Calibri" pitchFamily="34" charset="0"/>
            </a:endParaRPr>
          </a:p>
        </p:txBody>
      </p:sp>
      <p:sp>
        <p:nvSpPr>
          <p:cNvPr id="231438" name="Freeform 14"/>
          <p:cNvSpPr>
            <a:spLocks/>
          </p:cNvSpPr>
          <p:nvPr/>
        </p:nvSpPr>
        <p:spPr bwMode="auto">
          <a:xfrm>
            <a:off x="6699785" y="2990850"/>
            <a:ext cx="1790700" cy="400050"/>
          </a:xfrm>
          <a:custGeom>
            <a:avLst/>
            <a:gdLst>
              <a:gd name="T0" fmla="*/ 0 w 522"/>
              <a:gd name="T1" fmla="*/ 0 h 246"/>
              <a:gd name="T2" fmla="*/ 60 w 522"/>
              <a:gd name="T3" fmla="*/ 30 h 246"/>
              <a:gd name="T4" fmla="*/ 162 w 522"/>
              <a:gd name="T5" fmla="*/ 78 h 246"/>
              <a:gd name="T6" fmla="*/ 276 w 522"/>
              <a:gd name="T7" fmla="*/ 138 h 246"/>
              <a:gd name="T8" fmla="*/ 366 w 522"/>
              <a:gd name="T9" fmla="*/ 174 h 246"/>
              <a:gd name="T10" fmla="*/ 444 w 522"/>
              <a:gd name="T11" fmla="*/ 210 h 246"/>
              <a:gd name="T12" fmla="*/ 486 w 522"/>
              <a:gd name="T13" fmla="*/ 234 h 246"/>
              <a:gd name="T14" fmla="*/ 522 w 522"/>
              <a:gd name="T15" fmla="*/ 246 h 246"/>
              <a:gd name="T16" fmla="*/ 0 60000 65536"/>
              <a:gd name="T17" fmla="*/ 0 60000 65536"/>
              <a:gd name="T18" fmla="*/ 0 60000 65536"/>
              <a:gd name="T19" fmla="*/ 0 60000 65536"/>
              <a:gd name="T20" fmla="*/ 0 60000 65536"/>
              <a:gd name="T21" fmla="*/ 0 60000 65536"/>
              <a:gd name="T22" fmla="*/ 0 60000 65536"/>
              <a:gd name="T23" fmla="*/ 0 60000 65536"/>
              <a:gd name="T24" fmla="*/ 0 w 522"/>
              <a:gd name="T25" fmla="*/ 0 h 246"/>
              <a:gd name="T26" fmla="*/ 522 w 522"/>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2" h="246">
                <a:moveTo>
                  <a:pt x="0" y="0"/>
                </a:moveTo>
                <a:cubicBezTo>
                  <a:pt x="43" y="29"/>
                  <a:pt x="22" y="21"/>
                  <a:pt x="60" y="30"/>
                </a:cubicBezTo>
                <a:cubicBezTo>
                  <a:pt x="87" y="57"/>
                  <a:pt x="128" y="59"/>
                  <a:pt x="162" y="78"/>
                </a:cubicBezTo>
                <a:cubicBezTo>
                  <a:pt x="200" y="99"/>
                  <a:pt x="237" y="119"/>
                  <a:pt x="276" y="138"/>
                </a:cubicBezTo>
                <a:cubicBezTo>
                  <a:pt x="305" y="152"/>
                  <a:pt x="338" y="160"/>
                  <a:pt x="366" y="174"/>
                </a:cubicBezTo>
                <a:cubicBezTo>
                  <a:pt x="393" y="187"/>
                  <a:pt x="415" y="203"/>
                  <a:pt x="444" y="210"/>
                </a:cubicBezTo>
                <a:cubicBezTo>
                  <a:pt x="470" y="236"/>
                  <a:pt x="451" y="224"/>
                  <a:pt x="486" y="234"/>
                </a:cubicBezTo>
                <a:cubicBezTo>
                  <a:pt x="498" y="238"/>
                  <a:pt x="522" y="246"/>
                  <a:pt x="522" y="246"/>
                </a:cubicBezTo>
              </a:path>
            </a:pathLst>
          </a:custGeom>
          <a:noFill/>
          <a:ln w="38100">
            <a:solidFill>
              <a:schemeClr val="bg1"/>
            </a:solidFill>
            <a:round/>
            <a:headEnd/>
            <a:tailEnd/>
          </a:ln>
        </p:spPr>
        <p:txBody>
          <a:bodyPr/>
          <a:lstStyle/>
          <a:p>
            <a:endParaRPr lang="en-GB">
              <a:latin typeface="Calibri" pitchFamily="34" charset="0"/>
            </a:endParaRPr>
          </a:p>
        </p:txBody>
      </p:sp>
      <p:sp>
        <p:nvSpPr>
          <p:cNvPr id="231439" name="Freeform 15"/>
          <p:cNvSpPr>
            <a:spLocks/>
          </p:cNvSpPr>
          <p:nvPr/>
        </p:nvSpPr>
        <p:spPr bwMode="auto">
          <a:xfrm>
            <a:off x="6385460" y="3400425"/>
            <a:ext cx="1419225" cy="276225"/>
          </a:xfrm>
          <a:custGeom>
            <a:avLst/>
            <a:gdLst>
              <a:gd name="T0" fmla="*/ 0 w 474"/>
              <a:gd name="T1" fmla="*/ 258 h 258"/>
              <a:gd name="T2" fmla="*/ 78 w 474"/>
              <a:gd name="T3" fmla="*/ 222 h 258"/>
              <a:gd name="T4" fmla="*/ 210 w 474"/>
              <a:gd name="T5" fmla="*/ 138 h 258"/>
              <a:gd name="T6" fmla="*/ 276 w 474"/>
              <a:gd name="T7" fmla="*/ 114 h 258"/>
              <a:gd name="T8" fmla="*/ 348 w 474"/>
              <a:gd name="T9" fmla="*/ 72 h 258"/>
              <a:gd name="T10" fmla="*/ 348 w 474"/>
              <a:gd name="T11" fmla="*/ 72 h 258"/>
              <a:gd name="T12" fmla="*/ 402 w 474"/>
              <a:gd name="T13" fmla="*/ 42 h 258"/>
              <a:gd name="T14" fmla="*/ 474 w 474"/>
              <a:gd name="T15" fmla="*/ 0 h 258"/>
              <a:gd name="T16" fmla="*/ 0 60000 65536"/>
              <a:gd name="T17" fmla="*/ 0 60000 65536"/>
              <a:gd name="T18" fmla="*/ 0 60000 65536"/>
              <a:gd name="T19" fmla="*/ 0 60000 65536"/>
              <a:gd name="T20" fmla="*/ 0 60000 65536"/>
              <a:gd name="T21" fmla="*/ 0 60000 65536"/>
              <a:gd name="T22" fmla="*/ 0 60000 65536"/>
              <a:gd name="T23" fmla="*/ 0 60000 65536"/>
              <a:gd name="T24" fmla="*/ 0 w 474"/>
              <a:gd name="T25" fmla="*/ 0 h 258"/>
              <a:gd name="T26" fmla="*/ 474 w 474"/>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4" h="258">
                <a:moveTo>
                  <a:pt x="0" y="258"/>
                </a:moveTo>
                <a:cubicBezTo>
                  <a:pt x="30" y="251"/>
                  <a:pt x="50" y="231"/>
                  <a:pt x="78" y="222"/>
                </a:cubicBezTo>
                <a:cubicBezTo>
                  <a:pt x="115" y="194"/>
                  <a:pt x="168" y="159"/>
                  <a:pt x="210" y="138"/>
                </a:cubicBezTo>
                <a:cubicBezTo>
                  <a:pt x="231" y="128"/>
                  <a:pt x="255" y="124"/>
                  <a:pt x="276" y="114"/>
                </a:cubicBezTo>
                <a:cubicBezTo>
                  <a:pt x="314" y="97"/>
                  <a:pt x="312" y="96"/>
                  <a:pt x="348" y="72"/>
                </a:cubicBezTo>
                <a:cubicBezTo>
                  <a:pt x="366" y="63"/>
                  <a:pt x="383" y="50"/>
                  <a:pt x="402" y="42"/>
                </a:cubicBezTo>
                <a:cubicBezTo>
                  <a:pt x="429" y="30"/>
                  <a:pt x="459" y="29"/>
                  <a:pt x="474" y="0"/>
                </a:cubicBezTo>
              </a:path>
            </a:pathLst>
          </a:custGeom>
          <a:noFill/>
          <a:ln w="38100">
            <a:solidFill>
              <a:schemeClr val="bg1"/>
            </a:solidFill>
            <a:round/>
            <a:headEnd/>
            <a:tailEnd/>
          </a:ln>
        </p:spPr>
        <p:txBody>
          <a:bodyPr/>
          <a:lstStyle/>
          <a:p>
            <a:endParaRPr lang="en-GB">
              <a:latin typeface="Calibri" pitchFamily="34" charset="0"/>
            </a:endParaRPr>
          </a:p>
        </p:txBody>
      </p:sp>
      <p:sp>
        <p:nvSpPr>
          <p:cNvPr id="231440" name="Freeform 16"/>
          <p:cNvSpPr>
            <a:spLocks/>
          </p:cNvSpPr>
          <p:nvPr/>
        </p:nvSpPr>
        <p:spPr bwMode="auto">
          <a:xfrm>
            <a:off x="6414035" y="3381375"/>
            <a:ext cx="1419225" cy="314325"/>
          </a:xfrm>
          <a:custGeom>
            <a:avLst/>
            <a:gdLst>
              <a:gd name="T0" fmla="*/ 0 w 522"/>
              <a:gd name="T1" fmla="*/ 0 h 246"/>
              <a:gd name="T2" fmla="*/ 60 w 522"/>
              <a:gd name="T3" fmla="*/ 30 h 246"/>
              <a:gd name="T4" fmla="*/ 162 w 522"/>
              <a:gd name="T5" fmla="*/ 78 h 246"/>
              <a:gd name="T6" fmla="*/ 276 w 522"/>
              <a:gd name="T7" fmla="*/ 138 h 246"/>
              <a:gd name="T8" fmla="*/ 366 w 522"/>
              <a:gd name="T9" fmla="*/ 174 h 246"/>
              <a:gd name="T10" fmla="*/ 444 w 522"/>
              <a:gd name="T11" fmla="*/ 210 h 246"/>
              <a:gd name="T12" fmla="*/ 486 w 522"/>
              <a:gd name="T13" fmla="*/ 234 h 246"/>
              <a:gd name="T14" fmla="*/ 522 w 522"/>
              <a:gd name="T15" fmla="*/ 246 h 246"/>
              <a:gd name="T16" fmla="*/ 0 60000 65536"/>
              <a:gd name="T17" fmla="*/ 0 60000 65536"/>
              <a:gd name="T18" fmla="*/ 0 60000 65536"/>
              <a:gd name="T19" fmla="*/ 0 60000 65536"/>
              <a:gd name="T20" fmla="*/ 0 60000 65536"/>
              <a:gd name="T21" fmla="*/ 0 60000 65536"/>
              <a:gd name="T22" fmla="*/ 0 60000 65536"/>
              <a:gd name="T23" fmla="*/ 0 60000 65536"/>
              <a:gd name="T24" fmla="*/ 0 w 522"/>
              <a:gd name="T25" fmla="*/ 0 h 246"/>
              <a:gd name="T26" fmla="*/ 522 w 522"/>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2" h="246">
                <a:moveTo>
                  <a:pt x="0" y="0"/>
                </a:moveTo>
                <a:cubicBezTo>
                  <a:pt x="43" y="29"/>
                  <a:pt x="22" y="21"/>
                  <a:pt x="60" y="30"/>
                </a:cubicBezTo>
                <a:cubicBezTo>
                  <a:pt x="87" y="57"/>
                  <a:pt x="128" y="59"/>
                  <a:pt x="162" y="78"/>
                </a:cubicBezTo>
                <a:cubicBezTo>
                  <a:pt x="200" y="99"/>
                  <a:pt x="237" y="119"/>
                  <a:pt x="276" y="138"/>
                </a:cubicBezTo>
                <a:cubicBezTo>
                  <a:pt x="305" y="152"/>
                  <a:pt x="338" y="160"/>
                  <a:pt x="366" y="174"/>
                </a:cubicBezTo>
                <a:cubicBezTo>
                  <a:pt x="393" y="187"/>
                  <a:pt x="415" y="203"/>
                  <a:pt x="444" y="210"/>
                </a:cubicBezTo>
                <a:cubicBezTo>
                  <a:pt x="470" y="236"/>
                  <a:pt x="451" y="224"/>
                  <a:pt x="486" y="234"/>
                </a:cubicBezTo>
                <a:cubicBezTo>
                  <a:pt x="498" y="238"/>
                  <a:pt x="522" y="246"/>
                  <a:pt x="522" y="246"/>
                </a:cubicBezTo>
              </a:path>
            </a:pathLst>
          </a:custGeom>
          <a:noFill/>
          <a:ln w="38100">
            <a:solidFill>
              <a:schemeClr val="bg1"/>
            </a:solidFill>
            <a:round/>
            <a:headEnd/>
            <a:tailEnd/>
          </a:ln>
        </p:spPr>
        <p:txBody>
          <a:bodyPr/>
          <a:lstStyle/>
          <a:p>
            <a:endParaRPr lang="en-GB">
              <a:latin typeface="Calibri" pitchFamily="34" charset="0"/>
            </a:endParaRPr>
          </a:p>
        </p:txBody>
      </p:sp>
      <p:sp>
        <p:nvSpPr>
          <p:cNvPr id="16" name="Rettangolo 15"/>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fade">
                                      <p:cBhvr>
                                        <p:cTn id="7" dur="500"/>
                                        <p:tgtEl>
                                          <p:spTgt spid="32768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1435"/>
                                        </p:tgtEl>
                                        <p:attrNameLst>
                                          <p:attrName>style.visibility</p:attrName>
                                        </p:attrNameLst>
                                      </p:cBhvr>
                                      <p:to>
                                        <p:strVal val="visible"/>
                                      </p:to>
                                    </p:set>
                                    <p:animEffect transition="in" filter="wipe(left)">
                                      <p:cBhvr>
                                        <p:cTn id="41" dur="500"/>
                                        <p:tgtEl>
                                          <p:spTgt spid="23143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31436"/>
                                        </p:tgtEl>
                                        <p:attrNameLst>
                                          <p:attrName>style.visibility</p:attrName>
                                        </p:attrNameLst>
                                      </p:cBhvr>
                                      <p:to>
                                        <p:strVal val="visible"/>
                                      </p:to>
                                    </p:set>
                                    <p:animEffect transition="in" filter="wipe(left)">
                                      <p:cBhvr>
                                        <p:cTn id="45" dur="500"/>
                                        <p:tgtEl>
                                          <p:spTgt spid="2314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31437"/>
                                        </p:tgtEl>
                                        <p:attrNameLst>
                                          <p:attrName>style.visibility</p:attrName>
                                        </p:attrNameLst>
                                      </p:cBhvr>
                                      <p:to>
                                        <p:strVal val="visible"/>
                                      </p:to>
                                    </p:set>
                                    <p:animEffect transition="in" filter="wipe(left)">
                                      <p:cBhvr>
                                        <p:cTn id="50" dur="500"/>
                                        <p:tgtEl>
                                          <p:spTgt spid="231437"/>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1438"/>
                                        </p:tgtEl>
                                        <p:attrNameLst>
                                          <p:attrName>style.visibility</p:attrName>
                                        </p:attrNameLst>
                                      </p:cBhvr>
                                      <p:to>
                                        <p:strVal val="visible"/>
                                      </p:to>
                                    </p:set>
                                    <p:animEffect transition="in" filter="wipe(left)">
                                      <p:cBhvr>
                                        <p:cTn id="54" dur="500"/>
                                        <p:tgtEl>
                                          <p:spTgt spid="23143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31439"/>
                                        </p:tgtEl>
                                        <p:attrNameLst>
                                          <p:attrName>style.visibility</p:attrName>
                                        </p:attrNameLst>
                                      </p:cBhvr>
                                      <p:to>
                                        <p:strVal val="visible"/>
                                      </p:to>
                                    </p:set>
                                    <p:animEffect transition="in" filter="wipe(left)">
                                      <p:cBhvr>
                                        <p:cTn id="59" dur="500"/>
                                        <p:tgtEl>
                                          <p:spTgt spid="23143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1440"/>
                                        </p:tgtEl>
                                        <p:attrNameLst>
                                          <p:attrName>style.visibility</p:attrName>
                                        </p:attrNameLst>
                                      </p:cBhvr>
                                      <p:to>
                                        <p:strVal val="visible"/>
                                      </p:to>
                                    </p:set>
                                    <p:animEffect transition="in" filter="wipe(left)">
                                      <p:cBhvr>
                                        <p:cTn id="63" dur="500"/>
                                        <p:tgtEl>
                                          <p:spTgt spid="231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3" grpId="0"/>
      <p:bldP spid="4" grpId="0"/>
      <p:bldP spid="231435" grpId="0" animBg="1"/>
      <p:bldP spid="231436" grpId="0" animBg="1"/>
      <p:bldP spid="231437" grpId="0" animBg="1"/>
      <p:bldP spid="231438" grpId="0" animBg="1"/>
      <p:bldP spid="231439" grpId="0" animBg="1"/>
      <p:bldP spid="23144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4" name="Text Box 4"/>
          <p:cNvSpPr txBox="1">
            <a:spLocks noChangeArrowheads="1"/>
          </p:cNvSpPr>
          <p:nvPr/>
        </p:nvSpPr>
        <p:spPr bwMode="auto">
          <a:xfrm>
            <a:off x="0" y="1181100"/>
            <a:ext cx="9144000" cy="4770537"/>
          </a:xfrm>
          <a:prstGeom prst="rect">
            <a:avLst/>
          </a:prstGeom>
          <a:noFill/>
          <a:ln w="9525">
            <a:noFill/>
            <a:miter lim="800000"/>
            <a:headEnd/>
            <a:tailEnd/>
          </a:ln>
          <a:effectLst/>
        </p:spPr>
        <p:txBody>
          <a:bodyPr wrap="square">
            <a:spAutoFit/>
          </a:bodyPr>
          <a:lstStyle/>
          <a:p>
            <a:pPr>
              <a:spcBef>
                <a:spcPts val="0"/>
              </a:spcBef>
              <a:spcAft>
                <a:spcPts val="1200"/>
              </a:spcAft>
              <a:defRPr/>
            </a:pPr>
            <a:r>
              <a:rPr lang="en-GB" sz="2400" dirty="0">
                <a:solidFill>
                  <a:schemeClr val="bg1"/>
                </a:solidFill>
                <a:effectLst>
                  <a:outerShdw blurRad="38100" dist="38100" dir="2700000" algn="tl">
                    <a:srgbClr val="000000"/>
                  </a:outerShdw>
                </a:effectLst>
                <a:latin typeface="Calibri" pitchFamily="34" charset="0"/>
              </a:rPr>
              <a:t>The recycling of oceanic crust can account also for the high HFSE content of HIMU basalts (because HFSE are not </a:t>
            </a:r>
            <a:r>
              <a:rPr lang="en-GB" sz="2400" dirty="0" err="1">
                <a:solidFill>
                  <a:schemeClr val="bg1"/>
                </a:solidFill>
                <a:effectLst>
                  <a:outerShdw blurRad="38100" dist="38100" dir="2700000" algn="tl">
                    <a:srgbClr val="000000"/>
                  </a:outerShdw>
                </a:effectLst>
                <a:latin typeface="Calibri" pitchFamily="34" charset="0"/>
              </a:rPr>
              <a:t>lisciviated</a:t>
            </a:r>
            <a:r>
              <a:rPr lang="en-GB" sz="2400" dirty="0">
                <a:solidFill>
                  <a:schemeClr val="bg1"/>
                </a:solidFill>
                <a:effectLst>
                  <a:outerShdw blurRad="38100" dist="38100" dir="2700000" algn="tl">
                    <a:srgbClr val="000000"/>
                  </a:outerShdw>
                </a:effectLst>
                <a:latin typeface="Calibri" pitchFamily="34" charset="0"/>
              </a:rPr>
              <a:t> by subduction fluids from the downgoing plate).</a:t>
            </a:r>
          </a:p>
          <a:p>
            <a:pPr>
              <a:spcBef>
                <a:spcPts val="0"/>
              </a:spcBef>
              <a:spcAft>
                <a:spcPts val="1200"/>
              </a:spcAft>
              <a:defRPr/>
            </a:pPr>
            <a:r>
              <a:rPr lang="en-GB" sz="2400" i="1" dirty="0">
                <a:solidFill>
                  <a:schemeClr val="bg1"/>
                </a:solidFill>
                <a:effectLst>
                  <a:outerShdw blurRad="38100" dist="38100" dir="2700000" algn="tl">
                    <a:srgbClr val="000000"/>
                  </a:outerShdw>
                </a:effectLst>
                <a:latin typeface="Calibri" pitchFamily="34" charset="0"/>
              </a:rPr>
              <a:t>(This is consistent with primitive mantle-normalized diagrams)</a:t>
            </a:r>
          </a:p>
          <a:p>
            <a:pPr>
              <a:spcBef>
                <a:spcPts val="0"/>
              </a:spcBef>
              <a:spcAft>
                <a:spcPts val="1200"/>
              </a:spcAft>
              <a:defRPr/>
            </a:pPr>
            <a:r>
              <a:rPr lang="en-GB" sz="2400" dirty="0">
                <a:solidFill>
                  <a:srgbClr val="FFFF00"/>
                </a:solidFill>
                <a:effectLst>
                  <a:outerShdw blurRad="38100" dist="38100" dir="2700000" algn="tl">
                    <a:srgbClr val="000000"/>
                  </a:outerShdw>
                </a:effectLst>
                <a:latin typeface="Calibri" pitchFamily="34" charset="0"/>
              </a:rPr>
              <a:t>The ultimate origin of the HIMU end-member is, therefore, the presence of recycled material in the HIMU-OIB.</a:t>
            </a:r>
          </a:p>
          <a:p>
            <a:pPr>
              <a:spcBef>
                <a:spcPts val="0"/>
              </a:spcBef>
              <a:spcAft>
                <a:spcPts val="1200"/>
              </a:spcAft>
              <a:defRPr/>
            </a:pPr>
            <a:r>
              <a:rPr lang="en-GB" sz="2400" dirty="0">
                <a:solidFill>
                  <a:schemeClr val="bg1"/>
                </a:solidFill>
                <a:effectLst>
                  <a:outerShdw blurRad="38100" dist="38100" dir="2700000" algn="tl">
                    <a:srgbClr val="000000"/>
                  </a:outerShdw>
                </a:effectLst>
                <a:latin typeface="Calibri" pitchFamily="34" charset="0"/>
              </a:rPr>
              <a:t>The connection with recycled oceanic crust is, however, not direct. Recycling is necessary to modify the U/Pb sources, but this must be a process geologically unrelated with the coeval OIB phases of activity.</a:t>
            </a:r>
          </a:p>
          <a:p>
            <a:pPr>
              <a:spcBef>
                <a:spcPts val="0"/>
              </a:spcBef>
              <a:spcAft>
                <a:spcPts val="1200"/>
              </a:spcAft>
              <a:defRPr/>
            </a:pPr>
            <a:r>
              <a:rPr lang="en-GB" sz="2400" dirty="0">
                <a:solidFill>
                  <a:schemeClr val="bg1"/>
                </a:solidFill>
                <a:effectLst>
                  <a:outerShdw blurRad="38100" dist="38100" dir="2700000" algn="tl">
                    <a:srgbClr val="000000"/>
                  </a:outerShdw>
                </a:effectLst>
                <a:latin typeface="Calibri" pitchFamily="34" charset="0"/>
              </a:rPr>
              <a:t>A direct conclusion is: </a:t>
            </a:r>
            <a:r>
              <a:rPr lang="en-GB" sz="20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a:t>
            </a:r>
            <a:r>
              <a:rPr lang="en-GB" sz="2400" dirty="0">
                <a:solidFill>
                  <a:srgbClr val="FFFF00"/>
                </a:solidFill>
                <a:effectLst>
                  <a:outerShdw blurRad="38100" dist="38100" dir="2700000" algn="tl">
                    <a:srgbClr val="000000"/>
                  </a:outerShdw>
                </a:effectLst>
                <a:latin typeface="Calibri" pitchFamily="34" charset="0"/>
              </a:rPr>
              <a:t>There is no geochemical necessity to invoke the derivation from very deep sources for HIMU-OIB (and any other OIB).</a:t>
            </a:r>
          </a:p>
        </p:txBody>
      </p:sp>
      <p:sp>
        <p:nvSpPr>
          <p:cNvPr id="4" name="Rettangolo 3"/>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2" name="Text Box 23">
            <a:extLst>
              <a:ext uri="{FF2B5EF4-FFF2-40B4-BE49-F238E27FC236}">
                <a16:creationId xmlns:a16="http://schemas.microsoft.com/office/drawing/2014/main" id="{E2E13C2D-C513-1905-25B8-681DBA160BDB}"/>
              </a:ext>
            </a:extLst>
          </p:cNvPr>
          <p:cNvSpPr txBox="1">
            <a:spLocks noChangeArrowheads="1"/>
          </p:cNvSpPr>
          <p:nvPr/>
        </p:nvSpPr>
        <p:spPr bwMode="auto">
          <a:xfrm>
            <a:off x="319089" y="571500"/>
            <a:ext cx="8491536" cy="514115"/>
          </a:xfrm>
          <a:prstGeom prst="rect">
            <a:avLst/>
          </a:prstGeom>
          <a:noFill/>
          <a:ln w="9525">
            <a:noFill/>
            <a:miter lim="800000"/>
            <a:headEnd/>
            <a:tailEnd/>
          </a:ln>
          <a:effectLst/>
        </p:spPr>
        <p:txBody>
          <a:bodyPr wrap="square">
            <a:spAutoFit/>
          </a:bodyPr>
          <a:lstStyle/>
          <a:p>
            <a:pPr>
              <a:lnSpc>
                <a:spcPts val="3360"/>
              </a:lnSpc>
              <a:spcBef>
                <a:spcPct val="50000"/>
              </a:spcBef>
              <a:defRPr/>
            </a:pPr>
            <a:r>
              <a:rPr lang="en-GB" sz="2800" dirty="0">
                <a:solidFill>
                  <a:schemeClr val="bg1"/>
                </a:solidFill>
                <a:effectLst>
                  <a:outerShdw blurRad="38100" dist="38100" dir="2700000" algn="tl">
                    <a:srgbClr val="000000"/>
                  </a:outerShdw>
                </a:effectLst>
                <a:latin typeface="Calibri" pitchFamily="34" charset="0"/>
                <a:cs typeface="Vani" pitchFamily="34" charset="0"/>
              </a:rPr>
              <a:t>To summarize, the classical sequence or reasoning is:</a:t>
            </a:r>
            <a:endParaRPr lang="en-GB" sz="2400" dirty="0">
              <a:solidFill>
                <a:schemeClr val="bg1"/>
              </a:solidFill>
              <a:effectLst>
                <a:outerShdw blurRad="38100" dist="38100" dir="2700000" algn="tl">
                  <a:srgbClr val="000000"/>
                </a:outerShdw>
              </a:effectLst>
              <a:latin typeface="Calibri" pitchFamily="34" charset="0"/>
              <a:cs typeface="Vani" pitchFamily="34" charset="0"/>
            </a:endParaRPr>
          </a:p>
        </p:txBody>
      </p:sp>
      <p:sp>
        <p:nvSpPr>
          <p:cNvPr id="3" name="Text Box 4">
            <a:extLst>
              <a:ext uri="{FF2B5EF4-FFF2-40B4-BE49-F238E27FC236}">
                <a16:creationId xmlns:a16="http://schemas.microsoft.com/office/drawing/2014/main" id="{0CE3E813-A107-CF01-8B1B-079732C41460}"/>
              </a:ext>
            </a:extLst>
          </p:cNvPr>
          <p:cNvSpPr txBox="1">
            <a:spLocks noChangeArrowheads="1"/>
          </p:cNvSpPr>
          <p:nvPr/>
        </p:nvSpPr>
        <p:spPr bwMode="auto">
          <a:xfrm>
            <a:off x="0" y="6019800"/>
            <a:ext cx="9144000" cy="830997"/>
          </a:xfrm>
          <a:prstGeom prst="rect">
            <a:avLst/>
          </a:prstGeom>
          <a:solidFill>
            <a:schemeClr val="tx1"/>
          </a:solidFill>
          <a:ln w="9525">
            <a:noFill/>
            <a:miter lim="800000"/>
            <a:headEnd/>
            <a:tailEnd/>
          </a:ln>
          <a:effectLst/>
        </p:spPr>
        <p:txBody>
          <a:bodyPr wrap="square">
            <a:spAutoFit/>
          </a:bodyPr>
          <a:lstStyle/>
          <a:p>
            <a:pPr>
              <a:spcBef>
                <a:spcPts val="0"/>
              </a:spcBef>
              <a:spcAft>
                <a:spcPts val="1200"/>
              </a:spcAft>
              <a:defRPr/>
            </a:pPr>
            <a:r>
              <a:rPr lang="en-GB" sz="2400" dirty="0">
                <a:solidFill>
                  <a:schemeClr val="bg1"/>
                </a:solidFill>
                <a:effectLst>
                  <a:outerShdw blurRad="38100" dist="38100" dir="2700000" algn="tl">
                    <a:srgbClr val="000000"/>
                  </a:outerShdw>
                </a:effectLst>
                <a:latin typeface="Calibri" pitchFamily="34" charset="0"/>
              </a:rPr>
              <a:t>The </a:t>
            </a:r>
            <a:r>
              <a:rPr lang="en-GB" sz="2400" baseline="30000" dirty="0">
                <a:solidFill>
                  <a:schemeClr val="bg1"/>
                </a:solidFill>
                <a:effectLst>
                  <a:outerShdw blurRad="38100" dist="38100" dir="2700000" algn="tl">
                    <a:srgbClr val="000000"/>
                  </a:outerShdw>
                </a:effectLst>
                <a:latin typeface="Calibri" pitchFamily="34" charset="0"/>
              </a:rPr>
              <a:t>87</a:t>
            </a:r>
            <a:r>
              <a:rPr lang="en-GB" sz="2400" dirty="0">
                <a:solidFill>
                  <a:schemeClr val="bg1"/>
                </a:solidFill>
                <a:effectLst>
                  <a:outerShdw blurRad="38100" dist="38100" dir="2700000" algn="tl">
                    <a:srgbClr val="000000"/>
                  </a:outerShdw>
                </a:effectLst>
                <a:latin typeface="Calibri" pitchFamily="34" charset="0"/>
              </a:rPr>
              <a:t>Sr/</a:t>
            </a:r>
            <a:r>
              <a:rPr lang="en-GB" sz="2400" baseline="30000" dirty="0">
                <a:solidFill>
                  <a:schemeClr val="bg1"/>
                </a:solidFill>
                <a:effectLst>
                  <a:outerShdw blurRad="38100" dist="38100" dir="2700000" algn="tl">
                    <a:srgbClr val="000000"/>
                  </a:outerShdw>
                </a:effectLst>
                <a:latin typeface="Calibri" pitchFamily="34" charset="0"/>
              </a:rPr>
              <a:t>86</a:t>
            </a:r>
            <a:r>
              <a:rPr lang="en-GB" sz="2400" dirty="0">
                <a:solidFill>
                  <a:schemeClr val="bg1"/>
                </a:solidFill>
                <a:effectLst>
                  <a:outerShdw blurRad="38100" dist="38100" dir="2700000" algn="tl">
                    <a:srgbClr val="000000"/>
                  </a:outerShdw>
                </a:effectLst>
                <a:latin typeface="Calibri" pitchFamily="34" charset="0"/>
              </a:rPr>
              <a:t>Sr isotopic ratios lower than BSE imply derivation from sources that experienced long-time melt extraction (i.e., depleted).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7684">
                                            <p:txEl>
                                              <p:pRg st="0" end="0"/>
                                            </p:txEl>
                                          </p:spTgt>
                                        </p:tgtEl>
                                        <p:attrNameLst>
                                          <p:attrName>style.visibility</p:attrName>
                                        </p:attrNameLst>
                                      </p:cBhvr>
                                      <p:to>
                                        <p:strVal val="visible"/>
                                      </p:to>
                                    </p:set>
                                    <p:animEffect transition="in" filter="fade">
                                      <p:cBhvr>
                                        <p:cTn id="7" dur="500"/>
                                        <p:tgtEl>
                                          <p:spTgt spid="3276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684">
                                            <p:txEl>
                                              <p:pRg st="1" end="1"/>
                                            </p:txEl>
                                          </p:spTgt>
                                        </p:tgtEl>
                                        <p:attrNameLst>
                                          <p:attrName>style.visibility</p:attrName>
                                        </p:attrNameLst>
                                      </p:cBhvr>
                                      <p:to>
                                        <p:strVal val="visible"/>
                                      </p:to>
                                    </p:set>
                                    <p:animEffect transition="in" filter="fade">
                                      <p:cBhvr>
                                        <p:cTn id="12" dur="500"/>
                                        <p:tgtEl>
                                          <p:spTgt spid="3276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684">
                                            <p:txEl>
                                              <p:pRg st="2" end="2"/>
                                            </p:txEl>
                                          </p:spTgt>
                                        </p:tgtEl>
                                        <p:attrNameLst>
                                          <p:attrName>style.visibility</p:attrName>
                                        </p:attrNameLst>
                                      </p:cBhvr>
                                      <p:to>
                                        <p:strVal val="visible"/>
                                      </p:to>
                                    </p:set>
                                    <p:animEffect transition="in" filter="fade">
                                      <p:cBhvr>
                                        <p:cTn id="17" dur="500"/>
                                        <p:tgtEl>
                                          <p:spTgt spid="3276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684">
                                            <p:txEl>
                                              <p:pRg st="3" end="3"/>
                                            </p:txEl>
                                          </p:spTgt>
                                        </p:tgtEl>
                                        <p:attrNameLst>
                                          <p:attrName>style.visibility</p:attrName>
                                        </p:attrNameLst>
                                      </p:cBhvr>
                                      <p:to>
                                        <p:strVal val="visible"/>
                                      </p:to>
                                    </p:set>
                                    <p:animEffect transition="in" filter="fade">
                                      <p:cBhvr>
                                        <p:cTn id="22" dur="500"/>
                                        <p:tgtEl>
                                          <p:spTgt spid="3276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684">
                                            <p:txEl>
                                              <p:pRg st="4" end="4"/>
                                            </p:txEl>
                                          </p:spTgt>
                                        </p:tgtEl>
                                        <p:attrNameLst>
                                          <p:attrName>style.visibility</p:attrName>
                                        </p:attrNameLst>
                                      </p:cBhvr>
                                      <p:to>
                                        <p:strVal val="visible"/>
                                      </p:to>
                                    </p:set>
                                    <p:animEffect transition="in" filter="fade">
                                      <p:cBhvr>
                                        <p:cTn id="27" dur="500"/>
                                        <p:tgtEl>
                                          <p:spTgt spid="3276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4" grpId="0" uiExpand="1" build="p"/>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p:cNvGrpSpPr/>
          <p:nvPr/>
        </p:nvGrpSpPr>
        <p:grpSpPr>
          <a:xfrm>
            <a:off x="0" y="55563"/>
            <a:ext cx="9144000" cy="6788132"/>
            <a:chOff x="0" y="55563"/>
            <a:chExt cx="9144000" cy="6788132"/>
          </a:xfrm>
        </p:grpSpPr>
        <p:pic>
          <p:nvPicPr>
            <p:cNvPr id="444420" name="Picture 4"/>
            <p:cNvPicPr>
              <a:picLocks noChangeAspect="1" noChangeArrowheads="1"/>
            </p:cNvPicPr>
            <p:nvPr/>
          </p:nvPicPr>
          <p:blipFill>
            <a:blip r:embed="rId4" cstate="print"/>
            <a:srcRect l="1196" t="1147" r="1086" b="1074"/>
            <a:stretch>
              <a:fillRect/>
            </a:stretch>
          </p:blipFill>
          <p:spPr bwMode="auto">
            <a:xfrm>
              <a:off x="107504" y="651007"/>
              <a:ext cx="8784976" cy="6192688"/>
            </a:xfrm>
            <a:prstGeom prst="rect">
              <a:avLst/>
            </a:prstGeom>
            <a:noFill/>
            <a:ln w="9525">
              <a:noFill/>
              <a:miter lim="800000"/>
              <a:headEnd/>
              <a:tailEnd/>
            </a:ln>
            <a:effectLst/>
          </p:spPr>
        </p:pic>
        <p:cxnSp>
          <p:nvCxnSpPr>
            <p:cNvPr id="2625" name="Connettore 1 2624"/>
            <p:cNvCxnSpPr/>
            <p:nvPr/>
          </p:nvCxnSpPr>
          <p:spPr>
            <a:xfrm flipH="1" flipV="1">
              <a:off x="4429760" y="851875"/>
              <a:ext cx="0" cy="510540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27" name="Connettore 1 2626"/>
            <p:cNvCxnSpPr/>
            <p:nvPr/>
          </p:nvCxnSpPr>
          <p:spPr>
            <a:xfrm flipH="1">
              <a:off x="1444625" y="4385015"/>
              <a:ext cx="7123113"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36" name="CasellaDiTesto 2635"/>
            <p:cNvSpPr txBox="1"/>
            <p:nvPr/>
          </p:nvSpPr>
          <p:spPr>
            <a:xfrm>
              <a:off x="1196974" y="5156858"/>
              <a:ext cx="3155951" cy="865365"/>
            </a:xfrm>
            <a:prstGeom prst="rect">
              <a:avLst/>
            </a:prstGeom>
            <a:noFill/>
          </p:spPr>
          <p:txBody>
            <a:bodyPr wrap="square" rtlCol="0">
              <a:spAutoFit/>
            </a:bodyPr>
            <a:lstStyle/>
            <a:p>
              <a:pPr algn="ctr">
                <a:lnSpc>
                  <a:spcPts val="2000"/>
                </a:lnSpc>
              </a:pPr>
              <a:r>
                <a:rPr lang="en-GB" sz="2000" dirty="0">
                  <a:solidFill>
                    <a:schemeClr val="tx1"/>
                  </a:solidFill>
                  <a:effectLst/>
                  <a:latin typeface="Calibri" pitchFamily="34" charset="0"/>
                </a:rPr>
                <a:t>Composition of primitive (i.e., assuming no crust formation) mantle</a:t>
              </a:r>
            </a:p>
          </p:txBody>
        </p:sp>
        <p:sp>
          <p:nvSpPr>
            <p:cNvPr id="2639" name="CasellaDiTesto 2638"/>
            <p:cNvSpPr txBox="1"/>
            <p:nvPr/>
          </p:nvSpPr>
          <p:spPr>
            <a:xfrm>
              <a:off x="1511819" y="4320947"/>
              <a:ext cx="929958" cy="369332"/>
            </a:xfrm>
            <a:prstGeom prst="rect">
              <a:avLst/>
            </a:prstGeom>
            <a:noFill/>
          </p:spPr>
          <p:txBody>
            <a:bodyPr wrap="square" rtlCol="0">
              <a:spAutoFit/>
            </a:bodyPr>
            <a:lstStyle/>
            <a:p>
              <a:pPr algn="ctr"/>
              <a:r>
                <a:rPr lang="en-GB" b="1" i="1" dirty="0">
                  <a:solidFill>
                    <a:schemeClr val="tx1"/>
                  </a:solidFill>
                  <a:latin typeface="Calibri" pitchFamily="34" charset="0"/>
                </a:rPr>
                <a:t>ChUR</a:t>
              </a:r>
            </a:p>
          </p:txBody>
        </p:sp>
        <p:sp>
          <p:nvSpPr>
            <p:cNvPr id="2641" name="CasellaDiTesto 2640"/>
            <p:cNvSpPr txBox="1"/>
            <p:nvPr/>
          </p:nvSpPr>
          <p:spPr>
            <a:xfrm rot="16200000">
              <a:off x="4185367" y="1732748"/>
              <a:ext cx="835682" cy="369332"/>
            </a:xfrm>
            <a:prstGeom prst="rect">
              <a:avLst/>
            </a:prstGeom>
            <a:noFill/>
          </p:spPr>
          <p:txBody>
            <a:bodyPr wrap="square" rtlCol="0">
              <a:spAutoFit/>
            </a:bodyPr>
            <a:lstStyle/>
            <a:p>
              <a:pPr algn="ctr"/>
              <a:r>
                <a:rPr lang="en-GB" b="1" i="1" dirty="0">
                  <a:solidFill>
                    <a:schemeClr val="tx1"/>
                  </a:solidFill>
                  <a:latin typeface="Calibri" pitchFamily="34" charset="0"/>
                </a:rPr>
                <a:t>BSE</a:t>
              </a:r>
            </a:p>
          </p:txBody>
        </p:sp>
        <p:sp>
          <p:nvSpPr>
            <p:cNvPr id="2643" name="Figura a mano libera 2642"/>
            <p:cNvSpPr/>
            <p:nvPr/>
          </p:nvSpPr>
          <p:spPr>
            <a:xfrm>
              <a:off x="2621280" y="4527255"/>
              <a:ext cx="1615440" cy="633984"/>
            </a:xfrm>
            <a:custGeom>
              <a:avLst/>
              <a:gdLst>
                <a:gd name="connsiteX0" fmla="*/ 0 w 1731264"/>
                <a:gd name="connsiteY0" fmla="*/ 664464 h 664464"/>
                <a:gd name="connsiteX1" fmla="*/ 841248 w 1731264"/>
                <a:gd name="connsiteY1" fmla="*/ 231648 h 664464"/>
                <a:gd name="connsiteX2" fmla="*/ 1207008 w 1731264"/>
                <a:gd name="connsiteY2" fmla="*/ 335280 h 664464"/>
                <a:gd name="connsiteX3" fmla="*/ 1731264 w 1731264"/>
                <a:gd name="connsiteY3" fmla="*/ 0 h 664464"/>
              </a:gdLst>
              <a:ahLst/>
              <a:cxnLst>
                <a:cxn ang="0">
                  <a:pos x="connsiteX0" y="connsiteY0"/>
                </a:cxn>
                <a:cxn ang="0">
                  <a:pos x="connsiteX1" y="connsiteY1"/>
                </a:cxn>
                <a:cxn ang="0">
                  <a:pos x="connsiteX2" y="connsiteY2"/>
                </a:cxn>
                <a:cxn ang="0">
                  <a:pos x="connsiteX3" y="connsiteY3"/>
                </a:cxn>
              </a:cxnLst>
              <a:rect l="l" t="t" r="r" b="b"/>
              <a:pathLst>
                <a:path w="1731264" h="664464">
                  <a:moveTo>
                    <a:pt x="0" y="664464"/>
                  </a:moveTo>
                  <a:cubicBezTo>
                    <a:pt x="320040" y="475488"/>
                    <a:pt x="640080" y="286512"/>
                    <a:pt x="841248" y="231648"/>
                  </a:cubicBezTo>
                  <a:cubicBezTo>
                    <a:pt x="1042416" y="176784"/>
                    <a:pt x="1058672" y="373888"/>
                    <a:pt x="1207008" y="335280"/>
                  </a:cubicBezTo>
                  <a:cubicBezTo>
                    <a:pt x="1355344" y="296672"/>
                    <a:pt x="1543304" y="148336"/>
                    <a:pt x="1731264" y="0"/>
                  </a:cubicBezTo>
                </a:path>
              </a:pathLst>
            </a:custGeom>
            <a:ln w="1905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latin typeface="Calibri" pitchFamily="34" charset="0"/>
              </a:endParaRPr>
            </a:p>
          </p:txBody>
        </p:sp>
        <p:sp>
          <p:nvSpPr>
            <p:cNvPr id="2645" name="CasellaDiTesto 2644"/>
            <p:cNvSpPr txBox="1"/>
            <p:nvPr/>
          </p:nvSpPr>
          <p:spPr>
            <a:xfrm>
              <a:off x="5700661" y="5673993"/>
              <a:ext cx="2319402" cy="369332"/>
            </a:xfrm>
            <a:prstGeom prst="rect">
              <a:avLst/>
            </a:prstGeom>
            <a:noFill/>
          </p:spPr>
          <p:txBody>
            <a:bodyPr wrap="square" rtlCol="0">
              <a:spAutoFit/>
            </a:bodyPr>
            <a:lstStyle/>
            <a:p>
              <a:pPr algn="ctr"/>
              <a:r>
                <a:rPr lang="en-GB" sz="1800" b="1" i="1" dirty="0">
                  <a:solidFill>
                    <a:schemeClr val="tx1"/>
                  </a:solidFill>
                  <a:latin typeface="Calibri" pitchFamily="34" charset="0"/>
                </a:rPr>
                <a:t>Pitcairn, Walvis Ridge</a:t>
              </a:r>
            </a:p>
          </p:txBody>
        </p:sp>
        <p:sp>
          <p:nvSpPr>
            <p:cNvPr id="2647" name="CasellaDiTesto 2646"/>
            <p:cNvSpPr txBox="1"/>
            <p:nvPr/>
          </p:nvSpPr>
          <p:spPr>
            <a:xfrm>
              <a:off x="6747641" y="3350873"/>
              <a:ext cx="1801580" cy="646331"/>
            </a:xfrm>
            <a:prstGeom prst="rect">
              <a:avLst/>
            </a:prstGeom>
            <a:noFill/>
          </p:spPr>
          <p:txBody>
            <a:bodyPr wrap="square" rtlCol="0">
              <a:spAutoFit/>
            </a:bodyPr>
            <a:lstStyle/>
            <a:p>
              <a:pPr algn="r"/>
              <a:r>
                <a:rPr lang="en-GB" sz="1800" b="1" i="1" dirty="0">
                  <a:solidFill>
                    <a:schemeClr val="tx1"/>
                  </a:solidFill>
                  <a:latin typeface="Calibri" pitchFamily="34" charset="0"/>
                </a:rPr>
                <a:t>Samoa, </a:t>
              </a:r>
            </a:p>
            <a:p>
              <a:pPr algn="r"/>
              <a:r>
                <a:rPr lang="en-GB" sz="1800" b="1" i="1" dirty="0">
                  <a:solidFill>
                    <a:schemeClr val="tx1"/>
                  </a:solidFill>
                  <a:latin typeface="Calibri" pitchFamily="34" charset="0"/>
                </a:rPr>
                <a:t>Society Islands</a:t>
              </a:r>
            </a:p>
          </p:txBody>
        </p:sp>
        <p:sp>
          <p:nvSpPr>
            <p:cNvPr id="2648" name="CasellaDiTesto 2647"/>
            <p:cNvSpPr txBox="1"/>
            <p:nvPr/>
          </p:nvSpPr>
          <p:spPr>
            <a:xfrm>
              <a:off x="1387963" y="3765369"/>
              <a:ext cx="1778036" cy="646331"/>
            </a:xfrm>
            <a:prstGeom prst="rect">
              <a:avLst/>
            </a:prstGeom>
            <a:noFill/>
          </p:spPr>
          <p:txBody>
            <a:bodyPr wrap="square" rtlCol="0">
              <a:spAutoFit/>
            </a:bodyPr>
            <a:lstStyle/>
            <a:p>
              <a:r>
                <a:rPr lang="en-GB" sz="1800" b="1" i="1" dirty="0">
                  <a:solidFill>
                    <a:schemeClr val="tx1"/>
                  </a:solidFill>
                  <a:latin typeface="Calibri" pitchFamily="34" charset="0"/>
                </a:rPr>
                <a:t>St. Helena,</a:t>
              </a:r>
            </a:p>
            <a:p>
              <a:r>
                <a:rPr lang="en-GB" sz="1800" b="1" i="1" dirty="0">
                  <a:solidFill>
                    <a:schemeClr val="tx1"/>
                  </a:solidFill>
                  <a:latin typeface="Calibri" pitchFamily="34" charset="0"/>
                </a:rPr>
                <a:t>Cook-Austral</a:t>
              </a:r>
            </a:p>
          </p:txBody>
        </p:sp>
        <p:sp>
          <p:nvSpPr>
            <p:cNvPr id="2649" name="CasellaDiTesto 2648"/>
            <p:cNvSpPr txBox="1"/>
            <p:nvPr/>
          </p:nvSpPr>
          <p:spPr>
            <a:xfrm>
              <a:off x="2034953" y="841247"/>
              <a:ext cx="1250066" cy="369332"/>
            </a:xfrm>
            <a:prstGeom prst="rect">
              <a:avLst/>
            </a:prstGeom>
            <a:noFill/>
          </p:spPr>
          <p:txBody>
            <a:bodyPr wrap="square" rtlCol="0">
              <a:spAutoFit/>
            </a:bodyPr>
            <a:lstStyle/>
            <a:p>
              <a:r>
                <a:rPr lang="en-GB" sz="1800" b="1" i="1" dirty="0">
                  <a:solidFill>
                    <a:schemeClr val="tx1"/>
                  </a:solidFill>
                  <a:latin typeface="Calibri" pitchFamily="34" charset="0"/>
                </a:rPr>
                <a:t>Madeira</a:t>
              </a:r>
            </a:p>
          </p:txBody>
        </p:sp>
        <p:sp>
          <p:nvSpPr>
            <p:cNvPr id="18"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19" name="CasellaDiTesto 18"/>
            <p:cNvSpPr txBox="1"/>
            <p:nvPr/>
          </p:nvSpPr>
          <p:spPr>
            <a:xfrm>
              <a:off x="7667624" y="407648"/>
              <a:ext cx="904875" cy="523220"/>
            </a:xfrm>
            <a:prstGeom prst="rect">
              <a:avLst/>
            </a:prstGeom>
            <a:noFill/>
          </p:spPr>
          <p:txBody>
            <a:bodyPr wrap="square" rtlCol="0">
              <a:spAutoFit/>
            </a:bodyPr>
            <a:lstStyle/>
            <a:p>
              <a:r>
                <a:rPr lang="en-GB" sz="2800" b="1" dirty="0">
                  <a:solidFill>
                    <a:schemeClr val="bg1"/>
                  </a:solidFill>
                  <a:effectLst/>
                  <a:latin typeface="Calibri" pitchFamily="34" charset="0"/>
                </a:rPr>
                <a:t>OIB</a:t>
              </a:r>
            </a:p>
          </p:txBody>
        </p:sp>
        <p:sp>
          <p:nvSpPr>
            <p:cNvPr id="20" name="Stella a 5 punte 19"/>
            <p:cNvSpPr/>
            <p:nvPr/>
          </p:nvSpPr>
          <p:spPr>
            <a:xfrm>
              <a:off x="4236720" y="4204167"/>
              <a:ext cx="360000" cy="360000"/>
            </a:xfrm>
            <a:prstGeom prst="star5">
              <a:avLst/>
            </a:prstGeom>
            <a:solidFill>
              <a:schemeClr val="tx1"/>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alibri" pitchFamily="34" charset="0"/>
              </a:endParaRPr>
            </a:p>
          </p:txBody>
        </p:sp>
      </p:grpSp>
      <p:cxnSp>
        <p:nvCxnSpPr>
          <p:cNvPr id="37" name="Connettore 1 36"/>
          <p:cNvCxnSpPr/>
          <p:nvPr/>
        </p:nvCxnSpPr>
        <p:spPr bwMode="auto">
          <a:xfrm>
            <a:off x="1409700" y="1038225"/>
            <a:ext cx="895350" cy="2400300"/>
          </a:xfrm>
          <a:prstGeom prst="line">
            <a:avLst/>
          </a:prstGeom>
          <a:noFill/>
          <a:ln w="19050" cap="flat" cmpd="sng" algn="ctr">
            <a:solidFill>
              <a:schemeClr val="tx1"/>
            </a:solidFill>
            <a:prstDash val="solid"/>
            <a:round/>
            <a:headEnd type="none" w="med" len="med"/>
            <a:tailEnd type="none" w="med" len="med"/>
          </a:ln>
          <a:effectLst/>
        </p:spPr>
      </p:cxnSp>
      <p:cxnSp>
        <p:nvCxnSpPr>
          <p:cNvPr id="38" name="Connettore 1 37"/>
          <p:cNvCxnSpPr/>
          <p:nvPr/>
        </p:nvCxnSpPr>
        <p:spPr bwMode="auto">
          <a:xfrm>
            <a:off x="2314575" y="3448050"/>
            <a:ext cx="2762250" cy="2562225"/>
          </a:xfrm>
          <a:prstGeom prst="line">
            <a:avLst/>
          </a:prstGeom>
          <a:noFill/>
          <a:ln w="19050" cap="flat" cmpd="sng" algn="ctr">
            <a:solidFill>
              <a:schemeClr val="tx1"/>
            </a:solidFill>
            <a:prstDash val="solid"/>
            <a:round/>
            <a:headEnd type="none" w="med" len="med"/>
            <a:tailEnd type="none" w="med" len="med"/>
          </a:ln>
          <a:effectLst/>
        </p:spPr>
      </p:cxnSp>
      <p:cxnSp>
        <p:nvCxnSpPr>
          <p:cNvPr id="40" name="Connettore 1 39"/>
          <p:cNvCxnSpPr/>
          <p:nvPr/>
        </p:nvCxnSpPr>
        <p:spPr bwMode="auto">
          <a:xfrm flipV="1">
            <a:off x="5086350" y="4733925"/>
            <a:ext cx="3248025" cy="1276350"/>
          </a:xfrm>
          <a:prstGeom prst="line">
            <a:avLst/>
          </a:prstGeom>
          <a:noFill/>
          <a:ln w="19050" cap="flat" cmpd="sng" algn="ctr">
            <a:solidFill>
              <a:schemeClr val="tx1"/>
            </a:solidFill>
            <a:prstDash val="solid"/>
            <a:round/>
            <a:headEnd type="none" w="med" len="med"/>
            <a:tailEnd type="none" w="med" len="med"/>
          </a:ln>
          <a:effectLst/>
        </p:spPr>
      </p:cxnSp>
      <p:cxnSp>
        <p:nvCxnSpPr>
          <p:cNvPr id="42" name="Connettore 1 41"/>
          <p:cNvCxnSpPr/>
          <p:nvPr/>
        </p:nvCxnSpPr>
        <p:spPr bwMode="auto">
          <a:xfrm>
            <a:off x="1390650" y="1019175"/>
            <a:ext cx="6924675" cy="3724276"/>
          </a:xfrm>
          <a:prstGeom prst="line">
            <a:avLst/>
          </a:prstGeom>
          <a:noFill/>
          <a:ln w="19050" cap="flat" cmpd="sng" algn="ctr">
            <a:solidFill>
              <a:schemeClr val="tx1"/>
            </a:solidFill>
            <a:prstDash val="solid"/>
            <a:round/>
            <a:headEnd type="none" w="med" len="med"/>
            <a:tailEnd type="none" w="med" len="med"/>
          </a:ln>
          <a:effectLst/>
        </p:spPr>
      </p:cxnSp>
      <p:sp>
        <p:nvSpPr>
          <p:cNvPr id="30" name="Ovale 29"/>
          <p:cNvSpPr/>
          <p:nvPr/>
        </p:nvSpPr>
        <p:spPr>
          <a:xfrm>
            <a:off x="726502" y="392135"/>
            <a:ext cx="1400290" cy="1137920"/>
          </a:xfrm>
          <a:prstGeom prst="ellipse">
            <a:avLst/>
          </a:prstGeom>
          <a:solidFill>
            <a:srgbClr val="00FFFF"/>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2400" dirty="0">
                <a:solidFill>
                  <a:schemeClr val="tx2">
                    <a:lumMod val="85000"/>
                    <a:lumOff val="15000"/>
                  </a:schemeClr>
                </a:solidFill>
                <a:effectLst>
                  <a:outerShdw blurRad="38100" dist="38100" dir="2700000" algn="tl">
                    <a:srgbClr val="000000">
                      <a:alpha val="43137"/>
                    </a:srgbClr>
                  </a:outerShdw>
                </a:effectLst>
                <a:latin typeface="Calibri" pitchFamily="34" charset="0"/>
              </a:rPr>
              <a:t>DMM</a:t>
            </a:r>
          </a:p>
        </p:txBody>
      </p:sp>
      <p:sp>
        <p:nvSpPr>
          <p:cNvPr id="31" name="Ovale 30"/>
          <p:cNvSpPr/>
          <p:nvPr/>
        </p:nvSpPr>
        <p:spPr>
          <a:xfrm>
            <a:off x="1604029" y="2911815"/>
            <a:ext cx="1440161" cy="1087121"/>
          </a:xfrm>
          <a:prstGeom prst="ellipse">
            <a:avLst/>
          </a:prstGeom>
          <a:solidFill>
            <a:srgbClr val="FF33CC"/>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2400" dirty="0">
                <a:effectLst>
                  <a:outerShdw blurRad="38100" dist="38100" dir="2700000" algn="tl">
                    <a:srgbClr val="000000">
                      <a:alpha val="43137"/>
                    </a:srgbClr>
                  </a:outerShdw>
                </a:effectLst>
                <a:latin typeface="Calibri" pitchFamily="34" charset="0"/>
              </a:rPr>
              <a:t>HIMU</a:t>
            </a:r>
          </a:p>
        </p:txBody>
      </p:sp>
      <p:sp>
        <p:nvSpPr>
          <p:cNvPr id="32" name="Ovale 31"/>
          <p:cNvSpPr/>
          <p:nvPr/>
        </p:nvSpPr>
        <p:spPr>
          <a:xfrm>
            <a:off x="4469149" y="5385038"/>
            <a:ext cx="1266315" cy="1201274"/>
          </a:xfrm>
          <a:prstGeom prst="ellipse">
            <a:avLst/>
          </a:prstGeom>
          <a:solidFill>
            <a:srgbClr val="FFFF00"/>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2400" dirty="0">
                <a:effectLst>
                  <a:outerShdw blurRad="38100" dist="38100" dir="2700000" algn="tl">
                    <a:srgbClr val="000000">
                      <a:alpha val="43137"/>
                    </a:srgbClr>
                  </a:outerShdw>
                </a:effectLst>
                <a:latin typeface="Calibri" pitchFamily="34" charset="0"/>
              </a:rPr>
              <a:t>EMI</a:t>
            </a:r>
          </a:p>
        </p:txBody>
      </p:sp>
      <p:sp>
        <p:nvSpPr>
          <p:cNvPr id="33" name="Ovale 32"/>
          <p:cNvSpPr/>
          <p:nvPr/>
        </p:nvSpPr>
        <p:spPr>
          <a:xfrm>
            <a:off x="7658655" y="4063735"/>
            <a:ext cx="1288104" cy="1224135"/>
          </a:xfrm>
          <a:prstGeom prst="ellipse">
            <a:avLst/>
          </a:prstGeom>
          <a:solidFill>
            <a:srgbClr val="FF0000"/>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2400" dirty="0">
                <a:effectLst>
                  <a:outerShdw blurRad="38100" dist="38100" dir="2700000" algn="tl">
                    <a:srgbClr val="000000">
                      <a:alpha val="43137"/>
                    </a:srgbClr>
                  </a:outerShdw>
                </a:effectLst>
                <a:latin typeface="Calibri" pitchFamily="34" charset="0"/>
              </a:rPr>
              <a:t>EMII</a:t>
            </a:r>
          </a:p>
        </p:txBody>
      </p:sp>
    </p:spTree>
    <p:custDataLst>
      <p:tags r:id="rId1"/>
    </p:custDataLst>
    <p:extLst>
      <p:ext uri="{BB962C8B-B14F-4D97-AF65-F5344CB8AC3E}">
        <p14:creationId xmlns:p14="http://schemas.microsoft.com/office/powerpoint/2010/main" val="1087353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500"/>
                                        <p:tgtEl>
                                          <p:spTgt spid="37"/>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par>
                          <p:cTn id="33" fill="hold">
                            <p:stCondLst>
                              <p:cond delay="1500"/>
                            </p:stCondLst>
                            <p:childTnLst>
                              <p:par>
                                <p:cTn id="34" presetID="22" presetClass="entr" presetSubtype="2"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right)">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1" fill="hold" nodeType="clickEffect">
                                  <p:stCondLst>
                                    <p:cond delay="0"/>
                                  </p:stCondLst>
                                  <p:childTnLst>
                                    <p:animEffect transition="out" filter="wipe(up)">
                                      <p:cBhvr>
                                        <p:cTn id="40" dur="500"/>
                                        <p:tgtEl>
                                          <p:spTgt spid="37"/>
                                        </p:tgtEl>
                                      </p:cBhvr>
                                    </p:animEffect>
                                    <p:set>
                                      <p:cBhvr>
                                        <p:cTn id="41" dur="1" fill="hold">
                                          <p:stCondLst>
                                            <p:cond delay="499"/>
                                          </p:stCondLst>
                                        </p:cTn>
                                        <p:tgtEl>
                                          <p:spTgt spid="37"/>
                                        </p:tgtEl>
                                        <p:attrNameLst>
                                          <p:attrName>style.visibility</p:attrName>
                                        </p:attrNameLst>
                                      </p:cBhvr>
                                      <p:to>
                                        <p:strVal val="hidden"/>
                                      </p:to>
                                    </p:set>
                                  </p:childTnLst>
                                </p:cTn>
                              </p:par>
                            </p:childTnLst>
                          </p:cTn>
                        </p:par>
                        <p:par>
                          <p:cTn id="42" fill="hold">
                            <p:stCondLst>
                              <p:cond delay="500"/>
                            </p:stCondLst>
                            <p:childTnLst>
                              <p:par>
                                <p:cTn id="43" presetID="22" presetClass="exit" presetSubtype="1" fill="hold" nodeType="afterEffect">
                                  <p:stCondLst>
                                    <p:cond delay="0"/>
                                  </p:stCondLst>
                                  <p:childTnLst>
                                    <p:animEffect transition="out" filter="wipe(up)">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childTnLst>
                          </p:cTn>
                        </p:par>
                        <p:par>
                          <p:cTn id="46" fill="hold">
                            <p:stCondLst>
                              <p:cond delay="1000"/>
                            </p:stCondLst>
                            <p:childTnLst>
                              <p:par>
                                <p:cTn id="47" presetID="22" presetClass="exit" presetSubtype="8" fill="hold" nodeType="afterEffect">
                                  <p:stCondLst>
                                    <p:cond delay="0"/>
                                  </p:stCondLst>
                                  <p:childTnLst>
                                    <p:animEffect transition="out" filter="wipe(left)">
                                      <p:cBhvr>
                                        <p:cTn id="48" dur="500"/>
                                        <p:tgtEl>
                                          <p:spTgt spid="40"/>
                                        </p:tgtEl>
                                      </p:cBhvr>
                                    </p:animEffect>
                                    <p:set>
                                      <p:cBhvr>
                                        <p:cTn id="49" dur="1" fill="hold">
                                          <p:stCondLst>
                                            <p:cond delay="499"/>
                                          </p:stCondLst>
                                        </p:cTn>
                                        <p:tgtEl>
                                          <p:spTgt spid="40"/>
                                        </p:tgtEl>
                                        <p:attrNameLst>
                                          <p:attrName>style.visibility</p:attrName>
                                        </p:attrNameLst>
                                      </p:cBhvr>
                                      <p:to>
                                        <p:strVal val="hidden"/>
                                      </p:to>
                                    </p:set>
                                  </p:childTnLst>
                                </p:cTn>
                              </p:par>
                            </p:childTnLst>
                          </p:cTn>
                        </p:par>
                        <p:par>
                          <p:cTn id="50" fill="hold">
                            <p:stCondLst>
                              <p:cond delay="1500"/>
                            </p:stCondLst>
                            <p:childTnLst>
                              <p:par>
                                <p:cTn id="51" presetID="22" presetClass="exit" presetSubtype="2" fill="hold" nodeType="afterEffect">
                                  <p:stCondLst>
                                    <p:cond delay="0"/>
                                  </p:stCondLst>
                                  <p:childTnLst>
                                    <p:animEffect transition="out" filter="wipe(right)">
                                      <p:cBhvr>
                                        <p:cTn id="52" dur="500"/>
                                        <p:tgtEl>
                                          <p:spTgt spid="42"/>
                                        </p:tgtEl>
                                      </p:cBhvr>
                                    </p:animEffect>
                                    <p:set>
                                      <p:cBhvr>
                                        <p:cTn id="53"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a:graphicFrameLocks/>
          </p:cNvGraphicFramePr>
          <p:nvPr>
            <p:extLst>
              <p:ext uri="{D42A27DB-BD31-4B8C-83A1-F6EECF244321}">
                <p14:modId xmlns:p14="http://schemas.microsoft.com/office/powerpoint/2010/main" val="948362508"/>
              </p:ext>
            </p:extLst>
          </p:nvPr>
        </p:nvGraphicFramePr>
        <p:xfrm>
          <a:off x="271574" y="105611"/>
          <a:ext cx="8867274" cy="6391442"/>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Connettore 1 2"/>
          <p:cNvCxnSpPr/>
          <p:nvPr/>
        </p:nvCxnSpPr>
        <p:spPr bwMode="auto">
          <a:xfrm>
            <a:off x="1252950" y="373380"/>
            <a:ext cx="121920" cy="1120140"/>
          </a:xfrm>
          <a:prstGeom prst="line">
            <a:avLst/>
          </a:prstGeom>
          <a:noFill/>
          <a:ln w="38100" cap="flat" cmpd="sng" algn="ctr">
            <a:solidFill>
              <a:schemeClr val="bg1"/>
            </a:solidFill>
            <a:prstDash val="solid"/>
            <a:round/>
            <a:headEnd type="none" w="med" len="med"/>
            <a:tailEnd type="none" w="med" len="med"/>
          </a:ln>
          <a:effectLst/>
        </p:spPr>
      </p:cxnSp>
      <p:cxnSp>
        <p:nvCxnSpPr>
          <p:cNvPr id="13" name="Connettore 1 12"/>
          <p:cNvCxnSpPr/>
          <p:nvPr/>
        </p:nvCxnSpPr>
        <p:spPr bwMode="auto">
          <a:xfrm>
            <a:off x="1390110" y="1737360"/>
            <a:ext cx="358140" cy="1775460"/>
          </a:xfrm>
          <a:prstGeom prst="line">
            <a:avLst/>
          </a:prstGeom>
          <a:noFill/>
          <a:ln w="38100" cap="flat" cmpd="sng" algn="ctr">
            <a:solidFill>
              <a:schemeClr val="bg1"/>
            </a:solidFill>
            <a:prstDash val="solid"/>
            <a:round/>
            <a:headEnd type="none" w="med" len="med"/>
            <a:tailEnd type="none" w="med" len="med"/>
          </a:ln>
          <a:effectLst/>
        </p:spPr>
      </p:cxnSp>
      <p:cxnSp>
        <p:nvCxnSpPr>
          <p:cNvPr id="15" name="Connettore 1 14"/>
          <p:cNvCxnSpPr/>
          <p:nvPr/>
        </p:nvCxnSpPr>
        <p:spPr bwMode="auto">
          <a:xfrm flipH="1">
            <a:off x="1839690" y="2446020"/>
            <a:ext cx="480060" cy="1127760"/>
          </a:xfrm>
          <a:prstGeom prst="line">
            <a:avLst/>
          </a:prstGeom>
          <a:noFill/>
          <a:ln w="38100" cap="flat" cmpd="sng" algn="ctr">
            <a:solidFill>
              <a:schemeClr val="bg1"/>
            </a:solidFill>
            <a:prstDash val="solid"/>
            <a:round/>
            <a:headEnd type="none" w="med" len="med"/>
            <a:tailEnd type="none" w="med" len="med"/>
          </a:ln>
          <a:effectLst/>
        </p:spPr>
      </p:cxnSp>
      <p:cxnSp>
        <p:nvCxnSpPr>
          <p:cNvPr id="18" name="Connettore 1 17"/>
          <p:cNvCxnSpPr/>
          <p:nvPr/>
        </p:nvCxnSpPr>
        <p:spPr bwMode="auto">
          <a:xfrm>
            <a:off x="1291050" y="365760"/>
            <a:ext cx="1043623" cy="2004060"/>
          </a:xfrm>
          <a:prstGeom prst="line">
            <a:avLst/>
          </a:prstGeom>
          <a:noFill/>
          <a:ln w="38100" cap="flat" cmpd="sng" algn="ctr">
            <a:solidFill>
              <a:schemeClr val="bg1"/>
            </a:solidFill>
            <a:prstDash val="solid"/>
            <a:round/>
            <a:headEnd type="none" w="med" len="med"/>
            <a:tailEnd type="none" w="med" len="med"/>
          </a:ln>
          <a:effectLst/>
        </p:spPr>
      </p:cxnSp>
      <p:sp>
        <p:nvSpPr>
          <p:cNvPr id="8" name="Ovale 7"/>
          <p:cNvSpPr/>
          <p:nvPr/>
        </p:nvSpPr>
        <p:spPr>
          <a:xfrm>
            <a:off x="770051" y="-152151"/>
            <a:ext cx="972000" cy="972000"/>
          </a:xfrm>
          <a:prstGeom prst="ellipse">
            <a:avLst/>
          </a:prstGeom>
          <a:solidFill>
            <a:srgbClr val="00FFFF"/>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400" b="1" dirty="0">
                <a:solidFill>
                  <a:schemeClr val="tx2">
                    <a:lumMod val="85000"/>
                    <a:lumOff val="15000"/>
                  </a:schemeClr>
                </a:solidFill>
                <a:effectLst/>
                <a:latin typeface="Calibri" pitchFamily="34" charset="0"/>
              </a:rPr>
              <a:t>DMM</a:t>
            </a:r>
          </a:p>
        </p:txBody>
      </p:sp>
      <p:sp>
        <p:nvSpPr>
          <p:cNvPr id="9" name="Ovale 8"/>
          <p:cNvSpPr/>
          <p:nvPr/>
        </p:nvSpPr>
        <p:spPr>
          <a:xfrm>
            <a:off x="896462" y="1137444"/>
            <a:ext cx="972000" cy="972000"/>
          </a:xfrm>
          <a:prstGeom prst="ellipse">
            <a:avLst/>
          </a:prstGeom>
          <a:solidFill>
            <a:srgbClr val="FF33CC"/>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600" b="1" dirty="0">
                <a:solidFill>
                  <a:schemeClr val="tx1"/>
                </a:solidFill>
                <a:effectLst/>
                <a:latin typeface="Calibri" pitchFamily="34" charset="0"/>
              </a:rPr>
              <a:t>HIMU</a:t>
            </a:r>
          </a:p>
        </p:txBody>
      </p:sp>
      <p:sp>
        <p:nvSpPr>
          <p:cNvPr id="10" name="Ovale 9"/>
          <p:cNvSpPr/>
          <p:nvPr/>
        </p:nvSpPr>
        <p:spPr>
          <a:xfrm>
            <a:off x="1312298" y="3088152"/>
            <a:ext cx="972000" cy="972000"/>
          </a:xfrm>
          <a:prstGeom prst="ellipse">
            <a:avLst/>
          </a:prstGeom>
          <a:solidFill>
            <a:srgbClr val="FFFF00"/>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600" b="1" dirty="0">
                <a:solidFill>
                  <a:schemeClr val="tx1"/>
                </a:solidFill>
                <a:effectLst/>
                <a:latin typeface="Calibri" pitchFamily="34" charset="0"/>
              </a:rPr>
              <a:t>EMI</a:t>
            </a:r>
          </a:p>
        </p:txBody>
      </p:sp>
      <p:sp>
        <p:nvSpPr>
          <p:cNvPr id="11" name="Ovale 10"/>
          <p:cNvSpPr/>
          <p:nvPr/>
        </p:nvSpPr>
        <p:spPr>
          <a:xfrm>
            <a:off x="1856574" y="1853937"/>
            <a:ext cx="972000" cy="972000"/>
          </a:xfrm>
          <a:prstGeom prst="ellipse">
            <a:avLst/>
          </a:prstGeom>
          <a:solidFill>
            <a:srgbClr val="FF0000"/>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600" b="1" dirty="0">
                <a:solidFill>
                  <a:schemeClr val="tx1"/>
                </a:solidFill>
                <a:effectLst/>
                <a:latin typeface="Calibri" pitchFamily="34" charset="0"/>
              </a:rPr>
              <a:t>EMII</a:t>
            </a:r>
          </a:p>
        </p:txBody>
      </p:sp>
      <p:sp>
        <p:nvSpPr>
          <p:cNvPr id="21" name="CasellaDiTesto 20"/>
          <p:cNvSpPr txBox="1">
            <a:spLocks noChangeArrowheads="1"/>
          </p:cNvSpPr>
          <p:nvPr/>
        </p:nvSpPr>
        <p:spPr bwMode="auto">
          <a:xfrm>
            <a:off x="2618247" y="2609846"/>
            <a:ext cx="6046787" cy="830997"/>
          </a:xfrm>
          <a:prstGeom prst="rect">
            <a:avLst/>
          </a:prstGeom>
          <a:noFill/>
          <a:ln w="9525">
            <a:noFill/>
            <a:miter lim="800000"/>
            <a:headEnd/>
            <a:tailEnd/>
          </a:ln>
        </p:spPr>
        <p:txBody>
          <a:bodyPr wrap="square">
            <a:spAutoFit/>
          </a:bodyPr>
          <a:lstStyle/>
          <a:p>
            <a:r>
              <a:rPr lang="en-GB" sz="2400" dirty="0">
                <a:solidFill>
                  <a:schemeClr val="bg1"/>
                </a:solidFill>
                <a:effectLst>
                  <a:outerShdw blurRad="38100" dist="38100" dir="2700000" algn="tl">
                    <a:srgbClr val="000000">
                      <a:alpha val="43137"/>
                    </a:srgbClr>
                  </a:outerShdw>
                </a:effectLst>
                <a:latin typeface="Calibri" pitchFamily="34" charset="0"/>
              </a:rPr>
              <a:t>Not all the igneous rocks can be explained with a "simple" four-component mantle source.</a:t>
            </a:r>
          </a:p>
        </p:txBody>
      </p:sp>
      <p:sp>
        <p:nvSpPr>
          <p:cNvPr id="22" name="Figura a mano libera 21"/>
          <p:cNvSpPr/>
          <p:nvPr/>
        </p:nvSpPr>
        <p:spPr bwMode="auto">
          <a:xfrm>
            <a:off x="2980126" y="4236727"/>
            <a:ext cx="5134555" cy="1448291"/>
          </a:xfrm>
          <a:custGeom>
            <a:avLst/>
            <a:gdLst>
              <a:gd name="connsiteX0" fmla="*/ 117443 w 5140854"/>
              <a:gd name="connsiteY0" fmla="*/ 981347 h 1508014"/>
              <a:gd name="connsiteX1" fmla="*/ 483203 w 5140854"/>
              <a:gd name="connsiteY1" fmla="*/ 1217567 h 1508014"/>
              <a:gd name="connsiteX2" fmla="*/ 2281523 w 5140854"/>
              <a:gd name="connsiteY2" fmla="*/ 1408067 h 1508014"/>
              <a:gd name="connsiteX3" fmla="*/ 3973163 w 5140854"/>
              <a:gd name="connsiteY3" fmla="*/ 1507127 h 1508014"/>
              <a:gd name="connsiteX4" fmla="*/ 5047583 w 5140854"/>
              <a:gd name="connsiteY4" fmla="*/ 1354727 h 1508014"/>
              <a:gd name="connsiteX5" fmla="*/ 5032343 w 5140854"/>
              <a:gd name="connsiteY5" fmla="*/ 996587 h 1508014"/>
              <a:gd name="connsiteX6" fmla="*/ 4582763 w 5140854"/>
              <a:gd name="connsiteY6" fmla="*/ 394607 h 1508014"/>
              <a:gd name="connsiteX7" fmla="*/ 3942683 w 5140854"/>
              <a:gd name="connsiteY7" fmla="*/ 371747 h 1508014"/>
              <a:gd name="connsiteX8" fmla="*/ 3127343 w 5140854"/>
              <a:gd name="connsiteY8" fmla="*/ 447947 h 1508014"/>
              <a:gd name="connsiteX9" fmla="*/ 2456783 w 5140854"/>
              <a:gd name="connsiteY9" fmla="*/ 326027 h 1508014"/>
              <a:gd name="connsiteX10" fmla="*/ 1671923 w 5140854"/>
              <a:gd name="connsiteY10" fmla="*/ 143147 h 1508014"/>
              <a:gd name="connsiteX11" fmla="*/ 727043 w 5140854"/>
              <a:gd name="connsiteY11" fmla="*/ 44087 h 1508014"/>
              <a:gd name="connsiteX12" fmla="*/ 102203 w 5140854"/>
              <a:gd name="connsiteY12" fmla="*/ 36467 h 1508014"/>
              <a:gd name="connsiteX13" fmla="*/ 3143 w 5140854"/>
              <a:gd name="connsiteY13" fmla="*/ 508907 h 1508014"/>
              <a:gd name="connsiteX14" fmla="*/ 117443 w 5140854"/>
              <a:gd name="connsiteY14" fmla="*/ 981347 h 1508014"/>
              <a:gd name="connsiteX0" fmla="*/ 29463 w 5167174"/>
              <a:gd name="connsiteY0" fmla="*/ 508907 h 1508014"/>
              <a:gd name="connsiteX1" fmla="*/ 509523 w 5167174"/>
              <a:gd name="connsiteY1" fmla="*/ 1217567 h 1508014"/>
              <a:gd name="connsiteX2" fmla="*/ 2307843 w 5167174"/>
              <a:gd name="connsiteY2" fmla="*/ 1408067 h 1508014"/>
              <a:gd name="connsiteX3" fmla="*/ 3999483 w 5167174"/>
              <a:gd name="connsiteY3" fmla="*/ 1507127 h 1508014"/>
              <a:gd name="connsiteX4" fmla="*/ 5073903 w 5167174"/>
              <a:gd name="connsiteY4" fmla="*/ 1354727 h 1508014"/>
              <a:gd name="connsiteX5" fmla="*/ 5058663 w 5167174"/>
              <a:gd name="connsiteY5" fmla="*/ 996587 h 1508014"/>
              <a:gd name="connsiteX6" fmla="*/ 4609083 w 5167174"/>
              <a:gd name="connsiteY6" fmla="*/ 394607 h 1508014"/>
              <a:gd name="connsiteX7" fmla="*/ 3969003 w 5167174"/>
              <a:gd name="connsiteY7" fmla="*/ 371747 h 1508014"/>
              <a:gd name="connsiteX8" fmla="*/ 3153663 w 5167174"/>
              <a:gd name="connsiteY8" fmla="*/ 447947 h 1508014"/>
              <a:gd name="connsiteX9" fmla="*/ 2483103 w 5167174"/>
              <a:gd name="connsiteY9" fmla="*/ 326027 h 1508014"/>
              <a:gd name="connsiteX10" fmla="*/ 1698243 w 5167174"/>
              <a:gd name="connsiteY10" fmla="*/ 143147 h 1508014"/>
              <a:gd name="connsiteX11" fmla="*/ 753363 w 5167174"/>
              <a:gd name="connsiteY11" fmla="*/ 44087 h 1508014"/>
              <a:gd name="connsiteX12" fmla="*/ 128523 w 5167174"/>
              <a:gd name="connsiteY12" fmla="*/ 36467 h 1508014"/>
              <a:gd name="connsiteX13" fmla="*/ 29463 w 5167174"/>
              <a:gd name="connsiteY13" fmla="*/ 508907 h 1508014"/>
              <a:gd name="connsiteX0" fmla="*/ 29463 w 5167174"/>
              <a:gd name="connsiteY0" fmla="*/ 729887 h 1508014"/>
              <a:gd name="connsiteX1" fmla="*/ 509523 w 5167174"/>
              <a:gd name="connsiteY1" fmla="*/ 1217567 h 1508014"/>
              <a:gd name="connsiteX2" fmla="*/ 2307843 w 5167174"/>
              <a:gd name="connsiteY2" fmla="*/ 1408067 h 1508014"/>
              <a:gd name="connsiteX3" fmla="*/ 3999483 w 5167174"/>
              <a:gd name="connsiteY3" fmla="*/ 1507127 h 1508014"/>
              <a:gd name="connsiteX4" fmla="*/ 5073903 w 5167174"/>
              <a:gd name="connsiteY4" fmla="*/ 1354727 h 1508014"/>
              <a:gd name="connsiteX5" fmla="*/ 5058663 w 5167174"/>
              <a:gd name="connsiteY5" fmla="*/ 996587 h 1508014"/>
              <a:gd name="connsiteX6" fmla="*/ 4609083 w 5167174"/>
              <a:gd name="connsiteY6" fmla="*/ 394607 h 1508014"/>
              <a:gd name="connsiteX7" fmla="*/ 3969003 w 5167174"/>
              <a:gd name="connsiteY7" fmla="*/ 371747 h 1508014"/>
              <a:gd name="connsiteX8" fmla="*/ 3153663 w 5167174"/>
              <a:gd name="connsiteY8" fmla="*/ 447947 h 1508014"/>
              <a:gd name="connsiteX9" fmla="*/ 2483103 w 5167174"/>
              <a:gd name="connsiteY9" fmla="*/ 326027 h 1508014"/>
              <a:gd name="connsiteX10" fmla="*/ 1698243 w 5167174"/>
              <a:gd name="connsiteY10" fmla="*/ 143147 h 1508014"/>
              <a:gd name="connsiteX11" fmla="*/ 753363 w 5167174"/>
              <a:gd name="connsiteY11" fmla="*/ 44087 h 1508014"/>
              <a:gd name="connsiteX12" fmla="*/ 128523 w 5167174"/>
              <a:gd name="connsiteY12" fmla="*/ 36467 h 1508014"/>
              <a:gd name="connsiteX13" fmla="*/ 29463 w 5167174"/>
              <a:gd name="connsiteY13" fmla="*/ 729887 h 1508014"/>
              <a:gd name="connsiteX0" fmla="*/ 78655 w 5216366"/>
              <a:gd name="connsiteY0" fmla="*/ 724990 h 1503117"/>
              <a:gd name="connsiteX1" fmla="*/ 558715 w 5216366"/>
              <a:gd name="connsiteY1" fmla="*/ 1212670 h 1503117"/>
              <a:gd name="connsiteX2" fmla="*/ 2357035 w 5216366"/>
              <a:gd name="connsiteY2" fmla="*/ 1403170 h 1503117"/>
              <a:gd name="connsiteX3" fmla="*/ 4048675 w 5216366"/>
              <a:gd name="connsiteY3" fmla="*/ 1502230 h 1503117"/>
              <a:gd name="connsiteX4" fmla="*/ 5123095 w 5216366"/>
              <a:gd name="connsiteY4" fmla="*/ 1349830 h 1503117"/>
              <a:gd name="connsiteX5" fmla="*/ 5107855 w 5216366"/>
              <a:gd name="connsiteY5" fmla="*/ 991690 h 1503117"/>
              <a:gd name="connsiteX6" fmla="*/ 4658275 w 5216366"/>
              <a:gd name="connsiteY6" fmla="*/ 389710 h 1503117"/>
              <a:gd name="connsiteX7" fmla="*/ 4018195 w 5216366"/>
              <a:gd name="connsiteY7" fmla="*/ 366850 h 1503117"/>
              <a:gd name="connsiteX8" fmla="*/ 3202855 w 5216366"/>
              <a:gd name="connsiteY8" fmla="*/ 443050 h 1503117"/>
              <a:gd name="connsiteX9" fmla="*/ 2532295 w 5216366"/>
              <a:gd name="connsiteY9" fmla="*/ 321130 h 1503117"/>
              <a:gd name="connsiteX10" fmla="*/ 1747435 w 5216366"/>
              <a:gd name="connsiteY10" fmla="*/ 138250 h 1503117"/>
              <a:gd name="connsiteX11" fmla="*/ 177715 w 5216366"/>
              <a:gd name="connsiteY11" fmla="*/ 31570 h 1503117"/>
              <a:gd name="connsiteX12" fmla="*/ 78655 w 5216366"/>
              <a:gd name="connsiteY12" fmla="*/ 724990 h 1503117"/>
              <a:gd name="connsiteX0" fmla="*/ 78655 w 5216366"/>
              <a:gd name="connsiteY0" fmla="*/ 727650 h 1505777"/>
              <a:gd name="connsiteX1" fmla="*/ 558715 w 5216366"/>
              <a:gd name="connsiteY1" fmla="*/ 1215330 h 1505777"/>
              <a:gd name="connsiteX2" fmla="*/ 2357035 w 5216366"/>
              <a:gd name="connsiteY2" fmla="*/ 1405830 h 1505777"/>
              <a:gd name="connsiteX3" fmla="*/ 4048675 w 5216366"/>
              <a:gd name="connsiteY3" fmla="*/ 1504890 h 1505777"/>
              <a:gd name="connsiteX4" fmla="*/ 5123095 w 5216366"/>
              <a:gd name="connsiteY4" fmla="*/ 1352490 h 1505777"/>
              <a:gd name="connsiteX5" fmla="*/ 5107855 w 5216366"/>
              <a:gd name="connsiteY5" fmla="*/ 994350 h 1505777"/>
              <a:gd name="connsiteX6" fmla="*/ 4658275 w 5216366"/>
              <a:gd name="connsiteY6" fmla="*/ 392370 h 1505777"/>
              <a:gd name="connsiteX7" fmla="*/ 4018195 w 5216366"/>
              <a:gd name="connsiteY7" fmla="*/ 369510 h 1505777"/>
              <a:gd name="connsiteX8" fmla="*/ 3202855 w 5216366"/>
              <a:gd name="connsiteY8" fmla="*/ 445710 h 1505777"/>
              <a:gd name="connsiteX9" fmla="*/ 1747435 w 5216366"/>
              <a:gd name="connsiteY9" fmla="*/ 140910 h 1505777"/>
              <a:gd name="connsiteX10" fmla="*/ 177715 w 5216366"/>
              <a:gd name="connsiteY10" fmla="*/ 34230 h 1505777"/>
              <a:gd name="connsiteX11" fmla="*/ 78655 w 5216366"/>
              <a:gd name="connsiteY11" fmla="*/ 727650 h 1505777"/>
              <a:gd name="connsiteX0" fmla="*/ 78655 w 5216366"/>
              <a:gd name="connsiteY0" fmla="*/ 727650 h 1505777"/>
              <a:gd name="connsiteX1" fmla="*/ 558715 w 5216366"/>
              <a:gd name="connsiteY1" fmla="*/ 1215330 h 1505777"/>
              <a:gd name="connsiteX2" fmla="*/ 2357035 w 5216366"/>
              <a:gd name="connsiteY2" fmla="*/ 1405830 h 1505777"/>
              <a:gd name="connsiteX3" fmla="*/ 4048675 w 5216366"/>
              <a:gd name="connsiteY3" fmla="*/ 1504890 h 1505777"/>
              <a:gd name="connsiteX4" fmla="*/ 5123095 w 5216366"/>
              <a:gd name="connsiteY4" fmla="*/ 1352490 h 1505777"/>
              <a:gd name="connsiteX5" fmla="*/ 5107855 w 5216366"/>
              <a:gd name="connsiteY5" fmla="*/ 994350 h 1505777"/>
              <a:gd name="connsiteX6" fmla="*/ 4658275 w 5216366"/>
              <a:gd name="connsiteY6" fmla="*/ 392370 h 1505777"/>
              <a:gd name="connsiteX7" fmla="*/ 3202855 w 5216366"/>
              <a:gd name="connsiteY7" fmla="*/ 445710 h 1505777"/>
              <a:gd name="connsiteX8" fmla="*/ 1747435 w 5216366"/>
              <a:gd name="connsiteY8" fmla="*/ 140910 h 1505777"/>
              <a:gd name="connsiteX9" fmla="*/ 177715 w 5216366"/>
              <a:gd name="connsiteY9" fmla="*/ 34230 h 1505777"/>
              <a:gd name="connsiteX10" fmla="*/ 78655 w 5216366"/>
              <a:gd name="connsiteY10" fmla="*/ 727650 h 1505777"/>
              <a:gd name="connsiteX0" fmla="*/ 78655 w 5146280"/>
              <a:gd name="connsiteY0" fmla="*/ 727650 h 1505777"/>
              <a:gd name="connsiteX1" fmla="*/ 558715 w 5146280"/>
              <a:gd name="connsiteY1" fmla="*/ 1215330 h 1505777"/>
              <a:gd name="connsiteX2" fmla="*/ 2357035 w 5146280"/>
              <a:gd name="connsiteY2" fmla="*/ 1405830 h 1505777"/>
              <a:gd name="connsiteX3" fmla="*/ 4048675 w 5146280"/>
              <a:gd name="connsiteY3" fmla="*/ 1504890 h 1505777"/>
              <a:gd name="connsiteX4" fmla="*/ 5123095 w 5146280"/>
              <a:gd name="connsiteY4" fmla="*/ 1352490 h 1505777"/>
              <a:gd name="connsiteX5" fmla="*/ 4658275 w 5146280"/>
              <a:gd name="connsiteY5" fmla="*/ 392370 h 1505777"/>
              <a:gd name="connsiteX6" fmla="*/ 3202855 w 5146280"/>
              <a:gd name="connsiteY6" fmla="*/ 445710 h 1505777"/>
              <a:gd name="connsiteX7" fmla="*/ 1747435 w 5146280"/>
              <a:gd name="connsiteY7" fmla="*/ 140910 h 1505777"/>
              <a:gd name="connsiteX8" fmla="*/ 177715 w 5146280"/>
              <a:gd name="connsiteY8" fmla="*/ 34230 h 1505777"/>
              <a:gd name="connsiteX9" fmla="*/ 78655 w 5146280"/>
              <a:gd name="connsiteY9" fmla="*/ 727650 h 1505777"/>
              <a:gd name="connsiteX0" fmla="*/ 78655 w 5211602"/>
              <a:gd name="connsiteY0" fmla="*/ 727650 h 1506534"/>
              <a:gd name="connsiteX1" fmla="*/ 558715 w 5211602"/>
              <a:gd name="connsiteY1" fmla="*/ 1215330 h 1506534"/>
              <a:gd name="connsiteX2" fmla="*/ 2357035 w 5211602"/>
              <a:gd name="connsiteY2" fmla="*/ 1405830 h 1506534"/>
              <a:gd name="connsiteX3" fmla="*/ 4048675 w 5211602"/>
              <a:gd name="connsiteY3" fmla="*/ 1504890 h 1506534"/>
              <a:gd name="connsiteX4" fmla="*/ 5191675 w 5211602"/>
              <a:gd name="connsiteY4" fmla="*/ 1329630 h 1506534"/>
              <a:gd name="connsiteX5" fmla="*/ 4658275 w 5211602"/>
              <a:gd name="connsiteY5" fmla="*/ 392370 h 1506534"/>
              <a:gd name="connsiteX6" fmla="*/ 3202855 w 5211602"/>
              <a:gd name="connsiteY6" fmla="*/ 445710 h 1506534"/>
              <a:gd name="connsiteX7" fmla="*/ 1747435 w 5211602"/>
              <a:gd name="connsiteY7" fmla="*/ 140910 h 1506534"/>
              <a:gd name="connsiteX8" fmla="*/ 177715 w 5211602"/>
              <a:gd name="connsiteY8" fmla="*/ 34230 h 1506534"/>
              <a:gd name="connsiteX9" fmla="*/ 78655 w 5211602"/>
              <a:gd name="connsiteY9" fmla="*/ 727650 h 1506534"/>
              <a:gd name="connsiteX0" fmla="*/ 78655 w 5209446"/>
              <a:gd name="connsiteY0" fmla="*/ 727650 h 1506534"/>
              <a:gd name="connsiteX1" fmla="*/ 558715 w 5209446"/>
              <a:gd name="connsiteY1" fmla="*/ 1215330 h 1506534"/>
              <a:gd name="connsiteX2" fmla="*/ 2357035 w 5209446"/>
              <a:gd name="connsiteY2" fmla="*/ 1405830 h 1506534"/>
              <a:gd name="connsiteX3" fmla="*/ 4048675 w 5209446"/>
              <a:gd name="connsiteY3" fmla="*/ 1504890 h 1506534"/>
              <a:gd name="connsiteX4" fmla="*/ 5191675 w 5209446"/>
              <a:gd name="connsiteY4" fmla="*/ 1329630 h 1506534"/>
              <a:gd name="connsiteX5" fmla="*/ 4635415 w 5209446"/>
              <a:gd name="connsiteY5" fmla="*/ 361890 h 1506534"/>
              <a:gd name="connsiteX6" fmla="*/ 3202855 w 5209446"/>
              <a:gd name="connsiteY6" fmla="*/ 445710 h 1506534"/>
              <a:gd name="connsiteX7" fmla="*/ 1747435 w 5209446"/>
              <a:gd name="connsiteY7" fmla="*/ 140910 h 1506534"/>
              <a:gd name="connsiteX8" fmla="*/ 177715 w 5209446"/>
              <a:gd name="connsiteY8" fmla="*/ 34230 h 1506534"/>
              <a:gd name="connsiteX9" fmla="*/ 78655 w 5209446"/>
              <a:gd name="connsiteY9" fmla="*/ 727650 h 1506534"/>
              <a:gd name="connsiteX0" fmla="*/ 24567 w 5155358"/>
              <a:gd name="connsiteY0" fmla="*/ 718540 h 1497424"/>
              <a:gd name="connsiteX1" fmla="*/ 504627 w 5155358"/>
              <a:gd name="connsiteY1" fmla="*/ 1206220 h 1497424"/>
              <a:gd name="connsiteX2" fmla="*/ 2302947 w 5155358"/>
              <a:gd name="connsiteY2" fmla="*/ 1396720 h 1497424"/>
              <a:gd name="connsiteX3" fmla="*/ 3994587 w 5155358"/>
              <a:gd name="connsiteY3" fmla="*/ 1495780 h 1497424"/>
              <a:gd name="connsiteX4" fmla="*/ 5137587 w 5155358"/>
              <a:gd name="connsiteY4" fmla="*/ 1320520 h 1497424"/>
              <a:gd name="connsiteX5" fmla="*/ 4581327 w 5155358"/>
              <a:gd name="connsiteY5" fmla="*/ 352780 h 1497424"/>
              <a:gd name="connsiteX6" fmla="*/ 3148767 w 5155358"/>
              <a:gd name="connsiteY6" fmla="*/ 436600 h 1497424"/>
              <a:gd name="connsiteX7" fmla="*/ 1693347 w 5155358"/>
              <a:gd name="connsiteY7" fmla="*/ 131800 h 1497424"/>
              <a:gd name="connsiteX8" fmla="*/ 243370 w 5155358"/>
              <a:gd name="connsiteY8" fmla="*/ 36005 h 1497424"/>
              <a:gd name="connsiteX9" fmla="*/ 24567 w 5155358"/>
              <a:gd name="connsiteY9" fmla="*/ 718540 h 1497424"/>
              <a:gd name="connsiteX0" fmla="*/ 42018 w 5107495"/>
              <a:gd name="connsiteY0" fmla="*/ 765197 h 1500538"/>
              <a:gd name="connsiteX1" fmla="*/ 456764 w 5107495"/>
              <a:gd name="connsiteY1" fmla="*/ 1209334 h 1500538"/>
              <a:gd name="connsiteX2" fmla="*/ 2255084 w 5107495"/>
              <a:gd name="connsiteY2" fmla="*/ 1399834 h 1500538"/>
              <a:gd name="connsiteX3" fmla="*/ 3946724 w 5107495"/>
              <a:gd name="connsiteY3" fmla="*/ 1498894 h 1500538"/>
              <a:gd name="connsiteX4" fmla="*/ 5089724 w 5107495"/>
              <a:gd name="connsiteY4" fmla="*/ 1323634 h 1500538"/>
              <a:gd name="connsiteX5" fmla="*/ 4533464 w 5107495"/>
              <a:gd name="connsiteY5" fmla="*/ 355894 h 1500538"/>
              <a:gd name="connsiteX6" fmla="*/ 3100904 w 5107495"/>
              <a:gd name="connsiteY6" fmla="*/ 439714 h 1500538"/>
              <a:gd name="connsiteX7" fmla="*/ 1645484 w 5107495"/>
              <a:gd name="connsiteY7" fmla="*/ 134914 h 1500538"/>
              <a:gd name="connsiteX8" fmla="*/ 195507 w 5107495"/>
              <a:gd name="connsiteY8" fmla="*/ 39119 h 1500538"/>
              <a:gd name="connsiteX9" fmla="*/ 42018 w 5107495"/>
              <a:gd name="connsiteY9" fmla="*/ 765197 h 1500538"/>
              <a:gd name="connsiteX0" fmla="*/ 39851 w 5105328"/>
              <a:gd name="connsiteY0" fmla="*/ 724445 h 1459786"/>
              <a:gd name="connsiteX1" fmla="*/ 454597 w 5105328"/>
              <a:gd name="connsiteY1" fmla="*/ 1168582 h 1459786"/>
              <a:gd name="connsiteX2" fmla="*/ 2252917 w 5105328"/>
              <a:gd name="connsiteY2" fmla="*/ 1359082 h 1459786"/>
              <a:gd name="connsiteX3" fmla="*/ 3944557 w 5105328"/>
              <a:gd name="connsiteY3" fmla="*/ 1458142 h 1459786"/>
              <a:gd name="connsiteX4" fmla="*/ 5087557 w 5105328"/>
              <a:gd name="connsiteY4" fmla="*/ 1282882 h 1459786"/>
              <a:gd name="connsiteX5" fmla="*/ 4531297 w 5105328"/>
              <a:gd name="connsiteY5" fmla="*/ 315142 h 1459786"/>
              <a:gd name="connsiteX6" fmla="*/ 3098737 w 5105328"/>
              <a:gd name="connsiteY6" fmla="*/ 398962 h 1459786"/>
              <a:gd name="connsiteX7" fmla="*/ 1643317 w 5105328"/>
              <a:gd name="connsiteY7" fmla="*/ 94162 h 1459786"/>
              <a:gd name="connsiteX8" fmla="*/ 198102 w 5105328"/>
              <a:gd name="connsiteY8" fmla="*/ 50755 h 1459786"/>
              <a:gd name="connsiteX9" fmla="*/ 39851 w 5105328"/>
              <a:gd name="connsiteY9" fmla="*/ 724445 h 1459786"/>
              <a:gd name="connsiteX0" fmla="*/ 97659 w 5004885"/>
              <a:gd name="connsiteY0" fmla="*/ 83622 h 1492653"/>
              <a:gd name="connsiteX1" fmla="*/ 354154 w 5004885"/>
              <a:gd name="connsiteY1" fmla="*/ 1201449 h 1492653"/>
              <a:gd name="connsiteX2" fmla="*/ 2152474 w 5004885"/>
              <a:gd name="connsiteY2" fmla="*/ 1391949 h 1492653"/>
              <a:gd name="connsiteX3" fmla="*/ 3844114 w 5004885"/>
              <a:gd name="connsiteY3" fmla="*/ 1491009 h 1492653"/>
              <a:gd name="connsiteX4" fmla="*/ 4987114 w 5004885"/>
              <a:gd name="connsiteY4" fmla="*/ 1315749 h 1492653"/>
              <a:gd name="connsiteX5" fmla="*/ 4430854 w 5004885"/>
              <a:gd name="connsiteY5" fmla="*/ 348009 h 1492653"/>
              <a:gd name="connsiteX6" fmla="*/ 2998294 w 5004885"/>
              <a:gd name="connsiteY6" fmla="*/ 431829 h 1492653"/>
              <a:gd name="connsiteX7" fmla="*/ 1542874 w 5004885"/>
              <a:gd name="connsiteY7" fmla="*/ 127029 h 1492653"/>
              <a:gd name="connsiteX8" fmla="*/ 97659 w 5004885"/>
              <a:gd name="connsiteY8" fmla="*/ 83622 h 1492653"/>
              <a:gd name="connsiteX0" fmla="*/ 168894 w 5076120"/>
              <a:gd name="connsiteY0" fmla="*/ 77982 h 1487331"/>
              <a:gd name="connsiteX1" fmla="*/ 258701 w 5076120"/>
              <a:gd name="connsiteY1" fmla="*/ 1119609 h 1487331"/>
              <a:gd name="connsiteX2" fmla="*/ 2223709 w 5076120"/>
              <a:gd name="connsiteY2" fmla="*/ 1386309 h 1487331"/>
              <a:gd name="connsiteX3" fmla="*/ 3915349 w 5076120"/>
              <a:gd name="connsiteY3" fmla="*/ 1485369 h 1487331"/>
              <a:gd name="connsiteX4" fmla="*/ 5058349 w 5076120"/>
              <a:gd name="connsiteY4" fmla="*/ 1310109 h 1487331"/>
              <a:gd name="connsiteX5" fmla="*/ 4502089 w 5076120"/>
              <a:gd name="connsiteY5" fmla="*/ 342369 h 1487331"/>
              <a:gd name="connsiteX6" fmla="*/ 3069529 w 5076120"/>
              <a:gd name="connsiteY6" fmla="*/ 426189 h 1487331"/>
              <a:gd name="connsiteX7" fmla="*/ 1614109 w 5076120"/>
              <a:gd name="connsiteY7" fmla="*/ 121389 h 1487331"/>
              <a:gd name="connsiteX8" fmla="*/ 168894 w 5076120"/>
              <a:gd name="connsiteY8" fmla="*/ 77982 h 1487331"/>
              <a:gd name="connsiteX0" fmla="*/ 195120 w 5102346"/>
              <a:gd name="connsiteY0" fmla="*/ 75162 h 1484715"/>
              <a:gd name="connsiteX1" fmla="*/ 237302 w 5102346"/>
              <a:gd name="connsiteY1" fmla="*/ 1078689 h 1484715"/>
              <a:gd name="connsiteX2" fmla="*/ 2249935 w 5102346"/>
              <a:gd name="connsiteY2" fmla="*/ 1383489 h 1484715"/>
              <a:gd name="connsiteX3" fmla="*/ 3941575 w 5102346"/>
              <a:gd name="connsiteY3" fmla="*/ 1482549 h 1484715"/>
              <a:gd name="connsiteX4" fmla="*/ 5084575 w 5102346"/>
              <a:gd name="connsiteY4" fmla="*/ 1307289 h 1484715"/>
              <a:gd name="connsiteX5" fmla="*/ 4528315 w 5102346"/>
              <a:gd name="connsiteY5" fmla="*/ 339549 h 1484715"/>
              <a:gd name="connsiteX6" fmla="*/ 3095755 w 5102346"/>
              <a:gd name="connsiteY6" fmla="*/ 423369 h 1484715"/>
              <a:gd name="connsiteX7" fmla="*/ 1640335 w 5102346"/>
              <a:gd name="connsiteY7" fmla="*/ 118569 h 1484715"/>
              <a:gd name="connsiteX8" fmla="*/ 195120 w 5102346"/>
              <a:gd name="connsiteY8" fmla="*/ 75162 h 1484715"/>
              <a:gd name="connsiteX0" fmla="*/ 176748 w 5126836"/>
              <a:gd name="connsiteY0" fmla="*/ 80707 h 1471210"/>
              <a:gd name="connsiteX1" fmla="*/ 261792 w 5126836"/>
              <a:gd name="connsiteY1" fmla="*/ 1065184 h 1471210"/>
              <a:gd name="connsiteX2" fmla="*/ 2274425 w 5126836"/>
              <a:gd name="connsiteY2" fmla="*/ 1369984 h 1471210"/>
              <a:gd name="connsiteX3" fmla="*/ 3966065 w 5126836"/>
              <a:gd name="connsiteY3" fmla="*/ 1469044 h 1471210"/>
              <a:gd name="connsiteX4" fmla="*/ 5109065 w 5126836"/>
              <a:gd name="connsiteY4" fmla="*/ 1293784 h 1471210"/>
              <a:gd name="connsiteX5" fmla="*/ 4552805 w 5126836"/>
              <a:gd name="connsiteY5" fmla="*/ 326044 h 1471210"/>
              <a:gd name="connsiteX6" fmla="*/ 3120245 w 5126836"/>
              <a:gd name="connsiteY6" fmla="*/ 409864 h 1471210"/>
              <a:gd name="connsiteX7" fmla="*/ 1664825 w 5126836"/>
              <a:gd name="connsiteY7" fmla="*/ 105064 h 1471210"/>
              <a:gd name="connsiteX8" fmla="*/ 176748 w 5126836"/>
              <a:gd name="connsiteY8" fmla="*/ 80707 h 1471210"/>
              <a:gd name="connsiteX0" fmla="*/ 182685 w 5132773"/>
              <a:gd name="connsiteY0" fmla="*/ 57788 h 1448291"/>
              <a:gd name="connsiteX1" fmla="*/ 267729 w 5132773"/>
              <a:gd name="connsiteY1" fmla="*/ 1042265 h 1448291"/>
              <a:gd name="connsiteX2" fmla="*/ 2280362 w 5132773"/>
              <a:gd name="connsiteY2" fmla="*/ 1347065 h 1448291"/>
              <a:gd name="connsiteX3" fmla="*/ 3972002 w 5132773"/>
              <a:gd name="connsiteY3" fmla="*/ 1446125 h 1448291"/>
              <a:gd name="connsiteX4" fmla="*/ 5115002 w 5132773"/>
              <a:gd name="connsiteY4" fmla="*/ 1270865 h 1448291"/>
              <a:gd name="connsiteX5" fmla="*/ 4558742 w 5132773"/>
              <a:gd name="connsiteY5" fmla="*/ 303125 h 1448291"/>
              <a:gd name="connsiteX6" fmla="*/ 3126182 w 5132773"/>
              <a:gd name="connsiteY6" fmla="*/ 386945 h 1448291"/>
              <a:gd name="connsiteX7" fmla="*/ 1761249 w 5132773"/>
              <a:gd name="connsiteY7" fmla="*/ 153583 h 1448291"/>
              <a:gd name="connsiteX8" fmla="*/ 182685 w 5132773"/>
              <a:gd name="connsiteY8" fmla="*/ 57788 h 1448291"/>
              <a:gd name="connsiteX0" fmla="*/ 182685 w 5134555"/>
              <a:gd name="connsiteY0" fmla="*/ 57788 h 1448291"/>
              <a:gd name="connsiteX1" fmla="*/ 267729 w 5134555"/>
              <a:gd name="connsiteY1" fmla="*/ 1042265 h 1448291"/>
              <a:gd name="connsiteX2" fmla="*/ 2280362 w 5134555"/>
              <a:gd name="connsiteY2" fmla="*/ 1347065 h 1448291"/>
              <a:gd name="connsiteX3" fmla="*/ 3972002 w 5134555"/>
              <a:gd name="connsiteY3" fmla="*/ 1446125 h 1448291"/>
              <a:gd name="connsiteX4" fmla="*/ 5115002 w 5134555"/>
              <a:gd name="connsiteY4" fmla="*/ 1270865 h 1448291"/>
              <a:gd name="connsiteX5" fmla="*/ 4577792 w 5134555"/>
              <a:gd name="connsiteY5" fmla="*/ 350750 h 1448291"/>
              <a:gd name="connsiteX6" fmla="*/ 3126182 w 5134555"/>
              <a:gd name="connsiteY6" fmla="*/ 386945 h 1448291"/>
              <a:gd name="connsiteX7" fmla="*/ 1761249 w 5134555"/>
              <a:gd name="connsiteY7" fmla="*/ 153583 h 1448291"/>
              <a:gd name="connsiteX8" fmla="*/ 182685 w 5134555"/>
              <a:gd name="connsiteY8" fmla="*/ 57788 h 144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555" h="1448291">
                <a:moveTo>
                  <a:pt x="182685" y="57788"/>
                </a:moveTo>
                <a:cubicBezTo>
                  <a:pt x="-66235" y="205902"/>
                  <a:pt x="-81884" y="827386"/>
                  <a:pt x="267729" y="1042265"/>
                </a:cubicBezTo>
                <a:cubicBezTo>
                  <a:pt x="617342" y="1257145"/>
                  <a:pt x="1662983" y="1279755"/>
                  <a:pt x="2280362" y="1347065"/>
                </a:cubicBezTo>
                <a:cubicBezTo>
                  <a:pt x="2897741" y="1414375"/>
                  <a:pt x="3499562" y="1458825"/>
                  <a:pt x="3972002" y="1446125"/>
                </a:cubicBezTo>
                <a:cubicBezTo>
                  <a:pt x="4444442" y="1433425"/>
                  <a:pt x="5014037" y="1453427"/>
                  <a:pt x="5115002" y="1270865"/>
                </a:cubicBezTo>
                <a:cubicBezTo>
                  <a:pt x="5215967" y="1088303"/>
                  <a:pt x="4909262" y="498070"/>
                  <a:pt x="4577792" y="350750"/>
                </a:cubicBezTo>
                <a:cubicBezTo>
                  <a:pt x="4246322" y="203430"/>
                  <a:pt x="3595606" y="419806"/>
                  <a:pt x="3126182" y="386945"/>
                </a:cubicBezTo>
                <a:cubicBezTo>
                  <a:pt x="2656758" y="354084"/>
                  <a:pt x="2265439" y="222163"/>
                  <a:pt x="1761249" y="153583"/>
                </a:cubicBezTo>
                <a:cubicBezTo>
                  <a:pt x="1257059" y="85003"/>
                  <a:pt x="431605" y="-90326"/>
                  <a:pt x="182685" y="57788"/>
                </a:cubicBezTo>
                <a:close/>
              </a:path>
            </a:pathLst>
          </a:custGeom>
          <a:noFill/>
          <a:ln w="12700" cap="flat" cmpd="sng" algn="ctr">
            <a:solidFill>
              <a:schemeClr val="bg1"/>
            </a:solidFill>
            <a:prstDash val="dash"/>
            <a:round/>
            <a:headEnd type="none" w="med" len="med"/>
            <a:tailEnd type="none" w="med" len="med"/>
          </a:ln>
          <a:effec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it-IT"/>
          </a:p>
        </p:txBody>
      </p:sp>
      <p:sp>
        <p:nvSpPr>
          <p:cNvPr id="23" name="CasellaDiTesto 22"/>
          <p:cNvSpPr txBox="1">
            <a:spLocks noChangeArrowheads="1"/>
          </p:cNvSpPr>
          <p:nvPr/>
        </p:nvSpPr>
        <p:spPr bwMode="auto">
          <a:xfrm>
            <a:off x="4284895" y="3611333"/>
            <a:ext cx="4582887" cy="707886"/>
          </a:xfrm>
          <a:prstGeom prst="rect">
            <a:avLst/>
          </a:prstGeom>
          <a:noFill/>
          <a:ln w="9525">
            <a:noFill/>
            <a:miter lim="800000"/>
            <a:headEnd/>
            <a:tailEnd/>
          </a:ln>
        </p:spPr>
        <p:txBody>
          <a:bodyPr wrap="square">
            <a:spAutoFit/>
          </a:bodyPr>
          <a:lstStyle/>
          <a:p>
            <a:r>
              <a:rPr lang="en-GB" sz="2000" i="1" dirty="0">
                <a:solidFill>
                  <a:schemeClr val="bg1"/>
                </a:solidFill>
                <a:effectLst>
                  <a:outerShdw blurRad="38100" dist="38100" dir="2700000" algn="tl">
                    <a:srgbClr val="000000">
                      <a:alpha val="43137"/>
                    </a:srgbClr>
                  </a:outerShdw>
                </a:effectLst>
                <a:latin typeface="Calibri" pitchFamily="34" charset="0"/>
              </a:rPr>
              <a:t>Ultrapotassic rocks from Tibet</a:t>
            </a:r>
          </a:p>
          <a:p>
            <a:r>
              <a:rPr lang="en-GB" sz="2000" i="1" dirty="0">
                <a:solidFill>
                  <a:schemeClr val="bg1"/>
                </a:solidFill>
                <a:effectLst>
                  <a:outerShdw blurRad="38100" dist="38100" dir="2700000" algn="tl">
                    <a:srgbClr val="000000">
                      <a:alpha val="43137"/>
                    </a:srgbClr>
                  </a:outerShdw>
                </a:effectLst>
                <a:latin typeface="Calibri" pitchFamily="34" charset="0"/>
              </a:rPr>
              <a:t>(lamproites, lamprophyres and leucitites)</a:t>
            </a:r>
          </a:p>
        </p:txBody>
      </p:sp>
      <p:sp>
        <p:nvSpPr>
          <p:cNvPr id="24" name="CasellaDiTesto 23"/>
          <p:cNvSpPr txBox="1">
            <a:spLocks noChangeArrowheads="1"/>
          </p:cNvSpPr>
          <p:nvPr/>
        </p:nvSpPr>
        <p:spPr bwMode="auto">
          <a:xfrm>
            <a:off x="1774379" y="225874"/>
            <a:ext cx="4920342"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"Classical" four mantle end-members identified for oceanic basalts.</a:t>
            </a:r>
            <a:endParaRPr lang="en-GB" sz="2000" dirty="0">
              <a:solidFill>
                <a:schemeClr val="bg1"/>
              </a:solidFill>
              <a:effectLst>
                <a:outerShdw blurRad="38100" dist="38100" dir="2700000" algn="tl">
                  <a:srgbClr val="000000">
                    <a:alpha val="43137"/>
                  </a:srgbClr>
                </a:outerShdw>
              </a:effectLst>
              <a:latin typeface="Calibri" pitchFamily="34" charset="0"/>
            </a:endParaRPr>
          </a:p>
        </p:txBody>
      </p:sp>
      <p:sp>
        <p:nvSpPr>
          <p:cNvPr id="25" name="CasellaDiTesto 24"/>
          <p:cNvSpPr txBox="1">
            <a:spLocks noChangeArrowheads="1"/>
          </p:cNvSpPr>
          <p:nvPr/>
        </p:nvSpPr>
        <p:spPr bwMode="auto">
          <a:xfrm>
            <a:off x="1807033" y="879018"/>
            <a:ext cx="487680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None of the Chinese ultrapotassic rocks plots in the DMM-HIMU-EMI-EMII quadrilateral.</a:t>
            </a:r>
            <a:endParaRPr lang="en-GB" sz="2000" dirty="0">
              <a:solidFill>
                <a:schemeClr val="bg1"/>
              </a:solidFill>
              <a:effectLst>
                <a:outerShdw blurRad="38100" dist="38100" dir="2700000" algn="tl">
                  <a:srgbClr val="000000">
                    <a:alpha val="43137"/>
                  </a:srgbClr>
                </a:outerShdw>
              </a:effectLst>
              <a:latin typeface="Calibri" pitchFamily="34" charset="0"/>
            </a:endParaRPr>
          </a:p>
        </p:txBody>
      </p:sp>
      <p:sp>
        <p:nvSpPr>
          <p:cNvPr id="26" name="CasellaDiTesto 25"/>
          <p:cNvSpPr txBox="1">
            <a:spLocks noChangeArrowheads="1"/>
          </p:cNvSpPr>
          <p:nvPr/>
        </p:nvSpPr>
        <p:spPr bwMode="auto">
          <a:xfrm>
            <a:off x="2318661" y="1553932"/>
            <a:ext cx="3853544" cy="954107"/>
          </a:xfrm>
          <a:prstGeom prst="rect">
            <a:avLst/>
          </a:prstGeom>
          <a:noFill/>
          <a:ln w="9525">
            <a:noFill/>
            <a:miter lim="800000"/>
            <a:headEnd/>
            <a:tailEnd/>
          </a:ln>
        </p:spPr>
        <p:txBody>
          <a:bodyPr wrap="square">
            <a:spAutoFit/>
          </a:bodyPr>
          <a:lstStyle/>
          <a:p>
            <a:r>
              <a:rPr lang="en-GB" sz="2800" b="1" dirty="0">
                <a:solidFill>
                  <a:srgbClr val="FFFF00"/>
                </a:solidFill>
                <a:latin typeface="Calibri" pitchFamily="34" charset="0"/>
              </a:rPr>
              <a:t>Additional components must be invoked</a:t>
            </a:r>
            <a:endParaRPr lang="en-GB" sz="2800" b="1" dirty="0">
              <a:solidFill>
                <a:srgbClr val="FFFF00"/>
              </a:solidFill>
              <a:effectLst>
                <a:outerShdw blurRad="38100" dist="38100" dir="2700000" algn="tl">
                  <a:srgbClr val="000000">
                    <a:alpha val="43137"/>
                  </a:srgbClr>
                </a:outerShdw>
              </a:effectLst>
              <a:latin typeface="Calibri" pitchFamily="34" charset="0"/>
            </a:endParaRPr>
          </a:p>
        </p:txBody>
      </p:sp>
      <p:sp>
        <p:nvSpPr>
          <p:cNvPr id="27" name="CasellaDiTesto 26"/>
          <p:cNvSpPr txBox="1">
            <a:spLocks noChangeArrowheads="1"/>
          </p:cNvSpPr>
          <p:nvPr/>
        </p:nvSpPr>
        <p:spPr bwMode="auto">
          <a:xfrm>
            <a:off x="3973289" y="6038846"/>
            <a:ext cx="2024744" cy="461665"/>
          </a:xfrm>
          <a:prstGeom prst="rect">
            <a:avLst/>
          </a:prstGeom>
          <a:noFill/>
          <a:ln w="9525">
            <a:noFill/>
            <a:miter lim="800000"/>
            <a:headEnd/>
            <a:tailEnd/>
          </a:ln>
        </p:spPr>
        <p:txBody>
          <a:bodyPr wrap="square">
            <a:spAutoFit/>
          </a:bodyPr>
          <a:lstStyle/>
          <a:p>
            <a:r>
              <a:rPr lang="en-GB" sz="2400" b="1" baseline="30000" dirty="0">
                <a:solidFill>
                  <a:schemeClr val="bg1"/>
                </a:solidFill>
                <a:latin typeface="Calibri" pitchFamily="34" charset="0"/>
              </a:rPr>
              <a:t>87</a:t>
            </a:r>
            <a:r>
              <a:rPr lang="en-GB" sz="2400" b="1" dirty="0">
                <a:solidFill>
                  <a:schemeClr val="bg1"/>
                </a:solidFill>
                <a:latin typeface="Calibri" pitchFamily="34" charset="0"/>
              </a:rPr>
              <a:t>Sr/</a:t>
            </a:r>
            <a:r>
              <a:rPr lang="en-GB" sz="2400" b="1" baseline="30000" dirty="0">
                <a:solidFill>
                  <a:schemeClr val="bg1"/>
                </a:solidFill>
                <a:latin typeface="Calibri" pitchFamily="34" charset="0"/>
              </a:rPr>
              <a:t>86</a:t>
            </a:r>
            <a:r>
              <a:rPr lang="en-GB" sz="2400" b="1" dirty="0">
                <a:solidFill>
                  <a:schemeClr val="bg1"/>
                </a:solidFill>
                <a:latin typeface="Calibri" pitchFamily="34" charset="0"/>
              </a:rPr>
              <a:t>Sr</a:t>
            </a:r>
            <a:endParaRPr lang="en-GB" sz="2400" b="1" dirty="0">
              <a:solidFill>
                <a:schemeClr val="bg1"/>
              </a:solidFill>
              <a:effectLst>
                <a:outerShdw blurRad="38100" dist="38100" dir="2700000" algn="tl">
                  <a:srgbClr val="000000">
                    <a:alpha val="43137"/>
                  </a:srgbClr>
                </a:outerShdw>
              </a:effectLst>
              <a:latin typeface="Calibri" pitchFamily="34" charset="0"/>
            </a:endParaRPr>
          </a:p>
        </p:txBody>
      </p:sp>
      <p:sp>
        <p:nvSpPr>
          <p:cNvPr id="28" name="CasellaDiTesto 27"/>
          <p:cNvSpPr txBox="1">
            <a:spLocks noChangeArrowheads="1"/>
          </p:cNvSpPr>
          <p:nvPr/>
        </p:nvSpPr>
        <p:spPr bwMode="auto">
          <a:xfrm rot="16200000">
            <a:off x="-781536" y="2773623"/>
            <a:ext cx="2111828" cy="461665"/>
          </a:xfrm>
          <a:prstGeom prst="rect">
            <a:avLst/>
          </a:prstGeom>
          <a:noFill/>
          <a:ln w="9525">
            <a:noFill/>
            <a:miter lim="800000"/>
            <a:headEnd/>
            <a:tailEnd/>
          </a:ln>
        </p:spPr>
        <p:txBody>
          <a:bodyPr wrap="square">
            <a:spAutoFit/>
          </a:bodyPr>
          <a:lstStyle/>
          <a:p>
            <a:r>
              <a:rPr lang="en-GB" sz="2400" b="1" baseline="30000" dirty="0">
                <a:solidFill>
                  <a:schemeClr val="bg1"/>
                </a:solidFill>
                <a:latin typeface="Calibri" pitchFamily="34" charset="0"/>
              </a:rPr>
              <a:t>143</a:t>
            </a:r>
            <a:r>
              <a:rPr lang="en-GB" sz="2400" b="1" dirty="0">
                <a:solidFill>
                  <a:schemeClr val="bg1"/>
                </a:solidFill>
                <a:latin typeface="Calibri" pitchFamily="34" charset="0"/>
              </a:rPr>
              <a:t>Nd/</a:t>
            </a:r>
            <a:r>
              <a:rPr lang="en-GB" sz="2400" b="1" baseline="30000" dirty="0">
                <a:solidFill>
                  <a:schemeClr val="bg1"/>
                </a:solidFill>
                <a:latin typeface="Calibri" pitchFamily="34" charset="0"/>
              </a:rPr>
              <a:t>144</a:t>
            </a:r>
            <a:r>
              <a:rPr lang="en-GB" sz="2400" b="1" dirty="0">
                <a:solidFill>
                  <a:schemeClr val="bg1"/>
                </a:solidFill>
                <a:latin typeface="Calibri" pitchFamily="34" charset="0"/>
              </a:rPr>
              <a:t>Nd</a:t>
            </a:r>
            <a:endParaRPr lang="en-GB" sz="2400" b="1" dirty="0">
              <a:solidFill>
                <a:schemeClr val="bg1"/>
              </a:solidFill>
              <a:effectLst>
                <a:outerShdw blurRad="38100" dist="38100" dir="2700000" algn="tl">
                  <a:srgbClr val="000000">
                    <a:alpha val="43137"/>
                  </a:srgbClr>
                </a:outerShdw>
              </a:effectLst>
              <a:latin typeface="Calibri" pitchFamily="34" charset="0"/>
            </a:endParaRPr>
          </a:p>
        </p:txBody>
      </p:sp>
      <p:sp>
        <p:nvSpPr>
          <p:cNvPr id="29" name="CasellaDiTesto 1"/>
          <p:cNvSpPr txBox="1"/>
          <p:nvPr/>
        </p:nvSpPr>
        <p:spPr>
          <a:xfrm>
            <a:off x="5707011" y="2152784"/>
            <a:ext cx="1126321" cy="4188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2000" i="1" dirty="0">
                <a:solidFill>
                  <a:schemeClr val="bg1"/>
                </a:solidFill>
              </a:rPr>
              <a:t>ChUR</a:t>
            </a:r>
          </a:p>
        </p:txBody>
      </p:sp>
    </p:spTree>
    <p:extLst>
      <p:ext uri="{BB962C8B-B14F-4D97-AF65-F5344CB8AC3E}">
        <p14:creationId xmlns:p14="http://schemas.microsoft.com/office/powerpoint/2010/main" val="3874437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1000"/>
                                        <p:tgtEl>
                                          <p:spTgt spid="2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up)">
                                      <p:cBhvr>
                                        <p:cTn id="53" dur="500"/>
                                        <p:tgtEl>
                                          <p:spTgt spid="3"/>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up)">
                                      <p:cBhvr>
                                        <p:cTn id="57" dur="500"/>
                                        <p:tgtEl>
                                          <p:spTgt spid="13"/>
                                        </p:tgtEl>
                                      </p:cBhvr>
                                    </p:animEffect>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500"/>
                                        <p:tgtEl>
                                          <p:spTgt spid="18"/>
                                        </p:tgtEl>
                                      </p:cBhvr>
                                    </p:animEffec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P spid="10" grpId="0" animBg="1"/>
      <p:bldP spid="11" grpId="0" animBg="1"/>
      <p:bldP spid="21" grpId="0"/>
      <p:bldP spid="22" grpId="0" animBg="1"/>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15140" name="Text Box 4"/>
          <p:cNvSpPr txBox="1">
            <a:spLocks noChangeArrowheads="1"/>
          </p:cNvSpPr>
          <p:nvPr/>
        </p:nvSpPr>
        <p:spPr bwMode="auto">
          <a:xfrm>
            <a:off x="371475" y="1344613"/>
            <a:ext cx="8401050" cy="4339650"/>
          </a:xfrm>
          <a:prstGeom prst="rect">
            <a:avLst/>
          </a:prstGeom>
          <a:noFill/>
          <a:ln w="9525" algn="ctr">
            <a:noFill/>
            <a:miter lim="800000"/>
            <a:headEnd/>
            <a:tailEnd/>
          </a:ln>
          <a:effectLst/>
        </p:spPr>
        <p:txBody>
          <a:bodyPr wrap="square">
            <a:spAutoFit/>
          </a:bodyPr>
          <a:lstStyle/>
          <a:p>
            <a:pPr algn="l">
              <a:spcBef>
                <a:spcPts val="0"/>
              </a:spcBef>
              <a:spcAft>
                <a:spcPts val="1800"/>
              </a:spcAft>
              <a:defRPr/>
            </a:pPr>
            <a:r>
              <a:rPr lang="en-GB" sz="2400" dirty="0">
                <a:solidFill>
                  <a:schemeClr val="bg1"/>
                </a:solidFill>
                <a:effectLst>
                  <a:outerShdw blurRad="38100" dist="38100" dir="2700000" algn="tl">
                    <a:srgbClr val="000000"/>
                  </a:outerShdw>
                </a:effectLst>
                <a:latin typeface="Calibri" pitchFamily="34" charset="0"/>
              </a:rPr>
              <a:t>The abundance of the two uranogenic lead isotopes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 and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 depend on the amount of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 and </a:t>
            </a:r>
            <a:r>
              <a:rPr lang="en-GB" sz="2400" baseline="30000" dirty="0">
                <a:solidFill>
                  <a:schemeClr val="bg1"/>
                </a:solidFill>
                <a:effectLst>
                  <a:outerShdw blurRad="38100" dist="38100" dir="2700000" algn="tl">
                    <a:srgbClr val="000000"/>
                  </a:outerShdw>
                </a:effectLst>
                <a:latin typeface="Calibri" pitchFamily="34" charset="0"/>
              </a:rPr>
              <a:t>235</a:t>
            </a:r>
            <a:r>
              <a:rPr lang="en-GB" sz="2400" dirty="0">
                <a:solidFill>
                  <a:schemeClr val="bg1"/>
                </a:solidFill>
                <a:effectLst>
                  <a:outerShdw blurRad="38100" dist="38100" dir="2700000" algn="tl">
                    <a:srgbClr val="000000"/>
                  </a:outerShdw>
                </a:effectLst>
                <a:latin typeface="Calibri" pitchFamily="34" charset="0"/>
              </a:rPr>
              <a:t>U transformation.</a:t>
            </a:r>
          </a:p>
          <a:p>
            <a:pPr algn="l">
              <a:spcBef>
                <a:spcPts val="0"/>
              </a:spcBef>
              <a:spcAft>
                <a:spcPts val="1800"/>
              </a:spcAft>
              <a:defRPr/>
            </a:pPr>
            <a:r>
              <a:rPr lang="en-GB" sz="2400" dirty="0">
                <a:solidFill>
                  <a:srgbClr val="FFFF00"/>
                </a:solidFill>
                <a:effectLst>
                  <a:outerShdw blurRad="38100" dist="38100" dir="2700000" algn="tl">
                    <a:srgbClr val="000000"/>
                  </a:outerShdw>
                </a:effectLst>
                <a:latin typeface="Calibri" pitchFamily="34" charset="0"/>
              </a:rPr>
              <a:t>The half-life of </a:t>
            </a:r>
            <a:r>
              <a:rPr lang="en-GB" sz="2400" baseline="30000" dirty="0">
                <a:solidFill>
                  <a:srgbClr val="FFFF00"/>
                </a:solidFill>
                <a:effectLst>
                  <a:outerShdw blurRad="38100" dist="38100" dir="2700000" algn="tl">
                    <a:srgbClr val="000000"/>
                  </a:outerShdw>
                </a:effectLst>
                <a:latin typeface="Calibri" pitchFamily="34" charset="0"/>
              </a:rPr>
              <a:t>235</a:t>
            </a:r>
            <a:r>
              <a:rPr lang="en-GB" sz="2400" dirty="0">
                <a:solidFill>
                  <a:srgbClr val="FFFF00"/>
                </a:solidFill>
                <a:effectLst>
                  <a:outerShdw blurRad="38100" dist="38100" dir="2700000" algn="tl">
                    <a:srgbClr val="000000"/>
                  </a:outerShdw>
                </a:effectLst>
                <a:latin typeface="Calibri" pitchFamily="34" charset="0"/>
              </a:rPr>
              <a:t>U is much shorter than that of </a:t>
            </a:r>
            <a:r>
              <a:rPr lang="en-GB" sz="2400" baseline="30000" dirty="0">
                <a:solidFill>
                  <a:srgbClr val="FFFF00"/>
                </a:solidFill>
                <a:effectLst>
                  <a:outerShdw blurRad="38100" dist="38100" dir="2700000" algn="tl">
                    <a:srgbClr val="000000"/>
                  </a:outerShdw>
                </a:effectLst>
                <a:latin typeface="Calibri" pitchFamily="34" charset="0"/>
              </a:rPr>
              <a:t>238</a:t>
            </a:r>
            <a:r>
              <a:rPr lang="en-GB" sz="2400" dirty="0">
                <a:solidFill>
                  <a:srgbClr val="FFFF00"/>
                </a:solidFill>
                <a:effectLst>
                  <a:outerShdw blurRad="38100" dist="38100" dir="2700000" algn="tl">
                    <a:srgbClr val="000000"/>
                  </a:outerShdw>
                </a:effectLst>
                <a:latin typeface="Calibri" pitchFamily="34" charset="0"/>
              </a:rPr>
              <a:t>U:</a:t>
            </a:r>
          </a:p>
          <a:p>
            <a:pPr algn="l">
              <a:spcBef>
                <a:spcPts val="0"/>
              </a:spcBef>
              <a:spcAft>
                <a:spcPts val="600"/>
              </a:spcAft>
              <a:defRPr/>
            </a:pPr>
            <a:r>
              <a:rPr lang="en-GB" sz="2400" baseline="30000" dirty="0">
                <a:solidFill>
                  <a:schemeClr val="bg1"/>
                </a:solidFill>
                <a:effectLst>
                  <a:outerShdw blurRad="38100" dist="38100" dir="2700000" algn="tl">
                    <a:srgbClr val="000000"/>
                  </a:outerShdw>
                </a:effectLst>
                <a:latin typeface="Calibri" pitchFamily="34" charset="0"/>
              </a:rPr>
              <a:t>235</a:t>
            </a:r>
            <a:r>
              <a:rPr lang="en-GB" sz="2400" dirty="0">
                <a:solidFill>
                  <a:schemeClr val="bg1"/>
                </a:solidFill>
                <a:effectLst>
                  <a:outerShdw blurRad="38100" dist="38100" dir="2700000" algn="tl">
                    <a:srgbClr val="000000"/>
                  </a:outerShdw>
                </a:effectLst>
                <a:latin typeface="Calibri" pitchFamily="34" charset="0"/>
              </a:rPr>
              <a:t>U →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 Half time = 7.04 * 10</a:t>
            </a:r>
            <a:r>
              <a:rPr lang="en-GB" sz="2400" baseline="30000" dirty="0">
                <a:solidFill>
                  <a:srgbClr val="FF0000"/>
                </a:solidFill>
                <a:effectLst>
                  <a:outerShdw blurRad="38100" dist="38100" dir="2700000" algn="tl">
                    <a:srgbClr val="000000"/>
                  </a:outerShdw>
                </a:effectLst>
                <a:latin typeface="Calibri" pitchFamily="34" charset="0"/>
              </a:rPr>
              <a:t>8</a:t>
            </a:r>
            <a:r>
              <a:rPr lang="en-GB" sz="2400" dirty="0">
                <a:solidFill>
                  <a:schemeClr val="bg1"/>
                </a:solidFill>
                <a:effectLst>
                  <a:outerShdw blurRad="38100" dist="38100" dir="2700000" algn="tl">
                    <a:srgbClr val="000000"/>
                  </a:outerShdw>
                </a:effectLst>
                <a:latin typeface="Calibri" pitchFamily="34" charset="0"/>
              </a:rPr>
              <a:t> yr</a:t>
            </a:r>
          </a:p>
          <a:p>
            <a:pPr algn="l">
              <a:spcBef>
                <a:spcPts val="0"/>
              </a:spcBef>
              <a:spcAft>
                <a:spcPts val="1800"/>
              </a:spcAft>
              <a:defRPr/>
            </a:pP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 →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 Half time = 4.47 * 10</a:t>
            </a:r>
            <a:r>
              <a:rPr lang="en-GB" sz="2400" baseline="30000" dirty="0">
                <a:solidFill>
                  <a:srgbClr val="FF0000"/>
                </a:solidFill>
                <a:effectLst>
                  <a:outerShdw blurRad="38100" dist="38100" dir="2700000" algn="tl">
                    <a:srgbClr val="000000"/>
                  </a:outerShdw>
                </a:effectLst>
                <a:latin typeface="Calibri" pitchFamily="34" charset="0"/>
              </a:rPr>
              <a:t>9</a:t>
            </a:r>
            <a:r>
              <a:rPr lang="en-GB" sz="2400" dirty="0">
                <a:solidFill>
                  <a:schemeClr val="bg1"/>
                </a:solidFill>
                <a:effectLst>
                  <a:outerShdw blurRad="38100" dist="38100" dir="2700000" algn="tl">
                    <a:srgbClr val="000000"/>
                  </a:outerShdw>
                </a:effectLst>
                <a:latin typeface="Calibri" pitchFamily="34" charset="0"/>
              </a:rPr>
              <a:t> yr</a:t>
            </a:r>
          </a:p>
          <a:p>
            <a:pPr algn="l">
              <a:spcBef>
                <a:spcPts val="0"/>
              </a:spcBef>
              <a:spcAft>
                <a:spcPts val="1800"/>
              </a:spcAft>
              <a:defRPr/>
            </a:pPr>
            <a:r>
              <a:rPr lang="en-GB" sz="2400" dirty="0">
                <a:solidFill>
                  <a:schemeClr val="bg1"/>
                </a:solidFill>
                <a:effectLst>
                  <a:outerShdw blurRad="38100" dist="38100" dir="2700000" algn="tl">
                    <a:srgbClr val="000000"/>
                  </a:outerShdw>
                </a:effectLst>
                <a:latin typeface="Calibri" pitchFamily="34" charset="0"/>
              </a:rPr>
              <a:t>This means that </a:t>
            </a:r>
            <a:r>
              <a:rPr lang="en-GB" sz="2400" baseline="30000" dirty="0">
                <a:solidFill>
                  <a:srgbClr val="FFFF00"/>
                </a:solidFill>
                <a:effectLst>
                  <a:outerShdw blurRad="38100" dist="38100" dir="2700000" algn="tl">
                    <a:srgbClr val="000000"/>
                  </a:outerShdw>
                </a:effectLst>
                <a:latin typeface="Calibri" pitchFamily="34" charset="0"/>
              </a:rPr>
              <a:t>235</a:t>
            </a:r>
            <a:r>
              <a:rPr lang="en-GB" sz="2400" dirty="0">
                <a:solidFill>
                  <a:srgbClr val="FFFF00"/>
                </a:solidFill>
                <a:effectLst>
                  <a:outerShdw blurRad="38100" dist="38100" dir="2700000" algn="tl">
                    <a:srgbClr val="000000"/>
                  </a:outerShdw>
                </a:effectLst>
                <a:latin typeface="Calibri" pitchFamily="34" charset="0"/>
              </a:rPr>
              <a:t>U decays (is transformed in Pb) more rapidly than </a:t>
            </a:r>
            <a:r>
              <a:rPr lang="en-GB" sz="2400" baseline="30000" dirty="0">
                <a:solidFill>
                  <a:srgbClr val="FFFF00"/>
                </a:solidFill>
                <a:effectLst>
                  <a:outerShdw blurRad="38100" dist="38100" dir="2700000" algn="tl">
                    <a:srgbClr val="000000"/>
                  </a:outerShdw>
                </a:effectLst>
                <a:latin typeface="Calibri" pitchFamily="34" charset="0"/>
              </a:rPr>
              <a:t>238</a:t>
            </a:r>
            <a:r>
              <a:rPr lang="en-GB" sz="2400" dirty="0">
                <a:solidFill>
                  <a:srgbClr val="FFFF00"/>
                </a:solidFill>
                <a:effectLst>
                  <a:outerShdw blurRad="38100" dist="38100" dir="2700000" algn="tl">
                    <a:srgbClr val="000000"/>
                  </a:outerShdw>
                </a:effectLst>
                <a:latin typeface="Calibri" pitchFamily="34" charset="0"/>
              </a:rPr>
              <a:t>U</a:t>
            </a:r>
            <a:r>
              <a:rPr lang="en-GB" sz="2400" dirty="0">
                <a:solidFill>
                  <a:schemeClr val="bg1"/>
                </a:solidFill>
                <a:effectLst>
                  <a:outerShdw blurRad="38100" dist="38100" dir="2700000" algn="tl">
                    <a:srgbClr val="000000"/>
                  </a:outerShdw>
                </a:effectLst>
                <a:latin typeface="Calibri" pitchFamily="34" charset="0"/>
              </a:rPr>
              <a:t>. As a result, on a plot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vs.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Pb isotopic evolution follows curved paths. The exact path that is followed depends upon </a:t>
            </a:r>
            <a:r>
              <a:rPr lang="en-GB" sz="2400" i="1" dirty="0">
                <a:solidFill>
                  <a:schemeClr val="bg1"/>
                </a:solidFill>
                <a:effectLst>
                  <a:outerShdw blurRad="38100" dist="38100" dir="2700000" algn="tl">
                    <a:srgbClr val="000000"/>
                  </a:outerShdw>
                </a:effectLst>
                <a:latin typeface="Calibri" pitchFamily="34" charset="0"/>
              </a:rPr>
              <a:t>μ</a:t>
            </a:r>
            <a:r>
              <a:rPr lang="en-GB" sz="2400" dirty="0">
                <a:solidFill>
                  <a:schemeClr val="bg1"/>
                </a:solidFill>
                <a:effectLst>
                  <a:outerShdw blurRad="38100" dist="38100" dir="2700000" algn="tl">
                    <a:srgbClr val="000000"/>
                  </a:outerShdw>
                </a:effectLst>
                <a:latin typeface="Calibri" pitchFamily="34" charset="0"/>
              </a:rPr>
              <a:t>.</a:t>
            </a: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5140">
                                            <p:txEl>
                                              <p:pRg st="0" end="0"/>
                                            </p:txEl>
                                          </p:spTgt>
                                        </p:tgtEl>
                                        <p:attrNameLst>
                                          <p:attrName>style.visibility</p:attrName>
                                        </p:attrNameLst>
                                      </p:cBhvr>
                                      <p:to>
                                        <p:strVal val="visible"/>
                                      </p:to>
                                    </p:set>
                                    <p:animEffect transition="in" filter="fade">
                                      <p:cBhvr>
                                        <p:cTn id="7" dur="500"/>
                                        <p:tgtEl>
                                          <p:spTgt spid="1115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5140">
                                            <p:txEl>
                                              <p:pRg st="1" end="1"/>
                                            </p:txEl>
                                          </p:spTgt>
                                        </p:tgtEl>
                                        <p:attrNameLst>
                                          <p:attrName>style.visibility</p:attrName>
                                        </p:attrNameLst>
                                      </p:cBhvr>
                                      <p:to>
                                        <p:strVal val="visible"/>
                                      </p:to>
                                    </p:set>
                                    <p:animEffect transition="in" filter="fade">
                                      <p:cBhvr>
                                        <p:cTn id="12" dur="500"/>
                                        <p:tgtEl>
                                          <p:spTgt spid="1115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5140">
                                            <p:txEl>
                                              <p:pRg st="2" end="2"/>
                                            </p:txEl>
                                          </p:spTgt>
                                        </p:tgtEl>
                                        <p:attrNameLst>
                                          <p:attrName>style.visibility</p:attrName>
                                        </p:attrNameLst>
                                      </p:cBhvr>
                                      <p:to>
                                        <p:strVal val="visible"/>
                                      </p:to>
                                    </p:set>
                                    <p:animEffect transition="in" filter="fade">
                                      <p:cBhvr>
                                        <p:cTn id="17" dur="500"/>
                                        <p:tgtEl>
                                          <p:spTgt spid="1115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15140">
                                            <p:txEl>
                                              <p:pRg st="3" end="3"/>
                                            </p:txEl>
                                          </p:spTgt>
                                        </p:tgtEl>
                                        <p:attrNameLst>
                                          <p:attrName>style.visibility</p:attrName>
                                        </p:attrNameLst>
                                      </p:cBhvr>
                                      <p:to>
                                        <p:strVal val="visible"/>
                                      </p:to>
                                    </p:set>
                                    <p:animEffect transition="in" filter="fade">
                                      <p:cBhvr>
                                        <p:cTn id="22" dur="500"/>
                                        <p:tgtEl>
                                          <p:spTgt spid="11151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15140">
                                            <p:txEl>
                                              <p:pRg st="4" end="4"/>
                                            </p:txEl>
                                          </p:spTgt>
                                        </p:tgtEl>
                                        <p:attrNameLst>
                                          <p:attrName>style.visibility</p:attrName>
                                        </p:attrNameLst>
                                      </p:cBhvr>
                                      <p:to>
                                        <p:strVal val="visible"/>
                                      </p:to>
                                    </p:set>
                                    <p:animEffect transition="in" filter="fade">
                                      <p:cBhvr>
                                        <p:cTn id="27" dur="500"/>
                                        <p:tgtEl>
                                          <p:spTgt spid="11151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40"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a:graphicFrameLocks/>
          </p:cNvGraphicFramePr>
          <p:nvPr>
            <p:extLst>
              <p:ext uri="{D42A27DB-BD31-4B8C-83A1-F6EECF244321}">
                <p14:modId xmlns:p14="http://schemas.microsoft.com/office/powerpoint/2010/main" val="3114417426"/>
              </p:ext>
            </p:extLst>
          </p:nvPr>
        </p:nvGraphicFramePr>
        <p:xfrm>
          <a:off x="271574" y="105611"/>
          <a:ext cx="8867274" cy="6391442"/>
        </p:xfrm>
        <a:graphic>
          <a:graphicData uri="http://schemas.openxmlformats.org/drawingml/2006/chart">
            <c:chart xmlns:c="http://schemas.openxmlformats.org/drawingml/2006/chart" xmlns:r="http://schemas.openxmlformats.org/officeDocument/2006/relationships" r:id="rId2"/>
          </a:graphicData>
        </a:graphic>
      </p:graphicFrame>
      <p:sp>
        <p:nvSpPr>
          <p:cNvPr id="21" name="CasellaDiTesto 20"/>
          <p:cNvSpPr txBox="1">
            <a:spLocks noChangeArrowheads="1"/>
          </p:cNvSpPr>
          <p:nvPr/>
        </p:nvSpPr>
        <p:spPr bwMode="auto">
          <a:xfrm>
            <a:off x="2618247" y="2609846"/>
            <a:ext cx="6046787" cy="830997"/>
          </a:xfrm>
          <a:prstGeom prst="rect">
            <a:avLst/>
          </a:prstGeom>
          <a:noFill/>
          <a:ln w="9525">
            <a:noFill/>
            <a:miter lim="800000"/>
            <a:headEnd/>
            <a:tailEnd/>
          </a:ln>
        </p:spPr>
        <p:txBody>
          <a:bodyPr wrap="square">
            <a:spAutoFit/>
          </a:bodyPr>
          <a:lstStyle/>
          <a:p>
            <a:r>
              <a:rPr lang="en-GB" sz="2400" dirty="0">
                <a:solidFill>
                  <a:schemeClr val="bg1"/>
                </a:solidFill>
                <a:effectLst>
                  <a:outerShdw blurRad="38100" dist="38100" dir="2700000" algn="tl">
                    <a:srgbClr val="000000">
                      <a:alpha val="43137"/>
                    </a:srgbClr>
                  </a:outerShdw>
                </a:effectLst>
                <a:latin typeface="Calibri" pitchFamily="34" charset="0"/>
              </a:rPr>
              <a:t>Not all the igneous rocks can be explained with a "simple" four-component mantle source.</a:t>
            </a:r>
          </a:p>
        </p:txBody>
      </p:sp>
      <p:sp>
        <p:nvSpPr>
          <p:cNvPr id="23" name="CasellaDiTesto 22"/>
          <p:cNvSpPr txBox="1">
            <a:spLocks noChangeArrowheads="1"/>
          </p:cNvSpPr>
          <p:nvPr/>
        </p:nvSpPr>
        <p:spPr bwMode="auto">
          <a:xfrm>
            <a:off x="4284895" y="3611333"/>
            <a:ext cx="4582887" cy="707886"/>
          </a:xfrm>
          <a:prstGeom prst="rect">
            <a:avLst/>
          </a:prstGeom>
          <a:noFill/>
          <a:ln w="9525">
            <a:noFill/>
            <a:miter lim="800000"/>
            <a:headEnd/>
            <a:tailEnd/>
          </a:ln>
        </p:spPr>
        <p:txBody>
          <a:bodyPr wrap="square">
            <a:spAutoFit/>
          </a:bodyPr>
          <a:lstStyle/>
          <a:p>
            <a:r>
              <a:rPr lang="en-GB" sz="2000" i="1" dirty="0">
                <a:solidFill>
                  <a:schemeClr val="bg1"/>
                </a:solidFill>
                <a:effectLst>
                  <a:outerShdw blurRad="38100" dist="38100" dir="2700000" algn="tl">
                    <a:srgbClr val="000000">
                      <a:alpha val="43137"/>
                    </a:srgbClr>
                  </a:outerShdw>
                </a:effectLst>
                <a:latin typeface="Calibri" pitchFamily="34" charset="0"/>
              </a:rPr>
              <a:t>Ultrapotassic rocks from Tibet</a:t>
            </a:r>
          </a:p>
          <a:p>
            <a:r>
              <a:rPr lang="en-GB" sz="2000" i="1" dirty="0">
                <a:solidFill>
                  <a:schemeClr val="bg1"/>
                </a:solidFill>
                <a:effectLst>
                  <a:outerShdw blurRad="38100" dist="38100" dir="2700000" algn="tl">
                    <a:srgbClr val="000000">
                      <a:alpha val="43137"/>
                    </a:srgbClr>
                  </a:outerShdw>
                </a:effectLst>
                <a:latin typeface="Calibri" pitchFamily="34" charset="0"/>
              </a:rPr>
              <a:t>(lamproites, lamprophyres and leucitites)</a:t>
            </a:r>
          </a:p>
        </p:txBody>
      </p:sp>
      <p:sp>
        <p:nvSpPr>
          <p:cNvPr id="24" name="CasellaDiTesto 23"/>
          <p:cNvSpPr txBox="1">
            <a:spLocks noChangeArrowheads="1"/>
          </p:cNvSpPr>
          <p:nvPr/>
        </p:nvSpPr>
        <p:spPr bwMode="auto">
          <a:xfrm>
            <a:off x="1774379" y="225874"/>
            <a:ext cx="4920342"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"Classical" four mantle end-members identified for oceanic basalts.</a:t>
            </a:r>
            <a:endParaRPr lang="en-GB" sz="2000" dirty="0">
              <a:solidFill>
                <a:schemeClr val="bg1"/>
              </a:solidFill>
              <a:effectLst>
                <a:outerShdw blurRad="38100" dist="38100" dir="2700000" algn="tl">
                  <a:srgbClr val="000000">
                    <a:alpha val="43137"/>
                  </a:srgbClr>
                </a:outerShdw>
              </a:effectLst>
              <a:latin typeface="Calibri" pitchFamily="34" charset="0"/>
            </a:endParaRPr>
          </a:p>
        </p:txBody>
      </p:sp>
      <p:sp>
        <p:nvSpPr>
          <p:cNvPr id="25" name="CasellaDiTesto 24"/>
          <p:cNvSpPr txBox="1">
            <a:spLocks noChangeArrowheads="1"/>
          </p:cNvSpPr>
          <p:nvPr/>
        </p:nvSpPr>
        <p:spPr bwMode="auto">
          <a:xfrm>
            <a:off x="1807033" y="879018"/>
            <a:ext cx="487680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None of the Chinese ultrapotassic rocks plots in the DMM-HIMU-EMI-EMII quadrilateral.</a:t>
            </a:r>
            <a:endParaRPr lang="en-GB" sz="2000" dirty="0">
              <a:solidFill>
                <a:schemeClr val="bg1"/>
              </a:solidFill>
              <a:effectLst>
                <a:outerShdw blurRad="38100" dist="38100" dir="2700000" algn="tl">
                  <a:srgbClr val="000000">
                    <a:alpha val="43137"/>
                  </a:srgbClr>
                </a:outerShdw>
              </a:effectLst>
              <a:latin typeface="Calibri" pitchFamily="34" charset="0"/>
            </a:endParaRPr>
          </a:p>
        </p:txBody>
      </p:sp>
      <p:sp>
        <p:nvSpPr>
          <p:cNvPr id="26" name="CasellaDiTesto 25"/>
          <p:cNvSpPr txBox="1">
            <a:spLocks noChangeArrowheads="1"/>
          </p:cNvSpPr>
          <p:nvPr/>
        </p:nvSpPr>
        <p:spPr bwMode="auto">
          <a:xfrm>
            <a:off x="2318661" y="1553932"/>
            <a:ext cx="3853544" cy="954107"/>
          </a:xfrm>
          <a:prstGeom prst="rect">
            <a:avLst/>
          </a:prstGeom>
          <a:noFill/>
          <a:ln w="9525">
            <a:noFill/>
            <a:miter lim="800000"/>
            <a:headEnd/>
            <a:tailEnd/>
          </a:ln>
        </p:spPr>
        <p:txBody>
          <a:bodyPr wrap="square">
            <a:spAutoFit/>
          </a:bodyPr>
          <a:lstStyle/>
          <a:p>
            <a:r>
              <a:rPr lang="en-GB" sz="2800" b="1" dirty="0">
                <a:solidFill>
                  <a:srgbClr val="FFFF00"/>
                </a:solidFill>
                <a:latin typeface="Calibri" pitchFamily="34" charset="0"/>
              </a:rPr>
              <a:t>Additional components must be invoked</a:t>
            </a:r>
            <a:endParaRPr lang="en-GB" sz="2800" b="1" dirty="0">
              <a:solidFill>
                <a:srgbClr val="FFFF00"/>
              </a:solidFill>
              <a:effectLst>
                <a:outerShdw blurRad="38100" dist="38100" dir="2700000" algn="tl">
                  <a:srgbClr val="000000">
                    <a:alpha val="43137"/>
                  </a:srgbClr>
                </a:outerShdw>
              </a:effectLst>
              <a:latin typeface="Calibri" pitchFamily="34" charset="0"/>
            </a:endParaRPr>
          </a:p>
        </p:txBody>
      </p:sp>
      <p:sp>
        <p:nvSpPr>
          <p:cNvPr id="27" name="CasellaDiTesto 26"/>
          <p:cNvSpPr txBox="1">
            <a:spLocks noChangeArrowheads="1"/>
          </p:cNvSpPr>
          <p:nvPr/>
        </p:nvSpPr>
        <p:spPr bwMode="auto">
          <a:xfrm>
            <a:off x="3973289" y="6038846"/>
            <a:ext cx="2024744" cy="461665"/>
          </a:xfrm>
          <a:prstGeom prst="rect">
            <a:avLst/>
          </a:prstGeom>
          <a:noFill/>
          <a:ln w="9525">
            <a:noFill/>
            <a:miter lim="800000"/>
            <a:headEnd/>
            <a:tailEnd/>
          </a:ln>
        </p:spPr>
        <p:txBody>
          <a:bodyPr wrap="square">
            <a:spAutoFit/>
          </a:bodyPr>
          <a:lstStyle/>
          <a:p>
            <a:r>
              <a:rPr lang="en-GB" sz="2400" b="1" baseline="30000" dirty="0">
                <a:solidFill>
                  <a:schemeClr val="bg1"/>
                </a:solidFill>
                <a:latin typeface="Calibri" pitchFamily="34" charset="0"/>
              </a:rPr>
              <a:t>87</a:t>
            </a:r>
            <a:r>
              <a:rPr lang="en-GB" sz="2400" b="1" dirty="0">
                <a:solidFill>
                  <a:schemeClr val="bg1"/>
                </a:solidFill>
                <a:latin typeface="Calibri" pitchFamily="34" charset="0"/>
              </a:rPr>
              <a:t>Sr/</a:t>
            </a:r>
            <a:r>
              <a:rPr lang="en-GB" sz="2400" b="1" baseline="30000" dirty="0">
                <a:solidFill>
                  <a:schemeClr val="bg1"/>
                </a:solidFill>
                <a:latin typeface="Calibri" pitchFamily="34" charset="0"/>
              </a:rPr>
              <a:t>86</a:t>
            </a:r>
            <a:r>
              <a:rPr lang="en-GB" sz="2400" b="1" dirty="0">
                <a:solidFill>
                  <a:schemeClr val="bg1"/>
                </a:solidFill>
                <a:latin typeface="Calibri" pitchFamily="34" charset="0"/>
              </a:rPr>
              <a:t>Sr</a:t>
            </a:r>
            <a:endParaRPr lang="en-GB" sz="2400" b="1" dirty="0">
              <a:solidFill>
                <a:schemeClr val="bg1"/>
              </a:solidFill>
              <a:effectLst>
                <a:outerShdw blurRad="38100" dist="38100" dir="2700000" algn="tl">
                  <a:srgbClr val="000000">
                    <a:alpha val="43137"/>
                  </a:srgbClr>
                </a:outerShdw>
              </a:effectLst>
              <a:latin typeface="Calibri" pitchFamily="34" charset="0"/>
            </a:endParaRPr>
          </a:p>
        </p:txBody>
      </p:sp>
      <p:sp>
        <p:nvSpPr>
          <p:cNvPr id="2" name="Rettangolo 1"/>
          <p:cNvSpPr/>
          <p:nvPr/>
        </p:nvSpPr>
        <p:spPr bwMode="auto">
          <a:xfrm>
            <a:off x="1796143" y="261257"/>
            <a:ext cx="4778828" cy="218802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CasellaDiTesto 1"/>
          <p:cNvSpPr txBox="1"/>
          <p:nvPr/>
        </p:nvSpPr>
        <p:spPr>
          <a:xfrm>
            <a:off x="5707011" y="2152784"/>
            <a:ext cx="1126321" cy="4188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2000" i="1" dirty="0">
                <a:solidFill>
                  <a:schemeClr val="bg1"/>
                </a:solidFill>
              </a:rPr>
              <a:t>ChUR</a:t>
            </a:r>
          </a:p>
        </p:txBody>
      </p:sp>
      <p:cxnSp>
        <p:nvCxnSpPr>
          <p:cNvPr id="3" name="Connettore 1 2"/>
          <p:cNvCxnSpPr/>
          <p:nvPr/>
        </p:nvCxnSpPr>
        <p:spPr bwMode="auto">
          <a:xfrm>
            <a:off x="1252950" y="373380"/>
            <a:ext cx="121920" cy="1120140"/>
          </a:xfrm>
          <a:prstGeom prst="line">
            <a:avLst/>
          </a:prstGeom>
          <a:noFill/>
          <a:ln w="38100" cap="flat" cmpd="sng" algn="ctr">
            <a:solidFill>
              <a:schemeClr val="bg1"/>
            </a:solidFill>
            <a:prstDash val="solid"/>
            <a:round/>
            <a:headEnd type="none" w="med" len="med"/>
            <a:tailEnd type="none" w="med" len="med"/>
          </a:ln>
          <a:effectLst/>
        </p:spPr>
      </p:cxnSp>
      <p:cxnSp>
        <p:nvCxnSpPr>
          <p:cNvPr id="13" name="Connettore 1 12"/>
          <p:cNvCxnSpPr/>
          <p:nvPr/>
        </p:nvCxnSpPr>
        <p:spPr bwMode="auto">
          <a:xfrm>
            <a:off x="1390110" y="1737360"/>
            <a:ext cx="358140" cy="1775460"/>
          </a:xfrm>
          <a:prstGeom prst="line">
            <a:avLst/>
          </a:prstGeom>
          <a:noFill/>
          <a:ln w="38100" cap="flat" cmpd="sng" algn="ctr">
            <a:solidFill>
              <a:schemeClr val="bg1"/>
            </a:solidFill>
            <a:prstDash val="solid"/>
            <a:round/>
            <a:headEnd type="none" w="med" len="med"/>
            <a:tailEnd type="none" w="med" len="med"/>
          </a:ln>
          <a:effectLst/>
        </p:spPr>
      </p:cxnSp>
      <p:cxnSp>
        <p:nvCxnSpPr>
          <p:cNvPr id="15" name="Connettore 1 14"/>
          <p:cNvCxnSpPr/>
          <p:nvPr/>
        </p:nvCxnSpPr>
        <p:spPr bwMode="auto">
          <a:xfrm flipH="1">
            <a:off x="1839690" y="2446020"/>
            <a:ext cx="480060" cy="1127760"/>
          </a:xfrm>
          <a:prstGeom prst="line">
            <a:avLst/>
          </a:prstGeom>
          <a:noFill/>
          <a:ln w="38100" cap="flat" cmpd="sng" algn="ctr">
            <a:solidFill>
              <a:schemeClr val="bg1"/>
            </a:solidFill>
            <a:prstDash val="solid"/>
            <a:round/>
            <a:headEnd type="none" w="med" len="med"/>
            <a:tailEnd type="none" w="med" len="med"/>
          </a:ln>
          <a:effectLst/>
        </p:spPr>
      </p:cxnSp>
      <p:cxnSp>
        <p:nvCxnSpPr>
          <p:cNvPr id="18" name="Connettore 1 17"/>
          <p:cNvCxnSpPr/>
          <p:nvPr/>
        </p:nvCxnSpPr>
        <p:spPr bwMode="auto">
          <a:xfrm>
            <a:off x="1291050" y="365760"/>
            <a:ext cx="1043623" cy="2004060"/>
          </a:xfrm>
          <a:prstGeom prst="line">
            <a:avLst/>
          </a:prstGeom>
          <a:noFill/>
          <a:ln w="38100" cap="flat" cmpd="sng" algn="ctr">
            <a:solidFill>
              <a:schemeClr val="bg1"/>
            </a:solidFill>
            <a:prstDash val="solid"/>
            <a:round/>
            <a:headEnd type="none" w="med" len="med"/>
            <a:tailEnd type="none" w="med" len="med"/>
          </a:ln>
          <a:effectLst/>
        </p:spPr>
      </p:cxnSp>
      <p:sp>
        <p:nvSpPr>
          <p:cNvPr id="9" name="Ovale 8"/>
          <p:cNvSpPr/>
          <p:nvPr/>
        </p:nvSpPr>
        <p:spPr>
          <a:xfrm>
            <a:off x="896462" y="1137444"/>
            <a:ext cx="972000" cy="972000"/>
          </a:xfrm>
          <a:prstGeom prst="ellipse">
            <a:avLst/>
          </a:prstGeom>
          <a:solidFill>
            <a:srgbClr val="FF33CC"/>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600" b="1" dirty="0">
                <a:solidFill>
                  <a:schemeClr val="tx1"/>
                </a:solidFill>
                <a:effectLst/>
                <a:latin typeface="Calibri" pitchFamily="34" charset="0"/>
              </a:rPr>
              <a:t>HIMU</a:t>
            </a:r>
          </a:p>
        </p:txBody>
      </p:sp>
      <p:sp>
        <p:nvSpPr>
          <p:cNvPr id="10" name="Ovale 9"/>
          <p:cNvSpPr/>
          <p:nvPr/>
        </p:nvSpPr>
        <p:spPr>
          <a:xfrm>
            <a:off x="1312298" y="3088152"/>
            <a:ext cx="972000" cy="972000"/>
          </a:xfrm>
          <a:prstGeom prst="ellipse">
            <a:avLst/>
          </a:prstGeom>
          <a:solidFill>
            <a:srgbClr val="FFFF00"/>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600" b="1" dirty="0">
                <a:solidFill>
                  <a:schemeClr val="tx1"/>
                </a:solidFill>
                <a:effectLst/>
                <a:latin typeface="Calibri" pitchFamily="34" charset="0"/>
              </a:rPr>
              <a:t>EMI</a:t>
            </a:r>
          </a:p>
        </p:txBody>
      </p:sp>
      <p:sp>
        <p:nvSpPr>
          <p:cNvPr id="11" name="Ovale 10"/>
          <p:cNvSpPr/>
          <p:nvPr/>
        </p:nvSpPr>
        <p:spPr>
          <a:xfrm>
            <a:off x="1856574" y="1853937"/>
            <a:ext cx="972000" cy="972000"/>
          </a:xfrm>
          <a:prstGeom prst="ellipse">
            <a:avLst/>
          </a:prstGeom>
          <a:solidFill>
            <a:srgbClr val="FF0000"/>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600" b="1" dirty="0">
                <a:solidFill>
                  <a:schemeClr val="tx1"/>
                </a:solidFill>
                <a:effectLst/>
                <a:latin typeface="Calibri" pitchFamily="34" charset="0"/>
              </a:rPr>
              <a:t>EMII</a:t>
            </a:r>
          </a:p>
        </p:txBody>
      </p:sp>
      <p:sp>
        <p:nvSpPr>
          <p:cNvPr id="28" name="CasellaDiTesto 27"/>
          <p:cNvSpPr txBox="1">
            <a:spLocks noChangeArrowheads="1"/>
          </p:cNvSpPr>
          <p:nvPr/>
        </p:nvSpPr>
        <p:spPr bwMode="auto">
          <a:xfrm rot="16200000">
            <a:off x="-781536" y="2773623"/>
            <a:ext cx="2111828" cy="461665"/>
          </a:xfrm>
          <a:prstGeom prst="rect">
            <a:avLst/>
          </a:prstGeom>
          <a:noFill/>
          <a:ln w="9525">
            <a:noFill/>
            <a:miter lim="800000"/>
            <a:headEnd/>
            <a:tailEnd/>
          </a:ln>
        </p:spPr>
        <p:txBody>
          <a:bodyPr wrap="square">
            <a:spAutoFit/>
          </a:bodyPr>
          <a:lstStyle/>
          <a:p>
            <a:r>
              <a:rPr lang="en-GB" sz="2400" b="1" baseline="30000" dirty="0">
                <a:solidFill>
                  <a:schemeClr val="bg1"/>
                </a:solidFill>
                <a:latin typeface="Calibri" pitchFamily="34" charset="0"/>
              </a:rPr>
              <a:t>143</a:t>
            </a:r>
            <a:r>
              <a:rPr lang="en-GB" sz="2400" b="1" dirty="0">
                <a:solidFill>
                  <a:schemeClr val="bg1"/>
                </a:solidFill>
                <a:latin typeface="Calibri" pitchFamily="34" charset="0"/>
              </a:rPr>
              <a:t>Nd/</a:t>
            </a:r>
            <a:r>
              <a:rPr lang="en-GB" sz="2400" b="1" baseline="30000" dirty="0">
                <a:solidFill>
                  <a:schemeClr val="bg1"/>
                </a:solidFill>
                <a:latin typeface="Calibri" pitchFamily="34" charset="0"/>
              </a:rPr>
              <a:t>144</a:t>
            </a:r>
            <a:r>
              <a:rPr lang="en-GB" sz="2400" b="1" dirty="0">
                <a:solidFill>
                  <a:schemeClr val="bg1"/>
                </a:solidFill>
                <a:latin typeface="Calibri" pitchFamily="34" charset="0"/>
              </a:rPr>
              <a:t>Nd</a:t>
            </a:r>
            <a:endParaRPr lang="en-GB" sz="2400" b="1" dirty="0">
              <a:solidFill>
                <a:schemeClr val="bg1"/>
              </a:solidFill>
              <a:effectLst>
                <a:outerShdw blurRad="38100" dist="38100" dir="2700000" algn="tl">
                  <a:srgbClr val="000000">
                    <a:alpha val="43137"/>
                  </a:srgbClr>
                </a:outerShdw>
              </a:effectLst>
              <a:latin typeface="Calibri" pitchFamily="34" charset="0"/>
            </a:endParaRPr>
          </a:p>
        </p:txBody>
      </p:sp>
      <p:sp>
        <p:nvSpPr>
          <p:cNvPr id="30" name="Rettangolo 29"/>
          <p:cNvSpPr/>
          <p:nvPr/>
        </p:nvSpPr>
        <p:spPr bwMode="auto">
          <a:xfrm>
            <a:off x="2743200" y="2677886"/>
            <a:ext cx="5856514" cy="85997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Ovale 7"/>
          <p:cNvSpPr/>
          <p:nvPr/>
        </p:nvSpPr>
        <p:spPr>
          <a:xfrm>
            <a:off x="770051" y="-152151"/>
            <a:ext cx="972000" cy="972000"/>
          </a:xfrm>
          <a:prstGeom prst="ellipse">
            <a:avLst/>
          </a:prstGeom>
          <a:solidFill>
            <a:srgbClr val="00FFFF"/>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400" b="1" dirty="0">
                <a:solidFill>
                  <a:schemeClr val="tx2">
                    <a:lumMod val="85000"/>
                    <a:lumOff val="15000"/>
                  </a:schemeClr>
                </a:solidFill>
                <a:effectLst/>
                <a:latin typeface="Calibri" pitchFamily="34" charset="0"/>
              </a:rPr>
              <a:t>DMM</a:t>
            </a:r>
          </a:p>
        </p:txBody>
      </p:sp>
      <p:sp>
        <p:nvSpPr>
          <p:cNvPr id="31" name="CasellaDiTesto 30"/>
          <p:cNvSpPr txBox="1">
            <a:spLocks noChangeArrowheads="1"/>
          </p:cNvSpPr>
          <p:nvPr/>
        </p:nvSpPr>
        <p:spPr bwMode="auto">
          <a:xfrm>
            <a:off x="1752600" y="258532"/>
            <a:ext cx="4887686"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What could be at the base of the so extreme compositions of Chinese ultrapotassic rocks?</a:t>
            </a:r>
            <a:endParaRPr lang="en-GB" sz="2000" dirty="0">
              <a:solidFill>
                <a:schemeClr val="bg1"/>
              </a:solidFill>
              <a:effectLst>
                <a:outerShdw blurRad="38100" dist="38100" dir="2700000" algn="tl">
                  <a:srgbClr val="000000">
                    <a:alpha val="43137"/>
                  </a:srgbClr>
                </a:outerShdw>
              </a:effectLst>
              <a:latin typeface="Calibri" pitchFamily="34" charset="0"/>
            </a:endParaRPr>
          </a:p>
        </p:txBody>
      </p:sp>
      <p:sp>
        <p:nvSpPr>
          <p:cNvPr id="32" name="CasellaDiTesto 31"/>
          <p:cNvSpPr txBox="1">
            <a:spLocks noChangeArrowheads="1"/>
          </p:cNvSpPr>
          <p:nvPr/>
        </p:nvSpPr>
        <p:spPr bwMode="auto">
          <a:xfrm>
            <a:off x="1752600" y="933447"/>
            <a:ext cx="4887686" cy="461665"/>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Rb/Sr ratios high or low?</a:t>
            </a:r>
            <a:endParaRPr lang="en-GB" sz="2400" dirty="0">
              <a:solidFill>
                <a:schemeClr val="bg1"/>
              </a:solidFill>
              <a:effectLst>
                <a:outerShdw blurRad="38100" dist="38100" dir="2700000" algn="tl">
                  <a:srgbClr val="000000">
                    <a:alpha val="43137"/>
                  </a:srgbClr>
                </a:outerShdw>
              </a:effectLst>
              <a:latin typeface="Calibri" pitchFamily="34" charset="0"/>
            </a:endParaRPr>
          </a:p>
        </p:txBody>
      </p:sp>
      <p:sp>
        <p:nvSpPr>
          <p:cNvPr id="33" name="CasellaDiTesto 32"/>
          <p:cNvSpPr txBox="1">
            <a:spLocks noChangeArrowheads="1"/>
          </p:cNvSpPr>
          <p:nvPr/>
        </p:nvSpPr>
        <p:spPr bwMode="auto">
          <a:xfrm>
            <a:off x="4126593" y="933447"/>
            <a:ext cx="664482" cy="461665"/>
          </a:xfrm>
          <a:prstGeom prst="rect">
            <a:avLst/>
          </a:prstGeom>
          <a:solidFill>
            <a:schemeClr val="tx1"/>
          </a:solidFill>
          <a:ln w="9525">
            <a:noFill/>
            <a:miter lim="800000"/>
            <a:headEnd/>
            <a:tailEnd/>
          </a:ln>
        </p:spPr>
        <p:txBody>
          <a:bodyPr wrap="square" lIns="0" rIns="0">
            <a:spAutoFit/>
          </a:bodyPr>
          <a:lstStyle/>
          <a:p>
            <a:r>
              <a:rPr lang="en-GB" sz="2400" dirty="0">
                <a:solidFill>
                  <a:srgbClr val="FFFF00"/>
                </a:solidFill>
                <a:latin typeface="Calibri" pitchFamily="34" charset="0"/>
              </a:rPr>
              <a:t>high</a:t>
            </a:r>
            <a:endParaRPr lang="en-GB" sz="2400" dirty="0">
              <a:solidFill>
                <a:srgbClr val="FFFF00"/>
              </a:solidFill>
              <a:effectLst>
                <a:outerShdw blurRad="38100" dist="38100" dir="2700000" algn="tl">
                  <a:srgbClr val="000000">
                    <a:alpha val="43137"/>
                  </a:srgbClr>
                </a:outerShdw>
              </a:effectLst>
              <a:latin typeface="Calibri" pitchFamily="34" charset="0"/>
            </a:endParaRPr>
          </a:p>
        </p:txBody>
      </p:sp>
      <p:sp>
        <p:nvSpPr>
          <p:cNvPr id="4" name="Rettangolo 3"/>
          <p:cNvSpPr/>
          <p:nvPr/>
        </p:nvSpPr>
        <p:spPr bwMode="auto">
          <a:xfrm>
            <a:off x="4787900" y="990600"/>
            <a:ext cx="1104900" cy="425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a:spLocks noChangeArrowheads="1"/>
          </p:cNvSpPr>
          <p:nvPr/>
        </p:nvSpPr>
        <p:spPr bwMode="auto">
          <a:xfrm>
            <a:off x="1752600" y="1543047"/>
            <a:ext cx="4887686" cy="461665"/>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Sm/Nd ratios high or low?</a:t>
            </a:r>
            <a:endParaRPr lang="en-GB" sz="2400" dirty="0">
              <a:solidFill>
                <a:schemeClr val="bg1"/>
              </a:solidFill>
              <a:effectLst>
                <a:outerShdw blurRad="38100" dist="38100" dir="2700000" algn="tl">
                  <a:srgbClr val="000000">
                    <a:alpha val="43137"/>
                  </a:srgbClr>
                </a:outerShdw>
              </a:effectLst>
              <a:latin typeface="Calibri" pitchFamily="34" charset="0"/>
            </a:endParaRPr>
          </a:p>
        </p:txBody>
      </p:sp>
      <p:sp>
        <p:nvSpPr>
          <p:cNvPr id="35" name="CasellaDiTesto 34"/>
          <p:cNvSpPr txBox="1">
            <a:spLocks noChangeArrowheads="1"/>
          </p:cNvSpPr>
          <p:nvPr/>
        </p:nvSpPr>
        <p:spPr bwMode="auto">
          <a:xfrm>
            <a:off x="5179110" y="1543047"/>
            <a:ext cx="516840" cy="461665"/>
          </a:xfrm>
          <a:prstGeom prst="rect">
            <a:avLst/>
          </a:prstGeom>
          <a:solidFill>
            <a:schemeClr val="tx1"/>
          </a:solidFill>
          <a:ln w="9525">
            <a:noFill/>
            <a:miter lim="800000"/>
            <a:headEnd/>
            <a:tailEnd/>
          </a:ln>
        </p:spPr>
        <p:txBody>
          <a:bodyPr wrap="square" lIns="0" rIns="0">
            <a:spAutoFit/>
          </a:bodyPr>
          <a:lstStyle/>
          <a:p>
            <a:r>
              <a:rPr lang="en-GB" sz="2400" dirty="0">
                <a:solidFill>
                  <a:srgbClr val="FFFF00"/>
                </a:solidFill>
                <a:latin typeface="Calibri" pitchFamily="34" charset="0"/>
              </a:rPr>
              <a:t>low</a:t>
            </a:r>
            <a:endParaRPr lang="en-GB" sz="2400" dirty="0">
              <a:solidFill>
                <a:srgbClr val="FFFF00"/>
              </a:solidFill>
              <a:effectLst>
                <a:outerShdw blurRad="38100" dist="38100" dir="2700000" algn="tl">
                  <a:srgbClr val="000000">
                    <a:alpha val="43137"/>
                  </a:srgbClr>
                </a:outerShdw>
              </a:effectLst>
              <a:latin typeface="Calibri" pitchFamily="34" charset="0"/>
            </a:endParaRPr>
          </a:p>
        </p:txBody>
      </p:sp>
      <p:sp>
        <p:nvSpPr>
          <p:cNvPr id="36" name="Rettangolo 35"/>
          <p:cNvSpPr/>
          <p:nvPr/>
        </p:nvSpPr>
        <p:spPr bwMode="auto">
          <a:xfrm>
            <a:off x="4238625" y="1600200"/>
            <a:ext cx="933450" cy="425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Rettangolo 36"/>
          <p:cNvSpPr/>
          <p:nvPr/>
        </p:nvSpPr>
        <p:spPr bwMode="auto">
          <a:xfrm>
            <a:off x="5666921" y="1543050"/>
            <a:ext cx="1104900" cy="425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a:spLocks noChangeArrowheads="1"/>
          </p:cNvSpPr>
          <p:nvPr/>
        </p:nvSpPr>
        <p:spPr bwMode="auto">
          <a:xfrm>
            <a:off x="2133601" y="2608031"/>
            <a:ext cx="6591066" cy="759182"/>
          </a:xfrm>
          <a:prstGeom prst="rect">
            <a:avLst/>
          </a:prstGeom>
          <a:noFill/>
          <a:ln w="9525">
            <a:noFill/>
            <a:miter lim="800000"/>
            <a:headEnd/>
            <a:tailEnd/>
          </a:ln>
        </p:spPr>
        <p:txBody>
          <a:bodyPr wrap="square">
            <a:spAutoFit/>
          </a:bodyPr>
          <a:lstStyle/>
          <a:p>
            <a:pPr>
              <a:lnSpc>
                <a:spcPts val="2600"/>
              </a:lnSpc>
            </a:pPr>
            <a:r>
              <a:rPr lang="en-GB" sz="2200" dirty="0">
                <a:solidFill>
                  <a:srgbClr val="FFFF00"/>
                </a:solidFill>
                <a:latin typeface="Calibri" pitchFamily="34" charset="0"/>
              </a:rPr>
              <a:t>Only upper continental crust has these characteristics.</a:t>
            </a:r>
          </a:p>
          <a:p>
            <a:pPr>
              <a:lnSpc>
                <a:spcPts val="2600"/>
              </a:lnSpc>
            </a:pPr>
            <a:r>
              <a:rPr lang="en-GB" dirty="0">
                <a:solidFill>
                  <a:srgbClr val="FFFF00"/>
                </a:solidFill>
                <a:latin typeface="Calibri" pitchFamily="34" charset="0"/>
                <a:sym typeface="Wingdings" panose="05000000000000000000" pitchFamily="2" charset="2"/>
              </a:rPr>
              <a:t></a:t>
            </a:r>
            <a:r>
              <a:rPr lang="en-GB" sz="2200" dirty="0">
                <a:solidFill>
                  <a:srgbClr val="FFFF00"/>
                </a:solidFill>
                <a:latin typeface="Calibri" pitchFamily="34" charset="0"/>
                <a:sym typeface="Wingdings" panose="05000000000000000000" pitchFamily="2" charset="2"/>
              </a:rPr>
              <a:t> </a:t>
            </a:r>
            <a:r>
              <a:rPr lang="en-GB" sz="2200" i="1" dirty="0">
                <a:solidFill>
                  <a:srgbClr val="FFFF00"/>
                </a:solidFill>
                <a:latin typeface="Calibri" pitchFamily="34" charset="0"/>
                <a:sym typeface="Wingdings" panose="05000000000000000000" pitchFamily="2" charset="2"/>
              </a:rPr>
              <a:t>Presence of recycled lithologies in the mantle sources</a:t>
            </a:r>
            <a:r>
              <a:rPr lang="en-GB" sz="2200" dirty="0">
                <a:solidFill>
                  <a:srgbClr val="FFFF00"/>
                </a:solidFill>
                <a:latin typeface="Calibri" pitchFamily="34" charset="0"/>
                <a:sym typeface="Wingdings" panose="05000000000000000000" pitchFamily="2" charset="2"/>
              </a:rPr>
              <a:t>. </a:t>
            </a:r>
            <a:endParaRPr lang="en-GB" sz="2200" dirty="0">
              <a:solidFill>
                <a:srgbClr val="FFFF00"/>
              </a:solidFill>
              <a:effectLst>
                <a:outerShdw blurRad="38100" dist="38100" dir="2700000" algn="tl">
                  <a:srgbClr val="000000">
                    <a:alpha val="43137"/>
                  </a:srgbClr>
                </a:outerShdw>
              </a:effectLst>
              <a:latin typeface="Calibri" pitchFamily="34" charset="0"/>
            </a:endParaRPr>
          </a:p>
        </p:txBody>
      </p:sp>
      <p:sp>
        <p:nvSpPr>
          <p:cNvPr id="39" name="Figura a mano libera 38"/>
          <p:cNvSpPr/>
          <p:nvPr/>
        </p:nvSpPr>
        <p:spPr bwMode="auto">
          <a:xfrm>
            <a:off x="2980126" y="4236727"/>
            <a:ext cx="5134555" cy="1448291"/>
          </a:xfrm>
          <a:custGeom>
            <a:avLst/>
            <a:gdLst>
              <a:gd name="connsiteX0" fmla="*/ 117443 w 5140854"/>
              <a:gd name="connsiteY0" fmla="*/ 981347 h 1508014"/>
              <a:gd name="connsiteX1" fmla="*/ 483203 w 5140854"/>
              <a:gd name="connsiteY1" fmla="*/ 1217567 h 1508014"/>
              <a:gd name="connsiteX2" fmla="*/ 2281523 w 5140854"/>
              <a:gd name="connsiteY2" fmla="*/ 1408067 h 1508014"/>
              <a:gd name="connsiteX3" fmla="*/ 3973163 w 5140854"/>
              <a:gd name="connsiteY3" fmla="*/ 1507127 h 1508014"/>
              <a:gd name="connsiteX4" fmla="*/ 5047583 w 5140854"/>
              <a:gd name="connsiteY4" fmla="*/ 1354727 h 1508014"/>
              <a:gd name="connsiteX5" fmla="*/ 5032343 w 5140854"/>
              <a:gd name="connsiteY5" fmla="*/ 996587 h 1508014"/>
              <a:gd name="connsiteX6" fmla="*/ 4582763 w 5140854"/>
              <a:gd name="connsiteY6" fmla="*/ 394607 h 1508014"/>
              <a:gd name="connsiteX7" fmla="*/ 3942683 w 5140854"/>
              <a:gd name="connsiteY7" fmla="*/ 371747 h 1508014"/>
              <a:gd name="connsiteX8" fmla="*/ 3127343 w 5140854"/>
              <a:gd name="connsiteY8" fmla="*/ 447947 h 1508014"/>
              <a:gd name="connsiteX9" fmla="*/ 2456783 w 5140854"/>
              <a:gd name="connsiteY9" fmla="*/ 326027 h 1508014"/>
              <a:gd name="connsiteX10" fmla="*/ 1671923 w 5140854"/>
              <a:gd name="connsiteY10" fmla="*/ 143147 h 1508014"/>
              <a:gd name="connsiteX11" fmla="*/ 727043 w 5140854"/>
              <a:gd name="connsiteY11" fmla="*/ 44087 h 1508014"/>
              <a:gd name="connsiteX12" fmla="*/ 102203 w 5140854"/>
              <a:gd name="connsiteY12" fmla="*/ 36467 h 1508014"/>
              <a:gd name="connsiteX13" fmla="*/ 3143 w 5140854"/>
              <a:gd name="connsiteY13" fmla="*/ 508907 h 1508014"/>
              <a:gd name="connsiteX14" fmla="*/ 117443 w 5140854"/>
              <a:gd name="connsiteY14" fmla="*/ 981347 h 1508014"/>
              <a:gd name="connsiteX0" fmla="*/ 29463 w 5167174"/>
              <a:gd name="connsiteY0" fmla="*/ 508907 h 1508014"/>
              <a:gd name="connsiteX1" fmla="*/ 509523 w 5167174"/>
              <a:gd name="connsiteY1" fmla="*/ 1217567 h 1508014"/>
              <a:gd name="connsiteX2" fmla="*/ 2307843 w 5167174"/>
              <a:gd name="connsiteY2" fmla="*/ 1408067 h 1508014"/>
              <a:gd name="connsiteX3" fmla="*/ 3999483 w 5167174"/>
              <a:gd name="connsiteY3" fmla="*/ 1507127 h 1508014"/>
              <a:gd name="connsiteX4" fmla="*/ 5073903 w 5167174"/>
              <a:gd name="connsiteY4" fmla="*/ 1354727 h 1508014"/>
              <a:gd name="connsiteX5" fmla="*/ 5058663 w 5167174"/>
              <a:gd name="connsiteY5" fmla="*/ 996587 h 1508014"/>
              <a:gd name="connsiteX6" fmla="*/ 4609083 w 5167174"/>
              <a:gd name="connsiteY6" fmla="*/ 394607 h 1508014"/>
              <a:gd name="connsiteX7" fmla="*/ 3969003 w 5167174"/>
              <a:gd name="connsiteY7" fmla="*/ 371747 h 1508014"/>
              <a:gd name="connsiteX8" fmla="*/ 3153663 w 5167174"/>
              <a:gd name="connsiteY8" fmla="*/ 447947 h 1508014"/>
              <a:gd name="connsiteX9" fmla="*/ 2483103 w 5167174"/>
              <a:gd name="connsiteY9" fmla="*/ 326027 h 1508014"/>
              <a:gd name="connsiteX10" fmla="*/ 1698243 w 5167174"/>
              <a:gd name="connsiteY10" fmla="*/ 143147 h 1508014"/>
              <a:gd name="connsiteX11" fmla="*/ 753363 w 5167174"/>
              <a:gd name="connsiteY11" fmla="*/ 44087 h 1508014"/>
              <a:gd name="connsiteX12" fmla="*/ 128523 w 5167174"/>
              <a:gd name="connsiteY12" fmla="*/ 36467 h 1508014"/>
              <a:gd name="connsiteX13" fmla="*/ 29463 w 5167174"/>
              <a:gd name="connsiteY13" fmla="*/ 508907 h 1508014"/>
              <a:gd name="connsiteX0" fmla="*/ 29463 w 5167174"/>
              <a:gd name="connsiteY0" fmla="*/ 729887 h 1508014"/>
              <a:gd name="connsiteX1" fmla="*/ 509523 w 5167174"/>
              <a:gd name="connsiteY1" fmla="*/ 1217567 h 1508014"/>
              <a:gd name="connsiteX2" fmla="*/ 2307843 w 5167174"/>
              <a:gd name="connsiteY2" fmla="*/ 1408067 h 1508014"/>
              <a:gd name="connsiteX3" fmla="*/ 3999483 w 5167174"/>
              <a:gd name="connsiteY3" fmla="*/ 1507127 h 1508014"/>
              <a:gd name="connsiteX4" fmla="*/ 5073903 w 5167174"/>
              <a:gd name="connsiteY4" fmla="*/ 1354727 h 1508014"/>
              <a:gd name="connsiteX5" fmla="*/ 5058663 w 5167174"/>
              <a:gd name="connsiteY5" fmla="*/ 996587 h 1508014"/>
              <a:gd name="connsiteX6" fmla="*/ 4609083 w 5167174"/>
              <a:gd name="connsiteY6" fmla="*/ 394607 h 1508014"/>
              <a:gd name="connsiteX7" fmla="*/ 3969003 w 5167174"/>
              <a:gd name="connsiteY7" fmla="*/ 371747 h 1508014"/>
              <a:gd name="connsiteX8" fmla="*/ 3153663 w 5167174"/>
              <a:gd name="connsiteY8" fmla="*/ 447947 h 1508014"/>
              <a:gd name="connsiteX9" fmla="*/ 2483103 w 5167174"/>
              <a:gd name="connsiteY9" fmla="*/ 326027 h 1508014"/>
              <a:gd name="connsiteX10" fmla="*/ 1698243 w 5167174"/>
              <a:gd name="connsiteY10" fmla="*/ 143147 h 1508014"/>
              <a:gd name="connsiteX11" fmla="*/ 753363 w 5167174"/>
              <a:gd name="connsiteY11" fmla="*/ 44087 h 1508014"/>
              <a:gd name="connsiteX12" fmla="*/ 128523 w 5167174"/>
              <a:gd name="connsiteY12" fmla="*/ 36467 h 1508014"/>
              <a:gd name="connsiteX13" fmla="*/ 29463 w 5167174"/>
              <a:gd name="connsiteY13" fmla="*/ 729887 h 1508014"/>
              <a:gd name="connsiteX0" fmla="*/ 78655 w 5216366"/>
              <a:gd name="connsiteY0" fmla="*/ 724990 h 1503117"/>
              <a:gd name="connsiteX1" fmla="*/ 558715 w 5216366"/>
              <a:gd name="connsiteY1" fmla="*/ 1212670 h 1503117"/>
              <a:gd name="connsiteX2" fmla="*/ 2357035 w 5216366"/>
              <a:gd name="connsiteY2" fmla="*/ 1403170 h 1503117"/>
              <a:gd name="connsiteX3" fmla="*/ 4048675 w 5216366"/>
              <a:gd name="connsiteY3" fmla="*/ 1502230 h 1503117"/>
              <a:gd name="connsiteX4" fmla="*/ 5123095 w 5216366"/>
              <a:gd name="connsiteY4" fmla="*/ 1349830 h 1503117"/>
              <a:gd name="connsiteX5" fmla="*/ 5107855 w 5216366"/>
              <a:gd name="connsiteY5" fmla="*/ 991690 h 1503117"/>
              <a:gd name="connsiteX6" fmla="*/ 4658275 w 5216366"/>
              <a:gd name="connsiteY6" fmla="*/ 389710 h 1503117"/>
              <a:gd name="connsiteX7" fmla="*/ 4018195 w 5216366"/>
              <a:gd name="connsiteY7" fmla="*/ 366850 h 1503117"/>
              <a:gd name="connsiteX8" fmla="*/ 3202855 w 5216366"/>
              <a:gd name="connsiteY8" fmla="*/ 443050 h 1503117"/>
              <a:gd name="connsiteX9" fmla="*/ 2532295 w 5216366"/>
              <a:gd name="connsiteY9" fmla="*/ 321130 h 1503117"/>
              <a:gd name="connsiteX10" fmla="*/ 1747435 w 5216366"/>
              <a:gd name="connsiteY10" fmla="*/ 138250 h 1503117"/>
              <a:gd name="connsiteX11" fmla="*/ 177715 w 5216366"/>
              <a:gd name="connsiteY11" fmla="*/ 31570 h 1503117"/>
              <a:gd name="connsiteX12" fmla="*/ 78655 w 5216366"/>
              <a:gd name="connsiteY12" fmla="*/ 724990 h 1503117"/>
              <a:gd name="connsiteX0" fmla="*/ 78655 w 5216366"/>
              <a:gd name="connsiteY0" fmla="*/ 727650 h 1505777"/>
              <a:gd name="connsiteX1" fmla="*/ 558715 w 5216366"/>
              <a:gd name="connsiteY1" fmla="*/ 1215330 h 1505777"/>
              <a:gd name="connsiteX2" fmla="*/ 2357035 w 5216366"/>
              <a:gd name="connsiteY2" fmla="*/ 1405830 h 1505777"/>
              <a:gd name="connsiteX3" fmla="*/ 4048675 w 5216366"/>
              <a:gd name="connsiteY3" fmla="*/ 1504890 h 1505777"/>
              <a:gd name="connsiteX4" fmla="*/ 5123095 w 5216366"/>
              <a:gd name="connsiteY4" fmla="*/ 1352490 h 1505777"/>
              <a:gd name="connsiteX5" fmla="*/ 5107855 w 5216366"/>
              <a:gd name="connsiteY5" fmla="*/ 994350 h 1505777"/>
              <a:gd name="connsiteX6" fmla="*/ 4658275 w 5216366"/>
              <a:gd name="connsiteY6" fmla="*/ 392370 h 1505777"/>
              <a:gd name="connsiteX7" fmla="*/ 4018195 w 5216366"/>
              <a:gd name="connsiteY7" fmla="*/ 369510 h 1505777"/>
              <a:gd name="connsiteX8" fmla="*/ 3202855 w 5216366"/>
              <a:gd name="connsiteY8" fmla="*/ 445710 h 1505777"/>
              <a:gd name="connsiteX9" fmla="*/ 1747435 w 5216366"/>
              <a:gd name="connsiteY9" fmla="*/ 140910 h 1505777"/>
              <a:gd name="connsiteX10" fmla="*/ 177715 w 5216366"/>
              <a:gd name="connsiteY10" fmla="*/ 34230 h 1505777"/>
              <a:gd name="connsiteX11" fmla="*/ 78655 w 5216366"/>
              <a:gd name="connsiteY11" fmla="*/ 727650 h 1505777"/>
              <a:gd name="connsiteX0" fmla="*/ 78655 w 5216366"/>
              <a:gd name="connsiteY0" fmla="*/ 727650 h 1505777"/>
              <a:gd name="connsiteX1" fmla="*/ 558715 w 5216366"/>
              <a:gd name="connsiteY1" fmla="*/ 1215330 h 1505777"/>
              <a:gd name="connsiteX2" fmla="*/ 2357035 w 5216366"/>
              <a:gd name="connsiteY2" fmla="*/ 1405830 h 1505777"/>
              <a:gd name="connsiteX3" fmla="*/ 4048675 w 5216366"/>
              <a:gd name="connsiteY3" fmla="*/ 1504890 h 1505777"/>
              <a:gd name="connsiteX4" fmla="*/ 5123095 w 5216366"/>
              <a:gd name="connsiteY4" fmla="*/ 1352490 h 1505777"/>
              <a:gd name="connsiteX5" fmla="*/ 5107855 w 5216366"/>
              <a:gd name="connsiteY5" fmla="*/ 994350 h 1505777"/>
              <a:gd name="connsiteX6" fmla="*/ 4658275 w 5216366"/>
              <a:gd name="connsiteY6" fmla="*/ 392370 h 1505777"/>
              <a:gd name="connsiteX7" fmla="*/ 3202855 w 5216366"/>
              <a:gd name="connsiteY7" fmla="*/ 445710 h 1505777"/>
              <a:gd name="connsiteX8" fmla="*/ 1747435 w 5216366"/>
              <a:gd name="connsiteY8" fmla="*/ 140910 h 1505777"/>
              <a:gd name="connsiteX9" fmla="*/ 177715 w 5216366"/>
              <a:gd name="connsiteY9" fmla="*/ 34230 h 1505777"/>
              <a:gd name="connsiteX10" fmla="*/ 78655 w 5216366"/>
              <a:gd name="connsiteY10" fmla="*/ 727650 h 1505777"/>
              <a:gd name="connsiteX0" fmla="*/ 78655 w 5146280"/>
              <a:gd name="connsiteY0" fmla="*/ 727650 h 1505777"/>
              <a:gd name="connsiteX1" fmla="*/ 558715 w 5146280"/>
              <a:gd name="connsiteY1" fmla="*/ 1215330 h 1505777"/>
              <a:gd name="connsiteX2" fmla="*/ 2357035 w 5146280"/>
              <a:gd name="connsiteY2" fmla="*/ 1405830 h 1505777"/>
              <a:gd name="connsiteX3" fmla="*/ 4048675 w 5146280"/>
              <a:gd name="connsiteY3" fmla="*/ 1504890 h 1505777"/>
              <a:gd name="connsiteX4" fmla="*/ 5123095 w 5146280"/>
              <a:gd name="connsiteY4" fmla="*/ 1352490 h 1505777"/>
              <a:gd name="connsiteX5" fmla="*/ 4658275 w 5146280"/>
              <a:gd name="connsiteY5" fmla="*/ 392370 h 1505777"/>
              <a:gd name="connsiteX6" fmla="*/ 3202855 w 5146280"/>
              <a:gd name="connsiteY6" fmla="*/ 445710 h 1505777"/>
              <a:gd name="connsiteX7" fmla="*/ 1747435 w 5146280"/>
              <a:gd name="connsiteY7" fmla="*/ 140910 h 1505777"/>
              <a:gd name="connsiteX8" fmla="*/ 177715 w 5146280"/>
              <a:gd name="connsiteY8" fmla="*/ 34230 h 1505777"/>
              <a:gd name="connsiteX9" fmla="*/ 78655 w 5146280"/>
              <a:gd name="connsiteY9" fmla="*/ 727650 h 1505777"/>
              <a:gd name="connsiteX0" fmla="*/ 78655 w 5211602"/>
              <a:gd name="connsiteY0" fmla="*/ 727650 h 1506534"/>
              <a:gd name="connsiteX1" fmla="*/ 558715 w 5211602"/>
              <a:gd name="connsiteY1" fmla="*/ 1215330 h 1506534"/>
              <a:gd name="connsiteX2" fmla="*/ 2357035 w 5211602"/>
              <a:gd name="connsiteY2" fmla="*/ 1405830 h 1506534"/>
              <a:gd name="connsiteX3" fmla="*/ 4048675 w 5211602"/>
              <a:gd name="connsiteY3" fmla="*/ 1504890 h 1506534"/>
              <a:gd name="connsiteX4" fmla="*/ 5191675 w 5211602"/>
              <a:gd name="connsiteY4" fmla="*/ 1329630 h 1506534"/>
              <a:gd name="connsiteX5" fmla="*/ 4658275 w 5211602"/>
              <a:gd name="connsiteY5" fmla="*/ 392370 h 1506534"/>
              <a:gd name="connsiteX6" fmla="*/ 3202855 w 5211602"/>
              <a:gd name="connsiteY6" fmla="*/ 445710 h 1506534"/>
              <a:gd name="connsiteX7" fmla="*/ 1747435 w 5211602"/>
              <a:gd name="connsiteY7" fmla="*/ 140910 h 1506534"/>
              <a:gd name="connsiteX8" fmla="*/ 177715 w 5211602"/>
              <a:gd name="connsiteY8" fmla="*/ 34230 h 1506534"/>
              <a:gd name="connsiteX9" fmla="*/ 78655 w 5211602"/>
              <a:gd name="connsiteY9" fmla="*/ 727650 h 1506534"/>
              <a:gd name="connsiteX0" fmla="*/ 78655 w 5209446"/>
              <a:gd name="connsiteY0" fmla="*/ 727650 h 1506534"/>
              <a:gd name="connsiteX1" fmla="*/ 558715 w 5209446"/>
              <a:gd name="connsiteY1" fmla="*/ 1215330 h 1506534"/>
              <a:gd name="connsiteX2" fmla="*/ 2357035 w 5209446"/>
              <a:gd name="connsiteY2" fmla="*/ 1405830 h 1506534"/>
              <a:gd name="connsiteX3" fmla="*/ 4048675 w 5209446"/>
              <a:gd name="connsiteY3" fmla="*/ 1504890 h 1506534"/>
              <a:gd name="connsiteX4" fmla="*/ 5191675 w 5209446"/>
              <a:gd name="connsiteY4" fmla="*/ 1329630 h 1506534"/>
              <a:gd name="connsiteX5" fmla="*/ 4635415 w 5209446"/>
              <a:gd name="connsiteY5" fmla="*/ 361890 h 1506534"/>
              <a:gd name="connsiteX6" fmla="*/ 3202855 w 5209446"/>
              <a:gd name="connsiteY6" fmla="*/ 445710 h 1506534"/>
              <a:gd name="connsiteX7" fmla="*/ 1747435 w 5209446"/>
              <a:gd name="connsiteY7" fmla="*/ 140910 h 1506534"/>
              <a:gd name="connsiteX8" fmla="*/ 177715 w 5209446"/>
              <a:gd name="connsiteY8" fmla="*/ 34230 h 1506534"/>
              <a:gd name="connsiteX9" fmla="*/ 78655 w 5209446"/>
              <a:gd name="connsiteY9" fmla="*/ 727650 h 1506534"/>
              <a:gd name="connsiteX0" fmla="*/ 24567 w 5155358"/>
              <a:gd name="connsiteY0" fmla="*/ 718540 h 1497424"/>
              <a:gd name="connsiteX1" fmla="*/ 504627 w 5155358"/>
              <a:gd name="connsiteY1" fmla="*/ 1206220 h 1497424"/>
              <a:gd name="connsiteX2" fmla="*/ 2302947 w 5155358"/>
              <a:gd name="connsiteY2" fmla="*/ 1396720 h 1497424"/>
              <a:gd name="connsiteX3" fmla="*/ 3994587 w 5155358"/>
              <a:gd name="connsiteY3" fmla="*/ 1495780 h 1497424"/>
              <a:gd name="connsiteX4" fmla="*/ 5137587 w 5155358"/>
              <a:gd name="connsiteY4" fmla="*/ 1320520 h 1497424"/>
              <a:gd name="connsiteX5" fmla="*/ 4581327 w 5155358"/>
              <a:gd name="connsiteY5" fmla="*/ 352780 h 1497424"/>
              <a:gd name="connsiteX6" fmla="*/ 3148767 w 5155358"/>
              <a:gd name="connsiteY6" fmla="*/ 436600 h 1497424"/>
              <a:gd name="connsiteX7" fmla="*/ 1693347 w 5155358"/>
              <a:gd name="connsiteY7" fmla="*/ 131800 h 1497424"/>
              <a:gd name="connsiteX8" fmla="*/ 243370 w 5155358"/>
              <a:gd name="connsiteY8" fmla="*/ 36005 h 1497424"/>
              <a:gd name="connsiteX9" fmla="*/ 24567 w 5155358"/>
              <a:gd name="connsiteY9" fmla="*/ 718540 h 1497424"/>
              <a:gd name="connsiteX0" fmla="*/ 42018 w 5107495"/>
              <a:gd name="connsiteY0" fmla="*/ 765197 h 1500538"/>
              <a:gd name="connsiteX1" fmla="*/ 456764 w 5107495"/>
              <a:gd name="connsiteY1" fmla="*/ 1209334 h 1500538"/>
              <a:gd name="connsiteX2" fmla="*/ 2255084 w 5107495"/>
              <a:gd name="connsiteY2" fmla="*/ 1399834 h 1500538"/>
              <a:gd name="connsiteX3" fmla="*/ 3946724 w 5107495"/>
              <a:gd name="connsiteY3" fmla="*/ 1498894 h 1500538"/>
              <a:gd name="connsiteX4" fmla="*/ 5089724 w 5107495"/>
              <a:gd name="connsiteY4" fmla="*/ 1323634 h 1500538"/>
              <a:gd name="connsiteX5" fmla="*/ 4533464 w 5107495"/>
              <a:gd name="connsiteY5" fmla="*/ 355894 h 1500538"/>
              <a:gd name="connsiteX6" fmla="*/ 3100904 w 5107495"/>
              <a:gd name="connsiteY6" fmla="*/ 439714 h 1500538"/>
              <a:gd name="connsiteX7" fmla="*/ 1645484 w 5107495"/>
              <a:gd name="connsiteY7" fmla="*/ 134914 h 1500538"/>
              <a:gd name="connsiteX8" fmla="*/ 195507 w 5107495"/>
              <a:gd name="connsiteY8" fmla="*/ 39119 h 1500538"/>
              <a:gd name="connsiteX9" fmla="*/ 42018 w 5107495"/>
              <a:gd name="connsiteY9" fmla="*/ 765197 h 1500538"/>
              <a:gd name="connsiteX0" fmla="*/ 39851 w 5105328"/>
              <a:gd name="connsiteY0" fmla="*/ 724445 h 1459786"/>
              <a:gd name="connsiteX1" fmla="*/ 454597 w 5105328"/>
              <a:gd name="connsiteY1" fmla="*/ 1168582 h 1459786"/>
              <a:gd name="connsiteX2" fmla="*/ 2252917 w 5105328"/>
              <a:gd name="connsiteY2" fmla="*/ 1359082 h 1459786"/>
              <a:gd name="connsiteX3" fmla="*/ 3944557 w 5105328"/>
              <a:gd name="connsiteY3" fmla="*/ 1458142 h 1459786"/>
              <a:gd name="connsiteX4" fmla="*/ 5087557 w 5105328"/>
              <a:gd name="connsiteY4" fmla="*/ 1282882 h 1459786"/>
              <a:gd name="connsiteX5" fmla="*/ 4531297 w 5105328"/>
              <a:gd name="connsiteY5" fmla="*/ 315142 h 1459786"/>
              <a:gd name="connsiteX6" fmla="*/ 3098737 w 5105328"/>
              <a:gd name="connsiteY6" fmla="*/ 398962 h 1459786"/>
              <a:gd name="connsiteX7" fmla="*/ 1643317 w 5105328"/>
              <a:gd name="connsiteY7" fmla="*/ 94162 h 1459786"/>
              <a:gd name="connsiteX8" fmla="*/ 198102 w 5105328"/>
              <a:gd name="connsiteY8" fmla="*/ 50755 h 1459786"/>
              <a:gd name="connsiteX9" fmla="*/ 39851 w 5105328"/>
              <a:gd name="connsiteY9" fmla="*/ 724445 h 1459786"/>
              <a:gd name="connsiteX0" fmla="*/ 97659 w 5004885"/>
              <a:gd name="connsiteY0" fmla="*/ 83622 h 1492653"/>
              <a:gd name="connsiteX1" fmla="*/ 354154 w 5004885"/>
              <a:gd name="connsiteY1" fmla="*/ 1201449 h 1492653"/>
              <a:gd name="connsiteX2" fmla="*/ 2152474 w 5004885"/>
              <a:gd name="connsiteY2" fmla="*/ 1391949 h 1492653"/>
              <a:gd name="connsiteX3" fmla="*/ 3844114 w 5004885"/>
              <a:gd name="connsiteY3" fmla="*/ 1491009 h 1492653"/>
              <a:gd name="connsiteX4" fmla="*/ 4987114 w 5004885"/>
              <a:gd name="connsiteY4" fmla="*/ 1315749 h 1492653"/>
              <a:gd name="connsiteX5" fmla="*/ 4430854 w 5004885"/>
              <a:gd name="connsiteY5" fmla="*/ 348009 h 1492653"/>
              <a:gd name="connsiteX6" fmla="*/ 2998294 w 5004885"/>
              <a:gd name="connsiteY6" fmla="*/ 431829 h 1492653"/>
              <a:gd name="connsiteX7" fmla="*/ 1542874 w 5004885"/>
              <a:gd name="connsiteY7" fmla="*/ 127029 h 1492653"/>
              <a:gd name="connsiteX8" fmla="*/ 97659 w 5004885"/>
              <a:gd name="connsiteY8" fmla="*/ 83622 h 1492653"/>
              <a:gd name="connsiteX0" fmla="*/ 168894 w 5076120"/>
              <a:gd name="connsiteY0" fmla="*/ 77982 h 1487331"/>
              <a:gd name="connsiteX1" fmla="*/ 258701 w 5076120"/>
              <a:gd name="connsiteY1" fmla="*/ 1119609 h 1487331"/>
              <a:gd name="connsiteX2" fmla="*/ 2223709 w 5076120"/>
              <a:gd name="connsiteY2" fmla="*/ 1386309 h 1487331"/>
              <a:gd name="connsiteX3" fmla="*/ 3915349 w 5076120"/>
              <a:gd name="connsiteY3" fmla="*/ 1485369 h 1487331"/>
              <a:gd name="connsiteX4" fmla="*/ 5058349 w 5076120"/>
              <a:gd name="connsiteY4" fmla="*/ 1310109 h 1487331"/>
              <a:gd name="connsiteX5" fmla="*/ 4502089 w 5076120"/>
              <a:gd name="connsiteY5" fmla="*/ 342369 h 1487331"/>
              <a:gd name="connsiteX6" fmla="*/ 3069529 w 5076120"/>
              <a:gd name="connsiteY6" fmla="*/ 426189 h 1487331"/>
              <a:gd name="connsiteX7" fmla="*/ 1614109 w 5076120"/>
              <a:gd name="connsiteY7" fmla="*/ 121389 h 1487331"/>
              <a:gd name="connsiteX8" fmla="*/ 168894 w 5076120"/>
              <a:gd name="connsiteY8" fmla="*/ 77982 h 1487331"/>
              <a:gd name="connsiteX0" fmla="*/ 195120 w 5102346"/>
              <a:gd name="connsiteY0" fmla="*/ 75162 h 1484715"/>
              <a:gd name="connsiteX1" fmla="*/ 237302 w 5102346"/>
              <a:gd name="connsiteY1" fmla="*/ 1078689 h 1484715"/>
              <a:gd name="connsiteX2" fmla="*/ 2249935 w 5102346"/>
              <a:gd name="connsiteY2" fmla="*/ 1383489 h 1484715"/>
              <a:gd name="connsiteX3" fmla="*/ 3941575 w 5102346"/>
              <a:gd name="connsiteY3" fmla="*/ 1482549 h 1484715"/>
              <a:gd name="connsiteX4" fmla="*/ 5084575 w 5102346"/>
              <a:gd name="connsiteY4" fmla="*/ 1307289 h 1484715"/>
              <a:gd name="connsiteX5" fmla="*/ 4528315 w 5102346"/>
              <a:gd name="connsiteY5" fmla="*/ 339549 h 1484715"/>
              <a:gd name="connsiteX6" fmla="*/ 3095755 w 5102346"/>
              <a:gd name="connsiteY6" fmla="*/ 423369 h 1484715"/>
              <a:gd name="connsiteX7" fmla="*/ 1640335 w 5102346"/>
              <a:gd name="connsiteY7" fmla="*/ 118569 h 1484715"/>
              <a:gd name="connsiteX8" fmla="*/ 195120 w 5102346"/>
              <a:gd name="connsiteY8" fmla="*/ 75162 h 1484715"/>
              <a:gd name="connsiteX0" fmla="*/ 176748 w 5126836"/>
              <a:gd name="connsiteY0" fmla="*/ 80707 h 1471210"/>
              <a:gd name="connsiteX1" fmla="*/ 261792 w 5126836"/>
              <a:gd name="connsiteY1" fmla="*/ 1065184 h 1471210"/>
              <a:gd name="connsiteX2" fmla="*/ 2274425 w 5126836"/>
              <a:gd name="connsiteY2" fmla="*/ 1369984 h 1471210"/>
              <a:gd name="connsiteX3" fmla="*/ 3966065 w 5126836"/>
              <a:gd name="connsiteY3" fmla="*/ 1469044 h 1471210"/>
              <a:gd name="connsiteX4" fmla="*/ 5109065 w 5126836"/>
              <a:gd name="connsiteY4" fmla="*/ 1293784 h 1471210"/>
              <a:gd name="connsiteX5" fmla="*/ 4552805 w 5126836"/>
              <a:gd name="connsiteY5" fmla="*/ 326044 h 1471210"/>
              <a:gd name="connsiteX6" fmla="*/ 3120245 w 5126836"/>
              <a:gd name="connsiteY6" fmla="*/ 409864 h 1471210"/>
              <a:gd name="connsiteX7" fmla="*/ 1664825 w 5126836"/>
              <a:gd name="connsiteY7" fmla="*/ 105064 h 1471210"/>
              <a:gd name="connsiteX8" fmla="*/ 176748 w 5126836"/>
              <a:gd name="connsiteY8" fmla="*/ 80707 h 1471210"/>
              <a:gd name="connsiteX0" fmla="*/ 182685 w 5132773"/>
              <a:gd name="connsiteY0" fmla="*/ 57788 h 1448291"/>
              <a:gd name="connsiteX1" fmla="*/ 267729 w 5132773"/>
              <a:gd name="connsiteY1" fmla="*/ 1042265 h 1448291"/>
              <a:gd name="connsiteX2" fmla="*/ 2280362 w 5132773"/>
              <a:gd name="connsiteY2" fmla="*/ 1347065 h 1448291"/>
              <a:gd name="connsiteX3" fmla="*/ 3972002 w 5132773"/>
              <a:gd name="connsiteY3" fmla="*/ 1446125 h 1448291"/>
              <a:gd name="connsiteX4" fmla="*/ 5115002 w 5132773"/>
              <a:gd name="connsiteY4" fmla="*/ 1270865 h 1448291"/>
              <a:gd name="connsiteX5" fmla="*/ 4558742 w 5132773"/>
              <a:gd name="connsiteY5" fmla="*/ 303125 h 1448291"/>
              <a:gd name="connsiteX6" fmla="*/ 3126182 w 5132773"/>
              <a:gd name="connsiteY6" fmla="*/ 386945 h 1448291"/>
              <a:gd name="connsiteX7" fmla="*/ 1761249 w 5132773"/>
              <a:gd name="connsiteY7" fmla="*/ 153583 h 1448291"/>
              <a:gd name="connsiteX8" fmla="*/ 182685 w 5132773"/>
              <a:gd name="connsiteY8" fmla="*/ 57788 h 1448291"/>
              <a:gd name="connsiteX0" fmla="*/ 182685 w 5134555"/>
              <a:gd name="connsiteY0" fmla="*/ 57788 h 1448291"/>
              <a:gd name="connsiteX1" fmla="*/ 267729 w 5134555"/>
              <a:gd name="connsiteY1" fmla="*/ 1042265 h 1448291"/>
              <a:gd name="connsiteX2" fmla="*/ 2280362 w 5134555"/>
              <a:gd name="connsiteY2" fmla="*/ 1347065 h 1448291"/>
              <a:gd name="connsiteX3" fmla="*/ 3972002 w 5134555"/>
              <a:gd name="connsiteY3" fmla="*/ 1446125 h 1448291"/>
              <a:gd name="connsiteX4" fmla="*/ 5115002 w 5134555"/>
              <a:gd name="connsiteY4" fmla="*/ 1270865 h 1448291"/>
              <a:gd name="connsiteX5" fmla="*/ 4577792 w 5134555"/>
              <a:gd name="connsiteY5" fmla="*/ 350750 h 1448291"/>
              <a:gd name="connsiteX6" fmla="*/ 3126182 w 5134555"/>
              <a:gd name="connsiteY6" fmla="*/ 386945 h 1448291"/>
              <a:gd name="connsiteX7" fmla="*/ 1761249 w 5134555"/>
              <a:gd name="connsiteY7" fmla="*/ 153583 h 1448291"/>
              <a:gd name="connsiteX8" fmla="*/ 182685 w 5134555"/>
              <a:gd name="connsiteY8" fmla="*/ 57788 h 144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555" h="1448291">
                <a:moveTo>
                  <a:pt x="182685" y="57788"/>
                </a:moveTo>
                <a:cubicBezTo>
                  <a:pt x="-66235" y="205902"/>
                  <a:pt x="-81884" y="827386"/>
                  <a:pt x="267729" y="1042265"/>
                </a:cubicBezTo>
                <a:cubicBezTo>
                  <a:pt x="617342" y="1257145"/>
                  <a:pt x="1662983" y="1279755"/>
                  <a:pt x="2280362" y="1347065"/>
                </a:cubicBezTo>
                <a:cubicBezTo>
                  <a:pt x="2897741" y="1414375"/>
                  <a:pt x="3499562" y="1458825"/>
                  <a:pt x="3972002" y="1446125"/>
                </a:cubicBezTo>
                <a:cubicBezTo>
                  <a:pt x="4444442" y="1433425"/>
                  <a:pt x="5014037" y="1453427"/>
                  <a:pt x="5115002" y="1270865"/>
                </a:cubicBezTo>
                <a:cubicBezTo>
                  <a:pt x="5215967" y="1088303"/>
                  <a:pt x="4909262" y="498070"/>
                  <a:pt x="4577792" y="350750"/>
                </a:cubicBezTo>
                <a:cubicBezTo>
                  <a:pt x="4246322" y="203430"/>
                  <a:pt x="3595606" y="419806"/>
                  <a:pt x="3126182" y="386945"/>
                </a:cubicBezTo>
                <a:cubicBezTo>
                  <a:pt x="2656758" y="354084"/>
                  <a:pt x="2265439" y="222163"/>
                  <a:pt x="1761249" y="153583"/>
                </a:cubicBezTo>
                <a:cubicBezTo>
                  <a:pt x="1257059" y="85003"/>
                  <a:pt x="431605" y="-90326"/>
                  <a:pt x="182685" y="57788"/>
                </a:cubicBezTo>
                <a:close/>
              </a:path>
            </a:pathLst>
          </a:custGeom>
          <a:noFill/>
          <a:ln w="12700" cap="flat" cmpd="sng" algn="ctr">
            <a:solidFill>
              <a:schemeClr val="bg1"/>
            </a:solidFill>
            <a:prstDash val="dash"/>
            <a:round/>
            <a:headEnd type="none" w="med" len="med"/>
            <a:tailEnd type="none" w="med" len="med"/>
          </a:ln>
          <a:effec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it-IT"/>
          </a:p>
        </p:txBody>
      </p:sp>
    </p:spTree>
    <p:extLst>
      <p:ext uri="{BB962C8B-B14F-4D97-AF65-F5344CB8AC3E}">
        <p14:creationId xmlns:p14="http://schemas.microsoft.com/office/powerpoint/2010/main" val="2441094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
                                            <p:txEl>
                                              <p:pRg st="0" end="0"/>
                                            </p:txEl>
                                          </p:spTgt>
                                        </p:tgtEl>
                                        <p:attrNameLst>
                                          <p:attrName>style.visibility</p:attrName>
                                        </p:attrNameLst>
                                      </p:cBhvr>
                                      <p:to>
                                        <p:strVal val="visible"/>
                                      </p:to>
                                    </p:set>
                                    <p:animEffect transition="in" filter="fade">
                                      <p:cBhvr>
                                        <p:cTn id="48" dur="500"/>
                                        <p:tgtEl>
                                          <p:spTgt spid="3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8">
                                            <p:txEl>
                                              <p:pRg st="1" end="1"/>
                                            </p:txEl>
                                          </p:spTgt>
                                        </p:tgtEl>
                                        <p:attrNameLst>
                                          <p:attrName>style.visibility</p:attrName>
                                        </p:attrNameLst>
                                      </p:cBhvr>
                                      <p:to>
                                        <p:strVal val="visible"/>
                                      </p:to>
                                    </p:set>
                                    <p:animEffect transition="in" filter="fade">
                                      <p:cBhvr>
                                        <p:cTn id="53"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1" grpId="0"/>
      <p:bldP spid="32" grpId="0"/>
      <p:bldP spid="33" grpId="0" animBg="1"/>
      <p:bldP spid="4" grpId="0" animBg="1"/>
      <p:bldP spid="34" grpId="0"/>
      <p:bldP spid="35" grpId="0" animBg="1"/>
      <p:bldP spid="36" grpId="0" animBg="1"/>
      <p:bldP spid="37" grpId="0" animBg="1"/>
      <p:bldP spid="38"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371475" y="55563"/>
            <a:ext cx="8401050" cy="641350"/>
          </a:xfrm>
          <a:prstGeom prst="rect">
            <a:avLst/>
          </a:prstGeom>
          <a:noFill/>
          <a:ln w="9525" algn="ctr">
            <a:noFill/>
            <a:miter lim="800000"/>
            <a:headEnd/>
            <a:tailEnd/>
          </a:ln>
          <a:effectLst/>
        </p:spPr>
        <p:txBody>
          <a:bodyPr wrap="square">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4" name="Text Box 4"/>
          <p:cNvSpPr txBox="1">
            <a:spLocks noChangeArrowheads="1"/>
          </p:cNvSpPr>
          <p:nvPr/>
        </p:nvSpPr>
        <p:spPr bwMode="auto">
          <a:xfrm>
            <a:off x="371475" y="1445676"/>
            <a:ext cx="8401050" cy="757130"/>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4800" dirty="0">
                <a:solidFill>
                  <a:srgbClr val="FFFF00"/>
                </a:solidFill>
                <a:effectLst>
                  <a:outerShdw blurRad="38100" dist="38100" dir="2700000" algn="tl">
                    <a:srgbClr val="000000"/>
                  </a:outerShdw>
                </a:effectLst>
                <a:latin typeface="Calibri" pitchFamily="34" charset="0"/>
              </a:rPr>
              <a:t>U-Th-He System</a:t>
            </a:r>
          </a:p>
        </p:txBody>
      </p:sp>
      <p:sp>
        <p:nvSpPr>
          <p:cNvPr id="5" name="Text Box 3"/>
          <p:cNvSpPr txBox="1">
            <a:spLocks noChangeArrowheads="1"/>
          </p:cNvSpPr>
          <p:nvPr/>
        </p:nvSpPr>
        <p:spPr bwMode="auto">
          <a:xfrm>
            <a:off x="66675" y="2501907"/>
            <a:ext cx="9077324" cy="1569660"/>
          </a:xfrm>
          <a:prstGeom prst="rect">
            <a:avLst/>
          </a:prstGeom>
          <a:noFill/>
          <a:ln w="9525">
            <a:noFill/>
            <a:miter lim="800000"/>
            <a:headEnd/>
            <a:tailEnd/>
          </a:ln>
          <a:effectLst/>
        </p:spPr>
        <p:txBody>
          <a:bodyPr wrap="square">
            <a:spAutoFit/>
          </a:bodyPr>
          <a:lstStyle/>
          <a:p>
            <a:pPr algn="l">
              <a:defRPr/>
            </a:pPr>
            <a:r>
              <a:rPr lang="en-GB" sz="2400" i="1" dirty="0">
                <a:solidFill>
                  <a:schemeClr val="bg1"/>
                </a:solidFill>
                <a:effectLst>
                  <a:outerShdw blurRad="38100" dist="38100" dir="2700000" algn="tl">
                    <a:srgbClr val="000000"/>
                  </a:outerShdw>
                </a:effectLst>
                <a:latin typeface="Calibri" pitchFamily="34" charset="0"/>
                <a:ea typeface="ＭＳ Ｐゴシック" pitchFamily="34" charset="-128"/>
              </a:rPr>
              <a:t>“Helium is a powerful tracer of primitive material in Earth</a:t>
            </a:r>
            <a:r>
              <a:rPr lang="en-GB" altLang="it-IT" sz="2400" i="1"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2400" i="1" dirty="0">
                <a:solidFill>
                  <a:schemeClr val="bg1"/>
                </a:solidFill>
                <a:effectLst>
                  <a:outerShdw blurRad="38100" dist="38100" dir="2700000" algn="tl">
                    <a:srgbClr val="000000"/>
                  </a:outerShdw>
                </a:effectLst>
                <a:latin typeface="Calibri" pitchFamily="34" charset="0"/>
                <a:ea typeface="ＭＳ Ｐゴシック" pitchFamily="34" charset="-128"/>
              </a:rPr>
              <a:t>s mantle. Extremely high </a:t>
            </a:r>
            <a:r>
              <a:rPr lang="en-GB" sz="2400" i="1"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400" i="1"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2400" i="1"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400" i="1" dirty="0">
                <a:solidFill>
                  <a:schemeClr val="bg1"/>
                </a:solidFill>
                <a:effectLst>
                  <a:outerShdw blurRad="38100" dist="38100" dir="2700000" algn="tl">
                    <a:srgbClr val="000000"/>
                  </a:outerShdw>
                </a:effectLst>
                <a:latin typeface="Calibri" pitchFamily="34" charset="0"/>
                <a:ea typeface="ＭＳ Ｐゴシック" pitchFamily="34" charset="-128"/>
              </a:rPr>
              <a:t>He ratios in some ocean-island basalts suggest the presence of relatively </a:t>
            </a:r>
            <a:r>
              <a:rPr lang="en-GB" sz="2400" i="1" u="sng" dirty="0">
                <a:solidFill>
                  <a:srgbClr val="FFFF00"/>
                </a:solidFill>
                <a:effectLst>
                  <a:outerShdw blurRad="38100" dist="38100" dir="2700000" algn="tl">
                    <a:srgbClr val="000000"/>
                  </a:outerShdw>
                </a:effectLst>
                <a:latin typeface="Calibri" pitchFamily="34" charset="0"/>
                <a:ea typeface="ＭＳ Ｐゴシック" pitchFamily="34" charset="-128"/>
              </a:rPr>
              <a:t>undegassed and undifferentiated </a:t>
            </a:r>
            <a:r>
              <a:rPr lang="en-GB" sz="2400" i="1" dirty="0">
                <a:solidFill>
                  <a:schemeClr val="bg1"/>
                </a:solidFill>
                <a:effectLst>
                  <a:outerShdw blurRad="38100" dist="38100" dir="2700000" algn="tl">
                    <a:srgbClr val="000000"/>
                  </a:outerShdw>
                </a:effectLst>
                <a:latin typeface="Calibri" pitchFamily="34" charset="0"/>
                <a:ea typeface="ＭＳ Ｐゴシック" pitchFamily="34" charset="-128"/>
              </a:rPr>
              <a:t>material preserved in Earth</a:t>
            </a:r>
            <a:r>
              <a:rPr lang="en-GB" altLang="ja-JP" sz="2400" i="1" dirty="0">
                <a:solidFill>
                  <a:schemeClr val="bg1"/>
                </a:solidFill>
                <a:effectLst>
                  <a:outerShdw blurRad="38100" dist="38100" dir="2700000" algn="tl">
                    <a:srgbClr val="000000"/>
                  </a:outerShdw>
                </a:effectLst>
                <a:latin typeface="Calibri" pitchFamily="34" charset="0"/>
                <a:ea typeface="ＭＳ Ｐゴシック" pitchFamily="34" charset="-128"/>
              </a:rPr>
              <a:t>’s mantle.” 		</a:t>
            </a: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rPr>
              <a:t>Jackson et al., 2010 (Nature, 466, 853-856)</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6" name="Text Box 4"/>
          <p:cNvSpPr txBox="1">
            <a:spLocks noChangeArrowheads="1"/>
          </p:cNvSpPr>
          <p:nvPr/>
        </p:nvSpPr>
        <p:spPr bwMode="auto">
          <a:xfrm>
            <a:off x="371474" y="859367"/>
            <a:ext cx="8772525" cy="46628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700" dirty="0">
                <a:solidFill>
                  <a:schemeClr val="bg1"/>
                </a:solidFill>
                <a:effectLst>
                  <a:outerShdw blurRad="38100" dist="38100" dir="2700000" algn="tl">
                    <a:srgbClr val="000000"/>
                  </a:outerShdw>
                </a:effectLst>
                <a:latin typeface="Calibri" pitchFamily="34" charset="0"/>
              </a:rPr>
              <a:t>...And now a bunch of comments on the last isotope system:</a:t>
            </a:r>
          </a:p>
        </p:txBody>
      </p:sp>
      <p:sp>
        <p:nvSpPr>
          <p:cNvPr id="7" name="Text Box 3"/>
          <p:cNvSpPr txBox="1">
            <a:spLocks noChangeArrowheads="1"/>
          </p:cNvSpPr>
          <p:nvPr/>
        </p:nvSpPr>
        <p:spPr bwMode="auto">
          <a:xfrm>
            <a:off x="66675" y="4559307"/>
            <a:ext cx="9077324" cy="1200329"/>
          </a:xfrm>
          <a:prstGeom prst="rect">
            <a:avLst/>
          </a:prstGeom>
          <a:noFill/>
          <a:ln w="9525">
            <a:noFill/>
            <a:miter lim="800000"/>
            <a:headEnd/>
            <a:tailEnd/>
          </a:ln>
          <a:effectLst/>
        </p:spPr>
        <p:txBody>
          <a:bodyPr wrap="square">
            <a:spAutoFit/>
          </a:bodyPr>
          <a:lstStyle/>
          <a:p>
            <a:pPr algn="l"/>
            <a:r>
              <a:rPr lang="en-GB" sz="2400" i="1"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US" sz="2400" i="1" dirty="0">
                <a:solidFill>
                  <a:schemeClr val="bg1"/>
                </a:solidFill>
                <a:latin typeface="Calibri" pitchFamily="34" charset="0"/>
              </a:rPr>
              <a:t>Noble gas isotope </a:t>
            </a:r>
            <a:r>
              <a:rPr lang="en-GB" sz="2400" i="1" dirty="0">
                <a:solidFill>
                  <a:schemeClr val="bg1"/>
                </a:solidFill>
                <a:latin typeface="Calibri" pitchFamily="34" charset="0"/>
              </a:rPr>
              <a:t>systematics</a:t>
            </a:r>
            <a:r>
              <a:rPr lang="en-US" sz="2400" i="1" dirty="0">
                <a:solidFill>
                  <a:schemeClr val="bg1"/>
                </a:solidFill>
                <a:latin typeface="Calibri" pitchFamily="34" charset="0"/>
              </a:rPr>
              <a:t>, particular those of He, have been fundamental in showing that some ocean island basalts (OIB) were sourced from deep mantle plumes</a:t>
            </a:r>
            <a:r>
              <a:rPr lang="en-GB" altLang="ja-JP" sz="2400" i="1" dirty="0">
                <a:solidFill>
                  <a:schemeClr val="bg1"/>
                </a:solidFill>
                <a:effectLst>
                  <a:outerShdw blurRad="38100" dist="38100" dir="2700000" algn="tl">
                    <a:srgbClr val="000000"/>
                  </a:outerShdw>
                </a:effectLst>
                <a:latin typeface="Calibri" pitchFamily="34" charset="0"/>
                <a:ea typeface="ＭＳ Ｐゴシック" pitchFamily="34" charset="-128"/>
              </a:rPr>
              <a:t>”</a:t>
            </a:r>
            <a:endParaRPr lang="en-GB" sz="20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8" name="Text Box 3"/>
          <p:cNvSpPr txBox="1">
            <a:spLocks noChangeArrowheads="1"/>
          </p:cNvSpPr>
          <p:nvPr/>
        </p:nvSpPr>
        <p:spPr bwMode="auto">
          <a:xfrm>
            <a:off x="5138056" y="5402799"/>
            <a:ext cx="4005943" cy="338554"/>
          </a:xfrm>
          <a:prstGeom prst="rect">
            <a:avLst/>
          </a:prstGeom>
          <a:noFill/>
          <a:ln w="9525">
            <a:noFill/>
            <a:miter lim="800000"/>
            <a:headEnd/>
            <a:tailEnd/>
          </a:ln>
          <a:effectLst/>
        </p:spPr>
        <p:txBody>
          <a:bodyPr wrap="square">
            <a:spAutoFit/>
          </a:bodyPr>
          <a:lstStyle/>
          <a:p>
            <a:pPr algn="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rPr>
              <a:t>Day et al., 2022 (Chem.</a:t>
            </a: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rPr>
              <a:t> Geol., </a:t>
            </a:r>
            <a:r>
              <a:rPr lang="it-IT" altLang="ja-JP" sz="16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rPr>
              <a:t>587, </a:t>
            </a:r>
            <a:r>
              <a:rPr lang="it-IT" sz="1600" dirty="0">
                <a:solidFill>
                  <a:schemeClr val="bg1"/>
                </a:solidFill>
                <a:latin typeface="Calibri" panose="020F0502020204030204" pitchFamily="34" charset="0"/>
                <a:cs typeface="Calibri" panose="020F0502020204030204" pitchFamily="34" charset="0"/>
              </a:rPr>
              <a:t>120626</a:t>
            </a: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rPr>
              <a:t>)</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P spid="8"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4" name="Immagine 3">
            <a:extLst>
              <a:ext uri="{FF2B5EF4-FFF2-40B4-BE49-F238E27FC236}">
                <a16:creationId xmlns:a16="http://schemas.microsoft.com/office/drawing/2014/main" id="{5AF785CB-AC2E-F135-3C91-9C4E5E32A134}"/>
              </a:ext>
            </a:extLst>
          </p:cNvPr>
          <p:cNvPicPr>
            <a:picLocks noChangeAspect="1"/>
          </p:cNvPicPr>
          <p:nvPr/>
        </p:nvPicPr>
        <p:blipFill>
          <a:blip r:embed="rId3"/>
          <a:stretch>
            <a:fillRect/>
          </a:stretch>
        </p:blipFill>
        <p:spPr>
          <a:xfrm>
            <a:off x="466725" y="618543"/>
            <a:ext cx="8210550" cy="5620914"/>
          </a:xfrm>
          <a:prstGeom prst="rect">
            <a:avLst/>
          </a:prstGeom>
        </p:spPr>
      </p:pic>
      <p:sp>
        <p:nvSpPr>
          <p:cNvPr id="5" name="CasellaDiTesto 4">
            <a:extLst>
              <a:ext uri="{FF2B5EF4-FFF2-40B4-BE49-F238E27FC236}">
                <a16:creationId xmlns:a16="http://schemas.microsoft.com/office/drawing/2014/main" id="{0E527256-858A-F98A-7824-3E34FAFDAECE}"/>
              </a:ext>
            </a:extLst>
          </p:cNvPr>
          <p:cNvSpPr txBox="1"/>
          <p:nvPr/>
        </p:nvSpPr>
        <p:spPr>
          <a:xfrm>
            <a:off x="457199" y="6259760"/>
            <a:ext cx="5876925" cy="338554"/>
          </a:xfrm>
          <a:prstGeom prst="rect">
            <a:avLst/>
          </a:prstGeom>
          <a:noFill/>
        </p:spPr>
        <p:txBody>
          <a:bodyPr wrap="square">
            <a:spAutoFit/>
          </a:bodyPr>
          <a:lstStyle/>
          <a:p>
            <a:pPr algn="l">
              <a:defRPr/>
            </a:pPr>
            <a:r>
              <a:rPr lang="it-IT" sz="1600" dirty="0">
                <a:solidFill>
                  <a:schemeClr val="bg1"/>
                </a:solidFill>
                <a:effectLst>
                  <a:outerShdw blurRad="38100" dist="38100" dir="2700000" algn="tl">
                    <a:srgbClr val="000000"/>
                  </a:outerShdw>
                </a:effectLst>
                <a:latin typeface="Calibri" pitchFamily="34" charset="0"/>
                <a:ea typeface="ＭＳ Ｐゴシック" pitchFamily="34" charset="-128"/>
              </a:rPr>
              <a:t>Gibson et al., 2024 (</a:t>
            </a:r>
            <a:r>
              <a:rPr lang="it-IT" sz="1600" dirty="0" err="1">
                <a:solidFill>
                  <a:schemeClr val="bg1"/>
                </a:solidFill>
                <a:effectLst>
                  <a:outerShdw blurRad="38100" dist="38100" dir="2700000" algn="tl">
                    <a:srgbClr val="000000"/>
                  </a:outerShdw>
                </a:effectLst>
                <a:latin typeface="Calibri" pitchFamily="34" charset="0"/>
                <a:ea typeface="ＭＳ Ｐゴシック" pitchFamily="34" charset="-128"/>
              </a:rPr>
              <a:t>Geochim</a:t>
            </a:r>
            <a:r>
              <a:rPr lang="it-IT"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it-IT" sz="1600" dirty="0" err="1">
                <a:solidFill>
                  <a:schemeClr val="bg1"/>
                </a:solidFill>
                <a:effectLst>
                  <a:outerShdw blurRad="38100" dist="38100" dir="2700000" algn="tl">
                    <a:srgbClr val="000000"/>
                  </a:outerShdw>
                </a:effectLst>
                <a:latin typeface="Calibri" pitchFamily="34" charset="0"/>
                <a:ea typeface="ＭＳ Ｐゴシック" pitchFamily="34" charset="-128"/>
              </a:rPr>
              <a:t>Cosmochim</a:t>
            </a:r>
            <a:r>
              <a:rPr lang="it-IT" sz="1600" dirty="0">
                <a:solidFill>
                  <a:schemeClr val="bg1"/>
                </a:solidFill>
                <a:effectLst>
                  <a:outerShdw blurRad="38100" dist="38100" dir="2700000" algn="tl">
                    <a:srgbClr val="000000"/>
                  </a:outerShdw>
                </a:effectLst>
                <a:latin typeface="Calibri" pitchFamily="34" charset="0"/>
                <a:ea typeface="ＭＳ Ｐゴシック" pitchFamily="34" charset="-128"/>
              </a:rPr>
              <a:t>. Acta, 384, 44-64)</a:t>
            </a:r>
          </a:p>
        </p:txBody>
      </p:sp>
      <p:sp>
        <p:nvSpPr>
          <p:cNvPr id="6" name="Rettangolo 5">
            <a:extLst>
              <a:ext uri="{FF2B5EF4-FFF2-40B4-BE49-F238E27FC236}">
                <a16:creationId xmlns:a16="http://schemas.microsoft.com/office/drawing/2014/main" id="{CE6F7766-930C-020A-C49E-FCDB7AB5F94C}"/>
              </a:ext>
            </a:extLst>
          </p:cNvPr>
          <p:cNvSpPr/>
          <p:nvPr/>
        </p:nvSpPr>
        <p:spPr bwMode="auto">
          <a:xfrm>
            <a:off x="1585913" y="4331494"/>
            <a:ext cx="1371600" cy="554831"/>
          </a:xfrm>
          <a:prstGeom prst="rect">
            <a:avLst/>
          </a:prstGeom>
          <a:noFill/>
          <a:ln w="1270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0000"/>
              </a:solidFill>
              <a:effectLst>
                <a:outerShdw blurRad="38100" dist="38100" dir="2700000" algn="tl">
                  <a:srgbClr val="000000">
                    <a:alpha val="43137"/>
                  </a:srgbClr>
                </a:outerShdw>
              </a:effectLst>
              <a:latin typeface="Comic Sans MS" pitchFamily="66" charset="0"/>
            </a:endParaRPr>
          </a:p>
        </p:txBody>
      </p:sp>
      <p:sp>
        <p:nvSpPr>
          <p:cNvPr id="7" name="Rettangolo 6">
            <a:extLst>
              <a:ext uri="{FF2B5EF4-FFF2-40B4-BE49-F238E27FC236}">
                <a16:creationId xmlns:a16="http://schemas.microsoft.com/office/drawing/2014/main" id="{25C4EAC6-B96B-7532-0DF1-556960AEE971}"/>
              </a:ext>
            </a:extLst>
          </p:cNvPr>
          <p:cNvSpPr/>
          <p:nvPr/>
        </p:nvSpPr>
        <p:spPr bwMode="auto">
          <a:xfrm>
            <a:off x="6814861" y="4038531"/>
            <a:ext cx="1602858" cy="597763"/>
          </a:xfrm>
          <a:prstGeom prst="rect">
            <a:avLst/>
          </a:prstGeom>
          <a:noFill/>
          <a:ln w="1270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2895600" y="774700"/>
            <a:ext cx="3352800"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CasellaDiTesto 3"/>
          <p:cNvSpPr txBox="1"/>
          <p:nvPr/>
        </p:nvSpPr>
        <p:spPr>
          <a:xfrm>
            <a:off x="4360984" y="5802560"/>
            <a:ext cx="4783015" cy="400050"/>
          </a:xfrm>
          <a:prstGeom prst="rect">
            <a:avLst/>
          </a:prstGeom>
          <a:noFill/>
        </p:spPr>
        <p:txBody>
          <a:bodyPr wrap="square">
            <a:spAutoFit/>
          </a:bodyPr>
          <a:lstStyle/>
          <a:p>
            <a:pPr algn="r">
              <a:defRPr/>
            </a:pPr>
            <a:r>
              <a:rPr lang="it-IT" sz="2000" dirty="0" err="1">
                <a:solidFill>
                  <a:schemeClr val="bg1"/>
                </a:solidFill>
                <a:effectLst>
                  <a:outerShdw blurRad="38100" dist="38100" dir="2700000" algn="tl">
                    <a:srgbClr val="000000"/>
                  </a:outerShdw>
                </a:effectLst>
                <a:latin typeface="Calibri" pitchFamily="34" charset="0"/>
                <a:ea typeface="ＭＳ Ｐゴシック" pitchFamily="34" charset="-128"/>
              </a:rPr>
              <a:t>Ballentine</a:t>
            </a:r>
            <a:r>
              <a:rPr lang="it-IT" sz="2000" dirty="0">
                <a:solidFill>
                  <a:schemeClr val="bg1"/>
                </a:solidFill>
                <a:effectLst>
                  <a:outerShdw blurRad="38100" dist="38100" dir="2700000" algn="tl">
                    <a:srgbClr val="000000"/>
                  </a:outerShdw>
                </a:effectLst>
                <a:latin typeface="Calibri" pitchFamily="34" charset="0"/>
                <a:ea typeface="ＭＳ Ｐゴシック" pitchFamily="34" charset="-128"/>
              </a:rPr>
              <a:t>, 2012 (Nature, 486, 40-41)</a:t>
            </a:r>
          </a:p>
        </p:txBody>
      </p:sp>
      <p:pic>
        <p:nvPicPr>
          <p:cNvPr id="5" name="Picture 2"/>
          <p:cNvPicPr>
            <a:picLocks noChangeAspect="1" noChangeArrowheads="1"/>
          </p:cNvPicPr>
          <p:nvPr/>
        </p:nvPicPr>
        <p:blipFill>
          <a:blip r:embed="rId3" cstate="print"/>
          <a:srcRect l="7526"/>
          <a:stretch>
            <a:fillRect/>
          </a:stretch>
        </p:blipFill>
        <p:spPr bwMode="auto">
          <a:xfrm>
            <a:off x="4395788" y="2467955"/>
            <a:ext cx="4643437" cy="3306763"/>
          </a:xfrm>
          <a:prstGeom prst="rect">
            <a:avLst/>
          </a:prstGeom>
          <a:noFill/>
          <a:ln w="9525">
            <a:noFill/>
            <a:miter lim="800000"/>
            <a:headEnd/>
            <a:tailEnd/>
          </a:ln>
        </p:spPr>
      </p:pic>
      <p:grpSp>
        <p:nvGrpSpPr>
          <p:cNvPr id="2" name="Gruppo 13"/>
          <p:cNvGrpSpPr>
            <a:grpSpLocks/>
          </p:cNvGrpSpPr>
          <p:nvPr/>
        </p:nvGrpSpPr>
        <p:grpSpPr bwMode="auto">
          <a:xfrm>
            <a:off x="120316" y="1140805"/>
            <a:ext cx="8880810" cy="2151612"/>
            <a:chOff x="371474" y="1799467"/>
            <a:chExt cx="8623016" cy="2151936"/>
          </a:xfrm>
        </p:grpSpPr>
        <p:sp>
          <p:nvSpPr>
            <p:cNvPr id="7" name="Rettangolo 6"/>
            <p:cNvSpPr/>
            <p:nvPr/>
          </p:nvSpPr>
          <p:spPr>
            <a:xfrm>
              <a:off x="371474" y="1799467"/>
              <a:ext cx="8623016" cy="1108160"/>
            </a:xfrm>
            <a:prstGeom prst="rect">
              <a:avLst/>
            </a:prstGeom>
          </p:spPr>
          <p:txBody>
            <a:bodyPr wrap="square">
              <a:spAutoFit/>
            </a:bodyPr>
            <a:lstStyle/>
            <a:p>
              <a:pPr algn="l">
                <a:defRPr/>
              </a:pPr>
              <a:r>
                <a:rPr lang="en-US" altLang="it-IT" sz="2200" i="1"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US" sz="2200" i="1" dirty="0">
                  <a:solidFill>
                    <a:schemeClr val="bg1"/>
                  </a:solidFill>
                  <a:effectLst>
                    <a:outerShdw blurRad="38100" dist="38100" dir="2700000" algn="tl">
                      <a:srgbClr val="000000"/>
                    </a:outerShdw>
                  </a:effectLst>
                  <a:latin typeface="Calibri" pitchFamily="34" charset="0"/>
                  <a:ea typeface="ＭＳ Ｐゴシック" pitchFamily="34" charset="-128"/>
                </a:rPr>
                <a:t>The existence of different </a:t>
              </a:r>
              <a:r>
                <a:rPr lang="en-US" sz="2200" i="1"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US" sz="2200" i="1"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US" sz="2200" i="1"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sz="2200" i="1" dirty="0">
                  <a:solidFill>
                    <a:schemeClr val="bg1"/>
                  </a:solidFill>
                  <a:effectLst>
                    <a:outerShdw blurRad="38100" dist="38100" dir="2700000" algn="tl">
                      <a:srgbClr val="000000"/>
                    </a:outerShdw>
                  </a:effectLst>
                  <a:latin typeface="Calibri" pitchFamily="34" charset="0"/>
                  <a:ea typeface="ＭＳ Ｐゴシック" pitchFamily="34" charset="-128"/>
                </a:rPr>
                <a:t>He ratios underpins the idea that </a:t>
              </a:r>
              <a:r>
                <a:rPr lang="en-US" sz="2200" i="1" dirty="0">
                  <a:solidFill>
                    <a:srgbClr val="FFFF00"/>
                  </a:solidFill>
                  <a:effectLst>
                    <a:outerShdw blurRad="38100" dist="38100" dir="2700000" algn="tl">
                      <a:srgbClr val="000000"/>
                    </a:outerShdw>
                  </a:effectLst>
                  <a:latin typeface="Calibri" pitchFamily="34" charset="0"/>
                  <a:ea typeface="ＭＳ Ｐゴシック" pitchFamily="34" charset="-128"/>
                </a:rPr>
                <a:t>there are at least two geochemical reservoirs</a:t>
              </a:r>
              <a:r>
                <a:rPr lang="en-US" sz="2200" i="1" dirty="0">
                  <a:solidFill>
                    <a:schemeClr val="bg1"/>
                  </a:solidFill>
                  <a:effectLst>
                    <a:outerShdw blurRad="38100" dist="38100" dir="2700000" algn="tl">
                      <a:srgbClr val="000000"/>
                    </a:outerShdw>
                  </a:effectLst>
                  <a:latin typeface="Calibri" pitchFamily="34" charset="0"/>
                  <a:ea typeface="ＭＳ Ｐゴシック" pitchFamily="34" charset="-128"/>
                </a:rPr>
                <a:t> in the mantle:</a:t>
              </a:r>
              <a:r>
                <a:rPr lang="en-US" sz="2200" i="1" dirty="0">
                  <a:solidFill>
                    <a:srgbClr val="FFFF00"/>
                  </a:solidFill>
                  <a:effectLst>
                    <a:outerShdw blurRad="38100" dist="38100" dir="2700000" algn="tl">
                      <a:srgbClr val="000000"/>
                    </a:outerShdw>
                  </a:effectLst>
                  <a:latin typeface="Calibri" pitchFamily="34" charset="0"/>
                  <a:ea typeface="ＭＳ Ｐゴシック" pitchFamily="34" charset="-128"/>
                </a:rPr>
                <a:t> a deep reservoir rich in gases</a:t>
              </a:r>
              <a:r>
                <a:rPr lang="en-US" sz="2200" i="1" dirty="0">
                  <a:solidFill>
                    <a:schemeClr val="bg1"/>
                  </a:solidFill>
                  <a:effectLst>
                    <a:outerShdw blurRad="38100" dist="38100" dir="2700000" algn="tl">
                      <a:srgbClr val="000000"/>
                    </a:outerShdw>
                  </a:effectLst>
                  <a:latin typeface="Calibri" pitchFamily="34" charset="0"/>
                  <a:ea typeface="ＭＳ Ｐゴシック" pitchFamily="34" charset="-128"/>
                </a:rPr>
                <a:t> and volatile compounds feeds material into </a:t>
              </a:r>
              <a:r>
                <a:rPr lang="en-US" sz="2200" i="1" dirty="0">
                  <a:solidFill>
                    <a:srgbClr val="FFFF00"/>
                  </a:solidFill>
                  <a:effectLst>
                    <a:outerShdw blurRad="38100" dist="38100" dir="2700000" algn="tl">
                      <a:srgbClr val="000000"/>
                    </a:outerShdw>
                  </a:effectLst>
                  <a:latin typeface="Calibri" pitchFamily="34" charset="0"/>
                  <a:ea typeface="ＭＳ Ｐゴシック" pitchFamily="34" charset="-128"/>
                </a:rPr>
                <a:t>an upper reservoir, which is</a:t>
              </a:r>
            </a:p>
          </p:txBody>
        </p:sp>
        <p:sp>
          <p:nvSpPr>
            <p:cNvPr id="8" name="Rettangolo 7"/>
            <p:cNvSpPr/>
            <p:nvPr/>
          </p:nvSpPr>
          <p:spPr>
            <a:xfrm>
              <a:off x="371474" y="2843243"/>
              <a:ext cx="4200525" cy="1108160"/>
            </a:xfrm>
            <a:prstGeom prst="rect">
              <a:avLst/>
            </a:prstGeom>
          </p:spPr>
          <p:txBody>
            <a:bodyPr wrap="square">
              <a:spAutoFit/>
            </a:bodyPr>
            <a:lstStyle/>
            <a:p>
              <a:pPr algn="l">
                <a:defRPr/>
              </a:pPr>
              <a:r>
                <a:rPr lang="en-US" sz="2200" i="1" dirty="0">
                  <a:solidFill>
                    <a:srgbClr val="FFFF00"/>
                  </a:solidFill>
                  <a:effectLst>
                    <a:outerShdw blurRad="38100" dist="38100" dir="2700000" algn="tl">
                      <a:srgbClr val="000000"/>
                    </a:outerShdw>
                  </a:effectLst>
                  <a:latin typeface="Calibri" pitchFamily="34" charset="0"/>
                  <a:ea typeface="ＭＳ Ｐゴシック" pitchFamily="34" charset="-128"/>
                </a:rPr>
                <a:t>the convecting part of the mantle</a:t>
              </a:r>
              <a:r>
                <a:rPr lang="en-US" sz="2200" i="1" dirty="0">
                  <a:solidFill>
                    <a:schemeClr val="bg1"/>
                  </a:solidFill>
                  <a:effectLst>
                    <a:outerShdw blurRad="38100" dist="38100" dir="2700000" algn="tl">
                      <a:srgbClr val="000000"/>
                    </a:outerShdw>
                  </a:effectLst>
                  <a:latin typeface="Calibri" pitchFamily="34" charset="0"/>
                  <a:ea typeface="ＭＳ Ｐゴシック" pitchFamily="34" charset="-128"/>
                </a:rPr>
                <a:t> that supplies magma to mid-ocean ridges</a:t>
              </a:r>
              <a:r>
                <a:rPr lang="en-US" altLang="it-IT" sz="2200" i="1" dirty="0">
                  <a:solidFill>
                    <a:schemeClr val="bg1"/>
                  </a:solidFill>
                  <a:effectLst>
                    <a:outerShdw blurRad="38100" dist="38100" dir="2700000" algn="tl">
                      <a:srgbClr val="000000"/>
                    </a:outerShdw>
                  </a:effectLst>
                  <a:latin typeface="Calibri" pitchFamily="34" charset="0"/>
                  <a:ea typeface="ＭＳ Ｐゴシック" pitchFamily="34" charset="-128"/>
                </a:rPr>
                <a:t>”.</a:t>
              </a:r>
              <a:endParaRPr lang="en-US" sz="22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grpSp>
      <p:sp>
        <p:nvSpPr>
          <p:cNvPr id="9" name="CasellaDiTesto 8"/>
          <p:cNvSpPr txBox="1">
            <a:spLocks noChangeArrowheads="1"/>
          </p:cNvSpPr>
          <p:nvPr/>
        </p:nvSpPr>
        <p:spPr bwMode="auto">
          <a:xfrm>
            <a:off x="4964113" y="5130193"/>
            <a:ext cx="2132012" cy="400050"/>
          </a:xfrm>
          <a:prstGeom prst="rect">
            <a:avLst/>
          </a:prstGeom>
          <a:noFill/>
          <a:ln w="9525">
            <a:noFill/>
            <a:miter lim="800000"/>
            <a:headEnd/>
            <a:tailEnd/>
          </a:ln>
        </p:spPr>
        <p:txBody>
          <a:bodyPr>
            <a:spAutoFit/>
          </a:bodyPr>
          <a:lstStyle/>
          <a:p>
            <a:r>
              <a:rPr lang="en-GB" sz="2000" b="1" dirty="0">
                <a:solidFill>
                  <a:schemeClr val="tx1"/>
                </a:solidFill>
                <a:effectLst/>
                <a:latin typeface="Calibri" pitchFamily="34" charset="0"/>
              </a:rPr>
              <a:t>Gas-rich source</a:t>
            </a:r>
          </a:p>
        </p:txBody>
      </p:sp>
      <p:sp>
        <p:nvSpPr>
          <p:cNvPr id="10" name="CasellaDiTesto 9"/>
          <p:cNvSpPr txBox="1">
            <a:spLocks noChangeArrowheads="1"/>
          </p:cNvSpPr>
          <p:nvPr/>
        </p:nvSpPr>
        <p:spPr bwMode="auto">
          <a:xfrm>
            <a:off x="6278563" y="4247543"/>
            <a:ext cx="1325562" cy="708025"/>
          </a:xfrm>
          <a:prstGeom prst="rect">
            <a:avLst/>
          </a:prstGeom>
          <a:noFill/>
          <a:ln w="9525">
            <a:noFill/>
            <a:miter lim="800000"/>
            <a:headEnd/>
            <a:tailEnd/>
          </a:ln>
        </p:spPr>
        <p:txBody>
          <a:bodyPr>
            <a:spAutoFit/>
          </a:bodyPr>
          <a:lstStyle/>
          <a:p>
            <a:pPr algn="ctr"/>
            <a:r>
              <a:rPr lang="en-GB" sz="2000" b="1">
                <a:solidFill>
                  <a:schemeClr val="tx1"/>
                </a:solidFill>
                <a:effectLst/>
                <a:latin typeface="Calibri" pitchFamily="34" charset="0"/>
              </a:rPr>
              <a:t>Gas-poor source</a:t>
            </a:r>
          </a:p>
        </p:txBody>
      </p:sp>
      <p:sp>
        <p:nvSpPr>
          <p:cNvPr id="11" name="CasellaDiTesto 10"/>
          <p:cNvSpPr txBox="1">
            <a:spLocks noChangeArrowheads="1"/>
          </p:cNvSpPr>
          <p:nvPr/>
        </p:nvSpPr>
        <p:spPr bwMode="auto">
          <a:xfrm>
            <a:off x="6897688" y="5158768"/>
            <a:ext cx="1312862" cy="400050"/>
          </a:xfrm>
          <a:prstGeom prst="rect">
            <a:avLst/>
          </a:prstGeom>
          <a:noFill/>
          <a:ln w="9525">
            <a:noFill/>
            <a:miter lim="800000"/>
            <a:headEnd/>
            <a:tailEnd/>
          </a:ln>
        </p:spPr>
        <p:txBody>
          <a:bodyPr>
            <a:spAutoFit/>
          </a:bodyPr>
          <a:lstStyle/>
          <a:p>
            <a:r>
              <a:rPr lang="en-GB" sz="2000" b="1">
                <a:solidFill>
                  <a:srgbClr val="FF0000"/>
                </a:solidFill>
                <a:effectLst/>
                <a:latin typeface="Calibri" pitchFamily="34" charset="0"/>
              </a:rPr>
              <a:t>High </a:t>
            </a:r>
            <a:r>
              <a:rPr lang="en-GB" sz="2000" b="1" baseline="30000">
                <a:solidFill>
                  <a:srgbClr val="FF0000"/>
                </a:solidFill>
                <a:effectLst/>
                <a:latin typeface="Calibri" pitchFamily="34" charset="0"/>
              </a:rPr>
              <a:t>3</a:t>
            </a:r>
            <a:r>
              <a:rPr lang="en-GB" sz="2000" b="1">
                <a:solidFill>
                  <a:srgbClr val="FF0000"/>
                </a:solidFill>
                <a:effectLst/>
                <a:latin typeface="Calibri" pitchFamily="34" charset="0"/>
              </a:rPr>
              <a:t>He</a:t>
            </a:r>
          </a:p>
        </p:txBody>
      </p:sp>
      <p:sp>
        <p:nvSpPr>
          <p:cNvPr id="12" name="CasellaDiTesto 11"/>
          <p:cNvSpPr txBox="1">
            <a:spLocks noChangeArrowheads="1"/>
          </p:cNvSpPr>
          <p:nvPr/>
        </p:nvSpPr>
        <p:spPr bwMode="auto">
          <a:xfrm>
            <a:off x="6119813" y="3931630"/>
            <a:ext cx="1219200" cy="400050"/>
          </a:xfrm>
          <a:prstGeom prst="rect">
            <a:avLst/>
          </a:prstGeom>
          <a:noFill/>
          <a:ln w="9525">
            <a:noFill/>
            <a:miter lim="800000"/>
            <a:headEnd/>
            <a:tailEnd/>
          </a:ln>
        </p:spPr>
        <p:txBody>
          <a:bodyPr>
            <a:spAutoFit/>
          </a:bodyPr>
          <a:lstStyle/>
          <a:p>
            <a:pPr algn="ctr"/>
            <a:r>
              <a:rPr lang="en-GB" sz="2000" b="1" dirty="0">
                <a:solidFill>
                  <a:srgbClr val="FF0000"/>
                </a:solidFill>
                <a:effectLst/>
                <a:latin typeface="Calibri" pitchFamily="34" charset="0"/>
              </a:rPr>
              <a:t>Low </a:t>
            </a:r>
            <a:r>
              <a:rPr lang="en-GB" sz="2000" b="1" baseline="30000" dirty="0">
                <a:solidFill>
                  <a:srgbClr val="FF0000"/>
                </a:solidFill>
                <a:effectLst/>
                <a:latin typeface="Calibri" pitchFamily="34" charset="0"/>
              </a:rPr>
              <a:t>3</a:t>
            </a:r>
            <a:r>
              <a:rPr lang="en-GB" sz="2000" b="1" dirty="0">
                <a:solidFill>
                  <a:srgbClr val="FF0000"/>
                </a:solidFill>
                <a:effectLst/>
                <a:latin typeface="Calibri" pitchFamily="34" charset="0"/>
              </a:rPr>
              <a:t>He</a:t>
            </a:r>
          </a:p>
        </p:txBody>
      </p:sp>
      <p:sp>
        <p:nvSpPr>
          <p:cNvPr id="6" name="Text Box 4">
            <a:extLst>
              <a:ext uri="{FF2B5EF4-FFF2-40B4-BE49-F238E27FC236}">
                <a16:creationId xmlns:a16="http://schemas.microsoft.com/office/drawing/2014/main" id="{D4AE0E40-3867-A206-762E-538D274AAD8D}"/>
              </a:ext>
            </a:extLst>
          </p:cNvPr>
          <p:cNvSpPr txBox="1">
            <a:spLocks noChangeArrowheads="1"/>
          </p:cNvSpPr>
          <p:nvPr/>
        </p:nvSpPr>
        <p:spPr bwMode="auto">
          <a:xfrm>
            <a:off x="0" y="3641340"/>
            <a:ext cx="4395788" cy="2246769"/>
          </a:xfrm>
          <a:prstGeom prst="rect">
            <a:avLst/>
          </a:prstGeom>
          <a:noFill/>
          <a:ln w="9525" algn="ctr">
            <a:noFill/>
            <a:miter lim="800000"/>
            <a:headEnd/>
            <a:tailEnd/>
          </a:ln>
          <a:effectLst/>
        </p:spPr>
        <p:txBody>
          <a:bodyPr wrap="square">
            <a:spAutoFit/>
          </a:bodyPr>
          <a:lstStyle/>
          <a:p>
            <a:pPr>
              <a:spcBef>
                <a:spcPct val="50000"/>
              </a:spcBef>
              <a:defRPr/>
            </a:pPr>
            <a:r>
              <a:rPr lang="en-GB" sz="2000" dirty="0">
                <a:solidFill>
                  <a:schemeClr val="bg1"/>
                </a:solidFill>
                <a:effectLst>
                  <a:outerShdw blurRad="38100" dist="38100" dir="2700000" algn="tl">
                    <a:srgbClr val="000000"/>
                  </a:outerShdw>
                </a:effectLst>
                <a:latin typeface="Calibri" pitchFamily="34" charset="0"/>
              </a:rPr>
              <a:t>According to this view (which is the standard geochemical approach), the entire convecting mantle is </a:t>
            </a:r>
            <a:r>
              <a:rPr lang="en-GB" sz="2000" baseline="30000" dirty="0">
                <a:solidFill>
                  <a:schemeClr val="bg1"/>
                </a:solidFill>
                <a:effectLst>
                  <a:outerShdw blurRad="38100" dist="38100" dir="2700000" algn="tl">
                    <a:srgbClr val="000000"/>
                  </a:outerShdw>
                </a:effectLst>
                <a:latin typeface="Calibri" pitchFamily="34" charset="0"/>
              </a:rPr>
              <a:t>3</a:t>
            </a:r>
            <a:r>
              <a:rPr lang="en-GB" sz="2000" dirty="0">
                <a:solidFill>
                  <a:schemeClr val="bg1"/>
                </a:solidFill>
                <a:effectLst>
                  <a:outerShdw blurRad="38100" dist="38100" dir="2700000" algn="tl">
                    <a:srgbClr val="000000"/>
                  </a:outerShdw>
                </a:effectLst>
                <a:latin typeface="Calibri" pitchFamily="34" charset="0"/>
              </a:rPr>
              <a:t>He-poor, and the lowermost mantle is </a:t>
            </a:r>
            <a:r>
              <a:rPr lang="en-GB" sz="2000" baseline="30000" dirty="0">
                <a:solidFill>
                  <a:schemeClr val="bg1"/>
                </a:solidFill>
                <a:effectLst>
                  <a:outerShdw blurRad="38100" dist="38100" dir="2700000" algn="tl">
                    <a:srgbClr val="000000"/>
                  </a:outerShdw>
                </a:effectLst>
                <a:latin typeface="Calibri" pitchFamily="34" charset="0"/>
              </a:rPr>
              <a:t>3</a:t>
            </a:r>
            <a:r>
              <a:rPr lang="en-GB" sz="2000" dirty="0">
                <a:solidFill>
                  <a:schemeClr val="bg1"/>
                </a:solidFill>
                <a:effectLst>
                  <a:outerShdw blurRad="38100" dist="38100" dir="2700000" algn="tl">
                    <a:srgbClr val="000000"/>
                  </a:outerShdw>
                </a:effectLst>
                <a:latin typeface="Calibri" pitchFamily="34" charset="0"/>
              </a:rPr>
              <a:t>He-rich because never tapped by melt extraction (i.e., it has primitive compositions).</a:t>
            </a:r>
          </a:p>
        </p:txBody>
      </p:sp>
    </p:spTree>
    <p:extLst>
      <p:ext uri="{BB962C8B-B14F-4D97-AF65-F5344CB8AC3E}">
        <p14:creationId xmlns:p14="http://schemas.microsoft.com/office/powerpoint/2010/main" val="38013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pic>
        <p:nvPicPr>
          <p:cNvPr id="5" name="Picture 2"/>
          <p:cNvPicPr>
            <a:picLocks noChangeAspect="1" noChangeArrowheads="1"/>
          </p:cNvPicPr>
          <p:nvPr/>
        </p:nvPicPr>
        <p:blipFill>
          <a:blip r:embed="rId3" cstate="print"/>
          <a:srcRect l="7526"/>
          <a:stretch>
            <a:fillRect/>
          </a:stretch>
        </p:blipFill>
        <p:spPr bwMode="auto">
          <a:xfrm>
            <a:off x="4395788" y="2467955"/>
            <a:ext cx="4643437" cy="3306763"/>
          </a:xfrm>
          <a:prstGeom prst="rect">
            <a:avLst/>
          </a:prstGeom>
          <a:noFill/>
          <a:ln w="9525">
            <a:noFill/>
            <a:miter lim="800000"/>
            <a:headEnd/>
            <a:tailEnd/>
          </a:ln>
        </p:spPr>
      </p:pic>
      <p:sp>
        <p:nvSpPr>
          <p:cNvPr id="7" name="Rettangolo 6"/>
          <p:cNvSpPr/>
          <p:nvPr/>
        </p:nvSpPr>
        <p:spPr bwMode="auto">
          <a:xfrm>
            <a:off x="120316" y="1360614"/>
            <a:ext cx="9023683" cy="830997"/>
          </a:xfrm>
          <a:prstGeom prst="rect">
            <a:avLst/>
          </a:prstGeom>
        </p:spPr>
        <p:txBody>
          <a:bodyPr wrap="square">
            <a:spAutoFit/>
          </a:bodyPr>
          <a:lstStyle/>
          <a:p>
            <a:pPr algn="l">
              <a:defRPr/>
            </a:pPr>
            <a:r>
              <a:rPr lang="en-US" altLang="it-IT" sz="2400" dirty="0">
                <a:solidFill>
                  <a:schemeClr val="bg1"/>
                </a:solidFill>
                <a:effectLst>
                  <a:outerShdw blurRad="38100" dist="38100" dir="2700000" algn="tl">
                    <a:srgbClr val="000000"/>
                  </a:outerShdw>
                </a:effectLst>
                <a:latin typeface="Calibri" pitchFamily="34" charset="0"/>
                <a:ea typeface="ＭＳ Ｐゴシック" pitchFamily="34" charset="-128"/>
              </a:rPr>
              <a:t>Following this line of reasoning, melts derived from the deep mantle should be characterized by </a:t>
            </a:r>
            <a:r>
              <a:rPr lang="en-US" altLang="it-IT"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it-IT" sz="2400" dirty="0">
                <a:solidFill>
                  <a:schemeClr val="bg1"/>
                </a:solidFill>
                <a:effectLst>
                  <a:outerShdw blurRad="38100" dist="38100" dir="2700000" algn="tl">
                    <a:srgbClr val="000000"/>
                  </a:outerShdw>
                </a:effectLst>
                <a:latin typeface="Calibri" pitchFamily="34" charset="0"/>
                <a:ea typeface="ＭＳ Ｐゴシック" pitchFamily="34" charset="-128"/>
              </a:rPr>
              <a:t>He-rich compositions.</a:t>
            </a:r>
            <a:endParaRPr lang="en-US" sz="2400" dirty="0">
              <a:solidFill>
                <a:srgbClr val="FFFF00"/>
              </a:solidFill>
              <a:effectLst>
                <a:outerShdw blurRad="38100" dist="38100" dir="2700000" algn="tl">
                  <a:srgbClr val="000000"/>
                </a:outerShdw>
              </a:effectLst>
              <a:latin typeface="Calibri" pitchFamily="34" charset="0"/>
              <a:ea typeface="ＭＳ Ｐゴシック" pitchFamily="34" charset="-128"/>
            </a:endParaRPr>
          </a:p>
        </p:txBody>
      </p:sp>
      <p:sp>
        <p:nvSpPr>
          <p:cNvPr id="8" name="Rettangolo 7"/>
          <p:cNvSpPr/>
          <p:nvPr/>
        </p:nvSpPr>
        <p:spPr bwMode="auto">
          <a:xfrm>
            <a:off x="120316" y="2463319"/>
            <a:ext cx="4240668" cy="1569660"/>
          </a:xfrm>
          <a:prstGeom prst="rect">
            <a:avLst/>
          </a:prstGeom>
        </p:spPr>
        <p:txBody>
          <a:bodyPr wrap="square">
            <a:spAutoFit/>
          </a:bodyPr>
          <a:lstStyle/>
          <a:p>
            <a:pPr algn="l">
              <a:defRPr/>
            </a:pPr>
            <a:r>
              <a:rPr lang="en-US" sz="2400" dirty="0">
                <a:solidFill>
                  <a:schemeClr val="bg1"/>
                </a:solidFill>
                <a:effectLst>
                  <a:outerShdw blurRad="38100" dist="38100" dir="2700000" algn="tl">
                    <a:srgbClr val="000000"/>
                  </a:outerShdw>
                </a:effectLst>
                <a:latin typeface="Calibri" pitchFamily="34" charset="0"/>
                <a:ea typeface="ＭＳ Ｐゴシック" pitchFamily="34" charset="-128"/>
              </a:rPr>
              <a:t>Similarly, </a:t>
            </a:r>
            <a:r>
              <a:rPr lang="en-US"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sz="2400" dirty="0">
                <a:solidFill>
                  <a:schemeClr val="bg1"/>
                </a:solidFill>
                <a:effectLst>
                  <a:outerShdw blurRad="38100" dist="38100" dir="2700000" algn="tl">
                    <a:srgbClr val="000000"/>
                  </a:outerShdw>
                </a:effectLst>
                <a:latin typeface="Calibri" pitchFamily="34" charset="0"/>
                <a:ea typeface="ＭＳ Ｐゴシック" pitchFamily="34" charset="-128"/>
              </a:rPr>
              <a:t>He-poor magmas would indicate derivation from the upper mantle (considered the MORB source or the DMM).</a:t>
            </a:r>
          </a:p>
        </p:txBody>
      </p:sp>
      <p:sp>
        <p:nvSpPr>
          <p:cNvPr id="13" name="CasellaDiTesto 12"/>
          <p:cNvSpPr txBox="1">
            <a:spLocks noChangeArrowheads="1"/>
          </p:cNvSpPr>
          <p:nvPr/>
        </p:nvSpPr>
        <p:spPr bwMode="auto">
          <a:xfrm>
            <a:off x="4964113" y="5130193"/>
            <a:ext cx="2132012" cy="400050"/>
          </a:xfrm>
          <a:prstGeom prst="rect">
            <a:avLst/>
          </a:prstGeom>
          <a:noFill/>
          <a:ln w="9525">
            <a:noFill/>
            <a:miter lim="800000"/>
            <a:headEnd/>
            <a:tailEnd/>
          </a:ln>
        </p:spPr>
        <p:txBody>
          <a:bodyPr>
            <a:spAutoFit/>
          </a:bodyPr>
          <a:lstStyle/>
          <a:p>
            <a:r>
              <a:rPr lang="en-GB" sz="2000" b="1" dirty="0">
                <a:solidFill>
                  <a:schemeClr val="tx1"/>
                </a:solidFill>
                <a:effectLst/>
                <a:latin typeface="Calibri" pitchFamily="34" charset="0"/>
              </a:rPr>
              <a:t>Gas-rich source</a:t>
            </a:r>
          </a:p>
        </p:txBody>
      </p:sp>
      <p:sp>
        <p:nvSpPr>
          <p:cNvPr id="14" name="CasellaDiTesto 13"/>
          <p:cNvSpPr txBox="1">
            <a:spLocks noChangeArrowheads="1"/>
          </p:cNvSpPr>
          <p:nvPr/>
        </p:nvSpPr>
        <p:spPr bwMode="auto">
          <a:xfrm>
            <a:off x="6278563" y="4247543"/>
            <a:ext cx="1325562" cy="708025"/>
          </a:xfrm>
          <a:prstGeom prst="rect">
            <a:avLst/>
          </a:prstGeom>
          <a:noFill/>
          <a:ln w="9525">
            <a:noFill/>
            <a:miter lim="800000"/>
            <a:headEnd/>
            <a:tailEnd/>
          </a:ln>
        </p:spPr>
        <p:txBody>
          <a:bodyPr>
            <a:spAutoFit/>
          </a:bodyPr>
          <a:lstStyle/>
          <a:p>
            <a:pPr algn="ctr"/>
            <a:r>
              <a:rPr lang="en-GB" sz="2000" b="1">
                <a:solidFill>
                  <a:schemeClr val="tx1"/>
                </a:solidFill>
                <a:effectLst/>
                <a:latin typeface="Calibri" pitchFamily="34" charset="0"/>
              </a:rPr>
              <a:t>Gas-poor source</a:t>
            </a:r>
          </a:p>
        </p:txBody>
      </p:sp>
      <p:sp>
        <p:nvSpPr>
          <p:cNvPr id="15" name="CasellaDiTesto 14"/>
          <p:cNvSpPr txBox="1">
            <a:spLocks noChangeArrowheads="1"/>
          </p:cNvSpPr>
          <p:nvPr/>
        </p:nvSpPr>
        <p:spPr bwMode="auto">
          <a:xfrm>
            <a:off x="6897688" y="5158768"/>
            <a:ext cx="1312862" cy="400050"/>
          </a:xfrm>
          <a:prstGeom prst="rect">
            <a:avLst/>
          </a:prstGeom>
          <a:noFill/>
          <a:ln w="9525">
            <a:noFill/>
            <a:miter lim="800000"/>
            <a:headEnd/>
            <a:tailEnd/>
          </a:ln>
        </p:spPr>
        <p:txBody>
          <a:bodyPr>
            <a:spAutoFit/>
          </a:bodyPr>
          <a:lstStyle/>
          <a:p>
            <a:r>
              <a:rPr lang="en-GB" sz="2000" b="1">
                <a:solidFill>
                  <a:srgbClr val="FF0000"/>
                </a:solidFill>
                <a:effectLst/>
                <a:latin typeface="Calibri" pitchFamily="34" charset="0"/>
              </a:rPr>
              <a:t>High </a:t>
            </a:r>
            <a:r>
              <a:rPr lang="en-GB" sz="2000" b="1" baseline="30000">
                <a:solidFill>
                  <a:srgbClr val="FF0000"/>
                </a:solidFill>
                <a:effectLst/>
                <a:latin typeface="Calibri" pitchFamily="34" charset="0"/>
              </a:rPr>
              <a:t>3</a:t>
            </a:r>
            <a:r>
              <a:rPr lang="en-GB" sz="2000" b="1">
                <a:solidFill>
                  <a:srgbClr val="FF0000"/>
                </a:solidFill>
                <a:effectLst/>
                <a:latin typeface="Calibri" pitchFamily="34" charset="0"/>
              </a:rPr>
              <a:t>He</a:t>
            </a:r>
          </a:p>
        </p:txBody>
      </p:sp>
      <p:sp>
        <p:nvSpPr>
          <p:cNvPr id="16" name="CasellaDiTesto 15"/>
          <p:cNvSpPr txBox="1">
            <a:spLocks noChangeArrowheads="1"/>
          </p:cNvSpPr>
          <p:nvPr/>
        </p:nvSpPr>
        <p:spPr bwMode="auto">
          <a:xfrm>
            <a:off x="6119813" y="3931630"/>
            <a:ext cx="1219200" cy="400050"/>
          </a:xfrm>
          <a:prstGeom prst="rect">
            <a:avLst/>
          </a:prstGeom>
          <a:noFill/>
          <a:ln w="9525">
            <a:noFill/>
            <a:miter lim="800000"/>
            <a:headEnd/>
            <a:tailEnd/>
          </a:ln>
        </p:spPr>
        <p:txBody>
          <a:bodyPr>
            <a:spAutoFit/>
          </a:bodyPr>
          <a:lstStyle/>
          <a:p>
            <a:pPr algn="ctr"/>
            <a:r>
              <a:rPr lang="en-GB" sz="2000" b="1" dirty="0">
                <a:solidFill>
                  <a:srgbClr val="FF0000"/>
                </a:solidFill>
                <a:effectLst/>
                <a:latin typeface="Calibri" pitchFamily="34" charset="0"/>
              </a:rPr>
              <a:t>Low </a:t>
            </a:r>
            <a:r>
              <a:rPr lang="en-GB" sz="2000" b="1" baseline="30000" dirty="0">
                <a:solidFill>
                  <a:srgbClr val="FF0000"/>
                </a:solidFill>
                <a:effectLst/>
                <a:latin typeface="Calibri" pitchFamily="34" charset="0"/>
              </a:rPr>
              <a:t>3</a:t>
            </a:r>
            <a:r>
              <a:rPr lang="en-GB" sz="2000" b="1" dirty="0">
                <a:solidFill>
                  <a:srgbClr val="FF0000"/>
                </a:solidFill>
                <a:effectLst/>
                <a:latin typeface="Calibri" pitchFamily="34" charset="0"/>
              </a:rPr>
              <a:t>He</a:t>
            </a:r>
          </a:p>
        </p:txBody>
      </p:sp>
      <p:sp>
        <p:nvSpPr>
          <p:cNvPr id="12" name="CasellaDiTesto 11"/>
          <p:cNvSpPr txBox="1"/>
          <p:nvPr/>
        </p:nvSpPr>
        <p:spPr>
          <a:xfrm>
            <a:off x="4360984" y="5802560"/>
            <a:ext cx="4783015" cy="400050"/>
          </a:xfrm>
          <a:prstGeom prst="rect">
            <a:avLst/>
          </a:prstGeom>
          <a:noFill/>
        </p:spPr>
        <p:txBody>
          <a:bodyPr wrap="square">
            <a:spAutoFit/>
          </a:bodyPr>
          <a:lstStyle/>
          <a:p>
            <a:pPr algn="r">
              <a:defRPr/>
            </a:pPr>
            <a:r>
              <a:rPr lang="it-IT" sz="2000" dirty="0" err="1">
                <a:solidFill>
                  <a:schemeClr val="bg1"/>
                </a:solidFill>
                <a:effectLst>
                  <a:outerShdw blurRad="38100" dist="38100" dir="2700000" algn="tl">
                    <a:srgbClr val="000000"/>
                  </a:outerShdw>
                </a:effectLst>
                <a:latin typeface="Calibri" pitchFamily="34" charset="0"/>
                <a:ea typeface="ＭＳ Ｐゴシック" pitchFamily="34" charset="-128"/>
              </a:rPr>
              <a:t>Ballentine</a:t>
            </a:r>
            <a:r>
              <a:rPr lang="it-IT" sz="2000" dirty="0">
                <a:solidFill>
                  <a:schemeClr val="bg1"/>
                </a:solidFill>
                <a:effectLst>
                  <a:outerShdw blurRad="38100" dist="38100" dir="2700000" algn="tl">
                    <a:srgbClr val="000000"/>
                  </a:outerShdw>
                </a:effectLst>
                <a:latin typeface="Calibri" pitchFamily="34" charset="0"/>
                <a:ea typeface="ＭＳ Ｐゴシック" pitchFamily="34" charset="-128"/>
              </a:rPr>
              <a:t>, 2012 (Nature, 486, 40-41)</a:t>
            </a:r>
          </a:p>
        </p:txBody>
      </p:sp>
      <p:sp>
        <p:nvSpPr>
          <p:cNvPr id="2" name="Rettangolo 1">
            <a:extLst>
              <a:ext uri="{FF2B5EF4-FFF2-40B4-BE49-F238E27FC236}">
                <a16:creationId xmlns:a16="http://schemas.microsoft.com/office/drawing/2014/main" id="{0C62E295-DEAC-A3BF-157B-274F5AEE948A}"/>
              </a:ext>
            </a:extLst>
          </p:cNvPr>
          <p:cNvSpPr/>
          <p:nvPr/>
        </p:nvSpPr>
        <p:spPr bwMode="auto">
          <a:xfrm>
            <a:off x="120316" y="4327624"/>
            <a:ext cx="4240668" cy="1938992"/>
          </a:xfrm>
          <a:prstGeom prst="rect">
            <a:avLst/>
          </a:prstGeom>
        </p:spPr>
        <p:txBody>
          <a:bodyPr wrap="square">
            <a:spAutoFit/>
          </a:bodyPr>
          <a:lstStyle/>
          <a:p>
            <a:pPr algn="l">
              <a:defRPr/>
            </a:pPr>
            <a:r>
              <a:rPr lang="en-US" sz="2400" dirty="0">
                <a:solidFill>
                  <a:schemeClr val="bg1"/>
                </a:solidFill>
                <a:effectLst>
                  <a:outerShdw blurRad="38100" dist="38100" dir="2700000" algn="tl">
                    <a:srgbClr val="000000"/>
                  </a:outerShdw>
                </a:effectLst>
                <a:latin typeface="Calibri" pitchFamily="34" charset="0"/>
                <a:ea typeface="ＭＳ Ｐゴシック" pitchFamily="34" charset="-128"/>
              </a:rPr>
              <a:t>The He approach is considered the strongest evidence for the involvement of mantle plumes in the form of undegassed mantle sources of igneous rocks.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649704" y="1184526"/>
            <a:ext cx="7844592" cy="954107"/>
          </a:xfrm>
          <a:prstGeom prst="rect">
            <a:avLst/>
          </a:prstGeom>
          <a:noFill/>
          <a:ln w="9525">
            <a:noFill/>
            <a:miter lim="800000"/>
            <a:headEnd/>
            <a:tailEnd/>
          </a:ln>
          <a:effectLst/>
        </p:spPr>
        <p:txBody>
          <a:bodyPr wrap="square">
            <a:spAutoFit/>
          </a:bodyPr>
          <a:lstStyle/>
          <a:p>
            <a:pPr>
              <a:defRPr/>
            </a:pP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 is the stable Helium isotope.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 is the Helium isotope produced by decay of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238</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U,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235</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U and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232</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Th.</a:t>
            </a:r>
            <a:endParaRPr lang="en-GB" sz="40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grpSp>
        <p:nvGrpSpPr>
          <p:cNvPr id="2" name="Gruppo 20"/>
          <p:cNvGrpSpPr/>
          <p:nvPr/>
        </p:nvGrpSpPr>
        <p:grpSpPr>
          <a:xfrm>
            <a:off x="885371" y="2425700"/>
            <a:ext cx="7489372" cy="3657600"/>
            <a:chOff x="885371" y="2989943"/>
            <a:chExt cx="7489372" cy="3657600"/>
          </a:xfrm>
        </p:grpSpPr>
        <p:sp>
          <p:nvSpPr>
            <p:cNvPr id="20" name="Rettangolo 19"/>
            <p:cNvSpPr/>
            <p:nvPr/>
          </p:nvSpPr>
          <p:spPr bwMode="auto">
            <a:xfrm>
              <a:off x="885371" y="2989943"/>
              <a:ext cx="7489372" cy="365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5571"/>
            <a:stretch>
              <a:fillRect/>
            </a:stretch>
          </p:blipFill>
          <p:spPr bwMode="auto">
            <a:xfrm>
              <a:off x="1037494" y="3036277"/>
              <a:ext cx="6995378" cy="35360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Rettangolo 6"/>
            <p:cNvSpPr/>
            <p:nvPr/>
          </p:nvSpPr>
          <p:spPr bwMode="auto">
            <a:xfrm>
              <a:off x="3127373" y="3831770"/>
              <a:ext cx="1647825" cy="6821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 name="Rettangolo 7"/>
            <p:cNvSpPr/>
            <p:nvPr/>
          </p:nvSpPr>
          <p:spPr bwMode="auto">
            <a:xfrm>
              <a:off x="6596742" y="3251201"/>
              <a:ext cx="1124858" cy="8853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Rettangolo 8"/>
            <p:cNvSpPr/>
            <p:nvPr/>
          </p:nvSpPr>
          <p:spPr bwMode="auto">
            <a:xfrm>
              <a:off x="7119257" y="5321300"/>
              <a:ext cx="834572" cy="8853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Rettangolo 9"/>
            <p:cNvSpPr/>
            <p:nvPr/>
          </p:nvSpPr>
          <p:spPr bwMode="auto">
            <a:xfrm>
              <a:off x="1758043" y="5515430"/>
              <a:ext cx="1378858" cy="8853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CasellaDiTesto 11"/>
            <p:cNvSpPr txBox="1"/>
            <p:nvPr/>
          </p:nvSpPr>
          <p:spPr>
            <a:xfrm>
              <a:off x="2917375" y="3904342"/>
              <a:ext cx="2249714" cy="646331"/>
            </a:xfrm>
            <a:prstGeom prst="rect">
              <a:avLst/>
            </a:prstGeom>
            <a:noFill/>
          </p:spPr>
          <p:txBody>
            <a:bodyPr wrap="square" rtlCol="0">
              <a:spAutoFit/>
            </a:bodyPr>
            <a:lstStyle/>
            <a:p>
              <a:r>
                <a:rPr lang="en-GB" sz="3600">
                  <a:solidFill>
                    <a:schemeClr val="tx1"/>
                  </a:solidFill>
                  <a:effectLst/>
                  <a:latin typeface="Symbol" pitchFamily="18" charset="2"/>
                </a:rPr>
                <a:t>a</a:t>
              </a:r>
              <a:r>
                <a:rPr lang="en-GB" sz="3600">
                  <a:solidFill>
                    <a:schemeClr val="tx1"/>
                  </a:solidFill>
                  <a:effectLst/>
                  <a:latin typeface="Calibri" pitchFamily="34" charset="0"/>
                </a:rPr>
                <a:t>-decay</a:t>
              </a:r>
            </a:p>
          </p:txBody>
        </p:sp>
        <p:sp>
          <p:nvSpPr>
            <p:cNvPr id="14" name="CasellaDiTesto 13"/>
            <p:cNvSpPr txBox="1"/>
            <p:nvPr/>
          </p:nvSpPr>
          <p:spPr>
            <a:xfrm>
              <a:off x="6473373" y="3251197"/>
              <a:ext cx="1204684" cy="584775"/>
            </a:xfrm>
            <a:prstGeom prst="rect">
              <a:avLst/>
            </a:prstGeom>
            <a:noFill/>
          </p:spPr>
          <p:txBody>
            <a:bodyPr wrap="square" rtlCol="0">
              <a:spAutoFit/>
            </a:bodyPr>
            <a:lstStyle/>
            <a:p>
              <a:r>
                <a:rPr lang="it-IT" sz="3200" baseline="30000" dirty="0">
                  <a:solidFill>
                    <a:schemeClr val="tx1"/>
                  </a:solidFill>
                  <a:effectLst/>
                  <a:latin typeface="Calibri" pitchFamily="34" charset="0"/>
                </a:rPr>
                <a:t>4</a:t>
              </a:r>
              <a:r>
                <a:rPr lang="it-IT" sz="3200" dirty="0">
                  <a:solidFill>
                    <a:schemeClr val="tx1"/>
                  </a:solidFill>
                  <a:effectLst/>
                  <a:latin typeface="Calibri" pitchFamily="34" charset="0"/>
                </a:rPr>
                <a:t>He</a:t>
              </a:r>
            </a:p>
          </p:txBody>
        </p:sp>
        <p:sp>
          <p:nvSpPr>
            <p:cNvPr id="15" name="CasellaDiTesto 14"/>
            <p:cNvSpPr txBox="1"/>
            <p:nvPr/>
          </p:nvSpPr>
          <p:spPr>
            <a:xfrm>
              <a:off x="6545944" y="3526970"/>
              <a:ext cx="508000" cy="584775"/>
            </a:xfrm>
            <a:prstGeom prst="rect">
              <a:avLst/>
            </a:prstGeom>
            <a:noFill/>
          </p:spPr>
          <p:txBody>
            <a:bodyPr wrap="square" rtlCol="0">
              <a:spAutoFit/>
            </a:bodyPr>
            <a:lstStyle/>
            <a:p>
              <a:r>
                <a:rPr lang="it-IT" sz="3200" baseline="30000" dirty="0">
                  <a:solidFill>
                    <a:schemeClr val="tx1"/>
                  </a:solidFill>
                  <a:effectLst/>
                  <a:latin typeface="Calibri" pitchFamily="34" charset="0"/>
                </a:rPr>
                <a:t>2</a:t>
              </a:r>
              <a:endParaRPr lang="it-IT" sz="3200" dirty="0">
                <a:solidFill>
                  <a:schemeClr val="tx1"/>
                </a:solidFill>
                <a:effectLst/>
                <a:latin typeface="Calibri" pitchFamily="34" charset="0"/>
              </a:endParaRPr>
            </a:p>
          </p:txBody>
        </p:sp>
        <p:sp>
          <p:nvSpPr>
            <p:cNvPr id="16" name="CasellaDiTesto 15"/>
            <p:cNvSpPr txBox="1"/>
            <p:nvPr/>
          </p:nvSpPr>
          <p:spPr>
            <a:xfrm>
              <a:off x="7039430" y="5321300"/>
              <a:ext cx="1204684" cy="584775"/>
            </a:xfrm>
            <a:prstGeom prst="rect">
              <a:avLst/>
            </a:prstGeom>
            <a:noFill/>
          </p:spPr>
          <p:txBody>
            <a:bodyPr wrap="square" rtlCol="0">
              <a:spAutoFit/>
            </a:bodyPr>
            <a:lstStyle/>
            <a:p>
              <a:r>
                <a:rPr lang="it-IT" sz="3200" baseline="30000" dirty="0">
                  <a:solidFill>
                    <a:schemeClr val="tx1"/>
                  </a:solidFill>
                  <a:effectLst/>
                  <a:latin typeface="Calibri" pitchFamily="34" charset="0"/>
                </a:rPr>
                <a:t>234</a:t>
              </a:r>
              <a:r>
                <a:rPr lang="it-IT" sz="3200" dirty="0">
                  <a:solidFill>
                    <a:schemeClr val="tx1"/>
                  </a:solidFill>
                  <a:effectLst/>
                  <a:latin typeface="Calibri" pitchFamily="34" charset="0"/>
                </a:rPr>
                <a:t>Th</a:t>
              </a:r>
            </a:p>
          </p:txBody>
        </p:sp>
        <p:sp>
          <p:nvSpPr>
            <p:cNvPr id="17" name="CasellaDiTesto 16"/>
            <p:cNvSpPr txBox="1"/>
            <p:nvPr/>
          </p:nvSpPr>
          <p:spPr>
            <a:xfrm>
              <a:off x="7112000" y="5597073"/>
              <a:ext cx="725713" cy="584775"/>
            </a:xfrm>
            <a:prstGeom prst="rect">
              <a:avLst/>
            </a:prstGeom>
            <a:noFill/>
          </p:spPr>
          <p:txBody>
            <a:bodyPr wrap="square" rtlCol="0">
              <a:spAutoFit/>
            </a:bodyPr>
            <a:lstStyle/>
            <a:p>
              <a:r>
                <a:rPr lang="it-IT" sz="3200" baseline="30000" dirty="0">
                  <a:solidFill>
                    <a:schemeClr val="tx1"/>
                  </a:solidFill>
                  <a:effectLst/>
                  <a:latin typeface="Calibri" pitchFamily="34" charset="0"/>
                </a:rPr>
                <a:t>90</a:t>
              </a:r>
              <a:endParaRPr lang="it-IT" sz="3200" dirty="0">
                <a:solidFill>
                  <a:schemeClr val="tx1"/>
                </a:solidFill>
                <a:effectLst/>
                <a:latin typeface="Calibri" pitchFamily="34" charset="0"/>
              </a:endParaRPr>
            </a:p>
          </p:txBody>
        </p:sp>
        <p:sp>
          <p:nvSpPr>
            <p:cNvPr id="18" name="CasellaDiTesto 17"/>
            <p:cNvSpPr txBox="1"/>
            <p:nvPr/>
          </p:nvSpPr>
          <p:spPr>
            <a:xfrm>
              <a:off x="1494973" y="5529943"/>
              <a:ext cx="1204684" cy="584775"/>
            </a:xfrm>
            <a:prstGeom prst="rect">
              <a:avLst/>
            </a:prstGeom>
            <a:noFill/>
          </p:spPr>
          <p:txBody>
            <a:bodyPr wrap="square" rtlCol="0">
              <a:spAutoFit/>
            </a:bodyPr>
            <a:lstStyle/>
            <a:p>
              <a:r>
                <a:rPr lang="it-IT" sz="3200" baseline="30000" dirty="0">
                  <a:solidFill>
                    <a:schemeClr val="tx1"/>
                  </a:solidFill>
                  <a:effectLst/>
                  <a:latin typeface="Calibri" pitchFamily="34" charset="0"/>
                </a:rPr>
                <a:t>238</a:t>
              </a:r>
              <a:r>
                <a:rPr lang="it-IT" sz="3200" dirty="0">
                  <a:solidFill>
                    <a:schemeClr val="tx1"/>
                  </a:solidFill>
                  <a:effectLst/>
                  <a:latin typeface="Calibri" pitchFamily="34" charset="0"/>
                </a:rPr>
                <a:t>U</a:t>
              </a:r>
            </a:p>
          </p:txBody>
        </p:sp>
        <p:sp>
          <p:nvSpPr>
            <p:cNvPr id="19" name="CasellaDiTesto 18"/>
            <p:cNvSpPr txBox="1"/>
            <p:nvPr/>
          </p:nvSpPr>
          <p:spPr>
            <a:xfrm>
              <a:off x="1669141" y="5805716"/>
              <a:ext cx="725713" cy="584775"/>
            </a:xfrm>
            <a:prstGeom prst="rect">
              <a:avLst/>
            </a:prstGeom>
            <a:noFill/>
          </p:spPr>
          <p:txBody>
            <a:bodyPr wrap="square" rtlCol="0">
              <a:spAutoFit/>
            </a:bodyPr>
            <a:lstStyle/>
            <a:p>
              <a:r>
                <a:rPr lang="it-IT" sz="3200" baseline="30000" dirty="0">
                  <a:solidFill>
                    <a:schemeClr val="tx1"/>
                  </a:solidFill>
                  <a:effectLst/>
                  <a:latin typeface="Calibri" pitchFamily="34" charset="0"/>
                </a:rPr>
                <a:t>92</a:t>
              </a:r>
              <a:endParaRPr lang="it-IT" sz="3200" dirty="0">
                <a:solidFill>
                  <a:schemeClr val="tx1"/>
                </a:solidFill>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371475" y="2180509"/>
            <a:ext cx="8401050" cy="1077218"/>
          </a:xfrm>
          <a:prstGeom prst="rect">
            <a:avLst/>
          </a:prstGeom>
          <a:noFill/>
          <a:ln w="9525">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usual style to show He isotopes is to compare primordial </a:t>
            </a:r>
            <a:r>
              <a:rPr lang="en-GB" sz="3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He with radiogenic </a:t>
            </a:r>
            <a:r>
              <a:rPr lang="en-GB" sz="3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He in the form:</a:t>
            </a:r>
          </a:p>
        </p:txBody>
      </p:sp>
      <p:sp>
        <p:nvSpPr>
          <p:cNvPr id="24" name="Text Box 3"/>
          <p:cNvSpPr txBox="1">
            <a:spLocks noChangeArrowheads="1"/>
          </p:cNvSpPr>
          <p:nvPr/>
        </p:nvSpPr>
        <p:spPr bwMode="auto">
          <a:xfrm>
            <a:off x="649704" y="1184526"/>
            <a:ext cx="7844592" cy="954107"/>
          </a:xfrm>
          <a:prstGeom prst="rect">
            <a:avLst/>
          </a:prstGeom>
          <a:noFill/>
          <a:ln w="9525">
            <a:noFill/>
            <a:miter lim="800000"/>
            <a:headEnd/>
            <a:tailEnd/>
          </a:ln>
          <a:effectLst/>
        </p:spPr>
        <p:txBody>
          <a:bodyPr wrap="square">
            <a:spAutoFit/>
          </a:bodyPr>
          <a:lstStyle/>
          <a:p>
            <a:pPr>
              <a:defRPr/>
            </a:pP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 is the stable Helium isotope.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 is the Helium isotope produced by decay of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238</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U,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235</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U and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232</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Th.</a:t>
            </a:r>
            <a:endParaRPr lang="en-GB" sz="40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25" name="Text Box 3"/>
          <p:cNvSpPr txBox="1">
            <a:spLocks noChangeArrowheads="1"/>
          </p:cNvSpPr>
          <p:nvPr/>
        </p:nvSpPr>
        <p:spPr bwMode="auto">
          <a:xfrm>
            <a:off x="3589020" y="3285409"/>
            <a:ext cx="1965960" cy="707886"/>
          </a:xfrm>
          <a:prstGeom prst="rect">
            <a:avLst/>
          </a:prstGeom>
          <a:noFill/>
          <a:ln w="9525">
            <a:noFill/>
            <a:miter lim="800000"/>
            <a:headEnd/>
            <a:tailEnd/>
          </a:ln>
          <a:effectLst/>
        </p:spPr>
        <p:txBody>
          <a:bodyPr wrap="square">
            <a:spAutoFit/>
          </a:bodyPr>
          <a:lstStyle/>
          <a:p>
            <a:pPr>
              <a:defRPr/>
            </a:pPr>
            <a:r>
              <a:rPr lang="en-GB" sz="4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40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4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4000" dirty="0">
                <a:solidFill>
                  <a:schemeClr val="bg1"/>
                </a:solidFill>
                <a:effectLst>
                  <a:outerShdw blurRad="38100" dist="38100" dir="2700000" algn="tl">
                    <a:srgbClr val="000000"/>
                  </a:outerShdw>
                </a:effectLst>
                <a:latin typeface="Calibri" pitchFamily="34" charset="0"/>
                <a:ea typeface="ＭＳ Ｐゴシック" pitchFamily="34" charset="-128"/>
              </a:rPr>
              <a:t>He</a:t>
            </a:r>
          </a:p>
        </p:txBody>
      </p:sp>
      <p:sp>
        <p:nvSpPr>
          <p:cNvPr id="2" name="Text Box 3">
            <a:extLst>
              <a:ext uri="{FF2B5EF4-FFF2-40B4-BE49-F238E27FC236}">
                <a16:creationId xmlns:a16="http://schemas.microsoft.com/office/drawing/2014/main" id="{D82A7111-C365-078F-2EEF-83D15C1136DB}"/>
              </a:ext>
            </a:extLst>
          </p:cNvPr>
          <p:cNvSpPr txBox="1">
            <a:spLocks noChangeArrowheads="1"/>
          </p:cNvSpPr>
          <p:nvPr/>
        </p:nvSpPr>
        <p:spPr bwMode="auto">
          <a:xfrm>
            <a:off x="0" y="4034709"/>
            <a:ext cx="9144000" cy="492443"/>
          </a:xfrm>
          <a:prstGeom prst="rect">
            <a:avLst/>
          </a:prstGeom>
          <a:noFill/>
          <a:ln w="9525">
            <a:noFill/>
            <a:miter lim="800000"/>
            <a:headEnd/>
            <a:tailEnd/>
          </a:ln>
          <a:effectLst/>
        </p:spPr>
        <p:txBody>
          <a:bodyPr wrap="square">
            <a:spAutoFit/>
          </a:bodyPr>
          <a:lstStyle/>
          <a:p>
            <a:pPr>
              <a:defRPr/>
            </a:pPr>
            <a:r>
              <a:rPr lang="en-GB" sz="2600" dirty="0">
                <a:solidFill>
                  <a:schemeClr val="bg1"/>
                </a:solidFill>
                <a:effectLst>
                  <a:outerShdw blurRad="38100" dist="38100" dir="2700000" algn="tl">
                    <a:srgbClr val="000000"/>
                  </a:outerShdw>
                </a:effectLst>
                <a:latin typeface="Calibri" pitchFamily="34" charset="0"/>
                <a:ea typeface="ＭＳ Ｐゴシック" pitchFamily="34" charset="-128"/>
              </a:rPr>
              <a:t>This is the opposite of what seen for Rb-Sr, Sm-Nd and U-Th-Pb…</a:t>
            </a:r>
          </a:p>
        </p:txBody>
      </p:sp>
      <p:sp>
        <p:nvSpPr>
          <p:cNvPr id="5" name="Text Box 3">
            <a:extLst>
              <a:ext uri="{FF2B5EF4-FFF2-40B4-BE49-F238E27FC236}">
                <a16:creationId xmlns:a16="http://schemas.microsoft.com/office/drawing/2014/main" id="{65AC97E3-4B87-0461-277B-28EB62B66969}"/>
              </a:ext>
            </a:extLst>
          </p:cNvPr>
          <p:cNvSpPr txBox="1">
            <a:spLocks noChangeArrowheads="1"/>
          </p:cNvSpPr>
          <p:nvPr/>
        </p:nvSpPr>
        <p:spPr bwMode="auto">
          <a:xfrm>
            <a:off x="487948" y="4579333"/>
            <a:ext cx="1518405" cy="523220"/>
          </a:xfrm>
          <a:prstGeom prst="rect">
            <a:avLst/>
          </a:prstGeom>
          <a:noFill/>
          <a:ln w="9525">
            <a:noFill/>
            <a:miter lim="800000"/>
            <a:headEnd/>
            <a:tailEnd/>
          </a:ln>
          <a:effectLst/>
        </p:spPr>
        <p:txBody>
          <a:bodyPr wrap="square">
            <a:spAutoFit/>
          </a:bodyPr>
          <a:lstStyle/>
          <a:p>
            <a:pPr algn="l">
              <a:defRPr/>
            </a:pP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87</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Sr/</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86</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Sr</a:t>
            </a:r>
            <a:endParaRPr lang="en-GB" sz="36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6" name="Text Box 3">
            <a:extLst>
              <a:ext uri="{FF2B5EF4-FFF2-40B4-BE49-F238E27FC236}">
                <a16:creationId xmlns:a16="http://schemas.microsoft.com/office/drawing/2014/main" id="{92DF489D-899A-5C3E-B360-4C7EEF3A5F23}"/>
              </a:ext>
            </a:extLst>
          </p:cNvPr>
          <p:cNvSpPr txBox="1">
            <a:spLocks noChangeArrowheads="1"/>
          </p:cNvSpPr>
          <p:nvPr/>
        </p:nvSpPr>
        <p:spPr bwMode="auto">
          <a:xfrm>
            <a:off x="2250278" y="4579333"/>
            <a:ext cx="1922227" cy="523220"/>
          </a:xfrm>
          <a:prstGeom prst="rect">
            <a:avLst/>
          </a:prstGeom>
          <a:noFill/>
          <a:ln w="9525">
            <a:noFill/>
            <a:miter lim="800000"/>
            <a:headEnd/>
            <a:tailEnd/>
          </a:ln>
          <a:effectLst/>
        </p:spPr>
        <p:txBody>
          <a:bodyPr wrap="square">
            <a:spAutoFit/>
          </a:bodyPr>
          <a:lstStyle/>
          <a:p>
            <a:pPr algn="l">
              <a:defRPr/>
            </a:pP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143</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Nd/</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144</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Nd</a:t>
            </a:r>
            <a:endParaRPr lang="en-GB" sz="36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7" name="Text Box 3">
            <a:extLst>
              <a:ext uri="{FF2B5EF4-FFF2-40B4-BE49-F238E27FC236}">
                <a16:creationId xmlns:a16="http://schemas.microsoft.com/office/drawing/2014/main" id="{CE55FD79-8C9D-B710-A318-03E4F605B6B5}"/>
              </a:ext>
            </a:extLst>
          </p:cNvPr>
          <p:cNvSpPr txBox="1">
            <a:spLocks noChangeArrowheads="1"/>
          </p:cNvSpPr>
          <p:nvPr/>
        </p:nvSpPr>
        <p:spPr bwMode="auto">
          <a:xfrm>
            <a:off x="4671151" y="4579333"/>
            <a:ext cx="1880570" cy="523220"/>
          </a:xfrm>
          <a:prstGeom prst="rect">
            <a:avLst/>
          </a:prstGeom>
          <a:noFill/>
          <a:ln w="9525">
            <a:noFill/>
            <a:miter lim="800000"/>
            <a:headEnd/>
            <a:tailEnd/>
          </a:ln>
          <a:effectLst/>
        </p:spPr>
        <p:txBody>
          <a:bodyPr wrap="square">
            <a:spAutoFit/>
          </a:bodyPr>
          <a:lstStyle/>
          <a:p>
            <a:pPr algn="l">
              <a:defRPr/>
            </a:pP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206</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Pb/</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204</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Pb</a:t>
            </a:r>
            <a:endParaRPr lang="en-GB" sz="36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8" name="Freccia in giù 7">
            <a:extLst>
              <a:ext uri="{FF2B5EF4-FFF2-40B4-BE49-F238E27FC236}">
                <a16:creationId xmlns:a16="http://schemas.microsoft.com/office/drawing/2014/main" id="{9175D413-EBD9-604A-6B91-F614C1F31DC2}"/>
              </a:ext>
            </a:extLst>
          </p:cNvPr>
          <p:cNvSpPr/>
          <p:nvPr/>
        </p:nvSpPr>
        <p:spPr bwMode="auto">
          <a:xfrm>
            <a:off x="1335447" y="5091538"/>
            <a:ext cx="246771" cy="446454"/>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Freccia in giù 8">
            <a:extLst>
              <a:ext uri="{FF2B5EF4-FFF2-40B4-BE49-F238E27FC236}">
                <a16:creationId xmlns:a16="http://schemas.microsoft.com/office/drawing/2014/main" id="{0E315960-C2F2-17CB-C6F9-A5F5DD951472}"/>
              </a:ext>
            </a:extLst>
          </p:cNvPr>
          <p:cNvSpPr/>
          <p:nvPr/>
        </p:nvSpPr>
        <p:spPr bwMode="auto">
          <a:xfrm>
            <a:off x="3719102" y="5091538"/>
            <a:ext cx="246771" cy="446454"/>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Freccia in giù 9">
            <a:extLst>
              <a:ext uri="{FF2B5EF4-FFF2-40B4-BE49-F238E27FC236}">
                <a16:creationId xmlns:a16="http://schemas.microsoft.com/office/drawing/2014/main" id="{48A9855B-5535-C615-5047-F3312BDE3633}"/>
              </a:ext>
            </a:extLst>
          </p:cNvPr>
          <p:cNvSpPr/>
          <p:nvPr/>
        </p:nvSpPr>
        <p:spPr bwMode="auto">
          <a:xfrm>
            <a:off x="5922311" y="5091538"/>
            <a:ext cx="246771" cy="446454"/>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Freccia in giù 10">
            <a:extLst>
              <a:ext uri="{FF2B5EF4-FFF2-40B4-BE49-F238E27FC236}">
                <a16:creationId xmlns:a16="http://schemas.microsoft.com/office/drawing/2014/main" id="{7488608D-BD69-372E-6BBD-D775E1251F8C}"/>
              </a:ext>
            </a:extLst>
          </p:cNvPr>
          <p:cNvSpPr/>
          <p:nvPr/>
        </p:nvSpPr>
        <p:spPr bwMode="auto">
          <a:xfrm>
            <a:off x="755812" y="5091539"/>
            <a:ext cx="246771" cy="828000"/>
          </a:xfrm>
          <a:prstGeom prst="downArrow">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Freccia in giù 11">
            <a:extLst>
              <a:ext uri="{FF2B5EF4-FFF2-40B4-BE49-F238E27FC236}">
                <a16:creationId xmlns:a16="http://schemas.microsoft.com/office/drawing/2014/main" id="{7F804928-9B70-B060-0113-D93FF1C7771C}"/>
              </a:ext>
            </a:extLst>
          </p:cNvPr>
          <p:cNvSpPr/>
          <p:nvPr/>
        </p:nvSpPr>
        <p:spPr bwMode="auto">
          <a:xfrm>
            <a:off x="2784062" y="5091539"/>
            <a:ext cx="246771" cy="828000"/>
          </a:xfrm>
          <a:prstGeom prst="downArrow">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Freccia in giù 12">
            <a:extLst>
              <a:ext uri="{FF2B5EF4-FFF2-40B4-BE49-F238E27FC236}">
                <a16:creationId xmlns:a16="http://schemas.microsoft.com/office/drawing/2014/main" id="{4A41E91A-CC41-6C60-C57A-E5EFFC6E48F8}"/>
              </a:ext>
            </a:extLst>
          </p:cNvPr>
          <p:cNvSpPr/>
          <p:nvPr/>
        </p:nvSpPr>
        <p:spPr bwMode="auto">
          <a:xfrm>
            <a:off x="5129319" y="5091539"/>
            <a:ext cx="246771" cy="828000"/>
          </a:xfrm>
          <a:prstGeom prst="downArrow">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Text Box 3">
            <a:extLst>
              <a:ext uri="{FF2B5EF4-FFF2-40B4-BE49-F238E27FC236}">
                <a16:creationId xmlns:a16="http://schemas.microsoft.com/office/drawing/2014/main" id="{4B4F1B06-2854-D3E5-0B6F-1B6B3C97CF28}"/>
              </a:ext>
            </a:extLst>
          </p:cNvPr>
          <p:cNvSpPr txBox="1">
            <a:spLocks noChangeArrowheads="1"/>
          </p:cNvSpPr>
          <p:nvPr/>
        </p:nvSpPr>
        <p:spPr bwMode="auto">
          <a:xfrm>
            <a:off x="1018432" y="5472323"/>
            <a:ext cx="881390"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Stable</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5" name="Text Box 3">
            <a:extLst>
              <a:ext uri="{FF2B5EF4-FFF2-40B4-BE49-F238E27FC236}">
                <a16:creationId xmlns:a16="http://schemas.microsoft.com/office/drawing/2014/main" id="{CD21FCDF-93F5-94DE-1826-49FD88E93A3F}"/>
              </a:ext>
            </a:extLst>
          </p:cNvPr>
          <p:cNvSpPr txBox="1">
            <a:spLocks noChangeArrowheads="1"/>
          </p:cNvSpPr>
          <p:nvPr/>
        </p:nvSpPr>
        <p:spPr bwMode="auto">
          <a:xfrm>
            <a:off x="3168313" y="5472323"/>
            <a:ext cx="1359097"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Stable</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6" name="Text Box 3">
            <a:extLst>
              <a:ext uri="{FF2B5EF4-FFF2-40B4-BE49-F238E27FC236}">
                <a16:creationId xmlns:a16="http://schemas.microsoft.com/office/drawing/2014/main" id="{BE654FB4-D447-0E4D-1245-316D2E1DE2D1}"/>
              </a:ext>
            </a:extLst>
          </p:cNvPr>
          <p:cNvSpPr txBox="1">
            <a:spLocks noChangeArrowheads="1"/>
          </p:cNvSpPr>
          <p:nvPr/>
        </p:nvSpPr>
        <p:spPr bwMode="auto">
          <a:xfrm>
            <a:off x="5368982" y="5472323"/>
            <a:ext cx="1359097"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Stable</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7" name="Text Box 3">
            <a:extLst>
              <a:ext uri="{FF2B5EF4-FFF2-40B4-BE49-F238E27FC236}">
                <a16:creationId xmlns:a16="http://schemas.microsoft.com/office/drawing/2014/main" id="{196DDB3D-DF7F-8514-6BA9-002C355F7CF8}"/>
              </a:ext>
            </a:extLst>
          </p:cNvPr>
          <p:cNvSpPr txBox="1">
            <a:spLocks noChangeArrowheads="1"/>
          </p:cNvSpPr>
          <p:nvPr/>
        </p:nvSpPr>
        <p:spPr bwMode="auto">
          <a:xfrm>
            <a:off x="-9071" y="5860872"/>
            <a:ext cx="1788894"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Radiogenic</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8" name="Text Box 3">
            <a:extLst>
              <a:ext uri="{FF2B5EF4-FFF2-40B4-BE49-F238E27FC236}">
                <a16:creationId xmlns:a16="http://schemas.microsoft.com/office/drawing/2014/main" id="{CD873688-B840-526E-7490-EA2F32BEE2E0}"/>
              </a:ext>
            </a:extLst>
          </p:cNvPr>
          <p:cNvSpPr txBox="1">
            <a:spLocks noChangeArrowheads="1"/>
          </p:cNvSpPr>
          <p:nvPr/>
        </p:nvSpPr>
        <p:spPr bwMode="auto">
          <a:xfrm>
            <a:off x="2007481" y="5860872"/>
            <a:ext cx="1788894"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Radiogenic</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9" name="Text Box 3">
            <a:extLst>
              <a:ext uri="{FF2B5EF4-FFF2-40B4-BE49-F238E27FC236}">
                <a16:creationId xmlns:a16="http://schemas.microsoft.com/office/drawing/2014/main" id="{0B62DEEC-B744-F418-CFF8-739FD046907D}"/>
              </a:ext>
            </a:extLst>
          </p:cNvPr>
          <p:cNvSpPr txBox="1">
            <a:spLocks noChangeArrowheads="1"/>
          </p:cNvSpPr>
          <p:nvPr/>
        </p:nvSpPr>
        <p:spPr bwMode="auto">
          <a:xfrm>
            <a:off x="4360358" y="5860872"/>
            <a:ext cx="1788894"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Radiogenic</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20" name="Text Box 3">
            <a:extLst>
              <a:ext uri="{FF2B5EF4-FFF2-40B4-BE49-F238E27FC236}">
                <a16:creationId xmlns:a16="http://schemas.microsoft.com/office/drawing/2014/main" id="{D08F9C54-3191-BD51-0718-7AE6198A06A0}"/>
              </a:ext>
            </a:extLst>
          </p:cNvPr>
          <p:cNvSpPr txBox="1">
            <a:spLocks noChangeArrowheads="1"/>
          </p:cNvSpPr>
          <p:nvPr/>
        </p:nvSpPr>
        <p:spPr bwMode="auto">
          <a:xfrm>
            <a:off x="6959770" y="4579333"/>
            <a:ext cx="1465139" cy="523220"/>
          </a:xfrm>
          <a:prstGeom prst="rect">
            <a:avLst/>
          </a:prstGeom>
          <a:noFill/>
          <a:ln w="9525">
            <a:noFill/>
            <a:miter lim="800000"/>
            <a:headEnd/>
            <a:tailEnd/>
          </a:ln>
          <a:effectLst/>
        </p:spPr>
        <p:txBody>
          <a:bodyPr wrap="square">
            <a:spAutoFit/>
          </a:bodyPr>
          <a:lstStyle/>
          <a:p>
            <a:pPr algn="l">
              <a:defRPr/>
            </a:pP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a:t>
            </a:r>
            <a:endParaRPr lang="en-GB" sz="36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21" name="Freccia in giù 20">
            <a:extLst>
              <a:ext uri="{FF2B5EF4-FFF2-40B4-BE49-F238E27FC236}">
                <a16:creationId xmlns:a16="http://schemas.microsoft.com/office/drawing/2014/main" id="{0A0F7FBC-D38C-2D6C-BCB7-C94C4EEF57DE}"/>
              </a:ext>
            </a:extLst>
          </p:cNvPr>
          <p:cNvSpPr/>
          <p:nvPr/>
        </p:nvSpPr>
        <p:spPr bwMode="auto">
          <a:xfrm>
            <a:off x="7212463" y="5091538"/>
            <a:ext cx="246771" cy="446454"/>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Freccia in giù 21">
            <a:extLst>
              <a:ext uri="{FF2B5EF4-FFF2-40B4-BE49-F238E27FC236}">
                <a16:creationId xmlns:a16="http://schemas.microsoft.com/office/drawing/2014/main" id="{41BABEBD-1149-2D15-A27B-0663240E20BB}"/>
              </a:ext>
            </a:extLst>
          </p:cNvPr>
          <p:cNvSpPr/>
          <p:nvPr/>
        </p:nvSpPr>
        <p:spPr bwMode="auto">
          <a:xfrm>
            <a:off x="7840193" y="5091539"/>
            <a:ext cx="246771" cy="828000"/>
          </a:xfrm>
          <a:prstGeom prst="downArrow">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Text Box 3">
            <a:extLst>
              <a:ext uri="{FF2B5EF4-FFF2-40B4-BE49-F238E27FC236}">
                <a16:creationId xmlns:a16="http://schemas.microsoft.com/office/drawing/2014/main" id="{07724EDE-CEDC-AFFE-1E97-285CD96EBF93}"/>
              </a:ext>
            </a:extLst>
          </p:cNvPr>
          <p:cNvSpPr txBox="1">
            <a:spLocks noChangeArrowheads="1"/>
          </p:cNvSpPr>
          <p:nvPr/>
        </p:nvSpPr>
        <p:spPr bwMode="auto">
          <a:xfrm>
            <a:off x="6656594" y="5472323"/>
            <a:ext cx="1359097"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Stable</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26" name="Text Box 3">
            <a:extLst>
              <a:ext uri="{FF2B5EF4-FFF2-40B4-BE49-F238E27FC236}">
                <a16:creationId xmlns:a16="http://schemas.microsoft.com/office/drawing/2014/main" id="{7E84E285-075B-5E87-D9D5-D97FD858314D}"/>
              </a:ext>
            </a:extLst>
          </p:cNvPr>
          <p:cNvSpPr txBox="1">
            <a:spLocks noChangeArrowheads="1"/>
          </p:cNvSpPr>
          <p:nvPr/>
        </p:nvSpPr>
        <p:spPr bwMode="auto">
          <a:xfrm>
            <a:off x="7075310" y="5860872"/>
            <a:ext cx="1788894" cy="400110"/>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rPr>
              <a:t>Radiogenic</a:t>
            </a:r>
            <a:endParaRPr lang="en-GB" sz="28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up)">
                                      <p:cBhvr>
                                        <p:cTn id="55" dur="500"/>
                                        <p:tgtEl>
                                          <p:spTgt spid="11"/>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up)">
                                      <p:cBhvr>
                                        <p:cTn id="58" dur="500"/>
                                        <p:tgtEl>
                                          <p:spTgt spid="12"/>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up)">
                                      <p:cBhvr>
                                        <p:cTn id="61" dur="500"/>
                                        <p:tgtEl>
                                          <p:spTgt spid="1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up)">
                                      <p:cBhvr>
                                        <p:cTn id="81" dur="500"/>
                                        <p:tgtEl>
                                          <p:spTgt spid="21"/>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up)">
                                      <p:cBhvr>
                                        <p:cTn id="90" dur="500"/>
                                        <p:tgtEl>
                                          <p:spTgt spid="22"/>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5" grpId="0" build="p"/>
      <p:bldP spid="2" grpId="0" build="p"/>
      <p:bldP spid="5" grpId="0"/>
      <p:bldP spid="6" grpId="0"/>
      <p:bldP spid="7" grpId="0"/>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animBg="1"/>
      <p:bldP spid="22" grpId="0" animBg="1"/>
      <p:bldP spid="23" grpId="0"/>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0" y="2286541"/>
            <a:ext cx="9143999" cy="52322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MORB have typically </a:t>
            </a:r>
            <a:r>
              <a:rPr lang="en-GB" sz="2800" dirty="0">
                <a:solidFill>
                  <a:srgbClr val="FFFF00"/>
                </a:solidFill>
                <a:effectLst>
                  <a:outerShdw blurRad="38100" dist="38100" dir="2700000" algn="tl">
                    <a:srgbClr val="000000"/>
                  </a:outerShdw>
                </a:effectLst>
                <a:latin typeface="Calibri" pitchFamily="34" charset="0"/>
                <a:ea typeface="ＭＳ Ｐゴシック" pitchFamily="34" charset="-128"/>
              </a:rPr>
              <a:t>lower </a:t>
            </a:r>
            <a:r>
              <a:rPr lang="en-GB" sz="28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GB" sz="2800" dirty="0">
                <a:solidFill>
                  <a:srgbClr val="FFFF00"/>
                </a:solidFill>
                <a:effectLst>
                  <a:outerShdw blurRad="38100" dist="38100" dir="2700000" algn="tl">
                    <a:srgbClr val="000000"/>
                  </a:outerShdw>
                </a:effectLst>
                <a:latin typeface="Calibri" pitchFamily="34" charset="0"/>
                <a:ea typeface="ＭＳ Ｐゴシック" pitchFamily="34" charset="-128"/>
              </a:rPr>
              <a:t>He/</a:t>
            </a:r>
            <a:r>
              <a:rPr lang="en-GB" sz="28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4</a:t>
            </a:r>
            <a:r>
              <a:rPr lang="en-GB" sz="2800" dirty="0">
                <a:solidFill>
                  <a:srgbClr val="FFFF00"/>
                </a:solidFill>
                <a:effectLst>
                  <a:outerShdw blurRad="38100" dist="38100" dir="2700000" algn="tl">
                    <a:srgbClr val="000000"/>
                  </a:outerShdw>
                </a:effectLst>
                <a:latin typeface="Calibri" pitchFamily="34" charset="0"/>
                <a:ea typeface="ＭＳ Ｐゴシック" pitchFamily="34" charset="-128"/>
              </a:rPr>
              <a:t>He </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than OIB</a:t>
            </a:r>
          </a:p>
        </p:txBody>
      </p:sp>
      <p:sp>
        <p:nvSpPr>
          <p:cNvPr id="5" name="Text Box 3"/>
          <p:cNvSpPr txBox="1">
            <a:spLocks noChangeArrowheads="1"/>
          </p:cNvSpPr>
          <p:nvPr/>
        </p:nvSpPr>
        <p:spPr bwMode="auto">
          <a:xfrm>
            <a:off x="0" y="2795839"/>
            <a:ext cx="9143999" cy="400110"/>
          </a:xfrm>
          <a:prstGeom prst="rect">
            <a:avLst/>
          </a:prstGeom>
          <a:noFill/>
          <a:ln w="9525">
            <a:noFill/>
            <a:miter lim="800000"/>
            <a:headEnd/>
            <a:tailEnd/>
          </a:ln>
          <a:effectLst/>
        </p:spPr>
        <p:txBody>
          <a:bodyPr wrap="square">
            <a:spAutoFit/>
          </a:bodyPr>
          <a:lstStyle/>
          <a:p>
            <a:pPr marL="533400" indent="-533400">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itchFamily="2" charset="2"/>
              </a:rPr>
              <a:t>  Compatible with the idea of a degassed upper mantle.</a:t>
            </a:r>
            <a:endPar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8" name="Text Box 3"/>
          <p:cNvSpPr txBox="1">
            <a:spLocks noChangeArrowheads="1"/>
          </p:cNvSpPr>
          <p:nvPr/>
        </p:nvSpPr>
        <p:spPr bwMode="auto">
          <a:xfrm>
            <a:off x="0" y="4019824"/>
            <a:ext cx="9144000" cy="461665"/>
          </a:xfrm>
          <a:prstGeom prst="rect">
            <a:avLst/>
          </a:prstGeom>
          <a:noFill/>
          <a:ln w="9525">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…but, surprisingly, they also have </a:t>
            </a:r>
            <a:r>
              <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rPr>
              <a:t>higher </a:t>
            </a:r>
            <a:r>
              <a:rPr lang="en-GB" sz="24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rPr>
              <a:t>He </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and</a:t>
            </a:r>
            <a:r>
              <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24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4</a:t>
            </a:r>
            <a:r>
              <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rPr>
              <a:t>He</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 than OIB.</a:t>
            </a:r>
          </a:p>
        </p:txBody>
      </p:sp>
      <p:sp>
        <p:nvSpPr>
          <p:cNvPr id="2" name="Text Box 3">
            <a:extLst>
              <a:ext uri="{FF2B5EF4-FFF2-40B4-BE49-F238E27FC236}">
                <a16:creationId xmlns:a16="http://schemas.microsoft.com/office/drawing/2014/main" id="{EE3A79E9-1223-3620-826B-F2EC7F3869C7}"/>
              </a:ext>
            </a:extLst>
          </p:cNvPr>
          <p:cNvSpPr txBox="1">
            <a:spLocks noChangeArrowheads="1"/>
          </p:cNvSpPr>
          <p:nvPr/>
        </p:nvSpPr>
        <p:spPr bwMode="auto">
          <a:xfrm>
            <a:off x="649704" y="1184526"/>
            <a:ext cx="7844592" cy="954107"/>
          </a:xfrm>
          <a:prstGeom prst="rect">
            <a:avLst/>
          </a:prstGeom>
          <a:noFill/>
          <a:ln w="9525">
            <a:noFill/>
            <a:miter lim="800000"/>
            <a:headEnd/>
            <a:tailEnd/>
          </a:ln>
          <a:effectLst/>
        </p:spPr>
        <p:txBody>
          <a:bodyPr wrap="square">
            <a:spAutoFit/>
          </a:bodyPr>
          <a:lstStyle/>
          <a:p>
            <a:pPr>
              <a:defRPr/>
            </a:pP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 is the stable Helium isotope.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He is the Helium isotope produced by decay of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238</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U,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235</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U and </a:t>
            </a:r>
            <a:r>
              <a:rPr lang="en-GB"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232</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Th.</a:t>
            </a:r>
            <a:endParaRPr lang="en-GB" sz="40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6" name="Text Box 3">
            <a:extLst>
              <a:ext uri="{FF2B5EF4-FFF2-40B4-BE49-F238E27FC236}">
                <a16:creationId xmlns:a16="http://schemas.microsoft.com/office/drawing/2014/main" id="{8E19089C-056A-B627-6AEC-325EBECCF8BF}"/>
              </a:ext>
            </a:extLst>
          </p:cNvPr>
          <p:cNvSpPr txBox="1">
            <a:spLocks noChangeArrowheads="1"/>
          </p:cNvSpPr>
          <p:nvPr/>
        </p:nvSpPr>
        <p:spPr bwMode="auto">
          <a:xfrm>
            <a:off x="124287" y="4657751"/>
            <a:ext cx="8895426"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pitchFamily="-106" charset="-128"/>
              </a:defRPr>
            </a:lvl1pPr>
            <a:lvl2pPr marL="37931725" indent="-37474525" eaLnBrk="0" hangingPunct="0">
              <a:defRPr sz="2400">
                <a:solidFill>
                  <a:schemeClr val="tx1"/>
                </a:solidFill>
                <a:latin typeface="Arial" charset="0"/>
                <a:ea typeface="ＭＳ Ｐゴシック" pitchFamily="-106" charset="-128"/>
              </a:defRPr>
            </a:lvl2pPr>
            <a:lvl3pPr eaLnBrk="0" hangingPunct="0">
              <a:defRPr sz="2400">
                <a:solidFill>
                  <a:schemeClr val="tx1"/>
                </a:solidFill>
                <a:latin typeface="Arial" charset="0"/>
                <a:ea typeface="ＭＳ Ｐゴシック" pitchFamily="-106" charset="-128"/>
              </a:defRPr>
            </a:lvl3pPr>
            <a:lvl4pPr eaLnBrk="0" hangingPunct="0">
              <a:defRPr sz="2400">
                <a:solidFill>
                  <a:schemeClr val="tx1"/>
                </a:solidFill>
                <a:latin typeface="Arial" charset="0"/>
                <a:ea typeface="ＭＳ Ｐゴシック" pitchFamily="-106" charset="-128"/>
              </a:defRPr>
            </a:lvl4pPr>
            <a:lvl5pPr eaLnBrk="0" hangingPunct="0">
              <a:defRPr sz="2400">
                <a:solidFill>
                  <a:schemeClr val="tx1"/>
                </a:solidFill>
                <a:latin typeface="Arial" charset="0"/>
                <a:ea typeface="ＭＳ Ｐゴシック" pitchFamily="-106" charset="-128"/>
              </a:defRPr>
            </a:lvl5pPr>
            <a:lvl6pPr marL="457200" eaLnBrk="0" fontAlgn="base" hangingPunct="0">
              <a:spcBef>
                <a:spcPct val="0"/>
              </a:spcBef>
              <a:spcAft>
                <a:spcPct val="0"/>
              </a:spcAft>
              <a:defRPr sz="2400">
                <a:solidFill>
                  <a:schemeClr val="tx1"/>
                </a:solidFill>
                <a:latin typeface="Arial" charset="0"/>
                <a:ea typeface="ＭＳ Ｐゴシック" pitchFamily="-106" charset="-128"/>
              </a:defRPr>
            </a:lvl6pPr>
            <a:lvl7pPr marL="914400" eaLnBrk="0" fontAlgn="base" hangingPunct="0">
              <a:spcBef>
                <a:spcPct val="0"/>
              </a:spcBef>
              <a:spcAft>
                <a:spcPct val="0"/>
              </a:spcAft>
              <a:defRPr sz="2400">
                <a:solidFill>
                  <a:schemeClr val="tx1"/>
                </a:solidFill>
                <a:latin typeface="Arial" charset="0"/>
                <a:ea typeface="ＭＳ Ｐゴシック" pitchFamily="-106" charset="-128"/>
              </a:defRPr>
            </a:lvl7pPr>
            <a:lvl8pPr marL="1371600" eaLnBrk="0" fontAlgn="base" hangingPunct="0">
              <a:spcBef>
                <a:spcPct val="0"/>
              </a:spcBef>
              <a:spcAft>
                <a:spcPct val="0"/>
              </a:spcAft>
              <a:defRPr sz="2400">
                <a:solidFill>
                  <a:schemeClr val="tx1"/>
                </a:solidFill>
                <a:latin typeface="Arial" charset="0"/>
                <a:ea typeface="ＭＳ Ｐゴシック" pitchFamily="-106" charset="-128"/>
              </a:defRPr>
            </a:lvl8pPr>
            <a:lvl9pPr marL="1828800" eaLnBrk="0" fontAlgn="base" hangingPunct="0">
              <a:spcBef>
                <a:spcPct val="0"/>
              </a:spcBef>
              <a:spcAft>
                <a:spcPct val="0"/>
              </a:spcAft>
              <a:defRPr sz="2400">
                <a:solidFill>
                  <a:schemeClr val="tx1"/>
                </a:solidFill>
                <a:latin typeface="Arial" charset="0"/>
                <a:ea typeface="ＭＳ Ｐゴシック" pitchFamily="-106" charset="-128"/>
              </a:defRPr>
            </a:lvl9pPr>
          </a:lstStyle>
          <a:p>
            <a:pPr eaLnBrk="1" hangingPunct="1">
              <a:defRPr/>
            </a:pPr>
            <a:r>
              <a:rPr lang="en-GB" dirty="0">
                <a:solidFill>
                  <a:schemeClr val="bg1"/>
                </a:solidFill>
                <a:effectLst>
                  <a:outerShdw blurRad="38100" dist="38100" dir="2700000" algn="tl">
                    <a:srgbClr val="000000"/>
                  </a:outerShdw>
                </a:effectLst>
                <a:latin typeface="Calibri" pitchFamily="34" charset="0"/>
              </a:rPr>
              <a:t>Refractory peridotites with almost no </a:t>
            </a:r>
            <a:r>
              <a:rPr lang="en-GB" baseline="30000" dirty="0">
                <a:solidFill>
                  <a:schemeClr val="bg1"/>
                </a:solidFill>
                <a:effectLst>
                  <a:outerShdw blurRad="38100" dist="38100" dir="2700000" algn="tl">
                    <a:srgbClr val="000000"/>
                  </a:outerShdw>
                </a:effectLst>
                <a:latin typeface="Calibri" pitchFamily="34" charset="0"/>
              </a:rPr>
              <a:t>3</a:t>
            </a:r>
            <a:r>
              <a:rPr lang="en-GB" dirty="0">
                <a:solidFill>
                  <a:schemeClr val="bg1"/>
                </a:solidFill>
                <a:effectLst>
                  <a:outerShdw blurRad="38100" dist="38100" dir="2700000" algn="tl">
                    <a:srgbClr val="000000"/>
                  </a:outerShdw>
                </a:effectLst>
                <a:latin typeface="Calibri" pitchFamily="34" charset="0"/>
              </a:rPr>
              <a:t>He have very low U-Th-K content coupled with high </a:t>
            </a:r>
            <a:r>
              <a:rPr lang="en-GB" baseline="30000" dirty="0">
                <a:solidFill>
                  <a:schemeClr val="bg1"/>
                </a:solidFill>
                <a:effectLst>
                  <a:outerShdw blurRad="38100" dist="38100" dir="2700000" algn="tl">
                    <a:srgbClr val="000000"/>
                  </a:outerShdw>
                </a:effectLst>
                <a:latin typeface="Calibri" pitchFamily="34" charset="0"/>
              </a:rPr>
              <a:t>3</a:t>
            </a:r>
            <a:r>
              <a:rPr lang="en-GB" dirty="0">
                <a:solidFill>
                  <a:schemeClr val="bg1"/>
                </a:solidFill>
                <a:effectLst>
                  <a:outerShdw blurRad="38100" dist="38100" dir="2700000" algn="tl">
                    <a:srgbClr val="000000"/>
                  </a:outerShdw>
                </a:effectLst>
                <a:latin typeface="Calibri" pitchFamily="34" charset="0"/>
              </a:rPr>
              <a:t>He/</a:t>
            </a:r>
            <a:r>
              <a:rPr lang="en-GB" baseline="30000" dirty="0">
                <a:solidFill>
                  <a:schemeClr val="bg1"/>
                </a:solidFill>
                <a:effectLst>
                  <a:outerShdw blurRad="38100" dist="38100" dir="2700000" algn="tl">
                    <a:srgbClr val="000000"/>
                  </a:outerShdw>
                </a:effectLst>
                <a:latin typeface="Calibri" pitchFamily="34" charset="0"/>
              </a:rPr>
              <a:t>238</a:t>
            </a:r>
            <a:r>
              <a:rPr lang="en-GB" dirty="0">
                <a:solidFill>
                  <a:schemeClr val="bg1"/>
                </a:solidFill>
                <a:effectLst>
                  <a:outerShdw blurRad="38100" dist="38100" dir="2700000" algn="tl">
                    <a:srgbClr val="000000"/>
                  </a:outerShdw>
                </a:effectLst>
                <a:latin typeface="Calibri" pitchFamily="34" charset="0"/>
              </a:rPr>
              <a:t>U and high </a:t>
            </a:r>
            <a:r>
              <a:rPr lang="en-GB" baseline="30000" dirty="0">
                <a:solidFill>
                  <a:schemeClr val="bg1"/>
                </a:solidFill>
                <a:effectLst>
                  <a:outerShdw blurRad="38100" dist="38100" dir="2700000" algn="tl">
                    <a:srgbClr val="000000"/>
                  </a:outerShdw>
                </a:effectLst>
                <a:latin typeface="Calibri" pitchFamily="34" charset="0"/>
              </a:rPr>
              <a:t>3</a:t>
            </a:r>
            <a:r>
              <a:rPr lang="en-GB" dirty="0">
                <a:solidFill>
                  <a:schemeClr val="bg1"/>
                </a:solidFill>
                <a:effectLst>
                  <a:outerShdw blurRad="38100" dist="38100" dir="2700000" algn="tl">
                    <a:srgbClr val="000000"/>
                  </a:outerShdw>
                </a:effectLst>
                <a:latin typeface="Calibri" pitchFamily="34" charset="0"/>
              </a:rPr>
              <a:t>He/</a:t>
            </a:r>
            <a:r>
              <a:rPr lang="en-GB" baseline="30000" dirty="0">
                <a:solidFill>
                  <a:schemeClr val="bg1"/>
                </a:solidFill>
                <a:effectLst>
                  <a:outerShdw blurRad="38100" dist="38100" dir="2700000" algn="tl">
                    <a:srgbClr val="000000"/>
                  </a:outerShdw>
                </a:effectLst>
                <a:latin typeface="Calibri" pitchFamily="34" charset="0"/>
              </a:rPr>
              <a:t>232</a:t>
            </a:r>
            <a:r>
              <a:rPr lang="en-GB" dirty="0">
                <a:solidFill>
                  <a:schemeClr val="bg1"/>
                </a:solidFill>
                <a:effectLst>
                  <a:outerShdw blurRad="38100" dist="38100" dir="2700000" algn="tl">
                    <a:srgbClr val="000000"/>
                  </a:outerShdw>
                </a:effectLst>
                <a:latin typeface="Calibri" pitchFamily="34" charset="0"/>
              </a:rPr>
              <a:t>Th,   just as "</a:t>
            </a:r>
            <a:r>
              <a:rPr lang="en-GB" dirty="0">
                <a:solidFill>
                  <a:srgbClr val="FFFF00"/>
                </a:solidFill>
                <a:effectLst>
                  <a:outerShdw blurRad="38100" dist="38100" dir="2700000" algn="tl">
                    <a:srgbClr val="000000"/>
                  </a:outerShdw>
                </a:effectLst>
                <a:latin typeface="Calibri" pitchFamily="34" charset="0"/>
              </a:rPr>
              <a:t>undegassed or primordial</a:t>
            </a:r>
            <a:r>
              <a:rPr lang="en-GB" dirty="0">
                <a:solidFill>
                  <a:schemeClr val="bg1"/>
                </a:solidFill>
                <a:effectLst>
                  <a:outerShdw blurRad="38100" dist="38100" dir="2700000" algn="tl">
                    <a:srgbClr val="000000"/>
                  </a:outerShdw>
                </a:effectLst>
                <a:latin typeface="Calibri" pitchFamily="34" charset="0"/>
              </a:rPr>
              <a:t>" mantle...</a:t>
            </a:r>
          </a:p>
        </p:txBody>
      </p:sp>
      <p:sp>
        <p:nvSpPr>
          <p:cNvPr id="7" name="Text Box 3">
            <a:extLst>
              <a:ext uri="{FF2B5EF4-FFF2-40B4-BE49-F238E27FC236}">
                <a16:creationId xmlns:a16="http://schemas.microsoft.com/office/drawing/2014/main" id="{0F0ADE83-CE5A-8189-4C04-4B2B7FDE950C}"/>
              </a:ext>
            </a:extLst>
          </p:cNvPr>
          <p:cNvSpPr txBox="1">
            <a:spLocks noChangeArrowheads="1"/>
          </p:cNvSpPr>
          <p:nvPr/>
        </p:nvSpPr>
        <p:spPr bwMode="auto">
          <a:xfrm>
            <a:off x="0" y="6081693"/>
            <a:ext cx="9144000"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pitchFamily="-106" charset="-128"/>
              </a:defRPr>
            </a:lvl1pPr>
            <a:lvl2pPr marL="37931725" indent="-37474525" eaLnBrk="0" hangingPunct="0">
              <a:defRPr sz="2400">
                <a:solidFill>
                  <a:schemeClr val="tx1"/>
                </a:solidFill>
                <a:latin typeface="Arial" charset="0"/>
                <a:ea typeface="ＭＳ Ｐゴシック" pitchFamily="-106" charset="-128"/>
              </a:defRPr>
            </a:lvl2pPr>
            <a:lvl3pPr eaLnBrk="0" hangingPunct="0">
              <a:defRPr sz="2400">
                <a:solidFill>
                  <a:schemeClr val="tx1"/>
                </a:solidFill>
                <a:latin typeface="Arial" charset="0"/>
                <a:ea typeface="ＭＳ Ｐゴシック" pitchFamily="-106" charset="-128"/>
              </a:defRPr>
            </a:lvl3pPr>
            <a:lvl4pPr eaLnBrk="0" hangingPunct="0">
              <a:defRPr sz="2400">
                <a:solidFill>
                  <a:schemeClr val="tx1"/>
                </a:solidFill>
                <a:latin typeface="Arial" charset="0"/>
                <a:ea typeface="ＭＳ Ｐゴシック" pitchFamily="-106" charset="-128"/>
              </a:defRPr>
            </a:lvl4pPr>
            <a:lvl5pPr eaLnBrk="0" hangingPunct="0">
              <a:defRPr sz="2400">
                <a:solidFill>
                  <a:schemeClr val="tx1"/>
                </a:solidFill>
                <a:latin typeface="Arial" charset="0"/>
                <a:ea typeface="ＭＳ Ｐゴシック" pitchFamily="-106" charset="-128"/>
              </a:defRPr>
            </a:lvl5pPr>
            <a:lvl6pPr marL="457200" eaLnBrk="0" fontAlgn="base" hangingPunct="0">
              <a:spcBef>
                <a:spcPct val="0"/>
              </a:spcBef>
              <a:spcAft>
                <a:spcPct val="0"/>
              </a:spcAft>
              <a:defRPr sz="2400">
                <a:solidFill>
                  <a:schemeClr val="tx1"/>
                </a:solidFill>
                <a:latin typeface="Arial" charset="0"/>
                <a:ea typeface="ＭＳ Ｐゴシック" pitchFamily="-106" charset="-128"/>
              </a:defRPr>
            </a:lvl6pPr>
            <a:lvl7pPr marL="914400" eaLnBrk="0" fontAlgn="base" hangingPunct="0">
              <a:spcBef>
                <a:spcPct val="0"/>
              </a:spcBef>
              <a:spcAft>
                <a:spcPct val="0"/>
              </a:spcAft>
              <a:defRPr sz="2400">
                <a:solidFill>
                  <a:schemeClr val="tx1"/>
                </a:solidFill>
                <a:latin typeface="Arial" charset="0"/>
                <a:ea typeface="ＭＳ Ｐゴシック" pitchFamily="-106" charset="-128"/>
              </a:defRPr>
            </a:lvl7pPr>
            <a:lvl8pPr marL="1371600" eaLnBrk="0" fontAlgn="base" hangingPunct="0">
              <a:spcBef>
                <a:spcPct val="0"/>
              </a:spcBef>
              <a:spcAft>
                <a:spcPct val="0"/>
              </a:spcAft>
              <a:defRPr sz="2400">
                <a:solidFill>
                  <a:schemeClr val="tx1"/>
                </a:solidFill>
                <a:latin typeface="Arial" charset="0"/>
                <a:ea typeface="ＭＳ Ｐゴシック" pitchFamily="-106" charset="-128"/>
              </a:defRPr>
            </a:lvl8pPr>
            <a:lvl9pPr marL="1828800" eaLnBrk="0" fontAlgn="base" hangingPunct="0">
              <a:spcBef>
                <a:spcPct val="0"/>
              </a:spcBef>
              <a:spcAft>
                <a:spcPct val="0"/>
              </a:spcAft>
              <a:defRPr sz="2400">
                <a:solidFill>
                  <a:schemeClr val="tx1"/>
                </a:solidFill>
                <a:latin typeface="Arial" charset="0"/>
                <a:ea typeface="ＭＳ Ｐゴシック" pitchFamily="-106" charset="-128"/>
              </a:defRPr>
            </a:lvl9pPr>
          </a:lstStyle>
          <a:p>
            <a:pPr eaLnBrk="1" hangingPunct="1">
              <a:defRPr/>
            </a:pPr>
            <a:r>
              <a:rPr lang="en-GB" dirty="0">
                <a:solidFill>
                  <a:schemeClr val="bg1"/>
                </a:solidFill>
                <a:effectLst>
                  <a:outerShdw blurRad="38100" dist="38100" dir="2700000" algn="tl">
                    <a:srgbClr val="000000"/>
                  </a:outerShdw>
                </a:effectLst>
                <a:latin typeface="Calibri" pitchFamily="34" charset="0"/>
              </a:rPr>
              <a:t>Having low </a:t>
            </a:r>
            <a:r>
              <a:rPr lang="en-GB" baseline="30000" dirty="0">
                <a:solidFill>
                  <a:schemeClr val="bg1"/>
                </a:solidFill>
                <a:effectLst>
                  <a:outerShdw blurRad="38100" dist="38100" dir="2700000" algn="tl">
                    <a:srgbClr val="000000"/>
                  </a:outerShdw>
                </a:effectLst>
                <a:latin typeface="Calibri" pitchFamily="34" charset="0"/>
              </a:rPr>
              <a:t>238</a:t>
            </a:r>
            <a:r>
              <a:rPr lang="en-GB" dirty="0">
                <a:solidFill>
                  <a:schemeClr val="bg1"/>
                </a:solidFill>
                <a:effectLst>
                  <a:outerShdw blurRad="38100" dist="38100" dir="2700000" algn="tl">
                    <a:srgbClr val="000000"/>
                  </a:outerShdw>
                </a:effectLst>
                <a:latin typeface="Calibri" pitchFamily="34" charset="0"/>
              </a:rPr>
              <a:t>U and  low </a:t>
            </a:r>
            <a:r>
              <a:rPr lang="en-GB" baseline="30000" dirty="0">
                <a:solidFill>
                  <a:schemeClr val="bg1"/>
                </a:solidFill>
                <a:effectLst>
                  <a:outerShdw blurRad="38100" dist="38100" dir="2700000" algn="tl">
                    <a:srgbClr val="000000"/>
                  </a:outerShdw>
                </a:effectLst>
                <a:latin typeface="Calibri" pitchFamily="34" charset="0"/>
              </a:rPr>
              <a:t>232</a:t>
            </a:r>
            <a:r>
              <a:rPr lang="en-GB" dirty="0">
                <a:solidFill>
                  <a:schemeClr val="bg1"/>
                </a:solidFill>
                <a:effectLst>
                  <a:outerShdw blurRad="38100" dist="38100" dir="2700000" algn="tl">
                    <a:srgbClr val="000000"/>
                  </a:outerShdw>
                </a:effectLst>
                <a:latin typeface="Calibri" pitchFamily="34" charset="0"/>
              </a:rPr>
              <a:t>Th means to have low </a:t>
            </a:r>
            <a:r>
              <a:rPr lang="en-GB" baseline="30000" dirty="0">
                <a:solidFill>
                  <a:schemeClr val="bg1"/>
                </a:solidFill>
                <a:effectLst>
                  <a:outerShdw blurRad="38100" dist="38100" dir="2700000" algn="tl">
                    <a:srgbClr val="000000"/>
                  </a:outerShdw>
                </a:effectLst>
                <a:latin typeface="Calibri" pitchFamily="34" charset="0"/>
              </a:rPr>
              <a:t>4</a:t>
            </a:r>
            <a:r>
              <a:rPr lang="en-GB" dirty="0">
                <a:solidFill>
                  <a:schemeClr val="bg1"/>
                </a:solidFill>
                <a:effectLst>
                  <a:outerShdw blurRad="38100" dist="38100" dir="2700000" algn="tl">
                    <a:srgbClr val="000000"/>
                  </a:outerShdw>
                </a:effectLst>
                <a:latin typeface="Calibri" pitchFamily="34" charset="0"/>
              </a:rPr>
              <a:t>He.</a:t>
            </a:r>
          </a:p>
        </p:txBody>
      </p:sp>
      <p:sp>
        <p:nvSpPr>
          <p:cNvPr id="9" name="Text Box 3">
            <a:extLst>
              <a:ext uri="{FF2B5EF4-FFF2-40B4-BE49-F238E27FC236}">
                <a16:creationId xmlns:a16="http://schemas.microsoft.com/office/drawing/2014/main" id="{B5F19F78-622A-DAD5-3F9A-D6426FF5438A}"/>
              </a:ext>
            </a:extLst>
          </p:cNvPr>
          <p:cNvSpPr txBox="1">
            <a:spLocks noChangeArrowheads="1"/>
          </p:cNvSpPr>
          <p:nvPr/>
        </p:nvSpPr>
        <p:spPr bwMode="auto">
          <a:xfrm>
            <a:off x="1074197" y="3204212"/>
            <a:ext cx="6995606" cy="707886"/>
          </a:xfrm>
          <a:prstGeom prst="rect">
            <a:avLst/>
          </a:prstGeom>
          <a:noFill/>
          <a:ln w="9525">
            <a:noFill/>
            <a:miter lim="800000"/>
            <a:headEnd/>
            <a:tailEnd/>
          </a:ln>
          <a:effectLst/>
        </p:spPr>
        <p:txBody>
          <a:bodyPr wrap="square">
            <a:spAutoFit/>
          </a:bodyPr>
          <a:lstStyle/>
          <a:p>
            <a:pPr>
              <a:defRPr/>
            </a:pP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itchFamily="2" charset="2"/>
              </a:rPr>
              <a:t>(because only </a:t>
            </a:r>
            <a:r>
              <a:rPr lang="en-GB" sz="2000" i="1" baseline="30000"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itchFamily="2" charset="2"/>
              </a:rPr>
              <a:t>3</a:t>
            </a: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itchFamily="2" charset="2"/>
              </a:rPr>
              <a:t>He is the pristine/original He, with </a:t>
            </a:r>
            <a:r>
              <a:rPr lang="en-GB" sz="2000" i="1" baseline="30000"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itchFamily="2" charset="2"/>
              </a:rPr>
              <a:t>4</a:t>
            </a: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itchFamily="2" charset="2"/>
              </a:rPr>
              <a:t>He being continuously produced by U-Th decay (as </a:t>
            </a:r>
            <a:r>
              <a:rPr lang="en-GB" sz="2000" i="1" dirty="0">
                <a:solidFill>
                  <a:schemeClr val="bg1"/>
                </a:solidFill>
                <a:effectLst>
                  <a:outerShdw blurRad="38100" dist="38100" dir="2700000" algn="tl">
                    <a:srgbClr val="000000"/>
                  </a:outerShdw>
                </a:effectLst>
                <a:latin typeface="Symbol" panose="05050102010706020507" pitchFamily="18" charset="2"/>
                <a:ea typeface="ＭＳ Ｐゴシック" pitchFamily="34" charset="-128"/>
                <a:sym typeface="Wingdings" pitchFamily="2" charset="2"/>
              </a:rPr>
              <a:t>a</a:t>
            </a:r>
            <a:r>
              <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itchFamily="2" charset="2"/>
              </a:rPr>
              <a:t> particle emission)</a:t>
            </a:r>
            <a:endParaRPr lang="en-GB" sz="2000" i="1"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8" grpId="0" build="p"/>
      <p:bldP spid="6" grpId="0" uiExpand="1" build="p"/>
      <p:bldP spid="7" grpId="0" uiExpand="1" build="p"/>
      <p:bldP spid="9"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9" name="Text Box 3"/>
          <p:cNvSpPr txBox="1">
            <a:spLocks noChangeArrowheads="1"/>
          </p:cNvSpPr>
          <p:nvPr/>
        </p:nvSpPr>
        <p:spPr bwMode="auto">
          <a:xfrm>
            <a:off x="15874" y="1937647"/>
            <a:ext cx="9128125" cy="774507"/>
          </a:xfrm>
          <a:prstGeom prst="rect">
            <a:avLst/>
          </a:prstGeom>
          <a:noFill/>
          <a:ln w="9525">
            <a:noFill/>
            <a:miter lim="800000"/>
            <a:headEnd/>
            <a:tailEnd/>
          </a:ln>
          <a:effectLst/>
        </p:spPr>
        <p:txBody>
          <a:bodyPr wrap="square">
            <a:spAutoFit/>
          </a:bodyPr>
          <a:lstStyle/>
          <a:p>
            <a:pPr algn="l">
              <a:lnSpc>
                <a:spcPts val="1800"/>
              </a:lnSpc>
              <a:defRPr/>
            </a:pPr>
            <a:r>
              <a:rPr lang="en-GB" i="1" dirty="0">
                <a:solidFill>
                  <a:srgbClr val="FFFF00"/>
                </a:solidFill>
                <a:effectLst>
                  <a:outerShdw blurRad="38100" dist="38100" dir="2700000" algn="tl">
                    <a:srgbClr val="000000"/>
                  </a:outerShdw>
                </a:effectLst>
                <a:latin typeface="Calibri" pitchFamily="34" charset="0"/>
                <a:ea typeface="ＭＳ Ｐゴシック" pitchFamily="34" charset="-128"/>
              </a:rPr>
              <a:t>Extremely high </a:t>
            </a:r>
            <a:r>
              <a:rPr lang="en-GB" i="1"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GB" i="1" dirty="0">
                <a:solidFill>
                  <a:srgbClr val="FFFF00"/>
                </a:solidFill>
                <a:effectLst>
                  <a:outerShdw blurRad="38100" dist="38100" dir="2700000" algn="tl">
                    <a:srgbClr val="000000"/>
                  </a:outerShdw>
                </a:effectLst>
                <a:latin typeface="Calibri" pitchFamily="34" charset="0"/>
                <a:ea typeface="ＭＳ Ｐゴシック" pitchFamily="34" charset="-128"/>
              </a:rPr>
              <a:t>He/</a:t>
            </a:r>
            <a:r>
              <a:rPr lang="en-GB" i="1"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4</a:t>
            </a:r>
            <a:r>
              <a:rPr lang="en-GB" i="1" dirty="0">
                <a:solidFill>
                  <a:srgbClr val="FFFF00"/>
                </a:solidFill>
                <a:effectLst>
                  <a:outerShdw blurRad="38100" dist="38100" dir="2700000" algn="tl">
                    <a:srgbClr val="000000"/>
                  </a:outerShdw>
                </a:effectLst>
                <a:latin typeface="Calibri" pitchFamily="34" charset="0"/>
                <a:ea typeface="ＭＳ Ｐゴシック" pitchFamily="34" charset="-128"/>
              </a:rPr>
              <a:t>He ratios</a:t>
            </a:r>
            <a:r>
              <a:rPr lang="en-GB" i="1" dirty="0">
                <a:solidFill>
                  <a:schemeClr val="bg1"/>
                </a:solidFill>
                <a:effectLst>
                  <a:outerShdw blurRad="38100" dist="38100" dir="2700000" algn="tl">
                    <a:srgbClr val="000000"/>
                  </a:outerShdw>
                </a:effectLst>
                <a:latin typeface="Calibri" pitchFamily="34" charset="0"/>
                <a:ea typeface="ＭＳ Ｐゴシック" pitchFamily="34" charset="-128"/>
              </a:rPr>
              <a:t> in some ocean-island basalts suggest the presence of relatively </a:t>
            </a:r>
            <a:r>
              <a:rPr lang="en-GB" i="1" dirty="0">
                <a:solidFill>
                  <a:srgbClr val="FFFF00"/>
                </a:solidFill>
                <a:effectLst>
                  <a:outerShdw blurRad="38100" dist="38100" dir="2700000" algn="tl">
                    <a:srgbClr val="000000"/>
                  </a:outerShdw>
                </a:effectLst>
                <a:latin typeface="Calibri" pitchFamily="34" charset="0"/>
                <a:ea typeface="ＭＳ Ｐゴシック" pitchFamily="34" charset="-128"/>
              </a:rPr>
              <a:t>undegassed and undifferentiated</a:t>
            </a:r>
            <a:r>
              <a:rPr lang="en-GB" i="1" dirty="0">
                <a:solidFill>
                  <a:schemeClr val="bg1"/>
                </a:solidFill>
                <a:effectLst>
                  <a:outerShdw blurRad="38100" dist="38100" dir="2700000" algn="tl">
                    <a:srgbClr val="000000"/>
                  </a:outerShdw>
                </a:effectLst>
                <a:latin typeface="Calibri" pitchFamily="34" charset="0"/>
                <a:ea typeface="ＭＳ Ｐゴシック" pitchFamily="34" charset="-128"/>
              </a:rPr>
              <a:t> material preserved in Earth</a:t>
            </a:r>
            <a:r>
              <a:rPr lang="en-GB" altLang="ja-JP" i="1" dirty="0">
                <a:solidFill>
                  <a:schemeClr val="bg1"/>
                </a:solidFill>
                <a:effectLst>
                  <a:outerShdw blurRad="38100" dist="38100" dir="2700000" algn="tl">
                    <a:srgbClr val="000000"/>
                  </a:outerShdw>
                </a:effectLst>
                <a:latin typeface="Calibri" pitchFamily="34" charset="0"/>
                <a:ea typeface="ＭＳ Ｐゴシック" pitchFamily="34" charset="-128"/>
              </a:rPr>
              <a:t>’s mantle.                                        </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Jackson et al. (2010) Nature, 466, 853-856</a:t>
            </a:r>
            <a:endParaRPr lang="en-GB" sz="14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0" name="Text Box 3"/>
          <p:cNvSpPr txBox="1">
            <a:spLocks noChangeArrowheads="1"/>
          </p:cNvSpPr>
          <p:nvPr/>
        </p:nvSpPr>
        <p:spPr bwMode="auto">
          <a:xfrm>
            <a:off x="19652" y="4239950"/>
            <a:ext cx="9123370" cy="557204"/>
          </a:xfrm>
          <a:prstGeom prst="rect">
            <a:avLst/>
          </a:prstGeom>
          <a:noFill/>
          <a:ln w="9525">
            <a:noFill/>
            <a:miter lim="800000"/>
            <a:headEnd/>
            <a:tailEnd/>
          </a:ln>
          <a:effectLst/>
        </p:spPr>
        <p:txBody>
          <a:bodyPr wrap="square">
            <a:spAutoFit/>
          </a:bodyPr>
          <a:lstStyle/>
          <a:p>
            <a:pPr algn="l">
              <a:lnSpc>
                <a:spcPts val="1800"/>
              </a:lnSpc>
            </a:pPr>
            <a:r>
              <a:rPr lang="en-GB" i="1" dirty="0">
                <a:solidFill>
                  <a:srgbClr val="FFFF00"/>
                </a:solidFill>
                <a:effectLst>
                  <a:outerShdw blurRad="38100" dist="38100" dir="2700000" algn="tl">
                    <a:srgbClr val="000000">
                      <a:alpha val="43137"/>
                    </a:srgbClr>
                  </a:outerShdw>
                </a:effectLst>
                <a:latin typeface="Calibri" pitchFamily="34" charset="0"/>
              </a:rPr>
              <a:t>High </a:t>
            </a:r>
            <a:r>
              <a:rPr lang="en-GB" i="1" baseline="30000" dirty="0">
                <a:solidFill>
                  <a:srgbClr val="FFFF00"/>
                </a:solidFill>
                <a:effectLst>
                  <a:outerShdw blurRad="38100" dist="38100" dir="2700000" algn="tl">
                    <a:srgbClr val="000000">
                      <a:alpha val="43137"/>
                    </a:srgbClr>
                  </a:outerShdw>
                </a:effectLst>
                <a:latin typeface="Calibri" pitchFamily="34" charset="0"/>
              </a:rPr>
              <a:t>3</a:t>
            </a:r>
            <a:r>
              <a:rPr lang="en-GB" i="1" dirty="0">
                <a:solidFill>
                  <a:srgbClr val="FFFF00"/>
                </a:solidFill>
                <a:effectLst>
                  <a:outerShdw blurRad="38100" dist="38100" dir="2700000" algn="tl">
                    <a:srgbClr val="000000">
                      <a:alpha val="43137"/>
                    </a:srgbClr>
                  </a:outerShdw>
                </a:effectLst>
                <a:latin typeface="Calibri" pitchFamily="34" charset="0"/>
              </a:rPr>
              <a:t>He/</a:t>
            </a:r>
            <a:r>
              <a:rPr lang="en-GB" i="1" baseline="30000" dirty="0">
                <a:solidFill>
                  <a:srgbClr val="FFFF00"/>
                </a:solidFill>
                <a:effectLst>
                  <a:outerShdw blurRad="38100" dist="38100" dir="2700000" algn="tl">
                    <a:srgbClr val="000000">
                      <a:alpha val="43137"/>
                    </a:srgbClr>
                  </a:outerShdw>
                </a:effectLst>
                <a:latin typeface="Calibri" pitchFamily="34" charset="0"/>
              </a:rPr>
              <a:t>4</a:t>
            </a:r>
            <a:r>
              <a:rPr lang="en-GB" i="1" dirty="0">
                <a:solidFill>
                  <a:srgbClr val="FFFF00"/>
                </a:solidFill>
                <a:effectLst>
                  <a:outerShdw blurRad="38100" dist="38100" dir="2700000" algn="tl">
                    <a:srgbClr val="000000">
                      <a:alpha val="43137"/>
                    </a:srgbClr>
                  </a:outerShdw>
                </a:effectLst>
                <a:latin typeface="Calibri" pitchFamily="34" charset="0"/>
              </a:rPr>
              <a:t>He ratios</a:t>
            </a:r>
            <a:r>
              <a:rPr lang="en-GB" i="1" dirty="0">
                <a:solidFill>
                  <a:schemeClr val="bg1"/>
                </a:solidFill>
                <a:effectLst>
                  <a:outerShdw blurRad="38100" dist="38100" dir="2700000" algn="tl">
                    <a:srgbClr val="000000">
                      <a:alpha val="43137"/>
                    </a:srgbClr>
                  </a:outerShdw>
                </a:effectLst>
                <a:latin typeface="Calibri" pitchFamily="34" charset="0"/>
              </a:rPr>
              <a:t> in some OIBs indicate the existence of relatively </a:t>
            </a:r>
            <a:r>
              <a:rPr lang="en-GB" i="1" dirty="0">
                <a:solidFill>
                  <a:srgbClr val="FFFF00"/>
                </a:solidFill>
                <a:effectLst>
                  <a:outerShdw blurRad="38100" dist="38100" dir="2700000" algn="tl">
                    <a:srgbClr val="000000">
                      <a:alpha val="43137"/>
                    </a:srgbClr>
                  </a:outerShdw>
                </a:effectLst>
                <a:latin typeface="Calibri" pitchFamily="34" charset="0"/>
              </a:rPr>
              <a:t>undegassed regions in the deep mantle.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Hallis</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et al. (2014) Science, 350, 795-797</a:t>
            </a:r>
            <a:endParaRPr lang="en-GB" sz="14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1" name="Text Box 3"/>
          <p:cNvSpPr txBox="1">
            <a:spLocks noChangeArrowheads="1"/>
          </p:cNvSpPr>
          <p:nvPr/>
        </p:nvSpPr>
        <p:spPr bwMode="auto">
          <a:xfrm>
            <a:off x="19652" y="5912358"/>
            <a:ext cx="9123370" cy="557204"/>
          </a:xfrm>
          <a:prstGeom prst="rect">
            <a:avLst/>
          </a:prstGeom>
          <a:noFill/>
          <a:ln w="9525">
            <a:noFill/>
            <a:miter lim="800000"/>
            <a:headEnd/>
            <a:tailEnd/>
          </a:ln>
          <a:effectLst/>
        </p:spPr>
        <p:txBody>
          <a:bodyPr wrap="square">
            <a:spAutoFit/>
          </a:bodyPr>
          <a:lstStyle/>
          <a:p>
            <a:pPr algn="l">
              <a:lnSpc>
                <a:spcPts val="1800"/>
              </a:lnSpc>
            </a:pPr>
            <a:r>
              <a:rPr lang="en-GB" i="1" dirty="0">
                <a:solidFill>
                  <a:srgbClr val="FFFF00"/>
                </a:solidFill>
                <a:latin typeface="Calibri" pitchFamily="34" charset="0"/>
              </a:rPr>
              <a:t>Deep, dense high-</a:t>
            </a:r>
            <a:r>
              <a:rPr lang="en-GB" i="1" baseline="30000" dirty="0">
                <a:solidFill>
                  <a:srgbClr val="FFFF00"/>
                </a:solidFill>
                <a:latin typeface="Calibri" pitchFamily="34" charset="0"/>
              </a:rPr>
              <a:t>3</a:t>
            </a:r>
            <a:r>
              <a:rPr lang="en-GB" i="1" dirty="0">
                <a:solidFill>
                  <a:srgbClr val="FFFF00"/>
                </a:solidFill>
                <a:latin typeface="Calibri" pitchFamily="34" charset="0"/>
              </a:rPr>
              <a:t>He/</a:t>
            </a:r>
            <a:r>
              <a:rPr lang="en-GB" i="1" baseline="30000" dirty="0">
                <a:solidFill>
                  <a:srgbClr val="FFFF00"/>
                </a:solidFill>
                <a:latin typeface="Calibri" pitchFamily="34" charset="0"/>
              </a:rPr>
              <a:t>4</a:t>
            </a:r>
            <a:r>
              <a:rPr lang="en-GB" i="1" dirty="0">
                <a:solidFill>
                  <a:srgbClr val="FFFF00"/>
                </a:solidFill>
                <a:latin typeface="Calibri" pitchFamily="34" charset="0"/>
              </a:rPr>
              <a:t>He domain will be preferentially entrained by the hottest, most buoyant mantle plumes</a:t>
            </a:r>
            <a:r>
              <a:rPr lang="en-GB" i="1" dirty="0">
                <a:solidFill>
                  <a:schemeClr val="bg1"/>
                </a:solidFill>
                <a:latin typeface="Calibri" pitchFamily="34" charset="0"/>
              </a:rPr>
              <a:t>. </a:t>
            </a:r>
            <a:r>
              <a:rPr lang="en-GB" sz="1400" dirty="0">
                <a:solidFill>
                  <a:schemeClr val="bg1"/>
                </a:solidFill>
                <a:latin typeface="Calibri" pitchFamily="34" charset="0"/>
              </a:rPr>
              <a:t>Jackson et al. (2017) Nature, 542, 340-343</a:t>
            </a:r>
            <a:endParaRPr lang="en-GB" sz="14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2" name="Text Box 3"/>
          <p:cNvSpPr txBox="1">
            <a:spLocks noChangeArrowheads="1"/>
          </p:cNvSpPr>
          <p:nvPr/>
        </p:nvSpPr>
        <p:spPr bwMode="auto">
          <a:xfrm>
            <a:off x="24245" y="3623667"/>
            <a:ext cx="8986453" cy="591059"/>
          </a:xfrm>
          <a:prstGeom prst="rect">
            <a:avLst/>
          </a:prstGeom>
          <a:noFill/>
          <a:ln w="9525">
            <a:noFill/>
            <a:miter lim="800000"/>
            <a:headEnd/>
            <a:tailEnd/>
          </a:ln>
          <a:effectLst/>
        </p:spPr>
        <p:txBody>
          <a:bodyPr wrap="square">
            <a:spAutoFit/>
          </a:bodyPr>
          <a:lstStyle/>
          <a:p>
            <a:pPr algn="l" eaLnBrk="0" hangingPunct="0">
              <a:lnSpc>
                <a:spcPts val="1800"/>
              </a:lnSpc>
              <a:defRPr/>
            </a:pPr>
            <a:r>
              <a:rPr lang="en-GB" altLang="ja-JP" i="1" dirty="0">
                <a:solidFill>
                  <a:schemeClr val="bg1"/>
                </a:solidFill>
                <a:effectLst>
                  <a:outerShdw blurRad="38100" dist="38100" dir="2700000" algn="tl">
                    <a:srgbClr val="000000"/>
                  </a:outerShdw>
                </a:effectLst>
                <a:latin typeface="Calibri" pitchFamily="34" charset="0"/>
                <a:ea typeface="ＭＳ Ｐゴシック" pitchFamily="34" charset="-128"/>
              </a:rPr>
              <a:t>The most reasonable mechanism to account for the </a:t>
            </a:r>
            <a:r>
              <a:rPr lang="en-GB" altLang="ja-JP" i="1" dirty="0">
                <a:solidFill>
                  <a:srgbClr val="FFFF00"/>
                </a:solidFill>
                <a:effectLst>
                  <a:outerShdw blurRad="38100" dist="38100" dir="2700000" algn="tl">
                    <a:srgbClr val="000000"/>
                  </a:outerShdw>
                </a:effectLst>
                <a:latin typeface="Calibri" pitchFamily="34" charset="0"/>
                <a:ea typeface="ＭＳ Ｐゴシック" pitchFamily="34" charset="-128"/>
              </a:rPr>
              <a:t>elevated </a:t>
            </a:r>
            <a:r>
              <a:rPr lang="en-GB" altLang="ja-JP" i="1"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GB" altLang="ja-JP" i="1" dirty="0">
                <a:solidFill>
                  <a:srgbClr val="FFFF00"/>
                </a:solidFill>
                <a:effectLst>
                  <a:outerShdw blurRad="38100" dist="38100" dir="2700000" algn="tl">
                    <a:srgbClr val="000000"/>
                  </a:outerShdw>
                </a:effectLst>
                <a:latin typeface="Calibri" pitchFamily="34" charset="0"/>
                <a:ea typeface="ＭＳ Ｐゴシック" pitchFamily="34" charset="-128"/>
              </a:rPr>
              <a:t>He/</a:t>
            </a:r>
            <a:r>
              <a:rPr lang="en-GB" altLang="ja-JP" i="1"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4</a:t>
            </a:r>
            <a:r>
              <a:rPr lang="en-GB" altLang="ja-JP" i="1" dirty="0">
                <a:solidFill>
                  <a:srgbClr val="FFFF00"/>
                </a:solidFill>
                <a:effectLst>
                  <a:outerShdw blurRad="38100" dist="38100" dir="2700000" algn="tl">
                    <a:srgbClr val="000000"/>
                  </a:outerShdw>
                </a:effectLst>
                <a:latin typeface="Calibri" pitchFamily="34" charset="0"/>
                <a:ea typeface="ＭＳ Ｐゴシック" pitchFamily="34" charset="-128"/>
              </a:rPr>
              <a:t>He</a:t>
            </a:r>
            <a:r>
              <a:rPr lang="en-GB" altLang="ja-JP" i="1" dirty="0">
                <a:solidFill>
                  <a:schemeClr val="bg1"/>
                </a:solidFill>
                <a:effectLst>
                  <a:outerShdw blurRad="38100" dist="38100" dir="2700000" algn="tl">
                    <a:srgbClr val="000000"/>
                  </a:outerShdw>
                </a:effectLst>
                <a:latin typeface="Calibri" pitchFamily="34" charset="0"/>
                <a:ea typeface="ＭＳ Ｐゴシック" pitchFamily="34" charset="-128"/>
              </a:rPr>
              <a:t> is a plume </a:t>
            </a:r>
            <a:r>
              <a:rPr lang="en-GB" altLang="ja-JP" i="1" dirty="0">
                <a:solidFill>
                  <a:srgbClr val="FFFF00"/>
                </a:solidFill>
                <a:effectLst>
                  <a:outerShdw blurRad="38100" dist="38100" dir="2700000" algn="tl">
                    <a:srgbClr val="000000"/>
                  </a:outerShdw>
                </a:effectLst>
                <a:latin typeface="Calibri" pitchFamily="34" charset="0"/>
                <a:ea typeface="ＭＳ Ｐゴシック" pitchFamily="34" charset="-128"/>
              </a:rPr>
              <a:t>derived from the deep mantle</a:t>
            </a:r>
            <a:r>
              <a:rPr lang="en-GB" altLang="ja-JP"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altLang="ja-JP" sz="28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Camp (2013) GGA Spec. P. 497, 181-199</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3" name="Text Box 3"/>
          <p:cNvSpPr txBox="1">
            <a:spLocks noChangeArrowheads="1"/>
          </p:cNvSpPr>
          <p:nvPr/>
        </p:nvSpPr>
        <p:spPr bwMode="auto">
          <a:xfrm>
            <a:off x="27392" y="4802518"/>
            <a:ext cx="9434107" cy="557204"/>
          </a:xfrm>
          <a:prstGeom prst="rect">
            <a:avLst/>
          </a:prstGeom>
          <a:noFill/>
          <a:ln w="9525">
            <a:noFill/>
            <a:miter lim="800000"/>
            <a:headEnd/>
            <a:tailEnd/>
          </a:ln>
          <a:effectLst/>
        </p:spPr>
        <p:txBody>
          <a:bodyPr wrap="square">
            <a:spAutoFit/>
          </a:bodyPr>
          <a:lstStyle/>
          <a:p>
            <a:pPr algn="l">
              <a:lnSpc>
                <a:spcPts val="1800"/>
              </a:lnSpc>
            </a:pPr>
            <a:r>
              <a:rPr lang="en-GB" i="1" dirty="0">
                <a:solidFill>
                  <a:schemeClr val="bg1"/>
                </a:solidFill>
                <a:effectLst>
                  <a:outerShdw blurRad="38100" dist="38100" dir="2700000" algn="tl">
                    <a:srgbClr val="000000">
                      <a:alpha val="43137"/>
                    </a:srgbClr>
                  </a:outerShdw>
                </a:effectLst>
                <a:latin typeface="Calibri" pitchFamily="34" charset="0"/>
              </a:rPr>
              <a:t>He isotopes provide direct evidence for the preservation of relatively </a:t>
            </a:r>
            <a:r>
              <a:rPr lang="en-GB" i="1" dirty="0">
                <a:solidFill>
                  <a:srgbClr val="FFFF00"/>
                </a:solidFill>
                <a:effectLst>
                  <a:outerShdw blurRad="38100" dist="38100" dir="2700000" algn="tl">
                    <a:srgbClr val="000000">
                      <a:alpha val="43137"/>
                    </a:srgbClr>
                  </a:outerShdw>
                </a:effectLst>
                <a:latin typeface="Calibri" pitchFamily="34" charset="0"/>
              </a:rPr>
              <a:t>undegassed, primordial reservoirs in the present-day mantle.     </a:t>
            </a:r>
            <a:r>
              <a:rPr lang="en-GB" altLang="ja-JP" sz="14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Peters and Day 2014, G3 </a:t>
            </a:r>
            <a:r>
              <a:rPr lang="en-GB" sz="1400" dirty="0">
                <a:solidFill>
                  <a:schemeClr val="bg1"/>
                </a:solidFill>
                <a:effectLst>
                  <a:outerShdw blurRad="38100" dist="38100" dir="2700000" algn="tl">
                    <a:srgbClr val="000000">
                      <a:alpha val="43137"/>
                    </a:srgbClr>
                  </a:outerShdw>
                </a:effectLst>
                <a:latin typeface="Calibri" pitchFamily="34" charset="0"/>
              </a:rPr>
              <a:t>DOI 10.1002/2014GC005506</a:t>
            </a:r>
            <a:endParaRPr lang="en-GB" sz="14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endParaRPr>
          </a:p>
        </p:txBody>
      </p:sp>
      <p:sp>
        <p:nvSpPr>
          <p:cNvPr id="14" name="Text Box 3"/>
          <p:cNvSpPr txBox="1">
            <a:spLocks noChangeArrowheads="1"/>
          </p:cNvSpPr>
          <p:nvPr/>
        </p:nvSpPr>
        <p:spPr bwMode="auto">
          <a:xfrm>
            <a:off x="19652" y="5351923"/>
            <a:ext cx="9123370" cy="557204"/>
          </a:xfrm>
          <a:prstGeom prst="rect">
            <a:avLst/>
          </a:prstGeom>
          <a:noFill/>
          <a:ln w="9525">
            <a:noFill/>
            <a:miter lim="800000"/>
            <a:headEnd/>
            <a:tailEnd/>
          </a:ln>
          <a:effectLst/>
        </p:spPr>
        <p:txBody>
          <a:bodyPr wrap="square">
            <a:spAutoFit/>
          </a:bodyPr>
          <a:lstStyle/>
          <a:p>
            <a:pPr algn="l">
              <a:lnSpc>
                <a:spcPts val="1800"/>
              </a:lnSpc>
            </a:pPr>
            <a:r>
              <a:rPr lang="en-GB" i="1" dirty="0">
                <a:solidFill>
                  <a:schemeClr val="bg1"/>
                </a:solidFill>
                <a:latin typeface="Calibri" pitchFamily="34" charset="0"/>
              </a:rPr>
              <a:t>Many </a:t>
            </a:r>
            <a:r>
              <a:rPr lang="en-GB" i="1" dirty="0">
                <a:solidFill>
                  <a:srgbClr val="FFFF00"/>
                </a:solidFill>
                <a:latin typeface="Calibri" pitchFamily="34" charset="0"/>
              </a:rPr>
              <a:t>plumes also contain a quite primitive component</a:t>
            </a:r>
            <a:r>
              <a:rPr lang="en-GB" i="1" dirty="0">
                <a:solidFill>
                  <a:schemeClr val="bg1"/>
                </a:solidFill>
                <a:latin typeface="Calibri" pitchFamily="34" charset="0"/>
              </a:rPr>
              <a:t>, manifested primarily in their</a:t>
            </a:r>
            <a:r>
              <a:rPr lang="en-GB" i="1" dirty="0">
                <a:solidFill>
                  <a:srgbClr val="FFFF00"/>
                </a:solidFill>
                <a:latin typeface="Calibri" pitchFamily="34" charset="0"/>
              </a:rPr>
              <a:t> noble gas isotope ratios</a:t>
            </a:r>
            <a:r>
              <a:rPr lang="en-GB" i="1" dirty="0">
                <a:solidFill>
                  <a:schemeClr val="bg1"/>
                </a:solidFill>
                <a:latin typeface="Calibri" pitchFamily="34" charset="0"/>
              </a:rPr>
              <a:t>.   </a:t>
            </a:r>
            <a:r>
              <a:rPr lang="en-GB" sz="1400" dirty="0">
                <a:solidFill>
                  <a:schemeClr val="bg1"/>
                </a:solidFill>
                <a:latin typeface="Calibri" pitchFamily="34" charset="0"/>
              </a:rPr>
              <a:t>White (2015) Geochem. P., 2, 95-265</a:t>
            </a:r>
            <a:endParaRPr lang="en-GB" sz="14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5" name="Text Box 3"/>
          <p:cNvSpPr txBox="1">
            <a:spLocks noChangeArrowheads="1"/>
          </p:cNvSpPr>
          <p:nvPr/>
        </p:nvSpPr>
        <p:spPr bwMode="auto">
          <a:xfrm>
            <a:off x="-4542" y="1361930"/>
            <a:ext cx="9148541" cy="543675"/>
          </a:xfrm>
          <a:prstGeom prst="rect">
            <a:avLst/>
          </a:prstGeom>
          <a:noFill/>
          <a:ln w="9525">
            <a:noFill/>
            <a:miter lim="800000"/>
            <a:headEnd/>
            <a:tailEnd/>
          </a:ln>
          <a:effectLst/>
        </p:spPr>
        <p:txBody>
          <a:bodyPr wrap="square">
            <a:spAutoFit/>
          </a:bodyPr>
          <a:lstStyle/>
          <a:p>
            <a:pPr algn="l">
              <a:lnSpc>
                <a:spcPts val="1800"/>
              </a:lnSpc>
            </a:pPr>
            <a:r>
              <a:rPr lang="en-GB" i="1" dirty="0">
                <a:solidFill>
                  <a:srgbClr val="FFFF00"/>
                </a:solidFill>
                <a:latin typeface="Calibri" pitchFamily="34" charset="0"/>
              </a:rPr>
              <a:t>The high </a:t>
            </a:r>
            <a:r>
              <a:rPr lang="en-GB" i="1" baseline="30000" dirty="0">
                <a:solidFill>
                  <a:srgbClr val="FFFF00"/>
                </a:solidFill>
                <a:latin typeface="Calibri" pitchFamily="34" charset="0"/>
              </a:rPr>
              <a:t>3</a:t>
            </a:r>
            <a:r>
              <a:rPr lang="en-GB" i="1" dirty="0">
                <a:solidFill>
                  <a:srgbClr val="FFFF00"/>
                </a:solidFill>
                <a:latin typeface="Calibri" pitchFamily="34" charset="0"/>
              </a:rPr>
              <a:t>He/</a:t>
            </a:r>
            <a:r>
              <a:rPr lang="en-GB" i="1" baseline="30000" dirty="0">
                <a:solidFill>
                  <a:srgbClr val="FFFF00"/>
                </a:solidFill>
                <a:latin typeface="Calibri" pitchFamily="34" charset="0"/>
              </a:rPr>
              <a:t>4</a:t>
            </a:r>
            <a:r>
              <a:rPr lang="en-GB" i="1" dirty="0">
                <a:solidFill>
                  <a:srgbClr val="FFFF00"/>
                </a:solidFill>
                <a:latin typeface="Calibri" pitchFamily="34" charset="0"/>
              </a:rPr>
              <a:t>He</a:t>
            </a:r>
            <a:r>
              <a:rPr lang="en-GB" i="1" dirty="0">
                <a:solidFill>
                  <a:schemeClr val="bg1"/>
                </a:solidFill>
                <a:latin typeface="Calibri" pitchFamily="34" charset="0"/>
              </a:rPr>
              <a:t> ratios associated with the radiogenic Pb end-member </a:t>
            </a:r>
            <a:r>
              <a:rPr lang="en-GB" i="1" dirty="0">
                <a:solidFill>
                  <a:srgbClr val="FFFF00"/>
                </a:solidFill>
                <a:latin typeface="Calibri" pitchFamily="34" charset="0"/>
              </a:rPr>
              <a:t>implies a deep origin.</a:t>
            </a:r>
            <a:r>
              <a:rPr lang="en-GB" i="1" dirty="0">
                <a:solidFill>
                  <a:schemeClr val="bg1"/>
                </a:solidFill>
                <a:latin typeface="Calibri" pitchFamily="34" charset="0"/>
              </a:rPr>
              <a:t>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Doucelance</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et al. (2010)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Geochim</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Cosmochim</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Acta</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74, 7261-7282</a:t>
            </a:r>
            <a:endParaRPr lang="en-GB" sz="14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6" name="Text Box 3"/>
          <p:cNvSpPr txBox="1">
            <a:spLocks noChangeArrowheads="1"/>
          </p:cNvSpPr>
          <p:nvPr/>
        </p:nvSpPr>
        <p:spPr bwMode="auto">
          <a:xfrm>
            <a:off x="-4542" y="776427"/>
            <a:ext cx="9148541" cy="557204"/>
          </a:xfrm>
          <a:prstGeom prst="rect">
            <a:avLst/>
          </a:prstGeom>
          <a:noFill/>
          <a:ln w="9525">
            <a:noFill/>
            <a:miter lim="800000"/>
            <a:headEnd/>
            <a:tailEnd/>
          </a:ln>
          <a:effectLst/>
        </p:spPr>
        <p:txBody>
          <a:bodyPr wrap="square">
            <a:spAutoFit/>
          </a:bodyPr>
          <a:lstStyle/>
          <a:p>
            <a:pPr algn="l">
              <a:lnSpc>
                <a:spcPts val="1800"/>
              </a:lnSpc>
            </a:pPr>
            <a:r>
              <a:rPr lang="en-US" i="1" dirty="0">
                <a:solidFill>
                  <a:srgbClr val="FFFF00"/>
                </a:solidFill>
                <a:latin typeface="Calibri" pitchFamily="34" charset="0"/>
              </a:rPr>
              <a:t>The high </a:t>
            </a:r>
            <a:r>
              <a:rPr lang="en-US" i="1" baseline="30000" dirty="0">
                <a:solidFill>
                  <a:srgbClr val="FFFF00"/>
                </a:solidFill>
                <a:latin typeface="Calibri" pitchFamily="34" charset="0"/>
              </a:rPr>
              <a:t>3</a:t>
            </a:r>
            <a:r>
              <a:rPr lang="en-US" i="1" dirty="0">
                <a:solidFill>
                  <a:srgbClr val="FFFF00"/>
                </a:solidFill>
                <a:latin typeface="Calibri" pitchFamily="34" charset="0"/>
              </a:rPr>
              <a:t>He/</a:t>
            </a:r>
            <a:r>
              <a:rPr lang="en-US" i="1" baseline="30000" dirty="0">
                <a:solidFill>
                  <a:srgbClr val="FFFF00"/>
                </a:solidFill>
                <a:latin typeface="Calibri" pitchFamily="34" charset="0"/>
              </a:rPr>
              <a:t>4</a:t>
            </a:r>
            <a:r>
              <a:rPr lang="en-US" i="1" dirty="0">
                <a:solidFill>
                  <a:srgbClr val="FFFF00"/>
                </a:solidFill>
                <a:latin typeface="Calibri" pitchFamily="34" charset="0"/>
              </a:rPr>
              <a:t>He</a:t>
            </a:r>
            <a:r>
              <a:rPr lang="en-US" i="1" dirty="0">
                <a:solidFill>
                  <a:schemeClr val="bg1"/>
                </a:solidFill>
                <a:latin typeface="Calibri" pitchFamily="34" charset="0"/>
              </a:rPr>
              <a:t> signals seen now in this region originate from deep in the mantle, possibly </a:t>
            </a:r>
            <a:r>
              <a:rPr lang="en-US" i="1" dirty="0">
                <a:solidFill>
                  <a:srgbClr val="FFFF00"/>
                </a:solidFill>
                <a:latin typeface="Calibri" pitchFamily="34" charset="0"/>
              </a:rPr>
              <a:t>from the core–mantle boundary and/or the core itself</a:t>
            </a:r>
            <a:r>
              <a:rPr lang="en-US" i="1" dirty="0">
                <a:solidFill>
                  <a:schemeClr val="bg1"/>
                </a:solidFill>
                <a:latin typeface="Calibri" pitchFamily="34" charset="0"/>
              </a:rPr>
              <a:t>.</a:t>
            </a:r>
            <a:r>
              <a:rPr lang="en-GB" i="1" dirty="0">
                <a:solidFill>
                  <a:schemeClr val="bg1"/>
                </a:solidFill>
                <a:latin typeface="Calibri" pitchFamily="34" charset="0"/>
              </a:rPr>
              <a:t>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Pik</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et al. (2006) Chem. Geol., 226, 100-114</a:t>
            </a:r>
            <a:endParaRPr lang="en-GB" sz="14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8" name="Text Box 3"/>
          <p:cNvSpPr txBox="1">
            <a:spLocks noChangeArrowheads="1"/>
          </p:cNvSpPr>
          <p:nvPr/>
        </p:nvSpPr>
        <p:spPr bwMode="auto">
          <a:xfrm>
            <a:off x="15874" y="2712347"/>
            <a:ext cx="9128125" cy="861774"/>
          </a:xfrm>
          <a:prstGeom prst="rect">
            <a:avLst/>
          </a:prstGeom>
          <a:noFill/>
          <a:ln w="9525">
            <a:noFill/>
            <a:miter lim="800000"/>
            <a:headEnd/>
            <a:tailEnd/>
          </a:ln>
          <a:effectLst/>
        </p:spPr>
        <p:txBody>
          <a:bodyPr wrap="square">
            <a:spAutoFit/>
          </a:bodyPr>
          <a:lstStyle/>
          <a:p>
            <a:pPr algn="l"/>
            <a:r>
              <a:rPr lang="en-US" i="1" dirty="0">
                <a:solidFill>
                  <a:srgbClr val="FFFF00"/>
                </a:solidFill>
                <a:latin typeface="Calibri" pitchFamily="34" charset="0"/>
              </a:rPr>
              <a:t>The African </a:t>
            </a:r>
            <a:r>
              <a:rPr lang="en-US" i="1" dirty="0" err="1">
                <a:solidFill>
                  <a:srgbClr val="FFFF00"/>
                </a:solidFill>
                <a:latin typeface="Calibri" pitchFamily="34" charset="0"/>
              </a:rPr>
              <a:t>Superplume</a:t>
            </a:r>
            <a:r>
              <a:rPr lang="en-US" i="1" dirty="0">
                <a:solidFill>
                  <a:schemeClr val="bg1"/>
                </a:solidFill>
                <a:latin typeface="Calibri" pitchFamily="34" charset="0"/>
              </a:rPr>
              <a:t> ‐ a tilted low‐velocity seismic anomaly extending to the core‐mantle boundary beneath southern Africa – </a:t>
            </a:r>
            <a:r>
              <a:rPr lang="en-US" i="1" dirty="0">
                <a:solidFill>
                  <a:srgbClr val="FFFF00"/>
                </a:solidFill>
                <a:latin typeface="Calibri" pitchFamily="34" charset="0"/>
              </a:rPr>
              <a:t>is the likely source of these high </a:t>
            </a:r>
            <a:r>
              <a:rPr lang="it-IT" i="1" baseline="30000" dirty="0">
                <a:solidFill>
                  <a:srgbClr val="FFFF00"/>
                </a:solidFill>
                <a:latin typeface="Calibri" pitchFamily="34" charset="0"/>
              </a:rPr>
              <a:t>3</a:t>
            </a:r>
            <a:r>
              <a:rPr lang="it-IT" i="1" dirty="0">
                <a:solidFill>
                  <a:srgbClr val="FFFF00"/>
                </a:solidFill>
                <a:latin typeface="Calibri" pitchFamily="34" charset="0"/>
              </a:rPr>
              <a:t>He/</a:t>
            </a:r>
            <a:r>
              <a:rPr lang="it-IT" i="1" baseline="30000" dirty="0">
                <a:solidFill>
                  <a:srgbClr val="FFFF00"/>
                </a:solidFill>
                <a:latin typeface="Calibri" pitchFamily="34" charset="0"/>
              </a:rPr>
              <a:t>4</a:t>
            </a:r>
            <a:r>
              <a:rPr lang="it-IT" i="1" dirty="0">
                <a:solidFill>
                  <a:srgbClr val="FFFF00"/>
                </a:solidFill>
                <a:latin typeface="Calibri" pitchFamily="34" charset="0"/>
              </a:rPr>
              <a:t>He </a:t>
            </a:r>
            <a:r>
              <a:rPr lang="it-IT" i="1" dirty="0" err="1">
                <a:solidFill>
                  <a:srgbClr val="FFFF00"/>
                </a:solidFill>
                <a:latin typeface="Calibri" pitchFamily="34" charset="0"/>
              </a:rPr>
              <a:t>ratios</a:t>
            </a:r>
            <a:r>
              <a:rPr lang="it-IT" i="1" dirty="0">
                <a:solidFill>
                  <a:srgbClr val="FFFF00"/>
                </a:solidFill>
                <a:latin typeface="Calibri" pitchFamily="34" charset="0"/>
              </a:rPr>
              <a:t>.</a:t>
            </a:r>
            <a:r>
              <a:rPr lang="en-GB" altLang="ja-JP" i="1"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Hilton et al. (2011)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Geophys</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Res. </a:t>
            </a:r>
            <a:r>
              <a:rPr lang="en-GB" altLang="ja-JP" sz="1400" dirty="0" err="1">
                <a:solidFill>
                  <a:schemeClr val="bg1"/>
                </a:solidFill>
                <a:effectLst>
                  <a:outerShdw blurRad="38100" dist="38100" dir="2700000" algn="tl">
                    <a:srgbClr val="000000"/>
                  </a:outerShdw>
                </a:effectLst>
                <a:latin typeface="Calibri" pitchFamily="34" charset="0"/>
                <a:ea typeface="ＭＳ Ｐゴシック" pitchFamily="34" charset="-128"/>
              </a:rPr>
              <a:t>Lett</a:t>
            </a:r>
            <a:r>
              <a:rPr lang="en-GB"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 38, </a:t>
            </a:r>
            <a:r>
              <a:rPr lang="en-US" altLang="ja-JP" sz="1400" dirty="0">
                <a:solidFill>
                  <a:schemeClr val="bg1"/>
                </a:solidFill>
                <a:effectLst>
                  <a:outerShdw blurRad="38100" dist="38100" dir="2700000" algn="tl">
                    <a:srgbClr val="000000"/>
                  </a:outerShdw>
                </a:effectLst>
                <a:latin typeface="Calibri" pitchFamily="34" charset="0"/>
                <a:ea typeface="ＭＳ Ｐゴシック" pitchFamily="34" charset="-128"/>
              </a:rPr>
              <a:t>doi:10.1029/2011GL049589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5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build="p"/>
      <p:bldP spid="12" grpId="0"/>
      <p:bldP spid="13" grpId="0"/>
      <p:bldP spid="14" grpId="0" build="p"/>
      <p:bldP spid="15" grpId="0"/>
      <p:bldP spid="16" grpId="0"/>
      <p:bldP spid="18"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CasellaDiTesto 3"/>
          <p:cNvSpPr txBox="1"/>
          <p:nvPr/>
        </p:nvSpPr>
        <p:spPr>
          <a:xfrm>
            <a:off x="4933950" y="6288088"/>
            <a:ext cx="4086225" cy="369332"/>
          </a:xfrm>
          <a:prstGeom prst="rect">
            <a:avLst/>
          </a:prstGeom>
          <a:noFill/>
        </p:spPr>
        <p:txBody>
          <a:bodyPr wrap="square">
            <a:spAutoFit/>
          </a:bodyPr>
          <a:lstStyle/>
          <a:p>
            <a:pPr algn="r">
              <a:defRPr/>
            </a:pPr>
            <a:r>
              <a:rPr lang="it-IT" dirty="0" err="1">
                <a:solidFill>
                  <a:schemeClr val="bg1"/>
                </a:solidFill>
                <a:effectLst>
                  <a:outerShdw blurRad="38100" dist="38100" dir="2700000" algn="tl">
                    <a:srgbClr val="000000"/>
                  </a:outerShdw>
                </a:effectLst>
                <a:latin typeface="Calibri" pitchFamily="34" charset="0"/>
                <a:ea typeface="ＭＳ Ｐゴシック" pitchFamily="34" charset="-128"/>
              </a:rPr>
              <a:t>Tackley</a:t>
            </a:r>
            <a:r>
              <a:rPr lang="it-IT" dirty="0">
                <a:solidFill>
                  <a:schemeClr val="bg1"/>
                </a:solidFill>
                <a:effectLst>
                  <a:outerShdw blurRad="38100" dist="38100" dir="2700000" algn="tl">
                    <a:srgbClr val="000000"/>
                  </a:outerShdw>
                </a:effectLst>
                <a:latin typeface="Calibri" pitchFamily="34" charset="0"/>
                <a:ea typeface="ＭＳ Ｐゴシック" pitchFamily="34" charset="-128"/>
              </a:rPr>
              <a:t>, 2000 (Science, 288, 2002-2007)</a:t>
            </a:r>
          </a:p>
        </p:txBody>
      </p:sp>
      <p:grpSp>
        <p:nvGrpSpPr>
          <p:cNvPr id="5" name="Gruppo 22"/>
          <p:cNvGrpSpPr>
            <a:grpSpLocks/>
          </p:cNvGrpSpPr>
          <p:nvPr/>
        </p:nvGrpSpPr>
        <p:grpSpPr bwMode="auto">
          <a:xfrm>
            <a:off x="55563" y="3349625"/>
            <a:ext cx="4503737" cy="2965450"/>
            <a:chOff x="17463" y="2187957"/>
            <a:chExt cx="4504433" cy="2965112"/>
          </a:xfrm>
        </p:grpSpPr>
        <p:pic>
          <p:nvPicPr>
            <p:cNvPr id="6" name="Picture 2"/>
            <p:cNvPicPr>
              <a:picLocks noChangeAspect="1" noChangeArrowheads="1"/>
            </p:cNvPicPr>
            <p:nvPr/>
          </p:nvPicPr>
          <p:blipFill rotWithShape="1">
            <a:blip r:embed="rId3" cstate="print"/>
            <a:srcRect t="1" b="373"/>
            <a:stretch/>
          </p:blipFill>
          <p:spPr bwMode="auto">
            <a:xfrm>
              <a:off x="17463" y="2187957"/>
              <a:ext cx="4504433" cy="2965112"/>
            </a:xfrm>
            <a:prstGeom prst="rect">
              <a:avLst/>
            </a:prstGeom>
            <a:noFill/>
            <a:ln w="9525">
              <a:noFill/>
              <a:miter lim="800000"/>
              <a:headEnd/>
              <a:tailEnd/>
            </a:ln>
          </p:spPr>
        </p:pic>
        <p:sp>
          <p:nvSpPr>
            <p:cNvPr id="7" name="Rettangolo 6"/>
            <p:cNvSpPr/>
            <p:nvPr/>
          </p:nvSpPr>
          <p:spPr>
            <a:xfrm>
              <a:off x="17463" y="2203830"/>
              <a:ext cx="408050" cy="2507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atin typeface="Calibri" pitchFamily="34" charset="0"/>
              </a:endParaRPr>
            </a:p>
          </p:txBody>
        </p:sp>
      </p:grpSp>
      <p:grpSp>
        <p:nvGrpSpPr>
          <p:cNvPr id="8" name="Gruppo 21"/>
          <p:cNvGrpSpPr>
            <a:grpSpLocks/>
          </p:cNvGrpSpPr>
          <p:nvPr/>
        </p:nvGrpSpPr>
        <p:grpSpPr bwMode="auto">
          <a:xfrm>
            <a:off x="4559300" y="3351213"/>
            <a:ext cx="4510088" cy="2965450"/>
            <a:chOff x="4559694" y="2202461"/>
            <a:chExt cx="4509776" cy="2964529"/>
          </a:xfrm>
        </p:grpSpPr>
        <p:pic>
          <p:nvPicPr>
            <p:cNvPr id="9" name="Picture 3"/>
            <p:cNvPicPr>
              <a:picLocks noChangeAspect="1" noChangeArrowheads="1"/>
            </p:cNvPicPr>
            <p:nvPr/>
          </p:nvPicPr>
          <p:blipFill>
            <a:blip r:embed="rId4" cstate="print"/>
            <a:srcRect/>
            <a:stretch>
              <a:fillRect/>
            </a:stretch>
          </p:blipFill>
          <p:spPr bwMode="auto">
            <a:xfrm>
              <a:off x="4559694" y="2202461"/>
              <a:ext cx="4509776" cy="2964529"/>
            </a:xfrm>
            <a:prstGeom prst="rect">
              <a:avLst/>
            </a:prstGeom>
            <a:noFill/>
            <a:ln w="9525">
              <a:noFill/>
              <a:miter lim="800000"/>
              <a:headEnd/>
              <a:tailEnd/>
            </a:ln>
          </p:spPr>
        </p:pic>
        <p:sp>
          <p:nvSpPr>
            <p:cNvPr id="10" name="Rettangolo 9"/>
            <p:cNvSpPr/>
            <p:nvPr/>
          </p:nvSpPr>
          <p:spPr>
            <a:xfrm>
              <a:off x="4626364" y="2216744"/>
              <a:ext cx="409547" cy="250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atin typeface="Calibri" pitchFamily="34" charset="0"/>
              </a:endParaRPr>
            </a:p>
          </p:txBody>
        </p:sp>
      </p:grpSp>
      <p:sp>
        <p:nvSpPr>
          <p:cNvPr id="2" name="Text Box 3">
            <a:extLst>
              <a:ext uri="{FF2B5EF4-FFF2-40B4-BE49-F238E27FC236}">
                <a16:creationId xmlns:a16="http://schemas.microsoft.com/office/drawing/2014/main" id="{E5D5F35D-078D-7097-A1F4-D789A52EA106}"/>
              </a:ext>
            </a:extLst>
          </p:cNvPr>
          <p:cNvSpPr txBox="1">
            <a:spLocks noChangeArrowheads="1"/>
          </p:cNvSpPr>
          <p:nvPr/>
        </p:nvSpPr>
        <p:spPr bwMode="auto">
          <a:xfrm>
            <a:off x="0" y="1219040"/>
            <a:ext cx="9144000" cy="2123658"/>
          </a:xfrm>
          <a:prstGeom prst="rect">
            <a:avLst/>
          </a:prstGeom>
          <a:noFill/>
          <a:ln w="9525">
            <a:noFill/>
            <a:miter lim="800000"/>
            <a:headEnd/>
            <a:tailEnd/>
          </a:ln>
          <a:effectLst/>
        </p:spPr>
        <p:txBody>
          <a:bodyPr wrap="square">
            <a:spAutoFit/>
          </a:bodyPr>
          <a:lstStyle/>
          <a:p>
            <a:pPr marL="457200" indent="-457200" algn="l">
              <a:buAutoNum type="arabicPeriod"/>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The entire mantle is assumed to have DMM compositions;</a:t>
            </a:r>
          </a:p>
          <a:p>
            <a:pPr marL="457200" indent="-457200" algn="l">
              <a:buAutoNum type="arabicPeriod"/>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DMM is assumed to be different from volumes with high </a:t>
            </a:r>
            <a:r>
              <a:rPr lang="en-GB" sz="2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2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He;</a:t>
            </a:r>
          </a:p>
          <a:p>
            <a:pPr marL="457200" indent="-457200" algn="l">
              <a:buAutoNum type="arabicPeriod"/>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MORB are assumed to derive from DMM;</a:t>
            </a:r>
          </a:p>
          <a:p>
            <a:pPr marL="457200" indent="-457200" algn="l">
              <a:buAutoNum type="arabicPeriod"/>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OIB are assumed to derive from the deepest mantle regions;</a:t>
            </a:r>
          </a:p>
          <a:p>
            <a:pPr marL="457200" indent="-457200" algn="l">
              <a:buAutoNum type="arabicPeriod"/>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Volumes enriched in </a:t>
            </a:r>
            <a:r>
              <a:rPr lang="en-GB" sz="2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2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He are not directly related to recycled crust;</a:t>
            </a:r>
          </a:p>
          <a:p>
            <a:pPr marL="457200" indent="-457200" algn="l">
              <a:buAutoNum type="arabicPeriod"/>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Primitive mantle with high </a:t>
            </a:r>
            <a:r>
              <a:rPr lang="en-GB" sz="2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2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He should have primitive Sr-Nd-Pb ratios.</a:t>
            </a:r>
          </a:p>
        </p:txBody>
      </p:sp>
      <p:sp>
        <p:nvSpPr>
          <p:cNvPr id="11" name="CasellaDiTesto 10">
            <a:extLst>
              <a:ext uri="{FF2B5EF4-FFF2-40B4-BE49-F238E27FC236}">
                <a16:creationId xmlns:a16="http://schemas.microsoft.com/office/drawing/2014/main" id="{C9744D6B-DB69-3A7A-B59F-AD8BB27C9A33}"/>
              </a:ext>
            </a:extLst>
          </p:cNvPr>
          <p:cNvSpPr txBox="1"/>
          <p:nvPr/>
        </p:nvSpPr>
        <p:spPr>
          <a:xfrm>
            <a:off x="1597025" y="6331983"/>
            <a:ext cx="2962275" cy="338554"/>
          </a:xfrm>
          <a:prstGeom prst="rect">
            <a:avLst/>
          </a:prstGeom>
          <a:noFill/>
        </p:spPr>
        <p:txBody>
          <a:bodyPr wrap="square">
            <a:spAutoFit/>
          </a:bodyPr>
          <a:lstStyle/>
          <a:p>
            <a:pPr algn="r">
              <a:defRPr/>
            </a:pP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ERC = Enriched Recycled Crust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fade">
                                      <p:cBhvr>
                                        <p:cTn id="5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6" name="Text Box 4"/>
          <p:cNvSpPr txBox="1">
            <a:spLocks noChangeArrowheads="1"/>
          </p:cNvSpPr>
          <p:nvPr/>
        </p:nvSpPr>
        <p:spPr bwMode="auto">
          <a:xfrm>
            <a:off x="363537" y="4338638"/>
            <a:ext cx="8589963" cy="984885"/>
          </a:xfrm>
          <a:prstGeom prst="rect">
            <a:avLst/>
          </a:prstGeom>
          <a:noFill/>
          <a:ln w="9525" algn="ctr">
            <a:noFill/>
            <a:miter lim="800000"/>
            <a:headEnd/>
            <a:tailEnd/>
          </a:ln>
          <a:effectLst/>
        </p:spPr>
        <p:txBody>
          <a:bodyPr wrap="square">
            <a:spAutoFit/>
          </a:bodyPr>
          <a:lstStyle/>
          <a:p>
            <a:pPr algn="l">
              <a:spcBef>
                <a:spcPts val="1200"/>
              </a:spcBef>
              <a:defRPr/>
            </a:pPr>
            <a:r>
              <a:rPr lang="en-GB" sz="2400" dirty="0">
                <a:solidFill>
                  <a:schemeClr val="bg1"/>
                </a:solidFill>
                <a:effectLst>
                  <a:outerShdw blurRad="38100" dist="38100" dir="2700000" algn="tl">
                    <a:srgbClr val="000000"/>
                  </a:outerShdw>
                </a:effectLst>
                <a:latin typeface="Calibri" pitchFamily="34" charset="0"/>
              </a:rPr>
              <a:t>Now we have about half of the initial </a:t>
            </a:r>
            <a:r>
              <a:rPr lang="en-GB" sz="2400" baseline="30000" dirty="0">
                <a:solidFill>
                  <a:srgbClr val="FFFF00"/>
                </a:solidFill>
                <a:effectLst>
                  <a:outerShdw blurRad="38100" dist="38100" dir="2700000" algn="tl">
                    <a:srgbClr val="000000"/>
                  </a:outerShdw>
                </a:effectLst>
                <a:latin typeface="Calibri" pitchFamily="34" charset="0"/>
              </a:rPr>
              <a:t>238</a:t>
            </a:r>
            <a:r>
              <a:rPr lang="en-GB" sz="2400" dirty="0">
                <a:solidFill>
                  <a:srgbClr val="FFFF00"/>
                </a:solidFill>
                <a:effectLst>
                  <a:outerShdw blurRad="38100" dist="38100" dir="2700000" algn="tl">
                    <a:srgbClr val="000000"/>
                  </a:outerShdw>
                </a:effectLst>
                <a:latin typeface="Calibri" pitchFamily="34" charset="0"/>
              </a:rPr>
              <a:t>U</a:t>
            </a:r>
            <a:r>
              <a:rPr lang="en-GB" sz="2400" dirty="0">
                <a:solidFill>
                  <a:schemeClr val="bg1"/>
                </a:solidFill>
                <a:effectLst>
                  <a:outerShdw blurRad="38100" dist="38100" dir="2700000" algn="tl">
                    <a:srgbClr val="000000"/>
                  </a:outerShdw>
                </a:effectLst>
                <a:latin typeface="Calibri" pitchFamily="34" charset="0"/>
              </a:rPr>
              <a:t>.</a:t>
            </a:r>
          </a:p>
          <a:p>
            <a:pPr algn="l">
              <a:spcBef>
                <a:spcPts val="1200"/>
              </a:spcBef>
              <a:defRPr/>
            </a:pPr>
            <a:r>
              <a:rPr lang="en-GB" sz="2400" dirty="0">
                <a:solidFill>
                  <a:schemeClr val="bg1"/>
                </a:solidFill>
                <a:effectLst>
                  <a:outerShdw blurRad="38100" dist="38100" dir="2700000" algn="tl">
                    <a:srgbClr val="000000"/>
                  </a:outerShdw>
                </a:effectLst>
                <a:latin typeface="Calibri" pitchFamily="34" charset="0"/>
              </a:rPr>
              <a:t>The amount of </a:t>
            </a:r>
            <a:r>
              <a:rPr lang="en-GB" sz="2400" baseline="30000" dirty="0">
                <a:solidFill>
                  <a:srgbClr val="FFFF00"/>
                </a:solidFill>
                <a:effectLst>
                  <a:outerShdw blurRad="38100" dist="38100" dir="2700000" algn="tl">
                    <a:srgbClr val="000000"/>
                  </a:outerShdw>
                </a:effectLst>
                <a:latin typeface="Calibri" pitchFamily="34" charset="0"/>
              </a:rPr>
              <a:t>235</a:t>
            </a:r>
            <a:r>
              <a:rPr lang="en-GB" sz="2400" dirty="0">
                <a:solidFill>
                  <a:srgbClr val="FFFF00"/>
                </a:solidFill>
                <a:effectLst>
                  <a:outerShdw blurRad="38100" dist="38100" dir="2700000" algn="tl">
                    <a:srgbClr val="000000"/>
                  </a:outerShdw>
                </a:effectLst>
                <a:latin typeface="Calibri" pitchFamily="34" charset="0"/>
              </a:rPr>
              <a:t>U </a:t>
            </a:r>
            <a:r>
              <a:rPr lang="en-GB" sz="2400" dirty="0">
                <a:solidFill>
                  <a:schemeClr val="bg1"/>
                </a:solidFill>
                <a:effectLst>
                  <a:outerShdw blurRad="38100" dist="38100" dir="2700000" algn="tl">
                    <a:srgbClr val="000000"/>
                  </a:outerShdw>
                </a:effectLst>
                <a:latin typeface="Calibri" pitchFamily="34" charset="0"/>
              </a:rPr>
              <a:t>is only a tiny portion of the original content.</a:t>
            </a:r>
          </a:p>
        </p:txBody>
      </p:sp>
      <p:sp>
        <p:nvSpPr>
          <p:cNvPr id="2" name="Text Box 4">
            <a:extLst>
              <a:ext uri="{FF2B5EF4-FFF2-40B4-BE49-F238E27FC236}">
                <a16:creationId xmlns:a16="http://schemas.microsoft.com/office/drawing/2014/main" id="{DC4E854C-8299-4904-079C-E347BDFD45F3}"/>
              </a:ext>
            </a:extLst>
          </p:cNvPr>
          <p:cNvSpPr txBox="1">
            <a:spLocks noChangeArrowheads="1"/>
          </p:cNvSpPr>
          <p:nvPr/>
        </p:nvSpPr>
        <p:spPr bwMode="auto">
          <a:xfrm>
            <a:off x="371475" y="1344613"/>
            <a:ext cx="8401050" cy="2477601"/>
          </a:xfrm>
          <a:prstGeom prst="rect">
            <a:avLst/>
          </a:prstGeom>
          <a:noFill/>
          <a:ln w="9525" algn="ctr">
            <a:noFill/>
            <a:miter lim="800000"/>
            <a:headEnd/>
            <a:tailEnd/>
          </a:ln>
          <a:effectLst/>
        </p:spPr>
        <p:txBody>
          <a:bodyPr wrap="square">
            <a:spAutoFit/>
          </a:bodyPr>
          <a:lstStyle/>
          <a:p>
            <a:pPr algn="l">
              <a:spcBef>
                <a:spcPts val="0"/>
              </a:spcBef>
              <a:spcAft>
                <a:spcPts val="1800"/>
              </a:spcAft>
              <a:defRPr/>
            </a:pPr>
            <a:r>
              <a:rPr lang="en-GB" sz="2400" dirty="0">
                <a:solidFill>
                  <a:schemeClr val="bg1"/>
                </a:solidFill>
                <a:effectLst>
                  <a:outerShdw blurRad="38100" dist="38100" dir="2700000" algn="tl">
                    <a:srgbClr val="000000"/>
                  </a:outerShdw>
                </a:effectLst>
                <a:latin typeface="Calibri" pitchFamily="34" charset="0"/>
              </a:rPr>
              <a:t>The abundance of the two uranogenic lead isotopes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 and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 depend on the amount of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 and </a:t>
            </a:r>
            <a:r>
              <a:rPr lang="en-GB" sz="2400" baseline="30000" dirty="0">
                <a:solidFill>
                  <a:schemeClr val="bg1"/>
                </a:solidFill>
                <a:effectLst>
                  <a:outerShdw blurRad="38100" dist="38100" dir="2700000" algn="tl">
                    <a:srgbClr val="000000"/>
                  </a:outerShdw>
                </a:effectLst>
                <a:latin typeface="Calibri" pitchFamily="34" charset="0"/>
              </a:rPr>
              <a:t>235</a:t>
            </a:r>
            <a:r>
              <a:rPr lang="en-GB" sz="2400" dirty="0">
                <a:solidFill>
                  <a:schemeClr val="bg1"/>
                </a:solidFill>
                <a:effectLst>
                  <a:outerShdw blurRad="38100" dist="38100" dir="2700000" algn="tl">
                    <a:srgbClr val="000000"/>
                  </a:outerShdw>
                </a:effectLst>
                <a:latin typeface="Calibri" pitchFamily="34" charset="0"/>
              </a:rPr>
              <a:t>U transformation.</a:t>
            </a:r>
          </a:p>
          <a:p>
            <a:pPr algn="l">
              <a:spcBef>
                <a:spcPts val="0"/>
              </a:spcBef>
              <a:spcAft>
                <a:spcPts val="1800"/>
              </a:spcAft>
              <a:defRPr/>
            </a:pPr>
            <a:r>
              <a:rPr lang="en-GB" sz="2400" dirty="0">
                <a:solidFill>
                  <a:srgbClr val="FFFF00"/>
                </a:solidFill>
                <a:effectLst>
                  <a:outerShdw blurRad="38100" dist="38100" dir="2700000" algn="tl">
                    <a:srgbClr val="000000"/>
                  </a:outerShdw>
                </a:effectLst>
                <a:latin typeface="Calibri" pitchFamily="34" charset="0"/>
              </a:rPr>
              <a:t>The half-life of </a:t>
            </a:r>
            <a:r>
              <a:rPr lang="en-GB" sz="2400" baseline="30000" dirty="0">
                <a:solidFill>
                  <a:srgbClr val="FFFF00"/>
                </a:solidFill>
                <a:effectLst>
                  <a:outerShdw blurRad="38100" dist="38100" dir="2700000" algn="tl">
                    <a:srgbClr val="000000"/>
                  </a:outerShdw>
                </a:effectLst>
                <a:latin typeface="Calibri" pitchFamily="34" charset="0"/>
              </a:rPr>
              <a:t>235</a:t>
            </a:r>
            <a:r>
              <a:rPr lang="en-GB" sz="2400" dirty="0">
                <a:solidFill>
                  <a:srgbClr val="FFFF00"/>
                </a:solidFill>
                <a:effectLst>
                  <a:outerShdw blurRad="38100" dist="38100" dir="2700000" algn="tl">
                    <a:srgbClr val="000000"/>
                  </a:outerShdw>
                </a:effectLst>
                <a:latin typeface="Calibri" pitchFamily="34" charset="0"/>
              </a:rPr>
              <a:t>U is much shorter than that of </a:t>
            </a:r>
            <a:r>
              <a:rPr lang="en-GB" sz="2400" baseline="30000" dirty="0">
                <a:solidFill>
                  <a:srgbClr val="FFFF00"/>
                </a:solidFill>
                <a:effectLst>
                  <a:outerShdw blurRad="38100" dist="38100" dir="2700000" algn="tl">
                    <a:srgbClr val="000000"/>
                  </a:outerShdw>
                </a:effectLst>
                <a:latin typeface="Calibri" pitchFamily="34" charset="0"/>
              </a:rPr>
              <a:t>238</a:t>
            </a:r>
            <a:r>
              <a:rPr lang="en-GB" sz="2400" dirty="0">
                <a:solidFill>
                  <a:srgbClr val="FFFF00"/>
                </a:solidFill>
                <a:effectLst>
                  <a:outerShdw blurRad="38100" dist="38100" dir="2700000" algn="tl">
                    <a:srgbClr val="000000"/>
                  </a:outerShdw>
                </a:effectLst>
                <a:latin typeface="Calibri" pitchFamily="34" charset="0"/>
              </a:rPr>
              <a:t>U:</a:t>
            </a:r>
          </a:p>
          <a:p>
            <a:pPr algn="l">
              <a:spcBef>
                <a:spcPts val="0"/>
              </a:spcBef>
              <a:spcAft>
                <a:spcPts val="600"/>
              </a:spcAft>
              <a:defRPr/>
            </a:pPr>
            <a:r>
              <a:rPr lang="en-GB" sz="2400" baseline="30000" dirty="0">
                <a:solidFill>
                  <a:schemeClr val="bg1"/>
                </a:solidFill>
                <a:effectLst>
                  <a:outerShdw blurRad="38100" dist="38100" dir="2700000" algn="tl">
                    <a:srgbClr val="000000"/>
                  </a:outerShdw>
                </a:effectLst>
                <a:latin typeface="Calibri" pitchFamily="34" charset="0"/>
              </a:rPr>
              <a:t>235</a:t>
            </a:r>
            <a:r>
              <a:rPr lang="en-GB" sz="2400" dirty="0">
                <a:solidFill>
                  <a:schemeClr val="bg1"/>
                </a:solidFill>
                <a:effectLst>
                  <a:outerShdw blurRad="38100" dist="38100" dir="2700000" algn="tl">
                    <a:srgbClr val="000000"/>
                  </a:outerShdw>
                </a:effectLst>
                <a:latin typeface="Calibri" pitchFamily="34" charset="0"/>
              </a:rPr>
              <a:t>U →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 Half time = 7.04 * 10</a:t>
            </a:r>
            <a:r>
              <a:rPr lang="en-GB" sz="2400" baseline="30000" dirty="0">
                <a:solidFill>
                  <a:srgbClr val="FF0000"/>
                </a:solidFill>
                <a:effectLst>
                  <a:outerShdw blurRad="38100" dist="38100" dir="2700000" algn="tl">
                    <a:srgbClr val="000000"/>
                  </a:outerShdw>
                </a:effectLst>
                <a:latin typeface="Calibri" pitchFamily="34" charset="0"/>
              </a:rPr>
              <a:t>8</a:t>
            </a:r>
            <a:r>
              <a:rPr lang="en-GB" sz="2400" dirty="0">
                <a:solidFill>
                  <a:schemeClr val="bg1"/>
                </a:solidFill>
                <a:effectLst>
                  <a:outerShdw blurRad="38100" dist="38100" dir="2700000" algn="tl">
                    <a:srgbClr val="000000"/>
                  </a:outerShdw>
                </a:effectLst>
                <a:latin typeface="Calibri" pitchFamily="34" charset="0"/>
              </a:rPr>
              <a:t> yr</a:t>
            </a:r>
          </a:p>
          <a:p>
            <a:pPr algn="l">
              <a:spcBef>
                <a:spcPts val="0"/>
              </a:spcBef>
              <a:spcAft>
                <a:spcPts val="1800"/>
              </a:spcAft>
              <a:defRPr/>
            </a:pP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 →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 Half time = 4.47 * 10</a:t>
            </a:r>
            <a:r>
              <a:rPr lang="en-GB" sz="2400" baseline="30000" dirty="0">
                <a:solidFill>
                  <a:srgbClr val="FF0000"/>
                </a:solidFill>
                <a:effectLst>
                  <a:outerShdw blurRad="38100" dist="38100" dir="2700000" algn="tl">
                    <a:srgbClr val="000000"/>
                  </a:outerShdw>
                </a:effectLst>
                <a:latin typeface="Calibri" pitchFamily="34" charset="0"/>
              </a:rPr>
              <a:t>9</a:t>
            </a:r>
            <a:r>
              <a:rPr lang="en-GB" sz="2400" dirty="0">
                <a:solidFill>
                  <a:schemeClr val="bg1"/>
                </a:solidFill>
                <a:effectLst>
                  <a:outerShdw blurRad="38100" dist="38100" dir="2700000" algn="tl">
                    <a:srgbClr val="000000"/>
                  </a:outerShdw>
                </a:effectLst>
                <a:latin typeface="Calibri" pitchFamily="34" charset="0"/>
              </a:rPr>
              <a:t> yr</a:t>
            </a:r>
          </a:p>
        </p:txBody>
      </p:sp>
    </p:spTree>
    <p:extLst>
      <p:ext uri="{BB962C8B-B14F-4D97-AF65-F5344CB8AC3E}">
        <p14:creationId xmlns:p14="http://schemas.microsoft.com/office/powerpoint/2010/main" val="276732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4" name="Gruppo 19"/>
          <p:cNvGrpSpPr>
            <a:grpSpLocks/>
          </p:cNvGrpSpPr>
          <p:nvPr/>
        </p:nvGrpSpPr>
        <p:grpSpPr bwMode="auto">
          <a:xfrm>
            <a:off x="93663" y="700161"/>
            <a:ext cx="8970962" cy="5799138"/>
            <a:chOff x="93784" y="976434"/>
            <a:chExt cx="8970338" cy="5799504"/>
          </a:xfrm>
        </p:grpSpPr>
        <p:pic>
          <p:nvPicPr>
            <p:cNvPr id="5" name="Picture 3"/>
            <p:cNvPicPr>
              <a:picLocks noChangeAspect="1" noChangeArrowheads="1"/>
            </p:cNvPicPr>
            <p:nvPr/>
          </p:nvPicPr>
          <p:blipFill>
            <a:blip r:embed="rId3" cstate="print"/>
            <a:srcRect/>
            <a:stretch>
              <a:fillRect/>
            </a:stretch>
          </p:blipFill>
          <p:spPr bwMode="auto">
            <a:xfrm>
              <a:off x="93784" y="976434"/>
              <a:ext cx="8970338" cy="5799504"/>
            </a:xfrm>
            <a:prstGeom prst="rect">
              <a:avLst/>
            </a:prstGeom>
            <a:noFill/>
            <a:ln w="9525">
              <a:noFill/>
              <a:miter lim="800000"/>
              <a:headEnd/>
              <a:tailEnd/>
            </a:ln>
          </p:spPr>
        </p:pic>
        <p:sp>
          <p:nvSpPr>
            <p:cNvPr id="6" name="Rettangolo 5"/>
            <p:cNvSpPr/>
            <p:nvPr/>
          </p:nvSpPr>
          <p:spPr>
            <a:xfrm>
              <a:off x="3387617" y="6107558"/>
              <a:ext cx="4314525" cy="598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atin typeface="Calibri" pitchFamily="34" charset="0"/>
              </a:endParaRPr>
            </a:p>
          </p:txBody>
        </p:sp>
        <p:sp>
          <p:nvSpPr>
            <p:cNvPr id="7" name="CasellaDiTesto 13"/>
            <p:cNvSpPr txBox="1">
              <a:spLocks noChangeArrowheads="1"/>
            </p:cNvSpPr>
            <p:nvPr/>
          </p:nvSpPr>
          <p:spPr bwMode="auto">
            <a:xfrm>
              <a:off x="3974950" y="6366970"/>
              <a:ext cx="5016650" cy="338554"/>
            </a:xfrm>
            <a:prstGeom prst="rect">
              <a:avLst/>
            </a:prstGeom>
            <a:noFill/>
            <a:ln w="9525">
              <a:noFill/>
              <a:miter lim="800000"/>
              <a:headEnd/>
              <a:tailEnd/>
            </a:ln>
          </p:spPr>
          <p:txBody>
            <a:bodyPr wrap="square">
              <a:spAutoFit/>
            </a:bodyPr>
            <a:lstStyle/>
            <a:p>
              <a:pPr algn="r"/>
              <a:r>
                <a:rPr lang="it-IT" sz="1600" dirty="0" err="1">
                  <a:solidFill>
                    <a:schemeClr val="tx1"/>
                  </a:solidFill>
                  <a:effectLst/>
                  <a:latin typeface="Calibri" pitchFamily="34" charset="0"/>
                </a:rPr>
                <a:t>Badford</a:t>
              </a:r>
              <a:r>
                <a:rPr lang="it-IT" sz="1600" dirty="0">
                  <a:solidFill>
                    <a:schemeClr val="tx1"/>
                  </a:solidFill>
                  <a:effectLst/>
                  <a:latin typeface="Calibri" pitchFamily="34" charset="0"/>
                </a:rPr>
                <a:t> et al., 1999 (J. </a:t>
              </a:r>
              <a:r>
                <a:rPr lang="it-IT" sz="1600" dirty="0" err="1">
                  <a:solidFill>
                    <a:schemeClr val="tx1"/>
                  </a:solidFill>
                  <a:effectLst/>
                  <a:latin typeface="Calibri" pitchFamily="34" charset="0"/>
                </a:rPr>
                <a:t>Geophys</a:t>
              </a:r>
              <a:r>
                <a:rPr lang="it-IT" sz="1600" dirty="0">
                  <a:solidFill>
                    <a:schemeClr val="tx1"/>
                  </a:solidFill>
                  <a:effectLst/>
                  <a:latin typeface="Calibri" pitchFamily="34" charset="0"/>
                </a:rPr>
                <a:t>. Res., 104, 29509-29527)</a:t>
              </a:r>
              <a:endParaRPr lang="it-IT" sz="1600" baseline="-25000" dirty="0">
                <a:solidFill>
                  <a:schemeClr val="tx1"/>
                </a:solidFill>
                <a:effectLst/>
                <a:latin typeface="Calibri" pitchFamily="34" charset="0"/>
              </a:endParaRPr>
            </a:p>
          </p:txBody>
        </p:sp>
      </p:grpSp>
      <p:grpSp>
        <p:nvGrpSpPr>
          <p:cNvPr id="8" name="Gruppo 16"/>
          <p:cNvGrpSpPr>
            <a:grpSpLocks/>
          </p:cNvGrpSpPr>
          <p:nvPr/>
        </p:nvGrpSpPr>
        <p:grpSpPr bwMode="auto">
          <a:xfrm>
            <a:off x="922825" y="620468"/>
            <a:ext cx="2801002" cy="761079"/>
            <a:chOff x="105678" y="926128"/>
            <a:chExt cx="2799007" cy="762127"/>
          </a:xfrm>
        </p:grpSpPr>
        <p:sp>
          <p:nvSpPr>
            <p:cNvPr id="9" name="CasellaDiTesto 7"/>
            <p:cNvSpPr txBox="1">
              <a:spLocks noChangeArrowheads="1"/>
            </p:cNvSpPr>
            <p:nvPr/>
          </p:nvSpPr>
          <p:spPr bwMode="auto">
            <a:xfrm>
              <a:off x="105678" y="926128"/>
              <a:ext cx="2403113" cy="462301"/>
            </a:xfrm>
            <a:prstGeom prst="rect">
              <a:avLst/>
            </a:prstGeom>
            <a:noFill/>
            <a:ln w="9525">
              <a:noFill/>
              <a:miter lim="800000"/>
              <a:headEnd/>
              <a:tailEnd/>
            </a:ln>
          </p:spPr>
          <p:txBody>
            <a:bodyPr wrap="none">
              <a:spAutoFit/>
            </a:bodyPr>
            <a:lstStyle/>
            <a:p>
              <a:pPr algn="l"/>
              <a:r>
                <a:rPr lang="it-IT" sz="2400" b="1" dirty="0">
                  <a:solidFill>
                    <a:srgbClr val="FF0000"/>
                  </a:solidFill>
                  <a:effectLst/>
                  <a:latin typeface="Calibri" pitchFamily="34" charset="0"/>
                </a:rPr>
                <a:t>R</a:t>
              </a:r>
              <a:r>
                <a:rPr lang="it-IT" sz="2400" dirty="0">
                  <a:solidFill>
                    <a:srgbClr val="FF0000"/>
                  </a:solidFill>
                  <a:effectLst/>
                  <a:latin typeface="Calibri" pitchFamily="34" charset="0"/>
                </a:rPr>
                <a:t>   </a:t>
              </a:r>
              <a:r>
                <a:rPr lang="it-IT" sz="2400" dirty="0">
                  <a:solidFill>
                    <a:srgbClr val="0000FF"/>
                  </a:solidFill>
                  <a:effectLst/>
                  <a:latin typeface="Calibri" pitchFamily="34" charset="0"/>
                </a:rPr>
                <a:t>= </a:t>
              </a:r>
              <a:r>
                <a:rPr lang="it-IT" sz="2400" baseline="30000" dirty="0">
                  <a:solidFill>
                    <a:srgbClr val="0000FF"/>
                  </a:solidFill>
                  <a:effectLst/>
                  <a:latin typeface="Calibri" pitchFamily="34" charset="0"/>
                </a:rPr>
                <a:t>3</a:t>
              </a:r>
              <a:r>
                <a:rPr lang="it-IT" sz="2400" dirty="0">
                  <a:solidFill>
                    <a:srgbClr val="0000FF"/>
                  </a:solidFill>
                  <a:effectLst/>
                  <a:latin typeface="Calibri" pitchFamily="34" charset="0"/>
                </a:rPr>
                <a:t>He/</a:t>
              </a:r>
              <a:r>
                <a:rPr lang="it-IT" sz="2400" baseline="30000" dirty="0">
                  <a:solidFill>
                    <a:srgbClr val="0000FF"/>
                  </a:solidFill>
                  <a:effectLst/>
                  <a:latin typeface="Calibri" pitchFamily="34" charset="0"/>
                </a:rPr>
                <a:t>4</a:t>
              </a:r>
              <a:r>
                <a:rPr lang="it-IT" sz="2400" dirty="0">
                  <a:solidFill>
                    <a:srgbClr val="0000FF"/>
                  </a:solidFill>
                  <a:effectLst/>
                  <a:latin typeface="Calibri" pitchFamily="34" charset="0"/>
                </a:rPr>
                <a:t>He</a:t>
              </a:r>
              <a:r>
                <a:rPr lang="it-IT" sz="2400" baseline="-25000" dirty="0">
                  <a:solidFill>
                    <a:srgbClr val="0000FF"/>
                  </a:solidFill>
                  <a:effectLst/>
                  <a:latin typeface="Calibri" pitchFamily="34" charset="0"/>
                </a:rPr>
                <a:t>sample</a:t>
              </a:r>
            </a:p>
          </p:txBody>
        </p:sp>
        <p:sp>
          <p:nvSpPr>
            <p:cNvPr id="10" name="CasellaDiTesto 8"/>
            <p:cNvSpPr txBox="1">
              <a:spLocks noChangeArrowheads="1"/>
            </p:cNvSpPr>
            <p:nvPr/>
          </p:nvSpPr>
          <p:spPr bwMode="auto">
            <a:xfrm>
              <a:off x="105720" y="1225955"/>
              <a:ext cx="2798965" cy="462300"/>
            </a:xfrm>
            <a:prstGeom prst="rect">
              <a:avLst/>
            </a:prstGeom>
            <a:noFill/>
            <a:ln w="9525">
              <a:noFill/>
              <a:miter lim="800000"/>
              <a:headEnd/>
              <a:tailEnd/>
            </a:ln>
          </p:spPr>
          <p:txBody>
            <a:bodyPr wrap="none">
              <a:spAutoFit/>
            </a:bodyPr>
            <a:lstStyle/>
            <a:p>
              <a:pPr algn="l"/>
              <a:r>
                <a:rPr lang="it-IT" sz="2400" b="1" dirty="0">
                  <a:solidFill>
                    <a:srgbClr val="FF0000"/>
                  </a:solidFill>
                  <a:effectLst/>
                  <a:latin typeface="Calibri" pitchFamily="34" charset="0"/>
                </a:rPr>
                <a:t>R</a:t>
              </a:r>
              <a:r>
                <a:rPr lang="it-IT" sz="2400" b="1" baseline="-25000" dirty="0">
                  <a:solidFill>
                    <a:srgbClr val="FF0000"/>
                  </a:solidFill>
                  <a:effectLst/>
                  <a:latin typeface="Calibri" pitchFamily="34" charset="0"/>
                </a:rPr>
                <a:t>A</a:t>
              </a:r>
              <a:r>
                <a:rPr lang="it-IT" sz="2400" dirty="0">
                  <a:solidFill>
                    <a:srgbClr val="FF0000"/>
                  </a:solidFill>
                  <a:effectLst/>
                  <a:latin typeface="Calibri" pitchFamily="34" charset="0"/>
                </a:rPr>
                <a:t> </a:t>
              </a:r>
              <a:r>
                <a:rPr lang="it-IT" sz="2400" dirty="0">
                  <a:solidFill>
                    <a:srgbClr val="0000FF"/>
                  </a:solidFill>
                  <a:effectLst/>
                  <a:latin typeface="Calibri" pitchFamily="34" charset="0"/>
                </a:rPr>
                <a:t>= </a:t>
              </a:r>
              <a:r>
                <a:rPr lang="it-IT" sz="2400" baseline="30000" dirty="0">
                  <a:solidFill>
                    <a:srgbClr val="0000FF"/>
                  </a:solidFill>
                  <a:effectLst/>
                  <a:latin typeface="Calibri" pitchFamily="34" charset="0"/>
                </a:rPr>
                <a:t>3</a:t>
              </a:r>
              <a:r>
                <a:rPr lang="it-IT" sz="2400" dirty="0">
                  <a:solidFill>
                    <a:srgbClr val="0000FF"/>
                  </a:solidFill>
                  <a:effectLst/>
                  <a:latin typeface="Calibri" pitchFamily="34" charset="0"/>
                </a:rPr>
                <a:t>He/</a:t>
              </a:r>
              <a:r>
                <a:rPr lang="it-IT" sz="2400" baseline="30000" dirty="0">
                  <a:solidFill>
                    <a:srgbClr val="0000FF"/>
                  </a:solidFill>
                  <a:effectLst/>
                  <a:latin typeface="Calibri" pitchFamily="34" charset="0"/>
                </a:rPr>
                <a:t>4</a:t>
              </a:r>
              <a:r>
                <a:rPr lang="it-IT" sz="2400" dirty="0">
                  <a:solidFill>
                    <a:srgbClr val="0000FF"/>
                  </a:solidFill>
                  <a:effectLst/>
                  <a:latin typeface="Calibri" pitchFamily="34" charset="0"/>
                </a:rPr>
                <a:t>He</a:t>
              </a:r>
              <a:r>
                <a:rPr lang="it-IT" sz="2400" baseline="-25000" dirty="0">
                  <a:solidFill>
                    <a:srgbClr val="0000FF"/>
                  </a:solidFill>
                  <a:effectLst/>
                  <a:latin typeface="Calibri" pitchFamily="34" charset="0"/>
                </a:rPr>
                <a:t>atmosphere</a:t>
              </a:r>
            </a:p>
          </p:txBody>
        </p:sp>
      </p:grpSp>
      <p:sp>
        <p:nvSpPr>
          <p:cNvPr id="11" name="CasellaDiTesto 10"/>
          <p:cNvSpPr txBox="1">
            <a:spLocks noChangeArrowheads="1"/>
          </p:cNvSpPr>
          <p:nvPr/>
        </p:nvSpPr>
        <p:spPr bwMode="auto">
          <a:xfrm>
            <a:off x="112713" y="4543181"/>
            <a:ext cx="2404826" cy="1292662"/>
          </a:xfrm>
          <a:prstGeom prst="rect">
            <a:avLst/>
          </a:prstGeom>
          <a:noFill/>
          <a:ln w="9525">
            <a:noFill/>
            <a:miter lim="800000"/>
            <a:headEnd/>
            <a:tailEnd/>
          </a:ln>
        </p:spPr>
        <p:txBody>
          <a:bodyPr wrap="square">
            <a:spAutoFit/>
          </a:bodyPr>
          <a:lstStyle/>
          <a:p>
            <a:pPr algn="l"/>
            <a:r>
              <a:rPr lang="en-GB" sz="2600" b="1" dirty="0">
                <a:solidFill>
                  <a:srgbClr val="FF0000"/>
                </a:solidFill>
                <a:effectLst/>
                <a:latin typeface="Calibri" pitchFamily="34" charset="0"/>
              </a:rPr>
              <a:t>HIMU-OIB have </a:t>
            </a:r>
            <a:r>
              <a:rPr lang="en-GB" sz="2600" b="1" dirty="0">
                <a:solidFill>
                  <a:srgbClr val="0000FF"/>
                </a:solidFill>
                <a:effectLst/>
                <a:latin typeface="Calibri" pitchFamily="34" charset="0"/>
              </a:rPr>
              <a:t>lower</a:t>
            </a:r>
            <a:r>
              <a:rPr lang="en-GB" sz="2600" b="1" dirty="0">
                <a:solidFill>
                  <a:srgbClr val="FF0000"/>
                </a:solidFill>
                <a:effectLst/>
                <a:latin typeface="Calibri" pitchFamily="34" charset="0"/>
              </a:rPr>
              <a:t> </a:t>
            </a:r>
            <a:r>
              <a:rPr lang="en-GB" sz="2600" b="1" baseline="30000" dirty="0">
                <a:solidFill>
                  <a:srgbClr val="FF0000"/>
                </a:solidFill>
                <a:effectLst/>
                <a:latin typeface="Calibri" pitchFamily="34" charset="0"/>
              </a:rPr>
              <a:t>3</a:t>
            </a:r>
            <a:r>
              <a:rPr lang="en-GB" sz="2600" b="1" dirty="0">
                <a:solidFill>
                  <a:srgbClr val="FF0000"/>
                </a:solidFill>
                <a:effectLst/>
                <a:latin typeface="Calibri" pitchFamily="34" charset="0"/>
              </a:rPr>
              <a:t>He/</a:t>
            </a:r>
            <a:r>
              <a:rPr lang="en-GB" sz="2600" b="1" baseline="30000" dirty="0">
                <a:solidFill>
                  <a:srgbClr val="FF0000"/>
                </a:solidFill>
                <a:effectLst/>
                <a:latin typeface="Calibri" pitchFamily="34" charset="0"/>
              </a:rPr>
              <a:t>4</a:t>
            </a:r>
            <a:r>
              <a:rPr lang="en-GB" sz="2600" b="1" dirty="0">
                <a:solidFill>
                  <a:srgbClr val="FF0000"/>
                </a:solidFill>
                <a:effectLst/>
                <a:latin typeface="Calibri" pitchFamily="34" charset="0"/>
              </a:rPr>
              <a:t>He than MORB.</a:t>
            </a:r>
            <a:endParaRPr lang="en-GB" sz="2600" b="1" baseline="-25000" dirty="0">
              <a:solidFill>
                <a:srgbClr val="FF0000"/>
              </a:solidFill>
              <a:effectLst/>
              <a:latin typeface="Calibri" pitchFamily="34" charset="0"/>
            </a:endParaRPr>
          </a:p>
        </p:txBody>
      </p:sp>
      <p:sp>
        <p:nvSpPr>
          <p:cNvPr id="12" name="Rettangolo 11"/>
          <p:cNvSpPr>
            <a:spLocks noChangeArrowheads="1"/>
          </p:cNvSpPr>
          <p:nvPr/>
        </p:nvSpPr>
        <p:spPr bwMode="auto">
          <a:xfrm>
            <a:off x="6189663" y="1396756"/>
            <a:ext cx="457200" cy="1665288"/>
          </a:xfrm>
          <a:prstGeom prst="rect">
            <a:avLst/>
          </a:prstGeom>
          <a:solidFill>
            <a:srgbClr val="FFFF00">
              <a:alpha val="50195"/>
            </a:srgb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it-IT">
              <a:solidFill>
                <a:schemeClr val="lt1"/>
              </a:solidFill>
              <a:latin typeface="Calibri" pitchFamily="34" charset="0"/>
            </a:endParaRPr>
          </a:p>
        </p:txBody>
      </p:sp>
      <p:sp>
        <p:nvSpPr>
          <p:cNvPr id="13" name="Rettangolo 12"/>
          <p:cNvSpPr>
            <a:spLocks noChangeArrowheads="1"/>
          </p:cNvSpPr>
          <p:nvPr/>
        </p:nvSpPr>
        <p:spPr bwMode="auto">
          <a:xfrm>
            <a:off x="6448425" y="3612906"/>
            <a:ext cx="1008063" cy="738188"/>
          </a:xfrm>
          <a:prstGeom prst="rect">
            <a:avLst/>
          </a:prstGeom>
          <a:solidFill>
            <a:srgbClr val="FF0000">
              <a:alpha val="50195"/>
            </a:srgb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it-IT">
              <a:solidFill>
                <a:schemeClr val="lt1"/>
              </a:solidFill>
              <a:latin typeface="Calibri" pitchFamily="34" charset="0"/>
            </a:endParaRPr>
          </a:p>
        </p:txBody>
      </p:sp>
      <p:sp>
        <p:nvSpPr>
          <p:cNvPr id="14" name="Rettangolo 13"/>
          <p:cNvSpPr>
            <a:spLocks noChangeArrowheads="1"/>
          </p:cNvSpPr>
          <p:nvPr/>
        </p:nvSpPr>
        <p:spPr bwMode="auto">
          <a:xfrm>
            <a:off x="4278313" y="5476631"/>
            <a:ext cx="3095625" cy="163513"/>
          </a:xfrm>
          <a:prstGeom prst="rect">
            <a:avLst/>
          </a:prstGeom>
          <a:solidFill>
            <a:srgbClr val="0000FF">
              <a:alpha val="50195"/>
            </a:srgbClr>
          </a:soli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lgn="ctr">
              <a:defRPr/>
            </a:pPr>
            <a:endParaRPr lang="it-IT">
              <a:solidFill>
                <a:schemeClr val="lt1"/>
              </a:solidFill>
              <a:latin typeface="Calibri" pitchFamily="34" charset="0"/>
            </a:endParaRPr>
          </a:p>
        </p:txBody>
      </p:sp>
      <p:sp>
        <p:nvSpPr>
          <p:cNvPr id="15" name="Rettangolo arrotondato 14"/>
          <p:cNvSpPr>
            <a:spLocks noChangeArrowheads="1"/>
          </p:cNvSpPr>
          <p:nvPr/>
        </p:nvSpPr>
        <p:spPr bwMode="auto">
          <a:xfrm>
            <a:off x="5580063" y="693494"/>
            <a:ext cx="785812" cy="352425"/>
          </a:xfrm>
          <a:prstGeom prst="roundRect">
            <a:avLst>
              <a:gd name="adj" fmla="val 16667"/>
            </a:avLst>
          </a:prstGeom>
          <a:noFill/>
          <a:ln w="57150">
            <a:solidFill>
              <a:srgbClr val="FF0000"/>
            </a:solidFill>
            <a:round/>
            <a:headEnd/>
            <a:tailEnd/>
          </a:ln>
          <a:effectLst>
            <a:outerShdw blurRad="63500" dist="23000" dir="5400000" rotWithShape="0">
              <a:srgbClr val="000000">
                <a:alpha val="34999"/>
              </a:srgbClr>
            </a:outerShdw>
          </a:effectLst>
          <a:extLst>
            <a:ext uri="{909E8E84-426E-40dd-AFC4-6F175D3DCCD1}"/>
          </a:extLst>
        </p:spPr>
        <p:txBody>
          <a:bodyPr anchor="ctr"/>
          <a:lstStyle/>
          <a:p>
            <a:pPr algn="ctr">
              <a:defRPr/>
            </a:pPr>
            <a:endParaRPr lang="it-IT">
              <a:solidFill>
                <a:schemeClr val="lt1"/>
              </a:solidFill>
              <a:latin typeface="Calibri" pitchFamily="34" charset="0"/>
            </a:endParaRPr>
          </a:p>
        </p:txBody>
      </p:sp>
      <p:sp>
        <p:nvSpPr>
          <p:cNvPr id="16" name="Rettangolo arrotondato 15"/>
          <p:cNvSpPr>
            <a:spLocks noChangeArrowheads="1"/>
          </p:cNvSpPr>
          <p:nvPr/>
        </p:nvSpPr>
        <p:spPr bwMode="auto">
          <a:xfrm>
            <a:off x="2579688" y="5446151"/>
            <a:ext cx="784225" cy="293688"/>
          </a:xfrm>
          <a:prstGeom prst="roundRect">
            <a:avLst>
              <a:gd name="adj" fmla="val 16667"/>
            </a:avLst>
          </a:prstGeom>
          <a:noFill/>
          <a:ln w="57150">
            <a:solidFill>
              <a:srgbClr val="FF0000"/>
            </a:solidFill>
            <a:round/>
            <a:headEnd/>
            <a:tailEnd/>
          </a:ln>
          <a:effectLst>
            <a:outerShdw blurRad="63500" dist="23000" dir="5400000" rotWithShape="0">
              <a:srgbClr val="000000">
                <a:alpha val="34999"/>
              </a:srgbClr>
            </a:outerShdw>
          </a:effectLst>
          <a:extLst>
            <a:ext uri="{909E8E84-426E-40dd-AFC4-6F175D3DCCD1}"/>
          </a:extLst>
        </p:spPr>
        <p:txBody>
          <a:bodyPr anchor="ctr"/>
          <a:lstStyle/>
          <a:p>
            <a:pPr algn="ctr">
              <a:defRPr/>
            </a:pPr>
            <a:endParaRPr lang="it-IT">
              <a:solidFill>
                <a:schemeClr val="lt1"/>
              </a:solidFill>
              <a:latin typeface="Calibri" pitchFamily="34" charset="0"/>
            </a:endParaRPr>
          </a:p>
        </p:txBody>
      </p:sp>
      <p:sp>
        <p:nvSpPr>
          <p:cNvPr id="17" name="CasellaDiTesto 16"/>
          <p:cNvSpPr txBox="1">
            <a:spLocks noChangeArrowheads="1"/>
          </p:cNvSpPr>
          <p:nvPr/>
        </p:nvSpPr>
        <p:spPr bwMode="auto">
          <a:xfrm>
            <a:off x="3463925" y="1638056"/>
            <a:ext cx="2835275" cy="1508125"/>
          </a:xfrm>
          <a:prstGeom prst="rect">
            <a:avLst/>
          </a:prstGeom>
          <a:noFill/>
          <a:ln w="9525">
            <a:noFill/>
            <a:miter lim="800000"/>
            <a:headEnd/>
            <a:tailEnd/>
          </a:ln>
        </p:spPr>
        <p:txBody>
          <a:bodyPr>
            <a:spAutoFit/>
          </a:bodyPr>
          <a:lstStyle/>
          <a:p>
            <a:r>
              <a:rPr lang="it-IT" sz="2300" dirty="0">
                <a:solidFill>
                  <a:srgbClr val="FF0000"/>
                </a:solidFill>
                <a:effectLst/>
                <a:latin typeface="Calibri" pitchFamily="34" charset="0"/>
              </a:rPr>
              <a:t>MORB </a:t>
            </a:r>
            <a:r>
              <a:rPr lang="it-IT" sz="2300" dirty="0" err="1">
                <a:solidFill>
                  <a:srgbClr val="FF0000"/>
                </a:solidFill>
                <a:effectLst/>
                <a:latin typeface="Calibri" pitchFamily="34" charset="0"/>
              </a:rPr>
              <a:t>have</a:t>
            </a:r>
            <a:r>
              <a:rPr lang="it-IT" sz="2300" dirty="0">
                <a:solidFill>
                  <a:srgbClr val="FF0000"/>
                </a:solidFill>
                <a:effectLst/>
                <a:latin typeface="Calibri" pitchFamily="34" charset="0"/>
              </a:rPr>
              <a:t> </a:t>
            </a:r>
            <a:r>
              <a:rPr lang="it-IT" sz="2300" dirty="0" err="1">
                <a:solidFill>
                  <a:srgbClr val="FF0000"/>
                </a:solidFill>
                <a:effectLst/>
                <a:latin typeface="Calibri" pitchFamily="34" charset="0"/>
              </a:rPr>
              <a:t>nearly</a:t>
            </a:r>
            <a:r>
              <a:rPr lang="it-IT" sz="2300" dirty="0">
                <a:solidFill>
                  <a:srgbClr val="FF0000"/>
                </a:solidFill>
                <a:effectLst/>
                <a:latin typeface="Calibri" pitchFamily="34" charset="0"/>
              </a:rPr>
              <a:t> </a:t>
            </a:r>
            <a:r>
              <a:rPr lang="it-IT" sz="2300" dirty="0" err="1">
                <a:solidFill>
                  <a:srgbClr val="0000FF"/>
                </a:solidFill>
                <a:effectLst/>
                <a:latin typeface="Calibri" pitchFamily="34" charset="0"/>
              </a:rPr>
              <a:t>constant</a:t>
            </a:r>
            <a:r>
              <a:rPr lang="it-IT" sz="2300" dirty="0">
                <a:solidFill>
                  <a:srgbClr val="0000FF"/>
                </a:solidFill>
                <a:effectLst/>
                <a:latin typeface="Calibri" pitchFamily="34" charset="0"/>
              </a:rPr>
              <a:t> </a:t>
            </a:r>
            <a:r>
              <a:rPr lang="it-IT" sz="2300" baseline="30000" dirty="0">
                <a:solidFill>
                  <a:srgbClr val="FF0000"/>
                </a:solidFill>
                <a:effectLst/>
                <a:latin typeface="Calibri" pitchFamily="34" charset="0"/>
              </a:rPr>
              <a:t>3</a:t>
            </a:r>
            <a:r>
              <a:rPr lang="it-IT" sz="2300" dirty="0">
                <a:solidFill>
                  <a:srgbClr val="FF0000"/>
                </a:solidFill>
                <a:effectLst/>
                <a:latin typeface="Calibri" pitchFamily="34" charset="0"/>
              </a:rPr>
              <a:t>He/</a:t>
            </a:r>
            <a:r>
              <a:rPr lang="it-IT" sz="2300" baseline="30000" dirty="0">
                <a:solidFill>
                  <a:srgbClr val="FF0000"/>
                </a:solidFill>
                <a:effectLst/>
                <a:latin typeface="Calibri" pitchFamily="34" charset="0"/>
              </a:rPr>
              <a:t>4</a:t>
            </a:r>
            <a:r>
              <a:rPr lang="it-IT" sz="2300" dirty="0">
                <a:solidFill>
                  <a:srgbClr val="FF0000"/>
                </a:solidFill>
                <a:effectLst/>
                <a:latin typeface="Calibri" pitchFamily="34" charset="0"/>
              </a:rPr>
              <a:t>He, ~8-9 </a:t>
            </a:r>
            <a:r>
              <a:rPr lang="it-IT" sz="2300" dirty="0" err="1">
                <a:solidFill>
                  <a:srgbClr val="FF0000"/>
                </a:solidFill>
                <a:effectLst/>
                <a:latin typeface="Calibri" pitchFamily="34" charset="0"/>
              </a:rPr>
              <a:t>times</a:t>
            </a:r>
            <a:r>
              <a:rPr lang="it-IT" sz="2300" dirty="0">
                <a:solidFill>
                  <a:srgbClr val="FF0000"/>
                </a:solidFill>
                <a:effectLst/>
                <a:latin typeface="Calibri" pitchFamily="34" charset="0"/>
              </a:rPr>
              <a:t> </a:t>
            </a:r>
            <a:r>
              <a:rPr lang="it-IT" sz="2300" dirty="0" err="1">
                <a:solidFill>
                  <a:srgbClr val="FF0000"/>
                </a:solidFill>
                <a:effectLst/>
                <a:latin typeface="Calibri" pitchFamily="34" charset="0"/>
              </a:rPr>
              <a:t>higher</a:t>
            </a:r>
            <a:r>
              <a:rPr lang="it-IT" sz="2300" dirty="0">
                <a:solidFill>
                  <a:srgbClr val="FF0000"/>
                </a:solidFill>
                <a:effectLst/>
                <a:latin typeface="Calibri" pitchFamily="34" charset="0"/>
              </a:rPr>
              <a:t> </a:t>
            </a:r>
            <a:r>
              <a:rPr lang="it-IT" sz="2300" dirty="0" err="1">
                <a:solidFill>
                  <a:srgbClr val="FF0000"/>
                </a:solidFill>
                <a:effectLst/>
                <a:latin typeface="Calibri" pitchFamily="34" charset="0"/>
              </a:rPr>
              <a:t>than</a:t>
            </a:r>
            <a:r>
              <a:rPr lang="it-IT" sz="2300" dirty="0">
                <a:solidFill>
                  <a:srgbClr val="FF0000"/>
                </a:solidFill>
                <a:effectLst/>
                <a:latin typeface="Calibri" pitchFamily="34" charset="0"/>
              </a:rPr>
              <a:t> atmosphere.</a:t>
            </a:r>
            <a:endParaRPr lang="it-IT" sz="2300" baseline="-25000" dirty="0">
              <a:solidFill>
                <a:srgbClr val="FF0000"/>
              </a:solidFill>
              <a:effectLst/>
              <a:latin typeface="Calibri" pitchFamily="34" charset="0"/>
            </a:endParaRPr>
          </a:p>
        </p:txBody>
      </p:sp>
      <p:sp>
        <p:nvSpPr>
          <p:cNvPr id="18" name="Rettangolo 17"/>
          <p:cNvSpPr/>
          <p:nvPr/>
        </p:nvSpPr>
        <p:spPr>
          <a:xfrm>
            <a:off x="6674794" y="693402"/>
            <a:ext cx="2398412" cy="369332"/>
          </a:xfrm>
          <a:prstGeom prst="rect">
            <a:avLst/>
          </a:prstGeom>
        </p:spPr>
        <p:txBody>
          <a:bodyPr wrap="none">
            <a:spAutoFit/>
          </a:bodyPr>
          <a:lstStyle/>
          <a:p>
            <a:r>
              <a:rPr lang="en-US" b="1" dirty="0">
                <a:solidFill>
                  <a:srgbClr val="FF0000"/>
                </a:solidFill>
                <a:effectLst/>
                <a:latin typeface="Calibri" pitchFamily="34" charset="0"/>
              </a:rPr>
              <a:t>R</a:t>
            </a:r>
            <a:r>
              <a:rPr lang="en-US" b="1" baseline="-25000" dirty="0">
                <a:solidFill>
                  <a:srgbClr val="FF0000"/>
                </a:solidFill>
                <a:effectLst/>
                <a:latin typeface="Calibri" pitchFamily="34" charset="0"/>
              </a:rPr>
              <a:t>A</a:t>
            </a:r>
            <a:r>
              <a:rPr lang="en-US" b="1" dirty="0">
                <a:solidFill>
                  <a:srgbClr val="FF0000"/>
                </a:solidFill>
                <a:effectLst/>
                <a:latin typeface="Calibri" pitchFamily="34" charset="0"/>
              </a:rPr>
              <a:t>(</a:t>
            </a:r>
            <a:r>
              <a:rPr lang="en-US" b="1" baseline="30000" dirty="0">
                <a:solidFill>
                  <a:srgbClr val="FF0000"/>
                </a:solidFill>
                <a:effectLst/>
                <a:latin typeface="Calibri" pitchFamily="34" charset="0"/>
              </a:rPr>
              <a:t>3</a:t>
            </a:r>
            <a:r>
              <a:rPr lang="en-US" b="1" dirty="0">
                <a:solidFill>
                  <a:srgbClr val="FF0000"/>
                </a:solidFill>
                <a:effectLst/>
                <a:latin typeface="Calibri" pitchFamily="34" charset="0"/>
              </a:rPr>
              <a:t>He/</a:t>
            </a:r>
            <a:r>
              <a:rPr lang="en-US" b="1" baseline="30000" dirty="0">
                <a:solidFill>
                  <a:srgbClr val="FF0000"/>
                </a:solidFill>
                <a:effectLst/>
                <a:latin typeface="Calibri" pitchFamily="34" charset="0"/>
              </a:rPr>
              <a:t>4</a:t>
            </a:r>
            <a:r>
              <a:rPr lang="en-US" b="1" dirty="0">
                <a:solidFill>
                  <a:srgbClr val="FF0000"/>
                </a:solidFill>
                <a:effectLst/>
                <a:latin typeface="Calibri" pitchFamily="34" charset="0"/>
              </a:rPr>
              <a:t>He) = </a:t>
            </a:r>
            <a:r>
              <a:rPr lang="en-US" b="1" dirty="0">
                <a:solidFill>
                  <a:schemeClr val="tx1"/>
                </a:solidFill>
                <a:effectLst/>
                <a:latin typeface="Calibri" pitchFamily="34" charset="0"/>
              </a:rPr>
              <a:t>1.4×10</a:t>
            </a:r>
            <a:r>
              <a:rPr lang="en-US" b="1" baseline="30000" dirty="0">
                <a:solidFill>
                  <a:schemeClr val="tx1"/>
                </a:solidFill>
                <a:effectLst/>
                <a:latin typeface="Calibri" pitchFamily="34" charset="0"/>
              </a:rPr>
              <a:t>−6</a:t>
            </a:r>
            <a:endParaRPr lang="it-IT" b="1" baseline="300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17" grpId="0"/>
      <p:bldP spid="1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AB34-0271-9ACF-D6B3-C19CFBC142A2}"/>
            </a:ext>
          </a:extLst>
        </p:cNvPr>
        <p:cNvGrpSpPr/>
        <p:nvPr/>
      </p:nvGrpSpPr>
      <p:grpSpPr>
        <a:xfrm>
          <a:off x="0" y="0"/>
          <a:ext cx="0" cy="0"/>
          <a:chOff x="0" y="0"/>
          <a:chExt cx="0" cy="0"/>
        </a:xfrm>
      </p:grpSpPr>
      <p:sp>
        <p:nvSpPr>
          <p:cNvPr id="1176578" name="Text Box 2">
            <a:extLst>
              <a:ext uri="{FF2B5EF4-FFF2-40B4-BE49-F238E27FC236}">
                <a16:creationId xmlns:a16="http://schemas.microsoft.com/office/drawing/2014/main" id="{56625F74-C572-BAB1-8E62-7128E67B49B5}"/>
              </a:ext>
            </a:extLst>
          </p:cNvPr>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4" name="Gruppo 19">
            <a:extLst>
              <a:ext uri="{FF2B5EF4-FFF2-40B4-BE49-F238E27FC236}">
                <a16:creationId xmlns:a16="http://schemas.microsoft.com/office/drawing/2014/main" id="{FCE400B5-3033-A1F5-A269-ACCA724B3275}"/>
              </a:ext>
            </a:extLst>
          </p:cNvPr>
          <p:cNvGrpSpPr>
            <a:grpSpLocks/>
          </p:cNvGrpSpPr>
          <p:nvPr/>
        </p:nvGrpSpPr>
        <p:grpSpPr bwMode="auto">
          <a:xfrm>
            <a:off x="93663" y="700161"/>
            <a:ext cx="8970962" cy="5799138"/>
            <a:chOff x="93784" y="976434"/>
            <a:chExt cx="8970338" cy="5799504"/>
          </a:xfrm>
        </p:grpSpPr>
        <p:pic>
          <p:nvPicPr>
            <p:cNvPr id="5" name="Picture 3">
              <a:extLst>
                <a:ext uri="{FF2B5EF4-FFF2-40B4-BE49-F238E27FC236}">
                  <a16:creationId xmlns:a16="http://schemas.microsoft.com/office/drawing/2014/main" id="{4F824C82-38EE-5E03-1F32-F8909BE692CB}"/>
                </a:ext>
              </a:extLst>
            </p:cNvPr>
            <p:cNvPicPr>
              <a:picLocks noChangeAspect="1" noChangeArrowheads="1"/>
            </p:cNvPicPr>
            <p:nvPr/>
          </p:nvPicPr>
          <p:blipFill>
            <a:blip r:embed="rId3" cstate="print"/>
            <a:srcRect/>
            <a:stretch>
              <a:fillRect/>
            </a:stretch>
          </p:blipFill>
          <p:spPr bwMode="auto">
            <a:xfrm>
              <a:off x="93784" y="976434"/>
              <a:ext cx="8970338" cy="5799504"/>
            </a:xfrm>
            <a:prstGeom prst="rect">
              <a:avLst/>
            </a:prstGeom>
            <a:noFill/>
            <a:ln w="9525">
              <a:noFill/>
              <a:miter lim="800000"/>
              <a:headEnd/>
              <a:tailEnd/>
            </a:ln>
          </p:spPr>
        </p:pic>
        <p:sp>
          <p:nvSpPr>
            <p:cNvPr id="6" name="Rettangolo 5">
              <a:extLst>
                <a:ext uri="{FF2B5EF4-FFF2-40B4-BE49-F238E27FC236}">
                  <a16:creationId xmlns:a16="http://schemas.microsoft.com/office/drawing/2014/main" id="{41E1D25E-B61A-EC04-9056-AE8407B7A020}"/>
                </a:ext>
              </a:extLst>
            </p:cNvPr>
            <p:cNvSpPr/>
            <p:nvPr/>
          </p:nvSpPr>
          <p:spPr>
            <a:xfrm>
              <a:off x="3387617" y="6107558"/>
              <a:ext cx="4314525" cy="598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atin typeface="Calibri" pitchFamily="34" charset="0"/>
              </a:endParaRPr>
            </a:p>
          </p:txBody>
        </p:sp>
        <p:sp>
          <p:nvSpPr>
            <p:cNvPr id="7" name="CasellaDiTesto 13">
              <a:extLst>
                <a:ext uri="{FF2B5EF4-FFF2-40B4-BE49-F238E27FC236}">
                  <a16:creationId xmlns:a16="http://schemas.microsoft.com/office/drawing/2014/main" id="{9568D285-FFEC-A761-45B9-7609AEE9FFBA}"/>
                </a:ext>
              </a:extLst>
            </p:cNvPr>
            <p:cNvSpPr txBox="1">
              <a:spLocks noChangeArrowheads="1"/>
            </p:cNvSpPr>
            <p:nvPr/>
          </p:nvSpPr>
          <p:spPr bwMode="auto">
            <a:xfrm>
              <a:off x="3974950" y="6366970"/>
              <a:ext cx="5016650" cy="338554"/>
            </a:xfrm>
            <a:prstGeom prst="rect">
              <a:avLst/>
            </a:prstGeom>
            <a:noFill/>
            <a:ln w="9525">
              <a:noFill/>
              <a:miter lim="800000"/>
              <a:headEnd/>
              <a:tailEnd/>
            </a:ln>
          </p:spPr>
          <p:txBody>
            <a:bodyPr wrap="square">
              <a:spAutoFit/>
            </a:bodyPr>
            <a:lstStyle/>
            <a:p>
              <a:pPr algn="r"/>
              <a:r>
                <a:rPr lang="it-IT" sz="1600" dirty="0" err="1">
                  <a:solidFill>
                    <a:schemeClr val="tx1"/>
                  </a:solidFill>
                  <a:effectLst/>
                  <a:latin typeface="Calibri" pitchFamily="34" charset="0"/>
                </a:rPr>
                <a:t>Badford</a:t>
              </a:r>
              <a:r>
                <a:rPr lang="it-IT" sz="1600" dirty="0">
                  <a:solidFill>
                    <a:schemeClr val="tx1"/>
                  </a:solidFill>
                  <a:effectLst/>
                  <a:latin typeface="Calibri" pitchFamily="34" charset="0"/>
                </a:rPr>
                <a:t> et al., 1999 (J. </a:t>
              </a:r>
              <a:r>
                <a:rPr lang="it-IT" sz="1600" dirty="0" err="1">
                  <a:solidFill>
                    <a:schemeClr val="tx1"/>
                  </a:solidFill>
                  <a:effectLst/>
                  <a:latin typeface="Calibri" pitchFamily="34" charset="0"/>
                </a:rPr>
                <a:t>Geophys</a:t>
              </a:r>
              <a:r>
                <a:rPr lang="it-IT" sz="1600" dirty="0">
                  <a:solidFill>
                    <a:schemeClr val="tx1"/>
                  </a:solidFill>
                  <a:effectLst/>
                  <a:latin typeface="Calibri" pitchFamily="34" charset="0"/>
                </a:rPr>
                <a:t>. Res., 104, 29509-29527)</a:t>
              </a:r>
              <a:endParaRPr lang="it-IT" sz="1600" baseline="-25000" dirty="0">
                <a:solidFill>
                  <a:schemeClr val="tx1"/>
                </a:solidFill>
                <a:effectLst/>
                <a:latin typeface="Calibri" pitchFamily="34" charset="0"/>
              </a:endParaRPr>
            </a:p>
          </p:txBody>
        </p:sp>
      </p:grpSp>
      <p:grpSp>
        <p:nvGrpSpPr>
          <p:cNvPr id="8" name="Gruppo 16">
            <a:extLst>
              <a:ext uri="{FF2B5EF4-FFF2-40B4-BE49-F238E27FC236}">
                <a16:creationId xmlns:a16="http://schemas.microsoft.com/office/drawing/2014/main" id="{277AD185-1FDB-0356-C082-3EFD0EC8D3B4}"/>
              </a:ext>
            </a:extLst>
          </p:cNvPr>
          <p:cNvGrpSpPr>
            <a:grpSpLocks/>
          </p:cNvGrpSpPr>
          <p:nvPr/>
        </p:nvGrpSpPr>
        <p:grpSpPr bwMode="auto">
          <a:xfrm>
            <a:off x="922825" y="620468"/>
            <a:ext cx="2801002" cy="761079"/>
            <a:chOff x="105678" y="926128"/>
            <a:chExt cx="2799007" cy="762127"/>
          </a:xfrm>
        </p:grpSpPr>
        <p:sp>
          <p:nvSpPr>
            <p:cNvPr id="9" name="CasellaDiTesto 7">
              <a:extLst>
                <a:ext uri="{FF2B5EF4-FFF2-40B4-BE49-F238E27FC236}">
                  <a16:creationId xmlns:a16="http://schemas.microsoft.com/office/drawing/2014/main" id="{0F524E6D-B44E-2024-95A2-915E4B1BD4CD}"/>
                </a:ext>
              </a:extLst>
            </p:cNvPr>
            <p:cNvSpPr txBox="1">
              <a:spLocks noChangeArrowheads="1"/>
            </p:cNvSpPr>
            <p:nvPr/>
          </p:nvSpPr>
          <p:spPr bwMode="auto">
            <a:xfrm>
              <a:off x="105678" y="926128"/>
              <a:ext cx="2403113" cy="462301"/>
            </a:xfrm>
            <a:prstGeom prst="rect">
              <a:avLst/>
            </a:prstGeom>
            <a:noFill/>
            <a:ln w="9525">
              <a:noFill/>
              <a:miter lim="800000"/>
              <a:headEnd/>
              <a:tailEnd/>
            </a:ln>
          </p:spPr>
          <p:txBody>
            <a:bodyPr wrap="none">
              <a:spAutoFit/>
            </a:bodyPr>
            <a:lstStyle/>
            <a:p>
              <a:pPr algn="l"/>
              <a:r>
                <a:rPr lang="it-IT" sz="2400" b="1" dirty="0">
                  <a:solidFill>
                    <a:srgbClr val="FF0000"/>
                  </a:solidFill>
                  <a:effectLst/>
                  <a:latin typeface="Calibri" pitchFamily="34" charset="0"/>
                </a:rPr>
                <a:t>R</a:t>
              </a:r>
              <a:r>
                <a:rPr lang="it-IT" sz="2400" dirty="0">
                  <a:solidFill>
                    <a:srgbClr val="FF0000"/>
                  </a:solidFill>
                  <a:effectLst/>
                  <a:latin typeface="Calibri" pitchFamily="34" charset="0"/>
                </a:rPr>
                <a:t>   </a:t>
              </a:r>
              <a:r>
                <a:rPr lang="it-IT" sz="2400" dirty="0">
                  <a:solidFill>
                    <a:srgbClr val="0000FF"/>
                  </a:solidFill>
                  <a:effectLst/>
                  <a:latin typeface="Calibri" pitchFamily="34" charset="0"/>
                </a:rPr>
                <a:t>= </a:t>
              </a:r>
              <a:r>
                <a:rPr lang="it-IT" sz="2400" baseline="30000" dirty="0">
                  <a:solidFill>
                    <a:srgbClr val="0000FF"/>
                  </a:solidFill>
                  <a:effectLst/>
                  <a:latin typeface="Calibri" pitchFamily="34" charset="0"/>
                </a:rPr>
                <a:t>3</a:t>
              </a:r>
              <a:r>
                <a:rPr lang="it-IT" sz="2400" dirty="0">
                  <a:solidFill>
                    <a:srgbClr val="0000FF"/>
                  </a:solidFill>
                  <a:effectLst/>
                  <a:latin typeface="Calibri" pitchFamily="34" charset="0"/>
                </a:rPr>
                <a:t>He/</a:t>
              </a:r>
              <a:r>
                <a:rPr lang="it-IT" sz="2400" baseline="30000" dirty="0">
                  <a:solidFill>
                    <a:srgbClr val="0000FF"/>
                  </a:solidFill>
                  <a:effectLst/>
                  <a:latin typeface="Calibri" pitchFamily="34" charset="0"/>
                </a:rPr>
                <a:t>4</a:t>
              </a:r>
              <a:r>
                <a:rPr lang="it-IT" sz="2400" dirty="0">
                  <a:solidFill>
                    <a:srgbClr val="0000FF"/>
                  </a:solidFill>
                  <a:effectLst/>
                  <a:latin typeface="Calibri" pitchFamily="34" charset="0"/>
                </a:rPr>
                <a:t>He</a:t>
              </a:r>
              <a:r>
                <a:rPr lang="it-IT" sz="2400" baseline="-25000" dirty="0">
                  <a:solidFill>
                    <a:srgbClr val="0000FF"/>
                  </a:solidFill>
                  <a:effectLst/>
                  <a:latin typeface="Calibri" pitchFamily="34" charset="0"/>
                </a:rPr>
                <a:t>sample</a:t>
              </a:r>
            </a:p>
          </p:txBody>
        </p:sp>
        <p:sp>
          <p:nvSpPr>
            <p:cNvPr id="10" name="CasellaDiTesto 8">
              <a:extLst>
                <a:ext uri="{FF2B5EF4-FFF2-40B4-BE49-F238E27FC236}">
                  <a16:creationId xmlns:a16="http://schemas.microsoft.com/office/drawing/2014/main" id="{67BD2079-D27D-BCE1-09A2-FAAB90FCC627}"/>
                </a:ext>
              </a:extLst>
            </p:cNvPr>
            <p:cNvSpPr txBox="1">
              <a:spLocks noChangeArrowheads="1"/>
            </p:cNvSpPr>
            <p:nvPr/>
          </p:nvSpPr>
          <p:spPr bwMode="auto">
            <a:xfrm>
              <a:off x="105720" y="1225955"/>
              <a:ext cx="2798965" cy="462300"/>
            </a:xfrm>
            <a:prstGeom prst="rect">
              <a:avLst/>
            </a:prstGeom>
            <a:noFill/>
            <a:ln w="9525">
              <a:noFill/>
              <a:miter lim="800000"/>
              <a:headEnd/>
              <a:tailEnd/>
            </a:ln>
          </p:spPr>
          <p:txBody>
            <a:bodyPr wrap="none">
              <a:spAutoFit/>
            </a:bodyPr>
            <a:lstStyle/>
            <a:p>
              <a:pPr algn="l"/>
              <a:r>
                <a:rPr lang="it-IT" sz="2400" b="1" dirty="0">
                  <a:solidFill>
                    <a:srgbClr val="FF0000"/>
                  </a:solidFill>
                  <a:effectLst/>
                  <a:latin typeface="Calibri" pitchFamily="34" charset="0"/>
                </a:rPr>
                <a:t>R</a:t>
              </a:r>
              <a:r>
                <a:rPr lang="it-IT" sz="2400" b="1" baseline="-25000" dirty="0">
                  <a:solidFill>
                    <a:srgbClr val="FF0000"/>
                  </a:solidFill>
                  <a:effectLst/>
                  <a:latin typeface="Calibri" pitchFamily="34" charset="0"/>
                </a:rPr>
                <a:t>A</a:t>
              </a:r>
              <a:r>
                <a:rPr lang="it-IT" sz="2400" dirty="0">
                  <a:solidFill>
                    <a:srgbClr val="FF0000"/>
                  </a:solidFill>
                  <a:effectLst/>
                  <a:latin typeface="Calibri" pitchFamily="34" charset="0"/>
                </a:rPr>
                <a:t> </a:t>
              </a:r>
              <a:r>
                <a:rPr lang="it-IT" sz="2400" dirty="0">
                  <a:solidFill>
                    <a:srgbClr val="0000FF"/>
                  </a:solidFill>
                  <a:effectLst/>
                  <a:latin typeface="Calibri" pitchFamily="34" charset="0"/>
                </a:rPr>
                <a:t>= </a:t>
              </a:r>
              <a:r>
                <a:rPr lang="it-IT" sz="2400" baseline="30000" dirty="0">
                  <a:solidFill>
                    <a:srgbClr val="0000FF"/>
                  </a:solidFill>
                  <a:effectLst/>
                  <a:latin typeface="Calibri" pitchFamily="34" charset="0"/>
                </a:rPr>
                <a:t>3</a:t>
              </a:r>
              <a:r>
                <a:rPr lang="it-IT" sz="2400" dirty="0">
                  <a:solidFill>
                    <a:srgbClr val="0000FF"/>
                  </a:solidFill>
                  <a:effectLst/>
                  <a:latin typeface="Calibri" pitchFamily="34" charset="0"/>
                </a:rPr>
                <a:t>He/</a:t>
              </a:r>
              <a:r>
                <a:rPr lang="it-IT" sz="2400" baseline="30000" dirty="0">
                  <a:solidFill>
                    <a:srgbClr val="0000FF"/>
                  </a:solidFill>
                  <a:effectLst/>
                  <a:latin typeface="Calibri" pitchFamily="34" charset="0"/>
                </a:rPr>
                <a:t>4</a:t>
              </a:r>
              <a:r>
                <a:rPr lang="it-IT" sz="2400" dirty="0">
                  <a:solidFill>
                    <a:srgbClr val="0000FF"/>
                  </a:solidFill>
                  <a:effectLst/>
                  <a:latin typeface="Calibri" pitchFamily="34" charset="0"/>
                </a:rPr>
                <a:t>He</a:t>
              </a:r>
              <a:r>
                <a:rPr lang="it-IT" sz="2400" baseline="-25000" dirty="0">
                  <a:solidFill>
                    <a:srgbClr val="0000FF"/>
                  </a:solidFill>
                  <a:effectLst/>
                  <a:latin typeface="Calibri" pitchFamily="34" charset="0"/>
                </a:rPr>
                <a:t>atmosphere</a:t>
              </a:r>
            </a:p>
          </p:txBody>
        </p:sp>
      </p:grpSp>
      <p:sp>
        <p:nvSpPr>
          <p:cNvPr id="11" name="CasellaDiTesto 10">
            <a:extLst>
              <a:ext uri="{FF2B5EF4-FFF2-40B4-BE49-F238E27FC236}">
                <a16:creationId xmlns:a16="http://schemas.microsoft.com/office/drawing/2014/main" id="{367B2FA2-AA25-07B1-1E6D-82282AE1F5EB}"/>
              </a:ext>
            </a:extLst>
          </p:cNvPr>
          <p:cNvSpPr txBox="1">
            <a:spLocks noChangeArrowheads="1"/>
          </p:cNvSpPr>
          <p:nvPr/>
        </p:nvSpPr>
        <p:spPr bwMode="auto">
          <a:xfrm>
            <a:off x="112713" y="4543181"/>
            <a:ext cx="2404826" cy="1292662"/>
          </a:xfrm>
          <a:prstGeom prst="rect">
            <a:avLst/>
          </a:prstGeom>
          <a:noFill/>
          <a:ln w="9525">
            <a:noFill/>
            <a:miter lim="800000"/>
            <a:headEnd/>
            <a:tailEnd/>
          </a:ln>
        </p:spPr>
        <p:txBody>
          <a:bodyPr wrap="square">
            <a:spAutoFit/>
          </a:bodyPr>
          <a:lstStyle/>
          <a:p>
            <a:pPr algn="l"/>
            <a:r>
              <a:rPr lang="en-GB" sz="2600" b="1" dirty="0">
                <a:solidFill>
                  <a:srgbClr val="FF0000"/>
                </a:solidFill>
                <a:effectLst/>
                <a:latin typeface="Calibri" pitchFamily="34" charset="0"/>
              </a:rPr>
              <a:t>HIMU-OIB have </a:t>
            </a:r>
            <a:r>
              <a:rPr lang="en-GB" sz="2600" b="1" dirty="0">
                <a:solidFill>
                  <a:srgbClr val="0000FF"/>
                </a:solidFill>
                <a:effectLst/>
                <a:latin typeface="Calibri" pitchFamily="34" charset="0"/>
              </a:rPr>
              <a:t>lower</a:t>
            </a:r>
            <a:r>
              <a:rPr lang="en-GB" sz="2600" b="1" dirty="0">
                <a:solidFill>
                  <a:srgbClr val="FF0000"/>
                </a:solidFill>
                <a:effectLst/>
                <a:latin typeface="Calibri" pitchFamily="34" charset="0"/>
              </a:rPr>
              <a:t> </a:t>
            </a:r>
            <a:r>
              <a:rPr lang="en-GB" sz="2600" b="1" baseline="30000" dirty="0">
                <a:solidFill>
                  <a:srgbClr val="FF0000"/>
                </a:solidFill>
                <a:effectLst/>
                <a:latin typeface="Calibri" pitchFamily="34" charset="0"/>
              </a:rPr>
              <a:t>3</a:t>
            </a:r>
            <a:r>
              <a:rPr lang="en-GB" sz="2600" b="1" dirty="0">
                <a:solidFill>
                  <a:srgbClr val="FF0000"/>
                </a:solidFill>
                <a:effectLst/>
                <a:latin typeface="Calibri" pitchFamily="34" charset="0"/>
              </a:rPr>
              <a:t>He/</a:t>
            </a:r>
            <a:r>
              <a:rPr lang="en-GB" sz="2600" b="1" baseline="30000" dirty="0">
                <a:solidFill>
                  <a:srgbClr val="FF0000"/>
                </a:solidFill>
                <a:effectLst/>
                <a:latin typeface="Calibri" pitchFamily="34" charset="0"/>
              </a:rPr>
              <a:t>4</a:t>
            </a:r>
            <a:r>
              <a:rPr lang="en-GB" sz="2600" b="1" dirty="0">
                <a:solidFill>
                  <a:srgbClr val="FF0000"/>
                </a:solidFill>
                <a:effectLst/>
                <a:latin typeface="Calibri" pitchFamily="34" charset="0"/>
              </a:rPr>
              <a:t>He than MORB.</a:t>
            </a:r>
            <a:endParaRPr lang="en-GB" sz="2600" b="1" baseline="-25000" dirty="0">
              <a:solidFill>
                <a:srgbClr val="FF0000"/>
              </a:solidFill>
              <a:effectLst/>
              <a:latin typeface="Calibri" pitchFamily="34" charset="0"/>
            </a:endParaRPr>
          </a:p>
        </p:txBody>
      </p:sp>
      <p:sp>
        <p:nvSpPr>
          <p:cNvPr id="12" name="Rettangolo 11">
            <a:extLst>
              <a:ext uri="{FF2B5EF4-FFF2-40B4-BE49-F238E27FC236}">
                <a16:creationId xmlns:a16="http://schemas.microsoft.com/office/drawing/2014/main" id="{B08A719A-8F8A-9E1B-EE5C-602DCC310F64}"/>
              </a:ext>
            </a:extLst>
          </p:cNvPr>
          <p:cNvSpPr>
            <a:spLocks noChangeArrowheads="1"/>
          </p:cNvSpPr>
          <p:nvPr/>
        </p:nvSpPr>
        <p:spPr bwMode="auto">
          <a:xfrm>
            <a:off x="6189663" y="1396756"/>
            <a:ext cx="457200" cy="1665288"/>
          </a:xfrm>
          <a:prstGeom prst="rect">
            <a:avLst/>
          </a:prstGeom>
          <a:solidFill>
            <a:srgbClr val="FFFF00">
              <a:alpha val="50195"/>
            </a:srgb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it-IT">
              <a:solidFill>
                <a:schemeClr val="lt1"/>
              </a:solidFill>
              <a:latin typeface="Calibri" pitchFamily="34" charset="0"/>
            </a:endParaRPr>
          </a:p>
        </p:txBody>
      </p:sp>
      <p:sp>
        <p:nvSpPr>
          <p:cNvPr id="13" name="Rettangolo 12">
            <a:extLst>
              <a:ext uri="{FF2B5EF4-FFF2-40B4-BE49-F238E27FC236}">
                <a16:creationId xmlns:a16="http://schemas.microsoft.com/office/drawing/2014/main" id="{34CAE2EC-8367-F7EB-575C-23BB9033F1C5}"/>
              </a:ext>
            </a:extLst>
          </p:cNvPr>
          <p:cNvSpPr>
            <a:spLocks noChangeArrowheads="1"/>
          </p:cNvSpPr>
          <p:nvPr/>
        </p:nvSpPr>
        <p:spPr bwMode="auto">
          <a:xfrm>
            <a:off x="6448425" y="3612906"/>
            <a:ext cx="1008063" cy="738188"/>
          </a:xfrm>
          <a:prstGeom prst="rect">
            <a:avLst/>
          </a:prstGeom>
          <a:solidFill>
            <a:srgbClr val="FF0000">
              <a:alpha val="50195"/>
            </a:srgb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it-IT">
              <a:solidFill>
                <a:schemeClr val="lt1"/>
              </a:solidFill>
              <a:latin typeface="Calibri" pitchFamily="34" charset="0"/>
            </a:endParaRPr>
          </a:p>
        </p:txBody>
      </p:sp>
      <p:sp>
        <p:nvSpPr>
          <p:cNvPr id="14" name="Rettangolo 13">
            <a:extLst>
              <a:ext uri="{FF2B5EF4-FFF2-40B4-BE49-F238E27FC236}">
                <a16:creationId xmlns:a16="http://schemas.microsoft.com/office/drawing/2014/main" id="{C9557FFE-0F27-7ECD-B5F5-9113E9691F7F}"/>
              </a:ext>
            </a:extLst>
          </p:cNvPr>
          <p:cNvSpPr>
            <a:spLocks noChangeArrowheads="1"/>
          </p:cNvSpPr>
          <p:nvPr/>
        </p:nvSpPr>
        <p:spPr bwMode="auto">
          <a:xfrm>
            <a:off x="4278313" y="5476631"/>
            <a:ext cx="3095625" cy="163513"/>
          </a:xfrm>
          <a:prstGeom prst="rect">
            <a:avLst/>
          </a:prstGeom>
          <a:solidFill>
            <a:srgbClr val="0000FF">
              <a:alpha val="50195"/>
            </a:srgbClr>
          </a:soli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lgn="ctr">
              <a:defRPr/>
            </a:pPr>
            <a:endParaRPr lang="it-IT">
              <a:solidFill>
                <a:schemeClr val="lt1"/>
              </a:solidFill>
              <a:latin typeface="Calibri" pitchFamily="34" charset="0"/>
            </a:endParaRPr>
          </a:p>
        </p:txBody>
      </p:sp>
      <p:sp>
        <p:nvSpPr>
          <p:cNvPr id="15" name="Rettangolo arrotondato 14">
            <a:extLst>
              <a:ext uri="{FF2B5EF4-FFF2-40B4-BE49-F238E27FC236}">
                <a16:creationId xmlns:a16="http://schemas.microsoft.com/office/drawing/2014/main" id="{08DFA9B5-8CAA-C9A0-620A-9742854C3CD8}"/>
              </a:ext>
            </a:extLst>
          </p:cNvPr>
          <p:cNvSpPr>
            <a:spLocks noChangeArrowheads="1"/>
          </p:cNvSpPr>
          <p:nvPr/>
        </p:nvSpPr>
        <p:spPr bwMode="auto">
          <a:xfrm>
            <a:off x="5580063" y="693494"/>
            <a:ext cx="785812" cy="352425"/>
          </a:xfrm>
          <a:prstGeom prst="roundRect">
            <a:avLst>
              <a:gd name="adj" fmla="val 16667"/>
            </a:avLst>
          </a:prstGeom>
          <a:noFill/>
          <a:ln w="57150">
            <a:solidFill>
              <a:srgbClr val="FF0000"/>
            </a:solidFill>
            <a:round/>
            <a:headEnd/>
            <a:tailEnd/>
          </a:ln>
          <a:effectLst>
            <a:outerShdw blurRad="63500" dist="23000" dir="5400000" rotWithShape="0">
              <a:srgbClr val="000000">
                <a:alpha val="34999"/>
              </a:srgbClr>
            </a:outerShdw>
          </a:effectLst>
          <a:extLst>
            <a:ext uri="{909E8E84-426E-40dd-AFC4-6F175D3DCCD1}"/>
          </a:extLst>
        </p:spPr>
        <p:txBody>
          <a:bodyPr anchor="ctr"/>
          <a:lstStyle/>
          <a:p>
            <a:pPr algn="ctr">
              <a:defRPr/>
            </a:pPr>
            <a:endParaRPr lang="it-IT">
              <a:solidFill>
                <a:schemeClr val="lt1"/>
              </a:solidFill>
              <a:latin typeface="Calibri" pitchFamily="34" charset="0"/>
            </a:endParaRPr>
          </a:p>
        </p:txBody>
      </p:sp>
      <p:sp>
        <p:nvSpPr>
          <p:cNvPr id="16" name="Rettangolo arrotondato 15">
            <a:extLst>
              <a:ext uri="{FF2B5EF4-FFF2-40B4-BE49-F238E27FC236}">
                <a16:creationId xmlns:a16="http://schemas.microsoft.com/office/drawing/2014/main" id="{AE0F8A36-3334-E740-17CB-7019CB2270AB}"/>
              </a:ext>
            </a:extLst>
          </p:cNvPr>
          <p:cNvSpPr>
            <a:spLocks noChangeArrowheads="1"/>
          </p:cNvSpPr>
          <p:nvPr/>
        </p:nvSpPr>
        <p:spPr bwMode="auto">
          <a:xfrm>
            <a:off x="2579688" y="5446151"/>
            <a:ext cx="784225" cy="293688"/>
          </a:xfrm>
          <a:prstGeom prst="roundRect">
            <a:avLst>
              <a:gd name="adj" fmla="val 16667"/>
            </a:avLst>
          </a:prstGeom>
          <a:noFill/>
          <a:ln w="57150">
            <a:solidFill>
              <a:srgbClr val="FF0000"/>
            </a:solidFill>
            <a:round/>
            <a:headEnd/>
            <a:tailEnd/>
          </a:ln>
          <a:effectLst>
            <a:outerShdw blurRad="63500" dist="23000" dir="5400000" rotWithShape="0">
              <a:srgbClr val="000000">
                <a:alpha val="34999"/>
              </a:srgbClr>
            </a:outerShdw>
          </a:effectLst>
          <a:extLst>
            <a:ext uri="{909E8E84-426E-40dd-AFC4-6F175D3DCCD1}"/>
          </a:extLst>
        </p:spPr>
        <p:txBody>
          <a:bodyPr anchor="ctr"/>
          <a:lstStyle/>
          <a:p>
            <a:pPr algn="ctr">
              <a:defRPr/>
            </a:pPr>
            <a:endParaRPr lang="it-IT">
              <a:solidFill>
                <a:schemeClr val="lt1"/>
              </a:solidFill>
              <a:latin typeface="Calibri" pitchFamily="34" charset="0"/>
            </a:endParaRPr>
          </a:p>
        </p:txBody>
      </p:sp>
      <p:sp>
        <p:nvSpPr>
          <p:cNvPr id="17" name="CasellaDiTesto 16">
            <a:extLst>
              <a:ext uri="{FF2B5EF4-FFF2-40B4-BE49-F238E27FC236}">
                <a16:creationId xmlns:a16="http://schemas.microsoft.com/office/drawing/2014/main" id="{FAC888F9-2032-C473-9804-441E245CBB1B}"/>
              </a:ext>
            </a:extLst>
          </p:cNvPr>
          <p:cNvSpPr txBox="1">
            <a:spLocks noChangeArrowheads="1"/>
          </p:cNvSpPr>
          <p:nvPr/>
        </p:nvSpPr>
        <p:spPr bwMode="auto">
          <a:xfrm>
            <a:off x="3463925" y="1638056"/>
            <a:ext cx="2835275" cy="1508125"/>
          </a:xfrm>
          <a:prstGeom prst="rect">
            <a:avLst/>
          </a:prstGeom>
          <a:noFill/>
          <a:ln w="9525">
            <a:noFill/>
            <a:miter lim="800000"/>
            <a:headEnd/>
            <a:tailEnd/>
          </a:ln>
        </p:spPr>
        <p:txBody>
          <a:bodyPr>
            <a:spAutoFit/>
          </a:bodyPr>
          <a:lstStyle/>
          <a:p>
            <a:r>
              <a:rPr lang="it-IT" sz="2300" dirty="0">
                <a:solidFill>
                  <a:srgbClr val="FF0000"/>
                </a:solidFill>
                <a:effectLst/>
                <a:latin typeface="Calibri" pitchFamily="34" charset="0"/>
              </a:rPr>
              <a:t>MORB </a:t>
            </a:r>
            <a:r>
              <a:rPr lang="it-IT" sz="2300" dirty="0" err="1">
                <a:solidFill>
                  <a:srgbClr val="FF0000"/>
                </a:solidFill>
                <a:effectLst/>
                <a:latin typeface="Calibri" pitchFamily="34" charset="0"/>
              </a:rPr>
              <a:t>have</a:t>
            </a:r>
            <a:r>
              <a:rPr lang="it-IT" sz="2300" dirty="0">
                <a:solidFill>
                  <a:srgbClr val="FF0000"/>
                </a:solidFill>
                <a:effectLst/>
                <a:latin typeface="Calibri" pitchFamily="34" charset="0"/>
              </a:rPr>
              <a:t> </a:t>
            </a:r>
            <a:r>
              <a:rPr lang="it-IT" sz="2300" dirty="0" err="1">
                <a:solidFill>
                  <a:srgbClr val="FF0000"/>
                </a:solidFill>
                <a:effectLst/>
                <a:latin typeface="Calibri" pitchFamily="34" charset="0"/>
              </a:rPr>
              <a:t>nearly</a:t>
            </a:r>
            <a:r>
              <a:rPr lang="it-IT" sz="2300" dirty="0">
                <a:solidFill>
                  <a:srgbClr val="FF0000"/>
                </a:solidFill>
                <a:effectLst/>
                <a:latin typeface="Calibri" pitchFamily="34" charset="0"/>
              </a:rPr>
              <a:t> </a:t>
            </a:r>
            <a:r>
              <a:rPr lang="it-IT" sz="2300" dirty="0" err="1">
                <a:solidFill>
                  <a:srgbClr val="0000FF"/>
                </a:solidFill>
                <a:effectLst/>
                <a:latin typeface="Calibri" pitchFamily="34" charset="0"/>
              </a:rPr>
              <a:t>constant</a:t>
            </a:r>
            <a:r>
              <a:rPr lang="it-IT" sz="2300" dirty="0">
                <a:solidFill>
                  <a:srgbClr val="0000FF"/>
                </a:solidFill>
                <a:effectLst/>
                <a:latin typeface="Calibri" pitchFamily="34" charset="0"/>
              </a:rPr>
              <a:t> </a:t>
            </a:r>
            <a:r>
              <a:rPr lang="it-IT" sz="2300" baseline="30000" dirty="0">
                <a:solidFill>
                  <a:srgbClr val="FF0000"/>
                </a:solidFill>
                <a:effectLst/>
                <a:latin typeface="Calibri" pitchFamily="34" charset="0"/>
              </a:rPr>
              <a:t>3</a:t>
            </a:r>
            <a:r>
              <a:rPr lang="it-IT" sz="2300" dirty="0">
                <a:solidFill>
                  <a:srgbClr val="FF0000"/>
                </a:solidFill>
                <a:effectLst/>
                <a:latin typeface="Calibri" pitchFamily="34" charset="0"/>
              </a:rPr>
              <a:t>He/</a:t>
            </a:r>
            <a:r>
              <a:rPr lang="it-IT" sz="2300" baseline="30000" dirty="0">
                <a:solidFill>
                  <a:srgbClr val="FF0000"/>
                </a:solidFill>
                <a:effectLst/>
                <a:latin typeface="Calibri" pitchFamily="34" charset="0"/>
              </a:rPr>
              <a:t>4</a:t>
            </a:r>
            <a:r>
              <a:rPr lang="it-IT" sz="2300" dirty="0">
                <a:solidFill>
                  <a:srgbClr val="FF0000"/>
                </a:solidFill>
                <a:effectLst/>
                <a:latin typeface="Calibri" pitchFamily="34" charset="0"/>
              </a:rPr>
              <a:t>He, ~8-9 </a:t>
            </a:r>
            <a:r>
              <a:rPr lang="it-IT" sz="2300" dirty="0" err="1">
                <a:solidFill>
                  <a:srgbClr val="FF0000"/>
                </a:solidFill>
                <a:effectLst/>
                <a:latin typeface="Calibri" pitchFamily="34" charset="0"/>
              </a:rPr>
              <a:t>times</a:t>
            </a:r>
            <a:r>
              <a:rPr lang="it-IT" sz="2300" dirty="0">
                <a:solidFill>
                  <a:srgbClr val="FF0000"/>
                </a:solidFill>
                <a:effectLst/>
                <a:latin typeface="Calibri" pitchFamily="34" charset="0"/>
              </a:rPr>
              <a:t> </a:t>
            </a:r>
            <a:r>
              <a:rPr lang="it-IT" sz="2300" dirty="0" err="1">
                <a:solidFill>
                  <a:srgbClr val="FF0000"/>
                </a:solidFill>
                <a:effectLst/>
                <a:latin typeface="Calibri" pitchFamily="34" charset="0"/>
              </a:rPr>
              <a:t>higher</a:t>
            </a:r>
            <a:r>
              <a:rPr lang="it-IT" sz="2300" dirty="0">
                <a:solidFill>
                  <a:srgbClr val="FF0000"/>
                </a:solidFill>
                <a:effectLst/>
                <a:latin typeface="Calibri" pitchFamily="34" charset="0"/>
              </a:rPr>
              <a:t> </a:t>
            </a:r>
            <a:r>
              <a:rPr lang="it-IT" sz="2300" dirty="0" err="1">
                <a:solidFill>
                  <a:srgbClr val="FF0000"/>
                </a:solidFill>
                <a:effectLst/>
                <a:latin typeface="Calibri" pitchFamily="34" charset="0"/>
              </a:rPr>
              <a:t>than</a:t>
            </a:r>
            <a:r>
              <a:rPr lang="it-IT" sz="2300" dirty="0">
                <a:solidFill>
                  <a:srgbClr val="FF0000"/>
                </a:solidFill>
                <a:effectLst/>
                <a:latin typeface="Calibri" pitchFamily="34" charset="0"/>
              </a:rPr>
              <a:t> atmosphere.</a:t>
            </a:r>
            <a:endParaRPr lang="it-IT" sz="2300" baseline="-25000" dirty="0">
              <a:solidFill>
                <a:srgbClr val="FF0000"/>
              </a:solidFill>
              <a:effectLst/>
              <a:latin typeface="Calibri" pitchFamily="34" charset="0"/>
            </a:endParaRPr>
          </a:p>
        </p:txBody>
      </p:sp>
      <p:sp>
        <p:nvSpPr>
          <p:cNvPr id="18" name="Rettangolo 17">
            <a:extLst>
              <a:ext uri="{FF2B5EF4-FFF2-40B4-BE49-F238E27FC236}">
                <a16:creationId xmlns:a16="http://schemas.microsoft.com/office/drawing/2014/main" id="{E6B965C8-100E-0DD0-C091-91BA101D37F5}"/>
              </a:ext>
            </a:extLst>
          </p:cNvPr>
          <p:cNvSpPr/>
          <p:nvPr/>
        </p:nvSpPr>
        <p:spPr>
          <a:xfrm>
            <a:off x="6674794" y="693402"/>
            <a:ext cx="2398412" cy="369332"/>
          </a:xfrm>
          <a:prstGeom prst="rect">
            <a:avLst/>
          </a:prstGeom>
        </p:spPr>
        <p:txBody>
          <a:bodyPr wrap="none">
            <a:spAutoFit/>
          </a:bodyPr>
          <a:lstStyle/>
          <a:p>
            <a:r>
              <a:rPr lang="en-US" b="1" dirty="0">
                <a:solidFill>
                  <a:srgbClr val="FF0000"/>
                </a:solidFill>
                <a:effectLst/>
                <a:latin typeface="Calibri" pitchFamily="34" charset="0"/>
              </a:rPr>
              <a:t>R</a:t>
            </a:r>
            <a:r>
              <a:rPr lang="en-US" b="1" baseline="-25000" dirty="0">
                <a:solidFill>
                  <a:srgbClr val="FF0000"/>
                </a:solidFill>
                <a:effectLst/>
                <a:latin typeface="Calibri" pitchFamily="34" charset="0"/>
              </a:rPr>
              <a:t>A</a:t>
            </a:r>
            <a:r>
              <a:rPr lang="en-US" b="1" dirty="0">
                <a:solidFill>
                  <a:srgbClr val="FF0000"/>
                </a:solidFill>
                <a:effectLst/>
                <a:latin typeface="Calibri" pitchFamily="34" charset="0"/>
              </a:rPr>
              <a:t>(</a:t>
            </a:r>
            <a:r>
              <a:rPr lang="en-US" b="1" baseline="30000" dirty="0">
                <a:solidFill>
                  <a:srgbClr val="FF0000"/>
                </a:solidFill>
                <a:effectLst/>
                <a:latin typeface="Calibri" pitchFamily="34" charset="0"/>
              </a:rPr>
              <a:t>3</a:t>
            </a:r>
            <a:r>
              <a:rPr lang="en-US" b="1" dirty="0">
                <a:solidFill>
                  <a:srgbClr val="FF0000"/>
                </a:solidFill>
                <a:effectLst/>
                <a:latin typeface="Calibri" pitchFamily="34" charset="0"/>
              </a:rPr>
              <a:t>He/</a:t>
            </a:r>
            <a:r>
              <a:rPr lang="en-US" b="1" baseline="30000" dirty="0">
                <a:solidFill>
                  <a:srgbClr val="FF0000"/>
                </a:solidFill>
                <a:effectLst/>
                <a:latin typeface="Calibri" pitchFamily="34" charset="0"/>
              </a:rPr>
              <a:t>4</a:t>
            </a:r>
            <a:r>
              <a:rPr lang="en-US" b="1" dirty="0">
                <a:solidFill>
                  <a:srgbClr val="FF0000"/>
                </a:solidFill>
                <a:effectLst/>
                <a:latin typeface="Calibri" pitchFamily="34" charset="0"/>
              </a:rPr>
              <a:t>He) = </a:t>
            </a:r>
            <a:r>
              <a:rPr lang="en-US" b="1" dirty="0">
                <a:solidFill>
                  <a:schemeClr val="tx1"/>
                </a:solidFill>
                <a:effectLst/>
                <a:latin typeface="Calibri" pitchFamily="34" charset="0"/>
              </a:rPr>
              <a:t>1.4×10</a:t>
            </a:r>
            <a:r>
              <a:rPr lang="en-US" b="1" baseline="30000" dirty="0">
                <a:solidFill>
                  <a:schemeClr val="tx1"/>
                </a:solidFill>
                <a:effectLst/>
                <a:latin typeface="Calibri" pitchFamily="34" charset="0"/>
              </a:rPr>
              <a:t>−6</a:t>
            </a:r>
            <a:endParaRPr lang="it-IT" b="1" baseline="30000" dirty="0">
              <a:solidFill>
                <a:schemeClr val="tx1"/>
              </a:solidFill>
              <a:effectLst/>
              <a:latin typeface="Calibri" pitchFamily="34" charset="0"/>
            </a:endParaRPr>
          </a:p>
        </p:txBody>
      </p:sp>
      <p:grpSp>
        <p:nvGrpSpPr>
          <p:cNvPr id="19" name="Gruppo 18">
            <a:extLst>
              <a:ext uri="{FF2B5EF4-FFF2-40B4-BE49-F238E27FC236}">
                <a16:creationId xmlns:a16="http://schemas.microsoft.com/office/drawing/2014/main" id="{4D9B9C98-2F44-E9FE-2E00-83197152C26C}"/>
              </a:ext>
            </a:extLst>
          </p:cNvPr>
          <p:cNvGrpSpPr/>
          <p:nvPr/>
        </p:nvGrpSpPr>
        <p:grpSpPr>
          <a:xfrm>
            <a:off x="106532" y="710214"/>
            <a:ext cx="8895424" cy="5264458"/>
            <a:chOff x="106532" y="710214"/>
            <a:chExt cx="8895424" cy="5264458"/>
          </a:xfrm>
        </p:grpSpPr>
        <p:sp>
          <p:nvSpPr>
            <p:cNvPr id="2" name="Rettangolo 1">
              <a:extLst>
                <a:ext uri="{FF2B5EF4-FFF2-40B4-BE49-F238E27FC236}">
                  <a16:creationId xmlns:a16="http://schemas.microsoft.com/office/drawing/2014/main" id="{E5875457-E3F1-D58A-88AE-E24D54756845}"/>
                </a:ext>
              </a:extLst>
            </p:cNvPr>
            <p:cNvSpPr/>
            <p:nvPr/>
          </p:nvSpPr>
          <p:spPr bwMode="auto">
            <a:xfrm>
              <a:off x="106532" y="710214"/>
              <a:ext cx="3284738" cy="52644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a:extLst>
                <a:ext uri="{FF2B5EF4-FFF2-40B4-BE49-F238E27FC236}">
                  <a16:creationId xmlns:a16="http://schemas.microsoft.com/office/drawing/2014/main" id="{E088DA70-2BFB-59BF-495E-142116EB56FB}"/>
                </a:ext>
              </a:extLst>
            </p:cNvPr>
            <p:cNvSpPr/>
            <p:nvPr/>
          </p:nvSpPr>
          <p:spPr bwMode="auto">
            <a:xfrm>
              <a:off x="2601157" y="976544"/>
              <a:ext cx="1154098" cy="3639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Rettangolo 19">
              <a:extLst>
                <a:ext uri="{FF2B5EF4-FFF2-40B4-BE49-F238E27FC236}">
                  <a16:creationId xmlns:a16="http://schemas.microsoft.com/office/drawing/2014/main" id="{6B82DF08-B656-7E10-D9B0-47E3DD11EABB}"/>
                </a:ext>
              </a:extLst>
            </p:cNvPr>
            <p:cNvSpPr/>
            <p:nvPr/>
          </p:nvSpPr>
          <p:spPr bwMode="auto">
            <a:xfrm>
              <a:off x="6720395" y="727969"/>
              <a:ext cx="2281561" cy="3373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21" name="Text Box 3">
            <a:extLst>
              <a:ext uri="{FF2B5EF4-FFF2-40B4-BE49-F238E27FC236}">
                <a16:creationId xmlns:a16="http://schemas.microsoft.com/office/drawing/2014/main" id="{9FB9A96E-5ECB-2DB5-72BF-657FDCFDEE49}"/>
              </a:ext>
            </a:extLst>
          </p:cNvPr>
          <p:cNvSpPr txBox="1">
            <a:spLocks noChangeArrowheads="1"/>
          </p:cNvSpPr>
          <p:nvPr/>
        </p:nvSpPr>
        <p:spPr bwMode="auto">
          <a:xfrm>
            <a:off x="95250" y="3253659"/>
            <a:ext cx="3343275" cy="1477328"/>
          </a:xfrm>
          <a:prstGeom prst="rect">
            <a:avLst/>
          </a:prstGeom>
          <a:noFill/>
          <a:ln w="9525">
            <a:noFill/>
            <a:miter lim="800000"/>
            <a:headEnd/>
            <a:tailEnd/>
          </a:ln>
          <a:effectLst/>
        </p:spPr>
        <p:txBody>
          <a:bodyPr wrap="square">
            <a:spAutoFit/>
          </a:bodyPr>
          <a:lstStyle/>
          <a:p>
            <a:pPr>
              <a:defRPr/>
            </a:pPr>
            <a:r>
              <a:rPr lang="en-GB" b="1" dirty="0">
                <a:solidFill>
                  <a:schemeClr val="tx1"/>
                </a:solidFill>
                <a:effectLst/>
                <a:latin typeface="Calibri" pitchFamily="34" charset="0"/>
                <a:ea typeface="ＭＳ Ｐゴシック" pitchFamily="34" charset="-128"/>
              </a:rPr>
              <a:t>HIMU-OIB, the most classical and extreme mantle plume-related products, have lower </a:t>
            </a:r>
            <a:r>
              <a:rPr lang="en-GB" b="1" baseline="30000" dirty="0">
                <a:solidFill>
                  <a:schemeClr val="tx1"/>
                </a:solidFill>
                <a:effectLst/>
                <a:latin typeface="Calibri" pitchFamily="34" charset="0"/>
                <a:ea typeface="ＭＳ Ｐゴシック" pitchFamily="34" charset="-128"/>
              </a:rPr>
              <a:t>3</a:t>
            </a:r>
            <a:r>
              <a:rPr lang="en-GB" b="1" dirty="0">
                <a:solidFill>
                  <a:schemeClr val="tx1"/>
                </a:solidFill>
                <a:effectLst/>
                <a:latin typeface="Calibri" pitchFamily="34" charset="0"/>
                <a:ea typeface="ＭＳ Ｐゴシック" pitchFamily="34" charset="-128"/>
              </a:rPr>
              <a:t>He/</a:t>
            </a:r>
            <a:r>
              <a:rPr lang="en-GB" b="1" baseline="30000" dirty="0">
                <a:solidFill>
                  <a:schemeClr val="tx1"/>
                </a:solidFill>
                <a:effectLst/>
                <a:latin typeface="Calibri" pitchFamily="34" charset="0"/>
                <a:ea typeface="ＭＳ Ｐゴシック" pitchFamily="34" charset="-128"/>
              </a:rPr>
              <a:t>4</a:t>
            </a:r>
            <a:r>
              <a:rPr lang="en-GB" b="1" dirty="0">
                <a:solidFill>
                  <a:schemeClr val="tx1"/>
                </a:solidFill>
                <a:effectLst/>
                <a:latin typeface="Calibri" pitchFamily="34" charset="0"/>
                <a:ea typeface="ＭＳ Ｐゴシック" pitchFamily="34" charset="-128"/>
              </a:rPr>
              <a:t>He (i.e., are more degassed) than average MORB.</a:t>
            </a:r>
          </a:p>
        </p:txBody>
      </p:sp>
      <p:sp>
        <p:nvSpPr>
          <p:cNvPr id="22" name="Text Box 3">
            <a:extLst>
              <a:ext uri="{FF2B5EF4-FFF2-40B4-BE49-F238E27FC236}">
                <a16:creationId xmlns:a16="http://schemas.microsoft.com/office/drawing/2014/main" id="{29FD9719-773C-227B-9BF2-333834FCFA5E}"/>
              </a:ext>
            </a:extLst>
          </p:cNvPr>
          <p:cNvSpPr txBox="1">
            <a:spLocks noChangeArrowheads="1"/>
          </p:cNvSpPr>
          <p:nvPr/>
        </p:nvSpPr>
        <p:spPr bwMode="auto">
          <a:xfrm>
            <a:off x="104775" y="1434384"/>
            <a:ext cx="3343275" cy="1569660"/>
          </a:xfrm>
          <a:prstGeom prst="rect">
            <a:avLst/>
          </a:prstGeom>
          <a:noFill/>
          <a:ln w="9525">
            <a:noFill/>
            <a:miter lim="800000"/>
            <a:headEnd/>
            <a:tailEnd/>
          </a:ln>
          <a:effectLst/>
        </p:spPr>
        <p:txBody>
          <a:bodyPr wrap="square">
            <a:spAutoFit/>
          </a:bodyPr>
          <a:lstStyle/>
          <a:p>
            <a:pPr>
              <a:defRPr/>
            </a:pPr>
            <a:r>
              <a:rPr lang="en-GB" sz="2400" b="1" dirty="0">
                <a:solidFill>
                  <a:schemeClr val="tx1"/>
                </a:solidFill>
                <a:effectLst/>
                <a:latin typeface="Calibri" pitchFamily="34" charset="0"/>
                <a:ea typeface="ＭＳ Ｐゴシック" pitchFamily="34" charset="-128"/>
              </a:rPr>
              <a:t>Here you can see a first short-circuit in the classical geochemical reasoning:</a:t>
            </a:r>
          </a:p>
        </p:txBody>
      </p:sp>
    </p:spTree>
    <p:extLst>
      <p:ext uri="{BB962C8B-B14F-4D97-AF65-F5344CB8AC3E}">
        <p14:creationId xmlns:p14="http://schemas.microsoft.com/office/powerpoint/2010/main" val="25786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build="p"/>
      <p:bldP spid="22"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 name="Gruppo 316"/>
          <p:cNvGrpSpPr/>
          <p:nvPr/>
        </p:nvGrpSpPr>
        <p:grpSpPr>
          <a:xfrm>
            <a:off x="771525" y="1268413"/>
            <a:ext cx="7777163" cy="5170487"/>
            <a:chOff x="771525" y="1268413"/>
            <a:chExt cx="7777163" cy="5170487"/>
          </a:xfrm>
        </p:grpSpPr>
        <p:sp>
          <p:nvSpPr>
            <p:cNvPr id="4" name="Rectangle 4"/>
            <p:cNvSpPr>
              <a:spLocks noChangeArrowheads="1"/>
            </p:cNvSpPr>
            <p:nvPr/>
          </p:nvSpPr>
          <p:spPr bwMode="auto">
            <a:xfrm>
              <a:off x="1831975" y="1393825"/>
              <a:ext cx="6365875" cy="4271963"/>
            </a:xfrm>
            <a:prstGeom prst="rect">
              <a:avLst/>
            </a:prstGeom>
            <a:solidFill>
              <a:schemeClr val="bg1"/>
            </a:solidFill>
            <a:ln w="19050">
              <a:solidFill>
                <a:schemeClr val="tx1"/>
              </a:solidFill>
              <a:miter lim="800000"/>
              <a:headEnd/>
              <a:tailEnd/>
            </a:ln>
          </p:spPr>
          <p:txBody>
            <a:bodyPr wrap="none" anchor="ctr"/>
            <a:lstStyle/>
            <a:p>
              <a:endParaRPr lang="it-IT">
                <a:latin typeface="Calibri" pitchFamily="34" charset="0"/>
              </a:endParaRPr>
            </a:p>
          </p:txBody>
        </p:sp>
        <p:sp>
          <p:nvSpPr>
            <p:cNvPr id="5" name="Text Box 6"/>
            <p:cNvSpPr txBox="1">
              <a:spLocks noChangeArrowheads="1"/>
            </p:cNvSpPr>
            <p:nvPr/>
          </p:nvSpPr>
          <p:spPr bwMode="auto">
            <a:xfrm>
              <a:off x="1227138" y="1268413"/>
              <a:ext cx="609600"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-9</a:t>
              </a:r>
              <a:endParaRPr lang="en-US" b="1">
                <a:solidFill>
                  <a:schemeClr val="bg1"/>
                </a:solidFill>
                <a:latin typeface="Calibri" pitchFamily="34" charset="0"/>
              </a:endParaRPr>
            </a:p>
          </p:txBody>
        </p:sp>
        <p:sp>
          <p:nvSpPr>
            <p:cNvPr id="6" name="Text Box 6"/>
            <p:cNvSpPr txBox="1">
              <a:spLocks noChangeArrowheads="1"/>
            </p:cNvSpPr>
            <p:nvPr/>
          </p:nvSpPr>
          <p:spPr bwMode="auto">
            <a:xfrm>
              <a:off x="1127125" y="197008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-10</a:t>
              </a:r>
              <a:endParaRPr lang="en-US" b="1">
                <a:solidFill>
                  <a:schemeClr val="bg1"/>
                </a:solidFill>
                <a:latin typeface="Calibri" pitchFamily="34" charset="0"/>
              </a:endParaRPr>
            </a:p>
          </p:txBody>
        </p:sp>
        <p:sp>
          <p:nvSpPr>
            <p:cNvPr id="7" name="Text Box 6"/>
            <p:cNvSpPr txBox="1">
              <a:spLocks noChangeArrowheads="1"/>
            </p:cNvSpPr>
            <p:nvPr/>
          </p:nvSpPr>
          <p:spPr bwMode="auto">
            <a:xfrm>
              <a:off x="1127125" y="2632075"/>
              <a:ext cx="709613" cy="350838"/>
            </a:xfrm>
            <a:prstGeom prst="rect">
              <a:avLst/>
            </a:prstGeom>
            <a:noFill/>
            <a:ln w="9525">
              <a:noFill/>
              <a:miter lim="800000"/>
              <a:headEnd/>
              <a:tailEnd/>
            </a:ln>
          </p:spPr>
          <p:txBody>
            <a:bodyPr>
              <a:spAutoFit/>
            </a:bodyPr>
            <a:lstStyle/>
            <a:p>
              <a:pPr algn="r">
                <a:spcBef>
                  <a:spcPct val="50000"/>
                </a:spcBef>
              </a:pPr>
              <a:r>
                <a:rPr lang="en-US" sz="1700" b="1" dirty="0">
                  <a:solidFill>
                    <a:schemeClr val="bg1"/>
                  </a:solidFill>
                  <a:latin typeface="Calibri" pitchFamily="34" charset="0"/>
                </a:rPr>
                <a:t>10</a:t>
              </a:r>
              <a:r>
                <a:rPr lang="en-US" sz="1700" b="1" baseline="30000" dirty="0">
                  <a:solidFill>
                    <a:schemeClr val="bg1"/>
                  </a:solidFill>
                  <a:latin typeface="Calibri" pitchFamily="34" charset="0"/>
                </a:rPr>
                <a:t>-11</a:t>
              </a:r>
              <a:endParaRPr lang="en-US" b="1" dirty="0">
                <a:solidFill>
                  <a:schemeClr val="bg1"/>
                </a:solidFill>
                <a:latin typeface="Calibri" pitchFamily="34" charset="0"/>
              </a:endParaRPr>
            </a:p>
          </p:txBody>
        </p:sp>
        <p:sp>
          <p:nvSpPr>
            <p:cNvPr id="8" name="Text Box 6"/>
            <p:cNvSpPr txBox="1">
              <a:spLocks noChangeArrowheads="1"/>
            </p:cNvSpPr>
            <p:nvPr/>
          </p:nvSpPr>
          <p:spPr bwMode="auto">
            <a:xfrm>
              <a:off x="1127125" y="3371850"/>
              <a:ext cx="709613" cy="350838"/>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-12</a:t>
              </a:r>
              <a:endParaRPr lang="en-US" b="1">
                <a:solidFill>
                  <a:schemeClr val="bg1"/>
                </a:solidFill>
                <a:latin typeface="Calibri" pitchFamily="34" charset="0"/>
              </a:endParaRPr>
            </a:p>
          </p:txBody>
        </p:sp>
        <p:sp>
          <p:nvSpPr>
            <p:cNvPr id="9" name="Text Box 6"/>
            <p:cNvSpPr txBox="1">
              <a:spLocks noChangeArrowheads="1"/>
            </p:cNvSpPr>
            <p:nvPr/>
          </p:nvSpPr>
          <p:spPr bwMode="auto">
            <a:xfrm>
              <a:off x="1127125" y="4087813"/>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-13</a:t>
              </a:r>
              <a:endParaRPr lang="en-US" b="1">
                <a:solidFill>
                  <a:schemeClr val="bg1"/>
                </a:solidFill>
                <a:latin typeface="Calibri" pitchFamily="34" charset="0"/>
              </a:endParaRPr>
            </a:p>
          </p:txBody>
        </p:sp>
        <p:sp>
          <p:nvSpPr>
            <p:cNvPr id="10" name="Text Box 6"/>
            <p:cNvSpPr txBox="1">
              <a:spLocks noChangeArrowheads="1"/>
            </p:cNvSpPr>
            <p:nvPr/>
          </p:nvSpPr>
          <p:spPr bwMode="auto">
            <a:xfrm>
              <a:off x="1127125" y="4765675"/>
              <a:ext cx="709613" cy="350838"/>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-14</a:t>
              </a:r>
              <a:endParaRPr lang="en-US" b="1">
                <a:solidFill>
                  <a:schemeClr val="bg1"/>
                </a:solidFill>
                <a:latin typeface="Calibri" pitchFamily="34" charset="0"/>
              </a:endParaRPr>
            </a:p>
          </p:txBody>
        </p:sp>
        <p:sp>
          <p:nvSpPr>
            <p:cNvPr id="11" name="Text Box 6"/>
            <p:cNvSpPr txBox="1">
              <a:spLocks noChangeArrowheads="1"/>
            </p:cNvSpPr>
            <p:nvPr/>
          </p:nvSpPr>
          <p:spPr bwMode="auto">
            <a:xfrm>
              <a:off x="1127125" y="5467350"/>
              <a:ext cx="709613" cy="350838"/>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-15</a:t>
              </a:r>
              <a:endParaRPr lang="en-US" b="1">
                <a:solidFill>
                  <a:schemeClr val="bg1"/>
                </a:solidFill>
                <a:latin typeface="Calibri" pitchFamily="34" charset="0"/>
              </a:endParaRPr>
            </a:p>
          </p:txBody>
        </p:sp>
        <p:sp>
          <p:nvSpPr>
            <p:cNvPr id="13" name="Text Box 6"/>
            <p:cNvSpPr txBox="1">
              <a:spLocks noChangeArrowheads="1"/>
            </p:cNvSpPr>
            <p:nvPr/>
          </p:nvSpPr>
          <p:spPr bwMode="auto">
            <a:xfrm>
              <a:off x="2660650"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-11</a:t>
              </a:r>
              <a:endParaRPr lang="en-US" b="1">
                <a:solidFill>
                  <a:schemeClr val="bg1"/>
                </a:solidFill>
                <a:latin typeface="Calibri" pitchFamily="34" charset="0"/>
              </a:endParaRPr>
            </a:p>
          </p:txBody>
        </p:sp>
        <p:sp>
          <p:nvSpPr>
            <p:cNvPr id="14" name="Text Box 6"/>
            <p:cNvSpPr txBox="1">
              <a:spLocks noChangeArrowheads="1"/>
            </p:cNvSpPr>
            <p:nvPr/>
          </p:nvSpPr>
          <p:spPr bwMode="auto">
            <a:xfrm>
              <a:off x="3978275"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-10</a:t>
              </a:r>
              <a:endParaRPr lang="en-US" b="1">
                <a:solidFill>
                  <a:schemeClr val="bg1"/>
                </a:solidFill>
                <a:latin typeface="Calibri" pitchFamily="34" charset="0"/>
              </a:endParaRPr>
            </a:p>
          </p:txBody>
        </p:sp>
        <p:sp>
          <p:nvSpPr>
            <p:cNvPr id="15" name="Text Box 6"/>
            <p:cNvSpPr txBox="1">
              <a:spLocks noChangeArrowheads="1"/>
            </p:cNvSpPr>
            <p:nvPr/>
          </p:nvSpPr>
          <p:spPr bwMode="auto">
            <a:xfrm>
              <a:off x="5265738" y="5710238"/>
              <a:ext cx="709612"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-9</a:t>
              </a:r>
              <a:endParaRPr lang="en-US" b="1">
                <a:solidFill>
                  <a:schemeClr val="bg1"/>
                </a:solidFill>
                <a:latin typeface="Calibri" pitchFamily="34" charset="0"/>
              </a:endParaRPr>
            </a:p>
          </p:txBody>
        </p:sp>
        <p:sp>
          <p:nvSpPr>
            <p:cNvPr id="16" name="Text Box 6"/>
            <p:cNvSpPr txBox="1">
              <a:spLocks noChangeArrowheads="1"/>
            </p:cNvSpPr>
            <p:nvPr/>
          </p:nvSpPr>
          <p:spPr bwMode="auto">
            <a:xfrm>
              <a:off x="6527800"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-8</a:t>
              </a:r>
              <a:endParaRPr lang="en-US" b="1">
                <a:solidFill>
                  <a:schemeClr val="bg1"/>
                </a:solidFill>
                <a:latin typeface="Calibri" pitchFamily="34" charset="0"/>
              </a:endParaRPr>
            </a:p>
          </p:txBody>
        </p:sp>
        <p:sp>
          <p:nvSpPr>
            <p:cNvPr id="17" name="Text Box 6"/>
            <p:cNvSpPr txBox="1">
              <a:spLocks noChangeArrowheads="1"/>
            </p:cNvSpPr>
            <p:nvPr/>
          </p:nvSpPr>
          <p:spPr bwMode="auto">
            <a:xfrm>
              <a:off x="7839075"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-7</a:t>
              </a:r>
              <a:endParaRPr lang="en-US" b="1">
                <a:solidFill>
                  <a:schemeClr val="bg1"/>
                </a:solidFill>
                <a:latin typeface="Calibri" pitchFamily="34" charset="0"/>
              </a:endParaRPr>
            </a:p>
          </p:txBody>
        </p:sp>
        <p:sp>
          <p:nvSpPr>
            <p:cNvPr id="18" name="Text Box 6"/>
            <p:cNvSpPr txBox="1">
              <a:spLocks noChangeArrowheads="1"/>
            </p:cNvSpPr>
            <p:nvPr/>
          </p:nvSpPr>
          <p:spPr bwMode="auto">
            <a:xfrm>
              <a:off x="3552825" y="5915025"/>
              <a:ext cx="2460625" cy="523875"/>
            </a:xfrm>
            <a:prstGeom prst="rect">
              <a:avLst/>
            </a:prstGeom>
            <a:noFill/>
            <a:ln w="9525">
              <a:noFill/>
              <a:miter lim="800000"/>
              <a:headEnd/>
              <a:tailEnd/>
            </a:ln>
          </p:spPr>
          <p:txBody>
            <a:bodyPr>
              <a:spAutoFit/>
            </a:bodyPr>
            <a:lstStyle/>
            <a:p>
              <a:pPr algn="ctr">
                <a:spcBef>
                  <a:spcPct val="50000"/>
                </a:spcBef>
                <a:defRPr/>
              </a:pPr>
              <a:r>
                <a:rPr lang="en-US" sz="2800" baseline="30000">
                  <a:solidFill>
                    <a:schemeClr val="bg1"/>
                  </a:solidFill>
                  <a:effectLst>
                    <a:outerShdw blurRad="38100" dist="38100" dir="2700000" algn="tl">
                      <a:srgbClr val="000000"/>
                    </a:outerShdw>
                  </a:effectLst>
                  <a:latin typeface="Calibri" pitchFamily="34" charset="0"/>
                  <a:ea typeface="ＭＳ Ｐゴシック" pitchFamily="34" charset="-128"/>
                </a:rPr>
                <a:t>36</a:t>
              </a:r>
              <a:r>
                <a:rPr lang="en-US" sz="2800">
                  <a:solidFill>
                    <a:schemeClr val="bg1"/>
                  </a:solidFill>
                  <a:effectLst>
                    <a:outerShdw blurRad="38100" dist="38100" dir="2700000" algn="tl">
                      <a:srgbClr val="000000"/>
                    </a:outerShdw>
                  </a:effectLst>
                  <a:latin typeface="Calibri" pitchFamily="34" charset="0"/>
                  <a:ea typeface="ＭＳ Ｐゴシック" pitchFamily="34" charset="-128"/>
                </a:rPr>
                <a:t>Ar (cm</a:t>
              </a:r>
              <a:r>
                <a:rPr lang="en-US" sz="2800" baseline="3000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sz="2800">
                  <a:solidFill>
                    <a:schemeClr val="bg1"/>
                  </a:solidFill>
                  <a:effectLst>
                    <a:outerShdw blurRad="38100" dist="38100" dir="2700000" algn="tl">
                      <a:srgbClr val="000000"/>
                    </a:outerShdw>
                  </a:effectLst>
                  <a:latin typeface="Calibri" pitchFamily="34" charset="0"/>
                  <a:ea typeface="ＭＳ Ｐゴシック" pitchFamily="34" charset="-128"/>
                </a:rPr>
                <a:t> g</a:t>
              </a:r>
              <a:r>
                <a:rPr lang="en-US" sz="2800" baseline="30000">
                  <a:solidFill>
                    <a:schemeClr val="bg1"/>
                  </a:solidFill>
                  <a:effectLst>
                    <a:outerShdw blurRad="38100" dist="38100" dir="2700000" algn="tl">
                      <a:srgbClr val="000000"/>
                    </a:outerShdw>
                  </a:effectLst>
                  <a:latin typeface="Calibri" pitchFamily="34" charset="0"/>
                  <a:ea typeface="ＭＳ Ｐゴシック" pitchFamily="34" charset="-128"/>
                </a:rPr>
                <a:t>-1</a:t>
              </a:r>
              <a:r>
                <a:rPr lang="en-US" sz="2800">
                  <a:solidFill>
                    <a:schemeClr val="bg1"/>
                  </a:solidFill>
                  <a:effectLst>
                    <a:outerShdw blurRad="38100" dist="38100" dir="2700000" algn="tl">
                      <a:srgbClr val="000000"/>
                    </a:outerShdw>
                  </a:effectLst>
                  <a:latin typeface="Calibri" pitchFamily="34" charset="0"/>
                  <a:ea typeface="ＭＳ Ｐゴシック" pitchFamily="34" charset="-128"/>
                </a:rPr>
                <a:t>)</a:t>
              </a:r>
            </a:p>
          </p:txBody>
        </p:sp>
        <p:sp>
          <p:nvSpPr>
            <p:cNvPr id="19" name="Text Box 6"/>
            <p:cNvSpPr txBox="1">
              <a:spLocks noChangeArrowheads="1"/>
            </p:cNvSpPr>
            <p:nvPr/>
          </p:nvSpPr>
          <p:spPr bwMode="auto">
            <a:xfrm rot="-5400000">
              <a:off x="-145256" y="3144044"/>
              <a:ext cx="2419350" cy="585788"/>
            </a:xfrm>
            <a:prstGeom prst="rect">
              <a:avLst/>
            </a:prstGeom>
            <a:noFill/>
            <a:ln w="9525">
              <a:noFill/>
              <a:miter lim="800000"/>
              <a:headEnd/>
              <a:tailEnd/>
            </a:ln>
          </p:spPr>
          <p:txBody>
            <a:bodyPr>
              <a:spAutoFit/>
            </a:bodyPr>
            <a:lstStyle/>
            <a:p>
              <a:pPr algn="r">
                <a:spcBef>
                  <a:spcPct val="50000"/>
                </a:spcBef>
                <a:defRPr/>
              </a:pPr>
              <a:r>
                <a:rPr lang="en-US" sz="32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US" sz="3200" dirty="0">
                  <a:solidFill>
                    <a:srgbClr val="FFFF00"/>
                  </a:solidFill>
                  <a:effectLst>
                    <a:outerShdw blurRad="38100" dist="38100" dir="2700000" algn="tl">
                      <a:srgbClr val="000000"/>
                    </a:outerShdw>
                  </a:effectLst>
                  <a:latin typeface="Calibri" pitchFamily="34" charset="0"/>
                  <a:ea typeface="ＭＳ Ｐゴシック" pitchFamily="34" charset="-128"/>
                </a:rPr>
                <a:t>He </a:t>
              </a:r>
              <a:r>
                <a:rPr lang="en-US" dirty="0">
                  <a:solidFill>
                    <a:srgbClr val="FFFF00"/>
                  </a:solidFill>
                  <a:effectLst>
                    <a:outerShdw blurRad="38100" dist="38100" dir="2700000" algn="tl">
                      <a:srgbClr val="000000"/>
                    </a:outerShdw>
                  </a:effectLst>
                  <a:latin typeface="Calibri" pitchFamily="34" charset="0"/>
                  <a:ea typeface="ＭＳ Ｐゴシック" pitchFamily="34" charset="-128"/>
                </a:rPr>
                <a:t>(cm</a:t>
              </a:r>
              <a:r>
                <a:rPr lang="en-US"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US" dirty="0">
                  <a:solidFill>
                    <a:srgbClr val="FFFF00"/>
                  </a:solidFill>
                  <a:effectLst>
                    <a:outerShdw blurRad="38100" dist="38100" dir="2700000" algn="tl">
                      <a:srgbClr val="000000"/>
                    </a:outerShdw>
                  </a:effectLst>
                  <a:latin typeface="Calibri" pitchFamily="34" charset="0"/>
                  <a:ea typeface="ＭＳ Ｐゴシック" pitchFamily="34" charset="-128"/>
                </a:rPr>
                <a:t> g</a:t>
              </a:r>
              <a:r>
                <a:rPr lang="en-US"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-1</a:t>
              </a:r>
              <a:r>
                <a:rPr lang="en-US" dirty="0">
                  <a:solidFill>
                    <a:srgbClr val="FFFF00"/>
                  </a:solidFill>
                  <a:effectLst>
                    <a:outerShdw blurRad="38100" dist="38100" dir="2700000" algn="tl">
                      <a:srgbClr val="000000"/>
                    </a:outerShdw>
                  </a:effectLst>
                  <a:latin typeface="Calibri" pitchFamily="34" charset="0"/>
                  <a:ea typeface="ＭＳ Ｐゴシック" pitchFamily="34" charset="-128"/>
                </a:rPr>
                <a:t>)</a:t>
              </a:r>
            </a:p>
          </p:txBody>
        </p:sp>
        <p:grpSp>
          <p:nvGrpSpPr>
            <p:cNvPr id="20" name="Group 302"/>
            <p:cNvGrpSpPr>
              <a:grpSpLocks noChangeAspect="1"/>
            </p:cNvGrpSpPr>
            <p:nvPr/>
          </p:nvGrpSpPr>
          <p:grpSpPr bwMode="auto">
            <a:xfrm>
              <a:off x="2190750" y="5541963"/>
              <a:ext cx="914400" cy="119062"/>
              <a:chOff x="1160" y="3132"/>
              <a:chExt cx="640" cy="84"/>
            </a:xfrm>
          </p:grpSpPr>
          <p:sp>
            <p:nvSpPr>
              <p:cNvPr id="21" name="Line 30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 name="Line 30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 name="Line 30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 name="Line 30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5" name="Line 30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6" name="Line 30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7" name="Line 30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8" name="Line 31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9" name="Line 31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30" name="Group 312"/>
            <p:cNvGrpSpPr>
              <a:grpSpLocks noChangeAspect="1"/>
            </p:cNvGrpSpPr>
            <p:nvPr/>
          </p:nvGrpSpPr>
          <p:grpSpPr bwMode="auto">
            <a:xfrm>
              <a:off x="3471863" y="5541963"/>
              <a:ext cx="914400" cy="119062"/>
              <a:chOff x="1160" y="3132"/>
              <a:chExt cx="640" cy="84"/>
            </a:xfrm>
          </p:grpSpPr>
          <p:sp>
            <p:nvSpPr>
              <p:cNvPr id="31" name="Line 31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2" name="Line 31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3" name="Line 31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4" name="Line 31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5" name="Line 31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6" name="Line 31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7" name="Line 31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8" name="Line 32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9" name="Line 32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40" name="Group 322"/>
            <p:cNvGrpSpPr>
              <a:grpSpLocks noChangeAspect="1"/>
            </p:cNvGrpSpPr>
            <p:nvPr/>
          </p:nvGrpSpPr>
          <p:grpSpPr bwMode="auto">
            <a:xfrm>
              <a:off x="4741863" y="5541963"/>
              <a:ext cx="914400" cy="119062"/>
              <a:chOff x="1160" y="3132"/>
              <a:chExt cx="640" cy="84"/>
            </a:xfrm>
          </p:grpSpPr>
          <p:sp>
            <p:nvSpPr>
              <p:cNvPr id="41" name="Line 32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2" name="Line 32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3" name="Line 32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4" name="Line 32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5" name="Line 32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6" name="Line 32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7" name="Line 32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8" name="Line 33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9" name="Line 33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50" name="Group 332"/>
            <p:cNvGrpSpPr>
              <a:grpSpLocks noChangeAspect="1"/>
            </p:cNvGrpSpPr>
            <p:nvPr/>
          </p:nvGrpSpPr>
          <p:grpSpPr bwMode="auto">
            <a:xfrm>
              <a:off x="6011863" y="5541963"/>
              <a:ext cx="914400" cy="119062"/>
              <a:chOff x="1160" y="3132"/>
              <a:chExt cx="640" cy="84"/>
            </a:xfrm>
          </p:grpSpPr>
          <p:sp>
            <p:nvSpPr>
              <p:cNvPr id="51" name="Line 33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2" name="Line 33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3" name="Line 33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4" name="Line 33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5" name="Line 33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6" name="Line 33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7" name="Line 33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8" name="Line 34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9" name="Line 34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60" name="Group 342"/>
            <p:cNvGrpSpPr>
              <a:grpSpLocks noChangeAspect="1"/>
            </p:cNvGrpSpPr>
            <p:nvPr/>
          </p:nvGrpSpPr>
          <p:grpSpPr bwMode="auto">
            <a:xfrm>
              <a:off x="7281863" y="5541963"/>
              <a:ext cx="914400" cy="119062"/>
              <a:chOff x="1160" y="3132"/>
              <a:chExt cx="640" cy="84"/>
            </a:xfrm>
          </p:grpSpPr>
          <p:sp>
            <p:nvSpPr>
              <p:cNvPr id="61" name="Line 34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2" name="Line 34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3" name="Line 34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4" name="Line 34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5" name="Line 34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6" name="Line 34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7" name="Line 34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8" name="Line 35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9" name="Line 35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sp>
          <p:nvSpPr>
            <p:cNvPr id="70" name="Rectangle 352"/>
            <p:cNvSpPr>
              <a:spLocks noChangeArrowheads="1"/>
            </p:cNvSpPr>
            <p:nvPr/>
          </p:nvSpPr>
          <p:spPr bwMode="auto">
            <a:xfrm>
              <a:off x="1868488" y="3783013"/>
              <a:ext cx="1203325" cy="763587"/>
            </a:xfrm>
            <a:prstGeom prst="rect">
              <a:avLst/>
            </a:prstGeom>
            <a:solidFill>
              <a:schemeClr val="bg2">
                <a:lumMod val="40000"/>
                <a:lumOff val="60000"/>
              </a:schemeClr>
            </a:solidFill>
            <a:ln w="9525">
              <a:solidFill>
                <a:schemeClr val="tx1"/>
              </a:solidFill>
              <a:miter lim="800000"/>
              <a:headEnd/>
              <a:tailEnd/>
            </a:ln>
            <a:effectLst/>
          </p:spPr>
          <p:txBody>
            <a:bodyPr wrap="none" anchor="ctr"/>
            <a:lstStyle/>
            <a:p>
              <a:pPr>
                <a:defRPr/>
              </a:pPr>
              <a:endParaRPr lang="it-IT">
                <a:latin typeface="Calibri" pitchFamily="34" charset="0"/>
                <a:ea typeface="ＭＳ Ｐゴシック" pitchFamily="34" charset="-128"/>
              </a:endParaRPr>
            </a:p>
          </p:txBody>
        </p:sp>
        <p:sp>
          <p:nvSpPr>
            <p:cNvPr id="74" name="Oval 356"/>
            <p:cNvSpPr>
              <a:spLocks noChangeAspect="1" noChangeArrowheads="1"/>
            </p:cNvSpPr>
            <p:nvPr/>
          </p:nvSpPr>
          <p:spPr bwMode="auto">
            <a:xfrm>
              <a:off x="1954213" y="4295775"/>
              <a:ext cx="160337" cy="160338"/>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75" name="Text Box 358"/>
            <p:cNvSpPr txBox="1">
              <a:spLocks noChangeAspect="1" noChangeArrowheads="1"/>
            </p:cNvSpPr>
            <p:nvPr/>
          </p:nvSpPr>
          <p:spPr bwMode="auto">
            <a:xfrm>
              <a:off x="2198568" y="4186238"/>
              <a:ext cx="484428" cy="338554"/>
            </a:xfrm>
            <a:prstGeom prst="rect">
              <a:avLst/>
            </a:prstGeom>
            <a:noFill/>
            <a:ln w="9525">
              <a:noFill/>
              <a:miter lim="800000"/>
              <a:headEnd/>
              <a:tailEnd/>
            </a:ln>
          </p:spPr>
          <p:txBody>
            <a:bodyPr wrap="none">
              <a:spAutoFit/>
            </a:bodyPr>
            <a:lstStyle/>
            <a:p>
              <a:r>
                <a:rPr lang="it-IT" sz="1600">
                  <a:solidFill>
                    <a:schemeClr val="tx1"/>
                  </a:solidFill>
                  <a:effectLst/>
                  <a:latin typeface="Calibri" pitchFamily="34" charset="0"/>
                </a:rPr>
                <a:t>OIB</a:t>
              </a:r>
              <a:endParaRPr lang="it-IT" sz="1200">
                <a:solidFill>
                  <a:schemeClr val="tx1"/>
                </a:solidFill>
                <a:effectLst/>
                <a:latin typeface="Calibri" pitchFamily="34" charset="0"/>
              </a:endParaRPr>
            </a:p>
          </p:txBody>
        </p:sp>
        <p:grpSp>
          <p:nvGrpSpPr>
            <p:cNvPr id="82" name="Group 126"/>
            <p:cNvGrpSpPr>
              <a:grpSpLocks/>
            </p:cNvGrpSpPr>
            <p:nvPr/>
          </p:nvGrpSpPr>
          <p:grpSpPr bwMode="auto">
            <a:xfrm>
              <a:off x="3128963" y="1925638"/>
              <a:ext cx="3946525" cy="3381375"/>
              <a:chOff x="1981" y="1084"/>
              <a:chExt cx="2486" cy="2130"/>
            </a:xfrm>
          </p:grpSpPr>
          <p:sp>
            <p:nvSpPr>
              <p:cNvPr id="83" name="Oval 22"/>
              <p:cNvSpPr>
                <a:spLocks noChangeAspect="1" noChangeArrowheads="1"/>
              </p:cNvSpPr>
              <p:nvPr/>
            </p:nvSpPr>
            <p:spPr bwMode="auto">
              <a:xfrm>
                <a:off x="2017" y="242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4" name="Oval 23"/>
              <p:cNvSpPr>
                <a:spLocks noChangeAspect="1" noChangeArrowheads="1"/>
              </p:cNvSpPr>
              <p:nvPr/>
            </p:nvSpPr>
            <p:spPr bwMode="auto">
              <a:xfrm>
                <a:off x="2069" y="268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5" name="Oval 24"/>
              <p:cNvSpPr>
                <a:spLocks noChangeAspect="1" noChangeArrowheads="1"/>
              </p:cNvSpPr>
              <p:nvPr/>
            </p:nvSpPr>
            <p:spPr bwMode="auto">
              <a:xfrm>
                <a:off x="2025" y="214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6" name="Oval 25"/>
              <p:cNvSpPr>
                <a:spLocks noChangeAspect="1" noChangeArrowheads="1"/>
              </p:cNvSpPr>
              <p:nvPr/>
            </p:nvSpPr>
            <p:spPr bwMode="auto">
              <a:xfrm>
                <a:off x="1981" y="201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7" name="Oval 26"/>
              <p:cNvSpPr>
                <a:spLocks noChangeAspect="1" noChangeArrowheads="1"/>
              </p:cNvSpPr>
              <p:nvPr/>
            </p:nvSpPr>
            <p:spPr bwMode="auto">
              <a:xfrm>
                <a:off x="2123" y="198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8" name="Oval 27"/>
              <p:cNvSpPr>
                <a:spLocks noChangeAspect="1" noChangeArrowheads="1"/>
              </p:cNvSpPr>
              <p:nvPr/>
            </p:nvSpPr>
            <p:spPr bwMode="auto">
              <a:xfrm>
                <a:off x="2173" y="200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9" name="Oval 28"/>
              <p:cNvSpPr>
                <a:spLocks noChangeAspect="1" noChangeArrowheads="1"/>
              </p:cNvSpPr>
              <p:nvPr/>
            </p:nvSpPr>
            <p:spPr bwMode="auto">
              <a:xfrm>
                <a:off x="2173" y="195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0" name="Oval 29"/>
              <p:cNvSpPr>
                <a:spLocks noChangeAspect="1" noChangeArrowheads="1"/>
              </p:cNvSpPr>
              <p:nvPr/>
            </p:nvSpPr>
            <p:spPr bwMode="auto">
              <a:xfrm>
                <a:off x="2223" y="180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1" name="Oval 30"/>
              <p:cNvSpPr>
                <a:spLocks noChangeAspect="1" noChangeArrowheads="1"/>
              </p:cNvSpPr>
              <p:nvPr/>
            </p:nvSpPr>
            <p:spPr bwMode="auto">
              <a:xfrm>
                <a:off x="2173" y="171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2" name="Oval 31"/>
              <p:cNvSpPr>
                <a:spLocks noChangeAspect="1" noChangeArrowheads="1"/>
              </p:cNvSpPr>
              <p:nvPr/>
            </p:nvSpPr>
            <p:spPr bwMode="auto">
              <a:xfrm>
                <a:off x="2285" y="171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3" name="Oval 32"/>
              <p:cNvSpPr>
                <a:spLocks noChangeAspect="1" noChangeArrowheads="1"/>
              </p:cNvSpPr>
              <p:nvPr/>
            </p:nvSpPr>
            <p:spPr bwMode="auto">
              <a:xfrm>
                <a:off x="2345" y="168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4" name="Oval 33"/>
              <p:cNvSpPr>
                <a:spLocks noChangeAspect="1" noChangeArrowheads="1"/>
              </p:cNvSpPr>
              <p:nvPr/>
            </p:nvSpPr>
            <p:spPr bwMode="auto">
              <a:xfrm>
                <a:off x="2393" y="1725"/>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5" name="Oval 34"/>
              <p:cNvSpPr>
                <a:spLocks noChangeAspect="1" noChangeArrowheads="1"/>
              </p:cNvSpPr>
              <p:nvPr/>
            </p:nvSpPr>
            <p:spPr bwMode="auto">
              <a:xfrm>
                <a:off x="2493" y="163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6" name="Oval 35"/>
              <p:cNvSpPr>
                <a:spLocks noChangeAspect="1" noChangeArrowheads="1"/>
              </p:cNvSpPr>
              <p:nvPr/>
            </p:nvSpPr>
            <p:spPr bwMode="auto">
              <a:xfrm>
                <a:off x="2569" y="154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7" name="Oval 36"/>
              <p:cNvSpPr>
                <a:spLocks noChangeAspect="1" noChangeArrowheads="1"/>
              </p:cNvSpPr>
              <p:nvPr/>
            </p:nvSpPr>
            <p:spPr bwMode="auto">
              <a:xfrm>
                <a:off x="2585" y="1585"/>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8" name="Oval 37"/>
              <p:cNvSpPr>
                <a:spLocks noChangeAspect="1" noChangeArrowheads="1"/>
              </p:cNvSpPr>
              <p:nvPr/>
            </p:nvSpPr>
            <p:spPr bwMode="auto">
              <a:xfrm>
                <a:off x="2629" y="175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9" name="Oval 38"/>
              <p:cNvSpPr>
                <a:spLocks noChangeAspect="1" noChangeArrowheads="1"/>
              </p:cNvSpPr>
              <p:nvPr/>
            </p:nvSpPr>
            <p:spPr bwMode="auto">
              <a:xfrm>
                <a:off x="2669" y="186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0" name="Oval 39"/>
              <p:cNvSpPr>
                <a:spLocks noChangeAspect="1" noChangeArrowheads="1"/>
              </p:cNvSpPr>
              <p:nvPr/>
            </p:nvSpPr>
            <p:spPr bwMode="auto">
              <a:xfrm>
                <a:off x="2569" y="199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1" name="Oval 40"/>
              <p:cNvSpPr>
                <a:spLocks noChangeAspect="1" noChangeArrowheads="1"/>
              </p:cNvSpPr>
              <p:nvPr/>
            </p:nvSpPr>
            <p:spPr bwMode="auto">
              <a:xfrm>
                <a:off x="2381" y="189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2" name="Oval 41"/>
              <p:cNvSpPr>
                <a:spLocks noChangeAspect="1" noChangeArrowheads="1"/>
              </p:cNvSpPr>
              <p:nvPr/>
            </p:nvSpPr>
            <p:spPr bwMode="auto">
              <a:xfrm>
                <a:off x="2223" y="2105"/>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3" name="Oval 42"/>
              <p:cNvSpPr>
                <a:spLocks noChangeAspect="1" noChangeArrowheads="1"/>
              </p:cNvSpPr>
              <p:nvPr/>
            </p:nvSpPr>
            <p:spPr bwMode="auto">
              <a:xfrm>
                <a:off x="2327" y="217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4" name="Oval 43"/>
              <p:cNvSpPr>
                <a:spLocks noChangeAspect="1" noChangeArrowheads="1"/>
              </p:cNvSpPr>
              <p:nvPr/>
            </p:nvSpPr>
            <p:spPr bwMode="auto">
              <a:xfrm>
                <a:off x="2323" y="219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5" name="Oval 44"/>
              <p:cNvSpPr>
                <a:spLocks noChangeAspect="1" noChangeArrowheads="1"/>
              </p:cNvSpPr>
              <p:nvPr/>
            </p:nvSpPr>
            <p:spPr bwMode="auto">
              <a:xfrm>
                <a:off x="2387" y="23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6" name="Oval 45"/>
              <p:cNvSpPr>
                <a:spLocks noChangeAspect="1" noChangeArrowheads="1"/>
              </p:cNvSpPr>
              <p:nvPr/>
            </p:nvSpPr>
            <p:spPr bwMode="auto">
              <a:xfrm>
                <a:off x="2359" y="252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7" name="Oval 46"/>
              <p:cNvSpPr>
                <a:spLocks noChangeAspect="1" noChangeArrowheads="1"/>
              </p:cNvSpPr>
              <p:nvPr/>
            </p:nvSpPr>
            <p:spPr bwMode="auto">
              <a:xfrm>
                <a:off x="2435" y="212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8" name="Oval 47"/>
              <p:cNvSpPr>
                <a:spLocks noChangeAspect="1" noChangeArrowheads="1"/>
              </p:cNvSpPr>
              <p:nvPr/>
            </p:nvSpPr>
            <p:spPr bwMode="auto">
              <a:xfrm>
                <a:off x="2859" y="209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9" name="Oval 48"/>
              <p:cNvSpPr>
                <a:spLocks noChangeAspect="1" noChangeArrowheads="1"/>
              </p:cNvSpPr>
              <p:nvPr/>
            </p:nvSpPr>
            <p:spPr bwMode="auto">
              <a:xfrm>
                <a:off x="2899" y="213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0" name="Oval 49"/>
              <p:cNvSpPr>
                <a:spLocks noChangeAspect="1" noChangeArrowheads="1"/>
              </p:cNvSpPr>
              <p:nvPr/>
            </p:nvSpPr>
            <p:spPr bwMode="auto">
              <a:xfrm>
                <a:off x="2875" y="223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1" name="Oval 50"/>
              <p:cNvSpPr>
                <a:spLocks noChangeAspect="1" noChangeArrowheads="1"/>
              </p:cNvSpPr>
              <p:nvPr/>
            </p:nvSpPr>
            <p:spPr bwMode="auto">
              <a:xfrm>
                <a:off x="2839" y="237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2" name="Oval 51"/>
              <p:cNvSpPr>
                <a:spLocks noChangeAspect="1" noChangeArrowheads="1"/>
              </p:cNvSpPr>
              <p:nvPr/>
            </p:nvSpPr>
            <p:spPr bwMode="auto">
              <a:xfrm>
                <a:off x="2791" y="244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3" name="Oval 52"/>
              <p:cNvSpPr>
                <a:spLocks noChangeAspect="1" noChangeArrowheads="1"/>
              </p:cNvSpPr>
              <p:nvPr/>
            </p:nvSpPr>
            <p:spPr bwMode="auto">
              <a:xfrm>
                <a:off x="2987" y="245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4" name="Oval 53"/>
              <p:cNvSpPr>
                <a:spLocks noChangeAspect="1" noChangeArrowheads="1"/>
              </p:cNvSpPr>
              <p:nvPr/>
            </p:nvSpPr>
            <p:spPr bwMode="auto">
              <a:xfrm>
                <a:off x="3983" y="275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5" name="Oval 54"/>
              <p:cNvSpPr>
                <a:spLocks noChangeAspect="1" noChangeArrowheads="1"/>
              </p:cNvSpPr>
              <p:nvPr/>
            </p:nvSpPr>
            <p:spPr bwMode="auto">
              <a:xfrm>
                <a:off x="4035" y="275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6" name="Oval 55"/>
              <p:cNvSpPr>
                <a:spLocks noChangeAspect="1" noChangeArrowheads="1"/>
              </p:cNvSpPr>
              <p:nvPr/>
            </p:nvSpPr>
            <p:spPr bwMode="auto">
              <a:xfrm>
                <a:off x="4171" y="311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7" name="Oval 56"/>
              <p:cNvSpPr>
                <a:spLocks noChangeAspect="1" noChangeArrowheads="1"/>
              </p:cNvSpPr>
              <p:nvPr/>
            </p:nvSpPr>
            <p:spPr bwMode="auto">
              <a:xfrm>
                <a:off x="4355" y="299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8" name="Oval 57"/>
              <p:cNvSpPr>
                <a:spLocks noChangeAspect="1" noChangeArrowheads="1"/>
              </p:cNvSpPr>
              <p:nvPr/>
            </p:nvSpPr>
            <p:spPr bwMode="auto">
              <a:xfrm>
                <a:off x="4367" y="273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9" name="Oval 58"/>
              <p:cNvSpPr>
                <a:spLocks noChangeAspect="1" noChangeArrowheads="1"/>
              </p:cNvSpPr>
              <p:nvPr/>
            </p:nvSpPr>
            <p:spPr bwMode="auto">
              <a:xfrm>
                <a:off x="4199" y="23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0" name="Oval 59"/>
              <p:cNvSpPr>
                <a:spLocks noChangeAspect="1" noChangeArrowheads="1"/>
              </p:cNvSpPr>
              <p:nvPr/>
            </p:nvSpPr>
            <p:spPr bwMode="auto">
              <a:xfrm>
                <a:off x="3835" y="187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1" name="Oval 60"/>
              <p:cNvSpPr>
                <a:spLocks noChangeAspect="1" noChangeArrowheads="1"/>
              </p:cNvSpPr>
              <p:nvPr/>
            </p:nvSpPr>
            <p:spPr bwMode="auto">
              <a:xfrm>
                <a:off x="4055" y="172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2" name="Oval 61"/>
              <p:cNvSpPr>
                <a:spLocks noChangeAspect="1" noChangeArrowheads="1"/>
              </p:cNvSpPr>
              <p:nvPr/>
            </p:nvSpPr>
            <p:spPr bwMode="auto">
              <a:xfrm>
                <a:off x="3943" y="147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3" name="Oval 62"/>
              <p:cNvSpPr>
                <a:spLocks noChangeAspect="1" noChangeArrowheads="1"/>
              </p:cNvSpPr>
              <p:nvPr/>
            </p:nvSpPr>
            <p:spPr bwMode="auto">
              <a:xfrm>
                <a:off x="4271" y="154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4" name="Oval 63"/>
              <p:cNvSpPr>
                <a:spLocks noChangeAspect="1" noChangeArrowheads="1"/>
              </p:cNvSpPr>
              <p:nvPr/>
            </p:nvSpPr>
            <p:spPr bwMode="auto">
              <a:xfrm>
                <a:off x="3735" y="137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5" name="Oval 64"/>
              <p:cNvSpPr>
                <a:spLocks noChangeAspect="1" noChangeArrowheads="1"/>
              </p:cNvSpPr>
              <p:nvPr/>
            </p:nvSpPr>
            <p:spPr bwMode="auto">
              <a:xfrm>
                <a:off x="3015" y="202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6" name="Oval 65"/>
              <p:cNvSpPr>
                <a:spLocks noChangeAspect="1" noChangeArrowheads="1"/>
              </p:cNvSpPr>
              <p:nvPr/>
            </p:nvSpPr>
            <p:spPr bwMode="auto">
              <a:xfrm>
                <a:off x="3119" y="20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7" name="Oval 66"/>
              <p:cNvSpPr>
                <a:spLocks noChangeAspect="1" noChangeArrowheads="1"/>
              </p:cNvSpPr>
              <p:nvPr/>
            </p:nvSpPr>
            <p:spPr bwMode="auto">
              <a:xfrm>
                <a:off x="3053" y="199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8" name="Oval 67"/>
              <p:cNvSpPr>
                <a:spLocks noChangeAspect="1" noChangeArrowheads="1"/>
              </p:cNvSpPr>
              <p:nvPr/>
            </p:nvSpPr>
            <p:spPr bwMode="auto">
              <a:xfrm>
                <a:off x="2987" y="190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9" name="Oval 68"/>
              <p:cNvSpPr>
                <a:spLocks noChangeAspect="1" noChangeArrowheads="1"/>
              </p:cNvSpPr>
              <p:nvPr/>
            </p:nvSpPr>
            <p:spPr bwMode="auto">
              <a:xfrm>
                <a:off x="2867" y="18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0" name="Oval 69"/>
              <p:cNvSpPr>
                <a:spLocks noChangeAspect="1" noChangeArrowheads="1"/>
              </p:cNvSpPr>
              <p:nvPr/>
            </p:nvSpPr>
            <p:spPr bwMode="auto">
              <a:xfrm>
                <a:off x="2811" y="178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1" name="Oval 70"/>
              <p:cNvSpPr>
                <a:spLocks noChangeAspect="1" noChangeArrowheads="1"/>
              </p:cNvSpPr>
              <p:nvPr/>
            </p:nvSpPr>
            <p:spPr bwMode="auto">
              <a:xfrm>
                <a:off x="2799" y="158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2" name="Oval 71"/>
              <p:cNvSpPr>
                <a:spLocks noChangeAspect="1" noChangeArrowheads="1"/>
              </p:cNvSpPr>
              <p:nvPr/>
            </p:nvSpPr>
            <p:spPr bwMode="auto">
              <a:xfrm>
                <a:off x="2895" y="163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3" name="Oval 72"/>
              <p:cNvSpPr>
                <a:spLocks noChangeAspect="1" noChangeArrowheads="1"/>
              </p:cNvSpPr>
              <p:nvPr/>
            </p:nvSpPr>
            <p:spPr bwMode="auto">
              <a:xfrm>
                <a:off x="3005" y="162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4" name="Oval 73"/>
              <p:cNvSpPr>
                <a:spLocks noChangeAspect="1" noChangeArrowheads="1"/>
              </p:cNvSpPr>
              <p:nvPr/>
            </p:nvSpPr>
            <p:spPr bwMode="auto">
              <a:xfrm>
                <a:off x="2949" y="16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5" name="Oval 74"/>
              <p:cNvSpPr>
                <a:spLocks noChangeAspect="1" noChangeArrowheads="1"/>
              </p:cNvSpPr>
              <p:nvPr/>
            </p:nvSpPr>
            <p:spPr bwMode="auto">
              <a:xfrm>
                <a:off x="2951" y="168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6" name="Oval 75"/>
              <p:cNvSpPr>
                <a:spLocks noChangeAspect="1" noChangeArrowheads="1"/>
              </p:cNvSpPr>
              <p:nvPr/>
            </p:nvSpPr>
            <p:spPr bwMode="auto">
              <a:xfrm>
                <a:off x="2961" y="171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7" name="Oval 76"/>
              <p:cNvSpPr>
                <a:spLocks noChangeAspect="1" noChangeArrowheads="1"/>
              </p:cNvSpPr>
              <p:nvPr/>
            </p:nvSpPr>
            <p:spPr bwMode="auto">
              <a:xfrm>
                <a:off x="3019" y="174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8" name="Oval 77"/>
              <p:cNvSpPr>
                <a:spLocks noChangeAspect="1" noChangeArrowheads="1"/>
              </p:cNvSpPr>
              <p:nvPr/>
            </p:nvSpPr>
            <p:spPr bwMode="auto">
              <a:xfrm>
                <a:off x="2987" y="180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9" name="Oval 78"/>
              <p:cNvSpPr>
                <a:spLocks noChangeAspect="1" noChangeArrowheads="1"/>
              </p:cNvSpPr>
              <p:nvPr/>
            </p:nvSpPr>
            <p:spPr bwMode="auto">
              <a:xfrm>
                <a:off x="3003" y="181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0" name="Oval 79"/>
              <p:cNvSpPr>
                <a:spLocks noChangeAspect="1" noChangeArrowheads="1"/>
              </p:cNvSpPr>
              <p:nvPr/>
            </p:nvSpPr>
            <p:spPr bwMode="auto">
              <a:xfrm>
                <a:off x="3025" y="18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1" name="Oval 80"/>
              <p:cNvSpPr>
                <a:spLocks noChangeAspect="1" noChangeArrowheads="1"/>
              </p:cNvSpPr>
              <p:nvPr/>
            </p:nvSpPr>
            <p:spPr bwMode="auto">
              <a:xfrm>
                <a:off x="3057" y="180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2" name="Oval 81"/>
              <p:cNvSpPr>
                <a:spLocks noChangeAspect="1" noChangeArrowheads="1"/>
              </p:cNvSpPr>
              <p:nvPr/>
            </p:nvSpPr>
            <p:spPr bwMode="auto">
              <a:xfrm>
                <a:off x="3095" y="184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3" name="Oval 82"/>
              <p:cNvSpPr>
                <a:spLocks noChangeAspect="1" noChangeArrowheads="1"/>
              </p:cNvSpPr>
              <p:nvPr/>
            </p:nvSpPr>
            <p:spPr bwMode="auto">
              <a:xfrm>
                <a:off x="3059" y="187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4" name="Oval 83"/>
              <p:cNvSpPr>
                <a:spLocks noChangeAspect="1" noChangeArrowheads="1"/>
              </p:cNvSpPr>
              <p:nvPr/>
            </p:nvSpPr>
            <p:spPr bwMode="auto">
              <a:xfrm>
                <a:off x="3053" y="19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5" name="Oval 84"/>
              <p:cNvSpPr>
                <a:spLocks noChangeAspect="1" noChangeArrowheads="1"/>
              </p:cNvSpPr>
              <p:nvPr/>
            </p:nvSpPr>
            <p:spPr bwMode="auto">
              <a:xfrm>
                <a:off x="3139" y="189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6" name="Oval 85"/>
              <p:cNvSpPr>
                <a:spLocks noChangeAspect="1" noChangeArrowheads="1"/>
              </p:cNvSpPr>
              <p:nvPr/>
            </p:nvSpPr>
            <p:spPr bwMode="auto">
              <a:xfrm>
                <a:off x="3131" y="195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7" name="Oval 86"/>
              <p:cNvSpPr>
                <a:spLocks noChangeAspect="1" noChangeArrowheads="1"/>
              </p:cNvSpPr>
              <p:nvPr/>
            </p:nvSpPr>
            <p:spPr bwMode="auto">
              <a:xfrm>
                <a:off x="3195" y="188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8" name="Oval 87"/>
              <p:cNvSpPr>
                <a:spLocks noChangeAspect="1" noChangeArrowheads="1"/>
              </p:cNvSpPr>
              <p:nvPr/>
            </p:nvSpPr>
            <p:spPr bwMode="auto">
              <a:xfrm>
                <a:off x="3255" y="187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9" name="Oval 88"/>
              <p:cNvSpPr>
                <a:spLocks noChangeAspect="1" noChangeArrowheads="1"/>
              </p:cNvSpPr>
              <p:nvPr/>
            </p:nvSpPr>
            <p:spPr bwMode="auto">
              <a:xfrm>
                <a:off x="3255" y="196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0" name="Oval 89"/>
              <p:cNvSpPr>
                <a:spLocks noChangeAspect="1" noChangeArrowheads="1"/>
              </p:cNvSpPr>
              <p:nvPr/>
            </p:nvSpPr>
            <p:spPr bwMode="auto">
              <a:xfrm>
                <a:off x="3343" y="203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1" name="Oval 90"/>
              <p:cNvSpPr>
                <a:spLocks noChangeAspect="1" noChangeArrowheads="1"/>
              </p:cNvSpPr>
              <p:nvPr/>
            </p:nvSpPr>
            <p:spPr bwMode="auto">
              <a:xfrm>
                <a:off x="3389" y="209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2" name="Oval 91"/>
              <p:cNvSpPr>
                <a:spLocks noChangeAspect="1" noChangeArrowheads="1"/>
              </p:cNvSpPr>
              <p:nvPr/>
            </p:nvSpPr>
            <p:spPr bwMode="auto">
              <a:xfrm>
                <a:off x="3425" y="19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3" name="Oval 92"/>
              <p:cNvSpPr>
                <a:spLocks noChangeAspect="1" noChangeArrowheads="1"/>
              </p:cNvSpPr>
              <p:nvPr/>
            </p:nvSpPr>
            <p:spPr bwMode="auto">
              <a:xfrm>
                <a:off x="3485" y="181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4" name="Oval 93"/>
              <p:cNvSpPr>
                <a:spLocks noChangeAspect="1" noChangeArrowheads="1"/>
              </p:cNvSpPr>
              <p:nvPr/>
            </p:nvSpPr>
            <p:spPr bwMode="auto">
              <a:xfrm>
                <a:off x="3587" y="18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5" name="Oval 94"/>
              <p:cNvSpPr>
                <a:spLocks noChangeAspect="1" noChangeArrowheads="1"/>
              </p:cNvSpPr>
              <p:nvPr/>
            </p:nvSpPr>
            <p:spPr bwMode="auto">
              <a:xfrm>
                <a:off x="3643" y="182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6" name="Oval 95"/>
              <p:cNvSpPr>
                <a:spLocks noChangeAspect="1" noChangeArrowheads="1"/>
              </p:cNvSpPr>
              <p:nvPr/>
            </p:nvSpPr>
            <p:spPr bwMode="auto">
              <a:xfrm>
                <a:off x="3627" y="16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7" name="Oval 96"/>
              <p:cNvSpPr>
                <a:spLocks noChangeAspect="1" noChangeArrowheads="1"/>
              </p:cNvSpPr>
              <p:nvPr/>
            </p:nvSpPr>
            <p:spPr bwMode="auto">
              <a:xfrm>
                <a:off x="3499" y="16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8" name="Oval 97"/>
              <p:cNvSpPr>
                <a:spLocks noChangeAspect="1" noChangeArrowheads="1"/>
              </p:cNvSpPr>
              <p:nvPr/>
            </p:nvSpPr>
            <p:spPr bwMode="auto">
              <a:xfrm>
                <a:off x="3431" y="167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9" name="Oval 98"/>
              <p:cNvSpPr>
                <a:spLocks noChangeAspect="1" noChangeArrowheads="1"/>
              </p:cNvSpPr>
              <p:nvPr/>
            </p:nvSpPr>
            <p:spPr bwMode="auto">
              <a:xfrm>
                <a:off x="3379" y="171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0" name="Oval 99"/>
              <p:cNvSpPr>
                <a:spLocks noChangeAspect="1" noChangeArrowheads="1"/>
              </p:cNvSpPr>
              <p:nvPr/>
            </p:nvSpPr>
            <p:spPr bwMode="auto">
              <a:xfrm>
                <a:off x="3345" y="177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1" name="Oval 100"/>
              <p:cNvSpPr>
                <a:spLocks noChangeAspect="1" noChangeArrowheads="1"/>
              </p:cNvSpPr>
              <p:nvPr/>
            </p:nvSpPr>
            <p:spPr bwMode="auto">
              <a:xfrm>
                <a:off x="3281" y="17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2" name="Oval 101"/>
              <p:cNvSpPr>
                <a:spLocks noChangeAspect="1" noChangeArrowheads="1"/>
              </p:cNvSpPr>
              <p:nvPr/>
            </p:nvSpPr>
            <p:spPr bwMode="auto">
              <a:xfrm>
                <a:off x="3317" y="170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3" name="Oval 102"/>
              <p:cNvSpPr>
                <a:spLocks noChangeAspect="1" noChangeArrowheads="1"/>
              </p:cNvSpPr>
              <p:nvPr/>
            </p:nvSpPr>
            <p:spPr bwMode="auto">
              <a:xfrm>
                <a:off x="3137" y="171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4" name="Oval 103"/>
              <p:cNvSpPr>
                <a:spLocks noChangeAspect="1" noChangeArrowheads="1"/>
              </p:cNvSpPr>
              <p:nvPr/>
            </p:nvSpPr>
            <p:spPr bwMode="auto">
              <a:xfrm>
                <a:off x="3063" y="158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5" name="Oval 104"/>
              <p:cNvSpPr>
                <a:spLocks noChangeAspect="1" noChangeArrowheads="1"/>
              </p:cNvSpPr>
              <p:nvPr/>
            </p:nvSpPr>
            <p:spPr bwMode="auto">
              <a:xfrm>
                <a:off x="2975" y="140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6" name="Oval 105"/>
              <p:cNvSpPr>
                <a:spLocks noChangeAspect="1" noChangeArrowheads="1"/>
              </p:cNvSpPr>
              <p:nvPr/>
            </p:nvSpPr>
            <p:spPr bwMode="auto">
              <a:xfrm>
                <a:off x="3197" y="157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7" name="Oval 106"/>
              <p:cNvSpPr>
                <a:spLocks noChangeAspect="1" noChangeArrowheads="1"/>
              </p:cNvSpPr>
              <p:nvPr/>
            </p:nvSpPr>
            <p:spPr bwMode="auto">
              <a:xfrm>
                <a:off x="3323" y="159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8" name="Oval 107"/>
              <p:cNvSpPr>
                <a:spLocks noChangeAspect="1" noChangeArrowheads="1"/>
              </p:cNvSpPr>
              <p:nvPr/>
            </p:nvSpPr>
            <p:spPr bwMode="auto">
              <a:xfrm>
                <a:off x="3353" y="155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9" name="Oval 108"/>
              <p:cNvSpPr>
                <a:spLocks noChangeAspect="1" noChangeArrowheads="1"/>
              </p:cNvSpPr>
              <p:nvPr/>
            </p:nvSpPr>
            <p:spPr bwMode="auto">
              <a:xfrm>
                <a:off x="3343" y="147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0" name="Oval 109"/>
              <p:cNvSpPr>
                <a:spLocks noChangeAspect="1" noChangeArrowheads="1"/>
              </p:cNvSpPr>
              <p:nvPr/>
            </p:nvSpPr>
            <p:spPr bwMode="auto">
              <a:xfrm>
                <a:off x="3399" y="148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1" name="Oval 110"/>
              <p:cNvSpPr>
                <a:spLocks noChangeAspect="1" noChangeArrowheads="1"/>
              </p:cNvSpPr>
              <p:nvPr/>
            </p:nvSpPr>
            <p:spPr bwMode="auto">
              <a:xfrm>
                <a:off x="3405" y="144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2" name="Oval 111"/>
              <p:cNvSpPr>
                <a:spLocks noChangeAspect="1" noChangeArrowheads="1"/>
              </p:cNvSpPr>
              <p:nvPr/>
            </p:nvSpPr>
            <p:spPr bwMode="auto">
              <a:xfrm>
                <a:off x="3465" y="152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3" name="Oval 112"/>
              <p:cNvSpPr>
                <a:spLocks noChangeAspect="1" noChangeArrowheads="1"/>
              </p:cNvSpPr>
              <p:nvPr/>
            </p:nvSpPr>
            <p:spPr bwMode="auto">
              <a:xfrm>
                <a:off x="3537" y="150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4" name="Oval 113"/>
              <p:cNvSpPr>
                <a:spLocks noChangeAspect="1" noChangeArrowheads="1"/>
              </p:cNvSpPr>
              <p:nvPr/>
            </p:nvSpPr>
            <p:spPr bwMode="auto">
              <a:xfrm>
                <a:off x="3553" y="155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5" name="Oval 114"/>
              <p:cNvSpPr>
                <a:spLocks noChangeAspect="1" noChangeArrowheads="1"/>
              </p:cNvSpPr>
              <p:nvPr/>
            </p:nvSpPr>
            <p:spPr bwMode="auto">
              <a:xfrm>
                <a:off x="3597" y="153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6" name="Oval 115"/>
              <p:cNvSpPr>
                <a:spLocks noChangeAspect="1" noChangeArrowheads="1"/>
              </p:cNvSpPr>
              <p:nvPr/>
            </p:nvSpPr>
            <p:spPr bwMode="auto">
              <a:xfrm>
                <a:off x="3615" y="152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7" name="Oval 116"/>
              <p:cNvSpPr>
                <a:spLocks noChangeAspect="1" noChangeArrowheads="1"/>
              </p:cNvSpPr>
              <p:nvPr/>
            </p:nvSpPr>
            <p:spPr bwMode="auto">
              <a:xfrm>
                <a:off x="3629" y="148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8" name="Oval 117"/>
              <p:cNvSpPr>
                <a:spLocks noChangeAspect="1" noChangeArrowheads="1"/>
              </p:cNvSpPr>
              <p:nvPr/>
            </p:nvSpPr>
            <p:spPr bwMode="auto">
              <a:xfrm>
                <a:off x="3635" y="14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9" name="Oval 118"/>
              <p:cNvSpPr>
                <a:spLocks noChangeAspect="1" noChangeArrowheads="1"/>
              </p:cNvSpPr>
              <p:nvPr/>
            </p:nvSpPr>
            <p:spPr bwMode="auto">
              <a:xfrm>
                <a:off x="3627" y="136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80" name="Oval 119"/>
              <p:cNvSpPr>
                <a:spLocks noChangeAspect="1" noChangeArrowheads="1"/>
              </p:cNvSpPr>
              <p:nvPr/>
            </p:nvSpPr>
            <p:spPr bwMode="auto">
              <a:xfrm>
                <a:off x="3291" y="116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81" name="Oval 120"/>
              <p:cNvSpPr>
                <a:spLocks noChangeAspect="1" noChangeArrowheads="1"/>
              </p:cNvSpPr>
              <p:nvPr/>
            </p:nvSpPr>
            <p:spPr bwMode="auto">
              <a:xfrm>
                <a:off x="3349" y="121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82" name="Oval 121"/>
              <p:cNvSpPr>
                <a:spLocks noChangeAspect="1" noChangeArrowheads="1"/>
              </p:cNvSpPr>
              <p:nvPr/>
            </p:nvSpPr>
            <p:spPr bwMode="auto">
              <a:xfrm>
                <a:off x="3613" y="108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grpSp>
        <p:grpSp>
          <p:nvGrpSpPr>
            <p:cNvPr id="196" name="Gruppo 1302"/>
            <p:cNvGrpSpPr>
              <a:grpSpLocks/>
            </p:cNvGrpSpPr>
            <p:nvPr/>
          </p:nvGrpSpPr>
          <p:grpSpPr bwMode="auto">
            <a:xfrm>
              <a:off x="1839913" y="4240213"/>
              <a:ext cx="88900" cy="712787"/>
              <a:chOff x="1736090" y="3335651"/>
              <a:chExt cx="88900" cy="712474"/>
            </a:xfrm>
          </p:grpSpPr>
          <p:sp>
            <p:nvSpPr>
              <p:cNvPr id="197"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8"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9"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0"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1"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2"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3"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4"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5"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6"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07" name="Gruppo 1313"/>
            <p:cNvGrpSpPr>
              <a:grpSpLocks/>
            </p:cNvGrpSpPr>
            <p:nvPr/>
          </p:nvGrpSpPr>
          <p:grpSpPr bwMode="auto">
            <a:xfrm>
              <a:off x="1839913" y="3529013"/>
              <a:ext cx="88900" cy="712787"/>
              <a:chOff x="1736090" y="3335651"/>
              <a:chExt cx="88900" cy="712474"/>
            </a:xfrm>
          </p:grpSpPr>
          <p:sp>
            <p:nvSpPr>
              <p:cNvPr id="208"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9"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0"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1"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2"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3"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4"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5"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6"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7"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18" name="Gruppo 1324"/>
            <p:cNvGrpSpPr>
              <a:grpSpLocks/>
            </p:cNvGrpSpPr>
            <p:nvPr/>
          </p:nvGrpSpPr>
          <p:grpSpPr bwMode="auto">
            <a:xfrm>
              <a:off x="1839913" y="2817813"/>
              <a:ext cx="88900" cy="711200"/>
              <a:chOff x="1736090" y="3335651"/>
              <a:chExt cx="88900" cy="712474"/>
            </a:xfrm>
          </p:grpSpPr>
          <p:sp>
            <p:nvSpPr>
              <p:cNvPr id="219"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0"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1"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2"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3"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4"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5"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6"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7"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8"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29" name="Gruppo 1335"/>
            <p:cNvGrpSpPr>
              <a:grpSpLocks/>
            </p:cNvGrpSpPr>
            <p:nvPr/>
          </p:nvGrpSpPr>
          <p:grpSpPr bwMode="auto">
            <a:xfrm>
              <a:off x="1839913" y="2105025"/>
              <a:ext cx="88900" cy="712788"/>
              <a:chOff x="1736090" y="3335651"/>
              <a:chExt cx="88900" cy="712474"/>
            </a:xfrm>
          </p:grpSpPr>
          <p:sp>
            <p:nvSpPr>
              <p:cNvPr id="230"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1"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2"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3"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4"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5"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6"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7"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8"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9"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40" name="Gruppo 1346"/>
            <p:cNvGrpSpPr>
              <a:grpSpLocks/>
            </p:cNvGrpSpPr>
            <p:nvPr/>
          </p:nvGrpSpPr>
          <p:grpSpPr bwMode="auto">
            <a:xfrm>
              <a:off x="1839913" y="1390650"/>
              <a:ext cx="88900" cy="712788"/>
              <a:chOff x="1736090" y="3335651"/>
              <a:chExt cx="88900" cy="712474"/>
            </a:xfrm>
          </p:grpSpPr>
          <p:sp>
            <p:nvSpPr>
              <p:cNvPr id="241"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2"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3"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4"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5"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6"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7"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8"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9"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50"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sp>
          <p:nvSpPr>
            <p:cNvPr id="12" name="Text Box 6"/>
            <p:cNvSpPr txBox="1">
              <a:spLocks noChangeArrowheads="1"/>
            </p:cNvSpPr>
            <p:nvPr/>
          </p:nvSpPr>
          <p:spPr bwMode="auto">
            <a:xfrm>
              <a:off x="1419225"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-12</a:t>
              </a:r>
              <a:endParaRPr lang="en-US" b="1">
                <a:solidFill>
                  <a:schemeClr val="bg1"/>
                </a:solidFill>
                <a:latin typeface="Calibri" pitchFamily="34" charset="0"/>
              </a:endParaRPr>
            </a:p>
          </p:txBody>
        </p:sp>
      </p:grpSp>
      <p:sp>
        <p:nvSpPr>
          <p:cNvPr id="314" name="Rettangolo 313"/>
          <p:cNvSpPr/>
          <p:nvPr/>
        </p:nvSpPr>
        <p:spPr bwMode="auto">
          <a:xfrm>
            <a:off x="1" y="6241143"/>
            <a:ext cx="444499" cy="61685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71" name="Group 353"/>
          <p:cNvGrpSpPr>
            <a:grpSpLocks/>
          </p:cNvGrpSpPr>
          <p:nvPr/>
        </p:nvGrpSpPr>
        <p:grpSpPr bwMode="auto">
          <a:xfrm>
            <a:off x="1954214" y="3813176"/>
            <a:ext cx="976313" cy="338138"/>
            <a:chOff x="719" y="352"/>
            <a:chExt cx="615" cy="213"/>
          </a:xfrm>
        </p:grpSpPr>
        <p:sp>
          <p:nvSpPr>
            <p:cNvPr id="72" name="Oval 354"/>
            <p:cNvSpPr>
              <a:spLocks noChangeAspect="1" noChangeArrowheads="1"/>
            </p:cNvSpPr>
            <p:nvPr/>
          </p:nvSpPr>
          <p:spPr bwMode="auto">
            <a:xfrm>
              <a:off x="719" y="392"/>
              <a:ext cx="101" cy="101"/>
            </a:xfrm>
            <a:prstGeom prst="ellipse">
              <a:avLst/>
            </a:prstGeom>
            <a:solidFill>
              <a:srgbClr val="0066FF"/>
            </a:solidFill>
            <a:ln w="9525">
              <a:solidFill>
                <a:schemeClr val="tx1"/>
              </a:solidFill>
              <a:round/>
              <a:headEnd/>
              <a:tailEnd/>
            </a:ln>
          </p:spPr>
          <p:txBody>
            <a:bodyPr wrap="none" anchor="ctr"/>
            <a:lstStyle/>
            <a:p>
              <a:endParaRPr lang="it-IT">
                <a:solidFill>
                  <a:schemeClr val="tx1"/>
                </a:solidFill>
                <a:effectLst/>
                <a:latin typeface="Calibri" pitchFamily="34" charset="0"/>
              </a:endParaRPr>
            </a:p>
          </p:txBody>
        </p:sp>
        <p:sp>
          <p:nvSpPr>
            <p:cNvPr id="73" name="Text Box 355"/>
            <p:cNvSpPr txBox="1">
              <a:spLocks noChangeAspect="1" noChangeArrowheads="1"/>
            </p:cNvSpPr>
            <p:nvPr/>
          </p:nvSpPr>
          <p:spPr bwMode="auto">
            <a:xfrm>
              <a:off x="880" y="352"/>
              <a:ext cx="454" cy="213"/>
            </a:xfrm>
            <a:prstGeom prst="rect">
              <a:avLst/>
            </a:prstGeom>
            <a:noFill/>
            <a:ln w="9525">
              <a:noFill/>
              <a:miter lim="800000"/>
              <a:headEnd/>
              <a:tailEnd/>
            </a:ln>
          </p:spPr>
          <p:txBody>
            <a:bodyPr wrap="none">
              <a:spAutoFit/>
            </a:bodyPr>
            <a:lstStyle/>
            <a:p>
              <a:r>
                <a:rPr lang="it-IT" sz="1600" dirty="0">
                  <a:solidFill>
                    <a:schemeClr val="tx1"/>
                  </a:solidFill>
                  <a:effectLst/>
                  <a:latin typeface="Calibri" pitchFamily="34" charset="0"/>
                </a:rPr>
                <a:t>MORB</a:t>
              </a:r>
              <a:endParaRPr lang="it-IT" sz="1200" dirty="0">
                <a:solidFill>
                  <a:schemeClr val="tx1"/>
                </a:solidFill>
                <a:effectLst/>
                <a:latin typeface="Calibri" pitchFamily="34" charset="0"/>
              </a:endParaRPr>
            </a:p>
          </p:txBody>
        </p:sp>
      </p:grpSp>
      <p:sp>
        <p:nvSpPr>
          <p:cNvPr id="76" name="Text Box 360"/>
          <p:cNvSpPr txBox="1">
            <a:spLocks noChangeAspect="1" noChangeArrowheads="1"/>
          </p:cNvSpPr>
          <p:nvPr/>
        </p:nvSpPr>
        <p:spPr bwMode="auto">
          <a:xfrm>
            <a:off x="0" y="6286500"/>
            <a:ext cx="9144000" cy="523875"/>
          </a:xfrm>
          <a:prstGeom prst="rect">
            <a:avLst/>
          </a:prstGeom>
          <a:noFill/>
          <a:ln w="9525">
            <a:noFill/>
            <a:miter lim="800000"/>
            <a:headEnd/>
            <a:tailEnd/>
          </a:ln>
        </p:spPr>
        <p:txBody>
          <a:bodyPr>
            <a:spAutoFit/>
          </a:bodyPr>
          <a:lstStyle/>
          <a:p>
            <a:pPr algn="ctr">
              <a:defRPr/>
            </a:pPr>
            <a:r>
              <a:rPr lang="en-GB" sz="2800" u="sng" noProof="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OIB are </a:t>
            </a:r>
            <a:r>
              <a:rPr lang="en-GB" sz="2800" u="sng" baseline="30000" noProof="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3</a:t>
            </a:r>
            <a:r>
              <a:rPr lang="en-GB" sz="2800" u="sng" noProof="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He-poorer than MORB</a:t>
            </a:r>
            <a:endParaRPr lang="en-GB" sz="2800" u="sng" baseline="30000" noProof="0">
              <a:solidFill>
                <a:srgbClr val="FFFF00"/>
              </a:solidFill>
              <a:effectLst>
                <a:outerShdw blurRad="38100" dist="38100" dir="2700000" algn="tl">
                  <a:srgbClr val="000000">
                    <a:alpha val="43137"/>
                  </a:srgbClr>
                </a:outerShdw>
              </a:effectLst>
              <a:latin typeface="Calibri" pitchFamily="34" charset="0"/>
              <a:ea typeface="ＭＳ Ｐゴシック" pitchFamily="34" charset="-128"/>
            </a:endParaRPr>
          </a:p>
        </p:txBody>
      </p:sp>
      <p:grpSp>
        <p:nvGrpSpPr>
          <p:cNvPr id="77" name="Group 363"/>
          <p:cNvGrpSpPr>
            <a:grpSpLocks/>
          </p:cNvGrpSpPr>
          <p:nvPr/>
        </p:nvGrpSpPr>
        <p:grpSpPr bwMode="auto">
          <a:xfrm>
            <a:off x="2047875" y="873125"/>
            <a:ext cx="6088063" cy="1666875"/>
            <a:chOff x="1290" y="368"/>
            <a:chExt cx="3835" cy="1685"/>
          </a:xfrm>
        </p:grpSpPr>
        <p:sp>
          <p:nvSpPr>
            <p:cNvPr id="78" name="AutoShape 361"/>
            <p:cNvSpPr>
              <a:spLocks noChangeArrowheads="1"/>
            </p:cNvSpPr>
            <p:nvPr/>
          </p:nvSpPr>
          <p:spPr bwMode="auto">
            <a:xfrm>
              <a:off x="4832" y="368"/>
              <a:ext cx="293" cy="1685"/>
            </a:xfrm>
            <a:prstGeom prst="upArrow">
              <a:avLst>
                <a:gd name="adj1" fmla="val 50000"/>
                <a:gd name="adj2" fmla="val 143771"/>
              </a:avLst>
            </a:prstGeom>
            <a:gradFill rotWithShape="1">
              <a:gsLst>
                <a:gs pos="0">
                  <a:srgbClr val="FFFF00"/>
                </a:gs>
                <a:gs pos="100000">
                  <a:srgbClr val="FF0000"/>
                </a:gs>
              </a:gsLst>
              <a:lin ang="5400000" scaled="1"/>
            </a:gradFill>
            <a:ln w="9525">
              <a:solidFill>
                <a:schemeClr val="tx1"/>
              </a:solidFill>
              <a:miter lim="800000"/>
              <a:headEnd/>
              <a:tailEnd/>
            </a:ln>
            <a:scene3d>
              <a:camera prst="orthographicFront"/>
              <a:lightRig rig="threePt" dir="t"/>
            </a:scene3d>
            <a:sp3d>
              <a:bevelT/>
            </a:sp3d>
          </p:spPr>
          <p:txBody>
            <a:bodyPr wrap="none" anchor="ctr"/>
            <a:lstStyle/>
            <a:p>
              <a:endParaRPr lang="it-IT">
                <a:latin typeface="Calibri" pitchFamily="34" charset="0"/>
              </a:endParaRPr>
            </a:p>
          </p:txBody>
        </p:sp>
        <p:sp>
          <p:nvSpPr>
            <p:cNvPr id="79" name="AutoShape 362"/>
            <p:cNvSpPr>
              <a:spLocks noChangeArrowheads="1"/>
            </p:cNvSpPr>
            <p:nvPr/>
          </p:nvSpPr>
          <p:spPr bwMode="auto">
            <a:xfrm>
              <a:off x="1290" y="368"/>
              <a:ext cx="293" cy="1685"/>
            </a:xfrm>
            <a:prstGeom prst="upArrow">
              <a:avLst>
                <a:gd name="adj1" fmla="val 50000"/>
                <a:gd name="adj2" fmla="val 143771"/>
              </a:avLst>
            </a:prstGeom>
            <a:gradFill rotWithShape="1">
              <a:gsLst>
                <a:gs pos="0">
                  <a:srgbClr val="FFFF00"/>
                </a:gs>
                <a:gs pos="100000">
                  <a:srgbClr val="FF0000"/>
                </a:gs>
              </a:gsLst>
              <a:lin ang="5400000" scaled="1"/>
            </a:gradFill>
            <a:ln w="9525">
              <a:solidFill>
                <a:schemeClr val="tx1"/>
              </a:solidFill>
              <a:miter lim="800000"/>
              <a:headEnd/>
              <a:tailEnd/>
            </a:ln>
            <a:scene3d>
              <a:camera prst="orthographicFront"/>
              <a:lightRig rig="threePt" dir="t"/>
            </a:scene3d>
            <a:sp3d>
              <a:bevelT/>
            </a:sp3d>
          </p:spPr>
          <p:txBody>
            <a:bodyPr wrap="none" anchor="ctr"/>
            <a:lstStyle/>
            <a:p>
              <a:endParaRPr lang="it-IT">
                <a:latin typeface="Calibri" pitchFamily="34" charset="0"/>
              </a:endParaRPr>
            </a:p>
          </p:txBody>
        </p:sp>
      </p:grpSp>
      <p:sp>
        <p:nvSpPr>
          <p:cNvPr id="80" name="Text Box 7"/>
          <p:cNvSpPr txBox="1">
            <a:spLocks noChangeArrowheads="1"/>
          </p:cNvSpPr>
          <p:nvPr/>
        </p:nvSpPr>
        <p:spPr bwMode="auto">
          <a:xfrm>
            <a:off x="2598738" y="565150"/>
            <a:ext cx="5243512" cy="519113"/>
          </a:xfrm>
          <a:prstGeom prst="rect">
            <a:avLst/>
          </a:prstGeom>
          <a:noFill/>
          <a:ln w="9525">
            <a:noFill/>
            <a:miter lim="800000"/>
            <a:headEnd/>
            <a:tailEnd/>
          </a:ln>
        </p:spPr>
        <p:txBody>
          <a:bodyPr>
            <a:spAutoFit/>
          </a:bodyPr>
          <a:lstStyle/>
          <a:p>
            <a:pPr>
              <a:spcBef>
                <a:spcPct val="50000"/>
              </a:spcBef>
              <a:defRPr/>
            </a:pPr>
            <a:r>
              <a:rPr lang="en-US" sz="2800" dirty="0">
                <a:solidFill>
                  <a:srgbClr val="FFFF00"/>
                </a:solidFill>
                <a:effectLst>
                  <a:outerShdw blurRad="38100" dist="38100" dir="2700000" algn="tl">
                    <a:srgbClr val="000000"/>
                  </a:outerShdw>
                </a:effectLst>
                <a:latin typeface="Calibri" pitchFamily="34" charset="0"/>
                <a:ea typeface="ＭＳ Ｐゴシック" pitchFamily="34" charset="-128"/>
              </a:rPr>
              <a:t>Hypothetical undegassed OIB</a:t>
            </a:r>
          </a:p>
        </p:txBody>
      </p:sp>
      <p:sp>
        <p:nvSpPr>
          <p:cNvPr id="81" name="Text Box 18"/>
          <p:cNvSpPr txBox="1">
            <a:spLocks noChangeArrowheads="1"/>
          </p:cNvSpPr>
          <p:nvPr/>
        </p:nvSpPr>
        <p:spPr bwMode="auto">
          <a:xfrm>
            <a:off x="3770313" y="886007"/>
            <a:ext cx="2887662" cy="523220"/>
          </a:xfrm>
          <a:prstGeom prst="rect">
            <a:avLst/>
          </a:prstGeom>
          <a:noFill/>
          <a:ln w="9525">
            <a:noFill/>
            <a:miter lim="800000"/>
            <a:headEnd/>
            <a:tailEnd/>
          </a:ln>
        </p:spPr>
        <p:txBody>
          <a:bodyPr>
            <a:spAutoFit/>
          </a:bodyPr>
          <a:lstStyle/>
          <a:p>
            <a:pPr>
              <a:spcBef>
                <a:spcPct val="50000"/>
              </a:spcBef>
              <a:defRPr/>
            </a:pPr>
            <a:r>
              <a:rPr lang="en-US"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(no evidence for)</a:t>
            </a:r>
            <a:endParaRPr lang="en-US" sz="28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endParaRPr>
          </a:p>
        </p:txBody>
      </p:sp>
      <p:grpSp>
        <p:nvGrpSpPr>
          <p:cNvPr id="185" name="Gruppo 1291"/>
          <p:cNvGrpSpPr>
            <a:grpSpLocks/>
          </p:cNvGrpSpPr>
          <p:nvPr/>
        </p:nvGrpSpPr>
        <p:grpSpPr bwMode="auto">
          <a:xfrm>
            <a:off x="1839913" y="4949825"/>
            <a:ext cx="88900" cy="712788"/>
            <a:chOff x="1736090" y="3335651"/>
            <a:chExt cx="88900" cy="712474"/>
          </a:xfrm>
        </p:grpSpPr>
        <p:sp>
          <p:nvSpPr>
            <p:cNvPr id="186"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7"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8"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9"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0"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1"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2"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3"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4"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5"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51" name="Group 185"/>
          <p:cNvGrpSpPr>
            <a:grpSpLocks/>
          </p:cNvGrpSpPr>
          <p:nvPr/>
        </p:nvGrpSpPr>
        <p:grpSpPr bwMode="auto">
          <a:xfrm>
            <a:off x="1754188" y="1520825"/>
            <a:ext cx="4638675" cy="2184400"/>
            <a:chOff x="1115" y="829"/>
            <a:chExt cx="2922" cy="1376"/>
          </a:xfrm>
        </p:grpSpPr>
        <p:sp>
          <p:nvSpPr>
            <p:cNvPr id="252" name="Oval 125"/>
            <p:cNvSpPr>
              <a:spLocks noChangeAspect="1" noChangeArrowheads="1"/>
            </p:cNvSpPr>
            <p:nvPr/>
          </p:nvSpPr>
          <p:spPr bwMode="auto">
            <a:xfrm>
              <a:off x="1881" y="14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3" name="Oval 127"/>
            <p:cNvSpPr>
              <a:spLocks noChangeAspect="1" noChangeArrowheads="1"/>
            </p:cNvSpPr>
            <p:nvPr/>
          </p:nvSpPr>
          <p:spPr bwMode="auto">
            <a:xfrm>
              <a:off x="2025" y="152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4" name="Oval 128"/>
            <p:cNvSpPr>
              <a:spLocks noChangeAspect="1" noChangeArrowheads="1"/>
            </p:cNvSpPr>
            <p:nvPr/>
          </p:nvSpPr>
          <p:spPr bwMode="auto">
            <a:xfrm>
              <a:off x="2297" y="209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5" name="Oval 129"/>
            <p:cNvSpPr>
              <a:spLocks noChangeAspect="1" noChangeArrowheads="1"/>
            </p:cNvSpPr>
            <p:nvPr/>
          </p:nvSpPr>
          <p:spPr bwMode="auto">
            <a:xfrm>
              <a:off x="2925" y="17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6" name="Oval 130"/>
            <p:cNvSpPr>
              <a:spLocks noChangeAspect="1" noChangeArrowheads="1"/>
            </p:cNvSpPr>
            <p:nvPr/>
          </p:nvSpPr>
          <p:spPr bwMode="auto">
            <a:xfrm>
              <a:off x="3069" y="15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7" name="Oval 131"/>
            <p:cNvSpPr>
              <a:spLocks noChangeAspect="1" noChangeArrowheads="1"/>
            </p:cNvSpPr>
            <p:nvPr/>
          </p:nvSpPr>
          <p:spPr bwMode="auto">
            <a:xfrm>
              <a:off x="3129" y="14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8" name="Oval 132"/>
            <p:cNvSpPr>
              <a:spLocks noChangeAspect="1" noChangeArrowheads="1"/>
            </p:cNvSpPr>
            <p:nvPr/>
          </p:nvSpPr>
          <p:spPr bwMode="auto">
            <a:xfrm>
              <a:off x="3257" y="156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9" name="Oval 133"/>
            <p:cNvSpPr>
              <a:spLocks noChangeAspect="1" noChangeArrowheads="1"/>
            </p:cNvSpPr>
            <p:nvPr/>
          </p:nvSpPr>
          <p:spPr bwMode="auto">
            <a:xfrm>
              <a:off x="3309" y="19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0" name="Oval 134"/>
            <p:cNvSpPr>
              <a:spLocks noChangeAspect="1" noChangeArrowheads="1"/>
            </p:cNvSpPr>
            <p:nvPr/>
          </p:nvSpPr>
          <p:spPr bwMode="auto">
            <a:xfrm>
              <a:off x="3421" y="21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1" name="Oval 135"/>
            <p:cNvSpPr>
              <a:spLocks noChangeAspect="1" noChangeArrowheads="1"/>
            </p:cNvSpPr>
            <p:nvPr/>
          </p:nvSpPr>
          <p:spPr bwMode="auto">
            <a:xfrm>
              <a:off x="3417" y="19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2" name="Oval 136"/>
            <p:cNvSpPr>
              <a:spLocks noChangeAspect="1" noChangeArrowheads="1"/>
            </p:cNvSpPr>
            <p:nvPr/>
          </p:nvSpPr>
          <p:spPr bwMode="auto">
            <a:xfrm>
              <a:off x="3937" y="187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3" name="Oval 137"/>
            <p:cNvSpPr>
              <a:spLocks noChangeAspect="1" noChangeArrowheads="1"/>
            </p:cNvSpPr>
            <p:nvPr/>
          </p:nvSpPr>
          <p:spPr bwMode="auto">
            <a:xfrm>
              <a:off x="3673" y="147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4" name="Oval 138"/>
            <p:cNvSpPr>
              <a:spLocks noChangeAspect="1" noChangeArrowheads="1"/>
            </p:cNvSpPr>
            <p:nvPr/>
          </p:nvSpPr>
          <p:spPr bwMode="auto">
            <a:xfrm>
              <a:off x="3549" y="137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5" name="Oval 139"/>
            <p:cNvSpPr>
              <a:spLocks noChangeAspect="1" noChangeArrowheads="1"/>
            </p:cNvSpPr>
            <p:nvPr/>
          </p:nvSpPr>
          <p:spPr bwMode="auto">
            <a:xfrm>
              <a:off x="3865" y="132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6" name="Oval 140"/>
            <p:cNvSpPr>
              <a:spLocks noChangeAspect="1" noChangeArrowheads="1"/>
            </p:cNvSpPr>
            <p:nvPr/>
          </p:nvSpPr>
          <p:spPr bwMode="auto">
            <a:xfrm>
              <a:off x="3641" y="117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7" name="Oval 141"/>
            <p:cNvSpPr>
              <a:spLocks noChangeAspect="1" noChangeArrowheads="1"/>
            </p:cNvSpPr>
            <p:nvPr/>
          </p:nvSpPr>
          <p:spPr bwMode="auto">
            <a:xfrm>
              <a:off x="3673" y="110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8" name="Oval 142"/>
            <p:cNvSpPr>
              <a:spLocks noChangeAspect="1" noChangeArrowheads="1"/>
            </p:cNvSpPr>
            <p:nvPr/>
          </p:nvSpPr>
          <p:spPr bwMode="auto">
            <a:xfrm>
              <a:off x="3761" y="107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9" name="Oval 143"/>
            <p:cNvSpPr>
              <a:spLocks noChangeAspect="1" noChangeArrowheads="1"/>
            </p:cNvSpPr>
            <p:nvPr/>
          </p:nvSpPr>
          <p:spPr bwMode="auto">
            <a:xfrm>
              <a:off x="3661" y="82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0" name="Oval 144"/>
            <p:cNvSpPr>
              <a:spLocks noChangeAspect="1" noChangeArrowheads="1"/>
            </p:cNvSpPr>
            <p:nvPr/>
          </p:nvSpPr>
          <p:spPr bwMode="auto">
            <a:xfrm>
              <a:off x="3485" y="111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1" name="Oval 145"/>
            <p:cNvSpPr>
              <a:spLocks noChangeAspect="1" noChangeArrowheads="1"/>
            </p:cNvSpPr>
            <p:nvPr/>
          </p:nvSpPr>
          <p:spPr bwMode="auto">
            <a:xfrm>
              <a:off x="3425" y="10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2" name="Oval 146"/>
            <p:cNvSpPr>
              <a:spLocks noChangeAspect="1" noChangeArrowheads="1"/>
            </p:cNvSpPr>
            <p:nvPr/>
          </p:nvSpPr>
          <p:spPr bwMode="auto">
            <a:xfrm>
              <a:off x="3389" y="123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3" name="Oval 147"/>
            <p:cNvSpPr>
              <a:spLocks noChangeAspect="1" noChangeArrowheads="1"/>
            </p:cNvSpPr>
            <p:nvPr/>
          </p:nvSpPr>
          <p:spPr bwMode="auto">
            <a:xfrm>
              <a:off x="3345" y="12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4" name="Oval 148"/>
            <p:cNvSpPr>
              <a:spLocks noChangeAspect="1" noChangeArrowheads="1"/>
            </p:cNvSpPr>
            <p:nvPr/>
          </p:nvSpPr>
          <p:spPr bwMode="auto">
            <a:xfrm>
              <a:off x="3457" y="128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5" name="Oval 149"/>
            <p:cNvSpPr>
              <a:spLocks noChangeAspect="1" noChangeArrowheads="1"/>
            </p:cNvSpPr>
            <p:nvPr/>
          </p:nvSpPr>
          <p:spPr bwMode="auto">
            <a:xfrm>
              <a:off x="3169" y="120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6" name="Oval 150"/>
            <p:cNvSpPr>
              <a:spLocks noChangeAspect="1" noChangeArrowheads="1"/>
            </p:cNvSpPr>
            <p:nvPr/>
          </p:nvSpPr>
          <p:spPr bwMode="auto">
            <a:xfrm>
              <a:off x="3241" y="107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7" name="Oval 151"/>
            <p:cNvSpPr>
              <a:spLocks noChangeAspect="1" noChangeArrowheads="1"/>
            </p:cNvSpPr>
            <p:nvPr/>
          </p:nvSpPr>
          <p:spPr bwMode="auto">
            <a:xfrm>
              <a:off x="3057" y="113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8" name="Oval 152"/>
            <p:cNvSpPr>
              <a:spLocks noChangeAspect="1" noChangeArrowheads="1"/>
            </p:cNvSpPr>
            <p:nvPr/>
          </p:nvSpPr>
          <p:spPr bwMode="auto">
            <a:xfrm>
              <a:off x="2933" y="11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9" name="Oval 153"/>
            <p:cNvSpPr>
              <a:spLocks noChangeAspect="1" noChangeArrowheads="1"/>
            </p:cNvSpPr>
            <p:nvPr/>
          </p:nvSpPr>
          <p:spPr bwMode="auto">
            <a:xfrm>
              <a:off x="2977" y="118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0" name="Oval 154"/>
            <p:cNvSpPr>
              <a:spLocks noChangeAspect="1" noChangeArrowheads="1"/>
            </p:cNvSpPr>
            <p:nvPr/>
          </p:nvSpPr>
          <p:spPr bwMode="auto">
            <a:xfrm>
              <a:off x="2989" y="9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1" name="Oval 155"/>
            <p:cNvSpPr>
              <a:spLocks noChangeAspect="1" noChangeArrowheads="1"/>
            </p:cNvSpPr>
            <p:nvPr/>
          </p:nvSpPr>
          <p:spPr bwMode="auto">
            <a:xfrm>
              <a:off x="3025" y="100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2" name="Oval 156"/>
            <p:cNvSpPr>
              <a:spLocks noChangeAspect="1" noChangeArrowheads="1"/>
            </p:cNvSpPr>
            <p:nvPr/>
          </p:nvSpPr>
          <p:spPr bwMode="auto">
            <a:xfrm>
              <a:off x="2953" y="90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3" name="Oval 157"/>
            <p:cNvSpPr>
              <a:spLocks noChangeAspect="1" noChangeArrowheads="1"/>
            </p:cNvSpPr>
            <p:nvPr/>
          </p:nvSpPr>
          <p:spPr bwMode="auto">
            <a:xfrm>
              <a:off x="2777" y="91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4" name="Oval 158"/>
            <p:cNvSpPr>
              <a:spLocks noChangeAspect="1" noChangeArrowheads="1"/>
            </p:cNvSpPr>
            <p:nvPr/>
          </p:nvSpPr>
          <p:spPr bwMode="auto">
            <a:xfrm>
              <a:off x="2797" y="95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5" name="Oval 159"/>
            <p:cNvSpPr>
              <a:spLocks noChangeAspect="1" noChangeArrowheads="1"/>
            </p:cNvSpPr>
            <p:nvPr/>
          </p:nvSpPr>
          <p:spPr bwMode="auto">
            <a:xfrm>
              <a:off x="2857" y="11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6" name="Oval 160"/>
            <p:cNvSpPr>
              <a:spLocks noChangeAspect="1" noChangeArrowheads="1"/>
            </p:cNvSpPr>
            <p:nvPr/>
          </p:nvSpPr>
          <p:spPr bwMode="auto">
            <a:xfrm>
              <a:off x="2821" y="114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7" name="Oval 161"/>
            <p:cNvSpPr>
              <a:spLocks noChangeAspect="1" noChangeArrowheads="1"/>
            </p:cNvSpPr>
            <p:nvPr/>
          </p:nvSpPr>
          <p:spPr bwMode="auto">
            <a:xfrm>
              <a:off x="2745" y="11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8" name="Oval 162"/>
            <p:cNvSpPr>
              <a:spLocks noChangeAspect="1" noChangeArrowheads="1"/>
            </p:cNvSpPr>
            <p:nvPr/>
          </p:nvSpPr>
          <p:spPr bwMode="auto">
            <a:xfrm>
              <a:off x="2669" y="108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9" name="Oval 163"/>
            <p:cNvSpPr>
              <a:spLocks noChangeAspect="1" noChangeArrowheads="1"/>
            </p:cNvSpPr>
            <p:nvPr/>
          </p:nvSpPr>
          <p:spPr bwMode="auto">
            <a:xfrm>
              <a:off x="2725" y="122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0" name="Oval 164"/>
            <p:cNvSpPr>
              <a:spLocks noChangeAspect="1" noChangeArrowheads="1"/>
            </p:cNvSpPr>
            <p:nvPr/>
          </p:nvSpPr>
          <p:spPr bwMode="auto">
            <a:xfrm>
              <a:off x="2737" y="131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1" name="Oval 165"/>
            <p:cNvSpPr>
              <a:spLocks noChangeAspect="1" noChangeArrowheads="1"/>
            </p:cNvSpPr>
            <p:nvPr/>
          </p:nvSpPr>
          <p:spPr bwMode="auto">
            <a:xfrm>
              <a:off x="2593" y="12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2" name="Oval 166"/>
            <p:cNvSpPr>
              <a:spLocks noChangeAspect="1" noChangeArrowheads="1"/>
            </p:cNvSpPr>
            <p:nvPr/>
          </p:nvSpPr>
          <p:spPr bwMode="auto">
            <a:xfrm>
              <a:off x="2481" y="12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3" name="Oval 167"/>
            <p:cNvSpPr>
              <a:spLocks noChangeAspect="1" noChangeArrowheads="1"/>
            </p:cNvSpPr>
            <p:nvPr/>
          </p:nvSpPr>
          <p:spPr bwMode="auto">
            <a:xfrm>
              <a:off x="2433" y="121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4" name="Oval 168"/>
            <p:cNvSpPr>
              <a:spLocks noChangeAspect="1" noChangeArrowheads="1"/>
            </p:cNvSpPr>
            <p:nvPr/>
          </p:nvSpPr>
          <p:spPr bwMode="auto">
            <a:xfrm>
              <a:off x="2509" y="113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5" name="Oval 169"/>
            <p:cNvSpPr>
              <a:spLocks noChangeAspect="1" noChangeArrowheads="1"/>
            </p:cNvSpPr>
            <p:nvPr/>
          </p:nvSpPr>
          <p:spPr bwMode="auto">
            <a:xfrm>
              <a:off x="2441" y="108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6" name="Oval 170"/>
            <p:cNvSpPr>
              <a:spLocks noChangeAspect="1" noChangeArrowheads="1"/>
            </p:cNvSpPr>
            <p:nvPr/>
          </p:nvSpPr>
          <p:spPr bwMode="auto">
            <a:xfrm>
              <a:off x="2561" y="112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7" name="Oval 171"/>
            <p:cNvSpPr>
              <a:spLocks noChangeAspect="1" noChangeArrowheads="1"/>
            </p:cNvSpPr>
            <p:nvPr/>
          </p:nvSpPr>
          <p:spPr bwMode="auto">
            <a:xfrm>
              <a:off x="2577" y="106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8" name="Oval 172"/>
            <p:cNvSpPr>
              <a:spLocks noChangeAspect="1" noChangeArrowheads="1"/>
            </p:cNvSpPr>
            <p:nvPr/>
          </p:nvSpPr>
          <p:spPr bwMode="auto">
            <a:xfrm>
              <a:off x="2513" y="102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9" name="Oval 173"/>
            <p:cNvSpPr>
              <a:spLocks noChangeAspect="1" noChangeArrowheads="1"/>
            </p:cNvSpPr>
            <p:nvPr/>
          </p:nvSpPr>
          <p:spPr bwMode="auto">
            <a:xfrm>
              <a:off x="2301" y="11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0" name="Oval 174"/>
            <p:cNvSpPr>
              <a:spLocks noChangeAspect="1" noChangeArrowheads="1"/>
            </p:cNvSpPr>
            <p:nvPr/>
          </p:nvSpPr>
          <p:spPr bwMode="auto">
            <a:xfrm>
              <a:off x="2173" y="113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1" name="Oval 175"/>
            <p:cNvSpPr>
              <a:spLocks noChangeAspect="1" noChangeArrowheads="1"/>
            </p:cNvSpPr>
            <p:nvPr/>
          </p:nvSpPr>
          <p:spPr bwMode="auto">
            <a:xfrm>
              <a:off x="2173" y="103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2" name="Oval 176"/>
            <p:cNvSpPr>
              <a:spLocks noChangeAspect="1" noChangeArrowheads="1"/>
            </p:cNvSpPr>
            <p:nvPr/>
          </p:nvSpPr>
          <p:spPr bwMode="auto">
            <a:xfrm>
              <a:off x="2223" y="10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3" name="Oval 177"/>
            <p:cNvSpPr>
              <a:spLocks noChangeAspect="1" noChangeArrowheads="1"/>
            </p:cNvSpPr>
            <p:nvPr/>
          </p:nvSpPr>
          <p:spPr bwMode="auto">
            <a:xfrm>
              <a:off x="2123" y="108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4" name="Oval 178"/>
            <p:cNvSpPr>
              <a:spLocks noChangeAspect="1" noChangeArrowheads="1"/>
            </p:cNvSpPr>
            <p:nvPr/>
          </p:nvSpPr>
          <p:spPr bwMode="auto">
            <a:xfrm>
              <a:off x="2067" y="108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5" name="Oval 179"/>
            <p:cNvSpPr>
              <a:spLocks noChangeAspect="1" noChangeArrowheads="1"/>
            </p:cNvSpPr>
            <p:nvPr/>
          </p:nvSpPr>
          <p:spPr bwMode="auto">
            <a:xfrm>
              <a:off x="2067" y="10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6" name="Oval 180"/>
            <p:cNvSpPr>
              <a:spLocks noChangeAspect="1" noChangeArrowheads="1"/>
            </p:cNvSpPr>
            <p:nvPr/>
          </p:nvSpPr>
          <p:spPr bwMode="auto">
            <a:xfrm>
              <a:off x="2015" y="108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7" name="Oval 181"/>
            <p:cNvSpPr>
              <a:spLocks noChangeAspect="1" noChangeArrowheads="1"/>
            </p:cNvSpPr>
            <p:nvPr/>
          </p:nvSpPr>
          <p:spPr bwMode="auto">
            <a:xfrm>
              <a:off x="1955" y="124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8" name="Oval 182"/>
            <p:cNvSpPr>
              <a:spLocks noChangeAspect="1" noChangeArrowheads="1"/>
            </p:cNvSpPr>
            <p:nvPr/>
          </p:nvSpPr>
          <p:spPr bwMode="auto">
            <a:xfrm>
              <a:off x="2031" y="132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9" name="Oval 183"/>
            <p:cNvSpPr>
              <a:spLocks noChangeAspect="1" noChangeArrowheads="1"/>
            </p:cNvSpPr>
            <p:nvPr/>
          </p:nvSpPr>
          <p:spPr bwMode="auto">
            <a:xfrm>
              <a:off x="2123" y="131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10" name="Oval 184"/>
            <p:cNvSpPr>
              <a:spLocks noChangeAspect="1" noChangeArrowheads="1"/>
            </p:cNvSpPr>
            <p:nvPr/>
          </p:nvSpPr>
          <p:spPr bwMode="auto">
            <a:xfrm>
              <a:off x="1115" y="176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grpSp>
      <p:sp>
        <p:nvSpPr>
          <p:cNvPr id="311" name="Text Box 16"/>
          <p:cNvSpPr txBox="1">
            <a:spLocks noChangeArrowheads="1"/>
          </p:cNvSpPr>
          <p:nvPr/>
        </p:nvSpPr>
        <p:spPr bwMode="auto">
          <a:xfrm>
            <a:off x="1843088" y="4896485"/>
            <a:ext cx="6354000" cy="754053"/>
          </a:xfrm>
          <a:prstGeom prst="rect">
            <a:avLst/>
          </a:prstGeom>
          <a:solidFill>
            <a:schemeClr val="bg1"/>
          </a:solidFill>
          <a:ln w="9525">
            <a:noFill/>
            <a:miter lim="800000"/>
            <a:headEnd/>
            <a:tailEnd/>
          </a:ln>
        </p:spPr>
        <p:txBody>
          <a:bodyPr wrap="square">
            <a:spAutoFit/>
          </a:bodyPr>
          <a:lstStyle/>
          <a:p>
            <a:pPr>
              <a:spcBef>
                <a:spcPts val="600"/>
              </a:spcBef>
            </a:pPr>
            <a:r>
              <a:rPr lang="en-US" sz="1800" b="1" dirty="0">
                <a:solidFill>
                  <a:schemeClr val="tx1"/>
                </a:solidFill>
                <a:effectLst/>
                <a:latin typeface="Calibri" pitchFamily="34" charset="0"/>
              </a:rPr>
              <a:t>There</a:t>
            </a:r>
            <a:r>
              <a:rPr lang="en-US" sz="1200" b="1" dirty="0">
                <a:solidFill>
                  <a:schemeClr val="tx1"/>
                </a:solidFill>
                <a:effectLst/>
                <a:latin typeface="Calibri" pitchFamily="34" charset="0"/>
              </a:rPr>
              <a:t> </a:t>
            </a:r>
            <a:r>
              <a:rPr lang="en-US" sz="1800" b="1" dirty="0">
                <a:solidFill>
                  <a:schemeClr val="tx1"/>
                </a:solidFill>
                <a:effectLst/>
                <a:latin typeface="Calibri" pitchFamily="34" charset="0"/>
              </a:rPr>
              <a:t>is</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no</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reason</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to</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suppose</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that</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high</a:t>
            </a:r>
            <a:r>
              <a:rPr lang="en-US" sz="1600" b="1" dirty="0">
                <a:solidFill>
                  <a:schemeClr val="tx1"/>
                </a:solidFill>
                <a:effectLst/>
                <a:latin typeface="Calibri" pitchFamily="34" charset="0"/>
              </a:rPr>
              <a:t> </a:t>
            </a:r>
            <a:r>
              <a:rPr lang="en-US" sz="1800" b="1" baseline="30000" dirty="0">
                <a:solidFill>
                  <a:schemeClr val="tx1"/>
                </a:solidFill>
                <a:effectLst/>
                <a:latin typeface="Calibri" pitchFamily="34" charset="0"/>
              </a:rPr>
              <a:t>3</a:t>
            </a:r>
            <a:r>
              <a:rPr lang="en-US" sz="1800" b="1" dirty="0">
                <a:solidFill>
                  <a:schemeClr val="tx1"/>
                </a:solidFill>
                <a:effectLst/>
                <a:latin typeface="Calibri" pitchFamily="34" charset="0"/>
              </a:rPr>
              <a:t>He/</a:t>
            </a:r>
            <a:r>
              <a:rPr lang="en-US" sz="1800" b="1" baseline="30000" dirty="0">
                <a:solidFill>
                  <a:schemeClr val="tx1"/>
                </a:solidFill>
                <a:effectLst/>
                <a:latin typeface="Calibri" pitchFamily="34" charset="0"/>
              </a:rPr>
              <a:t>4</a:t>
            </a:r>
            <a:r>
              <a:rPr lang="en-US" sz="1800" b="1" dirty="0">
                <a:solidFill>
                  <a:schemeClr val="tx1"/>
                </a:solidFill>
                <a:effectLst/>
                <a:latin typeface="Calibri" pitchFamily="34" charset="0"/>
              </a:rPr>
              <a:t>He</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means</a:t>
            </a:r>
            <a:r>
              <a:rPr lang="en-US" sz="1600" b="1" dirty="0">
                <a:solidFill>
                  <a:schemeClr val="tx1"/>
                </a:solidFill>
                <a:effectLst/>
                <a:latin typeface="Calibri" pitchFamily="34" charset="0"/>
              </a:rPr>
              <a:t> </a:t>
            </a:r>
            <a:r>
              <a:rPr lang="en-US" sz="1800" b="1" dirty="0">
                <a:solidFill>
                  <a:schemeClr val="tx1"/>
                </a:solidFill>
                <a:effectLst/>
                <a:latin typeface="Calibri" pitchFamily="34" charset="0"/>
              </a:rPr>
              <a:t>high</a:t>
            </a:r>
            <a:r>
              <a:rPr lang="en-US" sz="1600" b="1" dirty="0">
                <a:solidFill>
                  <a:schemeClr val="tx1"/>
                </a:solidFill>
                <a:effectLst/>
                <a:latin typeface="Calibri" pitchFamily="34" charset="0"/>
              </a:rPr>
              <a:t> </a:t>
            </a:r>
            <a:r>
              <a:rPr lang="en-US" sz="1800" b="1" baseline="30000" dirty="0">
                <a:solidFill>
                  <a:schemeClr val="tx1"/>
                </a:solidFill>
                <a:effectLst/>
                <a:latin typeface="Calibri" pitchFamily="34" charset="0"/>
              </a:rPr>
              <a:t>3</a:t>
            </a:r>
            <a:r>
              <a:rPr lang="en-US" sz="1800" b="1" dirty="0">
                <a:solidFill>
                  <a:schemeClr val="tx1"/>
                </a:solidFill>
                <a:effectLst/>
                <a:latin typeface="Calibri" pitchFamily="34" charset="0"/>
              </a:rPr>
              <a:t>He</a:t>
            </a:r>
          </a:p>
          <a:p>
            <a:pPr algn="ctr">
              <a:spcBef>
                <a:spcPts val="600"/>
              </a:spcBef>
            </a:pPr>
            <a:r>
              <a:rPr lang="en-US" sz="2000" b="1" dirty="0">
                <a:solidFill>
                  <a:srgbClr val="FF0000"/>
                </a:solidFill>
                <a:effectLst/>
                <a:latin typeface="Calibri" pitchFamily="34" charset="0"/>
              </a:rPr>
              <a:t>OIB are from </a:t>
            </a:r>
            <a:r>
              <a:rPr lang="en-US" sz="2000" b="1" baseline="30000" dirty="0">
                <a:solidFill>
                  <a:srgbClr val="FF0000"/>
                </a:solidFill>
                <a:effectLst/>
                <a:latin typeface="Calibri" pitchFamily="34" charset="0"/>
              </a:rPr>
              <a:t>3</a:t>
            </a:r>
            <a:r>
              <a:rPr lang="en-US" sz="2000" b="1" dirty="0">
                <a:solidFill>
                  <a:srgbClr val="FF0000"/>
                </a:solidFill>
                <a:effectLst/>
                <a:latin typeface="Calibri" pitchFamily="34" charset="0"/>
              </a:rPr>
              <a:t>He-deficient sources</a:t>
            </a:r>
            <a:endParaRPr lang="en-US" sz="3600" dirty="0">
              <a:solidFill>
                <a:srgbClr val="FF0000"/>
              </a:solidFill>
              <a:effectLst/>
              <a:latin typeface="Calibri" pitchFamily="34" charset="0"/>
            </a:endParaRPr>
          </a:p>
        </p:txBody>
      </p:sp>
      <p:sp>
        <p:nvSpPr>
          <p:cNvPr id="312" name="Text Box 16"/>
          <p:cNvSpPr txBox="1">
            <a:spLocks noChangeArrowheads="1"/>
          </p:cNvSpPr>
          <p:nvPr/>
        </p:nvSpPr>
        <p:spPr bwMode="auto">
          <a:xfrm>
            <a:off x="0" y="5640388"/>
            <a:ext cx="9144000" cy="711200"/>
          </a:xfrm>
          <a:prstGeom prst="rect">
            <a:avLst/>
          </a:prstGeom>
          <a:solidFill>
            <a:schemeClr val="bg1"/>
          </a:solidFill>
          <a:ln w="9525">
            <a:noFill/>
            <a:miter lim="800000"/>
            <a:headEnd/>
            <a:tailEnd/>
          </a:ln>
        </p:spPr>
        <p:txBody>
          <a:bodyPr>
            <a:spAutoFit/>
          </a:bodyPr>
          <a:lstStyle/>
          <a:p>
            <a:r>
              <a:rPr lang="en-US" sz="2000" b="1" dirty="0">
                <a:solidFill>
                  <a:schemeClr val="tx1"/>
                </a:solidFill>
                <a:effectLst/>
                <a:latin typeface="Calibri" pitchFamily="34" charset="0"/>
              </a:rPr>
              <a:t>[</a:t>
            </a:r>
            <a:r>
              <a:rPr lang="en-US" sz="2000" b="1" i="1" dirty="0">
                <a:solidFill>
                  <a:schemeClr val="tx1"/>
                </a:solidFill>
                <a:effectLst/>
                <a:latin typeface="Calibri" pitchFamily="34" charset="0"/>
              </a:rPr>
              <a:t>The MORB source contains less </a:t>
            </a:r>
            <a:r>
              <a:rPr lang="en-US" sz="2000" b="1" i="1" baseline="30000" dirty="0">
                <a:solidFill>
                  <a:schemeClr val="tx1"/>
                </a:solidFill>
                <a:effectLst/>
                <a:latin typeface="Calibri" pitchFamily="34" charset="0"/>
              </a:rPr>
              <a:t>3</a:t>
            </a:r>
            <a:r>
              <a:rPr lang="en-US" sz="2000" b="1" i="1" dirty="0">
                <a:solidFill>
                  <a:schemeClr val="tx1"/>
                </a:solidFill>
                <a:effectLst/>
                <a:latin typeface="Calibri" pitchFamily="34" charset="0"/>
              </a:rPr>
              <a:t>He because it was degassed in early Earth history</a:t>
            </a:r>
            <a:r>
              <a:rPr lang="en-US" sz="2000" dirty="0">
                <a:solidFill>
                  <a:schemeClr val="tx1"/>
                </a:solidFill>
                <a:effectLst/>
                <a:latin typeface="Calibri" pitchFamily="34" charset="0"/>
              </a:rPr>
              <a:t>] </a:t>
            </a:r>
            <a:r>
              <a:rPr lang="en-US" sz="2000" dirty="0" err="1">
                <a:solidFill>
                  <a:schemeClr val="tx1"/>
                </a:solidFill>
                <a:effectLst/>
                <a:latin typeface="Calibri" pitchFamily="34" charset="0"/>
              </a:rPr>
              <a:t>Moreira</a:t>
            </a:r>
            <a:r>
              <a:rPr lang="en-US" sz="2000" dirty="0">
                <a:solidFill>
                  <a:schemeClr val="tx1"/>
                </a:solidFill>
                <a:effectLst/>
                <a:latin typeface="Calibri" pitchFamily="34" charset="0"/>
              </a:rPr>
              <a:t> et al., 2012 (Chem. Geol., 322-323, 91-98)</a:t>
            </a:r>
          </a:p>
        </p:txBody>
      </p:sp>
      <p:sp>
        <p:nvSpPr>
          <p:cNvPr id="183" name="AutoShape 369"/>
          <p:cNvSpPr>
            <a:spLocks noChangeArrowheads="1"/>
          </p:cNvSpPr>
          <p:nvPr/>
        </p:nvSpPr>
        <p:spPr bwMode="auto">
          <a:xfrm>
            <a:off x="127000" y="6388100"/>
            <a:ext cx="1608138" cy="406400"/>
          </a:xfrm>
          <a:prstGeom prst="rightArrow">
            <a:avLst>
              <a:gd name="adj1" fmla="val 53407"/>
              <a:gd name="adj2" fmla="val 192649"/>
            </a:avLst>
          </a:prstGeom>
          <a:solidFill>
            <a:srgbClr val="FF0000"/>
          </a:solidFill>
          <a:ln w="9525">
            <a:solidFill>
              <a:schemeClr val="tx1"/>
            </a:solidFill>
            <a:miter lim="800000"/>
            <a:headEnd/>
            <a:tailEnd/>
          </a:ln>
          <a:scene3d>
            <a:camera prst="orthographicFront"/>
            <a:lightRig rig="threePt" dir="t"/>
          </a:scene3d>
          <a:sp3d>
            <a:bevelT/>
          </a:sp3d>
        </p:spPr>
        <p:txBody>
          <a:bodyPr wrap="none" anchor="ctr"/>
          <a:lstStyle/>
          <a:p>
            <a:endParaRPr lang="it-IT">
              <a:latin typeface="Calibri" pitchFamily="34" charset="0"/>
            </a:endParaRPr>
          </a:p>
        </p:txBody>
      </p:sp>
      <p:sp>
        <p:nvSpPr>
          <p:cNvPr id="184" name="AutoShape 370"/>
          <p:cNvSpPr>
            <a:spLocks noChangeArrowheads="1"/>
          </p:cNvSpPr>
          <p:nvPr/>
        </p:nvSpPr>
        <p:spPr bwMode="auto">
          <a:xfrm rot="10800000">
            <a:off x="7397750" y="6367463"/>
            <a:ext cx="1606550" cy="406400"/>
          </a:xfrm>
          <a:prstGeom prst="rightArrow">
            <a:avLst>
              <a:gd name="adj1" fmla="val 53407"/>
              <a:gd name="adj2" fmla="val 192568"/>
            </a:avLst>
          </a:prstGeom>
          <a:solidFill>
            <a:srgbClr val="FF0000"/>
          </a:solidFill>
          <a:ln w="9525">
            <a:solidFill>
              <a:schemeClr val="tx1"/>
            </a:solidFill>
            <a:miter lim="800000"/>
            <a:headEnd/>
            <a:tailEnd/>
          </a:ln>
          <a:scene3d>
            <a:camera prst="orthographicFront"/>
            <a:lightRig rig="threePt" dir="t"/>
          </a:scene3d>
          <a:sp3d>
            <a:bevelT/>
          </a:sp3d>
        </p:spPr>
        <p:txBody>
          <a:bodyPr rot="10800000" wrap="none" anchor="ctr"/>
          <a:lstStyle/>
          <a:p>
            <a:endParaRPr lang="it-IT">
              <a:latin typeface="Calibri" pitchFamily="34" charset="0"/>
            </a:endParaRPr>
          </a:p>
        </p:txBody>
      </p:sp>
      <p:sp>
        <p:nvSpPr>
          <p:cNvPr id="318" name="CasellaDiTesto 314"/>
          <p:cNvSpPr txBox="1">
            <a:spLocks noChangeArrowheads="1"/>
          </p:cNvSpPr>
          <p:nvPr/>
        </p:nvSpPr>
        <p:spPr bwMode="auto">
          <a:xfrm>
            <a:off x="3457575" y="4346575"/>
            <a:ext cx="2914650" cy="523220"/>
          </a:xfrm>
          <a:prstGeom prst="rect">
            <a:avLst/>
          </a:prstGeom>
          <a:noFill/>
          <a:ln w="9525">
            <a:noFill/>
            <a:miter lim="800000"/>
            <a:headEnd/>
            <a:tailEnd/>
          </a:ln>
        </p:spPr>
        <p:txBody>
          <a:bodyPr wrap="square">
            <a:spAutoFit/>
          </a:bodyPr>
          <a:lstStyle/>
          <a:p>
            <a:pPr algn="ctr"/>
            <a:r>
              <a:rPr lang="it-IT" sz="1400" dirty="0">
                <a:solidFill>
                  <a:schemeClr val="tx1"/>
                </a:solidFill>
                <a:effectLst/>
                <a:latin typeface="Calibri" pitchFamily="34" charset="0"/>
              </a:rPr>
              <a:t>Ozima and Igarashi, 2000              (Earth Planet. Sci. </a:t>
            </a:r>
            <a:r>
              <a:rPr lang="it-IT" sz="1400" dirty="0" err="1">
                <a:solidFill>
                  <a:schemeClr val="tx1"/>
                </a:solidFill>
                <a:effectLst/>
                <a:latin typeface="Calibri" pitchFamily="34" charset="0"/>
              </a:rPr>
              <a:t>Lett</a:t>
            </a:r>
            <a:r>
              <a:rPr lang="it-IT" sz="1400" dirty="0">
                <a:solidFill>
                  <a:schemeClr val="tx1"/>
                </a:solidFill>
                <a:effectLst/>
                <a:latin typeface="Calibri" pitchFamily="34" charset="0"/>
              </a:rPr>
              <a:t>., 176, 219-232)</a:t>
            </a:r>
            <a:endParaRPr lang="it-IT" sz="1400" baseline="-25000" dirty="0">
              <a:solidFill>
                <a:schemeClr val="tx1"/>
              </a:solidFill>
              <a:effectLst/>
              <a:latin typeface="Calibri" pitchFamily="34" charset="0"/>
            </a:endParaRPr>
          </a:p>
        </p:txBody>
      </p:sp>
      <p:sp>
        <p:nvSpPr>
          <p:cNvPr id="321" name="Figura a mano libera 320"/>
          <p:cNvSpPr/>
          <p:nvPr/>
        </p:nvSpPr>
        <p:spPr bwMode="auto">
          <a:xfrm>
            <a:off x="558800" y="5662831"/>
            <a:ext cx="7281333" cy="594036"/>
          </a:xfrm>
          <a:custGeom>
            <a:avLst/>
            <a:gdLst>
              <a:gd name="connsiteX0" fmla="*/ 0 w 7281333"/>
              <a:gd name="connsiteY0" fmla="*/ 594036 h 594036"/>
              <a:gd name="connsiteX1" fmla="*/ 50800 w 7281333"/>
              <a:gd name="connsiteY1" fmla="*/ 577102 h 594036"/>
              <a:gd name="connsiteX2" fmla="*/ 76200 w 7281333"/>
              <a:gd name="connsiteY2" fmla="*/ 560169 h 594036"/>
              <a:gd name="connsiteX3" fmla="*/ 160867 w 7281333"/>
              <a:gd name="connsiteY3" fmla="*/ 551702 h 594036"/>
              <a:gd name="connsiteX4" fmla="*/ 516467 w 7281333"/>
              <a:gd name="connsiteY4" fmla="*/ 543236 h 594036"/>
              <a:gd name="connsiteX5" fmla="*/ 1058333 w 7281333"/>
              <a:gd name="connsiteY5" fmla="*/ 517836 h 594036"/>
              <a:gd name="connsiteX6" fmla="*/ 1227667 w 7281333"/>
              <a:gd name="connsiteY6" fmla="*/ 500902 h 594036"/>
              <a:gd name="connsiteX7" fmla="*/ 1413933 w 7281333"/>
              <a:gd name="connsiteY7" fmla="*/ 483969 h 594036"/>
              <a:gd name="connsiteX8" fmla="*/ 1532467 w 7281333"/>
              <a:gd name="connsiteY8" fmla="*/ 475502 h 594036"/>
              <a:gd name="connsiteX9" fmla="*/ 1786467 w 7281333"/>
              <a:gd name="connsiteY9" fmla="*/ 450102 h 594036"/>
              <a:gd name="connsiteX10" fmla="*/ 1811867 w 7281333"/>
              <a:gd name="connsiteY10" fmla="*/ 441636 h 594036"/>
              <a:gd name="connsiteX11" fmla="*/ 2353733 w 7281333"/>
              <a:gd name="connsiteY11" fmla="*/ 424702 h 594036"/>
              <a:gd name="connsiteX12" fmla="*/ 2489200 w 7281333"/>
              <a:gd name="connsiteY12" fmla="*/ 416236 h 594036"/>
              <a:gd name="connsiteX13" fmla="*/ 2768600 w 7281333"/>
              <a:gd name="connsiteY13" fmla="*/ 407769 h 594036"/>
              <a:gd name="connsiteX14" fmla="*/ 2946400 w 7281333"/>
              <a:gd name="connsiteY14" fmla="*/ 399302 h 594036"/>
              <a:gd name="connsiteX15" fmla="*/ 3098800 w 7281333"/>
              <a:gd name="connsiteY15" fmla="*/ 382369 h 594036"/>
              <a:gd name="connsiteX16" fmla="*/ 3327400 w 7281333"/>
              <a:gd name="connsiteY16" fmla="*/ 373902 h 594036"/>
              <a:gd name="connsiteX17" fmla="*/ 3640667 w 7281333"/>
              <a:gd name="connsiteY17" fmla="*/ 356969 h 594036"/>
              <a:gd name="connsiteX18" fmla="*/ 3970867 w 7281333"/>
              <a:gd name="connsiteY18" fmla="*/ 340036 h 594036"/>
              <a:gd name="connsiteX19" fmla="*/ 4106333 w 7281333"/>
              <a:gd name="connsiteY19" fmla="*/ 323102 h 594036"/>
              <a:gd name="connsiteX20" fmla="*/ 4334933 w 7281333"/>
              <a:gd name="connsiteY20" fmla="*/ 297702 h 594036"/>
              <a:gd name="connsiteX21" fmla="*/ 4605867 w 7281333"/>
              <a:gd name="connsiteY21" fmla="*/ 289236 h 594036"/>
              <a:gd name="connsiteX22" fmla="*/ 4927600 w 7281333"/>
              <a:gd name="connsiteY22" fmla="*/ 272302 h 594036"/>
              <a:gd name="connsiteX23" fmla="*/ 5122333 w 7281333"/>
              <a:gd name="connsiteY23" fmla="*/ 255369 h 594036"/>
              <a:gd name="connsiteX24" fmla="*/ 5190067 w 7281333"/>
              <a:gd name="connsiteY24" fmla="*/ 246902 h 594036"/>
              <a:gd name="connsiteX25" fmla="*/ 5435600 w 7281333"/>
              <a:gd name="connsiteY25" fmla="*/ 238436 h 594036"/>
              <a:gd name="connsiteX26" fmla="*/ 5664200 w 7281333"/>
              <a:gd name="connsiteY26" fmla="*/ 221502 h 594036"/>
              <a:gd name="connsiteX27" fmla="*/ 5791200 w 7281333"/>
              <a:gd name="connsiteY27" fmla="*/ 204569 h 594036"/>
              <a:gd name="connsiteX28" fmla="*/ 5842000 w 7281333"/>
              <a:gd name="connsiteY28" fmla="*/ 196102 h 594036"/>
              <a:gd name="connsiteX29" fmla="*/ 5935133 w 7281333"/>
              <a:gd name="connsiteY29" fmla="*/ 187636 h 594036"/>
              <a:gd name="connsiteX30" fmla="*/ 5960533 w 7281333"/>
              <a:gd name="connsiteY30" fmla="*/ 179169 h 594036"/>
              <a:gd name="connsiteX31" fmla="*/ 6121400 w 7281333"/>
              <a:gd name="connsiteY31" fmla="*/ 162236 h 594036"/>
              <a:gd name="connsiteX32" fmla="*/ 6341533 w 7281333"/>
              <a:gd name="connsiteY32" fmla="*/ 153769 h 594036"/>
              <a:gd name="connsiteX33" fmla="*/ 6366933 w 7281333"/>
              <a:gd name="connsiteY33" fmla="*/ 145302 h 594036"/>
              <a:gd name="connsiteX34" fmla="*/ 6417733 w 7281333"/>
              <a:gd name="connsiteY34" fmla="*/ 136836 h 594036"/>
              <a:gd name="connsiteX35" fmla="*/ 6434667 w 7281333"/>
              <a:gd name="connsiteY35" fmla="*/ 119902 h 594036"/>
              <a:gd name="connsiteX36" fmla="*/ 6477000 w 7281333"/>
              <a:gd name="connsiteY36" fmla="*/ 102969 h 594036"/>
              <a:gd name="connsiteX37" fmla="*/ 6510867 w 7281333"/>
              <a:gd name="connsiteY37" fmla="*/ 86036 h 594036"/>
              <a:gd name="connsiteX38" fmla="*/ 6595533 w 7281333"/>
              <a:gd name="connsiteY38" fmla="*/ 69102 h 594036"/>
              <a:gd name="connsiteX39" fmla="*/ 6620933 w 7281333"/>
              <a:gd name="connsiteY39" fmla="*/ 60636 h 594036"/>
              <a:gd name="connsiteX40" fmla="*/ 7095067 w 7281333"/>
              <a:gd name="connsiteY40" fmla="*/ 43702 h 594036"/>
              <a:gd name="connsiteX41" fmla="*/ 7179733 w 7281333"/>
              <a:gd name="connsiteY41" fmla="*/ 35236 h 594036"/>
              <a:gd name="connsiteX42" fmla="*/ 7230533 w 7281333"/>
              <a:gd name="connsiteY42" fmla="*/ 9836 h 594036"/>
              <a:gd name="connsiteX43" fmla="*/ 7281333 w 7281333"/>
              <a:gd name="connsiteY43" fmla="*/ 1369 h 59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281333" h="594036">
                <a:moveTo>
                  <a:pt x="0" y="594036"/>
                </a:moveTo>
                <a:cubicBezTo>
                  <a:pt x="16933" y="588391"/>
                  <a:pt x="35948" y="587003"/>
                  <a:pt x="50800" y="577102"/>
                </a:cubicBezTo>
                <a:cubicBezTo>
                  <a:pt x="59267" y="571458"/>
                  <a:pt x="66285" y="562457"/>
                  <a:pt x="76200" y="560169"/>
                </a:cubicBezTo>
                <a:cubicBezTo>
                  <a:pt x="103837" y="553791"/>
                  <a:pt x="132525" y="552792"/>
                  <a:pt x="160867" y="551702"/>
                </a:cubicBezTo>
                <a:cubicBezTo>
                  <a:pt x="279346" y="547145"/>
                  <a:pt x="397934" y="546058"/>
                  <a:pt x="516467" y="543236"/>
                </a:cubicBezTo>
                <a:cubicBezTo>
                  <a:pt x="697089" y="534769"/>
                  <a:pt x="878909" y="540265"/>
                  <a:pt x="1058333" y="517836"/>
                </a:cubicBezTo>
                <a:cubicBezTo>
                  <a:pt x="1159789" y="505154"/>
                  <a:pt x="1103392" y="511259"/>
                  <a:pt x="1227667" y="500902"/>
                </a:cubicBezTo>
                <a:cubicBezTo>
                  <a:pt x="1319119" y="482613"/>
                  <a:pt x="1248982" y="494611"/>
                  <a:pt x="1413933" y="483969"/>
                </a:cubicBezTo>
                <a:lnTo>
                  <a:pt x="1532467" y="475502"/>
                </a:lnTo>
                <a:cubicBezTo>
                  <a:pt x="1657639" y="450469"/>
                  <a:pt x="1494388" y="481396"/>
                  <a:pt x="1786467" y="450102"/>
                </a:cubicBezTo>
                <a:cubicBezTo>
                  <a:pt x="1795341" y="449151"/>
                  <a:pt x="1803004" y="442679"/>
                  <a:pt x="1811867" y="441636"/>
                </a:cubicBezTo>
                <a:cubicBezTo>
                  <a:pt x="1948452" y="425568"/>
                  <a:pt x="2328088" y="425215"/>
                  <a:pt x="2353733" y="424702"/>
                </a:cubicBezTo>
                <a:cubicBezTo>
                  <a:pt x="2398889" y="421880"/>
                  <a:pt x="2443994" y="418081"/>
                  <a:pt x="2489200" y="416236"/>
                </a:cubicBezTo>
                <a:cubicBezTo>
                  <a:pt x="2582299" y="412436"/>
                  <a:pt x="2675488" y="411218"/>
                  <a:pt x="2768600" y="407769"/>
                </a:cubicBezTo>
                <a:cubicBezTo>
                  <a:pt x="2827893" y="405573"/>
                  <a:pt x="2887133" y="402124"/>
                  <a:pt x="2946400" y="399302"/>
                </a:cubicBezTo>
                <a:cubicBezTo>
                  <a:pt x="3005828" y="390813"/>
                  <a:pt x="3033745" y="385793"/>
                  <a:pt x="3098800" y="382369"/>
                </a:cubicBezTo>
                <a:cubicBezTo>
                  <a:pt x="3174947" y="378361"/>
                  <a:pt x="3251231" y="377472"/>
                  <a:pt x="3327400" y="373902"/>
                </a:cubicBezTo>
                <a:lnTo>
                  <a:pt x="3640667" y="356969"/>
                </a:lnTo>
                <a:lnTo>
                  <a:pt x="3970867" y="340036"/>
                </a:lnTo>
                <a:lnTo>
                  <a:pt x="4106333" y="323102"/>
                </a:lnTo>
                <a:cubicBezTo>
                  <a:pt x="4202733" y="310528"/>
                  <a:pt x="4199815" y="305497"/>
                  <a:pt x="4334933" y="297702"/>
                </a:cubicBezTo>
                <a:cubicBezTo>
                  <a:pt x="4425138" y="292498"/>
                  <a:pt x="4515556" y="292058"/>
                  <a:pt x="4605867" y="289236"/>
                </a:cubicBezTo>
                <a:cubicBezTo>
                  <a:pt x="4751700" y="264929"/>
                  <a:pt x="4608415" y="286488"/>
                  <a:pt x="4927600" y="272302"/>
                </a:cubicBezTo>
                <a:cubicBezTo>
                  <a:pt x="4972342" y="270314"/>
                  <a:pt x="5073201" y="260828"/>
                  <a:pt x="5122333" y="255369"/>
                </a:cubicBezTo>
                <a:cubicBezTo>
                  <a:pt x="5144948" y="252856"/>
                  <a:pt x="5167346" y="248130"/>
                  <a:pt x="5190067" y="246902"/>
                </a:cubicBezTo>
                <a:cubicBezTo>
                  <a:pt x="5271841" y="242482"/>
                  <a:pt x="5353756" y="241258"/>
                  <a:pt x="5435600" y="238436"/>
                </a:cubicBezTo>
                <a:cubicBezTo>
                  <a:pt x="5536690" y="213163"/>
                  <a:pt x="5434440" y="236325"/>
                  <a:pt x="5664200" y="221502"/>
                </a:cubicBezTo>
                <a:cubicBezTo>
                  <a:pt x="5681007" y="220418"/>
                  <a:pt x="5771442" y="207609"/>
                  <a:pt x="5791200" y="204569"/>
                </a:cubicBezTo>
                <a:cubicBezTo>
                  <a:pt x="5808167" y="201959"/>
                  <a:pt x="5824951" y="198108"/>
                  <a:pt x="5842000" y="196102"/>
                </a:cubicBezTo>
                <a:cubicBezTo>
                  <a:pt x="5872959" y="192460"/>
                  <a:pt x="5904089" y="190458"/>
                  <a:pt x="5935133" y="187636"/>
                </a:cubicBezTo>
                <a:cubicBezTo>
                  <a:pt x="5943600" y="184814"/>
                  <a:pt x="5951875" y="181334"/>
                  <a:pt x="5960533" y="179169"/>
                </a:cubicBezTo>
                <a:cubicBezTo>
                  <a:pt x="6016244" y="165241"/>
                  <a:pt x="6058609" y="165376"/>
                  <a:pt x="6121400" y="162236"/>
                </a:cubicBezTo>
                <a:cubicBezTo>
                  <a:pt x="6194740" y="158569"/>
                  <a:pt x="6268155" y="156591"/>
                  <a:pt x="6341533" y="153769"/>
                </a:cubicBezTo>
                <a:cubicBezTo>
                  <a:pt x="6350000" y="150947"/>
                  <a:pt x="6358221" y="147238"/>
                  <a:pt x="6366933" y="145302"/>
                </a:cubicBezTo>
                <a:cubicBezTo>
                  <a:pt x="6383691" y="141578"/>
                  <a:pt x="6401659" y="142864"/>
                  <a:pt x="6417733" y="136836"/>
                </a:cubicBezTo>
                <a:cubicBezTo>
                  <a:pt x="6425208" y="134033"/>
                  <a:pt x="6427736" y="123863"/>
                  <a:pt x="6434667" y="119902"/>
                </a:cubicBezTo>
                <a:cubicBezTo>
                  <a:pt x="6447863" y="112362"/>
                  <a:pt x="6463112" y="109141"/>
                  <a:pt x="6477000" y="102969"/>
                </a:cubicBezTo>
                <a:cubicBezTo>
                  <a:pt x="6488534" y="97843"/>
                  <a:pt x="6499049" y="90468"/>
                  <a:pt x="6510867" y="86036"/>
                </a:cubicBezTo>
                <a:cubicBezTo>
                  <a:pt x="6535405" y="76834"/>
                  <a:pt x="6571587" y="74423"/>
                  <a:pt x="6595533" y="69102"/>
                </a:cubicBezTo>
                <a:cubicBezTo>
                  <a:pt x="6604245" y="67166"/>
                  <a:pt x="6612033" y="61295"/>
                  <a:pt x="6620933" y="60636"/>
                </a:cubicBezTo>
                <a:cubicBezTo>
                  <a:pt x="6692327" y="55348"/>
                  <a:pt x="7052373" y="45036"/>
                  <a:pt x="7095067" y="43702"/>
                </a:cubicBezTo>
                <a:cubicBezTo>
                  <a:pt x="7123289" y="40880"/>
                  <a:pt x="7151700" y="39549"/>
                  <a:pt x="7179733" y="35236"/>
                </a:cubicBezTo>
                <a:cubicBezTo>
                  <a:pt x="7216833" y="29528"/>
                  <a:pt x="7195373" y="24904"/>
                  <a:pt x="7230533" y="9836"/>
                </a:cubicBezTo>
                <a:cubicBezTo>
                  <a:pt x="7253484" y="0"/>
                  <a:pt x="7260715" y="1369"/>
                  <a:pt x="7281333" y="1369"/>
                </a:cubicBezTo>
              </a:path>
            </a:pathLst>
          </a:cu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2" name="Figura a mano libera 321"/>
          <p:cNvSpPr/>
          <p:nvPr/>
        </p:nvSpPr>
        <p:spPr bwMode="auto">
          <a:xfrm>
            <a:off x="694267" y="5715000"/>
            <a:ext cx="7205133" cy="524933"/>
          </a:xfrm>
          <a:custGeom>
            <a:avLst/>
            <a:gdLst>
              <a:gd name="connsiteX0" fmla="*/ 0 w 7205133"/>
              <a:gd name="connsiteY0" fmla="*/ 0 h 524933"/>
              <a:gd name="connsiteX1" fmla="*/ 702733 w 7205133"/>
              <a:gd name="connsiteY1" fmla="*/ 8467 h 524933"/>
              <a:gd name="connsiteX2" fmla="*/ 905933 w 7205133"/>
              <a:gd name="connsiteY2" fmla="*/ 16933 h 524933"/>
              <a:gd name="connsiteX3" fmla="*/ 931333 w 7205133"/>
              <a:gd name="connsiteY3" fmla="*/ 25400 h 524933"/>
              <a:gd name="connsiteX4" fmla="*/ 1185333 w 7205133"/>
              <a:gd name="connsiteY4" fmla="*/ 42333 h 524933"/>
              <a:gd name="connsiteX5" fmla="*/ 1363133 w 7205133"/>
              <a:gd name="connsiteY5" fmla="*/ 76200 h 524933"/>
              <a:gd name="connsiteX6" fmla="*/ 1447800 w 7205133"/>
              <a:gd name="connsiteY6" fmla="*/ 93133 h 524933"/>
              <a:gd name="connsiteX7" fmla="*/ 1549400 w 7205133"/>
              <a:gd name="connsiteY7" fmla="*/ 101600 h 524933"/>
              <a:gd name="connsiteX8" fmla="*/ 1617133 w 7205133"/>
              <a:gd name="connsiteY8" fmla="*/ 118533 h 524933"/>
              <a:gd name="connsiteX9" fmla="*/ 1727200 w 7205133"/>
              <a:gd name="connsiteY9" fmla="*/ 127000 h 524933"/>
              <a:gd name="connsiteX10" fmla="*/ 1938866 w 7205133"/>
              <a:gd name="connsiteY10" fmla="*/ 143933 h 524933"/>
              <a:gd name="connsiteX11" fmla="*/ 2540000 w 7205133"/>
              <a:gd name="connsiteY11" fmla="*/ 152400 h 524933"/>
              <a:gd name="connsiteX12" fmla="*/ 2582333 w 7205133"/>
              <a:gd name="connsiteY12" fmla="*/ 160867 h 524933"/>
              <a:gd name="connsiteX13" fmla="*/ 2607733 w 7205133"/>
              <a:gd name="connsiteY13" fmla="*/ 169333 h 524933"/>
              <a:gd name="connsiteX14" fmla="*/ 2700866 w 7205133"/>
              <a:gd name="connsiteY14" fmla="*/ 186267 h 524933"/>
              <a:gd name="connsiteX15" fmla="*/ 2734733 w 7205133"/>
              <a:gd name="connsiteY15" fmla="*/ 194733 h 524933"/>
              <a:gd name="connsiteX16" fmla="*/ 2836333 w 7205133"/>
              <a:gd name="connsiteY16" fmla="*/ 220133 h 524933"/>
              <a:gd name="connsiteX17" fmla="*/ 2921000 w 7205133"/>
              <a:gd name="connsiteY17" fmla="*/ 254000 h 524933"/>
              <a:gd name="connsiteX18" fmla="*/ 2988733 w 7205133"/>
              <a:gd name="connsiteY18" fmla="*/ 270933 h 524933"/>
              <a:gd name="connsiteX19" fmla="*/ 3014133 w 7205133"/>
              <a:gd name="connsiteY19" fmla="*/ 279400 h 524933"/>
              <a:gd name="connsiteX20" fmla="*/ 3276600 w 7205133"/>
              <a:gd name="connsiteY20" fmla="*/ 270933 h 524933"/>
              <a:gd name="connsiteX21" fmla="*/ 3454400 w 7205133"/>
              <a:gd name="connsiteY21" fmla="*/ 279400 h 524933"/>
              <a:gd name="connsiteX22" fmla="*/ 3911600 w 7205133"/>
              <a:gd name="connsiteY22" fmla="*/ 287867 h 524933"/>
              <a:gd name="connsiteX23" fmla="*/ 4597400 w 7205133"/>
              <a:gd name="connsiteY23" fmla="*/ 313267 h 524933"/>
              <a:gd name="connsiteX24" fmla="*/ 4766733 w 7205133"/>
              <a:gd name="connsiteY24" fmla="*/ 321733 h 524933"/>
              <a:gd name="connsiteX25" fmla="*/ 5046133 w 7205133"/>
              <a:gd name="connsiteY25" fmla="*/ 338667 h 524933"/>
              <a:gd name="connsiteX26" fmla="*/ 5113866 w 7205133"/>
              <a:gd name="connsiteY26" fmla="*/ 347133 h 524933"/>
              <a:gd name="connsiteX27" fmla="*/ 5147733 w 7205133"/>
              <a:gd name="connsiteY27" fmla="*/ 364067 h 524933"/>
              <a:gd name="connsiteX28" fmla="*/ 5232400 w 7205133"/>
              <a:gd name="connsiteY28" fmla="*/ 372533 h 524933"/>
              <a:gd name="connsiteX29" fmla="*/ 5334000 w 7205133"/>
              <a:gd name="connsiteY29" fmla="*/ 397933 h 524933"/>
              <a:gd name="connsiteX30" fmla="*/ 5562600 w 7205133"/>
              <a:gd name="connsiteY30" fmla="*/ 414867 h 524933"/>
              <a:gd name="connsiteX31" fmla="*/ 6045200 w 7205133"/>
              <a:gd name="connsiteY31" fmla="*/ 423333 h 524933"/>
              <a:gd name="connsiteX32" fmla="*/ 6544733 w 7205133"/>
              <a:gd name="connsiteY32" fmla="*/ 440267 h 524933"/>
              <a:gd name="connsiteX33" fmla="*/ 6714066 w 7205133"/>
              <a:gd name="connsiteY33" fmla="*/ 457200 h 524933"/>
              <a:gd name="connsiteX34" fmla="*/ 6739466 w 7205133"/>
              <a:gd name="connsiteY34" fmla="*/ 465667 h 524933"/>
              <a:gd name="connsiteX35" fmla="*/ 6781800 w 7205133"/>
              <a:gd name="connsiteY35" fmla="*/ 474133 h 524933"/>
              <a:gd name="connsiteX36" fmla="*/ 6815666 w 7205133"/>
              <a:gd name="connsiteY36" fmla="*/ 482600 h 524933"/>
              <a:gd name="connsiteX37" fmla="*/ 7010400 w 7205133"/>
              <a:gd name="connsiteY37" fmla="*/ 491067 h 524933"/>
              <a:gd name="connsiteX38" fmla="*/ 7078133 w 7205133"/>
              <a:gd name="connsiteY38" fmla="*/ 508000 h 524933"/>
              <a:gd name="connsiteX39" fmla="*/ 7128933 w 7205133"/>
              <a:gd name="connsiteY39" fmla="*/ 524933 h 524933"/>
              <a:gd name="connsiteX40" fmla="*/ 7205133 w 7205133"/>
              <a:gd name="connsiteY40" fmla="*/ 524933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05133" h="524933">
                <a:moveTo>
                  <a:pt x="0" y="0"/>
                </a:moveTo>
                <a:lnTo>
                  <a:pt x="702733" y="8467"/>
                </a:lnTo>
                <a:cubicBezTo>
                  <a:pt x="770513" y="9734"/>
                  <a:pt x="838326" y="11925"/>
                  <a:pt x="905933" y="16933"/>
                </a:cubicBezTo>
                <a:cubicBezTo>
                  <a:pt x="914833" y="17592"/>
                  <a:pt x="922445" y="24592"/>
                  <a:pt x="931333" y="25400"/>
                </a:cubicBezTo>
                <a:cubicBezTo>
                  <a:pt x="1015839" y="33082"/>
                  <a:pt x="1100666" y="36689"/>
                  <a:pt x="1185333" y="42333"/>
                </a:cubicBezTo>
                <a:cubicBezTo>
                  <a:pt x="1288387" y="57056"/>
                  <a:pt x="1217422" y="45524"/>
                  <a:pt x="1363133" y="76200"/>
                </a:cubicBezTo>
                <a:cubicBezTo>
                  <a:pt x="1363146" y="76203"/>
                  <a:pt x="1447787" y="93132"/>
                  <a:pt x="1447800" y="93133"/>
                </a:cubicBezTo>
                <a:lnTo>
                  <a:pt x="1549400" y="101600"/>
                </a:lnTo>
                <a:cubicBezTo>
                  <a:pt x="1575782" y="110394"/>
                  <a:pt x="1586478" y="115127"/>
                  <a:pt x="1617133" y="118533"/>
                </a:cubicBezTo>
                <a:cubicBezTo>
                  <a:pt x="1653705" y="122597"/>
                  <a:pt x="1690530" y="123944"/>
                  <a:pt x="1727200" y="127000"/>
                </a:cubicBezTo>
                <a:cubicBezTo>
                  <a:pt x="1782284" y="131591"/>
                  <a:pt x="1887719" y="142730"/>
                  <a:pt x="1938866" y="143933"/>
                </a:cubicBezTo>
                <a:lnTo>
                  <a:pt x="2540000" y="152400"/>
                </a:lnTo>
                <a:cubicBezTo>
                  <a:pt x="2554111" y="155222"/>
                  <a:pt x="2568372" y="157377"/>
                  <a:pt x="2582333" y="160867"/>
                </a:cubicBezTo>
                <a:cubicBezTo>
                  <a:pt x="2590991" y="163031"/>
                  <a:pt x="2599075" y="167169"/>
                  <a:pt x="2607733" y="169333"/>
                </a:cubicBezTo>
                <a:cubicBezTo>
                  <a:pt x="2644059" y="178414"/>
                  <a:pt x="2663119" y="178718"/>
                  <a:pt x="2700866" y="186267"/>
                </a:cubicBezTo>
                <a:cubicBezTo>
                  <a:pt x="2712276" y="188549"/>
                  <a:pt x="2723444" y="191911"/>
                  <a:pt x="2734733" y="194733"/>
                </a:cubicBezTo>
                <a:cubicBezTo>
                  <a:pt x="2787943" y="230208"/>
                  <a:pt x="2733578" y="199582"/>
                  <a:pt x="2836333" y="220133"/>
                </a:cubicBezTo>
                <a:cubicBezTo>
                  <a:pt x="2884504" y="229767"/>
                  <a:pt x="2881494" y="237069"/>
                  <a:pt x="2921000" y="254000"/>
                </a:cubicBezTo>
                <a:cubicBezTo>
                  <a:pt x="2948100" y="265614"/>
                  <a:pt x="2956919" y="262980"/>
                  <a:pt x="2988733" y="270933"/>
                </a:cubicBezTo>
                <a:cubicBezTo>
                  <a:pt x="2997391" y="273098"/>
                  <a:pt x="3005666" y="276578"/>
                  <a:pt x="3014133" y="279400"/>
                </a:cubicBezTo>
                <a:cubicBezTo>
                  <a:pt x="3101622" y="276578"/>
                  <a:pt x="3189065" y="270933"/>
                  <a:pt x="3276600" y="270933"/>
                </a:cubicBezTo>
                <a:cubicBezTo>
                  <a:pt x="3335934" y="270933"/>
                  <a:pt x="3395087" y="277818"/>
                  <a:pt x="3454400" y="279400"/>
                </a:cubicBezTo>
                <a:lnTo>
                  <a:pt x="3911600" y="287867"/>
                </a:lnTo>
                <a:cubicBezTo>
                  <a:pt x="4171296" y="339802"/>
                  <a:pt x="3835690" y="275184"/>
                  <a:pt x="4597400" y="313267"/>
                </a:cubicBezTo>
                <a:lnTo>
                  <a:pt x="4766733" y="321733"/>
                </a:lnTo>
                <a:lnTo>
                  <a:pt x="5046133" y="338667"/>
                </a:lnTo>
                <a:cubicBezTo>
                  <a:pt x="5068711" y="341489"/>
                  <a:pt x="5091792" y="341615"/>
                  <a:pt x="5113866" y="347133"/>
                </a:cubicBezTo>
                <a:cubicBezTo>
                  <a:pt x="5126111" y="350194"/>
                  <a:pt x="5135392" y="361422"/>
                  <a:pt x="5147733" y="364067"/>
                </a:cubicBezTo>
                <a:cubicBezTo>
                  <a:pt x="5175466" y="370010"/>
                  <a:pt x="5204178" y="369711"/>
                  <a:pt x="5232400" y="372533"/>
                </a:cubicBezTo>
                <a:cubicBezTo>
                  <a:pt x="5285028" y="398849"/>
                  <a:pt x="5256606" y="389334"/>
                  <a:pt x="5334000" y="397933"/>
                </a:cubicBezTo>
                <a:cubicBezTo>
                  <a:pt x="5410548" y="406438"/>
                  <a:pt x="5485143" y="412774"/>
                  <a:pt x="5562600" y="414867"/>
                </a:cubicBezTo>
                <a:lnTo>
                  <a:pt x="6045200" y="423333"/>
                </a:lnTo>
                <a:lnTo>
                  <a:pt x="6544733" y="440267"/>
                </a:lnTo>
                <a:cubicBezTo>
                  <a:pt x="6567458" y="442333"/>
                  <a:pt x="6685473" y="452434"/>
                  <a:pt x="6714066" y="457200"/>
                </a:cubicBezTo>
                <a:cubicBezTo>
                  <a:pt x="6722869" y="458667"/>
                  <a:pt x="6730808" y="463503"/>
                  <a:pt x="6739466" y="465667"/>
                </a:cubicBezTo>
                <a:cubicBezTo>
                  <a:pt x="6753427" y="469157"/>
                  <a:pt x="6767752" y="471011"/>
                  <a:pt x="6781800" y="474133"/>
                </a:cubicBezTo>
                <a:cubicBezTo>
                  <a:pt x="6793159" y="476657"/>
                  <a:pt x="6804062" y="481740"/>
                  <a:pt x="6815666" y="482600"/>
                </a:cubicBezTo>
                <a:cubicBezTo>
                  <a:pt x="6880461" y="487400"/>
                  <a:pt x="6945489" y="488245"/>
                  <a:pt x="7010400" y="491067"/>
                </a:cubicBezTo>
                <a:cubicBezTo>
                  <a:pt x="7032978" y="496711"/>
                  <a:pt x="7056055" y="500641"/>
                  <a:pt x="7078133" y="508000"/>
                </a:cubicBezTo>
                <a:cubicBezTo>
                  <a:pt x="7095066" y="513644"/>
                  <a:pt x="7111084" y="524933"/>
                  <a:pt x="7128933" y="524933"/>
                </a:cubicBezTo>
                <a:lnTo>
                  <a:pt x="7205133" y="524933"/>
                </a:lnTo>
              </a:path>
            </a:pathLst>
          </a:cu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
                                        <p:tgtEl>
                                          <p:spTgt spid="3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8"/>
                                        </p:tgtEl>
                                        <p:attrNameLst>
                                          <p:attrName>style.visibility</p:attrName>
                                        </p:attrNameLst>
                                      </p:cBhvr>
                                      <p:to>
                                        <p:strVal val="visible"/>
                                      </p:to>
                                    </p:set>
                                    <p:animEffect transition="in" filter="fade">
                                      <p:cBhvr>
                                        <p:cTn id="11" dur="500"/>
                                        <p:tgtEl>
                                          <p:spTgt spid="3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down)">
                                      <p:cBhvr>
                                        <p:cTn id="16" dur="500"/>
                                        <p:tgtEl>
                                          <p:spTgt spid="7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20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1"/>
                                        </p:tgtEl>
                                        <p:attrNameLst>
                                          <p:attrName>style.visibility</p:attrName>
                                        </p:attrNameLst>
                                      </p:cBhvr>
                                      <p:to>
                                        <p:strVal val="visible"/>
                                      </p:to>
                                    </p:set>
                                    <p:animEffect transition="in" filter="fade">
                                      <p:cBhvr>
                                        <p:cTn id="29" dur="500"/>
                                        <p:tgtEl>
                                          <p:spTgt spid="25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1"/>
                                        </p:tgtEl>
                                        <p:attrNameLst>
                                          <p:attrName>style.visibility</p:attrName>
                                        </p:attrNameLst>
                                      </p:cBhvr>
                                      <p:to>
                                        <p:strVal val="visible"/>
                                      </p:to>
                                    </p:set>
                                    <p:animEffect transition="in" filter="fade">
                                      <p:cBhvr>
                                        <p:cTn id="38" dur="500"/>
                                        <p:tgtEl>
                                          <p:spTgt spid="3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83"/>
                                        </p:tgtEl>
                                        <p:attrNameLst>
                                          <p:attrName>style.visibility</p:attrName>
                                        </p:attrNameLst>
                                      </p:cBhvr>
                                      <p:to>
                                        <p:strVal val="visible"/>
                                      </p:to>
                                    </p:set>
                                    <p:animEffect transition="in" filter="wipe(left)">
                                      <p:cBhvr>
                                        <p:cTn id="43" dur="500"/>
                                        <p:tgtEl>
                                          <p:spTgt spid="183"/>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84"/>
                                        </p:tgtEl>
                                        <p:attrNameLst>
                                          <p:attrName>style.visibility</p:attrName>
                                        </p:attrNameLst>
                                      </p:cBhvr>
                                      <p:to>
                                        <p:strVal val="visible"/>
                                      </p:to>
                                    </p:set>
                                    <p:animEffect transition="in" filter="wipe(right)">
                                      <p:cBhvr>
                                        <p:cTn id="46" dur="500"/>
                                        <p:tgtEl>
                                          <p:spTgt spid="184"/>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2"/>
                                        </p:tgtEl>
                                        <p:attrNameLst>
                                          <p:attrName>style.visibility</p:attrName>
                                        </p:attrNameLst>
                                      </p:cBhvr>
                                      <p:to>
                                        <p:strVal val="visible"/>
                                      </p:to>
                                    </p:set>
                                    <p:animEffect transition="in" filter="fade">
                                      <p:cBhvr>
                                        <p:cTn id="55" dur="500"/>
                                        <p:tgtEl>
                                          <p:spTgt spid="3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1"/>
                                        </p:tgtEl>
                                        <p:attrNameLst>
                                          <p:attrName>style.visibility</p:attrName>
                                        </p:attrNameLst>
                                      </p:cBhvr>
                                      <p:to>
                                        <p:strVal val="visible"/>
                                      </p:to>
                                    </p:set>
                                    <p:animEffect transition="in" filter="wipe(left)">
                                      <p:cBhvr>
                                        <p:cTn id="60" dur="500"/>
                                        <p:tgtEl>
                                          <p:spTgt spid="32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22"/>
                                        </p:tgtEl>
                                        <p:attrNameLst>
                                          <p:attrName>style.visibility</p:attrName>
                                        </p:attrNameLst>
                                      </p:cBhvr>
                                      <p:to>
                                        <p:strVal val="visible"/>
                                      </p:to>
                                    </p:set>
                                    <p:animEffect transition="in" filter="wipe(left)">
                                      <p:cBhvr>
                                        <p:cTn id="64"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0" grpId="0"/>
      <p:bldP spid="81" grpId="0"/>
      <p:bldP spid="311" grpId="0" animBg="1"/>
      <p:bldP spid="312" grpId="0" animBg="1"/>
      <p:bldP spid="183" grpId="0" animBg="1"/>
      <p:bldP spid="184" grpId="0" animBg="1"/>
      <p:bldP spid="318" grpId="0"/>
      <p:bldP spid="321" grpId="0" animBg="1"/>
      <p:bldP spid="32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4" name="Rectangle 4"/>
          <p:cNvSpPr>
            <a:spLocks noChangeArrowheads="1"/>
          </p:cNvSpPr>
          <p:nvPr/>
        </p:nvSpPr>
        <p:spPr bwMode="auto">
          <a:xfrm>
            <a:off x="1831975" y="1393825"/>
            <a:ext cx="6365875" cy="4271963"/>
          </a:xfrm>
          <a:prstGeom prst="rect">
            <a:avLst/>
          </a:prstGeom>
          <a:solidFill>
            <a:schemeClr val="bg1"/>
          </a:solidFill>
          <a:ln w="19050">
            <a:solidFill>
              <a:schemeClr val="tx1"/>
            </a:solidFill>
            <a:miter lim="800000"/>
            <a:headEnd/>
            <a:tailEnd/>
          </a:ln>
        </p:spPr>
        <p:txBody>
          <a:bodyPr wrap="none" anchor="ctr"/>
          <a:lstStyle/>
          <a:p>
            <a:endParaRPr lang="it-IT">
              <a:latin typeface="Calibri" pitchFamily="34" charset="0"/>
            </a:endParaRPr>
          </a:p>
        </p:txBody>
      </p:sp>
      <p:sp>
        <p:nvSpPr>
          <p:cNvPr id="5" name="Text Box 6"/>
          <p:cNvSpPr txBox="1">
            <a:spLocks noChangeArrowheads="1"/>
          </p:cNvSpPr>
          <p:nvPr/>
        </p:nvSpPr>
        <p:spPr bwMode="auto">
          <a:xfrm>
            <a:off x="1227138" y="1268413"/>
            <a:ext cx="609600"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-9</a:t>
            </a:r>
            <a:endParaRPr lang="en-US" b="1">
              <a:solidFill>
                <a:schemeClr val="bg1"/>
              </a:solidFill>
              <a:latin typeface="Calibri" pitchFamily="34" charset="0"/>
            </a:endParaRPr>
          </a:p>
        </p:txBody>
      </p:sp>
      <p:sp>
        <p:nvSpPr>
          <p:cNvPr id="6" name="Text Box 6"/>
          <p:cNvSpPr txBox="1">
            <a:spLocks noChangeArrowheads="1"/>
          </p:cNvSpPr>
          <p:nvPr/>
        </p:nvSpPr>
        <p:spPr bwMode="auto">
          <a:xfrm>
            <a:off x="1127125" y="197008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-10</a:t>
            </a:r>
            <a:endParaRPr lang="en-US" b="1">
              <a:solidFill>
                <a:schemeClr val="bg1"/>
              </a:solidFill>
              <a:latin typeface="Calibri" pitchFamily="34" charset="0"/>
            </a:endParaRPr>
          </a:p>
        </p:txBody>
      </p:sp>
      <p:sp>
        <p:nvSpPr>
          <p:cNvPr id="7" name="Text Box 6"/>
          <p:cNvSpPr txBox="1">
            <a:spLocks noChangeArrowheads="1"/>
          </p:cNvSpPr>
          <p:nvPr/>
        </p:nvSpPr>
        <p:spPr bwMode="auto">
          <a:xfrm>
            <a:off x="1127125" y="2632075"/>
            <a:ext cx="709613" cy="350838"/>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-11</a:t>
            </a:r>
            <a:endParaRPr lang="en-US" b="1">
              <a:solidFill>
                <a:schemeClr val="bg1"/>
              </a:solidFill>
              <a:latin typeface="Calibri" pitchFamily="34" charset="0"/>
            </a:endParaRPr>
          </a:p>
        </p:txBody>
      </p:sp>
      <p:sp>
        <p:nvSpPr>
          <p:cNvPr id="8" name="Text Box 6"/>
          <p:cNvSpPr txBox="1">
            <a:spLocks noChangeArrowheads="1"/>
          </p:cNvSpPr>
          <p:nvPr/>
        </p:nvSpPr>
        <p:spPr bwMode="auto">
          <a:xfrm>
            <a:off x="1127125" y="3371850"/>
            <a:ext cx="709613" cy="350838"/>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-12</a:t>
            </a:r>
            <a:endParaRPr lang="en-US" b="1">
              <a:solidFill>
                <a:schemeClr val="bg1"/>
              </a:solidFill>
              <a:latin typeface="Calibri" pitchFamily="34" charset="0"/>
            </a:endParaRPr>
          </a:p>
        </p:txBody>
      </p:sp>
      <p:sp>
        <p:nvSpPr>
          <p:cNvPr id="9" name="Text Box 6"/>
          <p:cNvSpPr txBox="1">
            <a:spLocks noChangeArrowheads="1"/>
          </p:cNvSpPr>
          <p:nvPr/>
        </p:nvSpPr>
        <p:spPr bwMode="auto">
          <a:xfrm>
            <a:off x="1127125" y="4087813"/>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-13</a:t>
            </a:r>
            <a:endParaRPr lang="en-US" b="1">
              <a:solidFill>
                <a:schemeClr val="bg1"/>
              </a:solidFill>
              <a:latin typeface="Calibri" pitchFamily="34" charset="0"/>
            </a:endParaRPr>
          </a:p>
        </p:txBody>
      </p:sp>
      <p:sp>
        <p:nvSpPr>
          <p:cNvPr id="10" name="Text Box 6"/>
          <p:cNvSpPr txBox="1">
            <a:spLocks noChangeArrowheads="1"/>
          </p:cNvSpPr>
          <p:nvPr/>
        </p:nvSpPr>
        <p:spPr bwMode="auto">
          <a:xfrm>
            <a:off x="1127125" y="4765675"/>
            <a:ext cx="709613" cy="350838"/>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-14</a:t>
            </a:r>
            <a:endParaRPr lang="en-US" b="1">
              <a:solidFill>
                <a:schemeClr val="bg1"/>
              </a:solidFill>
              <a:latin typeface="Calibri" pitchFamily="34" charset="0"/>
            </a:endParaRPr>
          </a:p>
        </p:txBody>
      </p:sp>
      <p:sp>
        <p:nvSpPr>
          <p:cNvPr id="11" name="Text Box 6"/>
          <p:cNvSpPr txBox="1">
            <a:spLocks noChangeArrowheads="1"/>
          </p:cNvSpPr>
          <p:nvPr/>
        </p:nvSpPr>
        <p:spPr bwMode="auto">
          <a:xfrm>
            <a:off x="1127125" y="5467350"/>
            <a:ext cx="709613" cy="350838"/>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-15</a:t>
            </a:r>
            <a:endParaRPr lang="en-US" b="1">
              <a:solidFill>
                <a:schemeClr val="bg1"/>
              </a:solidFill>
              <a:latin typeface="Calibri" pitchFamily="34" charset="0"/>
            </a:endParaRPr>
          </a:p>
        </p:txBody>
      </p:sp>
      <p:sp>
        <p:nvSpPr>
          <p:cNvPr id="12" name="Text Box 6"/>
          <p:cNvSpPr txBox="1">
            <a:spLocks noChangeArrowheads="1"/>
          </p:cNvSpPr>
          <p:nvPr/>
        </p:nvSpPr>
        <p:spPr bwMode="auto">
          <a:xfrm>
            <a:off x="1419225"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-12</a:t>
            </a:r>
            <a:endParaRPr lang="en-US" b="1">
              <a:solidFill>
                <a:schemeClr val="bg1"/>
              </a:solidFill>
              <a:latin typeface="Calibri" pitchFamily="34" charset="0"/>
            </a:endParaRPr>
          </a:p>
        </p:txBody>
      </p:sp>
      <p:sp>
        <p:nvSpPr>
          <p:cNvPr id="13" name="Text Box 6"/>
          <p:cNvSpPr txBox="1">
            <a:spLocks noChangeArrowheads="1"/>
          </p:cNvSpPr>
          <p:nvPr/>
        </p:nvSpPr>
        <p:spPr bwMode="auto">
          <a:xfrm>
            <a:off x="2660650"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-11</a:t>
            </a:r>
            <a:endParaRPr lang="en-US" b="1">
              <a:solidFill>
                <a:schemeClr val="bg1"/>
              </a:solidFill>
              <a:latin typeface="Calibri" pitchFamily="34" charset="0"/>
            </a:endParaRPr>
          </a:p>
        </p:txBody>
      </p:sp>
      <p:sp>
        <p:nvSpPr>
          <p:cNvPr id="14" name="Text Box 6"/>
          <p:cNvSpPr txBox="1">
            <a:spLocks noChangeArrowheads="1"/>
          </p:cNvSpPr>
          <p:nvPr/>
        </p:nvSpPr>
        <p:spPr bwMode="auto">
          <a:xfrm>
            <a:off x="3978275"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-10</a:t>
            </a:r>
            <a:endParaRPr lang="en-US" b="1">
              <a:solidFill>
                <a:schemeClr val="bg1"/>
              </a:solidFill>
              <a:latin typeface="Calibri" pitchFamily="34" charset="0"/>
            </a:endParaRPr>
          </a:p>
        </p:txBody>
      </p:sp>
      <p:sp>
        <p:nvSpPr>
          <p:cNvPr id="15" name="Text Box 6"/>
          <p:cNvSpPr txBox="1">
            <a:spLocks noChangeArrowheads="1"/>
          </p:cNvSpPr>
          <p:nvPr/>
        </p:nvSpPr>
        <p:spPr bwMode="auto">
          <a:xfrm>
            <a:off x="5265738" y="5710238"/>
            <a:ext cx="709612"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-9</a:t>
            </a:r>
            <a:endParaRPr lang="en-US" b="1">
              <a:solidFill>
                <a:schemeClr val="bg1"/>
              </a:solidFill>
              <a:latin typeface="Calibri" pitchFamily="34" charset="0"/>
            </a:endParaRPr>
          </a:p>
        </p:txBody>
      </p:sp>
      <p:sp>
        <p:nvSpPr>
          <p:cNvPr id="16" name="Text Box 6"/>
          <p:cNvSpPr txBox="1">
            <a:spLocks noChangeArrowheads="1"/>
          </p:cNvSpPr>
          <p:nvPr/>
        </p:nvSpPr>
        <p:spPr bwMode="auto">
          <a:xfrm>
            <a:off x="6527800"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-8</a:t>
            </a:r>
            <a:endParaRPr lang="en-US" b="1">
              <a:solidFill>
                <a:schemeClr val="bg1"/>
              </a:solidFill>
              <a:latin typeface="Calibri" pitchFamily="34" charset="0"/>
            </a:endParaRPr>
          </a:p>
        </p:txBody>
      </p:sp>
      <p:sp>
        <p:nvSpPr>
          <p:cNvPr id="17" name="Text Box 6"/>
          <p:cNvSpPr txBox="1">
            <a:spLocks noChangeArrowheads="1"/>
          </p:cNvSpPr>
          <p:nvPr/>
        </p:nvSpPr>
        <p:spPr bwMode="auto">
          <a:xfrm>
            <a:off x="7839075" y="5710238"/>
            <a:ext cx="709613" cy="350837"/>
          </a:xfrm>
          <a:prstGeom prst="rect">
            <a:avLst/>
          </a:prstGeom>
          <a:noFill/>
          <a:ln w="9525">
            <a:noFill/>
            <a:miter lim="800000"/>
            <a:headEnd/>
            <a:tailEnd/>
          </a:ln>
        </p:spPr>
        <p:txBody>
          <a:bodyPr>
            <a:spAutoFit/>
          </a:bodyPr>
          <a:lstStyle/>
          <a:p>
            <a:pPr algn="r">
              <a:spcBef>
                <a:spcPct val="50000"/>
              </a:spcBef>
            </a:pPr>
            <a:r>
              <a:rPr lang="en-US" sz="1700" b="1">
                <a:solidFill>
                  <a:schemeClr val="bg1"/>
                </a:solidFill>
                <a:latin typeface="Calibri" pitchFamily="34" charset="0"/>
              </a:rPr>
              <a:t>10</a:t>
            </a:r>
            <a:r>
              <a:rPr lang="en-US" sz="1700" b="1" baseline="30000">
                <a:solidFill>
                  <a:schemeClr val="bg1"/>
                </a:solidFill>
                <a:latin typeface="Calibri" pitchFamily="34" charset="0"/>
              </a:rPr>
              <a:t>-7</a:t>
            </a:r>
            <a:endParaRPr lang="en-US" b="1">
              <a:solidFill>
                <a:schemeClr val="bg1"/>
              </a:solidFill>
              <a:latin typeface="Calibri" pitchFamily="34" charset="0"/>
            </a:endParaRPr>
          </a:p>
        </p:txBody>
      </p:sp>
      <p:sp>
        <p:nvSpPr>
          <p:cNvPr id="18" name="Text Box 6"/>
          <p:cNvSpPr txBox="1">
            <a:spLocks noChangeArrowheads="1"/>
          </p:cNvSpPr>
          <p:nvPr/>
        </p:nvSpPr>
        <p:spPr bwMode="auto">
          <a:xfrm>
            <a:off x="3552825" y="5915025"/>
            <a:ext cx="2460625" cy="523875"/>
          </a:xfrm>
          <a:prstGeom prst="rect">
            <a:avLst/>
          </a:prstGeom>
          <a:noFill/>
          <a:ln w="9525">
            <a:noFill/>
            <a:miter lim="800000"/>
            <a:headEnd/>
            <a:tailEnd/>
          </a:ln>
        </p:spPr>
        <p:txBody>
          <a:bodyPr>
            <a:spAutoFit/>
          </a:bodyPr>
          <a:lstStyle/>
          <a:p>
            <a:pPr algn="ctr">
              <a:spcBef>
                <a:spcPct val="50000"/>
              </a:spcBef>
              <a:defRPr/>
            </a:pPr>
            <a:r>
              <a:rPr lang="en-US" sz="2800" baseline="30000">
                <a:solidFill>
                  <a:schemeClr val="bg1"/>
                </a:solidFill>
                <a:effectLst>
                  <a:outerShdw blurRad="38100" dist="38100" dir="2700000" algn="tl">
                    <a:srgbClr val="000000"/>
                  </a:outerShdw>
                </a:effectLst>
                <a:latin typeface="Calibri" pitchFamily="34" charset="0"/>
                <a:ea typeface="ＭＳ Ｐゴシック" pitchFamily="34" charset="-128"/>
              </a:rPr>
              <a:t>36</a:t>
            </a:r>
            <a:r>
              <a:rPr lang="en-US" sz="2800">
                <a:solidFill>
                  <a:schemeClr val="bg1"/>
                </a:solidFill>
                <a:effectLst>
                  <a:outerShdw blurRad="38100" dist="38100" dir="2700000" algn="tl">
                    <a:srgbClr val="000000"/>
                  </a:outerShdw>
                </a:effectLst>
                <a:latin typeface="Calibri" pitchFamily="34" charset="0"/>
                <a:ea typeface="ＭＳ Ｐゴシック" pitchFamily="34" charset="-128"/>
              </a:rPr>
              <a:t>Ar (cm</a:t>
            </a:r>
            <a:r>
              <a:rPr lang="en-US" sz="2800" baseline="3000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sz="2800">
                <a:solidFill>
                  <a:schemeClr val="bg1"/>
                </a:solidFill>
                <a:effectLst>
                  <a:outerShdw blurRad="38100" dist="38100" dir="2700000" algn="tl">
                    <a:srgbClr val="000000"/>
                  </a:outerShdw>
                </a:effectLst>
                <a:latin typeface="Calibri" pitchFamily="34" charset="0"/>
                <a:ea typeface="ＭＳ Ｐゴシック" pitchFamily="34" charset="-128"/>
              </a:rPr>
              <a:t> g</a:t>
            </a:r>
            <a:r>
              <a:rPr lang="en-US" sz="2800" baseline="30000">
                <a:solidFill>
                  <a:schemeClr val="bg1"/>
                </a:solidFill>
                <a:effectLst>
                  <a:outerShdw blurRad="38100" dist="38100" dir="2700000" algn="tl">
                    <a:srgbClr val="000000"/>
                  </a:outerShdw>
                </a:effectLst>
                <a:latin typeface="Calibri" pitchFamily="34" charset="0"/>
                <a:ea typeface="ＭＳ Ｐゴシック" pitchFamily="34" charset="-128"/>
              </a:rPr>
              <a:t>-1</a:t>
            </a:r>
            <a:r>
              <a:rPr lang="en-US" sz="2800">
                <a:solidFill>
                  <a:schemeClr val="bg1"/>
                </a:solidFill>
                <a:effectLst>
                  <a:outerShdw blurRad="38100" dist="38100" dir="2700000" algn="tl">
                    <a:srgbClr val="000000"/>
                  </a:outerShdw>
                </a:effectLst>
                <a:latin typeface="Calibri" pitchFamily="34" charset="0"/>
                <a:ea typeface="ＭＳ Ｐゴシック" pitchFamily="34" charset="-128"/>
              </a:rPr>
              <a:t>)</a:t>
            </a:r>
          </a:p>
        </p:txBody>
      </p:sp>
      <p:sp>
        <p:nvSpPr>
          <p:cNvPr id="19" name="Text Box 6"/>
          <p:cNvSpPr txBox="1">
            <a:spLocks noChangeArrowheads="1"/>
          </p:cNvSpPr>
          <p:nvPr/>
        </p:nvSpPr>
        <p:spPr bwMode="auto">
          <a:xfrm rot="-5400000">
            <a:off x="-145256" y="3144044"/>
            <a:ext cx="2419350" cy="585788"/>
          </a:xfrm>
          <a:prstGeom prst="rect">
            <a:avLst/>
          </a:prstGeom>
          <a:noFill/>
          <a:ln w="9525">
            <a:noFill/>
            <a:miter lim="800000"/>
            <a:headEnd/>
            <a:tailEnd/>
          </a:ln>
        </p:spPr>
        <p:txBody>
          <a:bodyPr>
            <a:spAutoFit/>
          </a:bodyPr>
          <a:lstStyle/>
          <a:p>
            <a:pPr algn="r">
              <a:spcBef>
                <a:spcPct val="50000"/>
              </a:spcBef>
              <a:defRPr/>
            </a:pPr>
            <a:r>
              <a:rPr lang="en-US" sz="3200" baseline="3000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US" sz="3200">
                <a:solidFill>
                  <a:srgbClr val="FFFF00"/>
                </a:solidFill>
                <a:effectLst>
                  <a:outerShdw blurRad="38100" dist="38100" dir="2700000" algn="tl">
                    <a:srgbClr val="000000"/>
                  </a:outerShdw>
                </a:effectLst>
                <a:latin typeface="Calibri" pitchFamily="34" charset="0"/>
                <a:ea typeface="ＭＳ Ｐゴシック" pitchFamily="34" charset="-128"/>
              </a:rPr>
              <a:t>He </a:t>
            </a:r>
            <a:r>
              <a:rPr lang="en-US">
                <a:solidFill>
                  <a:srgbClr val="FFFF00"/>
                </a:solidFill>
                <a:effectLst>
                  <a:outerShdw blurRad="38100" dist="38100" dir="2700000" algn="tl">
                    <a:srgbClr val="000000"/>
                  </a:outerShdw>
                </a:effectLst>
                <a:latin typeface="Calibri" pitchFamily="34" charset="0"/>
                <a:ea typeface="ＭＳ Ｐゴシック" pitchFamily="34" charset="-128"/>
              </a:rPr>
              <a:t>(cm</a:t>
            </a:r>
            <a:r>
              <a:rPr lang="en-US" baseline="3000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US">
                <a:solidFill>
                  <a:srgbClr val="FFFF00"/>
                </a:solidFill>
                <a:effectLst>
                  <a:outerShdw blurRad="38100" dist="38100" dir="2700000" algn="tl">
                    <a:srgbClr val="000000"/>
                  </a:outerShdw>
                </a:effectLst>
                <a:latin typeface="Calibri" pitchFamily="34" charset="0"/>
                <a:ea typeface="ＭＳ Ｐゴシック" pitchFamily="34" charset="-128"/>
              </a:rPr>
              <a:t> g</a:t>
            </a:r>
            <a:r>
              <a:rPr lang="en-US" baseline="30000">
                <a:solidFill>
                  <a:srgbClr val="FFFF00"/>
                </a:solidFill>
                <a:effectLst>
                  <a:outerShdw blurRad="38100" dist="38100" dir="2700000" algn="tl">
                    <a:srgbClr val="000000"/>
                  </a:outerShdw>
                </a:effectLst>
                <a:latin typeface="Calibri" pitchFamily="34" charset="0"/>
                <a:ea typeface="ＭＳ Ｐゴシック" pitchFamily="34" charset="-128"/>
              </a:rPr>
              <a:t>-1</a:t>
            </a:r>
            <a:r>
              <a:rPr lang="en-US">
                <a:solidFill>
                  <a:srgbClr val="FFFF00"/>
                </a:solidFill>
                <a:effectLst>
                  <a:outerShdw blurRad="38100" dist="38100" dir="2700000" algn="tl">
                    <a:srgbClr val="000000"/>
                  </a:outerShdw>
                </a:effectLst>
                <a:latin typeface="Calibri" pitchFamily="34" charset="0"/>
                <a:ea typeface="ＭＳ Ｐゴシック" pitchFamily="34" charset="-128"/>
              </a:rPr>
              <a:t>)</a:t>
            </a:r>
          </a:p>
        </p:txBody>
      </p:sp>
      <p:grpSp>
        <p:nvGrpSpPr>
          <p:cNvPr id="20" name="Group 302"/>
          <p:cNvGrpSpPr>
            <a:grpSpLocks noChangeAspect="1"/>
          </p:cNvGrpSpPr>
          <p:nvPr/>
        </p:nvGrpSpPr>
        <p:grpSpPr bwMode="auto">
          <a:xfrm>
            <a:off x="2190750" y="5541963"/>
            <a:ext cx="914400" cy="119062"/>
            <a:chOff x="1160" y="3132"/>
            <a:chExt cx="640" cy="84"/>
          </a:xfrm>
        </p:grpSpPr>
        <p:sp>
          <p:nvSpPr>
            <p:cNvPr id="21" name="Line 30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 name="Line 30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 name="Line 30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 name="Line 30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5" name="Line 30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6" name="Line 30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7" name="Line 30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8" name="Line 31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9" name="Line 31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30" name="Group 312"/>
          <p:cNvGrpSpPr>
            <a:grpSpLocks noChangeAspect="1"/>
          </p:cNvGrpSpPr>
          <p:nvPr/>
        </p:nvGrpSpPr>
        <p:grpSpPr bwMode="auto">
          <a:xfrm>
            <a:off x="3471863" y="5541963"/>
            <a:ext cx="914400" cy="119062"/>
            <a:chOff x="1160" y="3132"/>
            <a:chExt cx="640" cy="84"/>
          </a:xfrm>
        </p:grpSpPr>
        <p:sp>
          <p:nvSpPr>
            <p:cNvPr id="31" name="Line 31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2" name="Line 31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3" name="Line 31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4" name="Line 31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5" name="Line 31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6" name="Line 31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7" name="Line 31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8" name="Line 32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39" name="Line 32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40" name="Group 322"/>
          <p:cNvGrpSpPr>
            <a:grpSpLocks noChangeAspect="1"/>
          </p:cNvGrpSpPr>
          <p:nvPr/>
        </p:nvGrpSpPr>
        <p:grpSpPr bwMode="auto">
          <a:xfrm>
            <a:off x="4741863" y="5541963"/>
            <a:ext cx="914400" cy="119062"/>
            <a:chOff x="1160" y="3132"/>
            <a:chExt cx="640" cy="84"/>
          </a:xfrm>
        </p:grpSpPr>
        <p:sp>
          <p:nvSpPr>
            <p:cNvPr id="41" name="Line 32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2" name="Line 32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3" name="Line 32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4" name="Line 32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5" name="Line 32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6" name="Line 32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7" name="Line 32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8" name="Line 33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49" name="Line 33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50" name="Group 332"/>
          <p:cNvGrpSpPr>
            <a:grpSpLocks noChangeAspect="1"/>
          </p:cNvGrpSpPr>
          <p:nvPr/>
        </p:nvGrpSpPr>
        <p:grpSpPr bwMode="auto">
          <a:xfrm>
            <a:off x="6011863" y="5541963"/>
            <a:ext cx="914400" cy="119062"/>
            <a:chOff x="1160" y="3132"/>
            <a:chExt cx="640" cy="84"/>
          </a:xfrm>
        </p:grpSpPr>
        <p:sp>
          <p:nvSpPr>
            <p:cNvPr id="51" name="Line 33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2" name="Line 33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3" name="Line 33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4" name="Line 33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5" name="Line 33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6" name="Line 33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7" name="Line 33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8" name="Line 34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59" name="Line 34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60" name="Group 342"/>
          <p:cNvGrpSpPr>
            <a:grpSpLocks noChangeAspect="1"/>
          </p:cNvGrpSpPr>
          <p:nvPr/>
        </p:nvGrpSpPr>
        <p:grpSpPr bwMode="auto">
          <a:xfrm>
            <a:off x="7281863" y="5541963"/>
            <a:ext cx="914400" cy="119062"/>
            <a:chOff x="1160" y="3132"/>
            <a:chExt cx="640" cy="84"/>
          </a:xfrm>
        </p:grpSpPr>
        <p:sp>
          <p:nvSpPr>
            <p:cNvPr id="61" name="Line 34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2" name="Line 34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3" name="Line 34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4" name="Line 34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5" name="Line 34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6" name="Line 34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7" name="Line 34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8" name="Line 35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69" name="Line 35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endParaRPr lang="it-IT">
                <a:latin typeface="Calibri" pitchFamily="34" charset="0"/>
              </a:endParaRPr>
            </a:p>
          </p:txBody>
        </p:sp>
      </p:grpSp>
      <p:sp>
        <p:nvSpPr>
          <p:cNvPr id="70" name="Rectangle 352"/>
          <p:cNvSpPr>
            <a:spLocks noChangeArrowheads="1"/>
          </p:cNvSpPr>
          <p:nvPr/>
        </p:nvSpPr>
        <p:spPr bwMode="auto">
          <a:xfrm>
            <a:off x="1868488" y="3783013"/>
            <a:ext cx="1203325" cy="763587"/>
          </a:xfrm>
          <a:prstGeom prst="rect">
            <a:avLst/>
          </a:prstGeom>
          <a:solidFill>
            <a:schemeClr val="bg2">
              <a:lumMod val="40000"/>
              <a:lumOff val="60000"/>
            </a:schemeClr>
          </a:solidFill>
          <a:ln w="9525">
            <a:solidFill>
              <a:schemeClr val="tx1"/>
            </a:solidFill>
            <a:miter lim="800000"/>
            <a:headEnd/>
            <a:tailEnd/>
          </a:ln>
          <a:effectLst/>
        </p:spPr>
        <p:txBody>
          <a:bodyPr wrap="none" anchor="ctr"/>
          <a:lstStyle/>
          <a:p>
            <a:pPr>
              <a:defRPr/>
            </a:pPr>
            <a:endParaRPr lang="it-IT">
              <a:latin typeface="Calibri" pitchFamily="34" charset="0"/>
              <a:ea typeface="ＭＳ Ｐゴシック" pitchFamily="34" charset="-128"/>
            </a:endParaRPr>
          </a:p>
        </p:txBody>
      </p:sp>
      <p:grpSp>
        <p:nvGrpSpPr>
          <p:cNvPr id="71" name="Group 353"/>
          <p:cNvGrpSpPr>
            <a:grpSpLocks/>
          </p:cNvGrpSpPr>
          <p:nvPr/>
        </p:nvGrpSpPr>
        <p:grpSpPr bwMode="auto">
          <a:xfrm>
            <a:off x="1954214" y="3813176"/>
            <a:ext cx="976313" cy="338138"/>
            <a:chOff x="719" y="352"/>
            <a:chExt cx="615" cy="213"/>
          </a:xfrm>
        </p:grpSpPr>
        <p:sp>
          <p:nvSpPr>
            <p:cNvPr id="72" name="Oval 354"/>
            <p:cNvSpPr>
              <a:spLocks noChangeAspect="1" noChangeArrowheads="1"/>
            </p:cNvSpPr>
            <p:nvPr/>
          </p:nvSpPr>
          <p:spPr bwMode="auto">
            <a:xfrm>
              <a:off x="719" y="392"/>
              <a:ext cx="101" cy="101"/>
            </a:xfrm>
            <a:prstGeom prst="ellipse">
              <a:avLst/>
            </a:prstGeom>
            <a:solidFill>
              <a:srgbClr val="0066FF"/>
            </a:solidFill>
            <a:ln w="9525">
              <a:solidFill>
                <a:schemeClr val="tx1"/>
              </a:solidFill>
              <a:round/>
              <a:headEnd/>
              <a:tailEnd/>
            </a:ln>
          </p:spPr>
          <p:txBody>
            <a:bodyPr wrap="none" anchor="ctr"/>
            <a:lstStyle/>
            <a:p>
              <a:endParaRPr lang="it-IT">
                <a:solidFill>
                  <a:schemeClr val="tx1"/>
                </a:solidFill>
                <a:effectLst/>
                <a:latin typeface="Calibri" pitchFamily="34" charset="0"/>
              </a:endParaRPr>
            </a:p>
          </p:txBody>
        </p:sp>
        <p:sp>
          <p:nvSpPr>
            <p:cNvPr id="73" name="Text Box 355"/>
            <p:cNvSpPr txBox="1">
              <a:spLocks noChangeAspect="1" noChangeArrowheads="1"/>
            </p:cNvSpPr>
            <p:nvPr/>
          </p:nvSpPr>
          <p:spPr bwMode="auto">
            <a:xfrm>
              <a:off x="880" y="352"/>
              <a:ext cx="454" cy="213"/>
            </a:xfrm>
            <a:prstGeom prst="rect">
              <a:avLst/>
            </a:prstGeom>
            <a:noFill/>
            <a:ln w="9525">
              <a:noFill/>
              <a:miter lim="800000"/>
              <a:headEnd/>
              <a:tailEnd/>
            </a:ln>
          </p:spPr>
          <p:txBody>
            <a:bodyPr wrap="none">
              <a:spAutoFit/>
            </a:bodyPr>
            <a:lstStyle/>
            <a:p>
              <a:r>
                <a:rPr lang="it-IT" sz="1600" dirty="0">
                  <a:solidFill>
                    <a:schemeClr val="tx1"/>
                  </a:solidFill>
                  <a:effectLst/>
                  <a:latin typeface="Calibri" pitchFamily="34" charset="0"/>
                </a:rPr>
                <a:t>MORB</a:t>
              </a:r>
              <a:endParaRPr lang="it-IT" sz="1200" dirty="0">
                <a:solidFill>
                  <a:schemeClr val="tx1"/>
                </a:solidFill>
                <a:effectLst/>
                <a:latin typeface="Calibri" pitchFamily="34" charset="0"/>
              </a:endParaRPr>
            </a:p>
          </p:txBody>
        </p:sp>
      </p:grpSp>
      <p:sp>
        <p:nvSpPr>
          <p:cNvPr id="74" name="Oval 356"/>
          <p:cNvSpPr>
            <a:spLocks noChangeAspect="1" noChangeArrowheads="1"/>
          </p:cNvSpPr>
          <p:nvPr/>
        </p:nvSpPr>
        <p:spPr bwMode="auto">
          <a:xfrm>
            <a:off x="1954213" y="4295775"/>
            <a:ext cx="160337" cy="160338"/>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75" name="Text Box 358"/>
          <p:cNvSpPr txBox="1">
            <a:spLocks noChangeAspect="1" noChangeArrowheads="1"/>
          </p:cNvSpPr>
          <p:nvPr/>
        </p:nvSpPr>
        <p:spPr bwMode="auto">
          <a:xfrm>
            <a:off x="2198568" y="4186238"/>
            <a:ext cx="484428" cy="338554"/>
          </a:xfrm>
          <a:prstGeom prst="rect">
            <a:avLst/>
          </a:prstGeom>
          <a:noFill/>
          <a:ln w="9525">
            <a:noFill/>
            <a:miter lim="800000"/>
            <a:headEnd/>
            <a:tailEnd/>
          </a:ln>
        </p:spPr>
        <p:txBody>
          <a:bodyPr wrap="none">
            <a:spAutoFit/>
          </a:bodyPr>
          <a:lstStyle/>
          <a:p>
            <a:r>
              <a:rPr lang="it-IT" sz="1600">
                <a:solidFill>
                  <a:schemeClr val="tx1"/>
                </a:solidFill>
                <a:effectLst/>
                <a:latin typeface="Calibri" pitchFamily="34" charset="0"/>
              </a:rPr>
              <a:t>OIB</a:t>
            </a:r>
            <a:endParaRPr lang="it-IT" sz="1200">
              <a:solidFill>
                <a:schemeClr val="tx1"/>
              </a:solidFill>
              <a:effectLst/>
              <a:latin typeface="Calibri" pitchFamily="34" charset="0"/>
            </a:endParaRPr>
          </a:p>
        </p:txBody>
      </p:sp>
      <p:grpSp>
        <p:nvGrpSpPr>
          <p:cNvPr id="76" name="Group 363"/>
          <p:cNvGrpSpPr>
            <a:grpSpLocks/>
          </p:cNvGrpSpPr>
          <p:nvPr/>
        </p:nvGrpSpPr>
        <p:grpSpPr bwMode="auto">
          <a:xfrm>
            <a:off x="2047875" y="873125"/>
            <a:ext cx="6088063" cy="1666875"/>
            <a:chOff x="1290" y="368"/>
            <a:chExt cx="3835" cy="1685"/>
          </a:xfrm>
        </p:grpSpPr>
        <p:sp>
          <p:nvSpPr>
            <p:cNvPr id="77" name="AutoShape 361"/>
            <p:cNvSpPr>
              <a:spLocks noChangeArrowheads="1"/>
            </p:cNvSpPr>
            <p:nvPr/>
          </p:nvSpPr>
          <p:spPr bwMode="auto">
            <a:xfrm>
              <a:off x="4832" y="368"/>
              <a:ext cx="293" cy="1685"/>
            </a:xfrm>
            <a:prstGeom prst="upArrow">
              <a:avLst>
                <a:gd name="adj1" fmla="val 50000"/>
                <a:gd name="adj2" fmla="val 143771"/>
              </a:avLst>
            </a:prstGeom>
            <a:gradFill rotWithShape="1">
              <a:gsLst>
                <a:gs pos="0">
                  <a:srgbClr val="FFFF00"/>
                </a:gs>
                <a:gs pos="100000">
                  <a:srgbClr val="FF0000"/>
                </a:gs>
              </a:gsLst>
              <a:lin ang="5400000" scaled="1"/>
            </a:gradFill>
            <a:ln w="9525">
              <a:solidFill>
                <a:schemeClr val="tx1"/>
              </a:solidFill>
              <a:miter lim="800000"/>
              <a:headEnd/>
              <a:tailEnd/>
            </a:ln>
            <a:scene3d>
              <a:camera prst="orthographicFront"/>
              <a:lightRig rig="threePt" dir="t"/>
            </a:scene3d>
            <a:sp3d>
              <a:bevelT/>
            </a:sp3d>
          </p:spPr>
          <p:txBody>
            <a:bodyPr wrap="none" anchor="ctr"/>
            <a:lstStyle/>
            <a:p>
              <a:endParaRPr lang="it-IT">
                <a:latin typeface="Calibri" pitchFamily="34" charset="0"/>
              </a:endParaRPr>
            </a:p>
          </p:txBody>
        </p:sp>
        <p:sp>
          <p:nvSpPr>
            <p:cNvPr id="78" name="AutoShape 362"/>
            <p:cNvSpPr>
              <a:spLocks noChangeArrowheads="1"/>
            </p:cNvSpPr>
            <p:nvPr/>
          </p:nvSpPr>
          <p:spPr bwMode="auto">
            <a:xfrm>
              <a:off x="1290" y="368"/>
              <a:ext cx="293" cy="1685"/>
            </a:xfrm>
            <a:prstGeom prst="upArrow">
              <a:avLst>
                <a:gd name="adj1" fmla="val 50000"/>
                <a:gd name="adj2" fmla="val 143771"/>
              </a:avLst>
            </a:prstGeom>
            <a:gradFill rotWithShape="1">
              <a:gsLst>
                <a:gs pos="0">
                  <a:srgbClr val="FFFF00"/>
                </a:gs>
                <a:gs pos="100000">
                  <a:srgbClr val="FF0000"/>
                </a:gs>
              </a:gsLst>
              <a:lin ang="5400000" scaled="1"/>
            </a:gradFill>
            <a:ln w="9525">
              <a:solidFill>
                <a:schemeClr val="tx1"/>
              </a:solidFill>
              <a:miter lim="800000"/>
              <a:headEnd/>
              <a:tailEnd/>
            </a:ln>
            <a:scene3d>
              <a:camera prst="orthographicFront"/>
              <a:lightRig rig="threePt" dir="t"/>
            </a:scene3d>
            <a:sp3d>
              <a:bevelT/>
            </a:sp3d>
          </p:spPr>
          <p:txBody>
            <a:bodyPr wrap="none" anchor="ctr"/>
            <a:lstStyle/>
            <a:p>
              <a:endParaRPr lang="it-IT">
                <a:latin typeface="Calibri" pitchFamily="34" charset="0"/>
              </a:endParaRPr>
            </a:p>
          </p:txBody>
        </p:sp>
      </p:grpSp>
      <p:grpSp>
        <p:nvGrpSpPr>
          <p:cNvPr id="79" name="Group 126"/>
          <p:cNvGrpSpPr>
            <a:grpSpLocks/>
          </p:cNvGrpSpPr>
          <p:nvPr/>
        </p:nvGrpSpPr>
        <p:grpSpPr bwMode="auto">
          <a:xfrm>
            <a:off x="3128963" y="1925638"/>
            <a:ext cx="3946525" cy="3381375"/>
            <a:chOff x="1981" y="1084"/>
            <a:chExt cx="2486" cy="2130"/>
          </a:xfrm>
        </p:grpSpPr>
        <p:sp>
          <p:nvSpPr>
            <p:cNvPr id="80" name="Oval 22"/>
            <p:cNvSpPr>
              <a:spLocks noChangeAspect="1" noChangeArrowheads="1"/>
            </p:cNvSpPr>
            <p:nvPr/>
          </p:nvSpPr>
          <p:spPr bwMode="auto">
            <a:xfrm>
              <a:off x="2017" y="242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1" name="Oval 23"/>
            <p:cNvSpPr>
              <a:spLocks noChangeAspect="1" noChangeArrowheads="1"/>
            </p:cNvSpPr>
            <p:nvPr/>
          </p:nvSpPr>
          <p:spPr bwMode="auto">
            <a:xfrm>
              <a:off x="2069" y="268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2" name="Oval 24"/>
            <p:cNvSpPr>
              <a:spLocks noChangeAspect="1" noChangeArrowheads="1"/>
            </p:cNvSpPr>
            <p:nvPr/>
          </p:nvSpPr>
          <p:spPr bwMode="auto">
            <a:xfrm>
              <a:off x="2025" y="214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3" name="Oval 25"/>
            <p:cNvSpPr>
              <a:spLocks noChangeAspect="1" noChangeArrowheads="1"/>
            </p:cNvSpPr>
            <p:nvPr/>
          </p:nvSpPr>
          <p:spPr bwMode="auto">
            <a:xfrm>
              <a:off x="1981" y="201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4" name="Oval 26"/>
            <p:cNvSpPr>
              <a:spLocks noChangeAspect="1" noChangeArrowheads="1"/>
            </p:cNvSpPr>
            <p:nvPr/>
          </p:nvSpPr>
          <p:spPr bwMode="auto">
            <a:xfrm>
              <a:off x="2123" y="198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5" name="Oval 27"/>
            <p:cNvSpPr>
              <a:spLocks noChangeAspect="1" noChangeArrowheads="1"/>
            </p:cNvSpPr>
            <p:nvPr/>
          </p:nvSpPr>
          <p:spPr bwMode="auto">
            <a:xfrm>
              <a:off x="2173" y="200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6" name="Oval 28"/>
            <p:cNvSpPr>
              <a:spLocks noChangeAspect="1" noChangeArrowheads="1"/>
            </p:cNvSpPr>
            <p:nvPr/>
          </p:nvSpPr>
          <p:spPr bwMode="auto">
            <a:xfrm>
              <a:off x="2173" y="195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7" name="Oval 29"/>
            <p:cNvSpPr>
              <a:spLocks noChangeAspect="1" noChangeArrowheads="1"/>
            </p:cNvSpPr>
            <p:nvPr/>
          </p:nvSpPr>
          <p:spPr bwMode="auto">
            <a:xfrm>
              <a:off x="2223" y="180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8" name="Oval 30"/>
            <p:cNvSpPr>
              <a:spLocks noChangeAspect="1" noChangeArrowheads="1"/>
            </p:cNvSpPr>
            <p:nvPr/>
          </p:nvSpPr>
          <p:spPr bwMode="auto">
            <a:xfrm>
              <a:off x="2173" y="171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89" name="Oval 31"/>
            <p:cNvSpPr>
              <a:spLocks noChangeAspect="1" noChangeArrowheads="1"/>
            </p:cNvSpPr>
            <p:nvPr/>
          </p:nvSpPr>
          <p:spPr bwMode="auto">
            <a:xfrm>
              <a:off x="2285" y="171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0" name="Oval 32"/>
            <p:cNvSpPr>
              <a:spLocks noChangeAspect="1" noChangeArrowheads="1"/>
            </p:cNvSpPr>
            <p:nvPr/>
          </p:nvSpPr>
          <p:spPr bwMode="auto">
            <a:xfrm>
              <a:off x="2345" y="168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1" name="Oval 33"/>
            <p:cNvSpPr>
              <a:spLocks noChangeAspect="1" noChangeArrowheads="1"/>
            </p:cNvSpPr>
            <p:nvPr/>
          </p:nvSpPr>
          <p:spPr bwMode="auto">
            <a:xfrm>
              <a:off x="2393" y="1725"/>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2" name="Oval 34"/>
            <p:cNvSpPr>
              <a:spLocks noChangeAspect="1" noChangeArrowheads="1"/>
            </p:cNvSpPr>
            <p:nvPr/>
          </p:nvSpPr>
          <p:spPr bwMode="auto">
            <a:xfrm>
              <a:off x="2493" y="163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3" name="Oval 35"/>
            <p:cNvSpPr>
              <a:spLocks noChangeAspect="1" noChangeArrowheads="1"/>
            </p:cNvSpPr>
            <p:nvPr/>
          </p:nvSpPr>
          <p:spPr bwMode="auto">
            <a:xfrm>
              <a:off x="2569" y="1549"/>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4" name="Oval 36"/>
            <p:cNvSpPr>
              <a:spLocks noChangeAspect="1" noChangeArrowheads="1"/>
            </p:cNvSpPr>
            <p:nvPr/>
          </p:nvSpPr>
          <p:spPr bwMode="auto">
            <a:xfrm>
              <a:off x="2585" y="1585"/>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5" name="Oval 37"/>
            <p:cNvSpPr>
              <a:spLocks noChangeAspect="1" noChangeArrowheads="1"/>
            </p:cNvSpPr>
            <p:nvPr/>
          </p:nvSpPr>
          <p:spPr bwMode="auto">
            <a:xfrm>
              <a:off x="2629" y="175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6" name="Oval 38"/>
            <p:cNvSpPr>
              <a:spLocks noChangeAspect="1" noChangeArrowheads="1"/>
            </p:cNvSpPr>
            <p:nvPr/>
          </p:nvSpPr>
          <p:spPr bwMode="auto">
            <a:xfrm>
              <a:off x="2669" y="1861"/>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7" name="Oval 39"/>
            <p:cNvSpPr>
              <a:spLocks noChangeAspect="1" noChangeArrowheads="1"/>
            </p:cNvSpPr>
            <p:nvPr/>
          </p:nvSpPr>
          <p:spPr bwMode="auto">
            <a:xfrm>
              <a:off x="2569" y="199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8" name="Oval 40"/>
            <p:cNvSpPr>
              <a:spLocks noChangeAspect="1" noChangeArrowheads="1"/>
            </p:cNvSpPr>
            <p:nvPr/>
          </p:nvSpPr>
          <p:spPr bwMode="auto">
            <a:xfrm>
              <a:off x="2381" y="189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99" name="Oval 41"/>
            <p:cNvSpPr>
              <a:spLocks noChangeAspect="1" noChangeArrowheads="1"/>
            </p:cNvSpPr>
            <p:nvPr/>
          </p:nvSpPr>
          <p:spPr bwMode="auto">
            <a:xfrm>
              <a:off x="2223" y="2105"/>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0" name="Oval 42"/>
            <p:cNvSpPr>
              <a:spLocks noChangeAspect="1" noChangeArrowheads="1"/>
            </p:cNvSpPr>
            <p:nvPr/>
          </p:nvSpPr>
          <p:spPr bwMode="auto">
            <a:xfrm>
              <a:off x="2327" y="2173"/>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1" name="Oval 43"/>
            <p:cNvSpPr>
              <a:spLocks noChangeAspect="1" noChangeArrowheads="1"/>
            </p:cNvSpPr>
            <p:nvPr/>
          </p:nvSpPr>
          <p:spPr bwMode="auto">
            <a:xfrm>
              <a:off x="2323" y="2197"/>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2" name="Oval 44"/>
            <p:cNvSpPr>
              <a:spLocks noChangeAspect="1" noChangeArrowheads="1"/>
            </p:cNvSpPr>
            <p:nvPr/>
          </p:nvSpPr>
          <p:spPr bwMode="auto">
            <a:xfrm>
              <a:off x="2387" y="23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3" name="Oval 45"/>
            <p:cNvSpPr>
              <a:spLocks noChangeAspect="1" noChangeArrowheads="1"/>
            </p:cNvSpPr>
            <p:nvPr/>
          </p:nvSpPr>
          <p:spPr bwMode="auto">
            <a:xfrm>
              <a:off x="2359" y="252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4" name="Oval 46"/>
            <p:cNvSpPr>
              <a:spLocks noChangeAspect="1" noChangeArrowheads="1"/>
            </p:cNvSpPr>
            <p:nvPr/>
          </p:nvSpPr>
          <p:spPr bwMode="auto">
            <a:xfrm>
              <a:off x="2435" y="212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5" name="Oval 47"/>
            <p:cNvSpPr>
              <a:spLocks noChangeAspect="1" noChangeArrowheads="1"/>
            </p:cNvSpPr>
            <p:nvPr/>
          </p:nvSpPr>
          <p:spPr bwMode="auto">
            <a:xfrm>
              <a:off x="2859" y="209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6" name="Oval 48"/>
            <p:cNvSpPr>
              <a:spLocks noChangeAspect="1" noChangeArrowheads="1"/>
            </p:cNvSpPr>
            <p:nvPr/>
          </p:nvSpPr>
          <p:spPr bwMode="auto">
            <a:xfrm>
              <a:off x="2899" y="213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7" name="Oval 49"/>
            <p:cNvSpPr>
              <a:spLocks noChangeAspect="1" noChangeArrowheads="1"/>
            </p:cNvSpPr>
            <p:nvPr/>
          </p:nvSpPr>
          <p:spPr bwMode="auto">
            <a:xfrm>
              <a:off x="2875" y="223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8" name="Oval 50"/>
            <p:cNvSpPr>
              <a:spLocks noChangeAspect="1" noChangeArrowheads="1"/>
            </p:cNvSpPr>
            <p:nvPr/>
          </p:nvSpPr>
          <p:spPr bwMode="auto">
            <a:xfrm>
              <a:off x="2839" y="237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09" name="Oval 51"/>
            <p:cNvSpPr>
              <a:spLocks noChangeAspect="1" noChangeArrowheads="1"/>
            </p:cNvSpPr>
            <p:nvPr/>
          </p:nvSpPr>
          <p:spPr bwMode="auto">
            <a:xfrm>
              <a:off x="2791" y="244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0" name="Oval 52"/>
            <p:cNvSpPr>
              <a:spLocks noChangeAspect="1" noChangeArrowheads="1"/>
            </p:cNvSpPr>
            <p:nvPr/>
          </p:nvSpPr>
          <p:spPr bwMode="auto">
            <a:xfrm>
              <a:off x="2987" y="245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1" name="Oval 53"/>
            <p:cNvSpPr>
              <a:spLocks noChangeAspect="1" noChangeArrowheads="1"/>
            </p:cNvSpPr>
            <p:nvPr/>
          </p:nvSpPr>
          <p:spPr bwMode="auto">
            <a:xfrm>
              <a:off x="3983" y="275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2" name="Oval 54"/>
            <p:cNvSpPr>
              <a:spLocks noChangeAspect="1" noChangeArrowheads="1"/>
            </p:cNvSpPr>
            <p:nvPr/>
          </p:nvSpPr>
          <p:spPr bwMode="auto">
            <a:xfrm>
              <a:off x="4035" y="275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3" name="Oval 55"/>
            <p:cNvSpPr>
              <a:spLocks noChangeAspect="1" noChangeArrowheads="1"/>
            </p:cNvSpPr>
            <p:nvPr/>
          </p:nvSpPr>
          <p:spPr bwMode="auto">
            <a:xfrm>
              <a:off x="4171" y="311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4" name="Oval 56"/>
            <p:cNvSpPr>
              <a:spLocks noChangeAspect="1" noChangeArrowheads="1"/>
            </p:cNvSpPr>
            <p:nvPr/>
          </p:nvSpPr>
          <p:spPr bwMode="auto">
            <a:xfrm>
              <a:off x="4355" y="299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5" name="Oval 57"/>
            <p:cNvSpPr>
              <a:spLocks noChangeAspect="1" noChangeArrowheads="1"/>
            </p:cNvSpPr>
            <p:nvPr/>
          </p:nvSpPr>
          <p:spPr bwMode="auto">
            <a:xfrm>
              <a:off x="4367" y="273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6" name="Oval 58"/>
            <p:cNvSpPr>
              <a:spLocks noChangeAspect="1" noChangeArrowheads="1"/>
            </p:cNvSpPr>
            <p:nvPr/>
          </p:nvSpPr>
          <p:spPr bwMode="auto">
            <a:xfrm>
              <a:off x="4199" y="23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7" name="Oval 59"/>
            <p:cNvSpPr>
              <a:spLocks noChangeAspect="1" noChangeArrowheads="1"/>
            </p:cNvSpPr>
            <p:nvPr/>
          </p:nvSpPr>
          <p:spPr bwMode="auto">
            <a:xfrm>
              <a:off x="3835" y="187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8" name="Oval 60"/>
            <p:cNvSpPr>
              <a:spLocks noChangeAspect="1" noChangeArrowheads="1"/>
            </p:cNvSpPr>
            <p:nvPr/>
          </p:nvSpPr>
          <p:spPr bwMode="auto">
            <a:xfrm>
              <a:off x="4055" y="172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19" name="Oval 61"/>
            <p:cNvSpPr>
              <a:spLocks noChangeAspect="1" noChangeArrowheads="1"/>
            </p:cNvSpPr>
            <p:nvPr/>
          </p:nvSpPr>
          <p:spPr bwMode="auto">
            <a:xfrm>
              <a:off x="3943" y="147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0" name="Oval 62"/>
            <p:cNvSpPr>
              <a:spLocks noChangeAspect="1" noChangeArrowheads="1"/>
            </p:cNvSpPr>
            <p:nvPr/>
          </p:nvSpPr>
          <p:spPr bwMode="auto">
            <a:xfrm>
              <a:off x="4271" y="154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1" name="Oval 63"/>
            <p:cNvSpPr>
              <a:spLocks noChangeAspect="1" noChangeArrowheads="1"/>
            </p:cNvSpPr>
            <p:nvPr/>
          </p:nvSpPr>
          <p:spPr bwMode="auto">
            <a:xfrm>
              <a:off x="3735" y="137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2" name="Oval 64"/>
            <p:cNvSpPr>
              <a:spLocks noChangeAspect="1" noChangeArrowheads="1"/>
            </p:cNvSpPr>
            <p:nvPr/>
          </p:nvSpPr>
          <p:spPr bwMode="auto">
            <a:xfrm>
              <a:off x="3015" y="202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3" name="Oval 65"/>
            <p:cNvSpPr>
              <a:spLocks noChangeAspect="1" noChangeArrowheads="1"/>
            </p:cNvSpPr>
            <p:nvPr/>
          </p:nvSpPr>
          <p:spPr bwMode="auto">
            <a:xfrm>
              <a:off x="3119" y="20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4" name="Oval 66"/>
            <p:cNvSpPr>
              <a:spLocks noChangeAspect="1" noChangeArrowheads="1"/>
            </p:cNvSpPr>
            <p:nvPr/>
          </p:nvSpPr>
          <p:spPr bwMode="auto">
            <a:xfrm>
              <a:off x="3053" y="199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5" name="Oval 67"/>
            <p:cNvSpPr>
              <a:spLocks noChangeAspect="1" noChangeArrowheads="1"/>
            </p:cNvSpPr>
            <p:nvPr/>
          </p:nvSpPr>
          <p:spPr bwMode="auto">
            <a:xfrm>
              <a:off x="2987" y="190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6" name="Oval 68"/>
            <p:cNvSpPr>
              <a:spLocks noChangeAspect="1" noChangeArrowheads="1"/>
            </p:cNvSpPr>
            <p:nvPr/>
          </p:nvSpPr>
          <p:spPr bwMode="auto">
            <a:xfrm>
              <a:off x="2867" y="18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7" name="Oval 69"/>
            <p:cNvSpPr>
              <a:spLocks noChangeAspect="1" noChangeArrowheads="1"/>
            </p:cNvSpPr>
            <p:nvPr/>
          </p:nvSpPr>
          <p:spPr bwMode="auto">
            <a:xfrm>
              <a:off x="2811" y="178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8" name="Oval 70"/>
            <p:cNvSpPr>
              <a:spLocks noChangeAspect="1" noChangeArrowheads="1"/>
            </p:cNvSpPr>
            <p:nvPr/>
          </p:nvSpPr>
          <p:spPr bwMode="auto">
            <a:xfrm>
              <a:off x="2799" y="158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29" name="Oval 71"/>
            <p:cNvSpPr>
              <a:spLocks noChangeAspect="1" noChangeArrowheads="1"/>
            </p:cNvSpPr>
            <p:nvPr/>
          </p:nvSpPr>
          <p:spPr bwMode="auto">
            <a:xfrm>
              <a:off x="2895" y="163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0" name="Oval 72"/>
            <p:cNvSpPr>
              <a:spLocks noChangeAspect="1" noChangeArrowheads="1"/>
            </p:cNvSpPr>
            <p:nvPr/>
          </p:nvSpPr>
          <p:spPr bwMode="auto">
            <a:xfrm>
              <a:off x="3005" y="162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1" name="Oval 73"/>
            <p:cNvSpPr>
              <a:spLocks noChangeAspect="1" noChangeArrowheads="1"/>
            </p:cNvSpPr>
            <p:nvPr/>
          </p:nvSpPr>
          <p:spPr bwMode="auto">
            <a:xfrm>
              <a:off x="2949" y="16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2" name="Oval 74"/>
            <p:cNvSpPr>
              <a:spLocks noChangeAspect="1" noChangeArrowheads="1"/>
            </p:cNvSpPr>
            <p:nvPr/>
          </p:nvSpPr>
          <p:spPr bwMode="auto">
            <a:xfrm>
              <a:off x="2951" y="168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3" name="Oval 75"/>
            <p:cNvSpPr>
              <a:spLocks noChangeAspect="1" noChangeArrowheads="1"/>
            </p:cNvSpPr>
            <p:nvPr/>
          </p:nvSpPr>
          <p:spPr bwMode="auto">
            <a:xfrm>
              <a:off x="2961" y="171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4" name="Oval 76"/>
            <p:cNvSpPr>
              <a:spLocks noChangeAspect="1" noChangeArrowheads="1"/>
            </p:cNvSpPr>
            <p:nvPr/>
          </p:nvSpPr>
          <p:spPr bwMode="auto">
            <a:xfrm>
              <a:off x="3019" y="174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5" name="Oval 77"/>
            <p:cNvSpPr>
              <a:spLocks noChangeAspect="1" noChangeArrowheads="1"/>
            </p:cNvSpPr>
            <p:nvPr/>
          </p:nvSpPr>
          <p:spPr bwMode="auto">
            <a:xfrm>
              <a:off x="2987" y="180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6" name="Oval 78"/>
            <p:cNvSpPr>
              <a:spLocks noChangeAspect="1" noChangeArrowheads="1"/>
            </p:cNvSpPr>
            <p:nvPr/>
          </p:nvSpPr>
          <p:spPr bwMode="auto">
            <a:xfrm>
              <a:off x="3003" y="181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7" name="Oval 79"/>
            <p:cNvSpPr>
              <a:spLocks noChangeAspect="1" noChangeArrowheads="1"/>
            </p:cNvSpPr>
            <p:nvPr/>
          </p:nvSpPr>
          <p:spPr bwMode="auto">
            <a:xfrm>
              <a:off x="3025" y="18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8" name="Oval 80"/>
            <p:cNvSpPr>
              <a:spLocks noChangeAspect="1" noChangeArrowheads="1"/>
            </p:cNvSpPr>
            <p:nvPr/>
          </p:nvSpPr>
          <p:spPr bwMode="auto">
            <a:xfrm>
              <a:off x="3057" y="180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39" name="Oval 81"/>
            <p:cNvSpPr>
              <a:spLocks noChangeAspect="1" noChangeArrowheads="1"/>
            </p:cNvSpPr>
            <p:nvPr/>
          </p:nvSpPr>
          <p:spPr bwMode="auto">
            <a:xfrm>
              <a:off x="3095" y="184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0" name="Oval 82"/>
            <p:cNvSpPr>
              <a:spLocks noChangeAspect="1" noChangeArrowheads="1"/>
            </p:cNvSpPr>
            <p:nvPr/>
          </p:nvSpPr>
          <p:spPr bwMode="auto">
            <a:xfrm>
              <a:off x="3059" y="187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1" name="Oval 83"/>
            <p:cNvSpPr>
              <a:spLocks noChangeAspect="1" noChangeArrowheads="1"/>
            </p:cNvSpPr>
            <p:nvPr/>
          </p:nvSpPr>
          <p:spPr bwMode="auto">
            <a:xfrm>
              <a:off x="3053" y="19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2" name="Oval 84"/>
            <p:cNvSpPr>
              <a:spLocks noChangeAspect="1" noChangeArrowheads="1"/>
            </p:cNvSpPr>
            <p:nvPr/>
          </p:nvSpPr>
          <p:spPr bwMode="auto">
            <a:xfrm>
              <a:off x="3139" y="189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3" name="Oval 85"/>
            <p:cNvSpPr>
              <a:spLocks noChangeAspect="1" noChangeArrowheads="1"/>
            </p:cNvSpPr>
            <p:nvPr/>
          </p:nvSpPr>
          <p:spPr bwMode="auto">
            <a:xfrm>
              <a:off x="3131" y="195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4" name="Oval 86"/>
            <p:cNvSpPr>
              <a:spLocks noChangeAspect="1" noChangeArrowheads="1"/>
            </p:cNvSpPr>
            <p:nvPr/>
          </p:nvSpPr>
          <p:spPr bwMode="auto">
            <a:xfrm>
              <a:off x="3195" y="188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5" name="Oval 87"/>
            <p:cNvSpPr>
              <a:spLocks noChangeAspect="1" noChangeArrowheads="1"/>
            </p:cNvSpPr>
            <p:nvPr/>
          </p:nvSpPr>
          <p:spPr bwMode="auto">
            <a:xfrm>
              <a:off x="3255" y="187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6" name="Oval 88"/>
            <p:cNvSpPr>
              <a:spLocks noChangeAspect="1" noChangeArrowheads="1"/>
            </p:cNvSpPr>
            <p:nvPr/>
          </p:nvSpPr>
          <p:spPr bwMode="auto">
            <a:xfrm>
              <a:off x="3255" y="196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7" name="Oval 89"/>
            <p:cNvSpPr>
              <a:spLocks noChangeAspect="1" noChangeArrowheads="1"/>
            </p:cNvSpPr>
            <p:nvPr/>
          </p:nvSpPr>
          <p:spPr bwMode="auto">
            <a:xfrm>
              <a:off x="3343" y="203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8" name="Oval 90"/>
            <p:cNvSpPr>
              <a:spLocks noChangeAspect="1" noChangeArrowheads="1"/>
            </p:cNvSpPr>
            <p:nvPr/>
          </p:nvSpPr>
          <p:spPr bwMode="auto">
            <a:xfrm>
              <a:off x="3389" y="209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49" name="Oval 91"/>
            <p:cNvSpPr>
              <a:spLocks noChangeAspect="1" noChangeArrowheads="1"/>
            </p:cNvSpPr>
            <p:nvPr/>
          </p:nvSpPr>
          <p:spPr bwMode="auto">
            <a:xfrm>
              <a:off x="3425" y="19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0" name="Oval 92"/>
            <p:cNvSpPr>
              <a:spLocks noChangeAspect="1" noChangeArrowheads="1"/>
            </p:cNvSpPr>
            <p:nvPr/>
          </p:nvSpPr>
          <p:spPr bwMode="auto">
            <a:xfrm>
              <a:off x="3485" y="181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1" name="Oval 93"/>
            <p:cNvSpPr>
              <a:spLocks noChangeAspect="1" noChangeArrowheads="1"/>
            </p:cNvSpPr>
            <p:nvPr/>
          </p:nvSpPr>
          <p:spPr bwMode="auto">
            <a:xfrm>
              <a:off x="3587" y="18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2" name="Oval 94"/>
            <p:cNvSpPr>
              <a:spLocks noChangeAspect="1" noChangeArrowheads="1"/>
            </p:cNvSpPr>
            <p:nvPr/>
          </p:nvSpPr>
          <p:spPr bwMode="auto">
            <a:xfrm>
              <a:off x="3643" y="182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3" name="Oval 95"/>
            <p:cNvSpPr>
              <a:spLocks noChangeAspect="1" noChangeArrowheads="1"/>
            </p:cNvSpPr>
            <p:nvPr/>
          </p:nvSpPr>
          <p:spPr bwMode="auto">
            <a:xfrm>
              <a:off x="3627" y="16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4" name="Oval 96"/>
            <p:cNvSpPr>
              <a:spLocks noChangeAspect="1" noChangeArrowheads="1"/>
            </p:cNvSpPr>
            <p:nvPr/>
          </p:nvSpPr>
          <p:spPr bwMode="auto">
            <a:xfrm>
              <a:off x="3499" y="164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5" name="Oval 97"/>
            <p:cNvSpPr>
              <a:spLocks noChangeAspect="1" noChangeArrowheads="1"/>
            </p:cNvSpPr>
            <p:nvPr/>
          </p:nvSpPr>
          <p:spPr bwMode="auto">
            <a:xfrm>
              <a:off x="3431" y="167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6" name="Oval 98"/>
            <p:cNvSpPr>
              <a:spLocks noChangeAspect="1" noChangeArrowheads="1"/>
            </p:cNvSpPr>
            <p:nvPr/>
          </p:nvSpPr>
          <p:spPr bwMode="auto">
            <a:xfrm>
              <a:off x="3379" y="171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7" name="Oval 99"/>
            <p:cNvSpPr>
              <a:spLocks noChangeAspect="1" noChangeArrowheads="1"/>
            </p:cNvSpPr>
            <p:nvPr/>
          </p:nvSpPr>
          <p:spPr bwMode="auto">
            <a:xfrm>
              <a:off x="3345" y="177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8" name="Oval 100"/>
            <p:cNvSpPr>
              <a:spLocks noChangeAspect="1" noChangeArrowheads="1"/>
            </p:cNvSpPr>
            <p:nvPr/>
          </p:nvSpPr>
          <p:spPr bwMode="auto">
            <a:xfrm>
              <a:off x="3281" y="175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59" name="Oval 101"/>
            <p:cNvSpPr>
              <a:spLocks noChangeAspect="1" noChangeArrowheads="1"/>
            </p:cNvSpPr>
            <p:nvPr/>
          </p:nvSpPr>
          <p:spPr bwMode="auto">
            <a:xfrm>
              <a:off x="3317" y="170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0" name="Oval 102"/>
            <p:cNvSpPr>
              <a:spLocks noChangeAspect="1" noChangeArrowheads="1"/>
            </p:cNvSpPr>
            <p:nvPr/>
          </p:nvSpPr>
          <p:spPr bwMode="auto">
            <a:xfrm>
              <a:off x="3137" y="171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1" name="Oval 103"/>
            <p:cNvSpPr>
              <a:spLocks noChangeAspect="1" noChangeArrowheads="1"/>
            </p:cNvSpPr>
            <p:nvPr/>
          </p:nvSpPr>
          <p:spPr bwMode="auto">
            <a:xfrm>
              <a:off x="3063" y="158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2" name="Oval 104"/>
            <p:cNvSpPr>
              <a:spLocks noChangeAspect="1" noChangeArrowheads="1"/>
            </p:cNvSpPr>
            <p:nvPr/>
          </p:nvSpPr>
          <p:spPr bwMode="auto">
            <a:xfrm>
              <a:off x="2975" y="140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3" name="Oval 105"/>
            <p:cNvSpPr>
              <a:spLocks noChangeAspect="1" noChangeArrowheads="1"/>
            </p:cNvSpPr>
            <p:nvPr/>
          </p:nvSpPr>
          <p:spPr bwMode="auto">
            <a:xfrm>
              <a:off x="3197" y="157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4" name="Oval 106"/>
            <p:cNvSpPr>
              <a:spLocks noChangeAspect="1" noChangeArrowheads="1"/>
            </p:cNvSpPr>
            <p:nvPr/>
          </p:nvSpPr>
          <p:spPr bwMode="auto">
            <a:xfrm>
              <a:off x="3323" y="159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5" name="Oval 107"/>
            <p:cNvSpPr>
              <a:spLocks noChangeAspect="1" noChangeArrowheads="1"/>
            </p:cNvSpPr>
            <p:nvPr/>
          </p:nvSpPr>
          <p:spPr bwMode="auto">
            <a:xfrm>
              <a:off x="3353" y="155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6" name="Oval 108"/>
            <p:cNvSpPr>
              <a:spLocks noChangeAspect="1" noChangeArrowheads="1"/>
            </p:cNvSpPr>
            <p:nvPr/>
          </p:nvSpPr>
          <p:spPr bwMode="auto">
            <a:xfrm>
              <a:off x="3343" y="147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7" name="Oval 109"/>
            <p:cNvSpPr>
              <a:spLocks noChangeAspect="1" noChangeArrowheads="1"/>
            </p:cNvSpPr>
            <p:nvPr/>
          </p:nvSpPr>
          <p:spPr bwMode="auto">
            <a:xfrm>
              <a:off x="3399" y="148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8" name="Oval 110"/>
            <p:cNvSpPr>
              <a:spLocks noChangeAspect="1" noChangeArrowheads="1"/>
            </p:cNvSpPr>
            <p:nvPr/>
          </p:nvSpPr>
          <p:spPr bwMode="auto">
            <a:xfrm>
              <a:off x="3405" y="144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69" name="Oval 111"/>
            <p:cNvSpPr>
              <a:spLocks noChangeAspect="1" noChangeArrowheads="1"/>
            </p:cNvSpPr>
            <p:nvPr/>
          </p:nvSpPr>
          <p:spPr bwMode="auto">
            <a:xfrm>
              <a:off x="3465" y="152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0" name="Oval 112"/>
            <p:cNvSpPr>
              <a:spLocks noChangeAspect="1" noChangeArrowheads="1"/>
            </p:cNvSpPr>
            <p:nvPr/>
          </p:nvSpPr>
          <p:spPr bwMode="auto">
            <a:xfrm>
              <a:off x="3537" y="150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1" name="Oval 113"/>
            <p:cNvSpPr>
              <a:spLocks noChangeAspect="1" noChangeArrowheads="1"/>
            </p:cNvSpPr>
            <p:nvPr/>
          </p:nvSpPr>
          <p:spPr bwMode="auto">
            <a:xfrm>
              <a:off x="3553" y="1552"/>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2" name="Oval 114"/>
            <p:cNvSpPr>
              <a:spLocks noChangeAspect="1" noChangeArrowheads="1"/>
            </p:cNvSpPr>
            <p:nvPr/>
          </p:nvSpPr>
          <p:spPr bwMode="auto">
            <a:xfrm>
              <a:off x="3597" y="153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3" name="Oval 115"/>
            <p:cNvSpPr>
              <a:spLocks noChangeAspect="1" noChangeArrowheads="1"/>
            </p:cNvSpPr>
            <p:nvPr/>
          </p:nvSpPr>
          <p:spPr bwMode="auto">
            <a:xfrm>
              <a:off x="3615" y="152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4" name="Oval 116"/>
            <p:cNvSpPr>
              <a:spLocks noChangeAspect="1" noChangeArrowheads="1"/>
            </p:cNvSpPr>
            <p:nvPr/>
          </p:nvSpPr>
          <p:spPr bwMode="auto">
            <a:xfrm>
              <a:off x="3629" y="148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5" name="Oval 117"/>
            <p:cNvSpPr>
              <a:spLocks noChangeAspect="1" noChangeArrowheads="1"/>
            </p:cNvSpPr>
            <p:nvPr/>
          </p:nvSpPr>
          <p:spPr bwMode="auto">
            <a:xfrm>
              <a:off x="3635" y="1408"/>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6" name="Oval 118"/>
            <p:cNvSpPr>
              <a:spLocks noChangeAspect="1" noChangeArrowheads="1"/>
            </p:cNvSpPr>
            <p:nvPr/>
          </p:nvSpPr>
          <p:spPr bwMode="auto">
            <a:xfrm>
              <a:off x="3627" y="136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7" name="Oval 119"/>
            <p:cNvSpPr>
              <a:spLocks noChangeAspect="1" noChangeArrowheads="1"/>
            </p:cNvSpPr>
            <p:nvPr/>
          </p:nvSpPr>
          <p:spPr bwMode="auto">
            <a:xfrm>
              <a:off x="3291" y="1166"/>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8" name="Oval 120"/>
            <p:cNvSpPr>
              <a:spLocks noChangeAspect="1" noChangeArrowheads="1"/>
            </p:cNvSpPr>
            <p:nvPr/>
          </p:nvSpPr>
          <p:spPr bwMode="auto">
            <a:xfrm>
              <a:off x="3349" y="1210"/>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sp>
          <p:nvSpPr>
            <p:cNvPr id="179" name="Oval 121"/>
            <p:cNvSpPr>
              <a:spLocks noChangeAspect="1" noChangeArrowheads="1"/>
            </p:cNvSpPr>
            <p:nvPr/>
          </p:nvSpPr>
          <p:spPr bwMode="auto">
            <a:xfrm>
              <a:off x="3613" y="1084"/>
              <a:ext cx="100" cy="100"/>
            </a:xfrm>
            <a:prstGeom prst="ellipse">
              <a:avLst/>
            </a:prstGeom>
            <a:solidFill>
              <a:srgbClr val="FF6600"/>
            </a:solidFill>
            <a:ln w="9525">
              <a:solidFill>
                <a:schemeClr val="tx1"/>
              </a:solidFill>
              <a:round/>
              <a:headEnd/>
              <a:tailEnd/>
            </a:ln>
          </p:spPr>
          <p:txBody>
            <a:bodyPr wrap="none" anchor="ctr"/>
            <a:lstStyle/>
            <a:p>
              <a:endParaRPr lang="it-IT">
                <a:latin typeface="Calibri" pitchFamily="34" charset="0"/>
              </a:endParaRPr>
            </a:p>
          </p:txBody>
        </p:sp>
      </p:grpSp>
      <p:grpSp>
        <p:nvGrpSpPr>
          <p:cNvPr id="180" name="Gruppo 494"/>
          <p:cNvGrpSpPr>
            <a:grpSpLocks/>
          </p:cNvGrpSpPr>
          <p:nvPr/>
        </p:nvGrpSpPr>
        <p:grpSpPr bwMode="auto">
          <a:xfrm>
            <a:off x="1839913" y="4949825"/>
            <a:ext cx="88900" cy="712788"/>
            <a:chOff x="1736090" y="3335651"/>
            <a:chExt cx="88900" cy="712474"/>
          </a:xfrm>
        </p:grpSpPr>
        <p:sp>
          <p:nvSpPr>
            <p:cNvPr id="181"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2"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3"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4"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5"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6"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7"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8"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89"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0"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191" name="Gruppo 505"/>
          <p:cNvGrpSpPr>
            <a:grpSpLocks/>
          </p:cNvGrpSpPr>
          <p:nvPr/>
        </p:nvGrpSpPr>
        <p:grpSpPr bwMode="auto">
          <a:xfrm>
            <a:off x="1839913" y="4240213"/>
            <a:ext cx="88900" cy="712787"/>
            <a:chOff x="1736090" y="3335651"/>
            <a:chExt cx="88900" cy="712474"/>
          </a:xfrm>
        </p:grpSpPr>
        <p:sp>
          <p:nvSpPr>
            <p:cNvPr id="192"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3"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4"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5"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6"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7"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8"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199"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0"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1"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02" name="Gruppo 516"/>
          <p:cNvGrpSpPr>
            <a:grpSpLocks/>
          </p:cNvGrpSpPr>
          <p:nvPr/>
        </p:nvGrpSpPr>
        <p:grpSpPr bwMode="auto">
          <a:xfrm>
            <a:off x="1839913" y="3529013"/>
            <a:ext cx="88900" cy="712787"/>
            <a:chOff x="1736090" y="3335651"/>
            <a:chExt cx="88900" cy="712474"/>
          </a:xfrm>
        </p:grpSpPr>
        <p:sp>
          <p:nvSpPr>
            <p:cNvPr id="203"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4"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5"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6"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7"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8"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09"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0"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1"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2"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13" name="Gruppo 527"/>
          <p:cNvGrpSpPr>
            <a:grpSpLocks/>
          </p:cNvGrpSpPr>
          <p:nvPr/>
        </p:nvGrpSpPr>
        <p:grpSpPr bwMode="auto">
          <a:xfrm>
            <a:off x="1839913" y="2817813"/>
            <a:ext cx="88900" cy="711200"/>
            <a:chOff x="1736090" y="3335651"/>
            <a:chExt cx="88900" cy="712474"/>
          </a:xfrm>
        </p:grpSpPr>
        <p:sp>
          <p:nvSpPr>
            <p:cNvPr id="214"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5"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6"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7"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8"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19"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0"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1"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2"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3"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24" name="Gruppo 538"/>
          <p:cNvGrpSpPr>
            <a:grpSpLocks/>
          </p:cNvGrpSpPr>
          <p:nvPr/>
        </p:nvGrpSpPr>
        <p:grpSpPr bwMode="auto">
          <a:xfrm>
            <a:off x="1839913" y="2105025"/>
            <a:ext cx="88900" cy="712788"/>
            <a:chOff x="1736090" y="3335651"/>
            <a:chExt cx="88900" cy="712474"/>
          </a:xfrm>
        </p:grpSpPr>
        <p:sp>
          <p:nvSpPr>
            <p:cNvPr id="225"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6"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7"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8"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29"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0"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1"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2"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3"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4"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35" name="Gruppo 549"/>
          <p:cNvGrpSpPr>
            <a:grpSpLocks/>
          </p:cNvGrpSpPr>
          <p:nvPr/>
        </p:nvGrpSpPr>
        <p:grpSpPr bwMode="auto">
          <a:xfrm>
            <a:off x="1839913" y="1390650"/>
            <a:ext cx="88900" cy="712788"/>
            <a:chOff x="1736090" y="3335651"/>
            <a:chExt cx="88900" cy="712474"/>
          </a:xfrm>
        </p:grpSpPr>
        <p:sp>
          <p:nvSpPr>
            <p:cNvPr id="236" name="Line 258"/>
            <p:cNvSpPr>
              <a:spLocks noChangeAspect="1" noChangeShapeType="1"/>
            </p:cNvSpPr>
            <p:nvPr/>
          </p:nvSpPr>
          <p:spPr bwMode="auto">
            <a:xfrm>
              <a:off x="1736090" y="383667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7" name="Line 259"/>
            <p:cNvSpPr>
              <a:spLocks noChangeAspect="1" noChangeShapeType="1"/>
            </p:cNvSpPr>
            <p:nvPr/>
          </p:nvSpPr>
          <p:spPr bwMode="auto">
            <a:xfrm>
              <a:off x="1736090" y="3708447"/>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8" name="Line 260"/>
            <p:cNvSpPr>
              <a:spLocks noChangeAspect="1" noChangeShapeType="1"/>
            </p:cNvSpPr>
            <p:nvPr/>
          </p:nvSpPr>
          <p:spPr bwMode="auto">
            <a:xfrm>
              <a:off x="1736090" y="36217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39" name="Line 261"/>
            <p:cNvSpPr>
              <a:spLocks noChangeAspect="1" noChangeShapeType="1"/>
            </p:cNvSpPr>
            <p:nvPr/>
          </p:nvSpPr>
          <p:spPr bwMode="auto">
            <a:xfrm>
              <a:off x="1736090" y="3548169"/>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0" name="Line 262"/>
            <p:cNvSpPr>
              <a:spLocks noChangeAspect="1" noChangeShapeType="1"/>
            </p:cNvSpPr>
            <p:nvPr/>
          </p:nvSpPr>
          <p:spPr bwMode="auto">
            <a:xfrm>
              <a:off x="1736090" y="3493555"/>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1" name="Line 263"/>
            <p:cNvSpPr>
              <a:spLocks noChangeAspect="1" noChangeShapeType="1"/>
            </p:cNvSpPr>
            <p:nvPr/>
          </p:nvSpPr>
          <p:spPr bwMode="auto">
            <a:xfrm>
              <a:off x="1736090" y="3444878"/>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2" name="Line 264"/>
            <p:cNvSpPr>
              <a:spLocks noChangeAspect="1" noChangeShapeType="1"/>
            </p:cNvSpPr>
            <p:nvPr/>
          </p:nvSpPr>
          <p:spPr bwMode="auto">
            <a:xfrm>
              <a:off x="1736090" y="3400950"/>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3" name="Line 265"/>
            <p:cNvSpPr>
              <a:spLocks noChangeAspect="1" noChangeShapeType="1"/>
            </p:cNvSpPr>
            <p:nvPr/>
          </p:nvSpPr>
          <p:spPr bwMode="auto">
            <a:xfrm>
              <a:off x="1736090" y="3368894"/>
              <a:ext cx="508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4" name="Line 266"/>
            <p:cNvSpPr>
              <a:spLocks noChangeAspect="1" noChangeShapeType="1"/>
            </p:cNvSpPr>
            <p:nvPr/>
          </p:nvSpPr>
          <p:spPr bwMode="auto">
            <a:xfrm>
              <a:off x="1736090" y="3335651"/>
              <a:ext cx="88900" cy="0"/>
            </a:xfrm>
            <a:prstGeom prst="line">
              <a:avLst/>
            </a:prstGeom>
            <a:noFill/>
            <a:ln w="19050">
              <a:solidFill>
                <a:schemeClr val="tx1"/>
              </a:solidFill>
              <a:round/>
              <a:headEnd/>
              <a:tailEnd/>
            </a:ln>
          </p:spPr>
          <p:txBody>
            <a:bodyPr/>
            <a:lstStyle/>
            <a:p>
              <a:endParaRPr lang="it-IT">
                <a:latin typeface="Calibri" pitchFamily="34" charset="0"/>
              </a:endParaRPr>
            </a:p>
          </p:txBody>
        </p:sp>
        <p:sp>
          <p:nvSpPr>
            <p:cNvPr id="245" name="Line 258"/>
            <p:cNvSpPr>
              <a:spLocks noChangeAspect="1" noChangeShapeType="1"/>
            </p:cNvSpPr>
            <p:nvPr/>
          </p:nvSpPr>
          <p:spPr bwMode="auto">
            <a:xfrm>
              <a:off x="1736090" y="4048125"/>
              <a:ext cx="50800" cy="0"/>
            </a:xfrm>
            <a:prstGeom prst="line">
              <a:avLst/>
            </a:prstGeom>
            <a:noFill/>
            <a:ln w="19050">
              <a:solidFill>
                <a:schemeClr val="tx1"/>
              </a:solidFill>
              <a:round/>
              <a:headEnd/>
              <a:tailEnd/>
            </a:ln>
          </p:spPr>
          <p:txBody>
            <a:bodyPr/>
            <a:lstStyle/>
            <a:p>
              <a:endParaRPr lang="it-IT">
                <a:latin typeface="Calibri" pitchFamily="34" charset="0"/>
              </a:endParaRPr>
            </a:p>
          </p:txBody>
        </p:sp>
      </p:grpSp>
      <p:grpSp>
        <p:nvGrpSpPr>
          <p:cNvPr id="246" name="Group 185"/>
          <p:cNvGrpSpPr>
            <a:grpSpLocks/>
          </p:cNvGrpSpPr>
          <p:nvPr/>
        </p:nvGrpSpPr>
        <p:grpSpPr bwMode="auto">
          <a:xfrm>
            <a:off x="1754188" y="1520825"/>
            <a:ext cx="4638675" cy="2184400"/>
            <a:chOff x="1115" y="829"/>
            <a:chExt cx="2922" cy="1376"/>
          </a:xfrm>
        </p:grpSpPr>
        <p:sp>
          <p:nvSpPr>
            <p:cNvPr id="247" name="Oval 125"/>
            <p:cNvSpPr>
              <a:spLocks noChangeAspect="1" noChangeArrowheads="1"/>
            </p:cNvSpPr>
            <p:nvPr/>
          </p:nvSpPr>
          <p:spPr bwMode="auto">
            <a:xfrm>
              <a:off x="1881" y="14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48" name="Oval 127"/>
            <p:cNvSpPr>
              <a:spLocks noChangeAspect="1" noChangeArrowheads="1"/>
            </p:cNvSpPr>
            <p:nvPr/>
          </p:nvSpPr>
          <p:spPr bwMode="auto">
            <a:xfrm>
              <a:off x="2025" y="152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49" name="Oval 128"/>
            <p:cNvSpPr>
              <a:spLocks noChangeAspect="1" noChangeArrowheads="1"/>
            </p:cNvSpPr>
            <p:nvPr/>
          </p:nvSpPr>
          <p:spPr bwMode="auto">
            <a:xfrm>
              <a:off x="2297" y="209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0" name="Oval 129"/>
            <p:cNvSpPr>
              <a:spLocks noChangeAspect="1" noChangeArrowheads="1"/>
            </p:cNvSpPr>
            <p:nvPr/>
          </p:nvSpPr>
          <p:spPr bwMode="auto">
            <a:xfrm>
              <a:off x="2925" y="17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1" name="Oval 130"/>
            <p:cNvSpPr>
              <a:spLocks noChangeAspect="1" noChangeArrowheads="1"/>
            </p:cNvSpPr>
            <p:nvPr/>
          </p:nvSpPr>
          <p:spPr bwMode="auto">
            <a:xfrm>
              <a:off x="3069" y="15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2" name="Oval 131"/>
            <p:cNvSpPr>
              <a:spLocks noChangeAspect="1" noChangeArrowheads="1"/>
            </p:cNvSpPr>
            <p:nvPr/>
          </p:nvSpPr>
          <p:spPr bwMode="auto">
            <a:xfrm>
              <a:off x="3129" y="14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3" name="Oval 132"/>
            <p:cNvSpPr>
              <a:spLocks noChangeAspect="1" noChangeArrowheads="1"/>
            </p:cNvSpPr>
            <p:nvPr/>
          </p:nvSpPr>
          <p:spPr bwMode="auto">
            <a:xfrm>
              <a:off x="3257" y="156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4" name="Oval 133"/>
            <p:cNvSpPr>
              <a:spLocks noChangeAspect="1" noChangeArrowheads="1"/>
            </p:cNvSpPr>
            <p:nvPr/>
          </p:nvSpPr>
          <p:spPr bwMode="auto">
            <a:xfrm>
              <a:off x="3309" y="19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5" name="Oval 134"/>
            <p:cNvSpPr>
              <a:spLocks noChangeAspect="1" noChangeArrowheads="1"/>
            </p:cNvSpPr>
            <p:nvPr/>
          </p:nvSpPr>
          <p:spPr bwMode="auto">
            <a:xfrm>
              <a:off x="3421" y="21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6" name="Oval 135"/>
            <p:cNvSpPr>
              <a:spLocks noChangeAspect="1" noChangeArrowheads="1"/>
            </p:cNvSpPr>
            <p:nvPr/>
          </p:nvSpPr>
          <p:spPr bwMode="auto">
            <a:xfrm>
              <a:off x="3417" y="19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7" name="Oval 136"/>
            <p:cNvSpPr>
              <a:spLocks noChangeAspect="1" noChangeArrowheads="1"/>
            </p:cNvSpPr>
            <p:nvPr/>
          </p:nvSpPr>
          <p:spPr bwMode="auto">
            <a:xfrm>
              <a:off x="3937" y="187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8" name="Oval 137"/>
            <p:cNvSpPr>
              <a:spLocks noChangeAspect="1" noChangeArrowheads="1"/>
            </p:cNvSpPr>
            <p:nvPr/>
          </p:nvSpPr>
          <p:spPr bwMode="auto">
            <a:xfrm>
              <a:off x="3673" y="147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59" name="Oval 138"/>
            <p:cNvSpPr>
              <a:spLocks noChangeAspect="1" noChangeArrowheads="1"/>
            </p:cNvSpPr>
            <p:nvPr/>
          </p:nvSpPr>
          <p:spPr bwMode="auto">
            <a:xfrm>
              <a:off x="3549" y="137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0" name="Oval 139"/>
            <p:cNvSpPr>
              <a:spLocks noChangeAspect="1" noChangeArrowheads="1"/>
            </p:cNvSpPr>
            <p:nvPr/>
          </p:nvSpPr>
          <p:spPr bwMode="auto">
            <a:xfrm>
              <a:off x="3865" y="132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1" name="Oval 140"/>
            <p:cNvSpPr>
              <a:spLocks noChangeAspect="1" noChangeArrowheads="1"/>
            </p:cNvSpPr>
            <p:nvPr/>
          </p:nvSpPr>
          <p:spPr bwMode="auto">
            <a:xfrm>
              <a:off x="3641" y="117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2" name="Oval 141"/>
            <p:cNvSpPr>
              <a:spLocks noChangeAspect="1" noChangeArrowheads="1"/>
            </p:cNvSpPr>
            <p:nvPr/>
          </p:nvSpPr>
          <p:spPr bwMode="auto">
            <a:xfrm>
              <a:off x="3673" y="110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3" name="Oval 142"/>
            <p:cNvSpPr>
              <a:spLocks noChangeAspect="1" noChangeArrowheads="1"/>
            </p:cNvSpPr>
            <p:nvPr/>
          </p:nvSpPr>
          <p:spPr bwMode="auto">
            <a:xfrm>
              <a:off x="3761" y="107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4" name="Oval 143"/>
            <p:cNvSpPr>
              <a:spLocks noChangeAspect="1" noChangeArrowheads="1"/>
            </p:cNvSpPr>
            <p:nvPr/>
          </p:nvSpPr>
          <p:spPr bwMode="auto">
            <a:xfrm>
              <a:off x="3661" y="82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5" name="Oval 144"/>
            <p:cNvSpPr>
              <a:spLocks noChangeAspect="1" noChangeArrowheads="1"/>
            </p:cNvSpPr>
            <p:nvPr/>
          </p:nvSpPr>
          <p:spPr bwMode="auto">
            <a:xfrm>
              <a:off x="3485" y="111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6" name="Oval 145"/>
            <p:cNvSpPr>
              <a:spLocks noChangeAspect="1" noChangeArrowheads="1"/>
            </p:cNvSpPr>
            <p:nvPr/>
          </p:nvSpPr>
          <p:spPr bwMode="auto">
            <a:xfrm>
              <a:off x="3425" y="10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7" name="Oval 146"/>
            <p:cNvSpPr>
              <a:spLocks noChangeAspect="1" noChangeArrowheads="1"/>
            </p:cNvSpPr>
            <p:nvPr/>
          </p:nvSpPr>
          <p:spPr bwMode="auto">
            <a:xfrm>
              <a:off x="3389" y="123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8" name="Oval 147"/>
            <p:cNvSpPr>
              <a:spLocks noChangeAspect="1" noChangeArrowheads="1"/>
            </p:cNvSpPr>
            <p:nvPr/>
          </p:nvSpPr>
          <p:spPr bwMode="auto">
            <a:xfrm>
              <a:off x="3345" y="12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69" name="Oval 148"/>
            <p:cNvSpPr>
              <a:spLocks noChangeAspect="1" noChangeArrowheads="1"/>
            </p:cNvSpPr>
            <p:nvPr/>
          </p:nvSpPr>
          <p:spPr bwMode="auto">
            <a:xfrm>
              <a:off x="3457" y="128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0" name="Oval 149"/>
            <p:cNvSpPr>
              <a:spLocks noChangeAspect="1" noChangeArrowheads="1"/>
            </p:cNvSpPr>
            <p:nvPr/>
          </p:nvSpPr>
          <p:spPr bwMode="auto">
            <a:xfrm>
              <a:off x="3169" y="120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1" name="Oval 150"/>
            <p:cNvSpPr>
              <a:spLocks noChangeAspect="1" noChangeArrowheads="1"/>
            </p:cNvSpPr>
            <p:nvPr/>
          </p:nvSpPr>
          <p:spPr bwMode="auto">
            <a:xfrm>
              <a:off x="3241" y="107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2" name="Oval 151"/>
            <p:cNvSpPr>
              <a:spLocks noChangeAspect="1" noChangeArrowheads="1"/>
            </p:cNvSpPr>
            <p:nvPr/>
          </p:nvSpPr>
          <p:spPr bwMode="auto">
            <a:xfrm>
              <a:off x="3057" y="113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3" name="Oval 152"/>
            <p:cNvSpPr>
              <a:spLocks noChangeAspect="1" noChangeArrowheads="1"/>
            </p:cNvSpPr>
            <p:nvPr/>
          </p:nvSpPr>
          <p:spPr bwMode="auto">
            <a:xfrm>
              <a:off x="2933" y="11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4" name="Oval 153"/>
            <p:cNvSpPr>
              <a:spLocks noChangeAspect="1" noChangeArrowheads="1"/>
            </p:cNvSpPr>
            <p:nvPr/>
          </p:nvSpPr>
          <p:spPr bwMode="auto">
            <a:xfrm>
              <a:off x="2977" y="118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5" name="Oval 154"/>
            <p:cNvSpPr>
              <a:spLocks noChangeAspect="1" noChangeArrowheads="1"/>
            </p:cNvSpPr>
            <p:nvPr/>
          </p:nvSpPr>
          <p:spPr bwMode="auto">
            <a:xfrm>
              <a:off x="2989" y="9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6" name="Oval 155"/>
            <p:cNvSpPr>
              <a:spLocks noChangeAspect="1" noChangeArrowheads="1"/>
            </p:cNvSpPr>
            <p:nvPr/>
          </p:nvSpPr>
          <p:spPr bwMode="auto">
            <a:xfrm>
              <a:off x="3025" y="100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7" name="Oval 156"/>
            <p:cNvSpPr>
              <a:spLocks noChangeAspect="1" noChangeArrowheads="1"/>
            </p:cNvSpPr>
            <p:nvPr/>
          </p:nvSpPr>
          <p:spPr bwMode="auto">
            <a:xfrm>
              <a:off x="2953" y="90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8" name="Oval 157"/>
            <p:cNvSpPr>
              <a:spLocks noChangeAspect="1" noChangeArrowheads="1"/>
            </p:cNvSpPr>
            <p:nvPr/>
          </p:nvSpPr>
          <p:spPr bwMode="auto">
            <a:xfrm>
              <a:off x="2777" y="91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79" name="Oval 158"/>
            <p:cNvSpPr>
              <a:spLocks noChangeAspect="1" noChangeArrowheads="1"/>
            </p:cNvSpPr>
            <p:nvPr/>
          </p:nvSpPr>
          <p:spPr bwMode="auto">
            <a:xfrm>
              <a:off x="2797" y="95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0" name="Oval 159"/>
            <p:cNvSpPr>
              <a:spLocks noChangeAspect="1" noChangeArrowheads="1"/>
            </p:cNvSpPr>
            <p:nvPr/>
          </p:nvSpPr>
          <p:spPr bwMode="auto">
            <a:xfrm>
              <a:off x="2857" y="11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1" name="Oval 160"/>
            <p:cNvSpPr>
              <a:spLocks noChangeAspect="1" noChangeArrowheads="1"/>
            </p:cNvSpPr>
            <p:nvPr/>
          </p:nvSpPr>
          <p:spPr bwMode="auto">
            <a:xfrm>
              <a:off x="2821" y="114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2" name="Oval 161"/>
            <p:cNvSpPr>
              <a:spLocks noChangeAspect="1" noChangeArrowheads="1"/>
            </p:cNvSpPr>
            <p:nvPr/>
          </p:nvSpPr>
          <p:spPr bwMode="auto">
            <a:xfrm>
              <a:off x="2745" y="110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3" name="Oval 162"/>
            <p:cNvSpPr>
              <a:spLocks noChangeAspect="1" noChangeArrowheads="1"/>
            </p:cNvSpPr>
            <p:nvPr/>
          </p:nvSpPr>
          <p:spPr bwMode="auto">
            <a:xfrm>
              <a:off x="2669" y="108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4" name="Oval 163"/>
            <p:cNvSpPr>
              <a:spLocks noChangeAspect="1" noChangeArrowheads="1"/>
            </p:cNvSpPr>
            <p:nvPr/>
          </p:nvSpPr>
          <p:spPr bwMode="auto">
            <a:xfrm>
              <a:off x="2725" y="122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5" name="Oval 164"/>
            <p:cNvSpPr>
              <a:spLocks noChangeAspect="1" noChangeArrowheads="1"/>
            </p:cNvSpPr>
            <p:nvPr/>
          </p:nvSpPr>
          <p:spPr bwMode="auto">
            <a:xfrm>
              <a:off x="2737" y="131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6" name="Oval 165"/>
            <p:cNvSpPr>
              <a:spLocks noChangeAspect="1" noChangeArrowheads="1"/>
            </p:cNvSpPr>
            <p:nvPr/>
          </p:nvSpPr>
          <p:spPr bwMode="auto">
            <a:xfrm>
              <a:off x="2593" y="12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7" name="Oval 166"/>
            <p:cNvSpPr>
              <a:spLocks noChangeAspect="1" noChangeArrowheads="1"/>
            </p:cNvSpPr>
            <p:nvPr/>
          </p:nvSpPr>
          <p:spPr bwMode="auto">
            <a:xfrm>
              <a:off x="2481" y="129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8" name="Oval 167"/>
            <p:cNvSpPr>
              <a:spLocks noChangeAspect="1" noChangeArrowheads="1"/>
            </p:cNvSpPr>
            <p:nvPr/>
          </p:nvSpPr>
          <p:spPr bwMode="auto">
            <a:xfrm>
              <a:off x="2433" y="121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89" name="Oval 168"/>
            <p:cNvSpPr>
              <a:spLocks noChangeAspect="1" noChangeArrowheads="1"/>
            </p:cNvSpPr>
            <p:nvPr/>
          </p:nvSpPr>
          <p:spPr bwMode="auto">
            <a:xfrm>
              <a:off x="2509" y="113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0" name="Oval 169"/>
            <p:cNvSpPr>
              <a:spLocks noChangeAspect="1" noChangeArrowheads="1"/>
            </p:cNvSpPr>
            <p:nvPr/>
          </p:nvSpPr>
          <p:spPr bwMode="auto">
            <a:xfrm>
              <a:off x="2441" y="108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1" name="Oval 170"/>
            <p:cNvSpPr>
              <a:spLocks noChangeAspect="1" noChangeArrowheads="1"/>
            </p:cNvSpPr>
            <p:nvPr/>
          </p:nvSpPr>
          <p:spPr bwMode="auto">
            <a:xfrm>
              <a:off x="2561" y="112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2" name="Oval 171"/>
            <p:cNvSpPr>
              <a:spLocks noChangeAspect="1" noChangeArrowheads="1"/>
            </p:cNvSpPr>
            <p:nvPr/>
          </p:nvSpPr>
          <p:spPr bwMode="auto">
            <a:xfrm>
              <a:off x="2577" y="1061"/>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3" name="Oval 172"/>
            <p:cNvSpPr>
              <a:spLocks noChangeAspect="1" noChangeArrowheads="1"/>
            </p:cNvSpPr>
            <p:nvPr/>
          </p:nvSpPr>
          <p:spPr bwMode="auto">
            <a:xfrm>
              <a:off x="2513" y="102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4" name="Oval 173"/>
            <p:cNvSpPr>
              <a:spLocks noChangeAspect="1" noChangeArrowheads="1"/>
            </p:cNvSpPr>
            <p:nvPr/>
          </p:nvSpPr>
          <p:spPr bwMode="auto">
            <a:xfrm>
              <a:off x="2301" y="116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5" name="Oval 174"/>
            <p:cNvSpPr>
              <a:spLocks noChangeAspect="1" noChangeArrowheads="1"/>
            </p:cNvSpPr>
            <p:nvPr/>
          </p:nvSpPr>
          <p:spPr bwMode="auto">
            <a:xfrm>
              <a:off x="2173" y="113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6" name="Oval 175"/>
            <p:cNvSpPr>
              <a:spLocks noChangeAspect="1" noChangeArrowheads="1"/>
            </p:cNvSpPr>
            <p:nvPr/>
          </p:nvSpPr>
          <p:spPr bwMode="auto">
            <a:xfrm>
              <a:off x="2173" y="103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7" name="Oval 176"/>
            <p:cNvSpPr>
              <a:spLocks noChangeAspect="1" noChangeArrowheads="1"/>
            </p:cNvSpPr>
            <p:nvPr/>
          </p:nvSpPr>
          <p:spPr bwMode="auto">
            <a:xfrm>
              <a:off x="2223" y="10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8" name="Oval 177"/>
            <p:cNvSpPr>
              <a:spLocks noChangeAspect="1" noChangeArrowheads="1"/>
            </p:cNvSpPr>
            <p:nvPr/>
          </p:nvSpPr>
          <p:spPr bwMode="auto">
            <a:xfrm>
              <a:off x="2123" y="108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299" name="Oval 178"/>
            <p:cNvSpPr>
              <a:spLocks noChangeAspect="1" noChangeArrowheads="1"/>
            </p:cNvSpPr>
            <p:nvPr/>
          </p:nvSpPr>
          <p:spPr bwMode="auto">
            <a:xfrm>
              <a:off x="2067" y="108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0" name="Oval 179"/>
            <p:cNvSpPr>
              <a:spLocks noChangeAspect="1" noChangeArrowheads="1"/>
            </p:cNvSpPr>
            <p:nvPr/>
          </p:nvSpPr>
          <p:spPr bwMode="auto">
            <a:xfrm>
              <a:off x="2067" y="1053"/>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1" name="Oval 180"/>
            <p:cNvSpPr>
              <a:spLocks noChangeAspect="1" noChangeArrowheads="1"/>
            </p:cNvSpPr>
            <p:nvPr/>
          </p:nvSpPr>
          <p:spPr bwMode="auto">
            <a:xfrm>
              <a:off x="2015" y="108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2" name="Oval 181"/>
            <p:cNvSpPr>
              <a:spLocks noChangeAspect="1" noChangeArrowheads="1"/>
            </p:cNvSpPr>
            <p:nvPr/>
          </p:nvSpPr>
          <p:spPr bwMode="auto">
            <a:xfrm>
              <a:off x="1955" y="1245"/>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3" name="Oval 182"/>
            <p:cNvSpPr>
              <a:spLocks noChangeAspect="1" noChangeArrowheads="1"/>
            </p:cNvSpPr>
            <p:nvPr/>
          </p:nvSpPr>
          <p:spPr bwMode="auto">
            <a:xfrm>
              <a:off x="2031" y="132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4" name="Oval 183"/>
            <p:cNvSpPr>
              <a:spLocks noChangeAspect="1" noChangeArrowheads="1"/>
            </p:cNvSpPr>
            <p:nvPr/>
          </p:nvSpPr>
          <p:spPr bwMode="auto">
            <a:xfrm>
              <a:off x="2123" y="1317"/>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sp>
          <p:nvSpPr>
            <p:cNvPr id="305" name="Oval 184"/>
            <p:cNvSpPr>
              <a:spLocks noChangeAspect="1" noChangeArrowheads="1"/>
            </p:cNvSpPr>
            <p:nvPr/>
          </p:nvSpPr>
          <p:spPr bwMode="auto">
            <a:xfrm>
              <a:off x="1115" y="1769"/>
              <a:ext cx="100" cy="100"/>
            </a:xfrm>
            <a:prstGeom prst="ellipse">
              <a:avLst/>
            </a:prstGeom>
            <a:solidFill>
              <a:srgbClr val="0066FF"/>
            </a:solidFill>
            <a:ln w="9525">
              <a:solidFill>
                <a:schemeClr val="tx1"/>
              </a:solidFill>
              <a:round/>
              <a:headEnd/>
              <a:tailEnd/>
            </a:ln>
          </p:spPr>
          <p:txBody>
            <a:bodyPr wrap="none" anchor="ctr"/>
            <a:lstStyle/>
            <a:p>
              <a:endParaRPr lang="it-IT">
                <a:latin typeface="Calibri" pitchFamily="34" charset="0"/>
              </a:endParaRPr>
            </a:p>
          </p:txBody>
        </p:sp>
      </p:grpSp>
      <p:sp>
        <p:nvSpPr>
          <p:cNvPr id="306" name="Text Box 16"/>
          <p:cNvSpPr txBox="1">
            <a:spLocks noChangeArrowheads="1"/>
          </p:cNvSpPr>
          <p:nvPr/>
        </p:nvSpPr>
        <p:spPr bwMode="auto">
          <a:xfrm>
            <a:off x="0" y="4942205"/>
            <a:ext cx="9144000" cy="769441"/>
          </a:xfrm>
          <a:prstGeom prst="rect">
            <a:avLst/>
          </a:prstGeom>
          <a:solidFill>
            <a:schemeClr val="bg1"/>
          </a:solidFill>
          <a:ln w="9525">
            <a:noFill/>
            <a:miter lim="800000"/>
            <a:headEnd/>
            <a:tailEnd/>
          </a:ln>
        </p:spPr>
        <p:txBody>
          <a:bodyPr>
            <a:spAutoFit/>
          </a:bodyPr>
          <a:lstStyle/>
          <a:p>
            <a:pPr>
              <a:spcBef>
                <a:spcPts val="0"/>
              </a:spcBef>
              <a:spcAft>
                <a:spcPts val="600"/>
              </a:spcAft>
              <a:defRPr/>
            </a:pPr>
            <a:r>
              <a:rPr lang="en-US" sz="2200" b="1" i="1" dirty="0">
                <a:solidFill>
                  <a:srgbClr val="FF0000"/>
                </a:solidFill>
                <a:effectLst>
                  <a:outerShdw blurRad="38100" dist="38100" dir="2700000" algn="tl">
                    <a:srgbClr val="C0C0C0"/>
                  </a:outerShdw>
                </a:effectLst>
                <a:latin typeface="Calibri" pitchFamily="34" charset="0"/>
                <a:ea typeface="ＭＳ Ｐゴシック" pitchFamily="34" charset="-128"/>
              </a:rPr>
              <a:t>…OIB are more degassed than MORB because they mostly crystallize under subaerial conditions, allowing gas to escape.</a:t>
            </a:r>
            <a:endParaRPr lang="en-US" sz="2200" dirty="0">
              <a:solidFill>
                <a:srgbClr val="FF0000"/>
              </a:solidFill>
              <a:effectLst>
                <a:outerShdw blurRad="38100" dist="38100" dir="2700000" algn="tl">
                  <a:srgbClr val="C0C0C0"/>
                </a:outerShdw>
              </a:effectLst>
              <a:latin typeface="Calibri" pitchFamily="34" charset="0"/>
              <a:ea typeface="ＭＳ Ｐゴシック" pitchFamily="34" charset="-128"/>
            </a:endParaRPr>
          </a:p>
        </p:txBody>
      </p:sp>
      <p:sp>
        <p:nvSpPr>
          <p:cNvPr id="307" name="Text Box 7"/>
          <p:cNvSpPr txBox="1">
            <a:spLocks noChangeArrowheads="1"/>
          </p:cNvSpPr>
          <p:nvPr/>
        </p:nvSpPr>
        <p:spPr bwMode="auto">
          <a:xfrm>
            <a:off x="2598738" y="565150"/>
            <a:ext cx="5243512" cy="519113"/>
          </a:xfrm>
          <a:prstGeom prst="rect">
            <a:avLst/>
          </a:prstGeom>
          <a:noFill/>
          <a:ln w="9525">
            <a:noFill/>
            <a:miter lim="800000"/>
            <a:headEnd/>
            <a:tailEnd/>
          </a:ln>
        </p:spPr>
        <p:txBody>
          <a:bodyPr>
            <a:spAutoFit/>
          </a:bodyPr>
          <a:lstStyle/>
          <a:p>
            <a:pPr>
              <a:spcBef>
                <a:spcPct val="50000"/>
              </a:spcBef>
              <a:defRPr/>
            </a:pPr>
            <a:r>
              <a:rPr lang="en-US" sz="2800">
                <a:solidFill>
                  <a:srgbClr val="FFFF00"/>
                </a:solidFill>
                <a:effectLst>
                  <a:outerShdw blurRad="38100" dist="38100" dir="2700000" algn="tl">
                    <a:srgbClr val="000000"/>
                  </a:outerShdw>
                </a:effectLst>
                <a:latin typeface="Calibri" pitchFamily="34" charset="0"/>
                <a:ea typeface="ＭＳ Ｐゴシック" pitchFamily="34" charset="-128"/>
              </a:rPr>
              <a:t>Hypothetical undegassed OIB</a:t>
            </a:r>
          </a:p>
        </p:txBody>
      </p:sp>
      <p:grpSp>
        <p:nvGrpSpPr>
          <p:cNvPr id="309" name="Gruppo 1358"/>
          <p:cNvGrpSpPr>
            <a:grpSpLocks/>
          </p:cNvGrpSpPr>
          <p:nvPr/>
        </p:nvGrpSpPr>
        <p:grpSpPr bwMode="auto">
          <a:xfrm>
            <a:off x="6713538" y="2842260"/>
            <a:ext cx="2438400" cy="2143125"/>
            <a:chOff x="6713538" y="2797565"/>
            <a:chExt cx="2438400" cy="1685566"/>
          </a:xfrm>
        </p:grpSpPr>
        <p:sp>
          <p:nvSpPr>
            <p:cNvPr id="310" name="Rettangolo 309"/>
            <p:cNvSpPr/>
            <p:nvPr/>
          </p:nvSpPr>
          <p:spPr>
            <a:xfrm>
              <a:off x="7929563" y="2797565"/>
              <a:ext cx="1214437" cy="16855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effectLst/>
                <a:latin typeface="Calibri" pitchFamily="34" charset="0"/>
              </a:endParaRPr>
            </a:p>
          </p:txBody>
        </p:sp>
        <p:grpSp>
          <p:nvGrpSpPr>
            <p:cNvPr id="311" name="Group 373"/>
            <p:cNvGrpSpPr>
              <a:grpSpLocks/>
            </p:cNvGrpSpPr>
            <p:nvPr/>
          </p:nvGrpSpPr>
          <p:grpSpPr bwMode="auto">
            <a:xfrm>
              <a:off x="6713538" y="2905108"/>
              <a:ext cx="2438400" cy="1354138"/>
              <a:chOff x="4229" y="1648"/>
              <a:chExt cx="1536" cy="853"/>
            </a:xfrm>
          </p:grpSpPr>
          <p:sp>
            <p:nvSpPr>
              <p:cNvPr id="312" name="Rectangle 372"/>
              <p:cNvSpPr>
                <a:spLocks noChangeArrowheads="1"/>
              </p:cNvSpPr>
              <p:nvPr/>
            </p:nvSpPr>
            <p:spPr bwMode="auto">
              <a:xfrm>
                <a:off x="5125" y="1653"/>
                <a:ext cx="70" cy="848"/>
              </a:xfrm>
              <a:prstGeom prst="rect">
                <a:avLst/>
              </a:prstGeom>
              <a:solidFill>
                <a:schemeClr val="bg1"/>
              </a:solidFill>
              <a:ln w="9525">
                <a:noFill/>
                <a:miter lim="800000"/>
                <a:headEnd/>
                <a:tailEnd/>
              </a:ln>
            </p:spPr>
            <p:txBody>
              <a:bodyPr wrap="none" anchor="ctr"/>
              <a:lstStyle/>
              <a:p>
                <a:endParaRPr lang="it-IT">
                  <a:solidFill>
                    <a:schemeClr val="tx1"/>
                  </a:solidFill>
                  <a:effectLst/>
                  <a:latin typeface="Calibri" pitchFamily="34" charset="0"/>
                </a:endParaRPr>
              </a:p>
            </p:txBody>
          </p:sp>
          <p:sp>
            <p:nvSpPr>
              <p:cNvPr id="313" name="Text Box 19"/>
              <p:cNvSpPr txBox="1">
                <a:spLocks noChangeArrowheads="1"/>
              </p:cNvSpPr>
              <p:nvPr/>
            </p:nvSpPr>
            <p:spPr bwMode="auto">
              <a:xfrm>
                <a:off x="4229" y="1648"/>
                <a:ext cx="1536" cy="814"/>
              </a:xfrm>
              <a:prstGeom prst="rect">
                <a:avLst/>
              </a:prstGeom>
              <a:noFill/>
              <a:ln w="9525">
                <a:noFill/>
                <a:miter lim="800000"/>
                <a:headEnd/>
                <a:tailEnd/>
              </a:ln>
            </p:spPr>
            <p:txBody>
              <a:bodyPr>
                <a:spAutoFit/>
              </a:bodyPr>
              <a:lstStyle/>
              <a:p>
                <a:pPr algn="ctr">
                  <a:lnSpc>
                    <a:spcPct val="90000"/>
                  </a:lnSpc>
                  <a:spcBef>
                    <a:spcPct val="20000"/>
                  </a:spcBef>
                  <a:buClr>
                    <a:schemeClr val="folHlink"/>
                  </a:buClr>
                  <a:buSzPct val="60000"/>
                  <a:buFont typeface="Wingdings" pitchFamily="2" charset="2"/>
                  <a:buNone/>
                </a:pPr>
                <a:r>
                  <a:rPr lang="en-US" sz="2800">
                    <a:solidFill>
                      <a:schemeClr val="tx1"/>
                    </a:solidFill>
                    <a:effectLst/>
                    <a:latin typeface="Calibri" pitchFamily="34" charset="0"/>
                  </a:rPr>
                  <a:t>How the low </a:t>
                </a:r>
                <a:r>
                  <a:rPr lang="en-US" sz="2800" baseline="30000">
                    <a:solidFill>
                      <a:schemeClr val="tx1"/>
                    </a:solidFill>
                    <a:effectLst/>
                    <a:latin typeface="Calibri" pitchFamily="34" charset="0"/>
                  </a:rPr>
                  <a:t>3</a:t>
                </a:r>
                <a:r>
                  <a:rPr lang="en-US" sz="2800">
                    <a:solidFill>
                      <a:schemeClr val="tx1"/>
                    </a:solidFill>
                    <a:effectLst/>
                    <a:latin typeface="Calibri" pitchFamily="34" charset="0"/>
                  </a:rPr>
                  <a:t>He in OIB has been explained?</a:t>
                </a:r>
              </a:p>
            </p:txBody>
          </p:sp>
        </p:grpSp>
      </p:grpSp>
      <p:sp>
        <p:nvSpPr>
          <p:cNvPr id="316" name="Text Box 18"/>
          <p:cNvSpPr txBox="1">
            <a:spLocks noChangeArrowheads="1"/>
          </p:cNvSpPr>
          <p:nvPr/>
        </p:nvSpPr>
        <p:spPr bwMode="auto">
          <a:xfrm>
            <a:off x="3770313" y="886007"/>
            <a:ext cx="2887662" cy="523220"/>
          </a:xfrm>
          <a:prstGeom prst="rect">
            <a:avLst/>
          </a:prstGeom>
          <a:noFill/>
          <a:ln w="9525">
            <a:noFill/>
            <a:miter lim="800000"/>
            <a:headEnd/>
            <a:tailEnd/>
          </a:ln>
        </p:spPr>
        <p:txBody>
          <a:bodyPr>
            <a:spAutoFit/>
          </a:bodyPr>
          <a:lstStyle/>
          <a:p>
            <a:pPr>
              <a:spcBef>
                <a:spcPct val="50000"/>
              </a:spcBef>
              <a:defRPr/>
            </a:pPr>
            <a:r>
              <a:rPr lang="en-US"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(no evidence for)</a:t>
            </a:r>
            <a:endParaRPr lang="en-US" sz="28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endParaRPr>
          </a:p>
        </p:txBody>
      </p:sp>
      <p:sp>
        <p:nvSpPr>
          <p:cNvPr id="2" name="CasellaDiTesto 314">
            <a:extLst>
              <a:ext uri="{FF2B5EF4-FFF2-40B4-BE49-F238E27FC236}">
                <a16:creationId xmlns:a16="http://schemas.microsoft.com/office/drawing/2014/main" id="{E9273DAD-9F25-B3D8-6D3D-C8919508065F}"/>
              </a:ext>
            </a:extLst>
          </p:cNvPr>
          <p:cNvSpPr txBox="1">
            <a:spLocks noChangeArrowheads="1"/>
          </p:cNvSpPr>
          <p:nvPr/>
        </p:nvSpPr>
        <p:spPr bwMode="auto">
          <a:xfrm>
            <a:off x="3457575" y="4346575"/>
            <a:ext cx="2914650" cy="523220"/>
          </a:xfrm>
          <a:prstGeom prst="rect">
            <a:avLst/>
          </a:prstGeom>
          <a:noFill/>
          <a:ln w="9525">
            <a:noFill/>
            <a:miter lim="800000"/>
            <a:headEnd/>
            <a:tailEnd/>
          </a:ln>
        </p:spPr>
        <p:txBody>
          <a:bodyPr wrap="square">
            <a:spAutoFit/>
          </a:bodyPr>
          <a:lstStyle/>
          <a:p>
            <a:pPr algn="ctr"/>
            <a:r>
              <a:rPr lang="it-IT" sz="1400" dirty="0">
                <a:solidFill>
                  <a:schemeClr val="tx1"/>
                </a:solidFill>
                <a:effectLst/>
                <a:latin typeface="Calibri" pitchFamily="34" charset="0"/>
              </a:rPr>
              <a:t>Ozima and Igarashi, 2000              (Earth Planet. Sci. </a:t>
            </a:r>
            <a:r>
              <a:rPr lang="it-IT" sz="1400" dirty="0" err="1">
                <a:solidFill>
                  <a:schemeClr val="tx1"/>
                </a:solidFill>
                <a:effectLst/>
                <a:latin typeface="Calibri" pitchFamily="34" charset="0"/>
              </a:rPr>
              <a:t>Lett</a:t>
            </a:r>
            <a:r>
              <a:rPr lang="it-IT" sz="1400" dirty="0">
                <a:solidFill>
                  <a:schemeClr val="tx1"/>
                </a:solidFill>
                <a:effectLst/>
                <a:latin typeface="Calibri" pitchFamily="34" charset="0"/>
              </a:rPr>
              <a:t>., 176, 219-232)</a:t>
            </a:r>
            <a:endParaRPr lang="it-IT" sz="1400" baseline="-25000" dirty="0">
              <a:solidFill>
                <a:schemeClr val="tx1"/>
              </a:solidFill>
              <a:effectLst/>
              <a:latin typeface="Calibri" pitchFamily="34" charset="0"/>
            </a:endParaRPr>
          </a:p>
        </p:txBody>
      </p:sp>
      <p:sp>
        <p:nvSpPr>
          <p:cNvPr id="3" name="Text Box 16">
            <a:extLst>
              <a:ext uri="{FF2B5EF4-FFF2-40B4-BE49-F238E27FC236}">
                <a16:creationId xmlns:a16="http://schemas.microsoft.com/office/drawing/2014/main" id="{09625FE7-109F-3588-F0D5-144CD5CBD95A}"/>
              </a:ext>
            </a:extLst>
          </p:cNvPr>
          <p:cNvSpPr txBox="1">
            <a:spLocks noChangeArrowheads="1"/>
          </p:cNvSpPr>
          <p:nvPr/>
        </p:nvSpPr>
        <p:spPr bwMode="auto">
          <a:xfrm>
            <a:off x="0" y="5685155"/>
            <a:ext cx="9144000" cy="769441"/>
          </a:xfrm>
          <a:prstGeom prst="rect">
            <a:avLst/>
          </a:prstGeom>
          <a:solidFill>
            <a:schemeClr val="bg1"/>
          </a:solidFill>
          <a:ln w="9525">
            <a:noFill/>
            <a:miter lim="800000"/>
            <a:headEnd/>
            <a:tailEnd/>
          </a:ln>
        </p:spPr>
        <p:txBody>
          <a:bodyPr>
            <a:spAutoFit/>
          </a:bodyPr>
          <a:lstStyle/>
          <a:p>
            <a:pPr>
              <a:spcBef>
                <a:spcPts val="0"/>
              </a:spcBef>
              <a:spcAft>
                <a:spcPts val="600"/>
              </a:spcAft>
              <a:defRPr/>
            </a:pPr>
            <a:r>
              <a:rPr lang="en-US" sz="2200" b="1" i="1" dirty="0">
                <a:solidFill>
                  <a:srgbClr val="FF0000"/>
                </a:solidFill>
                <a:effectLst>
                  <a:outerShdw blurRad="38100" dist="38100" dir="2700000" algn="tl">
                    <a:srgbClr val="C0C0C0"/>
                  </a:outerShdw>
                </a:effectLst>
                <a:latin typeface="Calibri" pitchFamily="34" charset="0"/>
                <a:ea typeface="ＭＳ Ｐゴシック" pitchFamily="34" charset="-128"/>
              </a:rPr>
              <a:t>On the other hand, MORB crystallize deep below ~2-4 km water, forcing gas to remain in the glass and/or minerals.</a:t>
            </a:r>
            <a:endParaRPr lang="en-US" sz="2200" dirty="0">
              <a:solidFill>
                <a:srgbClr val="FF0000"/>
              </a:solidFill>
              <a:effectLst>
                <a:outerShdw blurRad="38100" dist="38100" dir="2700000" algn="tl">
                  <a:srgbClr val="C0C0C0"/>
                </a:outerShdw>
              </a:effectLst>
              <a:latin typeface="Calibri" pitchFamily="34" charset="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5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6"/>
                                        </p:tgtEl>
                                        <p:attrNameLst>
                                          <p:attrName>style.visibility</p:attrName>
                                        </p:attrNameLst>
                                      </p:cBhvr>
                                      <p:to>
                                        <p:strVal val="visible"/>
                                      </p:to>
                                    </p:set>
                                    <p:animEffect transition="in" filter="fade">
                                      <p:cBhvr>
                                        <p:cTn id="12" dur="500"/>
                                        <p:tgtEl>
                                          <p:spTgt spid="3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animBg="1"/>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bwMode="auto">
          <a:xfrm>
            <a:off x="885371" y="6241143"/>
            <a:ext cx="8258629" cy="61685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4" name="Picture 2"/>
          <p:cNvPicPr>
            <a:picLocks noChangeAspect="1" noChangeArrowheads="1"/>
          </p:cNvPicPr>
          <p:nvPr/>
        </p:nvPicPr>
        <p:blipFill>
          <a:blip r:embed="rId3" cstate="print"/>
          <a:srcRect/>
          <a:stretch>
            <a:fillRect/>
          </a:stretch>
        </p:blipFill>
        <p:spPr bwMode="auto">
          <a:xfrm>
            <a:off x="3278188" y="2203450"/>
            <a:ext cx="5818187" cy="4606925"/>
          </a:xfrm>
          <a:prstGeom prst="rect">
            <a:avLst/>
          </a:prstGeom>
          <a:noFill/>
          <a:ln w="9525">
            <a:noFill/>
            <a:miter lim="800000"/>
            <a:headEnd/>
            <a:tailEnd/>
          </a:ln>
        </p:spPr>
      </p:pic>
      <p:sp>
        <p:nvSpPr>
          <p:cNvPr id="5" name="Text Box 18"/>
          <p:cNvSpPr txBox="1">
            <a:spLocks noChangeArrowheads="1"/>
          </p:cNvSpPr>
          <p:nvPr/>
        </p:nvSpPr>
        <p:spPr bwMode="auto">
          <a:xfrm>
            <a:off x="120316" y="701675"/>
            <a:ext cx="8652209" cy="954088"/>
          </a:xfrm>
          <a:prstGeom prst="rect">
            <a:avLst/>
          </a:prstGeom>
          <a:noFill/>
          <a:ln w="9525">
            <a:noFill/>
            <a:miter lim="800000"/>
            <a:headEnd/>
            <a:tailEnd/>
          </a:ln>
        </p:spPr>
        <p:txBody>
          <a:bodyPr wrap="square">
            <a:spAutoFit/>
          </a:bodyPr>
          <a:lstStyle/>
          <a:p>
            <a:pPr algn="l">
              <a:spcBef>
                <a:spcPct val="50000"/>
              </a:spcBef>
              <a:defRPr/>
            </a:pPr>
            <a:r>
              <a:rPr lang="en-GB" sz="2800" dirty="0">
                <a:solidFill>
                  <a:srgbClr val="FFFF00"/>
                </a:solidFill>
                <a:effectLst>
                  <a:outerShdw blurRad="38100" dist="38100" dir="2700000" algn="tl">
                    <a:srgbClr val="000000">
                      <a:alpha val="43137"/>
                    </a:srgbClr>
                  </a:outerShdw>
                </a:effectLst>
                <a:latin typeface="Calibri" pitchFamily="34" charset="0"/>
              </a:rPr>
              <a:t>When a magma exsolves at shallow depths, most of the noble gases are transferred to the vapour phase.</a:t>
            </a:r>
            <a:endParaRPr lang="en-GB" sz="3200" dirty="0">
              <a:solidFill>
                <a:srgbClr val="FFFF00"/>
              </a:solidFill>
              <a:effectLst>
                <a:outerShdw blurRad="38100" dist="38100" dir="2700000" algn="tl">
                  <a:srgbClr val="000000">
                    <a:alpha val="43137"/>
                  </a:srgbClr>
                </a:outerShdw>
              </a:effectLst>
              <a:latin typeface="Calibri" pitchFamily="34" charset="0"/>
            </a:endParaRPr>
          </a:p>
        </p:txBody>
      </p:sp>
      <p:sp>
        <p:nvSpPr>
          <p:cNvPr id="6" name="Text Box 18"/>
          <p:cNvSpPr txBox="1">
            <a:spLocks noChangeArrowheads="1"/>
          </p:cNvSpPr>
          <p:nvPr/>
        </p:nvSpPr>
        <p:spPr bwMode="auto">
          <a:xfrm>
            <a:off x="0" y="1679575"/>
            <a:ext cx="3360739" cy="1446550"/>
          </a:xfrm>
          <a:prstGeom prst="rect">
            <a:avLst/>
          </a:prstGeom>
          <a:noFill/>
          <a:ln w="9525">
            <a:noFill/>
            <a:miter lim="800000"/>
            <a:headEnd/>
            <a:tailEnd/>
          </a:ln>
        </p:spPr>
        <p:txBody>
          <a:bodyPr wrap="square">
            <a:spAutoFit/>
          </a:bodyPr>
          <a:lstStyle/>
          <a:p>
            <a:pPr algn="l">
              <a:spcBef>
                <a:spcPct val="50000"/>
              </a:spcBef>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The solubility of  the noble gases in the melt decreases with increasing the atomic number.</a:t>
            </a:r>
          </a:p>
        </p:txBody>
      </p:sp>
      <p:sp>
        <p:nvSpPr>
          <p:cNvPr id="7" name="Text Box 18"/>
          <p:cNvSpPr txBox="1">
            <a:spLocks noChangeArrowheads="1"/>
          </p:cNvSpPr>
          <p:nvPr/>
        </p:nvSpPr>
        <p:spPr bwMode="auto">
          <a:xfrm>
            <a:off x="3278186" y="1701139"/>
            <a:ext cx="5818187" cy="400110"/>
          </a:xfrm>
          <a:prstGeom prst="rect">
            <a:avLst/>
          </a:prstGeom>
          <a:noFill/>
          <a:ln w="9525">
            <a:noFill/>
            <a:miter lim="800000"/>
            <a:headEnd/>
            <a:tailEnd/>
          </a:ln>
        </p:spPr>
        <p:txBody>
          <a:bodyPr wrap="square">
            <a:spAutoFit/>
          </a:bodyPr>
          <a:lstStyle/>
          <a:p>
            <a:pPr>
              <a:spcBef>
                <a:spcPct val="50000"/>
              </a:spcBef>
              <a:defRPr/>
            </a:pPr>
            <a:r>
              <a:rPr lang="en-GB" sz="2000" b="1" u="sng" dirty="0">
                <a:solidFill>
                  <a:schemeClr val="bg1"/>
                </a:solidFill>
                <a:effectLst>
                  <a:outerShdw blurRad="38100" dist="38100" dir="2700000" algn="tl">
                    <a:srgbClr val="000000"/>
                  </a:outerShdw>
                </a:effectLst>
                <a:latin typeface="Calibri" pitchFamily="34" charset="0"/>
              </a:rPr>
              <a:t>→ He is the most soluble noble gas in volcanic glass</a:t>
            </a:r>
          </a:p>
        </p:txBody>
      </p:sp>
      <p:sp>
        <p:nvSpPr>
          <p:cNvPr id="8" name="Rettangolo arrotondato 7"/>
          <p:cNvSpPr>
            <a:spLocks noChangeArrowheads="1"/>
          </p:cNvSpPr>
          <p:nvPr/>
        </p:nvSpPr>
        <p:spPr bwMode="auto">
          <a:xfrm>
            <a:off x="5029200" y="6073775"/>
            <a:ext cx="784225" cy="357188"/>
          </a:xfrm>
          <a:prstGeom prst="roundRect">
            <a:avLst>
              <a:gd name="adj" fmla="val 16667"/>
            </a:avLst>
          </a:prstGeom>
          <a:noFill/>
          <a:ln w="38100">
            <a:solidFill>
              <a:srgbClr val="00B050"/>
            </a:solidFill>
            <a:round/>
            <a:headEnd/>
            <a:tailEnd/>
          </a:ln>
          <a:effectLst>
            <a:outerShdw blurRad="63500" dist="23000" dir="5400000" rotWithShape="0">
              <a:srgbClr val="000000">
                <a:alpha val="34999"/>
              </a:srgbClr>
            </a:outerShdw>
          </a:effectLst>
          <a:extLst>
            <a:ext uri="{909E8E84-426E-40dd-AFC4-6F175D3DCCD1}"/>
          </a:extLst>
        </p:spPr>
        <p:txBody>
          <a:bodyPr anchor="ctr"/>
          <a:lstStyle/>
          <a:p>
            <a:pPr algn="ctr">
              <a:defRPr/>
            </a:pPr>
            <a:endParaRPr lang="en-GB">
              <a:solidFill>
                <a:schemeClr val="lt1"/>
              </a:solidFill>
              <a:latin typeface="Calibri" pitchFamily="34" charset="0"/>
            </a:endParaRPr>
          </a:p>
        </p:txBody>
      </p:sp>
      <p:sp>
        <p:nvSpPr>
          <p:cNvPr id="9" name="Rettangolo arrotondato 8"/>
          <p:cNvSpPr>
            <a:spLocks noChangeArrowheads="1"/>
          </p:cNvSpPr>
          <p:nvPr/>
        </p:nvSpPr>
        <p:spPr bwMode="auto">
          <a:xfrm>
            <a:off x="6194425" y="6073775"/>
            <a:ext cx="785813" cy="357188"/>
          </a:xfrm>
          <a:prstGeom prst="roundRect">
            <a:avLst>
              <a:gd name="adj" fmla="val 16667"/>
            </a:avLst>
          </a:prstGeom>
          <a:noFill/>
          <a:ln w="38100">
            <a:solidFill>
              <a:srgbClr val="00B050"/>
            </a:solidFill>
            <a:round/>
            <a:headEnd/>
            <a:tailEnd/>
          </a:ln>
          <a:effectLst>
            <a:outerShdw blurRad="63500" dist="23000" dir="5400000" rotWithShape="0">
              <a:srgbClr val="000000">
                <a:alpha val="34999"/>
              </a:srgbClr>
            </a:outerShdw>
          </a:effectLst>
          <a:extLst>
            <a:ext uri="{909E8E84-426E-40dd-AFC4-6F175D3DCCD1}"/>
          </a:extLst>
        </p:spPr>
        <p:txBody>
          <a:bodyPr anchor="ctr"/>
          <a:lstStyle/>
          <a:p>
            <a:pPr algn="ctr">
              <a:defRPr/>
            </a:pPr>
            <a:endParaRPr lang="en-GB">
              <a:solidFill>
                <a:schemeClr val="lt1"/>
              </a:solidFill>
              <a:latin typeface="Calibri" pitchFamily="34" charset="0"/>
            </a:endParaRPr>
          </a:p>
        </p:txBody>
      </p:sp>
      <p:sp>
        <p:nvSpPr>
          <p:cNvPr id="11" name="Text Box 18"/>
          <p:cNvSpPr txBox="1">
            <a:spLocks noChangeArrowheads="1"/>
          </p:cNvSpPr>
          <p:nvPr/>
        </p:nvSpPr>
        <p:spPr bwMode="auto">
          <a:xfrm>
            <a:off x="0" y="3317875"/>
            <a:ext cx="3268663" cy="1107996"/>
          </a:xfrm>
          <a:prstGeom prst="rect">
            <a:avLst/>
          </a:prstGeom>
          <a:noFill/>
          <a:ln w="9525">
            <a:noFill/>
            <a:miter lim="800000"/>
            <a:headEnd/>
            <a:tailEnd/>
          </a:ln>
        </p:spPr>
        <p:txBody>
          <a:bodyPr wrap="square">
            <a:spAutoFit/>
          </a:bodyPr>
          <a:lstStyle/>
          <a:p>
            <a:pPr algn="l">
              <a:spcBef>
                <a:spcPct val="50000"/>
              </a:spcBef>
              <a:defRPr/>
            </a:pPr>
            <a:r>
              <a:rPr lang="en-GB" sz="2200" dirty="0">
                <a:solidFill>
                  <a:srgbClr val="FFFF00"/>
                </a:solidFill>
                <a:effectLst>
                  <a:outerShdw blurRad="38100" dist="38100" dir="2700000" algn="tl">
                    <a:srgbClr val="000000"/>
                  </a:outerShdw>
                </a:effectLst>
                <a:latin typeface="Calibri" pitchFamily="34" charset="0"/>
                <a:ea typeface="ＭＳ Ｐゴシック" pitchFamily="34" charset="-128"/>
              </a:rPr>
              <a:t>A degassed melt has much higher He/Ar ratios than undegassed melts.</a:t>
            </a:r>
          </a:p>
        </p:txBody>
      </p:sp>
      <p:sp>
        <p:nvSpPr>
          <p:cNvPr id="12" name="Text Box 18"/>
          <p:cNvSpPr txBox="1">
            <a:spLocks noChangeArrowheads="1"/>
          </p:cNvSpPr>
          <p:nvPr/>
        </p:nvSpPr>
        <p:spPr bwMode="auto">
          <a:xfrm>
            <a:off x="0" y="4592637"/>
            <a:ext cx="3268663" cy="769441"/>
          </a:xfrm>
          <a:prstGeom prst="rect">
            <a:avLst/>
          </a:prstGeom>
          <a:noFill/>
          <a:ln w="9525">
            <a:noFill/>
            <a:miter lim="800000"/>
            <a:headEnd/>
            <a:tailEnd/>
          </a:ln>
        </p:spPr>
        <p:txBody>
          <a:bodyPr wrap="square">
            <a:spAutoFit/>
          </a:bodyPr>
          <a:lstStyle/>
          <a:p>
            <a:pPr algn="l">
              <a:spcBef>
                <a:spcPct val="50000"/>
              </a:spcBef>
              <a:defRPr/>
            </a:pPr>
            <a:r>
              <a:rPr lang="en-GB" sz="2200" dirty="0">
                <a:solidFill>
                  <a:schemeClr val="bg1"/>
                </a:solidFill>
                <a:effectLst>
                  <a:outerShdw blurRad="38100" dist="38100" dir="2700000" algn="tl">
                    <a:srgbClr val="000000"/>
                  </a:outerShdw>
                </a:effectLst>
                <a:latin typeface="Calibri" pitchFamily="34" charset="0"/>
                <a:ea typeface="ＭＳ Ｐゴシック" pitchFamily="34" charset="-128"/>
              </a:rPr>
              <a:t>…Because degassed melts are Ar-poorer.</a:t>
            </a:r>
          </a:p>
        </p:txBody>
      </p:sp>
      <p:sp>
        <p:nvSpPr>
          <p:cNvPr id="13" name="CasellaDiTesto 12"/>
          <p:cNvSpPr txBox="1">
            <a:spLocks noChangeArrowheads="1"/>
          </p:cNvSpPr>
          <p:nvPr/>
        </p:nvSpPr>
        <p:spPr bwMode="auto">
          <a:xfrm>
            <a:off x="3278187" y="6381750"/>
            <a:ext cx="2116137" cy="460375"/>
          </a:xfrm>
          <a:prstGeom prst="rect">
            <a:avLst/>
          </a:prstGeom>
          <a:noFill/>
          <a:ln w="9525">
            <a:noFill/>
            <a:miter lim="800000"/>
            <a:headEnd/>
            <a:tailEnd/>
          </a:ln>
        </p:spPr>
        <p:txBody>
          <a:bodyPr wrap="square">
            <a:spAutoFit/>
          </a:bodyPr>
          <a:lstStyle/>
          <a:p>
            <a:r>
              <a:rPr lang="en-GB" sz="1200" dirty="0">
                <a:solidFill>
                  <a:schemeClr val="tx1"/>
                </a:solidFill>
                <a:effectLst/>
                <a:latin typeface="Calibri" pitchFamily="34" charset="0"/>
              </a:rPr>
              <a:t>Carroll and Draper, 1994 (Chem. Geol., 117, 37-56)</a:t>
            </a:r>
            <a:endParaRPr lang="en-GB" sz="1200" baseline="-25000" dirty="0">
              <a:solidFill>
                <a:schemeClr val="tx1"/>
              </a:solidFill>
              <a:effectLst/>
              <a:latin typeface="Calibri" pitchFamily="34" charset="0"/>
            </a:endParaRPr>
          </a:p>
        </p:txBody>
      </p:sp>
      <p:cxnSp>
        <p:nvCxnSpPr>
          <p:cNvPr id="14" name="Connettore 1 13"/>
          <p:cNvCxnSpPr>
            <a:cxnSpLocks noChangeShapeType="1"/>
          </p:cNvCxnSpPr>
          <p:nvPr/>
        </p:nvCxnSpPr>
        <p:spPr bwMode="auto">
          <a:xfrm rot="10800000" flipV="1">
            <a:off x="4270375" y="5521325"/>
            <a:ext cx="1169988" cy="11113"/>
          </a:xfrm>
          <a:prstGeom prst="line">
            <a:avLst/>
          </a:prstGeom>
          <a:noFill/>
          <a:ln w="25400">
            <a:solidFill>
              <a:srgbClr val="FF0000"/>
            </a:solidFill>
            <a:prstDash val="sysDash"/>
            <a:round/>
            <a:headEnd/>
            <a:tailEnd/>
          </a:ln>
          <a:effectLst>
            <a:outerShdw blurRad="63500" dist="20000" dir="5400000" rotWithShape="0">
              <a:srgbClr val="000000">
                <a:alpha val="37999"/>
              </a:srgbClr>
            </a:outerShdw>
          </a:effectLst>
          <a:extLst>
            <a:ext uri="{909E8E84-426E-40dd-AFC4-6F175D3DCCD1}"/>
          </a:extLst>
        </p:spPr>
      </p:cxnSp>
      <p:cxnSp>
        <p:nvCxnSpPr>
          <p:cNvPr id="15" name="Connettore 1 14"/>
          <p:cNvCxnSpPr>
            <a:cxnSpLocks noChangeShapeType="1"/>
          </p:cNvCxnSpPr>
          <p:nvPr/>
        </p:nvCxnSpPr>
        <p:spPr bwMode="auto">
          <a:xfrm rot="10800000" flipV="1">
            <a:off x="4237038" y="3865563"/>
            <a:ext cx="1168400" cy="12700"/>
          </a:xfrm>
          <a:prstGeom prst="line">
            <a:avLst/>
          </a:prstGeom>
          <a:noFill/>
          <a:ln w="25400">
            <a:solidFill>
              <a:srgbClr val="0000FF"/>
            </a:solidFill>
            <a:prstDash val="sysDash"/>
            <a:round/>
            <a:headEnd/>
            <a:tailEnd/>
          </a:ln>
          <a:effectLst>
            <a:outerShdw blurRad="63500" dist="20000" dir="5400000" rotWithShape="0">
              <a:srgbClr val="000000">
                <a:alpha val="37999"/>
              </a:srgbClr>
            </a:outerShdw>
          </a:effectLst>
          <a:extLst>
            <a:ext uri="{909E8E84-426E-40dd-AFC4-6F175D3DCCD1}"/>
          </a:extLst>
        </p:spPr>
      </p:cxnSp>
      <p:sp>
        <p:nvSpPr>
          <p:cNvPr id="16" name="Figura a mano libera 15"/>
          <p:cNvSpPr>
            <a:spLocks/>
          </p:cNvSpPr>
          <p:nvPr/>
        </p:nvSpPr>
        <p:spPr bwMode="auto">
          <a:xfrm>
            <a:off x="4267200" y="2422525"/>
            <a:ext cx="3627438" cy="3079750"/>
          </a:xfrm>
          <a:custGeom>
            <a:avLst/>
            <a:gdLst>
              <a:gd name="T0" fmla="*/ 0 w 3627120"/>
              <a:gd name="T1" fmla="*/ 3081021 h 3078480"/>
              <a:gd name="T2" fmla="*/ 350582 w 3627120"/>
              <a:gd name="T3" fmla="*/ 2707332 h 3078480"/>
              <a:gd name="T4" fmla="*/ 609707 w 3627120"/>
              <a:gd name="T5" fmla="*/ 2348897 h 3078480"/>
              <a:gd name="T6" fmla="*/ 929803 w 3627120"/>
              <a:gd name="T7" fmla="*/ 1792178 h 3078480"/>
              <a:gd name="T8" fmla="*/ 1341356 w 3627120"/>
              <a:gd name="T9" fmla="*/ 1113438 h 3078480"/>
              <a:gd name="T10" fmla="*/ 1676694 w 3627120"/>
              <a:gd name="T11" fmla="*/ 663488 h 3078480"/>
              <a:gd name="T12" fmla="*/ 2057760 w 3627120"/>
              <a:gd name="T13" fmla="*/ 350810 h 3078480"/>
              <a:gd name="T14" fmla="*/ 2560769 w 3627120"/>
              <a:gd name="T15" fmla="*/ 129646 h 3078480"/>
              <a:gd name="T16" fmla="*/ 3132370 w 3627120"/>
              <a:gd name="T17" fmla="*/ 45758 h 3078480"/>
              <a:gd name="T18" fmla="*/ 3627756 w 3627120"/>
              <a:gd name="T19" fmla="*/ 0 h 3078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27120" h="3078480">
                <a:moveTo>
                  <a:pt x="0" y="3078480"/>
                </a:moveTo>
                <a:cubicBezTo>
                  <a:pt x="124460" y="2952750"/>
                  <a:pt x="248920" y="2827020"/>
                  <a:pt x="350520" y="2705100"/>
                </a:cubicBezTo>
                <a:cubicBezTo>
                  <a:pt x="452120" y="2583180"/>
                  <a:pt x="513080" y="2499360"/>
                  <a:pt x="609600" y="2346960"/>
                </a:cubicBezTo>
                <a:cubicBezTo>
                  <a:pt x="706120" y="2194560"/>
                  <a:pt x="807720" y="1996440"/>
                  <a:pt x="929640" y="1790700"/>
                </a:cubicBezTo>
                <a:cubicBezTo>
                  <a:pt x="1051560" y="1584960"/>
                  <a:pt x="1216660" y="1300480"/>
                  <a:pt x="1341120" y="1112520"/>
                </a:cubicBezTo>
                <a:cubicBezTo>
                  <a:pt x="1465580" y="924560"/>
                  <a:pt x="1557020" y="789940"/>
                  <a:pt x="1676400" y="662940"/>
                </a:cubicBezTo>
                <a:cubicBezTo>
                  <a:pt x="1795780" y="535940"/>
                  <a:pt x="1910080" y="439420"/>
                  <a:pt x="2057400" y="350520"/>
                </a:cubicBezTo>
                <a:cubicBezTo>
                  <a:pt x="2204720" y="261620"/>
                  <a:pt x="2381250" y="180340"/>
                  <a:pt x="2560320" y="129540"/>
                </a:cubicBezTo>
                <a:cubicBezTo>
                  <a:pt x="2739390" y="78740"/>
                  <a:pt x="2954020" y="67310"/>
                  <a:pt x="3131820" y="45720"/>
                </a:cubicBezTo>
                <a:cubicBezTo>
                  <a:pt x="3309620" y="24130"/>
                  <a:pt x="3468370" y="12065"/>
                  <a:pt x="3627120" y="0"/>
                </a:cubicBezTo>
              </a:path>
            </a:pathLst>
          </a:custGeom>
          <a:noFill/>
          <a:ln w="38100" cap="flat" cmpd="sng">
            <a:solidFill>
              <a:srgbClr val="0000FF"/>
            </a:solidFill>
            <a:prstDash val="solid"/>
            <a:round/>
            <a:headEnd/>
            <a:tailEnd/>
          </a:ln>
          <a:effectLst>
            <a:outerShdw dist="20000" dir="5400000" rotWithShape="0">
              <a:srgbClr val="000000">
                <a:alpha val="37999"/>
              </a:srgbClr>
            </a:outerShdw>
          </a:effectLst>
        </p:spPr>
        <p:txBody>
          <a:bodyPr anchor="ctr"/>
          <a:lstStyle/>
          <a:p>
            <a:pPr>
              <a:defRPr/>
            </a:pPr>
            <a:endParaRPr lang="en-GB">
              <a:latin typeface="Calibri" pitchFamily="34" charset="0"/>
              <a:ea typeface="ＭＳ Ｐゴシック" pitchFamily="34" charset="-128"/>
            </a:endParaRPr>
          </a:p>
        </p:txBody>
      </p:sp>
      <p:sp>
        <p:nvSpPr>
          <p:cNvPr id="17" name="Figura a mano libera 16"/>
          <p:cNvSpPr>
            <a:spLocks/>
          </p:cNvSpPr>
          <p:nvPr/>
        </p:nvSpPr>
        <p:spPr bwMode="auto">
          <a:xfrm>
            <a:off x="4267200" y="2438400"/>
            <a:ext cx="4670425" cy="3475038"/>
          </a:xfrm>
          <a:custGeom>
            <a:avLst/>
            <a:gdLst>
              <a:gd name="T0" fmla="*/ 0 w 4671060"/>
              <a:gd name="T1" fmla="*/ 3475356 h 3474720"/>
              <a:gd name="T2" fmla="*/ 525638 w 4671060"/>
              <a:gd name="T3" fmla="*/ 3391520 h 3474720"/>
              <a:gd name="T4" fmla="*/ 906534 w 4671060"/>
              <a:gd name="T5" fmla="*/ 3246714 h 3474720"/>
              <a:gd name="T6" fmla="*/ 1256958 w 4671060"/>
              <a:gd name="T7" fmla="*/ 2987587 h 3474720"/>
              <a:gd name="T8" fmla="*/ 1683562 w 4671060"/>
              <a:gd name="T9" fmla="*/ 2469332 h 3474720"/>
              <a:gd name="T10" fmla="*/ 2171110 w 4671060"/>
              <a:gd name="T11" fmla="*/ 1669086 h 3474720"/>
              <a:gd name="T12" fmla="*/ 2574860 w 4671060"/>
              <a:gd name="T13" fmla="*/ 1013646 h 3474720"/>
              <a:gd name="T14" fmla="*/ 3024317 w 4671060"/>
              <a:gd name="T15" fmla="*/ 480148 h 3474720"/>
              <a:gd name="T16" fmla="*/ 3572808 w 4671060"/>
              <a:gd name="T17" fmla="*/ 175292 h 3474720"/>
              <a:gd name="T18" fmla="*/ 4273658 w 4671060"/>
              <a:gd name="T19" fmla="*/ 38106 h 3474720"/>
              <a:gd name="T20" fmla="*/ 4669790 w 4671060"/>
              <a:gd name="T21" fmla="*/ 0 h 3474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71060" h="3474720">
                <a:moveTo>
                  <a:pt x="0" y="3474720"/>
                </a:moveTo>
                <a:cubicBezTo>
                  <a:pt x="187325" y="3451860"/>
                  <a:pt x="374650" y="3429000"/>
                  <a:pt x="525780" y="3390900"/>
                </a:cubicBezTo>
                <a:cubicBezTo>
                  <a:pt x="676910" y="3352800"/>
                  <a:pt x="784860" y="3313430"/>
                  <a:pt x="906780" y="3246120"/>
                </a:cubicBezTo>
                <a:cubicBezTo>
                  <a:pt x="1028700" y="3178810"/>
                  <a:pt x="1127760" y="3116580"/>
                  <a:pt x="1257300" y="2987040"/>
                </a:cubicBezTo>
                <a:cubicBezTo>
                  <a:pt x="1386840" y="2857500"/>
                  <a:pt x="1531620" y="2688590"/>
                  <a:pt x="1684020" y="2468880"/>
                </a:cubicBezTo>
                <a:cubicBezTo>
                  <a:pt x="1836420" y="2249170"/>
                  <a:pt x="2171700" y="1668780"/>
                  <a:pt x="2171700" y="1668780"/>
                </a:cubicBezTo>
                <a:cubicBezTo>
                  <a:pt x="2320290" y="1426210"/>
                  <a:pt x="2433320" y="1211580"/>
                  <a:pt x="2575560" y="1013460"/>
                </a:cubicBezTo>
                <a:cubicBezTo>
                  <a:pt x="2717800" y="815340"/>
                  <a:pt x="2858770" y="619760"/>
                  <a:pt x="3025140" y="480060"/>
                </a:cubicBezTo>
                <a:cubicBezTo>
                  <a:pt x="3191510" y="340360"/>
                  <a:pt x="3365500" y="248920"/>
                  <a:pt x="3573780" y="175260"/>
                </a:cubicBezTo>
                <a:cubicBezTo>
                  <a:pt x="3782060" y="101600"/>
                  <a:pt x="4091940" y="67310"/>
                  <a:pt x="4274820" y="38100"/>
                </a:cubicBezTo>
                <a:cubicBezTo>
                  <a:pt x="4457700" y="8890"/>
                  <a:pt x="4564380" y="4445"/>
                  <a:pt x="4671060" y="0"/>
                </a:cubicBezTo>
              </a:path>
            </a:pathLst>
          </a:custGeom>
          <a:noFill/>
          <a:ln w="57150" cap="flat" cmpd="sng">
            <a:solidFill>
              <a:srgbClr val="FF0000"/>
            </a:solidFill>
            <a:prstDash val="solid"/>
            <a:round/>
            <a:headEnd/>
            <a:tailEnd/>
          </a:ln>
          <a:effectLst>
            <a:outerShdw dist="20000" dir="5400000" rotWithShape="0">
              <a:srgbClr val="000000">
                <a:alpha val="37999"/>
              </a:srgbClr>
            </a:outerShdw>
          </a:effectLst>
        </p:spPr>
        <p:txBody>
          <a:bodyPr anchor="ctr"/>
          <a:lstStyle/>
          <a:p>
            <a:pPr>
              <a:defRPr/>
            </a:pPr>
            <a:endParaRPr lang="en-GB">
              <a:latin typeface="Calibri" pitchFamily="34" charset="0"/>
              <a:ea typeface="ＭＳ Ｐゴシック" pitchFamily="34" charset="-128"/>
            </a:endParaRPr>
          </a:p>
        </p:txBody>
      </p:sp>
      <p:cxnSp>
        <p:nvCxnSpPr>
          <p:cNvPr id="18" name="Connettore 1 17"/>
          <p:cNvCxnSpPr>
            <a:cxnSpLocks noChangeShapeType="1"/>
          </p:cNvCxnSpPr>
          <p:nvPr/>
        </p:nvCxnSpPr>
        <p:spPr bwMode="auto">
          <a:xfrm rot="5400000" flipH="1" flipV="1">
            <a:off x="3679825" y="4183063"/>
            <a:ext cx="3529013" cy="7937"/>
          </a:xfrm>
          <a:prstGeom prst="line">
            <a:avLst/>
          </a:prstGeom>
          <a:noFill/>
          <a:ln w="19050">
            <a:solidFill>
              <a:schemeClr val="tx1"/>
            </a:solidFill>
            <a:prstDash val="dash"/>
            <a:round/>
            <a:headEnd/>
            <a:tailEnd/>
          </a:ln>
          <a:effectLst>
            <a:outerShdw blurRad="63500" dist="20000" dir="5400000" rotWithShape="0">
              <a:srgbClr val="000000">
                <a:alpha val="37999"/>
              </a:srgbClr>
            </a:outerShdw>
          </a:effectLst>
          <a:extLst>
            <a:ext uri="{909E8E84-426E-40dd-AFC4-6F175D3DCCD1}"/>
          </a:extLst>
        </p:spPr>
      </p:cxnSp>
      <p:grpSp>
        <p:nvGrpSpPr>
          <p:cNvPr id="19" name="Gruppo 324"/>
          <p:cNvGrpSpPr>
            <a:grpSpLocks/>
          </p:cNvGrpSpPr>
          <p:nvPr/>
        </p:nvGrpSpPr>
        <p:grpSpPr bwMode="auto">
          <a:xfrm>
            <a:off x="5303740" y="3908423"/>
            <a:ext cx="479618" cy="461665"/>
            <a:chOff x="5303489" y="3909056"/>
            <a:chExt cx="480428" cy="461367"/>
          </a:xfrm>
        </p:grpSpPr>
        <p:sp>
          <p:nvSpPr>
            <p:cNvPr id="20" name="Ovale 19"/>
            <p:cNvSpPr/>
            <p:nvPr/>
          </p:nvSpPr>
          <p:spPr>
            <a:xfrm>
              <a:off x="5303584" y="3947135"/>
              <a:ext cx="403906" cy="40455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2400">
                <a:latin typeface="Calibri" pitchFamily="34" charset="0"/>
              </a:endParaRPr>
            </a:p>
          </p:txBody>
        </p:sp>
        <p:sp>
          <p:nvSpPr>
            <p:cNvPr id="21" name="CasellaDiTesto 323"/>
            <p:cNvSpPr txBox="1">
              <a:spLocks noChangeArrowheads="1"/>
            </p:cNvSpPr>
            <p:nvPr/>
          </p:nvSpPr>
          <p:spPr bwMode="auto">
            <a:xfrm>
              <a:off x="5303489" y="3909056"/>
              <a:ext cx="480428" cy="461367"/>
            </a:xfrm>
            <a:prstGeom prst="rect">
              <a:avLst/>
            </a:prstGeom>
            <a:noFill/>
            <a:ln w="9525">
              <a:noFill/>
              <a:miter lim="800000"/>
              <a:headEnd/>
              <a:tailEnd/>
            </a:ln>
          </p:spPr>
          <p:txBody>
            <a:bodyPr wrap="none">
              <a:spAutoFit/>
            </a:bodyPr>
            <a:lstStyle/>
            <a:p>
              <a:r>
                <a:rPr lang="en-GB" sz="2400" b="1">
                  <a:solidFill>
                    <a:srgbClr val="0000FF"/>
                  </a:solidFill>
                  <a:latin typeface="Calibri" pitchFamily="34" charset="0"/>
                </a:rPr>
                <a:t>Ar</a:t>
              </a:r>
            </a:p>
          </p:txBody>
        </p:sp>
      </p:grpSp>
      <p:cxnSp>
        <p:nvCxnSpPr>
          <p:cNvPr id="22" name="Connettore 1 21"/>
          <p:cNvCxnSpPr>
            <a:cxnSpLocks noChangeShapeType="1"/>
          </p:cNvCxnSpPr>
          <p:nvPr/>
        </p:nvCxnSpPr>
        <p:spPr bwMode="auto">
          <a:xfrm rot="5400000" flipH="1" flipV="1">
            <a:off x="4845843" y="4183857"/>
            <a:ext cx="3529013" cy="6350"/>
          </a:xfrm>
          <a:prstGeom prst="line">
            <a:avLst/>
          </a:prstGeom>
          <a:noFill/>
          <a:ln w="19050">
            <a:solidFill>
              <a:schemeClr val="tx1"/>
            </a:solidFill>
            <a:prstDash val="dash"/>
            <a:round/>
            <a:headEnd/>
            <a:tailEnd/>
          </a:ln>
          <a:effectLst>
            <a:outerShdw blurRad="63500" dist="20000" dir="5400000" rotWithShape="0">
              <a:srgbClr val="000000">
                <a:alpha val="37999"/>
              </a:srgbClr>
            </a:outerShdw>
          </a:effectLst>
          <a:extLst>
            <a:ext uri="{909E8E84-426E-40dd-AFC4-6F175D3DCCD1}"/>
          </a:extLst>
        </p:spPr>
      </p:cxnSp>
      <p:sp>
        <p:nvSpPr>
          <p:cNvPr id="23" name="CasellaDiTesto 22"/>
          <p:cNvSpPr txBox="1">
            <a:spLocks noChangeArrowheads="1"/>
          </p:cNvSpPr>
          <p:nvPr/>
        </p:nvSpPr>
        <p:spPr bwMode="auto">
          <a:xfrm>
            <a:off x="6164263" y="4664075"/>
            <a:ext cx="587375" cy="461665"/>
          </a:xfrm>
          <a:prstGeom prst="rect">
            <a:avLst/>
          </a:prstGeom>
          <a:solidFill>
            <a:schemeClr val="bg1"/>
          </a:solidFill>
          <a:ln w="9525">
            <a:noFill/>
            <a:miter lim="800000"/>
            <a:headEnd/>
            <a:tailEnd/>
          </a:ln>
        </p:spPr>
        <p:txBody>
          <a:bodyPr>
            <a:spAutoFit/>
          </a:bodyPr>
          <a:lstStyle/>
          <a:p>
            <a:r>
              <a:rPr lang="en-GB" sz="2400" b="1" dirty="0">
                <a:solidFill>
                  <a:srgbClr val="FF0000"/>
                </a:solidFill>
                <a:latin typeface="Calibri" pitchFamily="34" charset="0"/>
              </a:rPr>
              <a:t>He</a:t>
            </a:r>
          </a:p>
        </p:txBody>
      </p:sp>
      <p:cxnSp>
        <p:nvCxnSpPr>
          <p:cNvPr id="24" name="Connettore 1 23"/>
          <p:cNvCxnSpPr>
            <a:cxnSpLocks noChangeShapeType="1"/>
          </p:cNvCxnSpPr>
          <p:nvPr/>
        </p:nvCxnSpPr>
        <p:spPr bwMode="auto">
          <a:xfrm rot="10800000" flipV="1">
            <a:off x="4270375" y="3830638"/>
            <a:ext cx="2351088" cy="12700"/>
          </a:xfrm>
          <a:prstGeom prst="line">
            <a:avLst/>
          </a:prstGeom>
          <a:noFill/>
          <a:ln w="25400">
            <a:solidFill>
              <a:srgbClr val="FF0000"/>
            </a:solidFill>
            <a:prstDash val="sysDash"/>
            <a:round/>
            <a:headEnd/>
            <a:tailEnd/>
          </a:ln>
          <a:effectLst>
            <a:outerShdw blurRad="63500" dist="20000" dir="5400000" rotWithShape="0">
              <a:srgbClr val="000000">
                <a:alpha val="37999"/>
              </a:srgbClr>
            </a:outerShdw>
          </a:effectLst>
          <a:extLst>
            <a:ext uri="{909E8E84-426E-40dd-AFC4-6F175D3DCCD1}"/>
          </a:extLst>
        </p:spPr>
      </p:cxnSp>
      <p:cxnSp>
        <p:nvCxnSpPr>
          <p:cNvPr id="25" name="Connettore 1 24"/>
          <p:cNvCxnSpPr>
            <a:cxnSpLocks noChangeShapeType="1"/>
          </p:cNvCxnSpPr>
          <p:nvPr/>
        </p:nvCxnSpPr>
        <p:spPr bwMode="auto">
          <a:xfrm rot="10800000" flipV="1">
            <a:off x="4283075" y="2627313"/>
            <a:ext cx="2303463" cy="11112"/>
          </a:xfrm>
          <a:prstGeom prst="line">
            <a:avLst/>
          </a:prstGeom>
          <a:noFill/>
          <a:ln w="25400">
            <a:solidFill>
              <a:srgbClr val="0000FF"/>
            </a:solidFill>
            <a:prstDash val="sysDash"/>
            <a:round/>
            <a:headEnd/>
            <a:tailEnd/>
          </a:ln>
          <a:effectLst>
            <a:outerShdw blurRad="63500" dist="20000" dir="5400000" rotWithShape="0">
              <a:srgbClr val="000000">
                <a:alpha val="37999"/>
              </a:srgbClr>
            </a:outerShdw>
          </a:effectLst>
          <a:extLst>
            <a:ext uri="{909E8E84-426E-40dd-AFC4-6F175D3DCCD1}"/>
          </a:extLst>
        </p:spPr>
      </p:cxnSp>
      <p:sp>
        <p:nvSpPr>
          <p:cNvPr id="26" name="Text Box 18"/>
          <p:cNvSpPr txBox="1">
            <a:spLocks noChangeArrowheads="1"/>
          </p:cNvSpPr>
          <p:nvPr/>
        </p:nvSpPr>
        <p:spPr bwMode="auto">
          <a:xfrm>
            <a:off x="6578600" y="3741738"/>
            <a:ext cx="2349500" cy="1292662"/>
          </a:xfrm>
          <a:prstGeom prst="rect">
            <a:avLst/>
          </a:prstGeom>
          <a:noFill/>
          <a:ln w="9525">
            <a:noFill/>
            <a:miter lim="800000"/>
            <a:headEnd/>
            <a:tailEnd/>
          </a:ln>
        </p:spPr>
        <p:txBody>
          <a:bodyPr wrap="square">
            <a:spAutoFit/>
          </a:bodyPr>
          <a:lstStyle/>
          <a:p>
            <a:pPr algn="ctr">
              <a:spcBef>
                <a:spcPct val="50000"/>
              </a:spcBef>
            </a:pPr>
            <a:r>
              <a:rPr lang="en-GB" sz="2600" b="1" dirty="0">
                <a:solidFill>
                  <a:schemeClr val="tx1"/>
                </a:solidFill>
                <a:effectLst/>
                <a:latin typeface="Calibri" pitchFamily="34" charset="0"/>
              </a:rPr>
              <a:t>Do OIB have these characteristics?</a:t>
            </a:r>
          </a:p>
        </p:txBody>
      </p:sp>
      <p:sp>
        <p:nvSpPr>
          <p:cNvPr id="10" name="Rettangolo 9"/>
          <p:cNvSpPr>
            <a:spLocks noChangeArrowheads="1"/>
          </p:cNvSpPr>
          <p:nvPr/>
        </p:nvSpPr>
        <p:spPr bwMode="auto">
          <a:xfrm>
            <a:off x="5889625" y="5792788"/>
            <a:ext cx="2201863" cy="122237"/>
          </a:xfrm>
          <a:prstGeom prst="rect">
            <a:avLst/>
          </a:prstGeom>
          <a:solidFill>
            <a:srgbClr val="FFFF00"/>
          </a:soli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itchFamily="34" charset="0"/>
            </a:endParaRPr>
          </a:p>
        </p:txBody>
      </p:sp>
      <p:sp>
        <p:nvSpPr>
          <p:cNvPr id="28" name="Rettangolo arrotondato 27"/>
          <p:cNvSpPr/>
          <p:nvPr/>
        </p:nvSpPr>
        <p:spPr bwMode="auto">
          <a:xfrm>
            <a:off x="3381375" y="3002756"/>
            <a:ext cx="333375" cy="1176338"/>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3" name="Connettore diritto 2">
            <a:extLst>
              <a:ext uri="{FF2B5EF4-FFF2-40B4-BE49-F238E27FC236}">
                <a16:creationId xmlns:a16="http://schemas.microsoft.com/office/drawing/2014/main" id="{1F49EE87-1CFE-84D4-FCBC-8C0C94105D90}"/>
              </a:ext>
            </a:extLst>
          </p:cNvPr>
          <p:cNvCxnSpPr>
            <a:cxnSpLocks/>
          </p:cNvCxnSpPr>
          <p:nvPr/>
        </p:nvCxnSpPr>
        <p:spPr bwMode="auto">
          <a:xfrm flipV="1">
            <a:off x="5556250" y="5638800"/>
            <a:ext cx="107950" cy="438150"/>
          </a:xfrm>
          <a:prstGeom prst="line">
            <a:avLst/>
          </a:prstGeom>
          <a:noFill/>
          <a:ln w="28575" cap="flat" cmpd="sng" algn="ctr">
            <a:solidFill>
              <a:srgbClr val="00B050"/>
            </a:solidFill>
            <a:prstDash val="solid"/>
            <a:round/>
            <a:headEnd type="none" w="med" len="med"/>
            <a:tailEnd type="arrow" w="med" len="med"/>
          </a:ln>
          <a:effectLst/>
        </p:spPr>
      </p:cxnSp>
      <p:sp>
        <p:nvSpPr>
          <p:cNvPr id="30" name="CasellaDiTesto 29">
            <a:extLst>
              <a:ext uri="{FF2B5EF4-FFF2-40B4-BE49-F238E27FC236}">
                <a16:creationId xmlns:a16="http://schemas.microsoft.com/office/drawing/2014/main" id="{92690C8B-5C03-BB94-AFCC-2DCE759AAB95}"/>
              </a:ext>
            </a:extLst>
          </p:cNvPr>
          <p:cNvSpPr txBox="1">
            <a:spLocks noChangeArrowheads="1"/>
          </p:cNvSpPr>
          <p:nvPr/>
        </p:nvSpPr>
        <p:spPr bwMode="auto">
          <a:xfrm>
            <a:off x="5414963" y="5381625"/>
            <a:ext cx="587375" cy="307777"/>
          </a:xfrm>
          <a:prstGeom prst="rect">
            <a:avLst/>
          </a:prstGeom>
          <a:noFill/>
          <a:ln w="9525">
            <a:noFill/>
            <a:miter lim="800000"/>
            <a:headEnd/>
            <a:tailEnd/>
          </a:ln>
        </p:spPr>
        <p:txBody>
          <a:bodyPr>
            <a:spAutoFit/>
          </a:bodyPr>
          <a:lstStyle/>
          <a:p>
            <a:r>
              <a:rPr lang="en-GB" sz="1400" b="1" dirty="0">
                <a:solidFill>
                  <a:srgbClr val="00B050"/>
                </a:solidFill>
                <a:latin typeface="Calibri" pitchFamily="34" charset="0"/>
              </a:rPr>
              <a:t>0.1%</a:t>
            </a:r>
          </a:p>
        </p:txBody>
      </p:sp>
      <p:cxnSp>
        <p:nvCxnSpPr>
          <p:cNvPr id="31" name="Connettore diritto 30">
            <a:extLst>
              <a:ext uri="{FF2B5EF4-FFF2-40B4-BE49-F238E27FC236}">
                <a16:creationId xmlns:a16="http://schemas.microsoft.com/office/drawing/2014/main" id="{749F51AC-D643-270C-6192-0562A258A1C0}"/>
              </a:ext>
            </a:extLst>
          </p:cNvPr>
          <p:cNvCxnSpPr>
            <a:cxnSpLocks/>
          </p:cNvCxnSpPr>
          <p:nvPr/>
        </p:nvCxnSpPr>
        <p:spPr bwMode="auto">
          <a:xfrm flipH="1" flipV="1">
            <a:off x="6381750" y="5638800"/>
            <a:ext cx="107950" cy="438150"/>
          </a:xfrm>
          <a:prstGeom prst="line">
            <a:avLst/>
          </a:prstGeom>
          <a:noFill/>
          <a:ln w="28575" cap="flat" cmpd="sng" algn="ctr">
            <a:solidFill>
              <a:srgbClr val="00B050"/>
            </a:solidFill>
            <a:prstDash val="solid"/>
            <a:round/>
            <a:headEnd type="none" w="med" len="med"/>
            <a:tailEnd type="arrow" w="med" len="med"/>
          </a:ln>
          <a:effectLst/>
        </p:spPr>
      </p:cxnSp>
      <p:sp>
        <p:nvSpPr>
          <p:cNvPr id="1176576" name="CasellaDiTesto 1176575">
            <a:extLst>
              <a:ext uri="{FF2B5EF4-FFF2-40B4-BE49-F238E27FC236}">
                <a16:creationId xmlns:a16="http://schemas.microsoft.com/office/drawing/2014/main" id="{C737EA62-E29F-4403-E36D-C7C02BB37BB0}"/>
              </a:ext>
            </a:extLst>
          </p:cNvPr>
          <p:cNvSpPr txBox="1">
            <a:spLocks noChangeArrowheads="1"/>
          </p:cNvSpPr>
          <p:nvPr/>
        </p:nvSpPr>
        <p:spPr bwMode="auto">
          <a:xfrm>
            <a:off x="6062663" y="5381625"/>
            <a:ext cx="587375" cy="307777"/>
          </a:xfrm>
          <a:prstGeom prst="rect">
            <a:avLst/>
          </a:prstGeom>
          <a:noFill/>
          <a:ln w="9525">
            <a:noFill/>
            <a:miter lim="800000"/>
            <a:headEnd/>
            <a:tailEnd/>
          </a:ln>
        </p:spPr>
        <p:txBody>
          <a:bodyPr>
            <a:spAutoFit/>
          </a:bodyPr>
          <a:lstStyle/>
          <a:p>
            <a:r>
              <a:rPr lang="en-GB" sz="1400" b="1" dirty="0">
                <a:solidFill>
                  <a:srgbClr val="00B050"/>
                </a:solidFill>
                <a:latin typeface="Calibri" pitchFamily="34" charset="0"/>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1000"/>
                                        <p:tgtEl>
                                          <p:spTgt spid="16"/>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par>
                          <p:cTn id="59" fill="hold">
                            <p:stCondLst>
                              <p:cond delay="1000"/>
                            </p:stCondLst>
                            <p:childTnLst>
                              <p:par>
                                <p:cTn id="60" presetID="22" presetClass="entr" presetSubtype="4" fill="hold"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500"/>
                                        <p:tgtEl>
                                          <p:spTgt spid="3"/>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right)">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right)">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par>
                          <p:cTn id="91" fill="hold">
                            <p:stCondLst>
                              <p:cond delay="500"/>
                            </p:stCondLst>
                            <p:childTnLst>
                              <p:par>
                                <p:cTn id="92" presetID="10" presetClass="exit" presetSubtype="0" fill="hold" nodeType="afterEffect">
                                  <p:stCondLst>
                                    <p:cond delay="0"/>
                                  </p:stCondLst>
                                  <p:childTnLst>
                                    <p:animEffect transition="out" filter="fade">
                                      <p:cBhvr>
                                        <p:cTn id="93" dur="500"/>
                                        <p:tgtEl>
                                          <p:spTgt spid="3"/>
                                        </p:tgtEl>
                                      </p:cBhvr>
                                    </p:animEffect>
                                    <p:set>
                                      <p:cBhvr>
                                        <p:cTn id="94" dur="1" fill="hold">
                                          <p:stCondLst>
                                            <p:cond delay="499"/>
                                          </p:stCondLst>
                                        </p:cTn>
                                        <p:tgtEl>
                                          <p:spTgt spid="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30"/>
                                        </p:tgtEl>
                                      </p:cBhvr>
                                    </p:animEffect>
                                    <p:set>
                                      <p:cBhvr>
                                        <p:cTn id="97" dur="1" fill="hold">
                                          <p:stCondLst>
                                            <p:cond delay="499"/>
                                          </p:stCondLst>
                                        </p:cTn>
                                        <p:tgtEl>
                                          <p:spTgt spid="30"/>
                                        </p:tgtEl>
                                        <p:attrNameLst>
                                          <p:attrName>style.visibility</p:attrName>
                                        </p:attrNameLst>
                                      </p:cBhvr>
                                      <p:to>
                                        <p:strVal val="hidden"/>
                                      </p:to>
                                    </p:se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500"/>
                                        <p:tgtEl>
                                          <p:spTgt spid="9"/>
                                        </p:tgtEl>
                                      </p:cBhvr>
                                    </p:animEffect>
                                  </p:childTnLst>
                                </p:cTn>
                              </p:par>
                            </p:childTnLst>
                          </p:cTn>
                        </p:par>
                        <p:par>
                          <p:cTn id="102" fill="hold">
                            <p:stCondLst>
                              <p:cond delay="1500"/>
                            </p:stCondLst>
                            <p:childTnLst>
                              <p:par>
                                <p:cTn id="103" presetID="22" presetClass="entr" presetSubtype="4" fill="hold"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down)">
                                      <p:cBhvr>
                                        <p:cTn id="105" dur="500"/>
                                        <p:tgtEl>
                                          <p:spTgt spid="22"/>
                                        </p:tgtEl>
                                      </p:cBhvr>
                                    </p:animEffect>
                                  </p:childTnLst>
                                </p:cTn>
                              </p:par>
                            </p:childTnLst>
                          </p:cTn>
                        </p:par>
                        <p:par>
                          <p:cTn id="106" fill="hold">
                            <p:stCondLst>
                              <p:cond delay="2000"/>
                            </p:stCondLst>
                            <p:childTnLst>
                              <p:par>
                                <p:cTn id="107" presetID="22" presetClass="entr" presetSubtype="4" fill="hold" nodeType="after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wipe(down)">
                                      <p:cBhvr>
                                        <p:cTn id="109" dur="500"/>
                                        <p:tgtEl>
                                          <p:spTgt spid="31"/>
                                        </p:tgtEl>
                                      </p:cBhvr>
                                    </p:animEffec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1176576"/>
                                        </p:tgtEl>
                                        <p:attrNameLst>
                                          <p:attrName>style.visibility</p:attrName>
                                        </p:attrNameLst>
                                      </p:cBhvr>
                                      <p:to>
                                        <p:strVal val="visible"/>
                                      </p:to>
                                    </p:set>
                                    <p:animEffect transition="in" filter="fade">
                                      <p:cBhvr>
                                        <p:cTn id="113" dur="500"/>
                                        <p:tgtEl>
                                          <p:spTgt spid="1176576"/>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right)">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2" fill="hold"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ipe(right)">
                                      <p:cBhvr>
                                        <p:cTn id="123" dur="500"/>
                                        <p:tgtEl>
                                          <p:spTgt spid="2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0"/>
                                        </p:tgtEl>
                                        <p:attrNameLst>
                                          <p:attrName>style.visibility</p:attrName>
                                        </p:attrNameLst>
                                      </p:cBhvr>
                                      <p:to>
                                        <p:strVal val="visible"/>
                                      </p:to>
                                    </p:set>
                                    <p:animEffect transition="in" filter="wipe(left)">
                                      <p:cBhvr>
                                        <p:cTn id="128" dur="500"/>
                                        <p:tgtEl>
                                          <p:spTgt spid="10"/>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fade">
                                      <p:cBhvr>
                                        <p:cTn id="133" dur="500"/>
                                        <p:tgtEl>
                                          <p:spTgt spid="1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2"/>
                                        </p:tgtEl>
                                        <p:attrNameLst>
                                          <p:attrName>style.visibility</p:attrName>
                                        </p:attrNameLst>
                                      </p:cBhvr>
                                      <p:to>
                                        <p:strVal val="visible"/>
                                      </p:to>
                                    </p:set>
                                    <p:animEffect transition="in" filter="fade">
                                      <p:cBhvr>
                                        <p:cTn id="138" dur="500"/>
                                        <p:tgtEl>
                                          <p:spTgt spid="1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Effect transition="in" filter="fade">
                                      <p:cBhvr>
                                        <p:cTn id="1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8" grpId="1" animBg="1"/>
      <p:bldP spid="9" grpId="0" animBg="1"/>
      <p:bldP spid="11" grpId="0"/>
      <p:bldP spid="12" grpId="0"/>
      <p:bldP spid="13" grpId="0"/>
      <p:bldP spid="23" grpId="0" animBg="1"/>
      <p:bldP spid="26" grpId="0"/>
      <p:bldP spid="10" grpId="0" animBg="1"/>
      <p:bldP spid="28" grpId="0" animBg="1"/>
      <p:bldP spid="30" grpId="0"/>
      <p:bldP spid="30" grpId="1"/>
      <p:bldP spid="117657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4" name="Gruppo 304"/>
          <p:cNvGrpSpPr>
            <a:grpSpLocks/>
          </p:cNvGrpSpPr>
          <p:nvPr/>
        </p:nvGrpSpPr>
        <p:grpSpPr bwMode="auto">
          <a:xfrm>
            <a:off x="631537" y="1454687"/>
            <a:ext cx="7917151" cy="5231387"/>
            <a:chOff x="631067" y="1268413"/>
            <a:chExt cx="7917621" cy="5231387"/>
          </a:xfrm>
        </p:grpSpPr>
        <p:sp>
          <p:nvSpPr>
            <p:cNvPr id="5" name="Rectangle 4"/>
            <p:cNvSpPr>
              <a:spLocks noChangeArrowheads="1"/>
            </p:cNvSpPr>
            <p:nvPr/>
          </p:nvSpPr>
          <p:spPr bwMode="auto">
            <a:xfrm>
              <a:off x="1831576" y="1393825"/>
              <a:ext cx="6366253" cy="4271963"/>
            </a:xfrm>
            <a:prstGeom prst="rect">
              <a:avLst/>
            </a:prstGeom>
            <a:solidFill>
              <a:schemeClr val="bg1"/>
            </a:solidFill>
            <a:ln w="19050">
              <a:solidFill>
                <a:schemeClr val="tx1"/>
              </a:solidFill>
              <a:miter lim="800000"/>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 name="Text Box 6"/>
            <p:cNvSpPr txBox="1">
              <a:spLocks noChangeArrowheads="1"/>
            </p:cNvSpPr>
            <p:nvPr/>
          </p:nvSpPr>
          <p:spPr bwMode="auto">
            <a:xfrm>
              <a:off x="913947" y="1268413"/>
              <a:ext cx="828724" cy="354012"/>
            </a:xfrm>
            <a:prstGeom prst="rect">
              <a:avLst/>
            </a:prstGeom>
            <a:noFill/>
            <a:ln w="9525">
              <a:noFill/>
              <a:miter lim="800000"/>
              <a:headEnd/>
              <a:tailEnd/>
            </a:ln>
          </p:spPr>
          <p:txBody>
            <a:bodyPr>
              <a:spAutoFit/>
            </a:bodyPr>
            <a:lstStyle/>
            <a:p>
              <a:pPr algn="r">
                <a:spcBef>
                  <a:spcPct val="50000"/>
                </a:spcBef>
                <a:defRPr/>
              </a:pPr>
              <a:r>
                <a:rPr lang="en-US" sz="1700" b="1"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-9</a:t>
              </a:r>
              <a:endParaRPr lang="en-US" b="1"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 name="Text Box 6"/>
            <p:cNvSpPr txBox="1">
              <a:spLocks noChangeArrowheads="1"/>
            </p:cNvSpPr>
            <p:nvPr/>
          </p:nvSpPr>
          <p:spPr bwMode="auto">
            <a:xfrm>
              <a:off x="1126684" y="1970088"/>
              <a:ext cx="709655"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 name="Text Box 6"/>
            <p:cNvSpPr txBox="1">
              <a:spLocks noChangeArrowheads="1"/>
            </p:cNvSpPr>
            <p:nvPr/>
          </p:nvSpPr>
          <p:spPr bwMode="auto">
            <a:xfrm>
              <a:off x="1126684" y="2632075"/>
              <a:ext cx="709655" cy="350838"/>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-11</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 name="Text Box 6"/>
            <p:cNvSpPr txBox="1">
              <a:spLocks noChangeArrowheads="1"/>
            </p:cNvSpPr>
            <p:nvPr/>
          </p:nvSpPr>
          <p:spPr bwMode="auto">
            <a:xfrm>
              <a:off x="1126684" y="3371850"/>
              <a:ext cx="709655" cy="350838"/>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-12</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 name="Text Box 6"/>
            <p:cNvSpPr txBox="1">
              <a:spLocks noChangeArrowheads="1"/>
            </p:cNvSpPr>
            <p:nvPr/>
          </p:nvSpPr>
          <p:spPr bwMode="auto">
            <a:xfrm>
              <a:off x="1126684" y="4087813"/>
              <a:ext cx="709655"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-13</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 name="Text Box 6"/>
            <p:cNvSpPr txBox="1">
              <a:spLocks noChangeArrowheads="1"/>
            </p:cNvSpPr>
            <p:nvPr/>
          </p:nvSpPr>
          <p:spPr bwMode="auto">
            <a:xfrm>
              <a:off x="1126684" y="4765675"/>
              <a:ext cx="709655" cy="350838"/>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-14</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 name="Text Box 6"/>
            <p:cNvSpPr txBox="1">
              <a:spLocks noChangeArrowheads="1"/>
            </p:cNvSpPr>
            <p:nvPr/>
          </p:nvSpPr>
          <p:spPr bwMode="auto">
            <a:xfrm>
              <a:off x="1126684" y="5467350"/>
              <a:ext cx="709655" cy="350838"/>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-15</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 name="Text Box 6"/>
            <p:cNvSpPr txBox="1">
              <a:spLocks noChangeArrowheads="1"/>
            </p:cNvSpPr>
            <p:nvPr/>
          </p:nvSpPr>
          <p:spPr bwMode="auto">
            <a:xfrm>
              <a:off x="1418802" y="5710238"/>
              <a:ext cx="709655"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-12</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 name="Text Box 6"/>
            <p:cNvSpPr txBox="1">
              <a:spLocks noChangeArrowheads="1"/>
            </p:cNvSpPr>
            <p:nvPr/>
          </p:nvSpPr>
          <p:spPr bwMode="auto">
            <a:xfrm>
              <a:off x="2660300" y="5710238"/>
              <a:ext cx="709655"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-11</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 name="Text Box 6"/>
            <p:cNvSpPr txBox="1">
              <a:spLocks noChangeArrowheads="1"/>
            </p:cNvSpPr>
            <p:nvPr/>
          </p:nvSpPr>
          <p:spPr bwMode="auto">
            <a:xfrm>
              <a:off x="3978004" y="5710238"/>
              <a:ext cx="709655"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 name="Text Box 6"/>
            <p:cNvSpPr txBox="1">
              <a:spLocks noChangeArrowheads="1"/>
            </p:cNvSpPr>
            <p:nvPr/>
          </p:nvSpPr>
          <p:spPr bwMode="auto">
            <a:xfrm>
              <a:off x="5265543" y="5710238"/>
              <a:ext cx="709654"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-9</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 name="Text Box 6"/>
            <p:cNvSpPr txBox="1">
              <a:spLocks noChangeArrowheads="1"/>
            </p:cNvSpPr>
            <p:nvPr/>
          </p:nvSpPr>
          <p:spPr bwMode="auto">
            <a:xfrm>
              <a:off x="6527680" y="5710238"/>
              <a:ext cx="709655"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-8</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 name="Text Box 6"/>
            <p:cNvSpPr txBox="1">
              <a:spLocks noChangeArrowheads="1"/>
            </p:cNvSpPr>
            <p:nvPr/>
          </p:nvSpPr>
          <p:spPr bwMode="auto">
            <a:xfrm>
              <a:off x="7839033" y="5710238"/>
              <a:ext cx="709655" cy="350837"/>
            </a:xfrm>
            <a:prstGeom prst="rect">
              <a:avLst/>
            </a:prstGeom>
            <a:noFill/>
            <a:ln w="9525">
              <a:noFill/>
              <a:miter lim="800000"/>
              <a:headEnd/>
              <a:tailEnd/>
            </a:ln>
          </p:spPr>
          <p:txBody>
            <a:bodyPr>
              <a:spAutoFit/>
            </a:bodyPr>
            <a:lstStyle/>
            <a:p>
              <a:pPr algn="r">
                <a:spcBef>
                  <a:spcPct val="50000"/>
                </a:spcBef>
                <a:defRPr/>
              </a:pPr>
              <a:r>
                <a:rPr lang="en-US" sz="1700"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10</a:t>
              </a:r>
              <a:r>
                <a:rPr lang="en-US" sz="1700" b="1"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-7</a:t>
              </a:r>
              <a:endParaRPr lang="en-US" b="1">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 name="Text Box 6"/>
            <p:cNvSpPr txBox="1">
              <a:spLocks noChangeArrowheads="1"/>
            </p:cNvSpPr>
            <p:nvPr/>
          </p:nvSpPr>
          <p:spPr bwMode="auto">
            <a:xfrm>
              <a:off x="3552528" y="5915025"/>
              <a:ext cx="2695735" cy="584775"/>
            </a:xfrm>
            <a:prstGeom prst="rect">
              <a:avLst/>
            </a:prstGeom>
            <a:noFill/>
            <a:ln w="9525">
              <a:noFill/>
              <a:miter lim="800000"/>
              <a:headEnd/>
              <a:tailEnd/>
            </a:ln>
          </p:spPr>
          <p:txBody>
            <a:bodyPr wrap="square">
              <a:spAutoFit/>
            </a:bodyPr>
            <a:lstStyle/>
            <a:p>
              <a:pPr algn="ctr">
                <a:spcBef>
                  <a:spcPct val="50000"/>
                </a:spcBef>
                <a:defRPr/>
              </a:pPr>
              <a:r>
                <a:rPr lang="en-US" sz="3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36</a:t>
              </a:r>
              <a:r>
                <a:rPr lang="en-US" sz="3200" dirty="0">
                  <a:solidFill>
                    <a:schemeClr val="bg1"/>
                  </a:solidFill>
                  <a:effectLst>
                    <a:outerShdw blurRad="38100" dist="38100" dir="2700000" algn="tl">
                      <a:srgbClr val="000000"/>
                    </a:outerShdw>
                  </a:effectLst>
                  <a:latin typeface="Calibri" pitchFamily="34" charset="0"/>
                  <a:ea typeface="ＭＳ Ｐゴシック" pitchFamily="34" charset="-128"/>
                </a:rPr>
                <a:t>Ar</a:t>
              </a:r>
              <a:r>
                <a:rPr lang="en-US" sz="14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US" dirty="0">
                  <a:solidFill>
                    <a:schemeClr val="bg1"/>
                  </a:solidFill>
                  <a:effectLst>
                    <a:outerShdw blurRad="38100" dist="38100" dir="2700000" algn="tl">
                      <a:srgbClr val="000000"/>
                    </a:outerShdw>
                  </a:effectLst>
                  <a:latin typeface="Calibri" pitchFamily="34" charset="0"/>
                  <a:ea typeface="ＭＳ Ｐゴシック" pitchFamily="34" charset="-128"/>
                </a:rPr>
                <a:t>(cm</a:t>
              </a:r>
              <a:r>
                <a:rPr lang="en-US"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dirty="0">
                  <a:solidFill>
                    <a:schemeClr val="bg1"/>
                  </a:solidFill>
                  <a:effectLst>
                    <a:outerShdw blurRad="38100" dist="38100" dir="2700000" algn="tl">
                      <a:srgbClr val="000000"/>
                    </a:outerShdw>
                  </a:effectLst>
                  <a:latin typeface="Calibri" pitchFamily="34" charset="0"/>
                  <a:ea typeface="ＭＳ Ｐゴシック" pitchFamily="34" charset="-128"/>
                </a:rPr>
                <a:t> g</a:t>
              </a:r>
              <a:r>
                <a:rPr lang="en-US"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a:t>
              </a:r>
              <a:r>
                <a:rPr lang="en-US" dirty="0">
                  <a:solidFill>
                    <a:schemeClr val="bg1"/>
                  </a:solidFill>
                  <a:effectLst>
                    <a:outerShdw blurRad="38100" dist="38100" dir="2700000" algn="tl">
                      <a:srgbClr val="000000"/>
                    </a:outerShdw>
                  </a:effectLst>
                  <a:latin typeface="Calibri" pitchFamily="34" charset="0"/>
                  <a:ea typeface="ＭＳ Ｐゴシック" pitchFamily="34" charset="-128"/>
                </a:rPr>
                <a:t>)</a:t>
              </a:r>
            </a:p>
          </p:txBody>
        </p:sp>
        <p:sp>
          <p:nvSpPr>
            <p:cNvPr id="20" name="Text Box 6"/>
            <p:cNvSpPr txBox="1">
              <a:spLocks noChangeArrowheads="1"/>
            </p:cNvSpPr>
            <p:nvPr/>
          </p:nvSpPr>
          <p:spPr bwMode="auto">
            <a:xfrm rot="16200000">
              <a:off x="-274297" y="3156440"/>
              <a:ext cx="2395538" cy="584810"/>
            </a:xfrm>
            <a:prstGeom prst="rect">
              <a:avLst/>
            </a:prstGeom>
            <a:noFill/>
            <a:ln w="9525">
              <a:noFill/>
              <a:miter lim="800000"/>
              <a:headEnd/>
              <a:tailEnd/>
            </a:ln>
          </p:spPr>
          <p:txBody>
            <a:bodyPr>
              <a:spAutoFit/>
            </a:bodyPr>
            <a:lstStyle/>
            <a:p>
              <a:pPr algn="r">
                <a:spcBef>
                  <a:spcPct val="50000"/>
                </a:spcBef>
                <a:defRPr/>
              </a:pPr>
              <a:r>
                <a:rPr lang="en-US" sz="32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sz="3200" dirty="0">
                  <a:solidFill>
                    <a:schemeClr val="bg1"/>
                  </a:solidFill>
                  <a:effectLst>
                    <a:outerShdw blurRad="38100" dist="38100" dir="2700000" algn="tl">
                      <a:srgbClr val="000000"/>
                    </a:outerShdw>
                  </a:effectLst>
                  <a:latin typeface="Calibri" pitchFamily="34" charset="0"/>
                  <a:ea typeface="ＭＳ Ｐゴシック" pitchFamily="34" charset="-128"/>
                </a:rPr>
                <a:t>He </a:t>
              </a:r>
              <a:r>
                <a:rPr lang="en-US" dirty="0">
                  <a:solidFill>
                    <a:schemeClr val="bg1"/>
                  </a:solidFill>
                  <a:effectLst>
                    <a:outerShdw blurRad="38100" dist="38100" dir="2700000" algn="tl">
                      <a:srgbClr val="000000"/>
                    </a:outerShdw>
                  </a:effectLst>
                  <a:latin typeface="Calibri" pitchFamily="34" charset="0"/>
                  <a:ea typeface="ＭＳ Ｐゴシック" pitchFamily="34" charset="-128"/>
                </a:rPr>
                <a:t>(cm</a:t>
              </a:r>
              <a:r>
                <a:rPr lang="en-US"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dirty="0">
                  <a:solidFill>
                    <a:schemeClr val="bg1"/>
                  </a:solidFill>
                  <a:effectLst>
                    <a:outerShdw blurRad="38100" dist="38100" dir="2700000" algn="tl">
                      <a:srgbClr val="000000"/>
                    </a:outerShdw>
                  </a:effectLst>
                  <a:latin typeface="Calibri" pitchFamily="34" charset="0"/>
                  <a:ea typeface="ＭＳ Ｐゴシック" pitchFamily="34" charset="-128"/>
                </a:rPr>
                <a:t> g</a:t>
              </a:r>
              <a:r>
                <a:rPr lang="en-US"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a:t>
              </a:r>
              <a:r>
                <a:rPr lang="en-US" dirty="0">
                  <a:solidFill>
                    <a:schemeClr val="bg1"/>
                  </a:solidFill>
                  <a:effectLst>
                    <a:outerShdw blurRad="38100" dist="38100" dir="2700000" algn="tl">
                      <a:srgbClr val="000000"/>
                    </a:outerShdw>
                  </a:effectLst>
                  <a:latin typeface="Calibri" pitchFamily="34" charset="0"/>
                  <a:ea typeface="ＭＳ Ｐゴシック" pitchFamily="34" charset="-128"/>
                </a:rPr>
                <a:t>)</a:t>
              </a:r>
            </a:p>
          </p:txBody>
        </p:sp>
        <p:grpSp>
          <p:nvGrpSpPr>
            <p:cNvPr id="21" name="Group 302"/>
            <p:cNvGrpSpPr>
              <a:grpSpLocks noChangeAspect="1"/>
            </p:cNvGrpSpPr>
            <p:nvPr/>
          </p:nvGrpSpPr>
          <p:grpSpPr bwMode="auto">
            <a:xfrm>
              <a:off x="2190750" y="5541963"/>
              <a:ext cx="914400" cy="119062"/>
              <a:chOff x="1160" y="3132"/>
              <a:chExt cx="640" cy="84"/>
            </a:xfrm>
          </p:grpSpPr>
          <p:sp>
            <p:nvSpPr>
              <p:cNvPr id="295" name="Line 30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6" name="Line 304"/>
              <p:cNvSpPr>
                <a:spLocks noChangeAspect="1" noChangeShapeType="1"/>
              </p:cNvSpPr>
              <p:nvPr/>
            </p:nvSpPr>
            <p:spPr bwMode="auto">
              <a:xfrm>
                <a:off x="132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7" name="Line 30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8" name="Line 30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9" name="Line 30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00" name="Line 30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01" name="Line 30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02" name="Line 310"/>
              <p:cNvSpPr>
                <a:spLocks noChangeAspect="1" noChangeShapeType="1"/>
              </p:cNvSpPr>
              <p:nvPr/>
            </p:nvSpPr>
            <p:spPr bwMode="auto">
              <a:xfrm>
                <a:off x="175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03" name="Line 311"/>
              <p:cNvSpPr>
                <a:spLocks noChangeAspect="1" noChangeShapeType="1"/>
              </p:cNvSpPr>
              <p:nvPr/>
            </p:nvSpPr>
            <p:spPr bwMode="auto">
              <a:xfrm>
                <a:off x="1795" y="3132"/>
                <a:ext cx="0" cy="84"/>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22" name="Group 312"/>
            <p:cNvGrpSpPr>
              <a:grpSpLocks noChangeAspect="1"/>
            </p:cNvGrpSpPr>
            <p:nvPr/>
          </p:nvGrpSpPr>
          <p:grpSpPr bwMode="auto">
            <a:xfrm>
              <a:off x="3471863" y="5541963"/>
              <a:ext cx="914400" cy="119062"/>
              <a:chOff x="1160" y="3132"/>
              <a:chExt cx="640" cy="84"/>
            </a:xfrm>
          </p:grpSpPr>
          <p:sp>
            <p:nvSpPr>
              <p:cNvPr id="286" name="Line 31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7" name="Line 314"/>
              <p:cNvSpPr>
                <a:spLocks noChangeAspect="1" noChangeShapeType="1"/>
              </p:cNvSpPr>
              <p:nvPr/>
            </p:nvSpPr>
            <p:spPr bwMode="auto">
              <a:xfrm>
                <a:off x="132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8" name="Line 31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9" name="Line 31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0" name="Line 31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1" name="Line 31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2" name="Line 31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3" name="Line 320"/>
              <p:cNvSpPr>
                <a:spLocks noChangeAspect="1" noChangeShapeType="1"/>
              </p:cNvSpPr>
              <p:nvPr/>
            </p:nvSpPr>
            <p:spPr bwMode="auto">
              <a:xfrm>
                <a:off x="175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4" name="Line 321"/>
              <p:cNvSpPr>
                <a:spLocks noChangeAspect="1" noChangeShapeType="1"/>
              </p:cNvSpPr>
              <p:nvPr/>
            </p:nvSpPr>
            <p:spPr bwMode="auto">
              <a:xfrm>
                <a:off x="1795" y="3132"/>
                <a:ext cx="0" cy="84"/>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23" name="Group 322"/>
            <p:cNvGrpSpPr>
              <a:grpSpLocks noChangeAspect="1"/>
            </p:cNvGrpSpPr>
            <p:nvPr/>
          </p:nvGrpSpPr>
          <p:grpSpPr bwMode="auto">
            <a:xfrm>
              <a:off x="4741863" y="5541963"/>
              <a:ext cx="914400" cy="119062"/>
              <a:chOff x="1160" y="3132"/>
              <a:chExt cx="640" cy="84"/>
            </a:xfrm>
          </p:grpSpPr>
          <p:sp>
            <p:nvSpPr>
              <p:cNvPr id="277" name="Line 32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8" name="Line 324"/>
              <p:cNvSpPr>
                <a:spLocks noChangeAspect="1" noChangeShapeType="1"/>
              </p:cNvSpPr>
              <p:nvPr/>
            </p:nvSpPr>
            <p:spPr bwMode="auto">
              <a:xfrm>
                <a:off x="132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9" name="Line 32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0" name="Line 32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1" name="Line 32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2" name="Line 32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3" name="Line 32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4" name="Line 330"/>
              <p:cNvSpPr>
                <a:spLocks noChangeAspect="1" noChangeShapeType="1"/>
              </p:cNvSpPr>
              <p:nvPr/>
            </p:nvSpPr>
            <p:spPr bwMode="auto">
              <a:xfrm>
                <a:off x="175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5" name="Line 331"/>
              <p:cNvSpPr>
                <a:spLocks noChangeAspect="1" noChangeShapeType="1"/>
              </p:cNvSpPr>
              <p:nvPr/>
            </p:nvSpPr>
            <p:spPr bwMode="auto">
              <a:xfrm>
                <a:off x="1795" y="3132"/>
                <a:ext cx="0" cy="84"/>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24" name="Group 332"/>
            <p:cNvGrpSpPr>
              <a:grpSpLocks noChangeAspect="1"/>
            </p:cNvGrpSpPr>
            <p:nvPr/>
          </p:nvGrpSpPr>
          <p:grpSpPr bwMode="auto">
            <a:xfrm>
              <a:off x="6011863" y="5541963"/>
              <a:ext cx="914400" cy="119062"/>
              <a:chOff x="1160" y="3132"/>
              <a:chExt cx="640" cy="84"/>
            </a:xfrm>
          </p:grpSpPr>
          <p:sp>
            <p:nvSpPr>
              <p:cNvPr id="268" name="Line 33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9" name="Line 334"/>
              <p:cNvSpPr>
                <a:spLocks noChangeAspect="1" noChangeShapeType="1"/>
              </p:cNvSpPr>
              <p:nvPr/>
            </p:nvSpPr>
            <p:spPr bwMode="auto">
              <a:xfrm>
                <a:off x="132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0" name="Line 33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1" name="Line 33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2" name="Line 33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3" name="Line 33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4" name="Line 33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5" name="Line 340"/>
              <p:cNvSpPr>
                <a:spLocks noChangeAspect="1" noChangeShapeType="1"/>
              </p:cNvSpPr>
              <p:nvPr/>
            </p:nvSpPr>
            <p:spPr bwMode="auto">
              <a:xfrm>
                <a:off x="1755" y="3160"/>
                <a:ext cx="0"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6" name="Line 341"/>
              <p:cNvSpPr>
                <a:spLocks noChangeAspect="1" noChangeShapeType="1"/>
              </p:cNvSpPr>
              <p:nvPr/>
            </p:nvSpPr>
            <p:spPr bwMode="auto">
              <a:xfrm>
                <a:off x="1795" y="3132"/>
                <a:ext cx="0" cy="84"/>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25" name="Group 342"/>
            <p:cNvGrpSpPr>
              <a:grpSpLocks noChangeAspect="1"/>
            </p:cNvGrpSpPr>
            <p:nvPr/>
          </p:nvGrpSpPr>
          <p:grpSpPr bwMode="auto">
            <a:xfrm>
              <a:off x="7281863" y="5541963"/>
              <a:ext cx="914400" cy="119062"/>
              <a:chOff x="1160" y="3132"/>
              <a:chExt cx="640" cy="84"/>
            </a:xfrm>
          </p:grpSpPr>
          <p:sp>
            <p:nvSpPr>
              <p:cNvPr id="259" name="Line 343"/>
              <p:cNvSpPr>
                <a:spLocks noChangeAspect="1" noChangeShapeType="1"/>
              </p:cNvSpPr>
              <p:nvPr/>
            </p:nvSpPr>
            <p:spPr bwMode="auto">
              <a:xfrm>
                <a:off x="116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0" name="Line 344"/>
              <p:cNvSpPr>
                <a:spLocks noChangeAspect="1" noChangeShapeType="1"/>
              </p:cNvSpPr>
              <p:nvPr/>
            </p:nvSpPr>
            <p:spPr bwMode="auto">
              <a:xfrm>
                <a:off x="1326"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1" name="Line 345"/>
              <p:cNvSpPr>
                <a:spLocks noChangeAspect="1" noChangeShapeType="1"/>
              </p:cNvSpPr>
              <p:nvPr/>
            </p:nvSpPr>
            <p:spPr bwMode="auto">
              <a:xfrm>
                <a:off x="1440"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2" name="Line 346"/>
              <p:cNvSpPr>
                <a:spLocks noChangeAspect="1" noChangeShapeType="1"/>
              </p:cNvSpPr>
              <p:nvPr/>
            </p:nvSpPr>
            <p:spPr bwMode="auto">
              <a:xfrm>
                <a:off x="152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3" name="Line 347"/>
              <p:cNvSpPr>
                <a:spLocks noChangeAspect="1" noChangeShapeType="1"/>
              </p:cNvSpPr>
              <p:nvPr/>
            </p:nvSpPr>
            <p:spPr bwMode="auto">
              <a:xfrm>
                <a:off x="159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4" name="Line 348"/>
              <p:cNvSpPr>
                <a:spLocks noChangeAspect="1" noChangeShapeType="1"/>
              </p:cNvSpPr>
              <p:nvPr/>
            </p:nvSpPr>
            <p:spPr bwMode="auto">
              <a:xfrm>
                <a:off x="1658"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5" name="Line 349"/>
              <p:cNvSpPr>
                <a:spLocks noChangeAspect="1" noChangeShapeType="1"/>
              </p:cNvSpPr>
              <p:nvPr/>
            </p:nvSpPr>
            <p:spPr bwMode="auto">
              <a:xfrm>
                <a:off x="1712"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6" name="Line 350"/>
              <p:cNvSpPr>
                <a:spLocks noChangeAspect="1" noChangeShapeType="1"/>
              </p:cNvSpPr>
              <p:nvPr/>
            </p:nvSpPr>
            <p:spPr bwMode="auto">
              <a:xfrm>
                <a:off x="1756" y="3160"/>
                <a:ext cx="2" cy="56"/>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7" name="Line 351"/>
              <p:cNvSpPr>
                <a:spLocks noChangeAspect="1" noChangeShapeType="1"/>
              </p:cNvSpPr>
              <p:nvPr/>
            </p:nvSpPr>
            <p:spPr bwMode="auto">
              <a:xfrm>
                <a:off x="1796" y="3132"/>
                <a:ext cx="4" cy="84"/>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sp>
          <p:nvSpPr>
            <p:cNvPr id="26" name="Rectangle 352"/>
            <p:cNvSpPr>
              <a:spLocks noChangeArrowheads="1"/>
            </p:cNvSpPr>
            <p:nvPr/>
          </p:nvSpPr>
          <p:spPr bwMode="auto">
            <a:xfrm>
              <a:off x="6818210" y="1555750"/>
              <a:ext cx="1203396" cy="763588"/>
            </a:xfrm>
            <a:prstGeom prst="rect">
              <a:avLst/>
            </a:prstGeom>
            <a:solidFill>
              <a:schemeClr val="bg2">
                <a:lumMod val="40000"/>
                <a:lumOff val="60000"/>
              </a:schemeClr>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endParaRPr>
            </a:p>
          </p:txBody>
        </p:sp>
        <p:grpSp>
          <p:nvGrpSpPr>
            <p:cNvPr id="27" name="Group 353"/>
            <p:cNvGrpSpPr>
              <a:grpSpLocks/>
            </p:cNvGrpSpPr>
            <p:nvPr/>
          </p:nvGrpSpPr>
          <p:grpSpPr bwMode="auto">
            <a:xfrm>
              <a:off x="6904039" y="1585914"/>
              <a:ext cx="976313" cy="338138"/>
              <a:chOff x="719" y="352"/>
              <a:chExt cx="615" cy="213"/>
            </a:xfrm>
          </p:grpSpPr>
          <p:sp>
            <p:nvSpPr>
              <p:cNvPr id="257" name="Oval 354"/>
              <p:cNvSpPr>
                <a:spLocks noChangeAspect="1" noChangeArrowheads="1"/>
              </p:cNvSpPr>
              <p:nvPr/>
            </p:nvSpPr>
            <p:spPr bwMode="auto">
              <a:xfrm>
                <a:off x="719" y="392"/>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8" name="Text Box 355"/>
              <p:cNvSpPr txBox="1">
                <a:spLocks noChangeAspect="1" noChangeArrowheads="1"/>
              </p:cNvSpPr>
              <p:nvPr/>
            </p:nvSpPr>
            <p:spPr bwMode="auto">
              <a:xfrm>
                <a:off x="880" y="352"/>
                <a:ext cx="454" cy="213"/>
              </a:xfrm>
              <a:prstGeom prst="rect">
                <a:avLst/>
              </a:prstGeom>
              <a:noFill/>
              <a:ln w="9525">
                <a:noFill/>
                <a:miter lim="800000"/>
                <a:headEnd/>
                <a:tailEnd/>
              </a:ln>
            </p:spPr>
            <p:txBody>
              <a:bodyPr wrap="none">
                <a:spAutoFit/>
              </a:bodyPr>
              <a:lstStyle/>
              <a:p>
                <a:pPr>
                  <a:defRPr/>
                </a:pPr>
                <a:r>
                  <a:rPr lang="it-IT" sz="1600" dirty="0">
                    <a:solidFill>
                      <a:schemeClr val="tx1"/>
                    </a:solidFill>
                    <a:effectLst/>
                    <a:latin typeface="Calibri" pitchFamily="34" charset="0"/>
                    <a:ea typeface="ＭＳ Ｐゴシック" pitchFamily="34" charset="-128"/>
                    <a:cs typeface="Arial" pitchFamily="34" charset="0"/>
                  </a:rPr>
                  <a:t>MORB</a:t>
                </a:r>
                <a:endParaRPr lang="it-IT" sz="1200" dirty="0">
                  <a:solidFill>
                    <a:schemeClr val="tx1"/>
                  </a:solidFill>
                  <a:effectLst/>
                  <a:latin typeface="Calibri" pitchFamily="34" charset="0"/>
                  <a:ea typeface="ＭＳ Ｐゴシック" pitchFamily="34" charset="-128"/>
                  <a:cs typeface="Arial" pitchFamily="34" charset="0"/>
                </a:endParaRPr>
              </a:p>
            </p:txBody>
          </p:sp>
        </p:grpSp>
        <p:sp>
          <p:nvSpPr>
            <p:cNvPr id="28" name="Oval 356"/>
            <p:cNvSpPr>
              <a:spLocks noChangeAspect="1" noChangeArrowheads="1"/>
            </p:cNvSpPr>
            <p:nvPr/>
          </p:nvSpPr>
          <p:spPr bwMode="auto">
            <a:xfrm>
              <a:off x="6903940" y="2068513"/>
              <a:ext cx="16034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 name="Text Box 358"/>
            <p:cNvSpPr txBox="1">
              <a:spLocks noChangeAspect="1" noChangeArrowheads="1"/>
            </p:cNvSpPr>
            <p:nvPr/>
          </p:nvSpPr>
          <p:spPr bwMode="auto">
            <a:xfrm>
              <a:off x="7176092" y="1958975"/>
              <a:ext cx="484457" cy="338554"/>
            </a:xfrm>
            <a:prstGeom prst="rect">
              <a:avLst/>
            </a:prstGeom>
            <a:noFill/>
            <a:ln w="9525">
              <a:noFill/>
              <a:miter lim="800000"/>
              <a:headEnd/>
              <a:tailEnd/>
            </a:ln>
          </p:spPr>
          <p:txBody>
            <a:bodyPr wrap="none">
              <a:spAutoFit/>
            </a:bodyPr>
            <a:lstStyle/>
            <a:p>
              <a:pPr>
                <a:defRPr/>
              </a:pPr>
              <a:r>
                <a:rPr lang="it-IT" sz="1600">
                  <a:solidFill>
                    <a:schemeClr val="tx1"/>
                  </a:solidFill>
                  <a:effectLst/>
                  <a:latin typeface="Calibri" pitchFamily="34" charset="0"/>
                  <a:ea typeface="ＭＳ Ｐゴシック" pitchFamily="34" charset="-128"/>
                  <a:cs typeface="Arial" pitchFamily="34" charset="0"/>
                </a:rPr>
                <a:t>OIB</a:t>
              </a:r>
              <a:endParaRPr lang="it-IT" sz="1200">
                <a:solidFill>
                  <a:schemeClr val="tx1"/>
                </a:solidFill>
                <a:effectLst/>
                <a:latin typeface="Calibri" pitchFamily="34" charset="0"/>
                <a:ea typeface="ＭＳ Ｐゴシック" pitchFamily="34" charset="-128"/>
                <a:cs typeface="Arial" pitchFamily="34" charset="0"/>
              </a:endParaRPr>
            </a:p>
          </p:txBody>
        </p:sp>
        <p:grpSp>
          <p:nvGrpSpPr>
            <p:cNvPr id="30" name="Group 126"/>
            <p:cNvGrpSpPr>
              <a:grpSpLocks/>
            </p:cNvGrpSpPr>
            <p:nvPr/>
          </p:nvGrpSpPr>
          <p:grpSpPr bwMode="auto">
            <a:xfrm>
              <a:off x="3128963" y="1925638"/>
              <a:ext cx="3946525" cy="3381375"/>
              <a:chOff x="1981" y="1084"/>
              <a:chExt cx="2486" cy="2130"/>
            </a:xfrm>
          </p:grpSpPr>
          <p:sp>
            <p:nvSpPr>
              <p:cNvPr id="157" name="Oval 22"/>
              <p:cNvSpPr>
                <a:spLocks noChangeAspect="1" noChangeArrowheads="1"/>
              </p:cNvSpPr>
              <p:nvPr/>
            </p:nvSpPr>
            <p:spPr bwMode="auto">
              <a:xfrm>
                <a:off x="2017" y="2421"/>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8" name="Oval 23"/>
              <p:cNvSpPr>
                <a:spLocks noChangeAspect="1" noChangeArrowheads="1"/>
              </p:cNvSpPr>
              <p:nvPr/>
            </p:nvSpPr>
            <p:spPr bwMode="auto">
              <a:xfrm>
                <a:off x="2069" y="2689"/>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9" name="Oval 24"/>
              <p:cNvSpPr>
                <a:spLocks noChangeAspect="1" noChangeArrowheads="1"/>
              </p:cNvSpPr>
              <p:nvPr/>
            </p:nvSpPr>
            <p:spPr bwMode="auto">
              <a:xfrm>
                <a:off x="2025" y="2149"/>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0" name="Oval 25"/>
              <p:cNvSpPr>
                <a:spLocks noChangeAspect="1" noChangeArrowheads="1"/>
              </p:cNvSpPr>
              <p:nvPr/>
            </p:nvSpPr>
            <p:spPr bwMode="auto">
              <a:xfrm>
                <a:off x="1981" y="2017"/>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1" name="Oval 26"/>
              <p:cNvSpPr>
                <a:spLocks noChangeAspect="1" noChangeArrowheads="1"/>
              </p:cNvSpPr>
              <p:nvPr/>
            </p:nvSpPr>
            <p:spPr bwMode="auto">
              <a:xfrm>
                <a:off x="2123" y="1981"/>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2" name="Oval 27"/>
              <p:cNvSpPr>
                <a:spLocks noChangeAspect="1" noChangeArrowheads="1"/>
              </p:cNvSpPr>
              <p:nvPr/>
            </p:nvSpPr>
            <p:spPr bwMode="auto">
              <a:xfrm>
                <a:off x="2173" y="2001"/>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3" name="Oval 28"/>
              <p:cNvSpPr>
                <a:spLocks noChangeAspect="1" noChangeArrowheads="1"/>
              </p:cNvSpPr>
              <p:nvPr/>
            </p:nvSpPr>
            <p:spPr bwMode="auto">
              <a:xfrm>
                <a:off x="2173" y="1953"/>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4" name="Oval 29"/>
              <p:cNvSpPr>
                <a:spLocks noChangeAspect="1" noChangeArrowheads="1"/>
              </p:cNvSpPr>
              <p:nvPr/>
            </p:nvSpPr>
            <p:spPr bwMode="auto">
              <a:xfrm>
                <a:off x="2223" y="1809"/>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5" name="Oval 30"/>
              <p:cNvSpPr>
                <a:spLocks noChangeAspect="1" noChangeArrowheads="1"/>
              </p:cNvSpPr>
              <p:nvPr/>
            </p:nvSpPr>
            <p:spPr bwMode="auto">
              <a:xfrm>
                <a:off x="2173" y="1717"/>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6" name="Oval 31"/>
              <p:cNvSpPr>
                <a:spLocks noChangeAspect="1" noChangeArrowheads="1"/>
              </p:cNvSpPr>
              <p:nvPr/>
            </p:nvSpPr>
            <p:spPr bwMode="auto">
              <a:xfrm>
                <a:off x="2285" y="1717"/>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7" name="Oval 32"/>
              <p:cNvSpPr>
                <a:spLocks noChangeAspect="1" noChangeArrowheads="1"/>
              </p:cNvSpPr>
              <p:nvPr/>
            </p:nvSpPr>
            <p:spPr bwMode="auto">
              <a:xfrm>
                <a:off x="2345" y="1689"/>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8" name="Oval 33"/>
              <p:cNvSpPr>
                <a:spLocks noChangeAspect="1" noChangeArrowheads="1"/>
              </p:cNvSpPr>
              <p:nvPr/>
            </p:nvSpPr>
            <p:spPr bwMode="auto">
              <a:xfrm>
                <a:off x="2393" y="1725"/>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9" name="Oval 34"/>
              <p:cNvSpPr>
                <a:spLocks noChangeAspect="1" noChangeArrowheads="1"/>
              </p:cNvSpPr>
              <p:nvPr/>
            </p:nvSpPr>
            <p:spPr bwMode="auto">
              <a:xfrm>
                <a:off x="2493" y="1633"/>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0" name="Oval 35"/>
              <p:cNvSpPr>
                <a:spLocks noChangeAspect="1" noChangeArrowheads="1"/>
              </p:cNvSpPr>
              <p:nvPr/>
            </p:nvSpPr>
            <p:spPr bwMode="auto">
              <a:xfrm>
                <a:off x="2569" y="1549"/>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1" name="Oval 36"/>
              <p:cNvSpPr>
                <a:spLocks noChangeAspect="1" noChangeArrowheads="1"/>
              </p:cNvSpPr>
              <p:nvPr/>
            </p:nvSpPr>
            <p:spPr bwMode="auto">
              <a:xfrm>
                <a:off x="2585" y="1585"/>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2" name="Oval 37"/>
              <p:cNvSpPr>
                <a:spLocks noChangeAspect="1" noChangeArrowheads="1"/>
              </p:cNvSpPr>
              <p:nvPr/>
            </p:nvSpPr>
            <p:spPr bwMode="auto">
              <a:xfrm>
                <a:off x="2629" y="1757"/>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3" name="Oval 38"/>
              <p:cNvSpPr>
                <a:spLocks noChangeAspect="1" noChangeArrowheads="1"/>
              </p:cNvSpPr>
              <p:nvPr/>
            </p:nvSpPr>
            <p:spPr bwMode="auto">
              <a:xfrm>
                <a:off x="2669" y="1861"/>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4" name="Oval 39"/>
              <p:cNvSpPr>
                <a:spLocks noChangeAspect="1" noChangeArrowheads="1"/>
              </p:cNvSpPr>
              <p:nvPr/>
            </p:nvSpPr>
            <p:spPr bwMode="auto">
              <a:xfrm>
                <a:off x="2569" y="1993"/>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5" name="Oval 40"/>
              <p:cNvSpPr>
                <a:spLocks noChangeAspect="1" noChangeArrowheads="1"/>
              </p:cNvSpPr>
              <p:nvPr/>
            </p:nvSpPr>
            <p:spPr bwMode="auto">
              <a:xfrm>
                <a:off x="2381" y="1893"/>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6" name="Oval 41"/>
              <p:cNvSpPr>
                <a:spLocks noChangeAspect="1" noChangeArrowheads="1"/>
              </p:cNvSpPr>
              <p:nvPr/>
            </p:nvSpPr>
            <p:spPr bwMode="auto">
              <a:xfrm>
                <a:off x="2223" y="2105"/>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7" name="Oval 42"/>
              <p:cNvSpPr>
                <a:spLocks noChangeAspect="1" noChangeArrowheads="1"/>
              </p:cNvSpPr>
              <p:nvPr/>
            </p:nvSpPr>
            <p:spPr bwMode="auto">
              <a:xfrm>
                <a:off x="2327" y="2173"/>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8" name="Oval 43"/>
              <p:cNvSpPr>
                <a:spLocks noChangeAspect="1" noChangeArrowheads="1"/>
              </p:cNvSpPr>
              <p:nvPr/>
            </p:nvSpPr>
            <p:spPr bwMode="auto">
              <a:xfrm>
                <a:off x="2323" y="2197"/>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9" name="Oval 44"/>
              <p:cNvSpPr>
                <a:spLocks noChangeAspect="1" noChangeArrowheads="1"/>
              </p:cNvSpPr>
              <p:nvPr/>
            </p:nvSpPr>
            <p:spPr bwMode="auto">
              <a:xfrm>
                <a:off x="2387" y="230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0" name="Oval 45"/>
              <p:cNvSpPr>
                <a:spLocks noChangeAspect="1" noChangeArrowheads="1"/>
              </p:cNvSpPr>
              <p:nvPr/>
            </p:nvSpPr>
            <p:spPr bwMode="auto">
              <a:xfrm>
                <a:off x="2359" y="252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1" name="Oval 46"/>
              <p:cNvSpPr>
                <a:spLocks noChangeAspect="1" noChangeArrowheads="1"/>
              </p:cNvSpPr>
              <p:nvPr/>
            </p:nvSpPr>
            <p:spPr bwMode="auto">
              <a:xfrm>
                <a:off x="2435" y="212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2" name="Oval 47"/>
              <p:cNvSpPr>
                <a:spLocks noChangeAspect="1" noChangeArrowheads="1"/>
              </p:cNvSpPr>
              <p:nvPr/>
            </p:nvSpPr>
            <p:spPr bwMode="auto">
              <a:xfrm>
                <a:off x="2859" y="209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3" name="Oval 48"/>
              <p:cNvSpPr>
                <a:spLocks noChangeAspect="1" noChangeArrowheads="1"/>
              </p:cNvSpPr>
              <p:nvPr/>
            </p:nvSpPr>
            <p:spPr bwMode="auto">
              <a:xfrm>
                <a:off x="2899" y="213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4" name="Oval 49"/>
              <p:cNvSpPr>
                <a:spLocks noChangeAspect="1" noChangeArrowheads="1"/>
              </p:cNvSpPr>
              <p:nvPr/>
            </p:nvSpPr>
            <p:spPr bwMode="auto">
              <a:xfrm>
                <a:off x="2875" y="223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5" name="Oval 50"/>
              <p:cNvSpPr>
                <a:spLocks noChangeAspect="1" noChangeArrowheads="1"/>
              </p:cNvSpPr>
              <p:nvPr/>
            </p:nvSpPr>
            <p:spPr bwMode="auto">
              <a:xfrm>
                <a:off x="2839" y="237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6" name="Oval 51"/>
              <p:cNvSpPr>
                <a:spLocks noChangeAspect="1" noChangeArrowheads="1"/>
              </p:cNvSpPr>
              <p:nvPr/>
            </p:nvSpPr>
            <p:spPr bwMode="auto">
              <a:xfrm>
                <a:off x="2791" y="244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7" name="Oval 52"/>
              <p:cNvSpPr>
                <a:spLocks noChangeAspect="1" noChangeArrowheads="1"/>
              </p:cNvSpPr>
              <p:nvPr/>
            </p:nvSpPr>
            <p:spPr bwMode="auto">
              <a:xfrm>
                <a:off x="2987" y="245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8" name="Oval 53"/>
              <p:cNvSpPr>
                <a:spLocks noChangeAspect="1" noChangeArrowheads="1"/>
              </p:cNvSpPr>
              <p:nvPr/>
            </p:nvSpPr>
            <p:spPr bwMode="auto">
              <a:xfrm>
                <a:off x="3983" y="275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9" name="Oval 54"/>
              <p:cNvSpPr>
                <a:spLocks noChangeAspect="1" noChangeArrowheads="1"/>
              </p:cNvSpPr>
              <p:nvPr/>
            </p:nvSpPr>
            <p:spPr bwMode="auto">
              <a:xfrm>
                <a:off x="4035" y="275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0" name="Oval 55"/>
              <p:cNvSpPr>
                <a:spLocks noChangeAspect="1" noChangeArrowheads="1"/>
              </p:cNvSpPr>
              <p:nvPr/>
            </p:nvSpPr>
            <p:spPr bwMode="auto">
              <a:xfrm>
                <a:off x="4171" y="311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1" name="Oval 56"/>
              <p:cNvSpPr>
                <a:spLocks noChangeAspect="1" noChangeArrowheads="1"/>
              </p:cNvSpPr>
              <p:nvPr/>
            </p:nvSpPr>
            <p:spPr bwMode="auto">
              <a:xfrm>
                <a:off x="4355" y="299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2" name="Oval 57"/>
              <p:cNvSpPr>
                <a:spLocks noChangeAspect="1" noChangeArrowheads="1"/>
              </p:cNvSpPr>
              <p:nvPr/>
            </p:nvSpPr>
            <p:spPr bwMode="auto">
              <a:xfrm>
                <a:off x="4367" y="273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3" name="Oval 58"/>
              <p:cNvSpPr>
                <a:spLocks noChangeAspect="1" noChangeArrowheads="1"/>
              </p:cNvSpPr>
              <p:nvPr/>
            </p:nvSpPr>
            <p:spPr bwMode="auto">
              <a:xfrm>
                <a:off x="4199" y="230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4" name="Oval 59"/>
              <p:cNvSpPr>
                <a:spLocks noChangeAspect="1" noChangeArrowheads="1"/>
              </p:cNvSpPr>
              <p:nvPr/>
            </p:nvSpPr>
            <p:spPr bwMode="auto">
              <a:xfrm>
                <a:off x="3835" y="187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5" name="Oval 60"/>
              <p:cNvSpPr>
                <a:spLocks noChangeAspect="1" noChangeArrowheads="1"/>
              </p:cNvSpPr>
              <p:nvPr/>
            </p:nvSpPr>
            <p:spPr bwMode="auto">
              <a:xfrm>
                <a:off x="4055" y="172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6" name="Oval 61"/>
              <p:cNvSpPr>
                <a:spLocks noChangeAspect="1" noChangeArrowheads="1"/>
              </p:cNvSpPr>
              <p:nvPr/>
            </p:nvSpPr>
            <p:spPr bwMode="auto">
              <a:xfrm>
                <a:off x="3943" y="147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7" name="Oval 62"/>
              <p:cNvSpPr>
                <a:spLocks noChangeAspect="1" noChangeArrowheads="1"/>
              </p:cNvSpPr>
              <p:nvPr/>
            </p:nvSpPr>
            <p:spPr bwMode="auto">
              <a:xfrm>
                <a:off x="4271" y="154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8" name="Oval 63"/>
              <p:cNvSpPr>
                <a:spLocks noChangeAspect="1" noChangeArrowheads="1"/>
              </p:cNvSpPr>
              <p:nvPr/>
            </p:nvSpPr>
            <p:spPr bwMode="auto">
              <a:xfrm>
                <a:off x="3735" y="137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9" name="Oval 64"/>
              <p:cNvSpPr>
                <a:spLocks noChangeAspect="1" noChangeArrowheads="1"/>
              </p:cNvSpPr>
              <p:nvPr/>
            </p:nvSpPr>
            <p:spPr bwMode="auto">
              <a:xfrm>
                <a:off x="3015" y="202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0" name="Oval 65"/>
              <p:cNvSpPr>
                <a:spLocks noChangeAspect="1" noChangeArrowheads="1"/>
              </p:cNvSpPr>
              <p:nvPr/>
            </p:nvSpPr>
            <p:spPr bwMode="auto">
              <a:xfrm>
                <a:off x="3119" y="205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1" name="Oval 66"/>
              <p:cNvSpPr>
                <a:spLocks noChangeAspect="1" noChangeArrowheads="1"/>
              </p:cNvSpPr>
              <p:nvPr/>
            </p:nvSpPr>
            <p:spPr bwMode="auto">
              <a:xfrm>
                <a:off x="3053" y="199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2" name="Oval 67"/>
              <p:cNvSpPr>
                <a:spLocks noChangeAspect="1" noChangeArrowheads="1"/>
              </p:cNvSpPr>
              <p:nvPr/>
            </p:nvSpPr>
            <p:spPr bwMode="auto">
              <a:xfrm>
                <a:off x="2987" y="190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3" name="Oval 68"/>
              <p:cNvSpPr>
                <a:spLocks noChangeAspect="1" noChangeArrowheads="1"/>
              </p:cNvSpPr>
              <p:nvPr/>
            </p:nvSpPr>
            <p:spPr bwMode="auto">
              <a:xfrm>
                <a:off x="2867" y="184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4" name="Oval 69"/>
              <p:cNvSpPr>
                <a:spLocks noChangeAspect="1" noChangeArrowheads="1"/>
              </p:cNvSpPr>
              <p:nvPr/>
            </p:nvSpPr>
            <p:spPr bwMode="auto">
              <a:xfrm>
                <a:off x="2811" y="178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5" name="Oval 70"/>
              <p:cNvSpPr>
                <a:spLocks noChangeAspect="1" noChangeArrowheads="1"/>
              </p:cNvSpPr>
              <p:nvPr/>
            </p:nvSpPr>
            <p:spPr bwMode="auto">
              <a:xfrm>
                <a:off x="2799" y="158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6" name="Oval 71"/>
              <p:cNvSpPr>
                <a:spLocks noChangeAspect="1" noChangeArrowheads="1"/>
              </p:cNvSpPr>
              <p:nvPr/>
            </p:nvSpPr>
            <p:spPr bwMode="auto">
              <a:xfrm>
                <a:off x="2895" y="163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7" name="Oval 72"/>
              <p:cNvSpPr>
                <a:spLocks noChangeAspect="1" noChangeArrowheads="1"/>
              </p:cNvSpPr>
              <p:nvPr/>
            </p:nvSpPr>
            <p:spPr bwMode="auto">
              <a:xfrm>
                <a:off x="3005" y="162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8" name="Oval 73"/>
              <p:cNvSpPr>
                <a:spLocks noChangeAspect="1" noChangeArrowheads="1"/>
              </p:cNvSpPr>
              <p:nvPr/>
            </p:nvSpPr>
            <p:spPr bwMode="auto">
              <a:xfrm>
                <a:off x="2949" y="165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9" name="Oval 74"/>
              <p:cNvSpPr>
                <a:spLocks noChangeAspect="1" noChangeArrowheads="1"/>
              </p:cNvSpPr>
              <p:nvPr/>
            </p:nvSpPr>
            <p:spPr bwMode="auto">
              <a:xfrm>
                <a:off x="2951" y="168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0" name="Oval 75"/>
              <p:cNvSpPr>
                <a:spLocks noChangeAspect="1" noChangeArrowheads="1"/>
              </p:cNvSpPr>
              <p:nvPr/>
            </p:nvSpPr>
            <p:spPr bwMode="auto">
              <a:xfrm>
                <a:off x="2961" y="171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1" name="Oval 76"/>
              <p:cNvSpPr>
                <a:spLocks noChangeAspect="1" noChangeArrowheads="1"/>
              </p:cNvSpPr>
              <p:nvPr/>
            </p:nvSpPr>
            <p:spPr bwMode="auto">
              <a:xfrm>
                <a:off x="3019" y="174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2" name="Oval 77"/>
              <p:cNvSpPr>
                <a:spLocks noChangeAspect="1" noChangeArrowheads="1"/>
              </p:cNvSpPr>
              <p:nvPr/>
            </p:nvSpPr>
            <p:spPr bwMode="auto">
              <a:xfrm>
                <a:off x="2987" y="180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3" name="Oval 78"/>
              <p:cNvSpPr>
                <a:spLocks noChangeAspect="1" noChangeArrowheads="1"/>
              </p:cNvSpPr>
              <p:nvPr/>
            </p:nvSpPr>
            <p:spPr bwMode="auto">
              <a:xfrm>
                <a:off x="3003" y="181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4" name="Oval 79"/>
              <p:cNvSpPr>
                <a:spLocks noChangeAspect="1" noChangeArrowheads="1"/>
              </p:cNvSpPr>
              <p:nvPr/>
            </p:nvSpPr>
            <p:spPr bwMode="auto">
              <a:xfrm>
                <a:off x="3025" y="180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5" name="Oval 80"/>
              <p:cNvSpPr>
                <a:spLocks noChangeAspect="1" noChangeArrowheads="1"/>
              </p:cNvSpPr>
              <p:nvPr/>
            </p:nvSpPr>
            <p:spPr bwMode="auto">
              <a:xfrm>
                <a:off x="3057" y="180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6" name="Oval 81"/>
              <p:cNvSpPr>
                <a:spLocks noChangeAspect="1" noChangeArrowheads="1"/>
              </p:cNvSpPr>
              <p:nvPr/>
            </p:nvSpPr>
            <p:spPr bwMode="auto">
              <a:xfrm>
                <a:off x="3095" y="184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7" name="Oval 82"/>
              <p:cNvSpPr>
                <a:spLocks noChangeAspect="1" noChangeArrowheads="1"/>
              </p:cNvSpPr>
              <p:nvPr/>
            </p:nvSpPr>
            <p:spPr bwMode="auto">
              <a:xfrm>
                <a:off x="3059" y="187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8" name="Oval 83"/>
              <p:cNvSpPr>
                <a:spLocks noChangeAspect="1" noChangeArrowheads="1"/>
              </p:cNvSpPr>
              <p:nvPr/>
            </p:nvSpPr>
            <p:spPr bwMode="auto">
              <a:xfrm>
                <a:off x="3053" y="194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9" name="Oval 84"/>
              <p:cNvSpPr>
                <a:spLocks noChangeAspect="1" noChangeArrowheads="1"/>
              </p:cNvSpPr>
              <p:nvPr/>
            </p:nvSpPr>
            <p:spPr bwMode="auto">
              <a:xfrm>
                <a:off x="3139" y="189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0" name="Oval 85"/>
              <p:cNvSpPr>
                <a:spLocks noChangeAspect="1" noChangeArrowheads="1"/>
              </p:cNvSpPr>
              <p:nvPr/>
            </p:nvSpPr>
            <p:spPr bwMode="auto">
              <a:xfrm>
                <a:off x="3131" y="195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1" name="Oval 86"/>
              <p:cNvSpPr>
                <a:spLocks noChangeAspect="1" noChangeArrowheads="1"/>
              </p:cNvSpPr>
              <p:nvPr/>
            </p:nvSpPr>
            <p:spPr bwMode="auto">
              <a:xfrm>
                <a:off x="3195" y="188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2" name="Oval 87"/>
              <p:cNvSpPr>
                <a:spLocks noChangeAspect="1" noChangeArrowheads="1"/>
              </p:cNvSpPr>
              <p:nvPr/>
            </p:nvSpPr>
            <p:spPr bwMode="auto">
              <a:xfrm>
                <a:off x="3255" y="187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3" name="Oval 88"/>
              <p:cNvSpPr>
                <a:spLocks noChangeAspect="1" noChangeArrowheads="1"/>
              </p:cNvSpPr>
              <p:nvPr/>
            </p:nvSpPr>
            <p:spPr bwMode="auto">
              <a:xfrm>
                <a:off x="3255" y="196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4" name="Oval 89"/>
              <p:cNvSpPr>
                <a:spLocks noChangeAspect="1" noChangeArrowheads="1"/>
              </p:cNvSpPr>
              <p:nvPr/>
            </p:nvSpPr>
            <p:spPr bwMode="auto">
              <a:xfrm>
                <a:off x="3343" y="203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5" name="Oval 90"/>
              <p:cNvSpPr>
                <a:spLocks noChangeAspect="1" noChangeArrowheads="1"/>
              </p:cNvSpPr>
              <p:nvPr/>
            </p:nvSpPr>
            <p:spPr bwMode="auto">
              <a:xfrm>
                <a:off x="3389" y="209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6" name="Oval 91"/>
              <p:cNvSpPr>
                <a:spLocks noChangeAspect="1" noChangeArrowheads="1"/>
              </p:cNvSpPr>
              <p:nvPr/>
            </p:nvSpPr>
            <p:spPr bwMode="auto">
              <a:xfrm>
                <a:off x="3425" y="190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7" name="Oval 92"/>
              <p:cNvSpPr>
                <a:spLocks noChangeAspect="1" noChangeArrowheads="1"/>
              </p:cNvSpPr>
              <p:nvPr/>
            </p:nvSpPr>
            <p:spPr bwMode="auto">
              <a:xfrm>
                <a:off x="3485" y="181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8" name="Oval 93"/>
              <p:cNvSpPr>
                <a:spLocks noChangeAspect="1" noChangeArrowheads="1"/>
              </p:cNvSpPr>
              <p:nvPr/>
            </p:nvSpPr>
            <p:spPr bwMode="auto">
              <a:xfrm>
                <a:off x="3587" y="184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9" name="Oval 94"/>
              <p:cNvSpPr>
                <a:spLocks noChangeAspect="1" noChangeArrowheads="1"/>
              </p:cNvSpPr>
              <p:nvPr/>
            </p:nvSpPr>
            <p:spPr bwMode="auto">
              <a:xfrm>
                <a:off x="3643" y="182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0" name="Oval 95"/>
              <p:cNvSpPr>
                <a:spLocks noChangeAspect="1" noChangeArrowheads="1"/>
              </p:cNvSpPr>
              <p:nvPr/>
            </p:nvSpPr>
            <p:spPr bwMode="auto">
              <a:xfrm>
                <a:off x="3627" y="165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1" name="Oval 96"/>
              <p:cNvSpPr>
                <a:spLocks noChangeAspect="1" noChangeArrowheads="1"/>
              </p:cNvSpPr>
              <p:nvPr/>
            </p:nvSpPr>
            <p:spPr bwMode="auto">
              <a:xfrm>
                <a:off x="3499" y="164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2" name="Oval 97"/>
              <p:cNvSpPr>
                <a:spLocks noChangeAspect="1" noChangeArrowheads="1"/>
              </p:cNvSpPr>
              <p:nvPr/>
            </p:nvSpPr>
            <p:spPr bwMode="auto">
              <a:xfrm>
                <a:off x="3431" y="167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3" name="Oval 98"/>
              <p:cNvSpPr>
                <a:spLocks noChangeAspect="1" noChangeArrowheads="1"/>
              </p:cNvSpPr>
              <p:nvPr/>
            </p:nvSpPr>
            <p:spPr bwMode="auto">
              <a:xfrm>
                <a:off x="3379" y="171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4" name="Oval 99"/>
              <p:cNvSpPr>
                <a:spLocks noChangeAspect="1" noChangeArrowheads="1"/>
              </p:cNvSpPr>
              <p:nvPr/>
            </p:nvSpPr>
            <p:spPr bwMode="auto">
              <a:xfrm>
                <a:off x="3345" y="177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5" name="Oval 100"/>
              <p:cNvSpPr>
                <a:spLocks noChangeAspect="1" noChangeArrowheads="1"/>
              </p:cNvSpPr>
              <p:nvPr/>
            </p:nvSpPr>
            <p:spPr bwMode="auto">
              <a:xfrm>
                <a:off x="3281" y="175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6" name="Oval 101"/>
              <p:cNvSpPr>
                <a:spLocks noChangeAspect="1" noChangeArrowheads="1"/>
              </p:cNvSpPr>
              <p:nvPr/>
            </p:nvSpPr>
            <p:spPr bwMode="auto">
              <a:xfrm>
                <a:off x="3317" y="170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7" name="Oval 102"/>
              <p:cNvSpPr>
                <a:spLocks noChangeAspect="1" noChangeArrowheads="1"/>
              </p:cNvSpPr>
              <p:nvPr/>
            </p:nvSpPr>
            <p:spPr bwMode="auto">
              <a:xfrm>
                <a:off x="3137" y="171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8" name="Oval 103"/>
              <p:cNvSpPr>
                <a:spLocks noChangeAspect="1" noChangeArrowheads="1"/>
              </p:cNvSpPr>
              <p:nvPr/>
            </p:nvSpPr>
            <p:spPr bwMode="auto">
              <a:xfrm>
                <a:off x="3063" y="158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9" name="Oval 104"/>
              <p:cNvSpPr>
                <a:spLocks noChangeAspect="1" noChangeArrowheads="1"/>
              </p:cNvSpPr>
              <p:nvPr/>
            </p:nvSpPr>
            <p:spPr bwMode="auto">
              <a:xfrm>
                <a:off x="2975" y="140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0" name="Oval 105"/>
              <p:cNvSpPr>
                <a:spLocks noChangeAspect="1" noChangeArrowheads="1"/>
              </p:cNvSpPr>
              <p:nvPr/>
            </p:nvSpPr>
            <p:spPr bwMode="auto">
              <a:xfrm>
                <a:off x="3197" y="157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1" name="Oval 106"/>
              <p:cNvSpPr>
                <a:spLocks noChangeAspect="1" noChangeArrowheads="1"/>
              </p:cNvSpPr>
              <p:nvPr/>
            </p:nvSpPr>
            <p:spPr bwMode="auto">
              <a:xfrm>
                <a:off x="3323" y="159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2" name="Oval 107"/>
              <p:cNvSpPr>
                <a:spLocks noChangeAspect="1" noChangeArrowheads="1"/>
              </p:cNvSpPr>
              <p:nvPr/>
            </p:nvSpPr>
            <p:spPr bwMode="auto">
              <a:xfrm>
                <a:off x="3353" y="155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3" name="Oval 108"/>
              <p:cNvSpPr>
                <a:spLocks noChangeAspect="1" noChangeArrowheads="1"/>
              </p:cNvSpPr>
              <p:nvPr/>
            </p:nvSpPr>
            <p:spPr bwMode="auto">
              <a:xfrm>
                <a:off x="3343" y="147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4" name="Oval 109"/>
              <p:cNvSpPr>
                <a:spLocks noChangeAspect="1" noChangeArrowheads="1"/>
              </p:cNvSpPr>
              <p:nvPr/>
            </p:nvSpPr>
            <p:spPr bwMode="auto">
              <a:xfrm>
                <a:off x="3399" y="148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5" name="Oval 110"/>
              <p:cNvSpPr>
                <a:spLocks noChangeAspect="1" noChangeArrowheads="1"/>
              </p:cNvSpPr>
              <p:nvPr/>
            </p:nvSpPr>
            <p:spPr bwMode="auto">
              <a:xfrm>
                <a:off x="3405" y="144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6" name="Oval 111"/>
              <p:cNvSpPr>
                <a:spLocks noChangeAspect="1" noChangeArrowheads="1"/>
              </p:cNvSpPr>
              <p:nvPr/>
            </p:nvSpPr>
            <p:spPr bwMode="auto">
              <a:xfrm>
                <a:off x="3465" y="152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7" name="Oval 112"/>
              <p:cNvSpPr>
                <a:spLocks noChangeAspect="1" noChangeArrowheads="1"/>
              </p:cNvSpPr>
              <p:nvPr/>
            </p:nvSpPr>
            <p:spPr bwMode="auto">
              <a:xfrm>
                <a:off x="3537" y="150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8" name="Oval 113"/>
              <p:cNvSpPr>
                <a:spLocks noChangeAspect="1" noChangeArrowheads="1"/>
              </p:cNvSpPr>
              <p:nvPr/>
            </p:nvSpPr>
            <p:spPr bwMode="auto">
              <a:xfrm>
                <a:off x="3553" y="1552"/>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9" name="Oval 114"/>
              <p:cNvSpPr>
                <a:spLocks noChangeAspect="1" noChangeArrowheads="1"/>
              </p:cNvSpPr>
              <p:nvPr/>
            </p:nvSpPr>
            <p:spPr bwMode="auto">
              <a:xfrm>
                <a:off x="3597" y="153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0" name="Oval 115"/>
              <p:cNvSpPr>
                <a:spLocks noChangeAspect="1" noChangeArrowheads="1"/>
              </p:cNvSpPr>
              <p:nvPr/>
            </p:nvSpPr>
            <p:spPr bwMode="auto">
              <a:xfrm>
                <a:off x="3615" y="152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1" name="Oval 116"/>
              <p:cNvSpPr>
                <a:spLocks noChangeAspect="1" noChangeArrowheads="1"/>
              </p:cNvSpPr>
              <p:nvPr/>
            </p:nvSpPr>
            <p:spPr bwMode="auto">
              <a:xfrm>
                <a:off x="3629" y="148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2" name="Oval 117"/>
              <p:cNvSpPr>
                <a:spLocks noChangeAspect="1" noChangeArrowheads="1"/>
              </p:cNvSpPr>
              <p:nvPr/>
            </p:nvSpPr>
            <p:spPr bwMode="auto">
              <a:xfrm>
                <a:off x="3635" y="1408"/>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3" name="Oval 118"/>
              <p:cNvSpPr>
                <a:spLocks noChangeAspect="1" noChangeArrowheads="1"/>
              </p:cNvSpPr>
              <p:nvPr/>
            </p:nvSpPr>
            <p:spPr bwMode="auto">
              <a:xfrm>
                <a:off x="3627" y="136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4" name="Oval 119"/>
              <p:cNvSpPr>
                <a:spLocks noChangeAspect="1" noChangeArrowheads="1"/>
              </p:cNvSpPr>
              <p:nvPr/>
            </p:nvSpPr>
            <p:spPr bwMode="auto">
              <a:xfrm>
                <a:off x="3291" y="1166"/>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5" name="Oval 120"/>
              <p:cNvSpPr>
                <a:spLocks noChangeAspect="1" noChangeArrowheads="1"/>
              </p:cNvSpPr>
              <p:nvPr/>
            </p:nvSpPr>
            <p:spPr bwMode="auto">
              <a:xfrm>
                <a:off x="3349" y="1210"/>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6" name="Oval 121"/>
              <p:cNvSpPr>
                <a:spLocks noChangeAspect="1" noChangeArrowheads="1"/>
              </p:cNvSpPr>
              <p:nvPr/>
            </p:nvSpPr>
            <p:spPr bwMode="auto">
              <a:xfrm>
                <a:off x="3613" y="1084"/>
                <a:ext cx="100" cy="10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31" name="Group 185"/>
            <p:cNvGrpSpPr>
              <a:grpSpLocks/>
            </p:cNvGrpSpPr>
            <p:nvPr/>
          </p:nvGrpSpPr>
          <p:grpSpPr bwMode="auto">
            <a:xfrm>
              <a:off x="1754188" y="1520825"/>
              <a:ext cx="4638675" cy="2184400"/>
              <a:chOff x="1115" y="829"/>
              <a:chExt cx="2922" cy="1376"/>
            </a:xfrm>
          </p:grpSpPr>
          <p:sp>
            <p:nvSpPr>
              <p:cNvPr id="98" name="Oval 125"/>
              <p:cNvSpPr>
                <a:spLocks noChangeAspect="1" noChangeArrowheads="1"/>
              </p:cNvSpPr>
              <p:nvPr/>
            </p:nvSpPr>
            <p:spPr bwMode="auto">
              <a:xfrm>
                <a:off x="1881" y="145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9" name="Oval 127"/>
              <p:cNvSpPr>
                <a:spLocks noChangeAspect="1" noChangeArrowheads="1"/>
              </p:cNvSpPr>
              <p:nvPr/>
            </p:nvSpPr>
            <p:spPr bwMode="auto">
              <a:xfrm>
                <a:off x="2025" y="152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0" name="Oval 128"/>
              <p:cNvSpPr>
                <a:spLocks noChangeAspect="1" noChangeArrowheads="1"/>
              </p:cNvSpPr>
              <p:nvPr/>
            </p:nvSpPr>
            <p:spPr bwMode="auto">
              <a:xfrm>
                <a:off x="2297" y="209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1" name="Oval 129"/>
              <p:cNvSpPr>
                <a:spLocks noChangeAspect="1" noChangeArrowheads="1"/>
              </p:cNvSpPr>
              <p:nvPr/>
            </p:nvSpPr>
            <p:spPr bwMode="auto">
              <a:xfrm>
                <a:off x="2925" y="175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2" name="Oval 130"/>
              <p:cNvSpPr>
                <a:spLocks noChangeAspect="1" noChangeArrowheads="1"/>
              </p:cNvSpPr>
              <p:nvPr/>
            </p:nvSpPr>
            <p:spPr bwMode="auto">
              <a:xfrm>
                <a:off x="3069" y="150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3" name="Oval 131"/>
              <p:cNvSpPr>
                <a:spLocks noChangeAspect="1" noChangeArrowheads="1"/>
              </p:cNvSpPr>
              <p:nvPr/>
            </p:nvSpPr>
            <p:spPr bwMode="auto">
              <a:xfrm>
                <a:off x="3129" y="146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4" name="Oval 132"/>
              <p:cNvSpPr>
                <a:spLocks noChangeAspect="1" noChangeArrowheads="1"/>
              </p:cNvSpPr>
              <p:nvPr/>
            </p:nvSpPr>
            <p:spPr bwMode="auto">
              <a:xfrm>
                <a:off x="3257" y="156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5" name="Oval 133"/>
              <p:cNvSpPr>
                <a:spLocks noChangeAspect="1" noChangeArrowheads="1"/>
              </p:cNvSpPr>
              <p:nvPr/>
            </p:nvSpPr>
            <p:spPr bwMode="auto">
              <a:xfrm>
                <a:off x="3309" y="199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6" name="Oval 134"/>
              <p:cNvSpPr>
                <a:spLocks noChangeAspect="1" noChangeArrowheads="1"/>
              </p:cNvSpPr>
              <p:nvPr/>
            </p:nvSpPr>
            <p:spPr bwMode="auto">
              <a:xfrm>
                <a:off x="3421" y="210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7" name="Oval 135"/>
              <p:cNvSpPr>
                <a:spLocks noChangeAspect="1" noChangeArrowheads="1"/>
              </p:cNvSpPr>
              <p:nvPr/>
            </p:nvSpPr>
            <p:spPr bwMode="auto">
              <a:xfrm>
                <a:off x="3417" y="195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8" name="Oval 136"/>
              <p:cNvSpPr>
                <a:spLocks noChangeAspect="1" noChangeArrowheads="1"/>
              </p:cNvSpPr>
              <p:nvPr/>
            </p:nvSpPr>
            <p:spPr bwMode="auto">
              <a:xfrm>
                <a:off x="3937" y="187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9" name="Oval 137"/>
              <p:cNvSpPr>
                <a:spLocks noChangeAspect="1" noChangeArrowheads="1"/>
              </p:cNvSpPr>
              <p:nvPr/>
            </p:nvSpPr>
            <p:spPr bwMode="auto">
              <a:xfrm>
                <a:off x="3673" y="147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0" name="Oval 138"/>
              <p:cNvSpPr>
                <a:spLocks noChangeAspect="1" noChangeArrowheads="1"/>
              </p:cNvSpPr>
              <p:nvPr/>
            </p:nvSpPr>
            <p:spPr bwMode="auto">
              <a:xfrm>
                <a:off x="3549" y="137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1" name="Oval 139"/>
              <p:cNvSpPr>
                <a:spLocks noChangeAspect="1" noChangeArrowheads="1"/>
              </p:cNvSpPr>
              <p:nvPr/>
            </p:nvSpPr>
            <p:spPr bwMode="auto">
              <a:xfrm>
                <a:off x="3865" y="132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2" name="Oval 140"/>
              <p:cNvSpPr>
                <a:spLocks noChangeAspect="1" noChangeArrowheads="1"/>
              </p:cNvSpPr>
              <p:nvPr/>
            </p:nvSpPr>
            <p:spPr bwMode="auto">
              <a:xfrm>
                <a:off x="3641" y="117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3" name="Oval 141"/>
              <p:cNvSpPr>
                <a:spLocks noChangeAspect="1" noChangeArrowheads="1"/>
              </p:cNvSpPr>
              <p:nvPr/>
            </p:nvSpPr>
            <p:spPr bwMode="auto">
              <a:xfrm>
                <a:off x="3673" y="110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4" name="Oval 142"/>
              <p:cNvSpPr>
                <a:spLocks noChangeAspect="1" noChangeArrowheads="1"/>
              </p:cNvSpPr>
              <p:nvPr/>
            </p:nvSpPr>
            <p:spPr bwMode="auto">
              <a:xfrm>
                <a:off x="3761" y="107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5" name="Oval 143"/>
              <p:cNvSpPr>
                <a:spLocks noChangeAspect="1" noChangeArrowheads="1"/>
              </p:cNvSpPr>
              <p:nvPr/>
            </p:nvSpPr>
            <p:spPr bwMode="auto">
              <a:xfrm>
                <a:off x="3661" y="82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6" name="Oval 144"/>
              <p:cNvSpPr>
                <a:spLocks noChangeAspect="1" noChangeArrowheads="1"/>
              </p:cNvSpPr>
              <p:nvPr/>
            </p:nvSpPr>
            <p:spPr bwMode="auto">
              <a:xfrm>
                <a:off x="3485" y="111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7" name="Oval 145"/>
              <p:cNvSpPr>
                <a:spLocks noChangeAspect="1" noChangeArrowheads="1"/>
              </p:cNvSpPr>
              <p:nvPr/>
            </p:nvSpPr>
            <p:spPr bwMode="auto">
              <a:xfrm>
                <a:off x="3425" y="109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8" name="Oval 146"/>
              <p:cNvSpPr>
                <a:spLocks noChangeAspect="1" noChangeArrowheads="1"/>
              </p:cNvSpPr>
              <p:nvPr/>
            </p:nvSpPr>
            <p:spPr bwMode="auto">
              <a:xfrm>
                <a:off x="3389" y="123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9" name="Oval 147"/>
              <p:cNvSpPr>
                <a:spLocks noChangeAspect="1" noChangeArrowheads="1"/>
              </p:cNvSpPr>
              <p:nvPr/>
            </p:nvSpPr>
            <p:spPr bwMode="auto">
              <a:xfrm>
                <a:off x="3345" y="126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0" name="Oval 148"/>
              <p:cNvSpPr>
                <a:spLocks noChangeAspect="1" noChangeArrowheads="1"/>
              </p:cNvSpPr>
              <p:nvPr/>
            </p:nvSpPr>
            <p:spPr bwMode="auto">
              <a:xfrm>
                <a:off x="3457" y="128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1" name="Oval 149"/>
              <p:cNvSpPr>
                <a:spLocks noChangeAspect="1" noChangeArrowheads="1"/>
              </p:cNvSpPr>
              <p:nvPr/>
            </p:nvSpPr>
            <p:spPr bwMode="auto">
              <a:xfrm>
                <a:off x="3169" y="120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2" name="Oval 150"/>
              <p:cNvSpPr>
                <a:spLocks noChangeAspect="1" noChangeArrowheads="1"/>
              </p:cNvSpPr>
              <p:nvPr/>
            </p:nvSpPr>
            <p:spPr bwMode="auto">
              <a:xfrm>
                <a:off x="3241" y="107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3" name="Oval 151"/>
              <p:cNvSpPr>
                <a:spLocks noChangeAspect="1" noChangeArrowheads="1"/>
              </p:cNvSpPr>
              <p:nvPr/>
            </p:nvSpPr>
            <p:spPr bwMode="auto">
              <a:xfrm>
                <a:off x="3057" y="113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4" name="Oval 152"/>
              <p:cNvSpPr>
                <a:spLocks noChangeAspect="1" noChangeArrowheads="1"/>
              </p:cNvSpPr>
              <p:nvPr/>
            </p:nvSpPr>
            <p:spPr bwMode="auto">
              <a:xfrm>
                <a:off x="2933" y="116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5" name="Oval 153"/>
              <p:cNvSpPr>
                <a:spLocks noChangeAspect="1" noChangeArrowheads="1"/>
              </p:cNvSpPr>
              <p:nvPr/>
            </p:nvSpPr>
            <p:spPr bwMode="auto">
              <a:xfrm>
                <a:off x="2977" y="118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6" name="Oval 154"/>
              <p:cNvSpPr>
                <a:spLocks noChangeAspect="1" noChangeArrowheads="1"/>
              </p:cNvSpPr>
              <p:nvPr/>
            </p:nvSpPr>
            <p:spPr bwMode="auto">
              <a:xfrm>
                <a:off x="2989" y="99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7" name="Oval 155"/>
              <p:cNvSpPr>
                <a:spLocks noChangeAspect="1" noChangeArrowheads="1"/>
              </p:cNvSpPr>
              <p:nvPr/>
            </p:nvSpPr>
            <p:spPr bwMode="auto">
              <a:xfrm>
                <a:off x="3025" y="100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8" name="Oval 156"/>
              <p:cNvSpPr>
                <a:spLocks noChangeAspect="1" noChangeArrowheads="1"/>
              </p:cNvSpPr>
              <p:nvPr/>
            </p:nvSpPr>
            <p:spPr bwMode="auto">
              <a:xfrm>
                <a:off x="2953" y="90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9" name="Oval 157"/>
              <p:cNvSpPr>
                <a:spLocks noChangeAspect="1" noChangeArrowheads="1"/>
              </p:cNvSpPr>
              <p:nvPr/>
            </p:nvSpPr>
            <p:spPr bwMode="auto">
              <a:xfrm>
                <a:off x="2777" y="91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0" name="Oval 158"/>
              <p:cNvSpPr>
                <a:spLocks noChangeAspect="1" noChangeArrowheads="1"/>
              </p:cNvSpPr>
              <p:nvPr/>
            </p:nvSpPr>
            <p:spPr bwMode="auto">
              <a:xfrm>
                <a:off x="2797" y="95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1" name="Oval 159"/>
              <p:cNvSpPr>
                <a:spLocks noChangeAspect="1" noChangeArrowheads="1"/>
              </p:cNvSpPr>
              <p:nvPr/>
            </p:nvSpPr>
            <p:spPr bwMode="auto">
              <a:xfrm>
                <a:off x="2857" y="110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2" name="Oval 160"/>
              <p:cNvSpPr>
                <a:spLocks noChangeAspect="1" noChangeArrowheads="1"/>
              </p:cNvSpPr>
              <p:nvPr/>
            </p:nvSpPr>
            <p:spPr bwMode="auto">
              <a:xfrm>
                <a:off x="2821" y="114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3" name="Oval 161"/>
              <p:cNvSpPr>
                <a:spLocks noChangeAspect="1" noChangeArrowheads="1"/>
              </p:cNvSpPr>
              <p:nvPr/>
            </p:nvSpPr>
            <p:spPr bwMode="auto">
              <a:xfrm>
                <a:off x="2745" y="110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4" name="Oval 162"/>
              <p:cNvSpPr>
                <a:spLocks noChangeAspect="1" noChangeArrowheads="1"/>
              </p:cNvSpPr>
              <p:nvPr/>
            </p:nvSpPr>
            <p:spPr bwMode="auto">
              <a:xfrm>
                <a:off x="2669" y="108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5" name="Oval 163"/>
              <p:cNvSpPr>
                <a:spLocks noChangeAspect="1" noChangeArrowheads="1"/>
              </p:cNvSpPr>
              <p:nvPr/>
            </p:nvSpPr>
            <p:spPr bwMode="auto">
              <a:xfrm>
                <a:off x="2725" y="122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6" name="Oval 164"/>
              <p:cNvSpPr>
                <a:spLocks noChangeAspect="1" noChangeArrowheads="1"/>
              </p:cNvSpPr>
              <p:nvPr/>
            </p:nvSpPr>
            <p:spPr bwMode="auto">
              <a:xfrm>
                <a:off x="2737" y="131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7" name="Oval 165"/>
              <p:cNvSpPr>
                <a:spLocks noChangeAspect="1" noChangeArrowheads="1"/>
              </p:cNvSpPr>
              <p:nvPr/>
            </p:nvSpPr>
            <p:spPr bwMode="auto">
              <a:xfrm>
                <a:off x="2593" y="126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8" name="Oval 166"/>
              <p:cNvSpPr>
                <a:spLocks noChangeAspect="1" noChangeArrowheads="1"/>
              </p:cNvSpPr>
              <p:nvPr/>
            </p:nvSpPr>
            <p:spPr bwMode="auto">
              <a:xfrm>
                <a:off x="2481" y="129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9" name="Oval 167"/>
              <p:cNvSpPr>
                <a:spLocks noChangeAspect="1" noChangeArrowheads="1"/>
              </p:cNvSpPr>
              <p:nvPr/>
            </p:nvSpPr>
            <p:spPr bwMode="auto">
              <a:xfrm>
                <a:off x="2433" y="121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0" name="Oval 168"/>
              <p:cNvSpPr>
                <a:spLocks noChangeAspect="1" noChangeArrowheads="1"/>
              </p:cNvSpPr>
              <p:nvPr/>
            </p:nvSpPr>
            <p:spPr bwMode="auto">
              <a:xfrm>
                <a:off x="2509" y="113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1" name="Oval 169"/>
              <p:cNvSpPr>
                <a:spLocks noChangeAspect="1" noChangeArrowheads="1"/>
              </p:cNvSpPr>
              <p:nvPr/>
            </p:nvSpPr>
            <p:spPr bwMode="auto">
              <a:xfrm>
                <a:off x="2441" y="108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2" name="Oval 170"/>
              <p:cNvSpPr>
                <a:spLocks noChangeAspect="1" noChangeArrowheads="1"/>
              </p:cNvSpPr>
              <p:nvPr/>
            </p:nvSpPr>
            <p:spPr bwMode="auto">
              <a:xfrm>
                <a:off x="2561" y="112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3" name="Oval 171"/>
              <p:cNvSpPr>
                <a:spLocks noChangeAspect="1" noChangeArrowheads="1"/>
              </p:cNvSpPr>
              <p:nvPr/>
            </p:nvSpPr>
            <p:spPr bwMode="auto">
              <a:xfrm>
                <a:off x="2577" y="1061"/>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4" name="Oval 172"/>
              <p:cNvSpPr>
                <a:spLocks noChangeAspect="1" noChangeArrowheads="1"/>
              </p:cNvSpPr>
              <p:nvPr/>
            </p:nvSpPr>
            <p:spPr bwMode="auto">
              <a:xfrm>
                <a:off x="2513" y="102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5" name="Oval 173"/>
              <p:cNvSpPr>
                <a:spLocks noChangeAspect="1" noChangeArrowheads="1"/>
              </p:cNvSpPr>
              <p:nvPr/>
            </p:nvSpPr>
            <p:spPr bwMode="auto">
              <a:xfrm>
                <a:off x="2301" y="116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6" name="Oval 174"/>
              <p:cNvSpPr>
                <a:spLocks noChangeAspect="1" noChangeArrowheads="1"/>
              </p:cNvSpPr>
              <p:nvPr/>
            </p:nvSpPr>
            <p:spPr bwMode="auto">
              <a:xfrm>
                <a:off x="2173" y="113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7" name="Oval 175"/>
              <p:cNvSpPr>
                <a:spLocks noChangeAspect="1" noChangeArrowheads="1"/>
              </p:cNvSpPr>
              <p:nvPr/>
            </p:nvSpPr>
            <p:spPr bwMode="auto">
              <a:xfrm>
                <a:off x="2173" y="103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8" name="Oval 176"/>
              <p:cNvSpPr>
                <a:spLocks noChangeAspect="1" noChangeArrowheads="1"/>
              </p:cNvSpPr>
              <p:nvPr/>
            </p:nvSpPr>
            <p:spPr bwMode="auto">
              <a:xfrm>
                <a:off x="2223" y="105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9" name="Oval 177"/>
              <p:cNvSpPr>
                <a:spLocks noChangeAspect="1" noChangeArrowheads="1"/>
              </p:cNvSpPr>
              <p:nvPr/>
            </p:nvSpPr>
            <p:spPr bwMode="auto">
              <a:xfrm>
                <a:off x="2123" y="108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0" name="Oval 178"/>
              <p:cNvSpPr>
                <a:spLocks noChangeAspect="1" noChangeArrowheads="1"/>
              </p:cNvSpPr>
              <p:nvPr/>
            </p:nvSpPr>
            <p:spPr bwMode="auto">
              <a:xfrm>
                <a:off x="2067" y="108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1" name="Oval 179"/>
              <p:cNvSpPr>
                <a:spLocks noChangeAspect="1" noChangeArrowheads="1"/>
              </p:cNvSpPr>
              <p:nvPr/>
            </p:nvSpPr>
            <p:spPr bwMode="auto">
              <a:xfrm>
                <a:off x="2067" y="1053"/>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2" name="Oval 180"/>
              <p:cNvSpPr>
                <a:spLocks noChangeAspect="1" noChangeArrowheads="1"/>
              </p:cNvSpPr>
              <p:nvPr/>
            </p:nvSpPr>
            <p:spPr bwMode="auto">
              <a:xfrm>
                <a:off x="2015" y="108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3" name="Oval 181"/>
              <p:cNvSpPr>
                <a:spLocks noChangeAspect="1" noChangeArrowheads="1"/>
              </p:cNvSpPr>
              <p:nvPr/>
            </p:nvSpPr>
            <p:spPr bwMode="auto">
              <a:xfrm>
                <a:off x="1955" y="124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4" name="Oval 182"/>
              <p:cNvSpPr>
                <a:spLocks noChangeAspect="1" noChangeArrowheads="1"/>
              </p:cNvSpPr>
              <p:nvPr/>
            </p:nvSpPr>
            <p:spPr bwMode="auto">
              <a:xfrm>
                <a:off x="2031" y="132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5" name="Oval 183"/>
              <p:cNvSpPr>
                <a:spLocks noChangeAspect="1" noChangeArrowheads="1"/>
              </p:cNvSpPr>
              <p:nvPr/>
            </p:nvSpPr>
            <p:spPr bwMode="auto">
              <a:xfrm>
                <a:off x="2123" y="1317"/>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6" name="Oval 184"/>
              <p:cNvSpPr>
                <a:spLocks noChangeAspect="1" noChangeArrowheads="1"/>
              </p:cNvSpPr>
              <p:nvPr/>
            </p:nvSpPr>
            <p:spPr bwMode="auto">
              <a:xfrm>
                <a:off x="1115" y="176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32" name="Gruppo 1291"/>
            <p:cNvGrpSpPr>
              <a:grpSpLocks/>
            </p:cNvGrpSpPr>
            <p:nvPr/>
          </p:nvGrpSpPr>
          <p:grpSpPr bwMode="auto">
            <a:xfrm>
              <a:off x="1839913" y="4949825"/>
              <a:ext cx="88900" cy="712788"/>
              <a:chOff x="1736090" y="3335651"/>
              <a:chExt cx="88900" cy="712474"/>
            </a:xfrm>
          </p:grpSpPr>
          <p:sp>
            <p:nvSpPr>
              <p:cNvPr id="88" name="Line 258"/>
              <p:cNvSpPr>
                <a:spLocks noChangeAspect="1" noChangeShapeType="1"/>
              </p:cNvSpPr>
              <p:nvPr/>
            </p:nvSpPr>
            <p:spPr bwMode="auto">
              <a:xfrm>
                <a:off x="1735692" y="383708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9" name="Line 259"/>
              <p:cNvSpPr>
                <a:spLocks noChangeAspect="1" noChangeShapeType="1"/>
              </p:cNvSpPr>
              <p:nvPr/>
            </p:nvSpPr>
            <p:spPr bwMode="auto">
              <a:xfrm>
                <a:off x="1735692" y="370855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0" name="Line 260"/>
              <p:cNvSpPr>
                <a:spLocks noChangeAspect="1" noChangeShapeType="1"/>
              </p:cNvSpPr>
              <p:nvPr/>
            </p:nvSpPr>
            <p:spPr bwMode="auto">
              <a:xfrm>
                <a:off x="1735692" y="362127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1" name="Line 261"/>
              <p:cNvSpPr>
                <a:spLocks noChangeAspect="1" noChangeShapeType="1"/>
              </p:cNvSpPr>
              <p:nvPr/>
            </p:nvSpPr>
            <p:spPr bwMode="auto">
              <a:xfrm>
                <a:off x="1735692" y="3548282"/>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2" name="Line 262"/>
              <p:cNvSpPr>
                <a:spLocks noChangeAspect="1" noChangeShapeType="1"/>
              </p:cNvSpPr>
              <p:nvPr/>
            </p:nvSpPr>
            <p:spPr bwMode="auto">
              <a:xfrm>
                <a:off x="1735692" y="349433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3" name="Line 263"/>
              <p:cNvSpPr>
                <a:spLocks noChangeAspect="1" noChangeShapeType="1"/>
              </p:cNvSpPr>
              <p:nvPr/>
            </p:nvSpPr>
            <p:spPr bwMode="auto">
              <a:xfrm>
                <a:off x="1735692" y="344514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4" name="Line 264"/>
              <p:cNvSpPr>
                <a:spLocks noChangeAspect="1" noChangeShapeType="1"/>
              </p:cNvSpPr>
              <p:nvPr/>
            </p:nvSpPr>
            <p:spPr bwMode="auto">
              <a:xfrm>
                <a:off x="1735692" y="340071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5" name="Line 265"/>
              <p:cNvSpPr>
                <a:spLocks noChangeAspect="1" noChangeShapeType="1"/>
              </p:cNvSpPr>
              <p:nvPr/>
            </p:nvSpPr>
            <p:spPr bwMode="auto">
              <a:xfrm>
                <a:off x="1735692" y="3368974"/>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6" name="Line 266"/>
              <p:cNvSpPr>
                <a:spLocks noChangeAspect="1" noChangeShapeType="1"/>
              </p:cNvSpPr>
              <p:nvPr/>
            </p:nvSpPr>
            <p:spPr bwMode="auto">
              <a:xfrm>
                <a:off x="1735692" y="3335651"/>
                <a:ext cx="88905"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7" name="Line 258"/>
              <p:cNvSpPr>
                <a:spLocks noChangeAspect="1" noChangeShapeType="1"/>
              </p:cNvSpPr>
              <p:nvPr/>
            </p:nvSpPr>
            <p:spPr bwMode="auto">
              <a:xfrm>
                <a:off x="1735692" y="404812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33" name="Gruppo 1302"/>
            <p:cNvGrpSpPr>
              <a:grpSpLocks/>
            </p:cNvGrpSpPr>
            <p:nvPr/>
          </p:nvGrpSpPr>
          <p:grpSpPr bwMode="auto">
            <a:xfrm>
              <a:off x="1839913" y="4240213"/>
              <a:ext cx="88900" cy="712787"/>
              <a:chOff x="1736090" y="3335651"/>
              <a:chExt cx="88900" cy="712474"/>
            </a:xfrm>
          </p:grpSpPr>
          <p:sp>
            <p:nvSpPr>
              <p:cNvPr id="78" name="Line 258"/>
              <p:cNvSpPr>
                <a:spLocks noChangeAspect="1" noChangeShapeType="1"/>
              </p:cNvSpPr>
              <p:nvPr/>
            </p:nvSpPr>
            <p:spPr bwMode="auto">
              <a:xfrm>
                <a:off x="1735692" y="383708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9" name="Line 259"/>
              <p:cNvSpPr>
                <a:spLocks noChangeAspect="1" noChangeShapeType="1"/>
              </p:cNvSpPr>
              <p:nvPr/>
            </p:nvSpPr>
            <p:spPr bwMode="auto">
              <a:xfrm>
                <a:off x="1735692" y="3708549"/>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0" name="Line 260"/>
              <p:cNvSpPr>
                <a:spLocks noChangeAspect="1" noChangeShapeType="1"/>
              </p:cNvSpPr>
              <p:nvPr/>
            </p:nvSpPr>
            <p:spPr bwMode="auto">
              <a:xfrm>
                <a:off x="1735692" y="3621276"/>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1" name="Line 261"/>
              <p:cNvSpPr>
                <a:spLocks noChangeAspect="1" noChangeShapeType="1"/>
              </p:cNvSpPr>
              <p:nvPr/>
            </p:nvSpPr>
            <p:spPr bwMode="auto">
              <a:xfrm>
                <a:off x="1735692" y="3548283"/>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2" name="Line 262"/>
              <p:cNvSpPr>
                <a:spLocks noChangeAspect="1" noChangeShapeType="1"/>
              </p:cNvSpPr>
              <p:nvPr/>
            </p:nvSpPr>
            <p:spPr bwMode="auto">
              <a:xfrm>
                <a:off x="1735692" y="349433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3" name="Line 263"/>
              <p:cNvSpPr>
                <a:spLocks noChangeAspect="1" noChangeShapeType="1"/>
              </p:cNvSpPr>
              <p:nvPr/>
            </p:nvSpPr>
            <p:spPr bwMode="auto">
              <a:xfrm>
                <a:off x="1735692" y="344514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4" name="Line 264"/>
              <p:cNvSpPr>
                <a:spLocks noChangeAspect="1" noChangeShapeType="1"/>
              </p:cNvSpPr>
              <p:nvPr/>
            </p:nvSpPr>
            <p:spPr bwMode="auto">
              <a:xfrm>
                <a:off x="1735692" y="3400709"/>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5" name="Line 265"/>
              <p:cNvSpPr>
                <a:spLocks noChangeAspect="1" noChangeShapeType="1"/>
              </p:cNvSpPr>
              <p:nvPr/>
            </p:nvSpPr>
            <p:spPr bwMode="auto">
              <a:xfrm>
                <a:off x="1735692" y="3368973"/>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6" name="Line 266"/>
              <p:cNvSpPr>
                <a:spLocks noChangeAspect="1" noChangeShapeType="1"/>
              </p:cNvSpPr>
              <p:nvPr/>
            </p:nvSpPr>
            <p:spPr bwMode="auto">
              <a:xfrm>
                <a:off x="1735692" y="3335651"/>
                <a:ext cx="88905"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7" name="Line 258"/>
              <p:cNvSpPr>
                <a:spLocks noChangeAspect="1" noChangeShapeType="1"/>
              </p:cNvSpPr>
              <p:nvPr/>
            </p:nvSpPr>
            <p:spPr bwMode="auto">
              <a:xfrm>
                <a:off x="1735692" y="404812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34" name="Gruppo 1313"/>
            <p:cNvGrpSpPr>
              <a:grpSpLocks/>
            </p:cNvGrpSpPr>
            <p:nvPr/>
          </p:nvGrpSpPr>
          <p:grpSpPr bwMode="auto">
            <a:xfrm>
              <a:off x="1839913" y="3529013"/>
              <a:ext cx="88900" cy="712787"/>
              <a:chOff x="1736090" y="3335651"/>
              <a:chExt cx="88900" cy="712474"/>
            </a:xfrm>
          </p:grpSpPr>
          <p:sp>
            <p:nvSpPr>
              <p:cNvPr id="68" name="Line 258"/>
              <p:cNvSpPr>
                <a:spLocks noChangeAspect="1" noChangeShapeType="1"/>
              </p:cNvSpPr>
              <p:nvPr/>
            </p:nvSpPr>
            <p:spPr bwMode="auto">
              <a:xfrm>
                <a:off x="1735692" y="383708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9" name="Line 259"/>
              <p:cNvSpPr>
                <a:spLocks noChangeAspect="1" noChangeShapeType="1"/>
              </p:cNvSpPr>
              <p:nvPr/>
            </p:nvSpPr>
            <p:spPr bwMode="auto">
              <a:xfrm>
                <a:off x="1735692" y="3708549"/>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0" name="Line 260"/>
              <p:cNvSpPr>
                <a:spLocks noChangeAspect="1" noChangeShapeType="1"/>
              </p:cNvSpPr>
              <p:nvPr/>
            </p:nvSpPr>
            <p:spPr bwMode="auto">
              <a:xfrm>
                <a:off x="1735692" y="3621276"/>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1" name="Line 261"/>
              <p:cNvSpPr>
                <a:spLocks noChangeAspect="1" noChangeShapeType="1"/>
              </p:cNvSpPr>
              <p:nvPr/>
            </p:nvSpPr>
            <p:spPr bwMode="auto">
              <a:xfrm>
                <a:off x="1735692" y="3548283"/>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2" name="Line 262"/>
              <p:cNvSpPr>
                <a:spLocks noChangeAspect="1" noChangeShapeType="1"/>
              </p:cNvSpPr>
              <p:nvPr/>
            </p:nvSpPr>
            <p:spPr bwMode="auto">
              <a:xfrm>
                <a:off x="1735692" y="349433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3" name="Line 263"/>
              <p:cNvSpPr>
                <a:spLocks noChangeAspect="1" noChangeShapeType="1"/>
              </p:cNvSpPr>
              <p:nvPr/>
            </p:nvSpPr>
            <p:spPr bwMode="auto">
              <a:xfrm>
                <a:off x="1735692" y="344514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4" name="Line 264"/>
              <p:cNvSpPr>
                <a:spLocks noChangeAspect="1" noChangeShapeType="1"/>
              </p:cNvSpPr>
              <p:nvPr/>
            </p:nvSpPr>
            <p:spPr bwMode="auto">
              <a:xfrm>
                <a:off x="1735692" y="3400709"/>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5" name="Line 265"/>
              <p:cNvSpPr>
                <a:spLocks noChangeAspect="1" noChangeShapeType="1"/>
              </p:cNvSpPr>
              <p:nvPr/>
            </p:nvSpPr>
            <p:spPr bwMode="auto">
              <a:xfrm>
                <a:off x="1735692" y="3368973"/>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6" name="Line 266"/>
              <p:cNvSpPr>
                <a:spLocks noChangeAspect="1" noChangeShapeType="1"/>
              </p:cNvSpPr>
              <p:nvPr/>
            </p:nvSpPr>
            <p:spPr bwMode="auto">
              <a:xfrm>
                <a:off x="1735692" y="3335651"/>
                <a:ext cx="88905"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7" name="Line 258"/>
              <p:cNvSpPr>
                <a:spLocks noChangeAspect="1" noChangeShapeType="1"/>
              </p:cNvSpPr>
              <p:nvPr/>
            </p:nvSpPr>
            <p:spPr bwMode="auto">
              <a:xfrm>
                <a:off x="1735692" y="404812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35" name="Gruppo 1324"/>
            <p:cNvGrpSpPr>
              <a:grpSpLocks/>
            </p:cNvGrpSpPr>
            <p:nvPr/>
          </p:nvGrpSpPr>
          <p:grpSpPr bwMode="auto">
            <a:xfrm>
              <a:off x="1839913" y="2817813"/>
              <a:ext cx="88900" cy="711200"/>
              <a:chOff x="1736090" y="3335651"/>
              <a:chExt cx="88900" cy="712474"/>
            </a:xfrm>
          </p:grpSpPr>
          <p:sp>
            <p:nvSpPr>
              <p:cNvPr id="58" name="Line 258"/>
              <p:cNvSpPr>
                <a:spLocks noChangeAspect="1" noChangeShapeType="1"/>
              </p:cNvSpPr>
              <p:nvPr/>
            </p:nvSpPr>
            <p:spPr bwMode="auto">
              <a:xfrm>
                <a:off x="1735692" y="3836609"/>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9" name="Line 259"/>
              <p:cNvSpPr>
                <a:spLocks noChangeAspect="1" noChangeShapeType="1"/>
              </p:cNvSpPr>
              <p:nvPr/>
            </p:nvSpPr>
            <p:spPr bwMode="auto">
              <a:xfrm>
                <a:off x="1735692" y="370779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0" name="Line 260"/>
              <p:cNvSpPr>
                <a:spLocks noChangeAspect="1" noChangeShapeType="1"/>
              </p:cNvSpPr>
              <p:nvPr/>
            </p:nvSpPr>
            <p:spPr bwMode="auto">
              <a:xfrm>
                <a:off x="1735692" y="3621913"/>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1" name="Line 261"/>
              <p:cNvSpPr>
                <a:spLocks noChangeAspect="1" noChangeShapeType="1"/>
              </p:cNvSpPr>
              <p:nvPr/>
            </p:nvSpPr>
            <p:spPr bwMode="auto">
              <a:xfrm>
                <a:off x="1735692" y="3548757"/>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2" name="Line 262"/>
              <p:cNvSpPr>
                <a:spLocks noChangeAspect="1" noChangeShapeType="1"/>
              </p:cNvSpPr>
              <p:nvPr/>
            </p:nvSpPr>
            <p:spPr bwMode="auto">
              <a:xfrm>
                <a:off x="1735692" y="349309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3" name="Line 263"/>
              <p:cNvSpPr>
                <a:spLocks noChangeAspect="1" noChangeShapeType="1"/>
              </p:cNvSpPr>
              <p:nvPr/>
            </p:nvSpPr>
            <p:spPr bwMode="auto">
              <a:xfrm>
                <a:off x="1735692" y="3445384"/>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4" name="Line 264"/>
              <p:cNvSpPr>
                <a:spLocks noChangeAspect="1" noChangeShapeType="1"/>
              </p:cNvSpPr>
              <p:nvPr/>
            </p:nvSpPr>
            <p:spPr bwMode="auto">
              <a:xfrm>
                <a:off x="1735692" y="340085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5" name="Line 265"/>
              <p:cNvSpPr>
                <a:spLocks noChangeAspect="1" noChangeShapeType="1"/>
              </p:cNvSpPr>
              <p:nvPr/>
            </p:nvSpPr>
            <p:spPr bwMode="auto">
              <a:xfrm>
                <a:off x="1735692" y="3369048"/>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6" name="Line 266"/>
              <p:cNvSpPr>
                <a:spLocks noChangeAspect="1" noChangeShapeType="1"/>
              </p:cNvSpPr>
              <p:nvPr/>
            </p:nvSpPr>
            <p:spPr bwMode="auto">
              <a:xfrm>
                <a:off x="1735692" y="3335651"/>
                <a:ext cx="88905"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7" name="Line 258"/>
              <p:cNvSpPr>
                <a:spLocks noChangeAspect="1" noChangeShapeType="1"/>
              </p:cNvSpPr>
              <p:nvPr/>
            </p:nvSpPr>
            <p:spPr bwMode="auto">
              <a:xfrm>
                <a:off x="1735692" y="404812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36" name="Gruppo 1335"/>
            <p:cNvGrpSpPr>
              <a:grpSpLocks/>
            </p:cNvGrpSpPr>
            <p:nvPr/>
          </p:nvGrpSpPr>
          <p:grpSpPr bwMode="auto">
            <a:xfrm>
              <a:off x="1839913" y="2105025"/>
              <a:ext cx="88900" cy="712788"/>
              <a:chOff x="1736090" y="3335651"/>
              <a:chExt cx="88900" cy="712474"/>
            </a:xfrm>
          </p:grpSpPr>
          <p:sp>
            <p:nvSpPr>
              <p:cNvPr id="48" name="Line 258"/>
              <p:cNvSpPr>
                <a:spLocks noChangeAspect="1" noChangeShapeType="1"/>
              </p:cNvSpPr>
              <p:nvPr/>
            </p:nvSpPr>
            <p:spPr bwMode="auto">
              <a:xfrm>
                <a:off x="1735692" y="383708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9" name="Line 259"/>
              <p:cNvSpPr>
                <a:spLocks noChangeAspect="1" noChangeShapeType="1"/>
              </p:cNvSpPr>
              <p:nvPr/>
            </p:nvSpPr>
            <p:spPr bwMode="auto">
              <a:xfrm>
                <a:off x="1735692" y="370855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0" name="Line 260"/>
              <p:cNvSpPr>
                <a:spLocks noChangeAspect="1" noChangeShapeType="1"/>
              </p:cNvSpPr>
              <p:nvPr/>
            </p:nvSpPr>
            <p:spPr bwMode="auto">
              <a:xfrm>
                <a:off x="1735692" y="362127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1" name="Line 261"/>
              <p:cNvSpPr>
                <a:spLocks noChangeAspect="1" noChangeShapeType="1"/>
              </p:cNvSpPr>
              <p:nvPr/>
            </p:nvSpPr>
            <p:spPr bwMode="auto">
              <a:xfrm>
                <a:off x="1735692" y="3548282"/>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2" name="Line 262"/>
              <p:cNvSpPr>
                <a:spLocks noChangeAspect="1" noChangeShapeType="1"/>
              </p:cNvSpPr>
              <p:nvPr/>
            </p:nvSpPr>
            <p:spPr bwMode="auto">
              <a:xfrm>
                <a:off x="1735692" y="349433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3" name="Line 263"/>
              <p:cNvSpPr>
                <a:spLocks noChangeAspect="1" noChangeShapeType="1"/>
              </p:cNvSpPr>
              <p:nvPr/>
            </p:nvSpPr>
            <p:spPr bwMode="auto">
              <a:xfrm>
                <a:off x="1735692" y="344514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4" name="Line 264"/>
              <p:cNvSpPr>
                <a:spLocks noChangeAspect="1" noChangeShapeType="1"/>
              </p:cNvSpPr>
              <p:nvPr/>
            </p:nvSpPr>
            <p:spPr bwMode="auto">
              <a:xfrm>
                <a:off x="1735692" y="340071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5" name="Line 265"/>
              <p:cNvSpPr>
                <a:spLocks noChangeAspect="1" noChangeShapeType="1"/>
              </p:cNvSpPr>
              <p:nvPr/>
            </p:nvSpPr>
            <p:spPr bwMode="auto">
              <a:xfrm>
                <a:off x="1735692" y="3368974"/>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6" name="Line 266"/>
              <p:cNvSpPr>
                <a:spLocks noChangeAspect="1" noChangeShapeType="1"/>
              </p:cNvSpPr>
              <p:nvPr/>
            </p:nvSpPr>
            <p:spPr bwMode="auto">
              <a:xfrm>
                <a:off x="1735692" y="3335651"/>
                <a:ext cx="88905"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7" name="Line 258"/>
              <p:cNvSpPr>
                <a:spLocks noChangeAspect="1" noChangeShapeType="1"/>
              </p:cNvSpPr>
              <p:nvPr/>
            </p:nvSpPr>
            <p:spPr bwMode="auto">
              <a:xfrm>
                <a:off x="1735692" y="404812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37" name="Gruppo 1346"/>
            <p:cNvGrpSpPr>
              <a:grpSpLocks/>
            </p:cNvGrpSpPr>
            <p:nvPr/>
          </p:nvGrpSpPr>
          <p:grpSpPr bwMode="auto">
            <a:xfrm>
              <a:off x="1839913" y="1390650"/>
              <a:ext cx="88900" cy="712788"/>
              <a:chOff x="1736090" y="3335651"/>
              <a:chExt cx="88900" cy="712474"/>
            </a:xfrm>
          </p:grpSpPr>
          <p:sp>
            <p:nvSpPr>
              <p:cNvPr id="38" name="Line 258"/>
              <p:cNvSpPr>
                <a:spLocks noChangeAspect="1" noChangeShapeType="1"/>
              </p:cNvSpPr>
              <p:nvPr/>
            </p:nvSpPr>
            <p:spPr bwMode="auto">
              <a:xfrm>
                <a:off x="1735692" y="383708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9" name="Line 259"/>
              <p:cNvSpPr>
                <a:spLocks noChangeAspect="1" noChangeShapeType="1"/>
              </p:cNvSpPr>
              <p:nvPr/>
            </p:nvSpPr>
            <p:spPr bwMode="auto">
              <a:xfrm>
                <a:off x="1735692" y="370855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0" name="Line 260"/>
              <p:cNvSpPr>
                <a:spLocks noChangeAspect="1" noChangeShapeType="1"/>
              </p:cNvSpPr>
              <p:nvPr/>
            </p:nvSpPr>
            <p:spPr bwMode="auto">
              <a:xfrm>
                <a:off x="1735692" y="362127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1" name="Line 261"/>
              <p:cNvSpPr>
                <a:spLocks noChangeAspect="1" noChangeShapeType="1"/>
              </p:cNvSpPr>
              <p:nvPr/>
            </p:nvSpPr>
            <p:spPr bwMode="auto">
              <a:xfrm>
                <a:off x="1735692" y="3548282"/>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2" name="Line 262"/>
              <p:cNvSpPr>
                <a:spLocks noChangeAspect="1" noChangeShapeType="1"/>
              </p:cNvSpPr>
              <p:nvPr/>
            </p:nvSpPr>
            <p:spPr bwMode="auto">
              <a:xfrm>
                <a:off x="1735692" y="349433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3" name="Line 263"/>
              <p:cNvSpPr>
                <a:spLocks noChangeAspect="1" noChangeShapeType="1"/>
              </p:cNvSpPr>
              <p:nvPr/>
            </p:nvSpPr>
            <p:spPr bwMode="auto">
              <a:xfrm>
                <a:off x="1735692" y="3445141"/>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4" name="Line 264"/>
              <p:cNvSpPr>
                <a:spLocks noChangeAspect="1" noChangeShapeType="1"/>
              </p:cNvSpPr>
              <p:nvPr/>
            </p:nvSpPr>
            <p:spPr bwMode="auto">
              <a:xfrm>
                <a:off x="1735692" y="3400710"/>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5" name="Line 265"/>
              <p:cNvSpPr>
                <a:spLocks noChangeAspect="1" noChangeShapeType="1"/>
              </p:cNvSpPr>
              <p:nvPr/>
            </p:nvSpPr>
            <p:spPr bwMode="auto">
              <a:xfrm>
                <a:off x="1735692" y="3368974"/>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6" name="Line 266"/>
              <p:cNvSpPr>
                <a:spLocks noChangeAspect="1" noChangeShapeType="1"/>
              </p:cNvSpPr>
              <p:nvPr/>
            </p:nvSpPr>
            <p:spPr bwMode="auto">
              <a:xfrm>
                <a:off x="1735692" y="3335651"/>
                <a:ext cx="88905"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7" name="Line 258"/>
              <p:cNvSpPr>
                <a:spLocks noChangeAspect="1" noChangeShapeType="1"/>
              </p:cNvSpPr>
              <p:nvPr/>
            </p:nvSpPr>
            <p:spPr bwMode="auto">
              <a:xfrm>
                <a:off x="1735692" y="4048125"/>
                <a:ext cx="5080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sp>
        <p:nvSpPr>
          <p:cNvPr id="304" name="Text Box 18"/>
          <p:cNvSpPr txBox="1">
            <a:spLocks noChangeArrowheads="1"/>
          </p:cNvSpPr>
          <p:nvPr/>
        </p:nvSpPr>
        <p:spPr bwMode="auto">
          <a:xfrm>
            <a:off x="1352550" y="661982"/>
            <a:ext cx="6438900" cy="1034129"/>
          </a:xfrm>
          <a:prstGeom prst="rect">
            <a:avLst/>
          </a:prstGeom>
          <a:noFill/>
          <a:ln w="9525">
            <a:noFill/>
            <a:miter lim="800000"/>
            <a:headEnd/>
            <a:tailEnd/>
          </a:ln>
        </p:spPr>
        <p:txBody>
          <a:bodyPr wrap="square">
            <a:spAutoFit/>
          </a:bodyPr>
          <a:lstStyle/>
          <a:p>
            <a:pPr algn="ctr">
              <a:lnSpc>
                <a:spcPct val="90000"/>
              </a:lnSpc>
              <a:spcBef>
                <a:spcPts val="0"/>
              </a:spcBef>
              <a:defRPr/>
            </a:pPr>
            <a:r>
              <a:rPr lang="en-US" sz="2800" dirty="0">
                <a:solidFill>
                  <a:schemeClr val="bg1"/>
                </a:solidFill>
                <a:effectLst>
                  <a:outerShdw blurRad="38100" dist="38100" dir="2700000" algn="tl">
                    <a:srgbClr val="000000"/>
                  </a:outerShdw>
                </a:effectLst>
                <a:latin typeface="Calibri" pitchFamily="34" charset="0"/>
                <a:ea typeface="ＭＳ Ｐゴシック" pitchFamily="34" charset="-128"/>
              </a:rPr>
              <a:t>But do OIB have lower </a:t>
            </a:r>
            <a:r>
              <a:rPr lang="en-US" sz="28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36</a:t>
            </a:r>
            <a:r>
              <a:rPr lang="en-US" sz="2800" dirty="0">
                <a:solidFill>
                  <a:schemeClr val="bg1"/>
                </a:solidFill>
                <a:effectLst>
                  <a:outerShdw blurRad="38100" dist="38100" dir="2700000" algn="tl">
                    <a:srgbClr val="000000"/>
                  </a:outerShdw>
                </a:effectLst>
                <a:latin typeface="Calibri" pitchFamily="34" charset="0"/>
                <a:ea typeface="ＭＳ Ｐゴシック" pitchFamily="34" charset="-128"/>
              </a:rPr>
              <a:t>Ar than MORB?</a:t>
            </a:r>
          </a:p>
          <a:p>
            <a:pPr algn="ctr">
              <a:lnSpc>
                <a:spcPct val="90000"/>
              </a:lnSpc>
              <a:spcBef>
                <a:spcPts val="0"/>
              </a:spcBef>
              <a:defRPr/>
            </a:pPr>
            <a:r>
              <a:rPr lang="en-US" sz="4000" b="1" dirty="0">
                <a:solidFill>
                  <a:srgbClr val="FFFF00"/>
                </a:solidFill>
                <a:effectLst>
                  <a:outerShdw blurRad="38100" dist="38100" dir="2700000" algn="tl">
                    <a:srgbClr val="000000"/>
                  </a:outerShdw>
                </a:effectLst>
                <a:latin typeface="Calibri" pitchFamily="34" charset="0"/>
                <a:ea typeface="ＭＳ Ｐゴシック" pitchFamily="34" charset="-128"/>
              </a:rPr>
              <a:t>NO</a:t>
            </a:r>
          </a:p>
        </p:txBody>
      </p:sp>
      <p:sp>
        <p:nvSpPr>
          <p:cNvPr id="305" name="Text Box 16"/>
          <p:cNvSpPr txBox="1">
            <a:spLocks noChangeArrowheads="1"/>
          </p:cNvSpPr>
          <p:nvPr/>
        </p:nvSpPr>
        <p:spPr bwMode="auto">
          <a:xfrm>
            <a:off x="2093556" y="4601132"/>
            <a:ext cx="5814138" cy="1169551"/>
          </a:xfrm>
          <a:prstGeom prst="rect">
            <a:avLst/>
          </a:prstGeom>
          <a:solidFill>
            <a:schemeClr val="bg1"/>
          </a:solidFill>
          <a:ln w="9525">
            <a:noFill/>
            <a:miter lim="800000"/>
            <a:headEnd/>
            <a:tailEnd/>
          </a:ln>
        </p:spPr>
        <p:txBody>
          <a:bodyPr wrap="square">
            <a:spAutoFit/>
          </a:bodyPr>
          <a:lstStyle/>
          <a:p>
            <a:pPr algn="ctr">
              <a:lnSpc>
                <a:spcPts val="2800"/>
              </a:lnSpc>
            </a:pPr>
            <a:r>
              <a:rPr lang="en-US" sz="2600" b="1" i="1" dirty="0">
                <a:solidFill>
                  <a:schemeClr val="tx1"/>
                </a:solidFill>
                <a:effectLst/>
                <a:latin typeface="Calibri" pitchFamily="34" charset="0"/>
              </a:rPr>
              <a:t>The low </a:t>
            </a:r>
            <a:r>
              <a:rPr lang="en-US" sz="2600" b="1" i="1" baseline="30000" dirty="0">
                <a:solidFill>
                  <a:schemeClr val="tx1"/>
                </a:solidFill>
                <a:effectLst/>
                <a:latin typeface="Calibri" pitchFamily="34" charset="0"/>
              </a:rPr>
              <a:t>3</a:t>
            </a:r>
            <a:r>
              <a:rPr lang="en-US" sz="2600" b="1" i="1" dirty="0">
                <a:solidFill>
                  <a:schemeClr val="tx1"/>
                </a:solidFill>
                <a:effectLst/>
                <a:latin typeface="Calibri" pitchFamily="34" charset="0"/>
              </a:rPr>
              <a:t>He in OIB cannot be related to degassing.</a:t>
            </a:r>
          </a:p>
          <a:p>
            <a:pPr algn="ctr">
              <a:lnSpc>
                <a:spcPts val="2800"/>
              </a:lnSpc>
            </a:pPr>
            <a:r>
              <a:rPr lang="en-US" sz="3200" b="1" dirty="0">
                <a:solidFill>
                  <a:srgbClr val="FF0000"/>
                </a:solidFill>
                <a:effectLst/>
                <a:latin typeface="Calibri" pitchFamily="34" charset="0"/>
              </a:rPr>
              <a:t>It is a source feature.</a:t>
            </a:r>
            <a:endParaRPr lang="en-US" sz="2600" b="1" dirty="0">
              <a:solidFill>
                <a:srgbClr val="FF0000"/>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Effect transition="in" filter="fade">
                                      <p:cBhvr>
                                        <p:cTn id="7" dur="500"/>
                                        <p:tgtEl>
                                          <p:spTgt spid="3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4">
                                            <p:txEl>
                                              <p:pRg st="1" end="1"/>
                                            </p:txEl>
                                          </p:spTgt>
                                        </p:tgtEl>
                                        <p:attrNameLst>
                                          <p:attrName>style.visibility</p:attrName>
                                        </p:attrNameLst>
                                      </p:cBhvr>
                                      <p:to>
                                        <p:strVal val="visible"/>
                                      </p:to>
                                    </p:set>
                                    <p:animEffect transition="in" filter="fade">
                                      <p:cBhvr>
                                        <p:cTn id="12" dur="500"/>
                                        <p:tgtEl>
                                          <p:spTgt spid="30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5"/>
                                        </p:tgtEl>
                                        <p:attrNameLst>
                                          <p:attrName>style.visibility</p:attrName>
                                        </p:attrNameLst>
                                      </p:cBhvr>
                                      <p:to>
                                        <p:strVal val="visible"/>
                                      </p:to>
                                    </p:set>
                                    <p:animEffect transition="in" filter="fade">
                                      <p:cBhvr>
                                        <p:cTn id="21"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build="p"/>
      <p:bldP spid="305"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9" name="Rettangolo 348"/>
          <p:cNvSpPr/>
          <p:nvPr/>
        </p:nvSpPr>
        <p:spPr bwMode="auto">
          <a:xfrm>
            <a:off x="1" y="6241143"/>
            <a:ext cx="487200" cy="61685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4" name="Rectangle 207"/>
          <p:cNvSpPr>
            <a:spLocks noChangeAspect="1" noChangeArrowheads="1"/>
          </p:cNvSpPr>
          <p:nvPr/>
        </p:nvSpPr>
        <p:spPr bwMode="auto">
          <a:xfrm>
            <a:off x="917575" y="965200"/>
            <a:ext cx="7840663" cy="4343400"/>
          </a:xfrm>
          <a:prstGeom prst="rect">
            <a:avLst/>
          </a:prstGeom>
          <a:solidFill>
            <a:schemeClr val="bg1"/>
          </a:solidFill>
          <a:ln w="19050">
            <a:solidFill>
              <a:schemeClr val="tx1"/>
            </a:solidFill>
            <a:miter lim="800000"/>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 name="Rectangle 453"/>
          <p:cNvSpPr>
            <a:spLocks noChangeArrowheads="1"/>
          </p:cNvSpPr>
          <p:nvPr/>
        </p:nvSpPr>
        <p:spPr bwMode="auto">
          <a:xfrm>
            <a:off x="1016000" y="1035050"/>
            <a:ext cx="3598863" cy="939800"/>
          </a:xfrm>
          <a:prstGeom prst="rect">
            <a:avLst/>
          </a:prstGeom>
          <a:solidFill>
            <a:srgbClr val="F8F8F8"/>
          </a:solidFill>
          <a:ln w="9525">
            <a:solidFill>
              <a:schemeClr val="tx1"/>
            </a:solidFill>
            <a:miter lim="800000"/>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 name="Rectangle 206"/>
          <p:cNvSpPr>
            <a:spLocks noChangeAspect="1" noChangeArrowheads="1"/>
          </p:cNvSpPr>
          <p:nvPr/>
        </p:nvSpPr>
        <p:spPr bwMode="auto">
          <a:xfrm>
            <a:off x="912813" y="2833688"/>
            <a:ext cx="7845425" cy="457200"/>
          </a:xfrm>
          <a:prstGeom prst="rect">
            <a:avLst/>
          </a:prstGeom>
          <a:solidFill>
            <a:srgbClr val="FFFF00"/>
          </a:solidFill>
          <a:ln w="9525">
            <a:solidFill>
              <a:schemeClr val="tx1"/>
            </a:solidFill>
            <a:miter lim="800000"/>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 name="Oval 27"/>
          <p:cNvSpPr>
            <a:spLocks noChangeAspect="1" noChangeArrowheads="1"/>
          </p:cNvSpPr>
          <p:nvPr/>
        </p:nvSpPr>
        <p:spPr bwMode="auto">
          <a:xfrm>
            <a:off x="1497013" y="4044950"/>
            <a:ext cx="160337"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 name="Oval 29"/>
          <p:cNvSpPr>
            <a:spLocks noChangeAspect="1" noChangeArrowheads="1"/>
          </p:cNvSpPr>
          <p:nvPr/>
        </p:nvSpPr>
        <p:spPr bwMode="auto">
          <a:xfrm>
            <a:off x="3159125" y="3519488"/>
            <a:ext cx="158750"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 name="Oval 30"/>
          <p:cNvSpPr>
            <a:spLocks noChangeAspect="1" noChangeArrowheads="1"/>
          </p:cNvSpPr>
          <p:nvPr/>
        </p:nvSpPr>
        <p:spPr bwMode="auto">
          <a:xfrm>
            <a:off x="2579688" y="3598863"/>
            <a:ext cx="160337"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 name="Oval 31"/>
          <p:cNvSpPr>
            <a:spLocks noChangeAspect="1" noChangeArrowheads="1"/>
          </p:cNvSpPr>
          <p:nvPr/>
        </p:nvSpPr>
        <p:spPr bwMode="auto">
          <a:xfrm>
            <a:off x="3302000" y="3849688"/>
            <a:ext cx="160338"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 name="Oval 32"/>
          <p:cNvSpPr>
            <a:spLocks noChangeAspect="1" noChangeArrowheads="1"/>
          </p:cNvSpPr>
          <p:nvPr/>
        </p:nvSpPr>
        <p:spPr bwMode="auto">
          <a:xfrm>
            <a:off x="3576638" y="3317875"/>
            <a:ext cx="160337"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 name="Oval 33"/>
          <p:cNvSpPr>
            <a:spLocks noChangeAspect="1" noChangeArrowheads="1"/>
          </p:cNvSpPr>
          <p:nvPr/>
        </p:nvSpPr>
        <p:spPr bwMode="auto">
          <a:xfrm>
            <a:off x="3576638" y="3468688"/>
            <a:ext cx="160337"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 name="Oval 34"/>
          <p:cNvSpPr>
            <a:spLocks noChangeAspect="1" noChangeArrowheads="1"/>
          </p:cNvSpPr>
          <p:nvPr/>
        </p:nvSpPr>
        <p:spPr bwMode="auto">
          <a:xfrm>
            <a:off x="3730625" y="3552825"/>
            <a:ext cx="158750"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 name="Oval 35"/>
          <p:cNvSpPr>
            <a:spLocks noChangeAspect="1" noChangeArrowheads="1"/>
          </p:cNvSpPr>
          <p:nvPr/>
        </p:nvSpPr>
        <p:spPr bwMode="auto">
          <a:xfrm>
            <a:off x="3508375" y="3660775"/>
            <a:ext cx="160338"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 name="Oval 36"/>
          <p:cNvSpPr>
            <a:spLocks noChangeAspect="1" noChangeArrowheads="1"/>
          </p:cNvSpPr>
          <p:nvPr/>
        </p:nvSpPr>
        <p:spPr bwMode="auto">
          <a:xfrm>
            <a:off x="3425825" y="3713163"/>
            <a:ext cx="160338"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 name="Oval 37"/>
          <p:cNvSpPr>
            <a:spLocks noChangeAspect="1" noChangeArrowheads="1"/>
          </p:cNvSpPr>
          <p:nvPr/>
        </p:nvSpPr>
        <p:spPr bwMode="auto">
          <a:xfrm>
            <a:off x="3471863" y="3789363"/>
            <a:ext cx="158750"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 name="Oval 38"/>
          <p:cNvSpPr>
            <a:spLocks noChangeAspect="1" noChangeArrowheads="1"/>
          </p:cNvSpPr>
          <p:nvPr/>
        </p:nvSpPr>
        <p:spPr bwMode="auto">
          <a:xfrm>
            <a:off x="3594100" y="3759200"/>
            <a:ext cx="160338"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 name="Oval 39"/>
          <p:cNvSpPr>
            <a:spLocks noChangeAspect="1" noChangeArrowheads="1"/>
          </p:cNvSpPr>
          <p:nvPr/>
        </p:nvSpPr>
        <p:spPr bwMode="auto">
          <a:xfrm>
            <a:off x="3594100" y="3841750"/>
            <a:ext cx="160338"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 name="Oval 40"/>
          <p:cNvSpPr>
            <a:spLocks noChangeAspect="1" noChangeArrowheads="1"/>
          </p:cNvSpPr>
          <p:nvPr/>
        </p:nvSpPr>
        <p:spPr bwMode="auto">
          <a:xfrm>
            <a:off x="3730625" y="3841750"/>
            <a:ext cx="160338"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 name="Oval 41"/>
          <p:cNvSpPr>
            <a:spLocks noChangeAspect="1" noChangeArrowheads="1"/>
          </p:cNvSpPr>
          <p:nvPr/>
        </p:nvSpPr>
        <p:spPr bwMode="auto">
          <a:xfrm>
            <a:off x="3670300" y="3919538"/>
            <a:ext cx="160338"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 name="Oval 42"/>
          <p:cNvSpPr>
            <a:spLocks noChangeAspect="1" noChangeArrowheads="1"/>
          </p:cNvSpPr>
          <p:nvPr/>
        </p:nvSpPr>
        <p:spPr bwMode="auto">
          <a:xfrm>
            <a:off x="3883025" y="3263900"/>
            <a:ext cx="160338"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 name="Oval 43"/>
          <p:cNvSpPr>
            <a:spLocks noChangeAspect="1" noChangeArrowheads="1"/>
          </p:cNvSpPr>
          <p:nvPr/>
        </p:nvSpPr>
        <p:spPr bwMode="auto">
          <a:xfrm>
            <a:off x="3989388" y="3302000"/>
            <a:ext cx="160337"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 name="Oval 44"/>
          <p:cNvSpPr>
            <a:spLocks noChangeAspect="1" noChangeArrowheads="1"/>
          </p:cNvSpPr>
          <p:nvPr/>
        </p:nvSpPr>
        <p:spPr bwMode="auto">
          <a:xfrm>
            <a:off x="4035425" y="3544888"/>
            <a:ext cx="160338"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 name="Oval 45"/>
          <p:cNvSpPr>
            <a:spLocks noChangeAspect="1" noChangeArrowheads="1"/>
          </p:cNvSpPr>
          <p:nvPr/>
        </p:nvSpPr>
        <p:spPr bwMode="auto">
          <a:xfrm>
            <a:off x="4248150" y="3476625"/>
            <a:ext cx="160338"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 name="Oval 46"/>
          <p:cNvSpPr>
            <a:spLocks noChangeAspect="1" noChangeArrowheads="1"/>
          </p:cNvSpPr>
          <p:nvPr/>
        </p:nvSpPr>
        <p:spPr bwMode="auto">
          <a:xfrm>
            <a:off x="4195763" y="3141663"/>
            <a:ext cx="160337"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 name="Oval 47"/>
          <p:cNvSpPr>
            <a:spLocks noChangeAspect="1" noChangeArrowheads="1"/>
          </p:cNvSpPr>
          <p:nvPr/>
        </p:nvSpPr>
        <p:spPr bwMode="auto">
          <a:xfrm>
            <a:off x="3806825" y="3057525"/>
            <a:ext cx="160338"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 name="Oval 48"/>
          <p:cNvSpPr>
            <a:spLocks noChangeAspect="1" noChangeArrowheads="1"/>
          </p:cNvSpPr>
          <p:nvPr/>
        </p:nvSpPr>
        <p:spPr bwMode="auto">
          <a:xfrm>
            <a:off x="3708400" y="3035300"/>
            <a:ext cx="160338"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 name="Oval 49"/>
          <p:cNvSpPr>
            <a:spLocks noChangeAspect="1" noChangeArrowheads="1"/>
          </p:cNvSpPr>
          <p:nvPr/>
        </p:nvSpPr>
        <p:spPr bwMode="auto">
          <a:xfrm>
            <a:off x="3608388" y="3011488"/>
            <a:ext cx="160337"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9" name="Oval 50"/>
          <p:cNvSpPr>
            <a:spLocks noChangeAspect="1" noChangeArrowheads="1"/>
          </p:cNvSpPr>
          <p:nvPr/>
        </p:nvSpPr>
        <p:spPr bwMode="auto">
          <a:xfrm>
            <a:off x="4416425" y="3103563"/>
            <a:ext cx="160338"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0" name="Oval 51"/>
          <p:cNvSpPr>
            <a:spLocks noChangeAspect="1" noChangeArrowheads="1"/>
          </p:cNvSpPr>
          <p:nvPr/>
        </p:nvSpPr>
        <p:spPr bwMode="auto">
          <a:xfrm>
            <a:off x="4502150" y="3263900"/>
            <a:ext cx="158750"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1" name="Oval 52"/>
          <p:cNvSpPr>
            <a:spLocks noChangeAspect="1" noChangeArrowheads="1"/>
          </p:cNvSpPr>
          <p:nvPr/>
        </p:nvSpPr>
        <p:spPr bwMode="auto">
          <a:xfrm>
            <a:off x="4586288" y="3354388"/>
            <a:ext cx="158750"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2" name="Oval 53"/>
          <p:cNvSpPr>
            <a:spLocks noChangeAspect="1" noChangeArrowheads="1"/>
          </p:cNvSpPr>
          <p:nvPr/>
        </p:nvSpPr>
        <p:spPr bwMode="auto">
          <a:xfrm>
            <a:off x="4516438" y="3422650"/>
            <a:ext cx="160337"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3" name="Oval 54"/>
          <p:cNvSpPr>
            <a:spLocks noChangeAspect="1" noChangeArrowheads="1"/>
          </p:cNvSpPr>
          <p:nvPr/>
        </p:nvSpPr>
        <p:spPr bwMode="auto">
          <a:xfrm>
            <a:off x="4783138" y="3422650"/>
            <a:ext cx="160337"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4" name="Oval 55"/>
          <p:cNvSpPr>
            <a:spLocks noChangeAspect="1" noChangeArrowheads="1"/>
          </p:cNvSpPr>
          <p:nvPr/>
        </p:nvSpPr>
        <p:spPr bwMode="auto">
          <a:xfrm>
            <a:off x="4302125" y="2760663"/>
            <a:ext cx="160338"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5" name="Oval 56"/>
          <p:cNvSpPr>
            <a:spLocks noChangeAspect="1" noChangeArrowheads="1"/>
          </p:cNvSpPr>
          <p:nvPr/>
        </p:nvSpPr>
        <p:spPr bwMode="auto">
          <a:xfrm>
            <a:off x="4364038" y="2767013"/>
            <a:ext cx="160337"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6" name="Oval 57"/>
          <p:cNvSpPr>
            <a:spLocks noChangeAspect="1" noChangeArrowheads="1"/>
          </p:cNvSpPr>
          <p:nvPr/>
        </p:nvSpPr>
        <p:spPr bwMode="auto">
          <a:xfrm>
            <a:off x="4173538" y="2317750"/>
            <a:ext cx="160337"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7" name="Oval 58"/>
          <p:cNvSpPr>
            <a:spLocks noChangeAspect="1" noChangeArrowheads="1"/>
          </p:cNvSpPr>
          <p:nvPr/>
        </p:nvSpPr>
        <p:spPr bwMode="auto">
          <a:xfrm>
            <a:off x="5118100" y="2271713"/>
            <a:ext cx="160338"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8" name="Oval 59"/>
          <p:cNvSpPr>
            <a:spLocks noChangeAspect="1" noChangeArrowheads="1"/>
          </p:cNvSpPr>
          <p:nvPr/>
        </p:nvSpPr>
        <p:spPr bwMode="auto">
          <a:xfrm>
            <a:off x="5272088" y="2287588"/>
            <a:ext cx="158750" cy="160337"/>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39" name="Oval 60"/>
          <p:cNvSpPr>
            <a:spLocks noChangeAspect="1" noChangeArrowheads="1"/>
          </p:cNvSpPr>
          <p:nvPr/>
        </p:nvSpPr>
        <p:spPr bwMode="auto">
          <a:xfrm>
            <a:off x="4981575" y="1898650"/>
            <a:ext cx="160338"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0" name="Oval 61"/>
          <p:cNvSpPr>
            <a:spLocks noChangeAspect="1" noChangeArrowheads="1"/>
          </p:cNvSpPr>
          <p:nvPr/>
        </p:nvSpPr>
        <p:spPr bwMode="auto">
          <a:xfrm>
            <a:off x="5172075" y="1708150"/>
            <a:ext cx="158750" cy="160338"/>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1" name="Oval 67"/>
          <p:cNvSpPr>
            <a:spLocks noChangeAspect="1" noChangeArrowheads="1"/>
          </p:cNvSpPr>
          <p:nvPr/>
        </p:nvSpPr>
        <p:spPr bwMode="auto">
          <a:xfrm>
            <a:off x="3030538" y="4548188"/>
            <a:ext cx="158750"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2" name="Oval 68"/>
          <p:cNvSpPr>
            <a:spLocks noChangeAspect="1" noChangeArrowheads="1"/>
          </p:cNvSpPr>
          <p:nvPr/>
        </p:nvSpPr>
        <p:spPr bwMode="auto">
          <a:xfrm>
            <a:off x="3281363" y="434181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3" name="Oval 69"/>
          <p:cNvSpPr>
            <a:spLocks noChangeAspect="1" noChangeArrowheads="1"/>
          </p:cNvSpPr>
          <p:nvPr/>
        </p:nvSpPr>
        <p:spPr bwMode="auto">
          <a:xfrm>
            <a:off x="3373438" y="4356100"/>
            <a:ext cx="158750"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4" name="Oval 70"/>
          <p:cNvSpPr>
            <a:spLocks noChangeAspect="1" noChangeArrowheads="1"/>
          </p:cNvSpPr>
          <p:nvPr/>
        </p:nvSpPr>
        <p:spPr bwMode="auto">
          <a:xfrm>
            <a:off x="3875088" y="446246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5" name="Oval 71"/>
          <p:cNvSpPr>
            <a:spLocks noChangeAspect="1" noChangeArrowheads="1"/>
          </p:cNvSpPr>
          <p:nvPr/>
        </p:nvSpPr>
        <p:spPr bwMode="auto">
          <a:xfrm>
            <a:off x="3875088" y="4418013"/>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6" name="Oval 72"/>
          <p:cNvSpPr>
            <a:spLocks noChangeAspect="1" noChangeArrowheads="1"/>
          </p:cNvSpPr>
          <p:nvPr/>
        </p:nvSpPr>
        <p:spPr bwMode="auto">
          <a:xfrm>
            <a:off x="4143375" y="4394200"/>
            <a:ext cx="158750"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7" name="Oval 73"/>
          <p:cNvSpPr>
            <a:spLocks noChangeAspect="1" noChangeArrowheads="1"/>
          </p:cNvSpPr>
          <p:nvPr/>
        </p:nvSpPr>
        <p:spPr bwMode="auto">
          <a:xfrm>
            <a:off x="4187825" y="408146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8" name="Oval 74"/>
          <p:cNvSpPr>
            <a:spLocks noChangeAspect="1" noChangeArrowheads="1"/>
          </p:cNvSpPr>
          <p:nvPr/>
        </p:nvSpPr>
        <p:spPr bwMode="auto">
          <a:xfrm>
            <a:off x="3944938" y="3792538"/>
            <a:ext cx="158750"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49" name="Oval 75"/>
          <p:cNvSpPr>
            <a:spLocks noChangeAspect="1" noChangeArrowheads="1"/>
          </p:cNvSpPr>
          <p:nvPr/>
        </p:nvSpPr>
        <p:spPr bwMode="auto">
          <a:xfrm>
            <a:off x="4181475" y="3633788"/>
            <a:ext cx="160338"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0" name="Oval 76"/>
          <p:cNvSpPr>
            <a:spLocks noChangeAspect="1" noChangeArrowheads="1"/>
          </p:cNvSpPr>
          <p:nvPr/>
        </p:nvSpPr>
        <p:spPr bwMode="auto">
          <a:xfrm>
            <a:off x="4119563" y="350996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1" name="Oval 77"/>
          <p:cNvSpPr>
            <a:spLocks noChangeAspect="1" noChangeArrowheads="1"/>
          </p:cNvSpPr>
          <p:nvPr/>
        </p:nvSpPr>
        <p:spPr bwMode="auto">
          <a:xfrm>
            <a:off x="3989388" y="2992438"/>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2" name="Oval 78"/>
          <p:cNvSpPr>
            <a:spLocks noChangeAspect="1" noChangeArrowheads="1"/>
          </p:cNvSpPr>
          <p:nvPr/>
        </p:nvSpPr>
        <p:spPr bwMode="auto">
          <a:xfrm>
            <a:off x="4576763" y="3090863"/>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3" name="Oval 79"/>
          <p:cNvSpPr>
            <a:spLocks noChangeAspect="1" noChangeArrowheads="1"/>
          </p:cNvSpPr>
          <p:nvPr/>
        </p:nvSpPr>
        <p:spPr bwMode="auto">
          <a:xfrm>
            <a:off x="4668838" y="3425825"/>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4" name="Oval 80"/>
          <p:cNvSpPr>
            <a:spLocks noChangeAspect="1" noChangeArrowheads="1"/>
          </p:cNvSpPr>
          <p:nvPr/>
        </p:nvSpPr>
        <p:spPr bwMode="auto">
          <a:xfrm>
            <a:off x="4554538" y="3463925"/>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5" name="Oval 81"/>
          <p:cNvSpPr>
            <a:spLocks noChangeAspect="1" noChangeArrowheads="1"/>
          </p:cNvSpPr>
          <p:nvPr/>
        </p:nvSpPr>
        <p:spPr bwMode="auto">
          <a:xfrm>
            <a:off x="4325938" y="3517900"/>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6" name="Oval 82"/>
          <p:cNvSpPr>
            <a:spLocks noChangeAspect="1" noChangeArrowheads="1"/>
          </p:cNvSpPr>
          <p:nvPr/>
        </p:nvSpPr>
        <p:spPr bwMode="auto">
          <a:xfrm>
            <a:off x="4408488" y="385286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7" name="Oval 83"/>
          <p:cNvSpPr>
            <a:spLocks noChangeAspect="1" noChangeArrowheads="1"/>
          </p:cNvSpPr>
          <p:nvPr/>
        </p:nvSpPr>
        <p:spPr bwMode="auto">
          <a:xfrm>
            <a:off x="4371975" y="4127500"/>
            <a:ext cx="158750"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8" name="Oval 84"/>
          <p:cNvSpPr>
            <a:spLocks noChangeAspect="1" noChangeArrowheads="1"/>
          </p:cNvSpPr>
          <p:nvPr/>
        </p:nvSpPr>
        <p:spPr bwMode="auto">
          <a:xfrm>
            <a:off x="4600575" y="4111625"/>
            <a:ext cx="158750"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59" name="Oval 85"/>
          <p:cNvSpPr>
            <a:spLocks noChangeAspect="1" noChangeArrowheads="1"/>
          </p:cNvSpPr>
          <p:nvPr/>
        </p:nvSpPr>
        <p:spPr bwMode="auto">
          <a:xfrm>
            <a:off x="4645025" y="415766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0" name="Oval 86"/>
          <p:cNvSpPr>
            <a:spLocks noChangeAspect="1" noChangeArrowheads="1"/>
          </p:cNvSpPr>
          <p:nvPr/>
        </p:nvSpPr>
        <p:spPr bwMode="auto">
          <a:xfrm>
            <a:off x="4652963" y="4416425"/>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1" name="Oval 87"/>
          <p:cNvSpPr>
            <a:spLocks noChangeAspect="1" noChangeArrowheads="1"/>
          </p:cNvSpPr>
          <p:nvPr/>
        </p:nvSpPr>
        <p:spPr bwMode="auto">
          <a:xfrm>
            <a:off x="4918075" y="440848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2" name="Oval 88"/>
          <p:cNvSpPr>
            <a:spLocks noChangeAspect="1" noChangeArrowheads="1"/>
          </p:cNvSpPr>
          <p:nvPr/>
        </p:nvSpPr>
        <p:spPr bwMode="auto">
          <a:xfrm>
            <a:off x="4918075" y="458311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3" name="Oval 89"/>
          <p:cNvSpPr>
            <a:spLocks noChangeAspect="1" noChangeArrowheads="1"/>
          </p:cNvSpPr>
          <p:nvPr/>
        </p:nvSpPr>
        <p:spPr bwMode="auto">
          <a:xfrm>
            <a:off x="4986338" y="4629150"/>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4" name="Oval 90"/>
          <p:cNvSpPr>
            <a:spLocks noChangeAspect="1" noChangeArrowheads="1"/>
          </p:cNvSpPr>
          <p:nvPr/>
        </p:nvSpPr>
        <p:spPr bwMode="auto">
          <a:xfrm>
            <a:off x="4849813" y="403383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5" name="Oval 91"/>
          <p:cNvSpPr>
            <a:spLocks noChangeAspect="1" noChangeArrowheads="1"/>
          </p:cNvSpPr>
          <p:nvPr/>
        </p:nvSpPr>
        <p:spPr bwMode="auto">
          <a:xfrm>
            <a:off x="4941888" y="4011613"/>
            <a:ext cx="158750"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6" name="Oval 92"/>
          <p:cNvSpPr>
            <a:spLocks noChangeAspect="1" noChangeArrowheads="1"/>
          </p:cNvSpPr>
          <p:nvPr/>
        </p:nvSpPr>
        <p:spPr bwMode="auto">
          <a:xfrm>
            <a:off x="4819650" y="391953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7" name="Oval 93"/>
          <p:cNvSpPr>
            <a:spLocks noChangeAspect="1" noChangeArrowheads="1"/>
          </p:cNvSpPr>
          <p:nvPr/>
        </p:nvSpPr>
        <p:spPr bwMode="auto">
          <a:xfrm>
            <a:off x="4911725" y="3760788"/>
            <a:ext cx="160338"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8" name="Oval 94"/>
          <p:cNvSpPr>
            <a:spLocks noChangeAspect="1" noChangeArrowheads="1"/>
          </p:cNvSpPr>
          <p:nvPr/>
        </p:nvSpPr>
        <p:spPr bwMode="auto">
          <a:xfrm>
            <a:off x="4849813" y="3600450"/>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69" name="Oval 95"/>
          <p:cNvSpPr>
            <a:spLocks noChangeAspect="1" noChangeArrowheads="1"/>
          </p:cNvSpPr>
          <p:nvPr/>
        </p:nvSpPr>
        <p:spPr bwMode="auto">
          <a:xfrm>
            <a:off x="5156200" y="3386138"/>
            <a:ext cx="158750"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0" name="Oval 96"/>
          <p:cNvSpPr>
            <a:spLocks noChangeAspect="1" noChangeArrowheads="1"/>
          </p:cNvSpPr>
          <p:nvPr/>
        </p:nvSpPr>
        <p:spPr bwMode="auto">
          <a:xfrm>
            <a:off x="5116513" y="330358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1" name="Oval 97"/>
          <p:cNvSpPr>
            <a:spLocks noChangeAspect="1" noChangeArrowheads="1"/>
          </p:cNvSpPr>
          <p:nvPr/>
        </p:nvSpPr>
        <p:spPr bwMode="auto">
          <a:xfrm>
            <a:off x="5140325" y="321151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2" name="Oval 98"/>
          <p:cNvSpPr>
            <a:spLocks noChangeAspect="1" noChangeArrowheads="1"/>
          </p:cNvSpPr>
          <p:nvPr/>
        </p:nvSpPr>
        <p:spPr bwMode="auto">
          <a:xfrm>
            <a:off x="5192713" y="3121025"/>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3" name="Oval 99"/>
          <p:cNvSpPr>
            <a:spLocks noChangeAspect="1" noChangeArrowheads="1"/>
          </p:cNvSpPr>
          <p:nvPr/>
        </p:nvSpPr>
        <p:spPr bwMode="auto">
          <a:xfrm>
            <a:off x="5329238" y="309721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4" name="Oval 100"/>
          <p:cNvSpPr>
            <a:spLocks noChangeAspect="1" noChangeArrowheads="1"/>
          </p:cNvSpPr>
          <p:nvPr/>
        </p:nvSpPr>
        <p:spPr bwMode="auto">
          <a:xfrm>
            <a:off x="5056188" y="2762250"/>
            <a:ext cx="158750"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5" name="Oval 101"/>
          <p:cNvSpPr>
            <a:spLocks noChangeAspect="1" noChangeArrowheads="1"/>
          </p:cNvSpPr>
          <p:nvPr/>
        </p:nvSpPr>
        <p:spPr bwMode="auto">
          <a:xfrm>
            <a:off x="5894388" y="2990850"/>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6" name="Oval 102"/>
          <p:cNvSpPr>
            <a:spLocks noChangeAspect="1" noChangeArrowheads="1"/>
          </p:cNvSpPr>
          <p:nvPr/>
        </p:nvSpPr>
        <p:spPr bwMode="auto">
          <a:xfrm>
            <a:off x="5794375" y="3203575"/>
            <a:ext cx="160338"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7" name="Oval 103"/>
          <p:cNvSpPr>
            <a:spLocks noChangeAspect="1" noChangeArrowheads="1"/>
          </p:cNvSpPr>
          <p:nvPr/>
        </p:nvSpPr>
        <p:spPr bwMode="auto">
          <a:xfrm>
            <a:off x="5748338" y="3241675"/>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8" name="Oval 104"/>
          <p:cNvSpPr>
            <a:spLocks noChangeAspect="1" noChangeArrowheads="1"/>
          </p:cNvSpPr>
          <p:nvPr/>
        </p:nvSpPr>
        <p:spPr bwMode="auto">
          <a:xfrm>
            <a:off x="5657850" y="3179763"/>
            <a:ext cx="158750"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79" name="Oval 105"/>
          <p:cNvSpPr>
            <a:spLocks noChangeAspect="1" noChangeArrowheads="1"/>
          </p:cNvSpPr>
          <p:nvPr/>
        </p:nvSpPr>
        <p:spPr bwMode="auto">
          <a:xfrm>
            <a:off x="5414963" y="3241675"/>
            <a:ext cx="158750"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0" name="Oval 106"/>
          <p:cNvSpPr>
            <a:spLocks noChangeAspect="1" noChangeArrowheads="1"/>
          </p:cNvSpPr>
          <p:nvPr/>
        </p:nvSpPr>
        <p:spPr bwMode="auto">
          <a:xfrm>
            <a:off x="5483225" y="328771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1" name="Oval 107"/>
          <p:cNvSpPr>
            <a:spLocks noChangeAspect="1" noChangeArrowheads="1"/>
          </p:cNvSpPr>
          <p:nvPr/>
        </p:nvSpPr>
        <p:spPr bwMode="auto">
          <a:xfrm>
            <a:off x="5862638" y="330993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2" name="Oval 108"/>
          <p:cNvSpPr>
            <a:spLocks noChangeAspect="1" noChangeArrowheads="1"/>
          </p:cNvSpPr>
          <p:nvPr/>
        </p:nvSpPr>
        <p:spPr bwMode="auto">
          <a:xfrm>
            <a:off x="5894388" y="3355975"/>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3" name="Oval 109"/>
          <p:cNvSpPr>
            <a:spLocks noChangeAspect="1" noChangeArrowheads="1"/>
          </p:cNvSpPr>
          <p:nvPr/>
        </p:nvSpPr>
        <p:spPr bwMode="auto">
          <a:xfrm>
            <a:off x="6054725" y="340836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4" name="Oval 110"/>
          <p:cNvSpPr>
            <a:spLocks noChangeAspect="1" noChangeArrowheads="1"/>
          </p:cNvSpPr>
          <p:nvPr/>
        </p:nvSpPr>
        <p:spPr bwMode="auto">
          <a:xfrm>
            <a:off x="5786438" y="3721100"/>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5" name="Oval 111"/>
          <p:cNvSpPr>
            <a:spLocks noChangeAspect="1" noChangeArrowheads="1"/>
          </p:cNvSpPr>
          <p:nvPr/>
        </p:nvSpPr>
        <p:spPr bwMode="auto">
          <a:xfrm>
            <a:off x="5794375" y="363696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6" name="Oval 112"/>
          <p:cNvSpPr>
            <a:spLocks noChangeAspect="1" noChangeArrowheads="1"/>
          </p:cNvSpPr>
          <p:nvPr/>
        </p:nvSpPr>
        <p:spPr bwMode="auto">
          <a:xfrm>
            <a:off x="5649913" y="353853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7" name="Oval 113"/>
          <p:cNvSpPr>
            <a:spLocks noChangeAspect="1" noChangeArrowheads="1"/>
          </p:cNvSpPr>
          <p:nvPr/>
        </p:nvSpPr>
        <p:spPr bwMode="auto">
          <a:xfrm>
            <a:off x="5588000" y="340201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8" name="Oval 114"/>
          <p:cNvSpPr>
            <a:spLocks noChangeAspect="1" noChangeArrowheads="1"/>
          </p:cNvSpPr>
          <p:nvPr/>
        </p:nvSpPr>
        <p:spPr bwMode="auto">
          <a:xfrm>
            <a:off x="5497513" y="351631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89" name="Oval 115"/>
          <p:cNvSpPr>
            <a:spLocks noChangeAspect="1" noChangeArrowheads="1"/>
          </p:cNvSpPr>
          <p:nvPr/>
        </p:nvSpPr>
        <p:spPr bwMode="auto">
          <a:xfrm>
            <a:off x="5367338" y="3470275"/>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0" name="Oval 116"/>
          <p:cNvSpPr>
            <a:spLocks noChangeAspect="1" noChangeArrowheads="1"/>
          </p:cNvSpPr>
          <p:nvPr/>
        </p:nvSpPr>
        <p:spPr bwMode="auto">
          <a:xfrm>
            <a:off x="5268913" y="365283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1" name="Oval 117"/>
          <p:cNvSpPr>
            <a:spLocks noChangeAspect="1" noChangeArrowheads="1"/>
          </p:cNvSpPr>
          <p:nvPr/>
        </p:nvSpPr>
        <p:spPr bwMode="auto">
          <a:xfrm>
            <a:off x="5229225" y="3736975"/>
            <a:ext cx="160338"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2" name="Oval 118"/>
          <p:cNvSpPr>
            <a:spLocks noChangeAspect="1" noChangeArrowheads="1"/>
          </p:cNvSpPr>
          <p:nvPr/>
        </p:nvSpPr>
        <p:spPr bwMode="auto">
          <a:xfrm>
            <a:off x="5389563" y="369093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3" name="Oval 119"/>
          <p:cNvSpPr>
            <a:spLocks noChangeAspect="1" noChangeArrowheads="1"/>
          </p:cNvSpPr>
          <p:nvPr/>
        </p:nvSpPr>
        <p:spPr bwMode="auto">
          <a:xfrm>
            <a:off x="5238750" y="391953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4" name="Oval 120"/>
          <p:cNvSpPr>
            <a:spLocks noChangeAspect="1" noChangeArrowheads="1"/>
          </p:cNvSpPr>
          <p:nvPr/>
        </p:nvSpPr>
        <p:spPr bwMode="auto">
          <a:xfrm>
            <a:off x="5238750" y="3973513"/>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5" name="Oval 121"/>
          <p:cNvSpPr>
            <a:spLocks noChangeAspect="1" noChangeArrowheads="1"/>
          </p:cNvSpPr>
          <p:nvPr/>
        </p:nvSpPr>
        <p:spPr bwMode="auto">
          <a:xfrm>
            <a:off x="5421313" y="4025900"/>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6" name="Oval 122"/>
          <p:cNvSpPr>
            <a:spLocks noChangeAspect="1" noChangeArrowheads="1"/>
          </p:cNvSpPr>
          <p:nvPr/>
        </p:nvSpPr>
        <p:spPr bwMode="auto">
          <a:xfrm>
            <a:off x="5489575" y="399573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7" name="Oval 123"/>
          <p:cNvSpPr>
            <a:spLocks noChangeAspect="1" noChangeArrowheads="1"/>
          </p:cNvSpPr>
          <p:nvPr/>
        </p:nvSpPr>
        <p:spPr bwMode="auto">
          <a:xfrm>
            <a:off x="5832475" y="403383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8" name="Oval 124"/>
          <p:cNvSpPr>
            <a:spLocks noChangeAspect="1" noChangeArrowheads="1"/>
          </p:cNvSpPr>
          <p:nvPr/>
        </p:nvSpPr>
        <p:spPr bwMode="auto">
          <a:xfrm>
            <a:off x="5557838" y="412591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99" name="Oval 125"/>
          <p:cNvSpPr>
            <a:spLocks noChangeAspect="1" noChangeArrowheads="1"/>
          </p:cNvSpPr>
          <p:nvPr/>
        </p:nvSpPr>
        <p:spPr bwMode="auto">
          <a:xfrm>
            <a:off x="5483225" y="4217988"/>
            <a:ext cx="160338"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0" name="Oval 126"/>
          <p:cNvSpPr>
            <a:spLocks noChangeAspect="1" noChangeArrowheads="1"/>
          </p:cNvSpPr>
          <p:nvPr/>
        </p:nvSpPr>
        <p:spPr bwMode="auto">
          <a:xfrm>
            <a:off x="5483225" y="4340225"/>
            <a:ext cx="160338"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1" name="Oval 127"/>
          <p:cNvSpPr>
            <a:spLocks noChangeAspect="1" noChangeArrowheads="1"/>
          </p:cNvSpPr>
          <p:nvPr/>
        </p:nvSpPr>
        <p:spPr bwMode="auto">
          <a:xfrm>
            <a:off x="5557838" y="4217988"/>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2" name="Oval 128"/>
          <p:cNvSpPr>
            <a:spLocks noChangeAspect="1" noChangeArrowheads="1"/>
          </p:cNvSpPr>
          <p:nvPr/>
        </p:nvSpPr>
        <p:spPr bwMode="auto">
          <a:xfrm>
            <a:off x="5345113" y="426243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3" name="Oval 129"/>
          <p:cNvSpPr>
            <a:spLocks noChangeAspect="1" noChangeArrowheads="1"/>
          </p:cNvSpPr>
          <p:nvPr/>
        </p:nvSpPr>
        <p:spPr bwMode="auto">
          <a:xfrm>
            <a:off x="5375275" y="4318000"/>
            <a:ext cx="160338"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4" name="Oval 130"/>
          <p:cNvSpPr>
            <a:spLocks noChangeAspect="1" noChangeArrowheads="1"/>
          </p:cNvSpPr>
          <p:nvPr/>
        </p:nvSpPr>
        <p:spPr bwMode="auto">
          <a:xfrm>
            <a:off x="5276850" y="4286250"/>
            <a:ext cx="160338"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5" name="Oval 131"/>
          <p:cNvSpPr>
            <a:spLocks noChangeAspect="1" noChangeArrowheads="1"/>
          </p:cNvSpPr>
          <p:nvPr/>
        </p:nvSpPr>
        <p:spPr bwMode="auto">
          <a:xfrm>
            <a:off x="5140325" y="4217988"/>
            <a:ext cx="160338"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6" name="Oval 132"/>
          <p:cNvSpPr>
            <a:spLocks noChangeAspect="1" noChangeArrowheads="1"/>
          </p:cNvSpPr>
          <p:nvPr/>
        </p:nvSpPr>
        <p:spPr bwMode="auto">
          <a:xfrm>
            <a:off x="5124450" y="4348163"/>
            <a:ext cx="160338"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7" name="Oval 133"/>
          <p:cNvSpPr>
            <a:spLocks noChangeAspect="1" noChangeArrowheads="1"/>
          </p:cNvSpPr>
          <p:nvPr/>
        </p:nvSpPr>
        <p:spPr bwMode="auto">
          <a:xfrm>
            <a:off x="5132388" y="4491038"/>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8" name="Oval 134"/>
          <p:cNvSpPr>
            <a:spLocks noChangeAspect="1" noChangeArrowheads="1"/>
          </p:cNvSpPr>
          <p:nvPr/>
        </p:nvSpPr>
        <p:spPr bwMode="auto">
          <a:xfrm>
            <a:off x="5230813" y="450691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09" name="Oval 135"/>
          <p:cNvSpPr>
            <a:spLocks noChangeAspect="1" noChangeArrowheads="1"/>
          </p:cNvSpPr>
          <p:nvPr/>
        </p:nvSpPr>
        <p:spPr bwMode="auto">
          <a:xfrm>
            <a:off x="5338763" y="4530725"/>
            <a:ext cx="160337"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0" name="Oval 136"/>
          <p:cNvSpPr>
            <a:spLocks noChangeAspect="1" noChangeArrowheads="1"/>
          </p:cNvSpPr>
          <p:nvPr/>
        </p:nvSpPr>
        <p:spPr bwMode="auto">
          <a:xfrm>
            <a:off x="5230813" y="462121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1" name="Oval 137"/>
          <p:cNvSpPr>
            <a:spLocks noChangeAspect="1" noChangeArrowheads="1"/>
          </p:cNvSpPr>
          <p:nvPr/>
        </p:nvSpPr>
        <p:spPr bwMode="auto">
          <a:xfrm>
            <a:off x="5224463" y="4697413"/>
            <a:ext cx="160337"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2" name="Oval 138"/>
          <p:cNvSpPr>
            <a:spLocks noChangeAspect="1" noChangeArrowheads="1"/>
          </p:cNvSpPr>
          <p:nvPr/>
        </p:nvSpPr>
        <p:spPr bwMode="auto">
          <a:xfrm>
            <a:off x="5178425" y="479583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3" name="Oval 139"/>
          <p:cNvSpPr>
            <a:spLocks noChangeAspect="1" noChangeArrowheads="1"/>
          </p:cNvSpPr>
          <p:nvPr/>
        </p:nvSpPr>
        <p:spPr bwMode="auto">
          <a:xfrm>
            <a:off x="5461000" y="4613275"/>
            <a:ext cx="160338"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4" name="Oval 140"/>
          <p:cNvSpPr>
            <a:spLocks noChangeAspect="1" noChangeArrowheads="1"/>
          </p:cNvSpPr>
          <p:nvPr/>
        </p:nvSpPr>
        <p:spPr bwMode="auto">
          <a:xfrm>
            <a:off x="5621338" y="4691063"/>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5" name="Oval 141"/>
          <p:cNvSpPr>
            <a:spLocks noChangeAspect="1" noChangeArrowheads="1"/>
          </p:cNvSpPr>
          <p:nvPr/>
        </p:nvSpPr>
        <p:spPr bwMode="auto">
          <a:xfrm>
            <a:off x="6130925" y="3905250"/>
            <a:ext cx="160338"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6" name="Oval 142"/>
          <p:cNvSpPr>
            <a:spLocks noChangeAspect="1" noChangeArrowheads="1"/>
          </p:cNvSpPr>
          <p:nvPr/>
        </p:nvSpPr>
        <p:spPr bwMode="auto">
          <a:xfrm>
            <a:off x="6200775" y="3989388"/>
            <a:ext cx="158750"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7" name="Oval 143"/>
          <p:cNvSpPr>
            <a:spLocks noChangeAspect="1" noChangeArrowheads="1"/>
          </p:cNvSpPr>
          <p:nvPr/>
        </p:nvSpPr>
        <p:spPr bwMode="auto">
          <a:xfrm>
            <a:off x="6092825" y="365283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8" name="Oval 144"/>
          <p:cNvSpPr>
            <a:spLocks noChangeAspect="1" noChangeArrowheads="1"/>
          </p:cNvSpPr>
          <p:nvPr/>
        </p:nvSpPr>
        <p:spPr bwMode="auto">
          <a:xfrm>
            <a:off x="6650038" y="3235325"/>
            <a:ext cx="160337" cy="158750"/>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19" name="Oval 145"/>
          <p:cNvSpPr>
            <a:spLocks noChangeAspect="1" noChangeArrowheads="1"/>
          </p:cNvSpPr>
          <p:nvPr/>
        </p:nvSpPr>
        <p:spPr bwMode="auto">
          <a:xfrm>
            <a:off x="6856413" y="3013075"/>
            <a:ext cx="158750"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0" name="Oval 146"/>
          <p:cNvSpPr>
            <a:spLocks noChangeAspect="1" noChangeArrowheads="1"/>
          </p:cNvSpPr>
          <p:nvPr/>
        </p:nvSpPr>
        <p:spPr bwMode="auto">
          <a:xfrm>
            <a:off x="6429375" y="2800350"/>
            <a:ext cx="158750" cy="160338"/>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21" name="Text Box 208"/>
          <p:cNvSpPr txBox="1">
            <a:spLocks noChangeAspect="1" noChangeArrowheads="1"/>
          </p:cNvSpPr>
          <p:nvPr/>
        </p:nvSpPr>
        <p:spPr bwMode="auto">
          <a:xfrm>
            <a:off x="393994" y="5143500"/>
            <a:ext cx="593431" cy="369332"/>
          </a:xfrm>
          <a:prstGeom prst="rect">
            <a:avLst/>
          </a:prstGeom>
          <a:noFill/>
          <a:ln w="9525">
            <a:noFill/>
            <a:miter lim="800000"/>
            <a:headEnd/>
            <a:tailEnd/>
          </a:ln>
        </p:spPr>
        <p:txBody>
          <a:bodyPr wrap="none">
            <a:spAutoFit/>
          </a:bodyPr>
          <a:lstStyle/>
          <a:p>
            <a:pPr algn="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0.01</a:t>
            </a:r>
          </a:p>
        </p:txBody>
      </p:sp>
      <p:sp>
        <p:nvSpPr>
          <p:cNvPr id="122" name="Text Box 209"/>
          <p:cNvSpPr txBox="1">
            <a:spLocks noChangeAspect="1" noChangeArrowheads="1"/>
          </p:cNvSpPr>
          <p:nvPr/>
        </p:nvSpPr>
        <p:spPr bwMode="auto">
          <a:xfrm>
            <a:off x="487201" y="4275138"/>
            <a:ext cx="476412" cy="369332"/>
          </a:xfrm>
          <a:prstGeom prst="rect">
            <a:avLst/>
          </a:prstGeom>
          <a:noFill/>
          <a:ln w="9525">
            <a:noFill/>
            <a:miter lim="800000"/>
            <a:headEnd/>
            <a:tailEnd/>
          </a:ln>
        </p:spPr>
        <p:txBody>
          <a:bodyPr wrap="none">
            <a:spAutoFit/>
          </a:bodyPr>
          <a:lstStyle/>
          <a:p>
            <a:pPr algn="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0.1</a:t>
            </a:r>
          </a:p>
        </p:txBody>
      </p:sp>
      <p:sp>
        <p:nvSpPr>
          <p:cNvPr id="123" name="Text Box 210"/>
          <p:cNvSpPr txBox="1">
            <a:spLocks noChangeAspect="1" noChangeArrowheads="1"/>
          </p:cNvSpPr>
          <p:nvPr/>
        </p:nvSpPr>
        <p:spPr bwMode="auto">
          <a:xfrm>
            <a:off x="677803" y="3422650"/>
            <a:ext cx="301685" cy="369332"/>
          </a:xfrm>
          <a:prstGeom prst="rect">
            <a:avLst/>
          </a:prstGeom>
          <a:noFill/>
          <a:ln w="9525">
            <a:noFill/>
            <a:miter lim="800000"/>
            <a:headEnd/>
            <a:tailEnd/>
          </a:ln>
        </p:spPr>
        <p:txBody>
          <a:bodyPr wrap="none">
            <a:spAutoFit/>
          </a:bodyPr>
          <a:lstStyle/>
          <a:p>
            <a:pPr algn="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a:t>
            </a:r>
          </a:p>
        </p:txBody>
      </p:sp>
      <p:sp>
        <p:nvSpPr>
          <p:cNvPr id="124" name="Text Box 211"/>
          <p:cNvSpPr txBox="1">
            <a:spLocks noChangeAspect="1" noChangeArrowheads="1"/>
          </p:cNvSpPr>
          <p:nvPr/>
        </p:nvSpPr>
        <p:spPr bwMode="auto">
          <a:xfrm>
            <a:off x="544909" y="2570163"/>
            <a:ext cx="418704" cy="369332"/>
          </a:xfrm>
          <a:prstGeom prst="rect">
            <a:avLst/>
          </a:prstGeom>
          <a:noFill/>
          <a:ln w="9525">
            <a:noFill/>
            <a:miter lim="800000"/>
            <a:headEnd/>
            <a:tailEnd/>
          </a:ln>
        </p:spPr>
        <p:txBody>
          <a:bodyPr wrap="none">
            <a:spAutoFit/>
          </a:bodyPr>
          <a:lstStyle/>
          <a:p>
            <a:pPr algn="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p>
        </p:txBody>
      </p:sp>
      <p:sp>
        <p:nvSpPr>
          <p:cNvPr id="125" name="Text Box 212"/>
          <p:cNvSpPr txBox="1">
            <a:spLocks noChangeAspect="1" noChangeArrowheads="1"/>
          </p:cNvSpPr>
          <p:nvPr/>
        </p:nvSpPr>
        <p:spPr bwMode="auto">
          <a:xfrm>
            <a:off x="427890" y="1685925"/>
            <a:ext cx="535723" cy="369332"/>
          </a:xfrm>
          <a:prstGeom prst="rect">
            <a:avLst/>
          </a:prstGeom>
          <a:noFill/>
          <a:ln w="9525">
            <a:noFill/>
            <a:miter lim="800000"/>
            <a:headEnd/>
            <a:tailEnd/>
          </a:ln>
        </p:spPr>
        <p:txBody>
          <a:bodyPr wrap="none">
            <a:spAutoFit/>
          </a:bodyPr>
          <a:lstStyle/>
          <a:p>
            <a:pPr algn="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100</a:t>
            </a:r>
          </a:p>
        </p:txBody>
      </p:sp>
      <p:sp>
        <p:nvSpPr>
          <p:cNvPr id="126" name="Text Box 213"/>
          <p:cNvSpPr txBox="1">
            <a:spLocks noChangeAspect="1" noChangeArrowheads="1"/>
          </p:cNvSpPr>
          <p:nvPr/>
        </p:nvSpPr>
        <p:spPr bwMode="auto">
          <a:xfrm>
            <a:off x="310870" y="800100"/>
            <a:ext cx="652743" cy="369332"/>
          </a:xfrm>
          <a:prstGeom prst="rect">
            <a:avLst/>
          </a:prstGeom>
          <a:noFill/>
          <a:ln w="9525">
            <a:noFill/>
            <a:miter lim="800000"/>
            <a:headEnd/>
            <a:tailEnd/>
          </a:ln>
        </p:spPr>
        <p:txBody>
          <a:bodyPr wrap="none">
            <a:spAutoFit/>
          </a:bodyPr>
          <a:lstStyle/>
          <a:p>
            <a:pPr algn="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1000</a:t>
            </a:r>
          </a:p>
        </p:txBody>
      </p:sp>
      <p:sp>
        <p:nvSpPr>
          <p:cNvPr id="127" name="Text Box 214"/>
          <p:cNvSpPr txBox="1">
            <a:spLocks noChangeAspect="1" noChangeArrowheads="1"/>
          </p:cNvSpPr>
          <p:nvPr/>
        </p:nvSpPr>
        <p:spPr bwMode="auto">
          <a:xfrm rot="-5400000">
            <a:off x="-394461" y="2951670"/>
            <a:ext cx="1601721" cy="584775"/>
          </a:xfrm>
          <a:prstGeom prst="rect">
            <a:avLst/>
          </a:prstGeom>
          <a:noFill/>
          <a:ln w="9525">
            <a:noFill/>
            <a:miter lim="800000"/>
            <a:headEnd/>
            <a:tailEnd/>
          </a:ln>
        </p:spPr>
        <p:txBody>
          <a:bodyPr wrap="none">
            <a:spAutoFit/>
          </a:bodyPr>
          <a:lstStyle/>
          <a:p>
            <a:pPr>
              <a:defRPr/>
            </a:pPr>
            <a:r>
              <a:rPr lang="it-IT" sz="3200" baseline="30000">
                <a:solidFill>
                  <a:schemeClr val="bg1"/>
                </a:solidFill>
                <a:effectLst>
                  <a:outerShdw blurRad="38100" dist="38100" dir="2700000" algn="tl">
                    <a:srgbClr val="000000"/>
                  </a:outerShdw>
                </a:effectLst>
                <a:latin typeface="Calibri" pitchFamily="34" charset="0"/>
                <a:ea typeface="ＭＳ Ｐゴシック" pitchFamily="34" charset="-128"/>
              </a:rPr>
              <a:t>4</a:t>
            </a:r>
            <a:r>
              <a:rPr lang="it-IT" sz="3200">
                <a:solidFill>
                  <a:schemeClr val="bg1"/>
                </a:solidFill>
                <a:effectLst>
                  <a:outerShdw blurRad="38100" dist="38100" dir="2700000" algn="tl">
                    <a:srgbClr val="000000"/>
                  </a:outerShdw>
                </a:effectLst>
                <a:latin typeface="Calibri" pitchFamily="34" charset="0"/>
                <a:ea typeface="ＭＳ Ｐゴシック" pitchFamily="34" charset="-128"/>
              </a:rPr>
              <a:t>He/</a:t>
            </a:r>
            <a:r>
              <a:rPr lang="it-IT" sz="3200" baseline="30000">
                <a:solidFill>
                  <a:schemeClr val="bg1"/>
                </a:solidFill>
                <a:effectLst>
                  <a:outerShdw blurRad="38100" dist="38100" dir="2700000" algn="tl">
                    <a:srgbClr val="000000"/>
                  </a:outerShdw>
                </a:effectLst>
                <a:latin typeface="Calibri" pitchFamily="34" charset="0"/>
                <a:ea typeface="ＭＳ Ｐゴシック" pitchFamily="34" charset="-128"/>
              </a:rPr>
              <a:t>40</a:t>
            </a:r>
            <a:r>
              <a:rPr lang="it-IT" sz="3200">
                <a:solidFill>
                  <a:schemeClr val="bg1"/>
                </a:solidFill>
                <a:effectLst>
                  <a:outerShdw blurRad="38100" dist="38100" dir="2700000" algn="tl">
                    <a:srgbClr val="000000"/>
                  </a:outerShdw>
                </a:effectLst>
                <a:latin typeface="Calibri" pitchFamily="34" charset="0"/>
                <a:ea typeface="ＭＳ Ｐゴシック" pitchFamily="34" charset="-128"/>
              </a:rPr>
              <a:t>Ar</a:t>
            </a:r>
          </a:p>
        </p:txBody>
      </p:sp>
      <p:sp>
        <p:nvSpPr>
          <p:cNvPr id="128" name="Text Box 216"/>
          <p:cNvSpPr txBox="1">
            <a:spLocks noChangeAspect="1" noChangeArrowheads="1"/>
          </p:cNvSpPr>
          <p:nvPr/>
        </p:nvSpPr>
        <p:spPr bwMode="auto">
          <a:xfrm>
            <a:off x="2030005" y="5389563"/>
            <a:ext cx="543739" cy="369332"/>
          </a:xfrm>
          <a:prstGeom prst="rect">
            <a:avLst/>
          </a:prstGeom>
          <a:noFill/>
          <a:ln w="9525">
            <a:noFill/>
            <a:miter lim="800000"/>
            <a:headEnd/>
            <a:tailEnd/>
          </a:ln>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r>
              <a:rPr lang="it-IT" baseline="30000">
                <a:solidFill>
                  <a:schemeClr val="bg1"/>
                </a:solidFill>
                <a:effectLst>
                  <a:outerShdw blurRad="38100" dist="38100" dir="2700000" algn="tl">
                    <a:srgbClr val="000000"/>
                  </a:outerShdw>
                </a:effectLst>
                <a:latin typeface="Calibri" pitchFamily="34" charset="0"/>
                <a:ea typeface="ＭＳ Ｐゴシック" pitchFamily="34" charset="-128"/>
              </a:rPr>
              <a:t>-9</a:t>
            </a:r>
          </a:p>
        </p:txBody>
      </p:sp>
      <p:sp>
        <p:nvSpPr>
          <p:cNvPr id="129" name="Text Box 217"/>
          <p:cNvSpPr txBox="1">
            <a:spLocks noChangeAspect="1" noChangeArrowheads="1"/>
          </p:cNvSpPr>
          <p:nvPr/>
        </p:nvSpPr>
        <p:spPr bwMode="auto">
          <a:xfrm>
            <a:off x="3355568" y="5389563"/>
            <a:ext cx="543739" cy="369332"/>
          </a:xfrm>
          <a:prstGeom prst="rect">
            <a:avLst/>
          </a:prstGeom>
          <a:noFill/>
          <a:ln w="9525">
            <a:noFill/>
            <a:miter lim="800000"/>
            <a:headEnd/>
            <a:tailEnd/>
          </a:ln>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r>
              <a:rPr lang="it-IT" baseline="30000">
                <a:solidFill>
                  <a:schemeClr val="bg1"/>
                </a:solidFill>
                <a:effectLst>
                  <a:outerShdw blurRad="38100" dist="38100" dir="2700000" algn="tl">
                    <a:srgbClr val="000000"/>
                  </a:outerShdw>
                </a:effectLst>
                <a:latin typeface="Calibri" pitchFamily="34" charset="0"/>
                <a:ea typeface="ＭＳ Ｐゴシック" pitchFamily="34" charset="-128"/>
              </a:rPr>
              <a:t>-8</a:t>
            </a:r>
          </a:p>
        </p:txBody>
      </p:sp>
      <p:sp>
        <p:nvSpPr>
          <p:cNvPr id="130" name="Text Box 218"/>
          <p:cNvSpPr txBox="1">
            <a:spLocks noChangeAspect="1" noChangeArrowheads="1"/>
          </p:cNvSpPr>
          <p:nvPr/>
        </p:nvSpPr>
        <p:spPr bwMode="auto">
          <a:xfrm>
            <a:off x="4671605" y="5389563"/>
            <a:ext cx="543739" cy="369332"/>
          </a:xfrm>
          <a:prstGeom prst="rect">
            <a:avLst/>
          </a:prstGeom>
          <a:noFill/>
          <a:ln w="9525">
            <a:noFill/>
            <a:miter lim="800000"/>
            <a:headEnd/>
            <a:tailEnd/>
          </a:ln>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r>
              <a:rPr lang="it-IT" baseline="30000">
                <a:solidFill>
                  <a:schemeClr val="bg1"/>
                </a:solidFill>
                <a:effectLst>
                  <a:outerShdw blurRad="38100" dist="38100" dir="2700000" algn="tl">
                    <a:srgbClr val="000000"/>
                  </a:outerShdw>
                </a:effectLst>
                <a:latin typeface="Calibri" pitchFamily="34" charset="0"/>
                <a:ea typeface="ＭＳ Ｐゴシック" pitchFamily="34" charset="-128"/>
              </a:rPr>
              <a:t>-7</a:t>
            </a:r>
          </a:p>
        </p:txBody>
      </p:sp>
      <p:sp>
        <p:nvSpPr>
          <p:cNvPr id="131" name="Text Box 219"/>
          <p:cNvSpPr txBox="1">
            <a:spLocks noChangeAspect="1" noChangeArrowheads="1"/>
          </p:cNvSpPr>
          <p:nvPr/>
        </p:nvSpPr>
        <p:spPr bwMode="auto">
          <a:xfrm>
            <a:off x="5974943" y="5389563"/>
            <a:ext cx="543739" cy="369332"/>
          </a:xfrm>
          <a:prstGeom prst="rect">
            <a:avLst/>
          </a:prstGeom>
          <a:noFill/>
          <a:ln w="9525">
            <a:noFill/>
            <a:miter lim="800000"/>
            <a:headEnd/>
            <a:tailEnd/>
          </a:ln>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r>
              <a:rPr lang="it-IT" baseline="30000">
                <a:solidFill>
                  <a:schemeClr val="bg1"/>
                </a:solidFill>
                <a:effectLst>
                  <a:outerShdw blurRad="38100" dist="38100" dir="2700000" algn="tl">
                    <a:srgbClr val="000000"/>
                  </a:outerShdw>
                </a:effectLst>
                <a:latin typeface="Calibri" pitchFamily="34" charset="0"/>
                <a:ea typeface="ＭＳ Ｐゴシック" pitchFamily="34" charset="-128"/>
              </a:rPr>
              <a:t>-6</a:t>
            </a:r>
          </a:p>
        </p:txBody>
      </p:sp>
      <p:sp>
        <p:nvSpPr>
          <p:cNvPr id="132" name="Text Box 220"/>
          <p:cNvSpPr txBox="1">
            <a:spLocks noChangeAspect="1" noChangeArrowheads="1"/>
          </p:cNvSpPr>
          <p:nvPr/>
        </p:nvSpPr>
        <p:spPr bwMode="auto">
          <a:xfrm>
            <a:off x="7240180" y="5389563"/>
            <a:ext cx="543739" cy="369332"/>
          </a:xfrm>
          <a:prstGeom prst="rect">
            <a:avLst/>
          </a:prstGeom>
          <a:noFill/>
          <a:ln w="9525">
            <a:noFill/>
            <a:miter lim="800000"/>
            <a:headEnd/>
            <a:tailEnd/>
          </a:ln>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r>
              <a:rPr lang="it-IT" baseline="30000">
                <a:solidFill>
                  <a:schemeClr val="bg1"/>
                </a:solidFill>
                <a:effectLst>
                  <a:outerShdw blurRad="38100" dist="38100" dir="2700000" algn="tl">
                    <a:srgbClr val="000000"/>
                  </a:outerShdw>
                </a:effectLst>
                <a:latin typeface="Calibri" pitchFamily="34" charset="0"/>
                <a:ea typeface="ＭＳ Ｐゴシック" pitchFamily="34" charset="-128"/>
              </a:rPr>
              <a:t>-5</a:t>
            </a:r>
          </a:p>
        </p:txBody>
      </p:sp>
      <p:sp>
        <p:nvSpPr>
          <p:cNvPr id="133" name="Text Box 221"/>
          <p:cNvSpPr txBox="1">
            <a:spLocks noChangeAspect="1" noChangeArrowheads="1"/>
          </p:cNvSpPr>
          <p:nvPr/>
        </p:nvSpPr>
        <p:spPr bwMode="auto">
          <a:xfrm>
            <a:off x="8559393" y="5389563"/>
            <a:ext cx="543739" cy="369332"/>
          </a:xfrm>
          <a:prstGeom prst="rect">
            <a:avLst/>
          </a:prstGeom>
          <a:noFill/>
          <a:ln w="9525">
            <a:noFill/>
            <a:miter lim="800000"/>
            <a:headEnd/>
            <a:tailEnd/>
          </a:ln>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r>
              <a:rPr lang="it-IT" baseline="30000">
                <a:solidFill>
                  <a:schemeClr val="bg1"/>
                </a:solidFill>
                <a:effectLst>
                  <a:outerShdw blurRad="38100" dist="38100" dir="2700000" algn="tl">
                    <a:srgbClr val="000000"/>
                  </a:outerShdw>
                </a:effectLst>
                <a:latin typeface="Calibri" pitchFamily="34" charset="0"/>
                <a:ea typeface="ＭＳ Ｐゴシック" pitchFamily="34" charset="-128"/>
              </a:rPr>
              <a:t>-4</a:t>
            </a:r>
          </a:p>
        </p:txBody>
      </p:sp>
      <p:sp>
        <p:nvSpPr>
          <p:cNvPr id="134" name="Text Box 222"/>
          <p:cNvSpPr txBox="1">
            <a:spLocks noChangeAspect="1" noChangeArrowheads="1"/>
          </p:cNvSpPr>
          <p:nvPr/>
        </p:nvSpPr>
        <p:spPr bwMode="auto">
          <a:xfrm>
            <a:off x="777089" y="5389563"/>
            <a:ext cx="622285" cy="369332"/>
          </a:xfrm>
          <a:prstGeom prst="rect">
            <a:avLst/>
          </a:prstGeom>
          <a:noFill/>
          <a:ln w="9525">
            <a:noFill/>
            <a:miter lim="800000"/>
            <a:headEnd/>
            <a:tailEnd/>
          </a:ln>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ea typeface="ＭＳ Ｐゴシック" pitchFamily="34" charset="-128"/>
              </a:rPr>
              <a:t>10</a:t>
            </a:r>
            <a:r>
              <a:rPr lang="it-IT" baseline="30000">
                <a:solidFill>
                  <a:schemeClr val="bg1"/>
                </a:solidFill>
                <a:effectLst>
                  <a:outerShdw blurRad="38100" dist="38100" dir="2700000" algn="tl">
                    <a:srgbClr val="000000"/>
                  </a:outerShdw>
                </a:effectLst>
                <a:latin typeface="Calibri" pitchFamily="34" charset="0"/>
                <a:ea typeface="ＭＳ Ｐゴシック" pitchFamily="34" charset="-128"/>
              </a:rPr>
              <a:t>-10</a:t>
            </a:r>
          </a:p>
        </p:txBody>
      </p:sp>
      <p:grpSp>
        <p:nvGrpSpPr>
          <p:cNvPr id="135" name="Group 389"/>
          <p:cNvGrpSpPr>
            <a:grpSpLocks/>
          </p:cNvGrpSpPr>
          <p:nvPr/>
        </p:nvGrpSpPr>
        <p:grpSpPr bwMode="auto">
          <a:xfrm>
            <a:off x="1101725" y="1065214"/>
            <a:ext cx="3186113" cy="338138"/>
            <a:chOff x="719" y="352"/>
            <a:chExt cx="2007" cy="213"/>
          </a:xfrm>
        </p:grpSpPr>
        <p:sp>
          <p:nvSpPr>
            <p:cNvPr id="136" name="Oval 223"/>
            <p:cNvSpPr>
              <a:spLocks noChangeAspect="1" noChangeArrowheads="1"/>
            </p:cNvSpPr>
            <p:nvPr/>
          </p:nvSpPr>
          <p:spPr bwMode="auto">
            <a:xfrm>
              <a:off x="719" y="392"/>
              <a:ext cx="101" cy="101"/>
            </a:xfrm>
            <a:prstGeom prst="ellipse">
              <a:avLst/>
            </a:prstGeom>
            <a:solidFill>
              <a:srgbClr val="0066FF"/>
            </a:solidFill>
            <a:ln w="9525">
              <a:solidFill>
                <a:schemeClr val="tx1"/>
              </a:solidFill>
              <a:round/>
              <a:headEnd/>
              <a:tailEnd/>
            </a:ln>
          </p:spPr>
          <p:txBody>
            <a:bodyPr wrap="none" anchor="ctr"/>
            <a:lstStyle/>
            <a:p>
              <a:endParaRPr lang="it-IT">
                <a:solidFill>
                  <a:schemeClr val="tx1"/>
                </a:solidFill>
                <a:effectLst/>
                <a:latin typeface="Calibri" pitchFamily="34" charset="0"/>
              </a:endParaRPr>
            </a:p>
          </p:txBody>
        </p:sp>
        <p:sp>
          <p:nvSpPr>
            <p:cNvPr id="137" name="Text Box 224"/>
            <p:cNvSpPr txBox="1">
              <a:spLocks noChangeAspect="1" noChangeArrowheads="1"/>
            </p:cNvSpPr>
            <p:nvPr/>
          </p:nvSpPr>
          <p:spPr bwMode="auto">
            <a:xfrm>
              <a:off x="974" y="352"/>
              <a:ext cx="1752" cy="213"/>
            </a:xfrm>
            <a:prstGeom prst="rect">
              <a:avLst/>
            </a:prstGeom>
            <a:noFill/>
            <a:ln w="9525">
              <a:noFill/>
              <a:miter lim="800000"/>
              <a:headEnd/>
              <a:tailEnd/>
            </a:ln>
          </p:spPr>
          <p:txBody>
            <a:bodyPr wrap="none">
              <a:spAutoFit/>
            </a:bodyPr>
            <a:lstStyle/>
            <a:p>
              <a:r>
                <a:rPr lang="it-IT" sz="1600" dirty="0">
                  <a:solidFill>
                    <a:schemeClr val="tx1"/>
                  </a:solidFill>
                  <a:effectLst/>
                  <a:latin typeface="Calibri" pitchFamily="34" charset="0"/>
                </a:rPr>
                <a:t>MORB</a:t>
              </a:r>
              <a:r>
                <a:rPr lang="it-IT" sz="1200" dirty="0">
                  <a:solidFill>
                    <a:schemeClr val="tx1"/>
                  </a:solidFill>
                  <a:effectLst/>
                  <a:latin typeface="Calibri" pitchFamily="34" charset="0"/>
                </a:rPr>
                <a:t> (</a:t>
              </a:r>
              <a:r>
                <a:rPr lang="it-IT" sz="1200" dirty="0" err="1">
                  <a:solidFill>
                    <a:schemeClr val="tx1"/>
                  </a:solidFill>
                  <a:effectLst/>
                  <a:latin typeface="Calibri" pitchFamily="34" charset="0"/>
                </a:rPr>
                <a:t>Ozima</a:t>
              </a:r>
              <a:r>
                <a:rPr lang="it-IT" sz="1200" dirty="0">
                  <a:solidFill>
                    <a:schemeClr val="tx1"/>
                  </a:solidFill>
                  <a:effectLst/>
                  <a:latin typeface="Calibri" pitchFamily="34" charset="0"/>
                </a:rPr>
                <a:t> and </a:t>
              </a:r>
              <a:r>
                <a:rPr lang="it-IT" sz="1200" dirty="0" err="1">
                  <a:solidFill>
                    <a:schemeClr val="tx1"/>
                  </a:solidFill>
                  <a:effectLst/>
                  <a:latin typeface="Calibri" pitchFamily="34" charset="0"/>
                </a:rPr>
                <a:t>Igarashi</a:t>
              </a:r>
              <a:r>
                <a:rPr lang="it-IT" sz="1200" dirty="0">
                  <a:solidFill>
                    <a:schemeClr val="tx1"/>
                  </a:solidFill>
                  <a:effectLst/>
                  <a:latin typeface="Calibri" pitchFamily="34" charset="0"/>
                </a:rPr>
                <a:t>, 2000, EPSL)</a:t>
              </a:r>
            </a:p>
          </p:txBody>
        </p:sp>
      </p:grpSp>
      <p:sp>
        <p:nvSpPr>
          <p:cNvPr id="138" name="Oval 225"/>
          <p:cNvSpPr>
            <a:spLocks noChangeAspect="1" noChangeArrowheads="1"/>
          </p:cNvSpPr>
          <p:nvPr/>
        </p:nvSpPr>
        <p:spPr bwMode="auto">
          <a:xfrm>
            <a:off x="1101725" y="1500188"/>
            <a:ext cx="160338" cy="160337"/>
          </a:xfrm>
          <a:prstGeom prst="ellipse">
            <a:avLst/>
          </a:prstGeom>
          <a:solidFill>
            <a:srgbClr val="FF66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39" name="Oval 226"/>
          <p:cNvSpPr>
            <a:spLocks noChangeAspect="1" noChangeArrowheads="1"/>
          </p:cNvSpPr>
          <p:nvPr/>
        </p:nvSpPr>
        <p:spPr bwMode="auto">
          <a:xfrm>
            <a:off x="1101725" y="1720850"/>
            <a:ext cx="160338"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0" name="Text Box 227"/>
          <p:cNvSpPr txBox="1">
            <a:spLocks noChangeAspect="1" noChangeArrowheads="1"/>
          </p:cNvSpPr>
          <p:nvPr/>
        </p:nvSpPr>
        <p:spPr bwMode="auto">
          <a:xfrm>
            <a:off x="1495054" y="1438275"/>
            <a:ext cx="2545504" cy="338554"/>
          </a:xfrm>
          <a:prstGeom prst="rect">
            <a:avLst/>
          </a:prstGeom>
          <a:noFill/>
          <a:ln w="9525">
            <a:noFill/>
            <a:miter lim="800000"/>
            <a:headEnd/>
            <a:tailEnd/>
          </a:ln>
        </p:spPr>
        <p:txBody>
          <a:bodyPr wrap="none">
            <a:spAutoFit/>
          </a:bodyPr>
          <a:lstStyle/>
          <a:p>
            <a:r>
              <a:rPr lang="it-IT" sz="1600">
                <a:solidFill>
                  <a:schemeClr val="tx1"/>
                </a:solidFill>
                <a:effectLst/>
                <a:latin typeface="Calibri" pitchFamily="34" charset="0"/>
              </a:rPr>
              <a:t>OIB</a:t>
            </a:r>
            <a:r>
              <a:rPr lang="it-IT" sz="1200">
                <a:solidFill>
                  <a:schemeClr val="tx1"/>
                </a:solidFill>
                <a:effectLst/>
                <a:latin typeface="Calibri" pitchFamily="34" charset="0"/>
              </a:rPr>
              <a:t> (Ozima and Igarashi, 2000, EPSL)</a:t>
            </a:r>
          </a:p>
        </p:txBody>
      </p:sp>
      <p:sp>
        <p:nvSpPr>
          <p:cNvPr id="141" name="Text Box 228"/>
          <p:cNvSpPr txBox="1">
            <a:spLocks noChangeAspect="1" noChangeArrowheads="1"/>
          </p:cNvSpPr>
          <p:nvPr/>
        </p:nvSpPr>
        <p:spPr bwMode="auto">
          <a:xfrm>
            <a:off x="1473643" y="1636713"/>
            <a:ext cx="3001078" cy="338554"/>
          </a:xfrm>
          <a:prstGeom prst="rect">
            <a:avLst/>
          </a:prstGeom>
          <a:noFill/>
          <a:ln w="9525">
            <a:noFill/>
            <a:miter lim="800000"/>
            <a:headEnd/>
            <a:tailEnd/>
          </a:ln>
        </p:spPr>
        <p:txBody>
          <a:bodyPr wrap="none">
            <a:spAutoFit/>
          </a:bodyPr>
          <a:lstStyle/>
          <a:p>
            <a:r>
              <a:rPr lang="it-IT" sz="1600" dirty="0">
                <a:solidFill>
                  <a:schemeClr val="tx1"/>
                </a:solidFill>
                <a:effectLst/>
                <a:latin typeface="Calibri" pitchFamily="34" charset="0"/>
              </a:rPr>
              <a:t>OIB</a:t>
            </a:r>
            <a:r>
              <a:rPr lang="it-IT" sz="1200" dirty="0">
                <a:solidFill>
                  <a:schemeClr val="tx1"/>
                </a:solidFill>
                <a:effectLst/>
                <a:latin typeface="Calibri" pitchFamily="34" charset="0"/>
              </a:rPr>
              <a:t> (Hawaii, </a:t>
            </a:r>
            <a:r>
              <a:rPr lang="it-IT" sz="1200" dirty="0" err="1">
                <a:solidFill>
                  <a:schemeClr val="tx1"/>
                </a:solidFill>
                <a:effectLst/>
                <a:latin typeface="Calibri" pitchFamily="34" charset="0"/>
              </a:rPr>
              <a:t>Hanyu</a:t>
            </a:r>
            <a:r>
              <a:rPr lang="it-IT" sz="1200" dirty="0">
                <a:solidFill>
                  <a:schemeClr val="tx1"/>
                </a:solidFill>
                <a:effectLst/>
                <a:latin typeface="Calibri" pitchFamily="34" charset="0"/>
              </a:rPr>
              <a:t> et al., 2005, </a:t>
            </a:r>
            <a:r>
              <a:rPr lang="it-IT" sz="1200" dirty="0" err="1">
                <a:solidFill>
                  <a:schemeClr val="tx1"/>
                </a:solidFill>
                <a:effectLst/>
                <a:latin typeface="Calibri" pitchFamily="34" charset="0"/>
              </a:rPr>
              <a:t>Chem</a:t>
            </a:r>
            <a:r>
              <a:rPr lang="it-IT" sz="1200" dirty="0">
                <a:solidFill>
                  <a:schemeClr val="tx1"/>
                </a:solidFill>
                <a:effectLst/>
                <a:latin typeface="Calibri" pitchFamily="34" charset="0"/>
              </a:rPr>
              <a:t> </a:t>
            </a:r>
            <a:r>
              <a:rPr lang="it-IT" sz="1200" dirty="0" err="1">
                <a:solidFill>
                  <a:schemeClr val="tx1"/>
                </a:solidFill>
                <a:effectLst/>
                <a:latin typeface="Calibri" pitchFamily="34" charset="0"/>
              </a:rPr>
              <a:t>Geol</a:t>
            </a:r>
            <a:r>
              <a:rPr lang="it-IT" sz="1200" dirty="0">
                <a:solidFill>
                  <a:schemeClr val="tx1"/>
                </a:solidFill>
                <a:effectLst/>
                <a:latin typeface="Calibri" pitchFamily="34" charset="0"/>
              </a:rPr>
              <a:t>)</a:t>
            </a:r>
          </a:p>
        </p:txBody>
      </p:sp>
      <p:sp>
        <p:nvSpPr>
          <p:cNvPr id="142" name="Text Box 229"/>
          <p:cNvSpPr txBox="1">
            <a:spLocks noChangeAspect="1" noChangeArrowheads="1"/>
          </p:cNvSpPr>
          <p:nvPr/>
        </p:nvSpPr>
        <p:spPr bwMode="auto">
          <a:xfrm>
            <a:off x="3613513" y="5635625"/>
            <a:ext cx="2767874" cy="646331"/>
          </a:xfrm>
          <a:prstGeom prst="rect">
            <a:avLst/>
          </a:prstGeom>
          <a:noFill/>
          <a:ln w="9525">
            <a:noFill/>
            <a:miter lim="800000"/>
            <a:headEnd/>
            <a:tailEnd/>
          </a:ln>
        </p:spPr>
        <p:txBody>
          <a:bodyPr wrap="none">
            <a:spAutoFit/>
          </a:bodyPr>
          <a:lstStyle/>
          <a:p>
            <a:pPr>
              <a:defRPr/>
            </a:pPr>
            <a:r>
              <a:rPr lang="it-IT" sz="3600" baseline="300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4</a:t>
            </a:r>
            <a:r>
              <a:rPr lang="it-IT" sz="36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He</a:t>
            </a:r>
            <a:r>
              <a:rPr lang="it-IT" sz="28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 (cm</a:t>
            </a:r>
            <a:r>
              <a:rPr lang="it-IT" sz="2800" baseline="300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3</a:t>
            </a:r>
            <a:r>
              <a:rPr lang="it-IT" sz="28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 STP g</a:t>
            </a:r>
            <a:r>
              <a:rPr lang="it-IT" sz="2800" baseline="300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-1</a:t>
            </a:r>
            <a:r>
              <a:rPr lang="it-IT" sz="28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a:t>
            </a:r>
            <a:endParaRPr lang="it-IT" sz="2800" baseline="300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43" name="Oval 28"/>
          <p:cNvSpPr>
            <a:spLocks noChangeAspect="1" noChangeArrowheads="1"/>
          </p:cNvSpPr>
          <p:nvPr/>
        </p:nvSpPr>
        <p:spPr bwMode="auto">
          <a:xfrm>
            <a:off x="2060575" y="4548188"/>
            <a:ext cx="160338"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nvGrpSpPr>
          <p:cNvPr id="144" name="Group 336"/>
          <p:cNvGrpSpPr>
            <a:grpSpLocks noChangeAspect="1"/>
          </p:cNvGrpSpPr>
          <p:nvPr/>
        </p:nvGrpSpPr>
        <p:grpSpPr bwMode="auto">
          <a:xfrm>
            <a:off x="917575" y="965200"/>
            <a:ext cx="88900" cy="4076700"/>
            <a:chOff x="-33" y="176"/>
            <a:chExt cx="63" cy="2853"/>
          </a:xfrm>
        </p:grpSpPr>
        <p:grpSp>
          <p:nvGrpSpPr>
            <p:cNvPr id="145" name="Group 286"/>
            <p:cNvGrpSpPr>
              <a:grpSpLocks noChangeAspect="1"/>
            </p:cNvGrpSpPr>
            <p:nvPr/>
          </p:nvGrpSpPr>
          <p:grpSpPr bwMode="auto">
            <a:xfrm>
              <a:off x="-33" y="2607"/>
              <a:ext cx="63" cy="422"/>
              <a:chOff x="885" y="2607"/>
              <a:chExt cx="63" cy="422"/>
            </a:xfrm>
          </p:grpSpPr>
          <p:sp>
            <p:nvSpPr>
              <p:cNvPr id="186" name="Line 287"/>
              <p:cNvSpPr>
                <a:spLocks noChangeAspect="1" noChangeShapeType="1"/>
              </p:cNvSpPr>
              <p:nvPr/>
            </p:nvSpPr>
            <p:spPr bwMode="auto">
              <a:xfrm>
                <a:off x="885" y="302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7" name="Line 288"/>
              <p:cNvSpPr>
                <a:spLocks noChangeAspect="1" noChangeShapeType="1"/>
              </p:cNvSpPr>
              <p:nvPr/>
            </p:nvSpPr>
            <p:spPr bwMode="auto">
              <a:xfrm>
                <a:off x="885" y="2921"/>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8" name="Line 289"/>
              <p:cNvSpPr>
                <a:spLocks noChangeAspect="1" noChangeShapeType="1"/>
              </p:cNvSpPr>
              <p:nvPr/>
            </p:nvSpPr>
            <p:spPr bwMode="auto">
              <a:xfrm>
                <a:off x="885" y="2848"/>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9" name="Line 290"/>
              <p:cNvSpPr>
                <a:spLocks noChangeAspect="1" noChangeShapeType="1"/>
              </p:cNvSpPr>
              <p:nvPr/>
            </p:nvSpPr>
            <p:spPr bwMode="auto">
              <a:xfrm>
                <a:off x="885" y="2786"/>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0" name="Line 291"/>
              <p:cNvSpPr>
                <a:spLocks noChangeAspect="1" noChangeShapeType="1"/>
              </p:cNvSpPr>
              <p:nvPr/>
            </p:nvSpPr>
            <p:spPr bwMode="auto">
              <a:xfrm>
                <a:off x="885" y="2740"/>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1" name="Line 292"/>
              <p:cNvSpPr>
                <a:spLocks noChangeAspect="1" noChangeShapeType="1"/>
              </p:cNvSpPr>
              <p:nvPr/>
            </p:nvSpPr>
            <p:spPr bwMode="auto">
              <a:xfrm>
                <a:off x="885" y="269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2" name="Line 293"/>
              <p:cNvSpPr>
                <a:spLocks noChangeAspect="1" noChangeShapeType="1"/>
              </p:cNvSpPr>
              <p:nvPr/>
            </p:nvSpPr>
            <p:spPr bwMode="auto">
              <a:xfrm>
                <a:off x="885" y="2662"/>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3" name="Line 294"/>
              <p:cNvSpPr>
                <a:spLocks noChangeAspect="1" noChangeShapeType="1"/>
              </p:cNvSpPr>
              <p:nvPr/>
            </p:nvSpPr>
            <p:spPr bwMode="auto">
              <a:xfrm>
                <a:off x="885" y="2635"/>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4" name="Line 295"/>
              <p:cNvSpPr>
                <a:spLocks noChangeAspect="1" noChangeShapeType="1"/>
              </p:cNvSpPr>
              <p:nvPr/>
            </p:nvSpPr>
            <p:spPr bwMode="auto">
              <a:xfrm>
                <a:off x="885" y="2607"/>
                <a:ext cx="6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146" name="Group 296"/>
            <p:cNvGrpSpPr>
              <a:grpSpLocks noChangeAspect="1"/>
            </p:cNvGrpSpPr>
            <p:nvPr/>
          </p:nvGrpSpPr>
          <p:grpSpPr bwMode="auto">
            <a:xfrm>
              <a:off x="-33" y="1998"/>
              <a:ext cx="63" cy="422"/>
              <a:chOff x="885" y="2607"/>
              <a:chExt cx="63" cy="422"/>
            </a:xfrm>
          </p:grpSpPr>
          <p:sp>
            <p:nvSpPr>
              <p:cNvPr id="177" name="Line 297"/>
              <p:cNvSpPr>
                <a:spLocks noChangeAspect="1" noChangeShapeType="1"/>
              </p:cNvSpPr>
              <p:nvPr/>
            </p:nvSpPr>
            <p:spPr bwMode="auto">
              <a:xfrm>
                <a:off x="885" y="302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8" name="Line 298"/>
              <p:cNvSpPr>
                <a:spLocks noChangeAspect="1" noChangeShapeType="1"/>
              </p:cNvSpPr>
              <p:nvPr/>
            </p:nvSpPr>
            <p:spPr bwMode="auto">
              <a:xfrm>
                <a:off x="885" y="2921"/>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9" name="Line 299"/>
              <p:cNvSpPr>
                <a:spLocks noChangeAspect="1" noChangeShapeType="1"/>
              </p:cNvSpPr>
              <p:nvPr/>
            </p:nvSpPr>
            <p:spPr bwMode="auto">
              <a:xfrm>
                <a:off x="885" y="2848"/>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0" name="Line 300"/>
              <p:cNvSpPr>
                <a:spLocks noChangeAspect="1" noChangeShapeType="1"/>
              </p:cNvSpPr>
              <p:nvPr/>
            </p:nvSpPr>
            <p:spPr bwMode="auto">
              <a:xfrm>
                <a:off x="885" y="2786"/>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1" name="Line 301"/>
              <p:cNvSpPr>
                <a:spLocks noChangeAspect="1" noChangeShapeType="1"/>
              </p:cNvSpPr>
              <p:nvPr/>
            </p:nvSpPr>
            <p:spPr bwMode="auto">
              <a:xfrm>
                <a:off x="885" y="2740"/>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2" name="Line 302"/>
              <p:cNvSpPr>
                <a:spLocks noChangeAspect="1" noChangeShapeType="1"/>
              </p:cNvSpPr>
              <p:nvPr/>
            </p:nvSpPr>
            <p:spPr bwMode="auto">
              <a:xfrm>
                <a:off x="885" y="269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3" name="Line 303"/>
              <p:cNvSpPr>
                <a:spLocks noChangeAspect="1" noChangeShapeType="1"/>
              </p:cNvSpPr>
              <p:nvPr/>
            </p:nvSpPr>
            <p:spPr bwMode="auto">
              <a:xfrm>
                <a:off x="885" y="2663"/>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4" name="Line 304"/>
              <p:cNvSpPr>
                <a:spLocks noChangeAspect="1" noChangeShapeType="1"/>
              </p:cNvSpPr>
              <p:nvPr/>
            </p:nvSpPr>
            <p:spPr bwMode="auto">
              <a:xfrm>
                <a:off x="885" y="2635"/>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85" name="Line 305"/>
              <p:cNvSpPr>
                <a:spLocks noChangeAspect="1" noChangeShapeType="1"/>
              </p:cNvSpPr>
              <p:nvPr/>
            </p:nvSpPr>
            <p:spPr bwMode="auto">
              <a:xfrm>
                <a:off x="885" y="2607"/>
                <a:ext cx="6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147" name="Group 306"/>
            <p:cNvGrpSpPr>
              <a:grpSpLocks noChangeAspect="1"/>
            </p:cNvGrpSpPr>
            <p:nvPr/>
          </p:nvGrpSpPr>
          <p:grpSpPr bwMode="auto">
            <a:xfrm>
              <a:off x="-33" y="1389"/>
              <a:ext cx="63" cy="422"/>
              <a:chOff x="885" y="2607"/>
              <a:chExt cx="63" cy="422"/>
            </a:xfrm>
          </p:grpSpPr>
          <p:sp>
            <p:nvSpPr>
              <p:cNvPr id="168" name="Line 307"/>
              <p:cNvSpPr>
                <a:spLocks noChangeAspect="1" noChangeShapeType="1"/>
              </p:cNvSpPr>
              <p:nvPr/>
            </p:nvSpPr>
            <p:spPr bwMode="auto">
              <a:xfrm>
                <a:off x="885" y="302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9" name="Line 308"/>
              <p:cNvSpPr>
                <a:spLocks noChangeAspect="1" noChangeShapeType="1"/>
              </p:cNvSpPr>
              <p:nvPr/>
            </p:nvSpPr>
            <p:spPr bwMode="auto">
              <a:xfrm>
                <a:off x="885" y="2924"/>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0" name="Line 309"/>
              <p:cNvSpPr>
                <a:spLocks noChangeAspect="1" noChangeShapeType="1"/>
              </p:cNvSpPr>
              <p:nvPr/>
            </p:nvSpPr>
            <p:spPr bwMode="auto">
              <a:xfrm>
                <a:off x="885" y="2848"/>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1" name="Line 310"/>
              <p:cNvSpPr>
                <a:spLocks noChangeAspect="1" noChangeShapeType="1"/>
              </p:cNvSpPr>
              <p:nvPr/>
            </p:nvSpPr>
            <p:spPr bwMode="auto">
              <a:xfrm>
                <a:off x="885" y="2786"/>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2" name="Line 311"/>
              <p:cNvSpPr>
                <a:spLocks noChangeAspect="1" noChangeShapeType="1"/>
              </p:cNvSpPr>
              <p:nvPr/>
            </p:nvSpPr>
            <p:spPr bwMode="auto">
              <a:xfrm>
                <a:off x="885" y="2743"/>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3" name="Line 312"/>
              <p:cNvSpPr>
                <a:spLocks noChangeAspect="1" noChangeShapeType="1"/>
              </p:cNvSpPr>
              <p:nvPr/>
            </p:nvSpPr>
            <p:spPr bwMode="auto">
              <a:xfrm>
                <a:off x="885" y="269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4" name="Line 313"/>
              <p:cNvSpPr>
                <a:spLocks noChangeAspect="1" noChangeShapeType="1"/>
              </p:cNvSpPr>
              <p:nvPr/>
            </p:nvSpPr>
            <p:spPr bwMode="auto">
              <a:xfrm>
                <a:off x="885" y="2663"/>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5" name="Line 314"/>
              <p:cNvSpPr>
                <a:spLocks noChangeAspect="1" noChangeShapeType="1"/>
              </p:cNvSpPr>
              <p:nvPr/>
            </p:nvSpPr>
            <p:spPr bwMode="auto">
              <a:xfrm>
                <a:off x="885" y="2635"/>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76" name="Line 315"/>
              <p:cNvSpPr>
                <a:spLocks noChangeAspect="1" noChangeShapeType="1"/>
              </p:cNvSpPr>
              <p:nvPr/>
            </p:nvSpPr>
            <p:spPr bwMode="auto">
              <a:xfrm>
                <a:off x="885" y="2607"/>
                <a:ext cx="6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148" name="Group 316"/>
            <p:cNvGrpSpPr>
              <a:grpSpLocks noChangeAspect="1"/>
            </p:cNvGrpSpPr>
            <p:nvPr/>
          </p:nvGrpSpPr>
          <p:grpSpPr bwMode="auto">
            <a:xfrm>
              <a:off x="-33" y="780"/>
              <a:ext cx="63" cy="422"/>
              <a:chOff x="885" y="2607"/>
              <a:chExt cx="63" cy="422"/>
            </a:xfrm>
          </p:grpSpPr>
          <p:sp>
            <p:nvSpPr>
              <p:cNvPr id="159" name="Line 317"/>
              <p:cNvSpPr>
                <a:spLocks noChangeAspect="1" noChangeShapeType="1"/>
              </p:cNvSpPr>
              <p:nvPr/>
            </p:nvSpPr>
            <p:spPr bwMode="auto">
              <a:xfrm>
                <a:off x="885" y="3035"/>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0" name="Line 318"/>
              <p:cNvSpPr>
                <a:spLocks noChangeAspect="1" noChangeShapeType="1"/>
              </p:cNvSpPr>
              <p:nvPr/>
            </p:nvSpPr>
            <p:spPr bwMode="auto">
              <a:xfrm>
                <a:off x="885" y="2924"/>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1" name="Line 319"/>
              <p:cNvSpPr>
                <a:spLocks noChangeAspect="1" noChangeShapeType="1"/>
              </p:cNvSpPr>
              <p:nvPr/>
            </p:nvSpPr>
            <p:spPr bwMode="auto">
              <a:xfrm>
                <a:off x="885" y="2848"/>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2" name="Line 320"/>
              <p:cNvSpPr>
                <a:spLocks noChangeAspect="1" noChangeShapeType="1"/>
              </p:cNvSpPr>
              <p:nvPr/>
            </p:nvSpPr>
            <p:spPr bwMode="auto">
              <a:xfrm>
                <a:off x="885" y="2786"/>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3" name="Line 321"/>
              <p:cNvSpPr>
                <a:spLocks noChangeAspect="1" noChangeShapeType="1"/>
              </p:cNvSpPr>
              <p:nvPr/>
            </p:nvSpPr>
            <p:spPr bwMode="auto">
              <a:xfrm>
                <a:off x="885" y="2743"/>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4" name="Line 322"/>
              <p:cNvSpPr>
                <a:spLocks noChangeAspect="1" noChangeShapeType="1"/>
              </p:cNvSpPr>
              <p:nvPr/>
            </p:nvSpPr>
            <p:spPr bwMode="auto">
              <a:xfrm>
                <a:off x="885" y="2703"/>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5" name="Line 323"/>
              <p:cNvSpPr>
                <a:spLocks noChangeAspect="1" noChangeShapeType="1"/>
              </p:cNvSpPr>
              <p:nvPr/>
            </p:nvSpPr>
            <p:spPr bwMode="auto">
              <a:xfrm>
                <a:off x="885" y="2663"/>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6" name="Line 324"/>
              <p:cNvSpPr>
                <a:spLocks noChangeAspect="1" noChangeShapeType="1"/>
              </p:cNvSpPr>
              <p:nvPr/>
            </p:nvSpPr>
            <p:spPr bwMode="auto">
              <a:xfrm>
                <a:off x="885" y="2635"/>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67" name="Line 325"/>
              <p:cNvSpPr>
                <a:spLocks noChangeAspect="1" noChangeShapeType="1"/>
              </p:cNvSpPr>
              <p:nvPr/>
            </p:nvSpPr>
            <p:spPr bwMode="auto">
              <a:xfrm>
                <a:off x="885" y="2607"/>
                <a:ext cx="6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nvGrpSpPr>
            <p:cNvPr id="149" name="Group 326"/>
            <p:cNvGrpSpPr>
              <a:grpSpLocks noChangeAspect="1"/>
            </p:cNvGrpSpPr>
            <p:nvPr/>
          </p:nvGrpSpPr>
          <p:grpSpPr bwMode="auto">
            <a:xfrm>
              <a:off x="-33" y="176"/>
              <a:ext cx="63" cy="422"/>
              <a:chOff x="885" y="2607"/>
              <a:chExt cx="63" cy="422"/>
            </a:xfrm>
          </p:grpSpPr>
          <p:sp>
            <p:nvSpPr>
              <p:cNvPr id="150" name="Line 327"/>
              <p:cNvSpPr>
                <a:spLocks noChangeAspect="1" noChangeShapeType="1"/>
              </p:cNvSpPr>
              <p:nvPr/>
            </p:nvSpPr>
            <p:spPr bwMode="auto">
              <a:xfrm>
                <a:off x="885" y="302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1" name="Line 328"/>
              <p:cNvSpPr>
                <a:spLocks noChangeAspect="1" noChangeShapeType="1"/>
              </p:cNvSpPr>
              <p:nvPr/>
            </p:nvSpPr>
            <p:spPr bwMode="auto">
              <a:xfrm>
                <a:off x="885" y="2921"/>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2" name="Line 329"/>
              <p:cNvSpPr>
                <a:spLocks noChangeAspect="1" noChangeShapeType="1"/>
              </p:cNvSpPr>
              <p:nvPr/>
            </p:nvSpPr>
            <p:spPr bwMode="auto">
              <a:xfrm>
                <a:off x="885" y="2848"/>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3" name="Line 330"/>
              <p:cNvSpPr>
                <a:spLocks noChangeAspect="1" noChangeShapeType="1"/>
              </p:cNvSpPr>
              <p:nvPr/>
            </p:nvSpPr>
            <p:spPr bwMode="auto">
              <a:xfrm>
                <a:off x="885" y="2786"/>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4" name="Line 331"/>
              <p:cNvSpPr>
                <a:spLocks noChangeAspect="1" noChangeShapeType="1"/>
              </p:cNvSpPr>
              <p:nvPr/>
            </p:nvSpPr>
            <p:spPr bwMode="auto">
              <a:xfrm>
                <a:off x="885" y="2740"/>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5" name="Line 332"/>
              <p:cNvSpPr>
                <a:spLocks noChangeAspect="1" noChangeShapeType="1"/>
              </p:cNvSpPr>
              <p:nvPr/>
            </p:nvSpPr>
            <p:spPr bwMode="auto">
              <a:xfrm>
                <a:off x="885" y="2699"/>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6" name="Line 333"/>
              <p:cNvSpPr>
                <a:spLocks noChangeAspect="1" noChangeShapeType="1"/>
              </p:cNvSpPr>
              <p:nvPr/>
            </p:nvSpPr>
            <p:spPr bwMode="auto">
              <a:xfrm>
                <a:off x="885" y="2663"/>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7" name="Line 334"/>
              <p:cNvSpPr>
                <a:spLocks noChangeAspect="1" noChangeShapeType="1"/>
              </p:cNvSpPr>
              <p:nvPr/>
            </p:nvSpPr>
            <p:spPr bwMode="auto">
              <a:xfrm>
                <a:off x="885" y="2635"/>
                <a:ext cx="36"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58" name="Line 335"/>
              <p:cNvSpPr>
                <a:spLocks noChangeAspect="1" noChangeShapeType="1"/>
              </p:cNvSpPr>
              <p:nvPr/>
            </p:nvSpPr>
            <p:spPr bwMode="auto">
              <a:xfrm>
                <a:off x="885" y="2607"/>
                <a:ext cx="63" cy="0"/>
              </a:xfrm>
              <a:prstGeom prst="line">
                <a:avLst/>
              </a:prstGeom>
              <a:noFill/>
              <a:ln w="19050">
                <a:solidFill>
                  <a:schemeClr val="tx1"/>
                </a:solidFill>
                <a:round/>
                <a:headEnd/>
                <a:tailEnd/>
              </a:ln>
            </p:spPr>
            <p:txBody>
              <a:bodyP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grpSp>
      <p:sp>
        <p:nvSpPr>
          <p:cNvPr id="195" name="Oval 391"/>
          <p:cNvSpPr>
            <a:spLocks noChangeAspect="1" noChangeArrowheads="1"/>
          </p:cNvSpPr>
          <p:nvPr/>
        </p:nvSpPr>
        <p:spPr bwMode="auto">
          <a:xfrm>
            <a:off x="4132263" y="27320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6" name="Oval 392"/>
          <p:cNvSpPr>
            <a:spLocks noChangeAspect="1" noChangeArrowheads="1"/>
          </p:cNvSpPr>
          <p:nvPr/>
        </p:nvSpPr>
        <p:spPr bwMode="auto">
          <a:xfrm>
            <a:off x="4214813" y="30559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7" name="Oval 393"/>
          <p:cNvSpPr>
            <a:spLocks noChangeAspect="1" noChangeArrowheads="1"/>
          </p:cNvSpPr>
          <p:nvPr/>
        </p:nvSpPr>
        <p:spPr bwMode="auto">
          <a:xfrm>
            <a:off x="4087813" y="35829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8" name="Oval 394"/>
          <p:cNvSpPr>
            <a:spLocks noChangeAspect="1" noChangeArrowheads="1"/>
          </p:cNvSpPr>
          <p:nvPr/>
        </p:nvSpPr>
        <p:spPr bwMode="auto">
          <a:xfrm>
            <a:off x="4360863" y="35194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199" name="Oval 395"/>
          <p:cNvSpPr>
            <a:spLocks noChangeAspect="1" noChangeArrowheads="1"/>
          </p:cNvSpPr>
          <p:nvPr/>
        </p:nvSpPr>
        <p:spPr bwMode="auto">
          <a:xfrm>
            <a:off x="4659313" y="36528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0" name="Oval 396"/>
          <p:cNvSpPr>
            <a:spLocks noChangeAspect="1" noChangeArrowheads="1"/>
          </p:cNvSpPr>
          <p:nvPr/>
        </p:nvSpPr>
        <p:spPr bwMode="auto">
          <a:xfrm>
            <a:off x="5148263" y="31765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1" name="Oval 397"/>
          <p:cNvSpPr>
            <a:spLocks noChangeAspect="1" noChangeArrowheads="1"/>
          </p:cNvSpPr>
          <p:nvPr/>
        </p:nvSpPr>
        <p:spPr bwMode="auto">
          <a:xfrm>
            <a:off x="5446713" y="30305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2" name="Oval 398"/>
          <p:cNvSpPr>
            <a:spLocks noChangeAspect="1" noChangeArrowheads="1"/>
          </p:cNvSpPr>
          <p:nvPr/>
        </p:nvSpPr>
        <p:spPr bwMode="auto">
          <a:xfrm>
            <a:off x="5561013" y="31829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3" name="Oval 399"/>
          <p:cNvSpPr>
            <a:spLocks noChangeAspect="1" noChangeArrowheads="1"/>
          </p:cNvSpPr>
          <p:nvPr/>
        </p:nvSpPr>
        <p:spPr bwMode="auto">
          <a:xfrm>
            <a:off x="5668963" y="30178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4" name="Oval 400"/>
          <p:cNvSpPr>
            <a:spLocks noChangeAspect="1" noChangeArrowheads="1"/>
          </p:cNvSpPr>
          <p:nvPr/>
        </p:nvSpPr>
        <p:spPr bwMode="auto">
          <a:xfrm>
            <a:off x="5497513" y="26177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5" name="Oval 401"/>
          <p:cNvSpPr>
            <a:spLocks noChangeAspect="1" noChangeArrowheads="1"/>
          </p:cNvSpPr>
          <p:nvPr/>
        </p:nvSpPr>
        <p:spPr bwMode="auto">
          <a:xfrm>
            <a:off x="5357813" y="25288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6" name="Oval 402"/>
          <p:cNvSpPr>
            <a:spLocks noChangeAspect="1" noChangeArrowheads="1"/>
          </p:cNvSpPr>
          <p:nvPr/>
        </p:nvSpPr>
        <p:spPr bwMode="auto">
          <a:xfrm>
            <a:off x="5167313" y="25225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7" name="Oval 403"/>
          <p:cNvSpPr>
            <a:spLocks noChangeAspect="1" noChangeArrowheads="1"/>
          </p:cNvSpPr>
          <p:nvPr/>
        </p:nvSpPr>
        <p:spPr bwMode="auto">
          <a:xfrm>
            <a:off x="5211763" y="24399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8" name="Oval 404"/>
          <p:cNvSpPr>
            <a:spLocks noChangeAspect="1" noChangeArrowheads="1"/>
          </p:cNvSpPr>
          <p:nvPr/>
        </p:nvSpPr>
        <p:spPr bwMode="auto">
          <a:xfrm>
            <a:off x="5243513" y="23066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09" name="Oval 405"/>
          <p:cNvSpPr>
            <a:spLocks noChangeAspect="1" noChangeArrowheads="1"/>
          </p:cNvSpPr>
          <p:nvPr/>
        </p:nvSpPr>
        <p:spPr bwMode="auto">
          <a:xfrm>
            <a:off x="5148263" y="22748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0" name="Oval 406"/>
          <p:cNvSpPr>
            <a:spLocks noChangeAspect="1" noChangeArrowheads="1"/>
          </p:cNvSpPr>
          <p:nvPr/>
        </p:nvSpPr>
        <p:spPr bwMode="auto">
          <a:xfrm>
            <a:off x="5757863" y="22621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1" name="Oval 407"/>
          <p:cNvSpPr>
            <a:spLocks noChangeAspect="1" noChangeArrowheads="1"/>
          </p:cNvSpPr>
          <p:nvPr/>
        </p:nvSpPr>
        <p:spPr bwMode="auto">
          <a:xfrm>
            <a:off x="6005513" y="24272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2" name="Oval 408"/>
          <p:cNvSpPr>
            <a:spLocks noChangeAspect="1" noChangeArrowheads="1"/>
          </p:cNvSpPr>
          <p:nvPr/>
        </p:nvSpPr>
        <p:spPr bwMode="auto">
          <a:xfrm>
            <a:off x="5897563" y="27384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3" name="Oval 409"/>
          <p:cNvSpPr>
            <a:spLocks noChangeAspect="1" noChangeArrowheads="1"/>
          </p:cNvSpPr>
          <p:nvPr/>
        </p:nvSpPr>
        <p:spPr bwMode="auto">
          <a:xfrm>
            <a:off x="5916613" y="28019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4" name="Oval 410"/>
          <p:cNvSpPr>
            <a:spLocks noChangeAspect="1" noChangeArrowheads="1"/>
          </p:cNvSpPr>
          <p:nvPr/>
        </p:nvSpPr>
        <p:spPr bwMode="auto">
          <a:xfrm>
            <a:off x="6011863" y="27701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5" name="Oval 411"/>
          <p:cNvSpPr>
            <a:spLocks noChangeAspect="1" noChangeArrowheads="1"/>
          </p:cNvSpPr>
          <p:nvPr/>
        </p:nvSpPr>
        <p:spPr bwMode="auto">
          <a:xfrm>
            <a:off x="6049963" y="28336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6" name="Oval 412"/>
          <p:cNvSpPr>
            <a:spLocks noChangeAspect="1" noChangeArrowheads="1"/>
          </p:cNvSpPr>
          <p:nvPr/>
        </p:nvSpPr>
        <p:spPr bwMode="auto">
          <a:xfrm>
            <a:off x="5865813" y="28908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7" name="Oval 413"/>
          <p:cNvSpPr>
            <a:spLocks noChangeAspect="1" noChangeArrowheads="1"/>
          </p:cNvSpPr>
          <p:nvPr/>
        </p:nvSpPr>
        <p:spPr bwMode="auto">
          <a:xfrm>
            <a:off x="5776913" y="28146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8" name="Oval 414"/>
          <p:cNvSpPr>
            <a:spLocks noChangeAspect="1" noChangeArrowheads="1"/>
          </p:cNvSpPr>
          <p:nvPr/>
        </p:nvSpPr>
        <p:spPr bwMode="auto">
          <a:xfrm>
            <a:off x="6049963" y="30178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19" name="Oval 415"/>
          <p:cNvSpPr>
            <a:spLocks noChangeAspect="1" noChangeArrowheads="1"/>
          </p:cNvSpPr>
          <p:nvPr/>
        </p:nvSpPr>
        <p:spPr bwMode="auto">
          <a:xfrm>
            <a:off x="6164263" y="32146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0" name="Oval 416"/>
          <p:cNvSpPr>
            <a:spLocks noChangeAspect="1" noChangeArrowheads="1"/>
          </p:cNvSpPr>
          <p:nvPr/>
        </p:nvSpPr>
        <p:spPr bwMode="auto">
          <a:xfrm>
            <a:off x="6119813" y="35512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1" name="Oval 417"/>
          <p:cNvSpPr>
            <a:spLocks noChangeAspect="1" noChangeArrowheads="1"/>
          </p:cNvSpPr>
          <p:nvPr/>
        </p:nvSpPr>
        <p:spPr bwMode="auto">
          <a:xfrm>
            <a:off x="6678613" y="32273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2" name="Oval 418"/>
          <p:cNvSpPr>
            <a:spLocks noChangeAspect="1" noChangeArrowheads="1"/>
          </p:cNvSpPr>
          <p:nvPr/>
        </p:nvSpPr>
        <p:spPr bwMode="auto">
          <a:xfrm>
            <a:off x="6875463" y="28844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3" name="Oval 419"/>
          <p:cNvSpPr>
            <a:spLocks noChangeAspect="1" noChangeArrowheads="1"/>
          </p:cNvSpPr>
          <p:nvPr/>
        </p:nvSpPr>
        <p:spPr bwMode="auto">
          <a:xfrm>
            <a:off x="6437313" y="26876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4" name="Oval 420"/>
          <p:cNvSpPr>
            <a:spLocks noChangeAspect="1" noChangeArrowheads="1"/>
          </p:cNvSpPr>
          <p:nvPr/>
        </p:nvSpPr>
        <p:spPr bwMode="auto">
          <a:xfrm>
            <a:off x="6557963" y="254158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5" name="Oval 421"/>
          <p:cNvSpPr>
            <a:spLocks noChangeAspect="1" noChangeArrowheads="1"/>
          </p:cNvSpPr>
          <p:nvPr/>
        </p:nvSpPr>
        <p:spPr bwMode="auto">
          <a:xfrm>
            <a:off x="6456363" y="2497138"/>
            <a:ext cx="160337" cy="158750"/>
          </a:xfrm>
          <a:prstGeom prst="ellipse">
            <a:avLst/>
          </a:prstGeom>
          <a:solidFill>
            <a:srgbClr val="FF0000"/>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nvGrpSpPr>
          <p:cNvPr id="226" name="Group 388"/>
          <p:cNvGrpSpPr>
            <a:grpSpLocks/>
          </p:cNvGrpSpPr>
          <p:nvPr/>
        </p:nvGrpSpPr>
        <p:grpSpPr bwMode="auto">
          <a:xfrm>
            <a:off x="4752975" y="1244600"/>
            <a:ext cx="3665538" cy="3792538"/>
            <a:chOff x="2994" y="340"/>
            <a:chExt cx="2309" cy="2389"/>
          </a:xfrm>
        </p:grpSpPr>
        <p:sp>
          <p:nvSpPr>
            <p:cNvPr id="227" name="Oval 147"/>
            <p:cNvSpPr>
              <a:spLocks noChangeAspect="1" noChangeArrowheads="1"/>
            </p:cNvSpPr>
            <p:nvPr/>
          </p:nvSpPr>
          <p:spPr bwMode="auto">
            <a:xfrm>
              <a:off x="3930" y="560"/>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8" name="Oval 148"/>
            <p:cNvSpPr>
              <a:spLocks noChangeAspect="1" noChangeArrowheads="1"/>
            </p:cNvSpPr>
            <p:nvPr/>
          </p:nvSpPr>
          <p:spPr bwMode="auto">
            <a:xfrm>
              <a:off x="3330" y="824"/>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29" name="Oval 149"/>
            <p:cNvSpPr>
              <a:spLocks noChangeAspect="1" noChangeArrowheads="1"/>
            </p:cNvSpPr>
            <p:nvPr/>
          </p:nvSpPr>
          <p:spPr bwMode="auto">
            <a:xfrm>
              <a:off x="2994" y="1621"/>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0" name="Oval 150"/>
            <p:cNvSpPr>
              <a:spLocks noChangeAspect="1" noChangeArrowheads="1"/>
            </p:cNvSpPr>
            <p:nvPr/>
          </p:nvSpPr>
          <p:spPr bwMode="auto">
            <a:xfrm>
              <a:off x="3181" y="1875"/>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1" name="Oval 151"/>
            <p:cNvSpPr>
              <a:spLocks noChangeAspect="1" noChangeArrowheads="1"/>
            </p:cNvSpPr>
            <p:nvPr/>
          </p:nvSpPr>
          <p:spPr bwMode="auto">
            <a:xfrm>
              <a:off x="3152" y="2331"/>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2" name="Oval 152"/>
            <p:cNvSpPr>
              <a:spLocks noChangeAspect="1" noChangeArrowheads="1"/>
            </p:cNvSpPr>
            <p:nvPr/>
          </p:nvSpPr>
          <p:spPr bwMode="auto">
            <a:xfrm>
              <a:off x="3291" y="2628"/>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3" name="Oval 153"/>
            <p:cNvSpPr>
              <a:spLocks noChangeAspect="1" noChangeArrowheads="1"/>
            </p:cNvSpPr>
            <p:nvPr/>
          </p:nvSpPr>
          <p:spPr bwMode="auto">
            <a:xfrm>
              <a:off x="3536" y="1846"/>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4" name="Oval 154"/>
            <p:cNvSpPr>
              <a:spLocks noChangeAspect="1" noChangeArrowheads="1"/>
            </p:cNvSpPr>
            <p:nvPr/>
          </p:nvSpPr>
          <p:spPr bwMode="auto">
            <a:xfrm>
              <a:off x="3996" y="1684"/>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5" name="Oval 155"/>
            <p:cNvSpPr>
              <a:spLocks noChangeAspect="1" noChangeArrowheads="1"/>
            </p:cNvSpPr>
            <p:nvPr/>
          </p:nvSpPr>
          <p:spPr bwMode="auto">
            <a:xfrm>
              <a:off x="4021" y="1487"/>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6" name="Oval 156"/>
            <p:cNvSpPr>
              <a:spLocks noChangeAspect="1" noChangeArrowheads="1"/>
            </p:cNvSpPr>
            <p:nvPr/>
          </p:nvSpPr>
          <p:spPr bwMode="auto">
            <a:xfrm>
              <a:off x="3924" y="1401"/>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7" name="Oval 157"/>
            <p:cNvSpPr>
              <a:spLocks noChangeAspect="1" noChangeArrowheads="1"/>
            </p:cNvSpPr>
            <p:nvPr/>
          </p:nvSpPr>
          <p:spPr bwMode="auto">
            <a:xfrm>
              <a:off x="4064" y="1261"/>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8" name="Oval 158"/>
            <p:cNvSpPr>
              <a:spLocks noChangeAspect="1" noChangeArrowheads="1"/>
            </p:cNvSpPr>
            <p:nvPr/>
          </p:nvSpPr>
          <p:spPr bwMode="auto">
            <a:xfrm>
              <a:off x="4184" y="676"/>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39" name="Oval 159"/>
            <p:cNvSpPr>
              <a:spLocks noChangeAspect="1" noChangeArrowheads="1"/>
            </p:cNvSpPr>
            <p:nvPr/>
          </p:nvSpPr>
          <p:spPr bwMode="auto">
            <a:xfrm>
              <a:off x="4284" y="906"/>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0" name="Oval 160"/>
            <p:cNvSpPr>
              <a:spLocks noChangeAspect="1" noChangeArrowheads="1"/>
            </p:cNvSpPr>
            <p:nvPr/>
          </p:nvSpPr>
          <p:spPr bwMode="auto">
            <a:xfrm>
              <a:off x="4346" y="935"/>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1" name="Oval 161"/>
            <p:cNvSpPr>
              <a:spLocks noChangeAspect="1" noChangeArrowheads="1"/>
            </p:cNvSpPr>
            <p:nvPr/>
          </p:nvSpPr>
          <p:spPr bwMode="auto">
            <a:xfrm>
              <a:off x="4457" y="1156"/>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2" name="Oval 162"/>
            <p:cNvSpPr>
              <a:spLocks noChangeAspect="1" noChangeArrowheads="1"/>
            </p:cNvSpPr>
            <p:nvPr/>
          </p:nvSpPr>
          <p:spPr bwMode="auto">
            <a:xfrm>
              <a:off x="4409" y="1189"/>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3" name="Oval 163"/>
            <p:cNvSpPr>
              <a:spLocks noChangeAspect="1" noChangeArrowheads="1"/>
            </p:cNvSpPr>
            <p:nvPr/>
          </p:nvSpPr>
          <p:spPr bwMode="auto">
            <a:xfrm>
              <a:off x="4486" y="1324"/>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4" name="Oval 164"/>
            <p:cNvSpPr>
              <a:spLocks noChangeAspect="1" noChangeArrowheads="1"/>
            </p:cNvSpPr>
            <p:nvPr/>
          </p:nvSpPr>
          <p:spPr bwMode="auto">
            <a:xfrm>
              <a:off x="4534" y="1286"/>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5" name="Oval 165"/>
            <p:cNvSpPr>
              <a:spLocks noChangeAspect="1" noChangeArrowheads="1"/>
            </p:cNvSpPr>
            <p:nvPr/>
          </p:nvSpPr>
          <p:spPr bwMode="auto">
            <a:xfrm>
              <a:off x="4529" y="1531"/>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6" name="Oval 166"/>
            <p:cNvSpPr>
              <a:spLocks noChangeAspect="1" noChangeArrowheads="1"/>
            </p:cNvSpPr>
            <p:nvPr/>
          </p:nvSpPr>
          <p:spPr bwMode="auto">
            <a:xfrm>
              <a:off x="4414" y="1818"/>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7" name="Oval 167"/>
            <p:cNvSpPr>
              <a:spLocks noChangeAspect="1" noChangeArrowheads="1"/>
            </p:cNvSpPr>
            <p:nvPr/>
          </p:nvSpPr>
          <p:spPr bwMode="auto">
            <a:xfrm>
              <a:off x="4438" y="1890"/>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8" name="Oval 168"/>
            <p:cNvSpPr>
              <a:spLocks noChangeAspect="1" noChangeArrowheads="1"/>
            </p:cNvSpPr>
            <p:nvPr/>
          </p:nvSpPr>
          <p:spPr bwMode="auto">
            <a:xfrm>
              <a:off x="4337" y="1977"/>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49" name="Oval 169"/>
            <p:cNvSpPr>
              <a:spLocks noChangeAspect="1" noChangeArrowheads="1"/>
            </p:cNvSpPr>
            <p:nvPr/>
          </p:nvSpPr>
          <p:spPr bwMode="auto">
            <a:xfrm>
              <a:off x="4289" y="1938"/>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0" name="Oval 170"/>
            <p:cNvSpPr>
              <a:spLocks noChangeAspect="1" noChangeArrowheads="1"/>
            </p:cNvSpPr>
            <p:nvPr/>
          </p:nvSpPr>
          <p:spPr bwMode="auto">
            <a:xfrm>
              <a:off x="4266" y="2015"/>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1" name="Oval 171"/>
            <p:cNvSpPr>
              <a:spLocks noChangeAspect="1" noChangeArrowheads="1"/>
            </p:cNvSpPr>
            <p:nvPr/>
          </p:nvSpPr>
          <p:spPr bwMode="auto">
            <a:xfrm>
              <a:off x="4131" y="1938"/>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2" name="Oval 172"/>
            <p:cNvSpPr>
              <a:spLocks noChangeAspect="1" noChangeArrowheads="1"/>
            </p:cNvSpPr>
            <p:nvPr/>
          </p:nvSpPr>
          <p:spPr bwMode="auto">
            <a:xfrm>
              <a:off x="3943" y="1866"/>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3" name="Oval 173"/>
            <p:cNvSpPr>
              <a:spLocks noChangeAspect="1" noChangeArrowheads="1"/>
            </p:cNvSpPr>
            <p:nvPr/>
          </p:nvSpPr>
          <p:spPr bwMode="auto">
            <a:xfrm>
              <a:off x="4646" y="2020"/>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4" name="Oval 174"/>
            <p:cNvSpPr>
              <a:spLocks noChangeAspect="1" noChangeArrowheads="1"/>
            </p:cNvSpPr>
            <p:nvPr/>
          </p:nvSpPr>
          <p:spPr bwMode="auto">
            <a:xfrm>
              <a:off x="4737" y="1521"/>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5" name="Oval 175"/>
            <p:cNvSpPr>
              <a:spLocks noChangeAspect="1" noChangeArrowheads="1"/>
            </p:cNvSpPr>
            <p:nvPr/>
          </p:nvSpPr>
          <p:spPr bwMode="auto">
            <a:xfrm>
              <a:off x="4785" y="1309"/>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6" name="Oval 176"/>
            <p:cNvSpPr>
              <a:spLocks noChangeAspect="1" noChangeArrowheads="1"/>
            </p:cNvSpPr>
            <p:nvPr/>
          </p:nvSpPr>
          <p:spPr bwMode="auto">
            <a:xfrm>
              <a:off x="5202" y="1583"/>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7" name="Oval 179"/>
            <p:cNvSpPr>
              <a:spLocks noChangeAspect="1" noChangeArrowheads="1"/>
            </p:cNvSpPr>
            <p:nvPr/>
          </p:nvSpPr>
          <p:spPr bwMode="auto">
            <a:xfrm>
              <a:off x="4967" y="1108"/>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8" name="Oval 180"/>
            <p:cNvSpPr>
              <a:spLocks noChangeAspect="1" noChangeArrowheads="1"/>
            </p:cNvSpPr>
            <p:nvPr/>
          </p:nvSpPr>
          <p:spPr bwMode="auto">
            <a:xfrm>
              <a:off x="4910" y="1069"/>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59" name="Oval 181"/>
            <p:cNvSpPr>
              <a:spLocks noChangeAspect="1" noChangeArrowheads="1"/>
            </p:cNvSpPr>
            <p:nvPr/>
          </p:nvSpPr>
          <p:spPr bwMode="auto">
            <a:xfrm>
              <a:off x="4986" y="1036"/>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0" name="Oval 182"/>
            <p:cNvSpPr>
              <a:spLocks noChangeAspect="1" noChangeArrowheads="1"/>
            </p:cNvSpPr>
            <p:nvPr/>
          </p:nvSpPr>
          <p:spPr bwMode="auto">
            <a:xfrm>
              <a:off x="5073" y="867"/>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1" name="Oval 183"/>
            <p:cNvSpPr>
              <a:spLocks noChangeAspect="1" noChangeArrowheads="1"/>
            </p:cNvSpPr>
            <p:nvPr/>
          </p:nvSpPr>
          <p:spPr bwMode="auto">
            <a:xfrm>
              <a:off x="4780" y="910"/>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2" name="Oval 184"/>
            <p:cNvSpPr>
              <a:spLocks noChangeAspect="1" noChangeArrowheads="1"/>
            </p:cNvSpPr>
            <p:nvPr/>
          </p:nvSpPr>
          <p:spPr bwMode="auto">
            <a:xfrm>
              <a:off x="4832" y="877"/>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3" name="Oval 185"/>
            <p:cNvSpPr>
              <a:spLocks noChangeAspect="1" noChangeArrowheads="1"/>
            </p:cNvSpPr>
            <p:nvPr/>
          </p:nvSpPr>
          <p:spPr bwMode="auto">
            <a:xfrm>
              <a:off x="4876" y="637"/>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4" name="Oval 186"/>
            <p:cNvSpPr>
              <a:spLocks noChangeAspect="1" noChangeArrowheads="1"/>
            </p:cNvSpPr>
            <p:nvPr/>
          </p:nvSpPr>
          <p:spPr bwMode="auto">
            <a:xfrm>
              <a:off x="4710" y="642"/>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5" name="Oval 187"/>
            <p:cNvSpPr>
              <a:spLocks noChangeAspect="1" noChangeArrowheads="1"/>
            </p:cNvSpPr>
            <p:nvPr/>
          </p:nvSpPr>
          <p:spPr bwMode="auto">
            <a:xfrm>
              <a:off x="4739" y="556"/>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6" name="Oval 188"/>
            <p:cNvSpPr>
              <a:spLocks noChangeAspect="1" noChangeArrowheads="1"/>
            </p:cNvSpPr>
            <p:nvPr/>
          </p:nvSpPr>
          <p:spPr bwMode="auto">
            <a:xfrm>
              <a:off x="4705" y="498"/>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7" name="Oval 189"/>
            <p:cNvSpPr>
              <a:spLocks noChangeAspect="1" noChangeArrowheads="1"/>
            </p:cNvSpPr>
            <p:nvPr/>
          </p:nvSpPr>
          <p:spPr bwMode="auto">
            <a:xfrm>
              <a:off x="4633" y="474"/>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8" name="Oval 190"/>
            <p:cNvSpPr>
              <a:spLocks noChangeAspect="1" noChangeArrowheads="1"/>
            </p:cNvSpPr>
            <p:nvPr/>
          </p:nvSpPr>
          <p:spPr bwMode="auto">
            <a:xfrm>
              <a:off x="4724" y="340"/>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69" name="Oval 191"/>
            <p:cNvSpPr>
              <a:spLocks noChangeAspect="1" noChangeArrowheads="1"/>
            </p:cNvSpPr>
            <p:nvPr/>
          </p:nvSpPr>
          <p:spPr bwMode="auto">
            <a:xfrm>
              <a:off x="4772" y="498"/>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0" name="Oval 192"/>
            <p:cNvSpPr>
              <a:spLocks noChangeAspect="1" noChangeArrowheads="1"/>
            </p:cNvSpPr>
            <p:nvPr/>
          </p:nvSpPr>
          <p:spPr bwMode="auto">
            <a:xfrm>
              <a:off x="4546" y="748"/>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1" name="Oval 193"/>
            <p:cNvSpPr>
              <a:spLocks noChangeAspect="1" noChangeArrowheads="1"/>
            </p:cNvSpPr>
            <p:nvPr/>
          </p:nvSpPr>
          <p:spPr bwMode="auto">
            <a:xfrm>
              <a:off x="4484" y="896"/>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2" name="Oval 194"/>
            <p:cNvSpPr>
              <a:spLocks noChangeAspect="1" noChangeArrowheads="1"/>
            </p:cNvSpPr>
            <p:nvPr/>
          </p:nvSpPr>
          <p:spPr bwMode="auto">
            <a:xfrm>
              <a:off x="4590" y="1026"/>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3" name="Oval 195"/>
            <p:cNvSpPr>
              <a:spLocks noChangeAspect="1" noChangeArrowheads="1"/>
            </p:cNvSpPr>
            <p:nvPr/>
          </p:nvSpPr>
          <p:spPr bwMode="auto">
            <a:xfrm>
              <a:off x="4605" y="1054"/>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4" name="Oval 196"/>
            <p:cNvSpPr>
              <a:spLocks noChangeAspect="1" noChangeArrowheads="1"/>
            </p:cNvSpPr>
            <p:nvPr/>
          </p:nvSpPr>
          <p:spPr bwMode="auto">
            <a:xfrm>
              <a:off x="4562" y="1098"/>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5" name="Oval 197"/>
            <p:cNvSpPr>
              <a:spLocks noChangeAspect="1" noChangeArrowheads="1"/>
            </p:cNvSpPr>
            <p:nvPr/>
          </p:nvSpPr>
          <p:spPr bwMode="auto">
            <a:xfrm>
              <a:off x="4605" y="1155"/>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6" name="Oval 198"/>
            <p:cNvSpPr>
              <a:spLocks noChangeAspect="1" noChangeArrowheads="1"/>
            </p:cNvSpPr>
            <p:nvPr/>
          </p:nvSpPr>
          <p:spPr bwMode="auto">
            <a:xfrm>
              <a:off x="4552" y="1189"/>
              <a:ext cx="100"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7" name="Oval 199"/>
            <p:cNvSpPr>
              <a:spLocks noChangeAspect="1" noChangeArrowheads="1"/>
            </p:cNvSpPr>
            <p:nvPr/>
          </p:nvSpPr>
          <p:spPr bwMode="auto">
            <a:xfrm>
              <a:off x="4687" y="1059"/>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8" name="Oval 200"/>
            <p:cNvSpPr>
              <a:spLocks noChangeAspect="1" noChangeArrowheads="1"/>
            </p:cNvSpPr>
            <p:nvPr/>
          </p:nvSpPr>
          <p:spPr bwMode="auto">
            <a:xfrm>
              <a:off x="4763" y="1131"/>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79" name="Oval 201"/>
            <p:cNvSpPr>
              <a:spLocks noChangeAspect="1" noChangeArrowheads="1"/>
            </p:cNvSpPr>
            <p:nvPr/>
          </p:nvSpPr>
          <p:spPr bwMode="auto">
            <a:xfrm>
              <a:off x="4677" y="892"/>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0" name="Oval 202"/>
            <p:cNvSpPr>
              <a:spLocks noChangeAspect="1" noChangeArrowheads="1"/>
            </p:cNvSpPr>
            <p:nvPr/>
          </p:nvSpPr>
          <p:spPr bwMode="auto">
            <a:xfrm>
              <a:off x="4681" y="843"/>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1" name="Oval 203"/>
            <p:cNvSpPr>
              <a:spLocks noChangeAspect="1" noChangeArrowheads="1"/>
            </p:cNvSpPr>
            <p:nvPr/>
          </p:nvSpPr>
          <p:spPr bwMode="auto">
            <a:xfrm>
              <a:off x="4715" y="829"/>
              <a:ext cx="101" cy="100"/>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2" name="Oval 204"/>
            <p:cNvSpPr>
              <a:spLocks noChangeAspect="1" noChangeArrowheads="1"/>
            </p:cNvSpPr>
            <p:nvPr/>
          </p:nvSpPr>
          <p:spPr bwMode="auto">
            <a:xfrm>
              <a:off x="4634" y="843"/>
              <a:ext cx="100"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3" name="Oval 205"/>
            <p:cNvSpPr>
              <a:spLocks noChangeAspect="1" noChangeArrowheads="1"/>
            </p:cNvSpPr>
            <p:nvPr/>
          </p:nvSpPr>
          <p:spPr bwMode="auto">
            <a:xfrm>
              <a:off x="4619" y="775"/>
              <a:ext cx="101" cy="101"/>
            </a:xfrm>
            <a:prstGeom prst="ellipse">
              <a:avLst/>
            </a:prstGeom>
            <a:solidFill>
              <a:srgbClr val="0066FF"/>
            </a:solidFill>
            <a:ln w="9525">
              <a:solidFill>
                <a:schemeClr val="tx1"/>
              </a:solidFill>
              <a:round/>
              <a:headEnd/>
              <a:tailEnd/>
            </a:ln>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sp>
        <p:nvSpPr>
          <p:cNvPr id="284" name="Text Box 422"/>
          <p:cNvSpPr txBox="1">
            <a:spLocks noChangeAspect="1" noChangeArrowheads="1"/>
          </p:cNvSpPr>
          <p:nvPr/>
        </p:nvSpPr>
        <p:spPr bwMode="auto">
          <a:xfrm>
            <a:off x="0" y="6070600"/>
            <a:ext cx="9144000" cy="579438"/>
          </a:xfrm>
          <a:prstGeom prst="rect">
            <a:avLst/>
          </a:prstGeom>
          <a:noFill/>
          <a:ln w="9525">
            <a:noFill/>
            <a:miter lim="800000"/>
            <a:headEnd/>
            <a:tailEnd/>
          </a:ln>
        </p:spPr>
        <p:txBody>
          <a:bodyPr>
            <a:spAutoFit/>
          </a:bodyPr>
          <a:lstStyle/>
          <a:p>
            <a:pPr algn="ctr">
              <a:defRPr/>
            </a:pPr>
            <a:r>
              <a:rPr lang="en-GB" sz="3200" u="sng">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MORB are </a:t>
            </a:r>
            <a:r>
              <a:rPr lang="en-GB" sz="3200" u="sng"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4</a:t>
            </a:r>
            <a:r>
              <a:rPr lang="en-GB" sz="3200" u="sng">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rPr>
              <a:t>He richer than OIB</a:t>
            </a:r>
            <a:endParaRPr lang="en-GB" sz="3200" u="sng" baseline="30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5" name="AutoShape 454"/>
          <p:cNvSpPr>
            <a:spLocks noChangeArrowheads="1"/>
          </p:cNvSpPr>
          <p:nvPr/>
        </p:nvSpPr>
        <p:spPr bwMode="auto">
          <a:xfrm>
            <a:off x="127000" y="6137275"/>
            <a:ext cx="1185863" cy="558800"/>
          </a:xfrm>
          <a:prstGeom prst="rightArrow">
            <a:avLst>
              <a:gd name="adj1" fmla="val 53407"/>
              <a:gd name="adj2" fmla="val 84945"/>
            </a:avLst>
          </a:prstGeom>
          <a:solidFill>
            <a:srgbClr val="FF0000"/>
          </a:solidFill>
          <a:ln w="9525">
            <a:solidFill>
              <a:schemeClr val="tx1"/>
            </a:solidFill>
            <a:miter lim="800000"/>
            <a:headEnd/>
            <a:tailEnd/>
          </a:ln>
          <a:scene3d>
            <a:camera prst="orthographicFront"/>
            <a:lightRig rig="threePt" dir="t"/>
          </a:scene3d>
          <a:sp3d>
            <a:bevelT/>
          </a:sp3d>
        </p:spPr>
        <p:txBody>
          <a:bodyPr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sp>
        <p:nvSpPr>
          <p:cNvPr id="286" name="AutoShape 455"/>
          <p:cNvSpPr>
            <a:spLocks noChangeArrowheads="1"/>
          </p:cNvSpPr>
          <p:nvPr/>
        </p:nvSpPr>
        <p:spPr bwMode="auto">
          <a:xfrm rot="10800000">
            <a:off x="7818438" y="6116638"/>
            <a:ext cx="1185862" cy="558800"/>
          </a:xfrm>
          <a:prstGeom prst="rightArrow">
            <a:avLst>
              <a:gd name="adj1" fmla="val 53407"/>
              <a:gd name="adj2" fmla="val 84945"/>
            </a:avLst>
          </a:prstGeom>
          <a:solidFill>
            <a:srgbClr val="FF0000"/>
          </a:solidFill>
          <a:ln w="9525">
            <a:solidFill>
              <a:schemeClr val="tx1"/>
            </a:solidFill>
            <a:miter lim="800000"/>
            <a:headEnd/>
            <a:tailEnd/>
          </a:ln>
          <a:scene3d>
            <a:camera prst="orthographicFront"/>
            <a:lightRig rig="threePt" dir="t"/>
          </a:scene3d>
          <a:sp3d>
            <a:bevelT/>
          </a:sp3d>
        </p:spPr>
        <p:txBody>
          <a:bodyPr rot="10800000" wrap="none" anchor="ctr"/>
          <a:lstStyle/>
          <a:p>
            <a:pPr>
              <a:defRPr/>
            </a:pPr>
            <a:endParaRPr lang="it-IT">
              <a:effectLst>
                <a:outerShdw blurRad="38100" dist="38100" dir="2700000" algn="tl">
                  <a:srgbClr val="000000">
                    <a:alpha val="43137"/>
                  </a:srgbClr>
                </a:outerShdw>
              </a:effectLst>
              <a:latin typeface="Calibri" pitchFamily="34" charset="0"/>
              <a:ea typeface="ＭＳ Ｐゴシック" pitchFamily="34" charset="-128"/>
              <a:cs typeface="Arial" pitchFamily="34" charset="0"/>
            </a:endParaRPr>
          </a:p>
        </p:txBody>
      </p:sp>
      <p:grpSp>
        <p:nvGrpSpPr>
          <p:cNvPr id="287" name="Gruppo 671"/>
          <p:cNvGrpSpPr>
            <a:grpSpLocks/>
          </p:cNvGrpSpPr>
          <p:nvPr/>
        </p:nvGrpSpPr>
        <p:grpSpPr bwMode="auto">
          <a:xfrm>
            <a:off x="2620963" y="5132388"/>
            <a:ext cx="915987" cy="180975"/>
            <a:chOff x="2621425" y="5248874"/>
            <a:chExt cx="915037" cy="180390"/>
          </a:xfrm>
        </p:grpSpPr>
        <p:cxnSp>
          <p:nvCxnSpPr>
            <p:cNvPr id="288" name="Connettore 1 287"/>
            <p:cNvCxnSpPr/>
            <p:nvPr/>
          </p:nvCxnSpPr>
          <p:spPr>
            <a:xfrm rot="5400000" flipH="1" flipV="1">
              <a:off x="2568418" y="5374670"/>
              <a:ext cx="107601"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9" name="Connettore 1 288"/>
            <p:cNvCxnSpPr/>
            <p:nvPr/>
          </p:nvCxnSpPr>
          <p:spPr>
            <a:xfrm rot="5400000" flipH="1" flipV="1">
              <a:off x="2803916"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Connettore 1 289"/>
            <p:cNvCxnSpPr/>
            <p:nvPr/>
          </p:nvCxnSpPr>
          <p:spPr>
            <a:xfrm rot="5400000" flipH="1" flipV="1">
              <a:off x="2968053" y="5374670"/>
              <a:ext cx="107601"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Connettore 1 290"/>
            <p:cNvCxnSpPr/>
            <p:nvPr/>
          </p:nvCxnSpPr>
          <p:spPr>
            <a:xfrm rot="5400000" flipH="1" flipV="1">
              <a:off x="3095713"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2" name="Connettore 1 291"/>
            <p:cNvCxnSpPr/>
            <p:nvPr/>
          </p:nvCxnSpPr>
          <p:spPr>
            <a:xfrm rot="5400000" flipH="1" flipV="1">
              <a:off x="3194829" y="5374670"/>
              <a:ext cx="107601"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Connettore 1 292"/>
            <p:cNvCxnSpPr/>
            <p:nvPr/>
          </p:nvCxnSpPr>
          <p:spPr>
            <a:xfrm rot="5400000" flipH="1" flipV="1">
              <a:off x="3282052" y="5374670"/>
              <a:ext cx="107601"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Connettore 1 293"/>
            <p:cNvCxnSpPr/>
            <p:nvPr/>
          </p:nvCxnSpPr>
          <p:spPr>
            <a:xfrm rot="5400000" flipH="1" flipV="1">
              <a:off x="3358173" y="5374670"/>
              <a:ext cx="107601"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Connettore 1 294"/>
            <p:cNvCxnSpPr/>
            <p:nvPr/>
          </p:nvCxnSpPr>
          <p:spPr>
            <a:xfrm rot="5400000" flipH="1" flipV="1">
              <a:off x="3421607" y="5374670"/>
              <a:ext cx="107601"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Connettore 1 295"/>
            <p:cNvCxnSpPr/>
            <p:nvPr/>
          </p:nvCxnSpPr>
          <p:spPr>
            <a:xfrm rot="5400000" flipH="1" flipV="1">
              <a:off x="3445474" y="5338276"/>
              <a:ext cx="180390"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7" name="Gruppo 672"/>
          <p:cNvGrpSpPr>
            <a:grpSpLocks/>
          </p:cNvGrpSpPr>
          <p:nvPr/>
        </p:nvGrpSpPr>
        <p:grpSpPr bwMode="auto">
          <a:xfrm>
            <a:off x="3933825" y="5132388"/>
            <a:ext cx="914400" cy="180975"/>
            <a:chOff x="2621425" y="5248874"/>
            <a:chExt cx="915037" cy="180390"/>
          </a:xfrm>
        </p:grpSpPr>
        <p:cxnSp>
          <p:nvCxnSpPr>
            <p:cNvPr id="298" name="Connettore 1 297"/>
            <p:cNvCxnSpPr/>
            <p:nvPr/>
          </p:nvCxnSpPr>
          <p:spPr>
            <a:xfrm rot="5400000" flipH="1" flipV="1">
              <a:off x="2567624"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Connettore 1 298"/>
            <p:cNvCxnSpPr/>
            <p:nvPr/>
          </p:nvCxnSpPr>
          <p:spPr>
            <a:xfrm rot="5400000" flipH="1" flipV="1">
              <a:off x="2804327"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0" name="Connettore 1 299"/>
            <p:cNvCxnSpPr/>
            <p:nvPr/>
          </p:nvCxnSpPr>
          <p:spPr>
            <a:xfrm rot="5400000" flipH="1" flipV="1">
              <a:off x="2967953"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1" name="Connettore 1 300"/>
            <p:cNvCxnSpPr/>
            <p:nvPr/>
          </p:nvCxnSpPr>
          <p:spPr>
            <a:xfrm rot="5400000" flipH="1" flipV="1">
              <a:off x="3095836" y="5374669"/>
              <a:ext cx="107601"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2" name="Connettore 1 301"/>
            <p:cNvCxnSpPr/>
            <p:nvPr/>
          </p:nvCxnSpPr>
          <p:spPr>
            <a:xfrm rot="5400000" flipH="1" flipV="1">
              <a:off x="3194330" y="5374669"/>
              <a:ext cx="107601"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3" name="Connettore 1 302"/>
            <p:cNvCxnSpPr/>
            <p:nvPr/>
          </p:nvCxnSpPr>
          <p:spPr>
            <a:xfrm rot="5400000" flipH="1" flipV="1">
              <a:off x="3282497"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4" name="Connettore 1 303"/>
            <p:cNvCxnSpPr/>
            <p:nvPr/>
          </p:nvCxnSpPr>
          <p:spPr>
            <a:xfrm rot="5400000" flipH="1" flipV="1">
              <a:off x="3358750"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Connettore 1 304"/>
            <p:cNvCxnSpPr/>
            <p:nvPr/>
          </p:nvCxnSpPr>
          <p:spPr>
            <a:xfrm rot="5400000" flipH="1" flipV="1">
              <a:off x="3421501" y="5374669"/>
              <a:ext cx="1076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Connettore 1 305"/>
            <p:cNvCxnSpPr/>
            <p:nvPr/>
          </p:nvCxnSpPr>
          <p:spPr>
            <a:xfrm rot="5400000" flipH="1" flipV="1">
              <a:off x="3446266" y="5339069"/>
              <a:ext cx="1803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7" name="Gruppo 682"/>
          <p:cNvGrpSpPr>
            <a:grpSpLocks/>
          </p:cNvGrpSpPr>
          <p:nvPr/>
        </p:nvGrpSpPr>
        <p:grpSpPr bwMode="auto">
          <a:xfrm>
            <a:off x="5232400" y="5132388"/>
            <a:ext cx="915988" cy="180975"/>
            <a:chOff x="2621425" y="5248874"/>
            <a:chExt cx="915037" cy="180390"/>
          </a:xfrm>
        </p:grpSpPr>
        <p:cxnSp>
          <p:nvCxnSpPr>
            <p:cNvPr id="308" name="Connettore 1 307"/>
            <p:cNvCxnSpPr/>
            <p:nvPr/>
          </p:nvCxnSpPr>
          <p:spPr>
            <a:xfrm rot="5400000" flipH="1" flipV="1">
              <a:off x="2568418" y="5374670"/>
              <a:ext cx="107601"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Connettore 1 308"/>
            <p:cNvCxnSpPr/>
            <p:nvPr/>
          </p:nvCxnSpPr>
          <p:spPr>
            <a:xfrm rot="5400000" flipH="1" flipV="1">
              <a:off x="2803917"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Connettore 1 309"/>
            <p:cNvCxnSpPr/>
            <p:nvPr/>
          </p:nvCxnSpPr>
          <p:spPr>
            <a:xfrm rot="5400000" flipH="1" flipV="1">
              <a:off x="2968052" y="5374670"/>
              <a:ext cx="107601"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Connettore 1 310"/>
            <p:cNvCxnSpPr/>
            <p:nvPr/>
          </p:nvCxnSpPr>
          <p:spPr>
            <a:xfrm rot="5400000" flipH="1" flipV="1">
              <a:off x="3095714"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Connettore 1 311"/>
            <p:cNvCxnSpPr/>
            <p:nvPr/>
          </p:nvCxnSpPr>
          <p:spPr>
            <a:xfrm rot="5400000" flipH="1" flipV="1">
              <a:off x="3194830" y="5374670"/>
              <a:ext cx="107601"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Connettore 1 312"/>
            <p:cNvCxnSpPr/>
            <p:nvPr/>
          </p:nvCxnSpPr>
          <p:spPr>
            <a:xfrm rot="5400000" flipH="1" flipV="1">
              <a:off x="3282051" y="5374670"/>
              <a:ext cx="107601"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Connettore 1 313"/>
            <p:cNvCxnSpPr/>
            <p:nvPr/>
          </p:nvCxnSpPr>
          <p:spPr>
            <a:xfrm rot="5400000" flipH="1" flipV="1">
              <a:off x="3358172" y="5374670"/>
              <a:ext cx="107601"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Connettore 1 314"/>
            <p:cNvCxnSpPr/>
            <p:nvPr/>
          </p:nvCxnSpPr>
          <p:spPr>
            <a:xfrm rot="5400000" flipH="1" flipV="1">
              <a:off x="3421606" y="5374670"/>
              <a:ext cx="107601"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6" name="Connettore 1 315"/>
            <p:cNvCxnSpPr/>
            <p:nvPr/>
          </p:nvCxnSpPr>
          <p:spPr>
            <a:xfrm rot="5400000" flipH="1" flipV="1">
              <a:off x="3445473" y="5338276"/>
              <a:ext cx="18039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7" name="Gruppo 692"/>
          <p:cNvGrpSpPr>
            <a:grpSpLocks/>
          </p:cNvGrpSpPr>
          <p:nvPr/>
        </p:nvGrpSpPr>
        <p:grpSpPr bwMode="auto">
          <a:xfrm>
            <a:off x="6540500" y="5132388"/>
            <a:ext cx="914400" cy="180975"/>
            <a:chOff x="2621425" y="5248874"/>
            <a:chExt cx="915037" cy="180390"/>
          </a:xfrm>
        </p:grpSpPr>
        <p:cxnSp>
          <p:nvCxnSpPr>
            <p:cNvPr id="318" name="Connettore 1 317"/>
            <p:cNvCxnSpPr/>
            <p:nvPr/>
          </p:nvCxnSpPr>
          <p:spPr>
            <a:xfrm rot="5400000" flipH="1" flipV="1">
              <a:off x="2567624"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9" name="Connettore 1 318"/>
            <p:cNvCxnSpPr/>
            <p:nvPr/>
          </p:nvCxnSpPr>
          <p:spPr>
            <a:xfrm rot="5400000" flipH="1" flipV="1">
              <a:off x="2804327"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0" name="Connettore 1 319"/>
            <p:cNvCxnSpPr/>
            <p:nvPr/>
          </p:nvCxnSpPr>
          <p:spPr>
            <a:xfrm rot="5400000" flipH="1" flipV="1">
              <a:off x="2967953"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1" name="Connettore 1 320"/>
            <p:cNvCxnSpPr/>
            <p:nvPr/>
          </p:nvCxnSpPr>
          <p:spPr>
            <a:xfrm rot="5400000" flipH="1" flipV="1">
              <a:off x="3095836" y="5374669"/>
              <a:ext cx="107601"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2" name="Connettore 1 321"/>
            <p:cNvCxnSpPr/>
            <p:nvPr/>
          </p:nvCxnSpPr>
          <p:spPr>
            <a:xfrm rot="5400000" flipH="1" flipV="1">
              <a:off x="3194330" y="5374669"/>
              <a:ext cx="107601"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3" name="Connettore 1 322"/>
            <p:cNvCxnSpPr/>
            <p:nvPr/>
          </p:nvCxnSpPr>
          <p:spPr>
            <a:xfrm rot="5400000" flipH="1" flipV="1">
              <a:off x="3282497"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4" name="Connettore 1 323"/>
            <p:cNvCxnSpPr/>
            <p:nvPr/>
          </p:nvCxnSpPr>
          <p:spPr>
            <a:xfrm rot="5400000" flipH="1" flipV="1">
              <a:off x="3358750"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5" name="Connettore 1 324"/>
            <p:cNvCxnSpPr/>
            <p:nvPr/>
          </p:nvCxnSpPr>
          <p:spPr>
            <a:xfrm rot="5400000" flipH="1" flipV="1">
              <a:off x="3421501" y="5374669"/>
              <a:ext cx="1076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6" name="Connettore 1 325"/>
            <p:cNvCxnSpPr/>
            <p:nvPr/>
          </p:nvCxnSpPr>
          <p:spPr>
            <a:xfrm rot="5400000" flipH="1" flipV="1">
              <a:off x="3446266" y="5339069"/>
              <a:ext cx="1803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7" name="Gruppo 702"/>
          <p:cNvGrpSpPr>
            <a:grpSpLocks/>
          </p:cNvGrpSpPr>
          <p:nvPr/>
        </p:nvGrpSpPr>
        <p:grpSpPr bwMode="auto">
          <a:xfrm>
            <a:off x="7831138" y="5205413"/>
            <a:ext cx="854075" cy="107950"/>
            <a:chOff x="2621425" y="5321264"/>
            <a:chExt cx="854077" cy="108000"/>
          </a:xfrm>
        </p:grpSpPr>
        <p:cxnSp>
          <p:nvCxnSpPr>
            <p:cNvPr id="328" name="Connettore 1 327"/>
            <p:cNvCxnSpPr/>
            <p:nvPr/>
          </p:nvCxnSpPr>
          <p:spPr>
            <a:xfrm rot="5400000" flipH="1" flipV="1">
              <a:off x="2568219" y="5374470"/>
              <a:ext cx="1080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9" name="Connettore 1 328"/>
            <p:cNvCxnSpPr/>
            <p:nvPr/>
          </p:nvCxnSpPr>
          <p:spPr>
            <a:xfrm rot="5400000" flipH="1" flipV="1">
              <a:off x="2803963" y="5375264"/>
              <a:ext cx="108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Connettore 1 329"/>
            <p:cNvCxnSpPr/>
            <p:nvPr/>
          </p:nvCxnSpPr>
          <p:spPr>
            <a:xfrm rot="5400000" flipH="1" flipV="1">
              <a:off x="2967476" y="5375264"/>
              <a:ext cx="108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1" name="Connettore 1 330"/>
            <p:cNvCxnSpPr/>
            <p:nvPr/>
          </p:nvCxnSpPr>
          <p:spPr>
            <a:xfrm rot="5400000" flipH="1" flipV="1">
              <a:off x="3095270" y="5374470"/>
              <a:ext cx="1080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2" name="Connettore 1 331"/>
            <p:cNvCxnSpPr/>
            <p:nvPr/>
          </p:nvCxnSpPr>
          <p:spPr>
            <a:xfrm rot="5400000" flipH="1" flipV="1">
              <a:off x="3194488" y="5375264"/>
              <a:ext cx="108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3" name="Connettore 1 332"/>
            <p:cNvCxnSpPr/>
            <p:nvPr/>
          </p:nvCxnSpPr>
          <p:spPr>
            <a:xfrm rot="5400000" flipH="1" flipV="1">
              <a:off x="3281802" y="5375264"/>
              <a:ext cx="108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4" name="Connettore 1 333"/>
            <p:cNvCxnSpPr/>
            <p:nvPr/>
          </p:nvCxnSpPr>
          <p:spPr>
            <a:xfrm rot="5400000" flipH="1" flipV="1">
              <a:off x="3358002" y="5375264"/>
              <a:ext cx="108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5" name="Connettore 1 334"/>
            <p:cNvCxnSpPr/>
            <p:nvPr/>
          </p:nvCxnSpPr>
          <p:spPr>
            <a:xfrm rot="5400000" flipH="1" flipV="1">
              <a:off x="3420708" y="5374470"/>
              <a:ext cx="108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36" name="Gruppo 712"/>
          <p:cNvGrpSpPr>
            <a:grpSpLocks/>
          </p:cNvGrpSpPr>
          <p:nvPr/>
        </p:nvGrpSpPr>
        <p:grpSpPr bwMode="auto">
          <a:xfrm>
            <a:off x="1311275" y="5132388"/>
            <a:ext cx="914400" cy="180975"/>
            <a:chOff x="2621425" y="5248874"/>
            <a:chExt cx="915037" cy="180390"/>
          </a:xfrm>
        </p:grpSpPr>
        <p:cxnSp>
          <p:nvCxnSpPr>
            <p:cNvPr id="337" name="Connettore 1 336"/>
            <p:cNvCxnSpPr/>
            <p:nvPr/>
          </p:nvCxnSpPr>
          <p:spPr>
            <a:xfrm rot="5400000" flipH="1" flipV="1">
              <a:off x="2567624"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8" name="Connettore 1 337"/>
            <p:cNvCxnSpPr/>
            <p:nvPr/>
          </p:nvCxnSpPr>
          <p:spPr>
            <a:xfrm rot="5400000" flipH="1" flipV="1">
              <a:off x="2804327"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9" name="Connettore 1 338"/>
            <p:cNvCxnSpPr/>
            <p:nvPr/>
          </p:nvCxnSpPr>
          <p:spPr>
            <a:xfrm rot="5400000" flipH="1" flipV="1">
              <a:off x="2967953"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0" name="Connettore 1 339"/>
            <p:cNvCxnSpPr/>
            <p:nvPr/>
          </p:nvCxnSpPr>
          <p:spPr>
            <a:xfrm rot="5400000" flipH="1" flipV="1">
              <a:off x="3095836" y="5374669"/>
              <a:ext cx="107601"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Connettore 1 340"/>
            <p:cNvCxnSpPr/>
            <p:nvPr/>
          </p:nvCxnSpPr>
          <p:spPr>
            <a:xfrm rot="5400000" flipH="1" flipV="1">
              <a:off x="3194330" y="5374669"/>
              <a:ext cx="107601"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Connettore 1 341"/>
            <p:cNvCxnSpPr/>
            <p:nvPr/>
          </p:nvCxnSpPr>
          <p:spPr>
            <a:xfrm rot="5400000" flipH="1" flipV="1">
              <a:off x="3282497"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3" name="Connettore 1 342"/>
            <p:cNvCxnSpPr/>
            <p:nvPr/>
          </p:nvCxnSpPr>
          <p:spPr>
            <a:xfrm rot="5400000" flipH="1" flipV="1">
              <a:off x="3358750" y="5375463"/>
              <a:ext cx="10760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4" name="Connettore 1 343"/>
            <p:cNvCxnSpPr/>
            <p:nvPr/>
          </p:nvCxnSpPr>
          <p:spPr>
            <a:xfrm rot="5400000" flipH="1" flipV="1">
              <a:off x="3421501" y="5374669"/>
              <a:ext cx="1076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5" name="Connettore 1 344"/>
            <p:cNvCxnSpPr/>
            <p:nvPr/>
          </p:nvCxnSpPr>
          <p:spPr>
            <a:xfrm rot="5400000" flipH="1" flipV="1">
              <a:off x="3446266" y="5339069"/>
              <a:ext cx="1803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46" name="Text Box 17"/>
          <p:cNvSpPr txBox="1">
            <a:spLocks noChangeArrowheads="1"/>
          </p:cNvSpPr>
          <p:nvPr/>
        </p:nvSpPr>
        <p:spPr bwMode="auto">
          <a:xfrm>
            <a:off x="371475" y="4251325"/>
            <a:ext cx="3708400" cy="954088"/>
          </a:xfrm>
          <a:prstGeom prst="rect">
            <a:avLst/>
          </a:prstGeom>
          <a:solidFill>
            <a:schemeClr val="bg1"/>
          </a:solidFill>
          <a:ln w="38100">
            <a:solidFill>
              <a:srgbClr val="FF0000"/>
            </a:solidFill>
            <a:miter lim="800000"/>
            <a:headEnd/>
            <a:tailEnd/>
          </a:ln>
        </p:spPr>
        <p:txBody>
          <a:bodyPr wrap="square">
            <a:spAutoFit/>
          </a:bodyPr>
          <a:lstStyle/>
          <a:p>
            <a:pPr algn="ctr">
              <a:spcBef>
                <a:spcPct val="50000"/>
              </a:spcBef>
            </a:pPr>
            <a:r>
              <a:rPr lang="en-US" sz="2800">
                <a:solidFill>
                  <a:srgbClr val="FF0000"/>
                </a:solidFill>
                <a:latin typeface="Calibri" pitchFamily="34" charset="0"/>
              </a:rPr>
              <a:t>High </a:t>
            </a:r>
            <a:r>
              <a:rPr lang="en-US" sz="2800" baseline="30000">
                <a:solidFill>
                  <a:srgbClr val="FF0000"/>
                </a:solidFill>
                <a:latin typeface="Calibri" pitchFamily="34" charset="0"/>
              </a:rPr>
              <a:t>3</a:t>
            </a:r>
            <a:r>
              <a:rPr lang="en-US" sz="2800">
                <a:solidFill>
                  <a:srgbClr val="FF0000"/>
                </a:solidFill>
                <a:latin typeface="Calibri" pitchFamily="34" charset="0"/>
              </a:rPr>
              <a:t>He/</a:t>
            </a:r>
            <a:r>
              <a:rPr lang="en-US" sz="2800" baseline="30000">
                <a:solidFill>
                  <a:srgbClr val="FF0000"/>
                </a:solidFill>
                <a:latin typeface="Calibri" pitchFamily="34" charset="0"/>
              </a:rPr>
              <a:t>4</a:t>
            </a:r>
            <a:r>
              <a:rPr lang="en-US" sz="2800">
                <a:solidFill>
                  <a:srgbClr val="FF0000"/>
                </a:solidFill>
                <a:latin typeface="Calibri" pitchFamily="34" charset="0"/>
              </a:rPr>
              <a:t>He does mean low </a:t>
            </a:r>
            <a:r>
              <a:rPr lang="en-US" sz="2800" baseline="30000">
                <a:solidFill>
                  <a:srgbClr val="FF0000"/>
                </a:solidFill>
                <a:latin typeface="Calibri" pitchFamily="34" charset="0"/>
              </a:rPr>
              <a:t>4</a:t>
            </a:r>
            <a:r>
              <a:rPr lang="en-US" sz="2800">
                <a:solidFill>
                  <a:srgbClr val="FF0000"/>
                </a:solidFill>
                <a:latin typeface="Calibri" pitchFamily="34" charset="0"/>
              </a:rPr>
              <a:t>He, low U-Th</a:t>
            </a:r>
            <a:endParaRPr lang="en-US" sz="3200">
              <a:latin typeface="Calibri" pitchFamily="34" charset="0"/>
            </a:endParaRPr>
          </a:p>
        </p:txBody>
      </p:sp>
      <p:sp>
        <p:nvSpPr>
          <p:cNvPr id="347" name="Text Box 17"/>
          <p:cNvSpPr txBox="1">
            <a:spLocks noChangeArrowheads="1"/>
          </p:cNvSpPr>
          <p:nvPr/>
        </p:nvSpPr>
        <p:spPr bwMode="auto">
          <a:xfrm>
            <a:off x="920750" y="2003425"/>
            <a:ext cx="3117850" cy="708025"/>
          </a:xfrm>
          <a:prstGeom prst="rect">
            <a:avLst/>
          </a:prstGeom>
          <a:noFill/>
          <a:ln w="38100">
            <a:noFill/>
            <a:miter lim="800000"/>
            <a:headEnd/>
            <a:tailEnd/>
          </a:ln>
        </p:spPr>
        <p:txBody>
          <a:bodyPr>
            <a:spAutoFit/>
          </a:bodyPr>
          <a:lstStyle/>
          <a:p>
            <a:pPr algn="ctr">
              <a:spcBef>
                <a:spcPct val="50000"/>
              </a:spcBef>
            </a:pPr>
            <a:r>
              <a:rPr lang="en-US" sz="2000">
                <a:solidFill>
                  <a:schemeClr val="tx1"/>
                </a:solidFill>
                <a:effectLst/>
                <a:latin typeface="Calibri" pitchFamily="34" charset="0"/>
              </a:rPr>
              <a:t>Closed system with constant (U+Th)/K ratio</a:t>
            </a:r>
            <a:endParaRPr lang="en-US">
              <a:solidFill>
                <a:schemeClr val="tx1"/>
              </a:solidFill>
              <a:effectLst/>
              <a:latin typeface="Calibri" pitchFamily="34" charset="0"/>
            </a:endParaRPr>
          </a:p>
        </p:txBody>
      </p:sp>
      <p:cxnSp>
        <p:nvCxnSpPr>
          <p:cNvPr id="348" name="Connettore 2 347"/>
          <p:cNvCxnSpPr>
            <a:cxnSpLocks noChangeShapeType="1"/>
          </p:cNvCxnSpPr>
          <p:nvPr/>
        </p:nvCxnSpPr>
        <p:spPr bwMode="auto">
          <a:xfrm rot="5400000">
            <a:off x="1866900" y="2800350"/>
            <a:ext cx="419100" cy="2286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8"/>
                                        </p:tgtEl>
                                        <p:attrNameLst>
                                          <p:attrName>style.visibility</p:attrName>
                                        </p:attrNameLst>
                                      </p:cBhvr>
                                      <p:to>
                                        <p:strVal val="visible"/>
                                      </p:to>
                                    </p:set>
                                    <p:animEffect transition="in" filter="wipe(up)">
                                      <p:cBhvr>
                                        <p:cTn id="11" dur="500"/>
                                        <p:tgtEl>
                                          <p:spTgt spid="3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6"/>
                                        </p:tgtEl>
                                        <p:attrNameLst>
                                          <p:attrName>style.visibility</p:attrName>
                                        </p:attrNameLst>
                                      </p:cBhvr>
                                      <p:to>
                                        <p:strVal val="visible"/>
                                      </p:to>
                                    </p:set>
                                    <p:animEffect transition="in" filter="fade">
                                      <p:cBhvr>
                                        <p:cTn id="16" dur="500"/>
                                        <p:tgtEl>
                                          <p:spTgt spid="22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5"/>
                                        </p:tgtEl>
                                        <p:attrNameLst>
                                          <p:attrName>style.visibility</p:attrName>
                                        </p:attrNameLst>
                                      </p:cBhvr>
                                      <p:to>
                                        <p:strVal val="visible"/>
                                      </p:to>
                                    </p:set>
                                    <p:animEffect transition="in" filter="wipe(left)">
                                      <p:cBhvr>
                                        <p:cTn id="25" dur="500"/>
                                        <p:tgtEl>
                                          <p:spTgt spid="28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86"/>
                                        </p:tgtEl>
                                        <p:attrNameLst>
                                          <p:attrName>style.visibility</p:attrName>
                                        </p:attrNameLst>
                                      </p:cBhvr>
                                      <p:to>
                                        <p:strVal val="visible"/>
                                      </p:to>
                                    </p:set>
                                    <p:animEffect transition="in" filter="wipe(right)">
                                      <p:cBhvr>
                                        <p:cTn id="28" dur="500"/>
                                        <p:tgtEl>
                                          <p:spTgt spid="28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500"/>
                                        <p:tgtEl>
                                          <p:spTgt spid="2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6"/>
                                        </p:tgtEl>
                                        <p:attrNameLst>
                                          <p:attrName>style.visibility</p:attrName>
                                        </p:attrNameLst>
                                      </p:cBhvr>
                                      <p:to>
                                        <p:strVal val="visible"/>
                                      </p:to>
                                    </p:set>
                                    <p:animEffect transition="in" filter="fade">
                                      <p:cBhvr>
                                        <p:cTn id="37"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85" grpId="0" animBg="1"/>
      <p:bldP spid="286" grpId="0" animBg="1"/>
      <p:bldP spid="346" grpId="0" animBg="1"/>
      <p:bldP spid="34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aphicFrame>
        <p:nvGraphicFramePr>
          <p:cNvPr id="7" name="Grafico 6"/>
          <p:cNvGraphicFramePr>
            <a:graphicFrameLocks/>
          </p:cNvGraphicFramePr>
          <p:nvPr/>
        </p:nvGraphicFramePr>
        <p:xfrm>
          <a:off x="997675" y="993140"/>
          <a:ext cx="6952525" cy="51943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3"/>
          <p:cNvSpPr txBox="1">
            <a:spLocks noChangeArrowheads="1"/>
          </p:cNvSpPr>
          <p:nvPr/>
        </p:nvSpPr>
        <p:spPr bwMode="auto">
          <a:xfrm>
            <a:off x="2056121" y="1363551"/>
            <a:ext cx="4206240" cy="830997"/>
          </a:xfrm>
          <a:prstGeom prst="rect">
            <a:avLst/>
          </a:prstGeom>
          <a:noFill/>
          <a:ln w="9525">
            <a:noFill/>
            <a:miter lim="800000"/>
            <a:headEnd/>
            <a:tailEnd/>
          </a:ln>
        </p:spPr>
        <p:txBody>
          <a:bodyPr wrap="square">
            <a:spAutoFit/>
          </a:bodyPr>
          <a:lstStyle/>
          <a:p>
            <a:pPr algn="l">
              <a:defRPr/>
            </a:pPr>
            <a:r>
              <a:rPr lang="en-GB" sz="2400" b="1" dirty="0">
                <a:solidFill>
                  <a:schemeClr val="tx1"/>
                </a:solidFill>
                <a:effectLst/>
                <a:latin typeface="Calibri" pitchFamily="34" charset="0"/>
                <a:ea typeface="ＭＳ Ｐゴシック" pitchFamily="34" charset="-128"/>
              </a:rPr>
              <a:t>MORB have statistically higher </a:t>
            </a:r>
            <a:r>
              <a:rPr lang="en-GB" sz="2400" b="1" baseline="30000" dirty="0">
                <a:solidFill>
                  <a:schemeClr val="tx1"/>
                </a:solidFill>
                <a:effectLst/>
                <a:latin typeface="Calibri" pitchFamily="34" charset="0"/>
                <a:ea typeface="ＭＳ Ｐゴシック" pitchFamily="34" charset="-128"/>
              </a:rPr>
              <a:t>3</a:t>
            </a:r>
            <a:r>
              <a:rPr lang="en-GB" sz="2400" b="1" dirty="0">
                <a:solidFill>
                  <a:schemeClr val="tx1"/>
                </a:solidFill>
                <a:effectLst/>
                <a:latin typeface="Calibri" pitchFamily="34" charset="0"/>
                <a:ea typeface="ＭＳ Ｐゴシック" pitchFamily="34" charset="-128"/>
              </a:rPr>
              <a:t>He and higher </a:t>
            </a:r>
            <a:r>
              <a:rPr lang="en-GB" sz="2400" b="1" baseline="30000" dirty="0">
                <a:solidFill>
                  <a:schemeClr val="tx1"/>
                </a:solidFill>
                <a:effectLst/>
                <a:latin typeface="Calibri" pitchFamily="34" charset="0"/>
                <a:ea typeface="ＭＳ Ｐゴシック" pitchFamily="34" charset="-128"/>
              </a:rPr>
              <a:t>4</a:t>
            </a:r>
            <a:r>
              <a:rPr lang="en-GB" sz="2400" b="1" dirty="0">
                <a:solidFill>
                  <a:schemeClr val="tx1"/>
                </a:solidFill>
                <a:effectLst/>
                <a:latin typeface="Calibri" pitchFamily="34" charset="0"/>
                <a:ea typeface="ＭＳ Ｐゴシック" pitchFamily="34" charset="-128"/>
              </a:rPr>
              <a:t>He than OIB</a:t>
            </a:r>
          </a:p>
        </p:txBody>
      </p:sp>
      <p:grpSp>
        <p:nvGrpSpPr>
          <p:cNvPr id="16" name="Gruppo 15"/>
          <p:cNvGrpSpPr/>
          <p:nvPr/>
        </p:nvGrpSpPr>
        <p:grpSpPr>
          <a:xfrm>
            <a:off x="1463140" y="5558897"/>
            <a:ext cx="6522505" cy="338554"/>
            <a:chOff x="1463140" y="5558897"/>
            <a:chExt cx="6522505" cy="338554"/>
          </a:xfrm>
        </p:grpSpPr>
        <p:sp>
          <p:nvSpPr>
            <p:cNvPr id="6" name="Text Box 2"/>
            <p:cNvSpPr txBox="1">
              <a:spLocks noChangeArrowheads="1"/>
            </p:cNvSpPr>
            <p:nvPr/>
          </p:nvSpPr>
          <p:spPr bwMode="auto">
            <a:xfrm>
              <a:off x="1463140"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-12</a:t>
              </a:r>
            </a:p>
          </p:txBody>
        </p:sp>
        <p:sp>
          <p:nvSpPr>
            <p:cNvPr id="10" name="Text Box 2"/>
            <p:cNvSpPr txBox="1">
              <a:spLocks noChangeArrowheads="1"/>
            </p:cNvSpPr>
            <p:nvPr/>
          </p:nvSpPr>
          <p:spPr bwMode="auto">
            <a:xfrm>
              <a:off x="2620427"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-11</a:t>
              </a:r>
            </a:p>
          </p:txBody>
        </p:sp>
        <p:sp>
          <p:nvSpPr>
            <p:cNvPr id="11" name="Text Box 2"/>
            <p:cNvSpPr txBox="1">
              <a:spLocks noChangeArrowheads="1"/>
            </p:cNvSpPr>
            <p:nvPr/>
          </p:nvSpPr>
          <p:spPr bwMode="auto">
            <a:xfrm>
              <a:off x="3744374"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-10</a:t>
              </a:r>
            </a:p>
          </p:txBody>
        </p:sp>
        <p:sp>
          <p:nvSpPr>
            <p:cNvPr id="12" name="Text Box 2"/>
            <p:cNvSpPr txBox="1">
              <a:spLocks noChangeArrowheads="1"/>
            </p:cNvSpPr>
            <p:nvPr/>
          </p:nvSpPr>
          <p:spPr bwMode="auto">
            <a:xfrm>
              <a:off x="4901661"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-9</a:t>
              </a:r>
            </a:p>
          </p:txBody>
        </p:sp>
        <p:sp>
          <p:nvSpPr>
            <p:cNvPr id="13" name="Text Box 2"/>
            <p:cNvSpPr txBox="1">
              <a:spLocks noChangeArrowheads="1"/>
            </p:cNvSpPr>
            <p:nvPr/>
          </p:nvSpPr>
          <p:spPr bwMode="auto">
            <a:xfrm>
              <a:off x="5998624"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-8</a:t>
              </a:r>
            </a:p>
          </p:txBody>
        </p:sp>
        <p:sp>
          <p:nvSpPr>
            <p:cNvPr id="14" name="Text Box 2"/>
            <p:cNvSpPr txBox="1">
              <a:spLocks noChangeArrowheads="1"/>
            </p:cNvSpPr>
            <p:nvPr/>
          </p:nvSpPr>
          <p:spPr bwMode="auto">
            <a:xfrm>
              <a:off x="7155911"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-7</a:t>
              </a:r>
            </a:p>
          </p:txBody>
        </p:sp>
      </p:grpSp>
      <p:grpSp>
        <p:nvGrpSpPr>
          <p:cNvPr id="22" name="Gruppo 21"/>
          <p:cNvGrpSpPr/>
          <p:nvPr/>
        </p:nvGrpSpPr>
        <p:grpSpPr>
          <a:xfrm>
            <a:off x="1047211" y="1024997"/>
            <a:ext cx="829734" cy="4701004"/>
            <a:chOff x="1047211" y="1024997"/>
            <a:chExt cx="829734" cy="4701004"/>
          </a:xfrm>
        </p:grpSpPr>
        <p:sp>
          <p:nvSpPr>
            <p:cNvPr id="15" name="Text Box 2"/>
            <p:cNvSpPr txBox="1">
              <a:spLocks noChangeArrowheads="1"/>
            </p:cNvSpPr>
            <p:nvPr/>
          </p:nvSpPr>
          <p:spPr bwMode="auto">
            <a:xfrm>
              <a:off x="1047211" y="5387447"/>
              <a:ext cx="829734"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-7</a:t>
              </a:r>
            </a:p>
          </p:txBody>
        </p:sp>
        <p:sp>
          <p:nvSpPr>
            <p:cNvPr id="17" name="Text Box 2"/>
            <p:cNvSpPr txBox="1">
              <a:spLocks noChangeArrowheads="1"/>
            </p:cNvSpPr>
            <p:nvPr/>
          </p:nvSpPr>
          <p:spPr bwMode="auto">
            <a:xfrm>
              <a:off x="1047211" y="4517497"/>
              <a:ext cx="829734"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-6</a:t>
              </a:r>
            </a:p>
          </p:txBody>
        </p:sp>
        <p:sp>
          <p:nvSpPr>
            <p:cNvPr id="18" name="Text Box 2"/>
            <p:cNvSpPr txBox="1">
              <a:spLocks noChangeArrowheads="1"/>
            </p:cNvSpPr>
            <p:nvPr/>
          </p:nvSpPr>
          <p:spPr bwMode="auto">
            <a:xfrm>
              <a:off x="1047211" y="3641197"/>
              <a:ext cx="829734"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-5</a:t>
              </a:r>
            </a:p>
          </p:txBody>
        </p:sp>
        <p:sp>
          <p:nvSpPr>
            <p:cNvPr id="19" name="Text Box 2"/>
            <p:cNvSpPr txBox="1">
              <a:spLocks noChangeArrowheads="1"/>
            </p:cNvSpPr>
            <p:nvPr/>
          </p:nvSpPr>
          <p:spPr bwMode="auto">
            <a:xfrm>
              <a:off x="1047211" y="2771247"/>
              <a:ext cx="829734"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-4</a:t>
              </a:r>
            </a:p>
          </p:txBody>
        </p:sp>
        <p:sp>
          <p:nvSpPr>
            <p:cNvPr id="20" name="Text Box 2"/>
            <p:cNvSpPr txBox="1">
              <a:spLocks noChangeArrowheads="1"/>
            </p:cNvSpPr>
            <p:nvPr/>
          </p:nvSpPr>
          <p:spPr bwMode="auto">
            <a:xfrm>
              <a:off x="1047211" y="1894947"/>
              <a:ext cx="829734"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-3</a:t>
              </a:r>
            </a:p>
          </p:txBody>
        </p:sp>
        <p:sp>
          <p:nvSpPr>
            <p:cNvPr id="21" name="Text Box 2"/>
            <p:cNvSpPr txBox="1">
              <a:spLocks noChangeArrowheads="1"/>
            </p:cNvSpPr>
            <p:nvPr/>
          </p:nvSpPr>
          <p:spPr bwMode="auto">
            <a:xfrm>
              <a:off x="1047211" y="1024997"/>
              <a:ext cx="829734"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-2</a:t>
              </a:r>
            </a:p>
          </p:txBody>
        </p:sp>
      </p:grpSp>
      <p:graphicFrame>
        <p:nvGraphicFramePr>
          <p:cNvPr id="23" name="Grafico 22"/>
          <p:cNvGraphicFramePr>
            <a:graphicFrameLocks/>
          </p:cNvGraphicFramePr>
          <p:nvPr/>
        </p:nvGraphicFramePr>
        <p:xfrm>
          <a:off x="990600" y="1003300"/>
          <a:ext cx="6972300" cy="51943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Graphic spid="23" grpId="0">
        <p:bldAsOne/>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aphicFrame>
        <p:nvGraphicFramePr>
          <p:cNvPr id="7" name="Grafico 6"/>
          <p:cNvGraphicFramePr>
            <a:graphicFrameLocks/>
          </p:cNvGraphicFramePr>
          <p:nvPr/>
        </p:nvGraphicFramePr>
        <p:xfrm>
          <a:off x="1002015" y="971310"/>
          <a:ext cx="6933236" cy="522018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3"/>
          <p:cNvSpPr txBox="1">
            <a:spLocks noChangeArrowheads="1"/>
          </p:cNvSpPr>
          <p:nvPr/>
        </p:nvSpPr>
        <p:spPr bwMode="auto">
          <a:xfrm>
            <a:off x="3684588" y="1179513"/>
            <a:ext cx="3697288" cy="1200329"/>
          </a:xfrm>
          <a:prstGeom prst="rect">
            <a:avLst/>
          </a:prstGeom>
          <a:noFill/>
          <a:ln w="9525">
            <a:noFill/>
            <a:miter lim="800000"/>
            <a:headEnd/>
            <a:tailEnd/>
          </a:ln>
        </p:spPr>
        <p:txBody>
          <a:bodyPr wrap="square">
            <a:spAutoFit/>
          </a:bodyPr>
          <a:lstStyle/>
          <a:p>
            <a:pPr algn="ctr">
              <a:defRPr/>
            </a:pPr>
            <a:r>
              <a:rPr lang="en-GB" sz="2400" b="1" dirty="0">
                <a:solidFill>
                  <a:schemeClr val="tx1"/>
                </a:solidFill>
                <a:effectLst/>
                <a:latin typeface="Calibri" pitchFamily="34" charset="0"/>
                <a:ea typeface="ＭＳ Ｐゴシック" pitchFamily="34" charset="-128"/>
              </a:rPr>
              <a:t>MORB have statistically higher </a:t>
            </a:r>
            <a:r>
              <a:rPr lang="en-GB" sz="2400" b="1" baseline="30000" dirty="0">
                <a:solidFill>
                  <a:schemeClr val="tx1"/>
                </a:solidFill>
                <a:effectLst/>
                <a:latin typeface="Calibri" pitchFamily="34" charset="0"/>
                <a:ea typeface="ＭＳ Ｐゴシック" pitchFamily="34" charset="-128"/>
              </a:rPr>
              <a:t>3</a:t>
            </a:r>
            <a:r>
              <a:rPr lang="en-GB" sz="2400" b="1" dirty="0">
                <a:solidFill>
                  <a:schemeClr val="tx1"/>
                </a:solidFill>
                <a:effectLst/>
                <a:latin typeface="Calibri" pitchFamily="34" charset="0"/>
                <a:ea typeface="ＭＳ Ｐゴシック" pitchFamily="34" charset="-128"/>
              </a:rPr>
              <a:t>He but lower </a:t>
            </a:r>
            <a:r>
              <a:rPr lang="en-GB" sz="2400" b="1" baseline="30000" dirty="0">
                <a:solidFill>
                  <a:schemeClr val="tx1"/>
                </a:solidFill>
                <a:effectLst/>
                <a:latin typeface="Calibri" pitchFamily="34" charset="0"/>
                <a:ea typeface="ＭＳ Ｐゴシック" pitchFamily="34" charset="-128"/>
              </a:rPr>
              <a:t>3</a:t>
            </a:r>
            <a:r>
              <a:rPr lang="en-GB" sz="2400" b="1" dirty="0">
                <a:solidFill>
                  <a:schemeClr val="tx1"/>
                </a:solidFill>
                <a:effectLst/>
                <a:latin typeface="Calibri" pitchFamily="34" charset="0"/>
                <a:ea typeface="ＭＳ Ｐゴシック" pitchFamily="34" charset="-128"/>
              </a:rPr>
              <a:t>He/</a:t>
            </a:r>
            <a:r>
              <a:rPr lang="en-GB" sz="2400" b="1" baseline="30000" dirty="0">
                <a:solidFill>
                  <a:schemeClr val="tx1"/>
                </a:solidFill>
                <a:effectLst/>
                <a:latin typeface="Calibri" pitchFamily="34" charset="0"/>
                <a:ea typeface="ＭＳ Ｐゴシック" pitchFamily="34" charset="-128"/>
              </a:rPr>
              <a:t>4</a:t>
            </a:r>
            <a:r>
              <a:rPr lang="en-GB" sz="2400" b="1" dirty="0">
                <a:solidFill>
                  <a:schemeClr val="tx1"/>
                </a:solidFill>
                <a:effectLst/>
                <a:latin typeface="Calibri" pitchFamily="34" charset="0"/>
                <a:ea typeface="ＭＳ Ｐゴシック" pitchFamily="34" charset="-128"/>
              </a:rPr>
              <a:t>He than OIB</a:t>
            </a:r>
          </a:p>
        </p:txBody>
      </p:sp>
      <p:grpSp>
        <p:nvGrpSpPr>
          <p:cNvPr id="6" name="Gruppo 5"/>
          <p:cNvGrpSpPr/>
          <p:nvPr/>
        </p:nvGrpSpPr>
        <p:grpSpPr>
          <a:xfrm>
            <a:off x="1463140" y="5558897"/>
            <a:ext cx="6522505" cy="338554"/>
            <a:chOff x="1463140" y="5558897"/>
            <a:chExt cx="6522505" cy="338554"/>
          </a:xfrm>
        </p:grpSpPr>
        <p:sp>
          <p:nvSpPr>
            <p:cNvPr id="10" name="Text Box 2"/>
            <p:cNvSpPr txBox="1">
              <a:spLocks noChangeArrowheads="1"/>
            </p:cNvSpPr>
            <p:nvPr/>
          </p:nvSpPr>
          <p:spPr bwMode="auto">
            <a:xfrm>
              <a:off x="1463140"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-12</a:t>
              </a:r>
            </a:p>
          </p:txBody>
        </p:sp>
        <p:sp>
          <p:nvSpPr>
            <p:cNvPr id="11" name="Text Box 2"/>
            <p:cNvSpPr txBox="1">
              <a:spLocks noChangeArrowheads="1"/>
            </p:cNvSpPr>
            <p:nvPr/>
          </p:nvSpPr>
          <p:spPr bwMode="auto">
            <a:xfrm>
              <a:off x="2620427"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-11</a:t>
              </a:r>
            </a:p>
          </p:txBody>
        </p:sp>
        <p:sp>
          <p:nvSpPr>
            <p:cNvPr id="12" name="Text Box 2"/>
            <p:cNvSpPr txBox="1">
              <a:spLocks noChangeArrowheads="1"/>
            </p:cNvSpPr>
            <p:nvPr/>
          </p:nvSpPr>
          <p:spPr bwMode="auto">
            <a:xfrm>
              <a:off x="3744374"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-10</a:t>
              </a:r>
            </a:p>
          </p:txBody>
        </p:sp>
        <p:sp>
          <p:nvSpPr>
            <p:cNvPr id="13" name="Text Box 2"/>
            <p:cNvSpPr txBox="1">
              <a:spLocks noChangeArrowheads="1"/>
            </p:cNvSpPr>
            <p:nvPr/>
          </p:nvSpPr>
          <p:spPr bwMode="auto">
            <a:xfrm>
              <a:off x="4901661"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-9</a:t>
              </a:r>
            </a:p>
          </p:txBody>
        </p:sp>
        <p:sp>
          <p:nvSpPr>
            <p:cNvPr id="14" name="Text Box 2"/>
            <p:cNvSpPr txBox="1">
              <a:spLocks noChangeArrowheads="1"/>
            </p:cNvSpPr>
            <p:nvPr/>
          </p:nvSpPr>
          <p:spPr bwMode="auto">
            <a:xfrm>
              <a:off x="5998624"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-8</a:t>
              </a:r>
            </a:p>
          </p:txBody>
        </p:sp>
        <p:sp>
          <p:nvSpPr>
            <p:cNvPr id="15" name="Text Box 2"/>
            <p:cNvSpPr txBox="1">
              <a:spLocks noChangeArrowheads="1"/>
            </p:cNvSpPr>
            <p:nvPr/>
          </p:nvSpPr>
          <p:spPr bwMode="auto">
            <a:xfrm>
              <a:off x="7155911" y="5558897"/>
              <a:ext cx="829734" cy="338554"/>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10</a:t>
              </a:r>
              <a:r>
                <a:rPr lang="en-GB" sz="1600" baseline="30000" dirty="0">
                  <a:solidFill>
                    <a:schemeClr val="bg1"/>
                  </a:solidFill>
                  <a:effectLst>
                    <a:outerShdw blurRad="38100" dist="38100" dir="2700000" algn="tl">
                      <a:srgbClr val="000000"/>
                    </a:outerShdw>
                  </a:effectLst>
                  <a:latin typeface="Calibri" pitchFamily="34" charset="0"/>
                </a:rPr>
                <a:t>-7</a:t>
              </a:r>
            </a:p>
          </p:txBody>
        </p:sp>
      </p:grpSp>
      <p:graphicFrame>
        <p:nvGraphicFramePr>
          <p:cNvPr id="16" name="Grafico 15"/>
          <p:cNvGraphicFramePr>
            <a:graphicFrameLocks/>
          </p:cNvGraphicFramePr>
          <p:nvPr/>
        </p:nvGraphicFramePr>
        <p:xfrm>
          <a:off x="1016000" y="962153"/>
          <a:ext cx="6921500" cy="52354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Graphic spid="16" grpId="0">
        <p:bldAsOne/>
      </p:bldGraphic>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4" name="Text Box 3"/>
          <p:cNvSpPr txBox="1">
            <a:spLocks noChangeArrowheads="1"/>
          </p:cNvSpPr>
          <p:nvPr/>
        </p:nvSpPr>
        <p:spPr bwMode="auto">
          <a:xfrm>
            <a:off x="0" y="714290"/>
            <a:ext cx="9144000" cy="3739485"/>
          </a:xfrm>
          <a:prstGeom prst="rect">
            <a:avLst/>
          </a:prstGeom>
          <a:noFill/>
          <a:ln w="9525">
            <a:noFill/>
            <a:miter lim="800000"/>
            <a:headEnd/>
            <a:tailEnd/>
          </a:ln>
          <a:effectLst/>
        </p:spPr>
        <p:txBody>
          <a:bodyPr wrap="square">
            <a:spAutoFit/>
          </a:bodyPr>
          <a:lstStyle/>
          <a:p>
            <a:pPr algn="l" eaLnBrk="0" hangingPunct="0">
              <a:spcAft>
                <a:spcPts val="1800"/>
              </a:spcAft>
              <a:defRPr/>
            </a:pP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MORB have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mostly in the 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-9</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-11</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 cm</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/g range and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~8 ±1</a:t>
            </a:r>
          </a:p>
          <a:p>
            <a:pPr algn="l" eaLnBrk="0" hangingPunct="0">
              <a:spcAft>
                <a:spcPts val="1800"/>
              </a:spcAft>
              <a:defRPr/>
            </a:pP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OIB (or alleged plume-related igneous rocks) have much lower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(in the 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-11</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-15</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 cm</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/g range) and more variable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up to 67.</a:t>
            </a:r>
          </a:p>
          <a:p>
            <a:pPr algn="l" eaLnBrk="0" hangingPunct="0">
              <a:spcAft>
                <a:spcPts val="1800"/>
              </a:spcAft>
              <a:defRPr/>
            </a:pP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The samples with the highest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have among the lowest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-12</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-14</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 cm</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/g) and particularly low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-8</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-10</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-10</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 cm</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/g).</a:t>
            </a:r>
          </a:p>
          <a:p>
            <a:pPr algn="l" eaLnBrk="0" hangingPunct="0">
              <a:spcAft>
                <a:spcPts val="1800"/>
              </a:spcAft>
              <a:defRPr/>
            </a:pP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How is it possible to postulate the presence of an undegassed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He-rich (to explain the high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for rocks with so low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 – primitive helium?</a:t>
            </a:r>
          </a:p>
        </p:txBody>
      </p:sp>
      <p:sp>
        <p:nvSpPr>
          <p:cNvPr id="2" name="Text Box 3">
            <a:extLst>
              <a:ext uri="{FF2B5EF4-FFF2-40B4-BE49-F238E27FC236}">
                <a16:creationId xmlns:a16="http://schemas.microsoft.com/office/drawing/2014/main" id="{08D4666F-89F1-64B9-4F40-3B525B2E114B}"/>
              </a:ext>
            </a:extLst>
          </p:cNvPr>
          <p:cNvSpPr txBox="1">
            <a:spLocks noChangeArrowheads="1"/>
          </p:cNvSpPr>
          <p:nvPr/>
        </p:nvSpPr>
        <p:spPr bwMode="auto">
          <a:xfrm>
            <a:off x="0" y="4549106"/>
            <a:ext cx="9144000" cy="1723549"/>
          </a:xfrm>
          <a:prstGeom prst="rect">
            <a:avLst/>
          </a:prstGeom>
          <a:noFill/>
          <a:ln w="9525">
            <a:noFill/>
            <a:miter lim="800000"/>
            <a:headEnd/>
            <a:tailEnd/>
          </a:ln>
          <a:effectLst/>
        </p:spPr>
        <p:txBody>
          <a:bodyPr wrap="square">
            <a:spAutoFit/>
          </a:bodyPr>
          <a:lstStyle/>
          <a:p>
            <a:pPr algn="l" eaLnBrk="0" hangingPunct="0">
              <a:spcAft>
                <a:spcPts val="1200"/>
              </a:spcAft>
              <a:defRPr/>
            </a:pP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This means that OIB (and plume-related magmas in general) require sources with higher </a:t>
            </a:r>
            <a:r>
              <a:rPr lang="en-US" altLang="ja-JP"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US" altLang="ja-JP" sz="2400" dirty="0">
                <a:solidFill>
                  <a:schemeClr val="bg1"/>
                </a:solidFill>
                <a:effectLst>
                  <a:outerShdw blurRad="38100" dist="38100" dir="2700000" algn="tl">
                    <a:srgbClr val="000000"/>
                  </a:outerShdw>
                </a:effectLst>
                <a:latin typeface="Calibri" pitchFamily="34" charset="0"/>
                <a:ea typeface="ＭＳ Ｐゴシック" pitchFamily="34" charset="-128"/>
              </a:rPr>
              <a:t>He/(U+Th) than the MORB source.</a:t>
            </a:r>
          </a:p>
          <a:p>
            <a:pPr eaLnBrk="0" hangingPunct="0">
              <a:spcAft>
                <a:spcPts val="1200"/>
              </a:spcAft>
              <a:defRPr/>
            </a:pPr>
            <a:r>
              <a:rPr lang="en-US" altLang="ja-JP" sz="2400" dirty="0">
                <a:solidFill>
                  <a:srgbClr val="FFFF00"/>
                </a:solidFill>
                <a:effectLst>
                  <a:outerShdw blurRad="38100" dist="38100" dir="2700000" algn="tl">
                    <a:srgbClr val="000000"/>
                  </a:outerShdw>
                </a:effectLst>
                <a:latin typeface="Calibri" pitchFamily="34" charset="0"/>
                <a:ea typeface="ＭＳ Ｐゴシック" pitchFamily="34" charset="-128"/>
              </a:rPr>
              <a:t>…The challenge is to identify how such sources are produced and where they are stored in the mantle</a:t>
            </a:r>
            <a:r>
              <a:rPr lang="it-IT" altLang="ja-JP" sz="2400" dirty="0">
                <a:solidFill>
                  <a:srgbClr val="FFFF00"/>
                </a:solidFill>
                <a:effectLst>
                  <a:outerShdw blurRad="38100" dist="38100" dir="2700000" algn="tl">
                    <a:srgbClr val="000000"/>
                  </a:outerShdw>
                </a:effectLst>
                <a:latin typeface="Calibri" pitchFamily="34" charset="0"/>
                <a:ea typeface="ＭＳ Ｐゴシック" pitchFamily="34" charset="-128"/>
              </a:rPr>
              <a:t>.</a:t>
            </a:r>
            <a:endPar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P spid="2"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p:cNvGrpSpPr/>
          <p:nvPr/>
        </p:nvGrpSpPr>
        <p:grpSpPr>
          <a:xfrm>
            <a:off x="1247774" y="1256655"/>
            <a:ext cx="6334126" cy="4927948"/>
            <a:chOff x="1552574" y="1256655"/>
            <a:chExt cx="6334126" cy="4927948"/>
          </a:xfrm>
        </p:grpSpPr>
        <p:sp>
          <p:nvSpPr>
            <p:cNvPr id="2" name="Rettangolo 1"/>
            <p:cNvSpPr/>
            <p:nvPr/>
          </p:nvSpPr>
          <p:spPr bwMode="auto">
            <a:xfrm>
              <a:off x="2311400" y="1446213"/>
              <a:ext cx="5308600" cy="3938587"/>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CasellaDiTesto 2"/>
            <p:cNvSpPr txBox="1"/>
            <p:nvPr/>
          </p:nvSpPr>
          <p:spPr>
            <a:xfrm>
              <a:off x="1552574" y="1256655"/>
              <a:ext cx="784225" cy="400110"/>
            </a:xfrm>
            <a:prstGeom prst="rect">
              <a:avLst/>
            </a:prstGeom>
            <a:noFill/>
          </p:spPr>
          <p:txBody>
            <a:bodyPr wrap="square" rtlCol="0">
              <a:spAutoFit/>
            </a:bodyPr>
            <a:lstStyle/>
            <a:p>
              <a:pPr algn="r"/>
              <a:r>
                <a:rPr lang="it-IT" sz="2000" dirty="0">
                  <a:solidFill>
                    <a:schemeClr val="bg1"/>
                  </a:solidFill>
                  <a:effectLst/>
                  <a:latin typeface="Calibri" panose="020F0502020204030204" pitchFamily="34" charset="0"/>
                  <a:cs typeface="Calibri" panose="020F0502020204030204" pitchFamily="34" charset="0"/>
                </a:rPr>
                <a:t>100%</a:t>
              </a:r>
            </a:p>
          </p:txBody>
        </p:sp>
        <p:sp>
          <p:nvSpPr>
            <p:cNvPr id="9" name="CasellaDiTesto 8"/>
            <p:cNvSpPr txBox="1"/>
            <p:nvPr/>
          </p:nvSpPr>
          <p:spPr>
            <a:xfrm>
              <a:off x="1552574" y="2009130"/>
              <a:ext cx="784225" cy="400110"/>
            </a:xfrm>
            <a:prstGeom prst="rect">
              <a:avLst/>
            </a:prstGeom>
            <a:noFill/>
          </p:spPr>
          <p:txBody>
            <a:bodyPr wrap="square" rtlCol="0">
              <a:spAutoFit/>
            </a:bodyPr>
            <a:lstStyle/>
            <a:p>
              <a:pPr algn="r"/>
              <a:r>
                <a:rPr lang="it-IT" sz="2000" dirty="0">
                  <a:solidFill>
                    <a:schemeClr val="bg1"/>
                  </a:solidFill>
                  <a:effectLst/>
                  <a:latin typeface="Calibri" panose="020F0502020204030204" pitchFamily="34" charset="0"/>
                  <a:cs typeface="Calibri" panose="020F0502020204030204" pitchFamily="34" charset="0"/>
                </a:rPr>
                <a:t>80%</a:t>
              </a:r>
            </a:p>
          </p:txBody>
        </p:sp>
        <p:sp>
          <p:nvSpPr>
            <p:cNvPr id="10" name="CasellaDiTesto 9"/>
            <p:cNvSpPr txBox="1"/>
            <p:nvPr/>
          </p:nvSpPr>
          <p:spPr>
            <a:xfrm>
              <a:off x="1552574" y="2815580"/>
              <a:ext cx="784225" cy="400110"/>
            </a:xfrm>
            <a:prstGeom prst="rect">
              <a:avLst/>
            </a:prstGeom>
            <a:noFill/>
          </p:spPr>
          <p:txBody>
            <a:bodyPr wrap="square" rtlCol="0">
              <a:spAutoFit/>
            </a:bodyPr>
            <a:lstStyle/>
            <a:p>
              <a:pPr algn="r"/>
              <a:r>
                <a:rPr lang="it-IT" sz="2000" dirty="0">
                  <a:solidFill>
                    <a:schemeClr val="bg1"/>
                  </a:solidFill>
                  <a:effectLst/>
                  <a:latin typeface="Calibri" panose="020F0502020204030204" pitchFamily="34" charset="0"/>
                  <a:cs typeface="Calibri" panose="020F0502020204030204" pitchFamily="34" charset="0"/>
                </a:rPr>
                <a:t>60%</a:t>
              </a:r>
            </a:p>
          </p:txBody>
        </p:sp>
        <p:sp>
          <p:nvSpPr>
            <p:cNvPr id="11" name="CasellaDiTesto 10"/>
            <p:cNvSpPr txBox="1"/>
            <p:nvPr/>
          </p:nvSpPr>
          <p:spPr>
            <a:xfrm>
              <a:off x="1552574" y="3622030"/>
              <a:ext cx="784225" cy="400110"/>
            </a:xfrm>
            <a:prstGeom prst="rect">
              <a:avLst/>
            </a:prstGeom>
            <a:noFill/>
          </p:spPr>
          <p:txBody>
            <a:bodyPr wrap="square" rtlCol="0">
              <a:spAutoFit/>
            </a:bodyPr>
            <a:lstStyle/>
            <a:p>
              <a:pPr algn="r"/>
              <a:r>
                <a:rPr lang="it-IT" sz="2000" dirty="0">
                  <a:solidFill>
                    <a:schemeClr val="bg1"/>
                  </a:solidFill>
                  <a:effectLst/>
                  <a:latin typeface="Calibri" panose="020F0502020204030204" pitchFamily="34" charset="0"/>
                  <a:cs typeface="Calibri" panose="020F0502020204030204" pitchFamily="34" charset="0"/>
                </a:rPr>
                <a:t>40%</a:t>
              </a:r>
            </a:p>
          </p:txBody>
        </p:sp>
        <p:sp>
          <p:nvSpPr>
            <p:cNvPr id="12" name="CasellaDiTesto 11"/>
            <p:cNvSpPr txBox="1"/>
            <p:nvPr/>
          </p:nvSpPr>
          <p:spPr>
            <a:xfrm>
              <a:off x="1552574" y="4428480"/>
              <a:ext cx="784225" cy="400110"/>
            </a:xfrm>
            <a:prstGeom prst="rect">
              <a:avLst/>
            </a:prstGeom>
            <a:noFill/>
          </p:spPr>
          <p:txBody>
            <a:bodyPr wrap="square" rtlCol="0">
              <a:spAutoFit/>
            </a:bodyPr>
            <a:lstStyle/>
            <a:p>
              <a:pPr algn="r"/>
              <a:r>
                <a:rPr lang="it-IT" sz="2000" dirty="0">
                  <a:solidFill>
                    <a:schemeClr val="bg1"/>
                  </a:solidFill>
                  <a:effectLst/>
                  <a:latin typeface="Calibri" panose="020F0502020204030204" pitchFamily="34" charset="0"/>
                  <a:cs typeface="Calibri" panose="020F0502020204030204" pitchFamily="34" charset="0"/>
                </a:rPr>
                <a:t>20%</a:t>
              </a:r>
            </a:p>
          </p:txBody>
        </p:sp>
        <p:sp>
          <p:nvSpPr>
            <p:cNvPr id="13" name="CasellaDiTesto 12"/>
            <p:cNvSpPr txBox="1"/>
            <p:nvPr/>
          </p:nvSpPr>
          <p:spPr>
            <a:xfrm>
              <a:off x="1831974" y="5171430"/>
              <a:ext cx="504825" cy="400110"/>
            </a:xfrm>
            <a:prstGeom prst="rect">
              <a:avLst/>
            </a:prstGeom>
            <a:noFill/>
          </p:spPr>
          <p:txBody>
            <a:bodyPr wrap="square" rtlCol="0">
              <a:spAutoFit/>
            </a:bodyPr>
            <a:lstStyle/>
            <a:p>
              <a:pPr algn="r"/>
              <a:r>
                <a:rPr lang="it-IT" sz="2000" dirty="0">
                  <a:solidFill>
                    <a:schemeClr val="bg1"/>
                  </a:solidFill>
                  <a:effectLst/>
                  <a:latin typeface="Calibri" panose="020F0502020204030204" pitchFamily="34" charset="0"/>
                  <a:cs typeface="Calibri" panose="020F0502020204030204" pitchFamily="34" charset="0"/>
                </a:rPr>
                <a:t>0%</a:t>
              </a:r>
            </a:p>
          </p:txBody>
        </p:sp>
        <p:sp>
          <p:nvSpPr>
            <p:cNvPr id="48" name="CasellaDiTesto 47"/>
            <p:cNvSpPr txBox="1"/>
            <p:nvPr/>
          </p:nvSpPr>
          <p:spPr>
            <a:xfrm>
              <a:off x="3101340" y="5413673"/>
              <a:ext cx="535940" cy="400110"/>
            </a:xfrm>
            <a:prstGeom prst="rect">
              <a:avLst/>
            </a:prstGeom>
            <a:noFill/>
          </p:spPr>
          <p:txBody>
            <a:bodyPr wrap="square" rtlCol="0">
              <a:spAutoFit/>
            </a:bodyPr>
            <a:lstStyle/>
            <a:p>
              <a:r>
                <a:rPr lang="it-IT" sz="2000" dirty="0">
                  <a:solidFill>
                    <a:schemeClr val="bg1"/>
                  </a:solidFill>
                  <a:effectLst/>
                  <a:latin typeface="Calibri" panose="020F0502020204030204" pitchFamily="34" charset="0"/>
                  <a:cs typeface="Calibri" panose="020F0502020204030204" pitchFamily="34" charset="0"/>
                </a:rPr>
                <a:t>1</a:t>
              </a:r>
            </a:p>
          </p:txBody>
        </p:sp>
        <p:sp>
          <p:nvSpPr>
            <p:cNvPr id="49" name="CasellaDiTesto 48"/>
            <p:cNvSpPr txBox="1"/>
            <p:nvPr/>
          </p:nvSpPr>
          <p:spPr>
            <a:xfrm>
              <a:off x="4165600" y="5413673"/>
              <a:ext cx="535940" cy="400110"/>
            </a:xfrm>
            <a:prstGeom prst="rect">
              <a:avLst/>
            </a:prstGeom>
            <a:noFill/>
          </p:spPr>
          <p:txBody>
            <a:bodyPr wrap="square" rtlCol="0">
              <a:spAutoFit/>
            </a:bodyPr>
            <a:lstStyle/>
            <a:p>
              <a:r>
                <a:rPr lang="it-IT" sz="2000" dirty="0">
                  <a:solidFill>
                    <a:schemeClr val="bg1"/>
                  </a:solidFill>
                  <a:effectLst/>
                  <a:latin typeface="Calibri" panose="020F0502020204030204" pitchFamily="34" charset="0"/>
                  <a:cs typeface="Calibri" panose="020F0502020204030204" pitchFamily="34" charset="0"/>
                </a:rPr>
                <a:t>2</a:t>
              </a:r>
            </a:p>
          </p:txBody>
        </p:sp>
        <p:sp>
          <p:nvSpPr>
            <p:cNvPr id="50" name="CasellaDiTesto 49"/>
            <p:cNvSpPr txBox="1"/>
            <p:nvPr/>
          </p:nvSpPr>
          <p:spPr>
            <a:xfrm>
              <a:off x="5219700" y="5413673"/>
              <a:ext cx="535940" cy="400110"/>
            </a:xfrm>
            <a:prstGeom prst="rect">
              <a:avLst/>
            </a:prstGeom>
            <a:noFill/>
          </p:spPr>
          <p:txBody>
            <a:bodyPr wrap="square" rtlCol="0">
              <a:spAutoFit/>
            </a:bodyPr>
            <a:lstStyle/>
            <a:p>
              <a:r>
                <a:rPr lang="it-IT" sz="2000" dirty="0">
                  <a:solidFill>
                    <a:schemeClr val="bg1"/>
                  </a:solidFill>
                  <a:effectLst/>
                  <a:latin typeface="Calibri" panose="020F0502020204030204" pitchFamily="34" charset="0"/>
                  <a:cs typeface="Calibri" panose="020F0502020204030204" pitchFamily="34" charset="0"/>
                </a:rPr>
                <a:t>3</a:t>
              </a:r>
            </a:p>
          </p:txBody>
        </p:sp>
        <p:sp>
          <p:nvSpPr>
            <p:cNvPr id="51" name="CasellaDiTesto 50"/>
            <p:cNvSpPr txBox="1"/>
            <p:nvPr/>
          </p:nvSpPr>
          <p:spPr>
            <a:xfrm>
              <a:off x="6283960" y="5413673"/>
              <a:ext cx="535940" cy="400110"/>
            </a:xfrm>
            <a:prstGeom prst="rect">
              <a:avLst/>
            </a:prstGeom>
            <a:noFill/>
          </p:spPr>
          <p:txBody>
            <a:bodyPr wrap="square" rtlCol="0">
              <a:spAutoFit/>
            </a:bodyPr>
            <a:lstStyle/>
            <a:p>
              <a:r>
                <a:rPr lang="it-IT" sz="2000" dirty="0">
                  <a:solidFill>
                    <a:schemeClr val="bg1"/>
                  </a:solidFill>
                  <a:effectLst/>
                  <a:latin typeface="Calibri" panose="020F0502020204030204" pitchFamily="34" charset="0"/>
                  <a:cs typeface="Calibri" panose="020F0502020204030204" pitchFamily="34" charset="0"/>
                </a:rPr>
                <a:t>4</a:t>
              </a:r>
            </a:p>
          </p:txBody>
        </p:sp>
        <p:sp>
          <p:nvSpPr>
            <p:cNvPr id="52" name="CasellaDiTesto 51"/>
            <p:cNvSpPr txBox="1"/>
            <p:nvPr/>
          </p:nvSpPr>
          <p:spPr>
            <a:xfrm>
              <a:off x="7350760" y="5413673"/>
              <a:ext cx="535940" cy="400110"/>
            </a:xfrm>
            <a:prstGeom prst="rect">
              <a:avLst/>
            </a:prstGeom>
            <a:noFill/>
          </p:spPr>
          <p:txBody>
            <a:bodyPr wrap="square" rtlCol="0">
              <a:spAutoFit/>
            </a:bodyPr>
            <a:lstStyle/>
            <a:p>
              <a:r>
                <a:rPr lang="it-IT" sz="2000" dirty="0">
                  <a:solidFill>
                    <a:schemeClr val="bg1"/>
                  </a:solidFill>
                  <a:effectLst/>
                  <a:latin typeface="Calibri" panose="020F0502020204030204" pitchFamily="34" charset="0"/>
                  <a:cs typeface="Calibri" panose="020F0502020204030204" pitchFamily="34" charset="0"/>
                </a:rPr>
                <a:t>5</a:t>
              </a:r>
            </a:p>
          </p:txBody>
        </p:sp>
        <p:sp>
          <p:nvSpPr>
            <p:cNvPr id="53" name="CasellaDiTesto 52"/>
            <p:cNvSpPr txBox="1"/>
            <p:nvPr/>
          </p:nvSpPr>
          <p:spPr>
            <a:xfrm>
              <a:off x="1826260" y="5413673"/>
              <a:ext cx="947420" cy="400110"/>
            </a:xfrm>
            <a:prstGeom prst="rect">
              <a:avLst/>
            </a:prstGeom>
            <a:noFill/>
          </p:spPr>
          <p:txBody>
            <a:bodyPr wrap="square" rtlCol="0">
              <a:spAutoFit/>
            </a:bodyPr>
            <a:lstStyle/>
            <a:p>
              <a:r>
                <a:rPr lang="it-IT" sz="2000" dirty="0" err="1">
                  <a:solidFill>
                    <a:schemeClr val="bg1"/>
                  </a:solidFill>
                  <a:effectLst/>
                  <a:latin typeface="Calibri" panose="020F0502020204030204" pitchFamily="34" charset="0"/>
                  <a:cs typeface="Calibri" panose="020F0502020204030204" pitchFamily="34" charset="0"/>
                </a:rPr>
                <a:t>Today</a:t>
              </a:r>
              <a:endParaRPr lang="it-IT" sz="2000" dirty="0">
                <a:solidFill>
                  <a:schemeClr val="bg1"/>
                </a:solidFill>
                <a:effectLst/>
                <a:latin typeface="Calibri" panose="020F0502020204030204" pitchFamily="34" charset="0"/>
                <a:cs typeface="Calibri" panose="020F0502020204030204" pitchFamily="34" charset="0"/>
              </a:endParaRPr>
            </a:p>
          </p:txBody>
        </p:sp>
        <p:sp>
          <p:nvSpPr>
            <p:cNvPr id="54" name="CasellaDiTesto 53"/>
            <p:cNvSpPr txBox="1"/>
            <p:nvPr/>
          </p:nvSpPr>
          <p:spPr>
            <a:xfrm>
              <a:off x="3470275" y="5722938"/>
              <a:ext cx="2968626" cy="461665"/>
            </a:xfrm>
            <a:prstGeom prst="rect">
              <a:avLst/>
            </a:prstGeom>
            <a:noFill/>
          </p:spPr>
          <p:txBody>
            <a:bodyPr wrap="square" rtlCol="0">
              <a:spAutoFit/>
            </a:bodyPr>
            <a:lstStyle/>
            <a:p>
              <a:r>
                <a:rPr lang="it-IT" sz="2400" dirty="0">
                  <a:solidFill>
                    <a:schemeClr val="bg1"/>
                  </a:solidFill>
                  <a:effectLst/>
                  <a:latin typeface="Calibri" panose="020F0502020204030204" pitchFamily="34" charset="0"/>
                  <a:cs typeface="Calibri" panose="020F0502020204030204" pitchFamily="34" charset="0"/>
                </a:rPr>
                <a:t>Age of the Earth (</a:t>
              </a:r>
              <a:r>
                <a:rPr lang="it-IT" sz="2400" dirty="0" err="1">
                  <a:solidFill>
                    <a:schemeClr val="bg1"/>
                  </a:solidFill>
                  <a:effectLst/>
                  <a:latin typeface="Calibri" panose="020F0502020204030204" pitchFamily="34" charset="0"/>
                  <a:cs typeface="Calibri" panose="020F0502020204030204" pitchFamily="34" charset="0"/>
                </a:rPr>
                <a:t>Ga</a:t>
              </a:r>
              <a:r>
                <a:rPr lang="it-IT" sz="2400" dirty="0">
                  <a:solidFill>
                    <a:schemeClr val="bg1"/>
                  </a:solidFill>
                  <a:effectLst/>
                  <a:latin typeface="Calibri" panose="020F0502020204030204" pitchFamily="34" charset="0"/>
                  <a:cs typeface="Calibri" panose="020F0502020204030204" pitchFamily="34" charset="0"/>
                </a:rPr>
                <a:t>)</a:t>
              </a:r>
            </a:p>
          </p:txBody>
        </p:sp>
      </p:grpSp>
      <p:sp>
        <p:nvSpPr>
          <p:cNvPr id="111513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4" name="Figura a mano libera 3"/>
          <p:cNvSpPr/>
          <p:nvPr/>
        </p:nvSpPr>
        <p:spPr bwMode="auto">
          <a:xfrm>
            <a:off x="2025649" y="1447800"/>
            <a:ext cx="4788000" cy="3924300"/>
          </a:xfrm>
          <a:custGeom>
            <a:avLst/>
            <a:gdLst>
              <a:gd name="connsiteX0" fmla="*/ 4686300 w 4686300"/>
              <a:gd name="connsiteY0" fmla="*/ 0 h 3924300"/>
              <a:gd name="connsiteX1" fmla="*/ 3987800 w 4686300"/>
              <a:gd name="connsiteY1" fmla="*/ 1905000 h 3924300"/>
              <a:gd name="connsiteX2" fmla="*/ 3073400 w 4686300"/>
              <a:gd name="connsiteY2" fmla="*/ 3124200 h 3924300"/>
              <a:gd name="connsiteX3" fmla="*/ 1409700 w 4686300"/>
              <a:gd name="connsiteY3" fmla="*/ 3759200 h 3924300"/>
              <a:gd name="connsiteX4" fmla="*/ 0 w 4686300"/>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6300" h="3924300">
                <a:moveTo>
                  <a:pt x="4686300" y="0"/>
                </a:moveTo>
                <a:cubicBezTo>
                  <a:pt x="4471458" y="692150"/>
                  <a:pt x="4256617" y="1384300"/>
                  <a:pt x="3987800" y="1905000"/>
                </a:cubicBezTo>
                <a:cubicBezTo>
                  <a:pt x="3718983" y="2425700"/>
                  <a:pt x="3503083" y="2815167"/>
                  <a:pt x="3073400" y="3124200"/>
                </a:cubicBezTo>
                <a:cubicBezTo>
                  <a:pt x="2643717" y="3433233"/>
                  <a:pt x="1921933" y="3625850"/>
                  <a:pt x="1409700" y="3759200"/>
                </a:cubicBezTo>
                <a:cubicBezTo>
                  <a:pt x="897467" y="3892550"/>
                  <a:pt x="448733" y="3908425"/>
                  <a:pt x="0" y="3924300"/>
                </a:cubicBezTo>
              </a:path>
            </a:pathLst>
          </a:cu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2022021" y="1449389"/>
            <a:ext cx="4788000" cy="1944000"/>
          </a:xfrm>
          <a:custGeom>
            <a:avLst/>
            <a:gdLst>
              <a:gd name="connsiteX0" fmla="*/ 4775200 w 4775200"/>
              <a:gd name="connsiteY0" fmla="*/ 0 h 1959429"/>
              <a:gd name="connsiteX1" fmla="*/ 2220686 w 4775200"/>
              <a:gd name="connsiteY1" fmla="*/ 1262743 h 1959429"/>
              <a:gd name="connsiteX2" fmla="*/ 0 w 4775200"/>
              <a:gd name="connsiteY2" fmla="*/ 1959429 h 1959429"/>
            </a:gdLst>
            <a:ahLst/>
            <a:cxnLst>
              <a:cxn ang="0">
                <a:pos x="connsiteX0" y="connsiteY0"/>
              </a:cxn>
              <a:cxn ang="0">
                <a:pos x="connsiteX1" y="connsiteY1"/>
              </a:cxn>
              <a:cxn ang="0">
                <a:pos x="connsiteX2" y="connsiteY2"/>
              </a:cxn>
            </a:cxnLst>
            <a:rect l="l" t="t" r="r" b="b"/>
            <a:pathLst>
              <a:path w="4775200" h="1959429">
                <a:moveTo>
                  <a:pt x="4775200" y="0"/>
                </a:moveTo>
                <a:cubicBezTo>
                  <a:pt x="3895876" y="468086"/>
                  <a:pt x="3016553" y="936172"/>
                  <a:pt x="2220686" y="1262743"/>
                </a:cubicBezTo>
                <a:cubicBezTo>
                  <a:pt x="1424819" y="1589315"/>
                  <a:pt x="712409" y="1774372"/>
                  <a:pt x="0" y="1959429"/>
                </a:cubicBezTo>
              </a:path>
            </a:pathLst>
          </a:custGeom>
          <a:noFill/>
          <a:ln w="19050" cap="flat" cmpd="sng" algn="ctr">
            <a:solidFill>
              <a:srgbClr val="0000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9" name="Connettore 1 18"/>
          <p:cNvCxnSpPr/>
          <p:nvPr/>
        </p:nvCxnSpPr>
        <p:spPr bwMode="auto">
          <a:xfrm>
            <a:off x="1997075" y="1809750"/>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0" name="Connettore 1 19"/>
          <p:cNvCxnSpPr/>
          <p:nvPr/>
        </p:nvCxnSpPr>
        <p:spPr bwMode="auto">
          <a:xfrm>
            <a:off x="1997075" y="2208213"/>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1" name="Connettore 1 20"/>
          <p:cNvCxnSpPr/>
          <p:nvPr/>
        </p:nvCxnSpPr>
        <p:spPr bwMode="auto">
          <a:xfrm>
            <a:off x="1997075" y="2616200"/>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2" name="Connettore 1 21"/>
          <p:cNvCxnSpPr/>
          <p:nvPr/>
        </p:nvCxnSpPr>
        <p:spPr bwMode="auto">
          <a:xfrm>
            <a:off x="1997075" y="3014663"/>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3" name="Connettore 1 22"/>
          <p:cNvCxnSpPr/>
          <p:nvPr/>
        </p:nvCxnSpPr>
        <p:spPr bwMode="auto">
          <a:xfrm>
            <a:off x="1997075" y="3422650"/>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4" name="Connettore 1 23"/>
          <p:cNvCxnSpPr/>
          <p:nvPr/>
        </p:nvCxnSpPr>
        <p:spPr bwMode="auto">
          <a:xfrm>
            <a:off x="1997075" y="3821113"/>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1997075" y="4229100"/>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1997075" y="4627563"/>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1997075" y="5018088"/>
            <a:ext cx="108000" cy="0"/>
          </a:xfrm>
          <a:prstGeom prst="line">
            <a:avLst/>
          </a:prstGeom>
          <a:noFill/>
          <a:ln w="1270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flipV="1">
            <a:off x="3063875" y="5248279"/>
            <a:ext cx="0" cy="144000"/>
          </a:xfrm>
          <a:prstGeom prst="line">
            <a:avLst/>
          </a:prstGeom>
          <a:noFill/>
          <a:ln w="12700" cap="flat" cmpd="sng" algn="ctr">
            <a:solidFill>
              <a:schemeClr val="tx1"/>
            </a:solidFill>
            <a:prstDash val="solid"/>
            <a:round/>
            <a:headEnd type="none" w="med" len="med"/>
            <a:tailEnd type="none" w="med" len="med"/>
          </a:ln>
          <a:effectLst/>
        </p:spPr>
      </p:cxnSp>
      <p:cxnSp>
        <p:nvCxnSpPr>
          <p:cNvPr id="30" name="Connettore 1 29"/>
          <p:cNvCxnSpPr/>
          <p:nvPr/>
        </p:nvCxnSpPr>
        <p:spPr bwMode="auto">
          <a:xfrm flipV="1">
            <a:off x="3332957"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31" name="Connettore 1 30"/>
          <p:cNvCxnSpPr/>
          <p:nvPr/>
        </p:nvCxnSpPr>
        <p:spPr bwMode="auto">
          <a:xfrm flipV="1">
            <a:off x="3594893"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32" name="Connettore 1 31"/>
          <p:cNvCxnSpPr/>
          <p:nvPr/>
        </p:nvCxnSpPr>
        <p:spPr bwMode="auto">
          <a:xfrm flipV="1">
            <a:off x="3863975"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33" name="Connettore 1 32"/>
          <p:cNvCxnSpPr/>
          <p:nvPr/>
        </p:nvCxnSpPr>
        <p:spPr bwMode="auto">
          <a:xfrm flipV="1">
            <a:off x="4123531" y="5248279"/>
            <a:ext cx="0" cy="144000"/>
          </a:xfrm>
          <a:prstGeom prst="line">
            <a:avLst/>
          </a:prstGeom>
          <a:noFill/>
          <a:ln w="12700" cap="flat" cmpd="sng" algn="ctr">
            <a:solidFill>
              <a:schemeClr val="tx1"/>
            </a:solidFill>
            <a:prstDash val="solid"/>
            <a:round/>
            <a:headEnd type="none" w="med" len="med"/>
            <a:tailEnd type="none" w="med" len="med"/>
          </a:ln>
          <a:effectLst/>
        </p:spPr>
      </p:cxnSp>
      <p:cxnSp>
        <p:nvCxnSpPr>
          <p:cNvPr id="34" name="Connettore 1 33"/>
          <p:cNvCxnSpPr/>
          <p:nvPr/>
        </p:nvCxnSpPr>
        <p:spPr bwMode="auto">
          <a:xfrm flipV="1">
            <a:off x="4392613"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35" name="Connettore 1 34"/>
          <p:cNvCxnSpPr/>
          <p:nvPr/>
        </p:nvCxnSpPr>
        <p:spPr bwMode="auto">
          <a:xfrm flipV="1">
            <a:off x="4654549"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36" name="Connettore 1 35"/>
          <p:cNvCxnSpPr/>
          <p:nvPr/>
        </p:nvCxnSpPr>
        <p:spPr bwMode="auto">
          <a:xfrm flipV="1">
            <a:off x="4923631"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37" name="Connettore 1 36"/>
          <p:cNvCxnSpPr/>
          <p:nvPr/>
        </p:nvCxnSpPr>
        <p:spPr bwMode="auto">
          <a:xfrm flipV="1">
            <a:off x="5190331" y="5248279"/>
            <a:ext cx="0" cy="144000"/>
          </a:xfrm>
          <a:prstGeom prst="line">
            <a:avLst/>
          </a:prstGeom>
          <a:noFill/>
          <a:ln w="12700" cap="flat" cmpd="sng" algn="ctr">
            <a:solidFill>
              <a:schemeClr val="tx1"/>
            </a:solidFill>
            <a:prstDash val="solid"/>
            <a:round/>
            <a:headEnd type="none" w="med" len="med"/>
            <a:tailEnd type="none" w="med" len="med"/>
          </a:ln>
          <a:effectLst/>
        </p:spPr>
      </p:cxnSp>
      <p:cxnSp>
        <p:nvCxnSpPr>
          <p:cNvPr id="38" name="Connettore 1 37"/>
          <p:cNvCxnSpPr/>
          <p:nvPr/>
        </p:nvCxnSpPr>
        <p:spPr bwMode="auto">
          <a:xfrm flipV="1">
            <a:off x="5459413"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39" name="Connettore 1 38"/>
          <p:cNvCxnSpPr/>
          <p:nvPr/>
        </p:nvCxnSpPr>
        <p:spPr bwMode="auto">
          <a:xfrm flipV="1">
            <a:off x="5721349"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40" name="Connettore 1 39"/>
          <p:cNvCxnSpPr/>
          <p:nvPr/>
        </p:nvCxnSpPr>
        <p:spPr bwMode="auto">
          <a:xfrm flipV="1">
            <a:off x="5990431"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41" name="Connettore 1 40"/>
          <p:cNvCxnSpPr/>
          <p:nvPr/>
        </p:nvCxnSpPr>
        <p:spPr bwMode="auto">
          <a:xfrm flipV="1">
            <a:off x="6247606" y="5248279"/>
            <a:ext cx="0" cy="144000"/>
          </a:xfrm>
          <a:prstGeom prst="line">
            <a:avLst/>
          </a:prstGeom>
          <a:noFill/>
          <a:ln w="12700" cap="flat" cmpd="sng" algn="ctr">
            <a:solidFill>
              <a:schemeClr val="tx1"/>
            </a:solidFill>
            <a:prstDash val="solid"/>
            <a:round/>
            <a:headEnd type="none" w="med" len="med"/>
            <a:tailEnd type="none" w="med" len="med"/>
          </a:ln>
          <a:effectLst/>
        </p:spPr>
      </p:cxnSp>
      <p:cxnSp>
        <p:nvCxnSpPr>
          <p:cNvPr id="42" name="Connettore 1 41"/>
          <p:cNvCxnSpPr/>
          <p:nvPr/>
        </p:nvCxnSpPr>
        <p:spPr bwMode="auto">
          <a:xfrm flipV="1">
            <a:off x="6516688"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43" name="Connettore 1 42"/>
          <p:cNvCxnSpPr/>
          <p:nvPr/>
        </p:nvCxnSpPr>
        <p:spPr bwMode="auto">
          <a:xfrm flipV="1">
            <a:off x="6778624"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44" name="Connettore 1 43"/>
          <p:cNvCxnSpPr/>
          <p:nvPr/>
        </p:nvCxnSpPr>
        <p:spPr bwMode="auto">
          <a:xfrm flipV="1">
            <a:off x="7047706"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45" name="Connettore 1 44"/>
          <p:cNvCxnSpPr/>
          <p:nvPr/>
        </p:nvCxnSpPr>
        <p:spPr bwMode="auto">
          <a:xfrm flipV="1">
            <a:off x="2266157"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46" name="Connettore 1 45"/>
          <p:cNvCxnSpPr/>
          <p:nvPr/>
        </p:nvCxnSpPr>
        <p:spPr bwMode="auto">
          <a:xfrm flipV="1">
            <a:off x="2528093" y="5279232"/>
            <a:ext cx="0" cy="107156"/>
          </a:xfrm>
          <a:prstGeom prst="line">
            <a:avLst/>
          </a:prstGeom>
          <a:noFill/>
          <a:ln w="12700" cap="flat" cmpd="sng" algn="ctr">
            <a:solidFill>
              <a:schemeClr val="tx1"/>
            </a:solidFill>
            <a:prstDash val="solid"/>
            <a:round/>
            <a:headEnd type="none" w="med" len="med"/>
            <a:tailEnd type="none" w="med" len="med"/>
          </a:ln>
          <a:effectLst/>
        </p:spPr>
      </p:cxnSp>
      <p:cxnSp>
        <p:nvCxnSpPr>
          <p:cNvPr id="47" name="Connettore 1 46"/>
          <p:cNvCxnSpPr/>
          <p:nvPr/>
        </p:nvCxnSpPr>
        <p:spPr bwMode="auto">
          <a:xfrm flipV="1">
            <a:off x="2797175" y="5279232"/>
            <a:ext cx="0" cy="107156"/>
          </a:xfrm>
          <a:prstGeom prst="line">
            <a:avLst/>
          </a:prstGeom>
          <a:noFill/>
          <a:ln w="12700" cap="flat" cmpd="sng" algn="ctr">
            <a:solidFill>
              <a:schemeClr val="tx1"/>
            </a:solidFill>
            <a:prstDash val="solid"/>
            <a:round/>
            <a:headEnd type="none" w="med" len="med"/>
            <a:tailEnd type="none" w="med" len="med"/>
          </a:ln>
          <a:effectLst/>
        </p:spPr>
      </p:cxnSp>
      <p:sp>
        <p:nvSpPr>
          <p:cNvPr id="57" name="CasellaDiTesto 56"/>
          <p:cNvSpPr txBox="1"/>
          <p:nvPr/>
        </p:nvSpPr>
        <p:spPr>
          <a:xfrm>
            <a:off x="2035175" y="1531938"/>
            <a:ext cx="2828926" cy="523220"/>
          </a:xfrm>
          <a:prstGeom prst="rect">
            <a:avLst/>
          </a:prstGeom>
          <a:noFill/>
        </p:spPr>
        <p:txBody>
          <a:bodyPr wrap="square" rtlCol="0">
            <a:spAutoFit/>
          </a:bodyPr>
          <a:lstStyle/>
          <a:p>
            <a:r>
              <a:rPr lang="it-IT" sz="2800" b="1" dirty="0">
                <a:solidFill>
                  <a:srgbClr val="0000FF"/>
                </a:solidFill>
                <a:effectLst/>
                <a:latin typeface="Calibri" panose="020F0502020204030204" pitchFamily="34" charset="0"/>
                <a:cs typeface="Calibri" panose="020F0502020204030204" pitchFamily="34" charset="0"/>
              </a:rPr>
              <a:t>T½ </a:t>
            </a:r>
            <a:r>
              <a:rPr lang="it-IT" sz="2800" b="1" baseline="30000" dirty="0">
                <a:solidFill>
                  <a:srgbClr val="0000FF"/>
                </a:solidFill>
                <a:effectLst/>
                <a:latin typeface="Calibri" panose="020F0502020204030204" pitchFamily="34" charset="0"/>
                <a:cs typeface="Calibri" panose="020F0502020204030204" pitchFamily="34" charset="0"/>
              </a:rPr>
              <a:t>238</a:t>
            </a:r>
            <a:r>
              <a:rPr lang="it-IT" sz="2800" b="1" dirty="0">
                <a:solidFill>
                  <a:srgbClr val="0000FF"/>
                </a:solidFill>
                <a:effectLst/>
                <a:latin typeface="Calibri" panose="020F0502020204030204" pitchFamily="34" charset="0"/>
                <a:cs typeface="Calibri" panose="020F0502020204030204" pitchFamily="34" charset="0"/>
              </a:rPr>
              <a:t>U = ~4.5 </a:t>
            </a:r>
            <a:r>
              <a:rPr lang="it-IT" sz="2800" b="1" dirty="0" err="1">
                <a:solidFill>
                  <a:srgbClr val="0000FF"/>
                </a:solidFill>
                <a:effectLst/>
                <a:latin typeface="Calibri" panose="020F0502020204030204" pitchFamily="34" charset="0"/>
                <a:cs typeface="Calibri" panose="020F0502020204030204" pitchFamily="34" charset="0"/>
              </a:rPr>
              <a:t>Ga</a:t>
            </a:r>
            <a:endParaRPr lang="it-IT" sz="2800" b="1" dirty="0">
              <a:solidFill>
                <a:srgbClr val="0000FF"/>
              </a:solidFill>
              <a:effectLst/>
              <a:latin typeface="Calibri" panose="020F0502020204030204" pitchFamily="34" charset="0"/>
              <a:cs typeface="Calibri" panose="020F0502020204030204" pitchFamily="34" charset="0"/>
            </a:endParaRPr>
          </a:p>
        </p:txBody>
      </p:sp>
      <p:sp>
        <p:nvSpPr>
          <p:cNvPr id="58" name="CasellaDiTesto 57"/>
          <p:cNvSpPr txBox="1"/>
          <p:nvPr/>
        </p:nvSpPr>
        <p:spPr>
          <a:xfrm>
            <a:off x="2035175" y="3675063"/>
            <a:ext cx="2828926" cy="523220"/>
          </a:xfrm>
          <a:prstGeom prst="rect">
            <a:avLst/>
          </a:prstGeom>
          <a:noFill/>
        </p:spPr>
        <p:txBody>
          <a:bodyPr wrap="square" rtlCol="0">
            <a:spAutoFit/>
          </a:bodyPr>
          <a:lstStyle/>
          <a:p>
            <a:r>
              <a:rPr lang="it-IT" sz="2800" b="1" dirty="0">
                <a:solidFill>
                  <a:srgbClr val="FF0000"/>
                </a:solidFill>
                <a:effectLst/>
                <a:latin typeface="Calibri" panose="020F0502020204030204" pitchFamily="34" charset="0"/>
                <a:cs typeface="Calibri" panose="020F0502020204030204" pitchFamily="34" charset="0"/>
              </a:rPr>
              <a:t>T½ </a:t>
            </a:r>
            <a:r>
              <a:rPr lang="it-IT" sz="2800" b="1" baseline="30000" dirty="0">
                <a:solidFill>
                  <a:srgbClr val="FF0000"/>
                </a:solidFill>
                <a:effectLst/>
                <a:latin typeface="Calibri" panose="020F0502020204030204" pitchFamily="34" charset="0"/>
                <a:cs typeface="Calibri" panose="020F0502020204030204" pitchFamily="34" charset="0"/>
              </a:rPr>
              <a:t>235</a:t>
            </a:r>
            <a:r>
              <a:rPr lang="it-IT" sz="2800" b="1" dirty="0">
                <a:solidFill>
                  <a:srgbClr val="FF0000"/>
                </a:solidFill>
                <a:effectLst/>
                <a:latin typeface="Calibri" panose="020F0502020204030204" pitchFamily="34" charset="0"/>
                <a:cs typeface="Calibri" panose="020F0502020204030204" pitchFamily="34" charset="0"/>
              </a:rPr>
              <a:t>U = ~0.7 </a:t>
            </a:r>
            <a:r>
              <a:rPr lang="it-IT" sz="2800" b="1" dirty="0" err="1">
                <a:solidFill>
                  <a:srgbClr val="FF0000"/>
                </a:solidFill>
                <a:effectLst/>
                <a:latin typeface="Calibri" panose="020F0502020204030204" pitchFamily="34" charset="0"/>
                <a:cs typeface="Calibri" panose="020F0502020204030204" pitchFamily="34" charset="0"/>
              </a:rPr>
              <a:t>Ga</a:t>
            </a:r>
            <a:endParaRPr lang="it-IT" sz="2800" b="1" dirty="0">
              <a:solidFill>
                <a:srgbClr val="FF0000"/>
              </a:solidFill>
              <a:effectLst/>
              <a:latin typeface="Calibri" panose="020F0502020204030204" pitchFamily="34" charset="0"/>
              <a:cs typeface="Calibri" panose="020F0502020204030204" pitchFamily="34" charset="0"/>
            </a:endParaRPr>
          </a:p>
        </p:txBody>
      </p:sp>
      <p:cxnSp>
        <p:nvCxnSpPr>
          <p:cNvPr id="59" name="Connettore 1 58"/>
          <p:cNvCxnSpPr/>
          <p:nvPr/>
        </p:nvCxnSpPr>
        <p:spPr bwMode="auto">
          <a:xfrm>
            <a:off x="6819665" y="1442356"/>
            <a:ext cx="0" cy="3960000"/>
          </a:xfrm>
          <a:prstGeom prst="line">
            <a:avLst/>
          </a:prstGeom>
          <a:noFill/>
          <a:ln w="19050" cap="flat" cmpd="sng" algn="ctr">
            <a:solidFill>
              <a:schemeClr val="tx1"/>
            </a:solidFill>
            <a:prstDash val="dash"/>
            <a:round/>
            <a:headEnd type="none" w="med" len="med"/>
            <a:tailEnd type="none" w="med" len="med"/>
          </a:ln>
          <a:effectLst/>
        </p:spPr>
      </p:cxnSp>
      <p:sp>
        <p:nvSpPr>
          <p:cNvPr id="62" name="CasellaDiTesto 61"/>
          <p:cNvSpPr txBox="1"/>
          <p:nvPr/>
        </p:nvSpPr>
        <p:spPr>
          <a:xfrm>
            <a:off x="7305675" y="4151313"/>
            <a:ext cx="1838325" cy="1015663"/>
          </a:xfrm>
          <a:prstGeom prst="rect">
            <a:avLst/>
          </a:prstGeom>
          <a:noFill/>
        </p:spPr>
        <p:txBody>
          <a:bodyPr wrap="square" rtlCol="0">
            <a:spAutoFit/>
          </a:bodyPr>
          <a:lstStyle/>
          <a:p>
            <a:r>
              <a:rPr lang="en-GB" sz="2000" dirty="0">
                <a:solidFill>
                  <a:schemeClr val="bg1"/>
                </a:solidFill>
                <a:effectLst/>
                <a:latin typeface="Calibri" panose="020F0502020204030204" pitchFamily="34" charset="0"/>
                <a:cs typeface="Calibri" panose="020F0502020204030204" pitchFamily="34" charset="0"/>
              </a:rPr>
              <a:t>Earth's formation</a:t>
            </a:r>
          </a:p>
          <a:p>
            <a:r>
              <a:rPr lang="en-GB" sz="2000" dirty="0">
                <a:solidFill>
                  <a:schemeClr val="bg1"/>
                </a:solidFill>
                <a:effectLst/>
                <a:latin typeface="Calibri" panose="020F0502020204030204" pitchFamily="34" charset="0"/>
                <a:cs typeface="Calibri" panose="020F0502020204030204" pitchFamily="34" charset="0"/>
              </a:rPr>
              <a:t>(~4.56 Ga)</a:t>
            </a:r>
          </a:p>
        </p:txBody>
      </p:sp>
      <p:sp>
        <p:nvSpPr>
          <p:cNvPr id="63" name="Ovale 62"/>
          <p:cNvSpPr/>
          <p:nvPr/>
        </p:nvSpPr>
        <p:spPr bwMode="auto">
          <a:xfrm>
            <a:off x="6747665" y="1384300"/>
            <a:ext cx="144000" cy="14400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Ovale 63"/>
          <p:cNvSpPr/>
          <p:nvPr/>
        </p:nvSpPr>
        <p:spPr bwMode="auto">
          <a:xfrm>
            <a:off x="6747665" y="1384301"/>
            <a:ext cx="144000" cy="144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65" name="Connettore 1 64"/>
          <p:cNvCxnSpPr/>
          <p:nvPr/>
        </p:nvCxnSpPr>
        <p:spPr bwMode="auto">
          <a:xfrm>
            <a:off x="6073775" y="1442356"/>
            <a:ext cx="0" cy="396000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cxnSp>
        <p:nvCxnSpPr>
          <p:cNvPr id="61" name="Connettore 1 60"/>
          <p:cNvCxnSpPr/>
          <p:nvPr/>
        </p:nvCxnSpPr>
        <p:spPr bwMode="auto">
          <a:xfrm>
            <a:off x="6073775" y="4008120"/>
            <a:ext cx="730885" cy="0"/>
          </a:xfrm>
          <a:prstGeom prst="line">
            <a:avLst/>
          </a:prstGeom>
          <a:noFill/>
          <a:ln w="9525" cap="flat" cmpd="sng" algn="ctr">
            <a:solidFill>
              <a:schemeClr val="tx1"/>
            </a:solidFill>
            <a:prstDash val="solid"/>
            <a:round/>
            <a:headEnd type="arrow" w="med" len="med"/>
            <a:tailEnd type="arrow" w="med" len="med"/>
          </a:ln>
          <a:effectLst/>
        </p:spPr>
      </p:cxnSp>
      <p:sp>
        <p:nvSpPr>
          <p:cNvPr id="68" name="CasellaDiTesto 67"/>
          <p:cNvSpPr txBox="1"/>
          <p:nvPr/>
        </p:nvSpPr>
        <p:spPr>
          <a:xfrm>
            <a:off x="6073775" y="3709353"/>
            <a:ext cx="753745" cy="307777"/>
          </a:xfrm>
          <a:prstGeom prst="rect">
            <a:avLst/>
          </a:prstGeom>
          <a:noFill/>
        </p:spPr>
        <p:txBody>
          <a:bodyPr wrap="square" rtlCol="0">
            <a:spAutoFit/>
          </a:bodyPr>
          <a:lstStyle/>
          <a:p>
            <a:r>
              <a:rPr lang="en-GB" sz="1400" dirty="0">
                <a:solidFill>
                  <a:schemeClr val="tx1"/>
                </a:solidFill>
                <a:effectLst/>
                <a:latin typeface="Calibri" panose="020F0502020204030204" pitchFamily="34" charset="0"/>
                <a:cs typeface="Calibri" panose="020F0502020204030204" pitchFamily="34" charset="0"/>
              </a:rPr>
              <a:t>~0.7 Ga</a:t>
            </a:r>
          </a:p>
        </p:txBody>
      </p:sp>
      <p:cxnSp>
        <p:nvCxnSpPr>
          <p:cNvPr id="69" name="Connettore 1 68"/>
          <p:cNvCxnSpPr/>
          <p:nvPr/>
        </p:nvCxnSpPr>
        <p:spPr bwMode="auto">
          <a:xfrm>
            <a:off x="1998980" y="3423127"/>
            <a:ext cx="4067175" cy="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sp>
        <p:nvSpPr>
          <p:cNvPr id="73" name="CasellaDiTesto 72"/>
          <p:cNvSpPr txBox="1"/>
          <p:nvPr/>
        </p:nvSpPr>
        <p:spPr>
          <a:xfrm>
            <a:off x="2980055" y="3121223"/>
            <a:ext cx="1904365" cy="276999"/>
          </a:xfrm>
          <a:prstGeom prst="rect">
            <a:avLst/>
          </a:prstGeom>
          <a:noFill/>
        </p:spPr>
        <p:txBody>
          <a:bodyPr wrap="square" rtlCol="0">
            <a:spAutoFit/>
          </a:bodyPr>
          <a:lstStyle/>
          <a:p>
            <a:r>
              <a:rPr lang="en-GB" sz="1200" dirty="0">
                <a:solidFill>
                  <a:schemeClr val="tx1"/>
                </a:solidFill>
                <a:effectLst/>
                <a:latin typeface="Calibri" panose="020F0502020204030204" pitchFamily="34" charset="0"/>
                <a:cs typeface="Calibri" panose="020F0502020204030204" pitchFamily="34" charset="0"/>
              </a:rPr>
              <a:t>Decay of 50% of </a:t>
            </a:r>
            <a:r>
              <a:rPr lang="en-GB" sz="1200" baseline="30000" dirty="0">
                <a:solidFill>
                  <a:schemeClr val="tx1"/>
                </a:solidFill>
                <a:effectLst/>
                <a:latin typeface="Calibri" panose="020F0502020204030204" pitchFamily="34" charset="0"/>
                <a:cs typeface="Calibri" panose="020F0502020204030204" pitchFamily="34" charset="0"/>
              </a:rPr>
              <a:t>235</a:t>
            </a:r>
            <a:r>
              <a:rPr lang="en-GB" sz="1200" dirty="0">
                <a:solidFill>
                  <a:schemeClr val="tx1"/>
                </a:solidFill>
                <a:effectLst/>
                <a:latin typeface="Calibri" panose="020F0502020204030204" pitchFamily="34" charset="0"/>
                <a:cs typeface="Calibri" panose="020F0502020204030204" pitchFamily="34" charset="0"/>
              </a:rPr>
              <a:t>U</a:t>
            </a:r>
          </a:p>
        </p:txBody>
      </p:sp>
      <p:cxnSp>
        <p:nvCxnSpPr>
          <p:cNvPr id="74" name="Connettore 1 73"/>
          <p:cNvCxnSpPr/>
          <p:nvPr/>
        </p:nvCxnSpPr>
        <p:spPr bwMode="auto">
          <a:xfrm>
            <a:off x="5319395" y="1442356"/>
            <a:ext cx="0" cy="396000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cxnSp>
        <p:nvCxnSpPr>
          <p:cNvPr id="75" name="Connettore 1 74"/>
          <p:cNvCxnSpPr/>
          <p:nvPr/>
        </p:nvCxnSpPr>
        <p:spPr bwMode="auto">
          <a:xfrm>
            <a:off x="5320030" y="4465320"/>
            <a:ext cx="730885" cy="0"/>
          </a:xfrm>
          <a:prstGeom prst="line">
            <a:avLst/>
          </a:prstGeom>
          <a:noFill/>
          <a:ln w="9525" cap="flat" cmpd="sng" algn="ctr">
            <a:solidFill>
              <a:schemeClr val="tx1"/>
            </a:solidFill>
            <a:prstDash val="solid"/>
            <a:round/>
            <a:headEnd type="arrow" w="med" len="med"/>
            <a:tailEnd type="arrow" w="med" len="med"/>
          </a:ln>
          <a:effectLst/>
        </p:spPr>
      </p:cxnSp>
      <p:sp>
        <p:nvSpPr>
          <p:cNvPr id="76" name="CasellaDiTesto 75"/>
          <p:cNvSpPr txBox="1"/>
          <p:nvPr/>
        </p:nvSpPr>
        <p:spPr>
          <a:xfrm>
            <a:off x="5320030" y="4471353"/>
            <a:ext cx="753745" cy="307777"/>
          </a:xfrm>
          <a:prstGeom prst="rect">
            <a:avLst/>
          </a:prstGeom>
          <a:noFill/>
        </p:spPr>
        <p:txBody>
          <a:bodyPr wrap="square" rtlCol="0">
            <a:spAutoFit/>
          </a:bodyPr>
          <a:lstStyle/>
          <a:p>
            <a:r>
              <a:rPr lang="en-GB" sz="1400" dirty="0">
                <a:solidFill>
                  <a:schemeClr val="tx1"/>
                </a:solidFill>
                <a:effectLst/>
                <a:latin typeface="Calibri" panose="020F0502020204030204" pitchFamily="34" charset="0"/>
                <a:cs typeface="Calibri" panose="020F0502020204030204" pitchFamily="34" charset="0"/>
              </a:rPr>
              <a:t>~0.7 Ga</a:t>
            </a:r>
          </a:p>
        </p:txBody>
      </p:sp>
      <p:cxnSp>
        <p:nvCxnSpPr>
          <p:cNvPr id="77" name="Connettore 1 76"/>
          <p:cNvCxnSpPr/>
          <p:nvPr/>
        </p:nvCxnSpPr>
        <p:spPr bwMode="auto">
          <a:xfrm>
            <a:off x="1998980" y="4467067"/>
            <a:ext cx="3312000" cy="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sp>
        <p:nvSpPr>
          <p:cNvPr id="78" name="CasellaDiTesto 77"/>
          <p:cNvSpPr txBox="1"/>
          <p:nvPr/>
        </p:nvSpPr>
        <p:spPr>
          <a:xfrm>
            <a:off x="2026920" y="4165163"/>
            <a:ext cx="3291839" cy="276999"/>
          </a:xfrm>
          <a:prstGeom prst="rect">
            <a:avLst/>
          </a:prstGeom>
          <a:noFill/>
        </p:spPr>
        <p:txBody>
          <a:bodyPr wrap="square" rtlCol="0">
            <a:spAutoFit/>
          </a:bodyPr>
          <a:lstStyle/>
          <a:p>
            <a:pPr algn="l"/>
            <a:r>
              <a:rPr lang="en-GB" sz="1200" dirty="0">
                <a:solidFill>
                  <a:schemeClr val="tx1"/>
                </a:solidFill>
                <a:effectLst/>
                <a:latin typeface="Calibri" panose="020F0502020204030204" pitchFamily="34" charset="0"/>
                <a:cs typeface="Calibri" panose="020F0502020204030204" pitchFamily="34" charset="0"/>
              </a:rPr>
              <a:t>Decay of 50% of </a:t>
            </a:r>
            <a:r>
              <a:rPr lang="en-GB" sz="1200" baseline="30000" dirty="0">
                <a:solidFill>
                  <a:schemeClr val="tx1"/>
                </a:solidFill>
                <a:effectLst/>
                <a:latin typeface="Calibri" panose="020F0502020204030204" pitchFamily="34" charset="0"/>
                <a:cs typeface="Calibri" panose="020F0502020204030204" pitchFamily="34" charset="0"/>
              </a:rPr>
              <a:t>235</a:t>
            </a:r>
            <a:r>
              <a:rPr lang="en-GB" sz="1200" dirty="0">
                <a:solidFill>
                  <a:schemeClr val="tx1"/>
                </a:solidFill>
                <a:effectLst/>
                <a:latin typeface="Calibri" panose="020F0502020204030204" pitchFamily="34" charset="0"/>
                <a:cs typeface="Calibri" panose="020F0502020204030204" pitchFamily="34" charset="0"/>
              </a:rPr>
              <a:t>U (25% of the original)</a:t>
            </a:r>
          </a:p>
        </p:txBody>
      </p:sp>
      <p:cxnSp>
        <p:nvCxnSpPr>
          <p:cNvPr id="79" name="Connettore 1 78"/>
          <p:cNvCxnSpPr/>
          <p:nvPr/>
        </p:nvCxnSpPr>
        <p:spPr bwMode="auto">
          <a:xfrm>
            <a:off x="4580255" y="1442356"/>
            <a:ext cx="0" cy="396000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cxnSp>
        <p:nvCxnSpPr>
          <p:cNvPr id="80" name="Connettore 1 79"/>
          <p:cNvCxnSpPr/>
          <p:nvPr/>
        </p:nvCxnSpPr>
        <p:spPr bwMode="auto">
          <a:xfrm>
            <a:off x="4580890" y="4884420"/>
            <a:ext cx="730885" cy="0"/>
          </a:xfrm>
          <a:prstGeom prst="line">
            <a:avLst/>
          </a:prstGeom>
          <a:noFill/>
          <a:ln w="9525" cap="flat" cmpd="sng" algn="ctr">
            <a:solidFill>
              <a:schemeClr val="tx1"/>
            </a:solidFill>
            <a:prstDash val="solid"/>
            <a:round/>
            <a:headEnd type="arrow" w="med" len="med"/>
            <a:tailEnd type="arrow" w="med" len="med"/>
          </a:ln>
          <a:effectLst/>
        </p:spPr>
      </p:cxnSp>
      <p:sp>
        <p:nvSpPr>
          <p:cNvPr id="81" name="CasellaDiTesto 80"/>
          <p:cNvSpPr txBox="1"/>
          <p:nvPr/>
        </p:nvSpPr>
        <p:spPr>
          <a:xfrm>
            <a:off x="4580890" y="4890453"/>
            <a:ext cx="753745" cy="307777"/>
          </a:xfrm>
          <a:prstGeom prst="rect">
            <a:avLst/>
          </a:prstGeom>
          <a:noFill/>
        </p:spPr>
        <p:txBody>
          <a:bodyPr wrap="square" rtlCol="0">
            <a:spAutoFit/>
          </a:bodyPr>
          <a:lstStyle/>
          <a:p>
            <a:r>
              <a:rPr lang="en-GB" sz="1400" dirty="0">
                <a:solidFill>
                  <a:schemeClr val="tx1"/>
                </a:solidFill>
                <a:effectLst/>
                <a:latin typeface="Calibri" panose="020F0502020204030204" pitchFamily="34" charset="0"/>
                <a:cs typeface="Calibri" panose="020F0502020204030204" pitchFamily="34" charset="0"/>
              </a:rPr>
              <a:t>~0.7 Ga</a:t>
            </a:r>
          </a:p>
        </p:txBody>
      </p:sp>
      <p:cxnSp>
        <p:nvCxnSpPr>
          <p:cNvPr id="82" name="Connettore 1 81"/>
          <p:cNvCxnSpPr/>
          <p:nvPr/>
        </p:nvCxnSpPr>
        <p:spPr bwMode="auto">
          <a:xfrm>
            <a:off x="1998980" y="4893787"/>
            <a:ext cx="2556000" cy="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sp>
        <p:nvSpPr>
          <p:cNvPr id="83" name="CasellaDiTesto 82"/>
          <p:cNvSpPr txBox="1"/>
          <p:nvPr/>
        </p:nvSpPr>
        <p:spPr>
          <a:xfrm>
            <a:off x="2026921" y="4607123"/>
            <a:ext cx="2880360" cy="276999"/>
          </a:xfrm>
          <a:prstGeom prst="rect">
            <a:avLst/>
          </a:prstGeom>
          <a:noFill/>
        </p:spPr>
        <p:txBody>
          <a:bodyPr wrap="square" rtlCol="0">
            <a:spAutoFit/>
          </a:bodyPr>
          <a:lstStyle/>
          <a:p>
            <a:pPr algn="l"/>
            <a:r>
              <a:rPr lang="en-GB" sz="1200" dirty="0">
                <a:solidFill>
                  <a:schemeClr val="tx1"/>
                </a:solidFill>
                <a:effectLst/>
                <a:latin typeface="Calibri" panose="020F0502020204030204" pitchFamily="34" charset="0"/>
                <a:cs typeface="Calibri" panose="020F0502020204030204" pitchFamily="34" charset="0"/>
              </a:rPr>
              <a:t>Decay of 50% of </a:t>
            </a:r>
            <a:r>
              <a:rPr lang="en-GB" sz="1200" baseline="30000" dirty="0">
                <a:solidFill>
                  <a:schemeClr val="tx1"/>
                </a:solidFill>
                <a:effectLst/>
                <a:latin typeface="Calibri" panose="020F0502020204030204" pitchFamily="34" charset="0"/>
                <a:cs typeface="Calibri" panose="020F0502020204030204" pitchFamily="34" charset="0"/>
              </a:rPr>
              <a:t>235</a:t>
            </a:r>
            <a:r>
              <a:rPr lang="en-GB" sz="1200" dirty="0">
                <a:solidFill>
                  <a:schemeClr val="tx1"/>
                </a:solidFill>
                <a:effectLst/>
                <a:latin typeface="Calibri" panose="020F0502020204030204" pitchFamily="34" charset="0"/>
                <a:cs typeface="Calibri" panose="020F0502020204030204" pitchFamily="34" charset="0"/>
              </a:rPr>
              <a:t>U (12.5% of the original)</a:t>
            </a:r>
          </a:p>
        </p:txBody>
      </p:sp>
      <p:cxnSp>
        <p:nvCxnSpPr>
          <p:cNvPr id="84" name="Connettore 1 83"/>
          <p:cNvCxnSpPr/>
          <p:nvPr/>
        </p:nvCxnSpPr>
        <p:spPr bwMode="auto">
          <a:xfrm>
            <a:off x="3835400" y="1442356"/>
            <a:ext cx="0" cy="396000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cxnSp>
        <p:nvCxnSpPr>
          <p:cNvPr id="85" name="Connettore 1 84"/>
          <p:cNvCxnSpPr/>
          <p:nvPr/>
        </p:nvCxnSpPr>
        <p:spPr bwMode="auto">
          <a:xfrm>
            <a:off x="3836035" y="5105400"/>
            <a:ext cx="730885" cy="0"/>
          </a:xfrm>
          <a:prstGeom prst="line">
            <a:avLst/>
          </a:prstGeom>
          <a:noFill/>
          <a:ln w="9525" cap="flat" cmpd="sng" algn="ctr">
            <a:solidFill>
              <a:schemeClr val="tx1"/>
            </a:solidFill>
            <a:prstDash val="solid"/>
            <a:round/>
            <a:headEnd type="arrow" w="med" len="med"/>
            <a:tailEnd type="arrow" w="med" len="med"/>
          </a:ln>
          <a:effectLst/>
        </p:spPr>
      </p:cxnSp>
      <p:sp>
        <p:nvSpPr>
          <p:cNvPr id="86" name="CasellaDiTesto 85"/>
          <p:cNvSpPr txBox="1"/>
          <p:nvPr/>
        </p:nvSpPr>
        <p:spPr>
          <a:xfrm>
            <a:off x="3836035" y="5035233"/>
            <a:ext cx="753745" cy="307777"/>
          </a:xfrm>
          <a:prstGeom prst="rect">
            <a:avLst/>
          </a:prstGeom>
          <a:noFill/>
        </p:spPr>
        <p:txBody>
          <a:bodyPr wrap="square" rtlCol="0">
            <a:spAutoFit/>
          </a:bodyPr>
          <a:lstStyle/>
          <a:p>
            <a:r>
              <a:rPr lang="en-GB" sz="1400" dirty="0">
                <a:solidFill>
                  <a:schemeClr val="tx1"/>
                </a:solidFill>
                <a:effectLst/>
                <a:latin typeface="Calibri" panose="020F0502020204030204" pitchFamily="34" charset="0"/>
                <a:cs typeface="Calibri" panose="020F0502020204030204" pitchFamily="34" charset="0"/>
              </a:rPr>
              <a:t>~0.7 Ga</a:t>
            </a:r>
          </a:p>
        </p:txBody>
      </p:sp>
      <p:cxnSp>
        <p:nvCxnSpPr>
          <p:cNvPr id="87" name="Connettore 1 86"/>
          <p:cNvCxnSpPr/>
          <p:nvPr/>
        </p:nvCxnSpPr>
        <p:spPr bwMode="auto">
          <a:xfrm>
            <a:off x="1998980" y="5107147"/>
            <a:ext cx="2556000" cy="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sp>
        <p:nvSpPr>
          <p:cNvPr id="88" name="CasellaDiTesto 87"/>
          <p:cNvSpPr txBox="1"/>
          <p:nvPr/>
        </p:nvSpPr>
        <p:spPr>
          <a:xfrm>
            <a:off x="2026921" y="4858583"/>
            <a:ext cx="1684019" cy="461665"/>
          </a:xfrm>
          <a:prstGeom prst="rect">
            <a:avLst/>
          </a:prstGeom>
          <a:noFill/>
        </p:spPr>
        <p:txBody>
          <a:bodyPr wrap="square" rtlCol="0">
            <a:spAutoFit/>
          </a:bodyPr>
          <a:lstStyle/>
          <a:p>
            <a:pPr algn="l"/>
            <a:r>
              <a:rPr lang="en-GB" sz="1200" dirty="0">
                <a:solidFill>
                  <a:schemeClr val="tx1"/>
                </a:solidFill>
                <a:effectLst/>
                <a:latin typeface="Calibri" panose="020F0502020204030204" pitchFamily="34" charset="0"/>
                <a:cs typeface="Calibri" panose="020F0502020204030204" pitchFamily="34" charset="0"/>
              </a:rPr>
              <a:t>Decay of 50% of </a:t>
            </a:r>
            <a:r>
              <a:rPr lang="en-GB" sz="1200" baseline="30000" dirty="0">
                <a:solidFill>
                  <a:schemeClr val="tx1"/>
                </a:solidFill>
                <a:effectLst/>
                <a:latin typeface="Calibri" panose="020F0502020204030204" pitchFamily="34" charset="0"/>
                <a:cs typeface="Calibri" panose="020F0502020204030204" pitchFamily="34" charset="0"/>
              </a:rPr>
              <a:t>235</a:t>
            </a:r>
            <a:r>
              <a:rPr lang="en-GB" sz="1200" dirty="0">
                <a:solidFill>
                  <a:schemeClr val="tx1"/>
                </a:solidFill>
                <a:effectLst/>
                <a:latin typeface="Calibri" panose="020F0502020204030204" pitchFamily="34" charset="0"/>
                <a:cs typeface="Calibri" panose="020F0502020204030204" pitchFamily="34" charset="0"/>
              </a:rPr>
              <a:t>U (~6% of the original)</a:t>
            </a:r>
          </a:p>
        </p:txBody>
      </p:sp>
    </p:spTree>
    <p:extLst>
      <p:ext uri="{BB962C8B-B14F-4D97-AF65-F5344CB8AC3E}">
        <p14:creationId xmlns:p14="http://schemas.microsoft.com/office/powerpoint/2010/main" val="272450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down)">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right)">
                                      <p:cBhvr>
                                        <p:cTn id="46" dur="3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down)">
                                      <p:cBhvr>
                                        <p:cTn id="51" dur="500"/>
                                        <p:tgtEl>
                                          <p:spTgt spid="65"/>
                                        </p:tgtEl>
                                      </p:cBhvr>
                                    </p:animEffect>
                                  </p:childTnLst>
                                </p:cTn>
                              </p:par>
                            </p:childTnLst>
                          </p:cTn>
                        </p:par>
                        <p:par>
                          <p:cTn id="52" fill="hold">
                            <p:stCondLst>
                              <p:cond delay="500"/>
                            </p:stCondLst>
                            <p:childTnLst>
                              <p:par>
                                <p:cTn id="53" presetID="22" presetClass="entr" presetSubtype="2"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right)">
                                      <p:cBhvr>
                                        <p:cTn id="55" dur="500"/>
                                        <p:tgtEl>
                                          <p:spTgt spid="61"/>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right)">
                                      <p:cBhvr>
                                        <p:cTn id="64" dur="500"/>
                                        <p:tgtEl>
                                          <p:spTgt spid="69"/>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wipe(down)">
                                      <p:cBhvr>
                                        <p:cTn id="73" dur="500"/>
                                        <p:tgtEl>
                                          <p:spTgt spid="74"/>
                                        </p:tgtEl>
                                      </p:cBhvr>
                                    </p:animEffect>
                                  </p:childTnLst>
                                </p:cTn>
                              </p:par>
                            </p:childTnLst>
                          </p:cTn>
                        </p:par>
                        <p:par>
                          <p:cTn id="74" fill="hold">
                            <p:stCondLst>
                              <p:cond delay="500"/>
                            </p:stCondLst>
                            <p:childTnLst>
                              <p:par>
                                <p:cTn id="75" presetID="22" presetClass="entr" presetSubtype="2"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wipe(right)">
                                      <p:cBhvr>
                                        <p:cTn id="77" dur="500"/>
                                        <p:tgtEl>
                                          <p:spTgt spid="75"/>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fade">
                                      <p:cBhvr>
                                        <p:cTn id="81" dur="500"/>
                                        <p:tgtEl>
                                          <p:spTgt spid="7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nodeType="click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wipe(right)">
                                      <p:cBhvr>
                                        <p:cTn id="86" dur="500"/>
                                        <p:tgtEl>
                                          <p:spTgt spid="77"/>
                                        </p:tgtEl>
                                      </p:cBhvr>
                                    </p:animEffec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wipe(down)">
                                      <p:cBhvr>
                                        <p:cTn id="95" dur="500"/>
                                        <p:tgtEl>
                                          <p:spTgt spid="79"/>
                                        </p:tgtEl>
                                      </p:cBhvr>
                                    </p:animEffect>
                                  </p:childTnLst>
                                </p:cTn>
                              </p:par>
                            </p:childTnLst>
                          </p:cTn>
                        </p:par>
                        <p:par>
                          <p:cTn id="96" fill="hold">
                            <p:stCondLst>
                              <p:cond delay="500"/>
                            </p:stCondLst>
                            <p:childTnLst>
                              <p:par>
                                <p:cTn id="97" presetID="22" presetClass="entr" presetSubtype="2" fill="hold" nodeType="after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wipe(right)">
                                      <p:cBhvr>
                                        <p:cTn id="99" dur="500"/>
                                        <p:tgtEl>
                                          <p:spTgt spid="80"/>
                                        </p:tgtEl>
                                      </p:cBhvr>
                                    </p:animEffec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fade">
                                      <p:cBhvr>
                                        <p:cTn id="103" dur="500"/>
                                        <p:tgtEl>
                                          <p:spTgt spid="8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nodeType="clickEffect">
                                  <p:stCondLst>
                                    <p:cond delay="0"/>
                                  </p:stCondLst>
                                  <p:childTnLst>
                                    <p:set>
                                      <p:cBhvr>
                                        <p:cTn id="107" dur="1" fill="hold">
                                          <p:stCondLst>
                                            <p:cond delay="0"/>
                                          </p:stCondLst>
                                        </p:cTn>
                                        <p:tgtEl>
                                          <p:spTgt spid="82"/>
                                        </p:tgtEl>
                                        <p:attrNameLst>
                                          <p:attrName>style.visibility</p:attrName>
                                        </p:attrNameLst>
                                      </p:cBhvr>
                                      <p:to>
                                        <p:strVal val="visible"/>
                                      </p:to>
                                    </p:set>
                                    <p:animEffect transition="in" filter="wipe(right)">
                                      <p:cBhvr>
                                        <p:cTn id="108" dur="500"/>
                                        <p:tgtEl>
                                          <p:spTgt spid="82"/>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500"/>
                                        <p:tgtEl>
                                          <p:spTgt spid="8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wipe(down)">
                                      <p:cBhvr>
                                        <p:cTn id="117" dur="500"/>
                                        <p:tgtEl>
                                          <p:spTgt spid="84"/>
                                        </p:tgtEl>
                                      </p:cBhvr>
                                    </p:animEffect>
                                  </p:childTnLst>
                                </p:cTn>
                              </p:par>
                            </p:childTnLst>
                          </p:cTn>
                        </p:par>
                        <p:par>
                          <p:cTn id="118" fill="hold">
                            <p:stCondLst>
                              <p:cond delay="500"/>
                            </p:stCondLst>
                            <p:childTnLst>
                              <p:par>
                                <p:cTn id="119" presetID="22" presetClass="entr" presetSubtype="2" fill="hold" nodeType="after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wipe(right)">
                                      <p:cBhvr>
                                        <p:cTn id="121" dur="500"/>
                                        <p:tgtEl>
                                          <p:spTgt spid="85"/>
                                        </p:tgtEl>
                                      </p:cBhvr>
                                    </p:animEffect>
                                  </p:childTnLst>
                                </p:cTn>
                              </p:par>
                            </p:childTnLst>
                          </p:cTn>
                        </p:par>
                        <p:par>
                          <p:cTn id="122" fill="hold">
                            <p:stCondLst>
                              <p:cond delay="1000"/>
                            </p:stCondLst>
                            <p:childTnLst>
                              <p:par>
                                <p:cTn id="123" presetID="10" presetClass="entr" presetSubtype="0" fill="hold" grpId="0" nodeType="after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fade">
                                      <p:cBhvr>
                                        <p:cTn id="125" dur="500"/>
                                        <p:tgtEl>
                                          <p:spTgt spid="8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2" fill="hold" nodeType="clickEffect">
                                  <p:stCondLst>
                                    <p:cond delay="0"/>
                                  </p:stCondLst>
                                  <p:childTnLst>
                                    <p:set>
                                      <p:cBhvr>
                                        <p:cTn id="129" dur="1" fill="hold">
                                          <p:stCondLst>
                                            <p:cond delay="0"/>
                                          </p:stCondLst>
                                        </p:cTn>
                                        <p:tgtEl>
                                          <p:spTgt spid="87"/>
                                        </p:tgtEl>
                                        <p:attrNameLst>
                                          <p:attrName>style.visibility</p:attrName>
                                        </p:attrNameLst>
                                      </p:cBhvr>
                                      <p:to>
                                        <p:strVal val="visible"/>
                                      </p:to>
                                    </p:set>
                                    <p:animEffect transition="in" filter="wipe(right)">
                                      <p:cBhvr>
                                        <p:cTn id="130" dur="500"/>
                                        <p:tgtEl>
                                          <p:spTgt spid="87"/>
                                        </p:tgtEl>
                                      </p:cBhvr>
                                    </p:animEffect>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88"/>
                                        </p:tgtEl>
                                        <p:attrNameLst>
                                          <p:attrName>style.visibility</p:attrName>
                                        </p:attrNameLst>
                                      </p:cBhvr>
                                      <p:to>
                                        <p:strVal val="visible"/>
                                      </p:to>
                                    </p:set>
                                    <p:animEffect transition="in" filter="fade">
                                      <p:cBhvr>
                                        <p:cTn id="13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57" grpId="0"/>
      <p:bldP spid="58" grpId="0"/>
      <p:bldP spid="62" grpId="0"/>
      <p:bldP spid="63" grpId="0" animBg="1"/>
      <p:bldP spid="64" grpId="0" animBg="1"/>
      <p:bldP spid="68" grpId="0"/>
      <p:bldP spid="73" grpId="0"/>
      <p:bldP spid="76" grpId="0"/>
      <p:bldP spid="78" grpId="0"/>
      <p:bldP spid="81" grpId="0"/>
      <p:bldP spid="83" grpId="0"/>
      <p:bldP spid="86" grpId="0"/>
      <p:bldP spid="88"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4" name="Text Box 3"/>
          <p:cNvSpPr txBox="1">
            <a:spLocks noChangeArrowheads="1"/>
          </p:cNvSpPr>
          <p:nvPr/>
        </p:nvSpPr>
        <p:spPr bwMode="auto">
          <a:xfrm>
            <a:off x="371475" y="775271"/>
            <a:ext cx="8401050" cy="5324535"/>
          </a:xfrm>
          <a:prstGeom prst="rect">
            <a:avLst/>
          </a:prstGeom>
          <a:noFill/>
          <a:ln w="9525">
            <a:noFill/>
            <a:miter lim="800000"/>
            <a:headEnd/>
            <a:tailEnd/>
          </a:ln>
          <a:effectLst/>
        </p:spPr>
        <p:txBody>
          <a:bodyPr wrap="square">
            <a:spAutoFit/>
          </a:bodyPr>
          <a:lstStyle/>
          <a:p>
            <a:pPr algn="l">
              <a:spcAft>
                <a:spcPts val="1200"/>
              </a:spcAft>
            </a:pPr>
            <a:r>
              <a:rPr lang="en-US" sz="3200" dirty="0">
                <a:solidFill>
                  <a:srgbClr val="FFFF00"/>
                </a:solidFill>
                <a:latin typeface="Calibri" pitchFamily="34" charset="0"/>
              </a:rPr>
              <a:t>1) </a:t>
            </a:r>
            <a:r>
              <a:rPr lang="en-US" sz="3200" dirty="0">
                <a:solidFill>
                  <a:schemeClr val="bg1"/>
                </a:solidFill>
                <a:latin typeface="Calibri" pitchFamily="34" charset="0"/>
              </a:rPr>
              <a:t>High </a:t>
            </a:r>
            <a:r>
              <a:rPr lang="en-US" sz="3200" baseline="30000" dirty="0">
                <a:solidFill>
                  <a:schemeClr val="bg1"/>
                </a:solidFill>
                <a:latin typeface="Calibri" pitchFamily="34" charset="0"/>
              </a:rPr>
              <a:t>3</a:t>
            </a:r>
            <a:r>
              <a:rPr lang="en-US" sz="3200" dirty="0">
                <a:solidFill>
                  <a:schemeClr val="bg1"/>
                </a:solidFill>
                <a:latin typeface="Calibri" pitchFamily="34" charset="0"/>
              </a:rPr>
              <a:t>He/</a:t>
            </a:r>
            <a:r>
              <a:rPr lang="en-US" sz="3200" baseline="30000" dirty="0">
                <a:solidFill>
                  <a:schemeClr val="bg1"/>
                </a:solidFill>
                <a:latin typeface="Calibri" pitchFamily="34" charset="0"/>
              </a:rPr>
              <a:t>4</a:t>
            </a:r>
            <a:r>
              <a:rPr lang="en-US" sz="3200" dirty="0">
                <a:solidFill>
                  <a:schemeClr val="bg1"/>
                </a:solidFill>
                <a:latin typeface="Calibri" pitchFamily="34" charset="0"/>
              </a:rPr>
              <a:t>He ratios can be produced in material isolated from a continuously degassing and isolated from the convecting mantle.</a:t>
            </a:r>
          </a:p>
          <a:p>
            <a:pPr algn="l">
              <a:spcAft>
                <a:spcPts val="1200"/>
              </a:spcAft>
            </a:pPr>
            <a:r>
              <a:rPr lang="en-US" sz="3200" dirty="0">
                <a:solidFill>
                  <a:srgbClr val="FFFF00"/>
                </a:solidFill>
                <a:latin typeface="Calibri" pitchFamily="34" charset="0"/>
              </a:rPr>
              <a:t>2) </a:t>
            </a:r>
            <a:r>
              <a:rPr lang="en-US" sz="3200" dirty="0">
                <a:solidFill>
                  <a:schemeClr val="bg1"/>
                </a:solidFill>
                <a:latin typeface="Calibri" pitchFamily="34" charset="0"/>
              </a:rPr>
              <a:t>Alternatively, since U can be slightly more incompatible than He under some </a:t>
            </a:r>
            <a:r>
              <a:rPr lang="da-DK" sz="3200" dirty="0">
                <a:solidFill>
                  <a:schemeClr val="bg1"/>
                </a:solidFill>
                <a:latin typeface="Calibri" pitchFamily="34" charset="0"/>
              </a:rPr>
              <a:t>melting conditions, </a:t>
            </a:r>
            <a:r>
              <a:rPr lang="en-US" sz="3200" dirty="0">
                <a:solidFill>
                  <a:schemeClr val="bg1"/>
                </a:solidFill>
                <a:latin typeface="Calibri" pitchFamily="34" charset="0"/>
              </a:rPr>
              <a:t>melting of the mantle might leave depleted domains with high </a:t>
            </a:r>
            <a:r>
              <a:rPr lang="en-US" sz="3200" baseline="30000" dirty="0">
                <a:solidFill>
                  <a:schemeClr val="bg1"/>
                </a:solidFill>
                <a:latin typeface="Calibri" pitchFamily="34" charset="0"/>
              </a:rPr>
              <a:t>3</a:t>
            </a:r>
            <a:r>
              <a:rPr lang="en-US" sz="3200" dirty="0">
                <a:solidFill>
                  <a:schemeClr val="bg1"/>
                </a:solidFill>
                <a:latin typeface="Calibri" pitchFamily="34" charset="0"/>
              </a:rPr>
              <a:t>He/U.</a:t>
            </a:r>
          </a:p>
          <a:p>
            <a:pPr algn="l">
              <a:spcAft>
                <a:spcPts val="1200"/>
              </a:spcAft>
            </a:pPr>
            <a:r>
              <a:rPr lang="en-US" sz="3200" dirty="0">
                <a:solidFill>
                  <a:srgbClr val="FFFF00"/>
                </a:solidFill>
                <a:latin typeface="Calibri" pitchFamily="34" charset="0"/>
              </a:rPr>
              <a:t>3) </a:t>
            </a:r>
            <a:r>
              <a:rPr lang="en-US" sz="3200" dirty="0">
                <a:solidFill>
                  <a:schemeClr val="bg1"/>
                </a:solidFill>
                <a:latin typeface="Calibri" pitchFamily="34" charset="0"/>
              </a:rPr>
              <a:t>But a volatile phase segregated near the surface can carry He, unaccompanied by U, into previously depleted oceanic lithosphere…</a:t>
            </a:r>
            <a:endParaRPr lang="en-GB" sz="32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4" name="Text Box 3"/>
          <p:cNvSpPr txBox="1">
            <a:spLocks noChangeArrowheads="1"/>
          </p:cNvSpPr>
          <p:nvPr/>
        </p:nvSpPr>
        <p:spPr bwMode="auto">
          <a:xfrm>
            <a:off x="371475" y="671096"/>
            <a:ext cx="8401050" cy="1569660"/>
          </a:xfrm>
          <a:prstGeom prst="rect">
            <a:avLst/>
          </a:prstGeom>
          <a:noFill/>
          <a:ln w="9525">
            <a:noFill/>
            <a:miter lim="800000"/>
            <a:headEnd/>
            <a:tailEnd/>
          </a:ln>
          <a:effectLst/>
        </p:spPr>
        <p:txBody>
          <a:bodyPr wrap="square">
            <a:spAutoFit/>
          </a:bodyPr>
          <a:lstStyle/>
          <a:p>
            <a:pPr algn="l"/>
            <a:r>
              <a:rPr lang="en-GB" sz="3200">
                <a:solidFill>
                  <a:schemeClr val="bg1"/>
                </a:solidFill>
                <a:latin typeface="Calibri" pitchFamily="34" charset="0"/>
              </a:rPr>
              <a:t>The </a:t>
            </a:r>
            <a:r>
              <a:rPr lang="en-GB" sz="3200" baseline="30000">
                <a:solidFill>
                  <a:schemeClr val="bg1"/>
                </a:solidFill>
                <a:latin typeface="Calibri" pitchFamily="34" charset="0"/>
              </a:rPr>
              <a:t>3</a:t>
            </a:r>
            <a:r>
              <a:rPr lang="en-GB" sz="3200">
                <a:solidFill>
                  <a:schemeClr val="bg1"/>
                </a:solidFill>
                <a:latin typeface="Calibri" pitchFamily="34" charset="0"/>
              </a:rPr>
              <a:t>He/</a:t>
            </a:r>
            <a:r>
              <a:rPr lang="en-GB" sz="3200" baseline="30000">
                <a:solidFill>
                  <a:schemeClr val="bg1"/>
                </a:solidFill>
                <a:latin typeface="Calibri" pitchFamily="34" charset="0"/>
              </a:rPr>
              <a:t>4</a:t>
            </a:r>
            <a:r>
              <a:rPr lang="en-GB" sz="3200">
                <a:solidFill>
                  <a:schemeClr val="bg1"/>
                </a:solidFill>
                <a:latin typeface="Calibri" pitchFamily="34" charset="0"/>
              </a:rPr>
              <a:t>He ratios of the general mantle reservoir progressively decrease due to </a:t>
            </a:r>
            <a:r>
              <a:rPr lang="en-GB" sz="3200" baseline="30000">
                <a:solidFill>
                  <a:schemeClr val="bg1"/>
                </a:solidFill>
                <a:latin typeface="Calibri" pitchFamily="34" charset="0"/>
              </a:rPr>
              <a:t>4</a:t>
            </a:r>
            <a:r>
              <a:rPr lang="en-GB" sz="3200">
                <a:solidFill>
                  <a:schemeClr val="bg1"/>
                </a:solidFill>
                <a:latin typeface="Calibri" pitchFamily="34" charset="0"/>
              </a:rPr>
              <a:t>He production.</a:t>
            </a:r>
          </a:p>
        </p:txBody>
      </p:sp>
      <p:pic>
        <p:nvPicPr>
          <p:cNvPr id="1026" name="Picture 2"/>
          <p:cNvPicPr>
            <a:picLocks noChangeAspect="1" noChangeArrowheads="1"/>
          </p:cNvPicPr>
          <p:nvPr/>
        </p:nvPicPr>
        <p:blipFill>
          <a:blip r:embed="rId3" cstate="print"/>
          <a:srcRect/>
          <a:stretch>
            <a:fillRect/>
          </a:stretch>
        </p:blipFill>
        <p:spPr bwMode="auto">
          <a:xfrm>
            <a:off x="4628589" y="2229388"/>
            <a:ext cx="4341788" cy="4154709"/>
          </a:xfrm>
          <a:prstGeom prst="rect">
            <a:avLst/>
          </a:prstGeom>
          <a:noFill/>
          <a:ln w="9525">
            <a:noFill/>
            <a:miter lim="800000"/>
            <a:headEnd/>
            <a:tailEnd/>
          </a:ln>
        </p:spPr>
      </p:pic>
      <p:sp>
        <p:nvSpPr>
          <p:cNvPr id="5" name="Text Box 3"/>
          <p:cNvSpPr txBox="1">
            <a:spLocks noChangeArrowheads="1"/>
          </p:cNvSpPr>
          <p:nvPr/>
        </p:nvSpPr>
        <p:spPr bwMode="auto">
          <a:xfrm>
            <a:off x="371475" y="2252538"/>
            <a:ext cx="4212100" cy="3539430"/>
          </a:xfrm>
          <a:prstGeom prst="rect">
            <a:avLst/>
          </a:prstGeom>
          <a:noFill/>
          <a:ln w="9525">
            <a:noFill/>
            <a:miter lim="800000"/>
            <a:headEnd/>
            <a:tailEnd/>
          </a:ln>
          <a:effectLst/>
        </p:spPr>
        <p:txBody>
          <a:bodyPr wrap="square">
            <a:spAutoFit/>
          </a:bodyPr>
          <a:lstStyle/>
          <a:p>
            <a:pPr algn="l"/>
            <a:r>
              <a:rPr lang="en-GB" sz="3200">
                <a:solidFill>
                  <a:schemeClr val="bg1"/>
                </a:solidFill>
                <a:latin typeface="Calibri" pitchFamily="34" charset="0"/>
              </a:rPr>
              <a:t>If a portion of mantle was isolated at some time in the past, its </a:t>
            </a:r>
            <a:r>
              <a:rPr lang="en-GB" sz="3200" baseline="30000">
                <a:solidFill>
                  <a:schemeClr val="bg1"/>
                </a:solidFill>
                <a:latin typeface="Calibri" pitchFamily="34" charset="0"/>
              </a:rPr>
              <a:t>3</a:t>
            </a:r>
            <a:r>
              <a:rPr lang="en-GB" sz="3200">
                <a:solidFill>
                  <a:schemeClr val="bg1"/>
                </a:solidFill>
                <a:latin typeface="Calibri" pitchFamily="34" charset="0"/>
              </a:rPr>
              <a:t>He/</a:t>
            </a:r>
            <a:r>
              <a:rPr lang="en-GB" sz="3200" baseline="30000">
                <a:solidFill>
                  <a:schemeClr val="bg1"/>
                </a:solidFill>
                <a:latin typeface="Calibri" pitchFamily="34" charset="0"/>
              </a:rPr>
              <a:t>4</a:t>
            </a:r>
            <a:r>
              <a:rPr lang="en-GB" sz="3200">
                <a:solidFill>
                  <a:schemeClr val="bg1"/>
                </a:solidFill>
                <a:latin typeface="Calibri" pitchFamily="34" charset="0"/>
              </a:rPr>
              <a:t>He cannot exceed the value of the evolving mantle at that time.</a:t>
            </a:r>
          </a:p>
        </p:txBody>
      </p:sp>
      <p:sp>
        <p:nvSpPr>
          <p:cNvPr id="6" name="CasellaDiTesto 5"/>
          <p:cNvSpPr txBox="1">
            <a:spLocks noChangeArrowheads="1"/>
          </p:cNvSpPr>
          <p:nvPr/>
        </p:nvSpPr>
        <p:spPr bwMode="auto">
          <a:xfrm>
            <a:off x="371475" y="5911850"/>
            <a:ext cx="3669557" cy="646331"/>
          </a:xfrm>
          <a:prstGeom prst="rect">
            <a:avLst/>
          </a:prstGeom>
          <a:noFill/>
          <a:ln w="9525">
            <a:noFill/>
            <a:miter lim="800000"/>
            <a:headEnd/>
            <a:tailEnd/>
          </a:ln>
        </p:spPr>
        <p:txBody>
          <a:bodyPr wrap="square">
            <a:spAutoFit/>
          </a:bodyPr>
          <a:lstStyle/>
          <a:p>
            <a:pPr algn="l">
              <a:defRPr/>
            </a:pPr>
            <a:r>
              <a:rPr lang="en-GB" sz="1800" dirty="0" err="1">
                <a:solidFill>
                  <a:schemeClr val="bg1"/>
                </a:solidFill>
                <a:effectLst>
                  <a:outerShdw blurRad="38100" dist="38100" dir="2700000" algn="tl">
                    <a:srgbClr val="000000"/>
                  </a:outerShdw>
                </a:effectLst>
                <a:latin typeface="Calibri" pitchFamily="34" charset="0"/>
                <a:ea typeface="ＭＳ Ｐゴシック" pitchFamily="34" charset="-128"/>
              </a:rPr>
              <a:t>Porcelli</a:t>
            </a: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 and Elliott, 2008 (Earth Planet. Sci. Lett., 269, 175-185)</a:t>
            </a:r>
          </a:p>
        </p:txBody>
      </p:sp>
      <p:sp>
        <p:nvSpPr>
          <p:cNvPr id="7" name="Text Box 3"/>
          <p:cNvSpPr txBox="1">
            <a:spLocks noChangeArrowheads="1"/>
          </p:cNvSpPr>
          <p:nvPr/>
        </p:nvSpPr>
        <p:spPr bwMode="auto">
          <a:xfrm>
            <a:off x="5104435" y="1754825"/>
            <a:ext cx="3866527" cy="400110"/>
          </a:xfrm>
          <a:prstGeom prst="rect">
            <a:avLst/>
          </a:prstGeom>
          <a:noFill/>
          <a:ln w="9525">
            <a:noFill/>
            <a:miter lim="800000"/>
            <a:headEnd/>
            <a:tailEnd/>
          </a:ln>
          <a:effectLst/>
        </p:spPr>
        <p:txBody>
          <a:bodyPr wrap="square">
            <a:spAutoFit/>
          </a:bodyPr>
          <a:lstStyle/>
          <a:p>
            <a:pPr algn="l"/>
            <a:r>
              <a:rPr lang="en-GB" sz="2000">
                <a:solidFill>
                  <a:srgbClr val="FFFF00"/>
                </a:solidFill>
                <a:latin typeface="Calibri" pitchFamily="34" charset="0"/>
              </a:rPr>
              <a:t>Solar system </a:t>
            </a:r>
            <a:r>
              <a:rPr lang="en-GB" sz="2000" baseline="30000">
                <a:solidFill>
                  <a:srgbClr val="FFFF00"/>
                </a:solidFill>
                <a:latin typeface="Calibri" pitchFamily="34" charset="0"/>
              </a:rPr>
              <a:t>3</a:t>
            </a:r>
            <a:r>
              <a:rPr lang="en-GB" sz="2000">
                <a:solidFill>
                  <a:srgbClr val="FFFF00"/>
                </a:solidFill>
                <a:latin typeface="Calibri" pitchFamily="34" charset="0"/>
              </a:rPr>
              <a:t>He/</a:t>
            </a:r>
            <a:r>
              <a:rPr lang="en-GB" sz="2000" baseline="30000">
                <a:solidFill>
                  <a:srgbClr val="FFFF00"/>
                </a:solidFill>
                <a:latin typeface="Calibri" pitchFamily="34" charset="0"/>
              </a:rPr>
              <a:t>4</a:t>
            </a:r>
            <a:r>
              <a:rPr lang="en-GB" sz="2000">
                <a:solidFill>
                  <a:srgbClr val="FFFF00"/>
                </a:solidFill>
                <a:latin typeface="Calibri" pitchFamily="34" charset="0"/>
              </a:rPr>
              <a:t>He = </a:t>
            </a:r>
            <a:r>
              <a:rPr lang="en-GB" sz="2000">
                <a:solidFill>
                  <a:schemeClr val="bg1"/>
                </a:solidFill>
                <a:latin typeface="Calibri" pitchFamily="34" charset="0"/>
              </a:rPr>
              <a:t>330</a:t>
            </a:r>
            <a:r>
              <a:rPr lang="en-GB" sz="2000">
                <a:solidFill>
                  <a:srgbClr val="FFFF00"/>
                </a:solidFill>
                <a:latin typeface="Calibri" pitchFamily="34" charset="0"/>
              </a:rPr>
              <a:t>R</a:t>
            </a:r>
            <a:r>
              <a:rPr lang="en-GB" sz="2000" baseline="-25000">
                <a:solidFill>
                  <a:srgbClr val="FFFF00"/>
                </a:solidFill>
                <a:latin typeface="Calibri" pitchFamily="34" charset="0"/>
              </a:rPr>
              <a:t>A</a:t>
            </a:r>
          </a:p>
        </p:txBody>
      </p:sp>
      <p:cxnSp>
        <p:nvCxnSpPr>
          <p:cNvPr id="9" name="Connettore 2 8"/>
          <p:cNvCxnSpPr/>
          <p:nvPr/>
        </p:nvCxnSpPr>
        <p:spPr bwMode="auto">
          <a:xfrm flipH="1">
            <a:off x="5660020" y="2176041"/>
            <a:ext cx="544010" cy="416688"/>
          </a:xfrm>
          <a:prstGeom prst="straightConnector1">
            <a:avLst/>
          </a:prstGeom>
          <a:noFill/>
          <a:ln w="3810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P spid="5" grpId="0" build="p" bldLvl="5"/>
      <p:bldP spid="6" grpId="0"/>
      <p:bldP spid="7" grpId="0" build="p" bldLvl="5"/>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4" name="Text Box 3"/>
          <p:cNvSpPr txBox="1">
            <a:spLocks noChangeArrowheads="1"/>
          </p:cNvSpPr>
          <p:nvPr/>
        </p:nvSpPr>
        <p:spPr bwMode="auto">
          <a:xfrm>
            <a:off x="371475" y="636371"/>
            <a:ext cx="8401050" cy="584775"/>
          </a:xfrm>
          <a:prstGeom prst="rect">
            <a:avLst/>
          </a:prstGeom>
          <a:noFill/>
          <a:ln w="9525">
            <a:noFill/>
            <a:miter lim="800000"/>
            <a:headEnd/>
            <a:tailEnd/>
          </a:ln>
          <a:effectLst/>
        </p:spPr>
        <p:txBody>
          <a:bodyPr wrap="square">
            <a:spAutoFit/>
          </a:bodyPr>
          <a:lstStyle/>
          <a:p>
            <a:pPr algn="l"/>
            <a:r>
              <a:rPr lang="en-GB" sz="3200">
                <a:solidFill>
                  <a:schemeClr val="bg1"/>
                </a:solidFill>
                <a:latin typeface="Calibri" pitchFamily="34" charset="0"/>
              </a:rPr>
              <a:t>Low </a:t>
            </a:r>
            <a:r>
              <a:rPr lang="en-GB" sz="3200" baseline="30000">
                <a:solidFill>
                  <a:schemeClr val="bg1"/>
                </a:solidFill>
                <a:latin typeface="Calibri" pitchFamily="34" charset="0"/>
              </a:rPr>
              <a:t>3</a:t>
            </a:r>
            <a:r>
              <a:rPr lang="en-GB" sz="3200">
                <a:solidFill>
                  <a:schemeClr val="bg1"/>
                </a:solidFill>
                <a:latin typeface="Calibri" pitchFamily="34" charset="0"/>
              </a:rPr>
              <a:t>He/</a:t>
            </a:r>
            <a:r>
              <a:rPr lang="en-GB" sz="3200" baseline="30000">
                <a:solidFill>
                  <a:schemeClr val="bg1"/>
                </a:solidFill>
                <a:latin typeface="Calibri" pitchFamily="34" charset="0"/>
              </a:rPr>
              <a:t>4</a:t>
            </a:r>
            <a:r>
              <a:rPr lang="en-GB" sz="3200">
                <a:solidFill>
                  <a:schemeClr val="bg1"/>
                </a:solidFill>
                <a:latin typeface="Calibri" pitchFamily="34" charset="0"/>
              </a:rPr>
              <a:t>He ratios are typical of MORB.</a:t>
            </a:r>
          </a:p>
        </p:txBody>
      </p:sp>
      <p:pic>
        <p:nvPicPr>
          <p:cNvPr id="1026" name="Picture 2"/>
          <p:cNvPicPr>
            <a:picLocks noChangeAspect="1" noChangeArrowheads="1"/>
          </p:cNvPicPr>
          <p:nvPr/>
        </p:nvPicPr>
        <p:blipFill>
          <a:blip r:embed="rId3" cstate="print"/>
          <a:srcRect/>
          <a:stretch>
            <a:fillRect/>
          </a:stretch>
        </p:blipFill>
        <p:spPr bwMode="auto">
          <a:xfrm>
            <a:off x="4628589" y="2229388"/>
            <a:ext cx="4341788" cy="4154709"/>
          </a:xfrm>
          <a:prstGeom prst="rect">
            <a:avLst/>
          </a:prstGeom>
          <a:noFill/>
          <a:ln w="9525">
            <a:noFill/>
            <a:miter lim="800000"/>
            <a:headEnd/>
            <a:tailEnd/>
          </a:ln>
        </p:spPr>
      </p:pic>
      <p:sp>
        <p:nvSpPr>
          <p:cNvPr id="5" name="Text Box 3"/>
          <p:cNvSpPr txBox="1">
            <a:spLocks noChangeArrowheads="1"/>
          </p:cNvSpPr>
          <p:nvPr/>
        </p:nvSpPr>
        <p:spPr bwMode="auto">
          <a:xfrm>
            <a:off x="371476" y="1145888"/>
            <a:ext cx="8007510" cy="1569660"/>
          </a:xfrm>
          <a:prstGeom prst="rect">
            <a:avLst/>
          </a:prstGeom>
          <a:noFill/>
          <a:ln w="9525">
            <a:noFill/>
            <a:miter lim="800000"/>
            <a:headEnd/>
            <a:tailEnd/>
          </a:ln>
          <a:effectLst/>
        </p:spPr>
        <p:txBody>
          <a:bodyPr wrap="square">
            <a:spAutoFit/>
          </a:bodyPr>
          <a:lstStyle/>
          <a:p>
            <a:pPr algn="l"/>
            <a:r>
              <a:rPr lang="en-GB" sz="3200">
                <a:solidFill>
                  <a:schemeClr val="bg1"/>
                </a:solidFill>
                <a:latin typeface="Calibri" pitchFamily="34" charset="0"/>
              </a:rPr>
              <a:t>The higher </a:t>
            </a:r>
            <a:r>
              <a:rPr lang="en-GB" sz="3200" baseline="30000">
                <a:solidFill>
                  <a:schemeClr val="bg1"/>
                </a:solidFill>
                <a:latin typeface="Calibri" pitchFamily="34" charset="0"/>
              </a:rPr>
              <a:t>3</a:t>
            </a:r>
            <a:r>
              <a:rPr lang="en-GB" sz="3200">
                <a:solidFill>
                  <a:schemeClr val="bg1"/>
                </a:solidFill>
                <a:latin typeface="Calibri" pitchFamily="34" charset="0"/>
              </a:rPr>
              <a:t>He/</a:t>
            </a:r>
            <a:r>
              <a:rPr lang="en-GB" sz="3200" baseline="30000">
                <a:solidFill>
                  <a:schemeClr val="bg1"/>
                </a:solidFill>
                <a:latin typeface="Calibri" pitchFamily="34" charset="0"/>
              </a:rPr>
              <a:t>4</a:t>
            </a:r>
            <a:r>
              <a:rPr lang="en-GB" sz="3200">
                <a:solidFill>
                  <a:schemeClr val="bg1"/>
                </a:solidFill>
                <a:latin typeface="Calibri" pitchFamily="34" charset="0"/>
              </a:rPr>
              <a:t>He in some (</a:t>
            </a:r>
            <a:r>
              <a:rPr lang="en-GB" sz="3200" u="sng">
                <a:solidFill>
                  <a:schemeClr val="bg1"/>
                </a:solidFill>
                <a:latin typeface="Calibri" pitchFamily="34" charset="0"/>
              </a:rPr>
              <a:t>not all</a:t>
            </a:r>
            <a:r>
              <a:rPr lang="en-GB" sz="3200">
                <a:solidFill>
                  <a:schemeClr val="bg1"/>
                </a:solidFill>
                <a:latin typeface="Calibri" pitchFamily="34" charset="0"/>
              </a:rPr>
              <a:t>) OIB means separation of He from the convecting mantle.</a:t>
            </a:r>
          </a:p>
        </p:txBody>
      </p:sp>
      <p:sp>
        <p:nvSpPr>
          <p:cNvPr id="7" name="Figura a mano libera 6"/>
          <p:cNvSpPr/>
          <p:nvPr/>
        </p:nvSpPr>
        <p:spPr bwMode="auto">
          <a:xfrm>
            <a:off x="8102279" y="1111170"/>
            <a:ext cx="1145893" cy="3588152"/>
          </a:xfrm>
          <a:custGeom>
            <a:avLst/>
            <a:gdLst>
              <a:gd name="connsiteX0" fmla="*/ 0 w 486137"/>
              <a:gd name="connsiteY0" fmla="*/ 0 h 3588152"/>
              <a:gd name="connsiteX1" fmla="*/ 486137 w 486137"/>
              <a:gd name="connsiteY1" fmla="*/ 3588152 h 3588152"/>
              <a:gd name="connsiteX0" fmla="*/ 0 w 694482"/>
              <a:gd name="connsiteY0" fmla="*/ 0 h 3588152"/>
              <a:gd name="connsiteX1" fmla="*/ 486137 w 694482"/>
              <a:gd name="connsiteY1" fmla="*/ 3588152 h 3588152"/>
              <a:gd name="connsiteX0" fmla="*/ 0 w 1145893"/>
              <a:gd name="connsiteY0" fmla="*/ 0 h 3588152"/>
              <a:gd name="connsiteX1" fmla="*/ 486137 w 1145893"/>
              <a:gd name="connsiteY1" fmla="*/ 3588152 h 3588152"/>
              <a:gd name="connsiteX0" fmla="*/ 0 w 1145893"/>
              <a:gd name="connsiteY0" fmla="*/ 0 h 3588152"/>
              <a:gd name="connsiteX1" fmla="*/ 486137 w 1145893"/>
              <a:gd name="connsiteY1" fmla="*/ 3588152 h 3588152"/>
            </a:gdLst>
            <a:ahLst/>
            <a:cxnLst>
              <a:cxn ang="0">
                <a:pos x="connsiteX0" y="connsiteY0"/>
              </a:cxn>
              <a:cxn ang="0">
                <a:pos x="connsiteX1" y="connsiteY1"/>
              </a:cxn>
            </a:cxnLst>
            <a:rect l="l" t="t" r="r" b="b"/>
            <a:pathLst>
              <a:path w="1145893" h="3588152">
                <a:moveTo>
                  <a:pt x="0" y="0"/>
                </a:moveTo>
                <a:cubicBezTo>
                  <a:pt x="879676" y="529241"/>
                  <a:pt x="1145893" y="2102734"/>
                  <a:pt x="486137" y="3588152"/>
                </a:cubicBezTo>
              </a:path>
            </a:pathLst>
          </a:custGeom>
          <a:noFill/>
          <a:ln w="3810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 name="Figura a mano libera 7"/>
          <p:cNvSpPr/>
          <p:nvPr/>
        </p:nvSpPr>
        <p:spPr bwMode="auto">
          <a:xfrm>
            <a:off x="1920240" y="2198144"/>
            <a:ext cx="6668176" cy="1804988"/>
          </a:xfrm>
          <a:custGeom>
            <a:avLst/>
            <a:gdLst>
              <a:gd name="connsiteX0" fmla="*/ 0 w 486137"/>
              <a:gd name="connsiteY0" fmla="*/ 0 h 3588152"/>
              <a:gd name="connsiteX1" fmla="*/ 486137 w 486137"/>
              <a:gd name="connsiteY1" fmla="*/ 3588152 h 3588152"/>
              <a:gd name="connsiteX0" fmla="*/ 0 w 694482"/>
              <a:gd name="connsiteY0" fmla="*/ 0 h 3588152"/>
              <a:gd name="connsiteX1" fmla="*/ 486137 w 694482"/>
              <a:gd name="connsiteY1" fmla="*/ 3588152 h 3588152"/>
              <a:gd name="connsiteX0" fmla="*/ 0 w 1145893"/>
              <a:gd name="connsiteY0" fmla="*/ 0 h 3588152"/>
              <a:gd name="connsiteX1" fmla="*/ 486137 w 1145893"/>
              <a:gd name="connsiteY1" fmla="*/ 3588152 h 3588152"/>
              <a:gd name="connsiteX0" fmla="*/ 0 w 1145893"/>
              <a:gd name="connsiteY0" fmla="*/ 0 h 3588152"/>
              <a:gd name="connsiteX1" fmla="*/ 486137 w 1145893"/>
              <a:gd name="connsiteY1" fmla="*/ 3588152 h 3588152"/>
              <a:gd name="connsiteX0" fmla="*/ 0 w 7616141"/>
              <a:gd name="connsiteY0" fmla="*/ 0 h 1588545"/>
              <a:gd name="connsiteX1" fmla="*/ 6956385 w 7616141"/>
              <a:gd name="connsiteY1" fmla="*/ 1588545 h 1588545"/>
              <a:gd name="connsiteX0" fmla="*/ 0 w 7616141"/>
              <a:gd name="connsiteY0" fmla="*/ 0 h 1588545"/>
              <a:gd name="connsiteX1" fmla="*/ 6956385 w 7616141"/>
              <a:gd name="connsiteY1" fmla="*/ 1588545 h 1588545"/>
              <a:gd name="connsiteX0" fmla="*/ 0 w 6956385"/>
              <a:gd name="connsiteY0" fmla="*/ 216443 h 1804988"/>
              <a:gd name="connsiteX1" fmla="*/ 6956385 w 6956385"/>
              <a:gd name="connsiteY1" fmla="*/ 1804988 h 1804988"/>
            </a:gdLst>
            <a:ahLst/>
            <a:cxnLst>
              <a:cxn ang="0">
                <a:pos x="connsiteX0" y="connsiteY0"/>
              </a:cxn>
              <a:cxn ang="0">
                <a:pos x="connsiteX1" y="connsiteY1"/>
              </a:cxn>
            </a:cxnLst>
            <a:rect l="l" t="t" r="r" b="b"/>
            <a:pathLst>
              <a:path w="6956385" h="1804988">
                <a:moveTo>
                  <a:pt x="0" y="216443"/>
                </a:moveTo>
                <a:cubicBezTo>
                  <a:pt x="2476982" y="282697"/>
                  <a:pt x="5139159" y="0"/>
                  <a:pt x="6956385" y="1804988"/>
                </a:cubicBezTo>
              </a:path>
            </a:pathLst>
          </a:custGeom>
          <a:noFill/>
          <a:ln w="38100" cap="flat" cmpd="sng" algn="ctr">
            <a:solidFill>
              <a:srgbClr val="0000FF"/>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Text Box 3"/>
          <p:cNvSpPr txBox="1">
            <a:spLocks noChangeArrowheads="1"/>
          </p:cNvSpPr>
          <p:nvPr/>
        </p:nvSpPr>
        <p:spPr bwMode="auto">
          <a:xfrm>
            <a:off x="371475" y="2708473"/>
            <a:ext cx="4269974" cy="3046988"/>
          </a:xfrm>
          <a:prstGeom prst="rect">
            <a:avLst/>
          </a:prstGeom>
          <a:noFill/>
          <a:ln w="9525">
            <a:noFill/>
            <a:miter lim="800000"/>
            <a:headEnd/>
            <a:tailEnd/>
          </a:ln>
          <a:effectLst/>
        </p:spPr>
        <p:txBody>
          <a:bodyPr wrap="square">
            <a:spAutoFit/>
          </a:bodyPr>
          <a:lstStyle/>
          <a:p>
            <a:pPr algn="l"/>
            <a:r>
              <a:rPr lang="en-GB" sz="3200">
                <a:solidFill>
                  <a:schemeClr val="bg1"/>
                </a:solidFill>
                <a:latin typeface="Calibri" pitchFamily="34" charset="0"/>
              </a:rPr>
              <a:t>This separation should isolate volumes of the mantle with high </a:t>
            </a:r>
            <a:r>
              <a:rPr lang="en-GB" sz="3200" baseline="30000">
                <a:solidFill>
                  <a:schemeClr val="bg1"/>
                </a:solidFill>
                <a:latin typeface="Calibri" pitchFamily="34" charset="0"/>
              </a:rPr>
              <a:t>3</a:t>
            </a:r>
            <a:r>
              <a:rPr lang="en-GB" sz="3200">
                <a:solidFill>
                  <a:schemeClr val="bg1"/>
                </a:solidFill>
                <a:latin typeface="Calibri" pitchFamily="34" charset="0"/>
              </a:rPr>
              <a:t>He/U (i.e., with low possibility to generate </a:t>
            </a:r>
            <a:r>
              <a:rPr lang="en-GB" sz="3200" baseline="30000">
                <a:solidFill>
                  <a:schemeClr val="bg1"/>
                </a:solidFill>
                <a:latin typeface="Calibri" pitchFamily="34" charset="0"/>
              </a:rPr>
              <a:t>4</a:t>
            </a:r>
            <a:r>
              <a:rPr lang="en-GB" sz="3200">
                <a:solidFill>
                  <a:schemeClr val="bg1"/>
                </a:solidFill>
                <a:latin typeface="Calibri" pitchFamily="34" charset="0"/>
              </a:rPr>
              <a:t>He after U decay).</a:t>
            </a:r>
          </a:p>
        </p:txBody>
      </p:sp>
      <p:sp>
        <p:nvSpPr>
          <p:cNvPr id="10" name="CasellaDiTesto 9"/>
          <p:cNvSpPr txBox="1">
            <a:spLocks noChangeArrowheads="1"/>
          </p:cNvSpPr>
          <p:nvPr/>
        </p:nvSpPr>
        <p:spPr bwMode="auto">
          <a:xfrm>
            <a:off x="371475" y="5911850"/>
            <a:ext cx="3669557" cy="646331"/>
          </a:xfrm>
          <a:prstGeom prst="rect">
            <a:avLst/>
          </a:prstGeom>
          <a:noFill/>
          <a:ln w="9525">
            <a:noFill/>
            <a:miter lim="800000"/>
            <a:headEnd/>
            <a:tailEnd/>
          </a:ln>
        </p:spPr>
        <p:txBody>
          <a:bodyPr wrap="square">
            <a:spAutoFit/>
          </a:bodyPr>
          <a:lstStyle/>
          <a:p>
            <a:pPr algn="l">
              <a:defRPr/>
            </a:pPr>
            <a:r>
              <a:rPr lang="en-GB" sz="1800" dirty="0" err="1">
                <a:solidFill>
                  <a:schemeClr val="bg1"/>
                </a:solidFill>
                <a:effectLst>
                  <a:outerShdw blurRad="38100" dist="38100" dir="2700000" algn="tl">
                    <a:srgbClr val="000000"/>
                  </a:outerShdw>
                </a:effectLst>
                <a:latin typeface="Calibri" pitchFamily="34" charset="0"/>
                <a:ea typeface="ＭＳ Ｐゴシック" pitchFamily="34" charset="-128"/>
              </a:rPr>
              <a:t>Porcelli</a:t>
            </a: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 and Elliott, 2008 (Earth Planet. Sci. Lett., 269, 175-185)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P spid="5" grpId="0" build="p" bldLvl="5"/>
      <p:bldP spid="7" grpId="0" animBg="1"/>
      <p:bldP spid="8" grpId="0" animBg="1"/>
      <p:bldP spid="9" grpId="0" build="p" bldLvl="5"/>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grpSp>
        <p:nvGrpSpPr>
          <p:cNvPr id="4" name="Gruppo 9"/>
          <p:cNvGrpSpPr>
            <a:grpSpLocks/>
          </p:cNvGrpSpPr>
          <p:nvPr/>
        </p:nvGrpSpPr>
        <p:grpSpPr bwMode="auto">
          <a:xfrm>
            <a:off x="4044950" y="1431195"/>
            <a:ext cx="5040313" cy="4305300"/>
            <a:chOff x="2567354" y="2499291"/>
            <a:chExt cx="6518031" cy="4311817"/>
          </a:xfrm>
        </p:grpSpPr>
        <p:pic>
          <p:nvPicPr>
            <p:cNvPr id="5" name="Picture 2"/>
            <p:cNvPicPr>
              <a:picLocks noChangeAspect="1" noChangeArrowheads="1"/>
            </p:cNvPicPr>
            <p:nvPr/>
          </p:nvPicPr>
          <p:blipFill>
            <a:blip r:embed="rId3" cstate="print"/>
            <a:srcRect/>
            <a:stretch>
              <a:fillRect/>
            </a:stretch>
          </p:blipFill>
          <p:spPr bwMode="auto">
            <a:xfrm>
              <a:off x="2567354" y="2499291"/>
              <a:ext cx="6518031" cy="4311817"/>
            </a:xfrm>
            <a:prstGeom prst="rect">
              <a:avLst/>
            </a:prstGeom>
            <a:noFill/>
            <a:ln w="9525">
              <a:noFill/>
              <a:miter lim="800000"/>
              <a:headEnd/>
              <a:tailEnd/>
            </a:ln>
          </p:spPr>
        </p:pic>
        <p:sp>
          <p:nvSpPr>
            <p:cNvPr id="6" name="Rettangolo 5"/>
            <p:cNvSpPr/>
            <p:nvPr/>
          </p:nvSpPr>
          <p:spPr>
            <a:xfrm>
              <a:off x="2637153" y="2589916"/>
              <a:ext cx="221716" cy="306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grpSp>
      <p:sp>
        <p:nvSpPr>
          <p:cNvPr id="7" name="CasellaDiTesto 6"/>
          <p:cNvSpPr txBox="1">
            <a:spLocks noChangeArrowheads="1"/>
          </p:cNvSpPr>
          <p:nvPr/>
        </p:nvSpPr>
        <p:spPr bwMode="auto">
          <a:xfrm>
            <a:off x="4560888" y="1669320"/>
            <a:ext cx="3123099" cy="523220"/>
          </a:xfrm>
          <a:prstGeom prst="rect">
            <a:avLst/>
          </a:prstGeom>
          <a:noFill/>
          <a:ln w="9525">
            <a:noFill/>
            <a:miter lim="800000"/>
            <a:headEnd/>
            <a:tailEnd/>
          </a:ln>
        </p:spPr>
        <p:txBody>
          <a:bodyPr wrap="none">
            <a:spAutoFit/>
          </a:bodyPr>
          <a:lstStyle/>
          <a:p>
            <a:pPr algn="l"/>
            <a:r>
              <a:rPr lang="en-GB" sz="2800">
                <a:solidFill>
                  <a:schemeClr val="tx1"/>
                </a:solidFill>
                <a:effectLst/>
                <a:latin typeface="Calibri" pitchFamily="34" charset="0"/>
              </a:rPr>
              <a:t>Baffin Island Picrites</a:t>
            </a:r>
          </a:p>
        </p:txBody>
      </p:sp>
      <p:sp>
        <p:nvSpPr>
          <p:cNvPr id="8" name="CasellaDiTesto 7"/>
          <p:cNvSpPr txBox="1">
            <a:spLocks noChangeArrowheads="1"/>
          </p:cNvSpPr>
          <p:nvPr/>
        </p:nvSpPr>
        <p:spPr bwMode="auto">
          <a:xfrm>
            <a:off x="4772025" y="4695095"/>
            <a:ext cx="3404202" cy="338554"/>
          </a:xfrm>
          <a:prstGeom prst="rect">
            <a:avLst/>
          </a:prstGeom>
          <a:noFill/>
          <a:ln w="9525">
            <a:noFill/>
            <a:miter lim="800000"/>
            <a:headEnd/>
            <a:tailEnd/>
          </a:ln>
        </p:spPr>
        <p:txBody>
          <a:bodyPr wrap="none">
            <a:spAutoFit/>
          </a:bodyPr>
          <a:lstStyle/>
          <a:p>
            <a:pPr algn="l"/>
            <a:r>
              <a:rPr lang="en-GB" sz="1600" dirty="0">
                <a:solidFill>
                  <a:schemeClr val="tx1"/>
                </a:solidFill>
                <a:effectLst/>
                <a:latin typeface="Calibri" pitchFamily="34" charset="0"/>
              </a:rPr>
              <a:t>Stuart et al., 2003 (Nature, 424, 57-59)</a:t>
            </a:r>
          </a:p>
        </p:txBody>
      </p:sp>
      <p:sp>
        <p:nvSpPr>
          <p:cNvPr id="9" name="CasellaDiTesto 8"/>
          <p:cNvSpPr txBox="1"/>
          <p:nvPr/>
        </p:nvSpPr>
        <p:spPr>
          <a:xfrm>
            <a:off x="101470" y="1478578"/>
            <a:ext cx="3997455" cy="830997"/>
          </a:xfrm>
          <a:prstGeom prst="rect">
            <a:avLst/>
          </a:prstGeom>
          <a:noFill/>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The highest the </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He, the highest  the </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143</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Nd/</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144</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Nd</a:t>
            </a:r>
          </a:p>
        </p:txBody>
      </p:sp>
      <p:sp>
        <p:nvSpPr>
          <p:cNvPr id="10" name="CasellaDiTesto 9"/>
          <p:cNvSpPr txBox="1"/>
          <p:nvPr/>
        </p:nvSpPr>
        <p:spPr>
          <a:xfrm>
            <a:off x="114300" y="2554903"/>
            <a:ext cx="3930650" cy="1200329"/>
          </a:xfrm>
          <a:prstGeom prst="rect">
            <a:avLst/>
          </a:prstGeom>
          <a:noFill/>
        </p:spPr>
        <p:txBody>
          <a:bodyPr wrap="square">
            <a:spAutoFit/>
          </a:bodyPr>
          <a:lstStyle/>
          <a:p>
            <a:pPr algn="l">
              <a:defRPr/>
            </a:pPr>
            <a:r>
              <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rPr>
              <a:t>Is high </a:t>
            </a:r>
            <a:r>
              <a:rPr lang="en-GB" sz="24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143</a:t>
            </a:r>
            <a:r>
              <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rPr>
              <a:t>Nd/</a:t>
            </a:r>
            <a:r>
              <a:rPr lang="en-GB" sz="24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144</a:t>
            </a:r>
            <a:r>
              <a:rPr lang="en-GB" sz="2400" dirty="0">
                <a:solidFill>
                  <a:srgbClr val="FFFF00"/>
                </a:solidFill>
                <a:effectLst>
                  <a:outerShdw blurRad="38100" dist="38100" dir="2700000" algn="tl">
                    <a:srgbClr val="000000"/>
                  </a:outerShdw>
                </a:effectLst>
                <a:latin typeface="Calibri" pitchFamily="34" charset="0"/>
                <a:ea typeface="ＭＳ Ｐゴシック" pitchFamily="34" charset="-128"/>
              </a:rPr>
              <a:t>Nd indication of a primitive/undegassed mantle?</a:t>
            </a:r>
          </a:p>
        </p:txBody>
      </p:sp>
      <p:sp>
        <p:nvSpPr>
          <p:cNvPr id="11" name="CasellaDiTesto 10"/>
          <p:cNvSpPr txBox="1"/>
          <p:nvPr/>
        </p:nvSpPr>
        <p:spPr>
          <a:xfrm>
            <a:off x="110832" y="4050328"/>
            <a:ext cx="3930650" cy="1200329"/>
          </a:xfrm>
          <a:prstGeom prst="rect">
            <a:avLst/>
          </a:prstGeom>
          <a:noFill/>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These rocks have </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87</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Sr/</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86</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Sr = 0.7030-0.7039, values much lower than BSE (0.70445).</a:t>
            </a:r>
          </a:p>
        </p:txBody>
      </p:sp>
      <p:sp>
        <p:nvSpPr>
          <p:cNvPr id="12" name="Freccia a destra 11"/>
          <p:cNvSpPr>
            <a:spLocks noChangeArrowheads="1"/>
          </p:cNvSpPr>
          <p:nvPr/>
        </p:nvSpPr>
        <p:spPr bwMode="auto">
          <a:xfrm rot="-2581117">
            <a:off x="5826125" y="2617058"/>
            <a:ext cx="3567113" cy="1008062"/>
          </a:xfrm>
          <a:prstGeom prst="rightArrow">
            <a:avLst>
              <a:gd name="adj1" fmla="val 50000"/>
              <a:gd name="adj2" fmla="val 103487"/>
            </a:avLst>
          </a:prstGeom>
          <a:solidFill>
            <a:srgbClr val="FF0000">
              <a:alpha val="59999"/>
            </a:srgbClr>
          </a:solidFill>
          <a:ln w="9525">
            <a:solidFill>
              <a:srgbClr val="B6DCDF"/>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anchor="ctr"/>
          <a:lstStyle/>
          <a:p>
            <a:pPr algn="ctr">
              <a:defRPr/>
            </a:pPr>
            <a:endParaRPr lang="en-GB">
              <a:solidFill>
                <a:schemeClr val="lt1"/>
              </a:solidFill>
              <a:latin typeface="Calibri" pitchFamily="34" charset="0"/>
            </a:endParaRPr>
          </a:p>
        </p:txBody>
      </p:sp>
      <p:sp>
        <p:nvSpPr>
          <p:cNvPr id="2" name="CasellaDiTesto 1">
            <a:extLst>
              <a:ext uri="{FF2B5EF4-FFF2-40B4-BE49-F238E27FC236}">
                <a16:creationId xmlns:a16="http://schemas.microsoft.com/office/drawing/2014/main" id="{BEE8CCD2-DEAF-6B08-E349-89536CC4B185}"/>
              </a:ext>
            </a:extLst>
          </p:cNvPr>
          <p:cNvSpPr txBox="1"/>
          <p:nvPr/>
        </p:nvSpPr>
        <p:spPr>
          <a:xfrm>
            <a:off x="1447799" y="3268723"/>
            <a:ext cx="2286001" cy="461665"/>
          </a:xfrm>
          <a:prstGeom prst="rect">
            <a:avLst/>
          </a:prstGeom>
          <a:noFill/>
        </p:spPr>
        <p:txBody>
          <a:bodyPr wrap="square">
            <a:spAutoFit/>
          </a:bodyPr>
          <a:lstStyle/>
          <a:p>
            <a:pPr algn="l">
              <a:defRPr/>
            </a:pPr>
            <a:r>
              <a:rPr lang="en-GB" sz="2000"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anose="05000000000000000000" pitchFamily="2" charset="2"/>
              </a:rPr>
              <a:t></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sym typeface="Wingdings" panose="05000000000000000000" pitchFamily="2" charset="2"/>
              </a:rPr>
              <a:t> </a:t>
            </a:r>
            <a:r>
              <a:rPr lang="en-GB" sz="2400" i="1" dirty="0">
                <a:solidFill>
                  <a:schemeClr val="bg1"/>
                </a:solidFill>
                <a:effectLst>
                  <a:outerShdw blurRad="38100" dist="38100" dir="2700000" algn="tl">
                    <a:srgbClr val="000000"/>
                  </a:outerShdw>
                </a:effectLst>
                <a:latin typeface="Calibri" pitchFamily="34" charset="0"/>
                <a:ea typeface="ＭＳ Ｐゴシック" pitchFamily="34" charset="-128"/>
              </a:rPr>
              <a:t>Obviously no</a:t>
            </a:r>
          </a:p>
        </p:txBody>
      </p:sp>
      <p:sp>
        <p:nvSpPr>
          <p:cNvPr id="13" name="CasellaDiTesto 12">
            <a:extLst>
              <a:ext uri="{FF2B5EF4-FFF2-40B4-BE49-F238E27FC236}">
                <a16:creationId xmlns:a16="http://schemas.microsoft.com/office/drawing/2014/main" id="{9D5FF9F9-E8A3-E3FD-9D87-E1FB201EF620}"/>
              </a:ext>
            </a:extLst>
          </p:cNvPr>
          <p:cNvSpPr txBox="1"/>
          <p:nvPr/>
        </p:nvSpPr>
        <p:spPr>
          <a:xfrm>
            <a:off x="110832" y="5431426"/>
            <a:ext cx="9033168" cy="1200329"/>
          </a:xfrm>
          <a:prstGeom prst="rect">
            <a:avLst/>
          </a:prstGeom>
          <a:noFill/>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This means that the sources                                                                                of these rocks are extremely depleted and very far from being considered as representative of “primitive” mantle regions.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2" grpId="0"/>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p:cNvGrpSpPr/>
          <p:nvPr/>
        </p:nvGrpSpPr>
        <p:grpSpPr>
          <a:xfrm>
            <a:off x="266217" y="729206"/>
            <a:ext cx="8715737" cy="5267668"/>
            <a:chOff x="266217" y="729206"/>
            <a:chExt cx="8715737" cy="5267668"/>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49516"/>
            <a:stretch>
              <a:fillRect/>
            </a:stretch>
          </p:blipFill>
          <p:spPr bwMode="auto">
            <a:xfrm>
              <a:off x="266217" y="729206"/>
              <a:ext cx="8715737" cy="5267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8" name="Rettangolo 17"/>
            <p:cNvSpPr/>
            <p:nvPr/>
          </p:nvSpPr>
          <p:spPr bwMode="auto">
            <a:xfrm>
              <a:off x="1400537" y="1041721"/>
              <a:ext cx="544010" cy="5903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5" name="Rettangolo 14"/>
          <p:cNvSpPr/>
          <p:nvPr/>
        </p:nvSpPr>
        <p:spPr bwMode="auto">
          <a:xfrm>
            <a:off x="1181100" y="960699"/>
            <a:ext cx="2606675" cy="4360601"/>
          </a:xfrm>
          <a:prstGeom prst="rect">
            <a:avLst/>
          </a:prstGeom>
          <a:solidFill>
            <a:srgbClr val="FFFF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6" name="CasellaDiTesto 15"/>
          <p:cNvSpPr txBox="1">
            <a:spLocks noChangeArrowheads="1"/>
          </p:cNvSpPr>
          <p:nvPr/>
        </p:nvSpPr>
        <p:spPr bwMode="auto">
          <a:xfrm>
            <a:off x="1181100" y="4843846"/>
            <a:ext cx="2291653" cy="523220"/>
          </a:xfrm>
          <a:prstGeom prst="rect">
            <a:avLst/>
          </a:prstGeom>
          <a:noFill/>
          <a:ln w="9525">
            <a:noFill/>
            <a:miter lim="800000"/>
            <a:headEnd/>
            <a:tailEnd/>
          </a:ln>
        </p:spPr>
        <p:txBody>
          <a:bodyPr wrap="none">
            <a:spAutoFit/>
          </a:bodyPr>
          <a:lstStyle/>
          <a:p>
            <a:pPr algn="l"/>
            <a:r>
              <a:rPr lang="it-IT" sz="2800" dirty="0" err="1">
                <a:solidFill>
                  <a:schemeClr val="tx1"/>
                </a:solidFill>
                <a:effectLst/>
                <a:latin typeface="Calibri" pitchFamily="34" charset="0"/>
              </a:rPr>
              <a:t>Depleted</a:t>
            </a:r>
            <a:r>
              <a:rPr lang="it-IT" sz="2800" dirty="0">
                <a:solidFill>
                  <a:schemeClr val="tx1"/>
                </a:solidFill>
                <a:effectLst/>
                <a:latin typeface="Calibri" pitchFamily="34" charset="0"/>
              </a:rPr>
              <a:t> </a:t>
            </a:r>
            <a:r>
              <a:rPr lang="it-IT" sz="2800" dirty="0" err="1">
                <a:solidFill>
                  <a:schemeClr val="tx1"/>
                </a:solidFill>
                <a:effectLst/>
                <a:latin typeface="Calibri" pitchFamily="34" charset="0"/>
              </a:rPr>
              <a:t>Field</a:t>
            </a:r>
            <a:endParaRPr lang="it-IT" sz="2800" dirty="0">
              <a:solidFill>
                <a:schemeClr val="tx1"/>
              </a:solidFill>
              <a:effectLst/>
              <a:latin typeface="Calibri" pitchFamily="34" charset="0"/>
            </a:endParaRPr>
          </a:p>
        </p:txBody>
      </p:sp>
      <p:sp>
        <p:nvSpPr>
          <p:cNvPr id="17" name="Ovale 16"/>
          <p:cNvSpPr/>
          <p:nvPr/>
        </p:nvSpPr>
        <p:spPr bwMode="auto">
          <a:xfrm>
            <a:off x="1932972" y="1111170"/>
            <a:ext cx="1400537" cy="1303418"/>
          </a:xfrm>
          <a:prstGeom prst="ellipse">
            <a:avLst/>
          </a:prstGeom>
          <a:noFill/>
          <a:ln w="571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0" name="CasellaDiTesto 19"/>
          <p:cNvSpPr txBox="1">
            <a:spLocks noChangeArrowheads="1"/>
          </p:cNvSpPr>
          <p:nvPr/>
        </p:nvSpPr>
        <p:spPr bwMode="auto">
          <a:xfrm>
            <a:off x="3299267" y="989477"/>
            <a:ext cx="1911421" cy="400110"/>
          </a:xfrm>
          <a:prstGeom prst="rect">
            <a:avLst/>
          </a:prstGeom>
          <a:noFill/>
          <a:ln w="9525">
            <a:noFill/>
            <a:miter lim="800000"/>
            <a:headEnd/>
            <a:tailEnd/>
          </a:ln>
        </p:spPr>
        <p:txBody>
          <a:bodyPr wrap="none">
            <a:spAutoFit/>
          </a:bodyPr>
          <a:lstStyle/>
          <a:p>
            <a:pPr algn="l"/>
            <a:r>
              <a:rPr lang="en-GB" sz="2000" b="1" dirty="0">
                <a:solidFill>
                  <a:schemeClr val="tx1"/>
                </a:solidFill>
                <a:effectLst/>
                <a:latin typeface="Calibri" pitchFamily="34" charset="0"/>
              </a:rPr>
              <a:t>Highest </a:t>
            </a:r>
            <a:r>
              <a:rPr lang="en-GB" sz="2000" b="1" baseline="30000" dirty="0">
                <a:solidFill>
                  <a:schemeClr val="tx1"/>
                </a:solidFill>
                <a:effectLst/>
                <a:latin typeface="Calibri" pitchFamily="34" charset="0"/>
              </a:rPr>
              <a:t>3</a:t>
            </a:r>
            <a:r>
              <a:rPr lang="en-GB" sz="2000" b="1" dirty="0">
                <a:solidFill>
                  <a:schemeClr val="tx1"/>
                </a:solidFill>
                <a:effectLst/>
                <a:latin typeface="Calibri" pitchFamily="34" charset="0"/>
              </a:rPr>
              <a:t>He/</a:t>
            </a:r>
            <a:r>
              <a:rPr lang="en-GB" sz="2000" b="1" baseline="30000" dirty="0">
                <a:solidFill>
                  <a:schemeClr val="tx1"/>
                </a:solidFill>
                <a:effectLst/>
                <a:latin typeface="Calibri" pitchFamily="34" charset="0"/>
              </a:rPr>
              <a:t>4</a:t>
            </a:r>
            <a:r>
              <a:rPr lang="en-GB" sz="2000" b="1" dirty="0">
                <a:solidFill>
                  <a:schemeClr val="tx1"/>
                </a:solidFill>
                <a:effectLst/>
                <a:latin typeface="Calibri" pitchFamily="34" charset="0"/>
              </a:rPr>
              <a:t>He</a:t>
            </a:r>
          </a:p>
        </p:txBody>
      </p:sp>
      <p:sp>
        <p:nvSpPr>
          <p:cNvPr id="10" name="CasellaDiTesto 9"/>
          <p:cNvSpPr txBox="1">
            <a:spLocks noChangeArrowheads="1"/>
          </p:cNvSpPr>
          <p:nvPr/>
        </p:nvSpPr>
        <p:spPr bwMode="auto">
          <a:xfrm>
            <a:off x="3553255" y="1582143"/>
            <a:ext cx="2585066" cy="707886"/>
          </a:xfrm>
          <a:prstGeom prst="rect">
            <a:avLst/>
          </a:prstGeom>
          <a:noFill/>
          <a:ln w="9525">
            <a:noFill/>
            <a:miter lim="800000"/>
            <a:headEnd/>
            <a:tailEnd/>
          </a:ln>
        </p:spPr>
        <p:txBody>
          <a:bodyPr wrap="square">
            <a:spAutoFit/>
          </a:bodyPr>
          <a:lstStyle/>
          <a:p>
            <a:r>
              <a:rPr lang="en-GB" sz="2000" b="1" dirty="0">
                <a:solidFill>
                  <a:srgbClr val="FF0000"/>
                </a:solidFill>
                <a:effectLst/>
                <a:latin typeface="Calibri" pitchFamily="34" charset="0"/>
              </a:rPr>
              <a:t>B</a:t>
            </a:r>
            <a:r>
              <a:rPr lang="en-GB" sz="2000" b="1" dirty="0">
                <a:solidFill>
                  <a:schemeClr val="tx1"/>
                </a:solidFill>
                <a:effectLst/>
                <a:latin typeface="Calibri" pitchFamily="34" charset="0"/>
              </a:rPr>
              <a:t>affin </a:t>
            </a:r>
            <a:r>
              <a:rPr lang="en-GB" sz="2000" b="1" dirty="0">
                <a:solidFill>
                  <a:srgbClr val="FF0000"/>
                </a:solidFill>
                <a:effectLst/>
                <a:latin typeface="Calibri" pitchFamily="34" charset="0"/>
              </a:rPr>
              <a:t>I</a:t>
            </a:r>
            <a:r>
              <a:rPr lang="en-GB" sz="2000" b="1" dirty="0">
                <a:solidFill>
                  <a:schemeClr val="tx1"/>
                </a:solidFill>
                <a:effectLst/>
                <a:latin typeface="Calibri" pitchFamily="34" charset="0"/>
              </a:rPr>
              <a:t>sland and </a:t>
            </a:r>
            <a:r>
              <a:rPr lang="en-GB" sz="2000" b="1" dirty="0">
                <a:solidFill>
                  <a:srgbClr val="FF0000"/>
                </a:solidFill>
                <a:effectLst/>
                <a:latin typeface="Calibri" pitchFamily="34" charset="0"/>
              </a:rPr>
              <a:t>W</a:t>
            </a:r>
            <a:r>
              <a:rPr lang="en-GB" sz="2000" b="1" dirty="0">
                <a:solidFill>
                  <a:schemeClr val="tx1"/>
                </a:solidFill>
                <a:effectLst/>
                <a:latin typeface="Calibri" pitchFamily="34" charset="0"/>
              </a:rPr>
              <a:t>estern </a:t>
            </a:r>
            <a:r>
              <a:rPr lang="en-GB" sz="2000" b="1" dirty="0">
                <a:solidFill>
                  <a:srgbClr val="FF0000"/>
                </a:solidFill>
                <a:effectLst/>
                <a:latin typeface="Calibri" pitchFamily="34" charset="0"/>
              </a:rPr>
              <a:t>G</a:t>
            </a:r>
            <a:r>
              <a:rPr lang="en-GB" sz="2000" b="1" dirty="0">
                <a:solidFill>
                  <a:schemeClr val="tx1"/>
                </a:solidFill>
                <a:effectLst/>
                <a:latin typeface="Calibri" pitchFamily="34" charset="0"/>
              </a:rPr>
              <a:t>reenland</a:t>
            </a:r>
          </a:p>
        </p:txBody>
      </p:sp>
      <p:cxnSp>
        <p:nvCxnSpPr>
          <p:cNvPr id="12" name="Connettore 1 11"/>
          <p:cNvCxnSpPr/>
          <p:nvPr/>
        </p:nvCxnSpPr>
        <p:spPr bwMode="auto">
          <a:xfrm flipV="1">
            <a:off x="5096933" y="1185333"/>
            <a:ext cx="804334" cy="465667"/>
          </a:xfrm>
          <a:prstGeom prst="line">
            <a:avLst/>
          </a:prstGeom>
          <a:noFill/>
          <a:ln w="19050" cap="flat" cmpd="sng" algn="ctr">
            <a:solidFill>
              <a:schemeClr val="tx1"/>
            </a:solidFill>
            <a:prstDash val="solid"/>
            <a:round/>
            <a:headEnd type="none" w="med" len="med"/>
            <a:tailEnd type="arrow"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30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20" grpId="0"/>
      <p:bldP spid="1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277792" y="867136"/>
            <a:ext cx="8715737" cy="5166665"/>
            <a:chOff x="277792" y="867136"/>
            <a:chExt cx="8715737" cy="5166665"/>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50484"/>
            <a:stretch>
              <a:fillRect/>
            </a:stretch>
          </p:blipFill>
          <p:spPr bwMode="auto">
            <a:xfrm>
              <a:off x="277792" y="867136"/>
              <a:ext cx="8715737" cy="5166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 name="Rettangolo 8"/>
            <p:cNvSpPr/>
            <p:nvPr/>
          </p:nvSpPr>
          <p:spPr bwMode="auto">
            <a:xfrm>
              <a:off x="1377387" y="1064871"/>
              <a:ext cx="902826" cy="8102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5" name="Rettangolo 4"/>
          <p:cNvSpPr/>
          <p:nvPr/>
        </p:nvSpPr>
        <p:spPr bwMode="auto">
          <a:xfrm>
            <a:off x="3264543" y="960699"/>
            <a:ext cx="5335447" cy="4360601"/>
          </a:xfrm>
          <a:prstGeom prst="rect">
            <a:avLst/>
          </a:prstGeom>
          <a:solidFill>
            <a:srgbClr val="FFFF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 name="CasellaDiTesto 5"/>
          <p:cNvSpPr txBox="1">
            <a:spLocks noChangeArrowheads="1"/>
          </p:cNvSpPr>
          <p:nvPr/>
        </p:nvSpPr>
        <p:spPr bwMode="auto">
          <a:xfrm>
            <a:off x="3171945" y="977901"/>
            <a:ext cx="1897766" cy="954107"/>
          </a:xfrm>
          <a:prstGeom prst="rect">
            <a:avLst/>
          </a:prstGeom>
          <a:noFill/>
          <a:ln w="9525">
            <a:noFill/>
            <a:miter lim="800000"/>
            <a:headEnd/>
            <a:tailEnd/>
          </a:ln>
        </p:spPr>
        <p:txBody>
          <a:bodyPr wrap="square">
            <a:spAutoFit/>
          </a:bodyPr>
          <a:lstStyle/>
          <a:p>
            <a:r>
              <a:rPr lang="en-GB" sz="2800">
                <a:solidFill>
                  <a:schemeClr val="tx1"/>
                </a:solidFill>
                <a:effectLst/>
                <a:latin typeface="Calibri" pitchFamily="34" charset="0"/>
              </a:rPr>
              <a:t>Depleted Field</a:t>
            </a:r>
          </a:p>
        </p:txBody>
      </p:sp>
      <p:sp>
        <p:nvSpPr>
          <p:cNvPr id="7" name="Ovale 6"/>
          <p:cNvSpPr/>
          <p:nvPr/>
        </p:nvSpPr>
        <p:spPr bwMode="auto">
          <a:xfrm>
            <a:off x="4896091" y="1111170"/>
            <a:ext cx="2523281" cy="1303418"/>
          </a:xfrm>
          <a:prstGeom prst="ellipse">
            <a:avLst/>
          </a:prstGeom>
          <a:noFill/>
          <a:ln w="571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 name="CasellaDiTesto 7"/>
          <p:cNvSpPr txBox="1">
            <a:spLocks noChangeArrowheads="1"/>
          </p:cNvSpPr>
          <p:nvPr/>
        </p:nvSpPr>
        <p:spPr bwMode="auto">
          <a:xfrm>
            <a:off x="7223924" y="926295"/>
            <a:ext cx="1514966" cy="707886"/>
          </a:xfrm>
          <a:prstGeom prst="rect">
            <a:avLst/>
          </a:prstGeom>
          <a:noFill/>
          <a:ln w="9525">
            <a:noFill/>
            <a:miter lim="800000"/>
            <a:headEnd/>
            <a:tailEnd/>
          </a:ln>
        </p:spPr>
        <p:txBody>
          <a:bodyPr wrap="square">
            <a:spAutoFit/>
          </a:bodyPr>
          <a:lstStyle/>
          <a:p>
            <a:r>
              <a:rPr lang="en-GB" sz="2000" b="1">
                <a:solidFill>
                  <a:schemeClr val="tx1"/>
                </a:solidFill>
                <a:effectLst/>
                <a:latin typeface="Calibri" pitchFamily="34" charset="0"/>
              </a:rPr>
              <a:t>Highest </a:t>
            </a:r>
            <a:r>
              <a:rPr lang="en-GB" sz="2000" b="1" baseline="30000">
                <a:solidFill>
                  <a:schemeClr val="tx1"/>
                </a:solidFill>
                <a:effectLst/>
                <a:latin typeface="Calibri" pitchFamily="34" charset="0"/>
              </a:rPr>
              <a:t>3</a:t>
            </a:r>
            <a:r>
              <a:rPr lang="en-GB" sz="2000" b="1">
                <a:solidFill>
                  <a:schemeClr val="tx1"/>
                </a:solidFill>
                <a:effectLst/>
                <a:latin typeface="Calibri" pitchFamily="34" charset="0"/>
              </a:rPr>
              <a:t>He/</a:t>
            </a:r>
            <a:r>
              <a:rPr lang="en-GB" sz="2000" b="1" baseline="30000">
                <a:solidFill>
                  <a:schemeClr val="tx1"/>
                </a:solidFill>
                <a:effectLst/>
                <a:latin typeface="Calibri" pitchFamily="34" charset="0"/>
              </a:rPr>
              <a:t>4</a:t>
            </a:r>
            <a:r>
              <a:rPr lang="en-GB" sz="2000" b="1">
                <a:solidFill>
                  <a:schemeClr val="tx1"/>
                </a:solidFill>
                <a:effectLst/>
                <a:latin typeface="Calibri" pitchFamily="34" charset="0"/>
              </a:rPr>
              <a:t>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12" name="Gruppo 11"/>
          <p:cNvGrpSpPr/>
          <p:nvPr/>
        </p:nvGrpSpPr>
        <p:grpSpPr>
          <a:xfrm>
            <a:off x="276225" y="666750"/>
            <a:ext cx="8591550" cy="5524500"/>
            <a:chOff x="276225" y="666750"/>
            <a:chExt cx="8591550" cy="5524500"/>
          </a:xfrm>
        </p:grpSpPr>
        <p:pic>
          <p:nvPicPr>
            <p:cNvPr id="1026" name="Picture 2"/>
            <p:cNvPicPr>
              <a:picLocks noChangeAspect="1" noChangeArrowheads="1"/>
            </p:cNvPicPr>
            <p:nvPr/>
          </p:nvPicPr>
          <p:blipFill>
            <a:blip r:embed="rId3" cstate="print"/>
            <a:srcRect/>
            <a:stretch>
              <a:fillRect/>
            </a:stretch>
          </p:blipFill>
          <p:spPr bwMode="auto">
            <a:xfrm>
              <a:off x="276225" y="666750"/>
              <a:ext cx="8591550" cy="55245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17196" b="23545"/>
            <a:stretch>
              <a:fillRect/>
            </a:stretch>
          </p:blipFill>
          <p:spPr bwMode="auto">
            <a:xfrm>
              <a:off x="5809566" y="719666"/>
              <a:ext cx="3015348" cy="270933"/>
            </a:xfrm>
            <a:prstGeom prst="rect">
              <a:avLst/>
            </a:prstGeom>
            <a:noFill/>
            <a:ln w="9525">
              <a:noFill/>
              <a:miter lim="800000"/>
              <a:headEnd/>
              <a:tailEnd/>
            </a:ln>
          </p:spPr>
        </p:pic>
      </p:grpSp>
      <p:sp>
        <p:nvSpPr>
          <p:cNvPr id="13" name="Rettangolo arrotondato 12"/>
          <p:cNvSpPr/>
          <p:nvPr/>
        </p:nvSpPr>
        <p:spPr bwMode="auto">
          <a:xfrm>
            <a:off x="3940969" y="4692650"/>
            <a:ext cx="3447256" cy="26035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a:spLocks noChangeArrowheads="1"/>
          </p:cNvSpPr>
          <p:nvPr/>
        </p:nvSpPr>
        <p:spPr bwMode="auto">
          <a:xfrm>
            <a:off x="1525588" y="1538288"/>
            <a:ext cx="7275512" cy="584775"/>
          </a:xfrm>
          <a:prstGeom prst="rect">
            <a:avLst/>
          </a:prstGeom>
          <a:noFill/>
          <a:ln w="9525">
            <a:noFill/>
            <a:miter lim="800000"/>
            <a:headEnd/>
            <a:tailEnd/>
          </a:ln>
        </p:spPr>
        <p:txBody>
          <a:bodyPr wrap="square">
            <a:spAutoFit/>
          </a:bodyPr>
          <a:lstStyle/>
          <a:p>
            <a:pPr algn="l">
              <a:defRPr/>
            </a:pPr>
            <a:r>
              <a:rPr lang="en-GB" sz="1600" b="1" dirty="0">
                <a:solidFill>
                  <a:schemeClr val="tx1"/>
                </a:solidFill>
                <a:effectLst/>
                <a:latin typeface="Calibri" pitchFamily="34" charset="0"/>
                <a:ea typeface="ＭＳ Ｐゴシック" pitchFamily="34" charset="-128"/>
              </a:rPr>
              <a:t>According to these authors, the high </a:t>
            </a:r>
            <a:r>
              <a:rPr lang="en-GB" sz="1600" b="1" baseline="30000" dirty="0">
                <a:solidFill>
                  <a:schemeClr val="tx1"/>
                </a:solidFill>
                <a:effectLst/>
                <a:latin typeface="Calibri" pitchFamily="34" charset="0"/>
                <a:ea typeface="ＭＳ Ｐゴシック" pitchFamily="34" charset="-128"/>
              </a:rPr>
              <a:t>3</a:t>
            </a:r>
            <a:r>
              <a:rPr lang="en-GB" sz="1600" b="1" dirty="0">
                <a:solidFill>
                  <a:schemeClr val="tx1"/>
                </a:solidFill>
                <a:effectLst/>
                <a:latin typeface="Calibri" pitchFamily="34" charset="0"/>
                <a:ea typeface="ＭＳ Ｐゴシック" pitchFamily="34" charset="-128"/>
              </a:rPr>
              <a:t>He/</a:t>
            </a:r>
            <a:r>
              <a:rPr lang="en-GB" sz="1600" b="1" baseline="30000" dirty="0">
                <a:solidFill>
                  <a:schemeClr val="tx1"/>
                </a:solidFill>
                <a:effectLst/>
                <a:latin typeface="Calibri" pitchFamily="34" charset="0"/>
                <a:ea typeface="ＭＳ Ｐゴシック" pitchFamily="34" charset="-128"/>
              </a:rPr>
              <a:t>4</a:t>
            </a:r>
            <a:r>
              <a:rPr lang="en-GB" sz="1600" b="1" dirty="0">
                <a:solidFill>
                  <a:schemeClr val="tx1"/>
                </a:solidFill>
                <a:effectLst/>
                <a:latin typeface="Calibri" pitchFamily="34" charset="0"/>
                <a:ea typeface="ＭＳ Ｐゴシック" pitchFamily="34" charset="-128"/>
              </a:rPr>
              <a:t>He is an evidence of geochemical exchange from the core, not an indication </a:t>
            </a:r>
            <a:r>
              <a:rPr lang="en-GB" sz="1600" b="1">
                <a:solidFill>
                  <a:schemeClr val="tx1"/>
                </a:solidFill>
                <a:effectLst/>
                <a:latin typeface="Calibri" pitchFamily="34" charset="0"/>
                <a:ea typeface="ＭＳ Ｐゴシック" pitchFamily="34" charset="-128"/>
              </a:rPr>
              <a:t>of an undegassed </a:t>
            </a:r>
            <a:r>
              <a:rPr lang="en-GB" sz="1600" b="1" dirty="0">
                <a:solidFill>
                  <a:schemeClr val="tx1"/>
                </a:solidFill>
                <a:effectLst/>
                <a:latin typeface="Calibri" pitchFamily="34" charset="0"/>
                <a:ea typeface="ＭＳ Ｐゴシック" pitchFamily="34" charset="-128"/>
              </a:rPr>
              <a:t>lower mantle.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2050" name="Picture 2"/>
          <p:cNvPicPr>
            <a:picLocks noChangeAspect="1" noChangeArrowheads="1"/>
          </p:cNvPicPr>
          <p:nvPr/>
        </p:nvPicPr>
        <p:blipFill>
          <a:blip r:embed="rId3" cstate="print"/>
          <a:srcRect/>
          <a:stretch>
            <a:fillRect/>
          </a:stretch>
        </p:blipFill>
        <p:spPr bwMode="auto">
          <a:xfrm>
            <a:off x="676274" y="2405654"/>
            <a:ext cx="7791452" cy="4219460"/>
          </a:xfrm>
          <a:prstGeom prst="rect">
            <a:avLst/>
          </a:prstGeom>
          <a:noFill/>
          <a:ln w="9525">
            <a:noFill/>
            <a:miter lim="800000"/>
            <a:headEnd/>
            <a:tailEnd/>
          </a:ln>
        </p:spPr>
      </p:pic>
      <p:sp>
        <p:nvSpPr>
          <p:cNvPr id="8" name="CasellaDiTesto 7"/>
          <p:cNvSpPr txBox="1">
            <a:spLocks noChangeArrowheads="1"/>
          </p:cNvSpPr>
          <p:nvPr/>
        </p:nvSpPr>
        <p:spPr bwMode="auto">
          <a:xfrm>
            <a:off x="685801" y="6053138"/>
            <a:ext cx="1981200" cy="523220"/>
          </a:xfrm>
          <a:prstGeom prst="rect">
            <a:avLst/>
          </a:prstGeom>
          <a:noFill/>
          <a:ln w="9525">
            <a:noFill/>
            <a:miter lim="800000"/>
            <a:headEnd/>
            <a:tailEnd/>
          </a:ln>
        </p:spPr>
        <p:txBody>
          <a:bodyPr wrap="square">
            <a:spAutoFit/>
          </a:bodyPr>
          <a:lstStyle/>
          <a:p>
            <a:pPr algn="l">
              <a:defRPr/>
            </a:pPr>
            <a:r>
              <a:rPr lang="it-IT" sz="1400" dirty="0" err="1">
                <a:solidFill>
                  <a:schemeClr val="tx1"/>
                </a:solidFill>
                <a:effectLst/>
                <a:latin typeface="Calibri" pitchFamily="34" charset="0"/>
                <a:ea typeface="ＭＳ Ｐゴシック" pitchFamily="34" charset="-128"/>
              </a:rPr>
              <a:t>Horton</a:t>
            </a:r>
            <a:r>
              <a:rPr lang="it-IT" sz="1400" dirty="0">
                <a:solidFill>
                  <a:schemeClr val="tx1"/>
                </a:solidFill>
                <a:effectLst/>
                <a:latin typeface="Calibri" pitchFamily="34" charset="0"/>
                <a:ea typeface="ＭＳ Ｐゴシック" pitchFamily="34" charset="-128"/>
              </a:rPr>
              <a:t> et al., 2023 (Nature, 623, 90-94)</a:t>
            </a:r>
          </a:p>
        </p:txBody>
      </p:sp>
      <p:sp>
        <p:nvSpPr>
          <p:cNvPr id="9" name="CasellaDiTesto 8"/>
          <p:cNvSpPr txBox="1"/>
          <p:nvPr/>
        </p:nvSpPr>
        <p:spPr>
          <a:xfrm>
            <a:off x="0" y="647700"/>
            <a:ext cx="9144000" cy="646331"/>
          </a:xfrm>
          <a:prstGeom prst="rect">
            <a:avLst/>
          </a:prstGeom>
          <a:noFill/>
        </p:spPr>
        <p:txBody>
          <a:bodyPr wrap="square" rtlCol="0">
            <a:spAutoFit/>
          </a:bodyPr>
          <a:lstStyle/>
          <a:p>
            <a:pPr algn="l"/>
            <a:r>
              <a:rPr lang="en-US" dirty="0">
                <a:solidFill>
                  <a:schemeClr val="bg1"/>
                </a:solidFill>
                <a:latin typeface="Calibri" pitchFamily="34" charset="0"/>
              </a:rPr>
              <a:t>“</a:t>
            </a:r>
            <a:r>
              <a:rPr lang="en-US" i="1" dirty="0">
                <a:solidFill>
                  <a:schemeClr val="bg1"/>
                </a:solidFill>
                <a:latin typeface="Calibri" pitchFamily="34" charset="0"/>
              </a:rPr>
              <a:t>Oxides from the outer core may mix into a lowermost mantle reservoir composed of subducted depleted mantle (that is, a slab graveyard).</a:t>
            </a:r>
            <a:endParaRPr lang="it-IT" dirty="0">
              <a:solidFill>
                <a:schemeClr val="bg1"/>
              </a:solidFill>
              <a:latin typeface="Calibri" pitchFamily="34" charset="0"/>
            </a:endParaRPr>
          </a:p>
        </p:txBody>
      </p:sp>
      <p:sp>
        <p:nvSpPr>
          <p:cNvPr id="2" name="CasellaDiTesto 1">
            <a:extLst>
              <a:ext uri="{FF2B5EF4-FFF2-40B4-BE49-F238E27FC236}">
                <a16:creationId xmlns:a16="http://schemas.microsoft.com/office/drawing/2014/main" id="{24674473-9D44-B9DC-7BB7-33FB83456038}"/>
              </a:ext>
            </a:extLst>
          </p:cNvPr>
          <p:cNvSpPr txBox="1"/>
          <p:nvPr/>
        </p:nvSpPr>
        <p:spPr>
          <a:xfrm>
            <a:off x="0" y="931785"/>
            <a:ext cx="9144000" cy="646331"/>
          </a:xfrm>
          <a:prstGeom prst="rect">
            <a:avLst/>
          </a:prstGeom>
          <a:noFill/>
        </p:spPr>
        <p:txBody>
          <a:bodyPr wrap="square" rtlCol="0">
            <a:spAutoFit/>
          </a:bodyPr>
          <a:lstStyle/>
          <a:p>
            <a:pPr algn="l"/>
            <a:r>
              <a:rPr lang="en-US" dirty="0">
                <a:solidFill>
                  <a:schemeClr val="bg1"/>
                </a:solidFill>
                <a:latin typeface="Calibri" pitchFamily="34" charset="0"/>
              </a:rPr>
              <a:t>				        </a:t>
            </a:r>
            <a:r>
              <a:rPr lang="en-US" i="1" dirty="0">
                <a:solidFill>
                  <a:schemeClr val="bg1"/>
                </a:solidFill>
                <a:latin typeface="Calibri" pitchFamily="34" charset="0"/>
              </a:rPr>
              <a:t>Mantle enriched by core-derived material might inherit high </a:t>
            </a:r>
            <a:r>
              <a:rPr lang="en-US" i="1" baseline="30000" dirty="0">
                <a:solidFill>
                  <a:schemeClr val="bg1"/>
                </a:solidFill>
                <a:latin typeface="Calibri" pitchFamily="34" charset="0"/>
              </a:rPr>
              <a:t>3</a:t>
            </a:r>
            <a:r>
              <a:rPr lang="en-US" i="1" dirty="0">
                <a:solidFill>
                  <a:schemeClr val="bg1"/>
                </a:solidFill>
                <a:latin typeface="Calibri" pitchFamily="34" charset="0"/>
              </a:rPr>
              <a:t>He/</a:t>
            </a:r>
            <a:r>
              <a:rPr lang="en-US" i="1" baseline="30000" dirty="0">
                <a:solidFill>
                  <a:schemeClr val="bg1"/>
                </a:solidFill>
                <a:latin typeface="Calibri" pitchFamily="34" charset="0"/>
              </a:rPr>
              <a:t>4</a:t>
            </a:r>
            <a:r>
              <a:rPr lang="en-US" i="1" dirty="0">
                <a:solidFill>
                  <a:schemeClr val="bg1"/>
                </a:solidFill>
                <a:latin typeface="Calibri" pitchFamily="34" charset="0"/>
              </a:rPr>
              <a:t>He from the core.</a:t>
            </a:r>
            <a:endParaRPr lang="it-IT" dirty="0">
              <a:solidFill>
                <a:schemeClr val="bg1"/>
              </a:solidFill>
              <a:latin typeface="Calibri" pitchFamily="34" charset="0"/>
            </a:endParaRPr>
          </a:p>
        </p:txBody>
      </p:sp>
      <p:sp>
        <p:nvSpPr>
          <p:cNvPr id="3" name="CasellaDiTesto 2">
            <a:extLst>
              <a:ext uri="{FF2B5EF4-FFF2-40B4-BE49-F238E27FC236}">
                <a16:creationId xmlns:a16="http://schemas.microsoft.com/office/drawing/2014/main" id="{6114CFD9-64F9-E660-2EEA-8F7FF2F19C43}"/>
              </a:ext>
            </a:extLst>
          </p:cNvPr>
          <p:cNvSpPr txBox="1"/>
          <p:nvPr/>
        </p:nvSpPr>
        <p:spPr>
          <a:xfrm>
            <a:off x="0" y="1206993"/>
            <a:ext cx="9144000" cy="646331"/>
          </a:xfrm>
          <a:prstGeom prst="rect">
            <a:avLst/>
          </a:prstGeom>
          <a:noFill/>
        </p:spPr>
        <p:txBody>
          <a:bodyPr wrap="square" rtlCol="0">
            <a:spAutoFit/>
          </a:bodyPr>
          <a:lstStyle/>
          <a:p>
            <a:pPr algn="l"/>
            <a:r>
              <a:rPr lang="en-US" dirty="0">
                <a:solidFill>
                  <a:schemeClr val="bg1"/>
                </a:solidFill>
                <a:latin typeface="Calibri" pitchFamily="34" charset="0"/>
              </a:rPr>
              <a:t>			           </a:t>
            </a:r>
            <a:r>
              <a:rPr lang="en-US" i="1" dirty="0">
                <a:solidFill>
                  <a:schemeClr val="bg1"/>
                </a:solidFill>
                <a:latin typeface="Calibri" pitchFamily="34" charset="0"/>
              </a:rPr>
              <a:t>Over tens of millions of years, core-derived He may then diffuse into the surrounding depleted mantle.</a:t>
            </a:r>
            <a:endParaRPr lang="it-IT" dirty="0">
              <a:solidFill>
                <a:schemeClr val="bg1"/>
              </a:solidFill>
              <a:latin typeface="Calibri" pitchFamily="34" charset="0"/>
            </a:endParaRPr>
          </a:p>
        </p:txBody>
      </p:sp>
      <p:sp>
        <p:nvSpPr>
          <p:cNvPr id="4" name="CasellaDiTesto 3">
            <a:extLst>
              <a:ext uri="{FF2B5EF4-FFF2-40B4-BE49-F238E27FC236}">
                <a16:creationId xmlns:a16="http://schemas.microsoft.com/office/drawing/2014/main" id="{57916E00-965A-7C75-7F06-E622AE25E8D3}"/>
              </a:ext>
            </a:extLst>
          </p:cNvPr>
          <p:cNvSpPr txBox="1"/>
          <p:nvPr/>
        </p:nvSpPr>
        <p:spPr>
          <a:xfrm>
            <a:off x="0" y="1484313"/>
            <a:ext cx="9144000" cy="923330"/>
          </a:xfrm>
          <a:prstGeom prst="rect">
            <a:avLst/>
          </a:prstGeom>
          <a:noFill/>
        </p:spPr>
        <p:txBody>
          <a:bodyPr wrap="square" rtlCol="0">
            <a:spAutoFit/>
          </a:bodyPr>
          <a:lstStyle/>
          <a:p>
            <a:pPr algn="l"/>
            <a:r>
              <a:rPr lang="en-US" i="1" dirty="0">
                <a:solidFill>
                  <a:schemeClr val="bg1"/>
                </a:solidFill>
                <a:latin typeface="Calibri" pitchFamily="34" charset="0"/>
              </a:rPr>
              <a:t>				            Both domains — one enriched by core-derived oxides, the other by He diffusion — may become incorporated into mantle plumes, like the Iceland plume that produced the Baffin Island lavas</a:t>
            </a:r>
            <a:r>
              <a:rPr lang="en-US" dirty="0">
                <a:solidFill>
                  <a:schemeClr val="bg1"/>
                </a:solidFill>
                <a:latin typeface="Calibri" pitchFamily="34" charset="0"/>
              </a:rPr>
              <a:t>”.</a:t>
            </a:r>
            <a:endParaRPr lang="it-IT" dirty="0">
              <a:solidFill>
                <a:schemeClr val="bg1"/>
              </a:solidFill>
              <a:latin typeface="Calibri" pitchFamily="34" charset="0"/>
            </a:endParaRPr>
          </a:p>
        </p:txBody>
      </p:sp>
      <p:sp>
        <p:nvSpPr>
          <p:cNvPr id="5" name="Rettangolo con angoli arrotondati 4">
            <a:extLst>
              <a:ext uri="{FF2B5EF4-FFF2-40B4-BE49-F238E27FC236}">
                <a16:creationId xmlns:a16="http://schemas.microsoft.com/office/drawing/2014/main" id="{31A1615E-880C-4E9A-6988-C10886C36C1E}"/>
              </a:ext>
            </a:extLst>
          </p:cNvPr>
          <p:cNvSpPr/>
          <p:nvPr/>
        </p:nvSpPr>
        <p:spPr bwMode="auto">
          <a:xfrm>
            <a:off x="3222594" y="4438835"/>
            <a:ext cx="1001744" cy="21412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a:extLst>
              <a:ext uri="{FF2B5EF4-FFF2-40B4-BE49-F238E27FC236}">
                <a16:creationId xmlns:a16="http://schemas.microsoft.com/office/drawing/2014/main" id="{F1F72BE2-0942-EABE-5B23-E28D5EB74CB3}"/>
              </a:ext>
            </a:extLst>
          </p:cNvPr>
          <p:cNvSpPr txBox="1"/>
          <p:nvPr/>
        </p:nvSpPr>
        <p:spPr>
          <a:xfrm>
            <a:off x="4207424" y="4286435"/>
            <a:ext cx="382332" cy="523220"/>
          </a:xfrm>
          <a:prstGeom prst="rect">
            <a:avLst/>
          </a:prstGeom>
          <a:noFill/>
        </p:spPr>
        <p:txBody>
          <a:bodyPr wrap="square" rtlCol="0">
            <a:spAutoFit/>
          </a:bodyPr>
          <a:lstStyle/>
          <a:p>
            <a:pPr algn="l"/>
            <a:r>
              <a:rPr lang="en-US" sz="2800" b="1" dirty="0">
                <a:solidFill>
                  <a:srgbClr val="FF0000"/>
                </a:solidFill>
                <a:latin typeface="Calibri" pitchFamily="34" charset="0"/>
              </a:rPr>
              <a:t>?</a:t>
            </a:r>
            <a:endParaRPr lang="it-IT" sz="2800" b="1" dirty="0">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3" grpId="0"/>
      <p:bldP spid="4" grpId="0"/>
      <p:bldP spid="5" grpId="0" animBg="1"/>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2050" name="Picture 2"/>
          <p:cNvPicPr>
            <a:picLocks noChangeAspect="1" noChangeArrowheads="1"/>
          </p:cNvPicPr>
          <p:nvPr/>
        </p:nvPicPr>
        <p:blipFill>
          <a:blip r:embed="rId3" cstate="print"/>
          <a:srcRect/>
          <a:stretch>
            <a:fillRect/>
          </a:stretch>
        </p:blipFill>
        <p:spPr bwMode="auto">
          <a:xfrm>
            <a:off x="676274" y="2405654"/>
            <a:ext cx="7791452" cy="4219460"/>
          </a:xfrm>
          <a:prstGeom prst="rect">
            <a:avLst/>
          </a:prstGeom>
          <a:noFill/>
          <a:ln w="9525">
            <a:noFill/>
            <a:miter lim="800000"/>
            <a:headEnd/>
            <a:tailEnd/>
          </a:ln>
        </p:spPr>
      </p:pic>
      <p:sp>
        <p:nvSpPr>
          <p:cNvPr id="8" name="CasellaDiTesto 7"/>
          <p:cNvSpPr txBox="1">
            <a:spLocks noChangeArrowheads="1"/>
          </p:cNvSpPr>
          <p:nvPr/>
        </p:nvSpPr>
        <p:spPr bwMode="auto">
          <a:xfrm>
            <a:off x="685801" y="6053138"/>
            <a:ext cx="1981200" cy="523220"/>
          </a:xfrm>
          <a:prstGeom prst="rect">
            <a:avLst/>
          </a:prstGeom>
          <a:noFill/>
          <a:ln w="9525">
            <a:noFill/>
            <a:miter lim="800000"/>
            <a:headEnd/>
            <a:tailEnd/>
          </a:ln>
        </p:spPr>
        <p:txBody>
          <a:bodyPr wrap="square">
            <a:spAutoFit/>
          </a:bodyPr>
          <a:lstStyle/>
          <a:p>
            <a:pPr algn="l">
              <a:defRPr/>
            </a:pPr>
            <a:r>
              <a:rPr lang="it-IT" sz="1400" dirty="0" err="1">
                <a:solidFill>
                  <a:schemeClr val="tx1"/>
                </a:solidFill>
                <a:effectLst/>
                <a:latin typeface="Calibri" pitchFamily="34" charset="0"/>
                <a:ea typeface="ＭＳ Ｐゴシック" pitchFamily="34" charset="-128"/>
              </a:rPr>
              <a:t>Horton</a:t>
            </a:r>
            <a:r>
              <a:rPr lang="it-IT" sz="1400" dirty="0">
                <a:solidFill>
                  <a:schemeClr val="tx1"/>
                </a:solidFill>
                <a:effectLst/>
                <a:latin typeface="Calibri" pitchFamily="34" charset="0"/>
                <a:ea typeface="ＭＳ Ｐゴシック" pitchFamily="34" charset="-128"/>
              </a:rPr>
              <a:t> et al., 2023 (Nature, 623, 90-94)</a:t>
            </a:r>
          </a:p>
        </p:txBody>
      </p:sp>
      <p:sp>
        <p:nvSpPr>
          <p:cNvPr id="9" name="CasellaDiTesto 8"/>
          <p:cNvSpPr txBox="1"/>
          <p:nvPr/>
        </p:nvSpPr>
        <p:spPr>
          <a:xfrm>
            <a:off x="0" y="647700"/>
            <a:ext cx="9144000" cy="1754326"/>
          </a:xfrm>
          <a:prstGeom prst="rect">
            <a:avLst/>
          </a:prstGeom>
          <a:noFill/>
        </p:spPr>
        <p:txBody>
          <a:bodyPr wrap="square" rtlCol="0">
            <a:spAutoFit/>
          </a:bodyPr>
          <a:lstStyle/>
          <a:p>
            <a:pPr marL="342900" indent="-342900" algn="l">
              <a:buAutoNum type="arabicParenR"/>
            </a:pPr>
            <a:r>
              <a:rPr lang="en-US" dirty="0">
                <a:solidFill>
                  <a:schemeClr val="bg1"/>
                </a:solidFill>
                <a:latin typeface="Calibri" pitchFamily="34" charset="0"/>
              </a:rPr>
              <a:t>Is the core He-rich?</a:t>
            </a:r>
          </a:p>
          <a:p>
            <a:pPr marL="342900" indent="-342900" algn="l">
              <a:buAutoNum type="arabicParenR"/>
            </a:pPr>
            <a:r>
              <a:rPr lang="en-US" dirty="0">
                <a:solidFill>
                  <a:schemeClr val="bg1"/>
                </a:solidFill>
                <a:latin typeface="Calibri" pitchFamily="34" charset="0"/>
              </a:rPr>
              <a:t>Is the core He-richer than the mantle?</a:t>
            </a:r>
          </a:p>
          <a:p>
            <a:pPr marL="342900" indent="-342900" algn="l">
              <a:buAutoNum type="arabicParenR"/>
            </a:pPr>
            <a:r>
              <a:rPr lang="en-US" dirty="0">
                <a:solidFill>
                  <a:schemeClr val="bg1"/>
                </a:solidFill>
                <a:latin typeface="Calibri" pitchFamily="34" charset="0"/>
              </a:rPr>
              <a:t>Are “core-derived oxides” buoyant?</a:t>
            </a:r>
          </a:p>
          <a:p>
            <a:pPr marL="342900" indent="-342900" algn="l">
              <a:buAutoNum type="arabicParenR"/>
            </a:pPr>
            <a:r>
              <a:rPr lang="en-US" dirty="0">
                <a:solidFill>
                  <a:schemeClr val="bg1"/>
                </a:solidFill>
                <a:latin typeface="Calibri" pitchFamily="34" charset="0"/>
              </a:rPr>
              <a:t>Are Baffin Bay rocks </a:t>
            </a:r>
            <a:r>
              <a:rPr lang="en-US" baseline="30000" dirty="0">
                <a:solidFill>
                  <a:schemeClr val="bg1"/>
                </a:solidFill>
                <a:latin typeface="Calibri" pitchFamily="34" charset="0"/>
              </a:rPr>
              <a:t>3</a:t>
            </a:r>
            <a:r>
              <a:rPr lang="en-US" dirty="0">
                <a:solidFill>
                  <a:schemeClr val="bg1"/>
                </a:solidFill>
                <a:latin typeface="Calibri" pitchFamily="34" charset="0"/>
              </a:rPr>
              <a:t>He rich?</a:t>
            </a:r>
          </a:p>
          <a:p>
            <a:pPr marL="342900" indent="-342900" algn="l">
              <a:buAutoNum type="arabicParenR"/>
            </a:pPr>
            <a:r>
              <a:rPr lang="en-US" dirty="0">
                <a:solidFill>
                  <a:schemeClr val="bg1"/>
                </a:solidFill>
                <a:latin typeface="Calibri" pitchFamily="34" charset="0"/>
              </a:rPr>
              <a:t>Can high </a:t>
            </a:r>
            <a:r>
              <a:rPr lang="en-US" baseline="30000" dirty="0">
                <a:solidFill>
                  <a:schemeClr val="bg1"/>
                </a:solidFill>
                <a:latin typeface="Calibri" pitchFamily="34" charset="0"/>
              </a:rPr>
              <a:t>3</a:t>
            </a:r>
            <a:r>
              <a:rPr lang="en-US" dirty="0">
                <a:solidFill>
                  <a:schemeClr val="bg1"/>
                </a:solidFill>
                <a:latin typeface="Calibri" pitchFamily="34" charset="0"/>
              </a:rPr>
              <a:t>He/</a:t>
            </a:r>
            <a:r>
              <a:rPr lang="en-US" baseline="30000" dirty="0">
                <a:solidFill>
                  <a:schemeClr val="bg1"/>
                </a:solidFill>
                <a:latin typeface="Calibri" pitchFamily="34" charset="0"/>
              </a:rPr>
              <a:t>4</a:t>
            </a:r>
            <a:r>
              <a:rPr lang="en-US" dirty="0">
                <a:solidFill>
                  <a:schemeClr val="bg1"/>
                </a:solidFill>
                <a:latin typeface="Calibri" pitchFamily="34" charset="0"/>
              </a:rPr>
              <a:t>He ratios be explained with particularly low </a:t>
            </a:r>
            <a:r>
              <a:rPr lang="en-US" baseline="30000" dirty="0">
                <a:solidFill>
                  <a:schemeClr val="bg1"/>
                </a:solidFill>
                <a:latin typeface="Calibri" pitchFamily="34" charset="0"/>
              </a:rPr>
              <a:t>4</a:t>
            </a:r>
            <a:r>
              <a:rPr lang="en-US" dirty="0">
                <a:solidFill>
                  <a:schemeClr val="bg1"/>
                </a:solidFill>
                <a:latin typeface="Calibri" pitchFamily="34" charset="0"/>
              </a:rPr>
              <a:t>He, and not high </a:t>
            </a:r>
            <a:r>
              <a:rPr lang="en-US" baseline="30000" dirty="0">
                <a:solidFill>
                  <a:schemeClr val="bg1"/>
                </a:solidFill>
                <a:latin typeface="Calibri" pitchFamily="34" charset="0"/>
              </a:rPr>
              <a:t>3</a:t>
            </a:r>
            <a:r>
              <a:rPr lang="en-US" dirty="0">
                <a:solidFill>
                  <a:schemeClr val="bg1"/>
                </a:solidFill>
                <a:latin typeface="Calibri" pitchFamily="34" charset="0"/>
              </a:rPr>
              <a:t>He?</a:t>
            </a:r>
          </a:p>
          <a:p>
            <a:pPr marL="342900" indent="-342900" algn="l">
              <a:buAutoNum type="arabicParenR"/>
            </a:pPr>
            <a:r>
              <a:rPr lang="en-US" dirty="0">
                <a:solidFill>
                  <a:schemeClr val="bg1"/>
                </a:solidFill>
                <a:latin typeface="Calibri" pitchFamily="34" charset="0"/>
              </a:rPr>
              <a:t>Why plumes should report only the He message from the undegassed core and not Sr-Nd?</a:t>
            </a:r>
            <a:endParaRPr lang="it-IT" dirty="0">
              <a:solidFill>
                <a:schemeClr val="bg1"/>
              </a:solidFill>
              <a:latin typeface="Calibri" pitchFamily="34" charset="0"/>
            </a:endParaRPr>
          </a:p>
        </p:txBody>
      </p:sp>
      <p:sp>
        <p:nvSpPr>
          <p:cNvPr id="2" name="CasellaDiTesto 1">
            <a:extLst>
              <a:ext uri="{FF2B5EF4-FFF2-40B4-BE49-F238E27FC236}">
                <a16:creationId xmlns:a16="http://schemas.microsoft.com/office/drawing/2014/main" id="{E0277134-41D0-E804-5C03-5A648F5D8F45}"/>
              </a:ext>
            </a:extLst>
          </p:cNvPr>
          <p:cNvSpPr txBox="1"/>
          <p:nvPr/>
        </p:nvSpPr>
        <p:spPr>
          <a:xfrm>
            <a:off x="4638674" y="611188"/>
            <a:ext cx="4057652" cy="1200329"/>
          </a:xfrm>
          <a:prstGeom prst="rect">
            <a:avLst/>
          </a:prstGeom>
          <a:noFill/>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Note that this article has been published in a first-class scientific magazine.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4" name="Gruppo 25"/>
          <p:cNvGrpSpPr>
            <a:grpSpLocks/>
          </p:cNvGrpSpPr>
          <p:nvPr/>
        </p:nvGrpSpPr>
        <p:grpSpPr bwMode="auto">
          <a:xfrm>
            <a:off x="2333625" y="602644"/>
            <a:ext cx="6759575" cy="4594225"/>
            <a:chOff x="2203938" y="1960880"/>
            <a:chExt cx="6760550" cy="4593421"/>
          </a:xfrm>
        </p:grpSpPr>
        <p:pic>
          <p:nvPicPr>
            <p:cNvPr id="5" name="Picture 2"/>
            <p:cNvPicPr>
              <a:picLocks noChangeAspect="1" noChangeArrowheads="1"/>
            </p:cNvPicPr>
            <p:nvPr/>
          </p:nvPicPr>
          <p:blipFill>
            <a:blip r:embed="rId3" cstate="print"/>
            <a:srcRect r="2586"/>
            <a:stretch>
              <a:fillRect/>
            </a:stretch>
          </p:blipFill>
          <p:spPr bwMode="auto">
            <a:xfrm>
              <a:off x="2203938" y="2053641"/>
              <a:ext cx="6760550" cy="4500660"/>
            </a:xfrm>
            <a:prstGeom prst="rect">
              <a:avLst/>
            </a:prstGeom>
            <a:noFill/>
            <a:ln w="9525">
              <a:noFill/>
              <a:miter lim="800000"/>
              <a:headEnd/>
              <a:tailEnd/>
            </a:ln>
          </p:spPr>
        </p:pic>
        <p:sp>
          <p:nvSpPr>
            <p:cNvPr id="6" name="Rettangolo 5"/>
            <p:cNvSpPr/>
            <p:nvPr/>
          </p:nvSpPr>
          <p:spPr>
            <a:xfrm>
              <a:off x="2221404" y="2052939"/>
              <a:ext cx="1319402" cy="3952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latin typeface="Calibri" pitchFamily="34" charset="0"/>
              </a:endParaRPr>
            </a:p>
          </p:txBody>
        </p:sp>
        <p:sp>
          <p:nvSpPr>
            <p:cNvPr id="7" name="Rettangolo 6"/>
            <p:cNvSpPr/>
            <p:nvPr/>
          </p:nvSpPr>
          <p:spPr>
            <a:xfrm>
              <a:off x="2224579" y="5273412"/>
              <a:ext cx="1016147" cy="12602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latin typeface="Calibri" pitchFamily="34" charset="0"/>
              </a:endParaRPr>
            </a:p>
          </p:txBody>
        </p:sp>
        <p:sp>
          <p:nvSpPr>
            <p:cNvPr id="8" name="CasellaDiTesto 15"/>
            <p:cNvSpPr txBox="1">
              <a:spLocks noChangeArrowheads="1"/>
            </p:cNvSpPr>
            <p:nvPr/>
          </p:nvSpPr>
          <p:spPr bwMode="auto">
            <a:xfrm>
              <a:off x="2581605" y="1960880"/>
              <a:ext cx="1027993" cy="400040"/>
            </a:xfrm>
            <a:prstGeom prst="rect">
              <a:avLst/>
            </a:prstGeom>
            <a:noFill/>
            <a:ln w="9525">
              <a:noFill/>
              <a:miter lim="800000"/>
              <a:headEnd/>
              <a:tailEnd/>
            </a:ln>
          </p:spPr>
          <p:txBody>
            <a:bodyPr wrap="none">
              <a:spAutoFit/>
            </a:bodyPr>
            <a:lstStyle/>
            <a:p>
              <a:r>
                <a:rPr lang="it-IT" sz="2000" dirty="0">
                  <a:solidFill>
                    <a:schemeClr val="tx1"/>
                  </a:solidFill>
                  <a:latin typeface="Calibri" pitchFamily="34" charset="0"/>
                </a:rPr>
                <a:t>0.51232</a:t>
              </a:r>
            </a:p>
          </p:txBody>
        </p:sp>
        <p:sp>
          <p:nvSpPr>
            <p:cNvPr id="9" name="CasellaDiTesto 16"/>
            <p:cNvSpPr txBox="1">
              <a:spLocks noChangeArrowheads="1"/>
            </p:cNvSpPr>
            <p:nvPr/>
          </p:nvSpPr>
          <p:spPr bwMode="auto">
            <a:xfrm>
              <a:off x="2581605" y="2783840"/>
              <a:ext cx="1027993" cy="400040"/>
            </a:xfrm>
            <a:prstGeom prst="rect">
              <a:avLst/>
            </a:prstGeom>
            <a:noFill/>
            <a:ln w="9525">
              <a:noFill/>
              <a:miter lim="800000"/>
              <a:headEnd/>
              <a:tailEnd/>
            </a:ln>
          </p:spPr>
          <p:txBody>
            <a:bodyPr wrap="none">
              <a:spAutoFit/>
            </a:bodyPr>
            <a:lstStyle/>
            <a:p>
              <a:r>
                <a:rPr lang="it-IT" sz="2000">
                  <a:solidFill>
                    <a:schemeClr val="tx1"/>
                  </a:solidFill>
                  <a:latin typeface="Calibri" pitchFamily="34" charset="0"/>
                </a:rPr>
                <a:t>0.51230</a:t>
              </a:r>
            </a:p>
          </p:txBody>
        </p:sp>
        <p:sp>
          <p:nvSpPr>
            <p:cNvPr id="10" name="CasellaDiTesto 17"/>
            <p:cNvSpPr txBox="1">
              <a:spLocks noChangeArrowheads="1"/>
            </p:cNvSpPr>
            <p:nvPr/>
          </p:nvSpPr>
          <p:spPr bwMode="auto">
            <a:xfrm>
              <a:off x="2581605" y="3596640"/>
              <a:ext cx="1027993" cy="400040"/>
            </a:xfrm>
            <a:prstGeom prst="rect">
              <a:avLst/>
            </a:prstGeom>
            <a:noFill/>
            <a:ln w="9525">
              <a:noFill/>
              <a:miter lim="800000"/>
              <a:headEnd/>
              <a:tailEnd/>
            </a:ln>
          </p:spPr>
          <p:txBody>
            <a:bodyPr wrap="none">
              <a:spAutoFit/>
            </a:bodyPr>
            <a:lstStyle/>
            <a:p>
              <a:r>
                <a:rPr lang="it-IT" sz="2000">
                  <a:solidFill>
                    <a:schemeClr val="tx1"/>
                  </a:solidFill>
                  <a:latin typeface="Calibri" pitchFamily="34" charset="0"/>
                </a:rPr>
                <a:t>0.51228</a:t>
              </a:r>
            </a:p>
          </p:txBody>
        </p:sp>
        <p:sp>
          <p:nvSpPr>
            <p:cNvPr id="11" name="CasellaDiTesto 18"/>
            <p:cNvSpPr txBox="1">
              <a:spLocks noChangeArrowheads="1"/>
            </p:cNvSpPr>
            <p:nvPr/>
          </p:nvSpPr>
          <p:spPr bwMode="auto">
            <a:xfrm>
              <a:off x="2581605" y="4415562"/>
              <a:ext cx="1027993" cy="400040"/>
            </a:xfrm>
            <a:prstGeom prst="rect">
              <a:avLst/>
            </a:prstGeom>
            <a:noFill/>
            <a:ln w="9525">
              <a:noFill/>
              <a:miter lim="800000"/>
              <a:headEnd/>
              <a:tailEnd/>
            </a:ln>
          </p:spPr>
          <p:txBody>
            <a:bodyPr wrap="none">
              <a:spAutoFit/>
            </a:bodyPr>
            <a:lstStyle/>
            <a:p>
              <a:r>
                <a:rPr lang="it-IT" sz="2000">
                  <a:solidFill>
                    <a:schemeClr val="tx1"/>
                  </a:solidFill>
                  <a:latin typeface="Calibri" pitchFamily="34" charset="0"/>
                </a:rPr>
                <a:t>0.51226</a:t>
              </a:r>
            </a:p>
          </p:txBody>
        </p:sp>
        <p:sp>
          <p:nvSpPr>
            <p:cNvPr id="12" name="CasellaDiTesto 19"/>
            <p:cNvSpPr txBox="1">
              <a:spLocks noChangeArrowheads="1"/>
            </p:cNvSpPr>
            <p:nvPr/>
          </p:nvSpPr>
          <p:spPr bwMode="auto">
            <a:xfrm>
              <a:off x="2581605" y="5258842"/>
              <a:ext cx="1027993" cy="400040"/>
            </a:xfrm>
            <a:prstGeom prst="rect">
              <a:avLst/>
            </a:prstGeom>
            <a:noFill/>
            <a:ln w="9525">
              <a:noFill/>
              <a:miter lim="800000"/>
              <a:headEnd/>
              <a:tailEnd/>
            </a:ln>
          </p:spPr>
          <p:txBody>
            <a:bodyPr wrap="none">
              <a:spAutoFit/>
            </a:bodyPr>
            <a:lstStyle/>
            <a:p>
              <a:r>
                <a:rPr lang="it-IT" sz="2000">
                  <a:solidFill>
                    <a:schemeClr val="tx1"/>
                  </a:solidFill>
                  <a:latin typeface="Calibri" pitchFamily="34" charset="0"/>
                </a:rPr>
                <a:t>0.51224</a:t>
              </a:r>
            </a:p>
          </p:txBody>
        </p:sp>
        <p:sp>
          <p:nvSpPr>
            <p:cNvPr id="13" name="CasellaDiTesto 23"/>
            <p:cNvSpPr txBox="1">
              <a:spLocks noChangeArrowheads="1"/>
            </p:cNvSpPr>
            <p:nvPr/>
          </p:nvSpPr>
          <p:spPr bwMode="auto">
            <a:xfrm rot="16200000">
              <a:off x="1507384" y="3880785"/>
              <a:ext cx="1928395" cy="523295"/>
            </a:xfrm>
            <a:prstGeom prst="rect">
              <a:avLst/>
            </a:prstGeom>
            <a:noFill/>
            <a:ln w="9525">
              <a:noFill/>
              <a:miter lim="800000"/>
              <a:headEnd/>
              <a:tailEnd/>
            </a:ln>
          </p:spPr>
          <p:txBody>
            <a:bodyPr wrap="none">
              <a:spAutoFit/>
            </a:bodyPr>
            <a:lstStyle/>
            <a:p>
              <a:r>
                <a:rPr lang="it-IT" sz="2800" b="1" baseline="30000" dirty="0">
                  <a:solidFill>
                    <a:schemeClr val="tx1"/>
                  </a:solidFill>
                  <a:effectLst/>
                  <a:latin typeface="Calibri" pitchFamily="34" charset="0"/>
                </a:rPr>
                <a:t>143</a:t>
              </a:r>
              <a:r>
                <a:rPr lang="it-IT" sz="2800" b="1" dirty="0">
                  <a:solidFill>
                    <a:schemeClr val="tx1"/>
                  </a:solidFill>
                  <a:effectLst/>
                  <a:latin typeface="Calibri" pitchFamily="34" charset="0"/>
                </a:rPr>
                <a:t>Nd/</a:t>
              </a:r>
              <a:r>
                <a:rPr lang="it-IT" sz="2800" b="1" baseline="30000" dirty="0">
                  <a:solidFill>
                    <a:schemeClr val="tx1"/>
                  </a:solidFill>
                  <a:effectLst/>
                  <a:latin typeface="Calibri" pitchFamily="34" charset="0"/>
                </a:rPr>
                <a:t>144</a:t>
              </a:r>
              <a:r>
                <a:rPr lang="it-IT" sz="2800" b="1" dirty="0">
                  <a:solidFill>
                    <a:schemeClr val="tx1"/>
                  </a:solidFill>
                  <a:effectLst/>
                  <a:latin typeface="Calibri" pitchFamily="34" charset="0"/>
                </a:rPr>
                <a:t>Nd</a:t>
              </a:r>
            </a:p>
          </p:txBody>
        </p:sp>
        <p:sp>
          <p:nvSpPr>
            <p:cNvPr id="14" name="Rettangolo 13"/>
            <p:cNvSpPr/>
            <p:nvPr/>
          </p:nvSpPr>
          <p:spPr>
            <a:xfrm>
              <a:off x="2672319" y="6349549"/>
              <a:ext cx="1016147" cy="203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latin typeface="Calibri" pitchFamily="34" charset="0"/>
              </a:endParaRPr>
            </a:p>
          </p:txBody>
        </p:sp>
      </p:grpSp>
      <p:cxnSp>
        <p:nvCxnSpPr>
          <p:cNvPr id="15" name="Connettore 1 14"/>
          <p:cNvCxnSpPr>
            <a:cxnSpLocks noChangeShapeType="1"/>
          </p:cNvCxnSpPr>
          <p:nvPr/>
        </p:nvCxnSpPr>
        <p:spPr bwMode="auto">
          <a:xfrm flipV="1">
            <a:off x="6424613" y="810606"/>
            <a:ext cx="11112" cy="3670300"/>
          </a:xfrm>
          <a:prstGeom prst="line">
            <a:avLst/>
          </a:prstGeom>
          <a:noFill/>
          <a:ln w="57150">
            <a:solidFill>
              <a:srgbClr val="FFFF00"/>
            </a:solidFill>
            <a:round/>
            <a:headEnd/>
            <a:tailEnd/>
          </a:ln>
          <a:effectLst>
            <a:outerShdw blurRad="63500" dist="20000" dir="5400000" rotWithShape="0">
              <a:srgbClr val="000000">
                <a:alpha val="37999"/>
              </a:srgbClr>
            </a:outerShdw>
          </a:effectLst>
          <a:extLst>
            <a:ext uri="{909E8E84-426E-40dd-AFC4-6F175D3DCCD1}"/>
          </a:extLst>
        </p:spPr>
      </p:cxnSp>
      <p:cxnSp>
        <p:nvCxnSpPr>
          <p:cNvPr id="16" name="Connettore 1 15"/>
          <p:cNvCxnSpPr>
            <a:cxnSpLocks noChangeShapeType="1"/>
          </p:cNvCxnSpPr>
          <p:nvPr/>
        </p:nvCxnSpPr>
        <p:spPr bwMode="auto">
          <a:xfrm>
            <a:off x="3705225" y="3131531"/>
            <a:ext cx="5051425" cy="0"/>
          </a:xfrm>
          <a:prstGeom prst="line">
            <a:avLst/>
          </a:prstGeom>
          <a:noFill/>
          <a:ln w="57150">
            <a:solidFill>
              <a:srgbClr val="FFFF00"/>
            </a:solidFill>
            <a:round/>
            <a:headEnd/>
            <a:tailEnd/>
          </a:ln>
          <a:effectLst>
            <a:outerShdw blurRad="63500" dist="20000" dir="5400000" rotWithShape="0">
              <a:srgbClr val="000000">
                <a:alpha val="37999"/>
              </a:srgbClr>
            </a:outerShdw>
          </a:effectLst>
          <a:extLst>
            <a:ext uri="{909E8E84-426E-40dd-AFC4-6F175D3DCCD1}"/>
          </a:extLst>
        </p:spPr>
      </p:cxnSp>
      <p:cxnSp>
        <p:nvCxnSpPr>
          <p:cNvPr id="17" name="Connettore 1 16"/>
          <p:cNvCxnSpPr>
            <a:cxnSpLocks noChangeShapeType="1"/>
          </p:cNvCxnSpPr>
          <p:nvPr/>
        </p:nvCxnSpPr>
        <p:spPr bwMode="auto">
          <a:xfrm flipV="1">
            <a:off x="6424613" y="823306"/>
            <a:ext cx="11112" cy="3668713"/>
          </a:xfrm>
          <a:prstGeom prst="line">
            <a:avLst/>
          </a:prstGeom>
          <a:noFill/>
          <a:ln w="5715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18" name="Connettore 1 17"/>
          <p:cNvCxnSpPr>
            <a:cxnSpLocks noChangeShapeType="1"/>
          </p:cNvCxnSpPr>
          <p:nvPr/>
        </p:nvCxnSpPr>
        <p:spPr bwMode="auto">
          <a:xfrm>
            <a:off x="3709988" y="3137881"/>
            <a:ext cx="5053012" cy="0"/>
          </a:xfrm>
          <a:prstGeom prst="line">
            <a:avLst/>
          </a:prstGeom>
          <a:noFill/>
          <a:ln w="5715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19" name="Connettore 2 18"/>
          <p:cNvCxnSpPr>
            <a:cxnSpLocks noChangeShapeType="1"/>
          </p:cNvCxnSpPr>
          <p:nvPr/>
        </p:nvCxnSpPr>
        <p:spPr bwMode="auto">
          <a:xfrm flipH="1" flipV="1">
            <a:off x="6469064" y="3179156"/>
            <a:ext cx="608011" cy="464157"/>
          </a:xfrm>
          <a:prstGeom prst="straightConnector1">
            <a:avLst/>
          </a:prstGeom>
          <a:noFill/>
          <a:ln w="57150">
            <a:solidFill>
              <a:srgbClr val="FFFF00"/>
            </a:solidFill>
            <a:round/>
            <a:headEnd/>
            <a:tailEnd type="arrow" w="med" len="med"/>
          </a:ln>
          <a:effectLst>
            <a:outerShdw blurRad="63500" dist="20000" dir="5400000" rotWithShape="0">
              <a:srgbClr val="000000">
                <a:alpha val="37999"/>
              </a:srgbClr>
            </a:outerShdw>
          </a:effectLst>
          <a:extLst>
            <a:ext uri="{909E8E84-426E-40dd-AFC4-6F175D3DCCD1}"/>
          </a:extLst>
        </p:spPr>
      </p:cxnSp>
      <p:sp>
        <p:nvSpPr>
          <p:cNvPr id="20" name="CasellaDiTesto 19"/>
          <p:cNvSpPr txBox="1"/>
          <p:nvPr/>
        </p:nvSpPr>
        <p:spPr>
          <a:xfrm>
            <a:off x="4759326" y="2032981"/>
            <a:ext cx="1692274" cy="830997"/>
          </a:xfrm>
          <a:prstGeom prst="rect">
            <a:avLst/>
          </a:prstGeom>
          <a:noFill/>
        </p:spPr>
        <p:txBody>
          <a:bodyPr wrap="square">
            <a:spAutoFit/>
          </a:bodyPr>
          <a:lstStyle/>
          <a:p>
            <a:pPr algn="ctr">
              <a:defRPr/>
            </a:pPr>
            <a:r>
              <a:rPr lang="it-IT" sz="2400" dirty="0">
                <a:solidFill>
                  <a:srgbClr val="FF0000"/>
                </a:solidFill>
                <a:effectLst>
                  <a:outerShdw blurRad="38100" dist="38100" dir="2700000" algn="tl">
                    <a:srgbClr val="000000"/>
                  </a:outerShdw>
                </a:effectLst>
                <a:latin typeface="Calibri" pitchFamily="34" charset="0"/>
                <a:ea typeface="ＭＳ Ｐゴシック" pitchFamily="34" charset="-128"/>
              </a:rPr>
              <a:t>NEW      </a:t>
            </a:r>
            <a:r>
              <a:rPr lang="it-IT" sz="2400" dirty="0" err="1">
                <a:solidFill>
                  <a:srgbClr val="FF0000"/>
                </a:solidFill>
                <a:effectLst>
                  <a:outerShdw blurRad="38100" dist="38100" dir="2700000" algn="tl">
                    <a:srgbClr val="000000"/>
                  </a:outerShdw>
                </a:effectLst>
                <a:latin typeface="Calibri" pitchFamily="34" charset="0"/>
                <a:ea typeface="ＭＳ Ｐゴシック" pitchFamily="34" charset="-128"/>
              </a:rPr>
              <a:t>BSE-ChUR</a:t>
            </a:r>
            <a:endParaRPr lang="it-IT" sz="2400" dirty="0">
              <a:solidFill>
                <a:srgbClr val="FF0000"/>
              </a:solidFill>
              <a:effectLst>
                <a:outerShdw blurRad="38100" dist="38100" dir="2700000" algn="tl">
                  <a:srgbClr val="000000"/>
                </a:outerShdw>
              </a:effectLst>
              <a:latin typeface="Calibri" pitchFamily="34" charset="0"/>
              <a:ea typeface="ＭＳ Ｐゴシック" pitchFamily="34" charset="-128"/>
            </a:endParaRPr>
          </a:p>
        </p:txBody>
      </p:sp>
      <p:cxnSp>
        <p:nvCxnSpPr>
          <p:cNvPr id="21" name="Connettore 2 20"/>
          <p:cNvCxnSpPr>
            <a:cxnSpLocks noChangeShapeType="1"/>
          </p:cNvCxnSpPr>
          <p:nvPr/>
        </p:nvCxnSpPr>
        <p:spPr bwMode="auto">
          <a:xfrm flipH="1" flipV="1">
            <a:off x="4756150" y="1672619"/>
            <a:ext cx="452438" cy="398462"/>
          </a:xfrm>
          <a:prstGeom prst="straightConnector1">
            <a:avLst/>
          </a:prstGeom>
          <a:noFill/>
          <a:ln w="5715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extLst>
        </p:spPr>
      </p:cxnSp>
      <p:sp>
        <p:nvSpPr>
          <p:cNvPr id="22" name="CasellaDiTesto 21"/>
          <p:cNvSpPr txBox="1"/>
          <p:nvPr/>
        </p:nvSpPr>
        <p:spPr>
          <a:xfrm>
            <a:off x="7026276" y="3609369"/>
            <a:ext cx="1508124" cy="707886"/>
          </a:xfrm>
          <a:prstGeom prst="rect">
            <a:avLst/>
          </a:prstGeom>
          <a:solidFill>
            <a:schemeClr val="bg1"/>
          </a:solidFill>
          <a:ln>
            <a:solidFill>
              <a:schemeClr val="tx1"/>
            </a:solidFill>
          </a:ln>
        </p:spPr>
        <p:txBody>
          <a:bodyPr wrap="square">
            <a:spAutoFit/>
          </a:bodyPr>
          <a:lstStyle/>
          <a:p>
            <a:pPr algn="ctr">
              <a:defRPr/>
            </a:pPr>
            <a:r>
              <a:rPr lang="en-GB" sz="2000" dirty="0">
                <a:solidFill>
                  <a:schemeClr val="tx1"/>
                </a:solidFill>
                <a:effectLst>
                  <a:outerShdw blurRad="38100" dist="38100" dir="2700000" algn="tl">
                    <a:srgbClr val="C0C0C0"/>
                  </a:outerShdw>
                </a:effectLst>
                <a:latin typeface="Calibri" pitchFamily="34" charset="0"/>
                <a:ea typeface="ＭＳ Ｐゴシック" pitchFamily="34" charset="-128"/>
              </a:rPr>
              <a:t>Classical BSE-ChUR</a:t>
            </a:r>
          </a:p>
        </p:txBody>
      </p:sp>
      <p:sp>
        <p:nvSpPr>
          <p:cNvPr id="23" name="CasellaDiTesto 22"/>
          <p:cNvSpPr txBox="1"/>
          <p:nvPr/>
        </p:nvSpPr>
        <p:spPr>
          <a:xfrm>
            <a:off x="18695" y="626456"/>
            <a:ext cx="2395893" cy="3631763"/>
          </a:xfrm>
          <a:prstGeom prst="rect">
            <a:avLst/>
          </a:prstGeom>
          <a:noFill/>
        </p:spPr>
        <p:txBody>
          <a:bodyPr wrap="square">
            <a:spAutoFit/>
          </a:bodyPr>
          <a:lstStyle/>
          <a:p>
            <a:pPr algn="l">
              <a:defRPr/>
            </a:pPr>
            <a:r>
              <a:rPr lang="en-GB" sz="24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Another solution has been proposed:</a:t>
            </a:r>
          </a:p>
          <a:p>
            <a:pPr algn="l">
              <a:defRPr/>
            </a:pPr>
            <a:endParaRPr lang="en-GB" sz="1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endParaRPr>
          </a:p>
          <a:p>
            <a:pPr>
              <a:defRPr/>
            </a:pPr>
            <a:r>
              <a:rPr lang="en-GB" sz="3600" dirty="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SCHEM</a:t>
            </a:r>
          </a:p>
          <a:p>
            <a:pPr algn="l">
              <a:defRPr/>
            </a:pPr>
            <a:endParaRPr lang="en-GB" sz="1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endParaRPr>
          </a:p>
          <a:p>
            <a:pPr algn="l">
              <a:defRPr/>
            </a:pPr>
            <a:r>
              <a:rPr lang="en-GB" sz="3000" dirty="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S</a:t>
            </a:r>
            <a:r>
              <a:rPr lang="en-GB" sz="30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uper</a:t>
            </a:r>
          </a:p>
          <a:p>
            <a:pPr algn="l">
              <a:defRPr/>
            </a:pPr>
            <a:r>
              <a:rPr lang="en-GB" sz="3000" dirty="0" err="1">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CH</a:t>
            </a:r>
            <a:r>
              <a:rPr lang="en-GB" sz="3000" dirty="0" err="1">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ondritic</a:t>
            </a:r>
            <a:endParaRPr lang="en-GB" sz="30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endParaRPr>
          </a:p>
          <a:p>
            <a:pPr algn="l">
              <a:defRPr/>
            </a:pPr>
            <a:r>
              <a:rPr lang="en-GB" sz="3000" dirty="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E</a:t>
            </a:r>
            <a:r>
              <a:rPr lang="en-GB" sz="30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arth</a:t>
            </a:r>
          </a:p>
          <a:p>
            <a:pPr algn="l">
              <a:defRPr/>
            </a:pPr>
            <a:r>
              <a:rPr lang="en-GB" sz="3000" dirty="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M</a:t>
            </a:r>
            <a:r>
              <a:rPr lang="en-GB" sz="30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odel</a:t>
            </a:r>
          </a:p>
        </p:txBody>
      </p:sp>
      <p:sp>
        <p:nvSpPr>
          <p:cNvPr id="24" name="CasellaDiTesto 23"/>
          <p:cNvSpPr txBox="1">
            <a:spLocks noChangeArrowheads="1"/>
          </p:cNvSpPr>
          <p:nvPr/>
        </p:nvSpPr>
        <p:spPr bwMode="auto">
          <a:xfrm>
            <a:off x="0" y="4416426"/>
            <a:ext cx="2414953" cy="584775"/>
          </a:xfrm>
          <a:prstGeom prst="rect">
            <a:avLst/>
          </a:prstGeom>
          <a:noFill/>
          <a:ln w="9525">
            <a:noFill/>
            <a:miter lim="800000"/>
            <a:headEnd/>
            <a:tailEnd/>
          </a:ln>
        </p:spPr>
        <p:txBody>
          <a:bodyPr wrap="square">
            <a:spAutoFit/>
          </a:bodyPr>
          <a:lstStyle/>
          <a:p>
            <a:pPr algn="l">
              <a:defRPr/>
            </a:pPr>
            <a:r>
              <a:rPr lang="it-IT" sz="1600" dirty="0">
                <a:solidFill>
                  <a:schemeClr val="bg1"/>
                </a:solidFill>
                <a:effectLst>
                  <a:outerShdw blurRad="38100" dist="38100" dir="2700000" algn="tl">
                    <a:srgbClr val="000000"/>
                  </a:outerShdw>
                </a:effectLst>
                <a:latin typeface="Calibri" pitchFamily="34" charset="0"/>
                <a:ea typeface="ＭＳ Ｐゴシック" pitchFamily="34" charset="-128"/>
              </a:rPr>
              <a:t>Jackson and </a:t>
            </a:r>
            <a:r>
              <a:rPr lang="it-IT" sz="1600" dirty="0" err="1">
                <a:solidFill>
                  <a:schemeClr val="bg1"/>
                </a:solidFill>
                <a:effectLst>
                  <a:outerShdw blurRad="38100" dist="38100" dir="2700000" algn="tl">
                    <a:srgbClr val="000000"/>
                  </a:outerShdw>
                </a:effectLst>
                <a:latin typeface="Calibri" pitchFamily="34" charset="0"/>
                <a:ea typeface="ＭＳ Ｐゴシック" pitchFamily="34" charset="-128"/>
              </a:rPr>
              <a:t>Jellinek</a:t>
            </a:r>
            <a:r>
              <a:rPr lang="it-IT" sz="1600" dirty="0">
                <a:solidFill>
                  <a:schemeClr val="bg1"/>
                </a:solidFill>
                <a:effectLst>
                  <a:outerShdw blurRad="38100" dist="38100" dir="2700000" algn="tl">
                    <a:srgbClr val="000000"/>
                  </a:outerShdw>
                </a:effectLst>
                <a:latin typeface="Calibri" pitchFamily="34" charset="0"/>
                <a:ea typeface="ＭＳ Ｐゴシック" pitchFamily="34" charset="-128"/>
              </a:rPr>
              <a:t>, 2013 (G3, 10.1002/ggge.20188)</a:t>
            </a:r>
          </a:p>
        </p:txBody>
      </p:sp>
      <p:sp>
        <p:nvSpPr>
          <p:cNvPr id="2" name="CasellaDiTesto 1">
            <a:extLst>
              <a:ext uri="{FF2B5EF4-FFF2-40B4-BE49-F238E27FC236}">
                <a16:creationId xmlns:a16="http://schemas.microsoft.com/office/drawing/2014/main" id="{B30B5E93-1339-EC32-9D8D-24508A199294}"/>
              </a:ext>
            </a:extLst>
          </p:cNvPr>
          <p:cNvSpPr txBox="1"/>
          <p:nvPr/>
        </p:nvSpPr>
        <p:spPr>
          <a:xfrm>
            <a:off x="0" y="5197077"/>
            <a:ext cx="9144000" cy="618631"/>
          </a:xfrm>
          <a:prstGeom prst="rect">
            <a:avLst/>
          </a:prstGeom>
          <a:noFill/>
        </p:spPr>
        <p:txBody>
          <a:bodyPr wrap="square">
            <a:spAutoFit/>
          </a:bodyPr>
          <a:lstStyle/>
          <a:p>
            <a:pPr algn="l">
              <a:lnSpc>
                <a:spcPct val="90000"/>
              </a:lnSpc>
              <a:defRPr/>
            </a:pPr>
            <a:r>
              <a:rPr lang="en-GB" sz="19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Assuming a Chondritic Earth, the composition of the bulk of OIB plots in the "depleted Sr-Nd isotopic quadrant", but at the same time they should derive from pristine mantle.</a:t>
            </a:r>
          </a:p>
        </p:txBody>
      </p:sp>
      <p:sp>
        <p:nvSpPr>
          <p:cNvPr id="3" name="CasellaDiTesto 2">
            <a:extLst>
              <a:ext uri="{FF2B5EF4-FFF2-40B4-BE49-F238E27FC236}">
                <a16:creationId xmlns:a16="http://schemas.microsoft.com/office/drawing/2014/main" id="{55EA8D37-E3B0-4399-ABD0-A5E46E646C72}"/>
              </a:ext>
            </a:extLst>
          </p:cNvPr>
          <p:cNvSpPr txBox="1"/>
          <p:nvPr/>
        </p:nvSpPr>
        <p:spPr>
          <a:xfrm>
            <a:off x="0" y="5789499"/>
            <a:ext cx="9144000" cy="355482"/>
          </a:xfrm>
          <a:prstGeom prst="rect">
            <a:avLst/>
          </a:prstGeom>
          <a:noFill/>
        </p:spPr>
        <p:txBody>
          <a:bodyPr wrap="square">
            <a:spAutoFit/>
          </a:bodyPr>
          <a:lstStyle/>
          <a:p>
            <a:pPr algn="l">
              <a:lnSpc>
                <a:spcPct val="90000"/>
              </a:lnSpc>
              <a:defRPr/>
            </a:pPr>
            <a:r>
              <a:rPr lang="en-GB" sz="19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To overcome this "embarrassing" paradox, these authors assumed a "non-chondritic Earth".</a:t>
            </a:r>
          </a:p>
        </p:txBody>
      </p:sp>
      <p:sp>
        <p:nvSpPr>
          <p:cNvPr id="25" name="CasellaDiTesto 24">
            <a:extLst>
              <a:ext uri="{FF2B5EF4-FFF2-40B4-BE49-F238E27FC236}">
                <a16:creationId xmlns:a16="http://schemas.microsoft.com/office/drawing/2014/main" id="{2226F9EA-1FC8-CB53-45FE-2EEBE0882684}"/>
              </a:ext>
            </a:extLst>
          </p:cNvPr>
          <p:cNvSpPr txBox="1"/>
          <p:nvPr/>
        </p:nvSpPr>
        <p:spPr>
          <a:xfrm>
            <a:off x="0" y="6115592"/>
            <a:ext cx="9144000" cy="355482"/>
          </a:xfrm>
          <a:prstGeom prst="rect">
            <a:avLst/>
          </a:prstGeom>
          <a:noFill/>
        </p:spPr>
        <p:txBody>
          <a:bodyPr wrap="square">
            <a:spAutoFit/>
          </a:bodyPr>
          <a:lstStyle/>
          <a:p>
            <a:pPr algn="l">
              <a:lnSpc>
                <a:spcPct val="90000"/>
              </a:lnSpc>
              <a:defRPr/>
            </a:pPr>
            <a:r>
              <a:rPr lang="en-GB" sz="19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In this way, the bulk of OIB would no longer plot in the depleted field.</a:t>
            </a:r>
          </a:p>
        </p:txBody>
      </p:sp>
      <p:sp>
        <p:nvSpPr>
          <p:cNvPr id="26" name="CasellaDiTesto 25">
            <a:extLst>
              <a:ext uri="{FF2B5EF4-FFF2-40B4-BE49-F238E27FC236}">
                <a16:creationId xmlns:a16="http://schemas.microsoft.com/office/drawing/2014/main" id="{FFB9AFBB-40D2-E53D-2ECE-F6FD9101FBF6}"/>
              </a:ext>
            </a:extLst>
          </p:cNvPr>
          <p:cNvSpPr txBox="1"/>
          <p:nvPr/>
        </p:nvSpPr>
        <p:spPr>
          <a:xfrm>
            <a:off x="0" y="6441687"/>
            <a:ext cx="9144000" cy="414917"/>
          </a:xfrm>
          <a:prstGeom prst="rect">
            <a:avLst/>
          </a:prstGeom>
          <a:solidFill>
            <a:schemeClr val="tx1"/>
          </a:solidFill>
        </p:spPr>
        <p:txBody>
          <a:bodyPr wrap="square" bIns="36000">
            <a:spAutoFit/>
          </a:bodyPr>
          <a:lstStyle/>
          <a:p>
            <a:pPr algn="l">
              <a:lnSpc>
                <a:spcPct val="90000"/>
              </a:lnSpc>
              <a:defRPr/>
            </a:pPr>
            <a:r>
              <a:rPr lang="en-GB" sz="2400" dirty="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But most of MORB would no longer plot in the depleted field too!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par>
                          <p:cTn id="48" fill="hold">
                            <p:stCondLst>
                              <p:cond delay="0"/>
                            </p:stCondLst>
                            <p:childTnLst>
                              <p:par>
                                <p:cTn id="49" presetID="35" presetClass="path" presetSubtype="0" accel="50000" decel="50000" fill="hold" nodeType="afterEffect">
                                  <p:stCondLst>
                                    <p:cond delay="0"/>
                                  </p:stCondLst>
                                  <p:childTnLst>
                                    <p:animMotion origin="layout" path="M -2.5E-6 3.33333E-6 L -0.18611 3.33333E-6 " pathEditMode="relative" rAng="0" ptsTypes="AA">
                                      <p:cBhvr>
                                        <p:cTn id="50" dur="3000" fill="hold"/>
                                        <p:tgtEl>
                                          <p:spTgt spid="17"/>
                                        </p:tgtEl>
                                        <p:attrNameLst>
                                          <p:attrName>ppt_x</p:attrName>
                                          <p:attrName>ppt_y</p:attrName>
                                        </p:attrNameLst>
                                      </p:cBhvr>
                                      <p:rCtr x="-93" y="0"/>
                                    </p:animMotion>
                                  </p:childTnLst>
                                </p:cTn>
                              </p:par>
                              <p:par>
                                <p:cTn id="51" presetID="64" presetClass="path" presetSubtype="0" accel="50000" decel="50000" fill="hold" nodeType="withEffect">
                                  <p:stCondLst>
                                    <p:cond delay="0"/>
                                  </p:stCondLst>
                                  <p:childTnLst>
                                    <p:animMotion origin="layout" path="M -1.94444E-6 4.44444E-6 L -1.94444E-6 -0.21806 " pathEditMode="relative" rAng="0" ptsTypes="AA">
                                      <p:cBhvr>
                                        <p:cTn id="52" dur="3000" fill="hold"/>
                                        <p:tgtEl>
                                          <p:spTgt spid="18"/>
                                        </p:tgtEl>
                                        <p:attrNameLst>
                                          <p:attrName>ppt_x</p:attrName>
                                          <p:attrName>ppt_y</p:attrName>
                                        </p:attrNameLst>
                                      </p:cBhvr>
                                      <p:rCtr x="0" y="-109"/>
                                    </p:animMotion>
                                  </p:childTnLst>
                                </p:cTn>
                              </p:par>
                              <p:par>
                                <p:cTn id="53" presetID="10" presetClass="exit" presetSubtype="0" fill="hold" nodeType="withEffect">
                                  <p:stCondLst>
                                    <p:cond delay="0"/>
                                  </p:stCondLst>
                                  <p:childTnLst>
                                    <p:animEffect transition="out" filter="fade">
                                      <p:cBhvr>
                                        <p:cTn id="54" dur="3000"/>
                                        <p:tgtEl>
                                          <p:spTgt spid="15"/>
                                        </p:tgtEl>
                                      </p:cBhvr>
                                    </p:animEffect>
                                    <p:set>
                                      <p:cBhvr>
                                        <p:cTn id="55" dur="1" fill="hold">
                                          <p:stCondLst>
                                            <p:cond delay="2999"/>
                                          </p:stCondLst>
                                        </p:cTn>
                                        <p:tgtEl>
                                          <p:spTgt spid="1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000"/>
                                        <p:tgtEl>
                                          <p:spTgt spid="16"/>
                                        </p:tgtEl>
                                      </p:cBhvr>
                                    </p:animEffect>
                                    <p:set>
                                      <p:cBhvr>
                                        <p:cTn id="58" dur="1" fill="hold">
                                          <p:stCondLst>
                                            <p:cond delay="1999"/>
                                          </p:stCondLst>
                                        </p:cTn>
                                        <p:tgtEl>
                                          <p:spTgt spid="16"/>
                                        </p:tgtEl>
                                        <p:attrNameLst>
                                          <p:attrName>style.visibility</p:attrName>
                                        </p:attrNameLst>
                                      </p:cBhvr>
                                      <p:to>
                                        <p:strVal val="hidden"/>
                                      </p:to>
                                    </p:se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3500"/>
                            </p:stCondLst>
                            <p:childTnLst>
                              <p:par>
                                <p:cTn id="64" presetID="22" presetClass="entr" presetSubtype="4"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p:bldP spid="24" grpId="0"/>
      <p:bldP spid="2" grpId="0"/>
      <p:bldP spid="3" grpId="0"/>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ChangeArrowheads="1"/>
          </p:cNvSpPr>
          <p:nvPr/>
        </p:nvSpPr>
        <p:spPr bwMode="auto">
          <a:xfrm>
            <a:off x="1003300" y="6226175"/>
            <a:ext cx="8140700" cy="6318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182802" name="AutoShape 82"/>
          <p:cNvSpPr>
            <a:spLocks noChangeArrowheads="1"/>
          </p:cNvSpPr>
          <p:nvPr/>
        </p:nvSpPr>
        <p:spPr bwMode="auto">
          <a:xfrm>
            <a:off x="19346" y="4264026"/>
            <a:ext cx="2828629" cy="765394"/>
          </a:xfrm>
          <a:prstGeom prst="roundRect">
            <a:avLst>
              <a:gd name="adj" fmla="val 16667"/>
            </a:avLst>
          </a:prstGeom>
          <a:solidFill>
            <a:schemeClr val="bg2"/>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122884" name="Group 67"/>
          <p:cNvGrpSpPr>
            <a:grpSpLocks/>
          </p:cNvGrpSpPr>
          <p:nvPr/>
        </p:nvGrpSpPr>
        <p:grpSpPr bwMode="auto">
          <a:xfrm>
            <a:off x="2933700" y="1874838"/>
            <a:ext cx="6210300" cy="4983162"/>
            <a:chOff x="1848" y="1181"/>
            <a:chExt cx="3912" cy="3139"/>
          </a:xfrm>
        </p:grpSpPr>
        <p:grpSp>
          <p:nvGrpSpPr>
            <p:cNvPr id="122946" name="Group 35"/>
            <p:cNvGrpSpPr>
              <a:grpSpLocks/>
            </p:cNvGrpSpPr>
            <p:nvPr/>
          </p:nvGrpSpPr>
          <p:grpSpPr bwMode="auto">
            <a:xfrm>
              <a:off x="1848" y="1181"/>
              <a:ext cx="3912" cy="3139"/>
              <a:chOff x="1848" y="1181"/>
              <a:chExt cx="3912" cy="3139"/>
            </a:xfrm>
          </p:grpSpPr>
          <p:grpSp>
            <p:nvGrpSpPr>
              <p:cNvPr id="122948" name="Group 3"/>
              <p:cNvGrpSpPr>
                <a:grpSpLocks/>
              </p:cNvGrpSpPr>
              <p:nvPr/>
            </p:nvGrpSpPr>
            <p:grpSpPr bwMode="auto">
              <a:xfrm>
                <a:off x="1848" y="1181"/>
                <a:ext cx="3912" cy="3139"/>
                <a:chOff x="1848" y="1181"/>
                <a:chExt cx="3912" cy="3139"/>
              </a:xfrm>
            </p:grpSpPr>
            <p:pic>
              <p:nvPicPr>
                <p:cNvPr id="122952" name="Picture 4"/>
                <p:cNvPicPr>
                  <a:picLocks noChangeAspect="1" noChangeArrowheads="1"/>
                </p:cNvPicPr>
                <p:nvPr/>
              </p:nvPicPr>
              <p:blipFill>
                <a:blip r:embed="rId3" cstate="print"/>
                <a:srcRect/>
                <a:stretch>
                  <a:fillRect/>
                </a:stretch>
              </p:blipFill>
              <p:spPr bwMode="auto">
                <a:xfrm>
                  <a:off x="1848" y="1181"/>
                  <a:ext cx="3912" cy="3139"/>
                </a:xfrm>
                <a:prstGeom prst="rect">
                  <a:avLst/>
                </a:prstGeom>
                <a:noFill/>
                <a:ln w="9525" algn="ctr">
                  <a:noFill/>
                  <a:miter lim="800000"/>
                  <a:headEnd/>
                  <a:tailEnd/>
                </a:ln>
              </p:spPr>
            </p:pic>
            <p:sp>
              <p:nvSpPr>
                <p:cNvPr id="1182725" name="Rectangle 5"/>
                <p:cNvSpPr>
                  <a:spLocks noChangeArrowheads="1"/>
                </p:cNvSpPr>
                <p:nvPr/>
              </p:nvSpPr>
              <p:spPr bwMode="auto">
                <a:xfrm>
                  <a:off x="2490" y="1269"/>
                  <a:ext cx="2686" cy="14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182739" name="Rectangle 19"/>
              <p:cNvSpPr>
                <a:spLocks noChangeArrowheads="1"/>
              </p:cNvSpPr>
              <p:nvPr/>
            </p:nvSpPr>
            <p:spPr bwMode="auto">
              <a:xfrm>
                <a:off x="3372" y="2019"/>
                <a:ext cx="216" cy="14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1182741" name="Rectangle 21"/>
              <p:cNvSpPr>
                <a:spLocks noChangeArrowheads="1"/>
              </p:cNvSpPr>
              <p:nvPr/>
            </p:nvSpPr>
            <p:spPr bwMode="auto">
              <a:xfrm>
                <a:off x="3969" y="1806"/>
                <a:ext cx="258" cy="129"/>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1182742" name="Rectangle 22"/>
              <p:cNvSpPr>
                <a:spLocks noChangeArrowheads="1"/>
              </p:cNvSpPr>
              <p:nvPr/>
            </p:nvSpPr>
            <p:spPr bwMode="auto">
              <a:xfrm>
                <a:off x="4560" y="1740"/>
                <a:ext cx="258" cy="129"/>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182786" name="Rectangle 66"/>
            <p:cNvSpPr>
              <a:spLocks noChangeArrowheads="1"/>
            </p:cNvSpPr>
            <p:nvPr/>
          </p:nvSpPr>
          <p:spPr bwMode="auto">
            <a:xfrm>
              <a:off x="2414" y="1677"/>
              <a:ext cx="3024" cy="1872"/>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182726" name="Text Box 6"/>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82728" name="Text Box 8"/>
          <p:cNvSpPr txBox="1">
            <a:spLocks noChangeArrowheads="1"/>
          </p:cNvSpPr>
          <p:nvPr/>
        </p:nvSpPr>
        <p:spPr bwMode="auto">
          <a:xfrm>
            <a:off x="371475" y="1016000"/>
            <a:ext cx="8401050" cy="457200"/>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Let’s now see some possible evolution curves with different </a:t>
            </a:r>
            <a:r>
              <a:rPr lang="en-GB" sz="2400" i="1" dirty="0">
                <a:solidFill>
                  <a:schemeClr val="bg1"/>
                </a:solidFill>
                <a:effectLst>
                  <a:outerShdw blurRad="38100" dist="38100" dir="2700000" algn="tl">
                    <a:srgbClr val="000000"/>
                  </a:outerShdw>
                </a:effectLst>
                <a:latin typeface="Symbol" pitchFamily="18" charset="2"/>
              </a:rPr>
              <a:t>m</a:t>
            </a:r>
            <a:r>
              <a:rPr lang="en-GB" sz="2400" dirty="0">
                <a:solidFill>
                  <a:schemeClr val="bg1"/>
                </a:solidFill>
                <a:effectLst>
                  <a:outerShdw blurRad="38100" dist="38100" dir="2700000" algn="tl">
                    <a:srgbClr val="000000"/>
                  </a:outerShdw>
                </a:effectLst>
                <a:latin typeface="Calibri" pitchFamily="34" charset="0"/>
              </a:rPr>
              <a:t>.</a:t>
            </a:r>
          </a:p>
        </p:txBody>
      </p:sp>
      <p:sp>
        <p:nvSpPr>
          <p:cNvPr id="1182729" name="Text Box 9"/>
          <p:cNvSpPr txBox="1">
            <a:spLocks noChangeArrowheads="1"/>
          </p:cNvSpPr>
          <p:nvPr/>
        </p:nvSpPr>
        <p:spPr bwMode="auto">
          <a:xfrm>
            <a:off x="3844926" y="5362575"/>
            <a:ext cx="3956049" cy="757130"/>
          </a:xfrm>
          <a:prstGeom prst="rect">
            <a:avLst/>
          </a:prstGeom>
          <a:noFill/>
          <a:ln w="9525" algn="ctr">
            <a:noFill/>
            <a:miter lim="800000"/>
            <a:headEnd/>
            <a:tailEnd/>
          </a:ln>
          <a:effectLst/>
        </p:spPr>
        <p:txBody>
          <a:bodyPr wrap="square">
            <a:spAutoFit/>
          </a:bodyPr>
          <a:lstStyle/>
          <a:p>
            <a:pPr algn="l">
              <a:lnSpc>
                <a:spcPct val="90000"/>
              </a:lnSpc>
              <a:defRPr/>
            </a:pPr>
            <a:r>
              <a:rPr lang="en-GB" sz="1600" b="1" dirty="0">
                <a:solidFill>
                  <a:schemeClr val="tx1"/>
                </a:solidFill>
                <a:effectLst>
                  <a:outerShdw blurRad="38100" dist="38100" dir="2700000" algn="tl">
                    <a:srgbClr val="FFFFFF"/>
                  </a:outerShdw>
                </a:effectLst>
                <a:latin typeface="Calibri" pitchFamily="34" charset="0"/>
              </a:rPr>
              <a:t>t</a:t>
            </a:r>
            <a:r>
              <a:rPr lang="en-GB" sz="1600" b="1" baseline="-25000" dirty="0">
                <a:solidFill>
                  <a:schemeClr val="tx1"/>
                </a:solidFill>
                <a:effectLst>
                  <a:outerShdw blurRad="38100" dist="38100" dir="2700000" algn="tl">
                    <a:srgbClr val="FFFFFF"/>
                  </a:outerShdw>
                </a:effectLst>
                <a:latin typeface="Calibri" pitchFamily="34" charset="0"/>
              </a:rPr>
              <a:t>0</a:t>
            </a:r>
            <a:r>
              <a:rPr lang="en-GB" sz="1600" b="1" dirty="0">
                <a:solidFill>
                  <a:schemeClr val="tx1"/>
                </a:solidFill>
                <a:effectLst>
                  <a:outerShdw blurRad="38100" dist="38100" dir="2700000" algn="tl">
                    <a:srgbClr val="FFFFFF"/>
                  </a:outerShdw>
                </a:effectLst>
                <a:latin typeface="Calibri" pitchFamily="34" charset="0"/>
              </a:rPr>
              <a:t> (~4.56 Ga) [Initial Pb isotopic composition of the Earth] (Canyon Diablo troilite, FeS). Mineral with no U and with U/Pb </a:t>
            </a:r>
            <a:r>
              <a:rPr lang="en-US" sz="1600" b="1" dirty="0">
                <a:solidFill>
                  <a:schemeClr val="tx1"/>
                </a:solidFill>
                <a:effectLst>
                  <a:outerShdw blurRad="38100" dist="38100" dir="2700000" algn="tl">
                    <a:srgbClr val="FFFFFF"/>
                  </a:outerShdw>
                </a:effectLst>
                <a:latin typeface="Calibri" pitchFamily="34" charset="0"/>
              </a:rPr>
              <a:t>~</a:t>
            </a:r>
            <a:r>
              <a:rPr lang="en-GB" sz="1600" b="1" dirty="0">
                <a:solidFill>
                  <a:schemeClr val="tx1"/>
                </a:solidFill>
                <a:effectLst>
                  <a:outerShdw blurRad="38100" dist="38100" dir="2700000" algn="tl">
                    <a:srgbClr val="FFFFFF"/>
                  </a:outerShdw>
                </a:effectLst>
                <a:latin typeface="Calibri" pitchFamily="34" charset="0"/>
              </a:rPr>
              <a:t>0.</a:t>
            </a:r>
          </a:p>
        </p:txBody>
      </p:sp>
      <p:sp>
        <p:nvSpPr>
          <p:cNvPr id="1182730" name="Text Box 10"/>
          <p:cNvSpPr txBox="1">
            <a:spLocks noChangeArrowheads="1"/>
          </p:cNvSpPr>
          <p:nvPr/>
        </p:nvSpPr>
        <p:spPr bwMode="auto">
          <a:xfrm>
            <a:off x="6178551" y="4392613"/>
            <a:ext cx="2609850" cy="646331"/>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outerShdw blurRad="38100" dist="38100" dir="2700000" algn="tl">
                    <a:srgbClr val="FFFFFF"/>
                  </a:outerShdw>
                </a:effectLst>
                <a:latin typeface="Calibri" pitchFamily="34" charset="0"/>
              </a:rPr>
              <a:t>Present-Day Pb isotopic composition of the Earth</a:t>
            </a:r>
          </a:p>
        </p:txBody>
      </p:sp>
      <p:sp>
        <p:nvSpPr>
          <p:cNvPr id="1182731" name="Line 11"/>
          <p:cNvSpPr>
            <a:spLocks noChangeShapeType="1"/>
          </p:cNvSpPr>
          <p:nvPr/>
        </p:nvSpPr>
        <p:spPr bwMode="auto">
          <a:xfrm flipH="1" flipV="1">
            <a:off x="6326188" y="4013200"/>
            <a:ext cx="914400" cy="404813"/>
          </a:xfrm>
          <a:prstGeom prst="line">
            <a:avLst/>
          </a:prstGeom>
          <a:noFill/>
          <a:ln w="28575">
            <a:solidFill>
              <a:srgbClr val="FF0000"/>
            </a:solidFill>
            <a:round/>
            <a:headEnd/>
            <a:tailEnd type="triangle" w="med" len="med"/>
          </a:ln>
          <a:effectLst/>
        </p:spPr>
        <p:txBody>
          <a:bodyPr anchor="ctr"/>
          <a:lstStyle/>
          <a:p>
            <a:pPr>
              <a:defRPr/>
            </a:pPr>
            <a:endParaRPr lang="it-IT">
              <a:latin typeface="Calibri" pitchFamily="34" charset="0"/>
            </a:endParaRPr>
          </a:p>
        </p:txBody>
      </p:sp>
      <p:sp>
        <p:nvSpPr>
          <p:cNvPr id="1182732" name="Text Box 12"/>
          <p:cNvSpPr txBox="1">
            <a:spLocks noChangeArrowheads="1"/>
          </p:cNvSpPr>
          <p:nvPr/>
        </p:nvSpPr>
        <p:spPr bwMode="auto">
          <a:xfrm>
            <a:off x="0" y="1581150"/>
            <a:ext cx="2957513" cy="3477875"/>
          </a:xfrm>
          <a:prstGeom prst="rect">
            <a:avLst/>
          </a:prstGeom>
          <a:noFill/>
          <a:ln w="9525" algn="ctr">
            <a:noFill/>
            <a:miter lim="800000"/>
            <a:headEnd/>
            <a:tailEnd/>
          </a:ln>
          <a:effectLst/>
        </p:spPr>
        <p:txBody>
          <a:bodyPr wrap="square">
            <a:spAutoFit/>
          </a:bodyPr>
          <a:lstStyle/>
          <a:p>
            <a:pPr algn="l">
              <a:defRPr/>
            </a:pPr>
            <a:r>
              <a:rPr lang="en-GB" sz="2200" dirty="0">
                <a:solidFill>
                  <a:srgbClr val="FFFF00"/>
                </a:solidFill>
                <a:effectLst>
                  <a:outerShdw blurRad="38100" dist="38100" dir="2700000" algn="tl">
                    <a:srgbClr val="000000"/>
                  </a:outerShdw>
                </a:effectLst>
                <a:latin typeface="Calibri" pitchFamily="34" charset="0"/>
              </a:rPr>
              <a:t>All the systems that begin with a common initial isotopic composition at time </a:t>
            </a:r>
            <a:r>
              <a:rPr lang="en-GB" sz="2200" i="1" dirty="0">
                <a:solidFill>
                  <a:srgbClr val="FFFF00"/>
                </a:solidFill>
                <a:effectLst>
                  <a:outerShdw blurRad="38100" dist="38100" dir="2700000" algn="tl">
                    <a:srgbClr val="000000"/>
                  </a:outerShdw>
                </a:effectLst>
                <a:latin typeface="Calibri" pitchFamily="34" charset="0"/>
              </a:rPr>
              <a:t>t</a:t>
            </a:r>
            <a:r>
              <a:rPr lang="en-GB" sz="2200" i="1" baseline="-25000" dirty="0">
                <a:solidFill>
                  <a:srgbClr val="FFFF00"/>
                </a:solidFill>
                <a:effectLst>
                  <a:outerShdw blurRad="38100" dist="38100" dir="2700000" algn="tl">
                    <a:srgbClr val="000000"/>
                  </a:outerShdw>
                </a:effectLst>
                <a:latin typeface="Calibri" pitchFamily="34" charset="0"/>
              </a:rPr>
              <a:t>0</a:t>
            </a:r>
            <a:r>
              <a:rPr lang="en-GB" sz="2200" dirty="0">
                <a:solidFill>
                  <a:srgbClr val="FFFF00"/>
                </a:solidFill>
                <a:effectLst>
                  <a:outerShdw blurRad="38100" dist="38100" dir="2700000" algn="tl">
                    <a:srgbClr val="000000"/>
                  </a:outerShdw>
                </a:effectLst>
                <a:latin typeface="Calibri" pitchFamily="34" charset="0"/>
              </a:rPr>
              <a:t> plot along a straight line at some later time </a:t>
            </a:r>
            <a:r>
              <a:rPr lang="en-GB" sz="2200" i="1" dirty="0">
                <a:solidFill>
                  <a:srgbClr val="FFFF00"/>
                </a:solidFill>
                <a:effectLst>
                  <a:outerShdw blurRad="38100" dist="38100" dir="2700000" algn="tl">
                    <a:srgbClr val="000000"/>
                  </a:outerShdw>
                </a:effectLst>
                <a:latin typeface="Calibri" pitchFamily="34" charset="0"/>
              </a:rPr>
              <a:t>t</a:t>
            </a:r>
            <a:r>
              <a:rPr lang="en-GB" sz="2200" dirty="0">
                <a:solidFill>
                  <a:srgbClr val="FFFF00"/>
                </a:solidFill>
                <a:effectLst>
                  <a:outerShdw blurRad="38100" dist="38100" dir="2700000" algn="tl">
                    <a:srgbClr val="000000"/>
                  </a:outerShdw>
                </a:effectLst>
                <a:latin typeface="Calibri" pitchFamily="34" charset="0"/>
              </a:rPr>
              <a:t>.</a:t>
            </a:r>
          </a:p>
          <a:p>
            <a:pPr algn="l">
              <a:defRPr/>
            </a:pPr>
            <a:r>
              <a:rPr lang="en-GB" sz="2200" dirty="0">
                <a:solidFill>
                  <a:schemeClr val="bg1"/>
                </a:solidFill>
                <a:effectLst>
                  <a:outerShdw blurRad="38100" dist="38100" dir="2700000" algn="tl">
                    <a:srgbClr val="000000"/>
                  </a:outerShdw>
                </a:effectLst>
                <a:latin typeface="Calibri" pitchFamily="34" charset="0"/>
              </a:rPr>
              <a:t>This line is the Pb-Pb isochron.</a:t>
            </a:r>
          </a:p>
          <a:p>
            <a:pPr algn="l">
              <a:defRPr/>
            </a:pPr>
            <a:r>
              <a:rPr lang="en-GB" sz="2200" dirty="0">
                <a:solidFill>
                  <a:srgbClr val="FFFF00"/>
                </a:solidFill>
                <a:effectLst>
                  <a:outerShdw blurRad="38100" dist="38100" dir="2700000" algn="tl">
                    <a:srgbClr val="000000"/>
                  </a:outerShdw>
                </a:effectLst>
                <a:latin typeface="Calibri" pitchFamily="34" charset="0"/>
              </a:rPr>
              <a:t>The isochron at t = 4.56 Ga is called </a:t>
            </a:r>
            <a:r>
              <a:rPr lang="en-GB" sz="2200" dirty="0">
                <a:solidFill>
                  <a:schemeClr val="bg1"/>
                </a:solidFill>
                <a:effectLst>
                  <a:outerShdw blurRad="38100" dist="38100" dir="2700000" algn="tl">
                    <a:srgbClr val="000000"/>
                  </a:outerShdw>
                </a:effectLst>
                <a:latin typeface="Calibri" pitchFamily="34" charset="0"/>
              </a:rPr>
              <a:t>Geochron.</a:t>
            </a:r>
          </a:p>
        </p:txBody>
      </p:sp>
      <p:sp>
        <p:nvSpPr>
          <p:cNvPr id="1182733" name="Freeform 13"/>
          <p:cNvSpPr>
            <a:spLocks/>
          </p:cNvSpPr>
          <p:nvPr/>
        </p:nvSpPr>
        <p:spPr bwMode="auto">
          <a:xfrm>
            <a:off x="3967163" y="4005263"/>
            <a:ext cx="1143000" cy="1219200"/>
          </a:xfrm>
          <a:custGeom>
            <a:avLst/>
            <a:gdLst/>
            <a:ahLst/>
            <a:cxnLst>
              <a:cxn ang="0">
                <a:pos x="0" y="768"/>
              </a:cxn>
              <a:cxn ang="0">
                <a:pos x="99" y="561"/>
              </a:cxn>
              <a:cxn ang="0">
                <a:pos x="321" y="312"/>
              </a:cxn>
              <a:cxn ang="0">
                <a:pos x="555" y="114"/>
              </a:cxn>
              <a:cxn ang="0">
                <a:pos x="720" y="0"/>
              </a:cxn>
            </a:cxnLst>
            <a:rect l="0" t="0" r="r" b="b"/>
            <a:pathLst>
              <a:path w="720" h="768">
                <a:moveTo>
                  <a:pt x="0" y="768"/>
                </a:moveTo>
                <a:cubicBezTo>
                  <a:pt x="23" y="702"/>
                  <a:pt x="46" y="637"/>
                  <a:pt x="99" y="561"/>
                </a:cubicBezTo>
                <a:cubicBezTo>
                  <a:pt x="152" y="485"/>
                  <a:pt x="245" y="386"/>
                  <a:pt x="321" y="312"/>
                </a:cubicBezTo>
                <a:cubicBezTo>
                  <a:pt x="397" y="238"/>
                  <a:pt x="489" y="166"/>
                  <a:pt x="555" y="114"/>
                </a:cubicBezTo>
                <a:cubicBezTo>
                  <a:pt x="621" y="62"/>
                  <a:pt x="670" y="31"/>
                  <a:pt x="720"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34" name="Freeform 14"/>
          <p:cNvSpPr>
            <a:spLocks/>
          </p:cNvSpPr>
          <p:nvPr/>
        </p:nvSpPr>
        <p:spPr bwMode="auto">
          <a:xfrm>
            <a:off x="3971925" y="3757613"/>
            <a:ext cx="1371600" cy="1462087"/>
          </a:xfrm>
          <a:custGeom>
            <a:avLst/>
            <a:gdLst/>
            <a:ahLst/>
            <a:cxnLst>
              <a:cxn ang="0">
                <a:pos x="0" y="921"/>
              </a:cxn>
              <a:cxn ang="0">
                <a:pos x="108" y="702"/>
              </a:cxn>
              <a:cxn ang="0">
                <a:pos x="294" y="462"/>
              </a:cxn>
              <a:cxn ang="0">
                <a:pos x="456" y="300"/>
              </a:cxn>
              <a:cxn ang="0">
                <a:pos x="636" y="153"/>
              </a:cxn>
              <a:cxn ang="0">
                <a:pos x="864" y="0"/>
              </a:cxn>
            </a:cxnLst>
            <a:rect l="0" t="0" r="r" b="b"/>
            <a:pathLst>
              <a:path w="864" h="921">
                <a:moveTo>
                  <a:pt x="0" y="921"/>
                </a:moveTo>
                <a:cubicBezTo>
                  <a:pt x="29" y="850"/>
                  <a:pt x="59" y="779"/>
                  <a:pt x="108" y="702"/>
                </a:cubicBezTo>
                <a:cubicBezTo>
                  <a:pt x="157" y="625"/>
                  <a:pt x="236" y="529"/>
                  <a:pt x="294" y="462"/>
                </a:cubicBezTo>
                <a:cubicBezTo>
                  <a:pt x="352" y="395"/>
                  <a:pt x="399" y="351"/>
                  <a:pt x="456" y="300"/>
                </a:cubicBezTo>
                <a:cubicBezTo>
                  <a:pt x="513" y="249"/>
                  <a:pt x="568" y="203"/>
                  <a:pt x="636" y="153"/>
                </a:cubicBezTo>
                <a:cubicBezTo>
                  <a:pt x="704" y="103"/>
                  <a:pt x="816" y="32"/>
                  <a:pt x="864"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35" name="Freeform 15"/>
          <p:cNvSpPr>
            <a:spLocks/>
          </p:cNvSpPr>
          <p:nvPr/>
        </p:nvSpPr>
        <p:spPr bwMode="auto">
          <a:xfrm>
            <a:off x="3971925" y="3505200"/>
            <a:ext cx="1628775" cy="1709738"/>
          </a:xfrm>
          <a:custGeom>
            <a:avLst/>
            <a:gdLst/>
            <a:ahLst/>
            <a:cxnLst>
              <a:cxn ang="0">
                <a:pos x="0" y="1077"/>
              </a:cxn>
              <a:cxn ang="0">
                <a:pos x="105" y="870"/>
              </a:cxn>
              <a:cxn ang="0">
                <a:pos x="264" y="630"/>
              </a:cxn>
              <a:cxn ang="0">
                <a:pos x="423" y="456"/>
              </a:cxn>
              <a:cxn ang="0">
                <a:pos x="597" y="288"/>
              </a:cxn>
              <a:cxn ang="0">
                <a:pos x="792" y="138"/>
              </a:cxn>
              <a:cxn ang="0">
                <a:pos x="927" y="48"/>
              </a:cxn>
              <a:cxn ang="0">
                <a:pos x="1026" y="0"/>
              </a:cxn>
            </a:cxnLst>
            <a:rect l="0" t="0" r="r" b="b"/>
            <a:pathLst>
              <a:path w="1026" h="1077">
                <a:moveTo>
                  <a:pt x="0" y="1077"/>
                </a:moveTo>
                <a:cubicBezTo>
                  <a:pt x="30" y="1010"/>
                  <a:pt x="61" y="944"/>
                  <a:pt x="105" y="870"/>
                </a:cubicBezTo>
                <a:cubicBezTo>
                  <a:pt x="149" y="796"/>
                  <a:pt x="211" y="699"/>
                  <a:pt x="264" y="630"/>
                </a:cubicBezTo>
                <a:cubicBezTo>
                  <a:pt x="317" y="561"/>
                  <a:pt x="368" y="513"/>
                  <a:pt x="423" y="456"/>
                </a:cubicBezTo>
                <a:cubicBezTo>
                  <a:pt x="478" y="399"/>
                  <a:pt x="536" y="341"/>
                  <a:pt x="597" y="288"/>
                </a:cubicBezTo>
                <a:cubicBezTo>
                  <a:pt x="658" y="235"/>
                  <a:pt x="737" y="178"/>
                  <a:pt x="792" y="138"/>
                </a:cubicBezTo>
                <a:cubicBezTo>
                  <a:pt x="847" y="98"/>
                  <a:pt x="888" y="71"/>
                  <a:pt x="927" y="48"/>
                </a:cubicBezTo>
                <a:cubicBezTo>
                  <a:pt x="966" y="25"/>
                  <a:pt x="1006" y="10"/>
                  <a:pt x="1026"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38" name="Text Box 18"/>
          <p:cNvSpPr txBox="1">
            <a:spLocks noChangeArrowheads="1"/>
          </p:cNvSpPr>
          <p:nvPr/>
        </p:nvSpPr>
        <p:spPr bwMode="auto">
          <a:xfrm>
            <a:off x="3744913" y="1943100"/>
            <a:ext cx="5086350" cy="641350"/>
          </a:xfrm>
          <a:prstGeom prst="rect">
            <a:avLst/>
          </a:prstGeom>
          <a:noFill/>
          <a:ln w="9525" algn="ctr">
            <a:noFill/>
            <a:miter lim="800000"/>
            <a:headEnd/>
            <a:tailEnd/>
          </a:ln>
          <a:effectLst/>
        </p:spPr>
        <p:txBody>
          <a:bodyPr>
            <a:spAutoFit/>
          </a:bodyPr>
          <a:lstStyle/>
          <a:p>
            <a:pPr algn="l">
              <a:lnSpc>
                <a:spcPct val="90000"/>
              </a:lnSpc>
              <a:defRPr/>
            </a:pPr>
            <a:r>
              <a:rPr lang="en-GB" sz="2000" dirty="0">
                <a:solidFill>
                  <a:schemeClr val="tx1"/>
                </a:solidFill>
                <a:effectLst>
                  <a:outerShdw blurRad="38100" dist="38100" dir="2700000" algn="tl">
                    <a:srgbClr val="FFFFFF"/>
                  </a:outerShdw>
                </a:effectLst>
                <a:latin typeface="Calibri" pitchFamily="34" charset="0"/>
              </a:rPr>
              <a:t>Let us assume three types of mantle sources, with </a:t>
            </a:r>
            <a:r>
              <a:rPr lang="en-GB" sz="2000" dirty="0">
                <a:solidFill>
                  <a:schemeClr val="tx1"/>
                </a:solidFill>
                <a:effectLst>
                  <a:outerShdw blurRad="38100" dist="38100" dir="2700000" algn="tl">
                    <a:srgbClr val="FFFFFF"/>
                  </a:outerShdw>
                </a:effectLst>
                <a:latin typeface="Symbol" pitchFamily="18" charset="2"/>
              </a:rPr>
              <a:t>m</a:t>
            </a:r>
            <a:r>
              <a:rPr lang="en-GB" sz="2000" dirty="0">
                <a:solidFill>
                  <a:schemeClr val="tx1"/>
                </a:solidFill>
                <a:effectLst>
                  <a:outerShdw blurRad="38100" dist="38100" dir="2700000" algn="tl">
                    <a:srgbClr val="FFFFFF"/>
                  </a:outerShdw>
                </a:effectLst>
                <a:latin typeface="Calibri" pitchFamily="34" charset="0"/>
              </a:rPr>
              <a:t> = 8, 9 and 10</a:t>
            </a:r>
          </a:p>
        </p:txBody>
      </p:sp>
      <p:sp>
        <p:nvSpPr>
          <p:cNvPr id="1182745" name="Freeform 25"/>
          <p:cNvSpPr>
            <a:spLocks/>
          </p:cNvSpPr>
          <p:nvPr/>
        </p:nvSpPr>
        <p:spPr bwMode="auto">
          <a:xfrm>
            <a:off x="5143500" y="3643313"/>
            <a:ext cx="757238" cy="342900"/>
          </a:xfrm>
          <a:custGeom>
            <a:avLst/>
            <a:gdLst/>
            <a:ahLst/>
            <a:cxnLst>
              <a:cxn ang="0">
                <a:pos x="0" y="216"/>
              </a:cxn>
              <a:cxn ang="0">
                <a:pos x="90" y="159"/>
              </a:cxn>
              <a:cxn ang="0">
                <a:pos x="195" y="102"/>
              </a:cxn>
              <a:cxn ang="0">
                <a:pos x="333" y="51"/>
              </a:cxn>
              <a:cxn ang="0">
                <a:pos x="477" y="0"/>
              </a:cxn>
            </a:cxnLst>
            <a:rect l="0" t="0" r="r" b="b"/>
            <a:pathLst>
              <a:path w="477" h="216">
                <a:moveTo>
                  <a:pt x="0" y="216"/>
                </a:moveTo>
                <a:cubicBezTo>
                  <a:pt x="29" y="197"/>
                  <a:pt x="58" y="178"/>
                  <a:pt x="90" y="159"/>
                </a:cubicBezTo>
                <a:cubicBezTo>
                  <a:pt x="122" y="140"/>
                  <a:pt x="154" y="120"/>
                  <a:pt x="195" y="102"/>
                </a:cubicBezTo>
                <a:cubicBezTo>
                  <a:pt x="236" y="84"/>
                  <a:pt x="286" y="68"/>
                  <a:pt x="333" y="51"/>
                </a:cubicBezTo>
                <a:cubicBezTo>
                  <a:pt x="380" y="34"/>
                  <a:pt x="428" y="17"/>
                  <a:pt x="477"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46" name="Freeform 26"/>
          <p:cNvSpPr>
            <a:spLocks/>
          </p:cNvSpPr>
          <p:nvPr/>
        </p:nvSpPr>
        <p:spPr bwMode="auto">
          <a:xfrm>
            <a:off x="5348288" y="3409950"/>
            <a:ext cx="881062" cy="347663"/>
          </a:xfrm>
          <a:custGeom>
            <a:avLst/>
            <a:gdLst/>
            <a:ahLst/>
            <a:cxnLst>
              <a:cxn ang="0">
                <a:pos x="0" y="219"/>
              </a:cxn>
              <a:cxn ang="0">
                <a:pos x="96" y="168"/>
              </a:cxn>
              <a:cxn ang="0">
                <a:pos x="240" y="93"/>
              </a:cxn>
              <a:cxn ang="0">
                <a:pos x="396" y="42"/>
              </a:cxn>
              <a:cxn ang="0">
                <a:pos x="555" y="0"/>
              </a:cxn>
            </a:cxnLst>
            <a:rect l="0" t="0" r="r" b="b"/>
            <a:pathLst>
              <a:path w="555" h="219">
                <a:moveTo>
                  <a:pt x="0" y="219"/>
                </a:moveTo>
                <a:cubicBezTo>
                  <a:pt x="28" y="204"/>
                  <a:pt x="56" y="189"/>
                  <a:pt x="96" y="168"/>
                </a:cubicBezTo>
                <a:cubicBezTo>
                  <a:pt x="136" y="147"/>
                  <a:pt x="190" y="114"/>
                  <a:pt x="240" y="93"/>
                </a:cubicBezTo>
                <a:cubicBezTo>
                  <a:pt x="290" y="72"/>
                  <a:pt x="344" y="57"/>
                  <a:pt x="396" y="42"/>
                </a:cubicBezTo>
                <a:cubicBezTo>
                  <a:pt x="448" y="27"/>
                  <a:pt x="501" y="13"/>
                  <a:pt x="555"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47" name="Freeform 27"/>
          <p:cNvSpPr>
            <a:spLocks/>
          </p:cNvSpPr>
          <p:nvPr/>
        </p:nvSpPr>
        <p:spPr bwMode="auto">
          <a:xfrm>
            <a:off x="5600700" y="3176588"/>
            <a:ext cx="914400" cy="328612"/>
          </a:xfrm>
          <a:custGeom>
            <a:avLst/>
            <a:gdLst/>
            <a:ahLst/>
            <a:cxnLst>
              <a:cxn ang="0">
                <a:pos x="0" y="207"/>
              </a:cxn>
              <a:cxn ang="0">
                <a:pos x="129" y="147"/>
              </a:cxn>
              <a:cxn ang="0">
                <a:pos x="261" y="90"/>
              </a:cxn>
              <a:cxn ang="0">
                <a:pos x="390" y="45"/>
              </a:cxn>
              <a:cxn ang="0">
                <a:pos x="504" y="15"/>
              </a:cxn>
              <a:cxn ang="0">
                <a:pos x="576" y="0"/>
              </a:cxn>
            </a:cxnLst>
            <a:rect l="0" t="0" r="r" b="b"/>
            <a:pathLst>
              <a:path w="576" h="207">
                <a:moveTo>
                  <a:pt x="0" y="207"/>
                </a:moveTo>
                <a:cubicBezTo>
                  <a:pt x="42" y="187"/>
                  <a:pt x="85" y="167"/>
                  <a:pt x="129" y="147"/>
                </a:cubicBezTo>
                <a:cubicBezTo>
                  <a:pt x="173" y="127"/>
                  <a:pt x="218" y="107"/>
                  <a:pt x="261" y="90"/>
                </a:cubicBezTo>
                <a:cubicBezTo>
                  <a:pt x="304" y="73"/>
                  <a:pt x="350" y="57"/>
                  <a:pt x="390" y="45"/>
                </a:cubicBezTo>
                <a:cubicBezTo>
                  <a:pt x="430" y="33"/>
                  <a:pt x="473" y="22"/>
                  <a:pt x="504" y="15"/>
                </a:cubicBezTo>
                <a:cubicBezTo>
                  <a:pt x="535" y="8"/>
                  <a:pt x="555" y="4"/>
                  <a:pt x="576"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56" name="Text Box 36"/>
          <p:cNvSpPr txBox="1">
            <a:spLocks noChangeArrowheads="1"/>
          </p:cNvSpPr>
          <p:nvPr/>
        </p:nvSpPr>
        <p:spPr bwMode="auto">
          <a:xfrm>
            <a:off x="4605610" y="2987675"/>
            <a:ext cx="1206228"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3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1.5 </a:t>
            </a:r>
            <a:r>
              <a:rPr lang="en-GB" sz="1400" i="1" dirty="0" err="1">
                <a:solidFill>
                  <a:schemeClr val="tx1"/>
                </a:solidFill>
                <a:effectLst>
                  <a:outerShdw blurRad="38100" dist="38100" dir="2700000" algn="tl">
                    <a:srgbClr val="FFFFFF"/>
                  </a:outerShdw>
                </a:effectLst>
                <a:latin typeface="Calibri" pitchFamily="34" charset="0"/>
              </a:rPr>
              <a:t>Gyr</a:t>
            </a:r>
            <a:r>
              <a:rPr lang="en-GB" sz="1400" i="1" dirty="0">
                <a:solidFill>
                  <a:schemeClr val="tx1"/>
                </a:solidFill>
                <a:effectLst>
                  <a:outerShdw blurRad="38100" dist="38100" dir="2700000" algn="tl">
                    <a:srgbClr val="FFFFFF"/>
                  </a:outerShdw>
                </a:effectLst>
                <a:latin typeface="Calibri" pitchFamily="34" charset="0"/>
              </a:rPr>
              <a:t>)</a:t>
            </a:r>
          </a:p>
        </p:txBody>
      </p:sp>
      <p:sp>
        <p:nvSpPr>
          <p:cNvPr id="1182757" name="Text Box 37"/>
          <p:cNvSpPr txBox="1">
            <a:spLocks noChangeArrowheads="1"/>
          </p:cNvSpPr>
          <p:nvPr/>
        </p:nvSpPr>
        <p:spPr bwMode="auto">
          <a:xfrm>
            <a:off x="5199131" y="2563813"/>
            <a:ext cx="1555682"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2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another Gyr)</a:t>
            </a:r>
          </a:p>
        </p:txBody>
      </p:sp>
      <p:sp>
        <p:nvSpPr>
          <p:cNvPr id="1182758" name="Text Box 38"/>
          <p:cNvSpPr txBox="1">
            <a:spLocks noChangeArrowheads="1"/>
          </p:cNvSpPr>
          <p:nvPr/>
        </p:nvSpPr>
        <p:spPr bwMode="auto">
          <a:xfrm>
            <a:off x="6627881" y="2459038"/>
            <a:ext cx="1555682"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1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another Gyr)</a:t>
            </a:r>
          </a:p>
        </p:txBody>
      </p:sp>
      <p:sp>
        <p:nvSpPr>
          <p:cNvPr id="1182736" name="Line 16"/>
          <p:cNvSpPr>
            <a:spLocks noChangeShapeType="1"/>
          </p:cNvSpPr>
          <p:nvPr/>
        </p:nvSpPr>
        <p:spPr bwMode="auto">
          <a:xfrm flipV="1">
            <a:off x="3940175" y="3492500"/>
            <a:ext cx="1676400" cy="1755775"/>
          </a:xfrm>
          <a:prstGeom prst="line">
            <a:avLst/>
          </a:prstGeom>
          <a:noFill/>
          <a:ln w="38100">
            <a:solidFill>
              <a:srgbClr val="0099FF"/>
            </a:solidFill>
            <a:round/>
            <a:headEnd/>
            <a:tailEnd/>
          </a:ln>
          <a:effectLst/>
        </p:spPr>
        <p:txBody>
          <a:bodyPr anchor="ctr"/>
          <a:lstStyle/>
          <a:p>
            <a:pPr>
              <a:defRPr/>
            </a:pPr>
            <a:endParaRPr lang="it-IT">
              <a:latin typeface="Calibri" pitchFamily="34" charset="0"/>
            </a:endParaRPr>
          </a:p>
        </p:txBody>
      </p:sp>
      <p:sp>
        <p:nvSpPr>
          <p:cNvPr id="1182751" name="Line 31"/>
          <p:cNvSpPr>
            <a:spLocks noChangeShapeType="1"/>
          </p:cNvSpPr>
          <p:nvPr/>
        </p:nvSpPr>
        <p:spPr bwMode="auto">
          <a:xfrm flipV="1">
            <a:off x="3940175" y="3130550"/>
            <a:ext cx="2633663" cy="2117725"/>
          </a:xfrm>
          <a:prstGeom prst="line">
            <a:avLst/>
          </a:prstGeom>
          <a:noFill/>
          <a:ln w="38100">
            <a:solidFill>
              <a:srgbClr val="0099FF"/>
            </a:solidFill>
            <a:round/>
            <a:headEnd/>
            <a:tailEnd/>
          </a:ln>
          <a:effectLst/>
        </p:spPr>
        <p:txBody>
          <a:bodyPr anchor="ctr"/>
          <a:lstStyle/>
          <a:p>
            <a:pPr>
              <a:defRPr/>
            </a:pPr>
            <a:endParaRPr lang="it-IT">
              <a:latin typeface="Calibri" pitchFamily="34" charset="0"/>
            </a:endParaRPr>
          </a:p>
        </p:txBody>
      </p:sp>
      <p:sp>
        <p:nvSpPr>
          <p:cNvPr id="1182748" name="AutoShape 28"/>
          <p:cNvSpPr>
            <a:spLocks noChangeArrowheads="1"/>
          </p:cNvSpPr>
          <p:nvPr/>
        </p:nvSpPr>
        <p:spPr bwMode="auto">
          <a:xfrm>
            <a:off x="5065713" y="3890963"/>
            <a:ext cx="182562" cy="173037"/>
          </a:xfrm>
          <a:prstGeom prst="star5">
            <a:avLst/>
          </a:prstGeom>
          <a:solidFill>
            <a:srgbClr val="00FF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49" name="AutoShape 29"/>
          <p:cNvSpPr>
            <a:spLocks noChangeArrowheads="1"/>
          </p:cNvSpPr>
          <p:nvPr/>
        </p:nvSpPr>
        <p:spPr bwMode="auto">
          <a:xfrm>
            <a:off x="5256213" y="3671888"/>
            <a:ext cx="182562" cy="173037"/>
          </a:xfrm>
          <a:prstGeom prst="star5">
            <a:avLst/>
          </a:prstGeom>
          <a:solidFill>
            <a:srgbClr val="00FF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50" name="AutoShape 30"/>
          <p:cNvSpPr>
            <a:spLocks noChangeArrowheads="1"/>
          </p:cNvSpPr>
          <p:nvPr/>
        </p:nvSpPr>
        <p:spPr bwMode="auto">
          <a:xfrm>
            <a:off x="5513388" y="3405188"/>
            <a:ext cx="182562" cy="173037"/>
          </a:xfrm>
          <a:prstGeom prst="star5">
            <a:avLst/>
          </a:prstGeom>
          <a:solidFill>
            <a:srgbClr val="00FF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59" name="Text Box 39"/>
          <p:cNvSpPr txBox="1">
            <a:spLocks noChangeArrowheads="1"/>
          </p:cNvSpPr>
          <p:nvPr/>
        </p:nvSpPr>
        <p:spPr bwMode="auto">
          <a:xfrm>
            <a:off x="5167313" y="3903663"/>
            <a:ext cx="68897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8</a:t>
            </a:r>
          </a:p>
        </p:txBody>
      </p:sp>
      <p:sp>
        <p:nvSpPr>
          <p:cNvPr id="1182760" name="Text Box 40"/>
          <p:cNvSpPr txBox="1">
            <a:spLocks noChangeArrowheads="1"/>
          </p:cNvSpPr>
          <p:nvPr/>
        </p:nvSpPr>
        <p:spPr bwMode="auto">
          <a:xfrm>
            <a:off x="5357813" y="3708400"/>
            <a:ext cx="68897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9</a:t>
            </a:r>
          </a:p>
        </p:txBody>
      </p:sp>
      <p:sp>
        <p:nvSpPr>
          <p:cNvPr id="1182761" name="Text Box 41"/>
          <p:cNvSpPr txBox="1">
            <a:spLocks noChangeArrowheads="1"/>
          </p:cNvSpPr>
          <p:nvPr/>
        </p:nvSpPr>
        <p:spPr bwMode="auto">
          <a:xfrm>
            <a:off x="5614988" y="3436938"/>
            <a:ext cx="79692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10</a:t>
            </a:r>
          </a:p>
        </p:txBody>
      </p:sp>
      <p:sp>
        <p:nvSpPr>
          <p:cNvPr id="1182762" name="Freeform 42"/>
          <p:cNvSpPr>
            <a:spLocks/>
          </p:cNvSpPr>
          <p:nvPr/>
        </p:nvSpPr>
        <p:spPr bwMode="auto">
          <a:xfrm>
            <a:off x="5910263" y="3514725"/>
            <a:ext cx="685800" cy="123825"/>
          </a:xfrm>
          <a:custGeom>
            <a:avLst/>
            <a:gdLst/>
            <a:ahLst/>
            <a:cxnLst>
              <a:cxn ang="0">
                <a:pos x="0" y="78"/>
              </a:cxn>
              <a:cxn ang="0">
                <a:pos x="129" y="48"/>
              </a:cxn>
              <a:cxn ang="0">
                <a:pos x="276" y="21"/>
              </a:cxn>
              <a:cxn ang="0">
                <a:pos x="396" y="3"/>
              </a:cxn>
              <a:cxn ang="0">
                <a:pos x="432" y="3"/>
              </a:cxn>
            </a:cxnLst>
            <a:rect l="0" t="0" r="r" b="b"/>
            <a:pathLst>
              <a:path w="432" h="78">
                <a:moveTo>
                  <a:pt x="0" y="78"/>
                </a:moveTo>
                <a:cubicBezTo>
                  <a:pt x="41" y="68"/>
                  <a:pt x="83" y="58"/>
                  <a:pt x="129" y="48"/>
                </a:cubicBezTo>
                <a:cubicBezTo>
                  <a:pt x="175" y="38"/>
                  <a:pt x="232" y="28"/>
                  <a:pt x="276" y="21"/>
                </a:cubicBezTo>
                <a:cubicBezTo>
                  <a:pt x="320" y="14"/>
                  <a:pt x="370" y="6"/>
                  <a:pt x="396" y="3"/>
                </a:cubicBezTo>
                <a:cubicBezTo>
                  <a:pt x="422" y="0"/>
                  <a:pt x="427" y="1"/>
                  <a:pt x="432" y="3"/>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63" name="Freeform 43"/>
          <p:cNvSpPr>
            <a:spLocks/>
          </p:cNvSpPr>
          <p:nvPr/>
        </p:nvSpPr>
        <p:spPr bwMode="auto">
          <a:xfrm>
            <a:off x="6234113" y="3287713"/>
            <a:ext cx="738187" cy="117475"/>
          </a:xfrm>
          <a:custGeom>
            <a:avLst/>
            <a:gdLst/>
            <a:ahLst/>
            <a:cxnLst>
              <a:cxn ang="0">
                <a:pos x="0" y="74"/>
              </a:cxn>
              <a:cxn ang="0">
                <a:pos x="153" y="38"/>
              </a:cxn>
              <a:cxn ang="0">
                <a:pos x="294" y="14"/>
              </a:cxn>
              <a:cxn ang="0">
                <a:pos x="426" y="2"/>
              </a:cxn>
              <a:cxn ang="0">
                <a:pos x="465" y="2"/>
              </a:cxn>
            </a:cxnLst>
            <a:rect l="0" t="0" r="r" b="b"/>
            <a:pathLst>
              <a:path w="465" h="74">
                <a:moveTo>
                  <a:pt x="0" y="74"/>
                </a:moveTo>
                <a:cubicBezTo>
                  <a:pt x="52" y="61"/>
                  <a:pt x="104" y="48"/>
                  <a:pt x="153" y="38"/>
                </a:cubicBezTo>
                <a:cubicBezTo>
                  <a:pt x="202" y="28"/>
                  <a:pt x="249" y="20"/>
                  <a:pt x="294" y="14"/>
                </a:cubicBezTo>
                <a:cubicBezTo>
                  <a:pt x="339" y="8"/>
                  <a:pt x="398" y="4"/>
                  <a:pt x="426" y="2"/>
                </a:cubicBezTo>
                <a:cubicBezTo>
                  <a:pt x="454" y="0"/>
                  <a:pt x="459" y="1"/>
                  <a:pt x="465" y="2"/>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64" name="Freeform 44"/>
          <p:cNvSpPr>
            <a:spLocks/>
          </p:cNvSpPr>
          <p:nvPr/>
        </p:nvSpPr>
        <p:spPr bwMode="auto">
          <a:xfrm>
            <a:off x="6519863" y="3057525"/>
            <a:ext cx="790575" cy="109538"/>
          </a:xfrm>
          <a:custGeom>
            <a:avLst/>
            <a:gdLst/>
            <a:ahLst/>
            <a:cxnLst>
              <a:cxn ang="0">
                <a:pos x="0" y="69"/>
              </a:cxn>
              <a:cxn ang="0">
                <a:pos x="162" y="30"/>
              </a:cxn>
              <a:cxn ang="0">
                <a:pos x="345" y="9"/>
              </a:cxn>
              <a:cxn ang="0">
                <a:pos x="498" y="0"/>
              </a:cxn>
            </a:cxnLst>
            <a:rect l="0" t="0" r="r" b="b"/>
            <a:pathLst>
              <a:path w="498" h="69">
                <a:moveTo>
                  <a:pt x="0" y="69"/>
                </a:moveTo>
                <a:cubicBezTo>
                  <a:pt x="52" y="54"/>
                  <a:pt x="105" y="40"/>
                  <a:pt x="162" y="30"/>
                </a:cubicBezTo>
                <a:cubicBezTo>
                  <a:pt x="219" y="20"/>
                  <a:pt x="289" y="14"/>
                  <a:pt x="345" y="9"/>
                </a:cubicBezTo>
                <a:cubicBezTo>
                  <a:pt x="401" y="4"/>
                  <a:pt x="449" y="2"/>
                  <a:pt x="498"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52" name="AutoShape 32"/>
          <p:cNvSpPr>
            <a:spLocks noChangeArrowheads="1"/>
          </p:cNvSpPr>
          <p:nvPr/>
        </p:nvSpPr>
        <p:spPr bwMode="auto">
          <a:xfrm>
            <a:off x="5813425" y="3548063"/>
            <a:ext cx="182563" cy="173037"/>
          </a:xfrm>
          <a:prstGeom prst="star5">
            <a:avLst/>
          </a:prstGeom>
          <a:solidFill>
            <a:srgbClr val="FFFF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53" name="AutoShape 33"/>
          <p:cNvSpPr>
            <a:spLocks noChangeArrowheads="1"/>
          </p:cNvSpPr>
          <p:nvPr/>
        </p:nvSpPr>
        <p:spPr bwMode="auto">
          <a:xfrm>
            <a:off x="6142038" y="3314700"/>
            <a:ext cx="182562" cy="173038"/>
          </a:xfrm>
          <a:prstGeom prst="star5">
            <a:avLst/>
          </a:prstGeom>
          <a:solidFill>
            <a:srgbClr val="FFFF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54" name="AutoShape 34"/>
          <p:cNvSpPr>
            <a:spLocks noChangeArrowheads="1"/>
          </p:cNvSpPr>
          <p:nvPr/>
        </p:nvSpPr>
        <p:spPr bwMode="auto">
          <a:xfrm>
            <a:off x="6427788" y="3081338"/>
            <a:ext cx="182562" cy="173037"/>
          </a:xfrm>
          <a:prstGeom prst="star5">
            <a:avLst/>
          </a:prstGeom>
          <a:solidFill>
            <a:srgbClr val="FFFF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71" name="Line 51"/>
          <p:cNvSpPr>
            <a:spLocks noChangeShapeType="1"/>
          </p:cNvSpPr>
          <p:nvPr/>
        </p:nvSpPr>
        <p:spPr bwMode="auto">
          <a:xfrm flipV="1">
            <a:off x="3940175" y="3041650"/>
            <a:ext cx="3414713" cy="2206625"/>
          </a:xfrm>
          <a:prstGeom prst="line">
            <a:avLst/>
          </a:prstGeom>
          <a:noFill/>
          <a:ln w="38100">
            <a:solidFill>
              <a:srgbClr val="0099FF"/>
            </a:solidFill>
            <a:round/>
            <a:headEnd/>
            <a:tailEnd/>
          </a:ln>
          <a:effectLst/>
        </p:spPr>
        <p:txBody>
          <a:bodyPr anchor="ctr"/>
          <a:lstStyle/>
          <a:p>
            <a:pPr>
              <a:defRPr/>
            </a:pPr>
            <a:endParaRPr lang="it-IT">
              <a:latin typeface="Calibri" pitchFamily="34" charset="0"/>
            </a:endParaRPr>
          </a:p>
        </p:txBody>
      </p:sp>
      <p:sp>
        <p:nvSpPr>
          <p:cNvPr id="1182772" name="Text Box 52"/>
          <p:cNvSpPr txBox="1">
            <a:spLocks noChangeArrowheads="1"/>
          </p:cNvSpPr>
          <p:nvPr/>
        </p:nvSpPr>
        <p:spPr bwMode="auto">
          <a:xfrm>
            <a:off x="5910263" y="3563938"/>
            <a:ext cx="68897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8</a:t>
            </a:r>
          </a:p>
        </p:txBody>
      </p:sp>
      <p:sp>
        <p:nvSpPr>
          <p:cNvPr id="1182773" name="Text Box 53"/>
          <p:cNvSpPr txBox="1">
            <a:spLocks noChangeArrowheads="1"/>
          </p:cNvSpPr>
          <p:nvPr/>
        </p:nvSpPr>
        <p:spPr bwMode="auto">
          <a:xfrm>
            <a:off x="6246813" y="3311525"/>
            <a:ext cx="68897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9</a:t>
            </a:r>
          </a:p>
        </p:txBody>
      </p:sp>
      <p:sp>
        <p:nvSpPr>
          <p:cNvPr id="1182774" name="Text Box 54"/>
          <p:cNvSpPr txBox="1">
            <a:spLocks noChangeArrowheads="1"/>
          </p:cNvSpPr>
          <p:nvPr/>
        </p:nvSpPr>
        <p:spPr bwMode="auto">
          <a:xfrm>
            <a:off x="6548438" y="3078163"/>
            <a:ext cx="79692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10</a:t>
            </a:r>
          </a:p>
        </p:txBody>
      </p:sp>
      <p:sp>
        <p:nvSpPr>
          <p:cNvPr id="1182775" name="Text Box 55"/>
          <p:cNvSpPr txBox="1">
            <a:spLocks noChangeArrowheads="1"/>
          </p:cNvSpPr>
          <p:nvPr/>
        </p:nvSpPr>
        <p:spPr bwMode="auto">
          <a:xfrm>
            <a:off x="6608763" y="3443288"/>
            <a:ext cx="68897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8</a:t>
            </a:r>
          </a:p>
        </p:txBody>
      </p:sp>
      <p:sp>
        <p:nvSpPr>
          <p:cNvPr id="1182776" name="Text Box 56"/>
          <p:cNvSpPr txBox="1">
            <a:spLocks noChangeArrowheads="1"/>
          </p:cNvSpPr>
          <p:nvPr/>
        </p:nvSpPr>
        <p:spPr bwMode="auto">
          <a:xfrm>
            <a:off x="6983413" y="3190875"/>
            <a:ext cx="68897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9</a:t>
            </a:r>
          </a:p>
        </p:txBody>
      </p:sp>
      <p:sp>
        <p:nvSpPr>
          <p:cNvPr id="1182777" name="Text Box 57"/>
          <p:cNvSpPr txBox="1">
            <a:spLocks noChangeArrowheads="1"/>
          </p:cNvSpPr>
          <p:nvPr/>
        </p:nvSpPr>
        <p:spPr bwMode="auto">
          <a:xfrm>
            <a:off x="7342188" y="2959100"/>
            <a:ext cx="796925" cy="255134"/>
          </a:xfrm>
          <a:prstGeom prst="rect">
            <a:avLst/>
          </a:prstGeom>
          <a:noFill/>
          <a:ln w="9525" algn="ctr">
            <a:noFill/>
            <a:miter lim="800000"/>
            <a:headEnd/>
            <a:tailEnd/>
          </a:ln>
          <a:effectLst/>
        </p:spPr>
        <p:txBody>
          <a:bodyPr>
            <a:spAutoFit/>
          </a:bodyPr>
          <a:lstStyle/>
          <a:p>
            <a:pPr algn="l">
              <a:lnSpc>
                <a:spcPct val="6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10</a:t>
            </a:r>
          </a:p>
        </p:txBody>
      </p:sp>
      <p:sp>
        <p:nvSpPr>
          <p:cNvPr id="1182778" name="Line 58"/>
          <p:cNvSpPr>
            <a:spLocks noChangeShapeType="1"/>
          </p:cNvSpPr>
          <p:nvPr/>
        </p:nvSpPr>
        <p:spPr bwMode="auto">
          <a:xfrm flipV="1">
            <a:off x="3965575" y="3043238"/>
            <a:ext cx="3973513" cy="2179637"/>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it-IT">
              <a:latin typeface="Calibri" pitchFamily="34" charset="0"/>
            </a:endParaRPr>
          </a:p>
        </p:txBody>
      </p:sp>
      <p:sp>
        <p:nvSpPr>
          <p:cNvPr id="1182779" name="Freeform 59"/>
          <p:cNvSpPr>
            <a:spLocks/>
          </p:cNvSpPr>
          <p:nvPr/>
        </p:nvSpPr>
        <p:spPr bwMode="auto">
          <a:xfrm>
            <a:off x="6610350" y="3498850"/>
            <a:ext cx="469900" cy="6350"/>
          </a:xfrm>
          <a:custGeom>
            <a:avLst/>
            <a:gdLst/>
            <a:ahLst/>
            <a:cxnLst>
              <a:cxn ang="0">
                <a:pos x="0" y="4"/>
              </a:cxn>
              <a:cxn ang="0">
                <a:pos x="156" y="0"/>
              </a:cxn>
              <a:cxn ang="0">
                <a:pos x="296" y="4"/>
              </a:cxn>
            </a:cxnLst>
            <a:rect l="0" t="0" r="r" b="b"/>
            <a:pathLst>
              <a:path w="296" h="4">
                <a:moveTo>
                  <a:pt x="0" y="4"/>
                </a:moveTo>
                <a:cubicBezTo>
                  <a:pt x="53" y="2"/>
                  <a:pt x="107" y="0"/>
                  <a:pt x="156" y="0"/>
                </a:cubicBezTo>
                <a:cubicBezTo>
                  <a:pt x="205" y="0"/>
                  <a:pt x="250" y="2"/>
                  <a:pt x="296" y="4"/>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80" name="Freeform 60"/>
          <p:cNvSpPr>
            <a:spLocks/>
          </p:cNvSpPr>
          <p:nvPr/>
        </p:nvSpPr>
        <p:spPr bwMode="auto">
          <a:xfrm>
            <a:off x="6969125" y="3271838"/>
            <a:ext cx="533400" cy="14287"/>
          </a:xfrm>
          <a:custGeom>
            <a:avLst/>
            <a:gdLst/>
            <a:ahLst/>
            <a:cxnLst>
              <a:cxn ang="0">
                <a:pos x="0" y="9"/>
              </a:cxn>
              <a:cxn ang="0">
                <a:pos x="144" y="1"/>
              </a:cxn>
              <a:cxn ang="0">
                <a:pos x="302" y="3"/>
              </a:cxn>
              <a:cxn ang="0">
                <a:pos x="336" y="1"/>
              </a:cxn>
            </a:cxnLst>
            <a:rect l="0" t="0" r="r" b="b"/>
            <a:pathLst>
              <a:path w="336" h="9">
                <a:moveTo>
                  <a:pt x="0" y="9"/>
                </a:moveTo>
                <a:cubicBezTo>
                  <a:pt x="47" y="5"/>
                  <a:pt x="94" y="2"/>
                  <a:pt x="144" y="1"/>
                </a:cubicBezTo>
                <a:cubicBezTo>
                  <a:pt x="194" y="0"/>
                  <a:pt x="270" y="3"/>
                  <a:pt x="302" y="3"/>
                </a:cubicBezTo>
                <a:cubicBezTo>
                  <a:pt x="334" y="3"/>
                  <a:pt x="335" y="2"/>
                  <a:pt x="336" y="1"/>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81" name="Freeform 61"/>
          <p:cNvSpPr>
            <a:spLocks/>
          </p:cNvSpPr>
          <p:nvPr/>
        </p:nvSpPr>
        <p:spPr bwMode="auto">
          <a:xfrm>
            <a:off x="7327900" y="3032125"/>
            <a:ext cx="638175" cy="19050"/>
          </a:xfrm>
          <a:custGeom>
            <a:avLst/>
            <a:gdLst/>
            <a:ahLst/>
            <a:cxnLst>
              <a:cxn ang="0">
                <a:pos x="0" y="12"/>
              </a:cxn>
              <a:cxn ang="0">
                <a:pos x="160" y="2"/>
              </a:cxn>
              <a:cxn ang="0">
                <a:pos x="284" y="2"/>
              </a:cxn>
              <a:cxn ang="0">
                <a:pos x="402" y="0"/>
              </a:cxn>
            </a:cxnLst>
            <a:rect l="0" t="0" r="r" b="b"/>
            <a:pathLst>
              <a:path w="402" h="12">
                <a:moveTo>
                  <a:pt x="0" y="12"/>
                </a:moveTo>
                <a:cubicBezTo>
                  <a:pt x="56" y="8"/>
                  <a:pt x="113" y="4"/>
                  <a:pt x="160" y="2"/>
                </a:cubicBezTo>
                <a:cubicBezTo>
                  <a:pt x="207" y="0"/>
                  <a:pt x="244" y="2"/>
                  <a:pt x="284" y="2"/>
                </a:cubicBezTo>
                <a:cubicBezTo>
                  <a:pt x="324" y="2"/>
                  <a:pt x="363" y="1"/>
                  <a:pt x="402"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65" name="AutoShape 45"/>
          <p:cNvSpPr>
            <a:spLocks noChangeArrowheads="1"/>
          </p:cNvSpPr>
          <p:nvPr/>
        </p:nvSpPr>
        <p:spPr bwMode="auto">
          <a:xfrm>
            <a:off x="6523038" y="3409950"/>
            <a:ext cx="182562" cy="173038"/>
          </a:xfrm>
          <a:prstGeom prst="star5">
            <a:avLst/>
          </a:prstGeom>
          <a:solidFill>
            <a:srgbClr val="CC66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66" name="AutoShape 46"/>
          <p:cNvSpPr>
            <a:spLocks noChangeArrowheads="1"/>
          </p:cNvSpPr>
          <p:nvPr/>
        </p:nvSpPr>
        <p:spPr bwMode="auto">
          <a:xfrm>
            <a:off x="6880225" y="3181350"/>
            <a:ext cx="182563" cy="173038"/>
          </a:xfrm>
          <a:prstGeom prst="star5">
            <a:avLst/>
          </a:prstGeom>
          <a:solidFill>
            <a:srgbClr val="CC66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67" name="AutoShape 47"/>
          <p:cNvSpPr>
            <a:spLocks noChangeArrowheads="1"/>
          </p:cNvSpPr>
          <p:nvPr/>
        </p:nvSpPr>
        <p:spPr bwMode="auto">
          <a:xfrm>
            <a:off x="7232650" y="2962275"/>
            <a:ext cx="182563" cy="173038"/>
          </a:xfrm>
          <a:prstGeom prst="star5">
            <a:avLst/>
          </a:prstGeom>
          <a:solidFill>
            <a:srgbClr val="CC66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68" name="AutoShape 48"/>
          <p:cNvSpPr>
            <a:spLocks noChangeArrowheads="1"/>
          </p:cNvSpPr>
          <p:nvPr/>
        </p:nvSpPr>
        <p:spPr bwMode="auto">
          <a:xfrm>
            <a:off x="6989763" y="3409950"/>
            <a:ext cx="182562" cy="173038"/>
          </a:xfrm>
          <a:prstGeom prst="star5">
            <a:avLst/>
          </a:prstGeom>
          <a:solidFill>
            <a:srgbClr val="FF00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69" name="AutoShape 49"/>
          <p:cNvSpPr>
            <a:spLocks noChangeArrowheads="1"/>
          </p:cNvSpPr>
          <p:nvPr/>
        </p:nvSpPr>
        <p:spPr bwMode="auto">
          <a:xfrm>
            <a:off x="7413625" y="3186113"/>
            <a:ext cx="182563" cy="173037"/>
          </a:xfrm>
          <a:prstGeom prst="star5">
            <a:avLst/>
          </a:prstGeom>
          <a:solidFill>
            <a:srgbClr val="FF00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70" name="AutoShape 50"/>
          <p:cNvSpPr>
            <a:spLocks noChangeArrowheads="1"/>
          </p:cNvSpPr>
          <p:nvPr/>
        </p:nvSpPr>
        <p:spPr bwMode="auto">
          <a:xfrm>
            <a:off x="7885113" y="2924175"/>
            <a:ext cx="182562" cy="173038"/>
          </a:xfrm>
          <a:prstGeom prst="star5">
            <a:avLst/>
          </a:prstGeom>
          <a:solidFill>
            <a:srgbClr val="FF0000"/>
          </a:solidFill>
          <a:ln w="127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82782" name="Text Box 62"/>
          <p:cNvSpPr txBox="1">
            <a:spLocks noChangeArrowheads="1"/>
          </p:cNvSpPr>
          <p:nvPr/>
        </p:nvSpPr>
        <p:spPr bwMode="auto">
          <a:xfrm>
            <a:off x="7158038" y="3406775"/>
            <a:ext cx="688975" cy="273601"/>
          </a:xfrm>
          <a:prstGeom prst="rect">
            <a:avLst/>
          </a:prstGeom>
          <a:noFill/>
          <a:ln w="9525" algn="ctr">
            <a:noFill/>
            <a:miter lim="800000"/>
            <a:headEnd/>
            <a:tailEnd/>
          </a:ln>
          <a:effectLst/>
        </p:spPr>
        <p:txBody>
          <a:bodyPr>
            <a:spAutoFit/>
          </a:bodyPr>
          <a:lstStyle/>
          <a:p>
            <a:pPr algn="l">
              <a:lnSpc>
                <a:spcPct val="7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8</a:t>
            </a:r>
          </a:p>
        </p:txBody>
      </p:sp>
      <p:sp>
        <p:nvSpPr>
          <p:cNvPr id="1182783" name="Text Box 63"/>
          <p:cNvSpPr txBox="1">
            <a:spLocks noChangeArrowheads="1"/>
          </p:cNvSpPr>
          <p:nvPr/>
        </p:nvSpPr>
        <p:spPr bwMode="auto">
          <a:xfrm>
            <a:off x="7532688" y="3235325"/>
            <a:ext cx="688975" cy="236668"/>
          </a:xfrm>
          <a:prstGeom prst="rect">
            <a:avLst/>
          </a:prstGeom>
          <a:noFill/>
          <a:ln w="9525" algn="ctr">
            <a:noFill/>
            <a:miter lim="800000"/>
            <a:headEnd/>
            <a:tailEnd/>
          </a:ln>
          <a:effectLst/>
        </p:spPr>
        <p:txBody>
          <a:bodyPr>
            <a:spAutoFit/>
          </a:bodyPr>
          <a:lstStyle/>
          <a:p>
            <a:pPr algn="l">
              <a:lnSpc>
                <a:spcPct val="5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9</a:t>
            </a:r>
          </a:p>
        </p:txBody>
      </p:sp>
      <p:sp>
        <p:nvSpPr>
          <p:cNvPr id="1182784" name="Text Box 64"/>
          <p:cNvSpPr txBox="1">
            <a:spLocks noChangeArrowheads="1"/>
          </p:cNvSpPr>
          <p:nvPr/>
        </p:nvSpPr>
        <p:spPr bwMode="auto">
          <a:xfrm>
            <a:off x="7996238" y="2982913"/>
            <a:ext cx="796925" cy="236668"/>
          </a:xfrm>
          <a:prstGeom prst="rect">
            <a:avLst/>
          </a:prstGeom>
          <a:noFill/>
          <a:ln w="9525" algn="ctr">
            <a:noFill/>
            <a:miter lim="800000"/>
            <a:headEnd/>
            <a:tailEnd/>
          </a:ln>
          <a:effectLst/>
        </p:spPr>
        <p:txBody>
          <a:bodyPr>
            <a:spAutoFit/>
          </a:bodyPr>
          <a:lstStyle/>
          <a:p>
            <a:pPr algn="l">
              <a:lnSpc>
                <a:spcPct val="5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10</a:t>
            </a:r>
          </a:p>
        </p:txBody>
      </p:sp>
      <p:sp>
        <p:nvSpPr>
          <p:cNvPr id="1182785" name="Text Box 65"/>
          <p:cNvSpPr txBox="1">
            <a:spLocks noChangeArrowheads="1"/>
          </p:cNvSpPr>
          <p:nvPr/>
        </p:nvSpPr>
        <p:spPr bwMode="auto">
          <a:xfrm rot="-1726059">
            <a:off x="4398169" y="4646583"/>
            <a:ext cx="1208087" cy="400110"/>
          </a:xfrm>
          <a:prstGeom prst="rect">
            <a:avLst/>
          </a:prstGeom>
          <a:noFill/>
          <a:ln w="9525" algn="ctr">
            <a:noFill/>
            <a:miter lim="800000"/>
            <a:headEnd/>
            <a:tailEnd/>
          </a:ln>
          <a:effectLst/>
        </p:spPr>
        <p:txBody>
          <a:bodyPr wrap="none">
            <a:spAutoFit/>
          </a:bodyPr>
          <a:lstStyle/>
          <a:p>
            <a:pPr>
              <a:defRPr/>
            </a:pPr>
            <a:r>
              <a:rPr lang="it-IT" sz="2000">
                <a:solidFill>
                  <a:schemeClr val="tx1"/>
                </a:solidFill>
                <a:effectLst>
                  <a:outerShdw blurRad="38100" dist="38100" dir="2700000" algn="tl">
                    <a:srgbClr val="FFFFFF"/>
                  </a:outerShdw>
                </a:effectLst>
                <a:latin typeface="Calibri" pitchFamily="34" charset="0"/>
              </a:rPr>
              <a:t>Geochron</a:t>
            </a:r>
          </a:p>
        </p:txBody>
      </p:sp>
      <p:sp>
        <p:nvSpPr>
          <p:cNvPr id="1182794" name="Freeform 74"/>
          <p:cNvSpPr>
            <a:spLocks/>
          </p:cNvSpPr>
          <p:nvPr/>
        </p:nvSpPr>
        <p:spPr bwMode="auto">
          <a:xfrm>
            <a:off x="3975100" y="3686175"/>
            <a:ext cx="2743200" cy="1536700"/>
          </a:xfrm>
          <a:custGeom>
            <a:avLst/>
            <a:gdLst/>
            <a:ahLst/>
            <a:cxnLst>
              <a:cxn ang="0">
                <a:pos x="0" y="968"/>
              </a:cxn>
              <a:cxn ang="0">
                <a:pos x="82" y="788"/>
              </a:cxn>
              <a:cxn ang="0">
                <a:pos x="194" y="632"/>
              </a:cxn>
              <a:cxn ang="0">
                <a:pos x="396" y="482"/>
              </a:cxn>
              <a:cxn ang="0">
                <a:pos x="632" y="312"/>
              </a:cxn>
              <a:cxn ang="0">
                <a:pos x="932" y="148"/>
              </a:cxn>
              <a:cxn ang="0">
                <a:pos x="1250" y="38"/>
              </a:cxn>
              <a:cxn ang="0">
                <a:pos x="1464" y="6"/>
              </a:cxn>
              <a:cxn ang="0">
                <a:pos x="1648" y="2"/>
              </a:cxn>
              <a:cxn ang="0">
                <a:pos x="1728" y="8"/>
              </a:cxn>
            </a:cxnLst>
            <a:rect l="0" t="0" r="r" b="b"/>
            <a:pathLst>
              <a:path w="1728" h="968">
                <a:moveTo>
                  <a:pt x="0" y="968"/>
                </a:moveTo>
                <a:cubicBezTo>
                  <a:pt x="25" y="906"/>
                  <a:pt x="50" y="844"/>
                  <a:pt x="82" y="788"/>
                </a:cubicBezTo>
                <a:cubicBezTo>
                  <a:pt x="114" y="732"/>
                  <a:pt x="142" y="683"/>
                  <a:pt x="194" y="632"/>
                </a:cubicBezTo>
                <a:cubicBezTo>
                  <a:pt x="246" y="581"/>
                  <a:pt x="323" y="535"/>
                  <a:pt x="396" y="482"/>
                </a:cubicBezTo>
                <a:cubicBezTo>
                  <a:pt x="469" y="429"/>
                  <a:pt x="543" y="368"/>
                  <a:pt x="632" y="312"/>
                </a:cubicBezTo>
                <a:cubicBezTo>
                  <a:pt x="721" y="256"/>
                  <a:pt x="829" y="194"/>
                  <a:pt x="932" y="148"/>
                </a:cubicBezTo>
                <a:cubicBezTo>
                  <a:pt x="1035" y="102"/>
                  <a:pt x="1161" y="62"/>
                  <a:pt x="1250" y="38"/>
                </a:cubicBezTo>
                <a:cubicBezTo>
                  <a:pt x="1339" y="14"/>
                  <a:pt x="1398" y="12"/>
                  <a:pt x="1464" y="6"/>
                </a:cubicBezTo>
                <a:cubicBezTo>
                  <a:pt x="1530" y="0"/>
                  <a:pt x="1604" y="2"/>
                  <a:pt x="1648" y="2"/>
                </a:cubicBezTo>
                <a:cubicBezTo>
                  <a:pt x="1692" y="2"/>
                  <a:pt x="1710" y="5"/>
                  <a:pt x="1728" y="8"/>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95" name="Freeform 75"/>
          <p:cNvSpPr>
            <a:spLocks/>
          </p:cNvSpPr>
          <p:nvPr/>
        </p:nvSpPr>
        <p:spPr bwMode="auto">
          <a:xfrm>
            <a:off x="3975100" y="3927475"/>
            <a:ext cx="2336800" cy="1301750"/>
          </a:xfrm>
          <a:custGeom>
            <a:avLst/>
            <a:gdLst/>
            <a:ahLst/>
            <a:cxnLst>
              <a:cxn ang="0">
                <a:pos x="0" y="820"/>
              </a:cxn>
              <a:cxn ang="0">
                <a:pos x="100" y="620"/>
              </a:cxn>
              <a:cxn ang="0">
                <a:pos x="240" y="478"/>
              </a:cxn>
              <a:cxn ang="0">
                <a:pos x="524" y="290"/>
              </a:cxn>
              <a:cxn ang="0">
                <a:pos x="746" y="174"/>
              </a:cxn>
              <a:cxn ang="0">
                <a:pos x="934" y="86"/>
              </a:cxn>
              <a:cxn ang="0">
                <a:pos x="1126" y="34"/>
              </a:cxn>
              <a:cxn ang="0">
                <a:pos x="1280" y="10"/>
              </a:cxn>
              <a:cxn ang="0">
                <a:pos x="1472" y="0"/>
              </a:cxn>
            </a:cxnLst>
            <a:rect l="0" t="0" r="r" b="b"/>
            <a:pathLst>
              <a:path w="1472" h="820">
                <a:moveTo>
                  <a:pt x="0" y="820"/>
                </a:moveTo>
                <a:cubicBezTo>
                  <a:pt x="17" y="787"/>
                  <a:pt x="60" y="677"/>
                  <a:pt x="100" y="620"/>
                </a:cubicBezTo>
                <a:cubicBezTo>
                  <a:pt x="140" y="563"/>
                  <a:pt x="169" y="533"/>
                  <a:pt x="240" y="478"/>
                </a:cubicBezTo>
                <a:cubicBezTo>
                  <a:pt x="311" y="423"/>
                  <a:pt x="440" y="341"/>
                  <a:pt x="524" y="290"/>
                </a:cubicBezTo>
                <a:cubicBezTo>
                  <a:pt x="608" y="239"/>
                  <a:pt x="678" y="208"/>
                  <a:pt x="746" y="174"/>
                </a:cubicBezTo>
                <a:cubicBezTo>
                  <a:pt x="814" y="140"/>
                  <a:pt x="871" y="109"/>
                  <a:pt x="934" y="86"/>
                </a:cubicBezTo>
                <a:cubicBezTo>
                  <a:pt x="997" y="63"/>
                  <a:pt x="1068" y="47"/>
                  <a:pt x="1126" y="34"/>
                </a:cubicBezTo>
                <a:cubicBezTo>
                  <a:pt x="1184" y="21"/>
                  <a:pt x="1222" y="16"/>
                  <a:pt x="1280" y="10"/>
                </a:cubicBezTo>
                <a:cubicBezTo>
                  <a:pt x="1338" y="4"/>
                  <a:pt x="1405" y="2"/>
                  <a:pt x="1472"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96" name="Freeform 76"/>
          <p:cNvSpPr>
            <a:spLocks/>
          </p:cNvSpPr>
          <p:nvPr/>
        </p:nvSpPr>
        <p:spPr bwMode="auto">
          <a:xfrm>
            <a:off x="3971925" y="4138613"/>
            <a:ext cx="1962150" cy="1096962"/>
          </a:xfrm>
          <a:custGeom>
            <a:avLst/>
            <a:gdLst/>
            <a:ahLst/>
            <a:cxnLst>
              <a:cxn ang="0">
                <a:pos x="0" y="691"/>
              </a:cxn>
              <a:cxn ang="0">
                <a:pos x="108" y="501"/>
              </a:cxn>
              <a:cxn ang="0">
                <a:pos x="352" y="313"/>
              </a:cxn>
              <a:cxn ang="0">
                <a:pos x="578" y="177"/>
              </a:cxn>
              <a:cxn ang="0">
                <a:pos x="830" y="73"/>
              </a:cxn>
              <a:cxn ang="0">
                <a:pos x="1112" y="11"/>
              </a:cxn>
              <a:cxn ang="0">
                <a:pos x="1236" y="7"/>
              </a:cxn>
            </a:cxnLst>
            <a:rect l="0" t="0" r="r" b="b"/>
            <a:pathLst>
              <a:path w="1236" h="691">
                <a:moveTo>
                  <a:pt x="0" y="691"/>
                </a:moveTo>
                <a:cubicBezTo>
                  <a:pt x="18" y="659"/>
                  <a:pt x="49" y="564"/>
                  <a:pt x="108" y="501"/>
                </a:cubicBezTo>
                <a:cubicBezTo>
                  <a:pt x="167" y="438"/>
                  <a:pt x="274" y="367"/>
                  <a:pt x="352" y="313"/>
                </a:cubicBezTo>
                <a:cubicBezTo>
                  <a:pt x="430" y="259"/>
                  <a:pt x="498" y="217"/>
                  <a:pt x="578" y="177"/>
                </a:cubicBezTo>
                <a:cubicBezTo>
                  <a:pt x="658" y="137"/>
                  <a:pt x="741" y="101"/>
                  <a:pt x="830" y="73"/>
                </a:cubicBezTo>
                <a:cubicBezTo>
                  <a:pt x="919" y="45"/>
                  <a:pt x="1044" y="22"/>
                  <a:pt x="1112" y="11"/>
                </a:cubicBezTo>
                <a:cubicBezTo>
                  <a:pt x="1180" y="0"/>
                  <a:pt x="1206" y="5"/>
                  <a:pt x="1236" y="7"/>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97" name="Freeform 77"/>
          <p:cNvSpPr>
            <a:spLocks/>
          </p:cNvSpPr>
          <p:nvPr/>
        </p:nvSpPr>
        <p:spPr bwMode="auto">
          <a:xfrm>
            <a:off x="3971925" y="4375150"/>
            <a:ext cx="1562100" cy="860425"/>
          </a:xfrm>
          <a:custGeom>
            <a:avLst/>
            <a:gdLst/>
            <a:ahLst/>
            <a:cxnLst>
              <a:cxn ang="0">
                <a:pos x="0" y="542"/>
              </a:cxn>
              <a:cxn ang="0">
                <a:pos x="110" y="380"/>
              </a:cxn>
              <a:cxn ang="0">
                <a:pos x="302" y="236"/>
              </a:cxn>
              <a:cxn ang="0">
                <a:pos x="516" y="104"/>
              </a:cxn>
              <a:cxn ang="0">
                <a:pos x="748" y="30"/>
              </a:cxn>
              <a:cxn ang="0">
                <a:pos x="888" y="8"/>
              </a:cxn>
              <a:cxn ang="0">
                <a:pos x="984" y="0"/>
              </a:cxn>
            </a:cxnLst>
            <a:rect l="0" t="0" r="r" b="b"/>
            <a:pathLst>
              <a:path w="984" h="542">
                <a:moveTo>
                  <a:pt x="0" y="542"/>
                </a:moveTo>
                <a:cubicBezTo>
                  <a:pt x="30" y="486"/>
                  <a:pt x="60" y="431"/>
                  <a:pt x="110" y="380"/>
                </a:cubicBezTo>
                <a:cubicBezTo>
                  <a:pt x="160" y="329"/>
                  <a:pt x="234" y="282"/>
                  <a:pt x="302" y="236"/>
                </a:cubicBezTo>
                <a:cubicBezTo>
                  <a:pt x="370" y="190"/>
                  <a:pt x="442" y="138"/>
                  <a:pt x="516" y="104"/>
                </a:cubicBezTo>
                <a:cubicBezTo>
                  <a:pt x="590" y="70"/>
                  <a:pt x="686" y="46"/>
                  <a:pt x="748" y="30"/>
                </a:cubicBezTo>
                <a:cubicBezTo>
                  <a:pt x="810" y="14"/>
                  <a:pt x="849" y="13"/>
                  <a:pt x="888" y="8"/>
                </a:cubicBezTo>
                <a:cubicBezTo>
                  <a:pt x="927" y="3"/>
                  <a:pt x="955" y="1"/>
                  <a:pt x="984" y="0"/>
                </a:cubicBezTo>
              </a:path>
            </a:pathLst>
          </a:custGeom>
          <a:no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1182798" name="Text Box 78"/>
          <p:cNvSpPr txBox="1">
            <a:spLocks noChangeArrowheads="1"/>
          </p:cNvSpPr>
          <p:nvPr/>
        </p:nvSpPr>
        <p:spPr bwMode="auto">
          <a:xfrm>
            <a:off x="6719888" y="3668713"/>
            <a:ext cx="688975" cy="236668"/>
          </a:xfrm>
          <a:prstGeom prst="rect">
            <a:avLst/>
          </a:prstGeom>
          <a:noFill/>
          <a:ln w="9525" algn="ctr">
            <a:noFill/>
            <a:miter lim="800000"/>
            <a:headEnd/>
            <a:tailEnd/>
          </a:ln>
          <a:effectLst/>
        </p:spPr>
        <p:txBody>
          <a:bodyPr>
            <a:spAutoFit/>
          </a:bodyPr>
          <a:lstStyle/>
          <a:p>
            <a:pPr algn="l">
              <a:lnSpc>
                <a:spcPct val="5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7</a:t>
            </a:r>
          </a:p>
        </p:txBody>
      </p:sp>
      <p:sp>
        <p:nvSpPr>
          <p:cNvPr id="1182799" name="Text Box 79"/>
          <p:cNvSpPr txBox="1">
            <a:spLocks noChangeArrowheads="1"/>
          </p:cNvSpPr>
          <p:nvPr/>
        </p:nvSpPr>
        <p:spPr bwMode="auto">
          <a:xfrm>
            <a:off x="6357938" y="3819525"/>
            <a:ext cx="688975" cy="273601"/>
          </a:xfrm>
          <a:prstGeom prst="rect">
            <a:avLst/>
          </a:prstGeom>
          <a:noFill/>
          <a:ln w="9525" algn="ctr">
            <a:noFill/>
            <a:miter lim="800000"/>
            <a:headEnd/>
            <a:tailEnd/>
          </a:ln>
          <a:effectLst/>
        </p:spPr>
        <p:txBody>
          <a:bodyPr>
            <a:spAutoFit/>
          </a:bodyPr>
          <a:lstStyle/>
          <a:p>
            <a:pPr algn="l">
              <a:lnSpc>
                <a:spcPct val="7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6</a:t>
            </a:r>
          </a:p>
        </p:txBody>
      </p:sp>
      <p:sp>
        <p:nvSpPr>
          <p:cNvPr id="1182800" name="Text Box 80"/>
          <p:cNvSpPr txBox="1">
            <a:spLocks noChangeArrowheads="1"/>
          </p:cNvSpPr>
          <p:nvPr/>
        </p:nvSpPr>
        <p:spPr bwMode="auto">
          <a:xfrm>
            <a:off x="5937250" y="4076700"/>
            <a:ext cx="688975" cy="273601"/>
          </a:xfrm>
          <a:prstGeom prst="rect">
            <a:avLst/>
          </a:prstGeom>
          <a:noFill/>
          <a:ln w="9525" algn="ctr">
            <a:noFill/>
            <a:miter lim="800000"/>
            <a:headEnd/>
            <a:tailEnd/>
          </a:ln>
          <a:effectLst/>
        </p:spPr>
        <p:txBody>
          <a:bodyPr>
            <a:spAutoFit/>
          </a:bodyPr>
          <a:lstStyle/>
          <a:p>
            <a:pPr algn="l">
              <a:lnSpc>
                <a:spcPct val="7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5</a:t>
            </a:r>
          </a:p>
        </p:txBody>
      </p:sp>
      <p:sp>
        <p:nvSpPr>
          <p:cNvPr id="1182801" name="Text Box 81"/>
          <p:cNvSpPr txBox="1">
            <a:spLocks noChangeArrowheads="1"/>
          </p:cNvSpPr>
          <p:nvPr/>
        </p:nvSpPr>
        <p:spPr bwMode="auto">
          <a:xfrm>
            <a:off x="5507038" y="4298950"/>
            <a:ext cx="688975" cy="273601"/>
          </a:xfrm>
          <a:prstGeom prst="rect">
            <a:avLst/>
          </a:prstGeom>
          <a:noFill/>
          <a:ln w="9525" algn="ctr">
            <a:noFill/>
            <a:miter lim="800000"/>
            <a:headEnd/>
            <a:tailEnd/>
          </a:ln>
          <a:effectLst/>
        </p:spPr>
        <p:txBody>
          <a:bodyPr>
            <a:spAutoFit/>
          </a:bodyPr>
          <a:lstStyle/>
          <a:p>
            <a:pPr algn="l">
              <a:lnSpc>
                <a:spcPct val="70000"/>
              </a:lnSpc>
              <a:defRPr/>
            </a:pPr>
            <a:r>
              <a:rPr lang="en-GB" sz="1600" dirty="0">
                <a:solidFill>
                  <a:schemeClr val="tx1"/>
                </a:solidFill>
                <a:effectLst>
                  <a:outerShdw blurRad="38100" dist="38100" dir="2700000" algn="tl">
                    <a:srgbClr val="FFFFFF"/>
                  </a:outerShdw>
                </a:effectLst>
                <a:latin typeface="Symbol" pitchFamily="18" charset="2"/>
              </a:rPr>
              <a:t>m</a:t>
            </a:r>
            <a:r>
              <a:rPr lang="en-GB" sz="1600" dirty="0">
                <a:solidFill>
                  <a:schemeClr val="tx1"/>
                </a:solidFill>
                <a:effectLst>
                  <a:outerShdw blurRad="38100" dist="38100" dir="2700000" algn="tl">
                    <a:srgbClr val="FFFFFF"/>
                  </a:outerShdw>
                </a:effectLst>
                <a:latin typeface="Calibri" pitchFamily="34" charset="0"/>
              </a:rPr>
              <a:t> = 4</a:t>
            </a:r>
          </a:p>
        </p:txBody>
      </p:sp>
      <p:sp>
        <p:nvSpPr>
          <p:cNvPr id="1182737" name="AutoShape 17"/>
          <p:cNvSpPr>
            <a:spLocks noChangeArrowheads="1"/>
          </p:cNvSpPr>
          <p:nvPr/>
        </p:nvSpPr>
        <p:spPr bwMode="auto">
          <a:xfrm>
            <a:off x="3802063" y="5051424"/>
            <a:ext cx="324000" cy="324000"/>
          </a:xfrm>
          <a:prstGeom prst="star5">
            <a:avLst/>
          </a:prstGeom>
          <a:solidFill>
            <a:srgbClr val="FFFF00"/>
          </a:solidFill>
          <a:ln w="1905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4"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 name="Text Box 8">
            <a:extLst>
              <a:ext uri="{FF2B5EF4-FFF2-40B4-BE49-F238E27FC236}">
                <a16:creationId xmlns:a16="http://schemas.microsoft.com/office/drawing/2014/main" id="{A604C545-B5FC-E221-5C23-A90AD22E33C2}"/>
              </a:ext>
            </a:extLst>
          </p:cNvPr>
          <p:cNvSpPr txBox="1">
            <a:spLocks noChangeArrowheads="1"/>
          </p:cNvSpPr>
          <p:nvPr/>
        </p:nvSpPr>
        <p:spPr bwMode="auto">
          <a:xfrm>
            <a:off x="7198519" y="1406823"/>
            <a:ext cx="1945481" cy="461665"/>
          </a:xfrm>
          <a:prstGeom prst="rect">
            <a:avLst/>
          </a:prstGeom>
          <a:noFill/>
          <a:ln w="9525" algn="ctr">
            <a:noFill/>
            <a:miter lim="800000"/>
            <a:headEnd/>
            <a:tailEnd/>
          </a:ln>
          <a:effectLst/>
        </p:spPr>
        <p:txBody>
          <a:bodyPr wrap="square">
            <a:spAutoFit/>
          </a:bodyPr>
          <a:lstStyle/>
          <a:p>
            <a:pPr algn="l">
              <a:defRPr/>
            </a:pPr>
            <a:r>
              <a:rPr lang="en-GB" sz="2400" i="1" dirty="0">
                <a:solidFill>
                  <a:schemeClr val="bg1"/>
                </a:solidFill>
                <a:effectLst>
                  <a:outerShdw blurRad="38100" dist="38100" dir="2700000" algn="tl">
                    <a:srgbClr val="000000"/>
                  </a:outerShdw>
                </a:effectLst>
                <a:latin typeface="Symbol" pitchFamily="18" charset="2"/>
              </a:rPr>
              <a:t>m</a:t>
            </a:r>
            <a:r>
              <a:rPr lang="en-GB" sz="2400" dirty="0">
                <a:solidFill>
                  <a:schemeClr val="bg1"/>
                </a:solidFill>
                <a:effectLst>
                  <a:outerShdw blurRad="38100" dist="38100" dir="2700000" algn="tl">
                    <a:srgbClr val="000000"/>
                  </a:outerShdw>
                </a:effectLst>
                <a:latin typeface="Calibri" pitchFamily="34" charset="0"/>
              </a:rPr>
              <a:t> =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2728">
                                            <p:txEl>
                                              <p:pRg st="0" end="0"/>
                                            </p:txEl>
                                          </p:spTgt>
                                        </p:tgtEl>
                                        <p:attrNameLst>
                                          <p:attrName>style.visibility</p:attrName>
                                        </p:attrNameLst>
                                      </p:cBhvr>
                                      <p:to>
                                        <p:strVal val="visible"/>
                                      </p:to>
                                    </p:set>
                                    <p:animEffect transition="in" filter="fade">
                                      <p:cBhvr>
                                        <p:cTn id="7" dur="500"/>
                                        <p:tgtEl>
                                          <p:spTgt spid="11827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884"/>
                                        </p:tgtEl>
                                        <p:attrNameLst>
                                          <p:attrName>style.visibility</p:attrName>
                                        </p:attrNameLst>
                                      </p:cBhvr>
                                      <p:to>
                                        <p:strVal val="visible"/>
                                      </p:to>
                                    </p:set>
                                    <p:animEffect transition="in" filter="fade">
                                      <p:cBhvr>
                                        <p:cTn id="11" dur="500"/>
                                        <p:tgtEl>
                                          <p:spTgt spid="1228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82737"/>
                                        </p:tgtEl>
                                        <p:attrNameLst>
                                          <p:attrName>style.visibility</p:attrName>
                                        </p:attrNameLst>
                                      </p:cBhvr>
                                      <p:to>
                                        <p:strVal val="visible"/>
                                      </p:to>
                                    </p:set>
                                    <p:animEffect transition="in" filter="fade">
                                      <p:cBhvr>
                                        <p:cTn id="21" dur="500"/>
                                        <p:tgtEl>
                                          <p:spTgt spid="118273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82729"/>
                                        </p:tgtEl>
                                        <p:attrNameLst>
                                          <p:attrName>style.visibility</p:attrName>
                                        </p:attrNameLst>
                                      </p:cBhvr>
                                      <p:to>
                                        <p:strVal val="visible"/>
                                      </p:to>
                                    </p:set>
                                    <p:animEffect transition="in" filter="fade">
                                      <p:cBhvr>
                                        <p:cTn id="25" dur="500"/>
                                        <p:tgtEl>
                                          <p:spTgt spid="11827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82738"/>
                                        </p:tgtEl>
                                        <p:attrNameLst>
                                          <p:attrName>style.visibility</p:attrName>
                                        </p:attrNameLst>
                                      </p:cBhvr>
                                      <p:to>
                                        <p:strVal val="visible"/>
                                      </p:to>
                                    </p:set>
                                    <p:animEffect transition="in" filter="fade">
                                      <p:cBhvr>
                                        <p:cTn id="30" dur="500"/>
                                        <p:tgtEl>
                                          <p:spTgt spid="11827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82733"/>
                                        </p:tgtEl>
                                        <p:attrNameLst>
                                          <p:attrName>style.visibility</p:attrName>
                                        </p:attrNameLst>
                                      </p:cBhvr>
                                      <p:to>
                                        <p:strVal val="visible"/>
                                      </p:to>
                                    </p:set>
                                    <p:animEffect transition="in" filter="wipe(down)">
                                      <p:cBhvr>
                                        <p:cTn id="35" dur="3000"/>
                                        <p:tgtEl>
                                          <p:spTgt spid="118273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82734"/>
                                        </p:tgtEl>
                                        <p:attrNameLst>
                                          <p:attrName>style.visibility</p:attrName>
                                        </p:attrNameLst>
                                      </p:cBhvr>
                                      <p:to>
                                        <p:strVal val="visible"/>
                                      </p:to>
                                    </p:set>
                                    <p:animEffect transition="in" filter="wipe(down)">
                                      <p:cBhvr>
                                        <p:cTn id="38" dur="3000"/>
                                        <p:tgtEl>
                                          <p:spTgt spid="11827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82735"/>
                                        </p:tgtEl>
                                        <p:attrNameLst>
                                          <p:attrName>style.visibility</p:attrName>
                                        </p:attrNameLst>
                                      </p:cBhvr>
                                      <p:to>
                                        <p:strVal val="visible"/>
                                      </p:to>
                                    </p:set>
                                    <p:animEffect transition="in" filter="wipe(down)">
                                      <p:cBhvr>
                                        <p:cTn id="41" dur="3000"/>
                                        <p:tgtEl>
                                          <p:spTgt spid="1182735"/>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182756"/>
                                        </p:tgtEl>
                                        <p:attrNameLst>
                                          <p:attrName>style.visibility</p:attrName>
                                        </p:attrNameLst>
                                      </p:cBhvr>
                                      <p:to>
                                        <p:strVal val="visible"/>
                                      </p:to>
                                    </p:set>
                                    <p:animEffect transition="in" filter="fade">
                                      <p:cBhvr>
                                        <p:cTn id="45" dur="500"/>
                                        <p:tgtEl>
                                          <p:spTgt spid="118275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82748"/>
                                        </p:tgtEl>
                                        <p:attrNameLst>
                                          <p:attrName>style.visibility</p:attrName>
                                        </p:attrNameLst>
                                      </p:cBhvr>
                                      <p:to>
                                        <p:strVal val="visible"/>
                                      </p:to>
                                    </p:set>
                                    <p:animEffect transition="in" filter="fade">
                                      <p:cBhvr>
                                        <p:cTn id="50" dur="500"/>
                                        <p:tgtEl>
                                          <p:spTgt spid="118274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182759"/>
                                        </p:tgtEl>
                                        <p:attrNameLst>
                                          <p:attrName>style.visibility</p:attrName>
                                        </p:attrNameLst>
                                      </p:cBhvr>
                                      <p:to>
                                        <p:strVal val="visible"/>
                                      </p:to>
                                    </p:set>
                                    <p:animEffect transition="in" filter="fade">
                                      <p:cBhvr>
                                        <p:cTn id="54" dur="1000"/>
                                        <p:tgtEl>
                                          <p:spTgt spid="1182759"/>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1182749"/>
                                        </p:tgtEl>
                                        <p:attrNameLst>
                                          <p:attrName>style.visibility</p:attrName>
                                        </p:attrNameLst>
                                      </p:cBhvr>
                                      <p:to>
                                        <p:strVal val="visible"/>
                                      </p:to>
                                    </p:set>
                                    <p:animEffect transition="in" filter="fade">
                                      <p:cBhvr>
                                        <p:cTn id="58" dur="500"/>
                                        <p:tgtEl>
                                          <p:spTgt spid="1182749"/>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182760"/>
                                        </p:tgtEl>
                                        <p:attrNameLst>
                                          <p:attrName>style.visibility</p:attrName>
                                        </p:attrNameLst>
                                      </p:cBhvr>
                                      <p:to>
                                        <p:strVal val="visible"/>
                                      </p:to>
                                    </p:set>
                                    <p:animEffect transition="in" filter="fade">
                                      <p:cBhvr>
                                        <p:cTn id="62" dur="1000"/>
                                        <p:tgtEl>
                                          <p:spTgt spid="1182760"/>
                                        </p:tgtEl>
                                      </p:cBhvr>
                                    </p:animEffect>
                                  </p:childTnLst>
                                </p:cTn>
                              </p:par>
                            </p:childTnLst>
                          </p:cTn>
                        </p:par>
                        <p:par>
                          <p:cTn id="63" fill="hold">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1182750"/>
                                        </p:tgtEl>
                                        <p:attrNameLst>
                                          <p:attrName>style.visibility</p:attrName>
                                        </p:attrNameLst>
                                      </p:cBhvr>
                                      <p:to>
                                        <p:strVal val="visible"/>
                                      </p:to>
                                    </p:set>
                                    <p:animEffect transition="in" filter="fade">
                                      <p:cBhvr>
                                        <p:cTn id="66" dur="500"/>
                                        <p:tgtEl>
                                          <p:spTgt spid="1182750"/>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1182761"/>
                                        </p:tgtEl>
                                        <p:attrNameLst>
                                          <p:attrName>style.visibility</p:attrName>
                                        </p:attrNameLst>
                                      </p:cBhvr>
                                      <p:to>
                                        <p:strVal val="visible"/>
                                      </p:to>
                                    </p:set>
                                    <p:animEffect transition="in" filter="fade">
                                      <p:cBhvr>
                                        <p:cTn id="70" dur="1000"/>
                                        <p:tgtEl>
                                          <p:spTgt spid="118276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182736"/>
                                        </p:tgtEl>
                                        <p:attrNameLst>
                                          <p:attrName>style.visibility</p:attrName>
                                        </p:attrNameLst>
                                      </p:cBhvr>
                                      <p:to>
                                        <p:strVal val="visible"/>
                                      </p:to>
                                    </p:set>
                                    <p:animEffect transition="in" filter="wipe(down)">
                                      <p:cBhvr>
                                        <p:cTn id="75" dur="1000"/>
                                        <p:tgtEl>
                                          <p:spTgt spid="118273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82732">
                                            <p:txEl>
                                              <p:pRg st="0" end="0"/>
                                            </p:txEl>
                                          </p:spTgt>
                                        </p:tgtEl>
                                        <p:attrNameLst>
                                          <p:attrName>style.visibility</p:attrName>
                                        </p:attrNameLst>
                                      </p:cBhvr>
                                      <p:to>
                                        <p:strVal val="visible"/>
                                      </p:to>
                                    </p:set>
                                    <p:animEffect transition="in" filter="fade">
                                      <p:cBhvr>
                                        <p:cTn id="80" dur="500"/>
                                        <p:tgtEl>
                                          <p:spTgt spid="1182732">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182732">
                                            <p:txEl>
                                              <p:pRg st="1" end="1"/>
                                            </p:txEl>
                                          </p:spTgt>
                                        </p:tgtEl>
                                        <p:attrNameLst>
                                          <p:attrName>style.visibility</p:attrName>
                                        </p:attrNameLst>
                                      </p:cBhvr>
                                      <p:to>
                                        <p:strVal val="visible"/>
                                      </p:to>
                                    </p:set>
                                    <p:animEffect transition="in" filter="fade">
                                      <p:cBhvr>
                                        <p:cTn id="85" dur="500"/>
                                        <p:tgtEl>
                                          <p:spTgt spid="1182732">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182732">
                                            <p:txEl>
                                              <p:pRg st="2" end="2"/>
                                            </p:txEl>
                                          </p:spTgt>
                                        </p:tgtEl>
                                        <p:attrNameLst>
                                          <p:attrName>style.visibility</p:attrName>
                                        </p:attrNameLst>
                                      </p:cBhvr>
                                      <p:to>
                                        <p:strVal val="visible"/>
                                      </p:to>
                                    </p:set>
                                    <p:animEffect transition="in" filter="fade">
                                      <p:cBhvr>
                                        <p:cTn id="90" dur="500"/>
                                        <p:tgtEl>
                                          <p:spTgt spid="1182732">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182759"/>
                                        </p:tgtEl>
                                      </p:cBhvr>
                                    </p:animEffect>
                                    <p:set>
                                      <p:cBhvr>
                                        <p:cTn id="95" dur="1" fill="hold">
                                          <p:stCondLst>
                                            <p:cond delay="499"/>
                                          </p:stCondLst>
                                        </p:cTn>
                                        <p:tgtEl>
                                          <p:spTgt spid="118275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182760"/>
                                        </p:tgtEl>
                                      </p:cBhvr>
                                    </p:animEffect>
                                    <p:set>
                                      <p:cBhvr>
                                        <p:cTn id="98" dur="1" fill="hold">
                                          <p:stCondLst>
                                            <p:cond delay="499"/>
                                          </p:stCondLst>
                                        </p:cTn>
                                        <p:tgtEl>
                                          <p:spTgt spid="118276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182761"/>
                                        </p:tgtEl>
                                      </p:cBhvr>
                                    </p:animEffect>
                                    <p:set>
                                      <p:cBhvr>
                                        <p:cTn id="101" dur="1" fill="hold">
                                          <p:stCondLst>
                                            <p:cond delay="499"/>
                                          </p:stCondLst>
                                        </p:cTn>
                                        <p:tgtEl>
                                          <p:spTgt spid="1182761"/>
                                        </p:tgtEl>
                                        <p:attrNameLst>
                                          <p:attrName>style.visibility</p:attrName>
                                        </p:attrNameLst>
                                      </p:cBhvr>
                                      <p:to>
                                        <p:strVal val="hidden"/>
                                      </p:to>
                                    </p:se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182745"/>
                                        </p:tgtEl>
                                        <p:attrNameLst>
                                          <p:attrName>style.visibility</p:attrName>
                                        </p:attrNameLst>
                                      </p:cBhvr>
                                      <p:to>
                                        <p:strVal val="visible"/>
                                      </p:to>
                                    </p:set>
                                    <p:animEffect transition="in" filter="wipe(left)">
                                      <p:cBhvr>
                                        <p:cTn id="105" dur="3000"/>
                                        <p:tgtEl>
                                          <p:spTgt spid="1182745"/>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182746"/>
                                        </p:tgtEl>
                                        <p:attrNameLst>
                                          <p:attrName>style.visibility</p:attrName>
                                        </p:attrNameLst>
                                      </p:cBhvr>
                                      <p:to>
                                        <p:strVal val="visible"/>
                                      </p:to>
                                    </p:set>
                                    <p:animEffect transition="in" filter="wipe(left)">
                                      <p:cBhvr>
                                        <p:cTn id="108" dur="3000"/>
                                        <p:tgtEl>
                                          <p:spTgt spid="1182746"/>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182747"/>
                                        </p:tgtEl>
                                        <p:attrNameLst>
                                          <p:attrName>style.visibility</p:attrName>
                                        </p:attrNameLst>
                                      </p:cBhvr>
                                      <p:to>
                                        <p:strVal val="visible"/>
                                      </p:to>
                                    </p:set>
                                    <p:animEffect transition="in" filter="wipe(left)">
                                      <p:cBhvr>
                                        <p:cTn id="111" dur="3000"/>
                                        <p:tgtEl>
                                          <p:spTgt spid="1182747"/>
                                        </p:tgtEl>
                                      </p:cBhvr>
                                    </p:animEffect>
                                  </p:childTnLst>
                                </p:cTn>
                              </p:par>
                            </p:childTnLst>
                          </p:cTn>
                        </p:par>
                        <p:par>
                          <p:cTn id="112" fill="hold">
                            <p:stCondLst>
                              <p:cond delay="5500"/>
                            </p:stCondLst>
                            <p:childTnLst>
                              <p:par>
                                <p:cTn id="113" presetID="10" presetClass="entr" presetSubtype="0" fill="hold" grpId="0" nodeType="afterEffect">
                                  <p:stCondLst>
                                    <p:cond delay="0"/>
                                  </p:stCondLst>
                                  <p:childTnLst>
                                    <p:set>
                                      <p:cBhvr>
                                        <p:cTn id="114" dur="1" fill="hold">
                                          <p:stCondLst>
                                            <p:cond delay="0"/>
                                          </p:stCondLst>
                                        </p:cTn>
                                        <p:tgtEl>
                                          <p:spTgt spid="1182757"/>
                                        </p:tgtEl>
                                        <p:attrNameLst>
                                          <p:attrName>style.visibility</p:attrName>
                                        </p:attrNameLst>
                                      </p:cBhvr>
                                      <p:to>
                                        <p:strVal val="visible"/>
                                      </p:to>
                                    </p:set>
                                    <p:animEffect transition="in" filter="fade">
                                      <p:cBhvr>
                                        <p:cTn id="115" dur="500"/>
                                        <p:tgtEl>
                                          <p:spTgt spid="118275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182752"/>
                                        </p:tgtEl>
                                        <p:attrNameLst>
                                          <p:attrName>style.visibility</p:attrName>
                                        </p:attrNameLst>
                                      </p:cBhvr>
                                      <p:to>
                                        <p:strVal val="visible"/>
                                      </p:to>
                                    </p:set>
                                    <p:animEffect transition="in" filter="fade">
                                      <p:cBhvr>
                                        <p:cTn id="120" dur="500"/>
                                        <p:tgtEl>
                                          <p:spTgt spid="1182752"/>
                                        </p:tgtEl>
                                      </p:cBhvr>
                                    </p:animEffect>
                                  </p:childTnLst>
                                </p:cTn>
                              </p:par>
                            </p:childTnLst>
                          </p:cTn>
                        </p:par>
                        <p:par>
                          <p:cTn id="121" fill="hold">
                            <p:stCondLst>
                              <p:cond delay="500"/>
                            </p:stCondLst>
                            <p:childTnLst>
                              <p:par>
                                <p:cTn id="122" presetID="10" presetClass="entr" presetSubtype="0" fill="hold" grpId="0" nodeType="afterEffect">
                                  <p:stCondLst>
                                    <p:cond delay="0"/>
                                  </p:stCondLst>
                                  <p:childTnLst>
                                    <p:set>
                                      <p:cBhvr>
                                        <p:cTn id="123" dur="1" fill="hold">
                                          <p:stCondLst>
                                            <p:cond delay="0"/>
                                          </p:stCondLst>
                                        </p:cTn>
                                        <p:tgtEl>
                                          <p:spTgt spid="1182772"/>
                                        </p:tgtEl>
                                        <p:attrNameLst>
                                          <p:attrName>style.visibility</p:attrName>
                                        </p:attrNameLst>
                                      </p:cBhvr>
                                      <p:to>
                                        <p:strVal val="visible"/>
                                      </p:to>
                                    </p:set>
                                    <p:animEffect transition="in" filter="fade">
                                      <p:cBhvr>
                                        <p:cTn id="124" dur="1000"/>
                                        <p:tgtEl>
                                          <p:spTgt spid="1182772"/>
                                        </p:tgtEl>
                                      </p:cBhvr>
                                    </p:animEffect>
                                  </p:childTnLst>
                                </p:cTn>
                              </p:par>
                            </p:childTnLst>
                          </p:cTn>
                        </p:par>
                        <p:par>
                          <p:cTn id="125" fill="hold">
                            <p:stCondLst>
                              <p:cond delay="1500"/>
                            </p:stCondLst>
                            <p:childTnLst>
                              <p:par>
                                <p:cTn id="126" presetID="10" presetClass="entr" presetSubtype="0" fill="hold" grpId="0" nodeType="afterEffect">
                                  <p:stCondLst>
                                    <p:cond delay="0"/>
                                  </p:stCondLst>
                                  <p:childTnLst>
                                    <p:set>
                                      <p:cBhvr>
                                        <p:cTn id="127" dur="1" fill="hold">
                                          <p:stCondLst>
                                            <p:cond delay="0"/>
                                          </p:stCondLst>
                                        </p:cTn>
                                        <p:tgtEl>
                                          <p:spTgt spid="1182753"/>
                                        </p:tgtEl>
                                        <p:attrNameLst>
                                          <p:attrName>style.visibility</p:attrName>
                                        </p:attrNameLst>
                                      </p:cBhvr>
                                      <p:to>
                                        <p:strVal val="visible"/>
                                      </p:to>
                                    </p:set>
                                    <p:animEffect transition="in" filter="fade">
                                      <p:cBhvr>
                                        <p:cTn id="128" dur="500"/>
                                        <p:tgtEl>
                                          <p:spTgt spid="1182753"/>
                                        </p:tgtEl>
                                      </p:cBhvr>
                                    </p:animEffect>
                                  </p:childTnLst>
                                </p:cTn>
                              </p:par>
                            </p:childTnLst>
                          </p:cTn>
                        </p:par>
                        <p:par>
                          <p:cTn id="129" fill="hold">
                            <p:stCondLst>
                              <p:cond delay="2000"/>
                            </p:stCondLst>
                            <p:childTnLst>
                              <p:par>
                                <p:cTn id="130" presetID="10" presetClass="entr" presetSubtype="0" fill="hold" grpId="0" nodeType="afterEffect">
                                  <p:stCondLst>
                                    <p:cond delay="0"/>
                                  </p:stCondLst>
                                  <p:childTnLst>
                                    <p:set>
                                      <p:cBhvr>
                                        <p:cTn id="131" dur="1" fill="hold">
                                          <p:stCondLst>
                                            <p:cond delay="0"/>
                                          </p:stCondLst>
                                        </p:cTn>
                                        <p:tgtEl>
                                          <p:spTgt spid="1182773"/>
                                        </p:tgtEl>
                                        <p:attrNameLst>
                                          <p:attrName>style.visibility</p:attrName>
                                        </p:attrNameLst>
                                      </p:cBhvr>
                                      <p:to>
                                        <p:strVal val="visible"/>
                                      </p:to>
                                    </p:set>
                                    <p:animEffect transition="in" filter="fade">
                                      <p:cBhvr>
                                        <p:cTn id="132" dur="1000"/>
                                        <p:tgtEl>
                                          <p:spTgt spid="1182773"/>
                                        </p:tgtEl>
                                      </p:cBhvr>
                                    </p:animEffect>
                                  </p:childTnLst>
                                </p:cTn>
                              </p:par>
                            </p:childTnLst>
                          </p:cTn>
                        </p:par>
                        <p:par>
                          <p:cTn id="133" fill="hold">
                            <p:stCondLst>
                              <p:cond delay="3000"/>
                            </p:stCondLst>
                            <p:childTnLst>
                              <p:par>
                                <p:cTn id="134" presetID="10" presetClass="entr" presetSubtype="0" fill="hold" grpId="0" nodeType="afterEffect">
                                  <p:stCondLst>
                                    <p:cond delay="0"/>
                                  </p:stCondLst>
                                  <p:childTnLst>
                                    <p:set>
                                      <p:cBhvr>
                                        <p:cTn id="135" dur="1" fill="hold">
                                          <p:stCondLst>
                                            <p:cond delay="0"/>
                                          </p:stCondLst>
                                        </p:cTn>
                                        <p:tgtEl>
                                          <p:spTgt spid="1182754"/>
                                        </p:tgtEl>
                                        <p:attrNameLst>
                                          <p:attrName>style.visibility</p:attrName>
                                        </p:attrNameLst>
                                      </p:cBhvr>
                                      <p:to>
                                        <p:strVal val="visible"/>
                                      </p:to>
                                    </p:set>
                                    <p:animEffect transition="in" filter="fade">
                                      <p:cBhvr>
                                        <p:cTn id="136" dur="500"/>
                                        <p:tgtEl>
                                          <p:spTgt spid="1182754"/>
                                        </p:tgtEl>
                                      </p:cBhvr>
                                    </p:animEffect>
                                  </p:childTnLst>
                                </p:cTn>
                              </p:par>
                            </p:childTnLst>
                          </p:cTn>
                        </p:par>
                        <p:par>
                          <p:cTn id="137" fill="hold">
                            <p:stCondLst>
                              <p:cond delay="3500"/>
                            </p:stCondLst>
                            <p:childTnLst>
                              <p:par>
                                <p:cTn id="138" presetID="10" presetClass="entr" presetSubtype="0" fill="hold" grpId="0" nodeType="afterEffect">
                                  <p:stCondLst>
                                    <p:cond delay="0"/>
                                  </p:stCondLst>
                                  <p:childTnLst>
                                    <p:set>
                                      <p:cBhvr>
                                        <p:cTn id="139" dur="1" fill="hold">
                                          <p:stCondLst>
                                            <p:cond delay="0"/>
                                          </p:stCondLst>
                                        </p:cTn>
                                        <p:tgtEl>
                                          <p:spTgt spid="1182774"/>
                                        </p:tgtEl>
                                        <p:attrNameLst>
                                          <p:attrName>style.visibility</p:attrName>
                                        </p:attrNameLst>
                                      </p:cBhvr>
                                      <p:to>
                                        <p:strVal val="visible"/>
                                      </p:to>
                                    </p:set>
                                    <p:animEffect transition="in" filter="fade">
                                      <p:cBhvr>
                                        <p:cTn id="140" dur="1000"/>
                                        <p:tgtEl>
                                          <p:spTgt spid="1182774"/>
                                        </p:tgtEl>
                                      </p:cBhvr>
                                    </p:animEffect>
                                  </p:childTnLst>
                                </p:cTn>
                              </p:par>
                            </p:childTnLst>
                          </p:cTn>
                        </p:par>
                        <p:par>
                          <p:cTn id="141" fill="hold">
                            <p:stCondLst>
                              <p:cond delay="4500"/>
                            </p:stCondLst>
                            <p:childTnLst>
                              <p:par>
                                <p:cTn id="142" presetID="22" presetClass="entr" presetSubtype="4" fill="hold" nodeType="afterEffect">
                                  <p:stCondLst>
                                    <p:cond delay="0"/>
                                  </p:stCondLst>
                                  <p:childTnLst>
                                    <p:set>
                                      <p:cBhvr>
                                        <p:cTn id="143" dur="1" fill="hold">
                                          <p:stCondLst>
                                            <p:cond delay="0"/>
                                          </p:stCondLst>
                                        </p:cTn>
                                        <p:tgtEl>
                                          <p:spTgt spid="1182751"/>
                                        </p:tgtEl>
                                        <p:attrNameLst>
                                          <p:attrName>style.visibility</p:attrName>
                                        </p:attrNameLst>
                                      </p:cBhvr>
                                      <p:to>
                                        <p:strVal val="visible"/>
                                      </p:to>
                                    </p:set>
                                    <p:animEffect transition="in" filter="wipe(down)">
                                      <p:cBhvr>
                                        <p:cTn id="144" dur="2000"/>
                                        <p:tgtEl>
                                          <p:spTgt spid="11827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1" nodeType="clickEffect">
                                  <p:stCondLst>
                                    <p:cond delay="0"/>
                                  </p:stCondLst>
                                  <p:childTnLst>
                                    <p:animEffect transition="out" filter="fade">
                                      <p:cBhvr>
                                        <p:cTn id="148" dur="500"/>
                                        <p:tgtEl>
                                          <p:spTgt spid="1182772"/>
                                        </p:tgtEl>
                                      </p:cBhvr>
                                    </p:animEffect>
                                    <p:set>
                                      <p:cBhvr>
                                        <p:cTn id="149" dur="1" fill="hold">
                                          <p:stCondLst>
                                            <p:cond delay="499"/>
                                          </p:stCondLst>
                                        </p:cTn>
                                        <p:tgtEl>
                                          <p:spTgt spid="118277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182773"/>
                                        </p:tgtEl>
                                      </p:cBhvr>
                                    </p:animEffect>
                                    <p:set>
                                      <p:cBhvr>
                                        <p:cTn id="152" dur="1" fill="hold">
                                          <p:stCondLst>
                                            <p:cond delay="499"/>
                                          </p:stCondLst>
                                        </p:cTn>
                                        <p:tgtEl>
                                          <p:spTgt spid="118277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182774"/>
                                        </p:tgtEl>
                                      </p:cBhvr>
                                    </p:animEffect>
                                    <p:set>
                                      <p:cBhvr>
                                        <p:cTn id="155" dur="1" fill="hold">
                                          <p:stCondLst>
                                            <p:cond delay="499"/>
                                          </p:stCondLst>
                                        </p:cTn>
                                        <p:tgtEl>
                                          <p:spTgt spid="1182774"/>
                                        </p:tgtEl>
                                        <p:attrNameLst>
                                          <p:attrName>style.visibility</p:attrName>
                                        </p:attrNameLst>
                                      </p:cBhvr>
                                      <p:to>
                                        <p:strVal val="hidden"/>
                                      </p:to>
                                    </p:set>
                                  </p:childTnLst>
                                </p:cTn>
                              </p:par>
                            </p:childTnLst>
                          </p:cTn>
                        </p:par>
                        <p:par>
                          <p:cTn id="156" fill="hold">
                            <p:stCondLst>
                              <p:cond delay="500"/>
                            </p:stCondLst>
                            <p:childTnLst>
                              <p:par>
                                <p:cTn id="157" presetID="22" presetClass="entr" presetSubtype="8" fill="hold" grpId="0" nodeType="afterEffect">
                                  <p:stCondLst>
                                    <p:cond delay="0"/>
                                  </p:stCondLst>
                                  <p:childTnLst>
                                    <p:set>
                                      <p:cBhvr>
                                        <p:cTn id="158" dur="1" fill="hold">
                                          <p:stCondLst>
                                            <p:cond delay="0"/>
                                          </p:stCondLst>
                                        </p:cTn>
                                        <p:tgtEl>
                                          <p:spTgt spid="1182762"/>
                                        </p:tgtEl>
                                        <p:attrNameLst>
                                          <p:attrName>style.visibility</p:attrName>
                                        </p:attrNameLst>
                                      </p:cBhvr>
                                      <p:to>
                                        <p:strVal val="visible"/>
                                      </p:to>
                                    </p:set>
                                    <p:animEffect transition="in" filter="wipe(left)">
                                      <p:cBhvr>
                                        <p:cTn id="159" dur="3000"/>
                                        <p:tgtEl>
                                          <p:spTgt spid="1182762"/>
                                        </p:tgtEl>
                                      </p:cBhvr>
                                    </p:animEffect>
                                  </p:childTnLst>
                                </p:cTn>
                              </p:par>
                              <p:par>
                                <p:cTn id="160" presetID="22" presetClass="entr" presetSubtype="8" fill="hold" grpId="0" nodeType="withEffect">
                                  <p:stCondLst>
                                    <p:cond delay="0"/>
                                  </p:stCondLst>
                                  <p:childTnLst>
                                    <p:set>
                                      <p:cBhvr>
                                        <p:cTn id="161" dur="1" fill="hold">
                                          <p:stCondLst>
                                            <p:cond delay="0"/>
                                          </p:stCondLst>
                                        </p:cTn>
                                        <p:tgtEl>
                                          <p:spTgt spid="1182763"/>
                                        </p:tgtEl>
                                        <p:attrNameLst>
                                          <p:attrName>style.visibility</p:attrName>
                                        </p:attrNameLst>
                                      </p:cBhvr>
                                      <p:to>
                                        <p:strVal val="visible"/>
                                      </p:to>
                                    </p:set>
                                    <p:animEffect transition="in" filter="wipe(left)">
                                      <p:cBhvr>
                                        <p:cTn id="162" dur="3000"/>
                                        <p:tgtEl>
                                          <p:spTgt spid="1182763"/>
                                        </p:tgtEl>
                                      </p:cBhvr>
                                    </p:animEffect>
                                  </p:childTnLst>
                                </p:cTn>
                              </p:par>
                              <p:par>
                                <p:cTn id="163" presetID="22" presetClass="entr" presetSubtype="8" fill="hold" grpId="0" nodeType="withEffect">
                                  <p:stCondLst>
                                    <p:cond delay="0"/>
                                  </p:stCondLst>
                                  <p:childTnLst>
                                    <p:set>
                                      <p:cBhvr>
                                        <p:cTn id="164" dur="1" fill="hold">
                                          <p:stCondLst>
                                            <p:cond delay="0"/>
                                          </p:stCondLst>
                                        </p:cTn>
                                        <p:tgtEl>
                                          <p:spTgt spid="1182764"/>
                                        </p:tgtEl>
                                        <p:attrNameLst>
                                          <p:attrName>style.visibility</p:attrName>
                                        </p:attrNameLst>
                                      </p:cBhvr>
                                      <p:to>
                                        <p:strVal val="visible"/>
                                      </p:to>
                                    </p:set>
                                    <p:animEffect transition="in" filter="wipe(left)">
                                      <p:cBhvr>
                                        <p:cTn id="165" dur="3000"/>
                                        <p:tgtEl>
                                          <p:spTgt spid="1182764"/>
                                        </p:tgtEl>
                                      </p:cBhvr>
                                    </p:animEffect>
                                  </p:childTnLst>
                                </p:cTn>
                              </p:par>
                            </p:childTnLst>
                          </p:cTn>
                        </p:par>
                        <p:par>
                          <p:cTn id="166" fill="hold">
                            <p:stCondLst>
                              <p:cond delay="5500"/>
                            </p:stCondLst>
                            <p:childTnLst>
                              <p:par>
                                <p:cTn id="167" presetID="10" presetClass="entr" presetSubtype="0" fill="hold" grpId="0" nodeType="afterEffect">
                                  <p:stCondLst>
                                    <p:cond delay="0"/>
                                  </p:stCondLst>
                                  <p:childTnLst>
                                    <p:set>
                                      <p:cBhvr>
                                        <p:cTn id="168" dur="1" fill="hold">
                                          <p:stCondLst>
                                            <p:cond delay="0"/>
                                          </p:stCondLst>
                                        </p:cTn>
                                        <p:tgtEl>
                                          <p:spTgt spid="1182758"/>
                                        </p:tgtEl>
                                        <p:attrNameLst>
                                          <p:attrName>style.visibility</p:attrName>
                                        </p:attrNameLst>
                                      </p:cBhvr>
                                      <p:to>
                                        <p:strVal val="visible"/>
                                      </p:to>
                                    </p:set>
                                    <p:animEffect transition="in" filter="fade">
                                      <p:cBhvr>
                                        <p:cTn id="169" dur="500"/>
                                        <p:tgtEl>
                                          <p:spTgt spid="118275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1182765"/>
                                        </p:tgtEl>
                                        <p:attrNameLst>
                                          <p:attrName>style.visibility</p:attrName>
                                        </p:attrNameLst>
                                      </p:cBhvr>
                                      <p:to>
                                        <p:strVal val="visible"/>
                                      </p:to>
                                    </p:set>
                                    <p:animEffect transition="in" filter="fade">
                                      <p:cBhvr>
                                        <p:cTn id="174" dur="500"/>
                                        <p:tgtEl>
                                          <p:spTgt spid="1182765"/>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182775"/>
                                        </p:tgtEl>
                                        <p:attrNameLst>
                                          <p:attrName>style.visibility</p:attrName>
                                        </p:attrNameLst>
                                      </p:cBhvr>
                                      <p:to>
                                        <p:strVal val="visible"/>
                                      </p:to>
                                    </p:set>
                                    <p:animEffect transition="in" filter="fade">
                                      <p:cBhvr>
                                        <p:cTn id="177" dur="1000"/>
                                        <p:tgtEl>
                                          <p:spTgt spid="1182775"/>
                                        </p:tgtEl>
                                      </p:cBhvr>
                                    </p:animEffect>
                                  </p:childTnLst>
                                </p:cTn>
                              </p:par>
                            </p:childTnLst>
                          </p:cTn>
                        </p:par>
                        <p:par>
                          <p:cTn id="178" fill="hold">
                            <p:stCondLst>
                              <p:cond delay="1000"/>
                            </p:stCondLst>
                            <p:childTnLst>
                              <p:par>
                                <p:cTn id="179" presetID="10" presetClass="entr" presetSubtype="0" fill="hold" grpId="0" nodeType="afterEffect">
                                  <p:stCondLst>
                                    <p:cond delay="0"/>
                                  </p:stCondLst>
                                  <p:childTnLst>
                                    <p:set>
                                      <p:cBhvr>
                                        <p:cTn id="180" dur="1" fill="hold">
                                          <p:stCondLst>
                                            <p:cond delay="0"/>
                                          </p:stCondLst>
                                        </p:cTn>
                                        <p:tgtEl>
                                          <p:spTgt spid="1182766"/>
                                        </p:tgtEl>
                                        <p:attrNameLst>
                                          <p:attrName>style.visibility</p:attrName>
                                        </p:attrNameLst>
                                      </p:cBhvr>
                                      <p:to>
                                        <p:strVal val="visible"/>
                                      </p:to>
                                    </p:set>
                                    <p:animEffect transition="in" filter="fade">
                                      <p:cBhvr>
                                        <p:cTn id="181" dur="500"/>
                                        <p:tgtEl>
                                          <p:spTgt spid="118276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182776"/>
                                        </p:tgtEl>
                                        <p:attrNameLst>
                                          <p:attrName>style.visibility</p:attrName>
                                        </p:attrNameLst>
                                      </p:cBhvr>
                                      <p:to>
                                        <p:strVal val="visible"/>
                                      </p:to>
                                    </p:set>
                                    <p:animEffect transition="in" filter="fade">
                                      <p:cBhvr>
                                        <p:cTn id="184" dur="1000"/>
                                        <p:tgtEl>
                                          <p:spTgt spid="1182776"/>
                                        </p:tgtEl>
                                      </p:cBhvr>
                                    </p:animEffect>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1182767"/>
                                        </p:tgtEl>
                                        <p:attrNameLst>
                                          <p:attrName>style.visibility</p:attrName>
                                        </p:attrNameLst>
                                      </p:cBhvr>
                                      <p:to>
                                        <p:strVal val="visible"/>
                                      </p:to>
                                    </p:set>
                                    <p:animEffect transition="in" filter="fade">
                                      <p:cBhvr>
                                        <p:cTn id="188" dur="500"/>
                                        <p:tgtEl>
                                          <p:spTgt spid="1182767"/>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182777"/>
                                        </p:tgtEl>
                                        <p:attrNameLst>
                                          <p:attrName>style.visibility</p:attrName>
                                        </p:attrNameLst>
                                      </p:cBhvr>
                                      <p:to>
                                        <p:strVal val="visible"/>
                                      </p:to>
                                    </p:set>
                                    <p:animEffect transition="in" filter="fade">
                                      <p:cBhvr>
                                        <p:cTn id="191" dur="1000"/>
                                        <p:tgtEl>
                                          <p:spTgt spid="1182777"/>
                                        </p:tgtEl>
                                      </p:cBhvr>
                                    </p:animEffect>
                                  </p:childTnLst>
                                </p:cTn>
                              </p:par>
                            </p:childTnLst>
                          </p:cTn>
                        </p:par>
                        <p:par>
                          <p:cTn id="192" fill="hold">
                            <p:stCondLst>
                              <p:cond delay="3000"/>
                            </p:stCondLst>
                            <p:childTnLst>
                              <p:par>
                                <p:cTn id="193" presetID="22" presetClass="entr" presetSubtype="4" fill="hold" nodeType="afterEffect">
                                  <p:stCondLst>
                                    <p:cond delay="0"/>
                                  </p:stCondLst>
                                  <p:childTnLst>
                                    <p:set>
                                      <p:cBhvr>
                                        <p:cTn id="194" dur="1" fill="hold">
                                          <p:stCondLst>
                                            <p:cond delay="0"/>
                                          </p:stCondLst>
                                        </p:cTn>
                                        <p:tgtEl>
                                          <p:spTgt spid="1182771"/>
                                        </p:tgtEl>
                                        <p:attrNameLst>
                                          <p:attrName>style.visibility</p:attrName>
                                        </p:attrNameLst>
                                      </p:cBhvr>
                                      <p:to>
                                        <p:strVal val="visible"/>
                                      </p:to>
                                    </p:set>
                                    <p:animEffect transition="in" filter="wipe(down)">
                                      <p:cBhvr>
                                        <p:cTn id="195" dur="2000"/>
                                        <p:tgtEl>
                                          <p:spTgt spid="1182771"/>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xit" presetSubtype="0" fill="hold" grpId="1" nodeType="clickEffect">
                                  <p:stCondLst>
                                    <p:cond delay="0"/>
                                  </p:stCondLst>
                                  <p:childTnLst>
                                    <p:animEffect transition="out" filter="fade">
                                      <p:cBhvr>
                                        <p:cTn id="199" dur="500"/>
                                        <p:tgtEl>
                                          <p:spTgt spid="1182775"/>
                                        </p:tgtEl>
                                      </p:cBhvr>
                                    </p:animEffect>
                                    <p:set>
                                      <p:cBhvr>
                                        <p:cTn id="200" dur="1" fill="hold">
                                          <p:stCondLst>
                                            <p:cond delay="499"/>
                                          </p:stCondLst>
                                        </p:cTn>
                                        <p:tgtEl>
                                          <p:spTgt spid="1182775"/>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1182776"/>
                                        </p:tgtEl>
                                      </p:cBhvr>
                                    </p:animEffect>
                                    <p:set>
                                      <p:cBhvr>
                                        <p:cTn id="203" dur="1" fill="hold">
                                          <p:stCondLst>
                                            <p:cond delay="499"/>
                                          </p:stCondLst>
                                        </p:cTn>
                                        <p:tgtEl>
                                          <p:spTgt spid="1182776"/>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1182777"/>
                                        </p:tgtEl>
                                      </p:cBhvr>
                                    </p:animEffect>
                                    <p:set>
                                      <p:cBhvr>
                                        <p:cTn id="206" dur="1" fill="hold">
                                          <p:stCondLst>
                                            <p:cond delay="499"/>
                                          </p:stCondLst>
                                        </p:cTn>
                                        <p:tgtEl>
                                          <p:spTgt spid="1182777"/>
                                        </p:tgtEl>
                                        <p:attrNameLst>
                                          <p:attrName>style.visibility</p:attrName>
                                        </p:attrNameLst>
                                      </p:cBhvr>
                                      <p:to>
                                        <p:strVal val="hidden"/>
                                      </p:to>
                                    </p:set>
                                  </p:childTnLst>
                                </p:cTn>
                              </p:par>
                            </p:childTnLst>
                          </p:cTn>
                        </p:par>
                        <p:par>
                          <p:cTn id="207" fill="hold">
                            <p:stCondLst>
                              <p:cond delay="500"/>
                            </p:stCondLst>
                            <p:childTnLst>
                              <p:par>
                                <p:cTn id="208" presetID="22" presetClass="entr" presetSubtype="8" fill="hold" grpId="0" nodeType="afterEffect">
                                  <p:stCondLst>
                                    <p:cond delay="0"/>
                                  </p:stCondLst>
                                  <p:childTnLst>
                                    <p:set>
                                      <p:cBhvr>
                                        <p:cTn id="209" dur="1" fill="hold">
                                          <p:stCondLst>
                                            <p:cond delay="0"/>
                                          </p:stCondLst>
                                        </p:cTn>
                                        <p:tgtEl>
                                          <p:spTgt spid="1182779"/>
                                        </p:tgtEl>
                                        <p:attrNameLst>
                                          <p:attrName>style.visibility</p:attrName>
                                        </p:attrNameLst>
                                      </p:cBhvr>
                                      <p:to>
                                        <p:strVal val="visible"/>
                                      </p:to>
                                    </p:set>
                                    <p:animEffect transition="in" filter="wipe(left)">
                                      <p:cBhvr>
                                        <p:cTn id="210" dur="3000"/>
                                        <p:tgtEl>
                                          <p:spTgt spid="1182779"/>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1182780"/>
                                        </p:tgtEl>
                                        <p:attrNameLst>
                                          <p:attrName>style.visibility</p:attrName>
                                        </p:attrNameLst>
                                      </p:cBhvr>
                                      <p:to>
                                        <p:strVal val="visible"/>
                                      </p:to>
                                    </p:set>
                                    <p:animEffect transition="in" filter="wipe(left)">
                                      <p:cBhvr>
                                        <p:cTn id="213" dur="3000"/>
                                        <p:tgtEl>
                                          <p:spTgt spid="1182780"/>
                                        </p:tgtEl>
                                      </p:cBhvr>
                                    </p:animEffect>
                                  </p:childTnLst>
                                </p:cTn>
                              </p:par>
                              <p:par>
                                <p:cTn id="214" presetID="22" presetClass="entr" presetSubtype="8" fill="hold" grpId="0" nodeType="withEffect">
                                  <p:stCondLst>
                                    <p:cond delay="0"/>
                                  </p:stCondLst>
                                  <p:childTnLst>
                                    <p:set>
                                      <p:cBhvr>
                                        <p:cTn id="215" dur="1" fill="hold">
                                          <p:stCondLst>
                                            <p:cond delay="0"/>
                                          </p:stCondLst>
                                        </p:cTn>
                                        <p:tgtEl>
                                          <p:spTgt spid="1182781"/>
                                        </p:tgtEl>
                                        <p:attrNameLst>
                                          <p:attrName>style.visibility</p:attrName>
                                        </p:attrNameLst>
                                      </p:cBhvr>
                                      <p:to>
                                        <p:strVal val="visible"/>
                                      </p:to>
                                    </p:set>
                                    <p:animEffect transition="in" filter="wipe(left)">
                                      <p:cBhvr>
                                        <p:cTn id="216" dur="3000"/>
                                        <p:tgtEl>
                                          <p:spTgt spid="1182781"/>
                                        </p:tgtEl>
                                      </p:cBhvr>
                                    </p:animEffect>
                                  </p:childTnLst>
                                </p:cTn>
                              </p:par>
                            </p:childTnLst>
                          </p:cTn>
                        </p:par>
                        <p:par>
                          <p:cTn id="217" fill="hold">
                            <p:stCondLst>
                              <p:cond delay="3500"/>
                            </p:stCondLst>
                            <p:childTnLst>
                              <p:par>
                                <p:cTn id="218" presetID="10" presetClass="entr" presetSubtype="0" fill="hold" grpId="0" nodeType="afterEffect">
                                  <p:stCondLst>
                                    <p:cond delay="0"/>
                                  </p:stCondLst>
                                  <p:childTnLst>
                                    <p:set>
                                      <p:cBhvr>
                                        <p:cTn id="219" dur="1" fill="hold">
                                          <p:stCondLst>
                                            <p:cond delay="0"/>
                                          </p:stCondLst>
                                        </p:cTn>
                                        <p:tgtEl>
                                          <p:spTgt spid="1182768"/>
                                        </p:tgtEl>
                                        <p:attrNameLst>
                                          <p:attrName>style.visibility</p:attrName>
                                        </p:attrNameLst>
                                      </p:cBhvr>
                                      <p:to>
                                        <p:strVal val="visible"/>
                                      </p:to>
                                    </p:set>
                                    <p:animEffect transition="in" filter="fade">
                                      <p:cBhvr>
                                        <p:cTn id="220" dur="500"/>
                                        <p:tgtEl>
                                          <p:spTgt spid="1182768"/>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182782"/>
                                        </p:tgtEl>
                                        <p:attrNameLst>
                                          <p:attrName>style.visibility</p:attrName>
                                        </p:attrNameLst>
                                      </p:cBhvr>
                                      <p:to>
                                        <p:strVal val="visible"/>
                                      </p:to>
                                    </p:set>
                                    <p:animEffect transition="in" filter="fade">
                                      <p:cBhvr>
                                        <p:cTn id="223" dur="1000"/>
                                        <p:tgtEl>
                                          <p:spTgt spid="1182782"/>
                                        </p:tgtEl>
                                      </p:cBhvr>
                                    </p:animEffect>
                                  </p:childTnLst>
                                </p:cTn>
                              </p:par>
                            </p:childTnLst>
                          </p:cTn>
                        </p:par>
                        <p:par>
                          <p:cTn id="224" fill="hold">
                            <p:stCondLst>
                              <p:cond delay="4500"/>
                            </p:stCondLst>
                            <p:childTnLst>
                              <p:par>
                                <p:cTn id="225" presetID="10" presetClass="entr" presetSubtype="0" fill="hold" grpId="0" nodeType="afterEffect">
                                  <p:stCondLst>
                                    <p:cond delay="0"/>
                                  </p:stCondLst>
                                  <p:childTnLst>
                                    <p:set>
                                      <p:cBhvr>
                                        <p:cTn id="226" dur="1" fill="hold">
                                          <p:stCondLst>
                                            <p:cond delay="0"/>
                                          </p:stCondLst>
                                        </p:cTn>
                                        <p:tgtEl>
                                          <p:spTgt spid="1182769"/>
                                        </p:tgtEl>
                                        <p:attrNameLst>
                                          <p:attrName>style.visibility</p:attrName>
                                        </p:attrNameLst>
                                      </p:cBhvr>
                                      <p:to>
                                        <p:strVal val="visible"/>
                                      </p:to>
                                    </p:set>
                                    <p:animEffect transition="in" filter="fade">
                                      <p:cBhvr>
                                        <p:cTn id="227" dur="500"/>
                                        <p:tgtEl>
                                          <p:spTgt spid="1182769"/>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182783"/>
                                        </p:tgtEl>
                                        <p:attrNameLst>
                                          <p:attrName>style.visibility</p:attrName>
                                        </p:attrNameLst>
                                      </p:cBhvr>
                                      <p:to>
                                        <p:strVal val="visible"/>
                                      </p:to>
                                    </p:set>
                                    <p:animEffect transition="in" filter="fade">
                                      <p:cBhvr>
                                        <p:cTn id="230" dur="1000"/>
                                        <p:tgtEl>
                                          <p:spTgt spid="1182783"/>
                                        </p:tgtEl>
                                      </p:cBhvr>
                                    </p:animEffect>
                                  </p:childTnLst>
                                </p:cTn>
                              </p:par>
                            </p:childTnLst>
                          </p:cTn>
                        </p:par>
                        <p:par>
                          <p:cTn id="231" fill="hold">
                            <p:stCondLst>
                              <p:cond delay="5500"/>
                            </p:stCondLst>
                            <p:childTnLst>
                              <p:par>
                                <p:cTn id="232" presetID="10" presetClass="entr" presetSubtype="0" fill="hold" grpId="0" nodeType="afterEffect">
                                  <p:stCondLst>
                                    <p:cond delay="0"/>
                                  </p:stCondLst>
                                  <p:childTnLst>
                                    <p:set>
                                      <p:cBhvr>
                                        <p:cTn id="233" dur="1" fill="hold">
                                          <p:stCondLst>
                                            <p:cond delay="0"/>
                                          </p:stCondLst>
                                        </p:cTn>
                                        <p:tgtEl>
                                          <p:spTgt spid="1182770"/>
                                        </p:tgtEl>
                                        <p:attrNameLst>
                                          <p:attrName>style.visibility</p:attrName>
                                        </p:attrNameLst>
                                      </p:cBhvr>
                                      <p:to>
                                        <p:strVal val="visible"/>
                                      </p:to>
                                    </p:set>
                                    <p:animEffect transition="in" filter="fade">
                                      <p:cBhvr>
                                        <p:cTn id="234" dur="500"/>
                                        <p:tgtEl>
                                          <p:spTgt spid="1182770"/>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1182784"/>
                                        </p:tgtEl>
                                        <p:attrNameLst>
                                          <p:attrName>style.visibility</p:attrName>
                                        </p:attrNameLst>
                                      </p:cBhvr>
                                      <p:to>
                                        <p:strVal val="visible"/>
                                      </p:to>
                                    </p:set>
                                    <p:animEffect transition="in" filter="fade">
                                      <p:cBhvr>
                                        <p:cTn id="237" dur="1000"/>
                                        <p:tgtEl>
                                          <p:spTgt spid="1182784"/>
                                        </p:tgtEl>
                                      </p:cBhvr>
                                    </p:animEffect>
                                  </p:childTnLst>
                                </p:cTn>
                              </p:par>
                            </p:childTnLst>
                          </p:cTn>
                        </p:par>
                        <p:par>
                          <p:cTn id="238" fill="hold">
                            <p:stCondLst>
                              <p:cond delay="6500"/>
                            </p:stCondLst>
                            <p:childTnLst>
                              <p:par>
                                <p:cTn id="239" presetID="22" presetClass="entr" presetSubtype="4" fill="hold" nodeType="afterEffect">
                                  <p:stCondLst>
                                    <p:cond delay="0"/>
                                  </p:stCondLst>
                                  <p:childTnLst>
                                    <p:set>
                                      <p:cBhvr>
                                        <p:cTn id="240" dur="1" fill="hold">
                                          <p:stCondLst>
                                            <p:cond delay="0"/>
                                          </p:stCondLst>
                                        </p:cTn>
                                        <p:tgtEl>
                                          <p:spTgt spid="1182778"/>
                                        </p:tgtEl>
                                        <p:attrNameLst>
                                          <p:attrName>style.visibility</p:attrName>
                                        </p:attrNameLst>
                                      </p:cBhvr>
                                      <p:to>
                                        <p:strVal val="visible"/>
                                      </p:to>
                                    </p:set>
                                    <p:animEffect transition="in" filter="wipe(down)">
                                      <p:cBhvr>
                                        <p:cTn id="241" dur="2000"/>
                                        <p:tgtEl>
                                          <p:spTgt spid="1182778"/>
                                        </p:tgtEl>
                                      </p:cBhvr>
                                    </p:animEffect>
                                  </p:childTnLst>
                                </p:cTn>
                              </p:par>
                            </p:childTnLst>
                          </p:cTn>
                        </p:par>
                        <p:par>
                          <p:cTn id="242" fill="hold">
                            <p:stCondLst>
                              <p:cond delay="8500"/>
                            </p:stCondLst>
                            <p:childTnLst>
                              <p:par>
                                <p:cTn id="243" presetID="10" presetClass="entr" presetSubtype="0" fill="hold" grpId="0" nodeType="afterEffect">
                                  <p:stCondLst>
                                    <p:cond delay="0"/>
                                  </p:stCondLst>
                                  <p:childTnLst>
                                    <p:set>
                                      <p:cBhvr>
                                        <p:cTn id="244" dur="1" fill="hold">
                                          <p:stCondLst>
                                            <p:cond delay="0"/>
                                          </p:stCondLst>
                                        </p:cTn>
                                        <p:tgtEl>
                                          <p:spTgt spid="1182730"/>
                                        </p:tgtEl>
                                        <p:attrNameLst>
                                          <p:attrName>style.visibility</p:attrName>
                                        </p:attrNameLst>
                                      </p:cBhvr>
                                      <p:to>
                                        <p:strVal val="visible"/>
                                      </p:to>
                                    </p:set>
                                    <p:animEffect transition="in" filter="fade">
                                      <p:cBhvr>
                                        <p:cTn id="245" dur="500"/>
                                        <p:tgtEl>
                                          <p:spTgt spid="1182730"/>
                                        </p:tgtEl>
                                      </p:cBhvr>
                                    </p:animEffect>
                                  </p:childTnLst>
                                </p:cTn>
                              </p:par>
                            </p:childTnLst>
                          </p:cTn>
                        </p:par>
                        <p:par>
                          <p:cTn id="246" fill="hold">
                            <p:stCondLst>
                              <p:cond delay="9000"/>
                            </p:stCondLst>
                            <p:childTnLst>
                              <p:par>
                                <p:cTn id="247" presetID="22" presetClass="entr" presetSubtype="4" fill="hold" nodeType="afterEffect">
                                  <p:stCondLst>
                                    <p:cond delay="0"/>
                                  </p:stCondLst>
                                  <p:childTnLst>
                                    <p:set>
                                      <p:cBhvr>
                                        <p:cTn id="248" dur="1" fill="hold">
                                          <p:stCondLst>
                                            <p:cond delay="0"/>
                                          </p:stCondLst>
                                        </p:cTn>
                                        <p:tgtEl>
                                          <p:spTgt spid="1182731"/>
                                        </p:tgtEl>
                                        <p:attrNameLst>
                                          <p:attrName>style.visibility</p:attrName>
                                        </p:attrNameLst>
                                      </p:cBhvr>
                                      <p:to>
                                        <p:strVal val="visible"/>
                                      </p:to>
                                    </p:set>
                                    <p:animEffect transition="in" filter="wipe(down)">
                                      <p:cBhvr>
                                        <p:cTn id="249" dur="500"/>
                                        <p:tgtEl>
                                          <p:spTgt spid="1182731"/>
                                        </p:tgtEl>
                                      </p:cBhvr>
                                    </p:animEffect>
                                  </p:childTnLst>
                                </p:cTn>
                              </p:par>
                            </p:childTnLst>
                          </p:cTn>
                        </p:par>
                        <p:par>
                          <p:cTn id="250" fill="hold">
                            <p:stCondLst>
                              <p:cond delay="9500"/>
                            </p:stCondLst>
                            <p:childTnLst>
                              <p:par>
                                <p:cTn id="251" presetID="10" presetClass="entr" presetSubtype="0" fill="hold" grpId="0" nodeType="afterEffect">
                                  <p:stCondLst>
                                    <p:cond delay="0"/>
                                  </p:stCondLst>
                                  <p:childTnLst>
                                    <p:set>
                                      <p:cBhvr>
                                        <p:cTn id="252" dur="1" fill="hold">
                                          <p:stCondLst>
                                            <p:cond delay="0"/>
                                          </p:stCondLst>
                                        </p:cTn>
                                        <p:tgtEl>
                                          <p:spTgt spid="1182785"/>
                                        </p:tgtEl>
                                        <p:attrNameLst>
                                          <p:attrName>style.visibility</p:attrName>
                                        </p:attrNameLst>
                                      </p:cBhvr>
                                      <p:to>
                                        <p:strVal val="visible"/>
                                      </p:to>
                                    </p:set>
                                    <p:animEffect transition="in" filter="fade">
                                      <p:cBhvr>
                                        <p:cTn id="253" dur="2000"/>
                                        <p:tgtEl>
                                          <p:spTgt spid="1182785"/>
                                        </p:tgtEl>
                                      </p:cBhvr>
                                    </p:animEffect>
                                  </p:childTnLst>
                                </p:cTn>
                              </p:par>
                            </p:childTnLst>
                          </p:cTn>
                        </p:par>
                        <p:par>
                          <p:cTn id="254" fill="hold">
                            <p:stCondLst>
                              <p:cond delay="11500"/>
                            </p:stCondLst>
                            <p:childTnLst>
                              <p:par>
                                <p:cTn id="255" presetID="10" presetClass="entr" presetSubtype="0" fill="hold" grpId="0" nodeType="afterEffect">
                                  <p:stCondLst>
                                    <p:cond delay="0"/>
                                  </p:stCondLst>
                                  <p:childTnLst>
                                    <p:set>
                                      <p:cBhvr>
                                        <p:cTn id="256" dur="1" fill="hold">
                                          <p:stCondLst>
                                            <p:cond delay="0"/>
                                          </p:stCondLst>
                                        </p:cTn>
                                        <p:tgtEl>
                                          <p:spTgt spid="1182802"/>
                                        </p:tgtEl>
                                        <p:attrNameLst>
                                          <p:attrName>style.visibility</p:attrName>
                                        </p:attrNameLst>
                                      </p:cBhvr>
                                      <p:to>
                                        <p:strVal val="visible"/>
                                      </p:to>
                                    </p:set>
                                    <p:animEffect transition="in" filter="fade">
                                      <p:cBhvr>
                                        <p:cTn id="257" dur="1000"/>
                                        <p:tgtEl>
                                          <p:spTgt spid="1182802"/>
                                        </p:tgtEl>
                                      </p:cBhvr>
                                    </p:animEffect>
                                  </p:childTnLst>
                                </p:cTn>
                              </p:par>
                            </p:childTnLst>
                          </p:cTn>
                        </p:par>
                      </p:childTnLst>
                    </p:cTn>
                  </p:par>
                  <p:par>
                    <p:cTn id="258" fill="hold">
                      <p:stCondLst>
                        <p:cond delay="indefinite"/>
                      </p:stCondLst>
                      <p:childTnLst>
                        <p:par>
                          <p:cTn id="259" fill="hold">
                            <p:stCondLst>
                              <p:cond delay="0"/>
                            </p:stCondLst>
                            <p:childTnLst>
                              <p:par>
                                <p:cTn id="260" presetID="22" presetClass="entr" presetSubtype="8" fill="hold" grpId="0" nodeType="clickEffect">
                                  <p:stCondLst>
                                    <p:cond delay="0"/>
                                  </p:stCondLst>
                                  <p:childTnLst>
                                    <p:set>
                                      <p:cBhvr>
                                        <p:cTn id="261" dur="1" fill="hold">
                                          <p:stCondLst>
                                            <p:cond delay="0"/>
                                          </p:stCondLst>
                                        </p:cTn>
                                        <p:tgtEl>
                                          <p:spTgt spid="1182794"/>
                                        </p:tgtEl>
                                        <p:attrNameLst>
                                          <p:attrName>style.visibility</p:attrName>
                                        </p:attrNameLst>
                                      </p:cBhvr>
                                      <p:to>
                                        <p:strVal val="visible"/>
                                      </p:to>
                                    </p:set>
                                    <p:animEffect transition="in" filter="wipe(left)">
                                      <p:cBhvr>
                                        <p:cTn id="262" dur="3000"/>
                                        <p:tgtEl>
                                          <p:spTgt spid="1182794"/>
                                        </p:tgtEl>
                                      </p:cBhvr>
                                    </p:animEffect>
                                  </p:childTnLst>
                                </p:cTn>
                              </p:par>
                              <p:par>
                                <p:cTn id="263" presetID="22" presetClass="entr" presetSubtype="8" fill="hold" grpId="0" nodeType="withEffect">
                                  <p:stCondLst>
                                    <p:cond delay="0"/>
                                  </p:stCondLst>
                                  <p:childTnLst>
                                    <p:set>
                                      <p:cBhvr>
                                        <p:cTn id="264" dur="1" fill="hold">
                                          <p:stCondLst>
                                            <p:cond delay="0"/>
                                          </p:stCondLst>
                                        </p:cTn>
                                        <p:tgtEl>
                                          <p:spTgt spid="1182795"/>
                                        </p:tgtEl>
                                        <p:attrNameLst>
                                          <p:attrName>style.visibility</p:attrName>
                                        </p:attrNameLst>
                                      </p:cBhvr>
                                      <p:to>
                                        <p:strVal val="visible"/>
                                      </p:to>
                                    </p:set>
                                    <p:animEffect transition="in" filter="wipe(left)">
                                      <p:cBhvr>
                                        <p:cTn id="265" dur="3000"/>
                                        <p:tgtEl>
                                          <p:spTgt spid="1182795"/>
                                        </p:tgtEl>
                                      </p:cBhvr>
                                    </p:animEffect>
                                  </p:childTnLst>
                                </p:cTn>
                              </p:par>
                              <p:par>
                                <p:cTn id="266" presetID="22" presetClass="entr" presetSubtype="8" fill="hold" grpId="0" nodeType="withEffect">
                                  <p:stCondLst>
                                    <p:cond delay="0"/>
                                  </p:stCondLst>
                                  <p:childTnLst>
                                    <p:set>
                                      <p:cBhvr>
                                        <p:cTn id="267" dur="1" fill="hold">
                                          <p:stCondLst>
                                            <p:cond delay="0"/>
                                          </p:stCondLst>
                                        </p:cTn>
                                        <p:tgtEl>
                                          <p:spTgt spid="1182796"/>
                                        </p:tgtEl>
                                        <p:attrNameLst>
                                          <p:attrName>style.visibility</p:attrName>
                                        </p:attrNameLst>
                                      </p:cBhvr>
                                      <p:to>
                                        <p:strVal val="visible"/>
                                      </p:to>
                                    </p:set>
                                    <p:animEffect transition="in" filter="wipe(left)">
                                      <p:cBhvr>
                                        <p:cTn id="268" dur="3000"/>
                                        <p:tgtEl>
                                          <p:spTgt spid="1182796"/>
                                        </p:tgtEl>
                                      </p:cBhvr>
                                    </p:animEffect>
                                  </p:childTnLst>
                                </p:cTn>
                              </p:par>
                              <p:par>
                                <p:cTn id="269" presetID="22" presetClass="entr" presetSubtype="8" fill="hold" grpId="0" nodeType="withEffect">
                                  <p:stCondLst>
                                    <p:cond delay="0"/>
                                  </p:stCondLst>
                                  <p:childTnLst>
                                    <p:set>
                                      <p:cBhvr>
                                        <p:cTn id="270" dur="1" fill="hold">
                                          <p:stCondLst>
                                            <p:cond delay="0"/>
                                          </p:stCondLst>
                                        </p:cTn>
                                        <p:tgtEl>
                                          <p:spTgt spid="1182797"/>
                                        </p:tgtEl>
                                        <p:attrNameLst>
                                          <p:attrName>style.visibility</p:attrName>
                                        </p:attrNameLst>
                                      </p:cBhvr>
                                      <p:to>
                                        <p:strVal val="visible"/>
                                      </p:to>
                                    </p:set>
                                    <p:animEffect transition="in" filter="wipe(left)">
                                      <p:cBhvr>
                                        <p:cTn id="271" dur="3000"/>
                                        <p:tgtEl>
                                          <p:spTgt spid="1182797"/>
                                        </p:tgtEl>
                                      </p:cBhvr>
                                    </p:animEffect>
                                  </p:childTnLst>
                                </p:cTn>
                              </p:par>
                            </p:childTnLst>
                          </p:cTn>
                        </p:par>
                        <p:par>
                          <p:cTn id="272" fill="hold">
                            <p:stCondLst>
                              <p:cond delay="3000"/>
                            </p:stCondLst>
                            <p:childTnLst>
                              <p:par>
                                <p:cTn id="273" presetID="10" presetClass="entr" presetSubtype="0" fill="hold" grpId="0" nodeType="afterEffect">
                                  <p:stCondLst>
                                    <p:cond delay="0"/>
                                  </p:stCondLst>
                                  <p:childTnLst>
                                    <p:set>
                                      <p:cBhvr>
                                        <p:cTn id="274" dur="1" fill="hold">
                                          <p:stCondLst>
                                            <p:cond delay="0"/>
                                          </p:stCondLst>
                                        </p:cTn>
                                        <p:tgtEl>
                                          <p:spTgt spid="1182798"/>
                                        </p:tgtEl>
                                        <p:attrNameLst>
                                          <p:attrName>style.visibility</p:attrName>
                                        </p:attrNameLst>
                                      </p:cBhvr>
                                      <p:to>
                                        <p:strVal val="visible"/>
                                      </p:to>
                                    </p:set>
                                    <p:animEffect transition="in" filter="fade">
                                      <p:cBhvr>
                                        <p:cTn id="275" dur="1000"/>
                                        <p:tgtEl>
                                          <p:spTgt spid="1182798"/>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1182799"/>
                                        </p:tgtEl>
                                        <p:attrNameLst>
                                          <p:attrName>style.visibility</p:attrName>
                                        </p:attrNameLst>
                                      </p:cBhvr>
                                      <p:to>
                                        <p:strVal val="visible"/>
                                      </p:to>
                                    </p:set>
                                    <p:animEffect transition="in" filter="fade">
                                      <p:cBhvr>
                                        <p:cTn id="278" dur="1000"/>
                                        <p:tgtEl>
                                          <p:spTgt spid="1182799"/>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182800"/>
                                        </p:tgtEl>
                                        <p:attrNameLst>
                                          <p:attrName>style.visibility</p:attrName>
                                        </p:attrNameLst>
                                      </p:cBhvr>
                                      <p:to>
                                        <p:strVal val="visible"/>
                                      </p:to>
                                    </p:set>
                                    <p:animEffect transition="in" filter="fade">
                                      <p:cBhvr>
                                        <p:cTn id="281" dur="1000"/>
                                        <p:tgtEl>
                                          <p:spTgt spid="1182800"/>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182801"/>
                                        </p:tgtEl>
                                        <p:attrNameLst>
                                          <p:attrName>style.visibility</p:attrName>
                                        </p:attrNameLst>
                                      </p:cBhvr>
                                      <p:to>
                                        <p:strVal val="visible"/>
                                      </p:to>
                                    </p:set>
                                    <p:animEffect transition="in" filter="fade">
                                      <p:cBhvr>
                                        <p:cTn id="284" dur="1000"/>
                                        <p:tgtEl>
                                          <p:spTgt spid="1182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802" grpId="0" animBg="1"/>
      <p:bldP spid="1182728" grpId="0" build="p"/>
      <p:bldP spid="1182729" grpId="0"/>
      <p:bldP spid="1182730" grpId="0"/>
      <p:bldP spid="1182732" grpId="0" build="p"/>
      <p:bldP spid="1182733" grpId="0" animBg="1"/>
      <p:bldP spid="1182734" grpId="0" animBg="1"/>
      <p:bldP spid="1182735" grpId="0" animBg="1"/>
      <p:bldP spid="1182738" grpId="0"/>
      <p:bldP spid="1182745" grpId="0" animBg="1"/>
      <p:bldP spid="1182746" grpId="0" animBg="1"/>
      <p:bldP spid="1182747" grpId="0" animBg="1"/>
      <p:bldP spid="1182756" grpId="0"/>
      <p:bldP spid="1182757" grpId="0"/>
      <p:bldP spid="1182758" grpId="0"/>
      <p:bldP spid="1182748" grpId="0" animBg="1"/>
      <p:bldP spid="1182749" grpId="0" animBg="1"/>
      <p:bldP spid="1182750" grpId="0" animBg="1"/>
      <p:bldP spid="1182759" grpId="0"/>
      <p:bldP spid="1182759" grpId="1"/>
      <p:bldP spid="1182760" grpId="0"/>
      <p:bldP spid="1182760" grpId="1"/>
      <p:bldP spid="1182761" grpId="0"/>
      <p:bldP spid="1182761" grpId="1"/>
      <p:bldP spid="1182762" grpId="0" animBg="1"/>
      <p:bldP spid="1182763" grpId="0" animBg="1"/>
      <p:bldP spid="1182764" grpId="0" animBg="1"/>
      <p:bldP spid="1182752" grpId="0" animBg="1"/>
      <p:bldP spid="1182753" grpId="0" animBg="1"/>
      <p:bldP spid="1182754" grpId="0" animBg="1"/>
      <p:bldP spid="1182772" grpId="0"/>
      <p:bldP spid="1182772" grpId="1"/>
      <p:bldP spid="1182773" grpId="0"/>
      <p:bldP spid="1182773" grpId="1"/>
      <p:bldP spid="1182774" grpId="0"/>
      <p:bldP spid="1182774" grpId="1"/>
      <p:bldP spid="1182775" grpId="0"/>
      <p:bldP spid="1182775" grpId="1"/>
      <p:bldP spid="1182776" grpId="0"/>
      <p:bldP spid="1182776" grpId="1"/>
      <p:bldP spid="1182777" grpId="0"/>
      <p:bldP spid="1182777" grpId="1"/>
      <p:bldP spid="1182779" grpId="0" animBg="1"/>
      <p:bldP spid="1182780" grpId="0" animBg="1"/>
      <p:bldP spid="1182781" grpId="0" animBg="1"/>
      <p:bldP spid="1182765" grpId="0" animBg="1"/>
      <p:bldP spid="1182766" grpId="0" animBg="1"/>
      <p:bldP spid="1182767" grpId="0" animBg="1"/>
      <p:bldP spid="1182768" grpId="0" animBg="1"/>
      <p:bldP spid="1182769" grpId="0" animBg="1"/>
      <p:bldP spid="1182770" grpId="0" animBg="1"/>
      <p:bldP spid="1182782" grpId="0"/>
      <p:bldP spid="1182783" grpId="0"/>
      <p:bldP spid="1182784" grpId="0"/>
      <p:bldP spid="1182785" grpId="0"/>
      <p:bldP spid="1182794" grpId="0" animBg="1"/>
      <p:bldP spid="1182795" grpId="0" animBg="1"/>
      <p:bldP spid="1182796" grpId="0" animBg="1"/>
      <p:bldP spid="1182797" grpId="0" animBg="1"/>
      <p:bldP spid="1182798" grpId="0"/>
      <p:bldP spid="1182799" grpId="0"/>
      <p:bldP spid="1182800" grpId="0"/>
      <p:bldP spid="1182801" grpId="0"/>
      <p:bldP spid="1182737" grpId="0" animBg="1"/>
      <p:bldP spid="2"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CasellaDiTesto 3"/>
          <p:cNvSpPr txBox="1"/>
          <p:nvPr/>
        </p:nvSpPr>
        <p:spPr>
          <a:xfrm>
            <a:off x="0" y="1442678"/>
            <a:ext cx="3833813" cy="1938992"/>
          </a:xfrm>
          <a:prstGeom prst="rect">
            <a:avLst/>
          </a:prstGeom>
          <a:noFill/>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The sources of Baffin Island picrites are depleted in incompatible elements but extremely enriched in </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24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2400" dirty="0">
                <a:solidFill>
                  <a:schemeClr val="bg1"/>
                </a:solidFill>
                <a:effectLst>
                  <a:outerShdw blurRad="38100" dist="38100" dir="2700000" algn="tl">
                    <a:srgbClr val="000000"/>
                  </a:outerShdw>
                </a:effectLst>
                <a:latin typeface="Calibri" pitchFamily="34" charset="0"/>
                <a:ea typeface="ＭＳ Ｐゴシック" pitchFamily="34" charset="-128"/>
              </a:rPr>
              <a:t>He.</a:t>
            </a:r>
          </a:p>
        </p:txBody>
      </p:sp>
      <p:pic>
        <p:nvPicPr>
          <p:cNvPr id="5" name="Picture 2"/>
          <p:cNvPicPr>
            <a:picLocks noChangeAspect="1" noChangeArrowheads="1"/>
          </p:cNvPicPr>
          <p:nvPr/>
        </p:nvPicPr>
        <p:blipFill>
          <a:blip r:embed="rId3" cstate="print"/>
          <a:srcRect/>
          <a:stretch>
            <a:fillRect/>
          </a:stretch>
        </p:blipFill>
        <p:spPr bwMode="auto">
          <a:xfrm>
            <a:off x="3833813" y="1422893"/>
            <a:ext cx="5310187" cy="4360863"/>
          </a:xfrm>
          <a:prstGeom prst="rect">
            <a:avLst/>
          </a:prstGeom>
          <a:noFill/>
          <a:ln w="9525">
            <a:noFill/>
            <a:miter lim="800000"/>
            <a:headEnd/>
            <a:tailEnd/>
          </a:ln>
        </p:spPr>
      </p:pic>
      <p:sp>
        <p:nvSpPr>
          <p:cNvPr id="6" name="CasellaDiTesto 5"/>
          <p:cNvSpPr txBox="1">
            <a:spLocks noChangeArrowheads="1"/>
          </p:cNvSpPr>
          <p:nvPr/>
        </p:nvSpPr>
        <p:spPr bwMode="auto">
          <a:xfrm>
            <a:off x="3833812" y="5840111"/>
            <a:ext cx="5310187" cy="369332"/>
          </a:xfrm>
          <a:prstGeom prst="rect">
            <a:avLst/>
          </a:prstGeom>
          <a:noFill/>
          <a:ln w="9525">
            <a:noFill/>
            <a:miter lim="800000"/>
            <a:headEnd/>
            <a:tailEnd/>
          </a:ln>
        </p:spPr>
        <p:txBody>
          <a:bodyPr wrap="square">
            <a:spAutoFit/>
          </a:bodyPr>
          <a:lstStyle/>
          <a:p>
            <a:pPr algn="l">
              <a:defRPr/>
            </a:pP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Jackson et al., 2010 (Nature, 466, 853-856)</a:t>
            </a:r>
          </a:p>
        </p:txBody>
      </p:sp>
      <p:sp>
        <p:nvSpPr>
          <p:cNvPr id="7" name="CasellaDiTesto 6"/>
          <p:cNvSpPr txBox="1">
            <a:spLocks noChangeArrowheads="1"/>
          </p:cNvSpPr>
          <p:nvPr/>
        </p:nvSpPr>
        <p:spPr bwMode="auto">
          <a:xfrm>
            <a:off x="6834188" y="3726356"/>
            <a:ext cx="2122487" cy="646112"/>
          </a:xfrm>
          <a:prstGeom prst="rect">
            <a:avLst/>
          </a:prstGeom>
          <a:noFill/>
          <a:ln w="9525">
            <a:noFill/>
            <a:miter lim="800000"/>
            <a:headEnd/>
            <a:tailEnd/>
          </a:ln>
        </p:spPr>
        <p:txBody>
          <a:bodyPr>
            <a:spAutoFit/>
          </a:bodyPr>
          <a:lstStyle/>
          <a:p>
            <a:pPr algn="ctr"/>
            <a:r>
              <a:rPr lang="en-GB" sz="1800">
                <a:solidFill>
                  <a:schemeClr val="tx1"/>
                </a:solidFill>
                <a:effectLst/>
                <a:latin typeface="Calibri" pitchFamily="34" charset="0"/>
              </a:rPr>
              <a:t>Early Depleted Reservoir</a:t>
            </a:r>
          </a:p>
        </p:txBody>
      </p:sp>
      <p:sp>
        <p:nvSpPr>
          <p:cNvPr id="8" name="CasellaDiTesto 7"/>
          <p:cNvSpPr txBox="1">
            <a:spLocks noChangeArrowheads="1"/>
          </p:cNvSpPr>
          <p:nvPr/>
        </p:nvSpPr>
        <p:spPr bwMode="auto">
          <a:xfrm>
            <a:off x="4130675" y="1467343"/>
            <a:ext cx="4678363" cy="368300"/>
          </a:xfrm>
          <a:prstGeom prst="rect">
            <a:avLst/>
          </a:prstGeom>
          <a:noFill/>
          <a:ln w="9525">
            <a:noFill/>
            <a:miter lim="800000"/>
            <a:headEnd/>
            <a:tailEnd/>
          </a:ln>
        </p:spPr>
        <p:txBody>
          <a:bodyPr>
            <a:spAutoFit/>
          </a:bodyPr>
          <a:lstStyle/>
          <a:p>
            <a:pPr algn="ctr"/>
            <a:r>
              <a:rPr lang="en-GB" sz="1800">
                <a:solidFill>
                  <a:schemeClr val="tx1"/>
                </a:solidFill>
                <a:effectLst/>
                <a:latin typeface="Calibri" pitchFamily="34" charset="0"/>
              </a:rPr>
              <a:t>Baffin Island calculated Mantle Sources</a:t>
            </a:r>
          </a:p>
        </p:txBody>
      </p:sp>
      <p:sp>
        <p:nvSpPr>
          <p:cNvPr id="9" name="Figura a mano libera 8"/>
          <p:cNvSpPr>
            <a:spLocks/>
          </p:cNvSpPr>
          <p:nvPr/>
        </p:nvSpPr>
        <p:spPr bwMode="auto">
          <a:xfrm>
            <a:off x="4305300" y="1729281"/>
            <a:ext cx="4664075" cy="1524000"/>
          </a:xfrm>
          <a:custGeom>
            <a:avLst/>
            <a:gdLst>
              <a:gd name="T0" fmla="*/ 0 w 4663440"/>
              <a:gd name="T1" fmla="*/ 586740 h 1524000"/>
              <a:gd name="T2" fmla="*/ 0 w 4663440"/>
              <a:gd name="T3" fmla="*/ 883920 h 1524000"/>
              <a:gd name="T4" fmla="*/ 205796 w 4663440"/>
              <a:gd name="T5" fmla="*/ 1295400 h 1524000"/>
              <a:gd name="T6" fmla="*/ 411592 w 4663440"/>
              <a:gd name="T7" fmla="*/ 1043940 h 1524000"/>
              <a:gd name="T8" fmla="*/ 609766 w 4663440"/>
              <a:gd name="T9" fmla="*/ 1036320 h 1524000"/>
              <a:gd name="T10" fmla="*/ 815562 w 4663440"/>
              <a:gd name="T11" fmla="*/ 1524000 h 1524000"/>
              <a:gd name="T12" fmla="*/ 1013736 w 4663440"/>
              <a:gd name="T13" fmla="*/ 899160 h 1524000"/>
              <a:gd name="T14" fmla="*/ 1219532 w 4663440"/>
              <a:gd name="T15" fmla="*/ 1005840 h 1524000"/>
              <a:gd name="T16" fmla="*/ 1432950 w 4663440"/>
              <a:gd name="T17" fmla="*/ 807720 h 1524000"/>
              <a:gd name="T18" fmla="*/ 1623502 w 4663440"/>
              <a:gd name="T19" fmla="*/ 1066800 h 1524000"/>
              <a:gd name="T20" fmla="*/ 1821676 w 4663440"/>
              <a:gd name="T21" fmla="*/ 739140 h 1524000"/>
              <a:gd name="T22" fmla="*/ 2027472 w 4663440"/>
              <a:gd name="T23" fmla="*/ 640080 h 1524000"/>
              <a:gd name="T24" fmla="*/ 2233268 w 4663440"/>
              <a:gd name="T25" fmla="*/ 853440 h 1524000"/>
              <a:gd name="T26" fmla="*/ 2446686 w 4663440"/>
              <a:gd name="T27" fmla="*/ 464820 h 1524000"/>
              <a:gd name="T28" fmla="*/ 2644860 w 4663440"/>
              <a:gd name="T29" fmla="*/ 571500 h 1524000"/>
              <a:gd name="T30" fmla="*/ 2850656 w 4663440"/>
              <a:gd name="T31" fmla="*/ 579120 h 1524000"/>
              <a:gd name="T32" fmla="*/ 3048830 w 4663440"/>
              <a:gd name="T33" fmla="*/ 754380 h 1524000"/>
              <a:gd name="T34" fmla="*/ 3247004 w 4663440"/>
              <a:gd name="T35" fmla="*/ 525780 h 1524000"/>
              <a:gd name="T36" fmla="*/ 4054943 w 4663440"/>
              <a:gd name="T37" fmla="*/ 342900 h 1524000"/>
              <a:gd name="T38" fmla="*/ 4466536 w 4663440"/>
              <a:gd name="T39" fmla="*/ 335280 h 1524000"/>
              <a:gd name="T40" fmla="*/ 4664710 w 4663440"/>
              <a:gd name="T41" fmla="*/ 266700 h 1524000"/>
              <a:gd name="T42" fmla="*/ 4664710 w 4663440"/>
              <a:gd name="T43" fmla="*/ 0 h 1524000"/>
              <a:gd name="T44" fmla="*/ 4466536 w 4663440"/>
              <a:gd name="T45" fmla="*/ 99060 h 1524000"/>
              <a:gd name="T46" fmla="*/ 4253118 w 4663440"/>
              <a:gd name="T47" fmla="*/ 83820 h 1524000"/>
              <a:gd name="T48" fmla="*/ 4047321 w 4663440"/>
              <a:gd name="T49" fmla="*/ 182880 h 1524000"/>
              <a:gd name="T50" fmla="*/ 3849147 w 4663440"/>
              <a:gd name="T51" fmla="*/ 182880 h 1524000"/>
              <a:gd name="T52" fmla="*/ 3650973 w 4663440"/>
              <a:gd name="T53" fmla="*/ 175260 h 1524000"/>
              <a:gd name="T54" fmla="*/ 3460422 w 4663440"/>
              <a:gd name="T55" fmla="*/ 152400 h 1524000"/>
              <a:gd name="T56" fmla="*/ 3254626 w 4663440"/>
              <a:gd name="T57" fmla="*/ 175260 h 1524000"/>
              <a:gd name="T58" fmla="*/ 3041208 w 4663440"/>
              <a:gd name="T59" fmla="*/ 99060 h 1524000"/>
              <a:gd name="T60" fmla="*/ 2835412 w 4663440"/>
              <a:gd name="T61" fmla="*/ 243840 h 1524000"/>
              <a:gd name="T62" fmla="*/ 2644860 w 4663440"/>
              <a:gd name="T63" fmla="*/ 289560 h 1524000"/>
              <a:gd name="T64" fmla="*/ 2431442 w 4663440"/>
              <a:gd name="T65" fmla="*/ 243840 h 1524000"/>
              <a:gd name="T66" fmla="*/ 2240890 w 4663440"/>
              <a:gd name="T67" fmla="*/ 114300 h 1524000"/>
              <a:gd name="T68" fmla="*/ 2027472 w 4663440"/>
              <a:gd name="T69" fmla="*/ 373380 h 1524000"/>
              <a:gd name="T70" fmla="*/ 1844542 w 4663440"/>
              <a:gd name="T71" fmla="*/ 518160 h 1524000"/>
              <a:gd name="T72" fmla="*/ 1615880 w 4663440"/>
              <a:gd name="T73" fmla="*/ 830580 h 1524000"/>
              <a:gd name="T74" fmla="*/ 1417706 w 4663440"/>
              <a:gd name="T75" fmla="*/ 586740 h 1524000"/>
              <a:gd name="T76" fmla="*/ 1219532 w 4663440"/>
              <a:gd name="T77" fmla="*/ 716280 h 1524000"/>
              <a:gd name="T78" fmla="*/ 1028980 w 4663440"/>
              <a:gd name="T79" fmla="*/ 822960 h 1524000"/>
              <a:gd name="T80" fmla="*/ 807940 w 4663440"/>
              <a:gd name="T81" fmla="*/ 213360 h 1524000"/>
              <a:gd name="T82" fmla="*/ 609766 w 4663440"/>
              <a:gd name="T83" fmla="*/ 777240 h 1524000"/>
              <a:gd name="T84" fmla="*/ 419214 w 4663440"/>
              <a:gd name="T85" fmla="*/ 944880 h 1524000"/>
              <a:gd name="T86" fmla="*/ 213418 w 4663440"/>
              <a:gd name="T87" fmla="*/ 449580 h 1524000"/>
              <a:gd name="T88" fmla="*/ 0 w 4663440"/>
              <a:gd name="T89" fmla="*/ 586740 h 1524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663440" h="1524000">
                <a:moveTo>
                  <a:pt x="0" y="586740"/>
                </a:moveTo>
                <a:lnTo>
                  <a:pt x="0" y="883920"/>
                </a:lnTo>
                <a:lnTo>
                  <a:pt x="205740" y="1295400"/>
                </a:lnTo>
                <a:lnTo>
                  <a:pt x="411480" y="1043940"/>
                </a:lnTo>
                <a:lnTo>
                  <a:pt x="609600" y="1036320"/>
                </a:lnTo>
                <a:lnTo>
                  <a:pt x="815340" y="1524000"/>
                </a:lnTo>
                <a:lnTo>
                  <a:pt x="1013460" y="899160"/>
                </a:lnTo>
                <a:lnTo>
                  <a:pt x="1219200" y="1005840"/>
                </a:lnTo>
                <a:lnTo>
                  <a:pt x="1432560" y="807720"/>
                </a:lnTo>
                <a:lnTo>
                  <a:pt x="1623060" y="1066800"/>
                </a:lnTo>
                <a:lnTo>
                  <a:pt x="1821180" y="739140"/>
                </a:lnTo>
                <a:lnTo>
                  <a:pt x="2026920" y="640080"/>
                </a:lnTo>
                <a:lnTo>
                  <a:pt x="2232660" y="853440"/>
                </a:lnTo>
                <a:lnTo>
                  <a:pt x="2446020" y="464820"/>
                </a:lnTo>
                <a:lnTo>
                  <a:pt x="2644140" y="571500"/>
                </a:lnTo>
                <a:lnTo>
                  <a:pt x="2849880" y="579120"/>
                </a:lnTo>
                <a:lnTo>
                  <a:pt x="3048000" y="754380"/>
                </a:lnTo>
                <a:lnTo>
                  <a:pt x="3246120" y="525780"/>
                </a:lnTo>
                <a:lnTo>
                  <a:pt x="4053840" y="342900"/>
                </a:lnTo>
                <a:lnTo>
                  <a:pt x="4465320" y="335280"/>
                </a:lnTo>
                <a:lnTo>
                  <a:pt x="4663440" y="266700"/>
                </a:lnTo>
                <a:lnTo>
                  <a:pt x="4663440" y="0"/>
                </a:lnTo>
                <a:lnTo>
                  <a:pt x="4465320" y="99060"/>
                </a:lnTo>
                <a:lnTo>
                  <a:pt x="4251960" y="83820"/>
                </a:lnTo>
                <a:lnTo>
                  <a:pt x="4046220" y="182880"/>
                </a:lnTo>
                <a:lnTo>
                  <a:pt x="3848100" y="182880"/>
                </a:lnTo>
                <a:lnTo>
                  <a:pt x="3649980" y="175260"/>
                </a:lnTo>
                <a:lnTo>
                  <a:pt x="3459480" y="152400"/>
                </a:lnTo>
                <a:lnTo>
                  <a:pt x="3253740" y="175260"/>
                </a:lnTo>
                <a:cubicBezTo>
                  <a:pt x="3045618" y="98178"/>
                  <a:pt x="3121133" y="99060"/>
                  <a:pt x="3040380" y="99060"/>
                </a:cubicBezTo>
                <a:lnTo>
                  <a:pt x="2834640" y="243840"/>
                </a:lnTo>
                <a:lnTo>
                  <a:pt x="2644140" y="289560"/>
                </a:lnTo>
                <a:lnTo>
                  <a:pt x="2430780" y="243840"/>
                </a:lnTo>
                <a:lnTo>
                  <a:pt x="2240280" y="114300"/>
                </a:lnTo>
                <a:lnTo>
                  <a:pt x="2026920" y="373380"/>
                </a:lnTo>
                <a:lnTo>
                  <a:pt x="1844040" y="518160"/>
                </a:lnTo>
                <a:lnTo>
                  <a:pt x="1615440" y="830580"/>
                </a:lnTo>
                <a:lnTo>
                  <a:pt x="1417320" y="586740"/>
                </a:lnTo>
                <a:lnTo>
                  <a:pt x="1219200" y="716280"/>
                </a:lnTo>
                <a:lnTo>
                  <a:pt x="1028700" y="822960"/>
                </a:lnTo>
                <a:lnTo>
                  <a:pt x="807720" y="213360"/>
                </a:lnTo>
                <a:lnTo>
                  <a:pt x="609600" y="777240"/>
                </a:lnTo>
                <a:lnTo>
                  <a:pt x="419100" y="944880"/>
                </a:lnTo>
                <a:lnTo>
                  <a:pt x="213360" y="449580"/>
                </a:lnTo>
                <a:lnTo>
                  <a:pt x="0" y="586740"/>
                </a:lnTo>
                <a:close/>
              </a:path>
            </a:pathLst>
          </a:custGeom>
          <a:solidFill>
            <a:srgbClr val="FFFF00"/>
          </a:solidFill>
          <a:ln w="9525" cap="flat" cmpd="sng">
            <a:noFill/>
            <a:prstDash val="solid"/>
            <a:round/>
            <a:headEnd/>
            <a:tailEnd/>
          </a:ln>
          <a:effectLst>
            <a:outerShdw dist="23000" dir="5400000" rotWithShape="0">
              <a:srgbClr val="000000">
                <a:alpha val="34998"/>
              </a:srgbClr>
            </a:outerShdw>
          </a:effectLst>
        </p:spPr>
        <p:txBody>
          <a:bodyPr anchor="ctr"/>
          <a:lstStyle/>
          <a:p>
            <a:pPr>
              <a:defRPr/>
            </a:pPr>
            <a:endParaRPr lang="en-GB">
              <a:latin typeface="Calibri" pitchFamily="34" charset="0"/>
              <a:ea typeface="ＭＳ Ｐゴシック" pitchFamily="34" charset="-128"/>
            </a:endParaRPr>
          </a:p>
        </p:txBody>
      </p:sp>
      <p:sp>
        <p:nvSpPr>
          <p:cNvPr id="10" name="Figura a mano libera 9"/>
          <p:cNvSpPr>
            <a:spLocks/>
          </p:cNvSpPr>
          <p:nvPr/>
        </p:nvSpPr>
        <p:spPr bwMode="auto">
          <a:xfrm>
            <a:off x="4305300" y="1837231"/>
            <a:ext cx="4664075" cy="3467100"/>
          </a:xfrm>
          <a:custGeom>
            <a:avLst/>
            <a:gdLst>
              <a:gd name="T0" fmla="*/ 0 w 4663440"/>
              <a:gd name="T1" fmla="*/ 2179320 h 3467100"/>
              <a:gd name="T2" fmla="*/ 205796 w 4663440"/>
              <a:gd name="T3" fmla="*/ 1363980 h 3467100"/>
              <a:gd name="T4" fmla="*/ 403970 w 4663440"/>
              <a:gd name="T5" fmla="*/ 3223260 h 3467100"/>
              <a:gd name="T6" fmla="*/ 617388 w 4663440"/>
              <a:gd name="T7" fmla="*/ 2788920 h 3467100"/>
              <a:gd name="T8" fmla="*/ 815562 w 4663440"/>
              <a:gd name="T9" fmla="*/ 220980 h 3467100"/>
              <a:gd name="T10" fmla="*/ 1021358 w 4663440"/>
              <a:gd name="T11" fmla="*/ 2225040 h 3467100"/>
              <a:gd name="T12" fmla="*/ 1219532 w 4663440"/>
              <a:gd name="T13" fmla="*/ 1104900 h 3467100"/>
              <a:gd name="T14" fmla="*/ 1417706 w 4663440"/>
              <a:gd name="T15" fmla="*/ 853440 h 3467100"/>
              <a:gd name="T16" fmla="*/ 1623502 w 4663440"/>
              <a:gd name="T17" fmla="*/ 3467100 h 3467100"/>
              <a:gd name="T18" fmla="*/ 1829298 w 4663440"/>
              <a:gd name="T19" fmla="*/ 662940 h 3467100"/>
              <a:gd name="T20" fmla="*/ 2035094 w 4663440"/>
              <a:gd name="T21" fmla="*/ 449580 h 3467100"/>
              <a:gd name="T22" fmla="*/ 2248512 w 4663440"/>
              <a:gd name="T23" fmla="*/ 175260 h 3467100"/>
              <a:gd name="T24" fmla="*/ 2439064 w 4663440"/>
              <a:gd name="T25" fmla="*/ 289560 h 3467100"/>
              <a:gd name="T26" fmla="*/ 2637238 w 4663440"/>
              <a:gd name="T27" fmla="*/ 289560 h 3467100"/>
              <a:gd name="T28" fmla="*/ 2850656 w 4663440"/>
              <a:gd name="T29" fmla="*/ 220980 h 3467100"/>
              <a:gd name="T30" fmla="*/ 3056452 w 4663440"/>
              <a:gd name="T31" fmla="*/ 38100 h 3467100"/>
              <a:gd name="T32" fmla="*/ 3254626 w 4663440"/>
              <a:gd name="T33" fmla="*/ 152400 h 3467100"/>
              <a:gd name="T34" fmla="*/ 3460422 w 4663440"/>
              <a:gd name="T35" fmla="*/ 106680 h 3467100"/>
              <a:gd name="T36" fmla="*/ 3658595 w 4663440"/>
              <a:gd name="T37" fmla="*/ 152400 h 3467100"/>
              <a:gd name="T38" fmla="*/ 3856769 w 4663440"/>
              <a:gd name="T39" fmla="*/ 152400 h 3467100"/>
              <a:gd name="T40" fmla="*/ 4054943 w 4663440"/>
              <a:gd name="T41" fmla="*/ 144780 h 3467100"/>
              <a:gd name="T42" fmla="*/ 4268362 w 4663440"/>
              <a:gd name="T43" fmla="*/ 45720 h 3467100"/>
              <a:gd name="T44" fmla="*/ 4466536 w 4663440"/>
              <a:gd name="T45" fmla="*/ 68580 h 3467100"/>
              <a:gd name="T46" fmla="*/ 4664710 w 4663440"/>
              <a:gd name="T47" fmla="*/ 0 h 3467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63440" h="3467100">
                <a:moveTo>
                  <a:pt x="0" y="2179320"/>
                </a:moveTo>
                <a:lnTo>
                  <a:pt x="205740" y="1363980"/>
                </a:lnTo>
                <a:lnTo>
                  <a:pt x="403860" y="3223260"/>
                </a:lnTo>
                <a:lnTo>
                  <a:pt x="617220" y="2788920"/>
                </a:lnTo>
                <a:lnTo>
                  <a:pt x="815340" y="220980"/>
                </a:lnTo>
                <a:lnTo>
                  <a:pt x="1021080" y="2225040"/>
                </a:lnTo>
                <a:lnTo>
                  <a:pt x="1219200" y="1104900"/>
                </a:lnTo>
                <a:lnTo>
                  <a:pt x="1417320" y="853440"/>
                </a:lnTo>
                <a:lnTo>
                  <a:pt x="1623060" y="3467100"/>
                </a:lnTo>
                <a:lnTo>
                  <a:pt x="1828800" y="662940"/>
                </a:lnTo>
                <a:lnTo>
                  <a:pt x="2034540" y="449580"/>
                </a:lnTo>
                <a:lnTo>
                  <a:pt x="2247900" y="175260"/>
                </a:lnTo>
                <a:lnTo>
                  <a:pt x="2438400" y="289560"/>
                </a:lnTo>
                <a:lnTo>
                  <a:pt x="2636520" y="289560"/>
                </a:lnTo>
                <a:lnTo>
                  <a:pt x="2849880" y="220980"/>
                </a:lnTo>
                <a:lnTo>
                  <a:pt x="3055620" y="38100"/>
                </a:lnTo>
                <a:lnTo>
                  <a:pt x="3253740" y="152400"/>
                </a:lnTo>
                <a:lnTo>
                  <a:pt x="3459480" y="106680"/>
                </a:lnTo>
                <a:lnTo>
                  <a:pt x="3657600" y="152400"/>
                </a:lnTo>
                <a:lnTo>
                  <a:pt x="3855720" y="152400"/>
                </a:lnTo>
                <a:lnTo>
                  <a:pt x="4053840" y="144780"/>
                </a:lnTo>
                <a:lnTo>
                  <a:pt x="4267200" y="45720"/>
                </a:lnTo>
                <a:lnTo>
                  <a:pt x="4465320" y="68580"/>
                </a:lnTo>
                <a:lnTo>
                  <a:pt x="4663440" y="0"/>
                </a:lnTo>
              </a:path>
            </a:pathLst>
          </a:custGeom>
          <a:noFill/>
          <a:ln w="38100" cap="flat" cmpd="sng">
            <a:solidFill>
              <a:srgbClr val="FF0000"/>
            </a:solidFill>
            <a:prstDash val="solid"/>
            <a:round/>
            <a:headEnd/>
            <a:tailEnd/>
          </a:ln>
          <a:effectLst>
            <a:outerShdw dist="20000" dir="5400000" rotWithShape="0">
              <a:srgbClr val="000000">
                <a:alpha val="37999"/>
              </a:srgbClr>
            </a:outerShdw>
          </a:effectLst>
        </p:spPr>
        <p:txBody>
          <a:bodyPr anchor="ctr"/>
          <a:lstStyle/>
          <a:p>
            <a:pPr>
              <a:defRPr/>
            </a:pPr>
            <a:endParaRPr lang="en-GB">
              <a:latin typeface="Calibri" pitchFamily="34" charset="0"/>
              <a:ea typeface="ＭＳ Ｐゴシック" pitchFamily="34" charset="-128"/>
            </a:endParaRPr>
          </a:p>
        </p:txBody>
      </p:sp>
      <p:sp>
        <p:nvSpPr>
          <p:cNvPr id="11" name="Rettangolo 10"/>
          <p:cNvSpPr>
            <a:spLocks noChangeArrowheads="1"/>
          </p:cNvSpPr>
          <p:nvPr/>
        </p:nvSpPr>
        <p:spPr bwMode="auto">
          <a:xfrm>
            <a:off x="6746875" y="4504231"/>
            <a:ext cx="203200" cy="415925"/>
          </a:xfrm>
          <a:prstGeom prst="rect">
            <a:avLst/>
          </a:prstGeom>
          <a:solidFill>
            <a:srgbClr val="FFFF00"/>
          </a:soli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itchFamily="34" charset="0"/>
            </a:endParaRPr>
          </a:p>
        </p:txBody>
      </p:sp>
      <p:cxnSp>
        <p:nvCxnSpPr>
          <p:cNvPr id="12" name="Connettore 1 11"/>
          <p:cNvCxnSpPr>
            <a:cxnSpLocks noChangeShapeType="1"/>
          </p:cNvCxnSpPr>
          <p:nvPr/>
        </p:nvCxnSpPr>
        <p:spPr bwMode="auto">
          <a:xfrm flipV="1">
            <a:off x="6746875" y="5029693"/>
            <a:ext cx="206375" cy="1588"/>
          </a:xfrm>
          <a:prstGeom prst="line">
            <a:avLst/>
          </a:prstGeom>
          <a:noFill/>
          <a:ln w="5715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2" name="CasellaDiTesto 1">
            <a:extLst>
              <a:ext uri="{FF2B5EF4-FFF2-40B4-BE49-F238E27FC236}">
                <a16:creationId xmlns:a16="http://schemas.microsoft.com/office/drawing/2014/main" id="{D3F90AD8-522B-83BC-63C5-1FE91BD2DBA5}"/>
              </a:ext>
            </a:extLst>
          </p:cNvPr>
          <p:cNvSpPr txBox="1"/>
          <p:nvPr/>
        </p:nvSpPr>
        <p:spPr>
          <a:xfrm>
            <a:off x="0" y="3838907"/>
            <a:ext cx="3833813" cy="1815882"/>
          </a:xfrm>
          <a:prstGeom prst="rect">
            <a:avLst/>
          </a:prstGeom>
          <a:noFill/>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How is it possible to postulate a primitive mantle origin for these compositions?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1" grpId="0" animBg="1"/>
      <p:bldP spid="2" grpId="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371475" y="1702535"/>
            <a:ext cx="8401050" cy="3570288"/>
          </a:xfrm>
          <a:prstGeom prst="rect">
            <a:avLst/>
          </a:prstGeom>
          <a:noFill/>
          <a:ln w="9525">
            <a:noFill/>
            <a:miter lim="800000"/>
            <a:headEnd/>
            <a:tailEnd/>
          </a:ln>
          <a:effectLst/>
        </p:spPr>
        <p:txBody>
          <a:bodyPr wrap="square">
            <a:spAutoFit/>
          </a:bodyPr>
          <a:lstStyle/>
          <a:p>
            <a:pPr algn="l">
              <a:defRPr/>
            </a:pP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Early workers assumed high </a:t>
            </a:r>
            <a:r>
              <a:rPr lang="en-GB" sz="3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He for high </a:t>
            </a:r>
            <a:r>
              <a:rPr lang="en-GB" sz="3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3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He (therefore undegassed and, consequentially, primitive mantle), rather than low </a:t>
            </a:r>
            <a:r>
              <a:rPr lang="en-GB" sz="3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He.</a:t>
            </a:r>
            <a:endParaRPr lang="en-GB" sz="3000" dirty="0">
              <a:solidFill>
                <a:schemeClr val="bg1"/>
              </a:solidFill>
              <a:latin typeface="Calibri" pitchFamily="34" charset="0"/>
              <a:ea typeface="ＭＳ Ｐゴシック" pitchFamily="34" charset="-128"/>
            </a:endParaRPr>
          </a:p>
          <a:p>
            <a:pPr algn="l">
              <a:defRPr/>
            </a:pPr>
            <a:endParaRPr lang="en-GB" sz="1600" dirty="0">
              <a:solidFill>
                <a:schemeClr val="bg1"/>
              </a:solidFill>
              <a:effectLst>
                <a:outerShdw blurRad="38100" dist="38100" dir="2700000" algn="tl">
                  <a:srgbClr val="000000"/>
                </a:outerShdw>
              </a:effectLst>
              <a:latin typeface="Calibri" pitchFamily="34" charset="0"/>
              <a:ea typeface="ＭＳ Ｐゴシック" pitchFamily="34" charset="-128"/>
            </a:endParaRPr>
          </a:p>
          <a:p>
            <a:pPr algn="l">
              <a:defRPr/>
            </a:pP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High</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3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He/</a:t>
            </a:r>
            <a:r>
              <a:rPr lang="en-GB" sz="3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He (up to 50 Ra) has been found in UHP crustal terranes, in Baffin Bay depleted picrites, Lau back-arc basalts, South Arc basalts, </a:t>
            </a:r>
            <a:r>
              <a:rPr lang="en-GB" sz="3000" dirty="0" err="1">
                <a:solidFill>
                  <a:schemeClr val="bg1"/>
                </a:solidFill>
                <a:effectLst>
                  <a:outerShdw blurRad="38100" dist="38100" dir="2700000" algn="tl">
                    <a:srgbClr val="000000"/>
                  </a:outerShdw>
                </a:effectLst>
                <a:latin typeface="Calibri" pitchFamily="34" charset="0"/>
                <a:ea typeface="ＭＳ Ｐゴシック" pitchFamily="34" charset="-128"/>
              </a:rPr>
              <a:t>dunite</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 cumulates,</a:t>
            </a:r>
            <a:r>
              <a:rPr lang="en-GB" sz="28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and</a:t>
            </a: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other</a:t>
            </a: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altLang="it-IT" sz="30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000" dirty="0">
                <a:solidFill>
                  <a:schemeClr val="bg1"/>
                </a:solidFill>
                <a:effectLst>
                  <a:outerShdw blurRad="38100" dist="38100" dir="2700000" algn="tl">
                    <a:srgbClr val="000000"/>
                  </a:outerShdw>
                </a:effectLst>
                <a:latin typeface="Calibri" pitchFamily="34" charset="0"/>
                <a:ea typeface="ＭＳ Ｐゴシック" pitchFamily="34" charset="-128"/>
              </a:rPr>
              <a:t>not-Hot-Spot</a:t>
            </a:r>
            <a:r>
              <a:rPr lang="en-GB" altLang="it-IT" sz="30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altLang="ja-JP" sz="18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altLang="ja-JP" sz="3000" dirty="0">
                <a:solidFill>
                  <a:schemeClr val="bg1"/>
                </a:solidFill>
                <a:effectLst>
                  <a:outerShdw blurRad="38100" dist="38100" dir="2700000" algn="tl">
                    <a:srgbClr val="000000"/>
                  </a:outerShdw>
                </a:effectLst>
                <a:latin typeface="Calibri" pitchFamily="34" charset="0"/>
                <a:ea typeface="ＭＳ Ｐゴシック" pitchFamily="34" charset="-128"/>
              </a:rPr>
              <a:t>low</a:t>
            </a: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altLang="ja-JP" sz="3000" baseline="300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altLang="ja-JP" sz="3000" dirty="0">
                <a:solidFill>
                  <a:schemeClr val="bg1"/>
                </a:solidFill>
                <a:effectLst>
                  <a:outerShdw blurRad="38100" dist="38100" dir="2700000" algn="tl">
                    <a:srgbClr val="000000"/>
                  </a:outerShdw>
                </a:effectLst>
                <a:latin typeface="Calibri" pitchFamily="34" charset="0"/>
                <a:ea typeface="ＭＳ Ｐゴシック" pitchFamily="34" charset="-128"/>
              </a:rPr>
              <a:t>He cases.</a:t>
            </a:r>
            <a:endParaRPr lang="en-GB" sz="30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101600" y="1306029"/>
            <a:ext cx="3632199" cy="2554545"/>
          </a:xfrm>
          <a:prstGeom prst="rect">
            <a:avLst/>
          </a:prstGeom>
          <a:noFill/>
          <a:ln w="9525">
            <a:noFill/>
            <a:miter lim="800000"/>
            <a:headEnd/>
            <a:tailEnd/>
          </a:ln>
        </p:spPr>
        <p:txBody>
          <a:bodyPr wrap="square">
            <a:spAutoFit/>
          </a:bodyPr>
          <a:lstStyle/>
          <a:p>
            <a:pPr algn="l">
              <a:defRPr/>
            </a:pPr>
            <a:r>
              <a:rPr lang="en-GB" sz="32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Helium and Carbon are absolutely incompatible in mantle silicate mineral structure.</a:t>
            </a:r>
          </a:p>
        </p:txBody>
      </p:sp>
      <p:sp>
        <p:nvSpPr>
          <p:cNvPr id="5" name="Text Box 3"/>
          <p:cNvSpPr txBox="1">
            <a:spLocks noChangeArrowheads="1"/>
          </p:cNvSpPr>
          <p:nvPr/>
        </p:nvSpPr>
        <p:spPr bwMode="auto">
          <a:xfrm>
            <a:off x="81724" y="4100029"/>
            <a:ext cx="3899726" cy="1570037"/>
          </a:xfrm>
          <a:prstGeom prst="rect">
            <a:avLst/>
          </a:prstGeom>
          <a:noFill/>
          <a:ln w="9525">
            <a:noFill/>
            <a:miter lim="800000"/>
            <a:headEnd/>
            <a:tailEnd/>
          </a:ln>
        </p:spPr>
        <p:txBody>
          <a:bodyPr wrap="square">
            <a:spAutoFit/>
          </a:bodyPr>
          <a:lstStyle/>
          <a:p>
            <a:pPr algn="l">
              <a:defRPr/>
            </a:pPr>
            <a:r>
              <a:rPr lang="en-GB" sz="32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MM</a:t>
            </a:r>
            <a:r>
              <a:rPr lang="en-GB" sz="320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 </a:t>
            </a:r>
            <a:r>
              <a:rPr lang="en-GB" sz="3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 MORB Mantle</a:t>
            </a:r>
          </a:p>
          <a:p>
            <a:pPr algn="l">
              <a:defRPr/>
            </a:pPr>
            <a:r>
              <a:rPr lang="en-GB" sz="3200">
                <a:solidFill>
                  <a:srgbClr val="FFFF00"/>
                </a:solidFill>
                <a:effectLst>
                  <a:outerShdw blurRad="38100" dist="38100" dir="2700000" algn="tl">
                    <a:srgbClr val="000000">
                      <a:alpha val="43137"/>
                    </a:srgbClr>
                  </a:outerShdw>
                </a:effectLst>
                <a:latin typeface="Calibri" pitchFamily="34" charset="0"/>
                <a:ea typeface="ＭＳ Ｐゴシック" pitchFamily="34" charset="-128"/>
              </a:rPr>
              <a:t>PM</a:t>
            </a:r>
            <a:r>
              <a:rPr lang="en-GB" sz="320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 </a:t>
            </a:r>
            <a:r>
              <a:rPr lang="en-GB" sz="300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 Plume (or Primordial) Mantle</a:t>
            </a:r>
          </a:p>
        </p:txBody>
      </p:sp>
      <p:pic>
        <p:nvPicPr>
          <p:cNvPr id="6" name="Picture 2"/>
          <p:cNvPicPr>
            <a:picLocks noChangeAspect="1" noChangeArrowheads="1"/>
          </p:cNvPicPr>
          <p:nvPr/>
        </p:nvPicPr>
        <p:blipFill>
          <a:blip r:embed="rId3" cstate="print"/>
          <a:srcRect l="12646" t="17500" r="43555" b="13333"/>
          <a:stretch>
            <a:fillRect/>
          </a:stretch>
        </p:blipFill>
        <p:spPr bwMode="auto">
          <a:xfrm>
            <a:off x="3832225" y="1320313"/>
            <a:ext cx="5311775" cy="4914900"/>
          </a:xfrm>
          <a:prstGeom prst="rect">
            <a:avLst/>
          </a:prstGeom>
          <a:noFill/>
          <a:ln w="9525">
            <a:noFill/>
            <a:miter lim="800000"/>
            <a:headEnd/>
            <a:tailEnd/>
          </a:ln>
        </p:spPr>
      </p:pic>
      <p:sp>
        <p:nvSpPr>
          <p:cNvPr id="7" name="CasellaDiTesto 6"/>
          <p:cNvSpPr txBox="1">
            <a:spLocks noChangeArrowheads="1"/>
          </p:cNvSpPr>
          <p:nvPr/>
        </p:nvSpPr>
        <p:spPr bwMode="auto">
          <a:xfrm>
            <a:off x="0" y="5727093"/>
            <a:ext cx="3821113" cy="646112"/>
          </a:xfrm>
          <a:prstGeom prst="rect">
            <a:avLst/>
          </a:prstGeom>
          <a:noFill/>
          <a:ln w="9525">
            <a:noFill/>
            <a:miter lim="800000"/>
            <a:headEnd/>
            <a:tailEnd/>
          </a:ln>
        </p:spPr>
        <p:txBody>
          <a:bodyPr wrap="square">
            <a:spAutoFit/>
          </a:bodyPr>
          <a:lstStyle/>
          <a:p>
            <a:pPr algn="l">
              <a:defRPr/>
            </a:pP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Anderson, 1998 (Proc. Natl. Acad. Sci., 95, 4822-4827)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101600" y="1341198"/>
            <a:ext cx="3765549" cy="2062162"/>
          </a:xfrm>
          <a:prstGeom prst="rect">
            <a:avLst/>
          </a:prstGeom>
          <a:noFill/>
          <a:ln w="9525">
            <a:noFill/>
            <a:miter lim="800000"/>
            <a:headEnd/>
            <a:tailEnd/>
          </a:ln>
        </p:spPr>
        <p:txBody>
          <a:bodyPr wrap="square">
            <a:spAutoFit/>
          </a:bodyPr>
          <a:lstStyle/>
          <a:p>
            <a:pPr algn="l">
              <a:defRPr/>
            </a:pPr>
            <a:r>
              <a:rPr lang="en-GB" sz="3200" baseline="30000" dirty="0">
                <a:solidFill>
                  <a:srgbClr val="FFFF00"/>
                </a:solidFill>
                <a:effectLst>
                  <a:outerShdw blurRad="38100" dist="38100" dir="2700000" algn="tl">
                    <a:srgbClr val="000000"/>
                  </a:outerShdw>
                </a:effectLst>
                <a:latin typeface="Calibri" pitchFamily="34" charset="0"/>
              </a:rPr>
              <a:t>3</a:t>
            </a:r>
            <a:r>
              <a:rPr lang="en-GB" sz="3200" dirty="0">
                <a:solidFill>
                  <a:srgbClr val="FFFF00"/>
                </a:solidFill>
                <a:effectLst>
                  <a:outerShdw blurRad="38100" dist="38100" dir="2700000" algn="tl">
                    <a:srgbClr val="000000"/>
                  </a:outerShdw>
                </a:effectLst>
                <a:latin typeface="Calibri" pitchFamily="34" charset="0"/>
              </a:rPr>
              <a:t>He/CO</a:t>
            </a:r>
            <a:r>
              <a:rPr lang="en-GB" sz="3200" baseline="-25000" dirty="0">
                <a:solidFill>
                  <a:srgbClr val="FFFF00"/>
                </a:solidFill>
                <a:effectLst>
                  <a:outerShdw blurRad="38100" dist="38100" dir="2700000" algn="tl">
                    <a:srgbClr val="000000"/>
                  </a:outerShdw>
                </a:effectLst>
                <a:latin typeface="Calibri" pitchFamily="34" charset="0"/>
              </a:rPr>
              <a:t>2</a:t>
            </a:r>
            <a:r>
              <a:rPr lang="en-GB" sz="3200" dirty="0">
                <a:solidFill>
                  <a:srgbClr val="FFFF00"/>
                </a:solidFill>
                <a:effectLst>
                  <a:outerShdw blurRad="38100" dist="38100" dir="2700000" algn="tl">
                    <a:srgbClr val="000000"/>
                  </a:outerShdw>
                </a:effectLst>
                <a:latin typeface="Calibri" pitchFamily="34" charset="0"/>
              </a:rPr>
              <a:t>  is ±the same for OIB and MORB. </a:t>
            </a:r>
            <a:r>
              <a:rPr lang="en-GB" sz="3200" baseline="30000" dirty="0">
                <a:solidFill>
                  <a:srgbClr val="FFFF00"/>
                </a:solidFill>
                <a:effectLst>
                  <a:outerShdw blurRad="38100" dist="38100" dir="2700000" algn="tl">
                    <a:srgbClr val="000000"/>
                  </a:outerShdw>
                </a:effectLst>
                <a:latin typeface="Calibri" pitchFamily="34" charset="0"/>
              </a:rPr>
              <a:t>4</a:t>
            </a:r>
            <a:r>
              <a:rPr lang="en-GB" sz="3200" dirty="0">
                <a:solidFill>
                  <a:srgbClr val="FFFF00"/>
                </a:solidFill>
                <a:effectLst>
                  <a:outerShdw blurRad="38100" dist="38100" dir="2700000" algn="tl">
                    <a:srgbClr val="000000"/>
                  </a:outerShdw>
                </a:effectLst>
                <a:latin typeface="Calibri" pitchFamily="34" charset="0"/>
              </a:rPr>
              <a:t>He/CO</a:t>
            </a:r>
            <a:r>
              <a:rPr lang="en-GB" sz="3200" baseline="-25000" dirty="0">
                <a:solidFill>
                  <a:srgbClr val="FFFF00"/>
                </a:solidFill>
                <a:effectLst>
                  <a:outerShdw blurRad="38100" dist="38100" dir="2700000" algn="tl">
                    <a:srgbClr val="000000"/>
                  </a:outerShdw>
                </a:effectLst>
                <a:latin typeface="Calibri" pitchFamily="34" charset="0"/>
              </a:rPr>
              <a:t>2 </a:t>
            </a:r>
            <a:r>
              <a:rPr lang="en-GB" sz="3200" dirty="0">
                <a:solidFill>
                  <a:srgbClr val="FFFF00"/>
                </a:solidFill>
                <a:effectLst>
                  <a:outerShdw blurRad="38100" dist="38100" dir="2700000" algn="tl">
                    <a:srgbClr val="000000"/>
                  </a:outerShdw>
                </a:effectLst>
                <a:latin typeface="Calibri" pitchFamily="34" charset="0"/>
              </a:rPr>
              <a:t>is higher for MORB.</a:t>
            </a:r>
            <a:endParaRPr lang="en-GB" sz="2800" dirty="0">
              <a:solidFill>
                <a:schemeClr val="bg1"/>
              </a:solidFill>
              <a:effectLst>
                <a:outerShdw blurRad="38100" dist="38100" dir="2700000" algn="tl">
                  <a:srgbClr val="000000"/>
                </a:outerShdw>
              </a:effectLst>
              <a:latin typeface="Calibri" pitchFamily="34" charset="0"/>
            </a:endParaRPr>
          </a:p>
        </p:txBody>
      </p:sp>
      <p:sp>
        <p:nvSpPr>
          <p:cNvPr id="5" name="Text Box 3"/>
          <p:cNvSpPr txBox="1">
            <a:spLocks noChangeArrowheads="1"/>
          </p:cNvSpPr>
          <p:nvPr/>
        </p:nvSpPr>
        <p:spPr bwMode="auto">
          <a:xfrm>
            <a:off x="101600" y="3587631"/>
            <a:ext cx="3765549" cy="1815882"/>
          </a:xfrm>
          <a:prstGeom prst="rect">
            <a:avLst/>
          </a:prstGeom>
          <a:noFill/>
          <a:ln w="9525">
            <a:noFill/>
            <a:miter lim="800000"/>
            <a:headEnd/>
            <a:tailEnd/>
          </a:ln>
        </p:spPr>
        <p:txBody>
          <a:bodyPr wrap="square">
            <a:spAutoFit/>
          </a:bodyPr>
          <a:lstStyle/>
          <a:p>
            <a:pPr algn="l">
              <a:defRPr/>
            </a:pPr>
            <a:r>
              <a:rPr lang="en-GB" sz="28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This supports the idea that </a:t>
            </a:r>
            <a:r>
              <a:rPr lang="en-GB" sz="2800" baseline="300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4</a:t>
            </a:r>
            <a:r>
              <a:rPr lang="en-GB" sz="28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He is responsible for MORB-OIB differences, not </a:t>
            </a:r>
            <a:r>
              <a:rPr lang="en-GB" sz="2800" baseline="300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3</a:t>
            </a:r>
            <a:r>
              <a:rPr lang="en-GB" sz="2800" dirty="0">
                <a:solidFill>
                  <a:schemeClr val="bg1"/>
                </a:solidFill>
                <a:effectLst>
                  <a:outerShdw blurRad="38100" dist="38100" dir="2700000" algn="tl">
                    <a:srgbClr val="000000">
                      <a:alpha val="43137"/>
                    </a:srgbClr>
                  </a:outerShdw>
                </a:effectLst>
                <a:latin typeface="Calibri" pitchFamily="34" charset="0"/>
                <a:ea typeface="ＭＳ Ｐゴシック" pitchFamily="34" charset="-128"/>
              </a:rPr>
              <a:t>He!</a:t>
            </a:r>
          </a:p>
        </p:txBody>
      </p:sp>
      <p:pic>
        <p:nvPicPr>
          <p:cNvPr id="6" name="Picture 2"/>
          <p:cNvPicPr>
            <a:picLocks noChangeAspect="1" noChangeArrowheads="1"/>
          </p:cNvPicPr>
          <p:nvPr/>
        </p:nvPicPr>
        <p:blipFill>
          <a:blip r:embed="rId3" cstate="print"/>
          <a:srcRect l="12646" t="17500" r="43555" b="13333"/>
          <a:stretch>
            <a:fillRect/>
          </a:stretch>
        </p:blipFill>
        <p:spPr bwMode="auto">
          <a:xfrm>
            <a:off x="3832225" y="1320313"/>
            <a:ext cx="5311775" cy="4914900"/>
          </a:xfrm>
          <a:prstGeom prst="rect">
            <a:avLst/>
          </a:prstGeom>
          <a:noFill/>
          <a:ln w="9525">
            <a:noFill/>
            <a:miter lim="800000"/>
            <a:headEnd/>
            <a:tailEnd/>
          </a:ln>
        </p:spPr>
      </p:pic>
      <p:cxnSp>
        <p:nvCxnSpPr>
          <p:cNvPr id="8" name="Connettore 1 7"/>
          <p:cNvCxnSpPr>
            <a:cxnSpLocks noChangeShapeType="1"/>
          </p:cNvCxnSpPr>
          <p:nvPr/>
        </p:nvCxnSpPr>
        <p:spPr bwMode="auto">
          <a:xfrm>
            <a:off x="3943350" y="4248030"/>
            <a:ext cx="5143500" cy="1587"/>
          </a:xfrm>
          <a:prstGeom prst="line">
            <a:avLst/>
          </a:prstGeom>
          <a:noFill/>
          <a:ln w="28575">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9" name="Connettore 1 8"/>
          <p:cNvCxnSpPr>
            <a:cxnSpLocks noChangeShapeType="1"/>
          </p:cNvCxnSpPr>
          <p:nvPr/>
        </p:nvCxnSpPr>
        <p:spPr bwMode="auto">
          <a:xfrm>
            <a:off x="3943350" y="3944817"/>
            <a:ext cx="5143500" cy="1588"/>
          </a:xfrm>
          <a:prstGeom prst="line">
            <a:avLst/>
          </a:prstGeom>
          <a:noFill/>
          <a:ln w="28575">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10" name="CasellaDiTesto 9"/>
          <p:cNvSpPr txBox="1">
            <a:spLocks noChangeArrowheads="1"/>
          </p:cNvSpPr>
          <p:nvPr/>
        </p:nvSpPr>
        <p:spPr bwMode="auto">
          <a:xfrm>
            <a:off x="0" y="5727093"/>
            <a:ext cx="3821113" cy="646112"/>
          </a:xfrm>
          <a:prstGeom prst="rect">
            <a:avLst/>
          </a:prstGeom>
          <a:noFill/>
          <a:ln w="9525">
            <a:noFill/>
            <a:miter lim="800000"/>
            <a:headEnd/>
            <a:tailEnd/>
          </a:ln>
        </p:spPr>
        <p:txBody>
          <a:bodyPr wrap="square">
            <a:spAutoFit/>
          </a:bodyPr>
          <a:lstStyle/>
          <a:p>
            <a:pPr algn="l">
              <a:defRPr/>
            </a:pP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Anderson, 1998 (Proc. Natl. Acad. Sci., 95, 4822-4827)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12646" t="17500" r="43555" b="13333"/>
          <a:stretch>
            <a:fillRect/>
          </a:stretch>
        </p:blipFill>
        <p:spPr bwMode="auto">
          <a:xfrm>
            <a:off x="3832225" y="1320313"/>
            <a:ext cx="5311775" cy="4914900"/>
          </a:xfrm>
          <a:prstGeom prst="rect">
            <a:avLst/>
          </a:prstGeom>
          <a:noFill/>
          <a:ln w="9525">
            <a:noFill/>
            <a:miter lim="800000"/>
            <a:headEnd/>
            <a:tailEnd/>
          </a:ln>
        </p:spPr>
      </p:pic>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101600" y="1376367"/>
            <a:ext cx="3765549" cy="2554287"/>
          </a:xfrm>
          <a:prstGeom prst="rect">
            <a:avLst/>
          </a:prstGeom>
          <a:noFill/>
          <a:ln w="9525">
            <a:noFill/>
            <a:miter lim="800000"/>
            <a:headEnd/>
            <a:tailEnd/>
          </a:ln>
        </p:spPr>
        <p:txBody>
          <a:bodyPr wrap="square">
            <a:spAutoFit/>
          </a:bodyPr>
          <a:lstStyle/>
          <a:p>
            <a:pPr algn="l">
              <a:defRPr/>
            </a:pP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Note also the He absolute abundance in MM and PM…</a:t>
            </a:r>
            <a:endParaRPr lang="en-GB" sz="36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cxnSp>
        <p:nvCxnSpPr>
          <p:cNvPr id="5" name="Connettore 1 4"/>
          <p:cNvCxnSpPr>
            <a:cxnSpLocks noChangeShapeType="1"/>
          </p:cNvCxnSpPr>
          <p:nvPr/>
        </p:nvCxnSpPr>
        <p:spPr bwMode="auto">
          <a:xfrm>
            <a:off x="3943350" y="4551486"/>
            <a:ext cx="5143500" cy="1588"/>
          </a:xfrm>
          <a:prstGeom prst="line">
            <a:avLst/>
          </a:prstGeom>
          <a:noFill/>
          <a:ln w="28575">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6" name="Text Box 3"/>
          <p:cNvSpPr txBox="1">
            <a:spLocks noChangeArrowheads="1"/>
          </p:cNvSpPr>
          <p:nvPr/>
        </p:nvSpPr>
        <p:spPr bwMode="auto">
          <a:xfrm>
            <a:off x="101600" y="4170367"/>
            <a:ext cx="3765549" cy="1323975"/>
          </a:xfrm>
          <a:prstGeom prst="rect">
            <a:avLst/>
          </a:prstGeom>
          <a:noFill/>
          <a:ln w="9525">
            <a:noFill/>
            <a:miter lim="800000"/>
            <a:headEnd/>
            <a:tailEnd/>
          </a:ln>
        </p:spPr>
        <p:txBody>
          <a:bodyPr wrap="square">
            <a:spAutoFit/>
          </a:bodyPr>
          <a:lstStyle/>
          <a:p>
            <a:pPr algn="l">
              <a:defRPr/>
            </a:pP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…and the </a:t>
            </a:r>
            <a:r>
              <a:rPr lang="en-GB" sz="40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He content</a:t>
            </a:r>
            <a:endParaRPr lang="en-GB" sz="36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cxnSp>
        <p:nvCxnSpPr>
          <p:cNvPr id="7" name="Connettore 1 6"/>
          <p:cNvCxnSpPr>
            <a:cxnSpLocks noChangeShapeType="1"/>
          </p:cNvCxnSpPr>
          <p:nvPr/>
        </p:nvCxnSpPr>
        <p:spPr bwMode="auto">
          <a:xfrm>
            <a:off x="3943350" y="5086474"/>
            <a:ext cx="5143500" cy="1587"/>
          </a:xfrm>
          <a:prstGeom prst="line">
            <a:avLst/>
          </a:prstGeom>
          <a:noFill/>
          <a:ln w="28575">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10" name="CasellaDiTesto 9"/>
          <p:cNvSpPr txBox="1">
            <a:spLocks noChangeArrowheads="1"/>
          </p:cNvSpPr>
          <p:nvPr/>
        </p:nvSpPr>
        <p:spPr bwMode="auto">
          <a:xfrm>
            <a:off x="0" y="5727093"/>
            <a:ext cx="3821113" cy="646112"/>
          </a:xfrm>
          <a:prstGeom prst="rect">
            <a:avLst/>
          </a:prstGeom>
          <a:noFill/>
          <a:ln w="9525">
            <a:noFill/>
            <a:miter lim="800000"/>
            <a:headEnd/>
            <a:tailEnd/>
          </a:ln>
        </p:spPr>
        <p:txBody>
          <a:bodyPr wrap="square">
            <a:spAutoFit/>
          </a:bodyPr>
          <a:lstStyle/>
          <a:p>
            <a:pPr algn="l">
              <a:defRPr/>
            </a:pPr>
            <a:r>
              <a:rPr lang="en-GB" sz="1800" dirty="0">
                <a:solidFill>
                  <a:schemeClr val="bg1"/>
                </a:solidFill>
                <a:effectLst>
                  <a:outerShdw blurRad="38100" dist="38100" dir="2700000" algn="tl">
                    <a:srgbClr val="000000"/>
                  </a:outerShdw>
                </a:effectLst>
                <a:latin typeface="Calibri" pitchFamily="34" charset="0"/>
                <a:ea typeface="ＭＳ Ｐゴシック" pitchFamily="34" charset="-128"/>
              </a:rPr>
              <a:t>Anderson, 1998 (Proc. Natl. Acad. Sci., 95, 4822-4827)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 name="Text Box 4"/>
          <p:cNvSpPr txBox="1">
            <a:spLocks noChangeArrowheads="1"/>
          </p:cNvSpPr>
          <p:nvPr/>
        </p:nvSpPr>
        <p:spPr bwMode="auto">
          <a:xfrm>
            <a:off x="0" y="774700"/>
            <a:ext cx="9144000" cy="535531"/>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U-Th-He System</a:t>
            </a:r>
          </a:p>
        </p:txBody>
      </p:sp>
      <p:sp>
        <p:nvSpPr>
          <p:cNvPr id="4" name="Text Box 3"/>
          <p:cNvSpPr txBox="1">
            <a:spLocks noChangeArrowheads="1"/>
          </p:cNvSpPr>
          <p:nvPr/>
        </p:nvSpPr>
        <p:spPr bwMode="auto">
          <a:xfrm>
            <a:off x="371475" y="1245013"/>
            <a:ext cx="8401050" cy="2862322"/>
          </a:xfrm>
          <a:prstGeom prst="rect">
            <a:avLst/>
          </a:prstGeom>
          <a:noFill/>
          <a:ln w="9525">
            <a:noFill/>
            <a:miter lim="800000"/>
            <a:headEnd/>
            <a:tailEnd/>
          </a:ln>
        </p:spPr>
        <p:txBody>
          <a:bodyPr wrap="square">
            <a:spAutoFit/>
          </a:bodyPr>
          <a:lstStyle/>
          <a:p>
            <a:pPr algn="ctr">
              <a:spcAft>
                <a:spcPts val="1800"/>
              </a:spcAft>
              <a:defRPr/>
            </a:pPr>
            <a:r>
              <a:rPr lang="en-GB" sz="3600" dirty="0">
                <a:solidFill>
                  <a:schemeClr val="bg1"/>
                </a:solidFill>
                <a:effectLst>
                  <a:outerShdw blurRad="38100" dist="38100" dir="2700000" algn="tl">
                    <a:srgbClr val="000000"/>
                  </a:outerShdw>
                </a:effectLst>
                <a:latin typeface="Calibri" pitchFamily="34" charset="0"/>
                <a:ea typeface="ＭＳ Ｐゴシック" pitchFamily="34" charset="-128"/>
              </a:rPr>
              <a:t>What should be clear is that:</a:t>
            </a:r>
          </a:p>
          <a:p>
            <a:pPr>
              <a:defRPr/>
            </a:pPr>
            <a:endParaRPr lang="en-GB" sz="900" dirty="0">
              <a:solidFill>
                <a:schemeClr val="bg1"/>
              </a:solidFill>
              <a:effectLst>
                <a:outerShdw blurRad="38100" dist="38100" dir="2700000" algn="tl">
                  <a:srgbClr val="000000"/>
                </a:outerShdw>
              </a:effectLst>
              <a:latin typeface="Calibri" pitchFamily="34" charset="0"/>
              <a:ea typeface="ＭＳ Ｐゴシック" pitchFamily="34" charset="-128"/>
            </a:endParaRPr>
          </a:p>
          <a:p>
            <a:pPr algn="ctr">
              <a:defRPr/>
            </a:pP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Low </a:t>
            </a:r>
            <a:r>
              <a:rPr lang="en-GB" sz="40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He/</a:t>
            </a:r>
            <a:r>
              <a:rPr lang="en-GB" sz="40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4</a:t>
            </a: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He does not imply "degassed" nor does High </a:t>
            </a:r>
            <a:r>
              <a:rPr lang="en-GB" sz="40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3</a:t>
            </a: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He/</a:t>
            </a:r>
            <a:r>
              <a:rPr lang="en-GB" sz="4000" baseline="30000" dirty="0">
                <a:solidFill>
                  <a:srgbClr val="FFFF00"/>
                </a:solidFill>
                <a:effectLst>
                  <a:outerShdw blurRad="38100" dist="38100" dir="2700000" algn="tl">
                    <a:srgbClr val="000000"/>
                  </a:outerShdw>
                </a:effectLst>
                <a:latin typeface="Calibri" pitchFamily="34" charset="0"/>
                <a:ea typeface="ＭＳ Ｐゴシック" pitchFamily="34" charset="-128"/>
              </a:rPr>
              <a:t>4</a:t>
            </a:r>
            <a:r>
              <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rPr>
              <a:t>He imply </a:t>
            </a:r>
            <a:r>
              <a:rPr lang="en-GB" altLang="ja-JP" sz="4000" dirty="0">
                <a:solidFill>
                  <a:srgbClr val="FFFF00"/>
                </a:solidFill>
                <a:effectLst>
                  <a:outerShdw blurRad="38100" dist="38100" dir="2700000" algn="tl">
                    <a:srgbClr val="000000"/>
                  </a:outerShdw>
                </a:effectLst>
                <a:latin typeface="Calibri" pitchFamily="34" charset="0"/>
                <a:ea typeface="ＭＳ Ｐゴシック" pitchFamily="34" charset="-128"/>
              </a:rPr>
              <a:t>“undegassed”.</a:t>
            </a:r>
            <a:endParaRPr lang="en-GB" sz="4000" dirty="0">
              <a:solidFill>
                <a:srgbClr val="FFFF00"/>
              </a:solidFill>
              <a:effectLst>
                <a:outerShdw blurRad="38100" dist="38100" dir="2700000" algn="tl">
                  <a:srgbClr val="000000"/>
                </a:outerShdw>
              </a:effectLst>
              <a:latin typeface="Calibri" pitchFamily="34" charset="0"/>
              <a:ea typeface="ＭＳ Ｐゴシック" pitchFamily="34" charset="-128"/>
            </a:endParaRPr>
          </a:p>
        </p:txBody>
      </p:sp>
      <p:sp>
        <p:nvSpPr>
          <p:cNvPr id="6" name="Text Box 3"/>
          <p:cNvSpPr txBox="1">
            <a:spLocks noChangeArrowheads="1"/>
          </p:cNvSpPr>
          <p:nvPr/>
        </p:nvSpPr>
        <p:spPr bwMode="auto">
          <a:xfrm>
            <a:off x="1460500" y="4546486"/>
            <a:ext cx="6223000" cy="1200329"/>
          </a:xfrm>
          <a:prstGeom prst="rect">
            <a:avLst/>
          </a:prstGeom>
          <a:noFill/>
          <a:ln w="9525">
            <a:noFill/>
            <a:miter lim="800000"/>
            <a:headEnd/>
            <a:tailEnd/>
          </a:ln>
        </p:spPr>
        <p:txBody>
          <a:bodyPr wrap="square">
            <a:spAutoFit/>
          </a:bodyPr>
          <a:lstStyle/>
          <a:p>
            <a:pPr>
              <a:defRPr/>
            </a:pPr>
            <a:r>
              <a:rPr lang="en-GB" sz="3600" dirty="0">
                <a:solidFill>
                  <a:schemeClr val="bg1"/>
                </a:solidFill>
                <a:effectLst>
                  <a:outerShdw blurRad="38100" dist="38100" dir="2700000" algn="tl">
                    <a:srgbClr val="000000"/>
                  </a:outerShdw>
                </a:effectLst>
                <a:latin typeface="Calibri" pitchFamily="34" charset="0"/>
                <a:ea typeface="ＭＳ Ｐゴシック" pitchFamily="34" charset="-128"/>
              </a:rPr>
              <a:t>MORB sources have more He than OIB sources.</a:t>
            </a:r>
            <a:endParaRPr lang="en-GB" sz="44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4800" y="61914"/>
            <a:ext cx="8559800" cy="2808280"/>
          </a:xfrm>
          <a:prstGeom prst="rect">
            <a:avLst/>
          </a:prstGeom>
          <a:noFill/>
          <a:ln w="9525">
            <a:noFill/>
            <a:miter lim="800000"/>
            <a:headEnd/>
            <a:tailEnd/>
          </a:ln>
        </p:spPr>
      </p:pic>
      <p:sp>
        <p:nvSpPr>
          <p:cNvPr id="8" name="CasellaDiTesto 7"/>
          <p:cNvSpPr txBox="1">
            <a:spLocks noChangeArrowheads="1"/>
          </p:cNvSpPr>
          <p:nvPr/>
        </p:nvSpPr>
        <p:spPr bwMode="auto">
          <a:xfrm>
            <a:off x="3941617" y="266670"/>
            <a:ext cx="4684809" cy="400110"/>
          </a:xfrm>
          <a:prstGeom prst="rect">
            <a:avLst/>
          </a:prstGeom>
          <a:noFill/>
          <a:ln w="9525">
            <a:noFill/>
            <a:miter lim="800000"/>
            <a:headEnd/>
            <a:tailEnd/>
          </a:ln>
        </p:spPr>
        <p:txBody>
          <a:bodyPr wrap="none">
            <a:spAutoFit/>
          </a:bodyPr>
          <a:lstStyle/>
          <a:p>
            <a:r>
              <a:rPr lang="en-GB" sz="2000" b="1" dirty="0">
                <a:solidFill>
                  <a:schemeClr val="tx1"/>
                </a:solidFill>
                <a:effectLst/>
                <a:latin typeface="Calibri" pitchFamily="34" charset="0"/>
              </a:rPr>
              <a:t>Jackson et al., 2017 (Nature, 542, 340-343)</a:t>
            </a:r>
          </a:p>
        </p:txBody>
      </p:sp>
      <p:grpSp>
        <p:nvGrpSpPr>
          <p:cNvPr id="10" name="Gruppo 9"/>
          <p:cNvGrpSpPr/>
          <p:nvPr/>
        </p:nvGrpSpPr>
        <p:grpSpPr>
          <a:xfrm>
            <a:off x="304800" y="2862263"/>
            <a:ext cx="8559800" cy="2472831"/>
            <a:chOff x="304800" y="2862263"/>
            <a:chExt cx="8559800" cy="2472831"/>
          </a:xfrm>
        </p:grpSpPr>
        <p:pic>
          <p:nvPicPr>
            <p:cNvPr id="7170" name="Picture 2"/>
            <p:cNvPicPr>
              <a:picLocks noChangeAspect="1" noChangeArrowheads="1"/>
            </p:cNvPicPr>
            <p:nvPr/>
          </p:nvPicPr>
          <p:blipFill>
            <a:blip r:embed="rId3" cstate="print"/>
            <a:srcRect/>
            <a:stretch>
              <a:fillRect/>
            </a:stretch>
          </p:blipFill>
          <p:spPr bwMode="auto">
            <a:xfrm>
              <a:off x="304800" y="2862263"/>
              <a:ext cx="8559800" cy="2472831"/>
            </a:xfrm>
            <a:prstGeom prst="rect">
              <a:avLst/>
            </a:prstGeom>
            <a:noFill/>
            <a:ln w="9525">
              <a:noFill/>
              <a:miter lim="800000"/>
              <a:headEnd/>
              <a:tailEnd/>
            </a:ln>
          </p:spPr>
        </p:pic>
        <p:sp>
          <p:nvSpPr>
            <p:cNvPr id="21" name="Rettangolo 20"/>
            <p:cNvSpPr/>
            <p:nvPr/>
          </p:nvSpPr>
          <p:spPr bwMode="auto">
            <a:xfrm>
              <a:off x="3822700" y="4991100"/>
              <a:ext cx="4991100" cy="33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cxnSp>
        <p:nvCxnSpPr>
          <p:cNvPr id="23" name="Connettore 1 22"/>
          <p:cNvCxnSpPr/>
          <p:nvPr/>
        </p:nvCxnSpPr>
        <p:spPr bwMode="auto">
          <a:xfrm>
            <a:off x="444500" y="3213100"/>
            <a:ext cx="8352000" cy="0"/>
          </a:xfrm>
          <a:prstGeom prst="line">
            <a:avLst/>
          </a:prstGeom>
          <a:noFill/>
          <a:ln w="19050" cap="flat" cmpd="sng" algn="ctr">
            <a:solidFill>
              <a:srgbClr val="FF0000"/>
            </a:solidFill>
            <a:prstDash val="solid"/>
            <a:round/>
            <a:headEnd type="none" w="med" len="med"/>
            <a:tailEnd type="none" w="med" len="med"/>
          </a:ln>
          <a:effectLst/>
        </p:spPr>
      </p:cxnSp>
      <p:cxnSp>
        <p:nvCxnSpPr>
          <p:cNvPr id="24" name="Connettore 1 23"/>
          <p:cNvCxnSpPr/>
          <p:nvPr/>
        </p:nvCxnSpPr>
        <p:spPr bwMode="auto">
          <a:xfrm>
            <a:off x="403224" y="3543300"/>
            <a:ext cx="7956000" cy="0"/>
          </a:xfrm>
          <a:prstGeom prst="line">
            <a:avLst/>
          </a:prstGeom>
          <a:noFill/>
          <a:ln w="1905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2000"/>
                                        <p:tgtEl>
                                          <p:spTgt spid="2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p:cNvGrpSpPr/>
          <p:nvPr/>
        </p:nvGrpSpPr>
        <p:grpSpPr>
          <a:xfrm>
            <a:off x="304800" y="2862263"/>
            <a:ext cx="8559800" cy="2472831"/>
            <a:chOff x="304800" y="2862263"/>
            <a:chExt cx="8559800" cy="2472831"/>
          </a:xfrm>
        </p:grpSpPr>
        <p:grpSp>
          <p:nvGrpSpPr>
            <p:cNvPr id="18" name="Gruppo 17"/>
            <p:cNvGrpSpPr/>
            <p:nvPr/>
          </p:nvGrpSpPr>
          <p:grpSpPr>
            <a:xfrm>
              <a:off x="304800" y="2862263"/>
              <a:ext cx="8559800" cy="2472831"/>
              <a:chOff x="304800" y="2862263"/>
              <a:chExt cx="8559800" cy="2472831"/>
            </a:xfrm>
          </p:grpSpPr>
          <p:pic>
            <p:nvPicPr>
              <p:cNvPr id="19" name="Picture 2"/>
              <p:cNvPicPr>
                <a:picLocks noChangeAspect="1" noChangeArrowheads="1"/>
              </p:cNvPicPr>
              <p:nvPr/>
            </p:nvPicPr>
            <p:blipFill>
              <a:blip r:embed="rId2" cstate="print"/>
              <a:srcRect/>
              <a:stretch>
                <a:fillRect/>
              </a:stretch>
            </p:blipFill>
            <p:spPr bwMode="auto">
              <a:xfrm>
                <a:off x="304800" y="2862263"/>
                <a:ext cx="8559800" cy="2472831"/>
              </a:xfrm>
              <a:prstGeom prst="rect">
                <a:avLst/>
              </a:prstGeom>
              <a:noFill/>
              <a:ln w="9525">
                <a:noFill/>
                <a:miter lim="800000"/>
                <a:headEnd/>
                <a:tailEnd/>
              </a:ln>
            </p:spPr>
          </p:pic>
          <p:sp>
            <p:nvSpPr>
              <p:cNvPr id="20" name="Rettangolo 19"/>
              <p:cNvSpPr/>
              <p:nvPr/>
            </p:nvSpPr>
            <p:spPr bwMode="auto">
              <a:xfrm>
                <a:off x="3822700" y="4991100"/>
                <a:ext cx="4991100" cy="33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cxnSp>
          <p:nvCxnSpPr>
            <p:cNvPr id="21" name="Connettore 1 20"/>
            <p:cNvCxnSpPr/>
            <p:nvPr/>
          </p:nvCxnSpPr>
          <p:spPr bwMode="auto">
            <a:xfrm>
              <a:off x="444500" y="3213100"/>
              <a:ext cx="8352000" cy="0"/>
            </a:xfrm>
            <a:prstGeom prst="line">
              <a:avLst/>
            </a:prstGeom>
            <a:noFill/>
            <a:ln w="19050" cap="flat" cmpd="sng" algn="ctr">
              <a:solidFill>
                <a:srgbClr val="FF0000"/>
              </a:solidFill>
              <a:prstDash val="solid"/>
              <a:round/>
              <a:headEnd type="none" w="med" len="med"/>
              <a:tailEnd type="none" w="med" len="med"/>
            </a:ln>
            <a:effectLst/>
          </p:spPr>
        </p:cxnSp>
        <p:cxnSp>
          <p:nvCxnSpPr>
            <p:cNvPr id="22" name="Connettore 1 21"/>
            <p:cNvCxnSpPr/>
            <p:nvPr/>
          </p:nvCxnSpPr>
          <p:spPr bwMode="auto">
            <a:xfrm>
              <a:off x="403224" y="3543300"/>
              <a:ext cx="7956000" cy="0"/>
            </a:xfrm>
            <a:prstGeom prst="line">
              <a:avLst/>
            </a:prstGeom>
            <a:noFill/>
            <a:ln w="19050" cap="flat" cmpd="sng" algn="ctr">
              <a:solidFill>
                <a:srgbClr val="FF0000"/>
              </a:solidFill>
              <a:prstDash val="solid"/>
              <a:round/>
              <a:headEnd type="none" w="med" len="med"/>
              <a:tailEnd type="none" w="med" len="med"/>
            </a:ln>
            <a:effectLst/>
          </p:spPr>
        </p:cxnSp>
      </p:grpSp>
      <p:pic>
        <p:nvPicPr>
          <p:cNvPr id="2050" name="Picture 2"/>
          <p:cNvPicPr>
            <a:picLocks noChangeAspect="1" noChangeArrowheads="1"/>
          </p:cNvPicPr>
          <p:nvPr/>
        </p:nvPicPr>
        <p:blipFill>
          <a:blip r:embed="rId3" cstate="print"/>
          <a:srcRect/>
          <a:stretch>
            <a:fillRect/>
          </a:stretch>
        </p:blipFill>
        <p:spPr bwMode="auto">
          <a:xfrm>
            <a:off x="304800" y="61914"/>
            <a:ext cx="8559800" cy="2808280"/>
          </a:xfrm>
          <a:prstGeom prst="rect">
            <a:avLst/>
          </a:prstGeom>
          <a:noFill/>
          <a:ln w="9525">
            <a:noFill/>
            <a:miter lim="800000"/>
            <a:headEnd/>
            <a:tailEnd/>
          </a:ln>
        </p:spPr>
      </p:pic>
      <p:grpSp>
        <p:nvGrpSpPr>
          <p:cNvPr id="16" name="Gruppo 15"/>
          <p:cNvGrpSpPr/>
          <p:nvPr/>
        </p:nvGrpSpPr>
        <p:grpSpPr>
          <a:xfrm>
            <a:off x="304800" y="2743200"/>
            <a:ext cx="8559800" cy="4114800"/>
            <a:chOff x="304800" y="2743200"/>
            <a:chExt cx="8559800" cy="4114800"/>
          </a:xfrm>
        </p:grpSpPr>
        <p:pic>
          <p:nvPicPr>
            <p:cNvPr id="6146" name="Picture 2"/>
            <p:cNvPicPr>
              <a:picLocks noChangeAspect="1" noChangeArrowheads="1"/>
            </p:cNvPicPr>
            <p:nvPr/>
          </p:nvPicPr>
          <p:blipFill>
            <a:blip r:embed="rId4" cstate="print"/>
            <a:srcRect/>
            <a:stretch>
              <a:fillRect/>
            </a:stretch>
          </p:blipFill>
          <p:spPr bwMode="auto">
            <a:xfrm>
              <a:off x="304800" y="2843776"/>
              <a:ext cx="8559800" cy="4014224"/>
            </a:xfrm>
            <a:prstGeom prst="rect">
              <a:avLst/>
            </a:prstGeom>
            <a:noFill/>
            <a:ln w="9525">
              <a:noFill/>
              <a:miter lim="800000"/>
              <a:headEnd/>
              <a:tailEnd/>
            </a:ln>
          </p:spPr>
        </p:pic>
        <p:grpSp>
          <p:nvGrpSpPr>
            <p:cNvPr id="2" name="Gruppo 8"/>
            <p:cNvGrpSpPr/>
            <p:nvPr/>
          </p:nvGrpSpPr>
          <p:grpSpPr>
            <a:xfrm>
              <a:off x="304800" y="2743200"/>
              <a:ext cx="3937000" cy="523220"/>
              <a:chOff x="304800" y="2743200"/>
              <a:chExt cx="3937000" cy="523220"/>
            </a:xfrm>
          </p:grpSpPr>
          <p:sp>
            <p:nvSpPr>
              <p:cNvPr id="6" name="Rettangolo 5"/>
              <p:cNvSpPr/>
              <p:nvPr/>
            </p:nvSpPr>
            <p:spPr bwMode="auto">
              <a:xfrm>
                <a:off x="304800" y="2819400"/>
                <a:ext cx="3733800" cy="393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2959100" y="2743200"/>
                <a:ext cx="1282700" cy="523220"/>
              </a:xfrm>
              <a:prstGeom prst="rect">
                <a:avLst/>
              </a:prstGeom>
              <a:noFill/>
            </p:spPr>
            <p:txBody>
              <a:bodyPr wrap="square" rtlCol="0">
                <a:spAutoFit/>
              </a:bodyPr>
              <a:lstStyle/>
              <a:p>
                <a:r>
                  <a:rPr lang="it-IT" sz="2800" b="1" dirty="0">
                    <a:solidFill>
                      <a:schemeClr val="tx1"/>
                    </a:solidFill>
                    <a:effectLst/>
                    <a:latin typeface="Calibri" pitchFamily="34" charset="0"/>
                  </a:rPr>
                  <a:t>[…]</a:t>
                </a:r>
              </a:p>
            </p:txBody>
          </p:sp>
        </p:grpSp>
      </p:grpSp>
      <p:cxnSp>
        <p:nvCxnSpPr>
          <p:cNvPr id="11" name="Connettore 1 10"/>
          <p:cNvCxnSpPr/>
          <p:nvPr/>
        </p:nvCxnSpPr>
        <p:spPr bwMode="auto">
          <a:xfrm>
            <a:off x="4010025" y="3149600"/>
            <a:ext cx="4788000" cy="0"/>
          </a:xfrm>
          <a:prstGeom prst="line">
            <a:avLst/>
          </a:prstGeom>
          <a:noFill/>
          <a:ln w="19050" cap="flat" cmpd="sng" algn="ctr">
            <a:solidFill>
              <a:srgbClr val="FF0000"/>
            </a:solidFill>
            <a:prstDash val="solid"/>
            <a:round/>
            <a:headEnd type="none" w="med" len="med"/>
            <a:tailEnd type="none" w="med" len="med"/>
          </a:ln>
          <a:effectLst/>
        </p:spPr>
      </p:cxnSp>
      <p:cxnSp>
        <p:nvCxnSpPr>
          <p:cNvPr id="12" name="Connettore 1 11"/>
          <p:cNvCxnSpPr/>
          <p:nvPr/>
        </p:nvCxnSpPr>
        <p:spPr bwMode="auto">
          <a:xfrm>
            <a:off x="403224" y="3479800"/>
            <a:ext cx="8388000" cy="0"/>
          </a:xfrm>
          <a:prstGeom prst="line">
            <a:avLst/>
          </a:prstGeom>
          <a:noFill/>
          <a:ln w="19050" cap="flat" cmpd="sng" algn="ctr">
            <a:solidFill>
              <a:srgbClr val="FF0000"/>
            </a:solidFill>
            <a:prstDash val="solid"/>
            <a:round/>
            <a:headEnd type="none" w="med" len="med"/>
            <a:tailEnd type="none" w="med" len="med"/>
          </a:ln>
          <a:effectLst/>
        </p:spPr>
      </p:cxnSp>
      <p:cxnSp>
        <p:nvCxnSpPr>
          <p:cNvPr id="13" name="Connettore 1 12"/>
          <p:cNvCxnSpPr/>
          <p:nvPr/>
        </p:nvCxnSpPr>
        <p:spPr bwMode="auto">
          <a:xfrm>
            <a:off x="403224" y="3835400"/>
            <a:ext cx="8388000" cy="0"/>
          </a:xfrm>
          <a:prstGeom prst="line">
            <a:avLst/>
          </a:prstGeom>
          <a:noFill/>
          <a:ln w="19050" cap="flat" cmpd="sng" algn="ctr">
            <a:solidFill>
              <a:srgbClr val="FF0000"/>
            </a:solidFill>
            <a:prstDash val="solid"/>
            <a:round/>
            <a:headEnd type="none" w="med" len="med"/>
            <a:tailEnd type="none" w="med" len="med"/>
          </a:ln>
          <a:effectLst/>
        </p:spPr>
      </p:cxnSp>
      <p:cxnSp>
        <p:nvCxnSpPr>
          <p:cNvPr id="14" name="Connettore 1 13"/>
          <p:cNvCxnSpPr/>
          <p:nvPr/>
        </p:nvCxnSpPr>
        <p:spPr bwMode="auto">
          <a:xfrm>
            <a:off x="5610225" y="4483100"/>
            <a:ext cx="3168000" cy="0"/>
          </a:xfrm>
          <a:prstGeom prst="line">
            <a:avLst/>
          </a:prstGeom>
          <a:noFill/>
          <a:ln w="19050" cap="flat" cmpd="sng" algn="ctr">
            <a:solidFill>
              <a:srgbClr val="FF0000"/>
            </a:solidFill>
            <a:prstDash val="solid"/>
            <a:round/>
            <a:headEnd type="none" w="med" len="med"/>
            <a:tailEnd type="none" w="med" len="med"/>
          </a:ln>
          <a:effectLst/>
        </p:spPr>
      </p:cxnSp>
      <p:cxnSp>
        <p:nvCxnSpPr>
          <p:cNvPr id="15" name="Connettore 1 14"/>
          <p:cNvCxnSpPr/>
          <p:nvPr/>
        </p:nvCxnSpPr>
        <p:spPr bwMode="auto">
          <a:xfrm>
            <a:off x="403224" y="4813300"/>
            <a:ext cx="8388000" cy="0"/>
          </a:xfrm>
          <a:prstGeom prst="line">
            <a:avLst/>
          </a:prstGeom>
          <a:noFill/>
          <a:ln w="19050" cap="flat" cmpd="sng" algn="ctr">
            <a:solidFill>
              <a:srgbClr val="FF0000"/>
            </a:solidFill>
            <a:prstDash val="solid"/>
            <a:round/>
            <a:headEnd type="none" w="med" len="med"/>
            <a:tailEnd type="none" w="med" len="med"/>
          </a:ln>
          <a:effectLst/>
        </p:spPr>
      </p:cxnSp>
      <p:sp>
        <p:nvSpPr>
          <p:cNvPr id="17" name="CasellaDiTesto 16"/>
          <p:cNvSpPr txBox="1">
            <a:spLocks noChangeArrowheads="1"/>
          </p:cNvSpPr>
          <p:nvPr/>
        </p:nvSpPr>
        <p:spPr bwMode="auto">
          <a:xfrm>
            <a:off x="3941617" y="266670"/>
            <a:ext cx="4684809" cy="400110"/>
          </a:xfrm>
          <a:prstGeom prst="rect">
            <a:avLst/>
          </a:prstGeom>
          <a:noFill/>
          <a:ln w="9525">
            <a:noFill/>
            <a:miter lim="800000"/>
            <a:headEnd/>
            <a:tailEnd/>
          </a:ln>
        </p:spPr>
        <p:txBody>
          <a:bodyPr wrap="none">
            <a:spAutoFit/>
          </a:bodyPr>
          <a:lstStyle/>
          <a:p>
            <a:r>
              <a:rPr lang="en-GB" sz="2000" b="1" dirty="0">
                <a:solidFill>
                  <a:schemeClr val="tx1"/>
                </a:solidFill>
                <a:effectLst/>
                <a:latin typeface="Calibri" pitchFamily="34" charset="0"/>
              </a:rPr>
              <a:t>Jackson et al., 2017 (Nature, 542, 340-343)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3000"/>
                                        <p:tgtEl>
                                          <p:spTgt spid="12"/>
                                        </p:tgtEl>
                                      </p:cBhvr>
                                    </p:animEffect>
                                  </p:childTnLst>
                                </p:cTn>
                              </p:par>
                            </p:childTnLst>
                          </p:cTn>
                        </p:par>
                        <p:par>
                          <p:cTn id="17" fill="hold">
                            <p:stCondLst>
                              <p:cond delay="5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3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2000"/>
                                        <p:tgtEl>
                                          <p:spTgt spid="14"/>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04799" y="2870200"/>
            <a:ext cx="8560803" cy="2058927"/>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304800" y="61914"/>
            <a:ext cx="8559800" cy="2808280"/>
          </a:xfrm>
          <a:prstGeom prst="rect">
            <a:avLst/>
          </a:prstGeom>
          <a:noFill/>
          <a:ln w="9525">
            <a:noFill/>
            <a:miter lim="800000"/>
            <a:headEnd/>
            <a:tailEnd/>
          </a:ln>
        </p:spPr>
      </p:pic>
      <p:cxnSp>
        <p:nvCxnSpPr>
          <p:cNvPr id="11" name="Connettore 1 10"/>
          <p:cNvCxnSpPr/>
          <p:nvPr/>
        </p:nvCxnSpPr>
        <p:spPr bwMode="auto">
          <a:xfrm>
            <a:off x="676275" y="3200400"/>
            <a:ext cx="8028000" cy="0"/>
          </a:xfrm>
          <a:prstGeom prst="line">
            <a:avLst/>
          </a:prstGeom>
          <a:noFill/>
          <a:ln w="19050" cap="flat" cmpd="sng" algn="ctr">
            <a:solidFill>
              <a:srgbClr val="FF0000"/>
            </a:solidFill>
            <a:prstDash val="solid"/>
            <a:round/>
            <a:headEnd type="none" w="med" len="med"/>
            <a:tailEnd type="none" w="med" len="med"/>
          </a:ln>
          <a:effectLst/>
        </p:spPr>
      </p:cxnSp>
      <p:cxnSp>
        <p:nvCxnSpPr>
          <p:cNvPr id="12" name="Connettore 1 11"/>
          <p:cNvCxnSpPr/>
          <p:nvPr/>
        </p:nvCxnSpPr>
        <p:spPr bwMode="auto">
          <a:xfrm>
            <a:off x="403224" y="3505200"/>
            <a:ext cx="8316000" cy="0"/>
          </a:xfrm>
          <a:prstGeom prst="line">
            <a:avLst/>
          </a:prstGeom>
          <a:noFill/>
          <a:ln w="19050" cap="flat" cmpd="sng" algn="ctr">
            <a:solidFill>
              <a:srgbClr val="FF0000"/>
            </a:solidFill>
            <a:prstDash val="solid"/>
            <a:round/>
            <a:headEnd type="none" w="med" len="med"/>
            <a:tailEnd type="none" w="med" len="med"/>
          </a:ln>
          <a:effectLst/>
        </p:spPr>
      </p:cxnSp>
      <p:cxnSp>
        <p:nvCxnSpPr>
          <p:cNvPr id="13" name="Connettore 1 12"/>
          <p:cNvCxnSpPr/>
          <p:nvPr/>
        </p:nvCxnSpPr>
        <p:spPr bwMode="auto">
          <a:xfrm>
            <a:off x="403224" y="3860800"/>
            <a:ext cx="828000" cy="0"/>
          </a:xfrm>
          <a:prstGeom prst="line">
            <a:avLst/>
          </a:prstGeom>
          <a:noFill/>
          <a:ln w="19050" cap="flat" cmpd="sng" algn="ctr">
            <a:solidFill>
              <a:srgbClr val="FF0000"/>
            </a:solidFill>
            <a:prstDash val="solid"/>
            <a:round/>
            <a:headEnd type="none" w="med" len="med"/>
            <a:tailEnd type="none" w="med" len="med"/>
          </a:ln>
          <a:effectLst/>
        </p:spPr>
      </p:cxnSp>
      <p:cxnSp>
        <p:nvCxnSpPr>
          <p:cNvPr id="14" name="Connettore 1 13"/>
          <p:cNvCxnSpPr/>
          <p:nvPr/>
        </p:nvCxnSpPr>
        <p:spPr bwMode="auto">
          <a:xfrm>
            <a:off x="7232650" y="4216400"/>
            <a:ext cx="1512000" cy="0"/>
          </a:xfrm>
          <a:prstGeom prst="line">
            <a:avLst/>
          </a:prstGeom>
          <a:noFill/>
          <a:ln w="19050" cap="flat" cmpd="sng" algn="ctr">
            <a:solidFill>
              <a:srgbClr val="FF0000"/>
            </a:solidFill>
            <a:prstDash val="solid"/>
            <a:round/>
            <a:headEnd type="none" w="med" len="med"/>
            <a:tailEnd type="none" w="med" len="med"/>
          </a:ln>
          <a:effectLst/>
        </p:spPr>
      </p:cxnSp>
      <p:cxnSp>
        <p:nvCxnSpPr>
          <p:cNvPr id="15" name="Connettore 1 14"/>
          <p:cNvCxnSpPr/>
          <p:nvPr/>
        </p:nvCxnSpPr>
        <p:spPr bwMode="auto">
          <a:xfrm>
            <a:off x="444500" y="4546600"/>
            <a:ext cx="8316000" cy="0"/>
          </a:xfrm>
          <a:prstGeom prst="line">
            <a:avLst/>
          </a:prstGeom>
          <a:noFill/>
          <a:ln w="19050" cap="flat" cmpd="sng" algn="ctr">
            <a:solidFill>
              <a:srgbClr val="FF0000"/>
            </a:solidFill>
            <a:prstDash val="solid"/>
            <a:round/>
            <a:headEnd type="none" w="med" len="med"/>
            <a:tailEnd type="none" w="med" len="med"/>
          </a:ln>
          <a:effectLst/>
        </p:spPr>
      </p:cxnSp>
      <p:cxnSp>
        <p:nvCxnSpPr>
          <p:cNvPr id="16" name="Connettore 1 15"/>
          <p:cNvCxnSpPr/>
          <p:nvPr/>
        </p:nvCxnSpPr>
        <p:spPr bwMode="auto">
          <a:xfrm>
            <a:off x="444500" y="4902200"/>
            <a:ext cx="8388000" cy="0"/>
          </a:xfrm>
          <a:prstGeom prst="line">
            <a:avLst/>
          </a:prstGeom>
          <a:noFill/>
          <a:ln w="19050" cap="flat" cmpd="sng" algn="ctr">
            <a:solidFill>
              <a:srgbClr val="FF0000"/>
            </a:solidFill>
            <a:prstDash val="solid"/>
            <a:round/>
            <a:headEnd type="none" w="med" len="med"/>
            <a:tailEnd type="none" w="med" len="med"/>
          </a:ln>
          <a:effectLst/>
        </p:spPr>
      </p:cxnSp>
      <p:sp>
        <p:nvSpPr>
          <p:cNvPr id="17" name="CasellaDiTesto 16"/>
          <p:cNvSpPr txBox="1"/>
          <p:nvPr/>
        </p:nvSpPr>
        <p:spPr>
          <a:xfrm>
            <a:off x="0" y="5019675"/>
            <a:ext cx="9144000" cy="892552"/>
          </a:xfrm>
          <a:prstGeom prst="rect">
            <a:avLst/>
          </a:prstGeom>
          <a:noFill/>
        </p:spPr>
        <p:txBody>
          <a:bodyPr wrap="square" rtlCol="0">
            <a:spAutoFit/>
          </a:bodyPr>
          <a:lstStyle/>
          <a:p>
            <a:r>
              <a:rPr lang="en-GB" sz="2600" dirty="0">
                <a:solidFill>
                  <a:schemeClr val="bg1"/>
                </a:solidFill>
                <a:latin typeface="Calibri" pitchFamily="34" charset="0"/>
              </a:rPr>
              <a:t>In other words, high </a:t>
            </a:r>
            <a:r>
              <a:rPr lang="en-GB" sz="2600" baseline="30000" dirty="0">
                <a:solidFill>
                  <a:schemeClr val="bg1"/>
                </a:solidFill>
                <a:latin typeface="Calibri" pitchFamily="34" charset="0"/>
              </a:rPr>
              <a:t>3</a:t>
            </a:r>
            <a:r>
              <a:rPr lang="en-GB" sz="2600" dirty="0">
                <a:solidFill>
                  <a:schemeClr val="bg1"/>
                </a:solidFill>
                <a:latin typeface="Calibri" pitchFamily="34" charset="0"/>
              </a:rPr>
              <a:t>He/</a:t>
            </a:r>
            <a:r>
              <a:rPr lang="en-GB" sz="2600" baseline="30000" dirty="0">
                <a:solidFill>
                  <a:schemeClr val="bg1"/>
                </a:solidFill>
                <a:latin typeface="Calibri" pitchFamily="34" charset="0"/>
              </a:rPr>
              <a:t>4</a:t>
            </a:r>
            <a:r>
              <a:rPr lang="en-GB" sz="2600" dirty="0">
                <a:solidFill>
                  <a:schemeClr val="bg1"/>
                </a:solidFill>
                <a:latin typeface="Calibri" pitchFamily="34" charset="0"/>
              </a:rPr>
              <a:t>He basalts should have BSE-like </a:t>
            </a:r>
            <a:r>
              <a:rPr lang="en-GB" sz="2600" baseline="30000" dirty="0">
                <a:solidFill>
                  <a:schemeClr val="bg1"/>
                </a:solidFill>
                <a:latin typeface="Calibri" pitchFamily="34" charset="0"/>
              </a:rPr>
              <a:t>87</a:t>
            </a:r>
            <a:r>
              <a:rPr lang="en-GB" sz="2600" dirty="0">
                <a:solidFill>
                  <a:schemeClr val="bg1"/>
                </a:solidFill>
                <a:latin typeface="Calibri" pitchFamily="34" charset="0"/>
              </a:rPr>
              <a:t>Sr/</a:t>
            </a:r>
            <a:r>
              <a:rPr lang="en-GB" sz="2600" baseline="30000" dirty="0">
                <a:solidFill>
                  <a:schemeClr val="bg1"/>
                </a:solidFill>
                <a:latin typeface="Calibri" pitchFamily="34" charset="0"/>
              </a:rPr>
              <a:t>86</a:t>
            </a:r>
            <a:r>
              <a:rPr lang="en-GB" sz="2600" dirty="0">
                <a:solidFill>
                  <a:schemeClr val="bg1"/>
                </a:solidFill>
                <a:latin typeface="Calibri" pitchFamily="34" charset="0"/>
              </a:rPr>
              <a:t>Sr, ChUR-like </a:t>
            </a:r>
            <a:r>
              <a:rPr lang="en-GB" sz="2600" baseline="30000" dirty="0">
                <a:solidFill>
                  <a:schemeClr val="bg1"/>
                </a:solidFill>
                <a:latin typeface="Calibri" pitchFamily="34" charset="0"/>
              </a:rPr>
              <a:t>143</a:t>
            </a:r>
            <a:r>
              <a:rPr lang="en-GB" sz="2600" dirty="0">
                <a:solidFill>
                  <a:schemeClr val="bg1"/>
                </a:solidFill>
                <a:latin typeface="Calibri" pitchFamily="34" charset="0"/>
              </a:rPr>
              <a:t>Nd/</a:t>
            </a:r>
            <a:r>
              <a:rPr lang="en-GB" sz="2600" baseline="30000" dirty="0">
                <a:solidFill>
                  <a:schemeClr val="bg1"/>
                </a:solidFill>
                <a:latin typeface="Calibri" pitchFamily="34" charset="0"/>
              </a:rPr>
              <a:t>144</a:t>
            </a:r>
            <a:r>
              <a:rPr lang="en-GB" sz="2600" dirty="0">
                <a:solidFill>
                  <a:schemeClr val="bg1"/>
                </a:solidFill>
                <a:latin typeface="Calibri" pitchFamily="34" charset="0"/>
              </a:rPr>
              <a:t>Nd and should plot along the Pb Geochron.</a:t>
            </a:r>
          </a:p>
        </p:txBody>
      </p:sp>
      <p:sp>
        <p:nvSpPr>
          <p:cNvPr id="18" name="CasellaDiTesto 17"/>
          <p:cNvSpPr txBox="1"/>
          <p:nvPr/>
        </p:nvSpPr>
        <p:spPr>
          <a:xfrm>
            <a:off x="0" y="5841652"/>
            <a:ext cx="9144000" cy="646331"/>
          </a:xfrm>
          <a:prstGeom prst="rect">
            <a:avLst/>
          </a:prstGeom>
          <a:noFill/>
        </p:spPr>
        <p:txBody>
          <a:bodyPr wrap="square" rtlCol="0">
            <a:spAutoFit/>
          </a:bodyPr>
          <a:lstStyle/>
          <a:p>
            <a:r>
              <a:rPr lang="en-GB" sz="3600" dirty="0">
                <a:solidFill>
                  <a:srgbClr val="FFFF00"/>
                </a:solidFill>
                <a:latin typeface="Calibri" pitchFamily="34" charset="0"/>
              </a:rPr>
              <a:t>None of these characteristics is recorded.</a:t>
            </a:r>
          </a:p>
        </p:txBody>
      </p:sp>
      <p:sp>
        <p:nvSpPr>
          <p:cNvPr id="19" name="CasellaDiTesto 18"/>
          <p:cNvSpPr txBox="1">
            <a:spLocks noChangeArrowheads="1"/>
          </p:cNvSpPr>
          <p:nvPr/>
        </p:nvSpPr>
        <p:spPr bwMode="auto">
          <a:xfrm>
            <a:off x="3941617" y="266670"/>
            <a:ext cx="4684809" cy="400110"/>
          </a:xfrm>
          <a:prstGeom prst="rect">
            <a:avLst/>
          </a:prstGeom>
          <a:noFill/>
          <a:ln w="9525">
            <a:noFill/>
            <a:miter lim="800000"/>
            <a:headEnd/>
            <a:tailEnd/>
          </a:ln>
        </p:spPr>
        <p:txBody>
          <a:bodyPr wrap="none">
            <a:spAutoFit/>
          </a:bodyPr>
          <a:lstStyle/>
          <a:p>
            <a:r>
              <a:rPr lang="en-GB" sz="2000" b="1" dirty="0">
                <a:solidFill>
                  <a:schemeClr val="tx1"/>
                </a:solidFill>
                <a:effectLst/>
                <a:latin typeface="Calibri" pitchFamily="34" charset="0"/>
              </a:rPr>
              <a:t>Jackson et al., 2017 (Nature, 542, 340-343)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3000"/>
                                        <p:tgtEl>
                                          <p:spTgt spid="12"/>
                                        </p:tgtEl>
                                      </p:cBhvr>
                                    </p:animEffect>
                                  </p:childTnLst>
                                </p:cTn>
                              </p:par>
                            </p:childTnLst>
                          </p:cTn>
                        </p:par>
                        <p:par>
                          <p:cTn id="17" fill="hold">
                            <p:stCondLst>
                              <p:cond delay="5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3000"/>
                                        <p:tgtEl>
                                          <p:spTgt spid="15"/>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3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9"/>
          <p:cNvGrpSpPr/>
          <p:nvPr/>
        </p:nvGrpSpPr>
        <p:grpSpPr>
          <a:xfrm>
            <a:off x="320675" y="793750"/>
            <a:ext cx="8553450" cy="4749800"/>
            <a:chOff x="320675" y="1612900"/>
            <a:chExt cx="8553450" cy="4749800"/>
          </a:xfrm>
        </p:grpSpPr>
        <p:pic>
          <p:nvPicPr>
            <p:cNvPr id="5" name="Picture 2"/>
            <p:cNvPicPr>
              <a:picLocks noChangeAspect="1" noChangeArrowheads="1"/>
            </p:cNvPicPr>
            <p:nvPr/>
          </p:nvPicPr>
          <p:blipFill>
            <a:blip r:embed="rId2" cstate="print"/>
            <a:srcRect b="1837"/>
            <a:stretch>
              <a:fillRect/>
            </a:stretch>
          </p:blipFill>
          <p:spPr bwMode="auto">
            <a:xfrm>
              <a:off x="320675" y="1612900"/>
              <a:ext cx="8553450" cy="4749800"/>
            </a:xfrm>
            <a:prstGeom prst="rect">
              <a:avLst/>
            </a:prstGeom>
            <a:noFill/>
            <a:ln w="9525">
              <a:noFill/>
              <a:miter lim="800000"/>
              <a:headEnd/>
              <a:tailEnd/>
            </a:ln>
          </p:spPr>
        </p:pic>
        <p:sp>
          <p:nvSpPr>
            <p:cNvPr id="6" name="Rettangolo 5"/>
            <p:cNvSpPr/>
            <p:nvPr/>
          </p:nvSpPr>
          <p:spPr>
            <a:xfrm>
              <a:off x="3390900" y="2882900"/>
              <a:ext cx="419100" cy="64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grpSp>
      <p:sp>
        <p:nvSpPr>
          <p:cNvPr id="7" name="CasellaDiTesto 6"/>
          <p:cNvSpPr txBox="1"/>
          <p:nvPr/>
        </p:nvSpPr>
        <p:spPr>
          <a:xfrm>
            <a:off x="3340100" y="1631950"/>
            <a:ext cx="5334000" cy="1107996"/>
          </a:xfrm>
          <a:prstGeom prst="rect">
            <a:avLst/>
          </a:prstGeom>
          <a:noFill/>
        </p:spPr>
        <p:txBody>
          <a:bodyPr wrap="square" rtlCol="0">
            <a:spAutoFit/>
          </a:bodyPr>
          <a:lstStyle/>
          <a:p>
            <a:pPr algn="r"/>
            <a:r>
              <a:rPr lang="en-GB" sz="2200" b="1" i="1">
                <a:solidFill>
                  <a:schemeClr val="tx1"/>
                </a:solidFill>
                <a:latin typeface="Calibri" pitchFamily="34" charset="0"/>
              </a:rPr>
              <a:t>“Dense high-</a:t>
            </a:r>
            <a:r>
              <a:rPr lang="en-GB" sz="2200" b="1" i="1" baseline="30000">
                <a:solidFill>
                  <a:schemeClr val="tx1"/>
                </a:solidFill>
                <a:latin typeface="Calibri" pitchFamily="34" charset="0"/>
              </a:rPr>
              <a:t>3</a:t>
            </a:r>
            <a:r>
              <a:rPr lang="en-GB" sz="2200" b="1" i="1">
                <a:solidFill>
                  <a:schemeClr val="tx1"/>
                </a:solidFill>
                <a:latin typeface="Calibri" pitchFamily="34" charset="0"/>
              </a:rPr>
              <a:t>He/</a:t>
            </a:r>
            <a:r>
              <a:rPr lang="en-GB" sz="2200" b="1" i="1" baseline="30000">
                <a:solidFill>
                  <a:schemeClr val="tx1"/>
                </a:solidFill>
                <a:latin typeface="Calibri" pitchFamily="34" charset="0"/>
              </a:rPr>
              <a:t>4</a:t>
            </a:r>
            <a:r>
              <a:rPr lang="en-GB" sz="2200" b="1" i="1">
                <a:solidFill>
                  <a:schemeClr val="tx1"/>
                </a:solidFill>
                <a:latin typeface="Calibri" pitchFamily="34" charset="0"/>
              </a:rPr>
              <a:t>He domain will be preferentially entrained by the hottest, most buoyant mantle plumes.”</a:t>
            </a:r>
          </a:p>
        </p:txBody>
      </p:sp>
      <p:sp>
        <p:nvSpPr>
          <p:cNvPr id="8" name="CasellaDiTesto 7"/>
          <p:cNvSpPr txBox="1">
            <a:spLocks noChangeArrowheads="1"/>
          </p:cNvSpPr>
          <p:nvPr/>
        </p:nvSpPr>
        <p:spPr bwMode="auto">
          <a:xfrm>
            <a:off x="350362" y="5505450"/>
            <a:ext cx="4628318" cy="400110"/>
          </a:xfrm>
          <a:prstGeom prst="rect">
            <a:avLst/>
          </a:prstGeom>
          <a:noFill/>
          <a:ln w="9525">
            <a:noFill/>
            <a:miter lim="800000"/>
            <a:headEnd/>
            <a:tailEnd/>
          </a:ln>
        </p:spPr>
        <p:txBody>
          <a:bodyPr wrap="none">
            <a:spAutoFit/>
          </a:bodyPr>
          <a:lstStyle/>
          <a:p>
            <a:r>
              <a:rPr lang="en-GB" sz="2000" dirty="0">
                <a:solidFill>
                  <a:schemeClr val="bg1"/>
                </a:solidFill>
                <a:effectLst>
                  <a:outerShdw blurRad="38100" dist="38100" dir="2700000" algn="tl">
                    <a:srgbClr val="000000">
                      <a:alpha val="43137"/>
                    </a:srgbClr>
                  </a:outerShdw>
                </a:effectLst>
                <a:latin typeface="Calibri" pitchFamily="34" charset="0"/>
              </a:rPr>
              <a:t>Jackson et al., 2017 (Nature, 542, 340-343)</a:t>
            </a:r>
          </a:p>
        </p:txBody>
      </p:sp>
      <p:sp>
        <p:nvSpPr>
          <p:cNvPr id="9" name="CasellaDiTesto 8"/>
          <p:cNvSpPr txBox="1"/>
          <p:nvPr/>
        </p:nvSpPr>
        <p:spPr>
          <a:xfrm>
            <a:off x="3843867" y="5143212"/>
            <a:ext cx="3554914" cy="461665"/>
          </a:xfrm>
          <a:prstGeom prst="rect">
            <a:avLst/>
          </a:prstGeom>
          <a:noFill/>
        </p:spPr>
        <p:txBody>
          <a:bodyPr wrap="square" rtlCol="0">
            <a:spAutoFit/>
          </a:bodyPr>
          <a:lstStyle/>
          <a:p>
            <a:pPr algn="ctr"/>
            <a:r>
              <a:rPr lang="en-GB" sz="2400" b="1" dirty="0">
                <a:solidFill>
                  <a:schemeClr val="tx1"/>
                </a:solidFill>
                <a:latin typeface="Calibri" pitchFamily="34" charset="0"/>
              </a:rPr>
              <a:t>High </a:t>
            </a:r>
            <a:r>
              <a:rPr lang="en-GB" sz="2400" b="1" baseline="30000" dirty="0">
                <a:solidFill>
                  <a:schemeClr val="tx1"/>
                </a:solidFill>
                <a:latin typeface="Calibri" pitchFamily="34" charset="0"/>
              </a:rPr>
              <a:t>3</a:t>
            </a:r>
            <a:r>
              <a:rPr lang="en-GB" sz="2400" b="1" dirty="0">
                <a:solidFill>
                  <a:schemeClr val="tx1"/>
                </a:solidFill>
                <a:latin typeface="Calibri" pitchFamily="34" charset="0"/>
              </a:rPr>
              <a:t>He/</a:t>
            </a:r>
            <a:r>
              <a:rPr lang="en-GB" sz="2400" b="1" baseline="30000" dirty="0">
                <a:solidFill>
                  <a:schemeClr val="tx1"/>
                </a:solidFill>
                <a:latin typeface="Calibri" pitchFamily="34" charset="0"/>
              </a:rPr>
              <a:t>4</a:t>
            </a:r>
            <a:r>
              <a:rPr lang="en-GB" sz="2400" b="1" dirty="0">
                <a:solidFill>
                  <a:schemeClr val="tx1"/>
                </a:solidFill>
                <a:latin typeface="Calibri" pitchFamily="34" charset="0"/>
              </a:rPr>
              <a:t>He = High T</a:t>
            </a:r>
          </a:p>
        </p:txBody>
      </p:sp>
      <p:sp>
        <p:nvSpPr>
          <p:cNvPr id="10" name="CasellaDiTesto 9"/>
          <p:cNvSpPr txBox="1"/>
          <p:nvPr/>
        </p:nvSpPr>
        <p:spPr>
          <a:xfrm>
            <a:off x="1623059" y="1400810"/>
            <a:ext cx="2258828" cy="404919"/>
          </a:xfrm>
          <a:prstGeom prst="rect">
            <a:avLst/>
          </a:prstGeom>
          <a:solidFill>
            <a:schemeClr val="bg1"/>
          </a:solidFill>
        </p:spPr>
        <p:txBody>
          <a:bodyPr wrap="square" rtlCol="0">
            <a:spAutoFit/>
          </a:bodyPr>
          <a:lstStyle/>
          <a:p>
            <a:pPr>
              <a:lnSpc>
                <a:spcPts val="2400"/>
              </a:lnSpc>
            </a:pPr>
            <a:r>
              <a:rPr lang="en-GB" sz="2400" b="1">
                <a:solidFill>
                  <a:srgbClr val="FF0000"/>
                </a:solidFill>
                <a:latin typeface="Calibri" pitchFamily="34" charset="0"/>
              </a:rPr>
              <a:t>Iceland #1</a:t>
            </a:r>
          </a:p>
        </p:txBody>
      </p:sp>
      <p:sp>
        <p:nvSpPr>
          <p:cNvPr id="11" name="Ovale 10"/>
          <p:cNvSpPr/>
          <p:nvPr/>
        </p:nvSpPr>
        <p:spPr>
          <a:xfrm>
            <a:off x="1661160" y="1705610"/>
            <a:ext cx="216000" cy="216000"/>
          </a:xfrm>
          <a:prstGeom prst="ellipse">
            <a:avLst/>
          </a:prstGeom>
          <a:solidFill>
            <a:srgbClr val="FF0000"/>
          </a:solidFill>
          <a:ln w="19050">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sp>
        <p:nvSpPr>
          <p:cNvPr id="12" name="Parentesi graffa chiusa 11"/>
          <p:cNvSpPr/>
          <p:nvPr/>
        </p:nvSpPr>
        <p:spPr>
          <a:xfrm>
            <a:off x="1943100" y="1790700"/>
            <a:ext cx="247650" cy="161290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Calibri" pitchFamily="34" charset="0"/>
            </a:endParaRPr>
          </a:p>
        </p:txBody>
      </p:sp>
      <p:sp>
        <p:nvSpPr>
          <p:cNvPr id="13" name="Figura a mano libera 12"/>
          <p:cNvSpPr/>
          <p:nvPr/>
        </p:nvSpPr>
        <p:spPr>
          <a:xfrm>
            <a:off x="1600200" y="1824037"/>
            <a:ext cx="401241" cy="1535113"/>
          </a:xfrm>
          <a:custGeom>
            <a:avLst/>
            <a:gdLst>
              <a:gd name="connsiteX0" fmla="*/ 31750 w 460375"/>
              <a:gd name="connsiteY0" fmla="*/ 0 h 1568450"/>
              <a:gd name="connsiteX1" fmla="*/ 69850 w 460375"/>
              <a:gd name="connsiteY1" fmla="*/ 673100 h 1568450"/>
              <a:gd name="connsiteX2" fmla="*/ 450850 w 460375"/>
              <a:gd name="connsiteY2" fmla="*/ 990600 h 1568450"/>
              <a:gd name="connsiteX3" fmla="*/ 127000 w 460375"/>
              <a:gd name="connsiteY3" fmla="*/ 1257300 h 1568450"/>
              <a:gd name="connsiteX4" fmla="*/ 57150 w 460375"/>
              <a:gd name="connsiteY4" fmla="*/ 1568450 h 1568450"/>
              <a:gd name="connsiteX0" fmla="*/ 31750 w 460375"/>
              <a:gd name="connsiteY0" fmla="*/ 0 h 1568450"/>
              <a:gd name="connsiteX1" fmla="*/ 69850 w 460375"/>
              <a:gd name="connsiteY1" fmla="*/ 673100 h 1568450"/>
              <a:gd name="connsiteX2" fmla="*/ 450850 w 460375"/>
              <a:gd name="connsiteY2" fmla="*/ 990600 h 1568450"/>
              <a:gd name="connsiteX3" fmla="*/ 127000 w 460375"/>
              <a:gd name="connsiteY3" fmla="*/ 1257300 h 1568450"/>
              <a:gd name="connsiteX4" fmla="*/ 57150 w 460375"/>
              <a:gd name="connsiteY4" fmla="*/ 1568450 h 1568450"/>
              <a:gd name="connsiteX0" fmla="*/ 31750 w 460375"/>
              <a:gd name="connsiteY0" fmla="*/ 0 h 1568450"/>
              <a:gd name="connsiteX1" fmla="*/ 69850 w 460375"/>
              <a:gd name="connsiteY1" fmla="*/ 673100 h 1568450"/>
              <a:gd name="connsiteX2" fmla="*/ 450850 w 460375"/>
              <a:gd name="connsiteY2" fmla="*/ 990600 h 1568450"/>
              <a:gd name="connsiteX3" fmla="*/ 127000 w 460375"/>
              <a:gd name="connsiteY3" fmla="*/ 1257300 h 1568450"/>
              <a:gd name="connsiteX4" fmla="*/ 57150 w 460375"/>
              <a:gd name="connsiteY4" fmla="*/ 1568450 h 1568450"/>
              <a:gd name="connsiteX0" fmla="*/ 0 w 428625"/>
              <a:gd name="connsiteY0" fmla="*/ 0 h 1568450"/>
              <a:gd name="connsiteX1" fmla="*/ 38100 w 428625"/>
              <a:gd name="connsiteY1" fmla="*/ 673100 h 1568450"/>
              <a:gd name="connsiteX2" fmla="*/ 419100 w 428625"/>
              <a:gd name="connsiteY2" fmla="*/ 990600 h 1568450"/>
              <a:gd name="connsiteX3" fmla="*/ 95250 w 428625"/>
              <a:gd name="connsiteY3" fmla="*/ 1257300 h 1568450"/>
              <a:gd name="connsiteX4" fmla="*/ 25400 w 428625"/>
              <a:gd name="connsiteY4" fmla="*/ 1568450 h 1568450"/>
              <a:gd name="connsiteX0" fmla="*/ 0 w 528638"/>
              <a:gd name="connsiteY0" fmla="*/ 0 h 1568450"/>
              <a:gd name="connsiteX1" fmla="*/ 138113 w 528638"/>
              <a:gd name="connsiteY1" fmla="*/ 673100 h 1568450"/>
              <a:gd name="connsiteX2" fmla="*/ 519113 w 528638"/>
              <a:gd name="connsiteY2" fmla="*/ 990600 h 1568450"/>
              <a:gd name="connsiteX3" fmla="*/ 195263 w 528638"/>
              <a:gd name="connsiteY3" fmla="*/ 1257300 h 1568450"/>
              <a:gd name="connsiteX4" fmla="*/ 125413 w 528638"/>
              <a:gd name="connsiteY4" fmla="*/ 1568450 h 1568450"/>
              <a:gd name="connsiteX0" fmla="*/ 7937 w 403225"/>
              <a:gd name="connsiteY0" fmla="*/ 0 h 1535113"/>
              <a:gd name="connsiteX1" fmla="*/ 12700 w 403225"/>
              <a:gd name="connsiteY1" fmla="*/ 639763 h 1535113"/>
              <a:gd name="connsiteX2" fmla="*/ 393700 w 403225"/>
              <a:gd name="connsiteY2" fmla="*/ 957263 h 1535113"/>
              <a:gd name="connsiteX3" fmla="*/ 69850 w 403225"/>
              <a:gd name="connsiteY3" fmla="*/ 1223963 h 1535113"/>
              <a:gd name="connsiteX4" fmla="*/ 0 w 403225"/>
              <a:gd name="connsiteY4" fmla="*/ 1535113 h 1535113"/>
              <a:gd name="connsiteX0" fmla="*/ 7937 w 397669"/>
              <a:gd name="connsiteY0" fmla="*/ 0 h 1535113"/>
              <a:gd name="connsiteX1" fmla="*/ 93663 w 397669"/>
              <a:gd name="connsiteY1" fmla="*/ 639763 h 1535113"/>
              <a:gd name="connsiteX2" fmla="*/ 393700 w 397669"/>
              <a:gd name="connsiteY2" fmla="*/ 957263 h 1535113"/>
              <a:gd name="connsiteX3" fmla="*/ 69850 w 397669"/>
              <a:gd name="connsiteY3" fmla="*/ 1223963 h 1535113"/>
              <a:gd name="connsiteX4" fmla="*/ 0 w 397669"/>
              <a:gd name="connsiteY4" fmla="*/ 1535113 h 1535113"/>
              <a:gd name="connsiteX0" fmla="*/ 7937 w 401241"/>
              <a:gd name="connsiteY0" fmla="*/ 0 h 1535113"/>
              <a:gd name="connsiteX1" fmla="*/ 24606 w 401241"/>
              <a:gd name="connsiteY1" fmla="*/ 639763 h 1535113"/>
              <a:gd name="connsiteX2" fmla="*/ 393700 w 401241"/>
              <a:gd name="connsiteY2" fmla="*/ 957263 h 1535113"/>
              <a:gd name="connsiteX3" fmla="*/ 69850 w 401241"/>
              <a:gd name="connsiteY3" fmla="*/ 1223963 h 1535113"/>
              <a:gd name="connsiteX4" fmla="*/ 0 w 401241"/>
              <a:gd name="connsiteY4" fmla="*/ 1535113 h 1535113"/>
              <a:gd name="connsiteX0" fmla="*/ 7937 w 401241"/>
              <a:gd name="connsiteY0" fmla="*/ 0 h 1535113"/>
              <a:gd name="connsiteX1" fmla="*/ 24606 w 401241"/>
              <a:gd name="connsiteY1" fmla="*/ 639763 h 1535113"/>
              <a:gd name="connsiteX2" fmla="*/ 393700 w 401241"/>
              <a:gd name="connsiteY2" fmla="*/ 957263 h 1535113"/>
              <a:gd name="connsiteX3" fmla="*/ 69850 w 401241"/>
              <a:gd name="connsiteY3" fmla="*/ 1223963 h 1535113"/>
              <a:gd name="connsiteX4" fmla="*/ 0 w 401241"/>
              <a:gd name="connsiteY4" fmla="*/ 1535113 h 1535113"/>
              <a:gd name="connsiteX0" fmla="*/ 7937 w 401241"/>
              <a:gd name="connsiteY0" fmla="*/ 0 h 1535113"/>
              <a:gd name="connsiteX1" fmla="*/ 24606 w 401241"/>
              <a:gd name="connsiteY1" fmla="*/ 639763 h 1535113"/>
              <a:gd name="connsiteX2" fmla="*/ 393700 w 401241"/>
              <a:gd name="connsiteY2" fmla="*/ 957263 h 1535113"/>
              <a:gd name="connsiteX3" fmla="*/ 69850 w 401241"/>
              <a:gd name="connsiteY3" fmla="*/ 1223963 h 1535113"/>
              <a:gd name="connsiteX4" fmla="*/ 0 w 401241"/>
              <a:gd name="connsiteY4" fmla="*/ 1535113 h 1535113"/>
              <a:gd name="connsiteX0" fmla="*/ 7937 w 401241"/>
              <a:gd name="connsiteY0" fmla="*/ 0 h 1535113"/>
              <a:gd name="connsiteX1" fmla="*/ 24606 w 401241"/>
              <a:gd name="connsiteY1" fmla="*/ 639763 h 1535113"/>
              <a:gd name="connsiteX2" fmla="*/ 393700 w 401241"/>
              <a:gd name="connsiteY2" fmla="*/ 1076325 h 1535113"/>
              <a:gd name="connsiteX3" fmla="*/ 69850 w 401241"/>
              <a:gd name="connsiteY3" fmla="*/ 1223963 h 1535113"/>
              <a:gd name="connsiteX4" fmla="*/ 0 w 401241"/>
              <a:gd name="connsiteY4" fmla="*/ 1535113 h 1535113"/>
              <a:gd name="connsiteX0" fmla="*/ 7937 w 401241"/>
              <a:gd name="connsiteY0" fmla="*/ 0 h 1535113"/>
              <a:gd name="connsiteX1" fmla="*/ 24606 w 401241"/>
              <a:gd name="connsiteY1" fmla="*/ 639763 h 1535113"/>
              <a:gd name="connsiteX2" fmla="*/ 393700 w 401241"/>
              <a:gd name="connsiteY2" fmla="*/ 1076325 h 1535113"/>
              <a:gd name="connsiteX3" fmla="*/ 69850 w 401241"/>
              <a:gd name="connsiteY3" fmla="*/ 1316831 h 1535113"/>
              <a:gd name="connsiteX4" fmla="*/ 0 w 401241"/>
              <a:gd name="connsiteY4" fmla="*/ 1535113 h 1535113"/>
              <a:gd name="connsiteX0" fmla="*/ 7937 w 401241"/>
              <a:gd name="connsiteY0" fmla="*/ 0 h 1535113"/>
              <a:gd name="connsiteX1" fmla="*/ 24606 w 401241"/>
              <a:gd name="connsiteY1" fmla="*/ 639763 h 1535113"/>
              <a:gd name="connsiteX2" fmla="*/ 393700 w 401241"/>
              <a:gd name="connsiteY2" fmla="*/ 1076325 h 1535113"/>
              <a:gd name="connsiteX3" fmla="*/ 69850 w 401241"/>
              <a:gd name="connsiteY3" fmla="*/ 1316831 h 1535113"/>
              <a:gd name="connsiteX4" fmla="*/ 0 w 401241"/>
              <a:gd name="connsiteY4" fmla="*/ 1535113 h 1535113"/>
              <a:gd name="connsiteX5" fmla="*/ 7937 w 401241"/>
              <a:gd name="connsiteY5" fmla="*/ 0 h 15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241" h="1535113">
                <a:moveTo>
                  <a:pt x="7937" y="0"/>
                </a:moveTo>
                <a:cubicBezTo>
                  <a:pt x="23018" y="275431"/>
                  <a:pt x="11112" y="539750"/>
                  <a:pt x="24606" y="639763"/>
                </a:cubicBezTo>
                <a:cubicBezTo>
                  <a:pt x="94456" y="804863"/>
                  <a:pt x="386159" y="963480"/>
                  <a:pt x="393700" y="1076325"/>
                </a:cubicBezTo>
                <a:cubicBezTo>
                  <a:pt x="401241" y="1189170"/>
                  <a:pt x="135467" y="1240366"/>
                  <a:pt x="69850" y="1316831"/>
                </a:cubicBezTo>
                <a:cubicBezTo>
                  <a:pt x="4233" y="1393296"/>
                  <a:pt x="2116" y="1427692"/>
                  <a:pt x="0" y="1535113"/>
                </a:cubicBezTo>
                <a:lnTo>
                  <a:pt x="7937" y="0"/>
                </a:lnTo>
                <a:close/>
              </a:path>
            </a:pathLst>
          </a:custGeom>
          <a:solidFill>
            <a:srgbClr val="FF0000"/>
          </a:solidFill>
          <a:ln w="12700">
            <a:solidFill>
              <a:schemeClr val="tx1"/>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Calibri" pitchFamily="34" charset="0"/>
            </a:endParaRPr>
          </a:p>
        </p:txBody>
      </p:sp>
      <p:sp>
        <p:nvSpPr>
          <p:cNvPr id="14" name="CasellaDiTesto 13"/>
          <p:cNvSpPr txBox="1"/>
          <p:nvPr/>
        </p:nvSpPr>
        <p:spPr>
          <a:xfrm>
            <a:off x="2372359" y="1908810"/>
            <a:ext cx="1126491" cy="707886"/>
          </a:xfrm>
          <a:prstGeom prst="rect">
            <a:avLst/>
          </a:prstGeom>
          <a:noFill/>
        </p:spPr>
        <p:txBody>
          <a:bodyPr wrap="square" rtlCol="0">
            <a:spAutoFit/>
          </a:bodyPr>
          <a:lstStyle/>
          <a:p>
            <a:pPr algn="ctr">
              <a:lnSpc>
                <a:spcPts val="2400"/>
              </a:lnSpc>
            </a:pPr>
            <a:r>
              <a:rPr lang="en-GB" b="1" baseline="30000">
                <a:solidFill>
                  <a:srgbClr val="FF0000"/>
                </a:solidFill>
                <a:latin typeface="Calibri" pitchFamily="34" charset="0"/>
              </a:rPr>
              <a:t>3</a:t>
            </a:r>
            <a:r>
              <a:rPr lang="en-GB" b="1">
                <a:solidFill>
                  <a:srgbClr val="FF0000"/>
                </a:solidFill>
                <a:latin typeface="Calibri" pitchFamily="34" charset="0"/>
              </a:rPr>
              <a:t>He/</a:t>
            </a:r>
            <a:r>
              <a:rPr lang="en-GB" b="1" baseline="30000">
                <a:solidFill>
                  <a:srgbClr val="FF0000"/>
                </a:solidFill>
                <a:latin typeface="Calibri" pitchFamily="34" charset="0"/>
              </a:rPr>
              <a:t>4</a:t>
            </a:r>
            <a:r>
              <a:rPr lang="en-GB" b="1">
                <a:solidFill>
                  <a:srgbClr val="FF0000"/>
                </a:solidFill>
                <a:latin typeface="Calibri" pitchFamily="34" charset="0"/>
              </a:rPr>
              <a:t>He 6-37</a:t>
            </a:r>
          </a:p>
        </p:txBody>
      </p:sp>
      <p:sp>
        <p:nvSpPr>
          <p:cNvPr id="15" name="Ovale 14"/>
          <p:cNvSpPr/>
          <p:nvPr/>
        </p:nvSpPr>
        <p:spPr>
          <a:xfrm>
            <a:off x="8350497" y="3259533"/>
            <a:ext cx="216000" cy="216000"/>
          </a:xfrm>
          <a:prstGeom prst="ellipse">
            <a:avLst/>
          </a:prstGeom>
          <a:solidFill>
            <a:srgbClr val="FFFF00"/>
          </a:solidFill>
          <a:ln w="19050">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sp>
        <p:nvSpPr>
          <p:cNvPr id="17" name="Figura a mano libera 16"/>
          <p:cNvSpPr/>
          <p:nvPr/>
        </p:nvSpPr>
        <p:spPr bwMode="auto">
          <a:xfrm>
            <a:off x="7886701" y="4559300"/>
            <a:ext cx="582348" cy="1422400"/>
          </a:xfrm>
          <a:custGeom>
            <a:avLst/>
            <a:gdLst>
              <a:gd name="connsiteX0" fmla="*/ 431800 w 457200"/>
              <a:gd name="connsiteY0" fmla="*/ 0 h 1117600"/>
              <a:gd name="connsiteX1" fmla="*/ 406400 w 457200"/>
              <a:gd name="connsiteY1" fmla="*/ 440267 h 1117600"/>
              <a:gd name="connsiteX2" fmla="*/ 127000 w 457200"/>
              <a:gd name="connsiteY2" fmla="*/ 601133 h 1117600"/>
              <a:gd name="connsiteX3" fmla="*/ 0 w 457200"/>
              <a:gd name="connsiteY3" fmla="*/ 1117600 h 1117600"/>
              <a:gd name="connsiteX0" fmla="*/ 431800 w 462491"/>
              <a:gd name="connsiteY0" fmla="*/ 74965 h 1192565"/>
              <a:gd name="connsiteX1" fmla="*/ 458258 w 462491"/>
              <a:gd name="connsiteY1" fmla="*/ 73378 h 1192565"/>
              <a:gd name="connsiteX2" fmla="*/ 406400 w 462491"/>
              <a:gd name="connsiteY2" fmla="*/ 515232 h 1192565"/>
              <a:gd name="connsiteX3" fmla="*/ 127000 w 462491"/>
              <a:gd name="connsiteY3" fmla="*/ 676098 h 1192565"/>
              <a:gd name="connsiteX4" fmla="*/ 0 w 462491"/>
              <a:gd name="connsiteY4" fmla="*/ 1192565 h 1192565"/>
              <a:gd name="connsiteX0" fmla="*/ 431800 w 457200"/>
              <a:gd name="connsiteY0" fmla="*/ 0 h 1117600"/>
              <a:gd name="connsiteX1" fmla="*/ 406400 w 457200"/>
              <a:gd name="connsiteY1" fmla="*/ 440267 h 1117600"/>
              <a:gd name="connsiteX2" fmla="*/ 127000 w 457200"/>
              <a:gd name="connsiteY2" fmla="*/ 601133 h 1117600"/>
              <a:gd name="connsiteX3" fmla="*/ 0 w 457200"/>
              <a:gd name="connsiteY3" fmla="*/ 1117600 h 1117600"/>
              <a:gd name="connsiteX0" fmla="*/ 441325 w 458787"/>
              <a:gd name="connsiteY0" fmla="*/ 0 h 1231900"/>
              <a:gd name="connsiteX1" fmla="*/ 406400 w 458787"/>
              <a:gd name="connsiteY1" fmla="*/ 554567 h 1231900"/>
              <a:gd name="connsiteX2" fmla="*/ 127000 w 458787"/>
              <a:gd name="connsiteY2" fmla="*/ 715433 h 1231900"/>
              <a:gd name="connsiteX3" fmla="*/ 0 w 458787"/>
              <a:gd name="connsiteY3" fmla="*/ 1231900 h 1231900"/>
              <a:gd name="connsiteX0" fmla="*/ 441325 w 459581"/>
              <a:gd name="connsiteY0" fmla="*/ 0 h 1231900"/>
              <a:gd name="connsiteX1" fmla="*/ 406400 w 459581"/>
              <a:gd name="connsiteY1" fmla="*/ 554567 h 1231900"/>
              <a:gd name="connsiteX2" fmla="*/ 122237 w 459581"/>
              <a:gd name="connsiteY2" fmla="*/ 767821 h 1231900"/>
              <a:gd name="connsiteX3" fmla="*/ 0 w 459581"/>
              <a:gd name="connsiteY3" fmla="*/ 1231900 h 1231900"/>
            </a:gdLst>
            <a:ahLst/>
            <a:cxnLst>
              <a:cxn ang="0">
                <a:pos x="connsiteX0" y="connsiteY0"/>
              </a:cxn>
              <a:cxn ang="0">
                <a:pos x="connsiteX1" y="connsiteY1"/>
              </a:cxn>
              <a:cxn ang="0">
                <a:pos x="connsiteX2" y="connsiteY2"/>
              </a:cxn>
              <a:cxn ang="0">
                <a:pos x="connsiteX3" y="connsiteY3"/>
              </a:cxn>
            </a:cxnLst>
            <a:rect l="l" t="t" r="r" b="b"/>
            <a:pathLst>
              <a:path w="459581" h="1231900">
                <a:moveTo>
                  <a:pt x="441325" y="0"/>
                </a:moveTo>
                <a:cubicBezTo>
                  <a:pt x="436033" y="91722"/>
                  <a:pt x="459581" y="426597"/>
                  <a:pt x="406400" y="554567"/>
                </a:cubicBezTo>
                <a:cubicBezTo>
                  <a:pt x="353219" y="682537"/>
                  <a:pt x="189970" y="654932"/>
                  <a:pt x="122237" y="767821"/>
                </a:cubicBezTo>
                <a:cubicBezTo>
                  <a:pt x="54504" y="880710"/>
                  <a:pt x="29633" y="1030111"/>
                  <a:pt x="0" y="1231900"/>
                </a:cubicBezTo>
              </a:path>
            </a:pathLst>
          </a:custGeom>
          <a:noFill/>
          <a:ln w="28575"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8" name="Rettangolo arrotondato 17"/>
          <p:cNvSpPr/>
          <p:nvPr/>
        </p:nvSpPr>
        <p:spPr bwMode="auto">
          <a:xfrm>
            <a:off x="8348132" y="3666067"/>
            <a:ext cx="220134" cy="882121"/>
          </a:xfrm>
          <a:prstGeom prst="roundRect">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CasellaDiTesto 18"/>
          <p:cNvSpPr txBox="1"/>
          <p:nvPr/>
        </p:nvSpPr>
        <p:spPr>
          <a:xfrm>
            <a:off x="2255520" y="5924678"/>
            <a:ext cx="6886893" cy="646331"/>
          </a:xfrm>
          <a:prstGeom prst="rect">
            <a:avLst/>
          </a:prstGeom>
          <a:noFill/>
        </p:spPr>
        <p:txBody>
          <a:bodyPr wrap="square" rtlCol="0">
            <a:spAutoFit/>
          </a:bodyPr>
          <a:lstStyle/>
          <a:p>
            <a:pPr algn="r"/>
            <a:r>
              <a:rPr lang="en-GB" dirty="0">
                <a:solidFill>
                  <a:srgbClr val="FFFF00"/>
                </a:solidFill>
                <a:effectLst>
                  <a:outerShdw blurRad="38100" dist="38100" dir="2700000" algn="tl">
                    <a:srgbClr val="000000">
                      <a:alpha val="43137"/>
                    </a:srgbClr>
                  </a:outerShdw>
                </a:effectLst>
                <a:latin typeface="Calibri" pitchFamily="34" charset="0"/>
              </a:rPr>
              <a:t>St. Helena (Type locality for HIMU-OIB) has the lowest score for mantle plumes (according to </a:t>
            </a:r>
            <a:r>
              <a:rPr lang="en-GB" baseline="30000" dirty="0">
                <a:solidFill>
                  <a:srgbClr val="FFFF00"/>
                </a:solidFill>
                <a:effectLst>
                  <a:outerShdw blurRad="38100" dist="38100" dir="2700000" algn="tl">
                    <a:srgbClr val="000000">
                      <a:alpha val="43137"/>
                    </a:srgbClr>
                  </a:outerShdw>
                </a:effectLst>
                <a:latin typeface="Calibri" pitchFamily="34" charset="0"/>
              </a:rPr>
              <a:t>3</a:t>
            </a:r>
            <a:r>
              <a:rPr lang="en-GB" dirty="0">
                <a:solidFill>
                  <a:srgbClr val="FFFF00"/>
                </a:solidFill>
                <a:effectLst>
                  <a:outerShdw blurRad="38100" dist="38100" dir="2700000" algn="tl">
                    <a:srgbClr val="000000">
                      <a:alpha val="43137"/>
                    </a:srgbClr>
                  </a:outerShdw>
                </a:effectLst>
                <a:latin typeface="Calibri" pitchFamily="34" charset="0"/>
              </a:rPr>
              <a:t>He/</a:t>
            </a:r>
            <a:r>
              <a:rPr lang="en-GB" baseline="30000" dirty="0">
                <a:solidFill>
                  <a:srgbClr val="FFFF00"/>
                </a:solidFill>
                <a:effectLst>
                  <a:outerShdw blurRad="38100" dist="38100" dir="2700000" algn="tl">
                    <a:srgbClr val="000000">
                      <a:alpha val="43137"/>
                    </a:srgbClr>
                  </a:outerShdw>
                </a:effectLst>
                <a:latin typeface="Calibri" pitchFamily="34" charset="0"/>
              </a:rPr>
              <a:t>4</a:t>
            </a:r>
            <a:r>
              <a:rPr lang="en-GB" dirty="0">
                <a:solidFill>
                  <a:srgbClr val="FFFF00"/>
                </a:solidFill>
                <a:effectLst>
                  <a:outerShdw blurRad="38100" dist="38100" dir="2700000" algn="tl">
                    <a:srgbClr val="000000">
                      <a:alpha val="43137"/>
                    </a:srgbClr>
                  </a:outerShdw>
                </a:effectLst>
                <a:latin typeface="Calibri" pitchFamily="34" charset="0"/>
              </a:rPr>
              <a:t>He considerations)</a:t>
            </a:r>
          </a:p>
        </p:txBody>
      </p:sp>
      <p:sp>
        <p:nvSpPr>
          <p:cNvPr id="20" name="Rettangolo 19"/>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21" name="Figura a mano libera 20"/>
          <p:cNvSpPr/>
          <p:nvPr/>
        </p:nvSpPr>
        <p:spPr bwMode="auto">
          <a:xfrm>
            <a:off x="1430867" y="4254233"/>
            <a:ext cx="533023" cy="402433"/>
          </a:xfrm>
          <a:custGeom>
            <a:avLst/>
            <a:gdLst>
              <a:gd name="connsiteX0" fmla="*/ 431800 w 457200"/>
              <a:gd name="connsiteY0" fmla="*/ 0 h 1117600"/>
              <a:gd name="connsiteX1" fmla="*/ 406400 w 457200"/>
              <a:gd name="connsiteY1" fmla="*/ 440267 h 1117600"/>
              <a:gd name="connsiteX2" fmla="*/ 127000 w 457200"/>
              <a:gd name="connsiteY2" fmla="*/ 601133 h 1117600"/>
              <a:gd name="connsiteX3" fmla="*/ 0 w 457200"/>
              <a:gd name="connsiteY3" fmla="*/ 1117600 h 1117600"/>
              <a:gd name="connsiteX0" fmla="*/ 431800 w 462491"/>
              <a:gd name="connsiteY0" fmla="*/ 74965 h 1192565"/>
              <a:gd name="connsiteX1" fmla="*/ 458258 w 462491"/>
              <a:gd name="connsiteY1" fmla="*/ 73378 h 1192565"/>
              <a:gd name="connsiteX2" fmla="*/ 406400 w 462491"/>
              <a:gd name="connsiteY2" fmla="*/ 515232 h 1192565"/>
              <a:gd name="connsiteX3" fmla="*/ 127000 w 462491"/>
              <a:gd name="connsiteY3" fmla="*/ 676098 h 1192565"/>
              <a:gd name="connsiteX4" fmla="*/ 0 w 462491"/>
              <a:gd name="connsiteY4" fmla="*/ 1192565 h 1192565"/>
              <a:gd name="connsiteX0" fmla="*/ 431800 w 457200"/>
              <a:gd name="connsiteY0" fmla="*/ 0 h 1117600"/>
              <a:gd name="connsiteX1" fmla="*/ 406400 w 457200"/>
              <a:gd name="connsiteY1" fmla="*/ 440267 h 1117600"/>
              <a:gd name="connsiteX2" fmla="*/ 127000 w 457200"/>
              <a:gd name="connsiteY2" fmla="*/ 601133 h 1117600"/>
              <a:gd name="connsiteX3" fmla="*/ 0 w 457200"/>
              <a:gd name="connsiteY3" fmla="*/ 1117600 h 1117600"/>
              <a:gd name="connsiteX0" fmla="*/ 441325 w 458787"/>
              <a:gd name="connsiteY0" fmla="*/ 0 h 1231900"/>
              <a:gd name="connsiteX1" fmla="*/ 406400 w 458787"/>
              <a:gd name="connsiteY1" fmla="*/ 554567 h 1231900"/>
              <a:gd name="connsiteX2" fmla="*/ 127000 w 458787"/>
              <a:gd name="connsiteY2" fmla="*/ 715433 h 1231900"/>
              <a:gd name="connsiteX3" fmla="*/ 0 w 458787"/>
              <a:gd name="connsiteY3" fmla="*/ 1231900 h 1231900"/>
              <a:gd name="connsiteX0" fmla="*/ 441325 w 459581"/>
              <a:gd name="connsiteY0" fmla="*/ 0 h 1231900"/>
              <a:gd name="connsiteX1" fmla="*/ 406400 w 459581"/>
              <a:gd name="connsiteY1" fmla="*/ 554567 h 1231900"/>
              <a:gd name="connsiteX2" fmla="*/ 122237 w 459581"/>
              <a:gd name="connsiteY2" fmla="*/ 767821 h 1231900"/>
              <a:gd name="connsiteX3" fmla="*/ 0 w 459581"/>
              <a:gd name="connsiteY3" fmla="*/ 1231900 h 1231900"/>
              <a:gd name="connsiteX0" fmla="*/ 441325 w 479954"/>
              <a:gd name="connsiteY0" fmla="*/ 0 h 1231900"/>
              <a:gd name="connsiteX1" fmla="*/ 406400 w 479954"/>
              <a:gd name="connsiteY1" fmla="*/ 554567 h 1231900"/>
              <a:gd name="connsiteX2" fmla="*/ 0 w 479954"/>
              <a:gd name="connsiteY2" fmla="*/ 1231900 h 1231900"/>
              <a:gd name="connsiteX0" fmla="*/ 441325 w 441325"/>
              <a:gd name="connsiteY0" fmla="*/ 0 h 1231900"/>
              <a:gd name="connsiteX1" fmla="*/ 0 w 441325"/>
              <a:gd name="connsiteY1" fmla="*/ 1231900 h 1231900"/>
              <a:gd name="connsiteX0" fmla="*/ 381189 w 381189"/>
              <a:gd name="connsiteY0" fmla="*/ 0 h 200734"/>
              <a:gd name="connsiteX1" fmla="*/ 0 w 381189"/>
              <a:gd name="connsiteY1" fmla="*/ 200734 h 200734"/>
              <a:gd name="connsiteX0" fmla="*/ 381189 w 381189"/>
              <a:gd name="connsiteY0" fmla="*/ 0 h 200734"/>
              <a:gd name="connsiteX1" fmla="*/ 0 w 381189"/>
              <a:gd name="connsiteY1" fmla="*/ 200734 h 200734"/>
              <a:gd name="connsiteX0" fmla="*/ 381189 w 381189"/>
              <a:gd name="connsiteY0" fmla="*/ 0 h 200734"/>
              <a:gd name="connsiteX1" fmla="*/ 0 w 381189"/>
              <a:gd name="connsiteY1" fmla="*/ 200734 h 200734"/>
              <a:gd name="connsiteX0" fmla="*/ 381189 w 381189"/>
              <a:gd name="connsiteY0" fmla="*/ 39414 h 240148"/>
              <a:gd name="connsiteX1" fmla="*/ 0 w 381189"/>
              <a:gd name="connsiteY1" fmla="*/ 240148 h 240148"/>
            </a:gdLst>
            <a:ahLst/>
            <a:cxnLst>
              <a:cxn ang="0">
                <a:pos x="connsiteX0" y="connsiteY0"/>
              </a:cxn>
              <a:cxn ang="0">
                <a:pos x="connsiteX1" y="connsiteY1"/>
              </a:cxn>
            </a:cxnLst>
            <a:rect l="l" t="t" r="r" b="b"/>
            <a:pathLst>
              <a:path w="381189" h="240148">
                <a:moveTo>
                  <a:pt x="381189" y="39414"/>
                </a:moveTo>
                <a:cubicBezTo>
                  <a:pt x="359364" y="180569"/>
                  <a:pt x="130822" y="0"/>
                  <a:pt x="0" y="240148"/>
                </a:cubicBezTo>
              </a:path>
            </a:pathLst>
          </a:custGeom>
          <a:noFill/>
          <a:ln w="28575" cap="flat" cmpd="sng" algn="ctr">
            <a:solidFill>
              <a:srgbClr val="FF66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Rettangolo arrotondato 21"/>
          <p:cNvSpPr/>
          <p:nvPr/>
        </p:nvSpPr>
        <p:spPr bwMode="auto">
          <a:xfrm>
            <a:off x="1854199" y="3666067"/>
            <a:ext cx="220134" cy="639233"/>
          </a:xfrm>
          <a:prstGeom prst="roundRect">
            <a:avLst/>
          </a:prstGeom>
          <a:noFill/>
          <a:ln w="28575"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CasellaDiTesto 22"/>
          <p:cNvSpPr txBox="1"/>
          <p:nvPr/>
        </p:nvSpPr>
        <p:spPr>
          <a:xfrm>
            <a:off x="326233" y="4601343"/>
            <a:ext cx="3932499" cy="923330"/>
          </a:xfrm>
          <a:prstGeom prst="rect">
            <a:avLst/>
          </a:prstGeom>
          <a:noFill/>
        </p:spPr>
        <p:txBody>
          <a:bodyPr wrap="square" rtlCol="0">
            <a:spAutoFit/>
          </a:bodyPr>
          <a:lstStyle/>
          <a:p>
            <a:pPr algn="l"/>
            <a:r>
              <a:rPr lang="en-GB" b="1" dirty="0">
                <a:solidFill>
                  <a:srgbClr val="FF6600"/>
                </a:solidFill>
                <a:effectLst/>
                <a:latin typeface="Calibri" pitchFamily="34" charset="0"/>
              </a:rPr>
              <a:t>Remember that Hawaiian             magma has among the lowest    </a:t>
            </a:r>
            <a:r>
              <a:rPr lang="en-GB" b="1" baseline="30000" dirty="0">
                <a:solidFill>
                  <a:srgbClr val="FF6600"/>
                </a:solidFill>
                <a:effectLst/>
                <a:latin typeface="Calibri" pitchFamily="34" charset="0"/>
              </a:rPr>
              <a:t>87</a:t>
            </a:r>
            <a:r>
              <a:rPr lang="en-GB" b="1" dirty="0">
                <a:solidFill>
                  <a:srgbClr val="FF6600"/>
                </a:solidFill>
                <a:effectLst/>
                <a:latin typeface="Calibri" pitchFamily="34" charset="0"/>
              </a:rPr>
              <a:t>Sr/</a:t>
            </a:r>
            <a:r>
              <a:rPr lang="en-GB" b="1" baseline="30000" dirty="0">
                <a:solidFill>
                  <a:srgbClr val="FF6600"/>
                </a:solidFill>
                <a:effectLst/>
                <a:latin typeface="Calibri" pitchFamily="34" charset="0"/>
              </a:rPr>
              <a:t>86</a:t>
            </a:r>
            <a:r>
              <a:rPr lang="en-GB" b="1" dirty="0">
                <a:solidFill>
                  <a:srgbClr val="FF6600"/>
                </a:solidFill>
                <a:effectLst/>
                <a:latin typeface="Calibri" pitchFamily="34" charset="0"/>
              </a:rPr>
              <a:t>Sr and the highest </a:t>
            </a:r>
            <a:r>
              <a:rPr lang="en-GB" b="1" baseline="30000" dirty="0">
                <a:solidFill>
                  <a:srgbClr val="FF6600"/>
                </a:solidFill>
                <a:effectLst/>
                <a:latin typeface="Calibri" pitchFamily="34" charset="0"/>
              </a:rPr>
              <a:t>143</a:t>
            </a:r>
            <a:r>
              <a:rPr lang="en-GB" b="1" dirty="0">
                <a:solidFill>
                  <a:srgbClr val="FF6600"/>
                </a:solidFill>
                <a:effectLst/>
                <a:latin typeface="Calibri" pitchFamily="34" charset="0"/>
              </a:rPr>
              <a:t>Nd/</a:t>
            </a:r>
            <a:r>
              <a:rPr lang="en-GB" b="1" baseline="30000" dirty="0">
                <a:solidFill>
                  <a:srgbClr val="FF6600"/>
                </a:solidFill>
                <a:effectLst/>
                <a:latin typeface="Calibri" pitchFamily="34" charset="0"/>
              </a:rPr>
              <a:t>144</a:t>
            </a:r>
            <a:r>
              <a:rPr lang="en-GB" b="1" dirty="0">
                <a:solidFill>
                  <a:srgbClr val="FF6600"/>
                </a:solidFill>
                <a:effectLst/>
                <a:latin typeface="Calibri" pitchFamily="34" charset="0"/>
              </a:rPr>
              <a:t>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500"/>
                                        <p:tgtEl>
                                          <p:spTgt spid="17"/>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500"/>
                                        <p:tgtEl>
                                          <p:spTgt spid="22"/>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up)">
                                      <p:cBhvr>
                                        <p:cTn id="70" dur="500"/>
                                        <p:tgtEl>
                                          <p:spTgt spid="21"/>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animBg="1"/>
      <p:bldP spid="13" grpId="0" animBg="1"/>
      <p:bldP spid="14" grpId="0"/>
      <p:bldP spid="15" grpId="0" animBg="1"/>
      <p:bldP spid="17" grpId="0" animBg="1"/>
      <p:bldP spid="18" grpId="0" animBg="1"/>
      <p:bldP spid="19" grpId="0"/>
      <p:bldP spid="21"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p:cNvSpPr>
            <a:spLocks noChangeArrowheads="1"/>
          </p:cNvSpPr>
          <p:nvPr/>
        </p:nvSpPr>
        <p:spPr bwMode="auto">
          <a:xfrm>
            <a:off x="941388" y="6226175"/>
            <a:ext cx="8202612" cy="631825"/>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123907" name="Group 3"/>
          <p:cNvGrpSpPr>
            <a:grpSpLocks/>
          </p:cNvGrpSpPr>
          <p:nvPr/>
        </p:nvGrpSpPr>
        <p:grpSpPr bwMode="auto">
          <a:xfrm>
            <a:off x="2933700" y="1874838"/>
            <a:ext cx="6210300" cy="4983162"/>
            <a:chOff x="1848" y="1181"/>
            <a:chExt cx="3912" cy="3139"/>
          </a:xfrm>
        </p:grpSpPr>
        <p:grpSp>
          <p:nvGrpSpPr>
            <p:cNvPr id="123951" name="Group 4"/>
            <p:cNvGrpSpPr>
              <a:grpSpLocks/>
            </p:cNvGrpSpPr>
            <p:nvPr/>
          </p:nvGrpSpPr>
          <p:grpSpPr bwMode="auto">
            <a:xfrm>
              <a:off x="1848" y="1181"/>
              <a:ext cx="3912" cy="3139"/>
              <a:chOff x="1848" y="1181"/>
              <a:chExt cx="3912" cy="3139"/>
            </a:xfrm>
          </p:grpSpPr>
          <p:grpSp>
            <p:nvGrpSpPr>
              <p:cNvPr id="123953" name="Group 5"/>
              <p:cNvGrpSpPr>
                <a:grpSpLocks/>
              </p:cNvGrpSpPr>
              <p:nvPr/>
            </p:nvGrpSpPr>
            <p:grpSpPr bwMode="auto">
              <a:xfrm>
                <a:off x="1848" y="1181"/>
                <a:ext cx="3912" cy="3139"/>
                <a:chOff x="1848" y="1181"/>
                <a:chExt cx="3912" cy="3139"/>
              </a:xfrm>
            </p:grpSpPr>
            <p:pic>
              <p:nvPicPr>
                <p:cNvPr id="123957" name="Picture 6"/>
                <p:cNvPicPr>
                  <a:picLocks noChangeAspect="1" noChangeArrowheads="1"/>
                </p:cNvPicPr>
                <p:nvPr/>
              </p:nvPicPr>
              <p:blipFill>
                <a:blip r:embed="rId3" cstate="print"/>
                <a:srcRect/>
                <a:stretch>
                  <a:fillRect/>
                </a:stretch>
              </p:blipFill>
              <p:spPr bwMode="auto">
                <a:xfrm>
                  <a:off x="1848" y="1181"/>
                  <a:ext cx="3912" cy="3139"/>
                </a:xfrm>
                <a:prstGeom prst="rect">
                  <a:avLst/>
                </a:prstGeom>
                <a:noFill/>
                <a:ln w="9525" algn="ctr">
                  <a:noFill/>
                  <a:miter lim="800000"/>
                  <a:headEnd/>
                  <a:tailEnd/>
                </a:ln>
              </p:spPr>
            </p:pic>
            <p:sp>
              <p:nvSpPr>
                <p:cNvPr id="1199111" name="Rectangle 7"/>
                <p:cNvSpPr>
                  <a:spLocks noChangeArrowheads="1"/>
                </p:cNvSpPr>
                <p:nvPr/>
              </p:nvSpPr>
              <p:spPr bwMode="auto">
                <a:xfrm>
                  <a:off x="2490" y="1269"/>
                  <a:ext cx="2686" cy="14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199112" name="Rectangle 8"/>
              <p:cNvSpPr>
                <a:spLocks noChangeArrowheads="1"/>
              </p:cNvSpPr>
              <p:nvPr/>
            </p:nvSpPr>
            <p:spPr bwMode="auto">
              <a:xfrm>
                <a:off x="3372" y="2019"/>
                <a:ext cx="216" cy="14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199113" name="Rectangle 9"/>
              <p:cNvSpPr>
                <a:spLocks noChangeArrowheads="1"/>
              </p:cNvSpPr>
              <p:nvPr/>
            </p:nvSpPr>
            <p:spPr bwMode="auto">
              <a:xfrm>
                <a:off x="3969" y="1806"/>
                <a:ext cx="258" cy="12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199114" name="Rectangle 10"/>
              <p:cNvSpPr>
                <a:spLocks noChangeArrowheads="1"/>
              </p:cNvSpPr>
              <p:nvPr/>
            </p:nvSpPr>
            <p:spPr bwMode="auto">
              <a:xfrm>
                <a:off x="4560" y="1740"/>
                <a:ext cx="258" cy="12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199115" name="Rectangle 11"/>
            <p:cNvSpPr>
              <a:spLocks noChangeArrowheads="1"/>
            </p:cNvSpPr>
            <p:nvPr/>
          </p:nvSpPr>
          <p:spPr bwMode="auto">
            <a:xfrm>
              <a:off x="2414" y="1677"/>
              <a:ext cx="3024" cy="18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199116"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99118" name="Text Box 14"/>
          <p:cNvSpPr txBox="1">
            <a:spLocks noChangeArrowheads="1"/>
          </p:cNvSpPr>
          <p:nvPr/>
        </p:nvSpPr>
        <p:spPr bwMode="auto">
          <a:xfrm>
            <a:off x="104776" y="1149350"/>
            <a:ext cx="9039224"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Because of the short half-life of </a:t>
            </a:r>
            <a:r>
              <a:rPr lang="en-GB" sz="2400" baseline="30000" dirty="0">
                <a:solidFill>
                  <a:schemeClr val="bg1"/>
                </a:solidFill>
                <a:effectLst>
                  <a:outerShdw blurRad="38100" dist="38100" dir="2700000" algn="tl">
                    <a:srgbClr val="000000"/>
                  </a:outerShdw>
                </a:effectLst>
                <a:latin typeface="Calibri" pitchFamily="34" charset="0"/>
              </a:rPr>
              <a:t>235</a:t>
            </a:r>
            <a:r>
              <a:rPr lang="en-GB" sz="2400" dirty="0">
                <a:solidFill>
                  <a:schemeClr val="bg1"/>
                </a:solidFill>
                <a:effectLst>
                  <a:outerShdw blurRad="38100" dist="38100" dir="2700000" algn="tl">
                    <a:srgbClr val="000000"/>
                  </a:outerShdw>
                </a:effectLst>
                <a:latin typeface="Calibri" pitchFamily="34" charset="0"/>
              </a:rPr>
              <a:t>U, the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ratio grows</a:t>
            </a:r>
          </a:p>
        </p:txBody>
      </p:sp>
      <p:sp>
        <p:nvSpPr>
          <p:cNvPr id="1199119" name="Text Box 15"/>
          <p:cNvSpPr txBox="1">
            <a:spLocks noChangeArrowheads="1"/>
          </p:cNvSpPr>
          <p:nvPr/>
        </p:nvSpPr>
        <p:spPr bwMode="auto">
          <a:xfrm>
            <a:off x="5410200" y="5267325"/>
            <a:ext cx="2781300" cy="915988"/>
          </a:xfrm>
          <a:prstGeom prst="rect">
            <a:avLst/>
          </a:prstGeom>
          <a:noFill/>
          <a:ln w="9525" algn="ctr">
            <a:noFill/>
            <a:miter lim="800000"/>
            <a:headEnd/>
            <a:tailEnd/>
          </a:ln>
          <a:effectLst/>
        </p:spPr>
        <p:txBody>
          <a:bodyPr wrap="square">
            <a:spAutoFit/>
          </a:bodyPr>
          <a:lstStyle/>
          <a:p>
            <a:pPr>
              <a:defRPr/>
            </a:pPr>
            <a:r>
              <a:rPr lang="en-GB" dirty="0">
                <a:solidFill>
                  <a:schemeClr val="tx1"/>
                </a:solidFill>
                <a:effectLst>
                  <a:outerShdw blurRad="38100" dist="38100" dir="2700000" algn="tl">
                    <a:srgbClr val="FFFFFF"/>
                  </a:outerShdw>
                </a:effectLst>
                <a:latin typeface="Calibri" pitchFamily="34" charset="0"/>
              </a:rPr>
              <a:t>Increase of </a:t>
            </a:r>
            <a:r>
              <a:rPr lang="en-GB" baseline="30000" dirty="0">
                <a:solidFill>
                  <a:schemeClr val="tx1"/>
                </a:solidFill>
                <a:effectLst>
                  <a:outerShdw blurRad="38100" dist="38100" dir="2700000" algn="tl">
                    <a:srgbClr val="FFFFFF"/>
                  </a:outerShdw>
                </a:effectLst>
                <a:latin typeface="Calibri" pitchFamily="34" charset="0"/>
              </a:rPr>
              <a:t>207</a:t>
            </a:r>
            <a:r>
              <a:rPr lang="en-GB" dirty="0">
                <a:solidFill>
                  <a:schemeClr val="tx1"/>
                </a:solidFill>
                <a:effectLst>
                  <a:outerShdw blurRad="38100" dist="38100" dir="2700000" algn="tl">
                    <a:srgbClr val="FFFFFF"/>
                  </a:outerShdw>
                </a:effectLst>
                <a:latin typeface="Calibri" pitchFamily="34" charset="0"/>
              </a:rPr>
              <a:t>Pb/</a:t>
            </a:r>
            <a:r>
              <a:rPr lang="en-GB" baseline="30000" dirty="0">
                <a:solidFill>
                  <a:schemeClr val="tx1"/>
                </a:solidFill>
                <a:effectLst>
                  <a:outerShdw blurRad="38100" dist="38100" dir="2700000" algn="tl">
                    <a:srgbClr val="FFFFFF"/>
                  </a:outerShdw>
                </a:effectLst>
                <a:latin typeface="Calibri" pitchFamily="34" charset="0"/>
              </a:rPr>
              <a:t>204</a:t>
            </a:r>
            <a:r>
              <a:rPr lang="en-GB" dirty="0">
                <a:solidFill>
                  <a:schemeClr val="tx1"/>
                </a:solidFill>
                <a:effectLst>
                  <a:outerShdw blurRad="38100" dist="38100" dir="2700000" algn="tl">
                    <a:srgbClr val="FFFFFF"/>
                  </a:outerShdw>
                </a:effectLst>
                <a:latin typeface="Calibri" pitchFamily="34" charset="0"/>
              </a:rPr>
              <a:t>Pb after the first 1.5 </a:t>
            </a:r>
            <a:r>
              <a:rPr lang="en-GB" dirty="0" err="1">
                <a:solidFill>
                  <a:schemeClr val="tx1"/>
                </a:solidFill>
                <a:effectLst>
                  <a:outerShdw blurRad="38100" dist="38100" dir="2700000" algn="tl">
                    <a:srgbClr val="FFFFFF"/>
                  </a:outerShdw>
                </a:effectLst>
                <a:latin typeface="Calibri" pitchFamily="34" charset="0"/>
              </a:rPr>
              <a:t>Gyr</a:t>
            </a:r>
            <a:r>
              <a:rPr lang="en-GB" dirty="0">
                <a:solidFill>
                  <a:schemeClr val="tx1"/>
                </a:solidFill>
                <a:effectLst>
                  <a:outerShdw blurRad="38100" dist="38100" dir="2700000" algn="tl">
                    <a:srgbClr val="FFFFFF"/>
                  </a:outerShdw>
                </a:effectLst>
                <a:latin typeface="Calibri" pitchFamily="34" charset="0"/>
              </a:rPr>
              <a:t> (when a lot of </a:t>
            </a:r>
            <a:r>
              <a:rPr lang="en-GB" baseline="30000" dirty="0">
                <a:solidFill>
                  <a:schemeClr val="tx1"/>
                </a:solidFill>
                <a:effectLst>
                  <a:outerShdw blurRad="38100" dist="38100" dir="2700000" algn="tl">
                    <a:srgbClr val="FFFFFF"/>
                  </a:outerShdw>
                </a:effectLst>
                <a:latin typeface="Calibri" pitchFamily="34" charset="0"/>
              </a:rPr>
              <a:t>235</a:t>
            </a:r>
            <a:r>
              <a:rPr lang="en-GB" dirty="0">
                <a:solidFill>
                  <a:schemeClr val="tx1"/>
                </a:solidFill>
                <a:effectLst>
                  <a:outerShdw blurRad="38100" dist="38100" dir="2700000" algn="tl">
                    <a:srgbClr val="FFFFFF"/>
                  </a:outerShdw>
                </a:effectLst>
                <a:latin typeface="Calibri" pitchFamily="34" charset="0"/>
              </a:rPr>
              <a:t>U is available)</a:t>
            </a:r>
          </a:p>
        </p:txBody>
      </p:sp>
      <p:sp>
        <p:nvSpPr>
          <p:cNvPr id="1199122" name="Text Box 18"/>
          <p:cNvSpPr txBox="1">
            <a:spLocks noChangeArrowheads="1"/>
          </p:cNvSpPr>
          <p:nvPr/>
        </p:nvSpPr>
        <p:spPr bwMode="auto">
          <a:xfrm>
            <a:off x="104776" y="1544563"/>
            <a:ext cx="2852737" cy="1200329"/>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rapidly early on, but it grows more slowly in more recent times.</a:t>
            </a:r>
          </a:p>
        </p:txBody>
      </p:sp>
      <p:sp>
        <p:nvSpPr>
          <p:cNvPr id="1199125" name="Freeform 21"/>
          <p:cNvSpPr>
            <a:spLocks/>
          </p:cNvSpPr>
          <p:nvPr/>
        </p:nvSpPr>
        <p:spPr bwMode="auto">
          <a:xfrm>
            <a:off x="3971925" y="3505200"/>
            <a:ext cx="1628775" cy="1709738"/>
          </a:xfrm>
          <a:custGeom>
            <a:avLst/>
            <a:gdLst/>
            <a:ahLst/>
            <a:cxnLst>
              <a:cxn ang="0">
                <a:pos x="0" y="1077"/>
              </a:cxn>
              <a:cxn ang="0">
                <a:pos x="105" y="870"/>
              </a:cxn>
              <a:cxn ang="0">
                <a:pos x="264" y="630"/>
              </a:cxn>
              <a:cxn ang="0">
                <a:pos x="423" y="456"/>
              </a:cxn>
              <a:cxn ang="0">
                <a:pos x="597" y="288"/>
              </a:cxn>
              <a:cxn ang="0">
                <a:pos x="792" y="138"/>
              </a:cxn>
              <a:cxn ang="0">
                <a:pos x="927" y="48"/>
              </a:cxn>
              <a:cxn ang="0">
                <a:pos x="1026" y="0"/>
              </a:cxn>
            </a:cxnLst>
            <a:rect l="0" t="0" r="r" b="b"/>
            <a:pathLst>
              <a:path w="1026" h="1077">
                <a:moveTo>
                  <a:pt x="0" y="1077"/>
                </a:moveTo>
                <a:cubicBezTo>
                  <a:pt x="30" y="1010"/>
                  <a:pt x="61" y="944"/>
                  <a:pt x="105" y="870"/>
                </a:cubicBezTo>
                <a:cubicBezTo>
                  <a:pt x="149" y="796"/>
                  <a:pt x="211" y="699"/>
                  <a:pt x="264" y="630"/>
                </a:cubicBezTo>
                <a:cubicBezTo>
                  <a:pt x="317" y="561"/>
                  <a:pt x="368" y="513"/>
                  <a:pt x="423" y="456"/>
                </a:cubicBezTo>
                <a:cubicBezTo>
                  <a:pt x="478" y="399"/>
                  <a:pt x="536" y="341"/>
                  <a:pt x="597" y="288"/>
                </a:cubicBezTo>
                <a:cubicBezTo>
                  <a:pt x="658" y="235"/>
                  <a:pt x="737" y="178"/>
                  <a:pt x="792" y="138"/>
                </a:cubicBezTo>
                <a:cubicBezTo>
                  <a:pt x="847" y="98"/>
                  <a:pt x="888" y="71"/>
                  <a:pt x="927" y="48"/>
                </a:cubicBezTo>
                <a:cubicBezTo>
                  <a:pt x="966" y="25"/>
                  <a:pt x="1006" y="10"/>
                  <a:pt x="1026"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199129" name="Freeform 25"/>
          <p:cNvSpPr>
            <a:spLocks/>
          </p:cNvSpPr>
          <p:nvPr/>
        </p:nvSpPr>
        <p:spPr bwMode="auto">
          <a:xfrm>
            <a:off x="5600700" y="3176588"/>
            <a:ext cx="914400" cy="328612"/>
          </a:xfrm>
          <a:custGeom>
            <a:avLst/>
            <a:gdLst/>
            <a:ahLst/>
            <a:cxnLst>
              <a:cxn ang="0">
                <a:pos x="0" y="207"/>
              </a:cxn>
              <a:cxn ang="0">
                <a:pos x="129" y="147"/>
              </a:cxn>
              <a:cxn ang="0">
                <a:pos x="261" y="90"/>
              </a:cxn>
              <a:cxn ang="0">
                <a:pos x="390" y="45"/>
              </a:cxn>
              <a:cxn ang="0">
                <a:pos x="504" y="15"/>
              </a:cxn>
              <a:cxn ang="0">
                <a:pos x="576" y="0"/>
              </a:cxn>
            </a:cxnLst>
            <a:rect l="0" t="0" r="r" b="b"/>
            <a:pathLst>
              <a:path w="576" h="207">
                <a:moveTo>
                  <a:pt x="0" y="207"/>
                </a:moveTo>
                <a:cubicBezTo>
                  <a:pt x="42" y="187"/>
                  <a:pt x="85" y="167"/>
                  <a:pt x="129" y="147"/>
                </a:cubicBezTo>
                <a:cubicBezTo>
                  <a:pt x="173" y="127"/>
                  <a:pt x="218" y="107"/>
                  <a:pt x="261" y="90"/>
                </a:cubicBezTo>
                <a:cubicBezTo>
                  <a:pt x="304" y="73"/>
                  <a:pt x="350" y="57"/>
                  <a:pt x="390" y="45"/>
                </a:cubicBezTo>
                <a:cubicBezTo>
                  <a:pt x="430" y="33"/>
                  <a:pt x="473" y="22"/>
                  <a:pt x="504" y="15"/>
                </a:cubicBezTo>
                <a:cubicBezTo>
                  <a:pt x="535" y="8"/>
                  <a:pt x="555" y="4"/>
                  <a:pt x="576"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199133" name="Line 29"/>
          <p:cNvSpPr>
            <a:spLocks noChangeShapeType="1"/>
          </p:cNvSpPr>
          <p:nvPr/>
        </p:nvSpPr>
        <p:spPr bwMode="auto">
          <a:xfrm flipV="1">
            <a:off x="3940175" y="3492500"/>
            <a:ext cx="1676400" cy="1755775"/>
          </a:xfrm>
          <a:prstGeom prst="line">
            <a:avLst/>
          </a:prstGeom>
          <a:noFill/>
          <a:ln w="38100">
            <a:solidFill>
              <a:srgbClr val="0099FF"/>
            </a:solidFill>
            <a:round/>
            <a:headEnd/>
            <a:tailEnd/>
          </a:ln>
          <a:effectLst/>
        </p:spPr>
        <p:txBody>
          <a:bodyPr anchor="ctr"/>
          <a:lstStyle/>
          <a:p>
            <a:pPr>
              <a:defRPr/>
            </a:pPr>
            <a:endParaRPr lang="en-GB">
              <a:latin typeface="Calibri" pitchFamily="34" charset="0"/>
            </a:endParaRPr>
          </a:p>
        </p:txBody>
      </p:sp>
      <p:sp>
        <p:nvSpPr>
          <p:cNvPr id="1199134" name="Line 30"/>
          <p:cNvSpPr>
            <a:spLocks noChangeShapeType="1"/>
          </p:cNvSpPr>
          <p:nvPr/>
        </p:nvSpPr>
        <p:spPr bwMode="auto">
          <a:xfrm flipV="1">
            <a:off x="3940175" y="3130550"/>
            <a:ext cx="2633663" cy="2117725"/>
          </a:xfrm>
          <a:prstGeom prst="line">
            <a:avLst/>
          </a:prstGeom>
          <a:noFill/>
          <a:ln w="38100">
            <a:solidFill>
              <a:srgbClr val="0099FF"/>
            </a:solidFill>
            <a:round/>
            <a:headEnd/>
            <a:tailEnd/>
          </a:ln>
          <a:effectLst/>
        </p:spPr>
        <p:txBody>
          <a:bodyPr anchor="ctr"/>
          <a:lstStyle/>
          <a:p>
            <a:pPr>
              <a:defRPr/>
            </a:pPr>
            <a:endParaRPr lang="en-GB">
              <a:latin typeface="Calibri" pitchFamily="34" charset="0"/>
            </a:endParaRPr>
          </a:p>
        </p:txBody>
      </p:sp>
      <p:sp>
        <p:nvSpPr>
          <p:cNvPr id="1199143" name="Freeform 39"/>
          <p:cNvSpPr>
            <a:spLocks/>
          </p:cNvSpPr>
          <p:nvPr/>
        </p:nvSpPr>
        <p:spPr bwMode="auto">
          <a:xfrm>
            <a:off x="6519863" y="3057525"/>
            <a:ext cx="790575" cy="109538"/>
          </a:xfrm>
          <a:custGeom>
            <a:avLst/>
            <a:gdLst/>
            <a:ahLst/>
            <a:cxnLst>
              <a:cxn ang="0">
                <a:pos x="0" y="69"/>
              </a:cxn>
              <a:cxn ang="0">
                <a:pos x="162" y="30"/>
              </a:cxn>
              <a:cxn ang="0">
                <a:pos x="345" y="9"/>
              </a:cxn>
              <a:cxn ang="0">
                <a:pos x="498" y="0"/>
              </a:cxn>
            </a:cxnLst>
            <a:rect l="0" t="0" r="r" b="b"/>
            <a:pathLst>
              <a:path w="498" h="69">
                <a:moveTo>
                  <a:pt x="0" y="69"/>
                </a:moveTo>
                <a:cubicBezTo>
                  <a:pt x="52" y="54"/>
                  <a:pt x="105" y="40"/>
                  <a:pt x="162" y="30"/>
                </a:cubicBezTo>
                <a:cubicBezTo>
                  <a:pt x="219" y="20"/>
                  <a:pt x="289" y="14"/>
                  <a:pt x="345" y="9"/>
                </a:cubicBezTo>
                <a:cubicBezTo>
                  <a:pt x="401" y="4"/>
                  <a:pt x="449" y="2"/>
                  <a:pt x="498"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199147" name="Line 43"/>
          <p:cNvSpPr>
            <a:spLocks noChangeShapeType="1"/>
          </p:cNvSpPr>
          <p:nvPr/>
        </p:nvSpPr>
        <p:spPr bwMode="auto">
          <a:xfrm flipV="1">
            <a:off x="3940175" y="3041650"/>
            <a:ext cx="3414713" cy="2206625"/>
          </a:xfrm>
          <a:prstGeom prst="line">
            <a:avLst/>
          </a:prstGeom>
          <a:noFill/>
          <a:ln w="38100">
            <a:solidFill>
              <a:srgbClr val="0099FF"/>
            </a:solidFill>
            <a:round/>
            <a:headEnd/>
            <a:tailEnd/>
          </a:ln>
          <a:effectLst/>
        </p:spPr>
        <p:txBody>
          <a:bodyPr anchor="ctr"/>
          <a:lstStyle/>
          <a:p>
            <a:pPr>
              <a:defRPr/>
            </a:pPr>
            <a:endParaRPr lang="en-GB">
              <a:latin typeface="Calibri" pitchFamily="34" charset="0"/>
            </a:endParaRPr>
          </a:p>
        </p:txBody>
      </p:sp>
      <p:sp>
        <p:nvSpPr>
          <p:cNvPr id="1199154" name="Line 50"/>
          <p:cNvSpPr>
            <a:spLocks noChangeShapeType="1"/>
          </p:cNvSpPr>
          <p:nvPr/>
        </p:nvSpPr>
        <p:spPr bwMode="auto">
          <a:xfrm flipV="1">
            <a:off x="3965575" y="3043238"/>
            <a:ext cx="3973513" cy="2179637"/>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57" name="Freeform 53"/>
          <p:cNvSpPr>
            <a:spLocks/>
          </p:cNvSpPr>
          <p:nvPr/>
        </p:nvSpPr>
        <p:spPr bwMode="auto">
          <a:xfrm>
            <a:off x="7327900" y="3032125"/>
            <a:ext cx="638175" cy="19050"/>
          </a:xfrm>
          <a:custGeom>
            <a:avLst/>
            <a:gdLst/>
            <a:ahLst/>
            <a:cxnLst>
              <a:cxn ang="0">
                <a:pos x="0" y="12"/>
              </a:cxn>
              <a:cxn ang="0">
                <a:pos x="160" y="2"/>
              </a:cxn>
              <a:cxn ang="0">
                <a:pos x="284" y="2"/>
              </a:cxn>
              <a:cxn ang="0">
                <a:pos x="402" y="0"/>
              </a:cxn>
            </a:cxnLst>
            <a:rect l="0" t="0" r="r" b="b"/>
            <a:pathLst>
              <a:path w="402" h="12">
                <a:moveTo>
                  <a:pt x="0" y="12"/>
                </a:moveTo>
                <a:cubicBezTo>
                  <a:pt x="56" y="8"/>
                  <a:pt x="113" y="4"/>
                  <a:pt x="160" y="2"/>
                </a:cubicBezTo>
                <a:cubicBezTo>
                  <a:pt x="207" y="0"/>
                  <a:pt x="244" y="2"/>
                  <a:pt x="284" y="2"/>
                </a:cubicBezTo>
                <a:cubicBezTo>
                  <a:pt x="324" y="2"/>
                  <a:pt x="363" y="1"/>
                  <a:pt x="402"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199163" name="AutoShape 59"/>
          <p:cNvSpPr>
            <a:spLocks noChangeArrowheads="1"/>
          </p:cNvSpPr>
          <p:nvPr/>
        </p:nvSpPr>
        <p:spPr bwMode="auto">
          <a:xfrm>
            <a:off x="7885113" y="2924175"/>
            <a:ext cx="182562" cy="173038"/>
          </a:xfrm>
          <a:prstGeom prst="star5">
            <a:avLst/>
          </a:prstGeom>
          <a:solidFill>
            <a:srgbClr val="FF00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66" name="Text Box 62"/>
          <p:cNvSpPr txBox="1">
            <a:spLocks noChangeArrowheads="1"/>
          </p:cNvSpPr>
          <p:nvPr/>
        </p:nvSpPr>
        <p:spPr bwMode="auto">
          <a:xfrm>
            <a:off x="7996238" y="2982913"/>
            <a:ext cx="796925" cy="236668"/>
          </a:xfrm>
          <a:prstGeom prst="rect">
            <a:avLst/>
          </a:prstGeom>
          <a:noFill/>
          <a:ln w="9525" algn="ctr">
            <a:noFill/>
            <a:miter lim="800000"/>
            <a:headEnd/>
            <a:tailEnd/>
          </a:ln>
          <a:effectLst/>
        </p:spPr>
        <p:txBody>
          <a:bodyPr>
            <a:spAutoFit/>
          </a:bodyPr>
          <a:lstStyle/>
          <a:p>
            <a:pPr algn="l">
              <a:lnSpc>
                <a:spcPct val="50000"/>
              </a:lnSpc>
              <a:defRPr/>
            </a:pPr>
            <a:r>
              <a:rPr lang="en-GB" sz="1600">
                <a:solidFill>
                  <a:schemeClr val="tx1"/>
                </a:solidFill>
                <a:effectLst>
                  <a:outerShdw blurRad="38100" dist="38100" dir="2700000" algn="tl">
                    <a:srgbClr val="FFFFFF"/>
                  </a:outerShdw>
                </a:effectLst>
                <a:latin typeface="Symbol" pitchFamily="18" charset="2"/>
              </a:rPr>
              <a:t>m</a:t>
            </a:r>
            <a:r>
              <a:rPr lang="en-GB" sz="1600">
                <a:solidFill>
                  <a:schemeClr val="tx1"/>
                </a:solidFill>
                <a:effectLst>
                  <a:outerShdw blurRad="38100" dist="38100" dir="2700000" algn="tl">
                    <a:srgbClr val="FFFFFF"/>
                  </a:outerShdw>
                </a:effectLst>
                <a:latin typeface="Calibri" pitchFamily="34" charset="0"/>
              </a:rPr>
              <a:t> = 10</a:t>
            </a:r>
          </a:p>
        </p:txBody>
      </p:sp>
      <p:sp>
        <p:nvSpPr>
          <p:cNvPr id="1199167" name="Text Box 63"/>
          <p:cNvSpPr txBox="1">
            <a:spLocks noChangeArrowheads="1"/>
          </p:cNvSpPr>
          <p:nvPr/>
        </p:nvSpPr>
        <p:spPr bwMode="auto">
          <a:xfrm rot="-1726059">
            <a:off x="4398169" y="4646583"/>
            <a:ext cx="1208087"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Geochron</a:t>
            </a:r>
          </a:p>
        </p:txBody>
      </p:sp>
      <p:sp>
        <p:nvSpPr>
          <p:cNvPr id="1199177" name="Line 73"/>
          <p:cNvSpPr>
            <a:spLocks noChangeShapeType="1"/>
          </p:cNvSpPr>
          <p:nvPr/>
        </p:nvSpPr>
        <p:spPr bwMode="auto">
          <a:xfrm>
            <a:off x="3971925" y="5233988"/>
            <a:ext cx="1646238" cy="0"/>
          </a:xfrm>
          <a:prstGeom prst="line">
            <a:avLst/>
          </a:prstGeom>
          <a:noFill/>
          <a:ln w="19050">
            <a:solidFill>
              <a:srgbClr val="00FF00"/>
            </a:solidFill>
            <a:prstDash val="dash"/>
            <a:round/>
            <a:headEnd/>
            <a:tailEnd/>
          </a:ln>
          <a:effectLst/>
        </p:spPr>
        <p:txBody>
          <a:bodyPr anchor="ctr"/>
          <a:lstStyle/>
          <a:p>
            <a:pPr>
              <a:defRPr/>
            </a:pPr>
            <a:endParaRPr lang="en-GB">
              <a:latin typeface="Calibri" pitchFamily="34" charset="0"/>
            </a:endParaRPr>
          </a:p>
        </p:txBody>
      </p:sp>
      <p:grpSp>
        <p:nvGrpSpPr>
          <p:cNvPr id="5" name="Group 77"/>
          <p:cNvGrpSpPr>
            <a:grpSpLocks/>
          </p:cNvGrpSpPr>
          <p:nvPr/>
        </p:nvGrpSpPr>
        <p:grpSpPr bwMode="auto">
          <a:xfrm>
            <a:off x="5386388" y="3486150"/>
            <a:ext cx="463550" cy="1747838"/>
            <a:chOff x="688" y="2785"/>
            <a:chExt cx="292" cy="740"/>
          </a:xfrm>
        </p:grpSpPr>
        <p:sp>
          <p:nvSpPr>
            <p:cNvPr id="1199178" name="Line 74"/>
            <p:cNvSpPr>
              <a:spLocks noChangeShapeType="1"/>
            </p:cNvSpPr>
            <p:nvPr/>
          </p:nvSpPr>
          <p:spPr bwMode="auto">
            <a:xfrm>
              <a:off x="688" y="2794"/>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79" name="Line 75"/>
            <p:cNvSpPr>
              <a:spLocks noChangeShapeType="1"/>
            </p:cNvSpPr>
            <p:nvPr/>
          </p:nvSpPr>
          <p:spPr bwMode="auto">
            <a:xfrm>
              <a:off x="688" y="3525"/>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80" name="Line 76"/>
            <p:cNvSpPr>
              <a:spLocks noChangeShapeType="1"/>
            </p:cNvSpPr>
            <p:nvPr/>
          </p:nvSpPr>
          <p:spPr bwMode="auto">
            <a:xfrm flipV="1">
              <a:off x="825" y="2785"/>
              <a:ext cx="0" cy="74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199176" name="AutoShape 72"/>
          <p:cNvSpPr>
            <a:spLocks noChangeArrowheads="1"/>
          </p:cNvSpPr>
          <p:nvPr/>
        </p:nvSpPr>
        <p:spPr bwMode="auto">
          <a:xfrm>
            <a:off x="3802063" y="5051424"/>
            <a:ext cx="324000" cy="324000"/>
          </a:xfrm>
          <a:prstGeom prst="star5">
            <a:avLst/>
          </a:prstGeom>
          <a:solidFill>
            <a:srgbClr val="FFFF00"/>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82" name="Line 78"/>
          <p:cNvSpPr>
            <a:spLocks noChangeShapeType="1"/>
          </p:cNvSpPr>
          <p:nvPr/>
        </p:nvSpPr>
        <p:spPr bwMode="auto">
          <a:xfrm>
            <a:off x="5641975" y="3513138"/>
            <a:ext cx="900113" cy="0"/>
          </a:xfrm>
          <a:prstGeom prst="line">
            <a:avLst/>
          </a:prstGeom>
          <a:noFill/>
          <a:ln w="19050">
            <a:solidFill>
              <a:srgbClr val="FFFF00"/>
            </a:solidFill>
            <a:prstDash val="dash"/>
            <a:round/>
            <a:headEnd/>
            <a:tailEnd/>
          </a:ln>
          <a:effectLst/>
        </p:spPr>
        <p:txBody>
          <a:bodyPr anchor="ctr"/>
          <a:lstStyle/>
          <a:p>
            <a:pPr>
              <a:defRPr/>
            </a:pPr>
            <a:endParaRPr lang="en-GB">
              <a:latin typeface="Calibri" pitchFamily="34" charset="0"/>
            </a:endParaRPr>
          </a:p>
        </p:txBody>
      </p:sp>
      <p:grpSp>
        <p:nvGrpSpPr>
          <p:cNvPr id="6" name="Group 79"/>
          <p:cNvGrpSpPr>
            <a:grpSpLocks/>
          </p:cNvGrpSpPr>
          <p:nvPr/>
        </p:nvGrpSpPr>
        <p:grpSpPr bwMode="auto">
          <a:xfrm>
            <a:off x="6386513" y="3173413"/>
            <a:ext cx="282575" cy="341312"/>
            <a:chOff x="688" y="2785"/>
            <a:chExt cx="292" cy="740"/>
          </a:xfrm>
        </p:grpSpPr>
        <p:sp>
          <p:nvSpPr>
            <p:cNvPr id="1199184" name="Line 80"/>
            <p:cNvSpPr>
              <a:spLocks noChangeShapeType="1"/>
            </p:cNvSpPr>
            <p:nvPr/>
          </p:nvSpPr>
          <p:spPr bwMode="auto">
            <a:xfrm>
              <a:off x="688" y="2795"/>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85" name="Line 81"/>
            <p:cNvSpPr>
              <a:spLocks noChangeShapeType="1"/>
            </p:cNvSpPr>
            <p:nvPr/>
          </p:nvSpPr>
          <p:spPr bwMode="auto">
            <a:xfrm>
              <a:off x="688" y="3525"/>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86" name="Line 82"/>
            <p:cNvSpPr>
              <a:spLocks noChangeShapeType="1"/>
            </p:cNvSpPr>
            <p:nvPr/>
          </p:nvSpPr>
          <p:spPr bwMode="auto">
            <a:xfrm flipV="1">
              <a:off x="826" y="2785"/>
              <a:ext cx="0" cy="74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199137" name="AutoShape 33"/>
          <p:cNvSpPr>
            <a:spLocks noChangeArrowheads="1"/>
          </p:cNvSpPr>
          <p:nvPr/>
        </p:nvSpPr>
        <p:spPr bwMode="auto">
          <a:xfrm>
            <a:off x="5513388" y="3405188"/>
            <a:ext cx="182562" cy="173037"/>
          </a:xfrm>
          <a:prstGeom prst="star5">
            <a:avLst/>
          </a:prstGeom>
          <a:solidFill>
            <a:srgbClr val="00FF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46" name="AutoShape 42"/>
          <p:cNvSpPr>
            <a:spLocks noChangeArrowheads="1"/>
          </p:cNvSpPr>
          <p:nvPr/>
        </p:nvSpPr>
        <p:spPr bwMode="auto">
          <a:xfrm>
            <a:off x="6427788" y="3081338"/>
            <a:ext cx="182562" cy="173037"/>
          </a:xfrm>
          <a:prstGeom prst="star5">
            <a:avLst/>
          </a:prstGeom>
          <a:solidFill>
            <a:srgbClr val="FFFF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87" name="Line 83"/>
          <p:cNvSpPr>
            <a:spLocks noChangeShapeType="1"/>
          </p:cNvSpPr>
          <p:nvPr/>
        </p:nvSpPr>
        <p:spPr bwMode="auto">
          <a:xfrm>
            <a:off x="6542088" y="3179763"/>
            <a:ext cx="771525" cy="0"/>
          </a:xfrm>
          <a:prstGeom prst="line">
            <a:avLst/>
          </a:prstGeom>
          <a:noFill/>
          <a:ln w="19050">
            <a:solidFill>
              <a:srgbClr val="996600"/>
            </a:solidFill>
            <a:prstDash val="dash"/>
            <a:round/>
            <a:headEnd/>
            <a:tailEnd/>
          </a:ln>
          <a:effectLst/>
        </p:spPr>
        <p:txBody>
          <a:bodyPr anchor="ctr"/>
          <a:lstStyle/>
          <a:p>
            <a:pPr>
              <a:defRPr/>
            </a:pPr>
            <a:endParaRPr lang="en-GB">
              <a:latin typeface="Calibri" pitchFamily="34" charset="0"/>
            </a:endParaRPr>
          </a:p>
        </p:txBody>
      </p:sp>
      <p:grpSp>
        <p:nvGrpSpPr>
          <p:cNvPr id="7" name="Group 84"/>
          <p:cNvGrpSpPr>
            <a:grpSpLocks/>
          </p:cNvGrpSpPr>
          <p:nvPr/>
        </p:nvGrpSpPr>
        <p:grpSpPr bwMode="auto">
          <a:xfrm>
            <a:off x="7229475" y="3044825"/>
            <a:ext cx="215900" cy="136525"/>
            <a:chOff x="688" y="2785"/>
            <a:chExt cx="292" cy="740"/>
          </a:xfrm>
        </p:grpSpPr>
        <p:sp>
          <p:nvSpPr>
            <p:cNvPr id="1199189" name="Line 85"/>
            <p:cNvSpPr>
              <a:spLocks noChangeShapeType="1"/>
            </p:cNvSpPr>
            <p:nvPr/>
          </p:nvSpPr>
          <p:spPr bwMode="auto">
            <a:xfrm>
              <a:off x="688" y="2794"/>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90" name="Line 86"/>
            <p:cNvSpPr>
              <a:spLocks noChangeShapeType="1"/>
            </p:cNvSpPr>
            <p:nvPr/>
          </p:nvSpPr>
          <p:spPr bwMode="auto">
            <a:xfrm>
              <a:off x="688" y="3525"/>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91" name="Line 87"/>
            <p:cNvSpPr>
              <a:spLocks noChangeShapeType="1"/>
            </p:cNvSpPr>
            <p:nvPr/>
          </p:nvSpPr>
          <p:spPr bwMode="auto">
            <a:xfrm flipV="1">
              <a:off x="825" y="2785"/>
              <a:ext cx="0" cy="74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199160" name="AutoShape 56"/>
          <p:cNvSpPr>
            <a:spLocks noChangeArrowheads="1"/>
          </p:cNvSpPr>
          <p:nvPr/>
        </p:nvSpPr>
        <p:spPr bwMode="auto">
          <a:xfrm>
            <a:off x="7232650" y="2962275"/>
            <a:ext cx="182563" cy="173038"/>
          </a:xfrm>
          <a:prstGeom prst="star5">
            <a:avLst/>
          </a:prstGeom>
          <a:solidFill>
            <a:srgbClr val="CC66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92" name="Line 88"/>
          <p:cNvSpPr>
            <a:spLocks noChangeShapeType="1"/>
          </p:cNvSpPr>
          <p:nvPr/>
        </p:nvSpPr>
        <p:spPr bwMode="auto">
          <a:xfrm flipH="1" flipV="1">
            <a:off x="5618162" y="4462462"/>
            <a:ext cx="1016295" cy="844549"/>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99193" name="Line 89"/>
          <p:cNvSpPr>
            <a:spLocks noChangeShapeType="1"/>
          </p:cNvSpPr>
          <p:nvPr/>
        </p:nvSpPr>
        <p:spPr bwMode="auto">
          <a:xfrm flipH="1" flipV="1">
            <a:off x="6542087" y="3330575"/>
            <a:ext cx="905071" cy="1112838"/>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99194" name="Text Box 90"/>
          <p:cNvSpPr txBox="1">
            <a:spLocks noChangeArrowheads="1"/>
          </p:cNvSpPr>
          <p:nvPr/>
        </p:nvSpPr>
        <p:spPr bwMode="auto">
          <a:xfrm>
            <a:off x="6831307" y="4408488"/>
            <a:ext cx="1640886" cy="923330"/>
          </a:xfrm>
          <a:prstGeom prst="rect">
            <a:avLst/>
          </a:prstGeom>
          <a:noFill/>
          <a:ln w="9525" algn="ctr">
            <a:noFill/>
            <a:miter lim="800000"/>
            <a:headEnd/>
            <a:tailEnd/>
          </a:ln>
          <a:effectLst/>
        </p:spPr>
        <p:txBody>
          <a:bodyPr wrap="square">
            <a:spAutoFit/>
          </a:bodyPr>
          <a:lstStyle/>
          <a:p>
            <a:pPr>
              <a:defRPr/>
            </a:pPr>
            <a:r>
              <a:rPr lang="en-GB" dirty="0">
                <a:solidFill>
                  <a:schemeClr val="tx1"/>
                </a:solidFill>
                <a:effectLst>
                  <a:outerShdw blurRad="38100" dist="38100" dir="2700000" algn="tl">
                    <a:srgbClr val="FFFFFF"/>
                  </a:outerShdw>
                </a:effectLst>
                <a:latin typeface="Calibri" pitchFamily="34" charset="0"/>
              </a:rPr>
              <a:t>Increase of </a:t>
            </a:r>
            <a:r>
              <a:rPr lang="en-GB" baseline="30000" dirty="0">
                <a:solidFill>
                  <a:schemeClr val="tx1"/>
                </a:solidFill>
                <a:effectLst>
                  <a:outerShdw blurRad="38100" dist="38100" dir="2700000" algn="tl">
                    <a:srgbClr val="FFFFFF"/>
                  </a:outerShdw>
                </a:effectLst>
                <a:latin typeface="Calibri" pitchFamily="34" charset="0"/>
              </a:rPr>
              <a:t>207</a:t>
            </a:r>
            <a:r>
              <a:rPr lang="en-GB" dirty="0">
                <a:solidFill>
                  <a:schemeClr val="tx1"/>
                </a:solidFill>
                <a:effectLst>
                  <a:outerShdw blurRad="38100" dist="38100" dir="2700000" algn="tl">
                    <a:srgbClr val="FFFFFF"/>
                  </a:outerShdw>
                </a:effectLst>
                <a:latin typeface="Calibri" pitchFamily="34" charset="0"/>
              </a:rPr>
              <a:t>Pb/</a:t>
            </a:r>
            <a:r>
              <a:rPr lang="en-GB" baseline="30000" dirty="0">
                <a:solidFill>
                  <a:schemeClr val="tx1"/>
                </a:solidFill>
                <a:effectLst>
                  <a:outerShdw blurRad="38100" dist="38100" dir="2700000" algn="tl">
                    <a:srgbClr val="FFFFFF"/>
                  </a:outerShdw>
                </a:effectLst>
                <a:latin typeface="Calibri" pitchFamily="34" charset="0"/>
              </a:rPr>
              <a:t>204</a:t>
            </a:r>
            <a:r>
              <a:rPr lang="en-GB" dirty="0">
                <a:solidFill>
                  <a:schemeClr val="tx1"/>
                </a:solidFill>
                <a:effectLst>
                  <a:outerShdw blurRad="38100" dist="38100" dir="2700000" algn="tl">
                    <a:srgbClr val="FFFFFF"/>
                  </a:outerShdw>
                </a:effectLst>
                <a:latin typeface="Calibri" pitchFamily="34" charset="0"/>
              </a:rPr>
              <a:t>Pb after 1 </a:t>
            </a:r>
            <a:r>
              <a:rPr lang="en-GB" dirty="0" err="1">
                <a:solidFill>
                  <a:schemeClr val="tx1"/>
                </a:solidFill>
                <a:effectLst>
                  <a:outerShdw blurRad="38100" dist="38100" dir="2700000" algn="tl">
                    <a:srgbClr val="FFFFFF"/>
                  </a:outerShdw>
                </a:effectLst>
                <a:latin typeface="Calibri" pitchFamily="34" charset="0"/>
              </a:rPr>
              <a:t>Gyr</a:t>
            </a:r>
            <a:endParaRPr lang="en-GB" dirty="0">
              <a:solidFill>
                <a:schemeClr val="tx1"/>
              </a:solidFill>
              <a:effectLst>
                <a:outerShdw blurRad="38100" dist="38100" dir="2700000" algn="tl">
                  <a:srgbClr val="FFFFFF"/>
                </a:outerShdw>
              </a:effectLst>
              <a:latin typeface="Calibri" pitchFamily="34" charset="0"/>
            </a:endParaRPr>
          </a:p>
        </p:txBody>
      </p:sp>
      <p:sp>
        <p:nvSpPr>
          <p:cNvPr id="1199195" name="Line 91"/>
          <p:cNvSpPr>
            <a:spLocks noChangeShapeType="1"/>
          </p:cNvSpPr>
          <p:nvPr/>
        </p:nvSpPr>
        <p:spPr bwMode="auto">
          <a:xfrm flipH="1" flipV="1">
            <a:off x="7402513" y="3098800"/>
            <a:ext cx="333375" cy="369888"/>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99196" name="Text Box 92"/>
          <p:cNvSpPr txBox="1">
            <a:spLocks noChangeArrowheads="1"/>
          </p:cNvSpPr>
          <p:nvPr/>
        </p:nvSpPr>
        <p:spPr bwMode="auto">
          <a:xfrm>
            <a:off x="7097713" y="3405188"/>
            <a:ext cx="1662112" cy="915987"/>
          </a:xfrm>
          <a:prstGeom prst="rect">
            <a:avLst/>
          </a:prstGeom>
          <a:noFill/>
          <a:ln w="9525" algn="ctr">
            <a:noFill/>
            <a:miter lim="800000"/>
            <a:headEnd/>
            <a:tailEnd/>
          </a:ln>
          <a:effectLst/>
        </p:spPr>
        <p:txBody>
          <a:bodyPr wrap="square">
            <a:spAutoFit/>
          </a:bodyPr>
          <a:lstStyle/>
          <a:p>
            <a:pPr>
              <a:defRPr/>
            </a:pPr>
            <a:r>
              <a:rPr lang="en-GB" dirty="0">
                <a:solidFill>
                  <a:schemeClr val="tx1"/>
                </a:solidFill>
                <a:effectLst>
                  <a:outerShdw blurRad="38100" dist="38100" dir="2700000" algn="tl">
                    <a:srgbClr val="FFFFFF"/>
                  </a:outerShdw>
                </a:effectLst>
                <a:latin typeface="Calibri" pitchFamily="34" charset="0"/>
              </a:rPr>
              <a:t>Increase of </a:t>
            </a:r>
            <a:r>
              <a:rPr lang="en-GB" baseline="30000" dirty="0">
                <a:solidFill>
                  <a:schemeClr val="tx1"/>
                </a:solidFill>
                <a:effectLst>
                  <a:outerShdw blurRad="38100" dist="38100" dir="2700000" algn="tl">
                    <a:srgbClr val="FFFFFF"/>
                  </a:outerShdw>
                </a:effectLst>
                <a:latin typeface="Calibri" pitchFamily="34" charset="0"/>
              </a:rPr>
              <a:t>207</a:t>
            </a:r>
            <a:r>
              <a:rPr lang="en-GB" dirty="0">
                <a:solidFill>
                  <a:schemeClr val="tx1"/>
                </a:solidFill>
                <a:effectLst>
                  <a:outerShdw blurRad="38100" dist="38100" dir="2700000" algn="tl">
                    <a:srgbClr val="FFFFFF"/>
                  </a:outerShdw>
                </a:effectLst>
                <a:latin typeface="Calibri" pitchFamily="34" charset="0"/>
              </a:rPr>
              <a:t>Pb/</a:t>
            </a:r>
            <a:r>
              <a:rPr lang="en-GB" baseline="30000" dirty="0">
                <a:solidFill>
                  <a:schemeClr val="tx1"/>
                </a:solidFill>
                <a:effectLst>
                  <a:outerShdw blurRad="38100" dist="38100" dir="2700000" algn="tl">
                    <a:srgbClr val="FFFFFF"/>
                  </a:outerShdw>
                </a:effectLst>
                <a:latin typeface="Calibri" pitchFamily="34" charset="0"/>
              </a:rPr>
              <a:t>204</a:t>
            </a:r>
            <a:r>
              <a:rPr lang="en-GB" dirty="0">
                <a:solidFill>
                  <a:schemeClr val="tx1"/>
                </a:solidFill>
                <a:effectLst>
                  <a:outerShdw blurRad="38100" dist="38100" dir="2700000" algn="tl">
                    <a:srgbClr val="FFFFFF"/>
                  </a:outerShdw>
                </a:effectLst>
                <a:latin typeface="Calibri" pitchFamily="34" charset="0"/>
              </a:rPr>
              <a:t>Pb after 1 </a:t>
            </a:r>
            <a:r>
              <a:rPr lang="en-GB" dirty="0" err="1">
                <a:solidFill>
                  <a:schemeClr val="tx1"/>
                </a:solidFill>
                <a:effectLst>
                  <a:outerShdw blurRad="38100" dist="38100" dir="2700000" algn="tl">
                    <a:srgbClr val="FFFFFF"/>
                  </a:outerShdw>
                </a:effectLst>
                <a:latin typeface="Calibri" pitchFamily="34" charset="0"/>
              </a:rPr>
              <a:t>Gyr</a:t>
            </a:r>
            <a:endParaRPr lang="en-GB" dirty="0">
              <a:solidFill>
                <a:schemeClr val="tx1"/>
              </a:solidFill>
              <a:effectLst>
                <a:outerShdw blurRad="38100" dist="38100" dir="2700000" algn="tl">
                  <a:srgbClr val="FFFFFF"/>
                </a:outerShdw>
              </a:effectLst>
              <a:latin typeface="Calibri" pitchFamily="34" charset="0"/>
            </a:endParaRPr>
          </a:p>
        </p:txBody>
      </p:sp>
      <p:sp>
        <p:nvSpPr>
          <p:cNvPr id="5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 name="Text Box 18">
            <a:extLst>
              <a:ext uri="{FF2B5EF4-FFF2-40B4-BE49-F238E27FC236}">
                <a16:creationId xmlns:a16="http://schemas.microsoft.com/office/drawing/2014/main" id="{A901F476-A651-052B-DA9E-A20A8FC22924}"/>
              </a:ext>
            </a:extLst>
          </p:cNvPr>
          <p:cNvSpPr txBox="1">
            <a:spLocks noChangeArrowheads="1"/>
          </p:cNvSpPr>
          <p:nvPr/>
        </p:nvSpPr>
        <p:spPr bwMode="auto">
          <a:xfrm>
            <a:off x="104776" y="3031828"/>
            <a:ext cx="2852737" cy="1938992"/>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The result is that the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vs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growth line is curved, not straight.</a:t>
            </a:r>
          </a:p>
        </p:txBody>
      </p:sp>
      <p:sp>
        <p:nvSpPr>
          <p:cNvPr id="3" name="Text Box 37">
            <a:extLst>
              <a:ext uri="{FF2B5EF4-FFF2-40B4-BE49-F238E27FC236}">
                <a16:creationId xmlns:a16="http://schemas.microsoft.com/office/drawing/2014/main" id="{8541FAF7-FC74-B440-13A9-433FD6FB0477}"/>
              </a:ext>
            </a:extLst>
          </p:cNvPr>
          <p:cNvSpPr txBox="1">
            <a:spLocks noChangeArrowheads="1"/>
          </p:cNvSpPr>
          <p:nvPr/>
        </p:nvSpPr>
        <p:spPr bwMode="auto">
          <a:xfrm>
            <a:off x="5199131" y="2563813"/>
            <a:ext cx="1555682"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2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another Gyr)</a:t>
            </a:r>
          </a:p>
        </p:txBody>
      </p:sp>
      <p:sp>
        <p:nvSpPr>
          <p:cNvPr id="4" name="Text Box 38">
            <a:extLst>
              <a:ext uri="{FF2B5EF4-FFF2-40B4-BE49-F238E27FC236}">
                <a16:creationId xmlns:a16="http://schemas.microsoft.com/office/drawing/2014/main" id="{D947015C-2C2D-E2A0-DEEA-F02DAF79988B}"/>
              </a:ext>
            </a:extLst>
          </p:cNvPr>
          <p:cNvSpPr txBox="1">
            <a:spLocks noChangeArrowheads="1"/>
          </p:cNvSpPr>
          <p:nvPr/>
        </p:nvSpPr>
        <p:spPr bwMode="auto">
          <a:xfrm>
            <a:off x="6627881" y="2459038"/>
            <a:ext cx="1555682"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1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another Gyr)</a:t>
            </a:r>
          </a:p>
        </p:txBody>
      </p:sp>
      <p:sp>
        <p:nvSpPr>
          <p:cNvPr id="8" name="Text Box 36">
            <a:extLst>
              <a:ext uri="{FF2B5EF4-FFF2-40B4-BE49-F238E27FC236}">
                <a16:creationId xmlns:a16="http://schemas.microsoft.com/office/drawing/2014/main" id="{75CDB541-1003-F59B-A0BC-79721DFD6BA5}"/>
              </a:ext>
            </a:extLst>
          </p:cNvPr>
          <p:cNvSpPr txBox="1">
            <a:spLocks noChangeArrowheads="1"/>
          </p:cNvSpPr>
          <p:nvPr/>
        </p:nvSpPr>
        <p:spPr bwMode="auto">
          <a:xfrm>
            <a:off x="4605610" y="2987675"/>
            <a:ext cx="1206228"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3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1.5 </a:t>
            </a:r>
            <a:r>
              <a:rPr lang="en-GB" sz="1400" i="1" dirty="0" err="1">
                <a:solidFill>
                  <a:schemeClr val="tx1"/>
                </a:solidFill>
                <a:effectLst>
                  <a:outerShdw blurRad="38100" dist="38100" dir="2700000" algn="tl">
                    <a:srgbClr val="FFFFFF"/>
                  </a:outerShdw>
                </a:effectLst>
                <a:latin typeface="Calibri" pitchFamily="34" charset="0"/>
              </a:rPr>
              <a:t>Gyr</a:t>
            </a:r>
            <a:r>
              <a:rPr lang="en-GB" sz="1400" i="1" dirty="0">
                <a:solidFill>
                  <a:schemeClr val="tx1"/>
                </a:solidFill>
                <a:effectLst>
                  <a:outerShdw blurRad="38100" dist="38100" dir="2700000" algn="tl">
                    <a:srgbClr val="FFFFFF"/>
                  </a:outerShdw>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18">
                                            <p:txEl>
                                              <p:pRg st="0" end="0"/>
                                            </p:txEl>
                                          </p:spTgt>
                                        </p:tgtEl>
                                        <p:attrNameLst>
                                          <p:attrName>style.visibility</p:attrName>
                                        </p:attrNameLst>
                                      </p:cBhvr>
                                      <p:to>
                                        <p:strVal val="visible"/>
                                      </p:to>
                                    </p:set>
                                    <p:animEffect transition="in" filter="fade">
                                      <p:cBhvr>
                                        <p:cTn id="7" dur="500"/>
                                        <p:tgtEl>
                                          <p:spTgt spid="11991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9122">
                                            <p:txEl>
                                              <p:pRg st="0" end="0"/>
                                            </p:txEl>
                                          </p:spTgt>
                                        </p:tgtEl>
                                        <p:attrNameLst>
                                          <p:attrName>style.visibility</p:attrName>
                                        </p:attrNameLst>
                                      </p:cBhvr>
                                      <p:to>
                                        <p:strVal val="visible"/>
                                      </p:to>
                                    </p:set>
                                    <p:animEffect transition="in" filter="fade">
                                      <p:cBhvr>
                                        <p:cTn id="10" dur="500"/>
                                        <p:tgtEl>
                                          <p:spTgt spid="11991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99177"/>
                                        </p:tgtEl>
                                        <p:attrNameLst>
                                          <p:attrName>style.visibility</p:attrName>
                                        </p:attrNameLst>
                                      </p:cBhvr>
                                      <p:to>
                                        <p:strVal val="visible"/>
                                      </p:to>
                                    </p:set>
                                    <p:animEffect transition="in" filter="wipe(left)">
                                      <p:cBhvr>
                                        <p:cTn id="20" dur="1000"/>
                                        <p:tgtEl>
                                          <p:spTgt spid="1199177"/>
                                        </p:tgtEl>
                                      </p:cBhvr>
                                    </p:animEffect>
                                  </p:childTnLst>
                                </p:cTn>
                              </p:par>
                            </p:childTnLst>
                          </p:cTn>
                        </p:par>
                        <p:par>
                          <p:cTn id="21" fill="hold">
                            <p:stCondLst>
                              <p:cond delay="1000"/>
                            </p:stCondLst>
                            <p:childTnLst>
                              <p:par>
                                <p:cTn id="22" presetID="16" presetClass="entr" presetSubtype="2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Horizontal)">
                                      <p:cBhvr>
                                        <p:cTn id="24" dur="500"/>
                                        <p:tgtEl>
                                          <p:spTgt spid="5"/>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1199192"/>
                                        </p:tgtEl>
                                        <p:attrNameLst>
                                          <p:attrName>style.visibility</p:attrName>
                                        </p:attrNameLst>
                                      </p:cBhvr>
                                      <p:to>
                                        <p:strVal val="visible"/>
                                      </p:to>
                                    </p:set>
                                    <p:animEffect transition="in" filter="wipe(right)">
                                      <p:cBhvr>
                                        <p:cTn id="28" dur="500"/>
                                        <p:tgtEl>
                                          <p:spTgt spid="1199192"/>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99119"/>
                                        </p:tgtEl>
                                        <p:attrNameLst>
                                          <p:attrName>style.visibility</p:attrName>
                                        </p:attrNameLst>
                                      </p:cBhvr>
                                      <p:to>
                                        <p:strVal val="visible"/>
                                      </p:to>
                                    </p:set>
                                    <p:animEffect transition="in" filter="fade">
                                      <p:cBhvr>
                                        <p:cTn id="32" dur="500"/>
                                        <p:tgtEl>
                                          <p:spTgt spid="11991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99182"/>
                                        </p:tgtEl>
                                        <p:attrNameLst>
                                          <p:attrName>style.visibility</p:attrName>
                                        </p:attrNameLst>
                                      </p:cBhvr>
                                      <p:to>
                                        <p:strVal val="visible"/>
                                      </p:to>
                                    </p:set>
                                    <p:animEffect transition="in" filter="wipe(left)">
                                      <p:cBhvr>
                                        <p:cTn id="37" dur="1000"/>
                                        <p:tgtEl>
                                          <p:spTgt spid="1199182"/>
                                        </p:tgtEl>
                                      </p:cBhvr>
                                    </p:animEffect>
                                  </p:childTnLst>
                                </p:cTn>
                              </p:par>
                            </p:childTnLst>
                          </p:cTn>
                        </p:par>
                        <p:par>
                          <p:cTn id="38" fill="hold">
                            <p:stCondLst>
                              <p:cond delay="1000"/>
                            </p:stCondLst>
                            <p:childTnLst>
                              <p:par>
                                <p:cTn id="39" presetID="16" presetClass="entr" presetSubtype="26"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Horizontal)">
                                      <p:cBhvr>
                                        <p:cTn id="41" dur="1000"/>
                                        <p:tgtEl>
                                          <p:spTgt spid="6"/>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1199193"/>
                                        </p:tgtEl>
                                        <p:attrNameLst>
                                          <p:attrName>style.visibility</p:attrName>
                                        </p:attrNameLst>
                                      </p:cBhvr>
                                      <p:to>
                                        <p:strVal val="visible"/>
                                      </p:to>
                                    </p:set>
                                    <p:animEffect transition="in" filter="wipe(down)">
                                      <p:cBhvr>
                                        <p:cTn id="45" dur="500"/>
                                        <p:tgtEl>
                                          <p:spTgt spid="1199193"/>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1199194"/>
                                        </p:tgtEl>
                                        <p:attrNameLst>
                                          <p:attrName>style.visibility</p:attrName>
                                        </p:attrNameLst>
                                      </p:cBhvr>
                                      <p:to>
                                        <p:strVal val="visible"/>
                                      </p:to>
                                    </p:set>
                                    <p:animEffect transition="in" filter="fade">
                                      <p:cBhvr>
                                        <p:cTn id="49" dur="500"/>
                                        <p:tgtEl>
                                          <p:spTgt spid="119919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99187"/>
                                        </p:tgtEl>
                                        <p:attrNameLst>
                                          <p:attrName>style.visibility</p:attrName>
                                        </p:attrNameLst>
                                      </p:cBhvr>
                                      <p:to>
                                        <p:strVal val="visible"/>
                                      </p:to>
                                    </p:set>
                                    <p:animEffect transition="in" filter="wipe(left)">
                                      <p:cBhvr>
                                        <p:cTn id="54" dur="1000"/>
                                        <p:tgtEl>
                                          <p:spTgt spid="1199187"/>
                                        </p:tgtEl>
                                      </p:cBhvr>
                                    </p:animEffect>
                                  </p:childTnLst>
                                </p:cTn>
                              </p:par>
                            </p:childTnLst>
                          </p:cTn>
                        </p:par>
                        <p:par>
                          <p:cTn id="55" fill="hold">
                            <p:stCondLst>
                              <p:cond delay="1000"/>
                            </p:stCondLst>
                            <p:childTnLst>
                              <p:par>
                                <p:cTn id="56" presetID="16" presetClass="entr" presetSubtype="26"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Horizontal)">
                                      <p:cBhvr>
                                        <p:cTn id="58" dur="1000"/>
                                        <p:tgtEl>
                                          <p:spTgt spid="7"/>
                                        </p:tgtEl>
                                      </p:cBhvr>
                                    </p:animEffect>
                                  </p:childTnLst>
                                </p:cTn>
                              </p:par>
                            </p:childTnLst>
                          </p:cTn>
                        </p:par>
                        <p:par>
                          <p:cTn id="59" fill="hold">
                            <p:stCondLst>
                              <p:cond delay="2000"/>
                            </p:stCondLst>
                            <p:childTnLst>
                              <p:par>
                                <p:cTn id="60" presetID="22" presetClass="entr" presetSubtype="4" fill="hold" nodeType="afterEffect">
                                  <p:stCondLst>
                                    <p:cond delay="0"/>
                                  </p:stCondLst>
                                  <p:childTnLst>
                                    <p:set>
                                      <p:cBhvr>
                                        <p:cTn id="61" dur="1" fill="hold">
                                          <p:stCondLst>
                                            <p:cond delay="0"/>
                                          </p:stCondLst>
                                        </p:cTn>
                                        <p:tgtEl>
                                          <p:spTgt spid="1199195"/>
                                        </p:tgtEl>
                                        <p:attrNameLst>
                                          <p:attrName>style.visibility</p:attrName>
                                        </p:attrNameLst>
                                      </p:cBhvr>
                                      <p:to>
                                        <p:strVal val="visible"/>
                                      </p:to>
                                    </p:set>
                                    <p:animEffect transition="in" filter="wipe(down)">
                                      <p:cBhvr>
                                        <p:cTn id="62" dur="500"/>
                                        <p:tgtEl>
                                          <p:spTgt spid="1199195"/>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1199196"/>
                                        </p:tgtEl>
                                        <p:attrNameLst>
                                          <p:attrName>style.visibility</p:attrName>
                                        </p:attrNameLst>
                                      </p:cBhvr>
                                      <p:to>
                                        <p:strVal val="visible"/>
                                      </p:to>
                                    </p:set>
                                    <p:animEffect transition="in" filter="fade">
                                      <p:cBhvr>
                                        <p:cTn id="66" dur="500"/>
                                        <p:tgtEl>
                                          <p:spTgt spid="1199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18" grpId="0" build="p"/>
      <p:bldP spid="1199119" grpId="0"/>
      <p:bldP spid="1199122" grpId="0" build="p"/>
      <p:bldP spid="1199194" grpId="0"/>
      <p:bldP spid="1199196" grpId="0"/>
      <p:bldP spid="2"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1" name="Gruppo 20"/>
          <p:cNvGrpSpPr/>
          <p:nvPr/>
        </p:nvGrpSpPr>
        <p:grpSpPr>
          <a:xfrm>
            <a:off x="889000" y="0"/>
            <a:ext cx="7373938" cy="4950457"/>
            <a:chOff x="889000" y="0"/>
            <a:chExt cx="7373938" cy="4950457"/>
          </a:xfrm>
        </p:grpSpPr>
        <p:pic>
          <p:nvPicPr>
            <p:cNvPr id="1026" name="Picture 2"/>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CasellaDiTesto 4"/>
          <p:cNvSpPr txBox="1"/>
          <p:nvPr/>
        </p:nvSpPr>
        <p:spPr>
          <a:xfrm>
            <a:off x="1076325" y="5273675"/>
            <a:ext cx="6991350" cy="707886"/>
          </a:xfrm>
          <a:prstGeom prst="rect">
            <a:avLst/>
          </a:prstGeom>
          <a:noFill/>
        </p:spPr>
        <p:txBody>
          <a:bodyPr wrap="square" rtlCol="0">
            <a:spAutoFit/>
          </a:bodyPr>
          <a:lstStyle/>
          <a:p>
            <a:r>
              <a:rPr lang="en-GB" sz="2000" dirty="0">
                <a:solidFill>
                  <a:schemeClr val="bg1"/>
                </a:solidFill>
                <a:latin typeface="Calibri" pitchFamily="34" charset="0"/>
              </a:rPr>
              <a:t>Target: To obtain igneous crust with a thickness typical of Iceland (e.g., locality </a:t>
            </a:r>
            <a:r>
              <a:rPr lang="en-GB" sz="2000" dirty="0" err="1">
                <a:solidFill>
                  <a:schemeClr val="bg1"/>
                </a:solidFill>
                <a:latin typeface="Calibri" pitchFamily="34" charset="0"/>
              </a:rPr>
              <a:t>Theistareykir</a:t>
            </a:r>
            <a:r>
              <a:rPr lang="en-GB" sz="2000" dirty="0">
                <a:solidFill>
                  <a:schemeClr val="bg1"/>
                </a:solidFill>
                <a:latin typeface="Calibri" pitchFamily="34" charset="0"/>
              </a:rPr>
              <a:t> = 20 km)</a:t>
            </a:r>
          </a:p>
        </p:txBody>
      </p:sp>
      <p:sp>
        <p:nvSpPr>
          <p:cNvPr id="6" name="CasellaDiTesto 5"/>
          <p:cNvSpPr txBox="1"/>
          <p:nvPr/>
        </p:nvSpPr>
        <p:spPr>
          <a:xfrm>
            <a:off x="0" y="4943475"/>
            <a:ext cx="9144000" cy="400110"/>
          </a:xfrm>
          <a:prstGeom prst="rect">
            <a:avLst/>
          </a:prstGeom>
          <a:noFill/>
        </p:spPr>
        <p:txBody>
          <a:bodyPr wrap="square" rtlCol="0">
            <a:spAutoFit/>
          </a:bodyPr>
          <a:lstStyle/>
          <a:p>
            <a:r>
              <a:rPr lang="en-GB" sz="2000" dirty="0">
                <a:solidFill>
                  <a:srgbClr val="FFFF00"/>
                </a:solidFill>
                <a:latin typeface="Calibri" pitchFamily="34" charset="0"/>
              </a:rPr>
              <a:t>Petrogenetic model melting a mantle with a variable heterogeneity and a Tp = 1480 °C.</a:t>
            </a:r>
          </a:p>
        </p:txBody>
      </p:sp>
      <p:sp>
        <p:nvSpPr>
          <p:cNvPr id="7" name="CasellaDiTesto 6"/>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24" name="CasellaDiTesto 23"/>
          <p:cNvSpPr txBox="1"/>
          <p:nvPr/>
        </p:nvSpPr>
        <p:spPr>
          <a:xfrm>
            <a:off x="0" y="5864225"/>
            <a:ext cx="9144000" cy="1015663"/>
          </a:xfrm>
          <a:prstGeom prst="rect">
            <a:avLst/>
          </a:prstGeom>
          <a:solidFill>
            <a:schemeClr val="tx1"/>
          </a:solidFill>
        </p:spPr>
        <p:txBody>
          <a:bodyPr wrap="square" rtlCol="0">
            <a:spAutoFit/>
          </a:bodyPr>
          <a:lstStyle/>
          <a:p>
            <a:pPr algn="l"/>
            <a:r>
              <a:rPr lang="en-GB" sz="2000" dirty="0">
                <a:solidFill>
                  <a:schemeClr val="bg1"/>
                </a:solidFill>
                <a:latin typeface="Calibri" pitchFamily="34" charset="0"/>
              </a:rPr>
              <a:t>Harzburgitic mantle alone does not melt;</a:t>
            </a:r>
          </a:p>
          <a:p>
            <a:pPr algn="l"/>
            <a:r>
              <a:rPr lang="en-GB" sz="2000" dirty="0">
                <a:solidFill>
                  <a:schemeClr val="bg1"/>
                </a:solidFill>
                <a:latin typeface="Calibri" pitchFamily="34" charset="0"/>
              </a:rPr>
              <a:t>Lherzolitic mantle alone can melt producing 20 km-thick crust;</a:t>
            </a:r>
          </a:p>
          <a:p>
            <a:pPr algn="l"/>
            <a:r>
              <a:rPr lang="en-GB" sz="2000" dirty="0">
                <a:solidFill>
                  <a:schemeClr val="bg1"/>
                </a:solidFill>
                <a:latin typeface="Calibri" pitchFamily="34" charset="0"/>
              </a:rPr>
              <a:t>Pyroxenitic mantle alone can melt producing ~30 km-thick crust.</a:t>
            </a:r>
          </a:p>
        </p:txBody>
      </p:sp>
      <p:sp>
        <p:nvSpPr>
          <p:cNvPr id="26" name="CasellaDiTesto 25"/>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4" name="CasellaDiTesto 3">
            <a:extLst>
              <a:ext uri="{FF2B5EF4-FFF2-40B4-BE49-F238E27FC236}">
                <a16:creationId xmlns:a16="http://schemas.microsoft.com/office/drawing/2014/main" id="{B371FEFB-38BB-E28B-22C2-0A428A6F83AF}"/>
              </a:ext>
            </a:extLst>
          </p:cNvPr>
          <p:cNvSpPr txBox="1"/>
          <p:nvPr/>
        </p:nvSpPr>
        <p:spPr>
          <a:xfrm>
            <a:off x="4262290" y="5800526"/>
            <a:ext cx="485775" cy="523220"/>
          </a:xfrm>
          <a:prstGeom prst="rect">
            <a:avLst/>
          </a:prstGeom>
          <a:noFill/>
        </p:spPr>
        <p:txBody>
          <a:bodyPr wrap="square" rtlCol="0">
            <a:spAutoFit/>
          </a:bodyPr>
          <a:lstStyle/>
          <a:p>
            <a:r>
              <a:rPr lang="it-IT" sz="2800" b="1" dirty="0">
                <a:solidFill>
                  <a:srgbClr val="FF0000"/>
                </a:solidFill>
                <a:latin typeface="Calibri" panose="020F0502020204030204" pitchFamily="34" charset="0"/>
                <a:cs typeface="Calibri" panose="020F0502020204030204" pitchFamily="34" charset="0"/>
              </a:rPr>
              <a:t>X</a:t>
            </a:r>
            <a:endParaRPr lang="en-GB" sz="2800" b="1" dirty="0">
              <a:solidFill>
                <a:srgbClr val="FF0000"/>
              </a:solidFill>
              <a:latin typeface="Calibri" panose="020F0502020204030204" pitchFamily="34" charset="0"/>
              <a:cs typeface="Calibri" panose="020F0502020204030204" pitchFamily="34" charset="0"/>
            </a:endParaRPr>
          </a:p>
        </p:txBody>
      </p:sp>
      <p:sp>
        <p:nvSpPr>
          <p:cNvPr id="16" name="CasellaDiTesto 15">
            <a:extLst>
              <a:ext uri="{FF2B5EF4-FFF2-40B4-BE49-F238E27FC236}">
                <a16:creationId xmlns:a16="http://schemas.microsoft.com/office/drawing/2014/main" id="{BB5B076D-DC87-86DC-1ECA-B94178EAEB77}"/>
              </a:ext>
            </a:extLst>
          </p:cNvPr>
          <p:cNvSpPr txBox="1"/>
          <p:nvPr/>
        </p:nvSpPr>
        <p:spPr>
          <a:xfrm>
            <a:off x="6712792" y="6413765"/>
            <a:ext cx="485775" cy="523220"/>
          </a:xfrm>
          <a:prstGeom prst="rect">
            <a:avLst/>
          </a:prstGeom>
          <a:noFill/>
        </p:spPr>
        <p:txBody>
          <a:bodyPr wrap="square" rtlCol="0">
            <a:spAutoFit/>
          </a:bodyPr>
          <a:lstStyle/>
          <a:p>
            <a:r>
              <a:rPr lang="it-IT" sz="2800" b="1" dirty="0">
                <a:solidFill>
                  <a:srgbClr val="FF0000"/>
                </a:solidFill>
                <a:latin typeface="Calibri" panose="020F0502020204030204" pitchFamily="34" charset="0"/>
                <a:cs typeface="Calibri" panose="020F0502020204030204" pitchFamily="34" charset="0"/>
              </a:rPr>
              <a:t>X</a:t>
            </a:r>
            <a:endParaRPr lang="en-GB" sz="2800" b="1" dirty="0">
              <a:solidFill>
                <a:srgbClr val="FF0000"/>
              </a:solidFill>
              <a:latin typeface="Calibri" panose="020F0502020204030204" pitchFamily="34" charset="0"/>
              <a:cs typeface="Calibri" panose="020F0502020204030204" pitchFamily="34" charset="0"/>
            </a:endParaRPr>
          </a:p>
        </p:txBody>
      </p:sp>
      <p:sp>
        <p:nvSpPr>
          <p:cNvPr id="27" name="Figura a mano libera: forma 26">
            <a:extLst>
              <a:ext uri="{FF2B5EF4-FFF2-40B4-BE49-F238E27FC236}">
                <a16:creationId xmlns:a16="http://schemas.microsoft.com/office/drawing/2014/main" id="{054FDF53-B7C4-9501-AB3E-98F7D0907E1B}"/>
              </a:ext>
            </a:extLst>
          </p:cNvPr>
          <p:cNvSpPr/>
          <p:nvPr/>
        </p:nvSpPr>
        <p:spPr bwMode="auto">
          <a:xfrm>
            <a:off x="6638925" y="6181725"/>
            <a:ext cx="292100" cy="304800"/>
          </a:xfrm>
          <a:custGeom>
            <a:avLst/>
            <a:gdLst>
              <a:gd name="connsiteX0" fmla="*/ 0 w 292100"/>
              <a:gd name="connsiteY0" fmla="*/ 104775 h 306656"/>
              <a:gd name="connsiteX1" fmla="*/ 133350 w 292100"/>
              <a:gd name="connsiteY1" fmla="*/ 304800 h 306656"/>
              <a:gd name="connsiteX2" fmla="*/ 292100 w 292100"/>
              <a:gd name="connsiteY2" fmla="*/ 0 h 306656"/>
              <a:gd name="connsiteX0" fmla="*/ 0 w 292100"/>
              <a:gd name="connsiteY0" fmla="*/ 104775 h 304800"/>
              <a:gd name="connsiteX1" fmla="*/ 133350 w 292100"/>
              <a:gd name="connsiteY1" fmla="*/ 304800 h 304800"/>
              <a:gd name="connsiteX2" fmla="*/ 292100 w 292100"/>
              <a:gd name="connsiteY2" fmla="*/ 0 h 304800"/>
              <a:gd name="connsiteX0" fmla="*/ 0 w 292100"/>
              <a:gd name="connsiteY0" fmla="*/ 104775 h 304800"/>
              <a:gd name="connsiteX1" fmla="*/ 133350 w 292100"/>
              <a:gd name="connsiteY1" fmla="*/ 304800 h 304800"/>
              <a:gd name="connsiteX2" fmla="*/ 292100 w 292100"/>
              <a:gd name="connsiteY2" fmla="*/ 0 h 304800"/>
              <a:gd name="connsiteX0" fmla="*/ 0 w 292100"/>
              <a:gd name="connsiteY0" fmla="*/ 104775 h 304800"/>
              <a:gd name="connsiteX1" fmla="*/ 133350 w 292100"/>
              <a:gd name="connsiteY1" fmla="*/ 304800 h 304800"/>
              <a:gd name="connsiteX2" fmla="*/ 292100 w 292100"/>
              <a:gd name="connsiteY2" fmla="*/ 0 h 304800"/>
              <a:gd name="connsiteX0" fmla="*/ 0 w 292100"/>
              <a:gd name="connsiteY0" fmla="*/ 104775 h 304800"/>
              <a:gd name="connsiteX1" fmla="*/ 133350 w 292100"/>
              <a:gd name="connsiteY1" fmla="*/ 304800 h 304800"/>
              <a:gd name="connsiteX2" fmla="*/ 292100 w 292100"/>
              <a:gd name="connsiteY2" fmla="*/ 0 h 304800"/>
            </a:gdLst>
            <a:ahLst/>
            <a:cxnLst>
              <a:cxn ang="0">
                <a:pos x="connsiteX0" y="connsiteY0"/>
              </a:cxn>
              <a:cxn ang="0">
                <a:pos x="connsiteX1" y="connsiteY1"/>
              </a:cxn>
              <a:cxn ang="0">
                <a:pos x="connsiteX2" y="connsiteY2"/>
              </a:cxn>
            </a:cxnLst>
            <a:rect l="l" t="t" r="r" b="b"/>
            <a:pathLst>
              <a:path w="292100" h="304800">
                <a:moveTo>
                  <a:pt x="0" y="104775"/>
                </a:moveTo>
                <a:cubicBezTo>
                  <a:pt x="55033" y="121443"/>
                  <a:pt x="97367" y="201612"/>
                  <a:pt x="133350" y="304800"/>
                </a:cubicBezTo>
                <a:cubicBezTo>
                  <a:pt x="159808" y="192088"/>
                  <a:pt x="189441" y="92869"/>
                  <a:pt x="292100" y="0"/>
                </a:cubicBezTo>
              </a:path>
            </a:pathLst>
          </a:cu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500"/>
                                        <p:tgtEl>
                                          <p:spTgt spid="14"/>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animBg="1"/>
      <p:bldP spid="13" grpId="0" animBg="1"/>
      <p:bldP spid="14" grpId="0" animBg="1"/>
      <p:bldP spid="15" grpId="0" animBg="1"/>
      <p:bldP spid="24" grpId="0" animBg="1"/>
      <p:bldP spid="26" grpId="0"/>
      <p:bldP spid="4" grpId="0"/>
      <p:bldP spid="16" grpId="0"/>
      <p:bldP spid="2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1" name="Gruppo 20"/>
          <p:cNvGrpSpPr/>
          <p:nvPr/>
        </p:nvGrpSpPr>
        <p:grpSpPr>
          <a:xfrm>
            <a:off x="889000" y="0"/>
            <a:ext cx="7373938" cy="4950457"/>
            <a:chOff x="889000" y="0"/>
            <a:chExt cx="7373938" cy="4950457"/>
          </a:xfrm>
        </p:grpSpPr>
        <p:pic>
          <p:nvPicPr>
            <p:cNvPr id="1026" name="Picture 2"/>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7" name="CasellaDiTesto 6"/>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26" name="CasellaDiTesto 25"/>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29" name="Parentesi graffa chiusa 28">
            <a:extLst>
              <a:ext uri="{FF2B5EF4-FFF2-40B4-BE49-F238E27FC236}">
                <a16:creationId xmlns:a16="http://schemas.microsoft.com/office/drawing/2014/main" id="{7A7E92FE-A19A-6A7A-6A64-5D6A868E6D75}"/>
              </a:ext>
            </a:extLst>
          </p:cNvPr>
          <p:cNvSpPr/>
          <p:nvPr/>
        </p:nvSpPr>
        <p:spPr bwMode="auto">
          <a:xfrm rot="17478300">
            <a:off x="6059369" y="241393"/>
            <a:ext cx="240046" cy="254340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CasellaDiTesto 1">
            <a:extLst>
              <a:ext uri="{FF2B5EF4-FFF2-40B4-BE49-F238E27FC236}">
                <a16:creationId xmlns:a16="http://schemas.microsoft.com/office/drawing/2014/main" id="{F6DEE27C-1246-BEF4-E96A-0A9D21601EB4}"/>
              </a:ext>
            </a:extLst>
          </p:cNvPr>
          <p:cNvSpPr txBox="1"/>
          <p:nvPr/>
        </p:nvSpPr>
        <p:spPr>
          <a:xfrm>
            <a:off x="0" y="6214809"/>
            <a:ext cx="9144000" cy="646331"/>
          </a:xfrm>
          <a:prstGeom prst="rect">
            <a:avLst/>
          </a:prstGeom>
          <a:solidFill>
            <a:schemeClr val="tx1"/>
          </a:solidFill>
        </p:spPr>
        <p:txBody>
          <a:bodyPr wrap="square" rtlCol="0">
            <a:spAutoFit/>
          </a:bodyPr>
          <a:lstStyle/>
          <a:p>
            <a:pPr>
              <a:lnSpc>
                <a:spcPct val="90000"/>
              </a:lnSpc>
            </a:pPr>
            <a:r>
              <a:rPr lang="en-GB" sz="2000" dirty="0">
                <a:solidFill>
                  <a:schemeClr val="bg1"/>
                </a:solidFill>
                <a:latin typeface="Calibri" pitchFamily="34" charset="0"/>
              </a:rPr>
              <a:t>It is impossible to have a mantle source of pure lherzolitic mantle. </a:t>
            </a:r>
            <a:r>
              <a:rPr lang="en-GB" sz="2000" dirty="0">
                <a:solidFill>
                  <a:srgbClr val="FFFF00"/>
                </a:solidFill>
                <a:latin typeface="Calibri" pitchFamily="34" charset="0"/>
              </a:rPr>
              <a:t>Geochemistry of Iceland basalts requires the involvement of a pyroxenitic component</a:t>
            </a:r>
            <a:r>
              <a:rPr lang="en-GB" sz="2000" dirty="0">
                <a:solidFill>
                  <a:schemeClr val="bg1"/>
                </a:solidFill>
                <a:latin typeface="Calibri" pitchFamily="34" charset="0"/>
              </a:rPr>
              <a:t>.</a:t>
            </a:r>
          </a:p>
        </p:txBody>
      </p:sp>
      <p:sp>
        <p:nvSpPr>
          <p:cNvPr id="31" name="CasellaDiTesto 30">
            <a:extLst>
              <a:ext uri="{FF2B5EF4-FFF2-40B4-BE49-F238E27FC236}">
                <a16:creationId xmlns:a16="http://schemas.microsoft.com/office/drawing/2014/main" id="{50765FEF-091F-49AD-0E6B-0E2A6A644100}"/>
              </a:ext>
            </a:extLst>
          </p:cNvPr>
          <p:cNvSpPr txBox="1"/>
          <p:nvPr/>
        </p:nvSpPr>
        <p:spPr>
          <a:xfrm>
            <a:off x="0" y="4967034"/>
            <a:ext cx="9144000" cy="1366528"/>
          </a:xfrm>
          <a:prstGeom prst="rect">
            <a:avLst/>
          </a:prstGeom>
          <a:noFill/>
        </p:spPr>
        <p:txBody>
          <a:bodyPr wrap="square" rtlCol="0">
            <a:spAutoFit/>
          </a:bodyPr>
          <a:lstStyle/>
          <a:p>
            <a:pPr algn="l">
              <a:lnSpc>
                <a:spcPct val="90000"/>
              </a:lnSpc>
            </a:pPr>
            <a:r>
              <a:rPr lang="en-GB" sz="2000" dirty="0">
                <a:solidFill>
                  <a:schemeClr val="bg1"/>
                </a:solidFill>
                <a:latin typeface="Calibri" pitchFamily="34" charset="0"/>
              </a:rPr>
              <a:t>It seems it is sufficient to produce a 20 km-thick crust under Iceland by invoking partial melting of lherzolitic mantle alone.</a:t>
            </a:r>
          </a:p>
          <a:p>
            <a:pPr>
              <a:lnSpc>
                <a:spcPct val="90000"/>
              </a:lnSpc>
            </a:pPr>
            <a:r>
              <a:rPr lang="en-GB" sz="2000" dirty="0">
                <a:solidFill>
                  <a:schemeClr val="bg1"/>
                </a:solidFill>
                <a:latin typeface="Calibri" pitchFamily="34" charset="0"/>
              </a:rPr>
              <a:t>Does it sound good?</a:t>
            </a:r>
          </a:p>
          <a:p>
            <a:pPr>
              <a:lnSpc>
                <a:spcPct val="90000"/>
              </a:lnSpc>
            </a:pPr>
            <a:r>
              <a:rPr lang="en-GB" sz="3200" b="1" dirty="0">
                <a:solidFill>
                  <a:srgbClr val="FFFF00"/>
                </a:solidFill>
                <a:latin typeface="Calibri" pitchFamily="34" charset="0"/>
              </a:rPr>
              <a:t>NO</a:t>
            </a:r>
          </a:p>
        </p:txBody>
      </p:sp>
    </p:spTree>
    <p:extLst>
      <p:ext uri="{BB962C8B-B14F-4D97-AF65-F5344CB8AC3E}">
        <p14:creationId xmlns:p14="http://schemas.microsoft.com/office/powerpoint/2010/main" val="11703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fade">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1"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A6377-0614-513C-F6EF-ED7143A1D8A6}"/>
            </a:ext>
          </a:extLst>
        </p:cNvPr>
        <p:cNvGrpSpPr/>
        <p:nvPr/>
      </p:nvGrpSpPr>
      <p:grpSpPr>
        <a:xfrm>
          <a:off x="0" y="0"/>
          <a:ext cx="0" cy="0"/>
          <a:chOff x="0" y="0"/>
          <a:chExt cx="0" cy="0"/>
        </a:xfrm>
      </p:grpSpPr>
      <p:sp>
        <p:nvSpPr>
          <p:cNvPr id="1178626" name="Text Box 2">
            <a:extLst>
              <a:ext uri="{FF2B5EF4-FFF2-40B4-BE49-F238E27FC236}">
                <a16:creationId xmlns:a16="http://schemas.microsoft.com/office/drawing/2014/main" id="{7D32A92A-7FFF-CF00-6FEF-EE89158BEBF1}"/>
              </a:ext>
            </a:extLst>
          </p:cNvPr>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1" name="Gruppo 20">
            <a:extLst>
              <a:ext uri="{FF2B5EF4-FFF2-40B4-BE49-F238E27FC236}">
                <a16:creationId xmlns:a16="http://schemas.microsoft.com/office/drawing/2014/main" id="{DC6A1327-77A6-49C3-C5CA-F35953D4559D}"/>
              </a:ext>
            </a:extLst>
          </p:cNvPr>
          <p:cNvGrpSpPr/>
          <p:nvPr/>
        </p:nvGrpSpPr>
        <p:grpSpPr>
          <a:xfrm>
            <a:off x="889000" y="0"/>
            <a:ext cx="7373938" cy="4950457"/>
            <a:chOff x="889000" y="0"/>
            <a:chExt cx="7373938" cy="4950457"/>
          </a:xfrm>
        </p:grpSpPr>
        <p:pic>
          <p:nvPicPr>
            <p:cNvPr id="1026" name="Picture 2">
              <a:extLst>
                <a:ext uri="{FF2B5EF4-FFF2-40B4-BE49-F238E27FC236}">
                  <a16:creationId xmlns:a16="http://schemas.microsoft.com/office/drawing/2014/main" id="{E1EBAD87-B217-1070-7E29-CFE981AAD72A}"/>
                </a:ext>
              </a:extLst>
            </p:cNvPr>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a:extLst>
                <a:ext uri="{FF2B5EF4-FFF2-40B4-BE49-F238E27FC236}">
                  <a16:creationId xmlns:a16="http://schemas.microsoft.com/office/drawing/2014/main" id="{AC9B0236-1931-A6CD-DA60-B3712B311D88}"/>
                </a:ext>
              </a:extLst>
            </p:cNvPr>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7" name="CasellaDiTesto 6">
            <a:extLst>
              <a:ext uri="{FF2B5EF4-FFF2-40B4-BE49-F238E27FC236}">
                <a16:creationId xmlns:a16="http://schemas.microsoft.com/office/drawing/2014/main" id="{D40C38D8-E2FB-D437-5015-5592AEEBC244}"/>
              </a:ext>
            </a:extLst>
          </p:cNvPr>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a:extLst>
              <a:ext uri="{FF2B5EF4-FFF2-40B4-BE49-F238E27FC236}">
                <a16:creationId xmlns:a16="http://schemas.microsoft.com/office/drawing/2014/main" id="{A9ADB77D-4682-9146-C42F-EA4656214D2A}"/>
              </a:ext>
            </a:extLst>
          </p:cNvPr>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a:extLst>
              <a:ext uri="{FF2B5EF4-FFF2-40B4-BE49-F238E27FC236}">
                <a16:creationId xmlns:a16="http://schemas.microsoft.com/office/drawing/2014/main" id="{5449E7FE-2DB8-787F-5FF2-130EEDED5D6B}"/>
              </a:ext>
            </a:extLst>
          </p:cNvPr>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a:extLst>
              <a:ext uri="{FF2B5EF4-FFF2-40B4-BE49-F238E27FC236}">
                <a16:creationId xmlns:a16="http://schemas.microsoft.com/office/drawing/2014/main" id="{3D8A6F40-A006-8E3B-18A5-3433EADDC47B}"/>
              </a:ext>
            </a:extLst>
          </p:cNvPr>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a:extLst>
              <a:ext uri="{FF2B5EF4-FFF2-40B4-BE49-F238E27FC236}">
                <a16:creationId xmlns:a16="http://schemas.microsoft.com/office/drawing/2014/main" id="{1A79F551-3077-CFB6-EF59-79C0047C7222}"/>
              </a:ext>
            </a:extLst>
          </p:cNvPr>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a:extLst>
              <a:ext uri="{FF2B5EF4-FFF2-40B4-BE49-F238E27FC236}">
                <a16:creationId xmlns:a16="http://schemas.microsoft.com/office/drawing/2014/main" id="{BB955375-064F-2FD4-16CB-94B64261611A}"/>
              </a:ext>
            </a:extLst>
          </p:cNvPr>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a:extLst>
              <a:ext uri="{FF2B5EF4-FFF2-40B4-BE49-F238E27FC236}">
                <a16:creationId xmlns:a16="http://schemas.microsoft.com/office/drawing/2014/main" id="{09BB0F59-BD08-14BD-1357-2D569F5BA5A1}"/>
              </a:ext>
            </a:extLst>
          </p:cNvPr>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a:extLst>
              <a:ext uri="{FF2B5EF4-FFF2-40B4-BE49-F238E27FC236}">
                <a16:creationId xmlns:a16="http://schemas.microsoft.com/office/drawing/2014/main" id="{9AE0C028-87FC-84C9-714D-64E36A509422}"/>
              </a:ext>
            </a:extLst>
          </p:cNvPr>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a:extLst>
              <a:ext uri="{FF2B5EF4-FFF2-40B4-BE49-F238E27FC236}">
                <a16:creationId xmlns:a16="http://schemas.microsoft.com/office/drawing/2014/main" id="{B8BF4B9A-0087-4A58-BB3A-CF126E174B82}"/>
              </a:ext>
            </a:extLst>
          </p:cNvPr>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a:extLst>
              <a:ext uri="{FF2B5EF4-FFF2-40B4-BE49-F238E27FC236}">
                <a16:creationId xmlns:a16="http://schemas.microsoft.com/office/drawing/2014/main" id="{4DBF5840-8FCC-7D9D-E8C1-2625CCD27F85}"/>
              </a:ext>
            </a:extLst>
          </p:cNvPr>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a:extLst>
              <a:ext uri="{FF2B5EF4-FFF2-40B4-BE49-F238E27FC236}">
                <a16:creationId xmlns:a16="http://schemas.microsoft.com/office/drawing/2014/main" id="{6C29821C-0229-AE5C-2C49-9AB71259C776}"/>
              </a:ext>
            </a:extLst>
          </p:cNvPr>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26" name="CasellaDiTesto 25">
            <a:extLst>
              <a:ext uri="{FF2B5EF4-FFF2-40B4-BE49-F238E27FC236}">
                <a16:creationId xmlns:a16="http://schemas.microsoft.com/office/drawing/2014/main" id="{6B2BA453-2E76-8606-2B33-443FCFBB52BD}"/>
              </a:ext>
            </a:extLst>
          </p:cNvPr>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28" name="Parentesi graffa chiusa 27">
            <a:extLst>
              <a:ext uri="{FF2B5EF4-FFF2-40B4-BE49-F238E27FC236}">
                <a16:creationId xmlns:a16="http://schemas.microsoft.com/office/drawing/2014/main" id="{3E41DB49-F111-F897-C414-43F1A77ADBC8}"/>
              </a:ext>
            </a:extLst>
          </p:cNvPr>
          <p:cNvSpPr/>
          <p:nvPr/>
        </p:nvSpPr>
        <p:spPr bwMode="auto">
          <a:xfrm rot="17763513">
            <a:off x="2908648" y="-1318682"/>
            <a:ext cx="240046" cy="3270421"/>
          </a:xfrm>
          <a:prstGeom prst="rightBrace">
            <a:avLst/>
          </a:prstGeom>
          <a:noFill/>
          <a:ln w="28575" cap="flat" cmpd="sng" algn="ctr">
            <a:solidFill>
              <a:srgbClr val="7030A0"/>
            </a:solidFill>
            <a:prstDash val="solid"/>
            <a:round/>
            <a:headEnd type="none" w="med" len="med"/>
            <a:tailEnd type="none" w="med" len="med"/>
          </a:ln>
          <a:effectLst/>
          <a:scene3d>
            <a:camera prst="isometricOffAxis1Top">
              <a:rot lat="20400000" lon="21000000" rev="2130000"/>
            </a:camera>
            <a:lightRig rig="threePt" dir="t"/>
          </a:scene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CasellaDiTesto 1">
            <a:extLst>
              <a:ext uri="{FF2B5EF4-FFF2-40B4-BE49-F238E27FC236}">
                <a16:creationId xmlns:a16="http://schemas.microsoft.com/office/drawing/2014/main" id="{DA87BDAA-E7B7-14F0-D93C-02C8648FC835}"/>
              </a:ext>
            </a:extLst>
          </p:cNvPr>
          <p:cNvSpPr txBox="1"/>
          <p:nvPr/>
        </p:nvSpPr>
        <p:spPr>
          <a:xfrm>
            <a:off x="0" y="6214809"/>
            <a:ext cx="9144000" cy="646331"/>
          </a:xfrm>
          <a:prstGeom prst="rect">
            <a:avLst/>
          </a:prstGeom>
          <a:solidFill>
            <a:schemeClr val="tx1"/>
          </a:solidFill>
        </p:spPr>
        <p:txBody>
          <a:bodyPr wrap="square" rtlCol="0">
            <a:spAutoFit/>
          </a:bodyPr>
          <a:lstStyle/>
          <a:p>
            <a:pPr>
              <a:lnSpc>
                <a:spcPct val="90000"/>
              </a:lnSpc>
            </a:pPr>
            <a:r>
              <a:rPr lang="en-GB" sz="2000" dirty="0">
                <a:solidFill>
                  <a:schemeClr val="bg1"/>
                </a:solidFill>
                <a:latin typeface="Calibri" pitchFamily="34" charset="0"/>
              </a:rPr>
              <a:t>It is impossible to have a mantle source of pure lherzolitic mantle. </a:t>
            </a:r>
            <a:r>
              <a:rPr lang="en-GB" sz="2000" dirty="0">
                <a:solidFill>
                  <a:srgbClr val="FFFF00"/>
                </a:solidFill>
                <a:latin typeface="Calibri" pitchFamily="34" charset="0"/>
              </a:rPr>
              <a:t>Geochemistry of Iceland basalts requires the involvement of a pyroxenitic component</a:t>
            </a:r>
            <a:r>
              <a:rPr lang="en-GB" sz="2000" dirty="0">
                <a:solidFill>
                  <a:schemeClr val="bg1"/>
                </a:solidFill>
                <a:latin typeface="Calibri" pitchFamily="34" charset="0"/>
              </a:rPr>
              <a:t>.</a:t>
            </a:r>
          </a:p>
        </p:txBody>
      </p:sp>
      <p:sp>
        <p:nvSpPr>
          <p:cNvPr id="31" name="CasellaDiTesto 30">
            <a:extLst>
              <a:ext uri="{FF2B5EF4-FFF2-40B4-BE49-F238E27FC236}">
                <a16:creationId xmlns:a16="http://schemas.microsoft.com/office/drawing/2014/main" id="{D63EEC42-6E3E-09EC-B640-271F11458F93}"/>
              </a:ext>
            </a:extLst>
          </p:cNvPr>
          <p:cNvSpPr txBox="1"/>
          <p:nvPr/>
        </p:nvSpPr>
        <p:spPr>
          <a:xfrm>
            <a:off x="0" y="4967034"/>
            <a:ext cx="9144000" cy="1366528"/>
          </a:xfrm>
          <a:prstGeom prst="rect">
            <a:avLst/>
          </a:prstGeom>
          <a:noFill/>
        </p:spPr>
        <p:txBody>
          <a:bodyPr wrap="square" rtlCol="0">
            <a:spAutoFit/>
          </a:bodyPr>
          <a:lstStyle/>
          <a:p>
            <a:pPr algn="l">
              <a:lnSpc>
                <a:spcPct val="90000"/>
              </a:lnSpc>
            </a:pPr>
            <a:r>
              <a:rPr lang="en-GB" sz="2000" dirty="0">
                <a:solidFill>
                  <a:schemeClr val="bg1"/>
                </a:solidFill>
                <a:latin typeface="Calibri" pitchFamily="34" charset="0"/>
              </a:rPr>
              <a:t>It seems it is sufficient to produce a 20 km-thick crust under Iceland by invoking partial melting of lherzolitic mantle alone.</a:t>
            </a:r>
          </a:p>
          <a:p>
            <a:pPr>
              <a:lnSpc>
                <a:spcPct val="90000"/>
              </a:lnSpc>
            </a:pPr>
            <a:r>
              <a:rPr lang="en-GB" sz="2000" dirty="0">
                <a:solidFill>
                  <a:schemeClr val="bg1"/>
                </a:solidFill>
                <a:latin typeface="Calibri" pitchFamily="34" charset="0"/>
              </a:rPr>
              <a:t>Does it sound good?</a:t>
            </a:r>
          </a:p>
          <a:p>
            <a:pPr>
              <a:lnSpc>
                <a:spcPct val="90000"/>
              </a:lnSpc>
            </a:pPr>
            <a:r>
              <a:rPr lang="en-GB" sz="3200" b="1" dirty="0">
                <a:solidFill>
                  <a:srgbClr val="FFFF00"/>
                </a:solidFill>
                <a:latin typeface="Calibri" pitchFamily="34" charset="0"/>
              </a:rPr>
              <a:t>NO</a:t>
            </a:r>
          </a:p>
        </p:txBody>
      </p:sp>
      <p:sp>
        <p:nvSpPr>
          <p:cNvPr id="3" name="Rettangolo 2">
            <a:extLst>
              <a:ext uri="{FF2B5EF4-FFF2-40B4-BE49-F238E27FC236}">
                <a16:creationId xmlns:a16="http://schemas.microsoft.com/office/drawing/2014/main" id="{ADE94877-0C56-4E8F-C021-DCB0702DC6E3}"/>
              </a:ext>
            </a:extLst>
          </p:cNvPr>
          <p:cNvSpPr/>
          <p:nvPr/>
        </p:nvSpPr>
        <p:spPr bwMode="auto">
          <a:xfrm>
            <a:off x="0" y="5000625"/>
            <a:ext cx="9144000" cy="18573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Rettangolo 4">
            <a:extLst>
              <a:ext uri="{FF2B5EF4-FFF2-40B4-BE49-F238E27FC236}">
                <a16:creationId xmlns:a16="http://schemas.microsoft.com/office/drawing/2014/main" id="{8504A0CF-28C0-9E77-A4D6-BE5EF729E74B}"/>
              </a:ext>
            </a:extLst>
          </p:cNvPr>
          <p:cNvSpPr/>
          <p:nvPr/>
        </p:nvSpPr>
        <p:spPr bwMode="auto">
          <a:xfrm>
            <a:off x="0" y="4981575"/>
            <a:ext cx="9144000" cy="187642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a:extLst>
              <a:ext uri="{FF2B5EF4-FFF2-40B4-BE49-F238E27FC236}">
                <a16:creationId xmlns:a16="http://schemas.microsoft.com/office/drawing/2014/main" id="{67458033-97FB-931B-342F-630C39515BB8}"/>
              </a:ext>
            </a:extLst>
          </p:cNvPr>
          <p:cNvSpPr txBox="1"/>
          <p:nvPr/>
        </p:nvSpPr>
        <p:spPr>
          <a:xfrm>
            <a:off x="0" y="4967034"/>
            <a:ext cx="9144000" cy="646331"/>
          </a:xfrm>
          <a:prstGeom prst="rect">
            <a:avLst/>
          </a:prstGeom>
          <a:noFill/>
        </p:spPr>
        <p:txBody>
          <a:bodyPr wrap="square" rtlCol="0">
            <a:spAutoFit/>
          </a:bodyPr>
          <a:lstStyle/>
          <a:p>
            <a:pPr algn="l">
              <a:lnSpc>
                <a:spcPct val="90000"/>
              </a:lnSpc>
            </a:pPr>
            <a:r>
              <a:rPr lang="en-GB" sz="2000" dirty="0">
                <a:solidFill>
                  <a:schemeClr val="bg1"/>
                </a:solidFill>
                <a:latin typeface="Calibri" pitchFamily="34" charset="0"/>
              </a:rPr>
              <a:t>The problem is that any mix between lherzolite and pyroxenite produces crust thicker than 20 km under Iceland.</a:t>
            </a:r>
            <a:endParaRPr lang="en-GB" sz="3200" b="1" dirty="0">
              <a:solidFill>
                <a:srgbClr val="FFFF00"/>
              </a:solidFill>
              <a:latin typeface="Calibri" pitchFamily="34" charset="0"/>
            </a:endParaRPr>
          </a:p>
        </p:txBody>
      </p:sp>
      <p:sp>
        <p:nvSpPr>
          <p:cNvPr id="22" name="Parentesi graffa chiusa 21">
            <a:extLst>
              <a:ext uri="{FF2B5EF4-FFF2-40B4-BE49-F238E27FC236}">
                <a16:creationId xmlns:a16="http://schemas.microsoft.com/office/drawing/2014/main" id="{2DB694DC-E6D3-F980-47D9-4C70D56D385E}"/>
              </a:ext>
            </a:extLst>
          </p:cNvPr>
          <p:cNvSpPr/>
          <p:nvPr/>
        </p:nvSpPr>
        <p:spPr bwMode="auto">
          <a:xfrm rot="17763513">
            <a:off x="6251924" y="-1318682"/>
            <a:ext cx="240046" cy="3270421"/>
          </a:xfrm>
          <a:prstGeom prst="rightBrace">
            <a:avLst/>
          </a:prstGeom>
          <a:noFill/>
          <a:ln w="28575" cap="flat" cmpd="sng" algn="ctr">
            <a:solidFill>
              <a:srgbClr val="FF6F05"/>
            </a:solidFill>
            <a:prstDash val="solid"/>
            <a:round/>
            <a:headEnd type="none" w="med" len="med"/>
            <a:tailEnd type="none" w="med" len="med"/>
          </a:ln>
          <a:effectLst/>
          <a:scene3d>
            <a:camera prst="isometricOffAxis1Top">
              <a:rot lat="20400000" lon="21000000" rev="2130000"/>
            </a:camera>
            <a:lightRig rig="threePt" dir="t"/>
          </a:scene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CasellaDiTesto 22">
            <a:extLst>
              <a:ext uri="{FF2B5EF4-FFF2-40B4-BE49-F238E27FC236}">
                <a16:creationId xmlns:a16="http://schemas.microsoft.com/office/drawing/2014/main" id="{CC0F3E00-B87B-8876-FAFA-26072B6D86D5}"/>
              </a:ext>
            </a:extLst>
          </p:cNvPr>
          <p:cNvSpPr txBox="1"/>
          <p:nvPr/>
        </p:nvSpPr>
        <p:spPr>
          <a:xfrm>
            <a:off x="0" y="5509959"/>
            <a:ext cx="9144000" cy="369332"/>
          </a:xfrm>
          <a:prstGeom prst="rect">
            <a:avLst/>
          </a:prstGeom>
          <a:noFill/>
        </p:spPr>
        <p:txBody>
          <a:bodyPr wrap="square" rtlCol="0">
            <a:spAutoFit/>
          </a:bodyPr>
          <a:lstStyle/>
          <a:p>
            <a:pPr algn="l">
              <a:lnSpc>
                <a:spcPct val="90000"/>
              </a:lnSpc>
            </a:pPr>
            <a:r>
              <a:rPr lang="en-GB" sz="2000" b="1" dirty="0">
                <a:solidFill>
                  <a:srgbClr val="7030A0"/>
                </a:solidFill>
                <a:latin typeface="Calibri" pitchFamily="34" charset="0"/>
              </a:rPr>
              <a:t>Using pyroxenite KG1: thickness 20-30 km.</a:t>
            </a:r>
            <a:endParaRPr lang="en-GB" sz="3200" b="1" dirty="0">
              <a:solidFill>
                <a:srgbClr val="7030A0"/>
              </a:solidFill>
              <a:latin typeface="Calibri" pitchFamily="34" charset="0"/>
            </a:endParaRPr>
          </a:p>
        </p:txBody>
      </p:sp>
      <p:sp>
        <p:nvSpPr>
          <p:cNvPr id="24" name="CasellaDiTesto 23">
            <a:extLst>
              <a:ext uri="{FF2B5EF4-FFF2-40B4-BE49-F238E27FC236}">
                <a16:creationId xmlns:a16="http://schemas.microsoft.com/office/drawing/2014/main" id="{358CA4BD-5488-664E-D4C2-F3663FAE6944}"/>
              </a:ext>
            </a:extLst>
          </p:cNvPr>
          <p:cNvSpPr txBox="1"/>
          <p:nvPr/>
        </p:nvSpPr>
        <p:spPr>
          <a:xfrm>
            <a:off x="0" y="5890959"/>
            <a:ext cx="9144000" cy="369332"/>
          </a:xfrm>
          <a:prstGeom prst="rect">
            <a:avLst/>
          </a:prstGeom>
          <a:noFill/>
        </p:spPr>
        <p:txBody>
          <a:bodyPr wrap="square" rtlCol="0">
            <a:spAutoFit/>
          </a:bodyPr>
          <a:lstStyle/>
          <a:p>
            <a:pPr algn="l">
              <a:lnSpc>
                <a:spcPct val="90000"/>
              </a:lnSpc>
            </a:pPr>
            <a:r>
              <a:rPr lang="en-GB" sz="2000" b="1" dirty="0">
                <a:solidFill>
                  <a:srgbClr val="FF6600"/>
                </a:solidFill>
                <a:latin typeface="Calibri" pitchFamily="34" charset="0"/>
              </a:rPr>
              <a:t>Using pyroxenite G2 (much more melt-productive): thickness &gt;60 km.</a:t>
            </a:r>
            <a:endParaRPr lang="en-GB" sz="3200" b="1" dirty="0">
              <a:solidFill>
                <a:srgbClr val="FF6600"/>
              </a:solidFill>
              <a:latin typeface="Calibri" pitchFamily="34" charset="0"/>
            </a:endParaRPr>
          </a:p>
        </p:txBody>
      </p:sp>
      <p:sp>
        <p:nvSpPr>
          <p:cNvPr id="25" name="CasellaDiTesto 24">
            <a:extLst>
              <a:ext uri="{FF2B5EF4-FFF2-40B4-BE49-F238E27FC236}">
                <a16:creationId xmlns:a16="http://schemas.microsoft.com/office/drawing/2014/main" id="{508E2023-B21F-B7AA-8401-3754E7818AEA}"/>
              </a:ext>
            </a:extLst>
          </p:cNvPr>
          <p:cNvSpPr txBox="1"/>
          <p:nvPr/>
        </p:nvSpPr>
        <p:spPr>
          <a:xfrm>
            <a:off x="0" y="6211669"/>
            <a:ext cx="9144000" cy="646331"/>
          </a:xfrm>
          <a:prstGeom prst="rect">
            <a:avLst/>
          </a:prstGeom>
          <a:noFill/>
        </p:spPr>
        <p:txBody>
          <a:bodyPr wrap="square" rtlCol="0">
            <a:spAutoFit/>
          </a:bodyPr>
          <a:lstStyle/>
          <a:p>
            <a:pPr algn="l">
              <a:lnSpc>
                <a:spcPct val="90000"/>
              </a:lnSpc>
            </a:pPr>
            <a:r>
              <a:rPr lang="en-GB" sz="2000" dirty="0">
                <a:solidFill>
                  <a:schemeClr val="bg1"/>
                </a:solidFill>
                <a:latin typeface="Calibri" pitchFamily="34" charset="0"/>
              </a:rPr>
              <a:t>To reduce the excess thickness, the authors include in the calculation also variable amounts of harzburgite (to reduce the amount of produced melts).</a:t>
            </a:r>
            <a:endParaRPr lang="en-GB" sz="3200" b="1" dirty="0">
              <a:solidFill>
                <a:srgbClr val="FFFF00"/>
              </a:solidFill>
              <a:latin typeface="Calibri" pitchFamily="34" charset="0"/>
            </a:endParaRPr>
          </a:p>
        </p:txBody>
      </p:sp>
    </p:spTree>
    <p:extLst>
      <p:ext uri="{BB962C8B-B14F-4D97-AF65-F5344CB8AC3E}">
        <p14:creationId xmlns:p14="http://schemas.microsoft.com/office/powerpoint/2010/main" val="29787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500"/>
                                        <p:tgtEl>
                                          <p:spTgt spid="23">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fade">
                                      <p:cBhvr>
                                        <p:cTn id="25" dur="500"/>
                                        <p:tgtEl>
                                          <p:spTgt spid="24">
                                            <p:txEl>
                                              <p:pRg st="0" end="0"/>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fade">
                                      <p:cBhvr>
                                        <p:cTn id="3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animBg="1"/>
      <p:bldP spid="6" grpId="0" build="p"/>
      <p:bldP spid="22" grpId="0" animBg="1"/>
      <p:bldP spid="23" grpId="0" build="p"/>
      <p:bldP spid="24" grpId="0" build="p"/>
      <p:bldP spid="25"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21A70-7C4E-C9B3-05AF-83E732E99A56}"/>
            </a:ext>
          </a:extLst>
        </p:cNvPr>
        <p:cNvGrpSpPr/>
        <p:nvPr/>
      </p:nvGrpSpPr>
      <p:grpSpPr>
        <a:xfrm>
          <a:off x="0" y="0"/>
          <a:ext cx="0" cy="0"/>
          <a:chOff x="0" y="0"/>
          <a:chExt cx="0" cy="0"/>
        </a:xfrm>
      </p:grpSpPr>
      <p:sp>
        <p:nvSpPr>
          <p:cNvPr id="1178626" name="Text Box 2">
            <a:extLst>
              <a:ext uri="{FF2B5EF4-FFF2-40B4-BE49-F238E27FC236}">
                <a16:creationId xmlns:a16="http://schemas.microsoft.com/office/drawing/2014/main" id="{824E4A77-F3A3-B6D2-BD78-B76AF6174484}"/>
              </a:ext>
            </a:extLst>
          </p:cNvPr>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1" name="Gruppo 20">
            <a:extLst>
              <a:ext uri="{FF2B5EF4-FFF2-40B4-BE49-F238E27FC236}">
                <a16:creationId xmlns:a16="http://schemas.microsoft.com/office/drawing/2014/main" id="{ADC64B6C-A03D-A8A4-8939-F3054E6EA02E}"/>
              </a:ext>
            </a:extLst>
          </p:cNvPr>
          <p:cNvGrpSpPr/>
          <p:nvPr/>
        </p:nvGrpSpPr>
        <p:grpSpPr>
          <a:xfrm>
            <a:off x="889000" y="0"/>
            <a:ext cx="7373938" cy="4950457"/>
            <a:chOff x="889000" y="0"/>
            <a:chExt cx="7373938" cy="4950457"/>
          </a:xfrm>
        </p:grpSpPr>
        <p:pic>
          <p:nvPicPr>
            <p:cNvPr id="1026" name="Picture 2">
              <a:extLst>
                <a:ext uri="{FF2B5EF4-FFF2-40B4-BE49-F238E27FC236}">
                  <a16:creationId xmlns:a16="http://schemas.microsoft.com/office/drawing/2014/main" id="{C2190DFE-CF5D-0877-A04C-40EC9C416542}"/>
                </a:ext>
              </a:extLst>
            </p:cNvPr>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a:extLst>
                <a:ext uri="{FF2B5EF4-FFF2-40B4-BE49-F238E27FC236}">
                  <a16:creationId xmlns:a16="http://schemas.microsoft.com/office/drawing/2014/main" id="{9D29113D-DA37-9FEB-DBF1-CFC8F091A2A1}"/>
                </a:ext>
              </a:extLst>
            </p:cNvPr>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7" name="CasellaDiTesto 6">
            <a:extLst>
              <a:ext uri="{FF2B5EF4-FFF2-40B4-BE49-F238E27FC236}">
                <a16:creationId xmlns:a16="http://schemas.microsoft.com/office/drawing/2014/main" id="{05BCA958-DF22-F4C6-7597-524345501CCA}"/>
              </a:ext>
            </a:extLst>
          </p:cNvPr>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a:extLst>
              <a:ext uri="{FF2B5EF4-FFF2-40B4-BE49-F238E27FC236}">
                <a16:creationId xmlns:a16="http://schemas.microsoft.com/office/drawing/2014/main" id="{9361C0BA-0EF2-F3C5-01FE-A9555EF54ABB}"/>
              </a:ext>
            </a:extLst>
          </p:cNvPr>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a:extLst>
              <a:ext uri="{FF2B5EF4-FFF2-40B4-BE49-F238E27FC236}">
                <a16:creationId xmlns:a16="http://schemas.microsoft.com/office/drawing/2014/main" id="{407E00C7-490E-4A44-3A91-ABED49DC3A6B}"/>
              </a:ext>
            </a:extLst>
          </p:cNvPr>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a:extLst>
              <a:ext uri="{FF2B5EF4-FFF2-40B4-BE49-F238E27FC236}">
                <a16:creationId xmlns:a16="http://schemas.microsoft.com/office/drawing/2014/main" id="{616594E3-D120-4CB3-D7E9-58A06607B185}"/>
              </a:ext>
            </a:extLst>
          </p:cNvPr>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a:extLst>
              <a:ext uri="{FF2B5EF4-FFF2-40B4-BE49-F238E27FC236}">
                <a16:creationId xmlns:a16="http://schemas.microsoft.com/office/drawing/2014/main" id="{7DBE4241-5D92-C070-0B9B-2757D47AD628}"/>
              </a:ext>
            </a:extLst>
          </p:cNvPr>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a:extLst>
              <a:ext uri="{FF2B5EF4-FFF2-40B4-BE49-F238E27FC236}">
                <a16:creationId xmlns:a16="http://schemas.microsoft.com/office/drawing/2014/main" id="{B239CEA1-35F4-7D66-9FA1-B7E6823AC26F}"/>
              </a:ext>
            </a:extLst>
          </p:cNvPr>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a:extLst>
              <a:ext uri="{FF2B5EF4-FFF2-40B4-BE49-F238E27FC236}">
                <a16:creationId xmlns:a16="http://schemas.microsoft.com/office/drawing/2014/main" id="{02669C1D-9961-1AAD-9F75-FBF685471D01}"/>
              </a:ext>
            </a:extLst>
          </p:cNvPr>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a:extLst>
              <a:ext uri="{FF2B5EF4-FFF2-40B4-BE49-F238E27FC236}">
                <a16:creationId xmlns:a16="http://schemas.microsoft.com/office/drawing/2014/main" id="{FAB7FD06-015D-23CF-DDF2-7EC43A4CE3EF}"/>
              </a:ext>
            </a:extLst>
          </p:cNvPr>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a:extLst>
              <a:ext uri="{FF2B5EF4-FFF2-40B4-BE49-F238E27FC236}">
                <a16:creationId xmlns:a16="http://schemas.microsoft.com/office/drawing/2014/main" id="{E150F274-EA16-6EB9-82C6-D7D0386E1B12}"/>
              </a:ext>
            </a:extLst>
          </p:cNvPr>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a:extLst>
              <a:ext uri="{FF2B5EF4-FFF2-40B4-BE49-F238E27FC236}">
                <a16:creationId xmlns:a16="http://schemas.microsoft.com/office/drawing/2014/main" id="{AC891C93-89EE-484C-FC65-AAFF42F36D6E}"/>
              </a:ext>
            </a:extLst>
          </p:cNvPr>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a:extLst>
              <a:ext uri="{FF2B5EF4-FFF2-40B4-BE49-F238E27FC236}">
                <a16:creationId xmlns:a16="http://schemas.microsoft.com/office/drawing/2014/main" id="{9E458955-B184-AFB5-826E-609589B5004F}"/>
              </a:ext>
            </a:extLst>
          </p:cNvPr>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26" name="CasellaDiTesto 25">
            <a:extLst>
              <a:ext uri="{FF2B5EF4-FFF2-40B4-BE49-F238E27FC236}">
                <a16:creationId xmlns:a16="http://schemas.microsoft.com/office/drawing/2014/main" id="{547C17A7-CD1F-DE6B-4CA2-66D13A30EBA4}"/>
              </a:ext>
            </a:extLst>
          </p:cNvPr>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16" name="CasellaDiTesto 15">
            <a:extLst>
              <a:ext uri="{FF2B5EF4-FFF2-40B4-BE49-F238E27FC236}">
                <a16:creationId xmlns:a16="http://schemas.microsoft.com/office/drawing/2014/main" id="{5A69CD33-9EAA-2368-BE43-BB6318ECD3A1}"/>
              </a:ext>
            </a:extLst>
          </p:cNvPr>
          <p:cNvSpPr txBox="1"/>
          <p:nvPr/>
        </p:nvSpPr>
        <p:spPr>
          <a:xfrm>
            <a:off x="895350" y="0"/>
            <a:ext cx="3048000" cy="584775"/>
          </a:xfrm>
          <a:prstGeom prst="rect">
            <a:avLst/>
          </a:prstGeom>
          <a:noFill/>
        </p:spPr>
        <p:txBody>
          <a:bodyPr wrap="square" rtlCol="0">
            <a:spAutoFit/>
          </a:bodyPr>
          <a:lstStyle/>
          <a:p>
            <a:pPr algn="l"/>
            <a:r>
              <a:rPr lang="en-GB" sz="1600" b="1" dirty="0">
                <a:solidFill>
                  <a:schemeClr val="tx1"/>
                </a:solidFill>
                <a:effectLst/>
                <a:latin typeface="Calibri" pitchFamily="34" charset="0"/>
              </a:rPr>
              <a:t>Mass fraction of pyroxenite in the lithology mixture</a:t>
            </a:r>
          </a:p>
        </p:txBody>
      </p:sp>
      <p:sp>
        <p:nvSpPr>
          <p:cNvPr id="27" name="Figura a mano libera 21">
            <a:extLst>
              <a:ext uri="{FF2B5EF4-FFF2-40B4-BE49-F238E27FC236}">
                <a16:creationId xmlns:a16="http://schemas.microsoft.com/office/drawing/2014/main" id="{E42DB84E-B463-785D-8978-AA2861840304}"/>
              </a:ext>
            </a:extLst>
          </p:cNvPr>
          <p:cNvSpPr/>
          <p:nvPr/>
        </p:nvSpPr>
        <p:spPr bwMode="auto">
          <a:xfrm>
            <a:off x="2543175" y="428625"/>
            <a:ext cx="428625" cy="838200"/>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419100" y="327025"/>
                  <a:pt x="457200" y="549275"/>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Parentesi graffa chiusa 27">
            <a:extLst>
              <a:ext uri="{FF2B5EF4-FFF2-40B4-BE49-F238E27FC236}">
                <a16:creationId xmlns:a16="http://schemas.microsoft.com/office/drawing/2014/main" id="{D4088CBD-193E-23AC-D2C5-64F98640475A}"/>
              </a:ext>
            </a:extLst>
          </p:cNvPr>
          <p:cNvSpPr/>
          <p:nvPr/>
        </p:nvSpPr>
        <p:spPr bwMode="auto">
          <a:xfrm rot="17011987">
            <a:off x="2780632" y="70096"/>
            <a:ext cx="240046" cy="259631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Parentesi graffa chiusa 28">
            <a:extLst>
              <a:ext uri="{FF2B5EF4-FFF2-40B4-BE49-F238E27FC236}">
                <a16:creationId xmlns:a16="http://schemas.microsoft.com/office/drawing/2014/main" id="{1C1DB9C3-B238-1E3B-6BC9-DB2272E849D8}"/>
              </a:ext>
            </a:extLst>
          </p:cNvPr>
          <p:cNvSpPr/>
          <p:nvPr/>
        </p:nvSpPr>
        <p:spPr bwMode="auto">
          <a:xfrm rot="17478300">
            <a:off x="6059369" y="241393"/>
            <a:ext cx="240046" cy="254340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1">
            <a:extLst>
              <a:ext uri="{FF2B5EF4-FFF2-40B4-BE49-F238E27FC236}">
                <a16:creationId xmlns:a16="http://schemas.microsoft.com/office/drawing/2014/main" id="{9437A18C-AEC0-C5D0-550C-5DF93A4884FE}"/>
              </a:ext>
            </a:extLst>
          </p:cNvPr>
          <p:cNvSpPr/>
          <p:nvPr/>
        </p:nvSpPr>
        <p:spPr bwMode="auto">
          <a:xfrm>
            <a:off x="2704368" y="399255"/>
            <a:ext cx="3033492" cy="908787"/>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309278" y="86790"/>
                  <a:pt x="398628" y="421650"/>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CasellaDiTesto 30">
            <a:extLst>
              <a:ext uri="{FF2B5EF4-FFF2-40B4-BE49-F238E27FC236}">
                <a16:creationId xmlns:a16="http://schemas.microsoft.com/office/drawing/2014/main" id="{A2A990CB-0FA8-F312-220A-5C33D54720DC}"/>
              </a:ext>
            </a:extLst>
          </p:cNvPr>
          <p:cNvSpPr txBox="1"/>
          <p:nvPr/>
        </p:nvSpPr>
        <p:spPr>
          <a:xfrm>
            <a:off x="0" y="4916234"/>
            <a:ext cx="9144000" cy="1538883"/>
          </a:xfrm>
          <a:prstGeom prst="rect">
            <a:avLst/>
          </a:prstGeom>
          <a:noFill/>
        </p:spPr>
        <p:txBody>
          <a:bodyPr wrap="square" rtlCol="0">
            <a:spAutoFit/>
          </a:bodyPr>
          <a:lstStyle/>
          <a:p>
            <a:pPr>
              <a:spcAft>
                <a:spcPts val="600"/>
              </a:spcAft>
            </a:pPr>
            <a:r>
              <a:rPr lang="en-GB" sz="2400" b="1" dirty="0">
                <a:solidFill>
                  <a:srgbClr val="FFFF00"/>
                </a:solidFill>
                <a:latin typeface="Calibri" pitchFamily="34" charset="0"/>
              </a:rPr>
              <a:t>The authors calculated a three-component source for Iceland magmas.</a:t>
            </a:r>
          </a:p>
          <a:p>
            <a:pPr algn="l">
              <a:spcAft>
                <a:spcPts val="600"/>
              </a:spcAft>
            </a:pPr>
            <a:r>
              <a:rPr lang="en-GB" sz="2000" dirty="0">
                <a:solidFill>
                  <a:schemeClr val="bg1"/>
                </a:solidFill>
                <a:latin typeface="Calibri" pitchFamily="34" charset="0"/>
              </a:rPr>
              <a:t>A lherzolite-pyroxenite mix is necessary to explain geochemistry.</a:t>
            </a:r>
          </a:p>
          <a:p>
            <a:pPr algn="l">
              <a:spcAft>
                <a:spcPts val="600"/>
              </a:spcAft>
            </a:pPr>
            <a:r>
              <a:rPr lang="en-GB" sz="2000" dirty="0">
                <a:solidFill>
                  <a:schemeClr val="bg1"/>
                </a:solidFill>
                <a:latin typeface="Calibri" pitchFamily="34" charset="0"/>
              </a:rPr>
              <a:t>The harzburgite component is necessary to keep the produced volume of basalts sufficiently low (to reach 20 km thickness).</a:t>
            </a:r>
          </a:p>
        </p:txBody>
      </p:sp>
    </p:spTree>
    <p:extLst>
      <p:ext uri="{BB962C8B-B14F-4D97-AF65-F5344CB8AC3E}">
        <p14:creationId xmlns:p14="http://schemas.microsoft.com/office/powerpoint/2010/main" val="384838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fade">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animBg="1"/>
      <p:bldP spid="28" grpId="0" animBg="1"/>
      <p:bldP spid="29" grpId="0" animBg="1"/>
      <p:bldP spid="30" grpId="0" animBg="1"/>
      <p:bldP spid="31"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 name="Gruppo 20"/>
          <p:cNvGrpSpPr/>
          <p:nvPr/>
        </p:nvGrpSpPr>
        <p:grpSpPr>
          <a:xfrm>
            <a:off x="889000" y="0"/>
            <a:ext cx="7373938" cy="4950457"/>
            <a:chOff x="889000" y="0"/>
            <a:chExt cx="7373938" cy="4950457"/>
          </a:xfrm>
        </p:grpSpPr>
        <p:pic>
          <p:nvPicPr>
            <p:cNvPr id="1026" name="Picture 2"/>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CasellaDiTesto 4"/>
          <p:cNvSpPr txBox="1"/>
          <p:nvPr/>
        </p:nvSpPr>
        <p:spPr>
          <a:xfrm>
            <a:off x="0" y="4949825"/>
            <a:ext cx="9144000" cy="461665"/>
          </a:xfrm>
          <a:prstGeom prst="rect">
            <a:avLst/>
          </a:prstGeom>
          <a:noFill/>
        </p:spPr>
        <p:txBody>
          <a:bodyPr wrap="square" rtlCol="0">
            <a:spAutoFit/>
          </a:bodyPr>
          <a:lstStyle/>
          <a:p>
            <a:r>
              <a:rPr lang="en-GB" sz="2400" dirty="0">
                <a:solidFill>
                  <a:srgbClr val="FFFF00"/>
                </a:solidFill>
                <a:latin typeface="Calibri" pitchFamily="34" charset="0"/>
              </a:rPr>
              <a:t>Intrinsic</a:t>
            </a:r>
            <a:r>
              <a:rPr lang="en-GB" sz="2000" dirty="0">
                <a:solidFill>
                  <a:srgbClr val="FFFF00"/>
                </a:solidFill>
                <a:latin typeface="Calibri" pitchFamily="34" charset="0"/>
              </a:rPr>
              <a:t> </a:t>
            </a:r>
            <a:r>
              <a:rPr lang="en-GB" sz="2400" dirty="0">
                <a:solidFill>
                  <a:srgbClr val="FFFF00"/>
                </a:solidFill>
                <a:latin typeface="Calibri" pitchFamily="34" charset="0"/>
              </a:rPr>
              <a:t>in</a:t>
            </a:r>
            <a:r>
              <a:rPr lang="en-GB" sz="2000" dirty="0">
                <a:solidFill>
                  <a:srgbClr val="FFFF00"/>
                </a:solidFill>
                <a:latin typeface="Calibri" pitchFamily="34" charset="0"/>
              </a:rPr>
              <a:t> </a:t>
            </a:r>
            <a:r>
              <a:rPr lang="en-GB" sz="2400" dirty="0">
                <a:solidFill>
                  <a:srgbClr val="FFFF00"/>
                </a:solidFill>
                <a:latin typeface="Calibri" pitchFamily="34" charset="0"/>
              </a:rPr>
              <a:t>the</a:t>
            </a:r>
            <a:r>
              <a:rPr lang="en-GB" sz="2000" dirty="0">
                <a:solidFill>
                  <a:srgbClr val="FFFF00"/>
                </a:solidFill>
                <a:latin typeface="Calibri" pitchFamily="34" charset="0"/>
              </a:rPr>
              <a:t> </a:t>
            </a:r>
            <a:r>
              <a:rPr lang="en-GB" sz="2400" dirty="0">
                <a:solidFill>
                  <a:srgbClr val="FFFF00"/>
                </a:solidFill>
                <a:latin typeface="Calibri" pitchFamily="34" charset="0"/>
              </a:rPr>
              <a:t>mantle</a:t>
            </a:r>
            <a:r>
              <a:rPr lang="en-GB" sz="2000" dirty="0">
                <a:solidFill>
                  <a:srgbClr val="FFFF00"/>
                </a:solidFill>
                <a:latin typeface="Calibri" pitchFamily="34" charset="0"/>
              </a:rPr>
              <a:t> </a:t>
            </a:r>
            <a:r>
              <a:rPr lang="en-GB" sz="2400" dirty="0">
                <a:solidFill>
                  <a:srgbClr val="FFFF00"/>
                </a:solidFill>
                <a:latin typeface="Calibri" pitchFamily="34" charset="0"/>
              </a:rPr>
              <a:t>plume</a:t>
            </a:r>
            <a:r>
              <a:rPr lang="en-GB" sz="2000" dirty="0">
                <a:solidFill>
                  <a:srgbClr val="FFFF00"/>
                </a:solidFill>
                <a:latin typeface="Calibri" pitchFamily="34" charset="0"/>
              </a:rPr>
              <a:t> </a:t>
            </a:r>
            <a:r>
              <a:rPr lang="en-GB" sz="2400" dirty="0">
                <a:solidFill>
                  <a:srgbClr val="FFFF00"/>
                </a:solidFill>
                <a:latin typeface="Calibri" pitchFamily="34" charset="0"/>
              </a:rPr>
              <a:t>hypothesis</a:t>
            </a:r>
            <a:r>
              <a:rPr lang="en-GB" sz="2000" dirty="0">
                <a:solidFill>
                  <a:srgbClr val="FFFF00"/>
                </a:solidFill>
                <a:latin typeface="Calibri" pitchFamily="34" charset="0"/>
              </a:rPr>
              <a:t> </a:t>
            </a:r>
            <a:r>
              <a:rPr lang="en-GB" sz="2400" dirty="0">
                <a:solidFill>
                  <a:srgbClr val="FFFF00"/>
                </a:solidFill>
                <a:latin typeface="Calibri" pitchFamily="34" charset="0"/>
              </a:rPr>
              <a:t>is</a:t>
            </a:r>
            <a:r>
              <a:rPr lang="en-GB" sz="2000" dirty="0">
                <a:solidFill>
                  <a:srgbClr val="FFFF00"/>
                </a:solidFill>
                <a:latin typeface="Calibri" pitchFamily="34" charset="0"/>
              </a:rPr>
              <a:t> </a:t>
            </a:r>
            <a:r>
              <a:rPr lang="en-GB" sz="2400" dirty="0">
                <a:solidFill>
                  <a:srgbClr val="FFFF00"/>
                </a:solidFill>
                <a:latin typeface="Calibri" pitchFamily="34" charset="0"/>
              </a:rPr>
              <a:t>high</a:t>
            </a:r>
            <a:r>
              <a:rPr lang="en-GB" sz="2000" dirty="0">
                <a:solidFill>
                  <a:srgbClr val="FFFF00"/>
                </a:solidFill>
                <a:latin typeface="Calibri" pitchFamily="34" charset="0"/>
              </a:rPr>
              <a:t> </a:t>
            </a:r>
            <a:r>
              <a:rPr lang="en-GB" sz="2400" dirty="0">
                <a:solidFill>
                  <a:srgbClr val="FFFF00"/>
                </a:solidFill>
                <a:latin typeface="Calibri" pitchFamily="34" charset="0"/>
              </a:rPr>
              <a:t>Tp</a:t>
            </a:r>
            <a:r>
              <a:rPr lang="en-GB" sz="2000" dirty="0">
                <a:solidFill>
                  <a:srgbClr val="FFFF00"/>
                </a:solidFill>
                <a:latin typeface="Calibri" pitchFamily="34" charset="0"/>
              </a:rPr>
              <a:t> </a:t>
            </a:r>
            <a:r>
              <a:rPr lang="en-GB" sz="2400" dirty="0">
                <a:solidFill>
                  <a:srgbClr val="FFFF00"/>
                </a:solidFill>
                <a:latin typeface="Calibri" pitchFamily="34" charset="0"/>
              </a:rPr>
              <a:t>of</a:t>
            </a:r>
            <a:r>
              <a:rPr lang="en-GB" sz="2000" dirty="0">
                <a:solidFill>
                  <a:srgbClr val="FFFF00"/>
                </a:solidFill>
                <a:latin typeface="Calibri" pitchFamily="34" charset="0"/>
              </a:rPr>
              <a:t> </a:t>
            </a:r>
            <a:r>
              <a:rPr lang="en-GB" sz="2400" dirty="0">
                <a:solidFill>
                  <a:srgbClr val="FFFF00"/>
                </a:solidFill>
                <a:latin typeface="Calibri" pitchFamily="34" charset="0"/>
              </a:rPr>
              <a:t>the</a:t>
            </a:r>
            <a:r>
              <a:rPr lang="en-GB" sz="2000" dirty="0">
                <a:solidFill>
                  <a:srgbClr val="FFFF00"/>
                </a:solidFill>
                <a:latin typeface="Calibri" pitchFamily="34" charset="0"/>
              </a:rPr>
              <a:t> </a:t>
            </a:r>
            <a:r>
              <a:rPr lang="en-GB" sz="2400" dirty="0">
                <a:solidFill>
                  <a:srgbClr val="FFFF00"/>
                </a:solidFill>
                <a:latin typeface="Calibri" pitchFamily="34" charset="0"/>
              </a:rPr>
              <a:t>mantle</a:t>
            </a:r>
            <a:r>
              <a:rPr lang="en-GB" sz="2000" dirty="0">
                <a:solidFill>
                  <a:srgbClr val="FFFF00"/>
                </a:solidFill>
                <a:latin typeface="Calibri" pitchFamily="34" charset="0"/>
              </a:rPr>
              <a:t> </a:t>
            </a:r>
            <a:r>
              <a:rPr lang="en-GB" sz="2400" dirty="0">
                <a:solidFill>
                  <a:srgbClr val="FFFF00"/>
                </a:solidFill>
                <a:latin typeface="Calibri" pitchFamily="34" charset="0"/>
              </a:rPr>
              <a:t>sources.</a:t>
            </a:r>
          </a:p>
        </p:txBody>
      </p:sp>
      <p:sp>
        <p:nvSpPr>
          <p:cNvPr id="7" name="CasellaDiTesto 6"/>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19" name="CasellaDiTesto 18"/>
          <p:cNvSpPr txBox="1"/>
          <p:nvPr/>
        </p:nvSpPr>
        <p:spPr>
          <a:xfrm>
            <a:off x="895350" y="0"/>
            <a:ext cx="3048000" cy="584775"/>
          </a:xfrm>
          <a:prstGeom prst="rect">
            <a:avLst/>
          </a:prstGeom>
          <a:noFill/>
        </p:spPr>
        <p:txBody>
          <a:bodyPr wrap="square" rtlCol="0">
            <a:spAutoFit/>
          </a:bodyPr>
          <a:lstStyle/>
          <a:p>
            <a:pPr algn="l"/>
            <a:r>
              <a:rPr lang="en-GB" sz="1600" b="1" dirty="0">
                <a:solidFill>
                  <a:schemeClr val="tx1"/>
                </a:solidFill>
                <a:effectLst/>
                <a:latin typeface="Calibri" pitchFamily="34" charset="0"/>
              </a:rPr>
              <a:t>Mass fraction of pyroxenite in the lithology mixture</a:t>
            </a:r>
          </a:p>
        </p:txBody>
      </p:sp>
      <p:sp>
        <p:nvSpPr>
          <p:cNvPr id="22" name="Figura a mano libera 21"/>
          <p:cNvSpPr/>
          <p:nvPr/>
        </p:nvSpPr>
        <p:spPr bwMode="auto">
          <a:xfrm>
            <a:off x="2543175" y="428625"/>
            <a:ext cx="428625" cy="838200"/>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419100" y="327025"/>
                  <a:pt x="457200" y="549275"/>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Parentesi graffa chiusa 22"/>
          <p:cNvSpPr/>
          <p:nvPr/>
        </p:nvSpPr>
        <p:spPr bwMode="auto">
          <a:xfrm rot="17011987">
            <a:off x="2780632" y="70096"/>
            <a:ext cx="240046" cy="259631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CasellaDiTesto 24"/>
          <p:cNvSpPr txBox="1"/>
          <p:nvPr/>
        </p:nvSpPr>
        <p:spPr>
          <a:xfrm>
            <a:off x="0" y="5461139"/>
            <a:ext cx="9144000" cy="1015663"/>
          </a:xfrm>
          <a:prstGeom prst="rect">
            <a:avLst/>
          </a:prstGeom>
          <a:noFill/>
        </p:spPr>
        <p:txBody>
          <a:bodyPr wrap="square" rtlCol="0">
            <a:spAutoFit/>
          </a:bodyPr>
          <a:lstStyle/>
          <a:p>
            <a:pPr algn="l"/>
            <a:r>
              <a:rPr lang="en-GB" sz="2000" dirty="0">
                <a:solidFill>
                  <a:schemeClr val="bg1"/>
                </a:solidFill>
                <a:latin typeface="Calibri" pitchFamily="34" charset="0"/>
              </a:rPr>
              <a:t>In alternative, to avoid the involvement of strongly depleted harzburgitic mantle, the model would require low to very low Tp under Iceland, to constrain the thickness of basaltic crust 20 km.</a:t>
            </a:r>
          </a:p>
        </p:txBody>
      </p:sp>
      <p:sp>
        <p:nvSpPr>
          <p:cNvPr id="27" name="CasellaDiTesto 26"/>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6" name="Parentesi graffa chiusa 5">
            <a:extLst>
              <a:ext uri="{FF2B5EF4-FFF2-40B4-BE49-F238E27FC236}">
                <a16:creationId xmlns:a16="http://schemas.microsoft.com/office/drawing/2014/main" id="{F60BE8F1-2354-D889-706F-A9BA39B07CBC}"/>
              </a:ext>
            </a:extLst>
          </p:cNvPr>
          <p:cNvSpPr/>
          <p:nvPr/>
        </p:nvSpPr>
        <p:spPr bwMode="auto">
          <a:xfrm rot="17478300">
            <a:off x="6059369" y="241393"/>
            <a:ext cx="240046" cy="254340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21">
            <a:extLst>
              <a:ext uri="{FF2B5EF4-FFF2-40B4-BE49-F238E27FC236}">
                <a16:creationId xmlns:a16="http://schemas.microsoft.com/office/drawing/2014/main" id="{A14A6968-BD4E-D2BA-66DB-C69DF870BBD1}"/>
              </a:ext>
            </a:extLst>
          </p:cNvPr>
          <p:cNvSpPr/>
          <p:nvPr/>
        </p:nvSpPr>
        <p:spPr bwMode="auto">
          <a:xfrm>
            <a:off x="2704368" y="399255"/>
            <a:ext cx="3033492" cy="908787"/>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309278" y="86790"/>
                  <a:pt x="398628" y="421650"/>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 name="Gruppo 20"/>
          <p:cNvGrpSpPr/>
          <p:nvPr/>
        </p:nvGrpSpPr>
        <p:grpSpPr>
          <a:xfrm>
            <a:off x="889000" y="0"/>
            <a:ext cx="7373938" cy="4950457"/>
            <a:chOff x="889000" y="0"/>
            <a:chExt cx="7373938" cy="4950457"/>
          </a:xfrm>
        </p:grpSpPr>
        <p:pic>
          <p:nvPicPr>
            <p:cNvPr id="1026" name="Picture 2"/>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7" name="CasellaDiTesto 6"/>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19" name="CasellaDiTesto 18"/>
          <p:cNvSpPr txBox="1"/>
          <p:nvPr/>
        </p:nvSpPr>
        <p:spPr>
          <a:xfrm>
            <a:off x="895350" y="0"/>
            <a:ext cx="3048000" cy="584775"/>
          </a:xfrm>
          <a:prstGeom prst="rect">
            <a:avLst/>
          </a:prstGeom>
          <a:noFill/>
        </p:spPr>
        <p:txBody>
          <a:bodyPr wrap="square" rtlCol="0">
            <a:spAutoFit/>
          </a:bodyPr>
          <a:lstStyle/>
          <a:p>
            <a:pPr algn="l"/>
            <a:r>
              <a:rPr lang="en-GB" sz="1600" b="1" dirty="0">
                <a:solidFill>
                  <a:schemeClr val="tx1"/>
                </a:solidFill>
                <a:effectLst/>
                <a:latin typeface="Calibri" pitchFamily="34" charset="0"/>
              </a:rPr>
              <a:t>Mass fraction of pyroxenite in the lithology mixture</a:t>
            </a:r>
          </a:p>
        </p:txBody>
      </p:sp>
      <p:sp>
        <p:nvSpPr>
          <p:cNvPr id="22" name="Figura a mano libera 21"/>
          <p:cNvSpPr/>
          <p:nvPr/>
        </p:nvSpPr>
        <p:spPr bwMode="auto">
          <a:xfrm>
            <a:off x="2543175" y="428625"/>
            <a:ext cx="428625" cy="838200"/>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419100" y="327025"/>
                  <a:pt x="457200" y="549275"/>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Parentesi graffa chiusa 22"/>
          <p:cNvSpPr/>
          <p:nvPr/>
        </p:nvSpPr>
        <p:spPr bwMode="auto">
          <a:xfrm rot="17011987">
            <a:off x="2780632" y="70096"/>
            <a:ext cx="240046" cy="259631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0" y="5321300"/>
            <a:ext cx="9144000" cy="907941"/>
          </a:xfrm>
          <a:prstGeom prst="rect">
            <a:avLst/>
          </a:prstGeom>
          <a:solidFill>
            <a:schemeClr val="tx1"/>
          </a:solidFill>
        </p:spPr>
        <p:txBody>
          <a:bodyPr wrap="square" rtlCol="0">
            <a:spAutoFit/>
          </a:bodyPr>
          <a:lstStyle/>
          <a:p>
            <a:pPr marL="342900" indent="-342900" algn="l">
              <a:spcAft>
                <a:spcPts val="600"/>
              </a:spcAft>
              <a:buFont typeface="Wingdings" panose="05000000000000000000" pitchFamily="2" charset="2"/>
              <a:buChar char="à"/>
            </a:pPr>
            <a:r>
              <a:rPr lang="en-GB" sz="2400" b="1" dirty="0">
                <a:solidFill>
                  <a:schemeClr val="bg1"/>
                </a:solidFill>
                <a:latin typeface="Calibri" pitchFamily="34" charset="0"/>
              </a:rPr>
              <a:t>High Tp requires high harzburgite/lherzolite ratio.</a:t>
            </a:r>
          </a:p>
          <a:p>
            <a:pPr marL="342900" indent="-342900" algn="l">
              <a:spcAft>
                <a:spcPts val="600"/>
              </a:spcAft>
              <a:buFont typeface="Wingdings" panose="05000000000000000000" pitchFamily="2" charset="2"/>
              <a:buChar char="à"/>
            </a:pPr>
            <a:r>
              <a:rPr lang="en-GB" sz="2400" b="1" dirty="0">
                <a:solidFill>
                  <a:schemeClr val="bg1"/>
                </a:solidFill>
                <a:latin typeface="Calibri" pitchFamily="34" charset="0"/>
              </a:rPr>
              <a:t>Low harzburgite component requires low Tp.</a:t>
            </a:r>
          </a:p>
        </p:txBody>
      </p:sp>
      <p:sp>
        <p:nvSpPr>
          <p:cNvPr id="25" name="CasellaDiTesto 24"/>
          <p:cNvSpPr txBox="1"/>
          <p:nvPr/>
        </p:nvSpPr>
        <p:spPr>
          <a:xfrm>
            <a:off x="0" y="6159639"/>
            <a:ext cx="9144000" cy="701731"/>
          </a:xfrm>
          <a:prstGeom prst="rect">
            <a:avLst/>
          </a:prstGeom>
          <a:solidFill>
            <a:schemeClr val="tx1"/>
          </a:solidFill>
        </p:spPr>
        <p:txBody>
          <a:bodyPr wrap="square" rtlCol="0">
            <a:spAutoFit/>
          </a:bodyPr>
          <a:lstStyle/>
          <a:p>
            <a:pPr>
              <a:lnSpc>
                <a:spcPct val="90000"/>
              </a:lnSpc>
            </a:pPr>
            <a:r>
              <a:rPr lang="en-GB" sz="2200" dirty="0">
                <a:solidFill>
                  <a:srgbClr val="FFFF00"/>
                </a:solidFill>
                <a:latin typeface="Calibri" pitchFamily="34" charset="0"/>
              </a:rPr>
              <a:t>To constrain the thickness of 20 km basaltic crust under Iceland either Tp must be low or the sources must contain large amounts of harzburgitic rocks.</a:t>
            </a:r>
          </a:p>
        </p:txBody>
      </p:sp>
      <p:sp>
        <p:nvSpPr>
          <p:cNvPr id="27" name="CasellaDiTesto 26"/>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6" name="Parentesi graffa chiusa 5">
            <a:extLst>
              <a:ext uri="{FF2B5EF4-FFF2-40B4-BE49-F238E27FC236}">
                <a16:creationId xmlns:a16="http://schemas.microsoft.com/office/drawing/2014/main" id="{F60BE8F1-2354-D889-706F-A9BA39B07CBC}"/>
              </a:ext>
            </a:extLst>
          </p:cNvPr>
          <p:cNvSpPr/>
          <p:nvPr/>
        </p:nvSpPr>
        <p:spPr bwMode="auto">
          <a:xfrm rot="17478300">
            <a:off x="6059369" y="241393"/>
            <a:ext cx="240046" cy="254340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21">
            <a:extLst>
              <a:ext uri="{FF2B5EF4-FFF2-40B4-BE49-F238E27FC236}">
                <a16:creationId xmlns:a16="http://schemas.microsoft.com/office/drawing/2014/main" id="{A14A6968-BD4E-D2BA-66DB-C69DF870BBD1}"/>
              </a:ext>
            </a:extLst>
          </p:cNvPr>
          <p:cNvSpPr/>
          <p:nvPr/>
        </p:nvSpPr>
        <p:spPr bwMode="auto">
          <a:xfrm>
            <a:off x="2704368" y="399255"/>
            <a:ext cx="3033492" cy="908787"/>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309278" y="86790"/>
                  <a:pt x="398628" y="421650"/>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CasellaDiTesto 2">
            <a:extLst>
              <a:ext uri="{FF2B5EF4-FFF2-40B4-BE49-F238E27FC236}">
                <a16:creationId xmlns:a16="http://schemas.microsoft.com/office/drawing/2014/main" id="{CDB4626C-2828-1F3F-EFC0-FA31DAC41C8D}"/>
              </a:ext>
            </a:extLst>
          </p:cNvPr>
          <p:cNvSpPr txBox="1"/>
          <p:nvPr/>
        </p:nvSpPr>
        <p:spPr>
          <a:xfrm>
            <a:off x="0" y="4949825"/>
            <a:ext cx="9144000" cy="461665"/>
          </a:xfrm>
          <a:prstGeom prst="rect">
            <a:avLst/>
          </a:prstGeom>
          <a:noFill/>
        </p:spPr>
        <p:txBody>
          <a:bodyPr wrap="square" rtlCol="0">
            <a:spAutoFit/>
          </a:bodyPr>
          <a:lstStyle/>
          <a:p>
            <a:r>
              <a:rPr lang="en-GB" sz="2400" dirty="0">
                <a:solidFill>
                  <a:srgbClr val="FFFF00"/>
                </a:solidFill>
                <a:latin typeface="Calibri" pitchFamily="34" charset="0"/>
              </a:rPr>
              <a:t>Intrinsic</a:t>
            </a:r>
            <a:r>
              <a:rPr lang="en-GB" sz="2000" dirty="0">
                <a:solidFill>
                  <a:srgbClr val="FFFF00"/>
                </a:solidFill>
                <a:latin typeface="Calibri" pitchFamily="34" charset="0"/>
              </a:rPr>
              <a:t> </a:t>
            </a:r>
            <a:r>
              <a:rPr lang="en-GB" sz="2400" dirty="0">
                <a:solidFill>
                  <a:srgbClr val="FFFF00"/>
                </a:solidFill>
                <a:latin typeface="Calibri" pitchFamily="34" charset="0"/>
              </a:rPr>
              <a:t>in</a:t>
            </a:r>
            <a:r>
              <a:rPr lang="en-GB" sz="2000" dirty="0">
                <a:solidFill>
                  <a:srgbClr val="FFFF00"/>
                </a:solidFill>
                <a:latin typeface="Calibri" pitchFamily="34" charset="0"/>
              </a:rPr>
              <a:t> </a:t>
            </a:r>
            <a:r>
              <a:rPr lang="en-GB" sz="2400" dirty="0">
                <a:solidFill>
                  <a:srgbClr val="FFFF00"/>
                </a:solidFill>
                <a:latin typeface="Calibri" pitchFamily="34" charset="0"/>
              </a:rPr>
              <a:t>the</a:t>
            </a:r>
            <a:r>
              <a:rPr lang="en-GB" sz="2000" dirty="0">
                <a:solidFill>
                  <a:srgbClr val="FFFF00"/>
                </a:solidFill>
                <a:latin typeface="Calibri" pitchFamily="34" charset="0"/>
              </a:rPr>
              <a:t> </a:t>
            </a:r>
            <a:r>
              <a:rPr lang="en-GB" sz="2400" dirty="0">
                <a:solidFill>
                  <a:srgbClr val="FFFF00"/>
                </a:solidFill>
                <a:latin typeface="Calibri" pitchFamily="34" charset="0"/>
              </a:rPr>
              <a:t>mantle</a:t>
            </a:r>
            <a:r>
              <a:rPr lang="en-GB" sz="2000" dirty="0">
                <a:solidFill>
                  <a:srgbClr val="FFFF00"/>
                </a:solidFill>
                <a:latin typeface="Calibri" pitchFamily="34" charset="0"/>
              </a:rPr>
              <a:t> </a:t>
            </a:r>
            <a:r>
              <a:rPr lang="en-GB" sz="2400" dirty="0">
                <a:solidFill>
                  <a:srgbClr val="FFFF00"/>
                </a:solidFill>
                <a:latin typeface="Calibri" pitchFamily="34" charset="0"/>
              </a:rPr>
              <a:t>plume</a:t>
            </a:r>
            <a:r>
              <a:rPr lang="en-GB" sz="2000" dirty="0">
                <a:solidFill>
                  <a:srgbClr val="FFFF00"/>
                </a:solidFill>
                <a:latin typeface="Calibri" pitchFamily="34" charset="0"/>
              </a:rPr>
              <a:t> </a:t>
            </a:r>
            <a:r>
              <a:rPr lang="en-GB" sz="2400" dirty="0">
                <a:solidFill>
                  <a:srgbClr val="FFFF00"/>
                </a:solidFill>
                <a:latin typeface="Calibri" pitchFamily="34" charset="0"/>
              </a:rPr>
              <a:t>hypothesis</a:t>
            </a:r>
            <a:r>
              <a:rPr lang="en-GB" sz="2000" dirty="0">
                <a:solidFill>
                  <a:srgbClr val="FFFF00"/>
                </a:solidFill>
                <a:latin typeface="Calibri" pitchFamily="34" charset="0"/>
              </a:rPr>
              <a:t> </a:t>
            </a:r>
            <a:r>
              <a:rPr lang="en-GB" sz="2400" dirty="0">
                <a:solidFill>
                  <a:srgbClr val="FFFF00"/>
                </a:solidFill>
                <a:latin typeface="Calibri" pitchFamily="34" charset="0"/>
              </a:rPr>
              <a:t>is</a:t>
            </a:r>
            <a:r>
              <a:rPr lang="en-GB" sz="2000" dirty="0">
                <a:solidFill>
                  <a:srgbClr val="FFFF00"/>
                </a:solidFill>
                <a:latin typeface="Calibri" pitchFamily="34" charset="0"/>
              </a:rPr>
              <a:t> </a:t>
            </a:r>
            <a:r>
              <a:rPr lang="en-GB" sz="2400" dirty="0">
                <a:solidFill>
                  <a:srgbClr val="FFFF00"/>
                </a:solidFill>
                <a:latin typeface="Calibri" pitchFamily="34" charset="0"/>
              </a:rPr>
              <a:t>high</a:t>
            </a:r>
            <a:r>
              <a:rPr lang="en-GB" sz="2000" dirty="0">
                <a:solidFill>
                  <a:srgbClr val="FFFF00"/>
                </a:solidFill>
                <a:latin typeface="Calibri" pitchFamily="34" charset="0"/>
              </a:rPr>
              <a:t> </a:t>
            </a:r>
            <a:r>
              <a:rPr lang="en-GB" sz="2400" dirty="0">
                <a:solidFill>
                  <a:srgbClr val="FFFF00"/>
                </a:solidFill>
                <a:latin typeface="Calibri" pitchFamily="34" charset="0"/>
              </a:rPr>
              <a:t>Tp</a:t>
            </a:r>
            <a:r>
              <a:rPr lang="en-GB" sz="2000" dirty="0">
                <a:solidFill>
                  <a:srgbClr val="FFFF00"/>
                </a:solidFill>
                <a:latin typeface="Calibri" pitchFamily="34" charset="0"/>
              </a:rPr>
              <a:t> </a:t>
            </a:r>
            <a:r>
              <a:rPr lang="en-GB" sz="2400" dirty="0">
                <a:solidFill>
                  <a:srgbClr val="FFFF00"/>
                </a:solidFill>
                <a:latin typeface="Calibri" pitchFamily="34" charset="0"/>
              </a:rPr>
              <a:t>of</a:t>
            </a:r>
            <a:r>
              <a:rPr lang="en-GB" sz="2000" dirty="0">
                <a:solidFill>
                  <a:srgbClr val="FFFF00"/>
                </a:solidFill>
                <a:latin typeface="Calibri" pitchFamily="34" charset="0"/>
              </a:rPr>
              <a:t> </a:t>
            </a:r>
            <a:r>
              <a:rPr lang="en-GB" sz="2400" dirty="0">
                <a:solidFill>
                  <a:srgbClr val="FFFF00"/>
                </a:solidFill>
                <a:latin typeface="Calibri" pitchFamily="34" charset="0"/>
              </a:rPr>
              <a:t>the</a:t>
            </a:r>
            <a:r>
              <a:rPr lang="en-GB" sz="2000" dirty="0">
                <a:solidFill>
                  <a:srgbClr val="FFFF00"/>
                </a:solidFill>
                <a:latin typeface="Calibri" pitchFamily="34" charset="0"/>
              </a:rPr>
              <a:t> </a:t>
            </a:r>
            <a:r>
              <a:rPr lang="en-GB" sz="2400" dirty="0">
                <a:solidFill>
                  <a:srgbClr val="FFFF00"/>
                </a:solidFill>
                <a:latin typeface="Calibri" pitchFamily="34" charset="0"/>
              </a:rPr>
              <a:t>mantle</a:t>
            </a:r>
            <a:r>
              <a:rPr lang="en-GB" sz="2000" dirty="0">
                <a:solidFill>
                  <a:srgbClr val="FFFF00"/>
                </a:solidFill>
                <a:latin typeface="Calibri" pitchFamily="34" charset="0"/>
              </a:rPr>
              <a:t> </a:t>
            </a:r>
            <a:r>
              <a:rPr lang="en-GB" sz="2400" dirty="0">
                <a:solidFill>
                  <a:srgbClr val="FFFF00"/>
                </a:solidFill>
                <a:latin typeface="Calibri" pitchFamily="34" charset="0"/>
              </a:rPr>
              <a:t>sources.</a:t>
            </a:r>
          </a:p>
        </p:txBody>
      </p:sp>
    </p:spTree>
    <p:extLst>
      <p:ext uri="{BB962C8B-B14F-4D97-AF65-F5344CB8AC3E}">
        <p14:creationId xmlns:p14="http://schemas.microsoft.com/office/powerpoint/2010/main" val="615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P spid="2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 name="Gruppo 20"/>
          <p:cNvGrpSpPr/>
          <p:nvPr/>
        </p:nvGrpSpPr>
        <p:grpSpPr>
          <a:xfrm>
            <a:off x="889000" y="0"/>
            <a:ext cx="7373938" cy="4950457"/>
            <a:chOff x="889000" y="0"/>
            <a:chExt cx="7373938" cy="4950457"/>
          </a:xfrm>
        </p:grpSpPr>
        <p:pic>
          <p:nvPicPr>
            <p:cNvPr id="1026" name="Picture 2"/>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7" name="CasellaDiTesto 6"/>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19" name="CasellaDiTesto 18"/>
          <p:cNvSpPr txBox="1"/>
          <p:nvPr/>
        </p:nvSpPr>
        <p:spPr>
          <a:xfrm>
            <a:off x="895350" y="0"/>
            <a:ext cx="3048000" cy="584775"/>
          </a:xfrm>
          <a:prstGeom prst="rect">
            <a:avLst/>
          </a:prstGeom>
          <a:noFill/>
        </p:spPr>
        <p:txBody>
          <a:bodyPr wrap="square" rtlCol="0">
            <a:spAutoFit/>
          </a:bodyPr>
          <a:lstStyle/>
          <a:p>
            <a:pPr algn="l"/>
            <a:r>
              <a:rPr lang="en-GB" sz="1600" b="1" dirty="0">
                <a:solidFill>
                  <a:schemeClr val="tx1"/>
                </a:solidFill>
                <a:effectLst/>
                <a:latin typeface="Calibri" pitchFamily="34" charset="0"/>
              </a:rPr>
              <a:t>Mass fraction of pyroxenite in the lithology mixture</a:t>
            </a:r>
          </a:p>
        </p:txBody>
      </p:sp>
      <p:sp>
        <p:nvSpPr>
          <p:cNvPr id="22" name="Figura a mano libera 21"/>
          <p:cNvSpPr/>
          <p:nvPr/>
        </p:nvSpPr>
        <p:spPr bwMode="auto">
          <a:xfrm>
            <a:off x="2543175" y="428625"/>
            <a:ext cx="428625" cy="838200"/>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419100" y="327025"/>
                  <a:pt x="457200" y="549275"/>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Parentesi graffa chiusa 22"/>
          <p:cNvSpPr/>
          <p:nvPr/>
        </p:nvSpPr>
        <p:spPr bwMode="auto">
          <a:xfrm rot="17011987">
            <a:off x="2780632" y="70096"/>
            <a:ext cx="240046" cy="259631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30" name="Gruppo 29"/>
          <p:cNvGrpSpPr/>
          <p:nvPr/>
        </p:nvGrpSpPr>
        <p:grpSpPr>
          <a:xfrm>
            <a:off x="0" y="4941888"/>
            <a:ext cx="9144000" cy="1571625"/>
            <a:chOff x="0" y="4941888"/>
            <a:chExt cx="9144000" cy="1571625"/>
          </a:xfrm>
        </p:grpSpPr>
        <p:pic>
          <p:nvPicPr>
            <p:cNvPr id="1027" name="Picture 3"/>
            <p:cNvPicPr>
              <a:picLocks noChangeAspect="1" noChangeArrowheads="1"/>
            </p:cNvPicPr>
            <p:nvPr/>
          </p:nvPicPr>
          <p:blipFill>
            <a:blip r:embed="rId4" cstate="print"/>
            <a:srcRect/>
            <a:stretch>
              <a:fillRect/>
            </a:stretch>
          </p:blipFill>
          <p:spPr bwMode="auto">
            <a:xfrm>
              <a:off x="0" y="4941888"/>
              <a:ext cx="9144000" cy="1571625"/>
            </a:xfrm>
            <a:prstGeom prst="rect">
              <a:avLst/>
            </a:prstGeom>
            <a:noFill/>
            <a:ln w="9525">
              <a:noFill/>
              <a:miter lim="800000"/>
              <a:headEnd/>
              <a:tailEnd/>
            </a:ln>
          </p:spPr>
        </p:pic>
        <p:sp>
          <p:nvSpPr>
            <p:cNvPr id="29" name="Rettangolo 28"/>
            <p:cNvSpPr/>
            <p:nvPr/>
          </p:nvSpPr>
          <p:spPr bwMode="auto">
            <a:xfrm>
              <a:off x="19050" y="4972050"/>
              <a:ext cx="3524250" cy="247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cxnSp>
        <p:nvCxnSpPr>
          <p:cNvPr id="32" name="Connettore 1 31"/>
          <p:cNvCxnSpPr/>
          <p:nvPr/>
        </p:nvCxnSpPr>
        <p:spPr bwMode="auto">
          <a:xfrm>
            <a:off x="3629025" y="5181600"/>
            <a:ext cx="5381625" cy="0"/>
          </a:xfrm>
          <a:prstGeom prst="line">
            <a:avLst/>
          </a:prstGeom>
          <a:noFill/>
          <a:ln w="19050" cap="flat" cmpd="sng" algn="ctr">
            <a:solidFill>
              <a:srgbClr val="FF0000"/>
            </a:solidFill>
            <a:prstDash val="solid"/>
            <a:round/>
            <a:headEnd type="none" w="med" len="med"/>
            <a:tailEnd type="none" w="med" len="med"/>
          </a:ln>
          <a:effectLst/>
        </p:spPr>
      </p:cxnSp>
      <p:cxnSp>
        <p:nvCxnSpPr>
          <p:cNvPr id="33" name="Connettore 1 32"/>
          <p:cNvCxnSpPr/>
          <p:nvPr/>
        </p:nvCxnSpPr>
        <p:spPr bwMode="auto">
          <a:xfrm>
            <a:off x="123824" y="5448300"/>
            <a:ext cx="7236000" cy="0"/>
          </a:xfrm>
          <a:prstGeom prst="line">
            <a:avLst/>
          </a:prstGeom>
          <a:noFill/>
          <a:ln w="19050" cap="flat" cmpd="sng" algn="ctr">
            <a:solidFill>
              <a:srgbClr val="FF0000"/>
            </a:solidFill>
            <a:prstDash val="solid"/>
            <a:round/>
            <a:headEnd type="none" w="med" len="med"/>
            <a:tailEnd type="none" w="med" len="med"/>
          </a:ln>
          <a:effectLst/>
        </p:spPr>
      </p:cxnSp>
      <p:cxnSp>
        <p:nvCxnSpPr>
          <p:cNvPr id="34" name="Connettore 1 33"/>
          <p:cNvCxnSpPr/>
          <p:nvPr/>
        </p:nvCxnSpPr>
        <p:spPr bwMode="auto">
          <a:xfrm>
            <a:off x="2952749" y="6219825"/>
            <a:ext cx="6084000" cy="0"/>
          </a:xfrm>
          <a:prstGeom prst="line">
            <a:avLst/>
          </a:prstGeom>
          <a:noFill/>
          <a:ln w="19050" cap="flat" cmpd="sng" algn="ctr">
            <a:solidFill>
              <a:srgbClr val="FF0000"/>
            </a:solidFill>
            <a:prstDash val="solid"/>
            <a:round/>
            <a:headEnd type="none" w="med" len="med"/>
            <a:tailEnd type="none" w="med" len="med"/>
          </a:ln>
          <a:effectLst/>
        </p:spPr>
      </p:cxnSp>
      <p:cxnSp>
        <p:nvCxnSpPr>
          <p:cNvPr id="35" name="Connettore 1 34"/>
          <p:cNvCxnSpPr/>
          <p:nvPr/>
        </p:nvCxnSpPr>
        <p:spPr bwMode="auto">
          <a:xfrm>
            <a:off x="123824" y="6486525"/>
            <a:ext cx="3924000" cy="0"/>
          </a:xfrm>
          <a:prstGeom prst="line">
            <a:avLst/>
          </a:prstGeom>
          <a:noFill/>
          <a:ln w="19050" cap="flat" cmpd="sng" algn="ctr">
            <a:solidFill>
              <a:srgbClr val="FF0000"/>
            </a:solidFill>
            <a:prstDash val="solid"/>
            <a:round/>
            <a:headEnd type="none" w="med" len="med"/>
            <a:tailEnd type="none" w="med" len="med"/>
          </a:ln>
          <a:effectLst/>
        </p:spPr>
      </p:cxnSp>
      <p:sp>
        <p:nvSpPr>
          <p:cNvPr id="28" name="CasellaDiTesto 27"/>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3" name="Parentesi graffa chiusa 2">
            <a:extLst>
              <a:ext uri="{FF2B5EF4-FFF2-40B4-BE49-F238E27FC236}">
                <a16:creationId xmlns:a16="http://schemas.microsoft.com/office/drawing/2014/main" id="{9FC2A4A8-F8EA-9AD6-06E5-329FCECD2F31}"/>
              </a:ext>
            </a:extLst>
          </p:cNvPr>
          <p:cNvSpPr/>
          <p:nvPr/>
        </p:nvSpPr>
        <p:spPr bwMode="auto">
          <a:xfrm rot="17478300">
            <a:off x="6059369" y="241393"/>
            <a:ext cx="240046" cy="254340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21">
            <a:extLst>
              <a:ext uri="{FF2B5EF4-FFF2-40B4-BE49-F238E27FC236}">
                <a16:creationId xmlns:a16="http://schemas.microsoft.com/office/drawing/2014/main" id="{0297E7B7-9441-5C12-4CB1-F910BB6D287C}"/>
              </a:ext>
            </a:extLst>
          </p:cNvPr>
          <p:cNvSpPr/>
          <p:nvPr/>
        </p:nvSpPr>
        <p:spPr bwMode="auto">
          <a:xfrm>
            <a:off x="2704368" y="399255"/>
            <a:ext cx="3033492" cy="908787"/>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309278" y="86790"/>
                  <a:pt x="398628" y="421650"/>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2000"/>
                                        <p:tgtEl>
                                          <p:spTgt spid="32"/>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30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2000"/>
                                        <p:tgtEl>
                                          <p:spTgt spid="3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 name="Gruppo 20"/>
          <p:cNvGrpSpPr/>
          <p:nvPr/>
        </p:nvGrpSpPr>
        <p:grpSpPr>
          <a:xfrm>
            <a:off x="889000" y="0"/>
            <a:ext cx="7373938" cy="4950457"/>
            <a:chOff x="889000" y="0"/>
            <a:chExt cx="7373938" cy="4950457"/>
          </a:xfrm>
        </p:grpSpPr>
        <p:pic>
          <p:nvPicPr>
            <p:cNvPr id="1026" name="Picture 2"/>
            <p:cNvPicPr>
              <a:picLocks noChangeAspect="1" noChangeArrowheads="1"/>
            </p:cNvPicPr>
            <p:nvPr/>
          </p:nvPicPr>
          <p:blipFill>
            <a:blip r:embed="rId3" cstate="print"/>
            <a:srcRect/>
            <a:stretch>
              <a:fillRect/>
            </a:stretch>
          </p:blipFill>
          <p:spPr bwMode="auto">
            <a:xfrm>
              <a:off x="889000" y="0"/>
              <a:ext cx="7373938" cy="4950457"/>
            </a:xfrm>
            <a:prstGeom prst="rect">
              <a:avLst/>
            </a:prstGeom>
            <a:noFill/>
            <a:ln w="9525">
              <a:noFill/>
              <a:miter lim="800000"/>
              <a:headEnd/>
              <a:tailEnd/>
            </a:ln>
          </p:spPr>
        </p:pic>
        <p:sp>
          <p:nvSpPr>
            <p:cNvPr id="20" name="Rettangolo 19"/>
            <p:cNvSpPr/>
            <p:nvPr/>
          </p:nvSpPr>
          <p:spPr bwMode="auto">
            <a:xfrm>
              <a:off x="1495425" y="371475"/>
              <a:ext cx="23812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7" name="CasellaDiTesto 6"/>
          <p:cNvSpPr txBox="1"/>
          <p:nvPr/>
        </p:nvSpPr>
        <p:spPr>
          <a:xfrm>
            <a:off x="965200" y="26162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Lherzolite</a:t>
            </a:r>
          </a:p>
        </p:txBody>
      </p:sp>
      <p:sp>
        <p:nvSpPr>
          <p:cNvPr id="8" name="CasellaDiTesto 7"/>
          <p:cNvSpPr txBox="1"/>
          <p:nvPr/>
        </p:nvSpPr>
        <p:spPr>
          <a:xfrm>
            <a:off x="3073400" y="386080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Harzburgite</a:t>
            </a:r>
          </a:p>
        </p:txBody>
      </p:sp>
      <p:sp>
        <p:nvSpPr>
          <p:cNvPr id="9" name="CasellaDiTesto 8"/>
          <p:cNvSpPr txBox="1"/>
          <p:nvPr/>
        </p:nvSpPr>
        <p:spPr>
          <a:xfrm>
            <a:off x="4610100" y="0"/>
            <a:ext cx="1397000" cy="400110"/>
          </a:xfrm>
          <a:prstGeom prst="rect">
            <a:avLst/>
          </a:prstGeom>
          <a:noFill/>
        </p:spPr>
        <p:txBody>
          <a:bodyPr wrap="square" rtlCol="0">
            <a:spAutoFit/>
          </a:bodyPr>
          <a:lstStyle/>
          <a:p>
            <a:pPr algn="l"/>
            <a:r>
              <a:rPr lang="en-GB" sz="2000" dirty="0">
                <a:solidFill>
                  <a:schemeClr val="tx1"/>
                </a:solidFill>
                <a:latin typeface="Calibri" pitchFamily="34" charset="0"/>
              </a:rPr>
              <a:t>Pyroxenite</a:t>
            </a:r>
          </a:p>
        </p:txBody>
      </p:sp>
      <p:sp>
        <p:nvSpPr>
          <p:cNvPr id="10" name="Ovale 9"/>
          <p:cNvSpPr/>
          <p:nvPr/>
        </p:nvSpPr>
        <p:spPr bwMode="auto">
          <a:xfrm>
            <a:off x="12700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p:cNvSpPr/>
          <p:nvPr/>
        </p:nvSpPr>
        <p:spPr bwMode="auto">
          <a:xfrm>
            <a:off x="4622800" y="21717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35560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6908800" y="361950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44551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07960" y="1577340"/>
            <a:ext cx="360000" cy="36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7" name="Connettore 1 16"/>
          <p:cNvCxnSpPr/>
          <p:nvPr/>
        </p:nvCxnSpPr>
        <p:spPr bwMode="auto">
          <a:xfrm flipH="1" flipV="1">
            <a:off x="1422400" y="1198244"/>
            <a:ext cx="0" cy="396000"/>
          </a:xfrm>
          <a:prstGeom prst="line">
            <a:avLst/>
          </a:prstGeom>
          <a:noFill/>
          <a:ln w="28575" cap="flat" cmpd="sng" algn="ctr">
            <a:solidFill>
              <a:srgbClr val="FF0000"/>
            </a:solidFill>
            <a:prstDash val="solid"/>
            <a:round/>
            <a:headEnd type="none" w="med" len="med"/>
            <a:tailEnd type="none" w="med" len="med"/>
          </a:ln>
          <a:effectLst/>
        </p:spPr>
      </p:cxnSp>
      <p:cxnSp>
        <p:nvCxnSpPr>
          <p:cNvPr id="18" name="Connettore 1 17"/>
          <p:cNvCxnSpPr/>
          <p:nvPr/>
        </p:nvCxnSpPr>
        <p:spPr bwMode="auto">
          <a:xfrm flipH="1" flipV="1">
            <a:off x="4782820" y="1198244"/>
            <a:ext cx="0" cy="396000"/>
          </a:xfrm>
          <a:prstGeom prst="line">
            <a:avLst/>
          </a:prstGeom>
          <a:noFill/>
          <a:ln w="28575" cap="flat" cmpd="sng" algn="ctr">
            <a:solidFill>
              <a:srgbClr val="FF0000"/>
            </a:solidFill>
            <a:prstDash val="solid"/>
            <a:round/>
            <a:headEnd type="none" w="med" len="med"/>
            <a:tailEnd type="none" w="med" len="med"/>
          </a:ln>
          <a:effectLst/>
        </p:spPr>
      </p:cxnSp>
      <p:sp>
        <p:nvSpPr>
          <p:cNvPr id="19" name="CasellaDiTesto 18"/>
          <p:cNvSpPr txBox="1"/>
          <p:nvPr/>
        </p:nvSpPr>
        <p:spPr>
          <a:xfrm>
            <a:off x="895350" y="0"/>
            <a:ext cx="3048000" cy="584775"/>
          </a:xfrm>
          <a:prstGeom prst="rect">
            <a:avLst/>
          </a:prstGeom>
          <a:noFill/>
        </p:spPr>
        <p:txBody>
          <a:bodyPr wrap="square" rtlCol="0">
            <a:spAutoFit/>
          </a:bodyPr>
          <a:lstStyle/>
          <a:p>
            <a:pPr algn="l"/>
            <a:r>
              <a:rPr lang="en-GB" sz="1600" b="1" dirty="0">
                <a:solidFill>
                  <a:schemeClr val="tx1"/>
                </a:solidFill>
                <a:effectLst/>
                <a:latin typeface="Calibri" pitchFamily="34" charset="0"/>
              </a:rPr>
              <a:t>Mass fraction of pyroxenite in the lithology mixture</a:t>
            </a:r>
          </a:p>
        </p:txBody>
      </p:sp>
      <p:sp>
        <p:nvSpPr>
          <p:cNvPr id="22" name="Figura a mano libera 21"/>
          <p:cNvSpPr/>
          <p:nvPr/>
        </p:nvSpPr>
        <p:spPr bwMode="auto">
          <a:xfrm>
            <a:off x="2543175" y="428625"/>
            <a:ext cx="428625" cy="838200"/>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419100" y="327025"/>
                  <a:pt x="457200" y="549275"/>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Parentesi graffa chiusa 22"/>
          <p:cNvSpPr/>
          <p:nvPr/>
        </p:nvSpPr>
        <p:spPr bwMode="auto">
          <a:xfrm rot="17011987">
            <a:off x="2780632" y="70096"/>
            <a:ext cx="240046" cy="259631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32320" y="4968875"/>
            <a:ext cx="9144000" cy="1569660"/>
          </a:xfrm>
          <a:prstGeom prst="rect">
            <a:avLst/>
          </a:prstGeom>
          <a:noFill/>
        </p:spPr>
        <p:txBody>
          <a:bodyPr wrap="square" rtlCol="0">
            <a:spAutoFit/>
          </a:bodyPr>
          <a:lstStyle/>
          <a:p>
            <a:pPr algn="l"/>
            <a:r>
              <a:rPr lang="en-GB" sz="2400" dirty="0">
                <a:solidFill>
                  <a:schemeClr val="bg1"/>
                </a:solidFill>
                <a:latin typeface="Calibri" pitchFamily="34" charset="0"/>
              </a:rPr>
              <a:t>Two components are required to explain Iceland basalt geochemistry:</a:t>
            </a:r>
          </a:p>
          <a:p>
            <a:pPr algn="l"/>
            <a:r>
              <a:rPr lang="en-GB" sz="2400" dirty="0">
                <a:solidFill>
                  <a:schemeClr val="bg1"/>
                </a:solidFill>
                <a:latin typeface="Calibri" pitchFamily="34" charset="0"/>
              </a:rPr>
              <a:t>1) recycled lithologies (pyroxenites);</a:t>
            </a:r>
          </a:p>
          <a:p>
            <a:pPr algn="l"/>
            <a:r>
              <a:rPr lang="en-GB" sz="2400" dirty="0">
                <a:solidFill>
                  <a:schemeClr val="bg1"/>
                </a:solidFill>
                <a:latin typeface="Calibri" pitchFamily="34" charset="0"/>
              </a:rPr>
              <a:t>2) depleted mantle rocks (harzburgite);</a:t>
            </a:r>
          </a:p>
          <a:p>
            <a:pPr algn="l"/>
            <a:r>
              <a:rPr lang="en-GB" sz="2400" dirty="0">
                <a:solidFill>
                  <a:schemeClr val="bg1"/>
                </a:solidFill>
                <a:latin typeface="Calibri" pitchFamily="34" charset="0"/>
              </a:rPr>
              <a:t>3) Mantle rocks with no Tp excess.</a:t>
            </a:r>
            <a:endParaRPr lang="en-GB" sz="3600" dirty="0">
              <a:solidFill>
                <a:srgbClr val="FFFF00"/>
              </a:solidFill>
              <a:latin typeface="Calibri" pitchFamily="34" charset="0"/>
            </a:endParaRPr>
          </a:p>
        </p:txBody>
      </p:sp>
      <p:sp>
        <p:nvSpPr>
          <p:cNvPr id="25" name="CasellaDiTesto 24"/>
          <p:cNvSpPr txBox="1">
            <a:spLocks noChangeArrowheads="1"/>
          </p:cNvSpPr>
          <p:nvPr/>
        </p:nvSpPr>
        <p:spPr bwMode="auto">
          <a:xfrm>
            <a:off x="883967" y="4419600"/>
            <a:ext cx="2291033" cy="523220"/>
          </a:xfrm>
          <a:prstGeom prst="rect">
            <a:avLst/>
          </a:prstGeom>
          <a:noFill/>
          <a:ln w="9525">
            <a:noFill/>
            <a:miter lim="800000"/>
            <a:headEnd/>
            <a:tailEnd/>
          </a:ln>
        </p:spPr>
        <p:txBody>
          <a:bodyPr wrap="square">
            <a:spAutoFit/>
          </a:bodyPr>
          <a:lstStyle/>
          <a:p>
            <a:r>
              <a:rPr lang="en-GB" sz="1400" dirty="0">
                <a:solidFill>
                  <a:schemeClr val="tx1"/>
                </a:solidFill>
                <a:effectLst/>
                <a:latin typeface="Calibri" pitchFamily="34" charset="0"/>
              </a:rPr>
              <a:t>Shorttle et al., 2014 (Earth Planet. Sci. Lett., 395, 24-40)</a:t>
            </a:r>
          </a:p>
        </p:txBody>
      </p:sp>
      <p:sp>
        <p:nvSpPr>
          <p:cNvPr id="24" name="CasellaDiTesto 23"/>
          <p:cNvSpPr txBox="1"/>
          <p:nvPr/>
        </p:nvSpPr>
        <p:spPr>
          <a:xfrm>
            <a:off x="5410200" y="5417607"/>
            <a:ext cx="3441700" cy="1077218"/>
          </a:xfrm>
          <a:prstGeom prst="rect">
            <a:avLst/>
          </a:prstGeom>
          <a:solidFill>
            <a:schemeClr val="tx1"/>
          </a:solidFill>
        </p:spPr>
        <p:txBody>
          <a:bodyPr wrap="square" rtlCol="0">
            <a:spAutoFit/>
          </a:bodyPr>
          <a:lstStyle/>
          <a:p>
            <a:pPr algn="l"/>
            <a:r>
              <a:rPr lang="en-GB" sz="3200" dirty="0">
                <a:solidFill>
                  <a:schemeClr val="bg1"/>
                </a:solidFill>
                <a:latin typeface="Calibri" pitchFamily="34" charset="0"/>
              </a:rPr>
              <a:t>This is a recipe for </a:t>
            </a:r>
            <a:r>
              <a:rPr lang="en-GB" sz="3200" dirty="0">
                <a:solidFill>
                  <a:srgbClr val="FFFF00"/>
                </a:solidFill>
                <a:latin typeface="Calibri"/>
              </a:rPr>
              <a:t>→</a:t>
            </a:r>
            <a:r>
              <a:rPr lang="en-GB" sz="3200" dirty="0">
                <a:solidFill>
                  <a:srgbClr val="FFFF00"/>
                </a:solidFill>
                <a:latin typeface="Calibri" pitchFamily="34" charset="0"/>
              </a:rPr>
              <a:t> Upper mantle!</a:t>
            </a:r>
          </a:p>
        </p:txBody>
      </p:sp>
      <p:sp>
        <p:nvSpPr>
          <p:cNvPr id="3" name="Parentesi graffa chiusa 2">
            <a:extLst>
              <a:ext uri="{FF2B5EF4-FFF2-40B4-BE49-F238E27FC236}">
                <a16:creationId xmlns:a16="http://schemas.microsoft.com/office/drawing/2014/main" id="{C36FF594-E159-A9BE-F97D-37ECDDA05B7C}"/>
              </a:ext>
            </a:extLst>
          </p:cNvPr>
          <p:cNvSpPr/>
          <p:nvPr/>
        </p:nvSpPr>
        <p:spPr bwMode="auto">
          <a:xfrm rot="17478300">
            <a:off x="6059369" y="241393"/>
            <a:ext cx="240046" cy="254340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21">
            <a:extLst>
              <a:ext uri="{FF2B5EF4-FFF2-40B4-BE49-F238E27FC236}">
                <a16:creationId xmlns:a16="http://schemas.microsoft.com/office/drawing/2014/main" id="{EC341EC9-AC25-4CF7-5A7D-37CF386FBCB8}"/>
              </a:ext>
            </a:extLst>
          </p:cNvPr>
          <p:cNvSpPr/>
          <p:nvPr/>
        </p:nvSpPr>
        <p:spPr bwMode="auto">
          <a:xfrm>
            <a:off x="2704368" y="399255"/>
            <a:ext cx="3033492" cy="908787"/>
          </a:xfrm>
          <a:custGeom>
            <a:avLst/>
            <a:gdLst>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 name="connsiteX0" fmla="*/ 0 w 485775"/>
              <a:gd name="connsiteY0" fmla="*/ 0 h 895350"/>
              <a:gd name="connsiteX1" fmla="*/ 485775 w 485775"/>
              <a:gd name="connsiteY1" fmla="*/ 895350 h 895350"/>
            </a:gdLst>
            <a:ahLst/>
            <a:cxnLst>
              <a:cxn ang="0">
                <a:pos x="connsiteX0" y="connsiteY0"/>
              </a:cxn>
              <a:cxn ang="0">
                <a:pos x="connsiteX1" y="connsiteY1"/>
              </a:cxn>
            </a:cxnLst>
            <a:rect l="l" t="t" r="r" b="b"/>
            <a:pathLst>
              <a:path w="485775" h="895350">
                <a:moveTo>
                  <a:pt x="0" y="0"/>
                </a:moveTo>
                <a:cubicBezTo>
                  <a:pt x="309278" y="86790"/>
                  <a:pt x="398628" y="421650"/>
                  <a:pt x="485775" y="89535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fade">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xEl>
                                              <p:pRg st="3" end="3"/>
                                            </p:txEl>
                                          </p:spTgt>
                                        </p:tgtEl>
                                        <p:attrNameLst>
                                          <p:attrName>style.visibility</p:attrName>
                                        </p:attrNameLst>
                                      </p:cBhvr>
                                      <p:to>
                                        <p:strVal val="visible"/>
                                      </p:to>
                                    </p:set>
                                    <p:animEffect transition="in" filter="fade">
                                      <p:cBhvr>
                                        <p:cTn id="22" dur="500"/>
                                        <p:tgtEl>
                                          <p:spTgt spid="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P spid="24"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
          <p:cNvSpPr txBox="1">
            <a:spLocks noChangeArrowheads="1"/>
          </p:cNvSpPr>
          <p:nvPr/>
        </p:nvSpPr>
        <p:spPr bwMode="auto">
          <a:xfrm>
            <a:off x="0" y="-87313"/>
            <a:ext cx="9144000" cy="641351"/>
          </a:xfrm>
          <a:prstGeom prst="rect">
            <a:avLst/>
          </a:prstGeom>
          <a:noFill/>
          <a:ln w="9525">
            <a:noFill/>
            <a:miter lim="800000"/>
            <a:headEnd/>
            <a:tailEnd/>
          </a:ln>
          <a:effectLst/>
        </p:spPr>
        <p:txBody>
          <a:bodyPr>
            <a:spAutoFit/>
          </a:bodyPr>
          <a:lstStyle/>
          <a:p>
            <a:pPr algn="ctr">
              <a:spcBef>
                <a:spcPct val="50000"/>
              </a:spcBef>
              <a:defRPr/>
            </a:pPr>
            <a:r>
              <a:rPr lang="en-GB" sz="3600">
                <a:solidFill>
                  <a:schemeClr val="bg1"/>
                </a:solidFill>
                <a:effectLst>
                  <a:outerShdw blurRad="38100" dist="38100" dir="2700000" algn="tl">
                    <a:srgbClr val="000000"/>
                  </a:outerShdw>
                </a:effectLst>
                <a:latin typeface="Calibri" pitchFamily="34" charset="0"/>
                <a:ea typeface="ＭＳ Ｐゴシック" pitchFamily="34" charset="-128"/>
              </a:rPr>
              <a:t>Some</a:t>
            </a:r>
            <a:r>
              <a:rPr lang="en-GB" sz="3600">
                <a:solidFill>
                  <a:srgbClr val="FFFF00"/>
                </a:solidFill>
                <a:effectLst>
                  <a:outerShdw blurRad="38100" dist="38100" dir="2700000" algn="tl">
                    <a:srgbClr val="000000"/>
                  </a:outerShdw>
                </a:effectLst>
                <a:latin typeface="Calibri" pitchFamily="34" charset="0"/>
                <a:ea typeface="ＭＳ Ｐゴシック" pitchFamily="34" charset="-128"/>
              </a:rPr>
              <a:t> Mantle Plume </a:t>
            </a:r>
            <a:r>
              <a:rPr lang="en-GB" sz="3600">
                <a:solidFill>
                  <a:schemeClr val="bg1"/>
                </a:solidFill>
                <a:effectLst>
                  <a:outerShdw blurRad="38100" dist="38100" dir="2700000" algn="tl">
                    <a:srgbClr val="000000"/>
                  </a:outerShdw>
                </a:effectLst>
                <a:latin typeface="Calibri" pitchFamily="34" charset="0"/>
                <a:ea typeface="ＭＳ Ｐゴシック" pitchFamily="34" charset="-128"/>
              </a:rPr>
              <a:t>definition…</a:t>
            </a:r>
          </a:p>
        </p:txBody>
      </p:sp>
      <p:sp>
        <p:nvSpPr>
          <p:cNvPr id="4" name="Text Box 2"/>
          <p:cNvSpPr txBox="1">
            <a:spLocks noChangeArrowheads="1"/>
          </p:cNvSpPr>
          <p:nvPr/>
        </p:nvSpPr>
        <p:spPr bwMode="auto">
          <a:xfrm>
            <a:off x="49952" y="387243"/>
            <a:ext cx="9094048" cy="6237861"/>
          </a:xfrm>
          <a:prstGeom prst="rect">
            <a:avLst/>
          </a:prstGeom>
          <a:noFill/>
          <a:ln w="9525">
            <a:noFill/>
            <a:miter lim="800000"/>
            <a:headEnd/>
            <a:tailEnd/>
          </a:ln>
          <a:effectLst/>
        </p:spPr>
        <p:txBody>
          <a:bodyPr wrap="square">
            <a:spAutoFit/>
          </a:bodyPr>
          <a:lstStyle/>
          <a:p>
            <a:pPr algn="l">
              <a:lnSpc>
                <a:spcPts val="2000"/>
              </a:lnSpc>
              <a:spcBef>
                <a:spcPct val="50000"/>
              </a:spcBef>
              <a:defRPr/>
            </a:pP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Thermal</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Fossil</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Channelled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Toroidal</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Tabular</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Depleted Residual</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Finger-like</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Recycled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Edge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Cold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err="1">
                <a:solidFill>
                  <a:srgbClr val="FFFF00"/>
                </a:solidFill>
                <a:effectLst>
                  <a:outerShdw blurRad="38100" dist="38100" dir="2700000" algn="tl">
                    <a:srgbClr val="000000"/>
                  </a:outerShdw>
                </a:effectLst>
                <a:latin typeface="Calibri" pitchFamily="34" charset="0"/>
                <a:ea typeface="ＭＳ Ｐゴシック" pitchFamily="34" charset="-128"/>
              </a:rPr>
              <a:t>Cacto</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Super</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Asthenospheric</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Dying</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Not very energetic</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Spaghetti</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Baby</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Head-free</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Splash</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Pulsating</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Subduction fluid-fluxed refractory</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Hydrogen</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Heterogeneous</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Flattened onion</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Subduction-driving</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Subduction-triggered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Washboard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Bent-shaped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Failing</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(29)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Delamination-triggering</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Concentrically-zoned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Mushroom</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Laminar</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Advected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Extinct</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Bilateral</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Bifurcated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Geriatric</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Primary and Secondary</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(39)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Accreted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Diverted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Deformed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Golden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Veined</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Hidden</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Weak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Pulsing</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Young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Blob-like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(49)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Cavity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Starting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Passive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Stealth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Tilted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Asymmetric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Mega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Mini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Not-hot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Killer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(59)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Deflected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Stripy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Diamondiferous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Transient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Dehydrating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Doughnut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Rear</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Side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Volatile-bearing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Incipient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(69)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Migrating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Old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(71)</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Wet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(72)</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Lone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(73)</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Asymmetrically split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(74)</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Dismembered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(75)</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Low-Tp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Dismembered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(77)</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Low buoyancy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(78)</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Regional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(79)</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Broad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(80)</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Low temperature pyroxenite-bearing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(81) </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Isotopically depleted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(82);</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Hemispheric-scale</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(83);</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Down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(84);</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Deep-seated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(85);</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Continuously evolving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(86);</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Chemically primitive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(87);</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Heterogeneous and continuously evolving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(88);</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Oxidised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(89);</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Thermo-chemical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(90);</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Double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(91);</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Radial viscous fingering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(92);</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Cryptic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(93);</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Fast moving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(94);</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Major and minor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(95);</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600" dirty="0" err="1">
                <a:solidFill>
                  <a:srgbClr val="FFFF00"/>
                </a:solidFill>
                <a:effectLst>
                  <a:outerShdw blurRad="38100" dist="38100" dir="2700000" algn="tl">
                    <a:srgbClr val="000000"/>
                  </a:outerShdw>
                </a:effectLst>
                <a:latin typeface="Calibri" pitchFamily="34" charset="0"/>
                <a:ea typeface="ＭＳ Ｐゴシック" pitchFamily="34" charset="-128"/>
              </a:rPr>
              <a:t>Morganian</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and </a:t>
            </a:r>
            <a:r>
              <a:rPr lang="en-GB" sz="1600" dirty="0" err="1">
                <a:solidFill>
                  <a:srgbClr val="FFFF00"/>
                </a:solidFill>
                <a:effectLst>
                  <a:outerShdw blurRad="38100" dist="38100" dir="2700000" algn="tl">
                    <a:srgbClr val="000000"/>
                  </a:outerShdw>
                </a:effectLst>
                <a:latin typeface="Calibri" pitchFamily="34" charset="0"/>
                <a:ea typeface="ＭＳ Ｐゴシック" pitchFamily="34" charset="-128"/>
              </a:rPr>
              <a:t>Andersonian</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(96);</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Cavity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(97);</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Narrow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(98); </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Elusive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(99);</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Thin hot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(100);</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Buoyant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(101);</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Newtonian and non-Newtonian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(102);</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Chemically pulsing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(103);</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Fat and patchy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(104);</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Successful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(105);</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Refracted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(106);</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Phantom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(107);</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Bilaterally zoned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(108);</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Second order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(109);</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Short-lived and long-lived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(110);</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Oversized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(111);</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Line-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(112);</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Small moving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(113);</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Bilaterally asymmetric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(114);</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Chemically striped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(115);</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Amagmatic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(116);</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Waning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(117);</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600" dirty="0" err="1">
                <a:solidFill>
                  <a:srgbClr val="FFFF00"/>
                </a:solidFill>
                <a:effectLst>
                  <a:outerShdw blurRad="38100" dist="38100" dir="2700000" algn="tl">
                    <a:srgbClr val="000000"/>
                  </a:outerShdw>
                </a:effectLst>
                <a:latin typeface="Calibri" pitchFamily="34" charset="0"/>
                <a:ea typeface="ＭＳ Ｐゴシック" pitchFamily="34" charset="-128"/>
              </a:rPr>
              <a:t>Chromitite</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-forming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(118);</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Chemically-zoned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(119);</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Strong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(120);</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Hydrous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(121);</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 “K”, “V”, Volatile-rich carbonatitic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(122);</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Cool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(123);</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Cluster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(124);</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Small-scale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(125);</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Dual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(126);</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Focused penetrative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(127);</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Immature HIMU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(128);</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Blobby proto-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(129);</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Multistranded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(130);</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Thick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(131);</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Laterally moving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(132);</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Subduction-controlled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(133);</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Fast and weakened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(134);</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Star-shaped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(135);</a:t>
            </a:r>
            <a:r>
              <a:rPr lang="en-GB" sz="1600" dirty="0">
                <a:solidFill>
                  <a:srgbClr val="FFFF00"/>
                </a:solidFill>
                <a:effectLst>
                  <a:outerShdw blurRad="38100" dist="38100" dir="2700000" algn="tl">
                    <a:srgbClr val="000000"/>
                  </a:outerShdw>
                </a:effectLst>
                <a:latin typeface="Calibri" pitchFamily="34" charset="0"/>
                <a:ea typeface="ＭＳ Ｐゴシック" pitchFamily="34" charset="-128"/>
              </a:rPr>
              <a:t> Triple </a:t>
            </a:r>
            <a:r>
              <a:rPr lang="en-GB" sz="1600" i="1" dirty="0">
                <a:solidFill>
                  <a:schemeClr val="bg1"/>
                </a:solidFill>
                <a:effectLst>
                  <a:outerShdw blurRad="38100" dist="38100" dir="2700000" algn="tl">
                    <a:srgbClr val="000000"/>
                  </a:outerShdw>
                </a:effectLst>
                <a:latin typeface="Calibri" pitchFamily="34" charset="0"/>
                <a:ea typeface="ＭＳ Ｐゴシック" pitchFamily="34" charset="-128"/>
              </a:rPr>
              <a:t>(136)</a:t>
            </a:r>
            <a:r>
              <a:rPr lang="en-GB" sz="1600" dirty="0">
                <a:solidFill>
                  <a:schemeClr val="bg1"/>
                </a:solidFill>
                <a:effectLst>
                  <a:outerShdw blurRad="38100" dist="38100" dir="2700000" algn="tl">
                    <a:srgbClr val="000000"/>
                  </a:outerShdw>
                </a:effectLst>
                <a:latin typeface="Calibri" pitchFamily="34" charset="0"/>
                <a:ea typeface="ＭＳ Ｐゴシック"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4"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
          <p:cNvSpPr txBox="1">
            <a:spLocks noChangeArrowheads="1"/>
          </p:cNvSpPr>
          <p:nvPr/>
        </p:nvSpPr>
        <p:spPr bwMode="auto">
          <a:xfrm>
            <a:off x="0" y="-87313"/>
            <a:ext cx="9144000" cy="641351"/>
          </a:xfrm>
          <a:prstGeom prst="rect">
            <a:avLst/>
          </a:prstGeom>
          <a:noFill/>
          <a:ln w="9525">
            <a:noFill/>
            <a:miter lim="800000"/>
            <a:headEnd/>
            <a:tailEnd/>
          </a:ln>
          <a:effectLst/>
        </p:spPr>
        <p:txBody>
          <a:bodyPr>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ea typeface="ＭＳ Ｐゴシック" pitchFamily="34" charset="-128"/>
              </a:rPr>
              <a:t>Some</a:t>
            </a:r>
            <a:r>
              <a:rPr lang="en-GB" sz="3600" dirty="0">
                <a:solidFill>
                  <a:srgbClr val="FFFF00"/>
                </a:solidFill>
                <a:effectLst>
                  <a:outerShdw blurRad="38100" dist="38100" dir="2700000" algn="tl">
                    <a:srgbClr val="000000"/>
                  </a:outerShdw>
                </a:effectLst>
                <a:latin typeface="Calibri" pitchFamily="34" charset="0"/>
                <a:ea typeface="ＭＳ Ｐゴシック" pitchFamily="34" charset="-128"/>
              </a:rPr>
              <a:t> Mantle Plume </a:t>
            </a:r>
            <a:r>
              <a:rPr lang="en-GB" sz="3600" dirty="0">
                <a:solidFill>
                  <a:schemeClr val="bg1"/>
                </a:solidFill>
                <a:effectLst>
                  <a:outerShdw blurRad="38100" dist="38100" dir="2700000" algn="tl">
                    <a:srgbClr val="000000"/>
                  </a:outerShdw>
                </a:effectLst>
                <a:latin typeface="Calibri" pitchFamily="34" charset="0"/>
                <a:ea typeface="ＭＳ Ｐゴシック" pitchFamily="34" charset="-128"/>
              </a:rPr>
              <a:t>definition…</a:t>
            </a:r>
          </a:p>
        </p:txBody>
      </p:sp>
      <p:sp>
        <p:nvSpPr>
          <p:cNvPr id="4" name="Text Box 3"/>
          <p:cNvSpPr txBox="1">
            <a:spLocks noChangeArrowheads="1"/>
          </p:cNvSpPr>
          <p:nvPr/>
        </p:nvSpPr>
        <p:spPr bwMode="auto">
          <a:xfrm>
            <a:off x="0" y="615638"/>
            <a:ext cx="9144000" cy="5693866"/>
          </a:xfrm>
          <a:prstGeom prst="rect">
            <a:avLst/>
          </a:prstGeom>
          <a:noFill/>
          <a:ln w="9525">
            <a:noFill/>
            <a:miter lim="800000"/>
            <a:headEnd/>
            <a:tailEnd/>
          </a:ln>
          <a:effectLst/>
        </p:spPr>
        <p:txBody>
          <a:bodyPr wrap="square">
            <a:spAutoFit/>
          </a:bodyPr>
          <a:lstStyle/>
          <a:p>
            <a:pPr algn="l">
              <a:spcBef>
                <a:spcPts val="0"/>
              </a:spcBef>
              <a:defRPr/>
            </a:pP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Griffiths &amp; Campbell, 1990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Stein &amp; Hofmann, 1992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Camp &amp; Roobol, 1992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Mahoney et al., 1992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Hoernle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1995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 </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Danyushevsky</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1995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Granet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1995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Gasperini et al., 2000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King &amp; Ritsema, 2000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10 </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Hanguita</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&amp; Hernan, 2000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Lundin, 2003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Condie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2004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Seghedi et al., 2004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Davaille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&amp;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Vatteville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2005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Michon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&amp; Merle, 2005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Abouchami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Ritter, 2006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Plomerova</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19</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Davies &amp; Bunge, 2006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20 </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Krienitz</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21 </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Falloon et al., 2007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Dobretsov</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2008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Ren et al., 2009</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Beccaluva et al., 2010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Burov</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Cloetingh</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2010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Faccenna et al., 2010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Ballmer et al, 2011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(Tosi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&amp; </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Yuen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2011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29 </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Kumagai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30</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Camp &amp;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Hanan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2008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Hauri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Tan et al., 2011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Vatteville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2009</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Boschi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Merle et al., 2011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Farnetani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37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(Rohde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38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(Zhou and Dick, 2012)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39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Tackley</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2008)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40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Kipf</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41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Rychert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(Kincaid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(Webber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(Bianco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(Yang and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Leng</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2014)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(Yamamoto et al., 2007)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(Walters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(Wang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49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Hanan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Schilling, 1997)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(Richards et al., 1989)</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(Thompson and Gibson, 1991)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(Chung et al., 1998)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Mittelstaedt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Turcotte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2006)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(Shen et al., 2002)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(Bell et al., 2004)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(Thompson and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Tackley</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1998)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(Ernst and Buchan, 2003)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(Kogiso, 2007)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59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Courtillot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Fluteau</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2014)</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(Thompson et al., 1998)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Cordier</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Kirdyashkin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(Bell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(Ito, 2001)</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(Gill et al., 1992)</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Mériaux</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2016)</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Mériaux</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2013)</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Safonova</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2015)</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69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(de Quay et al., 2017)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Oostingh</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(Abu El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Rus</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Rooney 2017)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(He, 2017)</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(Zhang and Li, 2018)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Koptev</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Bredow</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Steinberger, 2018)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(Kimura et al., 2018)</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Tegner</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Walowski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a:t>
            </a:r>
            <a:r>
              <a:rPr lang="en-GB" sz="1300"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79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(Nikogosian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Tarduno</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1991);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(Reyes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DeFelice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(Zuber, 2001);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(Hamilton,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(Will and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Frimmel</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2018);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Parai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Turunen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Parai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89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Moussallam</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Farnetani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2005);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Bercovici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Mahoney, 1994);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Schoonman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2017);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(Kennett and Davies, 2020) );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(Brunet and Yuen, 2000);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(Molnar,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Courtillot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2003);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97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Courtillot</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2003);</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98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(O’Connor and le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Roex</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1992);</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99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(Ritsema and Allen, 2003);</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(Ritsema et al., 1999);</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(Olson and Nam, 1986);</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(Yuen and Schubert, 1976);</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(Taylor et al., 2020);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Kumagai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2008);</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Kumagai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2008);</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(Yamamoto et al., 2007);</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(Lustrino and Carminati, 2007);</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Heyn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109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Pik</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2006);</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Nikishin</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2002);</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111-112-113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(Stein et al., 2020);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Harpp</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Weiss, 2020);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Hoernle</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2000);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Hoggard</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(Zhang et al., 2020);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Farré</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-de-Pablo et al., 2020);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119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(Wang et al., 2010);</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120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(Mallik and Dasgupta, 2012);</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 121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Kuritani</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2019);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(Castillo et al., 2014);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(Fitton et al.,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(Zhao et al.,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Koptev</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(Matos,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127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Shahnas</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and </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Pysklywec</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128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Thirlwall</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1994);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129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Tsekhmistrenko</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130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Bédard</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131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(Frazer and Korenaga, 2021);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132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Negredo</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2022);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133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(Peng et al., 2022);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134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Gulcher</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2022);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135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a:t>
            </a:r>
            <a:r>
              <a:rPr lang="en-GB" sz="1300" i="1" dirty="0" err="1">
                <a:solidFill>
                  <a:srgbClr val="FFFF00"/>
                </a:solidFill>
                <a:effectLst>
                  <a:outerShdw blurRad="38100" dist="38100" dir="2700000" algn="tl">
                    <a:srgbClr val="000000"/>
                  </a:outerShdw>
                </a:effectLst>
                <a:latin typeface="Calibri" pitchFamily="34" charset="0"/>
                <a:ea typeface="ＭＳ Ｐゴシック" pitchFamily="34" charset="-128"/>
              </a:rPr>
              <a:t>Civiero</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 et al., 2022); </a:t>
            </a:r>
            <a:r>
              <a:rPr lang="en-GB" sz="1300" dirty="0">
                <a:solidFill>
                  <a:schemeClr val="bg1"/>
                </a:solidFill>
                <a:effectLst>
                  <a:outerShdw blurRad="38100" dist="38100" dir="2700000" algn="tl">
                    <a:srgbClr val="000000"/>
                  </a:outerShdw>
                </a:effectLst>
                <a:latin typeface="Calibri" pitchFamily="34" charset="0"/>
                <a:ea typeface="ＭＳ Ｐゴシック" pitchFamily="34" charset="-128"/>
              </a:rPr>
              <a:t>136 </a:t>
            </a:r>
            <a:r>
              <a:rPr lang="en-GB" sz="1300" i="1" dirty="0">
                <a:solidFill>
                  <a:srgbClr val="FFFF00"/>
                </a:solidFill>
                <a:effectLst>
                  <a:outerShdw blurRad="38100" dist="38100" dir="2700000" algn="tl">
                    <a:srgbClr val="000000"/>
                  </a:outerShdw>
                </a:effectLst>
                <a:latin typeface="Calibri" pitchFamily="34" charset="0"/>
                <a:ea typeface="ＭＳ Ｐゴシック" pitchFamily="34" charset="-128"/>
              </a:rPr>
              <a:t>(Rogers et al., 2023)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Rectangle 2"/>
          <p:cNvSpPr>
            <a:spLocks noChangeArrowheads="1"/>
          </p:cNvSpPr>
          <p:nvPr/>
        </p:nvSpPr>
        <p:spPr bwMode="auto">
          <a:xfrm>
            <a:off x="941388" y="6226175"/>
            <a:ext cx="8202612" cy="631825"/>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124931" name="Group 3"/>
          <p:cNvGrpSpPr>
            <a:grpSpLocks/>
          </p:cNvGrpSpPr>
          <p:nvPr/>
        </p:nvGrpSpPr>
        <p:grpSpPr bwMode="auto">
          <a:xfrm>
            <a:off x="2933700" y="1874838"/>
            <a:ext cx="6210300" cy="4983162"/>
            <a:chOff x="1848" y="1181"/>
            <a:chExt cx="3912" cy="3139"/>
          </a:xfrm>
        </p:grpSpPr>
        <p:grpSp>
          <p:nvGrpSpPr>
            <p:cNvPr id="124975" name="Group 4"/>
            <p:cNvGrpSpPr>
              <a:grpSpLocks/>
            </p:cNvGrpSpPr>
            <p:nvPr/>
          </p:nvGrpSpPr>
          <p:grpSpPr bwMode="auto">
            <a:xfrm>
              <a:off x="1848" y="1181"/>
              <a:ext cx="3912" cy="3139"/>
              <a:chOff x="1848" y="1181"/>
              <a:chExt cx="3912" cy="3139"/>
            </a:xfrm>
          </p:grpSpPr>
          <p:grpSp>
            <p:nvGrpSpPr>
              <p:cNvPr id="124977" name="Group 5"/>
              <p:cNvGrpSpPr>
                <a:grpSpLocks/>
              </p:cNvGrpSpPr>
              <p:nvPr/>
            </p:nvGrpSpPr>
            <p:grpSpPr bwMode="auto">
              <a:xfrm>
                <a:off x="1848" y="1181"/>
                <a:ext cx="3912" cy="3139"/>
                <a:chOff x="1848" y="1181"/>
                <a:chExt cx="3912" cy="3139"/>
              </a:xfrm>
            </p:grpSpPr>
            <p:pic>
              <p:nvPicPr>
                <p:cNvPr id="124981" name="Picture 6"/>
                <p:cNvPicPr>
                  <a:picLocks noChangeAspect="1" noChangeArrowheads="1"/>
                </p:cNvPicPr>
                <p:nvPr/>
              </p:nvPicPr>
              <p:blipFill>
                <a:blip r:embed="rId3" cstate="print"/>
                <a:srcRect/>
                <a:stretch>
                  <a:fillRect/>
                </a:stretch>
              </p:blipFill>
              <p:spPr bwMode="auto">
                <a:xfrm>
                  <a:off x="1848" y="1181"/>
                  <a:ext cx="3912" cy="3139"/>
                </a:xfrm>
                <a:prstGeom prst="rect">
                  <a:avLst/>
                </a:prstGeom>
                <a:noFill/>
                <a:ln w="9525" algn="ctr">
                  <a:noFill/>
                  <a:miter lim="800000"/>
                  <a:headEnd/>
                  <a:tailEnd/>
                </a:ln>
              </p:spPr>
            </p:pic>
            <p:sp>
              <p:nvSpPr>
                <p:cNvPr id="1201159" name="Rectangle 7"/>
                <p:cNvSpPr>
                  <a:spLocks noChangeArrowheads="1"/>
                </p:cNvSpPr>
                <p:nvPr/>
              </p:nvSpPr>
              <p:spPr bwMode="auto">
                <a:xfrm>
                  <a:off x="2490" y="1269"/>
                  <a:ext cx="2686" cy="14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201160" name="Rectangle 8"/>
              <p:cNvSpPr>
                <a:spLocks noChangeArrowheads="1"/>
              </p:cNvSpPr>
              <p:nvPr/>
            </p:nvSpPr>
            <p:spPr bwMode="auto">
              <a:xfrm>
                <a:off x="3372" y="2019"/>
                <a:ext cx="216" cy="14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01161" name="Rectangle 9"/>
              <p:cNvSpPr>
                <a:spLocks noChangeArrowheads="1"/>
              </p:cNvSpPr>
              <p:nvPr/>
            </p:nvSpPr>
            <p:spPr bwMode="auto">
              <a:xfrm>
                <a:off x="3969" y="1806"/>
                <a:ext cx="258" cy="12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01162" name="Rectangle 10"/>
              <p:cNvSpPr>
                <a:spLocks noChangeArrowheads="1"/>
              </p:cNvSpPr>
              <p:nvPr/>
            </p:nvSpPr>
            <p:spPr bwMode="auto">
              <a:xfrm>
                <a:off x="4560" y="1740"/>
                <a:ext cx="258" cy="12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201163" name="Rectangle 11"/>
            <p:cNvSpPr>
              <a:spLocks noChangeArrowheads="1"/>
            </p:cNvSpPr>
            <p:nvPr/>
          </p:nvSpPr>
          <p:spPr bwMode="auto">
            <a:xfrm>
              <a:off x="2414" y="1677"/>
              <a:ext cx="3024" cy="18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201164"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01166" name="Text Box 14"/>
          <p:cNvSpPr txBox="1">
            <a:spLocks noChangeArrowheads="1"/>
          </p:cNvSpPr>
          <p:nvPr/>
        </p:nvSpPr>
        <p:spPr bwMode="auto">
          <a:xfrm>
            <a:off x="111512" y="1149350"/>
            <a:ext cx="9032488"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On the other hand, because of the longer half-life of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 the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ratio</a:t>
            </a:r>
          </a:p>
        </p:txBody>
      </p:sp>
      <p:sp>
        <p:nvSpPr>
          <p:cNvPr id="1201167" name="Text Box 15"/>
          <p:cNvSpPr txBox="1">
            <a:spLocks noChangeArrowheads="1"/>
          </p:cNvSpPr>
          <p:nvPr/>
        </p:nvSpPr>
        <p:spPr bwMode="auto">
          <a:xfrm>
            <a:off x="3671888" y="5495925"/>
            <a:ext cx="3861026" cy="646331"/>
          </a:xfrm>
          <a:prstGeom prst="rect">
            <a:avLst/>
          </a:prstGeom>
          <a:noFill/>
          <a:ln w="9525" algn="ctr">
            <a:noFill/>
            <a:miter lim="800000"/>
            <a:headEnd/>
            <a:tailEnd/>
          </a:ln>
          <a:effectLst/>
        </p:spPr>
        <p:txBody>
          <a:bodyPr wrap="square">
            <a:spAutoFit/>
          </a:bodyPr>
          <a:lstStyle/>
          <a:p>
            <a:pPr>
              <a:defRPr/>
            </a:pPr>
            <a:r>
              <a:rPr lang="en-GB" dirty="0">
                <a:solidFill>
                  <a:schemeClr val="tx1"/>
                </a:solidFill>
                <a:effectLst>
                  <a:outerShdw blurRad="38100" dist="38100" dir="2700000" algn="tl">
                    <a:srgbClr val="FFFFFF"/>
                  </a:outerShdw>
                </a:effectLst>
                <a:latin typeface="Calibri" pitchFamily="34" charset="0"/>
              </a:rPr>
              <a:t>Increase of </a:t>
            </a:r>
            <a:r>
              <a:rPr lang="en-GB" baseline="30000" dirty="0">
                <a:solidFill>
                  <a:schemeClr val="tx1"/>
                </a:solidFill>
                <a:effectLst>
                  <a:outerShdw blurRad="38100" dist="38100" dir="2700000" algn="tl">
                    <a:srgbClr val="FFFFFF"/>
                  </a:outerShdw>
                </a:effectLst>
                <a:latin typeface="Calibri" pitchFamily="34" charset="0"/>
              </a:rPr>
              <a:t>206</a:t>
            </a:r>
            <a:r>
              <a:rPr lang="en-GB" dirty="0">
                <a:solidFill>
                  <a:schemeClr val="tx1"/>
                </a:solidFill>
                <a:effectLst>
                  <a:outerShdw blurRad="38100" dist="38100" dir="2700000" algn="tl">
                    <a:srgbClr val="FFFFFF"/>
                  </a:outerShdw>
                </a:effectLst>
                <a:latin typeface="Calibri" pitchFamily="34" charset="0"/>
              </a:rPr>
              <a:t>Pb/</a:t>
            </a:r>
            <a:r>
              <a:rPr lang="en-GB" baseline="30000" dirty="0">
                <a:solidFill>
                  <a:schemeClr val="tx1"/>
                </a:solidFill>
                <a:effectLst>
                  <a:outerShdw blurRad="38100" dist="38100" dir="2700000" algn="tl">
                    <a:srgbClr val="FFFFFF"/>
                  </a:outerShdw>
                </a:effectLst>
                <a:latin typeface="Calibri" pitchFamily="34" charset="0"/>
              </a:rPr>
              <a:t>204</a:t>
            </a:r>
            <a:r>
              <a:rPr lang="en-GB" dirty="0">
                <a:solidFill>
                  <a:schemeClr val="tx1"/>
                </a:solidFill>
                <a:effectLst>
                  <a:outerShdw blurRad="38100" dist="38100" dir="2700000" algn="tl">
                    <a:srgbClr val="FFFFFF"/>
                  </a:outerShdw>
                </a:effectLst>
                <a:latin typeface="Calibri" pitchFamily="34" charset="0"/>
              </a:rPr>
              <a:t>Pb after the first 1.5 </a:t>
            </a:r>
            <a:r>
              <a:rPr lang="en-GB" dirty="0" err="1">
                <a:solidFill>
                  <a:schemeClr val="tx1"/>
                </a:solidFill>
                <a:effectLst>
                  <a:outerShdw blurRad="38100" dist="38100" dir="2700000" algn="tl">
                    <a:srgbClr val="FFFFFF"/>
                  </a:outerShdw>
                </a:effectLst>
                <a:latin typeface="Calibri" pitchFamily="34" charset="0"/>
              </a:rPr>
              <a:t>Gyr</a:t>
            </a:r>
            <a:r>
              <a:rPr lang="en-GB" dirty="0">
                <a:solidFill>
                  <a:schemeClr val="tx1"/>
                </a:solidFill>
                <a:effectLst>
                  <a:outerShdw blurRad="38100" dist="38100" dir="2700000" algn="tl">
                    <a:srgbClr val="FFFFFF"/>
                  </a:outerShdw>
                </a:effectLst>
                <a:latin typeface="Calibri" pitchFamily="34" charset="0"/>
              </a:rPr>
              <a:t> (when a lot of </a:t>
            </a:r>
            <a:r>
              <a:rPr lang="en-GB" baseline="30000" dirty="0">
                <a:solidFill>
                  <a:schemeClr val="tx1"/>
                </a:solidFill>
                <a:effectLst>
                  <a:outerShdw blurRad="38100" dist="38100" dir="2700000" algn="tl">
                    <a:srgbClr val="FFFFFF"/>
                  </a:outerShdw>
                </a:effectLst>
                <a:latin typeface="Calibri" pitchFamily="34" charset="0"/>
              </a:rPr>
              <a:t>238</a:t>
            </a:r>
            <a:r>
              <a:rPr lang="en-GB" dirty="0">
                <a:solidFill>
                  <a:schemeClr val="tx1"/>
                </a:solidFill>
                <a:effectLst>
                  <a:outerShdw blurRad="38100" dist="38100" dir="2700000" algn="tl">
                    <a:srgbClr val="FFFFFF"/>
                  </a:outerShdw>
                </a:effectLst>
                <a:latin typeface="Calibri" pitchFamily="34" charset="0"/>
              </a:rPr>
              <a:t>U is available)</a:t>
            </a:r>
          </a:p>
        </p:txBody>
      </p:sp>
      <p:sp>
        <p:nvSpPr>
          <p:cNvPr id="1201168" name="Text Box 16"/>
          <p:cNvSpPr txBox="1">
            <a:spLocks noChangeArrowheads="1"/>
          </p:cNvSpPr>
          <p:nvPr/>
        </p:nvSpPr>
        <p:spPr bwMode="auto">
          <a:xfrm>
            <a:off x="106752" y="1879331"/>
            <a:ext cx="3004258" cy="1938992"/>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grows less rapidly early on, but grows relatively more than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in more recent times.</a:t>
            </a:r>
          </a:p>
        </p:txBody>
      </p:sp>
      <p:sp>
        <p:nvSpPr>
          <p:cNvPr id="1201169" name="Freeform 17"/>
          <p:cNvSpPr>
            <a:spLocks/>
          </p:cNvSpPr>
          <p:nvPr/>
        </p:nvSpPr>
        <p:spPr bwMode="auto">
          <a:xfrm>
            <a:off x="3971925" y="3505200"/>
            <a:ext cx="1628775" cy="1709738"/>
          </a:xfrm>
          <a:custGeom>
            <a:avLst/>
            <a:gdLst/>
            <a:ahLst/>
            <a:cxnLst>
              <a:cxn ang="0">
                <a:pos x="0" y="1077"/>
              </a:cxn>
              <a:cxn ang="0">
                <a:pos x="105" y="870"/>
              </a:cxn>
              <a:cxn ang="0">
                <a:pos x="264" y="630"/>
              </a:cxn>
              <a:cxn ang="0">
                <a:pos x="423" y="456"/>
              </a:cxn>
              <a:cxn ang="0">
                <a:pos x="597" y="288"/>
              </a:cxn>
              <a:cxn ang="0">
                <a:pos x="792" y="138"/>
              </a:cxn>
              <a:cxn ang="0">
                <a:pos x="927" y="48"/>
              </a:cxn>
              <a:cxn ang="0">
                <a:pos x="1026" y="0"/>
              </a:cxn>
            </a:cxnLst>
            <a:rect l="0" t="0" r="r" b="b"/>
            <a:pathLst>
              <a:path w="1026" h="1077">
                <a:moveTo>
                  <a:pt x="0" y="1077"/>
                </a:moveTo>
                <a:cubicBezTo>
                  <a:pt x="30" y="1010"/>
                  <a:pt x="61" y="944"/>
                  <a:pt x="105" y="870"/>
                </a:cubicBezTo>
                <a:cubicBezTo>
                  <a:pt x="149" y="796"/>
                  <a:pt x="211" y="699"/>
                  <a:pt x="264" y="630"/>
                </a:cubicBezTo>
                <a:cubicBezTo>
                  <a:pt x="317" y="561"/>
                  <a:pt x="368" y="513"/>
                  <a:pt x="423" y="456"/>
                </a:cubicBezTo>
                <a:cubicBezTo>
                  <a:pt x="478" y="399"/>
                  <a:pt x="536" y="341"/>
                  <a:pt x="597" y="288"/>
                </a:cubicBezTo>
                <a:cubicBezTo>
                  <a:pt x="658" y="235"/>
                  <a:pt x="737" y="178"/>
                  <a:pt x="792" y="138"/>
                </a:cubicBezTo>
                <a:cubicBezTo>
                  <a:pt x="847" y="98"/>
                  <a:pt x="888" y="71"/>
                  <a:pt x="927" y="48"/>
                </a:cubicBezTo>
                <a:cubicBezTo>
                  <a:pt x="966" y="25"/>
                  <a:pt x="1006" y="10"/>
                  <a:pt x="1026"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01170" name="Freeform 18"/>
          <p:cNvSpPr>
            <a:spLocks/>
          </p:cNvSpPr>
          <p:nvPr/>
        </p:nvSpPr>
        <p:spPr bwMode="auto">
          <a:xfrm>
            <a:off x="5600700" y="3176588"/>
            <a:ext cx="914400" cy="328612"/>
          </a:xfrm>
          <a:custGeom>
            <a:avLst/>
            <a:gdLst/>
            <a:ahLst/>
            <a:cxnLst>
              <a:cxn ang="0">
                <a:pos x="0" y="207"/>
              </a:cxn>
              <a:cxn ang="0">
                <a:pos x="129" y="147"/>
              </a:cxn>
              <a:cxn ang="0">
                <a:pos x="261" y="90"/>
              </a:cxn>
              <a:cxn ang="0">
                <a:pos x="390" y="45"/>
              </a:cxn>
              <a:cxn ang="0">
                <a:pos x="504" y="15"/>
              </a:cxn>
              <a:cxn ang="0">
                <a:pos x="576" y="0"/>
              </a:cxn>
            </a:cxnLst>
            <a:rect l="0" t="0" r="r" b="b"/>
            <a:pathLst>
              <a:path w="576" h="207">
                <a:moveTo>
                  <a:pt x="0" y="207"/>
                </a:moveTo>
                <a:cubicBezTo>
                  <a:pt x="42" y="187"/>
                  <a:pt x="85" y="167"/>
                  <a:pt x="129" y="147"/>
                </a:cubicBezTo>
                <a:cubicBezTo>
                  <a:pt x="173" y="127"/>
                  <a:pt x="218" y="107"/>
                  <a:pt x="261" y="90"/>
                </a:cubicBezTo>
                <a:cubicBezTo>
                  <a:pt x="304" y="73"/>
                  <a:pt x="350" y="57"/>
                  <a:pt x="390" y="45"/>
                </a:cubicBezTo>
                <a:cubicBezTo>
                  <a:pt x="430" y="33"/>
                  <a:pt x="473" y="22"/>
                  <a:pt x="504" y="15"/>
                </a:cubicBezTo>
                <a:cubicBezTo>
                  <a:pt x="535" y="8"/>
                  <a:pt x="555" y="4"/>
                  <a:pt x="576"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01174" name="Line 22"/>
          <p:cNvSpPr>
            <a:spLocks noChangeShapeType="1"/>
          </p:cNvSpPr>
          <p:nvPr/>
        </p:nvSpPr>
        <p:spPr bwMode="auto">
          <a:xfrm flipV="1">
            <a:off x="3940175" y="3492500"/>
            <a:ext cx="1676400" cy="1755775"/>
          </a:xfrm>
          <a:prstGeom prst="line">
            <a:avLst/>
          </a:prstGeom>
          <a:noFill/>
          <a:ln w="38100">
            <a:solidFill>
              <a:srgbClr val="0099FF"/>
            </a:solidFill>
            <a:round/>
            <a:headEnd/>
            <a:tailEnd/>
          </a:ln>
          <a:effectLst/>
        </p:spPr>
        <p:txBody>
          <a:bodyPr anchor="ctr"/>
          <a:lstStyle/>
          <a:p>
            <a:pPr>
              <a:defRPr/>
            </a:pPr>
            <a:endParaRPr lang="en-GB">
              <a:latin typeface="Calibri" pitchFamily="34" charset="0"/>
            </a:endParaRPr>
          </a:p>
        </p:txBody>
      </p:sp>
      <p:sp>
        <p:nvSpPr>
          <p:cNvPr id="1201175" name="Line 23"/>
          <p:cNvSpPr>
            <a:spLocks noChangeShapeType="1"/>
          </p:cNvSpPr>
          <p:nvPr/>
        </p:nvSpPr>
        <p:spPr bwMode="auto">
          <a:xfrm flipV="1">
            <a:off x="3940175" y="3130550"/>
            <a:ext cx="2633663" cy="2117725"/>
          </a:xfrm>
          <a:prstGeom prst="line">
            <a:avLst/>
          </a:prstGeom>
          <a:noFill/>
          <a:ln w="38100">
            <a:solidFill>
              <a:srgbClr val="0099FF"/>
            </a:solidFill>
            <a:round/>
            <a:headEnd/>
            <a:tailEnd/>
          </a:ln>
          <a:effectLst/>
        </p:spPr>
        <p:txBody>
          <a:bodyPr anchor="ctr"/>
          <a:lstStyle/>
          <a:p>
            <a:pPr>
              <a:defRPr/>
            </a:pPr>
            <a:endParaRPr lang="en-GB">
              <a:latin typeface="Calibri" pitchFamily="34" charset="0"/>
            </a:endParaRPr>
          </a:p>
        </p:txBody>
      </p:sp>
      <p:sp>
        <p:nvSpPr>
          <p:cNvPr id="1201176" name="Freeform 24"/>
          <p:cNvSpPr>
            <a:spLocks/>
          </p:cNvSpPr>
          <p:nvPr/>
        </p:nvSpPr>
        <p:spPr bwMode="auto">
          <a:xfrm>
            <a:off x="6519863" y="3057525"/>
            <a:ext cx="790575" cy="109538"/>
          </a:xfrm>
          <a:custGeom>
            <a:avLst/>
            <a:gdLst/>
            <a:ahLst/>
            <a:cxnLst>
              <a:cxn ang="0">
                <a:pos x="0" y="69"/>
              </a:cxn>
              <a:cxn ang="0">
                <a:pos x="162" y="30"/>
              </a:cxn>
              <a:cxn ang="0">
                <a:pos x="345" y="9"/>
              </a:cxn>
              <a:cxn ang="0">
                <a:pos x="498" y="0"/>
              </a:cxn>
            </a:cxnLst>
            <a:rect l="0" t="0" r="r" b="b"/>
            <a:pathLst>
              <a:path w="498" h="69">
                <a:moveTo>
                  <a:pt x="0" y="69"/>
                </a:moveTo>
                <a:cubicBezTo>
                  <a:pt x="52" y="54"/>
                  <a:pt x="105" y="40"/>
                  <a:pt x="162" y="30"/>
                </a:cubicBezTo>
                <a:cubicBezTo>
                  <a:pt x="219" y="20"/>
                  <a:pt x="289" y="14"/>
                  <a:pt x="345" y="9"/>
                </a:cubicBezTo>
                <a:cubicBezTo>
                  <a:pt x="401" y="4"/>
                  <a:pt x="449" y="2"/>
                  <a:pt x="498"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01177" name="Line 25"/>
          <p:cNvSpPr>
            <a:spLocks noChangeShapeType="1"/>
          </p:cNvSpPr>
          <p:nvPr/>
        </p:nvSpPr>
        <p:spPr bwMode="auto">
          <a:xfrm flipV="1">
            <a:off x="3940175" y="3041650"/>
            <a:ext cx="3414713" cy="2206625"/>
          </a:xfrm>
          <a:prstGeom prst="line">
            <a:avLst/>
          </a:prstGeom>
          <a:noFill/>
          <a:ln w="38100">
            <a:solidFill>
              <a:srgbClr val="0099FF"/>
            </a:solidFill>
            <a:round/>
            <a:headEnd/>
            <a:tailEnd/>
          </a:ln>
          <a:effectLst/>
        </p:spPr>
        <p:txBody>
          <a:bodyPr anchor="ctr"/>
          <a:lstStyle/>
          <a:p>
            <a:pPr>
              <a:defRPr/>
            </a:pPr>
            <a:endParaRPr lang="en-GB">
              <a:latin typeface="Calibri" pitchFamily="34" charset="0"/>
            </a:endParaRPr>
          </a:p>
        </p:txBody>
      </p:sp>
      <p:sp>
        <p:nvSpPr>
          <p:cNvPr id="1201178" name="Line 26"/>
          <p:cNvSpPr>
            <a:spLocks noChangeShapeType="1"/>
          </p:cNvSpPr>
          <p:nvPr/>
        </p:nvSpPr>
        <p:spPr bwMode="auto">
          <a:xfrm flipV="1">
            <a:off x="3965575" y="3043238"/>
            <a:ext cx="3973513" cy="2179637"/>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01179" name="Freeform 27"/>
          <p:cNvSpPr>
            <a:spLocks/>
          </p:cNvSpPr>
          <p:nvPr/>
        </p:nvSpPr>
        <p:spPr bwMode="auto">
          <a:xfrm>
            <a:off x="7327900" y="3032125"/>
            <a:ext cx="638175" cy="19050"/>
          </a:xfrm>
          <a:custGeom>
            <a:avLst/>
            <a:gdLst/>
            <a:ahLst/>
            <a:cxnLst>
              <a:cxn ang="0">
                <a:pos x="0" y="12"/>
              </a:cxn>
              <a:cxn ang="0">
                <a:pos x="160" y="2"/>
              </a:cxn>
              <a:cxn ang="0">
                <a:pos x="284" y="2"/>
              </a:cxn>
              <a:cxn ang="0">
                <a:pos x="402" y="0"/>
              </a:cxn>
            </a:cxnLst>
            <a:rect l="0" t="0" r="r" b="b"/>
            <a:pathLst>
              <a:path w="402" h="12">
                <a:moveTo>
                  <a:pt x="0" y="12"/>
                </a:moveTo>
                <a:cubicBezTo>
                  <a:pt x="56" y="8"/>
                  <a:pt x="113" y="4"/>
                  <a:pt x="160" y="2"/>
                </a:cubicBezTo>
                <a:cubicBezTo>
                  <a:pt x="207" y="0"/>
                  <a:pt x="244" y="2"/>
                  <a:pt x="284" y="2"/>
                </a:cubicBezTo>
                <a:cubicBezTo>
                  <a:pt x="324" y="2"/>
                  <a:pt x="363" y="1"/>
                  <a:pt x="402"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01180" name="AutoShape 28"/>
          <p:cNvSpPr>
            <a:spLocks noChangeArrowheads="1"/>
          </p:cNvSpPr>
          <p:nvPr/>
        </p:nvSpPr>
        <p:spPr bwMode="auto">
          <a:xfrm>
            <a:off x="7885113" y="2924175"/>
            <a:ext cx="182562" cy="173038"/>
          </a:xfrm>
          <a:prstGeom prst="star5">
            <a:avLst/>
          </a:prstGeom>
          <a:solidFill>
            <a:srgbClr val="FF00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01181" name="Text Box 29"/>
          <p:cNvSpPr txBox="1">
            <a:spLocks noChangeArrowheads="1"/>
          </p:cNvSpPr>
          <p:nvPr/>
        </p:nvSpPr>
        <p:spPr bwMode="auto">
          <a:xfrm>
            <a:off x="7996238" y="2982913"/>
            <a:ext cx="796925" cy="236668"/>
          </a:xfrm>
          <a:prstGeom prst="rect">
            <a:avLst/>
          </a:prstGeom>
          <a:noFill/>
          <a:ln w="9525" algn="ctr">
            <a:noFill/>
            <a:miter lim="800000"/>
            <a:headEnd/>
            <a:tailEnd/>
          </a:ln>
          <a:effectLst/>
        </p:spPr>
        <p:txBody>
          <a:bodyPr>
            <a:spAutoFit/>
          </a:bodyPr>
          <a:lstStyle/>
          <a:p>
            <a:pPr algn="l">
              <a:lnSpc>
                <a:spcPct val="50000"/>
              </a:lnSpc>
              <a:defRPr/>
            </a:pPr>
            <a:r>
              <a:rPr lang="en-GB" sz="1600">
                <a:solidFill>
                  <a:schemeClr val="tx1"/>
                </a:solidFill>
                <a:effectLst>
                  <a:outerShdw blurRad="38100" dist="38100" dir="2700000" algn="tl">
                    <a:srgbClr val="FFFFFF"/>
                  </a:outerShdw>
                </a:effectLst>
                <a:latin typeface="Symbol" pitchFamily="18" charset="2"/>
              </a:rPr>
              <a:t>m</a:t>
            </a:r>
            <a:r>
              <a:rPr lang="en-GB" sz="1600">
                <a:solidFill>
                  <a:schemeClr val="tx1"/>
                </a:solidFill>
                <a:effectLst>
                  <a:outerShdw blurRad="38100" dist="38100" dir="2700000" algn="tl">
                    <a:srgbClr val="FFFFFF"/>
                  </a:outerShdw>
                </a:effectLst>
                <a:latin typeface="Calibri" pitchFamily="34" charset="0"/>
              </a:rPr>
              <a:t> = 10</a:t>
            </a:r>
          </a:p>
        </p:txBody>
      </p:sp>
      <p:sp>
        <p:nvSpPr>
          <p:cNvPr id="1201182" name="Text Box 30"/>
          <p:cNvSpPr txBox="1">
            <a:spLocks noChangeArrowheads="1"/>
          </p:cNvSpPr>
          <p:nvPr/>
        </p:nvSpPr>
        <p:spPr bwMode="auto">
          <a:xfrm rot="-1726059">
            <a:off x="4398169" y="4646583"/>
            <a:ext cx="1208087"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Geochron</a:t>
            </a:r>
          </a:p>
        </p:txBody>
      </p:sp>
      <p:sp>
        <p:nvSpPr>
          <p:cNvPr id="1201183" name="Line 31"/>
          <p:cNvSpPr>
            <a:spLocks noChangeShapeType="1"/>
          </p:cNvSpPr>
          <p:nvPr/>
        </p:nvSpPr>
        <p:spPr bwMode="auto">
          <a:xfrm>
            <a:off x="5618163" y="3500438"/>
            <a:ext cx="0" cy="1733550"/>
          </a:xfrm>
          <a:prstGeom prst="line">
            <a:avLst/>
          </a:prstGeom>
          <a:noFill/>
          <a:ln w="19050">
            <a:solidFill>
              <a:srgbClr val="00FF00"/>
            </a:solidFill>
            <a:prstDash val="dash"/>
            <a:round/>
            <a:headEnd/>
            <a:tailEnd/>
          </a:ln>
          <a:effectLst/>
        </p:spPr>
        <p:txBody>
          <a:bodyPr anchor="ctr"/>
          <a:lstStyle/>
          <a:p>
            <a:pPr>
              <a:defRPr/>
            </a:pPr>
            <a:endParaRPr lang="en-GB">
              <a:latin typeface="Calibri" pitchFamily="34" charset="0"/>
            </a:endParaRPr>
          </a:p>
        </p:txBody>
      </p:sp>
      <p:grpSp>
        <p:nvGrpSpPr>
          <p:cNvPr id="5" name="Group 32"/>
          <p:cNvGrpSpPr>
            <a:grpSpLocks/>
          </p:cNvGrpSpPr>
          <p:nvPr/>
        </p:nvGrpSpPr>
        <p:grpSpPr bwMode="auto">
          <a:xfrm rot="-5400000">
            <a:off x="4546601" y="4367212"/>
            <a:ext cx="463550" cy="1679575"/>
            <a:chOff x="688" y="2785"/>
            <a:chExt cx="292" cy="740"/>
          </a:xfrm>
        </p:grpSpPr>
        <p:sp>
          <p:nvSpPr>
            <p:cNvPr id="1201185" name="Line 33"/>
            <p:cNvSpPr>
              <a:spLocks noChangeShapeType="1"/>
            </p:cNvSpPr>
            <p:nvPr/>
          </p:nvSpPr>
          <p:spPr bwMode="auto">
            <a:xfrm>
              <a:off x="688" y="2794"/>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01186" name="Line 34"/>
            <p:cNvSpPr>
              <a:spLocks noChangeShapeType="1"/>
            </p:cNvSpPr>
            <p:nvPr/>
          </p:nvSpPr>
          <p:spPr bwMode="auto">
            <a:xfrm>
              <a:off x="688" y="3525"/>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01187" name="Line 35"/>
            <p:cNvSpPr>
              <a:spLocks noChangeShapeType="1"/>
            </p:cNvSpPr>
            <p:nvPr/>
          </p:nvSpPr>
          <p:spPr bwMode="auto">
            <a:xfrm flipV="1">
              <a:off x="825" y="2785"/>
              <a:ext cx="0" cy="74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201188" name="AutoShape 36"/>
          <p:cNvSpPr>
            <a:spLocks noChangeArrowheads="1"/>
          </p:cNvSpPr>
          <p:nvPr/>
        </p:nvSpPr>
        <p:spPr bwMode="auto">
          <a:xfrm>
            <a:off x="3802063" y="5051424"/>
            <a:ext cx="324000" cy="324000"/>
          </a:xfrm>
          <a:prstGeom prst="star5">
            <a:avLst/>
          </a:prstGeom>
          <a:solidFill>
            <a:srgbClr val="FFFF00"/>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01189" name="Line 37"/>
          <p:cNvSpPr>
            <a:spLocks noChangeShapeType="1"/>
          </p:cNvSpPr>
          <p:nvPr/>
        </p:nvSpPr>
        <p:spPr bwMode="auto">
          <a:xfrm>
            <a:off x="6527800" y="3155950"/>
            <a:ext cx="0" cy="352425"/>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grpSp>
        <p:nvGrpSpPr>
          <p:cNvPr id="6" name="Group 38"/>
          <p:cNvGrpSpPr>
            <a:grpSpLocks/>
          </p:cNvGrpSpPr>
          <p:nvPr/>
        </p:nvGrpSpPr>
        <p:grpSpPr bwMode="auto">
          <a:xfrm rot="-5400000">
            <a:off x="5915025" y="3025776"/>
            <a:ext cx="282575" cy="952500"/>
            <a:chOff x="688" y="2785"/>
            <a:chExt cx="292" cy="740"/>
          </a:xfrm>
        </p:grpSpPr>
        <p:sp>
          <p:nvSpPr>
            <p:cNvPr id="1201191" name="Line 39"/>
            <p:cNvSpPr>
              <a:spLocks noChangeShapeType="1"/>
            </p:cNvSpPr>
            <p:nvPr/>
          </p:nvSpPr>
          <p:spPr bwMode="auto">
            <a:xfrm>
              <a:off x="688" y="2794"/>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01192" name="Line 40"/>
            <p:cNvSpPr>
              <a:spLocks noChangeShapeType="1"/>
            </p:cNvSpPr>
            <p:nvPr/>
          </p:nvSpPr>
          <p:spPr bwMode="auto">
            <a:xfrm>
              <a:off x="688" y="3525"/>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01193" name="Line 41"/>
            <p:cNvSpPr>
              <a:spLocks noChangeShapeType="1"/>
            </p:cNvSpPr>
            <p:nvPr/>
          </p:nvSpPr>
          <p:spPr bwMode="auto">
            <a:xfrm flipV="1">
              <a:off x="826" y="2785"/>
              <a:ext cx="0" cy="74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201194" name="AutoShape 42"/>
          <p:cNvSpPr>
            <a:spLocks noChangeArrowheads="1"/>
          </p:cNvSpPr>
          <p:nvPr/>
        </p:nvSpPr>
        <p:spPr bwMode="auto">
          <a:xfrm>
            <a:off x="5513388" y="3405188"/>
            <a:ext cx="182562" cy="173037"/>
          </a:xfrm>
          <a:prstGeom prst="star5">
            <a:avLst/>
          </a:prstGeom>
          <a:solidFill>
            <a:srgbClr val="00FF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01195" name="AutoShape 43"/>
          <p:cNvSpPr>
            <a:spLocks noChangeArrowheads="1"/>
          </p:cNvSpPr>
          <p:nvPr/>
        </p:nvSpPr>
        <p:spPr bwMode="auto">
          <a:xfrm>
            <a:off x="6427788" y="3081338"/>
            <a:ext cx="182562" cy="173037"/>
          </a:xfrm>
          <a:prstGeom prst="star5">
            <a:avLst/>
          </a:prstGeom>
          <a:solidFill>
            <a:srgbClr val="FFFF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01196" name="Line 44"/>
          <p:cNvSpPr>
            <a:spLocks noChangeShapeType="1"/>
          </p:cNvSpPr>
          <p:nvPr/>
        </p:nvSpPr>
        <p:spPr bwMode="auto">
          <a:xfrm flipH="1">
            <a:off x="7318375" y="3027363"/>
            <a:ext cx="6350" cy="152400"/>
          </a:xfrm>
          <a:prstGeom prst="line">
            <a:avLst/>
          </a:prstGeom>
          <a:noFill/>
          <a:ln w="38100">
            <a:solidFill>
              <a:srgbClr val="996600"/>
            </a:solidFill>
            <a:prstDash val="dash"/>
            <a:round/>
            <a:headEnd/>
            <a:tailEnd/>
          </a:ln>
          <a:effectLst/>
        </p:spPr>
        <p:txBody>
          <a:bodyPr anchor="ctr"/>
          <a:lstStyle/>
          <a:p>
            <a:pPr>
              <a:defRPr/>
            </a:pPr>
            <a:endParaRPr lang="en-GB">
              <a:latin typeface="Calibri" pitchFamily="34" charset="0"/>
            </a:endParaRPr>
          </a:p>
        </p:txBody>
      </p:sp>
      <p:grpSp>
        <p:nvGrpSpPr>
          <p:cNvPr id="7" name="Group 45"/>
          <p:cNvGrpSpPr>
            <a:grpSpLocks/>
          </p:cNvGrpSpPr>
          <p:nvPr/>
        </p:nvGrpSpPr>
        <p:grpSpPr bwMode="auto">
          <a:xfrm rot="-5400000">
            <a:off x="6813550" y="2776538"/>
            <a:ext cx="215900" cy="806450"/>
            <a:chOff x="688" y="2785"/>
            <a:chExt cx="292" cy="740"/>
          </a:xfrm>
        </p:grpSpPr>
        <p:sp>
          <p:nvSpPr>
            <p:cNvPr id="1201198" name="Line 46"/>
            <p:cNvSpPr>
              <a:spLocks noChangeShapeType="1"/>
            </p:cNvSpPr>
            <p:nvPr/>
          </p:nvSpPr>
          <p:spPr bwMode="auto">
            <a:xfrm>
              <a:off x="688" y="2794"/>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01199" name="Line 47"/>
            <p:cNvSpPr>
              <a:spLocks noChangeShapeType="1"/>
            </p:cNvSpPr>
            <p:nvPr/>
          </p:nvSpPr>
          <p:spPr bwMode="auto">
            <a:xfrm>
              <a:off x="688" y="3525"/>
              <a:ext cx="29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01200" name="Line 48"/>
            <p:cNvSpPr>
              <a:spLocks noChangeShapeType="1"/>
            </p:cNvSpPr>
            <p:nvPr/>
          </p:nvSpPr>
          <p:spPr bwMode="auto">
            <a:xfrm flipV="1">
              <a:off x="825" y="2785"/>
              <a:ext cx="0" cy="74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201201" name="AutoShape 49"/>
          <p:cNvSpPr>
            <a:spLocks noChangeArrowheads="1"/>
          </p:cNvSpPr>
          <p:nvPr/>
        </p:nvSpPr>
        <p:spPr bwMode="auto">
          <a:xfrm>
            <a:off x="7232650" y="2962275"/>
            <a:ext cx="182563" cy="173038"/>
          </a:xfrm>
          <a:prstGeom prst="star5">
            <a:avLst/>
          </a:prstGeom>
          <a:solidFill>
            <a:srgbClr val="CC6600"/>
          </a:solidFill>
          <a:ln w="127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01202" name="Line 50"/>
          <p:cNvSpPr>
            <a:spLocks noChangeShapeType="1"/>
          </p:cNvSpPr>
          <p:nvPr/>
        </p:nvSpPr>
        <p:spPr bwMode="auto">
          <a:xfrm flipV="1">
            <a:off x="4749800" y="5240338"/>
            <a:ext cx="53975" cy="355600"/>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01203" name="Line 51"/>
          <p:cNvSpPr>
            <a:spLocks noChangeShapeType="1"/>
          </p:cNvSpPr>
          <p:nvPr/>
        </p:nvSpPr>
        <p:spPr bwMode="auto">
          <a:xfrm flipH="1" flipV="1">
            <a:off x="6046787" y="3532187"/>
            <a:ext cx="608012" cy="1141412"/>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01204" name="Text Box 52"/>
          <p:cNvSpPr txBox="1">
            <a:spLocks noChangeArrowheads="1"/>
          </p:cNvSpPr>
          <p:nvPr/>
        </p:nvSpPr>
        <p:spPr bwMode="auto">
          <a:xfrm>
            <a:off x="5676900" y="4621808"/>
            <a:ext cx="2476500" cy="646331"/>
          </a:xfrm>
          <a:prstGeom prst="rect">
            <a:avLst/>
          </a:prstGeom>
          <a:noFill/>
          <a:ln w="9525" algn="ctr">
            <a:noFill/>
            <a:miter lim="800000"/>
            <a:headEnd/>
            <a:tailEnd/>
          </a:ln>
          <a:effectLst/>
        </p:spPr>
        <p:txBody>
          <a:bodyPr wrap="square">
            <a:spAutoFit/>
          </a:bodyPr>
          <a:lstStyle/>
          <a:p>
            <a:pPr>
              <a:defRPr/>
            </a:pPr>
            <a:r>
              <a:rPr lang="en-GB" dirty="0">
                <a:solidFill>
                  <a:schemeClr val="tx1"/>
                </a:solidFill>
                <a:effectLst>
                  <a:outerShdw blurRad="38100" dist="38100" dir="2700000" algn="tl">
                    <a:srgbClr val="FFFFFF"/>
                  </a:outerShdw>
                </a:effectLst>
                <a:latin typeface="Calibri" pitchFamily="34" charset="0"/>
              </a:rPr>
              <a:t>Increase of </a:t>
            </a:r>
            <a:r>
              <a:rPr lang="en-GB" baseline="30000" dirty="0">
                <a:solidFill>
                  <a:schemeClr val="tx1"/>
                </a:solidFill>
                <a:effectLst>
                  <a:outerShdw blurRad="38100" dist="38100" dir="2700000" algn="tl">
                    <a:srgbClr val="FFFFFF"/>
                  </a:outerShdw>
                </a:effectLst>
                <a:latin typeface="Calibri" pitchFamily="34" charset="0"/>
              </a:rPr>
              <a:t>206</a:t>
            </a:r>
            <a:r>
              <a:rPr lang="en-GB" dirty="0">
                <a:solidFill>
                  <a:schemeClr val="tx1"/>
                </a:solidFill>
                <a:effectLst>
                  <a:outerShdw blurRad="38100" dist="38100" dir="2700000" algn="tl">
                    <a:srgbClr val="FFFFFF"/>
                  </a:outerShdw>
                </a:effectLst>
                <a:latin typeface="Calibri" pitchFamily="34" charset="0"/>
              </a:rPr>
              <a:t>Pb/</a:t>
            </a:r>
            <a:r>
              <a:rPr lang="en-GB" baseline="30000" dirty="0">
                <a:solidFill>
                  <a:schemeClr val="tx1"/>
                </a:solidFill>
                <a:effectLst>
                  <a:outerShdw blurRad="38100" dist="38100" dir="2700000" algn="tl">
                    <a:srgbClr val="FFFFFF"/>
                  </a:outerShdw>
                </a:effectLst>
                <a:latin typeface="Calibri" pitchFamily="34" charset="0"/>
              </a:rPr>
              <a:t>204</a:t>
            </a:r>
            <a:r>
              <a:rPr lang="en-GB" dirty="0">
                <a:solidFill>
                  <a:schemeClr val="tx1"/>
                </a:solidFill>
                <a:effectLst>
                  <a:outerShdw blurRad="38100" dist="38100" dir="2700000" algn="tl">
                    <a:srgbClr val="FFFFFF"/>
                  </a:outerShdw>
                </a:effectLst>
                <a:latin typeface="Calibri" pitchFamily="34" charset="0"/>
              </a:rPr>
              <a:t>Pb after 1 </a:t>
            </a:r>
            <a:r>
              <a:rPr lang="en-GB" dirty="0" err="1">
                <a:solidFill>
                  <a:schemeClr val="tx1"/>
                </a:solidFill>
                <a:effectLst>
                  <a:outerShdw blurRad="38100" dist="38100" dir="2700000" algn="tl">
                    <a:srgbClr val="FFFFFF"/>
                  </a:outerShdw>
                </a:effectLst>
                <a:latin typeface="Calibri" pitchFamily="34" charset="0"/>
              </a:rPr>
              <a:t>Gyr</a:t>
            </a:r>
            <a:endParaRPr lang="en-GB" dirty="0">
              <a:solidFill>
                <a:schemeClr val="tx1"/>
              </a:solidFill>
              <a:effectLst>
                <a:outerShdw blurRad="38100" dist="38100" dir="2700000" algn="tl">
                  <a:srgbClr val="FFFFFF"/>
                </a:outerShdw>
              </a:effectLst>
              <a:latin typeface="Calibri" pitchFamily="34" charset="0"/>
            </a:endParaRPr>
          </a:p>
        </p:txBody>
      </p:sp>
      <p:sp>
        <p:nvSpPr>
          <p:cNvPr id="1201205" name="Line 53"/>
          <p:cNvSpPr>
            <a:spLocks noChangeShapeType="1"/>
          </p:cNvSpPr>
          <p:nvPr/>
        </p:nvSpPr>
        <p:spPr bwMode="auto">
          <a:xfrm flipH="1" flipV="1">
            <a:off x="6945311" y="3208338"/>
            <a:ext cx="509588" cy="588962"/>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01206" name="Text Box 54"/>
          <p:cNvSpPr txBox="1">
            <a:spLocks noChangeArrowheads="1"/>
          </p:cNvSpPr>
          <p:nvPr/>
        </p:nvSpPr>
        <p:spPr bwMode="auto">
          <a:xfrm>
            <a:off x="6276976" y="3741738"/>
            <a:ext cx="2613024" cy="646331"/>
          </a:xfrm>
          <a:prstGeom prst="rect">
            <a:avLst/>
          </a:prstGeom>
          <a:noFill/>
          <a:ln w="9525" algn="ctr">
            <a:noFill/>
            <a:miter lim="800000"/>
            <a:headEnd/>
            <a:tailEnd/>
          </a:ln>
          <a:effectLst/>
        </p:spPr>
        <p:txBody>
          <a:bodyPr wrap="square">
            <a:spAutoFit/>
          </a:bodyPr>
          <a:lstStyle/>
          <a:p>
            <a:pPr>
              <a:defRPr/>
            </a:pPr>
            <a:r>
              <a:rPr lang="en-GB" dirty="0">
                <a:solidFill>
                  <a:schemeClr val="tx1"/>
                </a:solidFill>
                <a:effectLst>
                  <a:outerShdw blurRad="38100" dist="38100" dir="2700000" algn="tl">
                    <a:srgbClr val="FFFFFF"/>
                  </a:outerShdw>
                </a:effectLst>
                <a:latin typeface="Calibri" pitchFamily="34" charset="0"/>
              </a:rPr>
              <a:t>Increase of </a:t>
            </a:r>
            <a:r>
              <a:rPr lang="en-GB" baseline="30000" dirty="0">
                <a:solidFill>
                  <a:schemeClr val="tx1"/>
                </a:solidFill>
                <a:effectLst>
                  <a:outerShdw blurRad="38100" dist="38100" dir="2700000" algn="tl">
                    <a:srgbClr val="FFFFFF"/>
                  </a:outerShdw>
                </a:effectLst>
                <a:latin typeface="Calibri" pitchFamily="34" charset="0"/>
              </a:rPr>
              <a:t>206</a:t>
            </a:r>
            <a:r>
              <a:rPr lang="en-GB" dirty="0">
                <a:solidFill>
                  <a:schemeClr val="tx1"/>
                </a:solidFill>
                <a:effectLst>
                  <a:outerShdw blurRad="38100" dist="38100" dir="2700000" algn="tl">
                    <a:srgbClr val="FFFFFF"/>
                  </a:outerShdw>
                </a:effectLst>
                <a:latin typeface="Calibri" pitchFamily="34" charset="0"/>
              </a:rPr>
              <a:t>Pb/</a:t>
            </a:r>
            <a:r>
              <a:rPr lang="en-GB" baseline="30000" dirty="0">
                <a:solidFill>
                  <a:schemeClr val="tx1"/>
                </a:solidFill>
                <a:effectLst>
                  <a:outerShdw blurRad="38100" dist="38100" dir="2700000" algn="tl">
                    <a:srgbClr val="FFFFFF"/>
                  </a:outerShdw>
                </a:effectLst>
                <a:latin typeface="Calibri" pitchFamily="34" charset="0"/>
              </a:rPr>
              <a:t>204</a:t>
            </a:r>
            <a:r>
              <a:rPr lang="en-GB" dirty="0">
                <a:solidFill>
                  <a:schemeClr val="tx1"/>
                </a:solidFill>
                <a:effectLst>
                  <a:outerShdw blurRad="38100" dist="38100" dir="2700000" algn="tl">
                    <a:srgbClr val="FFFFFF"/>
                  </a:outerShdw>
                </a:effectLst>
                <a:latin typeface="Calibri" pitchFamily="34" charset="0"/>
              </a:rPr>
              <a:t>Pb after another 1 </a:t>
            </a:r>
            <a:r>
              <a:rPr lang="en-GB" dirty="0" err="1">
                <a:solidFill>
                  <a:schemeClr val="tx1"/>
                </a:solidFill>
                <a:effectLst>
                  <a:outerShdw blurRad="38100" dist="38100" dir="2700000" algn="tl">
                    <a:srgbClr val="FFFFFF"/>
                  </a:outerShdw>
                </a:effectLst>
                <a:latin typeface="Calibri" pitchFamily="34" charset="0"/>
              </a:rPr>
              <a:t>Gyr</a:t>
            </a:r>
            <a:endParaRPr lang="en-GB" dirty="0">
              <a:solidFill>
                <a:schemeClr val="tx1"/>
              </a:solidFill>
              <a:effectLst>
                <a:outerShdw blurRad="38100" dist="38100" dir="2700000" algn="tl">
                  <a:srgbClr val="FFFFFF"/>
                </a:outerShdw>
              </a:effectLst>
              <a:latin typeface="Calibri" pitchFamily="34" charset="0"/>
            </a:endParaRPr>
          </a:p>
        </p:txBody>
      </p:sp>
      <p:sp>
        <p:nvSpPr>
          <p:cNvPr id="5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 name="Text Box 37">
            <a:extLst>
              <a:ext uri="{FF2B5EF4-FFF2-40B4-BE49-F238E27FC236}">
                <a16:creationId xmlns:a16="http://schemas.microsoft.com/office/drawing/2014/main" id="{24045F0E-3D58-6C54-9151-6CA61B6AFC1B}"/>
              </a:ext>
            </a:extLst>
          </p:cNvPr>
          <p:cNvSpPr txBox="1">
            <a:spLocks noChangeArrowheads="1"/>
          </p:cNvSpPr>
          <p:nvPr/>
        </p:nvSpPr>
        <p:spPr bwMode="auto">
          <a:xfrm>
            <a:off x="5199131" y="2563813"/>
            <a:ext cx="1555682"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2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another Gyr)</a:t>
            </a:r>
          </a:p>
        </p:txBody>
      </p:sp>
      <p:sp>
        <p:nvSpPr>
          <p:cNvPr id="3" name="Text Box 38">
            <a:extLst>
              <a:ext uri="{FF2B5EF4-FFF2-40B4-BE49-F238E27FC236}">
                <a16:creationId xmlns:a16="http://schemas.microsoft.com/office/drawing/2014/main" id="{E778193C-5E9A-28E9-7249-A8D0331553E5}"/>
              </a:ext>
            </a:extLst>
          </p:cNvPr>
          <p:cNvSpPr txBox="1">
            <a:spLocks noChangeArrowheads="1"/>
          </p:cNvSpPr>
          <p:nvPr/>
        </p:nvSpPr>
        <p:spPr bwMode="auto">
          <a:xfrm>
            <a:off x="6627881" y="2459038"/>
            <a:ext cx="1555682"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1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another Gyr)</a:t>
            </a:r>
          </a:p>
        </p:txBody>
      </p:sp>
      <p:sp>
        <p:nvSpPr>
          <p:cNvPr id="4" name="Text Box 36">
            <a:extLst>
              <a:ext uri="{FF2B5EF4-FFF2-40B4-BE49-F238E27FC236}">
                <a16:creationId xmlns:a16="http://schemas.microsoft.com/office/drawing/2014/main" id="{61BF4F3F-014C-B3FC-0C7C-A34056A6A349}"/>
              </a:ext>
            </a:extLst>
          </p:cNvPr>
          <p:cNvSpPr txBox="1">
            <a:spLocks noChangeArrowheads="1"/>
          </p:cNvSpPr>
          <p:nvPr/>
        </p:nvSpPr>
        <p:spPr bwMode="auto">
          <a:xfrm>
            <a:off x="4605610" y="2987675"/>
            <a:ext cx="1206228" cy="507831"/>
          </a:xfrm>
          <a:prstGeom prst="rect">
            <a:avLst/>
          </a:prstGeom>
          <a:noFill/>
          <a:ln w="9525" algn="ctr">
            <a:noFill/>
            <a:miter lim="800000"/>
            <a:headEnd/>
            <a:tailEnd/>
          </a:ln>
          <a:effectLst/>
        </p:spPr>
        <p:txBody>
          <a:bodyPr wrap="none">
            <a:spAutoFit/>
          </a:bodyPr>
          <a:lstStyle/>
          <a:p>
            <a:pPr algn="r">
              <a:lnSpc>
                <a:spcPct val="90000"/>
              </a:lnSpc>
              <a:defRPr/>
            </a:pPr>
            <a:r>
              <a:rPr lang="en-GB" sz="1600" dirty="0">
                <a:solidFill>
                  <a:schemeClr val="tx1"/>
                </a:solidFill>
                <a:effectLst>
                  <a:outerShdw blurRad="38100" dist="38100" dir="2700000" algn="tl">
                    <a:srgbClr val="FFFFFF"/>
                  </a:outerShdw>
                </a:effectLst>
                <a:latin typeface="Calibri" pitchFamily="34" charset="0"/>
              </a:rPr>
              <a:t>3 Ga</a:t>
            </a:r>
          </a:p>
          <a:p>
            <a:pPr algn="r">
              <a:lnSpc>
                <a:spcPct val="90000"/>
              </a:lnSpc>
              <a:defRPr/>
            </a:pPr>
            <a:r>
              <a:rPr lang="en-GB" sz="1400" i="1" dirty="0">
                <a:solidFill>
                  <a:schemeClr val="tx1"/>
                </a:solidFill>
                <a:effectLst>
                  <a:outerShdw blurRad="38100" dist="38100" dir="2700000" algn="tl">
                    <a:srgbClr val="FFFFFF"/>
                  </a:outerShdw>
                </a:effectLst>
                <a:latin typeface="Calibri" pitchFamily="34" charset="0"/>
              </a:rPr>
              <a:t>(after 1.5 </a:t>
            </a:r>
            <a:r>
              <a:rPr lang="en-GB" sz="1400" i="1" dirty="0" err="1">
                <a:solidFill>
                  <a:schemeClr val="tx1"/>
                </a:solidFill>
                <a:effectLst>
                  <a:outerShdw blurRad="38100" dist="38100" dir="2700000" algn="tl">
                    <a:srgbClr val="FFFFFF"/>
                  </a:outerShdw>
                </a:effectLst>
                <a:latin typeface="Calibri" pitchFamily="34" charset="0"/>
              </a:rPr>
              <a:t>Gyr</a:t>
            </a:r>
            <a:r>
              <a:rPr lang="en-GB" sz="1400" i="1" dirty="0">
                <a:solidFill>
                  <a:schemeClr val="tx1"/>
                </a:solidFill>
                <a:effectLst>
                  <a:outerShdw blurRad="38100" dist="38100" dir="2700000" algn="tl">
                    <a:srgbClr val="FFFFFF"/>
                  </a:outerShdw>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1166">
                                            <p:txEl>
                                              <p:pRg st="0" end="0"/>
                                            </p:txEl>
                                          </p:spTgt>
                                        </p:tgtEl>
                                        <p:attrNameLst>
                                          <p:attrName>style.visibility</p:attrName>
                                        </p:attrNameLst>
                                      </p:cBhvr>
                                      <p:to>
                                        <p:strVal val="visible"/>
                                      </p:to>
                                    </p:set>
                                    <p:animEffect transition="in" filter="fade">
                                      <p:cBhvr>
                                        <p:cTn id="7" dur="500"/>
                                        <p:tgtEl>
                                          <p:spTgt spid="120116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01168">
                                            <p:txEl>
                                              <p:pRg st="0" end="0"/>
                                            </p:txEl>
                                          </p:spTgt>
                                        </p:tgtEl>
                                        <p:attrNameLst>
                                          <p:attrName>style.visibility</p:attrName>
                                        </p:attrNameLst>
                                      </p:cBhvr>
                                      <p:to>
                                        <p:strVal val="visible"/>
                                      </p:to>
                                    </p:set>
                                    <p:animEffect transition="in" filter="fade">
                                      <p:cBhvr>
                                        <p:cTn id="10" dur="500"/>
                                        <p:tgtEl>
                                          <p:spTgt spid="12011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01183"/>
                                        </p:tgtEl>
                                        <p:attrNameLst>
                                          <p:attrName>style.visibility</p:attrName>
                                        </p:attrNameLst>
                                      </p:cBhvr>
                                      <p:to>
                                        <p:strVal val="visible"/>
                                      </p:to>
                                    </p:set>
                                    <p:animEffect transition="in" filter="wipe(down)">
                                      <p:cBhvr>
                                        <p:cTn id="15" dur="1000"/>
                                        <p:tgtEl>
                                          <p:spTgt spid="1201183"/>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201202"/>
                                        </p:tgtEl>
                                        <p:attrNameLst>
                                          <p:attrName>style.visibility</p:attrName>
                                        </p:attrNameLst>
                                      </p:cBhvr>
                                      <p:to>
                                        <p:strVal val="visible"/>
                                      </p:to>
                                    </p:set>
                                    <p:animEffect transition="in" filter="wipe(up)">
                                      <p:cBhvr>
                                        <p:cTn id="23" dur="500"/>
                                        <p:tgtEl>
                                          <p:spTgt spid="120120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201167"/>
                                        </p:tgtEl>
                                        <p:attrNameLst>
                                          <p:attrName>style.visibility</p:attrName>
                                        </p:attrNameLst>
                                      </p:cBhvr>
                                      <p:to>
                                        <p:strVal val="visible"/>
                                      </p:to>
                                    </p:set>
                                    <p:animEffect transition="in" filter="fade">
                                      <p:cBhvr>
                                        <p:cTn id="27" dur="500"/>
                                        <p:tgtEl>
                                          <p:spTgt spid="12011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01189"/>
                                        </p:tgtEl>
                                        <p:attrNameLst>
                                          <p:attrName>style.visibility</p:attrName>
                                        </p:attrNameLst>
                                      </p:cBhvr>
                                      <p:to>
                                        <p:strVal val="visible"/>
                                      </p:to>
                                    </p:set>
                                    <p:animEffect transition="in" filter="wipe(down)">
                                      <p:cBhvr>
                                        <p:cTn id="32" dur="1000"/>
                                        <p:tgtEl>
                                          <p:spTgt spid="1201189"/>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1000"/>
                                        <p:tgtEl>
                                          <p:spTgt spid="6"/>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1201203"/>
                                        </p:tgtEl>
                                        <p:attrNameLst>
                                          <p:attrName>style.visibility</p:attrName>
                                        </p:attrNameLst>
                                      </p:cBhvr>
                                      <p:to>
                                        <p:strVal val="visible"/>
                                      </p:to>
                                    </p:set>
                                    <p:animEffect transition="in" filter="wipe(up)">
                                      <p:cBhvr>
                                        <p:cTn id="40" dur="500"/>
                                        <p:tgtEl>
                                          <p:spTgt spid="1201203"/>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201204"/>
                                        </p:tgtEl>
                                        <p:attrNameLst>
                                          <p:attrName>style.visibility</p:attrName>
                                        </p:attrNameLst>
                                      </p:cBhvr>
                                      <p:to>
                                        <p:strVal val="visible"/>
                                      </p:to>
                                    </p:set>
                                    <p:animEffect transition="in" filter="fade">
                                      <p:cBhvr>
                                        <p:cTn id="44" dur="500"/>
                                        <p:tgtEl>
                                          <p:spTgt spid="120120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201196"/>
                                        </p:tgtEl>
                                        <p:attrNameLst>
                                          <p:attrName>style.visibility</p:attrName>
                                        </p:attrNameLst>
                                      </p:cBhvr>
                                      <p:to>
                                        <p:strVal val="visible"/>
                                      </p:to>
                                    </p:set>
                                    <p:animEffect transition="in" filter="wipe(left)">
                                      <p:cBhvr>
                                        <p:cTn id="49" dur="1000"/>
                                        <p:tgtEl>
                                          <p:spTgt spid="1201196"/>
                                        </p:tgtEl>
                                      </p:cBhvr>
                                    </p:animEffect>
                                  </p:childTnLst>
                                </p:cTn>
                              </p:par>
                            </p:childTnLst>
                          </p:cTn>
                        </p:par>
                        <p:par>
                          <p:cTn id="50" fill="hold">
                            <p:stCondLst>
                              <p:cond delay="1000"/>
                            </p:stCondLst>
                            <p:childTnLst>
                              <p:par>
                                <p:cTn id="51" presetID="16" presetClass="entr" presetSubtype="21"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1000"/>
                                        <p:tgtEl>
                                          <p:spTgt spid="7"/>
                                        </p:tgtEl>
                                      </p:cBhvr>
                                    </p:animEffect>
                                  </p:childTnLst>
                                </p:cTn>
                              </p:par>
                            </p:childTnLst>
                          </p:cTn>
                        </p:par>
                        <p:par>
                          <p:cTn id="54" fill="hold">
                            <p:stCondLst>
                              <p:cond delay="2000"/>
                            </p:stCondLst>
                            <p:childTnLst>
                              <p:par>
                                <p:cTn id="55" presetID="22" presetClass="entr" presetSubtype="1" fill="hold" nodeType="afterEffect">
                                  <p:stCondLst>
                                    <p:cond delay="0"/>
                                  </p:stCondLst>
                                  <p:childTnLst>
                                    <p:set>
                                      <p:cBhvr>
                                        <p:cTn id="56" dur="1" fill="hold">
                                          <p:stCondLst>
                                            <p:cond delay="0"/>
                                          </p:stCondLst>
                                        </p:cTn>
                                        <p:tgtEl>
                                          <p:spTgt spid="1201205"/>
                                        </p:tgtEl>
                                        <p:attrNameLst>
                                          <p:attrName>style.visibility</p:attrName>
                                        </p:attrNameLst>
                                      </p:cBhvr>
                                      <p:to>
                                        <p:strVal val="visible"/>
                                      </p:to>
                                    </p:set>
                                    <p:animEffect transition="in" filter="wipe(up)">
                                      <p:cBhvr>
                                        <p:cTn id="57" dur="500"/>
                                        <p:tgtEl>
                                          <p:spTgt spid="1201205"/>
                                        </p:tgtEl>
                                      </p:cBhvr>
                                    </p:animEffect>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1201206"/>
                                        </p:tgtEl>
                                        <p:attrNameLst>
                                          <p:attrName>style.visibility</p:attrName>
                                        </p:attrNameLst>
                                      </p:cBhvr>
                                      <p:to>
                                        <p:strVal val="visible"/>
                                      </p:to>
                                    </p:set>
                                    <p:animEffect transition="in" filter="fade">
                                      <p:cBhvr>
                                        <p:cTn id="61" dur="500"/>
                                        <p:tgtEl>
                                          <p:spTgt spid="120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66" grpId="0" build="p"/>
      <p:bldP spid="1201167" grpId="0"/>
      <p:bldP spid="1201168" grpId="0" build="p"/>
      <p:bldP spid="1201204" grpId="0"/>
      <p:bldP spid="120120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0" y="1568450"/>
            <a:ext cx="8931275" cy="893771"/>
          </a:xfrm>
          <a:prstGeom prst="rect">
            <a:avLst/>
          </a:prstGeom>
          <a:noFill/>
          <a:ln w="9525" algn="ctr">
            <a:noFill/>
            <a:miter lim="800000"/>
            <a:headEnd/>
            <a:tailEnd/>
          </a:ln>
          <a:effectLst/>
        </p:spPr>
        <p:txBody>
          <a:bodyPr>
            <a:spAutoFit/>
          </a:bodyPr>
          <a:lstStyle/>
          <a:p>
            <a:pPr algn="l">
              <a:defRPr/>
            </a:pPr>
            <a:endParaRPr lang="en-GB" sz="2400">
              <a:solidFill>
                <a:srgbClr val="FFFF00"/>
              </a:solidFill>
              <a:effectLst>
                <a:outerShdw blurRad="38100" dist="38100" dir="2700000" algn="tl">
                  <a:srgbClr val="000000"/>
                </a:outerShdw>
              </a:effectLst>
              <a:latin typeface="Calibri" pitchFamily="34" charset="0"/>
            </a:endParaRPr>
          </a:p>
          <a:p>
            <a:pPr algn="l">
              <a:lnSpc>
                <a:spcPct val="60000"/>
              </a:lnSpc>
              <a:spcBef>
                <a:spcPct val="50000"/>
              </a:spcBef>
              <a:defRPr/>
            </a:pPr>
            <a:endParaRPr lang="en-GB" sz="2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11332" name="Rectangle 4"/>
          <p:cNvSpPr>
            <a:spLocks noChangeArrowheads="1"/>
          </p:cNvSpPr>
          <p:nvPr/>
        </p:nvSpPr>
        <p:spPr bwMode="auto">
          <a:xfrm>
            <a:off x="0" y="74613"/>
            <a:ext cx="9144000" cy="914400"/>
          </a:xfrm>
          <a:prstGeom prst="rect">
            <a:avLst/>
          </a:prstGeom>
          <a:noFill/>
          <a:ln w="9525">
            <a:noFill/>
            <a:miter lim="800000"/>
            <a:headEnd/>
            <a:tailEnd/>
          </a:ln>
          <a:effectLst/>
        </p:spPr>
        <p:txBody>
          <a:bodyPr>
            <a:spAutoFit/>
          </a:bodyPr>
          <a:lstStyle/>
          <a:p>
            <a:pPr>
              <a:defRPr/>
            </a:pPr>
            <a:r>
              <a:rPr lang="en-GB" sz="5400" dirty="0">
                <a:solidFill>
                  <a:schemeClr val="bg1"/>
                </a:solidFill>
                <a:effectLst>
                  <a:outerShdw blurRad="38100" dist="38100" dir="2700000" algn="tl">
                    <a:srgbClr val="000000"/>
                  </a:outerShdw>
                </a:effectLst>
                <a:latin typeface="Calibri" pitchFamily="34" charset="0"/>
              </a:rPr>
              <a:t>Credits:</a:t>
            </a:r>
          </a:p>
        </p:txBody>
      </p:sp>
      <p:sp>
        <p:nvSpPr>
          <p:cNvPr id="611333" name="Text Box 5"/>
          <p:cNvSpPr txBox="1">
            <a:spLocks noChangeArrowheads="1"/>
          </p:cNvSpPr>
          <p:nvPr/>
        </p:nvSpPr>
        <p:spPr bwMode="auto">
          <a:xfrm>
            <a:off x="1687286" y="5986215"/>
            <a:ext cx="7456714" cy="5873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265113" indent="-265113" algn="r">
              <a:lnSpc>
                <a:spcPct val="90000"/>
              </a:lnSpc>
              <a:defRPr/>
            </a:pPr>
            <a:r>
              <a:rPr lang="en-GB" dirty="0">
                <a:solidFill>
                  <a:schemeClr val="bg1"/>
                </a:solidFill>
                <a:effectLst/>
                <a:latin typeface="Calibri" pitchFamily="34" charset="0"/>
              </a:rPr>
              <a:t>Anyone can use this material for scientific and non-scientific purposes.</a:t>
            </a:r>
          </a:p>
          <a:p>
            <a:pPr marL="265113" indent="-265113" algn="r">
              <a:lnSpc>
                <a:spcPct val="90000"/>
              </a:lnSpc>
              <a:defRPr/>
            </a:pPr>
            <a:r>
              <a:rPr lang="en-GB" dirty="0">
                <a:solidFill>
                  <a:schemeClr val="bg1"/>
                </a:solidFill>
                <a:effectLst/>
                <a:latin typeface="Calibri" pitchFamily="34" charset="0"/>
              </a:rPr>
              <a:t>Please quote and acknowledge the source of data</a:t>
            </a:r>
            <a:endParaRPr lang="en-GB" sz="1600" dirty="0">
              <a:solidFill>
                <a:schemeClr val="bg1"/>
              </a:solidFill>
              <a:effectLst/>
              <a:latin typeface="Calibri" pitchFamily="34" charset="0"/>
            </a:endParaRPr>
          </a:p>
        </p:txBody>
      </p:sp>
      <p:sp>
        <p:nvSpPr>
          <p:cNvPr id="9" name="Text Box 6"/>
          <p:cNvSpPr txBox="1">
            <a:spLocks noChangeArrowheads="1"/>
          </p:cNvSpPr>
          <p:nvPr/>
        </p:nvSpPr>
        <p:spPr bwMode="auto">
          <a:xfrm>
            <a:off x="1" y="1019628"/>
            <a:ext cx="4286250" cy="4093428"/>
          </a:xfrm>
          <a:prstGeom prst="rect">
            <a:avLst/>
          </a:prstGeom>
          <a:noFill/>
          <a:ln w="9525" algn="ctr">
            <a:noFill/>
            <a:miter lim="800000"/>
            <a:headEnd/>
            <a:tailEnd/>
          </a:ln>
          <a:effectLst/>
        </p:spPr>
        <p:txBody>
          <a:bodyPr wrap="square">
            <a:spAutoFit/>
          </a:bodyPr>
          <a:lstStyle/>
          <a:p>
            <a:pPr marL="88900" indent="-88900" algn="l">
              <a:defRPr/>
            </a:pPr>
            <a:r>
              <a:rPr lang="en-GB" sz="1000" dirty="0" err="1">
                <a:solidFill>
                  <a:schemeClr val="bg1"/>
                </a:solidFill>
                <a:effectLst/>
                <a:latin typeface="Calibri" pitchFamily="34" charset="0"/>
                <a:ea typeface="ＭＳ Ｐゴシック" pitchFamily="34" charset="-128"/>
                <a:cs typeface="Calibri" panose="020F0502020204030204" pitchFamily="34" charset="0"/>
              </a:rPr>
              <a:t>Amsmerom</a:t>
            </a:r>
            <a:r>
              <a:rPr lang="en-GB" sz="1000" dirty="0">
                <a:solidFill>
                  <a:schemeClr val="bg1"/>
                </a:solidFill>
                <a:effectLst/>
                <a:latin typeface="Calibri" pitchFamily="34" charset="0"/>
                <a:ea typeface="ＭＳ Ｐゴシック" pitchFamily="34" charset="-128"/>
                <a:cs typeface="Calibri" panose="020F0502020204030204" pitchFamily="34" charset="0"/>
              </a:rPr>
              <a:t> and Jacobsen (1993) EPSL, 115, 245-256</a:t>
            </a:r>
          </a:p>
          <a:p>
            <a:pPr marL="88900" indent="-88900" algn="l">
              <a:defRPr/>
            </a:pPr>
            <a:r>
              <a:rPr lang="en-GB" sz="1000" dirty="0">
                <a:solidFill>
                  <a:schemeClr val="bg1"/>
                </a:solidFill>
                <a:effectLst/>
                <a:latin typeface="Calibri" pitchFamily="34" charset="0"/>
                <a:ea typeface="ＭＳ Ｐゴシック" pitchFamily="34" charset="-128"/>
                <a:cs typeface="Calibri" panose="020F0502020204030204" pitchFamily="34" charset="0"/>
              </a:rPr>
              <a:t>Anderson (1998) Proc. Natl. Acad. Sci., 95, 4822-4827</a:t>
            </a:r>
          </a:p>
          <a:p>
            <a:pPr marL="88900" indent="-88900" algn="l">
              <a:defRPr/>
            </a:pPr>
            <a:r>
              <a:rPr lang="en-GB" sz="1000" dirty="0" err="1">
                <a:solidFill>
                  <a:schemeClr val="bg1"/>
                </a:solidFill>
                <a:effectLst/>
                <a:latin typeface="Calibri" pitchFamily="34" charset="0"/>
                <a:ea typeface="ＭＳ Ｐゴシック" pitchFamily="34" charset="-128"/>
                <a:cs typeface="Calibri" panose="020F0502020204030204" pitchFamily="34" charset="0"/>
              </a:rPr>
              <a:t>Badford</a:t>
            </a:r>
            <a:r>
              <a:rPr lang="en-GB" sz="1000" dirty="0">
                <a:solidFill>
                  <a:schemeClr val="bg1"/>
                </a:solidFill>
                <a:effectLst/>
                <a:latin typeface="Calibri" pitchFamily="34" charset="0"/>
                <a:ea typeface="ＭＳ Ｐゴシック" pitchFamily="34" charset="-128"/>
                <a:cs typeface="Calibri" panose="020F0502020204030204" pitchFamily="34" charset="0"/>
              </a:rPr>
              <a:t> et al. (1999) J. </a:t>
            </a:r>
            <a:r>
              <a:rPr lang="en-GB" sz="1000" dirty="0" err="1">
                <a:solidFill>
                  <a:schemeClr val="bg1"/>
                </a:solidFill>
                <a:effectLst/>
                <a:latin typeface="Calibri" pitchFamily="34" charset="0"/>
                <a:ea typeface="ＭＳ Ｐゴシック" pitchFamily="34" charset="-128"/>
                <a:cs typeface="Calibri" panose="020F0502020204030204" pitchFamily="34" charset="0"/>
              </a:rPr>
              <a:t>Geophys</a:t>
            </a:r>
            <a:r>
              <a:rPr lang="en-GB" sz="1000" dirty="0">
                <a:solidFill>
                  <a:schemeClr val="bg1"/>
                </a:solidFill>
                <a:effectLst/>
                <a:latin typeface="Calibri" pitchFamily="34" charset="0"/>
                <a:ea typeface="ＭＳ Ｐゴシック" pitchFamily="34" charset="-128"/>
                <a:cs typeface="Calibri" panose="020F0502020204030204" pitchFamily="34" charset="0"/>
              </a:rPr>
              <a:t>. Res., 104, 29509-29527</a:t>
            </a:r>
          </a:p>
          <a:p>
            <a:pPr marL="88900" indent="-88900" algn="l">
              <a:defRPr/>
            </a:pPr>
            <a:r>
              <a:rPr lang="en-GB" sz="1000" dirty="0" err="1">
                <a:solidFill>
                  <a:schemeClr val="bg1"/>
                </a:solidFill>
                <a:effectLst/>
                <a:latin typeface="Calibri" pitchFamily="34" charset="0"/>
                <a:ea typeface="ＭＳ Ｐゴシック" pitchFamily="34" charset="-128"/>
                <a:cs typeface="Calibri" panose="020F0502020204030204" pitchFamily="34" charset="0"/>
              </a:rPr>
              <a:t>Ballentine</a:t>
            </a:r>
            <a:r>
              <a:rPr lang="en-GB" sz="1000" dirty="0">
                <a:solidFill>
                  <a:schemeClr val="bg1"/>
                </a:solidFill>
                <a:effectLst/>
                <a:latin typeface="Calibri" pitchFamily="34" charset="0"/>
                <a:ea typeface="ＭＳ Ｐゴシック" pitchFamily="34" charset="-128"/>
                <a:cs typeface="Calibri" panose="020F0502020204030204" pitchFamily="34" charset="0"/>
              </a:rPr>
              <a:t> (2012) Nature, 486, 40-41</a:t>
            </a:r>
          </a:p>
          <a:p>
            <a:pPr marL="88900" indent="-88900" algn="l">
              <a:defRPr/>
            </a:pPr>
            <a:r>
              <a:rPr lang="en-GB" altLang="ja-JP" sz="1000" dirty="0" err="1">
                <a:solidFill>
                  <a:schemeClr val="bg1"/>
                </a:solidFill>
                <a:effectLst/>
                <a:latin typeface="Calibri" pitchFamily="34" charset="0"/>
                <a:cs typeface="Calibri" panose="020F0502020204030204" pitchFamily="34" charset="0"/>
              </a:rPr>
              <a:t>Bouvier</a:t>
            </a:r>
            <a:r>
              <a:rPr lang="en-GB" altLang="ja-JP" sz="1000" dirty="0">
                <a:solidFill>
                  <a:schemeClr val="bg1"/>
                </a:solidFill>
                <a:effectLst/>
                <a:latin typeface="Calibri" pitchFamily="34" charset="0"/>
                <a:cs typeface="Calibri" panose="020F0502020204030204" pitchFamily="34" charset="0"/>
              </a:rPr>
              <a:t> and </a:t>
            </a:r>
            <a:r>
              <a:rPr lang="en-GB" altLang="ja-JP" sz="1000" dirty="0" err="1">
                <a:solidFill>
                  <a:schemeClr val="bg1"/>
                </a:solidFill>
                <a:effectLst/>
                <a:latin typeface="Calibri" pitchFamily="34" charset="0"/>
                <a:cs typeface="Calibri" panose="020F0502020204030204" pitchFamily="34" charset="0"/>
              </a:rPr>
              <a:t>Wadhwa</a:t>
            </a:r>
            <a:r>
              <a:rPr lang="en-GB" altLang="ja-JP" sz="1000" dirty="0">
                <a:solidFill>
                  <a:schemeClr val="bg1"/>
                </a:solidFill>
                <a:effectLst/>
                <a:latin typeface="Calibri" pitchFamily="34" charset="0"/>
                <a:cs typeface="Calibri" panose="020F0502020204030204" pitchFamily="34" charset="0"/>
              </a:rPr>
              <a:t> (2010) Nature Geosci., 3, 637-641 </a:t>
            </a:r>
          </a:p>
          <a:p>
            <a:pPr marL="88900" indent="-88900" algn="l">
              <a:defRPr/>
            </a:pPr>
            <a:r>
              <a:rPr lang="en-GB" altLang="ja-JP" sz="1000" dirty="0">
                <a:solidFill>
                  <a:schemeClr val="bg1"/>
                </a:solidFill>
                <a:effectLst/>
                <a:latin typeface="Calibri" pitchFamily="34" charset="0"/>
                <a:cs typeface="Calibri" panose="020F0502020204030204" pitchFamily="34" charset="0"/>
              </a:rPr>
              <a:t>Camp (2013) GGA Spec. P. 497, 181-199</a:t>
            </a:r>
          </a:p>
          <a:p>
            <a:pPr marL="88900" indent="-88900" algn="l">
              <a:defRPr/>
            </a:pPr>
            <a:r>
              <a:rPr lang="en-GB" sz="1000" dirty="0">
                <a:solidFill>
                  <a:schemeClr val="bg1"/>
                </a:solidFill>
                <a:effectLst/>
                <a:latin typeface="Calibri" pitchFamily="34" charset="0"/>
                <a:cs typeface="Calibri" panose="020F0502020204030204" pitchFamily="34" charset="0"/>
              </a:rPr>
              <a:t>Carroll and Draper (1994) Chem. Geol., 117, 37-56</a:t>
            </a:r>
            <a:endParaRPr lang="en-GB" sz="1000" baseline="-25000" dirty="0">
              <a:solidFill>
                <a:schemeClr val="bg1"/>
              </a:solidFill>
              <a:effectLst/>
              <a:latin typeface="Calibri" pitchFamily="34" charset="0"/>
              <a:cs typeface="Calibri" panose="020F0502020204030204" pitchFamily="34" charset="0"/>
            </a:endParaRPr>
          </a:p>
          <a:p>
            <a:pPr marL="88900" indent="-88900" algn="l">
              <a:defRPr/>
            </a:pPr>
            <a:r>
              <a:rPr lang="en-GB" sz="1000" dirty="0" err="1">
                <a:solidFill>
                  <a:schemeClr val="bg1"/>
                </a:solidFill>
                <a:effectLst/>
                <a:latin typeface="Calibri" pitchFamily="34" charset="0"/>
                <a:cs typeface="Calibri" panose="020F0502020204030204" pitchFamily="34" charset="0"/>
              </a:rPr>
              <a:t>Chauvel</a:t>
            </a:r>
            <a:r>
              <a:rPr lang="en-GB" sz="1000" dirty="0">
                <a:solidFill>
                  <a:schemeClr val="bg1"/>
                </a:solidFill>
                <a:effectLst/>
                <a:latin typeface="Calibri" pitchFamily="34" charset="0"/>
                <a:cs typeface="Calibri" panose="020F0502020204030204" pitchFamily="34" charset="0"/>
              </a:rPr>
              <a:t> et al. (1992) Earth Planet. Sci. Lett., 110, 99-119</a:t>
            </a:r>
          </a:p>
          <a:p>
            <a:pPr marL="88900" indent="-88900" algn="l">
              <a:defRPr/>
            </a:pPr>
            <a:r>
              <a:rPr lang="it-IT" sz="1000" dirty="0">
                <a:solidFill>
                  <a:schemeClr val="bg1"/>
                </a:solidFill>
                <a:effectLst/>
                <a:latin typeface="Calibri" pitchFamily="34" charset="0"/>
                <a:cs typeface="Calibri" panose="020F0502020204030204" pitchFamily="34" charset="0"/>
              </a:rPr>
              <a:t>Dalton </a:t>
            </a:r>
            <a:r>
              <a:rPr lang="it-IT" sz="1000" dirty="0" err="1">
                <a:solidFill>
                  <a:schemeClr val="bg1"/>
                </a:solidFill>
                <a:effectLst/>
                <a:latin typeface="Calibri" pitchFamily="34" charset="0"/>
                <a:cs typeface="Calibri" panose="020F0502020204030204" pitchFamily="34" charset="0"/>
              </a:rPr>
              <a:t>et</a:t>
            </a:r>
            <a:r>
              <a:rPr lang="it-IT" sz="1000" dirty="0">
                <a:solidFill>
                  <a:schemeClr val="bg1"/>
                </a:solidFill>
                <a:effectLst/>
                <a:latin typeface="Calibri" pitchFamily="34" charset="0"/>
                <a:cs typeface="Calibri" panose="020F0502020204030204" pitchFamily="34" charset="0"/>
              </a:rPr>
              <a:t> al. 2022 (G3, 23, e2021GC010324)</a:t>
            </a:r>
            <a:endParaRPr lang="en-GB" sz="1000" dirty="0">
              <a:solidFill>
                <a:schemeClr val="bg1"/>
              </a:solidFill>
              <a:effectLst/>
              <a:latin typeface="Calibri" pitchFamily="34" charset="0"/>
              <a:cs typeface="Calibri" panose="020F0502020204030204" pitchFamily="34" charset="0"/>
            </a:endParaRPr>
          </a:p>
          <a:p>
            <a:pPr algn="l"/>
            <a:r>
              <a:rPr lang="en-GB" altLang="ja-JP" sz="1000" dirty="0">
                <a:solidFill>
                  <a:schemeClr val="bg1"/>
                </a:solidFill>
                <a:effectLst/>
                <a:latin typeface="Calibri" pitchFamily="34" charset="0"/>
                <a:ea typeface="ＭＳ Ｐゴシック" pitchFamily="34" charset="-128"/>
                <a:cs typeface="Calibri" panose="020F0502020204030204" pitchFamily="34" charset="0"/>
              </a:rPr>
              <a:t>Day et al. (2022) Chem. Geol., </a:t>
            </a:r>
            <a:r>
              <a:rPr lang="it-IT" altLang="ja-JP" sz="1000" dirty="0">
                <a:solidFill>
                  <a:schemeClr val="bg1"/>
                </a:solidFill>
                <a:effectLst/>
                <a:latin typeface="Calibri" pitchFamily="34" charset="0"/>
                <a:ea typeface="ＭＳ Ｐゴシック" pitchFamily="34" charset="-128"/>
                <a:cs typeface="Calibri" panose="020F0502020204030204" pitchFamily="34" charset="0"/>
              </a:rPr>
              <a:t>587, </a:t>
            </a:r>
            <a:r>
              <a:rPr lang="it-IT" sz="1000" dirty="0">
                <a:solidFill>
                  <a:schemeClr val="bg1"/>
                </a:solidFill>
                <a:effectLst/>
                <a:latin typeface="Calibri" panose="020F0502020204030204" pitchFamily="34" charset="0"/>
                <a:cs typeface="Calibri" panose="020F0502020204030204" pitchFamily="34" charset="0"/>
              </a:rPr>
              <a:t>120626</a:t>
            </a:r>
          </a:p>
          <a:p>
            <a:pPr algn="l"/>
            <a:r>
              <a:rPr lang="it-IT" sz="1000" dirty="0">
                <a:solidFill>
                  <a:schemeClr val="bg1"/>
                </a:solidFill>
                <a:effectLst/>
                <a:latin typeface="Calibri" panose="020F0502020204030204" pitchFamily="34" charset="0"/>
                <a:cs typeface="Calibri" panose="020F0502020204030204" pitchFamily="34" charset="0"/>
              </a:rPr>
              <a:t>Dey et al. (2024) J. </a:t>
            </a:r>
            <a:r>
              <a:rPr lang="it-IT" sz="1000" dirty="0" err="1">
                <a:solidFill>
                  <a:schemeClr val="bg1"/>
                </a:solidFill>
                <a:effectLst/>
                <a:latin typeface="Calibri" panose="020F0502020204030204" pitchFamily="34" charset="0"/>
                <a:cs typeface="Calibri" panose="020F0502020204030204" pitchFamily="34" charset="0"/>
              </a:rPr>
              <a:t>Petrol</a:t>
            </a:r>
            <a:r>
              <a:rPr lang="it-IT" sz="1000" dirty="0">
                <a:solidFill>
                  <a:schemeClr val="bg1"/>
                </a:solidFill>
                <a:effectLst/>
                <a:latin typeface="Calibri" panose="020F0502020204030204" pitchFamily="34" charset="0"/>
                <a:cs typeface="Calibri" panose="020F0502020204030204" pitchFamily="34" charset="0"/>
              </a:rPr>
              <a:t>., 65, egae104</a:t>
            </a:r>
          </a:p>
          <a:p>
            <a:pPr algn="l"/>
            <a:r>
              <a:rPr lang="it-IT" sz="1000" dirty="0">
                <a:solidFill>
                  <a:schemeClr val="bg1"/>
                </a:solidFill>
                <a:effectLst/>
                <a:latin typeface="Calibri" panose="020F0502020204030204" pitchFamily="34" charset="0"/>
                <a:ea typeface="ＭＳ Ｐゴシック" pitchFamily="34" charset="-128"/>
                <a:cs typeface="Calibri" panose="020F0502020204030204" pitchFamily="34" charset="0"/>
              </a:rPr>
              <a:t>Davies (1984) J. Geophys. Res., 89, 6017-6040</a:t>
            </a:r>
            <a:endParaRPr lang="en-GB" sz="1000" dirty="0">
              <a:solidFill>
                <a:schemeClr val="bg1"/>
              </a:solidFill>
              <a:effectLst/>
              <a:latin typeface="Calibri" pitchFamily="34" charset="0"/>
              <a:ea typeface="ＭＳ Ｐゴシック" pitchFamily="34" charset="-128"/>
              <a:cs typeface="Calibri" panose="020F0502020204030204" pitchFamily="34" charset="0"/>
            </a:endParaRPr>
          </a:p>
          <a:p>
            <a:pPr marL="88900" indent="-88900" algn="l">
              <a:defRPr/>
            </a:pPr>
            <a:r>
              <a:rPr lang="en-GB" altLang="ja-JP" sz="1000" dirty="0" err="1">
                <a:solidFill>
                  <a:schemeClr val="bg1"/>
                </a:solidFill>
                <a:effectLst/>
                <a:latin typeface="Calibri" pitchFamily="34" charset="0"/>
                <a:ea typeface="ＭＳ Ｐゴシック" pitchFamily="34" charset="-128"/>
                <a:cs typeface="Calibri" panose="020F0502020204030204" pitchFamily="34" charset="0"/>
              </a:rPr>
              <a:t>Doucelance</a:t>
            </a:r>
            <a:r>
              <a:rPr lang="en-GB" altLang="ja-JP" sz="1000" dirty="0">
                <a:solidFill>
                  <a:schemeClr val="bg1"/>
                </a:solidFill>
                <a:effectLst/>
                <a:latin typeface="Calibri" pitchFamily="34" charset="0"/>
                <a:ea typeface="ＭＳ Ｐゴシック" pitchFamily="34" charset="-128"/>
                <a:cs typeface="Calibri" panose="020F0502020204030204" pitchFamily="34" charset="0"/>
              </a:rPr>
              <a:t> et al. (2010) </a:t>
            </a:r>
            <a:r>
              <a:rPr lang="en-GB" altLang="ja-JP" sz="1000" dirty="0" err="1">
                <a:solidFill>
                  <a:schemeClr val="bg1"/>
                </a:solidFill>
                <a:effectLst/>
                <a:latin typeface="Calibri" pitchFamily="34" charset="0"/>
                <a:ea typeface="ＭＳ Ｐゴシック" pitchFamily="34" charset="-128"/>
                <a:cs typeface="Calibri" panose="020F0502020204030204" pitchFamily="34" charset="0"/>
              </a:rPr>
              <a:t>Geochim</a:t>
            </a:r>
            <a:r>
              <a:rPr lang="en-GB" altLang="ja-JP" sz="1000" dirty="0">
                <a:solidFill>
                  <a:schemeClr val="bg1"/>
                </a:solidFill>
                <a:effectLst/>
                <a:latin typeface="Calibri" pitchFamily="34" charset="0"/>
                <a:ea typeface="ＭＳ Ｐゴシック" pitchFamily="34" charset="-128"/>
                <a:cs typeface="Calibri" panose="020F0502020204030204" pitchFamily="34" charset="0"/>
              </a:rPr>
              <a:t>. </a:t>
            </a:r>
            <a:r>
              <a:rPr lang="en-GB" altLang="ja-JP" sz="1000" dirty="0" err="1">
                <a:solidFill>
                  <a:schemeClr val="bg1"/>
                </a:solidFill>
                <a:effectLst/>
                <a:latin typeface="Calibri" pitchFamily="34" charset="0"/>
                <a:ea typeface="ＭＳ Ｐゴシック" pitchFamily="34" charset="-128"/>
                <a:cs typeface="Calibri" panose="020F0502020204030204" pitchFamily="34" charset="0"/>
              </a:rPr>
              <a:t>Cosmochim</a:t>
            </a:r>
            <a:r>
              <a:rPr lang="en-GB" altLang="ja-JP" sz="1000" dirty="0">
                <a:solidFill>
                  <a:schemeClr val="bg1"/>
                </a:solidFill>
                <a:effectLst/>
                <a:latin typeface="Calibri" pitchFamily="34" charset="0"/>
                <a:ea typeface="ＭＳ Ｐゴシック" pitchFamily="34" charset="-128"/>
                <a:cs typeface="Calibri" panose="020F0502020204030204" pitchFamily="34" charset="0"/>
              </a:rPr>
              <a:t>. </a:t>
            </a:r>
            <a:r>
              <a:rPr lang="en-GB" altLang="ja-JP" sz="1000" dirty="0" err="1">
                <a:solidFill>
                  <a:schemeClr val="bg1"/>
                </a:solidFill>
                <a:effectLst/>
                <a:latin typeface="Calibri" pitchFamily="34" charset="0"/>
                <a:ea typeface="ＭＳ Ｐゴシック" pitchFamily="34" charset="-128"/>
                <a:cs typeface="Calibri" panose="020F0502020204030204" pitchFamily="34" charset="0"/>
              </a:rPr>
              <a:t>Acta</a:t>
            </a:r>
            <a:r>
              <a:rPr lang="en-GB" altLang="ja-JP" sz="1000" dirty="0">
                <a:solidFill>
                  <a:schemeClr val="bg1"/>
                </a:solidFill>
                <a:effectLst/>
                <a:latin typeface="Calibri" pitchFamily="34" charset="0"/>
                <a:ea typeface="ＭＳ Ｐゴシック" pitchFamily="34" charset="-128"/>
                <a:cs typeface="Calibri" panose="020F0502020204030204" pitchFamily="34" charset="0"/>
              </a:rPr>
              <a:t>, 74, 7261-7282</a:t>
            </a:r>
          </a:p>
          <a:p>
            <a:pPr marL="88900" indent="-88900" algn="l">
              <a:defRPr/>
            </a:pPr>
            <a:r>
              <a:rPr lang="it-IT" sz="1000" dirty="0">
                <a:solidFill>
                  <a:schemeClr val="bg1"/>
                </a:solidFill>
                <a:effectLst>
                  <a:outerShdw blurRad="38100" dist="38100" dir="2700000" algn="tl">
                    <a:srgbClr val="000000"/>
                  </a:outerShdw>
                </a:effectLst>
                <a:latin typeface="Calibri" pitchFamily="34" charset="0"/>
                <a:ea typeface="ＭＳ Ｐゴシック" pitchFamily="34" charset="-128"/>
              </a:rPr>
              <a:t>Gibson et al. (2024) </a:t>
            </a:r>
            <a:r>
              <a:rPr lang="it-IT" sz="1000" dirty="0" err="1">
                <a:solidFill>
                  <a:schemeClr val="bg1"/>
                </a:solidFill>
                <a:effectLst>
                  <a:outerShdw blurRad="38100" dist="38100" dir="2700000" algn="tl">
                    <a:srgbClr val="000000"/>
                  </a:outerShdw>
                </a:effectLst>
                <a:latin typeface="Calibri" pitchFamily="34" charset="0"/>
                <a:ea typeface="ＭＳ Ｐゴシック" pitchFamily="34" charset="-128"/>
              </a:rPr>
              <a:t>Geochim</a:t>
            </a:r>
            <a:r>
              <a:rPr lang="it-IT" sz="1000" dirty="0">
                <a:solidFill>
                  <a:schemeClr val="bg1"/>
                </a:solidFill>
                <a:effectLst>
                  <a:outerShdw blurRad="38100" dist="38100" dir="2700000" algn="tl">
                    <a:srgbClr val="000000"/>
                  </a:outerShdw>
                </a:effectLst>
                <a:latin typeface="Calibri" pitchFamily="34" charset="0"/>
                <a:ea typeface="ＭＳ Ｐゴシック" pitchFamily="34" charset="-128"/>
              </a:rPr>
              <a:t>. </a:t>
            </a:r>
            <a:r>
              <a:rPr lang="it-IT" sz="1000" dirty="0" err="1">
                <a:solidFill>
                  <a:schemeClr val="bg1"/>
                </a:solidFill>
                <a:effectLst>
                  <a:outerShdw blurRad="38100" dist="38100" dir="2700000" algn="tl">
                    <a:srgbClr val="000000"/>
                  </a:outerShdw>
                </a:effectLst>
                <a:latin typeface="Calibri" pitchFamily="34" charset="0"/>
                <a:ea typeface="ＭＳ Ｐゴシック" pitchFamily="34" charset="-128"/>
              </a:rPr>
              <a:t>Cosmochim</a:t>
            </a:r>
            <a:r>
              <a:rPr lang="it-IT" sz="1000" dirty="0">
                <a:solidFill>
                  <a:schemeClr val="bg1"/>
                </a:solidFill>
                <a:effectLst>
                  <a:outerShdw blurRad="38100" dist="38100" dir="2700000" algn="tl">
                    <a:srgbClr val="000000"/>
                  </a:outerShdw>
                </a:effectLst>
                <a:latin typeface="Calibri" pitchFamily="34" charset="0"/>
                <a:ea typeface="ＭＳ Ｐゴシック" pitchFamily="34" charset="-128"/>
              </a:rPr>
              <a:t>. Acta, 384, 44-64</a:t>
            </a:r>
          </a:p>
          <a:p>
            <a:pPr marL="88900" indent="-88900" algn="l">
              <a:defRPr/>
            </a:pPr>
            <a:r>
              <a:rPr lang="en-GB" altLang="ja-JP" sz="1000" dirty="0">
                <a:solidFill>
                  <a:schemeClr val="bg1"/>
                </a:solidFill>
                <a:effectLst/>
                <a:latin typeface="Calibri" pitchFamily="34" charset="0"/>
                <a:cs typeface="Calibri" panose="020F0502020204030204" pitchFamily="34" charset="0"/>
              </a:rPr>
              <a:t>Hallis et al. (2014) Science, 350, 795-797</a:t>
            </a:r>
          </a:p>
          <a:p>
            <a:pPr marL="88900" indent="-88900" algn="l">
              <a:defRPr/>
            </a:pPr>
            <a:r>
              <a:rPr lang="en-GB" altLang="ja-JP" sz="1000" dirty="0" err="1">
                <a:solidFill>
                  <a:schemeClr val="bg1"/>
                </a:solidFill>
                <a:effectLst/>
                <a:latin typeface="Calibri" pitchFamily="34" charset="0"/>
                <a:ea typeface="ＭＳ Ｐゴシック" pitchFamily="34" charset="-128"/>
                <a:cs typeface="Calibri" panose="020F0502020204030204" pitchFamily="34" charset="0"/>
              </a:rPr>
              <a:t>Hanyu</a:t>
            </a:r>
            <a:r>
              <a:rPr lang="en-GB" altLang="ja-JP" sz="1000" dirty="0">
                <a:solidFill>
                  <a:schemeClr val="bg1"/>
                </a:solidFill>
                <a:effectLst/>
                <a:latin typeface="Calibri" pitchFamily="34" charset="0"/>
                <a:ea typeface="ＭＳ Ｐゴシック" pitchFamily="34" charset="-128"/>
                <a:cs typeface="Calibri" panose="020F0502020204030204" pitchFamily="34" charset="0"/>
              </a:rPr>
              <a:t> et al (2005) Chem. Geol., 214, 135-155</a:t>
            </a:r>
          </a:p>
          <a:p>
            <a:pPr marL="88900" indent="-88900" algn="l">
              <a:defRPr/>
            </a:pPr>
            <a:r>
              <a:rPr lang="en-GB" altLang="ja-JP" sz="1000" dirty="0">
                <a:solidFill>
                  <a:schemeClr val="bg1"/>
                </a:solidFill>
                <a:effectLst/>
                <a:latin typeface="Calibri" pitchFamily="34" charset="0"/>
                <a:ea typeface="ＭＳ Ｐゴシック" pitchFamily="34" charset="-128"/>
                <a:cs typeface="Calibri" panose="020F0502020204030204" pitchFamily="34" charset="0"/>
              </a:rPr>
              <a:t>Hart (1984) Nature, 309, 753-757</a:t>
            </a:r>
          </a:p>
          <a:p>
            <a:pPr marL="88900" indent="-88900" algn="l">
              <a:defRPr/>
            </a:pPr>
            <a:r>
              <a:rPr lang="en-GB" altLang="ja-JP" sz="1000" dirty="0">
                <a:solidFill>
                  <a:schemeClr val="bg1"/>
                </a:solidFill>
                <a:effectLst/>
                <a:latin typeface="Calibri" pitchFamily="34" charset="0"/>
                <a:cs typeface="Calibri" panose="020F0502020204030204" pitchFamily="34" charset="0"/>
              </a:rPr>
              <a:t>Hemming and MacLennan (2001) EPSL, 184, 489-503</a:t>
            </a:r>
          </a:p>
          <a:p>
            <a:pPr marL="88900" indent="-88900" algn="l">
              <a:defRPr/>
            </a:pPr>
            <a:r>
              <a:rPr lang="en-GB" altLang="ja-JP" sz="1000" dirty="0">
                <a:solidFill>
                  <a:schemeClr val="bg1"/>
                </a:solidFill>
                <a:effectLst/>
                <a:latin typeface="Calibri" pitchFamily="34" charset="0"/>
                <a:cs typeface="Calibri" panose="020F0502020204030204" pitchFamily="34" charset="0"/>
              </a:rPr>
              <a:t>Hilton et al. (2011) </a:t>
            </a:r>
            <a:r>
              <a:rPr lang="en-GB" altLang="ja-JP" sz="1000" dirty="0" err="1">
                <a:solidFill>
                  <a:schemeClr val="bg1"/>
                </a:solidFill>
                <a:effectLst/>
                <a:latin typeface="Calibri" pitchFamily="34" charset="0"/>
                <a:cs typeface="Calibri" panose="020F0502020204030204" pitchFamily="34" charset="0"/>
              </a:rPr>
              <a:t>Geophys</a:t>
            </a:r>
            <a:r>
              <a:rPr lang="en-GB" altLang="ja-JP" sz="1000" dirty="0">
                <a:solidFill>
                  <a:schemeClr val="bg1"/>
                </a:solidFill>
                <a:effectLst/>
                <a:latin typeface="Calibri" pitchFamily="34" charset="0"/>
                <a:cs typeface="Calibri" panose="020F0502020204030204" pitchFamily="34" charset="0"/>
              </a:rPr>
              <a:t>. Res. Lett., 38, </a:t>
            </a:r>
            <a:r>
              <a:rPr lang="en-US" altLang="ja-JP" sz="1000" dirty="0">
                <a:solidFill>
                  <a:schemeClr val="bg1"/>
                </a:solidFill>
                <a:effectLst/>
                <a:latin typeface="Calibri" pitchFamily="34" charset="0"/>
                <a:cs typeface="Calibri" panose="020F0502020204030204" pitchFamily="34" charset="0"/>
              </a:rPr>
              <a:t>doi:10.1029/2011GL049589</a:t>
            </a:r>
          </a:p>
          <a:p>
            <a:pPr marL="88900" indent="-88900" algn="l">
              <a:defRPr/>
            </a:pPr>
            <a:r>
              <a:rPr lang="en-GB" sz="1000" dirty="0">
                <a:solidFill>
                  <a:schemeClr val="bg1"/>
                </a:solidFill>
                <a:effectLst/>
                <a:latin typeface="Calibri" pitchFamily="34" charset="0"/>
                <a:cs typeface="Calibri" panose="020F0502020204030204" pitchFamily="34" charset="0"/>
              </a:rPr>
              <a:t>Hilton et al. (2022) </a:t>
            </a:r>
            <a:r>
              <a:rPr lang="en-GB" sz="1000" dirty="0" err="1">
                <a:solidFill>
                  <a:schemeClr val="bg1"/>
                </a:solidFill>
                <a:effectLst/>
                <a:latin typeface="Calibri" pitchFamily="34" charset="0"/>
                <a:cs typeface="Calibri" panose="020F0502020204030204" pitchFamily="34" charset="0"/>
              </a:rPr>
              <a:t>Geochim</a:t>
            </a:r>
            <a:r>
              <a:rPr lang="en-GB" sz="1000" dirty="0">
                <a:solidFill>
                  <a:schemeClr val="bg1"/>
                </a:solidFill>
                <a:effectLst/>
                <a:latin typeface="Calibri" pitchFamily="34" charset="0"/>
                <a:cs typeface="Calibri" panose="020F0502020204030204" pitchFamily="34" charset="0"/>
              </a:rPr>
              <a:t>. </a:t>
            </a:r>
            <a:r>
              <a:rPr lang="en-GB" sz="1000" dirty="0" err="1">
                <a:solidFill>
                  <a:schemeClr val="bg1"/>
                </a:solidFill>
                <a:effectLst/>
                <a:latin typeface="Calibri" pitchFamily="34" charset="0"/>
                <a:cs typeface="Calibri" panose="020F0502020204030204" pitchFamily="34" charset="0"/>
              </a:rPr>
              <a:t>Cosmochim</a:t>
            </a:r>
            <a:r>
              <a:rPr lang="en-GB" sz="1000" dirty="0">
                <a:solidFill>
                  <a:schemeClr val="bg1"/>
                </a:solidFill>
                <a:effectLst/>
                <a:latin typeface="Calibri" pitchFamily="34" charset="0"/>
                <a:cs typeface="Calibri" panose="020F0502020204030204" pitchFamily="34" charset="0"/>
              </a:rPr>
              <a:t>. </a:t>
            </a:r>
            <a:r>
              <a:rPr lang="en-GB" sz="1000" dirty="0" err="1">
                <a:solidFill>
                  <a:schemeClr val="bg1"/>
                </a:solidFill>
                <a:effectLst/>
                <a:latin typeface="Calibri" pitchFamily="34" charset="0"/>
                <a:cs typeface="Calibri" panose="020F0502020204030204" pitchFamily="34" charset="0"/>
              </a:rPr>
              <a:t>Acta</a:t>
            </a:r>
            <a:r>
              <a:rPr lang="en-GB" sz="1000" dirty="0">
                <a:solidFill>
                  <a:schemeClr val="bg1"/>
                </a:solidFill>
                <a:effectLst/>
                <a:latin typeface="Calibri" pitchFamily="34" charset="0"/>
                <a:cs typeface="Calibri" panose="020F0502020204030204" pitchFamily="34" charset="0"/>
              </a:rPr>
              <a:t>, 318, 112-125</a:t>
            </a:r>
            <a:endParaRPr lang="en-US" altLang="ja-JP" sz="1000" dirty="0">
              <a:solidFill>
                <a:schemeClr val="bg1"/>
              </a:solidFill>
              <a:effectLst/>
              <a:latin typeface="Calibri" pitchFamily="34" charset="0"/>
              <a:cs typeface="Calibri" panose="020F0502020204030204" pitchFamily="34" charset="0"/>
            </a:endParaRPr>
          </a:p>
          <a:p>
            <a:pPr marL="88900" indent="-88900" algn="l">
              <a:defRPr/>
            </a:pPr>
            <a:r>
              <a:rPr lang="en-GB" sz="1000" dirty="0">
                <a:solidFill>
                  <a:schemeClr val="bg1"/>
                </a:solidFill>
                <a:effectLst/>
                <a:latin typeface="Calibri" pitchFamily="34" charset="0"/>
                <a:cs typeface="Calibri" panose="020F0502020204030204" pitchFamily="34" charset="0"/>
              </a:rPr>
              <a:t>Hofmann (2004) In: Treatise on Geochemistry Vol. 2, 61-101</a:t>
            </a:r>
          </a:p>
          <a:p>
            <a:pPr marL="88900" indent="-88900" algn="l">
              <a:defRPr/>
            </a:pPr>
            <a:r>
              <a:rPr lang="it-IT" sz="1000" dirty="0" err="1">
                <a:solidFill>
                  <a:schemeClr val="bg1"/>
                </a:solidFill>
                <a:effectLst/>
                <a:latin typeface="Calibri" pitchFamily="34" charset="0"/>
                <a:ea typeface="ＭＳ Ｐゴシック" pitchFamily="34" charset="-128"/>
              </a:rPr>
              <a:t>Horton</a:t>
            </a:r>
            <a:r>
              <a:rPr lang="it-IT" sz="1000" dirty="0">
                <a:solidFill>
                  <a:schemeClr val="bg1"/>
                </a:solidFill>
                <a:effectLst/>
                <a:latin typeface="Calibri" pitchFamily="34" charset="0"/>
                <a:ea typeface="ＭＳ Ｐゴシック" pitchFamily="34" charset="-128"/>
              </a:rPr>
              <a:t> et al. (2023) Nature, 623, 90-94</a:t>
            </a:r>
          </a:p>
          <a:p>
            <a:pPr marL="88900" indent="-88900" algn="l">
              <a:defRPr/>
            </a:pPr>
            <a:r>
              <a:rPr lang="en-GB" sz="1000" dirty="0">
                <a:solidFill>
                  <a:schemeClr val="bg1"/>
                </a:solidFill>
                <a:effectLst/>
                <a:latin typeface="Calibri" pitchFamily="34" charset="0"/>
                <a:ea typeface="ＭＳ Ｐゴシック" pitchFamily="34" charset="-128"/>
                <a:cs typeface="Calibri" panose="020F0502020204030204" pitchFamily="34" charset="0"/>
              </a:rPr>
              <a:t>Jackson and </a:t>
            </a:r>
            <a:r>
              <a:rPr lang="en-GB" sz="1000" dirty="0" err="1">
                <a:solidFill>
                  <a:schemeClr val="bg1"/>
                </a:solidFill>
                <a:effectLst/>
                <a:latin typeface="Calibri" pitchFamily="34" charset="0"/>
                <a:ea typeface="ＭＳ Ｐゴシック" pitchFamily="34" charset="-128"/>
                <a:cs typeface="Calibri" panose="020F0502020204030204" pitchFamily="34" charset="0"/>
              </a:rPr>
              <a:t>Jellinek</a:t>
            </a:r>
            <a:r>
              <a:rPr lang="en-GB" sz="1000" dirty="0">
                <a:solidFill>
                  <a:schemeClr val="bg1"/>
                </a:solidFill>
                <a:effectLst/>
                <a:latin typeface="Calibri" pitchFamily="34" charset="0"/>
                <a:ea typeface="ＭＳ Ｐゴシック" pitchFamily="34" charset="-128"/>
                <a:cs typeface="Calibri" panose="020F0502020204030204" pitchFamily="34" charset="0"/>
              </a:rPr>
              <a:t> (2013) Geochem. </a:t>
            </a:r>
            <a:r>
              <a:rPr lang="en-GB" sz="1000" dirty="0" err="1">
                <a:solidFill>
                  <a:schemeClr val="bg1"/>
                </a:solidFill>
                <a:effectLst/>
                <a:latin typeface="Calibri" pitchFamily="34" charset="0"/>
                <a:ea typeface="ＭＳ Ｐゴシック" pitchFamily="34" charset="-128"/>
                <a:cs typeface="Calibri" panose="020F0502020204030204" pitchFamily="34" charset="0"/>
              </a:rPr>
              <a:t>Geophys</a:t>
            </a:r>
            <a:r>
              <a:rPr lang="en-GB" sz="1000" dirty="0">
                <a:solidFill>
                  <a:schemeClr val="bg1"/>
                </a:solidFill>
                <a:effectLst/>
                <a:latin typeface="Calibri" pitchFamily="34" charset="0"/>
                <a:ea typeface="ＭＳ Ｐゴシック" pitchFamily="34" charset="-128"/>
                <a:cs typeface="Calibri" panose="020F0502020204030204" pitchFamily="34" charset="0"/>
              </a:rPr>
              <a:t>. </a:t>
            </a:r>
            <a:r>
              <a:rPr lang="en-GB" sz="1000" dirty="0" err="1">
                <a:solidFill>
                  <a:schemeClr val="bg1"/>
                </a:solidFill>
                <a:effectLst/>
                <a:latin typeface="Calibri" pitchFamily="34" charset="0"/>
                <a:ea typeface="ＭＳ Ｐゴシック" pitchFamily="34" charset="-128"/>
                <a:cs typeface="Calibri" panose="020F0502020204030204" pitchFamily="34" charset="0"/>
              </a:rPr>
              <a:t>Geosyst</a:t>
            </a:r>
            <a:r>
              <a:rPr lang="en-GB" sz="1000" dirty="0">
                <a:solidFill>
                  <a:schemeClr val="bg1"/>
                </a:solidFill>
                <a:effectLst/>
                <a:latin typeface="Calibri" pitchFamily="34" charset="0"/>
                <a:ea typeface="ＭＳ Ｐゴシック" pitchFamily="34" charset="-128"/>
                <a:cs typeface="Calibri" panose="020F0502020204030204" pitchFamily="34" charset="0"/>
              </a:rPr>
              <a:t>., 10.1002/ggge.20188)</a:t>
            </a:r>
          </a:p>
          <a:p>
            <a:pPr marL="88900" indent="-88900" algn="l">
              <a:defRPr/>
            </a:pPr>
            <a:r>
              <a:rPr lang="en-GB" altLang="ja-JP" sz="1000" dirty="0">
                <a:solidFill>
                  <a:schemeClr val="bg1"/>
                </a:solidFill>
                <a:effectLst/>
                <a:latin typeface="Calibri" pitchFamily="34" charset="0"/>
                <a:ea typeface="ＭＳ Ｐゴシック" pitchFamily="34" charset="-128"/>
                <a:cs typeface="Calibri" panose="020F0502020204030204" pitchFamily="34" charset="0"/>
              </a:rPr>
              <a:t>Jackson et al. (2010) Nature, 466, 853-856</a:t>
            </a:r>
          </a:p>
          <a:p>
            <a:pPr marL="88900" indent="-88900" algn="l">
              <a:defRPr/>
            </a:pPr>
            <a:r>
              <a:rPr lang="en-GB" sz="1000" dirty="0">
                <a:solidFill>
                  <a:schemeClr val="bg1"/>
                </a:solidFill>
                <a:effectLst/>
                <a:latin typeface="Calibri" pitchFamily="34" charset="0"/>
                <a:cs typeface="Calibri" panose="020F0502020204030204" pitchFamily="34" charset="0"/>
              </a:rPr>
              <a:t>Jackson et al. (2017) Nature, 542, 340-343</a:t>
            </a:r>
          </a:p>
          <a:p>
            <a:pPr marL="88900" indent="-88900" algn="l">
              <a:defRPr/>
            </a:pPr>
            <a:r>
              <a:rPr lang="en-GB" sz="1000" dirty="0">
                <a:solidFill>
                  <a:schemeClr val="bg1"/>
                </a:solidFill>
                <a:effectLst/>
                <a:latin typeface="Calibri" pitchFamily="34" charset="0"/>
                <a:ea typeface="ＭＳ Ｐゴシック" pitchFamily="34" charset="-128"/>
                <a:cs typeface="Calibri" panose="020F0502020204030204" pitchFamily="34" charset="0"/>
              </a:rPr>
              <a:t>Kelley et al. (2005) Earth Planet. Sci. Lett., 234, 369-383</a:t>
            </a:r>
          </a:p>
        </p:txBody>
      </p:sp>
      <p:sp>
        <p:nvSpPr>
          <p:cNvPr id="10" name="Text Box 6"/>
          <p:cNvSpPr txBox="1">
            <a:spLocks noChangeArrowheads="1"/>
          </p:cNvSpPr>
          <p:nvPr/>
        </p:nvSpPr>
        <p:spPr bwMode="auto">
          <a:xfrm>
            <a:off x="4324350" y="1019628"/>
            <a:ext cx="4819651" cy="4093428"/>
          </a:xfrm>
          <a:prstGeom prst="rect">
            <a:avLst/>
          </a:prstGeom>
          <a:noFill/>
          <a:ln w="9525" algn="ctr">
            <a:noFill/>
            <a:miter lim="800000"/>
            <a:headEnd/>
            <a:tailEnd/>
          </a:ln>
          <a:effectLst/>
        </p:spPr>
        <p:txBody>
          <a:bodyPr wrap="square">
            <a:spAutoFit/>
          </a:bodyPr>
          <a:lstStyle/>
          <a:p>
            <a:pPr marL="88900" indent="-88900" algn="l">
              <a:defRPr/>
            </a:pPr>
            <a:r>
              <a:rPr lang="en-US" sz="1000" dirty="0" err="1">
                <a:solidFill>
                  <a:schemeClr val="bg1"/>
                </a:solidFill>
                <a:latin typeface="Calibri" pitchFamily="34" charset="0"/>
              </a:rPr>
              <a:t>Kostitsyn</a:t>
            </a:r>
            <a:r>
              <a:rPr lang="en-US" sz="1000" dirty="0">
                <a:solidFill>
                  <a:schemeClr val="bg1"/>
                </a:solidFill>
                <a:latin typeface="Calibri" pitchFamily="34" charset="0"/>
              </a:rPr>
              <a:t> et al. (2023) Geochem. Int., 61, 1221-1240</a:t>
            </a:r>
            <a:endParaRPr lang="en-GB" altLang="ja-JP" sz="1000" dirty="0">
              <a:solidFill>
                <a:schemeClr val="bg1"/>
              </a:solidFill>
              <a:effectLst/>
              <a:latin typeface="Calibri" pitchFamily="34" charset="0"/>
            </a:endParaRPr>
          </a:p>
          <a:p>
            <a:pPr marL="88900" indent="-88900" algn="l">
              <a:defRPr/>
            </a:pPr>
            <a:r>
              <a:rPr lang="en-GB" sz="1000" dirty="0" err="1">
                <a:solidFill>
                  <a:schemeClr val="bg1"/>
                </a:solidFill>
                <a:effectLst/>
                <a:latin typeface="Calibri" pitchFamily="34" charset="0"/>
                <a:ea typeface="ＭＳ Ｐゴシック" pitchFamily="34" charset="-128"/>
                <a:cs typeface="Calibri" panose="020F0502020204030204" pitchFamily="34" charset="0"/>
              </a:rPr>
              <a:t>Kramers</a:t>
            </a:r>
            <a:r>
              <a:rPr lang="en-GB" sz="1000" dirty="0">
                <a:solidFill>
                  <a:schemeClr val="bg1"/>
                </a:solidFill>
                <a:effectLst/>
                <a:latin typeface="Calibri" pitchFamily="34" charset="0"/>
                <a:ea typeface="ＭＳ Ｐゴシック" pitchFamily="34" charset="-128"/>
                <a:cs typeface="Calibri" panose="020F0502020204030204" pitchFamily="34" charset="0"/>
              </a:rPr>
              <a:t> and </a:t>
            </a:r>
            <a:r>
              <a:rPr lang="en-GB" sz="1000" dirty="0" err="1">
                <a:solidFill>
                  <a:schemeClr val="bg1"/>
                </a:solidFill>
                <a:effectLst/>
                <a:latin typeface="Calibri" pitchFamily="34" charset="0"/>
                <a:ea typeface="ＭＳ Ｐゴシック" pitchFamily="34" charset="-128"/>
                <a:cs typeface="Calibri" panose="020F0502020204030204" pitchFamily="34" charset="0"/>
              </a:rPr>
              <a:t>Tolstikhin</a:t>
            </a:r>
            <a:r>
              <a:rPr lang="en-GB" sz="1000" dirty="0">
                <a:solidFill>
                  <a:schemeClr val="bg1"/>
                </a:solidFill>
                <a:effectLst/>
                <a:latin typeface="Calibri" pitchFamily="34" charset="0"/>
                <a:ea typeface="ＭＳ Ｐゴシック" pitchFamily="34" charset="-128"/>
                <a:cs typeface="Calibri" panose="020F0502020204030204" pitchFamily="34" charset="0"/>
              </a:rPr>
              <a:t> (1997) Chem. Geol., 139, 75-110</a:t>
            </a:r>
          </a:p>
          <a:p>
            <a:pPr marL="88900" indent="-88900" algn="l">
              <a:defRPr/>
            </a:pPr>
            <a:r>
              <a:rPr lang="en-GB" sz="1000" dirty="0">
                <a:solidFill>
                  <a:schemeClr val="bg1"/>
                </a:solidFill>
                <a:effectLst/>
                <a:latin typeface="Calibri" pitchFamily="34" charset="0"/>
                <a:ea typeface="ＭＳ Ｐゴシック" pitchFamily="34" charset="-128"/>
              </a:rPr>
              <a:t>Lustrino and Anderson (2015) </a:t>
            </a:r>
            <a:r>
              <a:rPr lang="en-GB" sz="1000" dirty="0">
                <a:solidFill>
                  <a:schemeClr val="bg1"/>
                </a:solidFill>
                <a:effectLst/>
                <a:latin typeface="Calibri" pitchFamily="34" charset="0"/>
              </a:rPr>
              <a:t>GSA Spec. Paper and AGU Spec. Publ. 71, 257–279</a:t>
            </a:r>
          </a:p>
          <a:p>
            <a:pPr marL="88900" indent="-88900" algn="l">
              <a:defRPr/>
            </a:pPr>
            <a:r>
              <a:rPr lang="en-GB" altLang="ja-JP" sz="1000" dirty="0">
                <a:solidFill>
                  <a:schemeClr val="bg1"/>
                </a:solidFill>
                <a:effectLst/>
                <a:latin typeface="Calibri" pitchFamily="34" charset="0"/>
              </a:rPr>
              <a:t>Maltese and </a:t>
            </a:r>
            <a:r>
              <a:rPr lang="en-GB" altLang="ja-JP" sz="1000" dirty="0" err="1">
                <a:solidFill>
                  <a:schemeClr val="bg1"/>
                </a:solidFill>
                <a:effectLst/>
                <a:latin typeface="Calibri" pitchFamily="34" charset="0"/>
              </a:rPr>
              <a:t>Mezger</a:t>
            </a:r>
            <a:r>
              <a:rPr lang="en-GB" altLang="ja-JP" sz="1000" dirty="0">
                <a:solidFill>
                  <a:schemeClr val="bg1"/>
                </a:solidFill>
                <a:effectLst/>
                <a:latin typeface="Calibri" pitchFamily="34" charset="0"/>
              </a:rPr>
              <a:t> (2020) </a:t>
            </a:r>
            <a:r>
              <a:rPr lang="en-GB" altLang="ja-JP" sz="1000" dirty="0" err="1">
                <a:solidFill>
                  <a:schemeClr val="bg1"/>
                </a:solidFill>
                <a:effectLst/>
                <a:latin typeface="Calibri" pitchFamily="34" charset="0"/>
              </a:rPr>
              <a:t>Geochim</a:t>
            </a:r>
            <a:r>
              <a:rPr lang="en-GB" altLang="ja-JP" sz="1000" dirty="0">
                <a:solidFill>
                  <a:schemeClr val="bg1"/>
                </a:solidFill>
                <a:effectLst/>
                <a:latin typeface="Calibri" pitchFamily="34" charset="0"/>
              </a:rPr>
              <a:t>. </a:t>
            </a:r>
            <a:r>
              <a:rPr lang="en-GB" altLang="ja-JP" sz="1000" dirty="0" err="1">
                <a:solidFill>
                  <a:schemeClr val="bg1"/>
                </a:solidFill>
                <a:effectLst/>
                <a:latin typeface="Calibri" pitchFamily="34" charset="0"/>
              </a:rPr>
              <a:t>Cosmochim</a:t>
            </a:r>
            <a:r>
              <a:rPr lang="en-GB" altLang="ja-JP" sz="1000" dirty="0">
                <a:solidFill>
                  <a:schemeClr val="bg1"/>
                </a:solidFill>
                <a:effectLst/>
                <a:latin typeface="Calibri" pitchFamily="34" charset="0"/>
              </a:rPr>
              <a:t>. </a:t>
            </a:r>
            <a:r>
              <a:rPr lang="en-GB" altLang="ja-JP" sz="1000" dirty="0" err="1">
                <a:solidFill>
                  <a:schemeClr val="bg1"/>
                </a:solidFill>
                <a:effectLst/>
                <a:latin typeface="Calibri" pitchFamily="34" charset="0"/>
              </a:rPr>
              <a:t>Acta</a:t>
            </a:r>
            <a:r>
              <a:rPr lang="en-GB" altLang="ja-JP" sz="1000" dirty="0">
                <a:solidFill>
                  <a:schemeClr val="bg1"/>
                </a:solidFill>
                <a:effectLst/>
                <a:latin typeface="Calibri" pitchFamily="34" charset="0"/>
              </a:rPr>
              <a:t>, 271, 179-193</a:t>
            </a:r>
          </a:p>
          <a:p>
            <a:pPr marL="88900" indent="-88900" algn="l">
              <a:defRPr/>
            </a:pPr>
            <a:r>
              <a:rPr lang="en-GB" altLang="ja-JP" sz="1000" dirty="0" err="1">
                <a:solidFill>
                  <a:schemeClr val="bg1"/>
                </a:solidFill>
                <a:effectLst/>
                <a:latin typeface="Calibri" pitchFamily="34" charset="0"/>
              </a:rPr>
              <a:t>Millot</a:t>
            </a:r>
            <a:r>
              <a:rPr lang="en-GB" altLang="ja-JP" sz="1000" dirty="0">
                <a:solidFill>
                  <a:schemeClr val="bg1"/>
                </a:solidFill>
                <a:effectLst/>
                <a:latin typeface="Calibri" pitchFamily="34" charset="0"/>
              </a:rPr>
              <a:t> et al. (2004) Chem. Geol., 203, 75-90</a:t>
            </a:r>
          </a:p>
          <a:p>
            <a:pPr marL="88900" indent="-88900" algn="l">
              <a:defRPr/>
            </a:pPr>
            <a:r>
              <a:rPr lang="en-GB" altLang="ja-JP" sz="1000" dirty="0">
                <a:solidFill>
                  <a:schemeClr val="bg1"/>
                </a:solidFill>
                <a:effectLst/>
                <a:latin typeface="Calibri" pitchFamily="34" charset="0"/>
              </a:rPr>
              <a:t>Moreira et al. (2012) Chem. Geol., 322-323, 91-98</a:t>
            </a:r>
          </a:p>
          <a:p>
            <a:pPr marL="88900" indent="-88900" algn="l">
              <a:defRPr/>
            </a:pPr>
            <a:r>
              <a:rPr lang="en-GB" altLang="ja-JP" sz="1000" dirty="0">
                <a:solidFill>
                  <a:schemeClr val="bg1"/>
                </a:solidFill>
                <a:effectLst/>
                <a:latin typeface="Calibri" pitchFamily="34" charset="0"/>
              </a:rPr>
              <a:t>Murphy et al. (2003) J. Petrol., 44, 39-53</a:t>
            </a:r>
          </a:p>
          <a:p>
            <a:pPr marL="88900" indent="-88900" algn="l">
              <a:defRPr/>
            </a:pPr>
            <a:r>
              <a:rPr lang="en-GB" sz="1000" dirty="0" err="1">
                <a:solidFill>
                  <a:schemeClr val="bg1"/>
                </a:solidFill>
                <a:effectLst/>
                <a:latin typeface="Calibri" pitchFamily="34" charset="0"/>
                <a:ea typeface="ＭＳ Ｐゴシック" pitchFamily="34" charset="-128"/>
              </a:rPr>
              <a:t>Nebel</a:t>
            </a:r>
            <a:r>
              <a:rPr lang="en-GB" sz="1000" dirty="0">
                <a:solidFill>
                  <a:schemeClr val="bg1"/>
                </a:solidFill>
                <a:effectLst/>
                <a:latin typeface="Calibri" pitchFamily="34" charset="0"/>
                <a:ea typeface="ＭＳ Ｐゴシック" pitchFamily="34" charset="-128"/>
              </a:rPr>
              <a:t> et al. (2013) </a:t>
            </a:r>
            <a:r>
              <a:rPr lang="en-GB" sz="1000" dirty="0" err="1">
                <a:solidFill>
                  <a:schemeClr val="bg1"/>
                </a:solidFill>
                <a:effectLst/>
                <a:latin typeface="Calibri" pitchFamily="34" charset="0"/>
                <a:ea typeface="ＭＳ Ｐゴシック" pitchFamily="34" charset="-128"/>
              </a:rPr>
              <a:t>Geochim</a:t>
            </a:r>
            <a:r>
              <a:rPr lang="en-GB" sz="1000" dirty="0">
                <a:solidFill>
                  <a:schemeClr val="bg1"/>
                </a:solidFill>
                <a:effectLst/>
                <a:latin typeface="Calibri" pitchFamily="34" charset="0"/>
                <a:ea typeface="ＭＳ Ｐゴシック" pitchFamily="34" charset="-128"/>
              </a:rPr>
              <a:t>. </a:t>
            </a:r>
            <a:r>
              <a:rPr lang="en-GB" sz="1000" dirty="0" err="1">
                <a:solidFill>
                  <a:schemeClr val="bg1"/>
                </a:solidFill>
                <a:effectLst/>
                <a:latin typeface="Calibri" pitchFamily="34" charset="0"/>
                <a:ea typeface="ＭＳ Ｐゴシック" pitchFamily="34" charset="-128"/>
              </a:rPr>
              <a:t>Cosmochim</a:t>
            </a:r>
            <a:r>
              <a:rPr lang="en-GB" sz="1000" dirty="0">
                <a:solidFill>
                  <a:schemeClr val="bg1"/>
                </a:solidFill>
                <a:effectLst/>
                <a:latin typeface="Calibri" pitchFamily="34" charset="0"/>
                <a:ea typeface="ＭＳ Ｐゴシック" pitchFamily="34" charset="-128"/>
              </a:rPr>
              <a:t>. Acta, 112, 87-101</a:t>
            </a:r>
          </a:p>
          <a:p>
            <a:pPr marL="88900" indent="-88900" algn="l">
              <a:defRPr/>
            </a:pPr>
            <a:r>
              <a:rPr lang="en-GB" sz="1000" dirty="0">
                <a:solidFill>
                  <a:schemeClr val="bg1"/>
                </a:solidFill>
                <a:effectLst/>
                <a:latin typeface="Calibri" pitchFamily="34" charset="0"/>
                <a:ea typeface="ＭＳ Ｐゴシック" pitchFamily="34" charset="-128"/>
              </a:rPr>
              <a:t>Newsom et al. (1986) EPSL, 3-4, 299-313</a:t>
            </a:r>
          </a:p>
          <a:p>
            <a:pPr marL="88900" indent="-88900" algn="l">
              <a:defRPr/>
            </a:pPr>
            <a:r>
              <a:rPr lang="en-GB" sz="1000" dirty="0">
                <a:solidFill>
                  <a:schemeClr val="bg1"/>
                </a:solidFill>
                <a:effectLst/>
                <a:latin typeface="Calibri" pitchFamily="34" charset="0"/>
              </a:rPr>
              <a:t>Ozima and Igarashi (2000) EPSL, 176, 219-232</a:t>
            </a:r>
            <a:endParaRPr lang="en-GB" sz="1000" baseline="-25000" dirty="0">
              <a:solidFill>
                <a:schemeClr val="bg1"/>
              </a:solidFill>
              <a:effectLst/>
              <a:latin typeface="Calibri" pitchFamily="34" charset="0"/>
            </a:endParaRPr>
          </a:p>
          <a:p>
            <a:pPr marL="88900" indent="-88900" algn="l">
              <a:defRPr/>
            </a:pPr>
            <a:r>
              <a:rPr lang="en-GB" sz="1000" dirty="0">
                <a:solidFill>
                  <a:schemeClr val="bg1"/>
                </a:solidFill>
                <a:effectLst/>
                <a:latin typeface="Calibri" pitchFamily="34" charset="0"/>
                <a:ea typeface="ＭＳ Ｐゴシック" pitchFamily="34" charset="-128"/>
              </a:rPr>
              <a:t>Patterson (1956) </a:t>
            </a:r>
            <a:r>
              <a:rPr lang="en-GB" sz="1000" dirty="0" err="1">
                <a:solidFill>
                  <a:schemeClr val="bg1"/>
                </a:solidFill>
                <a:effectLst/>
                <a:latin typeface="Calibri" pitchFamily="34" charset="0"/>
                <a:ea typeface="ＭＳ Ｐゴシック" pitchFamily="34" charset="-128"/>
              </a:rPr>
              <a:t>Geochim</a:t>
            </a:r>
            <a:r>
              <a:rPr lang="en-GB" sz="1000" dirty="0">
                <a:solidFill>
                  <a:schemeClr val="bg1"/>
                </a:solidFill>
                <a:effectLst/>
                <a:latin typeface="Calibri" pitchFamily="34" charset="0"/>
                <a:ea typeface="ＭＳ Ｐゴシック" pitchFamily="34" charset="-128"/>
              </a:rPr>
              <a:t>. </a:t>
            </a:r>
            <a:r>
              <a:rPr lang="en-GB" sz="1000" dirty="0" err="1">
                <a:solidFill>
                  <a:schemeClr val="bg1"/>
                </a:solidFill>
                <a:effectLst/>
                <a:latin typeface="Calibri" pitchFamily="34" charset="0"/>
                <a:ea typeface="ＭＳ Ｐゴシック" pitchFamily="34" charset="-128"/>
              </a:rPr>
              <a:t>Cosmochim</a:t>
            </a:r>
            <a:r>
              <a:rPr lang="en-GB" sz="1000" dirty="0">
                <a:solidFill>
                  <a:schemeClr val="bg1"/>
                </a:solidFill>
                <a:effectLst/>
                <a:latin typeface="Calibri" pitchFamily="34" charset="0"/>
                <a:ea typeface="ＭＳ Ｐゴシック" pitchFamily="34" charset="-128"/>
              </a:rPr>
              <a:t>. </a:t>
            </a:r>
            <a:r>
              <a:rPr lang="en-GB" sz="1000" dirty="0" err="1">
                <a:solidFill>
                  <a:schemeClr val="bg1"/>
                </a:solidFill>
                <a:effectLst/>
                <a:latin typeface="Calibri" pitchFamily="34" charset="0"/>
                <a:ea typeface="ＭＳ Ｐゴシック" pitchFamily="34" charset="-128"/>
              </a:rPr>
              <a:t>Acta</a:t>
            </a:r>
            <a:r>
              <a:rPr lang="en-GB" sz="1000" dirty="0">
                <a:solidFill>
                  <a:schemeClr val="bg1"/>
                </a:solidFill>
                <a:effectLst/>
                <a:latin typeface="Calibri" pitchFamily="34" charset="0"/>
                <a:ea typeface="ＭＳ Ｐゴシック" pitchFamily="34" charset="-128"/>
              </a:rPr>
              <a:t>, 10, 230-237</a:t>
            </a:r>
          </a:p>
          <a:p>
            <a:pPr marL="88900" indent="-88900" algn="l">
              <a:defRPr/>
            </a:pPr>
            <a:r>
              <a:rPr lang="en-GB" altLang="ja-JP" sz="1000" dirty="0">
                <a:solidFill>
                  <a:schemeClr val="bg1"/>
                </a:solidFill>
                <a:effectLst/>
                <a:latin typeface="Calibri" pitchFamily="34" charset="0"/>
              </a:rPr>
              <a:t>Peters and Day (2014) Geochem. </a:t>
            </a:r>
            <a:r>
              <a:rPr lang="en-GB" altLang="ja-JP" sz="1000" dirty="0" err="1">
                <a:solidFill>
                  <a:schemeClr val="bg1"/>
                </a:solidFill>
                <a:effectLst/>
                <a:latin typeface="Calibri" pitchFamily="34" charset="0"/>
              </a:rPr>
              <a:t>Geophys</a:t>
            </a:r>
            <a:r>
              <a:rPr lang="en-GB" altLang="ja-JP" sz="1000" dirty="0">
                <a:solidFill>
                  <a:schemeClr val="bg1"/>
                </a:solidFill>
                <a:effectLst/>
                <a:latin typeface="Calibri" pitchFamily="34" charset="0"/>
              </a:rPr>
              <a:t>. </a:t>
            </a:r>
            <a:r>
              <a:rPr lang="en-GB" altLang="ja-JP" sz="1000" dirty="0" err="1">
                <a:solidFill>
                  <a:schemeClr val="bg1"/>
                </a:solidFill>
                <a:effectLst/>
                <a:latin typeface="Calibri" pitchFamily="34" charset="0"/>
              </a:rPr>
              <a:t>Geosyst</a:t>
            </a:r>
            <a:r>
              <a:rPr lang="en-GB" altLang="ja-JP" sz="1000" dirty="0">
                <a:solidFill>
                  <a:schemeClr val="bg1"/>
                </a:solidFill>
                <a:effectLst/>
                <a:latin typeface="Calibri" pitchFamily="34" charset="0"/>
              </a:rPr>
              <a:t>. doi:</a:t>
            </a:r>
            <a:r>
              <a:rPr lang="en-GB" sz="1000" dirty="0">
                <a:solidFill>
                  <a:schemeClr val="bg1"/>
                </a:solidFill>
                <a:effectLst/>
                <a:latin typeface="Calibri" pitchFamily="34" charset="0"/>
              </a:rPr>
              <a:t>10.1002/2014GC005506</a:t>
            </a:r>
            <a:endParaRPr lang="en-GB" sz="1000" dirty="0">
              <a:solidFill>
                <a:schemeClr val="bg1"/>
              </a:solidFill>
              <a:effectLst/>
              <a:latin typeface="Calibri" pitchFamily="34" charset="0"/>
              <a:ea typeface="ＭＳ Ｐゴシック" pitchFamily="34" charset="-128"/>
            </a:endParaRPr>
          </a:p>
          <a:p>
            <a:pPr marL="88900" indent="-88900" algn="l">
              <a:defRPr/>
            </a:pPr>
            <a:r>
              <a:rPr lang="en-GB" altLang="ja-JP" sz="1000" dirty="0" err="1">
                <a:solidFill>
                  <a:schemeClr val="bg1"/>
                </a:solidFill>
                <a:effectLst/>
                <a:latin typeface="Calibri" pitchFamily="34" charset="0"/>
              </a:rPr>
              <a:t>Pik</a:t>
            </a:r>
            <a:r>
              <a:rPr lang="en-GB" altLang="ja-JP" sz="1000" dirty="0">
                <a:solidFill>
                  <a:schemeClr val="bg1"/>
                </a:solidFill>
                <a:effectLst/>
                <a:latin typeface="Calibri" pitchFamily="34" charset="0"/>
              </a:rPr>
              <a:t> et al. (2006) Chem. Geol., 226, 100-114</a:t>
            </a:r>
          </a:p>
          <a:p>
            <a:pPr marL="88900" indent="-88900" algn="l">
              <a:defRPr/>
            </a:pPr>
            <a:r>
              <a:rPr lang="en-GB" sz="1000" dirty="0">
                <a:solidFill>
                  <a:schemeClr val="bg1"/>
                </a:solidFill>
                <a:effectLst/>
                <a:latin typeface="Calibri" pitchFamily="34" charset="0"/>
                <a:ea typeface="ＭＳ Ｐゴシック" pitchFamily="34" charset="-128"/>
              </a:rPr>
              <a:t>Plank and van </a:t>
            </a:r>
            <a:r>
              <a:rPr lang="en-GB" sz="1000" dirty="0" err="1">
                <a:solidFill>
                  <a:schemeClr val="bg1"/>
                </a:solidFill>
                <a:effectLst/>
                <a:latin typeface="Calibri" pitchFamily="34" charset="0"/>
                <a:ea typeface="ＭＳ Ｐゴシック" pitchFamily="34" charset="-128"/>
              </a:rPr>
              <a:t>Keken</a:t>
            </a:r>
            <a:r>
              <a:rPr lang="en-GB" sz="1000" dirty="0">
                <a:solidFill>
                  <a:schemeClr val="bg1"/>
                </a:solidFill>
                <a:effectLst/>
                <a:latin typeface="Calibri" pitchFamily="34" charset="0"/>
                <a:ea typeface="ＭＳ Ｐゴシック" pitchFamily="34" charset="-128"/>
              </a:rPr>
              <a:t> (2008) Nature </a:t>
            </a:r>
            <a:r>
              <a:rPr lang="en-GB" sz="1000" dirty="0" err="1">
                <a:solidFill>
                  <a:schemeClr val="bg1"/>
                </a:solidFill>
                <a:effectLst/>
                <a:latin typeface="Calibri" pitchFamily="34" charset="0"/>
                <a:ea typeface="ＭＳ Ｐゴシック" pitchFamily="34" charset="-128"/>
              </a:rPr>
              <a:t>Geosci</a:t>
            </a:r>
            <a:r>
              <a:rPr lang="en-GB" sz="1000" dirty="0">
                <a:solidFill>
                  <a:schemeClr val="bg1"/>
                </a:solidFill>
                <a:effectLst/>
                <a:latin typeface="Calibri" pitchFamily="34" charset="0"/>
                <a:ea typeface="ＭＳ Ｐゴシック" pitchFamily="34" charset="-128"/>
              </a:rPr>
              <a:t>., 1, 17-18</a:t>
            </a:r>
          </a:p>
          <a:p>
            <a:pPr marL="88900" indent="-88900" algn="l">
              <a:defRPr/>
            </a:pPr>
            <a:r>
              <a:rPr lang="en-GB" sz="1000" dirty="0" err="1">
                <a:solidFill>
                  <a:schemeClr val="bg1"/>
                </a:solidFill>
                <a:effectLst/>
                <a:latin typeface="Calibri" pitchFamily="34" charset="0"/>
                <a:ea typeface="ＭＳ Ｐゴシック" pitchFamily="34" charset="-128"/>
              </a:rPr>
              <a:t>Porcelli</a:t>
            </a:r>
            <a:r>
              <a:rPr lang="en-GB" sz="1000" dirty="0">
                <a:solidFill>
                  <a:schemeClr val="bg1"/>
                </a:solidFill>
                <a:effectLst/>
                <a:latin typeface="Calibri" pitchFamily="34" charset="0"/>
                <a:ea typeface="ＭＳ Ｐゴシック" pitchFamily="34" charset="-128"/>
              </a:rPr>
              <a:t> and Elliott (2008) Earth Planet. Sci. Lett., 269, 175-185</a:t>
            </a:r>
          </a:p>
          <a:p>
            <a:pPr marL="88900" indent="-88900" algn="l">
              <a:defRPr/>
            </a:pPr>
            <a:r>
              <a:rPr lang="en-GB" sz="1000" dirty="0">
                <a:solidFill>
                  <a:schemeClr val="bg1"/>
                </a:solidFill>
                <a:effectLst/>
                <a:latin typeface="Calibri" pitchFamily="34" charset="0"/>
                <a:ea typeface="ＭＳ Ｐゴシック" pitchFamily="34" charset="-128"/>
              </a:rPr>
              <a:t>Rudnick and Goldstein (1990) EPSL, 98, 192-207</a:t>
            </a:r>
          </a:p>
          <a:p>
            <a:pPr marL="88900" indent="-88900" algn="l">
              <a:defRPr/>
            </a:pPr>
            <a:r>
              <a:rPr lang="en-GB" sz="1000" dirty="0" err="1">
                <a:solidFill>
                  <a:schemeClr val="bg1"/>
                </a:solidFill>
                <a:effectLst/>
                <a:latin typeface="Calibri" pitchFamily="34" charset="0"/>
                <a:ea typeface="ＭＳ Ｐゴシック" pitchFamily="34" charset="-128"/>
              </a:rPr>
              <a:t>Shorttle</a:t>
            </a:r>
            <a:r>
              <a:rPr lang="en-GB" sz="1000" dirty="0">
                <a:solidFill>
                  <a:schemeClr val="bg1"/>
                </a:solidFill>
                <a:effectLst/>
                <a:latin typeface="Calibri" pitchFamily="34" charset="0"/>
                <a:ea typeface="ＭＳ Ｐゴシック" pitchFamily="34" charset="-128"/>
              </a:rPr>
              <a:t> et al. (2014) Earth Planet. Sci. Lett., 395, 24-40</a:t>
            </a:r>
          </a:p>
          <a:p>
            <a:pPr marL="88900" indent="-88900" algn="l">
              <a:defRPr/>
            </a:pPr>
            <a:r>
              <a:rPr lang="en-GB" sz="1000" dirty="0">
                <a:solidFill>
                  <a:schemeClr val="bg1"/>
                </a:solidFill>
                <a:effectLst/>
                <a:latin typeface="Calibri" pitchFamily="34" charset="0"/>
              </a:rPr>
              <a:t>Stacey and Kramers (1975) Earth Planet. Sci. Lett., 26, 207-221</a:t>
            </a:r>
          </a:p>
          <a:p>
            <a:pPr marL="88900" indent="-88900" algn="l">
              <a:defRPr/>
            </a:pPr>
            <a:r>
              <a:rPr lang="en-GB" sz="1000" dirty="0">
                <a:solidFill>
                  <a:schemeClr val="bg1"/>
                </a:solidFill>
                <a:effectLst/>
                <a:latin typeface="Calibri" pitchFamily="34" charset="0"/>
              </a:rPr>
              <a:t>Stracke et al. (2005) G3, 6, doi:10.1029/2004GC000824</a:t>
            </a:r>
          </a:p>
          <a:p>
            <a:pPr marL="88900" indent="-88900" algn="l">
              <a:defRPr/>
            </a:pPr>
            <a:r>
              <a:rPr lang="en-GB" sz="1000" dirty="0">
                <a:solidFill>
                  <a:schemeClr val="bg1"/>
                </a:solidFill>
                <a:effectLst/>
                <a:latin typeface="Calibri" pitchFamily="34" charset="0"/>
              </a:rPr>
              <a:t>Stuart et al. (2003) Nature, 424, 57-59</a:t>
            </a:r>
          </a:p>
          <a:p>
            <a:pPr marL="88900" indent="-88900" algn="l">
              <a:defRPr/>
            </a:pPr>
            <a:r>
              <a:rPr lang="en-GB" sz="1000" dirty="0" err="1">
                <a:solidFill>
                  <a:schemeClr val="bg1"/>
                </a:solidFill>
                <a:effectLst/>
                <a:latin typeface="Calibri" pitchFamily="34" charset="0"/>
              </a:rPr>
              <a:t>Tackley</a:t>
            </a:r>
            <a:r>
              <a:rPr lang="en-GB" sz="1000" dirty="0">
                <a:solidFill>
                  <a:schemeClr val="bg1"/>
                </a:solidFill>
                <a:effectLst/>
                <a:latin typeface="Calibri" pitchFamily="34" charset="0"/>
              </a:rPr>
              <a:t> (2000) Science, 288, 2002-2007</a:t>
            </a:r>
          </a:p>
          <a:p>
            <a:pPr algn="l"/>
            <a:r>
              <a:rPr lang="en-GB" altLang="ja-JP" sz="1000" dirty="0">
                <a:solidFill>
                  <a:schemeClr val="bg1"/>
                </a:solidFill>
                <a:effectLst/>
                <a:latin typeface="Calibri" pitchFamily="34" charset="0"/>
                <a:ea typeface="ＭＳ Ｐゴシック" pitchFamily="34" charset="-128"/>
              </a:rPr>
              <a:t>Wang et al. (2023) </a:t>
            </a:r>
            <a:r>
              <a:rPr lang="it-IT" altLang="ja-JP" sz="1000" dirty="0">
                <a:solidFill>
                  <a:schemeClr val="bg1"/>
                </a:solidFill>
                <a:effectLst/>
                <a:latin typeface="Calibri" pitchFamily="34" charset="0"/>
                <a:ea typeface="ＭＳ Ｐゴシック" pitchFamily="34" charset="-128"/>
              </a:rPr>
              <a:t>Lithos, 456-457, 107292</a:t>
            </a:r>
            <a:endParaRPr lang="en-GB" sz="1400" dirty="0">
              <a:solidFill>
                <a:schemeClr val="bg1"/>
              </a:solidFill>
              <a:effectLst/>
              <a:latin typeface="Calibri" pitchFamily="34" charset="0"/>
              <a:ea typeface="ＭＳ Ｐゴシック" pitchFamily="34" charset="-128"/>
              <a:cs typeface="Calibri" panose="020F0502020204030204" pitchFamily="34" charset="0"/>
            </a:endParaRPr>
          </a:p>
          <a:p>
            <a:pPr marL="88900" indent="-88900" algn="l">
              <a:defRPr/>
            </a:pPr>
            <a:r>
              <a:rPr lang="en-GB" sz="1000" dirty="0" err="1">
                <a:solidFill>
                  <a:schemeClr val="bg1"/>
                </a:solidFill>
                <a:effectLst/>
                <a:latin typeface="Calibri" pitchFamily="34" charset="0"/>
                <a:ea typeface="ＭＳ Ｐゴシック" pitchFamily="34" charset="-128"/>
              </a:rPr>
              <a:t>Zartman</a:t>
            </a:r>
            <a:r>
              <a:rPr lang="en-GB" sz="1000" dirty="0">
                <a:solidFill>
                  <a:schemeClr val="bg1"/>
                </a:solidFill>
                <a:effectLst/>
                <a:latin typeface="Calibri" pitchFamily="34" charset="0"/>
                <a:ea typeface="ＭＳ Ｐゴシック" pitchFamily="34" charset="-128"/>
              </a:rPr>
              <a:t> and Haines (1988), 52, 1327-1339</a:t>
            </a:r>
          </a:p>
          <a:p>
            <a:pPr marL="88900" indent="-88900" algn="l">
              <a:defRPr/>
            </a:pPr>
            <a:r>
              <a:rPr lang="en-GB" sz="1000" dirty="0">
                <a:solidFill>
                  <a:schemeClr val="bg1"/>
                </a:solidFill>
                <a:effectLst/>
                <a:latin typeface="Calibri" pitchFamily="34" charset="0"/>
              </a:rPr>
              <a:t>Zhang et al. (2016) Geol. J. 51, 644-651</a:t>
            </a:r>
          </a:p>
          <a:p>
            <a:pPr marL="88900" indent="-88900" algn="l">
              <a:defRPr/>
            </a:pPr>
            <a:r>
              <a:rPr lang="it-IT" sz="1000" dirty="0">
                <a:solidFill>
                  <a:schemeClr val="bg1"/>
                </a:solidFill>
                <a:effectLst/>
                <a:latin typeface="Calibri" pitchFamily="34" charset="0"/>
              </a:rPr>
              <a:t>Weiss et al., 2016 (Nature, 537, 666-670)</a:t>
            </a:r>
          </a:p>
          <a:p>
            <a:pPr marL="88900" indent="-88900" algn="l">
              <a:defRPr/>
            </a:pPr>
            <a:r>
              <a:rPr lang="en-GB" sz="1000" dirty="0">
                <a:solidFill>
                  <a:schemeClr val="bg1"/>
                </a:solidFill>
                <a:effectLst/>
                <a:latin typeface="Calibri" pitchFamily="34" charset="0"/>
              </a:rPr>
              <a:t>White, 2015, Geochem. </a:t>
            </a:r>
            <a:r>
              <a:rPr lang="en-GB" sz="1000" dirty="0" err="1">
                <a:solidFill>
                  <a:schemeClr val="bg1"/>
                </a:solidFill>
                <a:effectLst/>
                <a:latin typeface="Calibri" pitchFamily="34" charset="0"/>
              </a:rPr>
              <a:t>Perspect</a:t>
            </a:r>
            <a:r>
              <a:rPr lang="en-GB" sz="1000" dirty="0">
                <a:solidFill>
                  <a:schemeClr val="bg1"/>
                </a:solidFill>
                <a:effectLst/>
                <a:latin typeface="Calibri" pitchFamily="34" charset="0"/>
              </a:rPr>
              <a:t>., 4, 95-251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1333"/>
                                        </p:tgtEl>
                                        <p:attrNameLst>
                                          <p:attrName>style.visibility</p:attrName>
                                        </p:attrNameLst>
                                      </p:cBhvr>
                                      <p:to>
                                        <p:strVal val="visible"/>
                                      </p:to>
                                    </p:set>
                                    <p:animEffect transition="in" filter="fade">
                                      <p:cBhvr>
                                        <p:cTn id="11" dur="2000"/>
                                        <p:tgtEl>
                                          <p:spTgt spid="61133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p:bldP spid="611333" grpId="0" autoUpdateAnimBg="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12"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03214" name="Text Box 14"/>
          <p:cNvSpPr txBox="1">
            <a:spLocks noChangeArrowheads="1"/>
          </p:cNvSpPr>
          <p:nvPr/>
        </p:nvSpPr>
        <p:spPr bwMode="auto">
          <a:xfrm>
            <a:off x="780585" y="1149350"/>
            <a:ext cx="7582830" cy="579438"/>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The age of the Earth and of the Solar System </a:t>
            </a:r>
          </a:p>
        </p:txBody>
      </p:sp>
      <p:sp>
        <p:nvSpPr>
          <p:cNvPr id="1203216" name="Text Box 16"/>
          <p:cNvSpPr txBox="1">
            <a:spLocks noChangeArrowheads="1"/>
          </p:cNvSpPr>
          <p:nvPr/>
        </p:nvSpPr>
        <p:spPr bwMode="auto">
          <a:xfrm>
            <a:off x="0" y="1663510"/>
            <a:ext cx="9144000" cy="461665"/>
          </a:xfrm>
          <a:prstGeom prst="rect">
            <a:avLst/>
          </a:prstGeom>
          <a:noFill/>
          <a:ln w="9525" algn="ctr">
            <a:noFill/>
            <a:miter lim="800000"/>
            <a:headEnd/>
            <a:tailEnd/>
          </a:ln>
          <a:effectLst/>
        </p:spPr>
        <p:txBody>
          <a:bodyPr wrap="square">
            <a:spAutoFit/>
          </a:bodyPr>
          <a:lstStyle/>
          <a:p>
            <a:pPr eaLnBrk="0" hangingPunct="0">
              <a:defRPr/>
            </a:pPr>
            <a:r>
              <a:rPr lang="en-GB" sz="2400" dirty="0">
                <a:solidFill>
                  <a:schemeClr val="bg1"/>
                </a:solidFill>
                <a:effectLst>
                  <a:outerShdw blurRad="38100" dist="38100" dir="2700000" algn="tl">
                    <a:srgbClr val="000000"/>
                  </a:outerShdw>
                </a:effectLst>
                <a:latin typeface="Calibri" pitchFamily="34" charset="0"/>
              </a:rPr>
              <a:t>This has been estimated using the uranogenic Pb isotopic ratios.</a:t>
            </a:r>
          </a:p>
        </p:txBody>
      </p:sp>
      <p:sp>
        <p:nvSpPr>
          <p:cNvPr id="11" name="Text Box 16"/>
          <p:cNvSpPr txBox="1">
            <a:spLocks noChangeArrowheads="1"/>
          </p:cNvSpPr>
          <p:nvPr/>
        </p:nvSpPr>
        <p:spPr bwMode="auto">
          <a:xfrm>
            <a:off x="0" y="2042885"/>
            <a:ext cx="9144000" cy="492443"/>
          </a:xfrm>
          <a:prstGeom prst="rect">
            <a:avLst/>
          </a:prstGeom>
          <a:noFill/>
          <a:ln w="9525" algn="ctr">
            <a:noFill/>
            <a:miter lim="800000"/>
            <a:headEnd/>
            <a:tailEnd/>
          </a:ln>
          <a:effectLst/>
        </p:spPr>
        <p:txBody>
          <a:bodyPr wrap="square">
            <a:spAutoFit/>
          </a:bodyPr>
          <a:lstStyle/>
          <a:p>
            <a:pPr eaLnBrk="0" hangingPunct="0">
              <a:defRPr/>
            </a:pPr>
            <a:r>
              <a:rPr lang="en-GB" sz="2600" dirty="0">
                <a:solidFill>
                  <a:srgbClr val="FFFF00"/>
                </a:solidFill>
                <a:effectLst>
                  <a:outerShdw blurRad="38100" dist="38100" dir="2700000" algn="tl">
                    <a:srgbClr val="000000"/>
                  </a:outerShdw>
                </a:effectLst>
                <a:latin typeface="Calibri" pitchFamily="34" charset="0"/>
              </a:rPr>
              <a:t>Canyon Diablo meteorite troilite (FeS) </a:t>
            </a:r>
            <a:r>
              <a:rPr lang="en-GB" sz="26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U-free mineral</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12" name="Text Box 16"/>
          <p:cNvSpPr txBox="1">
            <a:spLocks noChangeArrowheads="1"/>
          </p:cNvSpPr>
          <p:nvPr/>
        </p:nvSpPr>
        <p:spPr bwMode="auto">
          <a:xfrm>
            <a:off x="111512" y="2595723"/>
            <a:ext cx="2712843"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Meteoritic Troilite = Terrestrial </a:t>
            </a:r>
            <a:r>
              <a:rPr lang="en-GB" sz="2400" dirty="0" err="1">
                <a:solidFill>
                  <a:schemeClr val="bg1"/>
                </a:solidFill>
                <a:effectLst>
                  <a:outerShdw blurRad="38100" dist="38100" dir="2700000" algn="tl">
                    <a:srgbClr val="000000"/>
                  </a:outerShdw>
                </a:effectLst>
                <a:latin typeface="Calibri" pitchFamily="34" charset="0"/>
              </a:rPr>
              <a:t>Pirrotite</a:t>
            </a:r>
            <a:r>
              <a:rPr lang="en-GB" sz="2400" dirty="0">
                <a:solidFill>
                  <a:schemeClr val="bg1"/>
                </a:solidFill>
                <a:effectLst>
                  <a:outerShdw blurRad="38100" dist="38100" dir="2700000" algn="tl">
                    <a:srgbClr val="000000"/>
                  </a:outerShdw>
                </a:effectLst>
                <a:latin typeface="Calibri" pitchFamily="34" charset="0"/>
              </a:rPr>
              <a:t>.</a:t>
            </a:r>
          </a:p>
        </p:txBody>
      </p:sp>
      <p:grpSp>
        <p:nvGrpSpPr>
          <p:cNvPr id="4" name="Gruppo 3"/>
          <p:cNvGrpSpPr/>
          <p:nvPr/>
        </p:nvGrpSpPr>
        <p:grpSpPr>
          <a:xfrm>
            <a:off x="1585089" y="3534933"/>
            <a:ext cx="7558911" cy="3304055"/>
            <a:chOff x="1585089" y="3534933"/>
            <a:chExt cx="7558911" cy="3304055"/>
          </a:xfrm>
        </p:grpSpPr>
        <p:pic>
          <p:nvPicPr>
            <p:cNvPr id="3" name="Immagine 2"/>
            <p:cNvPicPr>
              <a:picLocks noChangeAspect="1"/>
            </p:cNvPicPr>
            <p:nvPr/>
          </p:nvPicPr>
          <p:blipFill rotWithShape="1">
            <a:blip r:embed="rId3" cstate="print"/>
            <a:srcRect b="91479"/>
            <a:stretch/>
          </p:blipFill>
          <p:spPr>
            <a:xfrm>
              <a:off x="1585089" y="3534933"/>
              <a:ext cx="7558911" cy="379142"/>
            </a:xfrm>
            <a:prstGeom prst="rect">
              <a:avLst/>
            </a:prstGeom>
          </p:spPr>
        </p:pic>
        <p:pic>
          <p:nvPicPr>
            <p:cNvPr id="14" name="Immagine 13"/>
            <p:cNvPicPr>
              <a:picLocks noChangeAspect="1"/>
            </p:cNvPicPr>
            <p:nvPr/>
          </p:nvPicPr>
          <p:blipFill rotWithShape="1">
            <a:blip r:embed="rId3" cstate="print"/>
            <a:srcRect t="34262"/>
            <a:stretch/>
          </p:blipFill>
          <p:spPr>
            <a:xfrm>
              <a:off x="1585089" y="3914072"/>
              <a:ext cx="7558911" cy="2924916"/>
            </a:xfrm>
            <a:prstGeom prst="rect">
              <a:avLst/>
            </a:prstGeom>
          </p:spPr>
        </p:pic>
      </p:grpSp>
      <p:sp>
        <p:nvSpPr>
          <p:cNvPr id="5" name="Rettangolo arrotondato 4"/>
          <p:cNvSpPr/>
          <p:nvPr/>
        </p:nvSpPr>
        <p:spPr bwMode="auto">
          <a:xfrm>
            <a:off x="7517605" y="5820938"/>
            <a:ext cx="1548335" cy="189338"/>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CasellaDiTesto 17"/>
          <p:cNvSpPr txBox="1"/>
          <p:nvPr/>
        </p:nvSpPr>
        <p:spPr>
          <a:xfrm>
            <a:off x="6464300" y="4096242"/>
            <a:ext cx="2717799" cy="861774"/>
          </a:xfrm>
          <a:prstGeom prst="rect">
            <a:avLst/>
          </a:prstGeom>
          <a:noFill/>
        </p:spPr>
        <p:txBody>
          <a:bodyPr wrap="square" rtlCol="0">
            <a:spAutoFit/>
          </a:bodyPr>
          <a:lstStyle/>
          <a:p>
            <a:pPr>
              <a:lnSpc>
                <a:spcPts val="2000"/>
              </a:lnSpc>
            </a:pPr>
            <a:r>
              <a:rPr lang="en-GB" sz="1900" b="1" dirty="0">
                <a:solidFill>
                  <a:srgbClr val="FF0000"/>
                </a:solidFill>
                <a:effectLst/>
                <a:latin typeface="Calibri" panose="020F0502020204030204" pitchFamily="34" charset="0"/>
                <a:cs typeface="Calibri" panose="020F0502020204030204" pitchFamily="34" charset="0"/>
              </a:rPr>
              <a:t>After ~70 years, the accepted age of the Solar System is 4.56-4.57 Ga</a:t>
            </a:r>
          </a:p>
        </p:txBody>
      </p:sp>
      <p:sp>
        <p:nvSpPr>
          <p:cNvPr id="6" name="Freccia a destra 5"/>
          <p:cNvSpPr/>
          <p:nvPr/>
        </p:nvSpPr>
        <p:spPr bwMode="auto">
          <a:xfrm rot="16200000">
            <a:off x="7672527" y="5283321"/>
            <a:ext cx="935017" cy="141028"/>
          </a:xfrm>
          <a:prstGeom prst="rightArrow">
            <a:avLst>
              <a:gd name="adj1" fmla="val 50000"/>
              <a:gd name="adj2" fmla="val 11951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3214">
                                            <p:txEl>
                                              <p:pRg st="0" end="0"/>
                                            </p:txEl>
                                          </p:spTgt>
                                        </p:tgtEl>
                                        <p:attrNameLst>
                                          <p:attrName>style.visibility</p:attrName>
                                        </p:attrNameLst>
                                      </p:cBhvr>
                                      <p:to>
                                        <p:strVal val="visible"/>
                                      </p:to>
                                    </p:set>
                                    <p:animEffect transition="in" filter="fade">
                                      <p:cBhvr>
                                        <p:cTn id="7" dur="500"/>
                                        <p:tgtEl>
                                          <p:spTgt spid="1203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3216">
                                            <p:txEl>
                                              <p:pRg st="0" end="0"/>
                                            </p:txEl>
                                          </p:spTgt>
                                        </p:tgtEl>
                                        <p:attrNameLst>
                                          <p:attrName>style.visibility</p:attrName>
                                        </p:attrNameLst>
                                      </p:cBhvr>
                                      <p:to>
                                        <p:strVal val="visible"/>
                                      </p:to>
                                    </p:set>
                                    <p:animEffect transition="in" filter="fade">
                                      <p:cBhvr>
                                        <p:cTn id="12" dur="500"/>
                                        <p:tgtEl>
                                          <p:spTgt spid="12032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14" grpId="0" build="p"/>
      <p:bldP spid="1203216" grpId="0" build="p"/>
      <p:bldP spid="11" grpId="0" build="p"/>
      <p:bldP spid="12" grpId="0" build="p"/>
      <p:bldP spid="5" grpId="0" animBg="1"/>
      <p:bldP spid="18"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12"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03214" name="Text Box 14"/>
          <p:cNvSpPr txBox="1">
            <a:spLocks noChangeArrowheads="1"/>
          </p:cNvSpPr>
          <p:nvPr/>
        </p:nvSpPr>
        <p:spPr bwMode="auto">
          <a:xfrm>
            <a:off x="780585" y="1149350"/>
            <a:ext cx="7582830" cy="579438"/>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The age of the Earth and of the Solar System </a:t>
            </a:r>
          </a:p>
        </p:txBody>
      </p:sp>
      <p:sp>
        <p:nvSpPr>
          <p:cNvPr id="12" name="Text Box 16"/>
          <p:cNvSpPr txBox="1">
            <a:spLocks noChangeArrowheads="1"/>
          </p:cNvSpPr>
          <p:nvPr/>
        </p:nvSpPr>
        <p:spPr bwMode="auto">
          <a:xfrm>
            <a:off x="111512" y="2595723"/>
            <a:ext cx="2712843"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Meteoritic Troilite = Terrestrial </a:t>
            </a:r>
            <a:r>
              <a:rPr lang="en-GB" sz="2400" dirty="0" err="1">
                <a:solidFill>
                  <a:schemeClr val="bg1"/>
                </a:solidFill>
                <a:effectLst>
                  <a:outerShdw blurRad="38100" dist="38100" dir="2700000" algn="tl">
                    <a:srgbClr val="000000"/>
                  </a:outerShdw>
                </a:effectLst>
                <a:latin typeface="Calibri" pitchFamily="34" charset="0"/>
              </a:rPr>
              <a:t>Pirrotite</a:t>
            </a:r>
            <a:r>
              <a:rPr lang="en-GB" sz="2400" dirty="0">
                <a:solidFill>
                  <a:schemeClr val="bg1"/>
                </a:solidFill>
                <a:effectLst>
                  <a:outerShdw blurRad="38100" dist="38100" dir="2700000" algn="tl">
                    <a:srgbClr val="000000"/>
                  </a:outerShdw>
                </a:effectLst>
                <a:latin typeface="Calibri" pitchFamily="34" charset="0"/>
              </a:rPr>
              <a:t>.</a:t>
            </a:r>
          </a:p>
        </p:txBody>
      </p:sp>
      <p:pic>
        <p:nvPicPr>
          <p:cNvPr id="2" name="Immagine 1"/>
          <p:cNvPicPr>
            <a:picLocks noChangeAspect="1"/>
          </p:cNvPicPr>
          <p:nvPr/>
        </p:nvPicPr>
        <p:blipFill>
          <a:blip r:embed="rId3" cstate="print"/>
          <a:stretch>
            <a:fillRect/>
          </a:stretch>
        </p:blipFill>
        <p:spPr>
          <a:xfrm>
            <a:off x="3263494" y="2660376"/>
            <a:ext cx="5811061" cy="3924848"/>
          </a:xfrm>
          <a:prstGeom prst="rect">
            <a:avLst/>
          </a:prstGeom>
        </p:spPr>
      </p:pic>
      <p:sp>
        <p:nvSpPr>
          <p:cNvPr id="15" name="Text Box 16"/>
          <p:cNvSpPr txBox="1">
            <a:spLocks noChangeArrowheads="1"/>
          </p:cNvSpPr>
          <p:nvPr/>
        </p:nvSpPr>
        <p:spPr bwMode="auto">
          <a:xfrm>
            <a:off x="596453" y="5840994"/>
            <a:ext cx="2447471" cy="523220"/>
          </a:xfrm>
          <a:prstGeom prst="rect">
            <a:avLst/>
          </a:prstGeom>
          <a:noFill/>
          <a:ln w="9525" algn="ctr">
            <a:noFill/>
            <a:miter lim="800000"/>
            <a:headEnd/>
            <a:tailEnd/>
          </a:ln>
          <a:effectLst/>
        </p:spPr>
        <p:txBody>
          <a:bodyPr wrap="square">
            <a:spAutoFit/>
          </a:bodyPr>
          <a:lstStyle/>
          <a:p>
            <a:pPr algn="l" eaLnBrk="0" hangingPunct="0">
              <a:defRPr/>
            </a:pPr>
            <a:r>
              <a:rPr lang="en-GB" sz="1400" dirty="0" err="1">
                <a:solidFill>
                  <a:schemeClr val="bg1"/>
                </a:solidFill>
                <a:effectLst>
                  <a:outerShdw blurRad="38100" dist="38100" dir="2700000" algn="tl">
                    <a:srgbClr val="000000"/>
                  </a:outerShdw>
                </a:effectLst>
                <a:latin typeface="Calibri" pitchFamily="34" charset="0"/>
              </a:rPr>
              <a:t>Bouvier</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Wadhwa</a:t>
            </a:r>
            <a:r>
              <a:rPr lang="en-GB" sz="1400" dirty="0">
                <a:solidFill>
                  <a:schemeClr val="bg1"/>
                </a:solidFill>
                <a:effectLst>
                  <a:outerShdw blurRad="38100" dist="38100" dir="2700000" algn="tl">
                    <a:srgbClr val="000000"/>
                  </a:outerShdw>
                </a:effectLst>
                <a:latin typeface="Calibri" pitchFamily="34" charset="0"/>
              </a:rPr>
              <a:t>, 2010 (Nature </a:t>
            </a:r>
            <a:r>
              <a:rPr lang="en-GB" sz="1400" dirty="0" err="1">
                <a:solidFill>
                  <a:schemeClr val="bg1"/>
                </a:solidFill>
                <a:effectLst>
                  <a:outerShdw blurRad="38100" dist="38100" dir="2700000" algn="tl">
                    <a:srgbClr val="000000"/>
                  </a:outerShdw>
                </a:effectLst>
                <a:latin typeface="Calibri" pitchFamily="34" charset="0"/>
              </a:rPr>
              <a:t>Geosci</a:t>
            </a:r>
            <a:r>
              <a:rPr lang="en-GB" sz="1400" dirty="0">
                <a:solidFill>
                  <a:schemeClr val="bg1"/>
                </a:solidFill>
                <a:effectLst>
                  <a:outerShdw blurRad="38100" dist="38100" dir="2700000" algn="tl">
                    <a:srgbClr val="000000"/>
                  </a:outerShdw>
                </a:effectLst>
                <a:latin typeface="Calibri" pitchFamily="34" charset="0"/>
              </a:rPr>
              <a:t>., 3, 637-641)</a:t>
            </a:r>
          </a:p>
        </p:txBody>
      </p:sp>
      <p:sp>
        <p:nvSpPr>
          <p:cNvPr id="16"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 name="Text Box 16">
            <a:extLst>
              <a:ext uri="{FF2B5EF4-FFF2-40B4-BE49-F238E27FC236}">
                <a16:creationId xmlns:a16="http://schemas.microsoft.com/office/drawing/2014/main" id="{9A3F692B-5FDE-8142-BE81-A241AA66DCB6}"/>
              </a:ext>
            </a:extLst>
          </p:cNvPr>
          <p:cNvSpPr txBox="1">
            <a:spLocks noChangeArrowheads="1"/>
          </p:cNvSpPr>
          <p:nvPr/>
        </p:nvSpPr>
        <p:spPr bwMode="auto">
          <a:xfrm>
            <a:off x="0" y="1663510"/>
            <a:ext cx="9144000" cy="461665"/>
          </a:xfrm>
          <a:prstGeom prst="rect">
            <a:avLst/>
          </a:prstGeom>
          <a:noFill/>
          <a:ln w="9525" algn="ctr">
            <a:noFill/>
            <a:miter lim="800000"/>
            <a:headEnd/>
            <a:tailEnd/>
          </a:ln>
          <a:effectLst/>
        </p:spPr>
        <p:txBody>
          <a:bodyPr wrap="square">
            <a:spAutoFit/>
          </a:bodyPr>
          <a:lstStyle/>
          <a:p>
            <a:pPr eaLnBrk="0" hangingPunct="0">
              <a:defRPr/>
            </a:pPr>
            <a:r>
              <a:rPr lang="en-GB" sz="2400" dirty="0">
                <a:solidFill>
                  <a:schemeClr val="bg1"/>
                </a:solidFill>
                <a:effectLst>
                  <a:outerShdw blurRad="38100" dist="38100" dir="2700000" algn="tl">
                    <a:srgbClr val="000000"/>
                  </a:outerShdw>
                </a:effectLst>
                <a:latin typeface="Calibri" pitchFamily="34" charset="0"/>
              </a:rPr>
              <a:t>This has been estimated using the uranogenic Pb isotopic ratios.</a:t>
            </a:r>
          </a:p>
        </p:txBody>
      </p:sp>
      <p:sp>
        <p:nvSpPr>
          <p:cNvPr id="4" name="Text Box 16">
            <a:extLst>
              <a:ext uri="{FF2B5EF4-FFF2-40B4-BE49-F238E27FC236}">
                <a16:creationId xmlns:a16="http://schemas.microsoft.com/office/drawing/2014/main" id="{893039DA-01FF-3FE5-7795-051D2D62A7A9}"/>
              </a:ext>
            </a:extLst>
          </p:cNvPr>
          <p:cNvSpPr txBox="1">
            <a:spLocks noChangeArrowheads="1"/>
          </p:cNvSpPr>
          <p:nvPr/>
        </p:nvSpPr>
        <p:spPr bwMode="auto">
          <a:xfrm>
            <a:off x="0" y="2042885"/>
            <a:ext cx="9144000" cy="492443"/>
          </a:xfrm>
          <a:prstGeom prst="rect">
            <a:avLst/>
          </a:prstGeom>
          <a:noFill/>
          <a:ln w="9525" algn="ctr">
            <a:noFill/>
            <a:miter lim="800000"/>
            <a:headEnd/>
            <a:tailEnd/>
          </a:ln>
          <a:effectLst/>
        </p:spPr>
        <p:txBody>
          <a:bodyPr wrap="square">
            <a:spAutoFit/>
          </a:bodyPr>
          <a:lstStyle/>
          <a:p>
            <a:pPr eaLnBrk="0" hangingPunct="0">
              <a:defRPr/>
            </a:pPr>
            <a:r>
              <a:rPr lang="en-GB" sz="2600" dirty="0">
                <a:solidFill>
                  <a:srgbClr val="FFFF00"/>
                </a:solidFill>
                <a:effectLst>
                  <a:outerShdw blurRad="38100" dist="38100" dir="2700000" algn="tl">
                    <a:srgbClr val="000000"/>
                  </a:outerShdw>
                </a:effectLst>
                <a:latin typeface="Calibri" pitchFamily="34" charset="0"/>
              </a:rPr>
              <a:t>Canyon Diablo meteorite troilite (FeS) </a:t>
            </a:r>
            <a:r>
              <a:rPr lang="en-GB" sz="26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U-free mineral</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5" name="CasellaDiTesto 4">
            <a:extLst>
              <a:ext uri="{FF2B5EF4-FFF2-40B4-BE49-F238E27FC236}">
                <a16:creationId xmlns:a16="http://schemas.microsoft.com/office/drawing/2014/main" id="{8284A112-CDC0-E59F-C11F-94D409DA5728}"/>
              </a:ext>
            </a:extLst>
          </p:cNvPr>
          <p:cNvSpPr txBox="1"/>
          <p:nvPr/>
        </p:nvSpPr>
        <p:spPr>
          <a:xfrm>
            <a:off x="4391025" y="5194490"/>
            <a:ext cx="4381500" cy="365934"/>
          </a:xfrm>
          <a:prstGeom prst="rect">
            <a:avLst/>
          </a:prstGeom>
          <a:noFill/>
        </p:spPr>
        <p:txBody>
          <a:bodyPr wrap="square" rtlCol="0">
            <a:spAutoFit/>
          </a:bodyPr>
          <a:lstStyle/>
          <a:p>
            <a:pPr>
              <a:lnSpc>
                <a:spcPts val="2000"/>
              </a:lnSpc>
            </a:pPr>
            <a:r>
              <a:rPr lang="en-GB" sz="2400" b="1" dirty="0">
                <a:solidFill>
                  <a:srgbClr val="FF0000"/>
                </a:solidFill>
                <a:effectLst/>
                <a:latin typeface="Calibri" panose="020F0502020204030204" pitchFamily="34" charset="0"/>
                <a:cs typeface="Calibri" panose="020F0502020204030204" pitchFamily="34" charset="0"/>
              </a:rPr>
              <a:t>4.56-4.57 Ga</a:t>
            </a:r>
          </a:p>
        </p:txBody>
      </p:sp>
    </p:spTree>
    <p:extLst>
      <p:ext uri="{BB962C8B-B14F-4D97-AF65-F5344CB8AC3E}">
        <p14:creationId xmlns:p14="http://schemas.microsoft.com/office/powerpoint/2010/main" val="224462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12"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03214" name="Text Box 14"/>
          <p:cNvSpPr txBox="1">
            <a:spLocks noChangeArrowheads="1"/>
          </p:cNvSpPr>
          <p:nvPr/>
        </p:nvSpPr>
        <p:spPr bwMode="auto">
          <a:xfrm>
            <a:off x="780585" y="1149350"/>
            <a:ext cx="7582830" cy="579438"/>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The age of the Earth and of the Solar System </a:t>
            </a:r>
          </a:p>
        </p:txBody>
      </p:sp>
      <p:sp>
        <p:nvSpPr>
          <p:cNvPr id="12" name="Text Box 16"/>
          <p:cNvSpPr txBox="1">
            <a:spLocks noChangeArrowheads="1"/>
          </p:cNvSpPr>
          <p:nvPr/>
        </p:nvSpPr>
        <p:spPr bwMode="auto">
          <a:xfrm>
            <a:off x="111512" y="2595723"/>
            <a:ext cx="2712843"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Meteoritic Troilite = Terrestrial </a:t>
            </a:r>
            <a:r>
              <a:rPr lang="en-GB" sz="2400" dirty="0" err="1">
                <a:solidFill>
                  <a:schemeClr val="bg1"/>
                </a:solidFill>
                <a:effectLst>
                  <a:outerShdw blurRad="38100" dist="38100" dir="2700000" algn="tl">
                    <a:srgbClr val="000000"/>
                  </a:outerShdw>
                </a:effectLst>
                <a:latin typeface="Calibri" pitchFamily="34" charset="0"/>
              </a:rPr>
              <a:t>Pirrotite</a:t>
            </a:r>
            <a:r>
              <a:rPr lang="en-GB" sz="2400" dirty="0">
                <a:solidFill>
                  <a:schemeClr val="bg1"/>
                </a:solidFill>
                <a:effectLst>
                  <a:outerShdw blurRad="38100" dist="38100" dir="2700000" algn="tl">
                    <a:srgbClr val="000000"/>
                  </a:outerShdw>
                </a:effectLst>
                <a:latin typeface="Calibri" pitchFamily="34" charset="0"/>
              </a:rPr>
              <a:t>.</a:t>
            </a:r>
          </a:p>
        </p:txBody>
      </p:sp>
      <p:pic>
        <p:nvPicPr>
          <p:cNvPr id="2" name="Immagine 1"/>
          <p:cNvPicPr>
            <a:picLocks noChangeAspect="1"/>
          </p:cNvPicPr>
          <p:nvPr/>
        </p:nvPicPr>
        <p:blipFill rotWithShape="1">
          <a:blip r:embed="rId3" cstate="print"/>
          <a:srcRect l="5129" t="4397" r="5910" b="3055"/>
          <a:stretch/>
        </p:blipFill>
        <p:spPr>
          <a:xfrm>
            <a:off x="2688771" y="3200402"/>
            <a:ext cx="6389915" cy="3385457"/>
          </a:xfrm>
          <a:prstGeom prst="rect">
            <a:avLst/>
          </a:prstGeom>
        </p:spPr>
      </p:pic>
      <p:sp>
        <p:nvSpPr>
          <p:cNvPr id="13" name="Rettangolo arrotondato 12"/>
          <p:cNvSpPr/>
          <p:nvPr/>
        </p:nvSpPr>
        <p:spPr bwMode="auto">
          <a:xfrm>
            <a:off x="2900555" y="6059063"/>
            <a:ext cx="5862445" cy="275062"/>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ext Box 16"/>
          <p:cNvSpPr txBox="1">
            <a:spLocks noChangeArrowheads="1"/>
          </p:cNvSpPr>
          <p:nvPr/>
        </p:nvSpPr>
        <p:spPr bwMode="auto">
          <a:xfrm>
            <a:off x="320397" y="6285494"/>
            <a:ext cx="2447471" cy="523220"/>
          </a:xfrm>
          <a:prstGeom prst="rect">
            <a:avLst/>
          </a:prstGeom>
          <a:noFill/>
          <a:ln w="9525" algn="ctr">
            <a:noFill/>
            <a:miter lim="800000"/>
            <a:headEnd/>
            <a:tailEnd/>
          </a:ln>
          <a:effectLst/>
        </p:spPr>
        <p:txBody>
          <a:bodyPr wrap="square">
            <a:spAutoFit/>
          </a:bodyPr>
          <a:lstStyle/>
          <a:p>
            <a:pPr algn="l" eaLnBrk="0" hangingPunct="0">
              <a:defRPr/>
            </a:pPr>
            <a:r>
              <a:rPr lang="en-GB" sz="1400" dirty="0">
                <a:solidFill>
                  <a:schemeClr val="bg1"/>
                </a:solidFill>
                <a:effectLst>
                  <a:outerShdw blurRad="38100" dist="38100" dir="2700000" algn="tl">
                    <a:srgbClr val="000000"/>
                  </a:outerShdw>
                </a:effectLst>
                <a:latin typeface="Calibri" pitchFamily="34" charset="0"/>
              </a:rPr>
              <a:t>Patterson, 1956 (</a:t>
            </a:r>
            <a:r>
              <a:rPr lang="en-GB" sz="1400" dirty="0" err="1">
                <a:solidFill>
                  <a:schemeClr val="bg1"/>
                </a:solidFill>
                <a:effectLst>
                  <a:outerShdw blurRad="38100" dist="38100" dir="2700000" algn="tl">
                    <a:srgbClr val="000000"/>
                  </a:outerShdw>
                </a:effectLst>
                <a:latin typeface="Calibri" pitchFamily="34" charset="0"/>
              </a:rPr>
              <a:t>Geochim</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Cosmochim</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Acta</a:t>
            </a:r>
            <a:r>
              <a:rPr lang="en-GB" sz="1400" dirty="0">
                <a:solidFill>
                  <a:schemeClr val="bg1"/>
                </a:solidFill>
                <a:effectLst>
                  <a:outerShdw blurRad="38100" dist="38100" dir="2700000" algn="tl">
                    <a:srgbClr val="000000"/>
                  </a:outerShdw>
                </a:effectLst>
                <a:latin typeface="Calibri" pitchFamily="34" charset="0"/>
              </a:rPr>
              <a:t>, 10, 230-237)</a:t>
            </a:r>
          </a:p>
        </p:txBody>
      </p:sp>
      <p:sp>
        <p:nvSpPr>
          <p:cNvPr id="17" name="Text Box 16"/>
          <p:cNvSpPr txBox="1">
            <a:spLocks noChangeArrowheads="1"/>
          </p:cNvSpPr>
          <p:nvPr/>
        </p:nvSpPr>
        <p:spPr bwMode="auto">
          <a:xfrm>
            <a:off x="0" y="3614705"/>
            <a:ext cx="2767868" cy="800219"/>
          </a:xfrm>
          <a:prstGeom prst="rect">
            <a:avLst/>
          </a:prstGeom>
          <a:noFill/>
          <a:ln w="9525" algn="ctr">
            <a:noFill/>
            <a:miter lim="800000"/>
            <a:headEnd/>
            <a:tailEnd/>
          </a:ln>
          <a:effectLst/>
        </p:spPr>
        <p:txBody>
          <a:bodyPr wrap="square">
            <a:spAutoFit/>
          </a:bodyPr>
          <a:lstStyle/>
          <a:p>
            <a:pPr eaLnBrk="0" hangingPunct="0">
              <a:defRPr/>
            </a:pPr>
            <a:r>
              <a:rPr lang="en-GB" sz="2200" dirty="0">
                <a:solidFill>
                  <a:schemeClr val="bg1"/>
                </a:solidFill>
                <a:effectLst>
                  <a:outerShdw blurRad="38100" dist="38100" dir="2700000" algn="tl">
                    <a:srgbClr val="000000"/>
                  </a:outerShdw>
                </a:effectLst>
                <a:latin typeface="Calibri" pitchFamily="34" charset="0"/>
              </a:rPr>
              <a:t>Canyon Diablo Troilite:</a:t>
            </a:r>
          </a:p>
          <a:p>
            <a:pPr eaLnBrk="0" hangingPunct="0">
              <a:defRPr/>
            </a:pP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0.025</a:t>
            </a:r>
          </a:p>
        </p:txBody>
      </p:sp>
      <p:sp>
        <p:nvSpPr>
          <p:cNvPr id="18" name="Text Box 16"/>
          <p:cNvSpPr txBox="1">
            <a:spLocks noChangeArrowheads="1"/>
          </p:cNvSpPr>
          <p:nvPr/>
        </p:nvSpPr>
        <p:spPr bwMode="auto">
          <a:xfrm>
            <a:off x="2656" y="4624298"/>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00FF00"/>
                </a:solidFill>
                <a:effectLst>
                  <a:outerShdw blurRad="38100" dist="38100" dir="2700000" algn="tl">
                    <a:srgbClr val="000000"/>
                  </a:outerShdw>
                </a:effectLst>
                <a:latin typeface="Calibri" pitchFamily="34" charset="0"/>
              </a:rPr>
              <a:t>~9.50</a:t>
            </a:r>
          </a:p>
        </p:txBody>
      </p:sp>
      <p:sp>
        <p:nvSpPr>
          <p:cNvPr id="19" name="Text Box 16"/>
          <p:cNvSpPr txBox="1">
            <a:spLocks noChangeArrowheads="1"/>
          </p:cNvSpPr>
          <p:nvPr/>
        </p:nvSpPr>
        <p:spPr bwMode="auto">
          <a:xfrm>
            <a:off x="2656" y="5440364"/>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FFC000"/>
                </a:solidFill>
                <a:effectLst>
                  <a:outerShdw blurRad="38100" dist="38100" dir="2700000" algn="tl">
                    <a:srgbClr val="000000"/>
                  </a:outerShdw>
                </a:effectLst>
                <a:latin typeface="Calibri" pitchFamily="34" charset="0"/>
              </a:rPr>
              <a:t>~10.36</a:t>
            </a:r>
          </a:p>
        </p:txBody>
      </p:sp>
      <p:sp>
        <p:nvSpPr>
          <p:cNvPr id="6" name="Rettangolo arrotondato 5"/>
          <p:cNvSpPr/>
          <p:nvPr/>
        </p:nvSpPr>
        <p:spPr bwMode="auto">
          <a:xfrm>
            <a:off x="5853113" y="5829300"/>
            <a:ext cx="514350" cy="482600"/>
          </a:xfrm>
          <a:prstGeom prst="roundRect">
            <a:avLst/>
          </a:prstGeom>
          <a:noFill/>
          <a:ln w="1905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Rettangolo arrotondato 19"/>
          <p:cNvSpPr/>
          <p:nvPr/>
        </p:nvSpPr>
        <p:spPr bwMode="auto">
          <a:xfrm>
            <a:off x="7034212" y="5829300"/>
            <a:ext cx="547688" cy="482600"/>
          </a:xfrm>
          <a:prstGeom prst="roundRect">
            <a:avLst/>
          </a:prstGeom>
          <a:noFill/>
          <a:ln w="1905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16" name="Text Box 16"/>
          <p:cNvSpPr txBox="1">
            <a:spLocks noChangeArrowheads="1"/>
          </p:cNvSpPr>
          <p:nvPr/>
        </p:nvSpPr>
        <p:spPr bwMode="auto">
          <a:xfrm>
            <a:off x="906624" y="4987158"/>
            <a:ext cx="1734977"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00FF00"/>
                </a:solidFill>
                <a:effectLst>
                  <a:outerShdw blurRad="38100" dist="38100" dir="2700000" algn="tl">
                    <a:srgbClr val="000000"/>
                  </a:outerShdw>
                </a:effectLst>
                <a:latin typeface="Calibri" pitchFamily="34" charset="0"/>
              </a:rPr>
              <a:t>~9.31</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sp>
        <p:nvSpPr>
          <p:cNvPr id="22" name="Text Box 16"/>
          <p:cNvSpPr txBox="1">
            <a:spLocks noChangeArrowheads="1"/>
          </p:cNvSpPr>
          <p:nvPr/>
        </p:nvSpPr>
        <p:spPr bwMode="auto">
          <a:xfrm>
            <a:off x="906624" y="5785442"/>
            <a:ext cx="1880120"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FFC000"/>
                </a:solidFill>
                <a:effectLst>
                  <a:outerShdw blurRad="38100" dist="38100" dir="2700000" algn="tl">
                    <a:srgbClr val="000000"/>
                  </a:outerShdw>
                </a:effectLst>
                <a:latin typeface="Calibri" pitchFamily="34" charset="0"/>
              </a:rPr>
              <a:t>~10.29</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sp>
        <p:nvSpPr>
          <p:cNvPr id="3" name="Text Box 16">
            <a:extLst>
              <a:ext uri="{FF2B5EF4-FFF2-40B4-BE49-F238E27FC236}">
                <a16:creationId xmlns:a16="http://schemas.microsoft.com/office/drawing/2014/main" id="{F69E64A5-979C-8EE5-6E45-8204536E6CB5}"/>
              </a:ext>
            </a:extLst>
          </p:cNvPr>
          <p:cNvSpPr txBox="1">
            <a:spLocks noChangeArrowheads="1"/>
          </p:cNvSpPr>
          <p:nvPr/>
        </p:nvSpPr>
        <p:spPr bwMode="auto">
          <a:xfrm>
            <a:off x="0" y="1663510"/>
            <a:ext cx="9144000" cy="461665"/>
          </a:xfrm>
          <a:prstGeom prst="rect">
            <a:avLst/>
          </a:prstGeom>
          <a:noFill/>
          <a:ln w="9525" algn="ctr">
            <a:noFill/>
            <a:miter lim="800000"/>
            <a:headEnd/>
            <a:tailEnd/>
          </a:ln>
          <a:effectLst/>
        </p:spPr>
        <p:txBody>
          <a:bodyPr wrap="square">
            <a:spAutoFit/>
          </a:bodyPr>
          <a:lstStyle/>
          <a:p>
            <a:pPr eaLnBrk="0" hangingPunct="0">
              <a:defRPr/>
            </a:pPr>
            <a:r>
              <a:rPr lang="en-GB" sz="2400" dirty="0">
                <a:solidFill>
                  <a:schemeClr val="bg1"/>
                </a:solidFill>
                <a:effectLst>
                  <a:outerShdw blurRad="38100" dist="38100" dir="2700000" algn="tl">
                    <a:srgbClr val="000000"/>
                  </a:outerShdw>
                </a:effectLst>
                <a:latin typeface="Calibri" pitchFamily="34" charset="0"/>
              </a:rPr>
              <a:t>This has been estimated using the uranogenic Pb isotopic ratios.</a:t>
            </a:r>
          </a:p>
        </p:txBody>
      </p:sp>
      <p:sp>
        <p:nvSpPr>
          <p:cNvPr id="4" name="Text Box 16">
            <a:extLst>
              <a:ext uri="{FF2B5EF4-FFF2-40B4-BE49-F238E27FC236}">
                <a16:creationId xmlns:a16="http://schemas.microsoft.com/office/drawing/2014/main" id="{0DB60F73-DE80-845F-75C2-5EB125B5B595}"/>
              </a:ext>
            </a:extLst>
          </p:cNvPr>
          <p:cNvSpPr txBox="1">
            <a:spLocks noChangeArrowheads="1"/>
          </p:cNvSpPr>
          <p:nvPr/>
        </p:nvSpPr>
        <p:spPr bwMode="auto">
          <a:xfrm>
            <a:off x="0" y="2042885"/>
            <a:ext cx="9144000" cy="492443"/>
          </a:xfrm>
          <a:prstGeom prst="rect">
            <a:avLst/>
          </a:prstGeom>
          <a:noFill/>
          <a:ln w="9525" algn="ctr">
            <a:noFill/>
            <a:miter lim="800000"/>
            <a:headEnd/>
            <a:tailEnd/>
          </a:ln>
          <a:effectLst/>
        </p:spPr>
        <p:txBody>
          <a:bodyPr wrap="square">
            <a:spAutoFit/>
          </a:bodyPr>
          <a:lstStyle/>
          <a:p>
            <a:pPr eaLnBrk="0" hangingPunct="0">
              <a:defRPr/>
            </a:pPr>
            <a:r>
              <a:rPr lang="en-GB" sz="2600" dirty="0">
                <a:solidFill>
                  <a:srgbClr val="FFFF00"/>
                </a:solidFill>
                <a:effectLst>
                  <a:outerShdw blurRad="38100" dist="38100" dir="2700000" algn="tl">
                    <a:srgbClr val="000000"/>
                  </a:outerShdw>
                </a:effectLst>
                <a:latin typeface="Calibri" pitchFamily="34" charset="0"/>
              </a:rPr>
              <a:t>Canyon Diablo meteorite troilite (FeS) </a:t>
            </a:r>
            <a:r>
              <a:rPr lang="en-GB" sz="26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U-free mineral</a:t>
            </a:r>
            <a:endParaRPr lang="en-GB" sz="2600" dirty="0">
              <a:solidFill>
                <a:srgbClr val="FFFF00"/>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32434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p:bldP spid="18" grpId="0"/>
      <p:bldP spid="19" grpId="0"/>
      <p:bldP spid="6" grpId="0" animBg="1"/>
      <p:bldP spid="20" grpId="0" animBg="1"/>
      <p:bldP spid="16"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0" y="61913"/>
            <a:ext cx="5246688" cy="1120775"/>
          </a:xfrm>
          <a:prstGeom prst="rect">
            <a:avLst/>
          </a:prstGeom>
          <a:noFill/>
          <a:ln w="9525">
            <a:noFill/>
            <a:miter lim="800000"/>
            <a:headEnd/>
            <a:tailEnd/>
          </a:ln>
          <a:effectLst/>
        </p:spPr>
        <p:txBody>
          <a:bodyPr/>
          <a:lstStyle/>
          <a:p>
            <a:pPr algn="l">
              <a:lnSpc>
                <a:spcPct val="90000"/>
              </a:lnSpc>
              <a:defRPr/>
            </a:pPr>
            <a:r>
              <a:rPr lang="en-GB" sz="7200" dirty="0">
                <a:solidFill>
                  <a:srgbClr val="FF3300"/>
                </a:solidFill>
                <a:effectLst>
                  <a:outerShdw blurRad="38100" dist="38100" dir="2700000" algn="tl">
                    <a:srgbClr val="000000"/>
                  </a:outerShdw>
                </a:effectLst>
                <a:latin typeface="Calibri" pitchFamily="34" charset="0"/>
              </a:rPr>
              <a:t>Part Seven.</a:t>
            </a:r>
          </a:p>
        </p:txBody>
      </p:sp>
      <p:sp>
        <p:nvSpPr>
          <p:cNvPr id="123088" name="Rectangle 208"/>
          <p:cNvSpPr>
            <a:spLocks noChangeArrowheads="1"/>
          </p:cNvSpPr>
          <p:nvPr/>
        </p:nvSpPr>
        <p:spPr bwMode="auto">
          <a:xfrm>
            <a:off x="371475" y="1001208"/>
            <a:ext cx="8010526" cy="3777620"/>
          </a:xfrm>
          <a:prstGeom prst="rect">
            <a:avLst/>
          </a:prstGeom>
          <a:noFill/>
          <a:ln w="9525">
            <a:noFill/>
            <a:miter lim="800000"/>
            <a:headEnd/>
            <a:tailEnd/>
          </a:ln>
          <a:effectLst/>
        </p:spPr>
        <p:txBody>
          <a:bodyPr/>
          <a:lstStyle/>
          <a:p>
            <a:pPr marL="85725" algn="l" defTabSz="715963">
              <a:defRPr/>
            </a:pPr>
            <a:r>
              <a:rPr lang="en-GB" sz="3600" dirty="0">
                <a:solidFill>
                  <a:schemeClr val="bg1"/>
                </a:solidFill>
                <a:effectLst>
                  <a:outerShdw blurRad="38100" dist="38100" dir="2700000" algn="tl">
                    <a:srgbClr val="000000"/>
                  </a:outerShdw>
                </a:effectLst>
                <a:latin typeface="Calibri" pitchFamily="34" charset="0"/>
              </a:rPr>
              <a:t>Principles of isotope geochemistry applied to igneous petrology: </a:t>
            </a:r>
            <a:r>
              <a:rPr lang="en-GB" sz="3600" dirty="0">
                <a:solidFill>
                  <a:srgbClr val="FFFF00"/>
                </a:solidFill>
                <a:effectLst>
                  <a:outerShdw blurRad="38100" dist="38100" dir="2700000" algn="tl">
                    <a:srgbClr val="000000"/>
                  </a:outerShdw>
                </a:effectLst>
                <a:latin typeface="Calibri" pitchFamily="34" charset="0"/>
              </a:rPr>
              <a:t>U-Th-Pb</a:t>
            </a:r>
            <a:r>
              <a:rPr lang="en-GB" sz="3600" dirty="0">
                <a:solidFill>
                  <a:schemeClr val="bg1"/>
                </a:solidFill>
                <a:effectLst>
                  <a:outerShdw blurRad="38100" dist="38100" dir="2700000" algn="tl">
                    <a:srgbClr val="000000"/>
                  </a:outerShdw>
                </a:effectLst>
                <a:latin typeface="Calibri" pitchFamily="34" charset="0"/>
              </a:rPr>
              <a:t> and </a:t>
            </a:r>
            <a:r>
              <a:rPr lang="en-GB" sz="3600" dirty="0">
                <a:solidFill>
                  <a:srgbClr val="FFFF00"/>
                </a:solidFill>
                <a:effectLst>
                  <a:outerShdw blurRad="38100" dist="38100" dir="2700000" algn="tl">
                    <a:srgbClr val="000000"/>
                  </a:outerShdw>
                </a:effectLst>
                <a:latin typeface="Calibri" pitchFamily="34" charset="0"/>
              </a:rPr>
              <a:t>U-Th-He</a:t>
            </a:r>
            <a:r>
              <a:rPr lang="en-GB" sz="3600" dirty="0">
                <a:solidFill>
                  <a:schemeClr val="bg1"/>
                </a:solidFill>
                <a:effectLst>
                  <a:outerShdw blurRad="38100" dist="38100" dir="2700000" algn="tl">
                    <a:srgbClr val="000000"/>
                  </a:outerShdw>
                </a:effectLst>
                <a:latin typeface="Calibri" pitchFamily="34" charset="0"/>
              </a:rPr>
              <a:t> systematics.</a:t>
            </a:r>
            <a:br>
              <a:rPr lang="en-GB" sz="3600" dirty="0">
                <a:solidFill>
                  <a:schemeClr val="bg1"/>
                </a:solidFill>
                <a:effectLst>
                  <a:outerShdw blurRad="38100" dist="38100" dir="2700000" algn="tl">
                    <a:srgbClr val="000000"/>
                  </a:outerShdw>
                </a:effectLst>
                <a:latin typeface="Calibri" pitchFamily="34" charset="0"/>
              </a:rPr>
            </a:br>
            <a:br>
              <a:rPr lang="en-GB" sz="1100" dirty="0">
                <a:solidFill>
                  <a:schemeClr val="bg1"/>
                </a:solidFill>
                <a:effectLst>
                  <a:outerShdw blurRad="38100" dist="38100" dir="2700000" algn="tl">
                    <a:srgbClr val="000000"/>
                  </a:outerShdw>
                </a:effectLst>
                <a:latin typeface="Calibri" pitchFamily="34" charset="0"/>
              </a:rPr>
            </a:br>
            <a:r>
              <a:rPr lang="en-GB" sz="3600" dirty="0">
                <a:solidFill>
                  <a:schemeClr val="bg1"/>
                </a:solidFill>
                <a:effectLst>
                  <a:outerShdw blurRad="38100" dist="38100" dir="2700000" algn="tl">
                    <a:srgbClr val="000000"/>
                  </a:outerShdw>
                </a:effectLst>
                <a:latin typeface="Calibri" pitchFamily="34" charset="0"/>
              </a:rPr>
              <a:t>Mantle end-members and geochemical jargon used in igneous petrology.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8">
                                            <p:txEl>
                                              <p:pRg st="0" end="0"/>
                                            </p:txEl>
                                          </p:spTgt>
                                        </p:tgtEl>
                                        <p:attrNameLst>
                                          <p:attrName>style.visibility</p:attrName>
                                        </p:attrNameLst>
                                      </p:cBhvr>
                                      <p:to>
                                        <p:strVal val="visible"/>
                                      </p:to>
                                    </p:set>
                                    <p:animEffect transition="in" filter="fade">
                                      <p:cBhvr>
                                        <p:cTn id="12" dur="500"/>
                                        <p:tgtEl>
                                          <p:spTgt spid="1230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stretch>
            <a:fillRect/>
          </a:stretch>
        </p:blipFill>
        <p:spPr>
          <a:xfrm>
            <a:off x="2816860" y="2499360"/>
            <a:ext cx="6291644" cy="4320540"/>
          </a:xfrm>
          <a:prstGeom prst="rect">
            <a:avLst/>
          </a:prstGeom>
        </p:spPr>
      </p:pic>
      <p:sp>
        <p:nvSpPr>
          <p:cNvPr id="60" name="Ovale 59"/>
          <p:cNvSpPr/>
          <p:nvPr/>
        </p:nvSpPr>
        <p:spPr bwMode="auto">
          <a:xfrm>
            <a:off x="5067108" y="4810275"/>
            <a:ext cx="288000" cy="288000"/>
          </a:xfrm>
          <a:prstGeom prst="ellipse">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03212"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03214" name="Text Box 14"/>
          <p:cNvSpPr txBox="1">
            <a:spLocks noChangeArrowheads="1"/>
          </p:cNvSpPr>
          <p:nvPr/>
        </p:nvSpPr>
        <p:spPr bwMode="auto">
          <a:xfrm>
            <a:off x="780585" y="1149350"/>
            <a:ext cx="7582830" cy="579438"/>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The age of the Earth and of the Solar System </a:t>
            </a:r>
          </a:p>
        </p:txBody>
      </p:sp>
      <p:sp>
        <p:nvSpPr>
          <p:cNvPr id="12" name="Text Box 16"/>
          <p:cNvSpPr txBox="1">
            <a:spLocks noChangeArrowheads="1"/>
          </p:cNvSpPr>
          <p:nvPr/>
        </p:nvSpPr>
        <p:spPr bwMode="auto">
          <a:xfrm>
            <a:off x="111512" y="2595723"/>
            <a:ext cx="2712843"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Meteoritic Troilite = Terrestrial </a:t>
            </a:r>
            <a:r>
              <a:rPr lang="en-GB" sz="2400" dirty="0" err="1">
                <a:solidFill>
                  <a:schemeClr val="bg1"/>
                </a:solidFill>
                <a:effectLst>
                  <a:outerShdw blurRad="38100" dist="38100" dir="2700000" algn="tl">
                    <a:srgbClr val="000000"/>
                  </a:outerShdw>
                </a:effectLst>
                <a:latin typeface="Calibri" pitchFamily="34" charset="0"/>
              </a:rPr>
              <a:t>Pirrotite</a:t>
            </a:r>
            <a:r>
              <a:rPr lang="en-GB" sz="2400" dirty="0">
                <a:solidFill>
                  <a:schemeClr val="bg1"/>
                </a:solidFill>
                <a:effectLst>
                  <a:outerShdw blurRad="38100" dist="38100" dir="2700000" algn="tl">
                    <a:srgbClr val="000000"/>
                  </a:outerShdw>
                </a:effectLst>
                <a:latin typeface="Calibri" pitchFamily="34" charset="0"/>
              </a:rPr>
              <a:t>.</a:t>
            </a:r>
          </a:p>
        </p:txBody>
      </p:sp>
      <p:sp>
        <p:nvSpPr>
          <p:cNvPr id="32" name="CasellaDiTesto 31"/>
          <p:cNvSpPr txBox="1"/>
          <p:nvPr/>
        </p:nvSpPr>
        <p:spPr>
          <a:xfrm>
            <a:off x="3548743" y="5042159"/>
            <a:ext cx="1060061" cy="369332"/>
          </a:xfrm>
          <a:prstGeom prst="rect">
            <a:avLst/>
          </a:prstGeom>
          <a:noFill/>
        </p:spPr>
        <p:txBody>
          <a:bodyPr wrap="square" rtlCol="0">
            <a:spAutoFit/>
          </a:bodyPr>
          <a:lstStyle/>
          <a:p>
            <a:r>
              <a:rPr lang="it-IT" b="1" dirty="0" err="1">
                <a:solidFill>
                  <a:srgbClr val="00B0F0"/>
                </a:solidFill>
                <a:effectLst/>
                <a:latin typeface="Calibri" panose="020F0502020204030204" pitchFamily="34" charset="0"/>
                <a:cs typeface="Calibri" panose="020F0502020204030204" pitchFamily="34" charset="0"/>
              </a:rPr>
              <a:t>Henbury</a:t>
            </a:r>
            <a:endParaRPr lang="it-IT" b="1" dirty="0">
              <a:solidFill>
                <a:srgbClr val="00B0F0"/>
              </a:solidFill>
              <a:effectLst/>
              <a:latin typeface="Calibri" panose="020F0502020204030204" pitchFamily="34" charset="0"/>
              <a:cs typeface="Calibri" panose="020F0502020204030204" pitchFamily="34" charset="0"/>
            </a:endParaRPr>
          </a:p>
        </p:txBody>
      </p:sp>
      <p:sp>
        <p:nvSpPr>
          <p:cNvPr id="33" name="CasellaDiTesto 32"/>
          <p:cNvSpPr txBox="1"/>
          <p:nvPr/>
        </p:nvSpPr>
        <p:spPr>
          <a:xfrm>
            <a:off x="4261073" y="5496578"/>
            <a:ext cx="1658746" cy="369332"/>
          </a:xfrm>
          <a:prstGeom prst="rect">
            <a:avLst/>
          </a:prstGeom>
          <a:noFill/>
        </p:spPr>
        <p:txBody>
          <a:bodyPr wrap="square" rtlCol="0">
            <a:spAutoFit/>
          </a:bodyPr>
          <a:lstStyle/>
          <a:p>
            <a:r>
              <a:rPr lang="it-IT" b="1" dirty="0">
                <a:solidFill>
                  <a:srgbClr val="FF0000"/>
                </a:solidFill>
                <a:effectLst/>
                <a:latin typeface="Calibri" panose="020F0502020204030204" pitchFamily="34" charset="0"/>
                <a:cs typeface="Calibri" panose="020F0502020204030204" pitchFamily="34" charset="0"/>
              </a:rPr>
              <a:t>Canyon Diablo</a:t>
            </a:r>
          </a:p>
        </p:txBody>
      </p:sp>
      <p:cxnSp>
        <p:nvCxnSpPr>
          <p:cNvPr id="34" name="Connettore 1 33"/>
          <p:cNvCxnSpPr/>
          <p:nvPr/>
        </p:nvCxnSpPr>
        <p:spPr bwMode="auto">
          <a:xfrm flipH="1">
            <a:off x="3552825" y="2841171"/>
            <a:ext cx="5025118" cy="3111954"/>
          </a:xfrm>
          <a:prstGeom prst="line">
            <a:avLst/>
          </a:prstGeom>
          <a:noFill/>
          <a:ln w="9525" cap="flat" cmpd="sng" algn="ctr">
            <a:solidFill>
              <a:schemeClr val="tx1"/>
            </a:solidFill>
            <a:prstDash val="solid"/>
            <a:round/>
            <a:headEnd type="none" w="med" len="med"/>
            <a:tailEnd type="none" w="med" len="med"/>
          </a:ln>
          <a:effectLst/>
        </p:spPr>
      </p:cxnSp>
      <p:sp>
        <p:nvSpPr>
          <p:cNvPr id="44" name="Figura a mano libera 43"/>
          <p:cNvSpPr/>
          <p:nvPr/>
        </p:nvSpPr>
        <p:spPr bwMode="auto">
          <a:xfrm>
            <a:off x="4346487" y="4939705"/>
            <a:ext cx="860489" cy="514308"/>
          </a:xfrm>
          <a:custGeom>
            <a:avLst/>
            <a:gdLst>
              <a:gd name="connsiteX0" fmla="*/ 0 w 966787"/>
              <a:gd name="connsiteY0" fmla="*/ 571416 h 571416"/>
              <a:gd name="connsiteX1" fmla="*/ 369094 w 966787"/>
              <a:gd name="connsiteY1" fmla="*/ 188034 h 571416"/>
              <a:gd name="connsiteX2" fmla="*/ 757237 w 966787"/>
              <a:gd name="connsiteY2" fmla="*/ 26109 h 571416"/>
              <a:gd name="connsiteX3" fmla="*/ 966787 w 966787"/>
              <a:gd name="connsiteY3" fmla="*/ 2297 h 571416"/>
              <a:gd name="connsiteX0" fmla="*/ 0 w 966787"/>
              <a:gd name="connsiteY0" fmla="*/ 571416 h 571416"/>
              <a:gd name="connsiteX1" fmla="*/ 757237 w 966787"/>
              <a:gd name="connsiteY1" fmla="*/ 26109 h 571416"/>
              <a:gd name="connsiteX2" fmla="*/ 966787 w 966787"/>
              <a:gd name="connsiteY2" fmla="*/ 2297 h 571416"/>
              <a:gd name="connsiteX0" fmla="*/ 0 w 966787"/>
              <a:gd name="connsiteY0" fmla="*/ 569119 h 569119"/>
              <a:gd name="connsiteX1" fmla="*/ 966787 w 966787"/>
              <a:gd name="connsiteY1" fmla="*/ 0 h 569119"/>
              <a:gd name="connsiteX0" fmla="*/ 0 w 966787"/>
              <a:gd name="connsiteY0" fmla="*/ 569292 h 569292"/>
              <a:gd name="connsiteX1" fmla="*/ 966787 w 966787"/>
              <a:gd name="connsiteY1" fmla="*/ 173 h 569292"/>
              <a:gd name="connsiteX0" fmla="*/ 0 w 966787"/>
              <a:gd name="connsiteY0" fmla="*/ 569295 h 569295"/>
              <a:gd name="connsiteX1" fmla="*/ 966787 w 966787"/>
              <a:gd name="connsiteY1" fmla="*/ 176 h 569295"/>
              <a:gd name="connsiteX0" fmla="*/ 0 w 977108"/>
              <a:gd name="connsiteY0" fmla="*/ 558948 h 558949"/>
              <a:gd name="connsiteX1" fmla="*/ 977108 w 977108"/>
              <a:gd name="connsiteY1" fmla="*/ 181 h 558949"/>
            </a:gdLst>
            <a:ahLst/>
            <a:cxnLst>
              <a:cxn ang="0">
                <a:pos x="connsiteX0" y="connsiteY0"/>
              </a:cxn>
              <a:cxn ang="0">
                <a:pos x="connsiteX1" y="connsiteY1"/>
              </a:cxn>
            </a:cxnLst>
            <a:rect l="l" t="t" r="r" b="b"/>
            <a:pathLst>
              <a:path w="977108" h="558949">
                <a:moveTo>
                  <a:pt x="0" y="558948"/>
                </a:moveTo>
                <a:cubicBezTo>
                  <a:pt x="115851" y="361479"/>
                  <a:pt x="520678" y="-9385"/>
                  <a:pt x="977108" y="181"/>
                </a:cubicBezTo>
              </a:path>
            </a:pathLst>
          </a:custGeom>
          <a:noFill/>
          <a:ln w="12700" cap="flat" cmpd="sng" algn="ctr">
            <a:solidFill>
              <a:srgbClr val="FF0000"/>
            </a:solidFill>
            <a:prstDash val="dash"/>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Figura a mano libera 44"/>
          <p:cNvSpPr/>
          <p:nvPr/>
        </p:nvSpPr>
        <p:spPr bwMode="auto">
          <a:xfrm>
            <a:off x="4346734" y="3219160"/>
            <a:ext cx="3600926" cy="2240571"/>
          </a:xfrm>
          <a:custGeom>
            <a:avLst/>
            <a:gdLst>
              <a:gd name="connsiteX0" fmla="*/ 0 w 3924300"/>
              <a:gd name="connsiteY0" fmla="*/ 2482992 h 2482992"/>
              <a:gd name="connsiteX1" fmla="*/ 792480 w 3924300"/>
              <a:gd name="connsiteY1" fmla="*/ 1378092 h 2482992"/>
              <a:gd name="connsiteX2" fmla="*/ 1661160 w 3924300"/>
              <a:gd name="connsiteY2" fmla="*/ 638952 h 2482992"/>
              <a:gd name="connsiteX3" fmla="*/ 2484120 w 3924300"/>
              <a:gd name="connsiteY3" fmla="*/ 219852 h 2482992"/>
              <a:gd name="connsiteX4" fmla="*/ 3421380 w 3924300"/>
              <a:gd name="connsiteY4" fmla="*/ 21732 h 2482992"/>
              <a:gd name="connsiteX5" fmla="*/ 3924300 w 3924300"/>
              <a:gd name="connsiteY5" fmla="*/ 14112 h 2482992"/>
              <a:gd name="connsiteX0" fmla="*/ 0 w 3924300"/>
              <a:gd name="connsiteY0" fmla="*/ 2468880 h 2468880"/>
              <a:gd name="connsiteX1" fmla="*/ 792480 w 3924300"/>
              <a:gd name="connsiteY1" fmla="*/ 1363980 h 2468880"/>
              <a:gd name="connsiteX2" fmla="*/ 1661160 w 3924300"/>
              <a:gd name="connsiteY2" fmla="*/ 624840 h 2468880"/>
              <a:gd name="connsiteX3" fmla="*/ 2484120 w 3924300"/>
              <a:gd name="connsiteY3" fmla="*/ 205740 h 2468880"/>
              <a:gd name="connsiteX4" fmla="*/ 3924300 w 3924300"/>
              <a:gd name="connsiteY4" fmla="*/ 0 h 2468880"/>
              <a:gd name="connsiteX0" fmla="*/ 0 w 3924300"/>
              <a:gd name="connsiteY0" fmla="*/ 2468880 h 2468880"/>
              <a:gd name="connsiteX1" fmla="*/ 792480 w 3924300"/>
              <a:gd name="connsiteY1" fmla="*/ 1363980 h 2468880"/>
              <a:gd name="connsiteX2" fmla="*/ 2484120 w 3924300"/>
              <a:gd name="connsiteY2" fmla="*/ 205740 h 2468880"/>
              <a:gd name="connsiteX3" fmla="*/ 3924300 w 3924300"/>
              <a:gd name="connsiteY3" fmla="*/ 0 h 2468880"/>
              <a:gd name="connsiteX0" fmla="*/ 0 w 3924300"/>
              <a:gd name="connsiteY0" fmla="*/ 2468880 h 2468880"/>
              <a:gd name="connsiteX1" fmla="*/ 2484120 w 3924300"/>
              <a:gd name="connsiteY1" fmla="*/ 205740 h 2468880"/>
              <a:gd name="connsiteX2" fmla="*/ 3924300 w 3924300"/>
              <a:gd name="connsiteY2" fmla="*/ 0 h 2468880"/>
              <a:gd name="connsiteX0" fmla="*/ 0 w 3924300"/>
              <a:gd name="connsiteY0" fmla="*/ 2468880 h 2468880"/>
              <a:gd name="connsiteX1" fmla="*/ 3924300 w 3924300"/>
              <a:gd name="connsiteY1" fmla="*/ 0 h 2468880"/>
              <a:gd name="connsiteX0" fmla="*/ 0 w 3924300"/>
              <a:gd name="connsiteY0" fmla="*/ 2468880 h 2468880"/>
              <a:gd name="connsiteX1" fmla="*/ 3924300 w 3924300"/>
              <a:gd name="connsiteY1" fmla="*/ 0 h 2468880"/>
              <a:gd name="connsiteX0" fmla="*/ 0 w 3924300"/>
              <a:gd name="connsiteY0" fmla="*/ 2473796 h 2473796"/>
              <a:gd name="connsiteX1" fmla="*/ 3924300 w 3924300"/>
              <a:gd name="connsiteY1" fmla="*/ 4916 h 2473796"/>
              <a:gd name="connsiteX0" fmla="*/ 0 w 3924300"/>
              <a:gd name="connsiteY0" fmla="*/ 2474058 h 2474058"/>
              <a:gd name="connsiteX1" fmla="*/ 3924300 w 3924300"/>
              <a:gd name="connsiteY1" fmla="*/ 5178 h 2474058"/>
              <a:gd name="connsiteX0" fmla="*/ 0 w 3924300"/>
              <a:gd name="connsiteY0" fmla="*/ 2470656 h 2470656"/>
              <a:gd name="connsiteX1" fmla="*/ 3924300 w 3924300"/>
              <a:gd name="connsiteY1" fmla="*/ 1776 h 2470656"/>
              <a:gd name="connsiteX0" fmla="*/ 0 w 3937318"/>
              <a:gd name="connsiteY0" fmla="*/ 2491790 h 2491790"/>
              <a:gd name="connsiteX1" fmla="*/ 3937318 w 3937318"/>
              <a:gd name="connsiteY1" fmla="*/ 1724 h 2491790"/>
            </a:gdLst>
            <a:ahLst/>
            <a:cxnLst>
              <a:cxn ang="0">
                <a:pos x="connsiteX0" y="connsiteY0"/>
              </a:cxn>
              <a:cxn ang="0">
                <a:pos x="connsiteX1" y="connsiteY1"/>
              </a:cxn>
            </a:cxnLst>
            <a:rect l="l" t="t" r="r" b="b"/>
            <a:pathLst>
              <a:path w="3937318" h="2491790">
                <a:moveTo>
                  <a:pt x="0" y="2491790"/>
                </a:moveTo>
                <a:cubicBezTo>
                  <a:pt x="1125841" y="625423"/>
                  <a:pt x="2504239" y="-38644"/>
                  <a:pt x="3937318" y="1724"/>
                </a:cubicBezTo>
              </a:path>
            </a:pathLst>
          </a:custGeom>
          <a:noFill/>
          <a:ln w="12700" cap="flat" cmpd="sng" algn="ctr">
            <a:solidFill>
              <a:srgbClr val="FF0000"/>
            </a:solidFill>
            <a:prstDash val="dash"/>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6545052" y="2877117"/>
            <a:ext cx="1658746" cy="369332"/>
          </a:xfrm>
          <a:prstGeom prst="rect">
            <a:avLst/>
          </a:prstGeom>
          <a:noFill/>
        </p:spPr>
        <p:txBody>
          <a:bodyPr wrap="square" rtlCol="0">
            <a:spAutoFit/>
          </a:bodyPr>
          <a:lstStyle/>
          <a:p>
            <a:r>
              <a:rPr lang="it-IT" b="1" dirty="0" err="1">
                <a:solidFill>
                  <a:srgbClr val="0000FF"/>
                </a:solidFill>
                <a:effectLst/>
                <a:latin typeface="Calibri" panose="020F0502020204030204" pitchFamily="34" charset="0"/>
                <a:cs typeface="Calibri" panose="020F0502020204030204" pitchFamily="34" charset="0"/>
              </a:rPr>
              <a:t>Nuevo</a:t>
            </a:r>
            <a:r>
              <a:rPr lang="it-IT" b="1" dirty="0">
                <a:solidFill>
                  <a:srgbClr val="0000FF"/>
                </a:solidFill>
                <a:effectLst/>
                <a:latin typeface="Calibri" panose="020F0502020204030204" pitchFamily="34" charset="0"/>
                <a:cs typeface="Calibri" panose="020F0502020204030204" pitchFamily="34" charset="0"/>
              </a:rPr>
              <a:t> Laredo</a:t>
            </a:r>
          </a:p>
        </p:txBody>
      </p:sp>
      <p:sp>
        <p:nvSpPr>
          <p:cNvPr id="24" name="Ovale 23"/>
          <p:cNvSpPr/>
          <p:nvPr/>
        </p:nvSpPr>
        <p:spPr bwMode="auto">
          <a:xfrm>
            <a:off x="7944645" y="3191669"/>
            <a:ext cx="72000" cy="720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Ovale 25"/>
          <p:cNvSpPr/>
          <p:nvPr/>
        </p:nvSpPr>
        <p:spPr bwMode="auto">
          <a:xfrm>
            <a:off x="4356012" y="5386388"/>
            <a:ext cx="72000" cy="720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Ovale 26"/>
          <p:cNvSpPr/>
          <p:nvPr/>
        </p:nvSpPr>
        <p:spPr bwMode="auto">
          <a:xfrm>
            <a:off x="4309181" y="5421313"/>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CasellaDiTesto 29"/>
          <p:cNvSpPr txBox="1"/>
          <p:nvPr/>
        </p:nvSpPr>
        <p:spPr>
          <a:xfrm>
            <a:off x="4125685" y="4538218"/>
            <a:ext cx="1234845" cy="369332"/>
          </a:xfrm>
          <a:prstGeom prst="rect">
            <a:avLst/>
          </a:prstGeom>
          <a:noFill/>
        </p:spPr>
        <p:txBody>
          <a:bodyPr wrap="square" rtlCol="0">
            <a:spAutoFit/>
          </a:bodyPr>
          <a:lstStyle/>
          <a:p>
            <a:r>
              <a:rPr lang="it-IT" b="1" dirty="0" err="1">
                <a:solidFill>
                  <a:srgbClr val="FFC000"/>
                </a:solidFill>
                <a:effectLst/>
                <a:latin typeface="Calibri" panose="020F0502020204030204" pitchFamily="34" charset="0"/>
                <a:cs typeface="Calibri" panose="020F0502020204030204" pitchFamily="34" charset="0"/>
              </a:rPr>
              <a:t>Forest</a:t>
            </a:r>
            <a:r>
              <a:rPr lang="it-IT" b="1" dirty="0">
                <a:solidFill>
                  <a:srgbClr val="FFC000"/>
                </a:solidFill>
                <a:effectLst/>
                <a:latin typeface="Calibri" panose="020F0502020204030204" pitchFamily="34" charset="0"/>
                <a:cs typeface="Calibri" panose="020F0502020204030204" pitchFamily="34" charset="0"/>
              </a:rPr>
              <a:t> City</a:t>
            </a:r>
          </a:p>
        </p:txBody>
      </p:sp>
      <p:sp>
        <p:nvSpPr>
          <p:cNvPr id="31" name="CasellaDiTesto 30"/>
          <p:cNvSpPr txBox="1"/>
          <p:nvPr/>
        </p:nvSpPr>
        <p:spPr>
          <a:xfrm>
            <a:off x="4774540" y="5045944"/>
            <a:ext cx="947470" cy="369332"/>
          </a:xfrm>
          <a:prstGeom prst="rect">
            <a:avLst/>
          </a:prstGeom>
          <a:noFill/>
        </p:spPr>
        <p:txBody>
          <a:bodyPr wrap="square" rtlCol="0">
            <a:spAutoFit/>
          </a:bodyPr>
          <a:lstStyle/>
          <a:p>
            <a:r>
              <a:rPr lang="it-IT" b="1" dirty="0">
                <a:solidFill>
                  <a:srgbClr val="00FF00"/>
                </a:solidFill>
                <a:effectLst/>
                <a:latin typeface="Calibri" panose="020F0502020204030204" pitchFamily="34" charset="0"/>
                <a:cs typeface="Calibri" panose="020F0502020204030204" pitchFamily="34" charset="0"/>
              </a:rPr>
              <a:t>Modoc</a:t>
            </a:r>
          </a:p>
        </p:txBody>
      </p:sp>
      <p:sp>
        <p:nvSpPr>
          <p:cNvPr id="15" name="Rettangolo 14"/>
          <p:cNvSpPr/>
          <p:nvPr/>
        </p:nvSpPr>
        <p:spPr bwMode="auto">
          <a:xfrm rot="19607260">
            <a:off x="6783929" y="3543814"/>
            <a:ext cx="901686" cy="187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CasellaDiTesto 46"/>
          <p:cNvSpPr txBox="1"/>
          <p:nvPr/>
        </p:nvSpPr>
        <p:spPr>
          <a:xfrm>
            <a:off x="6487200" y="3356585"/>
            <a:ext cx="2348033"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Enhanced isotopic growth (meteorites with high </a:t>
            </a:r>
            <a:r>
              <a:rPr lang="en-GB" sz="1600" i="1" dirty="0">
                <a:solidFill>
                  <a:schemeClr val="tx1"/>
                </a:solidFill>
                <a:effectLst/>
                <a:latin typeface="Symbol" panose="05050102010706020507" pitchFamily="18" charset="2"/>
                <a:cs typeface="Calibri" panose="020F0502020204030204" pitchFamily="34" charset="0"/>
              </a:rPr>
              <a:t>m</a:t>
            </a:r>
            <a:r>
              <a:rPr lang="en-GB" sz="1600" i="1" dirty="0">
                <a:solidFill>
                  <a:schemeClr val="tx1"/>
                </a:solidFill>
                <a:effectLst/>
                <a:latin typeface="Calibri" panose="020F0502020204030204" pitchFamily="34" charset="0"/>
                <a:cs typeface="Calibri" panose="020F0502020204030204" pitchFamily="34" charset="0"/>
              </a:rPr>
              <a:t>)</a:t>
            </a:r>
          </a:p>
        </p:txBody>
      </p:sp>
      <p:sp>
        <p:nvSpPr>
          <p:cNvPr id="51" name="Text Box 16"/>
          <p:cNvSpPr txBox="1">
            <a:spLocks noChangeArrowheads="1"/>
          </p:cNvSpPr>
          <p:nvPr/>
        </p:nvSpPr>
        <p:spPr bwMode="auto">
          <a:xfrm>
            <a:off x="320397" y="6285494"/>
            <a:ext cx="2447471" cy="523220"/>
          </a:xfrm>
          <a:prstGeom prst="rect">
            <a:avLst/>
          </a:prstGeom>
          <a:noFill/>
          <a:ln w="9525" algn="ctr">
            <a:noFill/>
            <a:miter lim="800000"/>
            <a:headEnd/>
            <a:tailEnd/>
          </a:ln>
          <a:effectLst/>
        </p:spPr>
        <p:txBody>
          <a:bodyPr wrap="square">
            <a:spAutoFit/>
          </a:bodyPr>
          <a:lstStyle/>
          <a:p>
            <a:pPr algn="l" eaLnBrk="0" hangingPunct="0">
              <a:defRPr/>
            </a:pPr>
            <a:r>
              <a:rPr lang="en-GB" sz="1400" dirty="0">
                <a:solidFill>
                  <a:schemeClr val="bg1"/>
                </a:solidFill>
                <a:effectLst>
                  <a:outerShdw blurRad="38100" dist="38100" dir="2700000" algn="tl">
                    <a:srgbClr val="000000"/>
                  </a:outerShdw>
                </a:effectLst>
                <a:latin typeface="Calibri" pitchFamily="34" charset="0"/>
              </a:rPr>
              <a:t>Patterson, 1956 (</a:t>
            </a:r>
            <a:r>
              <a:rPr lang="en-GB" sz="1400" dirty="0" err="1">
                <a:solidFill>
                  <a:schemeClr val="bg1"/>
                </a:solidFill>
                <a:effectLst>
                  <a:outerShdw blurRad="38100" dist="38100" dir="2700000" algn="tl">
                    <a:srgbClr val="000000"/>
                  </a:outerShdw>
                </a:effectLst>
                <a:latin typeface="Calibri" pitchFamily="34" charset="0"/>
              </a:rPr>
              <a:t>Geochim</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Cosmochim</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Acta</a:t>
            </a:r>
            <a:r>
              <a:rPr lang="en-GB" sz="1400" dirty="0">
                <a:solidFill>
                  <a:schemeClr val="bg1"/>
                </a:solidFill>
                <a:effectLst>
                  <a:outerShdw blurRad="38100" dist="38100" dir="2700000" algn="tl">
                    <a:srgbClr val="000000"/>
                  </a:outerShdw>
                </a:effectLst>
                <a:latin typeface="Calibri" pitchFamily="34" charset="0"/>
              </a:rPr>
              <a:t>, 10, 230-237)</a:t>
            </a:r>
          </a:p>
        </p:txBody>
      </p:sp>
      <p:sp>
        <p:nvSpPr>
          <p:cNvPr id="52" name="Text Box 16"/>
          <p:cNvSpPr txBox="1">
            <a:spLocks noChangeArrowheads="1"/>
          </p:cNvSpPr>
          <p:nvPr/>
        </p:nvSpPr>
        <p:spPr bwMode="auto">
          <a:xfrm>
            <a:off x="0" y="3614705"/>
            <a:ext cx="2767868" cy="800219"/>
          </a:xfrm>
          <a:prstGeom prst="rect">
            <a:avLst/>
          </a:prstGeom>
          <a:noFill/>
          <a:ln w="9525" algn="ctr">
            <a:noFill/>
            <a:miter lim="800000"/>
            <a:headEnd/>
            <a:tailEnd/>
          </a:ln>
          <a:effectLst/>
        </p:spPr>
        <p:txBody>
          <a:bodyPr wrap="square">
            <a:spAutoFit/>
          </a:bodyPr>
          <a:lstStyle/>
          <a:p>
            <a:pPr eaLnBrk="0" hangingPunct="0">
              <a:defRPr/>
            </a:pPr>
            <a:r>
              <a:rPr lang="en-GB" sz="2200" dirty="0">
                <a:solidFill>
                  <a:schemeClr val="bg1"/>
                </a:solidFill>
                <a:effectLst>
                  <a:outerShdw blurRad="38100" dist="38100" dir="2700000" algn="tl">
                    <a:srgbClr val="000000"/>
                  </a:outerShdw>
                </a:effectLst>
                <a:latin typeface="Calibri" pitchFamily="34" charset="0"/>
              </a:rPr>
              <a:t>Canyon Diablo Troilite:</a:t>
            </a:r>
          </a:p>
          <a:p>
            <a:pPr eaLnBrk="0" hangingPunct="0">
              <a:defRPr/>
            </a:pP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0.025</a:t>
            </a:r>
          </a:p>
        </p:txBody>
      </p:sp>
      <p:sp>
        <p:nvSpPr>
          <p:cNvPr id="61" name="CasellaDiTesto 60"/>
          <p:cNvSpPr txBox="1"/>
          <p:nvPr/>
        </p:nvSpPr>
        <p:spPr>
          <a:xfrm>
            <a:off x="3454794" y="2928567"/>
            <a:ext cx="3014126"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Oceanic sediment (average Earth) determined by Patterson</a:t>
            </a:r>
          </a:p>
        </p:txBody>
      </p:sp>
      <p:sp>
        <p:nvSpPr>
          <p:cNvPr id="62" name="CasellaDiTesto 61"/>
          <p:cNvSpPr txBox="1"/>
          <p:nvPr/>
        </p:nvSpPr>
        <p:spPr>
          <a:xfrm>
            <a:off x="3626244" y="3537759"/>
            <a:ext cx="1517256" cy="338554"/>
          </a:xfrm>
          <a:prstGeom prst="rect">
            <a:avLst/>
          </a:prstGeom>
          <a:noFill/>
        </p:spPr>
        <p:txBody>
          <a:bodyPr wrap="square" rtlCol="0">
            <a:spAutoFit/>
          </a:bodyPr>
          <a:lstStyle/>
          <a:p>
            <a:r>
              <a:rPr lang="en-GB" sz="1600" i="1" baseline="30000" dirty="0">
                <a:solidFill>
                  <a:schemeClr val="tx1"/>
                </a:solidFill>
                <a:effectLst/>
                <a:latin typeface="Calibri" panose="020F0502020204030204" pitchFamily="34" charset="0"/>
                <a:cs typeface="Calibri" panose="020F0502020204030204" pitchFamily="34" charset="0"/>
              </a:rPr>
              <a:t>206</a:t>
            </a:r>
            <a:r>
              <a:rPr lang="en-GB" sz="1600" i="1" dirty="0">
                <a:solidFill>
                  <a:schemeClr val="tx1"/>
                </a:solidFill>
                <a:effectLst/>
                <a:latin typeface="Calibri" panose="020F0502020204030204" pitchFamily="34" charset="0"/>
                <a:cs typeface="Calibri" panose="020F0502020204030204" pitchFamily="34" charset="0"/>
              </a:rPr>
              <a:t>Pb/</a:t>
            </a:r>
            <a:r>
              <a:rPr lang="en-GB" sz="1600" i="1" baseline="30000" dirty="0">
                <a:solidFill>
                  <a:schemeClr val="tx1"/>
                </a:solidFill>
                <a:effectLst/>
                <a:latin typeface="Calibri" panose="020F0502020204030204" pitchFamily="34" charset="0"/>
                <a:cs typeface="Calibri" panose="020F0502020204030204" pitchFamily="34" charset="0"/>
              </a:rPr>
              <a:t>204</a:t>
            </a:r>
            <a:r>
              <a:rPr lang="en-GB" sz="1600" i="1" dirty="0">
                <a:solidFill>
                  <a:schemeClr val="tx1"/>
                </a:solidFill>
                <a:effectLst/>
                <a:latin typeface="Calibri" panose="020F0502020204030204" pitchFamily="34" charset="0"/>
                <a:cs typeface="Calibri" panose="020F0502020204030204" pitchFamily="34" charset="0"/>
              </a:rPr>
              <a:t>Pb ~19</a:t>
            </a:r>
          </a:p>
        </p:txBody>
      </p:sp>
      <p:sp>
        <p:nvSpPr>
          <p:cNvPr id="63" name="CasellaDiTesto 62"/>
          <p:cNvSpPr txBox="1"/>
          <p:nvPr/>
        </p:nvSpPr>
        <p:spPr>
          <a:xfrm>
            <a:off x="3626244" y="3760493"/>
            <a:ext cx="1612314" cy="338554"/>
          </a:xfrm>
          <a:prstGeom prst="rect">
            <a:avLst/>
          </a:prstGeom>
          <a:noFill/>
        </p:spPr>
        <p:txBody>
          <a:bodyPr wrap="square" rtlCol="0">
            <a:spAutoFit/>
          </a:bodyPr>
          <a:lstStyle/>
          <a:p>
            <a:r>
              <a:rPr lang="en-GB" sz="1600" i="1" baseline="30000" dirty="0">
                <a:solidFill>
                  <a:schemeClr val="tx1"/>
                </a:solidFill>
                <a:effectLst/>
                <a:latin typeface="Calibri" panose="020F0502020204030204" pitchFamily="34" charset="0"/>
                <a:cs typeface="Calibri" panose="020F0502020204030204" pitchFamily="34" charset="0"/>
              </a:rPr>
              <a:t>207</a:t>
            </a:r>
            <a:r>
              <a:rPr lang="en-GB" sz="1600" i="1" dirty="0">
                <a:solidFill>
                  <a:schemeClr val="tx1"/>
                </a:solidFill>
                <a:effectLst/>
                <a:latin typeface="Calibri" panose="020F0502020204030204" pitchFamily="34" charset="0"/>
                <a:cs typeface="Calibri" panose="020F0502020204030204" pitchFamily="34" charset="0"/>
              </a:rPr>
              <a:t>Pb/</a:t>
            </a:r>
            <a:r>
              <a:rPr lang="en-GB" sz="1600" i="1" baseline="30000" dirty="0">
                <a:solidFill>
                  <a:schemeClr val="tx1"/>
                </a:solidFill>
                <a:effectLst/>
                <a:latin typeface="Calibri" panose="020F0502020204030204" pitchFamily="34" charset="0"/>
                <a:cs typeface="Calibri" panose="020F0502020204030204" pitchFamily="34" charset="0"/>
              </a:rPr>
              <a:t>204</a:t>
            </a:r>
            <a:r>
              <a:rPr lang="en-GB" sz="1600" i="1" dirty="0">
                <a:solidFill>
                  <a:schemeClr val="tx1"/>
                </a:solidFill>
                <a:effectLst/>
                <a:latin typeface="Calibri" panose="020F0502020204030204" pitchFamily="34" charset="0"/>
                <a:cs typeface="Calibri" panose="020F0502020204030204" pitchFamily="34" charset="0"/>
              </a:rPr>
              <a:t>Pb ~15.8</a:t>
            </a:r>
          </a:p>
        </p:txBody>
      </p:sp>
      <p:sp>
        <p:nvSpPr>
          <p:cNvPr id="29" name="Figura a mano libera 28"/>
          <p:cNvSpPr/>
          <p:nvPr/>
        </p:nvSpPr>
        <p:spPr bwMode="auto">
          <a:xfrm>
            <a:off x="5193100" y="3426720"/>
            <a:ext cx="265324" cy="1526280"/>
          </a:xfrm>
          <a:custGeom>
            <a:avLst/>
            <a:gdLst>
              <a:gd name="connsiteX0" fmla="*/ 0 w 238723"/>
              <a:gd name="connsiteY0" fmla="*/ 1414462 h 1414462"/>
              <a:gd name="connsiteX1" fmla="*/ 238125 w 238723"/>
              <a:gd name="connsiteY1" fmla="*/ 833437 h 1414462"/>
              <a:gd name="connsiteX2" fmla="*/ 66675 w 238723"/>
              <a:gd name="connsiteY2" fmla="*/ 357187 h 1414462"/>
              <a:gd name="connsiteX3" fmla="*/ 23813 w 238723"/>
              <a:gd name="connsiteY3" fmla="*/ 0 h 1414462"/>
            </a:gdLst>
            <a:ahLst/>
            <a:cxnLst>
              <a:cxn ang="0">
                <a:pos x="connsiteX0" y="connsiteY0"/>
              </a:cxn>
              <a:cxn ang="0">
                <a:pos x="connsiteX1" y="connsiteY1"/>
              </a:cxn>
              <a:cxn ang="0">
                <a:pos x="connsiteX2" y="connsiteY2"/>
              </a:cxn>
              <a:cxn ang="0">
                <a:pos x="connsiteX3" y="connsiteY3"/>
              </a:cxn>
            </a:cxnLst>
            <a:rect l="l" t="t" r="r" b="b"/>
            <a:pathLst>
              <a:path w="238723" h="1414462">
                <a:moveTo>
                  <a:pt x="0" y="1414462"/>
                </a:moveTo>
                <a:cubicBezTo>
                  <a:pt x="113506" y="1212055"/>
                  <a:pt x="227013" y="1009649"/>
                  <a:pt x="238125" y="833437"/>
                </a:cubicBezTo>
                <a:cubicBezTo>
                  <a:pt x="249238" y="657224"/>
                  <a:pt x="102394" y="496093"/>
                  <a:pt x="66675" y="357187"/>
                </a:cubicBezTo>
                <a:cubicBezTo>
                  <a:pt x="30956" y="218281"/>
                  <a:pt x="27384" y="109140"/>
                  <a:pt x="23813" y="0"/>
                </a:cubicBezTo>
              </a:path>
            </a:pathLst>
          </a:custGeom>
          <a:noFill/>
          <a:ln w="1270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Ovale 24"/>
          <p:cNvSpPr/>
          <p:nvPr/>
        </p:nvSpPr>
        <p:spPr bwMode="auto">
          <a:xfrm>
            <a:off x="5200562" y="4888707"/>
            <a:ext cx="72000" cy="720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Ovale 27"/>
          <p:cNvSpPr/>
          <p:nvPr/>
        </p:nvSpPr>
        <p:spPr bwMode="auto">
          <a:xfrm>
            <a:off x="5217230" y="4902995"/>
            <a:ext cx="72000" cy="720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6" name="CasellaDiTesto 45"/>
          <p:cNvSpPr txBox="1"/>
          <p:nvPr/>
        </p:nvSpPr>
        <p:spPr>
          <a:xfrm>
            <a:off x="5172529" y="4668319"/>
            <a:ext cx="2547738"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Limited isotopic growth (meteorites with low </a:t>
            </a:r>
            <a:r>
              <a:rPr lang="en-GB" sz="1600" i="1" dirty="0">
                <a:solidFill>
                  <a:schemeClr val="tx1"/>
                </a:solidFill>
                <a:effectLst/>
                <a:latin typeface="Symbol" panose="05050102010706020507" pitchFamily="18" charset="2"/>
                <a:cs typeface="Calibri" panose="020F0502020204030204" pitchFamily="34" charset="0"/>
              </a:rPr>
              <a:t>m</a:t>
            </a:r>
            <a:r>
              <a:rPr lang="en-GB" sz="1600" i="1" dirty="0">
                <a:solidFill>
                  <a:schemeClr val="tx1"/>
                </a:solidFill>
                <a:effectLst/>
                <a:latin typeface="Calibri" panose="020F0502020204030204" pitchFamily="34" charset="0"/>
                <a:cs typeface="Calibri" panose="020F0502020204030204" pitchFamily="34" charset="0"/>
              </a:rPr>
              <a:t>)</a:t>
            </a:r>
          </a:p>
        </p:txBody>
      </p:sp>
      <p:sp>
        <p:nvSpPr>
          <p:cNvPr id="6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49" name="Text Box 16"/>
          <p:cNvSpPr txBox="1">
            <a:spLocks noChangeArrowheads="1"/>
          </p:cNvSpPr>
          <p:nvPr/>
        </p:nvSpPr>
        <p:spPr bwMode="auto">
          <a:xfrm>
            <a:off x="2656" y="4624298"/>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00FF00"/>
                </a:solidFill>
                <a:effectLst>
                  <a:outerShdw blurRad="38100" dist="38100" dir="2700000" algn="tl">
                    <a:srgbClr val="000000"/>
                  </a:outerShdw>
                </a:effectLst>
                <a:latin typeface="Calibri" pitchFamily="34" charset="0"/>
              </a:rPr>
              <a:t>~9.50</a:t>
            </a:r>
          </a:p>
        </p:txBody>
      </p:sp>
      <p:sp>
        <p:nvSpPr>
          <p:cNvPr id="50" name="Text Box 16"/>
          <p:cNvSpPr txBox="1">
            <a:spLocks noChangeArrowheads="1"/>
          </p:cNvSpPr>
          <p:nvPr/>
        </p:nvSpPr>
        <p:spPr bwMode="auto">
          <a:xfrm>
            <a:off x="2656" y="5440364"/>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FFC000"/>
                </a:solidFill>
                <a:effectLst>
                  <a:outerShdw blurRad="38100" dist="38100" dir="2700000" algn="tl">
                    <a:srgbClr val="000000"/>
                  </a:outerShdw>
                </a:effectLst>
                <a:latin typeface="Calibri" pitchFamily="34" charset="0"/>
              </a:rPr>
              <a:t>~10.36</a:t>
            </a:r>
          </a:p>
        </p:txBody>
      </p:sp>
      <p:sp>
        <p:nvSpPr>
          <p:cNvPr id="55" name="Text Box 16"/>
          <p:cNvSpPr txBox="1">
            <a:spLocks noChangeArrowheads="1"/>
          </p:cNvSpPr>
          <p:nvPr/>
        </p:nvSpPr>
        <p:spPr bwMode="auto">
          <a:xfrm>
            <a:off x="906624" y="4987158"/>
            <a:ext cx="1734977"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00FF00"/>
                </a:solidFill>
                <a:effectLst>
                  <a:outerShdw blurRad="38100" dist="38100" dir="2700000" algn="tl">
                    <a:srgbClr val="000000"/>
                  </a:outerShdw>
                </a:effectLst>
                <a:latin typeface="Calibri" pitchFamily="34" charset="0"/>
              </a:rPr>
              <a:t>~9.31</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sp>
        <p:nvSpPr>
          <p:cNvPr id="56" name="Text Box 16"/>
          <p:cNvSpPr txBox="1">
            <a:spLocks noChangeArrowheads="1"/>
          </p:cNvSpPr>
          <p:nvPr/>
        </p:nvSpPr>
        <p:spPr bwMode="auto">
          <a:xfrm>
            <a:off x="906624" y="5785442"/>
            <a:ext cx="1880120"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FFC000"/>
                </a:solidFill>
                <a:effectLst>
                  <a:outerShdw blurRad="38100" dist="38100" dir="2700000" algn="tl">
                    <a:srgbClr val="000000"/>
                  </a:outerShdw>
                </a:effectLst>
                <a:latin typeface="Calibri" pitchFamily="34" charset="0"/>
              </a:rPr>
              <a:t>~10.29</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sp>
        <p:nvSpPr>
          <p:cNvPr id="2" name="Text Box 16">
            <a:extLst>
              <a:ext uri="{FF2B5EF4-FFF2-40B4-BE49-F238E27FC236}">
                <a16:creationId xmlns:a16="http://schemas.microsoft.com/office/drawing/2014/main" id="{43A18CEF-2F2B-9A4F-AE0A-3A608B47B20F}"/>
              </a:ext>
            </a:extLst>
          </p:cNvPr>
          <p:cNvSpPr txBox="1">
            <a:spLocks noChangeArrowheads="1"/>
          </p:cNvSpPr>
          <p:nvPr/>
        </p:nvSpPr>
        <p:spPr bwMode="auto">
          <a:xfrm>
            <a:off x="0" y="1663510"/>
            <a:ext cx="9144000" cy="461665"/>
          </a:xfrm>
          <a:prstGeom prst="rect">
            <a:avLst/>
          </a:prstGeom>
          <a:noFill/>
          <a:ln w="9525" algn="ctr">
            <a:noFill/>
            <a:miter lim="800000"/>
            <a:headEnd/>
            <a:tailEnd/>
          </a:ln>
          <a:effectLst/>
        </p:spPr>
        <p:txBody>
          <a:bodyPr wrap="square">
            <a:spAutoFit/>
          </a:bodyPr>
          <a:lstStyle/>
          <a:p>
            <a:pPr eaLnBrk="0" hangingPunct="0">
              <a:defRPr/>
            </a:pPr>
            <a:r>
              <a:rPr lang="en-GB" sz="2400" dirty="0">
                <a:solidFill>
                  <a:schemeClr val="bg1"/>
                </a:solidFill>
                <a:effectLst>
                  <a:outerShdw blurRad="38100" dist="38100" dir="2700000" algn="tl">
                    <a:srgbClr val="000000"/>
                  </a:outerShdw>
                </a:effectLst>
                <a:latin typeface="Calibri" pitchFamily="34" charset="0"/>
              </a:rPr>
              <a:t>This has been estimated using the uranogenic Pb isotopic ratios.</a:t>
            </a:r>
          </a:p>
        </p:txBody>
      </p:sp>
      <p:sp>
        <p:nvSpPr>
          <p:cNvPr id="4" name="Text Box 16">
            <a:extLst>
              <a:ext uri="{FF2B5EF4-FFF2-40B4-BE49-F238E27FC236}">
                <a16:creationId xmlns:a16="http://schemas.microsoft.com/office/drawing/2014/main" id="{08E0D8F3-C7D6-8473-CFFB-52663B39E964}"/>
              </a:ext>
            </a:extLst>
          </p:cNvPr>
          <p:cNvSpPr txBox="1">
            <a:spLocks noChangeArrowheads="1"/>
          </p:cNvSpPr>
          <p:nvPr/>
        </p:nvSpPr>
        <p:spPr bwMode="auto">
          <a:xfrm>
            <a:off x="0" y="2042885"/>
            <a:ext cx="9144000" cy="492443"/>
          </a:xfrm>
          <a:prstGeom prst="rect">
            <a:avLst/>
          </a:prstGeom>
          <a:noFill/>
          <a:ln w="9525" algn="ctr">
            <a:noFill/>
            <a:miter lim="800000"/>
            <a:headEnd/>
            <a:tailEnd/>
          </a:ln>
          <a:effectLst/>
        </p:spPr>
        <p:txBody>
          <a:bodyPr wrap="square">
            <a:spAutoFit/>
          </a:bodyPr>
          <a:lstStyle/>
          <a:p>
            <a:pPr eaLnBrk="0" hangingPunct="0">
              <a:defRPr/>
            </a:pPr>
            <a:r>
              <a:rPr lang="en-GB" sz="2600" dirty="0">
                <a:solidFill>
                  <a:srgbClr val="FFFF00"/>
                </a:solidFill>
                <a:effectLst>
                  <a:outerShdw blurRad="38100" dist="38100" dir="2700000" algn="tl">
                    <a:srgbClr val="000000"/>
                  </a:outerShdw>
                </a:effectLst>
                <a:latin typeface="Calibri" pitchFamily="34" charset="0"/>
              </a:rPr>
              <a:t>Canyon Diablo meteorite troilite (FeS) </a:t>
            </a:r>
            <a:r>
              <a:rPr lang="en-GB" sz="26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U-free mineral</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5" name="CasellaDiTesto 4">
            <a:extLst>
              <a:ext uri="{FF2B5EF4-FFF2-40B4-BE49-F238E27FC236}">
                <a16:creationId xmlns:a16="http://schemas.microsoft.com/office/drawing/2014/main" id="{D7CD2033-1405-EB6E-900C-ED0C25EA98A2}"/>
              </a:ext>
            </a:extLst>
          </p:cNvPr>
          <p:cNvSpPr txBox="1"/>
          <p:nvPr/>
        </p:nvSpPr>
        <p:spPr>
          <a:xfrm>
            <a:off x="3626244" y="3998618"/>
            <a:ext cx="1612314" cy="307777"/>
          </a:xfrm>
          <a:prstGeom prst="rect">
            <a:avLst/>
          </a:prstGeom>
          <a:noFill/>
        </p:spPr>
        <p:txBody>
          <a:bodyPr wrap="square" rtlCol="0">
            <a:spAutoFit/>
          </a:bodyPr>
          <a:lstStyle/>
          <a:p>
            <a:r>
              <a:rPr lang="en-GB" sz="1400" i="1" dirty="0">
                <a:solidFill>
                  <a:schemeClr val="tx1"/>
                </a:solidFill>
                <a:effectLst/>
                <a:latin typeface="Calibri" panose="020F0502020204030204" pitchFamily="34" charset="0"/>
                <a:cs typeface="Calibri" panose="020F0502020204030204" pitchFamily="34" charset="0"/>
              </a:rPr>
              <a:t>(present-day)</a:t>
            </a:r>
          </a:p>
        </p:txBody>
      </p:sp>
    </p:spTree>
    <p:extLst>
      <p:ext uri="{BB962C8B-B14F-4D97-AF65-F5344CB8AC3E}">
        <p14:creationId xmlns:p14="http://schemas.microsoft.com/office/powerpoint/2010/main" val="65186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right)">
                                      <p:cBhvr>
                                        <p:cTn id="57" dur="1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2000"/>
                                        <p:tgtEl>
                                          <p:spTgt spid="44"/>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left)">
                                      <p:cBhvr>
                                        <p:cTn id="71" dur="2000"/>
                                        <p:tgtEl>
                                          <p:spTgt spid="45"/>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500"/>
                                        <p:tgtEl>
                                          <p:spTgt spid="60"/>
                                        </p:tgtEl>
                                      </p:cBhvr>
                                    </p:animEffect>
                                  </p:childTnLst>
                                </p:cTn>
                              </p:par>
                            </p:childTnLst>
                          </p:cTn>
                        </p:par>
                        <p:par>
                          <p:cTn id="84" fill="hold">
                            <p:stCondLst>
                              <p:cond delay="500"/>
                            </p:stCondLst>
                            <p:childTnLst>
                              <p:par>
                                <p:cTn id="85" presetID="22" presetClass="entr" presetSubtype="4"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down)">
                                      <p:cBhvr>
                                        <p:cTn id="87" dur="500"/>
                                        <p:tgtEl>
                                          <p:spTgt spid="29"/>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fade">
                                      <p:cBhvr>
                                        <p:cTn id="100" dur="500"/>
                                        <p:tgtEl>
                                          <p:spTgt spid="63"/>
                                        </p:tgtEl>
                                      </p:cBhvr>
                                    </p:animEffec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2" grpId="0"/>
      <p:bldP spid="33" grpId="0"/>
      <p:bldP spid="44" grpId="0" animBg="1"/>
      <p:bldP spid="45" grpId="0" animBg="1"/>
      <p:bldP spid="8" grpId="0"/>
      <p:bldP spid="24" grpId="0" animBg="1"/>
      <p:bldP spid="26" grpId="0" animBg="1"/>
      <p:bldP spid="27" grpId="0" animBg="1"/>
      <p:bldP spid="30" grpId="0"/>
      <p:bldP spid="31" grpId="0"/>
      <p:bldP spid="15" grpId="0" animBg="1"/>
      <p:bldP spid="47" grpId="0"/>
      <p:bldP spid="61" grpId="0"/>
      <p:bldP spid="62" grpId="0"/>
      <p:bldP spid="63" grpId="0"/>
      <p:bldP spid="29" grpId="0" animBg="1"/>
      <p:bldP spid="25" grpId="0" animBg="1"/>
      <p:bldP spid="28" grpId="0" animBg="1"/>
      <p:bldP spid="46"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o 30"/>
          <p:cNvGrpSpPr/>
          <p:nvPr/>
        </p:nvGrpSpPr>
        <p:grpSpPr>
          <a:xfrm>
            <a:off x="2824355" y="2498101"/>
            <a:ext cx="6265863" cy="4319588"/>
            <a:chOff x="2824355" y="2498101"/>
            <a:chExt cx="6265863" cy="4319588"/>
          </a:xfrm>
        </p:grpSpPr>
        <p:grpSp>
          <p:nvGrpSpPr>
            <p:cNvPr id="32" name="Gruppo 31"/>
            <p:cNvGrpSpPr/>
            <p:nvPr/>
          </p:nvGrpSpPr>
          <p:grpSpPr>
            <a:xfrm>
              <a:off x="2824355" y="2498101"/>
              <a:ext cx="6265863" cy="4319588"/>
              <a:chOff x="2824355" y="2498101"/>
              <a:chExt cx="6265863" cy="4319588"/>
            </a:xfrm>
          </p:grpSpPr>
          <p:grpSp>
            <p:nvGrpSpPr>
              <p:cNvPr id="54" name="Group 61"/>
              <p:cNvGrpSpPr>
                <a:grpSpLocks/>
              </p:cNvGrpSpPr>
              <p:nvPr/>
            </p:nvGrpSpPr>
            <p:grpSpPr bwMode="auto">
              <a:xfrm>
                <a:off x="2824355" y="2498101"/>
                <a:ext cx="6265863" cy="4319588"/>
                <a:chOff x="1744" y="1110"/>
                <a:chExt cx="3947" cy="2721"/>
              </a:xfrm>
            </p:grpSpPr>
            <p:pic>
              <p:nvPicPr>
                <p:cNvPr id="56" name="Picture 57" descr="lead_isochr"/>
                <p:cNvPicPr>
                  <a:picLocks noChangeAspect="1" noChangeArrowheads="1"/>
                </p:cNvPicPr>
                <p:nvPr/>
              </p:nvPicPr>
              <p:blipFill>
                <a:blip r:embed="rId3" cstate="print"/>
                <a:srcRect r="1181"/>
                <a:stretch>
                  <a:fillRect/>
                </a:stretch>
              </p:blipFill>
              <p:spPr bwMode="auto">
                <a:xfrm>
                  <a:off x="1744" y="1110"/>
                  <a:ext cx="3947" cy="2721"/>
                </a:xfrm>
                <a:prstGeom prst="rect">
                  <a:avLst/>
                </a:prstGeom>
                <a:noFill/>
                <a:ln w="9525">
                  <a:noFill/>
                  <a:miter lim="800000"/>
                  <a:headEnd/>
                  <a:tailEnd/>
                </a:ln>
              </p:spPr>
            </p:pic>
            <p:sp>
              <p:nvSpPr>
                <p:cNvPr id="57" name="Text Box 59"/>
                <p:cNvSpPr txBox="1">
                  <a:spLocks noChangeArrowheads="1"/>
                </p:cNvSpPr>
                <p:nvPr/>
              </p:nvSpPr>
              <p:spPr bwMode="auto">
                <a:xfrm rot="19664522">
                  <a:off x="3698" y="1800"/>
                  <a:ext cx="1021" cy="252"/>
                </a:xfrm>
                <a:prstGeom prst="rect">
                  <a:avLst/>
                </a:prstGeom>
                <a:noFill/>
                <a:ln w="9525">
                  <a:noFill/>
                  <a:miter lim="800000"/>
                  <a:headEnd/>
                  <a:tailEnd/>
                </a:ln>
              </p:spPr>
              <p:txBody>
                <a:bodyPr wrap="none">
                  <a:spAutoFit/>
                </a:bodyPr>
                <a:lstStyle/>
                <a:p>
                  <a:pPr eaLnBrk="0" hangingPunct="0"/>
                  <a:r>
                    <a:rPr lang="en-GB" sz="2000">
                      <a:solidFill>
                        <a:schemeClr val="tx1"/>
                      </a:solidFill>
                      <a:effectLst/>
                      <a:latin typeface="Calibri" pitchFamily="34" charset="0"/>
                    </a:rPr>
                    <a:t>Age = 4.55 Ga</a:t>
                  </a:r>
                </a:p>
              </p:txBody>
            </p:sp>
          </p:grpSp>
          <p:sp>
            <p:nvSpPr>
              <p:cNvPr id="55" name="Figura a mano libera 54"/>
              <p:cNvSpPr/>
              <p:nvPr/>
            </p:nvSpPr>
            <p:spPr bwMode="auto">
              <a:xfrm>
                <a:off x="3558540" y="2849880"/>
                <a:ext cx="5067300" cy="3154680"/>
              </a:xfrm>
              <a:custGeom>
                <a:avLst/>
                <a:gdLst>
                  <a:gd name="connsiteX0" fmla="*/ 15240 w 5067300"/>
                  <a:gd name="connsiteY0" fmla="*/ 3154680 h 3154680"/>
                  <a:gd name="connsiteX1" fmla="*/ 2293620 w 5067300"/>
                  <a:gd name="connsiteY1" fmla="*/ 2941320 h 3154680"/>
                  <a:gd name="connsiteX2" fmla="*/ 2339340 w 5067300"/>
                  <a:gd name="connsiteY2" fmla="*/ 2865120 h 3154680"/>
                  <a:gd name="connsiteX3" fmla="*/ 5067300 w 5067300"/>
                  <a:gd name="connsiteY3" fmla="*/ 0 h 3154680"/>
                  <a:gd name="connsiteX4" fmla="*/ 4914900 w 5067300"/>
                  <a:gd name="connsiteY4" fmla="*/ 15240 h 3154680"/>
                  <a:gd name="connsiteX5" fmla="*/ 4693920 w 5067300"/>
                  <a:gd name="connsiteY5" fmla="*/ 137160 h 3154680"/>
                  <a:gd name="connsiteX6" fmla="*/ 3322320 w 5067300"/>
                  <a:gd name="connsiteY6" fmla="*/ 579120 h 3154680"/>
                  <a:gd name="connsiteX7" fmla="*/ 190500 w 5067300"/>
                  <a:gd name="connsiteY7" fmla="*/ 2750820 h 3154680"/>
                  <a:gd name="connsiteX8" fmla="*/ 0 w 5067300"/>
                  <a:gd name="connsiteY8" fmla="*/ 3086100 h 3154680"/>
                  <a:gd name="connsiteX9" fmla="*/ 15240 w 5067300"/>
                  <a:gd name="connsiteY9" fmla="*/ 3154680 h 3154680"/>
                  <a:gd name="connsiteX0" fmla="*/ 15240 w 5067300"/>
                  <a:gd name="connsiteY0" fmla="*/ 3154680 h 3154680"/>
                  <a:gd name="connsiteX1" fmla="*/ 2293620 w 5067300"/>
                  <a:gd name="connsiteY1" fmla="*/ 2941320 h 3154680"/>
                  <a:gd name="connsiteX2" fmla="*/ 2339340 w 5067300"/>
                  <a:gd name="connsiteY2" fmla="*/ 2865120 h 3154680"/>
                  <a:gd name="connsiteX3" fmla="*/ 5067300 w 5067300"/>
                  <a:gd name="connsiteY3" fmla="*/ 0 h 3154680"/>
                  <a:gd name="connsiteX4" fmla="*/ 4914900 w 5067300"/>
                  <a:gd name="connsiteY4" fmla="*/ 15240 h 3154680"/>
                  <a:gd name="connsiteX5" fmla="*/ 4693920 w 5067300"/>
                  <a:gd name="connsiteY5" fmla="*/ 137160 h 3154680"/>
                  <a:gd name="connsiteX6" fmla="*/ 3322320 w 5067300"/>
                  <a:gd name="connsiteY6" fmla="*/ 579120 h 3154680"/>
                  <a:gd name="connsiteX7" fmla="*/ 1188720 w 5067300"/>
                  <a:gd name="connsiteY7" fmla="*/ 1920240 h 3154680"/>
                  <a:gd name="connsiteX8" fmla="*/ 190500 w 5067300"/>
                  <a:gd name="connsiteY8" fmla="*/ 2750820 h 3154680"/>
                  <a:gd name="connsiteX9" fmla="*/ 0 w 5067300"/>
                  <a:gd name="connsiteY9" fmla="*/ 3086100 h 3154680"/>
                  <a:gd name="connsiteX10" fmla="*/ 15240 w 5067300"/>
                  <a:gd name="connsiteY10"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7300" h="3154680">
                    <a:moveTo>
                      <a:pt x="15240" y="3154680"/>
                    </a:moveTo>
                    <a:lnTo>
                      <a:pt x="2293620" y="2941320"/>
                    </a:lnTo>
                    <a:lnTo>
                      <a:pt x="2339340" y="2865120"/>
                    </a:lnTo>
                    <a:lnTo>
                      <a:pt x="5067300" y="0"/>
                    </a:lnTo>
                    <a:lnTo>
                      <a:pt x="4914900" y="15240"/>
                    </a:lnTo>
                    <a:lnTo>
                      <a:pt x="4693920" y="137160"/>
                    </a:lnTo>
                    <a:lnTo>
                      <a:pt x="3322320" y="579120"/>
                    </a:lnTo>
                    <a:cubicBezTo>
                      <a:pt x="2631440" y="1054100"/>
                      <a:pt x="1879600" y="1445260"/>
                      <a:pt x="1188720" y="1920240"/>
                    </a:cubicBezTo>
                    <a:lnTo>
                      <a:pt x="190500" y="2750820"/>
                    </a:lnTo>
                    <a:lnTo>
                      <a:pt x="0" y="3086100"/>
                    </a:lnTo>
                    <a:lnTo>
                      <a:pt x="15240" y="315468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3" name="Ovale 32"/>
            <p:cNvSpPr/>
            <p:nvPr/>
          </p:nvSpPr>
          <p:spPr bwMode="auto">
            <a:xfrm>
              <a:off x="5067108" y="4810275"/>
              <a:ext cx="288000" cy="288000"/>
            </a:xfrm>
            <a:prstGeom prst="ellipse">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548743" y="5042159"/>
              <a:ext cx="1060061" cy="369332"/>
            </a:xfrm>
            <a:prstGeom prst="rect">
              <a:avLst/>
            </a:prstGeom>
            <a:noFill/>
          </p:spPr>
          <p:txBody>
            <a:bodyPr wrap="square" rtlCol="0">
              <a:spAutoFit/>
            </a:bodyPr>
            <a:lstStyle/>
            <a:p>
              <a:r>
                <a:rPr lang="it-IT" b="1" dirty="0" err="1">
                  <a:solidFill>
                    <a:srgbClr val="00B0F0"/>
                  </a:solidFill>
                  <a:effectLst/>
                  <a:latin typeface="Calibri" panose="020F0502020204030204" pitchFamily="34" charset="0"/>
                  <a:cs typeface="Calibri" panose="020F0502020204030204" pitchFamily="34" charset="0"/>
                </a:rPr>
                <a:t>Henbury</a:t>
              </a:r>
              <a:endParaRPr lang="it-IT" b="1" dirty="0">
                <a:solidFill>
                  <a:srgbClr val="00B0F0"/>
                </a:solidFill>
                <a:effectLst/>
                <a:latin typeface="Calibri" panose="020F0502020204030204" pitchFamily="34" charset="0"/>
                <a:cs typeface="Calibri" panose="020F0502020204030204" pitchFamily="34" charset="0"/>
              </a:endParaRPr>
            </a:p>
          </p:txBody>
        </p:sp>
        <p:sp>
          <p:nvSpPr>
            <p:cNvPr id="35" name="CasellaDiTesto 34"/>
            <p:cNvSpPr txBox="1"/>
            <p:nvPr/>
          </p:nvSpPr>
          <p:spPr>
            <a:xfrm>
              <a:off x="4261073" y="5496578"/>
              <a:ext cx="1658746" cy="369332"/>
            </a:xfrm>
            <a:prstGeom prst="rect">
              <a:avLst/>
            </a:prstGeom>
            <a:noFill/>
          </p:spPr>
          <p:txBody>
            <a:bodyPr wrap="square" rtlCol="0">
              <a:spAutoFit/>
            </a:bodyPr>
            <a:lstStyle/>
            <a:p>
              <a:r>
                <a:rPr lang="it-IT" b="1" dirty="0">
                  <a:solidFill>
                    <a:srgbClr val="FF0000"/>
                  </a:solidFill>
                  <a:effectLst/>
                  <a:latin typeface="Calibri" panose="020F0502020204030204" pitchFamily="34" charset="0"/>
                  <a:cs typeface="Calibri" panose="020F0502020204030204" pitchFamily="34" charset="0"/>
                </a:rPr>
                <a:t>Canyon Diablo</a:t>
              </a:r>
            </a:p>
          </p:txBody>
        </p:sp>
        <p:cxnSp>
          <p:nvCxnSpPr>
            <p:cNvPr id="36" name="Connettore 1 35"/>
            <p:cNvCxnSpPr/>
            <p:nvPr/>
          </p:nvCxnSpPr>
          <p:spPr bwMode="auto">
            <a:xfrm flipH="1">
              <a:off x="3552825" y="2841171"/>
              <a:ext cx="5025118" cy="3111954"/>
            </a:xfrm>
            <a:prstGeom prst="line">
              <a:avLst/>
            </a:prstGeom>
            <a:noFill/>
            <a:ln w="9525" cap="flat" cmpd="sng" algn="ctr">
              <a:solidFill>
                <a:schemeClr val="tx1"/>
              </a:solidFill>
              <a:prstDash val="solid"/>
              <a:round/>
              <a:headEnd type="none" w="med" len="med"/>
              <a:tailEnd type="none" w="med" len="med"/>
            </a:ln>
            <a:effectLst/>
          </p:spPr>
        </p:cxnSp>
        <p:sp>
          <p:nvSpPr>
            <p:cNvPr id="37" name="Figura a mano libera 36"/>
            <p:cNvSpPr/>
            <p:nvPr/>
          </p:nvSpPr>
          <p:spPr bwMode="auto">
            <a:xfrm>
              <a:off x="4346487" y="4939705"/>
              <a:ext cx="860489" cy="514308"/>
            </a:xfrm>
            <a:custGeom>
              <a:avLst/>
              <a:gdLst>
                <a:gd name="connsiteX0" fmla="*/ 0 w 966787"/>
                <a:gd name="connsiteY0" fmla="*/ 571416 h 571416"/>
                <a:gd name="connsiteX1" fmla="*/ 369094 w 966787"/>
                <a:gd name="connsiteY1" fmla="*/ 188034 h 571416"/>
                <a:gd name="connsiteX2" fmla="*/ 757237 w 966787"/>
                <a:gd name="connsiteY2" fmla="*/ 26109 h 571416"/>
                <a:gd name="connsiteX3" fmla="*/ 966787 w 966787"/>
                <a:gd name="connsiteY3" fmla="*/ 2297 h 571416"/>
                <a:gd name="connsiteX0" fmla="*/ 0 w 966787"/>
                <a:gd name="connsiteY0" fmla="*/ 571416 h 571416"/>
                <a:gd name="connsiteX1" fmla="*/ 757237 w 966787"/>
                <a:gd name="connsiteY1" fmla="*/ 26109 h 571416"/>
                <a:gd name="connsiteX2" fmla="*/ 966787 w 966787"/>
                <a:gd name="connsiteY2" fmla="*/ 2297 h 571416"/>
                <a:gd name="connsiteX0" fmla="*/ 0 w 966787"/>
                <a:gd name="connsiteY0" fmla="*/ 569119 h 569119"/>
                <a:gd name="connsiteX1" fmla="*/ 966787 w 966787"/>
                <a:gd name="connsiteY1" fmla="*/ 0 h 569119"/>
                <a:gd name="connsiteX0" fmla="*/ 0 w 966787"/>
                <a:gd name="connsiteY0" fmla="*/ 569292 h 569292"/>
                <a:gd name="connsiteX1" fmla="*/ 966787 w 966787"/>
                <a:gd name="connsiteY1" fmla="*/ 173 h 569292"/>
                <a:gd name="connsiteX0" fmla="*/ 0 w 966787"/>
                <a:gd name="connsiteY0" fmla="*/ 569295 h 569295"/>
                <a:gd name="connsiteX1" fmla="*/ 966787 w 966787"/>
                <a:gd name="connsiteY1" fmla="*/ 176 h 569295"/>
                <a:gd name="connsiteX0" fmla="*/ 0 w 977108"/>
                <a:gd name="connsiteY0" fmla="*/ 558948 h 558949"/>
                <a:gd name="connsiteX1" fmla="*/ 977108 w 977108"/>
                <a:gd name="connsiteY1" fmla="*/ 181 h 558949"/>
              </a:gdLst>
              <a:ahLst/>
              <a:cxnLst>
                <a:cxn ang="0">
                  <a:pos x="connsiteX0" y="connsiteY0"/>
                </a:cxn>
                <a:cxn ang="0">
                  <a:pos x="connsiteX1" y="connsiteY1"/>
                </a:cxn>
              </a:cxnLst>
              <a:rect l="l" t="t" r="r" b="b"/>
              <a:pathLst>
                <a:path w="977108" h="558949">
                  <a:moveTo>
                    <a:pt x="0" y="558948"/>
                  </a:moveTo>
                  <a:cubicBezTo>
                    <a:pt x="115851" y="361479"/>
                    <a:pt x="520678" y="-9385"/>
                    <a:pt x="977108" y="181"/>
                  </a:cubicBezTo>
                </a:path>
              </a:pathLst>
            </a:custGeom>
            <a:noFill/>
            <a:ln w="12700" cap="flat" cmpd="sng" algn="ctr">
              <a:solidFill>
                <a:srgbClr val="FF0000"/>
              </a:solidFill>
              <a:prstDash val="dash"/>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Figura a mano libera 37"/>
            <p:cNvSpPr/>
            <p:nvPr/>
          </p:nvSpPr>
          <p:spPr bwMode="auto">
            <a:xfrm>
              <a:off x="4346734" y="3219160"/>
              <a:ext cx="3600926" cy="2240571"/>
            </a:xfrm>
            <a:custGeom>
              <a:avLst/>
              <a:gdLst>
                <a:gd name="connsiteX0" fmla="*/ 0 w 3924300"/>
                <a:gd name="connsiteY0" fmla="*/ 2482992 h 2482992"/>
                <a:gd name="connsiteX1" fmla="*/ 792480 w 3924300"/>
                <a:gd name="connsiteY1" fmla="*/ 1378092 h 2482992"/>
                <a:gd name="connsiteX2" fmla="*/ 1661160 w 3924300"/>
                <a:gd name="connsiteY2" fmla="*/ 638952 h 2482992"/>
                <a:gd name="connsiteX3" fmla="*/ 2484120 w 3924300"/>
                <a:gd name="connsiteY3" fmla="*/ 219852 h 2482992"/>
                <a:gd name="connsiteX4" fmla="*/ 3421380 w 3924300"/>
                <a:gd name="connsiteY4" fmla="*/ 21732 h 2482992"/>
                <a:gd name="connsiteX5" fmla="*/ 3924300 w 3924300"/>
                <a:gd name="connsiteY5" fmla="*/ 14112 h 2482992"/>
                <a:gd name="connsiteX0" fmla="*/ 0 w 3924300"/>
                <a:gd name="connsiteY0" fmla="*/ 2468880 h 2468880"/>
                <a:gd name="connsiteX1" fmla="*/ 792480 w 3924300"/>
                <a:gd name="connsiteY1" fmla="*/ 1363980 h 2468880"/>
                <a:gd name="connsiteX2" fmla="*/ 1661160 w 3924300"/>
                <a:gd name="connsiteY2" fmla="*/ 624840 h 2468880"/>
                <a:gd name="connsiteX3" fmla="*/ 2484120 w 3924300"/>
                <a:gd name="connsiteY3" fmla="*/ 205740 h 2468880"/>
                <a:gd name="connsiteX4" fmla="*/ 3924300 w 3924300"/>
                <a:gd name="connsiteY4" fmla="*/ 0 h 2468880"/>
                <a:gd name="connsiteX0" fmla="*/ 0 w 3924300"/>
                <a:gd name="connsiteY0" fmla="*/ 2468880 h 2468880"/>
                <a:gd name="connsiteX1" fmla="*/ 792480 w 3924300"/>
                <a:gd name="connsiteY1" fmla="*/ 1363980 h 2468880"/>
                <a:gd name="connsiteX2" fmla="*/ 2484120 w 3924300"/>
                <a:gd name="connsiteY2" fmla="*/ 205740 h 2468880"/>
                <a:gd name="connsiteX3" fmla="*/ 3924300 w 3924300"/>
                <a:gd name="connsiteY3" fmla="*/ 0 h 2468880"/>
                <a:gd name="connsiteX0" fmla="*/ 0 w 3924300"/>
                <a:gd name="connsiteY0" fmla="*/ 2468880 h 2468880"/>
                <a:gd name="connsiteX1" fmla="*/ 2484120 w 3924300"/>
                <a:gd name="connsiteY1" fmla="*/ 205740 h 2468880"/>
                <a:gd name="connsiteX2" fmla="*/ 3924300 w 3924300"/>
                <a:gd name="connsiteY2" fmla="*/ 0 h 2468880"/>
                <a:gd name="connsiteX0" fmla="*/ 0 w 3924300"/>
                <a:gd name="connsiteY0" fmla="*/ 2468880 h 2468880"/>
                <a:gd name="connsiteX1" fmla="*/ 3924300 w 3924300"/>
                <a:gd name="connsiteY1" fmla="*/ 0 h 2468880"/>
                <a:gd name="connsiteX0" fmla="*/ 0 w 3924300"/>
                <a:gd name="connsiteY0" fmla="*/ 2468880 h 2468880"/>
                <a:gd name="connsiteX1" fmla="*/ 3924300 w 3924300"/>
                <a:gd name="connsiteY1" fmla="*/ 0 h 2468880"/>
                <a:gd name="connsiteX0" fmla="*/ 0 w 3924300"/>
                <a:gd name="connsiteY0" fmla="*/ 2473796 h 2473796"/>
                <a:gd name="connsiteX1" fmla="*/ 3924300 w 3924300"/>
                <a:gd name="connsiteY1" fmla="*/ 4916 h 2473796"/>
                <a:gd name="connsiteX0" fmla="*/ 0 w 3924300"/>
                <a:gd name="connsiteY0" fmla="*/ 2474058 h 2474058"/>
                <a:gd name="connsiteX1" fmla="*/ 3924300 w 3924300"/>
                <a:gd name="connsiteY1" fmla="*/ 5178 h 2474058"/>
                <a:gd name="connsiteX0" fmla="*/ 0 w 3924300"/>
                <a:gd name="connsiteY0" fmla="*/ 2470656 h 2470656"/>
                <a:gd name="connsiteX1" fmla="*/ 3924300 w 3924300"/>
                <a:gd name="connsiteY1" fmla="*/ 1776 h 2470656"/>
                <a:gd name="connsiteX0" fmla="*/ 0 w 3937318"/>
                <a:gd name="connsiteY0" fmla="*/ 2491790 h 2491790"/>
                <a:gd name="connsiteX1" fmla="*/ 3937318 w 3937318"/>
                <a:gd name="connsiteY1" fmla="*/ 1724 h 2491790"/>
              </a:gdLst>
              <a:ahLst/>
              <a:cxnLst>
                <a:cxn ang="0">
                  <a:pos x="connsiteX0" y="connsiteY0"/>
                </a:cxn>
                <a:cxn ang="0">
                  <a:pos x="connsiteX1" y="connsiteY1"/>
                </a:cxn>
              </a:cxnLst>
              <a:rect l="l" t="t" r="r" b="b"/>
              <a:pathLst>
                <a:path w="3937318" h="2491790">
                  <a:moveTo>
                    <a:pt x="0" y="2491790"/>
                  </a:moveTo>
                  <a:cubicBezTo>
                    <a:pt x="1125841" y="625423"/>
                    <a:pt x="2504239" y="-38644"/>
                    <a:pt x="3937318" y="1724"/>
                  </a:cubicBezTo>
                </a:path>
              </a:pathLst>
            </a:custGeom>
            <a:noFill/>
            <a:ln w="12700" cap="flat" cmpd="sng" algn="ctr">
              <a:solidFill>
                <a:srgbClr val="FF0000"/>
              </a:solidFill>
              <a:prstDash val="dash"/>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9" name="CasellaDiTesto 38"/>
            <p:cNvSpPr txBox="1"/>
            <p:nvPr/>
          </p:nvSpPr>
          <p:spPr>
            <a:xfrm>
              <a:off x="6545052" y="2877117"/>
              <a:ext cx="1658746" cy="369332"/>
            </a:xfrm>
            <a:prstGeom prst="rect">
              <a:avLst/>
            </a:prstGeom>
            <a:noFill/>
          </p:spPr>
          <p:txBody>
            <a:bodyPr wrap="square" rtlCol="0">
              <a:spAutoFit/>
            </a:bodyPr>
            <a:lstStyle/>
            <a:p>
              <a:r>
                <a:rPr lang="it-IT" b="1" dirty="0" err="1">
                  <a:solidFill>
                    <a:srgbClr val="0000FF"/>
                  </a:solidFill>
                  <a:effectLst/>
                  <a:latin typeface="Calibri" panose="020F0502020204030204" pitchFamily="34" charset="0"/>
                  <a:cs typeface="Calibri" panose="020F0502020204030204" pitchFamily="34" charset="0"/>
                </a:rPr>
                <a:t>Nuevo</a:t>
              </a:r>
              <a:r>
                <a:rPr lang="it-IT" b="1" dirty="0">
                  <a:solidFill>
                    <a:srgbClr val="0000FF"/>
                  </a:solidFill>
                  <a:effectLst/>
                  <a:latin typeface="Calibri" panose="020F0502020204030204" pitchFamily="34" charset="0"/>
                  <a:cs typeface="Calibri" panose="020F0502020204030204" pitchFamily="34" charset="0"/>
                </a:rPr>
                <a:t> Laredo</a:t>
              </a:r>
            </a:p>
          </p:txBody>
        </p:sp>
        <p:sp>
          <p:nvSpPr>
            <p:cNvPr id="40" name="Ovale 39"/>
            <p:cNvSpPr/>
            <p:nvPr/>
          </p:nvSpPr>
          <p:spPr bwMode="auto">
            <a:xfrm>
              <a:off x="7944645" y="3191669"/>
              <a:ext cx="72000" cy="720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Ovale 40"/>
            <p:cNvSpPr/>
            <p:nvPr/>
          </p:nvSpPr>
          <p:spPr bwMode="auto">
            <a:xfrm>
              <a:off x="4356012" y="5386388"/>
              <a:ext cx="72000" cy="720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4309181" y="5421313"/>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CasellaDiTesto 42"/>
            <p:cNvSpPr txBox="1"/>
            <p:nvPr/>
          </p:nvSpPr>
          <p:spPr>
            <a:xfrm>
              <a:off x="4125685" y="4538218"/>
              <a:ext cx="1234845" cy="369332"/>
            </a:xfrm>
            <a:prstGeom prst="rect">
              <a:avLst/>
            </a:prstGeom>
            <a:noFill/>
          </p:spPr>
          <p:txBody>
            <a:bodyPr wrap="square" rtlCol="0">
              <a:spAutoFit/>
            </a:bodyPr>
            <a:lstStyle/>
            <a:p>
              <a:r>
                <a:rPr lang="it-IT" b="1" dirty="0" err="1">
                  <a:solidFill>
                    <a:srgbClr val="FFC000"/>
                  </a:solidFill>
                  <a:effectLst/>
                  <a:latin typeface="Calibri" panose="020F0502020204030204" pitchFamily="34" charset="0"/>
                  <a:cs typeface="Calibri" panose="020F0502020204030204" pitchFamily="34" charset="0"/>
                </a:rPr>
                <a:t>Forest</a:t>
              </a:r>
              <a:r>
                <a:rPr lang="it-IT" b="1" dirty="0">
                  <a:solidFill>
                    <a:srgbClr val="FFC000"/>
                  </a:solidFill>
                  <a:effectLst/>
                  <a:latin typeface="Calibri" panose="020F0502020204030204" pitchFamily="34" charset="0"/>
                  <a:cs typeface="Calibri" panose="020F0502020204030204" pitchFamily="34" charset="0"/>
                </a:rPr>
                <a:t> City</a:t>
              </a:r>
            </a:p>
          </p:txBody>
        </p:sp>
        <p:sp>
          <p:nvSpPr>
            <p:cNvPr id="44" name="CasellaDiTesto 43"/>
            <p:cNvSpPr txBox="1"/>
            <p:nvPr/>
          </p:nvSpPr>
          <p:spPr>
            <a:xfrm>
              <a:off x="4774540" y="5045944"/>
              <a:ext cx="947470" cy="369332"/>
            </a:xfrm>
            <a:prstGeom prst="rect">
              <a:avLst/>
            </a:prstGeom>
            <a:noFill/>
          </p:spPr>
          <p:txBody>
            <a:bodyPr wrap="square" rtlCol="0">
              <a:spAutoFit/>
            </a:bodyPr>
            <a:lstStyle/>
            <a:p>
              <a:r>
                <a:rPr lang="it-IT" b="1" dirty="0">
                  <a:solidFill>
                    <a:srgbClr val="00FF00"/>
                  </a:solidFill>
                  <a:effectLst/>
                  <a:latin typeface="Calibri" panose="020F0502020204030204" pitchFamily="34" charset="0"/>
                  <a:cs typeface="Calibri" panose="020F0502020204030204" pitchFamily="34" charset="0"/>
                </a:rPr>
                <a:t>Modoc</a:t>
              </a:r>
            </a:p>
          </p:txBody>
        </p:sp>
        <p:sp>
          <p:nvSpPr>
            <p:cNvPr id="45" name="Rettangolo 44"/>
            <p:cNvSpPr/>
            <p:nvPr/>
          </p:nvSpPr>
          <p:spPr bwMode="auto">
            <a:xfrm rot="19607260">
              <a:off x="6783929" y="3543814"/>
              <a:ext cx="901686" cy="187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6" name="CasellaDiTesto 45"/>
            <p:cNvSpPr txBox="1"/>
            <p:nvPr/>
          </p:nvSpPr>
          <p:spPr>
            <a:xfrm>
              <a:off x="6487200" y="3356585"/>
              <a:ext cx="2348033"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Enhanced isotopic growth (meteorites with high </a:t>
              </a:r>
              <a:r>
                <a:rPr lang="en-GB" sz="1600" i="1" dirty="0">
                  <a:solidFill>
                    <a:schemeClr val="tx1"/>
                  </a:solidFill>
                  <a:effectLst/>
                  <a:latin typeface="Symbol" panose="05050102010706020507" pitchFamily="18" charset="2"/>
                  <a:cs typeface="Calibri" panose="020F0502020204030204" pitchFamily="34" charset="0"/>
                </a:rPr>
                <a:t>m</a:t>
              </a:r>
              <a:r>
                <a:rPr lang="en-GB" sz="1600" i="1" dirty="0">
                  <a:solidFill>
                    <a:schemeClr val="tx1"/>
                  </a:solidFill>
                  <a:effectLst/>
                  <a:latin typeface="Calibri" panose="020F0502020204030204" pitchFamily="34" charset="0"/>
                  <a:cs typeface="Calibri" panose="020F0502020204030204" pitchFamily="34" charset="0"/>
                </a:rPr>
                <a:t>)</a:t>
              </a:r>
            </a:p>
          </p:txBody>
        </p:sp>
        <p:sp>
          <p:nvSpPr>
            <p:cNvPr id="47" name="CasellaDiTesto 46"/>
            <p:cNvSpPr txBox="1"/>
            <p:nvPr/>
          </p:nvSpPr>
          <p:spPr>
            <a:xfrm>
              <a:off x="3454794" y="2928567"/>
              <a:ext cx="3014126"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Oceanic sediment (average Earth) determined by Patterson</a:t>
              </a:r>
            </a:p>
          </p:txBody>
        </p:sp>
        <p:sp>
          <p:nvSpPr>
            <p:cNvPr id="50" name="Figura a mano libera 49"/>
            <p:cNvSpPr/>
            <p:nvPr/>
          </p:nvSpPr>
          <p:spPr bwMode="auto">
            <a:xfrm>
              <a:off x="5193100" y="3426720"/>
              <a:ext cx="265324" cy="1526280"/>
            </a:xfrm>
            <a:custGeom>
              <a:avLst/>
              <a:gdLst>
                <a:gd name="connsiteX0" fmla="*/ 0 w 238723"/>
                <a:gd name="connsiteY0" fmla="*/ 1414462 h 1414462"/>
                <a:gd name="connsiteX1" fmla="*/ 238125 w 238723"/>
                <a:gd name="connsiteY1" fmla="*/ 833437 h 1414462"/>
                <a:gd name="connsiteX2" fmla="*/ 66675 w 238723"/>
                <a:gd name="connsiteY2" fmla="*/ 357187 h 1414462"/>
                <a:gd name="connsiteX3" fmla="*/ 23813 w 238723"/>
                <a:gd name="connsiteY3" fmla="*/ 0 h 1414462"/>
              </a:gdLst>
              <a:ahLst/>
              <a:cxnLst>
                <a:cxn ang="0">
                  <a:pos x="connsiteX0" y="connsiteY0"/>
                </a:cxn>
                <a:cxn ang="0">
                  <a:pos x="connsiteX1" y="connsiteY1"/>
                </a:cxn>
                <a:cxn ang="0">
                  <a:pos x="connsiteX2" y="connsiteY2"/>
                </a:cxn>
                <a:cxn ang="0">
                  <a:pos x="connsiteX3" y="connsiteY3"/>
                </a:cxn>
              </a:cxnLst>
              <a:rect l="l" t="t" r="r" b="b"/>
              <a:pathLst>
                <a:path w="238723" h="1414462">
                  <a:moveTo>
                    <a:pt x="0" y="1414462"/>
                  </a:moveTo>
                  <a:cubicBezTo>
                    <a:pt x="113506" y="1212055"/>
                    <a:pt x="227013" y="1009649"/>
                    <a:pt x="238125" y="833437"/>
                  </a:cubicBezTo>
                  <a:cubicBezTo>
                    <a:pt x="249238" y="657224"/>
                    <a:pt x="102394" y="496093"/>
                    <a:pt x="66675" y="357187"/>
                  </a:cubicBezTo>
                  <a:cubicBezTo>
                    <a:pt x="30956" y="218281"/>
                    <a:pt x="27384" y="109140"/>
                    <a:pt x="23813" y="0"/>
                  </a:cubicBezTo>
                </a:path>
              </a:pathLst>
            </a:custGeom>
            <a:noFill/>
            <a:ln w="1270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Ovale 50"/>
            <p:cNvSpPr/>
            <p:nvPr/>
          </p:nvSpPr>
          <p:spPr bwMode="auto">
            <a:xfrm>
              <a:off x="5200562" y="4888707"/>
              <a:ext cx="72000" cy="720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2" name="Ovale 51"/>
            <p:cNvSpPr/>
            <p:nvPr/>
          </p:nvSpPr>
          <p:spPr bwMode="auto">
            <a:xfrm>
              <a:off x="5217230" y="4902995"/>
              <a:ext cx="72000" cy="720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CasellaDiTesto 52"/>
            <p:cNvSpPr txBox="1"/>
            <p:nvPr/>
          </p:nvSpPr>
          <p:spPr>
            <a:xfrm>
              <a:off x="5172529" y="4668319"/>
              <a:ext cx="2547738"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Limited isotopic growth (meteorites with low </a:t>
              </a:r>
              <a:r>
                <a:rPr lang="en-GB" sz="1600" i="1" dirty="0">
                  <a:solidFill>
                    <a:schemeClr val="tx1"/>
                  </a:solidFill>
                  <a:effectLst/>
                  <a:latin typeface="Symbol" panose="05050102010706020507" pitchFamily="18" charset="2"/>
                  <a:cs typeface="Calibri" panose="020F0502020204030204" pitchFamily="34" charset="0"/>
                </a:rPr>
                <a:t>m</a:t>
              </a:r>
              <a:r>
                <a:rPr lang="en-GB" sz="1600" i="1" dirty="0">
                  <a:solidFill>
                    <a:schemeClr val="tx1"/>
                  </a:solidFill>
                  <a:effectLst/>
                  <a:latin typeface="Calibri" panose="020F0502020204030204" pitchFamily="34" charset="0"/>
                  <a:cs typeface="Calibri" panose="020F0502020204030204" pitchFamily="34" charset="0"/>
                </a:rPr>
                <a:t>)</a:t>
              </a:r>
            </a:p>
          </p:txBody>
        </p:sp>
      </p:grpSp>
      <p:sp>
        <p:nvSpPr>
          <p:cNvPr id="1203212"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03214" name="Text Box 14"/>
          <p:cNvSpPr txBox="1">
            <a:spLocks noChangeArrowheads="1"/>
          </p:cNvSpPr>
          <p:nvPr/>
        </p:nvSpPr>
        <p:spPr bwMode="auto">
          <a:xfrm>
            <a:off x="780585" y="1149350"/>
            <a:ext cx="7582830" cy="579438"/>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The age of the Earth and of the Solar System </a:t>
            </a:r>
          </a:p>
        </p:txBody>
      </p:sp>
      <p:sp>
        <p:nvSpPr>
          <p:cNvPr id="12" name="Text Box 16"/>
          <p:cNvSpPr txBox="1">
            <a:spLocks noChangeArrowheads="1"/>
          </p:cNvSpPr>
          <p:nvPr/>
        </p:nvSpPr>
        <p:spPr bwMode="auto">
          <a:xfrm>
            <a:off x="111512" y="2595723"/>
            <a:ext cx="2712843"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Meteoritic Troilite = Terrestrial </a:t>
            </a:r>
            <a:r>
              <a:rPr lang="en-GB" sz="2400" dirty="0" err="1">
                <a:solidFill>
                  <a:schemeClr val="bg1"/>
                </a:solidFill>
                <a:effectLst>
                  <a:outerShdw blurRad="38100" dist="38100" dir="2700000" algn="tl">
                    <a:srgbClr val="000000"/>
                  </a:outerShdw>
                </a:effectLst>
                <a:latin typeface="Calibri" pitchFamily="34" charset="0"/>
              </a:rPr>
              <a:t>Pirrotite</a:t>
            </a:r>
            <a:r>
              <a:rPr lang="en-GB" sz="2400" dirty="0">
                <a:solidFill>
                  <a:schemeClr val="bg1"/>
                </a:solidFill>
                <a:effectLst>
                  <a:outerShdw blurRad="38100" dist="38100" dir="2700000" algn="tl">
                    <a:srgbClr val="000000"/>
                  </a:outerShdw>
                </a:effectLst>
                <a:latin typeface="Calibri" pitchFamily="34" charset="0"/>
              </a:rPr>
              <a:t>.</a:t>
            </a:r>
          </a:p>
        </p:txBody>
      </p:sp>
      <p:sp>
        <p:nvSpPr>
          <p:cNvPr id="21" name="Text Box 16"/>
          <p:cNvSpPr txBox="1">
            <a:spLocks noChangeArrowheads="1"/>
          </p:cNvSpPr>
          <p:nvPr/>
        </p:nvSpPr>
        <p:spPr bwMode="auto">
          <a:xfrm>
            <a:off x="0" y="3614705"/>
            <a:ext cx="2767868" cy="800219"/>
          </a:xfrm>
          <a:prstGeom prst="rect">
            <a:avLst/>
          </a:prstGeom>
          <a:noFill/>
          <a:ln w="9525" algn="ctr">
            <a:noFill/>
            <a:miter lim="800000"/>
            <a:headEnd/>
            <a:tailEnd/>
          </a:ln>
          <a:effectLst/>
        </p:spPr>
        <p:txBody>
          <a:bodyPr wrap="square">
            <a:spAutoFit/>
          </a:bodyPr>
          <a:lstStyle/>
          <a:p>
            <a:pPr eaLnBrk="0" hangingPunct="0">
              <a:defRPr/>
            </a:pPr>
            <a:r>
              <a:rPr lang="en-GB" sz="2200" dirty="0">
                <a:solidFill>
                  <a:schemeClr val="bg1"/>
                </a:solidFill>
                <a:effectLst>
                  <a:outerShdw blurRad="38100" dist="38100" dir="2700000" algn="tl">
                    <a:srgbClr val="000000"/>
                  </a:outerShdw>
                </a:effectLst>
                <a:latin typeface="Calibri" pitchFamily="34" charset="0"/>
              </a:rPr>
              <a:t>Canyon Diablo Troilite:</a:t>
            </a:r>
          </a:p>
          <a:p>
            <a:pPr eaLnBrk="0" hangingPunct="0">
              <a:defRPr/>
            </a:pP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0.025</a:t>
            </a:r>
          </a:p>
        </p:txBody>
      </p:sp>
      <p:sp>
        <p:nvSpPr>
          <p:cNvPr id="58"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61" name="Text Box 16"/>
          <p:cNvSpPr txBox="1">
            <a:spLocks noChangeArrowheads="1"/>
          </p:cNvSpPr>
          <p:nvPr/>
        </p:nvSpPr>
        <p:spPr bwMode="auto">
          <a:xfrm>
            <a:off x="2656" y="4624298"/>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00FF00"/>
                </a:solidFill>
                <a:effectLst>
                  <a:outerShdw blurRad="38100" dist="38100" dir="2700000" algn="tl">
                    <a:srgbClr val="000000"/>
                  </a:outerShdw>
                </a:effectLst>
                <a:latin typeface="Calibri" pitchFamily="34" charset="0"/>
              </a:rPr>
              <a:t>~9.50</a:t>
            </a:r>
          </a:p>
        </p:txBody>
      </p:sp>
      <p:sp>
        <p:nvSpPr>
          <p:cNvPr id="62" name="Text Box 16"/>
          <p:cNvSpPr txBox="1">
            <a:spLocks noChangeArrowheads="1"/>
          </p:cNvSpPr>
          <p:nvPr/>
        </p:nvSpPr>
        <p:spPr bwMode="auto">
          <a:xfrm>
            <a:off x="2656" y="5440364"/>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FFC000"/>
                </a:solidFill>
                <a:effectLst>
                  <a:outerShdw blurRad="38100" dist="38100" dir="2700000" algn="tl">
                    <a:srgbClr val="000000"/>
                  </a:outerShdw>
                </a:effectLst>
                <a:latin typeface="Calibri" pitchFamily="34" charset="0"/>
              </a:rPr>
              <a:t>~10.36</a:t>
            </a:r>
          </a:p>
        </p:txBody>
      </p:sp>
      <p:sp>
        <p:nvSpPr>
          <p:cNvPr id="63" name="Text Box 16"/>
          <p:cNvSpPr txBox="1">
            <a:spLocks noChangeArrowheads="1"/>
          </p:cNvSpPr>
          <p:nvPr/>
        </p:nvSpPr>
        <p:spPr bwMode="auto">
          <a:xfrm>
            <a:off x="906624" y="4987158"/>
            <a:ext cx="1734977"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00FF00"/>
                </a:solidFill>
                <a:effectLst>
                  <a:outerShdw blurRad="38100" dist="38100" dir="2700000" algn="tl">
                    <a:srgbClr val="000000"/>
                  </a:outerShdw>
                </a:effectLst>
                <a:latin typeface="Calibri" pitchFamily="34" charset="0"/>
              </a:rPr>
              <a:t>~9.31</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sp>
        <p:nvSpPr>
          <p:cNvPr id="64" name="Text Box 16"/>
          <p:cNvSpPr txBox="1">
            <a:spLocks noChangeArrowheads="1"/>
          </p:cNvSpPr>
          <p:nvPr/>
        </p:nvSpPr>
        <p:spPr bwMode="auto">
          <a:xfrm>
            <a:off x="906624" y="5785442"/>
            <a:ext cx="1880120"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FFC000"/>
                </a:solidFill>
                <a:effectLst>
                  <a:outerShdw blurRad="38100" dist="38100" dir="2700000" algn="tl">
                    <a:srgbClr val="000000"/>
                  </a:outerShdw>
                </a:effectLst>
                <a:latin typeface="Calibri" pitchFamily="34" charset="0"/>
              </a:rPr>
              <a:t>~10.29</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sp>
        <p:nvSpPr>
          <p:cNvPr id="3" name="Text Box 16">
            <a:extLst>
              <a:ext uri="{FF2B5EF4-FFF2-40B4-BE49-F238E27FC236}">
                <a16:creationId xmlns:a16="http://schemas.microsoft.com/office/drawing/2014/main" id="{7E209BEB-060D-04A3-22A5-1DBCF0ED82C5}"/>
              </a:ext>
            </a:extLst>
          </p:cNvPr>
          <p:cNvSpPr txBox="1">
            <a:spLocks noChangeArrowheads="1"/>
          </p:cNvSpPr>
          <p:nvPr/>
        </p:nvSpPr>
        <p:spPr bwMode="auto">
          <a:xfrm>
            <a:off x="0" y="1663510"/>
            <a:ext cx="9144000" cy="461665"/>
          </a:xfrm>
          <a:prstGeom prst="rect">
            <a:avLst/>
          </a:prstGeom>
          <a:noFill/>
          <a:ln w="9525" algn="ctr">
            <a:noFill/>
            <a:miter lim="800000"/>
            <a:headEnd/>
            <a:tailEnd/>
          </a:ln>
          <a:effectLst/>
        </p:spPr>
        <p:txBody>
          <a:bodyPr wrap="square">
            <a:spAutoFit/>
          </a:bodyPr>
          <a:lstStyle/>
          <a:p>
            <a:pPr eaLnBrk="0" hangingPunct="0">
              <a:defRPr/>
            </a:pPr>
            <a:r>
              <a:rPr lang="en-GB" sz="2400" dirty="0">
                <a:solidFill>
                  <a:schemeClr val="bg1"/>
                </a:solidFill>
                <a:effectLst>
                  <a:outerShdw blurRad="38100" dist="38100" dir="2700000" algn="tl">
                    <a:srgbClr val="000000"/>
                  </a:outerShdw>
                </a:effectLst>
                <a:latin typeface="Calibri" pitchFamily="34" charset="0"/>
              </a:rPr>
              <a:t>This has been estimated using the uranogenic Pb isotopic ratios.</a:t>
            </a:r>
          </a:p>
        </p:txBody>
      </p:sp>
      <p:sp>
        <p:nvSpPr>
          <p:cNvPr id="4" name="Text Box 16">
            <a:extLst>
              <a:ext uri="{FF2B5EF4-FFF2-40B4-BE49-F238E27FC236}">
                <a16:creationId xmlns:a16="http://schemas.microsoft.com/office/drawing/2014/main" id="{F72C10D5-842F-FC0E-FCAF-610355A89E2F}"/>
              </a:ext>
            </a:extLst>
          </p:cNvPr>
          <p:cNvSpPr txBox="1">
            <a:spLocks noChangeArrowheads="1"/>
          </p:cNvSpPr>
          <p:nvPr/>
        </p:nvSpPr>
        <p:spPr bwMode="auto">
          <a:xfrm>
            <a:off x="0" y="2042885"/>
            <a:ext cx="9144000" cy="492443"/>
          </a:xfrm>
          <a:prstGeom prst="rect">
            <a:avLst/>
          </a:prstGeom>
          <a:noFill/>
          <a:ln w="9525" algn="ctr">
            <a:noFill/>
            <a:miter lim="800000"/>
            <a:headEnd/>
            <a:tailEnd/>
          </a:ln>
          <a:effectLst/>
        </p:spPr>
        <p:txBody>
          <a:bodyPr wrap="square">
            <a:spAutoFit/>
          </a:bodyPr>
          <a:lstStyle/>
          <a:p>
            <a:pPr eaLnBrk="0" hangingPunct="0">
              <a:defRPr/>
            </a:pPr>
            <a:r>
              <a:rPr lang="en-GB" sz="2600" dirty="0">
                <a:solidFill>
                  <a:srgbClr val="FFFF00"/>
                </a:solidFill>
                <a:effectLst>
                  <a:outerShdw blurRad="38100" dist="38100" dir="2700000" algn="tl">
                    <a:srgbClr val="000000"/>
                  </a:outerShdw>
                </a:effectLst>
                <a:latin typeface="Calibri" pitchFamily="34" charset="0"/>
              </a:rPr>
              <a:t>Canyon Diablo meteorite troilite (FeS) </a:t>
            </a:r>
            <a:r>
              <a:rPr lang="en-GB" sz="26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U-free mineral</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5" name="CasellaDiTesto 4">
            <a:extLst>
              <a:ext uri="{FF2B5EF4-FFF2-40B4-BE49-F238E27FC236}">
                <a16:creationId xmlns:a16="http://schemas.microsoft.com/office/drawing/2014/main" id="{60C95AFB-C5FD-AA67-FEEB-808383509FB0}"/>
              </a:ext>
            </a:extLst>
          </p:cNvPr>
          <p:cNvSpPr txBox="1"/>
          <p:nvPr/>
        </p:nvSpPr>
        <p:spPr>
          <a:xfrm>
            <a:off x="3626244" y="3537759"/>
            <a:ext cx="1517256" cy="338554"/>
          </a:xfrm>
          <a:prstGeom prst="rect">
            <a:avLst/>
          </a:prstGeom>
          <a:noFill/>
        </p:spPr>
        <p:txBody>
          <a:bodyPr wrap="square" rtlCol="0">
            <a:spAutoFit/>
          </a:bodyPr>
          <a:lstStyle/>
          <a:p>
            <a:r>
              <a:rPr lang="en-GB" sz="1600" i="1" baseline="30000" dirty="0">
                <a:solidFill>
                  <a:schemeClr val="tx1"/>
                </a:solidFill>
                <a:effectLst/>
                <a:latin typeface="Calibri" panose="020F0502020204030204" pitchFamily="34" charset="0"/>
                <a:cs typeface="Calibri" panose="020F0502020204030204" pitchFamily="34" charset="0"/>
              </a:rPr>
              <a:t>206</a:t>
            </a:r>
            <a:r>
              <a:rPr lang="en-GB" sz="1600" i="1" dirty="0">
                <a:solidFill>
                  <a:schemeClr val="tx1"/>
                </a:solidFill>
                <a:effectLst/>
                <a:latin typeface="Calibri" panose="020F0502020204030204" pitchFamily="34" charset="0"/>
                <a:cs typeface="Calibri" panose="020F0502020204030204" pitchFamily="34" charset="0"/>
              </a:rPr>
              <a:t>Pb/</a:t>
            </a:r>
            <a:r>
              <a:rPr lang="en-GB" sz="1600" i="1" baseline="30000" dirty="0">
                <a:solidFill>
                  <a:schemeClr val="tx1"/>
                </a:solidFill>
                <a:effectLst/>
                <a:latin typeface="Calibri" panose="020F0502020204030204" pitchFamily="34" charset="0"/>
                <a:cs typeface="Calibri" panose="020F0502020204030204" pitchFamily="34" charset="0"/>
              </a:rPr>
              <a:t>204</a:t>
            </a:r>
            <a:r>
              <a:rPr lang="en-GB" sz="1600" i="1" dirty="0">
                <a:solidFill>
                  <a:schemeClr val="tx1"/>
                </a:solidFill>
                <a:effectLst/>
                <a:latin typeface="Calibri" panose="020F0502020204030204" pitchFamily="34" charset="0"/>
                <a:cs typeface="Calibri" panose="020F0502020204030204" pitchFamily="34" charset="0"/>
              </a:rPr>
              <a:t>Pb ~19</a:t>
            </a:r>
          </a:p>
        </p:txBody>
      </p:sp>
      <p:sp>
        <p:nvSpPr>
          <p:cNvPr id="6" name="CasellaDiTesto 5">
            <a:extLst>
              <a:ext uri="{FF2B5EF4-FFF2-40B4-BE49-F238E27FC236}">
                <a16:creationId xmlns:a16="http://schemas.microsoft.com/office/drawing/2014/main" id="{53A613BB-CB45-A5F3-1489-00855328D30F}"/>
              </a:ext>
            </a:extLst>
          </p:cNvPr>
          <p:cNvSpPr txBox="1"/>
          <p:nvPr/>
        </p:nvSpPr>
        <p:spPr>
          <a:xfrm>
            <a:off x="3626244" y="3760493"/>
            <a:ext cx="1612314" cy="338554"/>
          </a:xfrm>
          <a:prstGeom prst="rect">
            <a:avLst/>
          </a:prstGeom>
          <a:noFill/>
        </p:spPr>
        <p:txBody>
          <a:bodyPr wrap="square" rtlCol="0">
            <a:spAutoFit/>
          </a:bodyPr>
          <a:lstStyle/>
          <a:p>
            <a:r>
              <a:rPr lang="en-GB" sz="1600" i="1" baseline="30000" dirty="0">
                <a:solidFill>
                  <a:schemeClr val="tx1"/>
                </a:solidFill>
                <a:effectLst/>
                <a:latin typeface="Calibri" panose="020F0502020204030204" pitchFamily="34" charset="0"/>
                <a:cs typeface="Calibri" panose="020F0502020204030204" pitchFamily="34" charset="0"/>
              </a:rPr>
              <a:t>207</a:t>
            </a:r>
            <a:r>
              <a:rPr lang="en-GB" sz="1600" i="1" dirty="0">
                <a:solidFill>
                  <a:schemeClr val="tx1"/>
                </a:solidFill>
                <a:effectLst/>
                <a:latin typeface="Calibri" panose="020F0502020204030204" pitchFamily="34" charset="0"/>
                <a:cs typeface="Calibri" panose="020F0502020204030204" pitchFamily="34" charset="0"/>
              </a:rPr>
              <a:t>Pb/</a:t>
            </a:r>
            <a:r>
              <a:rPr lang="en-GB" sz="1600" i="1" baseline="30000" dirty="0">
                <a:solidFill>
                  <a:schemeClr val="tx1"/>
                </a:solidFill>
                <a:effectLst/>
                <a:latin typeface="Calibri" panose="020F0502020204030204" pitchFamily="34" charset="0"/>
                <a:cs typeface="Calibri" panose="020F0502020204030204" pitchFamily="34" charset="0"/>
              </a:rPr>
              <a:t>204</a:t>
            </a:r>
            <a:r>
              <a:rPr lang="en-GB" sz="1600" i="1" dirty="0">
                <a:solidFill>
                  <a:schemeClr val="tx1"/>
                </a:solidFill>
                <a:effectLst/>
                <a:latin typeface="Calibri" panose="020F0502020204030204" pitchFamily="34" charset="0"/>
                <a:cs typeface="Calibri" panose="020F0502020204030204" pitchFamily="34" charset="0"/>
              </a:rPr>
              <a:t>Pb ~15.8</a:t>
            </a:r>
          </a:p>
        </p:txBody>
      </p:sp>
      <p:sp>
        <p:nvSpPr>
          <p:cNvPr id="7" name="CasellaDiTesto 6">
            <a:extLst>
              <a:ext uri="{FF2B5EF4-FFF2-40B4-BE49-F238E27FC236}">
                <a16:creationId xmlns:a16="http://schemas.microsoft.com/office/drawing/2014/main" id="{0E945A5E-E1D6-85F4-EC0E-913B6D14EED1}"/>
              </a:ext>
            </a:extLst>
          </p:cNvPr>
          <p:cNvSpPr txBox="1"/>
          <p:nvPr/>
        </p:nvSpPr>
        <p:spPr>
          <a:xfrm>
            <a:off x="3626244" y="3998618"/>
            <a:ext cx="1612314" cy="307777"/>
          </a:xfrm>
          <a:prstGeom prst="rect">
            <a:avLst/>
          </a:prstGeom>
          <a:noFill/>
        </p:spPr>
        <p:txBody>
          <a:bodyPr wrap="square" rtlCol="0">
            <a:spAutoFit/>
          </a:bodyPr>
          <a:lstStyle/>
          <a:p>
            <a:r>
              <a:rPr lang="en-GB" sz="1400" i="1" dirty="0">
                <a:solidFill>
                  <a:schemeClr val="tx1"/>
                </a:solidFill>
                <a:effectLst/>
                <a:latin typeface="Calibri" panose="020F0502020204030204" pitchFamily="34" charset="0"/>
                <a:cs typeface="Calibri" panose="020F0502020204030204" pitchFamily="34" charset="0"/>
              </a:rPr>
              <a:t>(present-day)</a:t>
            </a:r>
          </a:p>
        </p:txBody>
      </p:sp>
      <p:grpSp>
        <p:nvGrpSpPr>
          <p:cNvPr id="2" name="Group 61"/>
          <p:cNvGrpSpPr>
            <a:grpSpLocks/>
          </p:cNvGrpSpPr>
          <p:nvPr/>
        </p:nvGrpSpPr>
        <p:grpSpPr bwMode="auto">
          <a:xfrm>
            <a:off x="2827337" y="2498101"/>
            <a:ext cx="6265863" cy="4319588"/>
            <a:chOff x="1744" y="1110"/>
            <a:chExt cx="3947" cy="2721"/>
          </a:xfrm>
        </p:grpSpPr>
        <p:pic>
          <p:nvPicPr>
            <p:cNvPr id="125959" name="Picture 57" descr="lead_isochr"/>
            <p:cNvPicPr>
              <a:picLocks noChangeAspect="1" noChangeArrowheads="1"/>
            </p:cNvPicPr>
            <p:nvPr/>
          </p:nvPicPr>
          <p:blipFill>
            <a:blip r:embed="rId3" cstate="print"/>
            <a:srcRect r="1181"/>
            <a:stretch>
              <a:fillRect/>
            </a:stretch>
          </p:blipFill>
          <p:spPr bwMode="auto">
            <a:xfrm>
              <a:off x="1744" y="1110"/>
              <a:ext cx="3947" cy="2721"/>
            </a:xfrm>
            <a:prstGeom prst="rect">
              <a:avLst/>
            </a:prstGeom>
            <a:noFill/>
            <a:ln w="9525">
              <a:noFill/>
              <a:miter lim="800000"/>
              <a:headEnd/>
              <a:tailEnd/>
            </a:ln>
          </p:spPr>
        </p:pic>
        <p:sp>
          <p:nvSpPr>
            <p:cNvPr id="125960" name="Text Box 58"/>
            <p:cNvSpPr txBox="1">
              <a:spLocks noChangeArrowheads="1"/>
            </p:cNvSpPr>
            <p:nvPr/>
          </p:nvSpPr>
          <p:spPr bwMode="auto">
            <a:xfrm>
              <a:off x="3672" y="2563"/>
              <a:ext cx="1767" cy="896"/>
            </a:xfrm>
            <a:prstGeom prst="rect">
              <a:avLst/>
            </a:prstGeom>
            <a:noFill/>
            <a:ln w="19050">
              <a:noFill/>
              <a:miter lim="800000"/>
              <a:headEnd/>
              <a:tailEnd/>
            </a:ln>
          </p:spPr>
          <p:txBody>
            <a:bodyPr wrap="square">
              <a:spAutoFit/>
            </a:bodyPr>
            <a:lstStyle/>
            <a:p>
              <a:pPr eaLnBrk="0" hangingPunct="0">
                <a:lnSpc>
                  <a:spcPct val="90000"/>
                </a:lnSpc>
              </a:pPr>
              <a:r>
                <a:rPr lang="en-GB" sz="1600" dirty="0">
                  <a:solidFill>
                    <a:schemeClr val="tx1"/>
                  </a:solidFill>
                  <a:effectLst/>
                  <a:latin typeface="Calibri" pitchFamily="34" charset="0"/>
                </a:rPr>
                <a:t>Pb-Pb isochron of meteorites of different types. Canyon Diablo is an iron meteorite containing Pb but almost no U. The point for Earth is obtained from a mixture of river sediments.</a:t>
              </a:r>
            </a:p>
          </p:txBody>
        </p:sp>
        <p:sp>
          <p:nvSpPr>
            <p:cNvPr id="125961" name="Text Box 59"/>
            <p:cNvSpPr txBox="1">
              <a:spLocks noChangeArrowheads="1"/>
            </p:cNvSpPr>
            <p:nvPr/>
          </p:nvSpPr>
          <p:spPr bwMode="auto">
            <a:xfrm rot="19664522">
              <a:off x="3698" y="1800"/>
              <a:ext cx="1021" cy="252"/>
            </a:xfrm>
            <a:prstGeom prst="rect">
              <a:avLst/>
            </a:prstGeom>
            <a:noFill/>
            <a:ln w="9525">
              <a:noFill/>
              <a:miter lim="800000"/>
              <a:headEnd/>
              <a:tailEnd/>
            </a:ln>
          </p:spPr>
          <p:txBody>
            <a:bodyPr wrap="none">
              <a:spAutoFit/>
            </a:bodyPr>
            <a:lstStyle/>
            <a:p>
              <a:pPr eaLnBrk="0" hangingPunct="0"/>
              <a:r>
                <a:rPr lang="en-GB" sz="2000">
                  <a:solidFill>
                    <a:schemeClr val="tx1"/>
                  </a:solidFill>
                  <a:effectLst/>
                  <a:latin typeface="Calibri" pitchFamily="34" charset="0"/>
                </a:rPr>
                <a:t>Age = 4.55 Ga</a:t>
              </a:r>
            </a:p>
          </p:txBody>
        </p:sp>
        <p:sp>
          <p:nvSpPr>
            <p:cNvPr id="1203260" name="Rectangle 60"/>
            <p:cNvSpPr>
              <a:spLocks noChangeArrowheads="1"/>
            </p:cNvSpPr>
            <p:nvPr/>
          </p:nvSpPr>
          <p:spPr bwMode="auto">
            <a:xfrm rot="21000000">
              <a:off x="3150" y="2629"/>
              <a:ext cx="181" cy="45"/>
            </a:xfrm>
            <a:prstGeom prst="rect">
              <a:avLst/>
            </a:prstGeom>
            <a:solidFill>
              <a:srgbClr val="FF0000">
                <a:alpha val="70000"/>
              </a:srgbClr>
            </a:solidFill>
            <a:ln w="9525">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13" name="Ovale 12"/>
          <p:cNvSpPr/>
          <p:nvPr/>
        </p:nvSpPr>
        <p:spPr bwMode="auto">
          <a:xfrm>
            <a:off x="7944645" y="3191669"/>
            <a:ext cx="72000" cy="720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5200562" y="4888707"/>
            <a:ext cx="72000" cy="720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4356012" y="5386388"/>
            <a:ext cx="72000" cy="720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Ovale 15"/>
          <p:cNvSpPr/>
          <p:nvPr/>
        </p:nvSpPr>
        <p:spPr bwMode="auto">
          <a:xfrm>
            <a:off x="4309181" y="5421313"/>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Ovale 16"/>
          <p:cNvSpPr/>
          <p:nvPr/>
        </p:nvSpPr>
        <p:spPr bwMode="auto">
          <a:xfrm>
            <a:off x="5217230" y="4902995"/>
            <a:ext cx="72000" cy="720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8738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12" name="Text Box 1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3" name="Gruppo 2"/>
          <p:cNvGrpSpPr/>
          <p:nvPr/>
        </p:nvGrpSpPr>
        <p:grpSpPr>
          <a:xfrm>
            <a:off x="0" y="578757"/>
            <a:ext cx="9144000" cy="6238932"/>
            <a:chOff x="0" y="578757"/>
            <a:chExt cx="9144000" cy="6238932"/>
          </a:xfrm>
        </p:grpSpPr>
        <p:grpSp>
          <p:nvGrpSpPr>
            <p:cNvPr id="31" name="Gruppo 30"/>
            <p:cNvGrpSpPr/>
            <p:nvPr/>
          </p:nvGrpSpPr>
          <p:grpSpPr>
            <a:xfrm>
              <a:off x="2824355" y="2498101"/>
              <a:ext cx="6265863" cy="4319588"/>
              <a:chOff x="2824355" y="2498101"/>
              <a:chExt cx="6265863" cy="4319588"/>
            </a:xfrm>
          </p:grpSpPr>
          <p:grpSp>
            <p:nvGrpSpPr>
              <p:cNvPr id="32" name="Gruppo 31"/>
              <p:cNvGrpSpPr/>
              <p:nvPr/>
            </p:nvGrpSpPr>
            <p:grpSpPr>
              <a:xfrm>
                <a:off x="2824355" y="2498101"/>
                <a:ext cx="6265863" cy="4319588"/>
                <a:chOff x="2824355" y="2498101"/>
                <a:chExt cx="6265863" cy="4319588"/>
              </a:xfrm>
            </p:grpSpPr>
            <p:grpSp>
              <p:nvGrpSpPr>
                <p:cNvPr id="54" name="Group 61"/>
                <p:cNvGrpSpPr>
                  <a:grpSpLocks/>
                </p:cNvGrpSpPr>
                <p:nvPr/>
              </p:nvGrpSpPr>
              <p:grpSpPr bwMode="auto">
                <a:xfrm>
                  <a:off x="2824355" y="2498101"/>
                  <a:ext cx="6265863" cy="4319588"/>
                  <a:chOff x="1744" y="1110"/>
                  <a:chExt cx="3947" cy="2721"/>
                </a:xfrm>
              </p:grpSpPr>
              <p:pic>
                <p:nvPicPr>
                  <p:cNvPr id="56" name="Picture 57" descr="lead_isochr"/>
                  <p:cNvPicPr>
                    <a:picLocks noChangeAspect="1" noChangeArrowheads="1"/>
                  </p:cNvPicPr>
                  <p:nvPr/>
                </p:nvPicPr>
                <p:blipFill>
                  <a:blip r:embed="rId3" cstate="print"/>
                  <a:srcRect r="1181"/>
                  <a:stretch>
                    <a:fillRect/>
                  </a:stretch>
                </p:blipFill>
                <p:spPr bwMode="auto">
                  <a:xfrm>
                    <a:off x="1744" y="1110"/>
                    <a:ext cx="3947" cy="2721"/>
                  </a:xfrm>
                  <a:prstGeom prst="rect">
                    <a:avLst/>
                  </a:prstGeom>
                  <a:noFill/>
                  <a:ln w="9525">
                    <a:noFill/>
                    <a:miter lim="800000"/>
                    <a:headEnd/>
                    <a:tailEnd/>
                  </a:ln>
                </p:spPr>
              </p:pic>
              <p:sp>
                <p:nvSpPr>
                  <p:cNvPr id="57" name="Text Box 59"/>
                  <p:cNvSpPr txBox="1">
                    <a:spLocks noChangeArrowheads="1"/>
                  </p:cNvSpPr>
                  <p:nvPr/>
                </p:nvSpPr>
                <p:spPr bwMode="auto">
                  <a:xfrm rot="19664522">
                    <a:off x="3698" y="1800"/>
                    <a:ext cx="1021" cy="252"/>
                  </a:xfrm>
                  <a:prstGeom prst="rect">
                    <a:avLst/>
                  </a:prstGeom>
                  <a:noFill/>
                  <a:ln w="9525">
                    <a:noFill/>
                    <a:miter lim="800000"/>
                    <a:headEnd/>
                    <a:tailEnd/>
                  </a:ln>
                </p:spPr>
                <p:txBody>
                  <a:bodyPr wrap="none">
                    <a:spAutoFit/>
                  </a:bodyPr>
                  <a:lstStyle/>
                  <a:p>
                    <a:pPr eaLnBrk="0" hangingPunct="0"/>
                    <a:r>
                      <a:rPr lang="en-GB" sz="2000">
                        <a:solidFill>
                          <a:schemeClr val="tx1"/>
                        </a:solidFill>
                        <a:effectLst/>
                        <a:latin typeface="Calibri" pitchFamily="34" charset="0"/>
                      </a:rPr>
                      <a:t>Age = 4.55 Ga</a:t>
                    </a:r>
                  </a:p>
                </p:txBody>
              </p:sp>
            </p:grpSp>
            <p:sp>
              <p:nvSpPr>
                <p:cNvPr id="55" name="Figura a mano libera 54"/>
                <p:cNvSpPr/>
                <p:nvPr/>
              </p:nvSpPr>
              <p:spPr bwMode="auto">
                <a:xfrm>
                  <a:off x="3558540" y="2849880"/>
                  <a:ext cx="5067300" cy="3154680"/>
                </a:xfrm>
                <a:custGeom>
                  <a:avLst/>
                  <a:gdLst>
                    <a:gd name="connsiteX0" fmla="*/ 15240 w 5067300"/>
                    <a:gd name="connsiteY0" fmla="*/ 3154680 h 3154680"/>
                    <a:gd name="connsiteX1" fmla="*/ 2293620 w 5067300"/>
                    <a:gd name="connsiteY1" fmla="*/ 2941320 h 3154680"/>
                    <a:gd name="connsiteX2" fmla="*/ 2339340 w 5067300"/>
                    <a:gd name="connsiteY2" fmla="*/ 2865120 h 3154680"/>
                    <a:gd name="connsiteX3" fmla="*/ 5067300 w 5067300"/>
                    <a:gd name="connsiteY3" fmla="*/ 0 h 3154680"/>
                    <a:gd name="connsiteX4" fmla="*/ 4914900 w 5067300"/>
                    <a:gd name="connsiteY4" fmla="*/ 15240 h 3154680"/>
                    <a:gd name="connsiteX5" fmla="*/ 4693920 w 5067300"/>
                    <a:gd name="connsiteY5" fmla="*/ 137160 h 3154680"/>
                    <a:gd name="connsiteX6" fmla="*/ 3322320 w 5067300"/>
                    <a:gd name="connsiteY6" fmla="*/ 579120 h 3154680"/>
                    <a:gd name="connsiteX7" fmla="*/ 190500 w 5067300"/>
                    <a:gd name="connsiteY7" fmla="*/ 2750820 h 3154680"/>
                    <a:gd name="connsiteX8" fmla="*/ 0 w 5067300"/>
                    <a:gd name="connsiteY8" fmla="*/ 3086100 h 3154680"/>
                    <a:gd name="connsiteX9" fmla="*/ 15240 w 5067300"/>
                    <a:gd name="connsiteY9" fmla="*/ 3154680 h 3154680"/>
                    <a:gd name="connsiteX0" fmla="*/ 15240 w 5067300"/>
                    <a:gd name="connsiteY0" fmla="*/ 3154680 h 3154680"/>
                    <a:gd name="connsiteX1" fmla="*/ 2293620 w 5067300"/>
                    <a:gd name="connsiteY1" fmla="*/ 2941320 h 3154680"/>
                    <a:gd name="connsiteX2" fmla="*/ 2339340 w 5067300"/>
                    <a:gd name="connsiteY2" fmla="*/ 2865120 h 3154680"/>
                    <a:gd name="connsiteX3" fmla="*/ 5067300 w 5067300"/>
                    <a:gd name="connsiteY3" fmla="*/ 0 h 3154680"/>
                    <a:gd name="connsiteX4" fmla="*/ 4914900 w 5067300"/>
                    <a:gd name="connsiteY4" fmla="*/ 15240 h 3154680"/>
                    <a:gd name="connsiteX5" fmla="*/ 4693920 w 5067300"/>
                    <a:gd name="connsiteY5" fmla="*/ 137160 h 3154680"/>
                    <a:gd name="connsiteX6" fmla="*/ 3322320 w 5067300"/>
                    <a:gd name="connsiteY6" fmla="*/ 579120 h 3154680"/>
                    <a:gd name="connsiteX7" fmla="*/ 1188720 w 5067300"/>
                    <a:gd name="connsiteY7" fmla="*/ 1920240 h 3154680"/>
                    <a:gd name="connsiteX8" fmla="*/ 190500 w 5067300"/>
                    <a:gd name="connsiteY8" fmla="*/ 2750820 h 3154680"/>
                    <a:gd name="connsiteX9" fmla="*/ 0 w 5067300"/>
                    <a:gd name="connsiteY9" fmla="*/ 3086100 h 3154680"/>
                    <a:gd name="connsiteX10" fmla="*/ 15240 w 5067300"/>
                    <a:gd name="connsiteY10"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7300" h="3154680">
                      <a:moveTo>
                        <a:pt x="15240" y="3154680"/>
                      </a:moveTo>
                      <a:lnTo>
                        <a:pt x="2293620" y="2941320"/>
                      </a:lnTo>
                      <a:lnTo>
                        <a:pt x="2339340" y="2865120"/>
                      </a:lnTo>
                      <a:lnTo>
                        <a:pt x="5067300" y="0"/>
                      </a:lnTo>
                      <a:lnTo>
                        <a:pt x="4914900" y="15240"/>
                      </a:lnTo>
                      <a:lnTo>
                        <a:pt x="4693920" y="137160"/>
                      </a:lnTo>
                      <a:lnTo>
                        <a:pt x="3322320" y="579120"/>
                      </a:lnTo>
                      <a:cubicBezTo>
                        <a:pt x="2631440" y="1054100"/>
                        <a:pt x="1879600" y="1445260"/>
                        <a:pt x="1188720" y="1920240"/>
                      </a:cubicBezTo>
                      <a:lnTo>
                        <a:pt x="190500" y="2750820"/>
                      </a:lnTo>
                      <a:lnTo>
                        <a:pt x="0" y="3086100"/>
                      </a:lnTo>
                      <a:lnTo>
                        <a:pt x="15240" y="315468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3" name="Ovale 32"/>
              <p:cNvSpPr/>
              <p:nvPr/>
            </p:nvSpPr>
            <p:spPr bwMode="auto">
              <a:xfrm>
                <a:off x="5067108" y="4810275"/>
                <a:ext cx="288000" cy="288000"/>
              </a:xfrm>
              <a:prstGeom prst="ellipse">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548743" y="5042159"/>
                <a:ext cx="1060061" cy="369332"/>
              </a:xfrm>
              <a:prstGeom prst="rect">
                <a:avLst/>
              </a:prstGeom>
              <a:noFill/>
            </p:spPr>
            <p:txBody>
              <a:bodyPr wrap="square" rtlCol="0">
                <a:spAutoFit/>
              </a:bodyPr>
              <a:lstStyle/>
              <a:p>
                <a:r>
                  <a:rPr lang="it-IT" b="1" dirty="0" err="1">
                    <a:solidFill>
                      <a:srgbClr val="00B0F0"/>
                    </a:solidFill>
                    <a:effectLst/>
                    <a:latin typeface="Calibri" panose="020F0502020204030204" pitchFamily="34" charset="0"/>
                    <a:cs typeface="Calibri" panose="020F0502020204030204" pitchFamily="34" charset="0"/>
                  </a:rPr>
                  <a:t>Henbury</a:t>
                </a:r>
                <a:endParaRPr lang="it-IT" b="1" dirty="0">
                  <a:solidFill>
                    <a:srgbClr val="00B0F0"/>
                  </a:solidFill>
                  <a:effectLst/>
                  <a:latin typeface="Calibri" panose="020F0502020204030204" pitchFamily="34" charset="0"/>
                  <a:cs typeface="Calibri" panose="020F0502020204030204" pitchFamily="34" charset="0"/>
                </a:endParaRPr>
              </a:p>
            </p:txBody>
          </p:sp>
          <p:sp>
            <p:nvSpPr>
              <p:cNvPr id="35" name="CasellaDiTesto 34"/>
              <p:cNvSpPr txBox="1"/>
              <p:nvPr/>
            </p:nvSpPr>
            <p:spPr>
              <a:xfrm>
                <a:off x="4261073" y="5496578"/>
                <a:ext cx="1658746" cy="369332"/>
              </a:xfrm>
              <a:prstGeom prst="rect">
                <a:avLst/>
              </a:prstGeom>
              <a:noFill/>
            </p:spPr>
            <p:txBody>
              <a:bodyPr wrap="square" rtlCol="0">
                <a:spAutoFit/>
              </a:bodyPr>
              <a:lstStyle/>
              <a:p>
                <a:r>
                  <a:rPr lang="it-IT" b="1" dirty="0">
                    <a:solidFill>
                      <a:srgbClr val="FF0000"/>
                    </a:solidFill>
                    <a:effectLst/>
                    <a:latin typeface="Calibri" panose="020F0502020204030204" pitchFamily="34" charset="0"/>
                    <a:cs typeface="Calibri" panose="020F0502020204030204" pitchFamily="34" charset="0"/>
                  </a:rPr>
                  <a:t>Canyon Diablo</a:t>
                </a:r>
              </a:p>
            </p:txBody>
          </p:sp>
          <p:cxnSp>
            <p:nvCxnSpPr>
              <p:cNvPr id="36" name="Connettore 1 35"/>
              <p:cNvCxnSpPr/>
              <p:nvPr/>
            </p:nvCxnSpPr>
            <p:spPr bwMode="auto">
              <a:xfrm flipH="1">
                <a:off x="3552825" y="2841171"/>
                <a:ext cx="5025118" cy="3111954"/>
              </a:xfrm>
              <a:prstGeom prst="line">
                <a:avLst/>
              </a:prstGeom>
              <a:noFill/>
              <a:ln w="9525" cap="flat" cmpd="sng" algn="ctr">
                <a:solidFill>
                  <a:schemeClr val="tx1"/>
                </a:solidFill>
                <a:prstDash val="solid"/>
                <a:round/>
                <a:headEnd type="none" w="med" len="med"/>
                <a:tailEnd type="none" w="med" len="med"/>
              </a:ln>
              <a:effectLst/>
            </p:spPr>
          </p:cxnSp>
          <p:sp>
            <p:nvSpPr>
              <p:cNvPr id="37" name="Figura a mano libera 36"/>
              <p:cNvSpPr/>
              <p:nvPr/>
            </p:nvSpPr>
            <p:spPr bwMode="auto">
              <a:xfrm>
                <a:off x="4346487" y="4939705"/>
                <a:ext cx="860489" cy="514308"/>
              </a:xfrm>
              <a:custGeom>
                <a:avLst/>
                <a:gdLst>
                  <a:gd name="connsiteX0" fmla="*/ 0 w 966787"/>
                  <a:gd name="connsiteY0" fmla="*/ 571416 h 571416"/>
                  <a:gd name="connsiteX1" fmla="*/ 369094 w 966787"/>
                  <a:gd name="connsiteY1" fmla="*/ 188034 h 571416"/>
                  <a:gd name="connsiteX2" fmla="*/ 757237 w 966787"/>
                  <a:gd name="connsiteY2" fmla="*/ 26109 h 571416"/>
                  <a:gd name="connsiteX3" fmla="*/ 966787 w 966787"/>
                  <a:gd name="connsiteY3" fmla="*/ 2297 h 571416"/>
                  <a:gd name="connsiteX0" fmla="*/ 0 w 966787"/>
                  <a:gd name="connsiteY0" fmla="*/ 571416 h 571416"/>
                  <a:gd name="connsiteX1" fmla="*/ 757237 w 966787"/>
                  <a:gd name="connsiteY1" fmla="*/ 26109 h 571416"/>
                  <a:gd name="connsiteX2" fmla="*/ 966787 w 966787"/>
                  <a:gd name="connsiteY2" fmla="*/ 2297 h 571416"/>
                  <a:gd name="connsiteX0" fmla="*/ 0 w 966787"/>
                  <a:gd name="connsiteY0" fmla="*/ 569119 h 569119"/>
                  <a:gd name="connsiteX1" fmla="*/ 966787 w 966787"/>
                  <a:gd name="connsiteY1" fmla="*/ 0 h 569119"/>
                  <a:gd name="connsiteX0" fmla="*/ 0 w 966787"/>
                  <a:gd name="connsiteY0" fmla="*/ 569292 h 569292"/>
                  <a:gd name="connsiteX1" fmla="*/ 966787 w 966787"/>
                  <a:gd name="connsiteY1" fmla="*/ 173 h 569292"/>
                  <a:gd name="connsiteX0" fmla="*/ 0 w 966787"/>
                  <a:gd name="connsiteY0" fmla="*/ 569295 h 569295"/>
                  <a:gd name="connsiteX1" fmla="*/ 966787 w 966787"/>
                  <a:gd name="connsiteY1" fmla="*/ 176 h 569295"/>
                  <a:gd name="connsiteX0" fmla="*/ 0 w 977108"/>
                  <a:gd name="connsiteY0" fmla="*/ 558948 h 558949"/>
                  <a:gd name="connsiteX1" fmla="*/ 977108 w 977108"/>
                  <a:gd name="connsiteY1" fmla="*/ 181 h 558949"/>
                </a:gdLst>
                <a:ahLst/>
                <a:cxnLst>
                  <a:cxn ang="0">
                    <a:pos x="connsiteX0" y="connsiteY0"/>
                  </a:cxn>
                  <a:cxn ang="0">
                    <a:pos x="connsiteX1" y="connsiteY1"/>
                  </a:cxn>
                </a:cxnLst>
                <a:rect l="l" t="t" r="r" b="b"/>
                <a:pathLst>
                  <a:path w="977108" h="558949">
                    <a:moveTo>
                      <a:pt x="0" y="558948"/>
                    </a:moveTo>
                    <a:cubicBezTo>
                      <a:pt x="115851" y="361479"/>
                      <a:pt x="520678" y="-9385"/>
                      <a:pt x="977108" y="181"/>
                    </a:cubicBezTo>
                  </a:path>
                </a:pathLst>
              </a:custGeom>
              <a:noFill/>
              <a:ln w="12700" cap="flat" cmpd="sng" algn="ctr">
                <a:solidFill>
                  <a:srgbClr val="FF0000"/>
                </a:solidFill>
                <a:prstDash val="dash"/>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Figura a mano libera 37"/>
              <p:cNvSpPr/>
              <p:nvPr/>
            </p:nvSpPr>
            <p:spPr bwMode="auto">
              <a:xfrm>
                <a:off x="4346734" y="3219160"/>
                <a:ext cx="3600926" cy="2240571"/>
              </a:xfrm>
              <a:custGeom>
                <a:avLst/>
                <a:gdLst>
                  <a:gd name="connsiteX0" fmla="*/ 0 w 3924300"/>
                  <a:gd name="connsiteY0" fmla="*/ 2482992 h 2482992"/>
                  <a:gd name="connsiteX1" fmla="*/ 792480 w 3924300"/>
                  <a:gd name="connsiteY1" fmla="*/ 1378092 h 2482992"/>
                  <a:gd name="connsiteX2" fmla="*/ 1661160 w 3924300"/>
                  <a:gd name="connsiteY2" fmla="*/ 638952 h 2482992"/>
                  <a:gd name="connsiteX3" fmla="*/ 2484120 w 3924300"/>
                  <a:gd name="connsiteY3" fmla="*/ 219852 h 2482992"/>
                  <a:gd name="connsiteX4" fmla="*/ 3421380 w 3924300"/>
                  <a:gd name="connsiteY4" fmla="*/ 21732 h 2482992"/>
                  <a:gd name="connsiteX5" fmla="*/ 3924300 w 3924300"/>
                  <a:gd name="connsiteY5" fmla="*/ 14112 h 2482992"/>
                  <a:gd name="connsiteX0" fmla="*/ 0 w 3924300"/>
                  <a:gd name="connsiteY0" fmla="*/ 2468880 h 2468880"/>
                  <a:gd name="connsiteX1" fmla="*/ 792480 w 3924300"/>
                  <a:gd name="connsiteY1" fmla="*/ 1363980 h 2468880"/>
                  <a:gd name="connsiteX2" fmla="*/ 1661160 w 3924300"/>
                  <a:gd name="connsiteY2" fmla="*/ 624840 h 2468880"/>
                  <a:gd name="connsiteX3" fmla="*/ 2484120 w 3924300"/>
                  <a:gd name="connsiteY3" fmla="*/ 205740 h 2468880"/>
                  <a:gd name="connsiteX4" fmla="*/ 3924300 w 3924300"/>
                  <a:gd name="connsiteY4" fmla="*/ 0 h 2468880"/>
                  <a:gd name="connsiteX0" fmla="*/ 0 w 3924300"/>
                  <a:gd name="connsiteY0" fmla="*/ 2468880 h 2468880"/>
                  <a:gd name="connsiteX1" fmla="*/ 792480 w 3924300"/>
                  <a:gd name="connsiteY1" fmla="*/ 1363980 h 2468880"/>
                  <a:gd name="connsiteX2" fmla="*/ 2484120 w 3924300"/>
                  <a:gd name="connsiteY2" fmla="*/ 205740 h 2468880"/>
                  <a:gd name="connsiteX3" fmla="*/ 3924300 w 3924300"/>
                  <a:gd name="connsiteY3" fmla="*/ 0 h 2468880"/>
                  <a:gd name="connsiteX0" fmla="*/ 0 w 3924300"/>
                  <a:gd name="connsiteY0" fmla="*/ 2468880 h 2468880"/>
                  <a:gd name="connsiteX1" fmla="*/ 2484120 w 3924300"/>
                  <a:gd name="connsiteY1" fmla="*/ 205740 h 2468880"/>
                  <a:gd name="connsiteX2" fmla="*/ 3924300 w 3924300"/>
                  <a:gd name="connsiteY2" fmla="*/ 0 h 2468880"/>
                  <a:gd name="connsiteX0" fmla="*/ 0 w 3924300"/>
                  <a:gd name="connsiteY0" fmla="*/ 2468880 h 2468880"/>
                  <a:gd name="connsiteX1" fmla="*/ 3924300 w 3924300"/>
                  <a:gd name="connsiteY1" fmla="*/ 0 h 2468880"/>
                  <a:gd name="connsiteX0" fmla="*/ 0 w 3924300"/>
                  <a:gd name="connsiteY0" fmla="*/ 2468880 h 2468880"/>
                  <a:gd name="connsiteX1" fmla="*/ 3924300 w 3924300"/>
                  <a:gd name="connsiteY1" fmla="*/ 0 h 2468880"/>
                  <a:gd name="connsiteX0" fmla="*/ 0 w 3924300"/>
                  <a:gd name="connsiteY0" fmla="*/ 2473796 h 2473796"/>
                  <a:gd name="connsiteX1" fmla="*/ 3924300 w 3924300"/>
                  <a:gd name="connsiteY1" fmla="*/ 4916 h 2473796"/>
                  <a:gd name="connsiteX0" fmla="*/ 0 w 3924300"/>
                  <a:gd name="connsiteY0" fmla="*/ 2474058 h 2474058"/>
                  <a:gd name="connsiteX1" fmla="*/ 3924300 w 3924300"/>
                  <a:gd name="connsiteY1" fmla="*/ 5178 h 2474058"/>
                  <a:gd name="connsiteX0" fmla="*/ 0 w 3924300"/>
                  <a:gd name="connsiteY0" fmla="*/ 2470656 h 2470656"/>
                  <a:gd name="connsiteX1" fmla="*/ 3924300 w 3924300"/>
                  <a:gd name="connsiteY1" fmla="*/ 1776 h 2470656"/>
                  <a:gd name="connsiteX0" fmla="*/ 0 w 3937318"/>
                  <a:gd name="connsiteY0" fmla="*/ 2491790 h 2491790"/>
                  <a:gd name="connsiteX1" fmla="*/ 3937318 w 3937318"/>
                  <a:gd name="connsiteY1" fmla="*/ 1724 h 2491790"/>
                </a:gdLst>
                <a:ahLst/>
                <a:cxnLst>
                  <a:cxn ang="0">
                    <a:pos x="connsiteX0" y="connsiteY0"/>
                  </a:cxn>
                  <a:cxn ang="0">
                    <a:pos x="connsiteX1" y="connsiteY1"/>
                  </a:cxn>
                </a:cxnLst>
                <a:rect l="l" t="t" r="r" b="b"/>
                <a:pathLst>
                  <a:path w="3937318" h="2491790">
                    <a:moveTo>
                      <a:pt x="0" y="2491790"/>
                    </a:moveTo>
                    <a:cubicBezTo>
                      <a:pt x="1125841" y="625423"/>
                      <a:pt x="2504239" y="-38644"/>
                      <a:pt x="3937318" y="1724"/>
                    </a:cubicBezTo>
                  </a:path>
                </a:pathLst>
              </a:custGeom>
              <a:noFill/>
              <a:ln w="12700" cap="flat" cmpd="sng" algn="ctr">
                <a:solidFill>
                  <a:srgbClr val="FF0000"/>
                </a:solidFill>
                <a:prstDash val="dash"/>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9" name="CasellaDiTesto 38"/>
              <p:cNvSpPr txBox="1"/>
              <p:nvPr/>
            </p:nvSpPr>
            <p:spPr>
              <a:xfrm>
                <a:off x="6545052" y="2877117"/>
                <a:ext cx="1658746" cy="369332"/>
              </a:xfrm>
              <a:prstGeom prst="rect">
                <a:avLst/>
              </a:prstGeom>
              <a:noFill/>
            </p:spPr>
            <p:txBody>
              <a:bodyPr wrap="square" rtlCol="0">
                <a:spAutoFit/>
              </a:bodyPr>
              <a:lstStyle/>
              <a:p>
                <a:r>
                  <a:rPr lang="it-IT" b="1" dirty="0" err="1">
                    <a:solidFill>
                      <a:srgbClr val="0000FF"/>
                    </a:solidFill>
                    <a:effectLst/>
                    <a:latin typeface="Calibri" panose="020F0502020204030204" pitchFamily="34" charset="0"/>
                    <a:cs typeface="Calibri" panose="020F0502020204030204" pitchFamily="34" charset="0"/>
                  </a:rPr>
                  <a:t>Nuevo</a:t>
                </a:r>
                <a:r>
                  <a:rPr lang="it-IT" b="1" dirty="0">
                    <a:solidFill>
                      <a:srgbClr val="0000FF"/>
                    </a:solidFill>
                    <a:effectLst/>
                    <a:latin typeface="Calibri" panose="020F0502020204030204" pitchFamily="34" charset="0"/>
                    <a:cs typeface="Calibri" panose="020F0502020204030204" pitchFamily="34" charset="0"/>
                  </a:rPr>
                  <a:t> Laredo</a:t>
                </a:r>
              </a:p>
            </p:txBody>
          </p:sp>
          <p:sp>
            <p:nvSpPr>
              <p:cNvPr id="40" name="Ovale 39"/>
              <p:cNvSpPr/>
              <p:nvPr/>
            </p:nvSpPr>
            <p:spPr bwMode="auto">
              <a:xfrm>
                <a:off x="7944645" y="3191669"/>
                <a:ext cx="72000" cy="720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Ovale 40"/>
              <p:cNvSpPr/>
              <p:nvPr/>
            </p:nvSpPr>
            <p:spPr bwMode="auto">
              <a:xfrm>
                <a:off x="4356012" y="5386388"/>
                <a:ext cx="72000" cy="720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4309181" y="5421313"/>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CasellaDiTesto 42"/>
              <p:cNvSpPr txBox="1"/>
              <p:nvPr/>
            </p:nvSpPr>
            <p:spPr>
              <a:xfrm>
                <a:off x="4125685" y="4538218"/>
                <a:ext cx="1234845" cy="369332"/>
              </a:xfrm>
              <a:prstGeom prst="rect">
                <a:avLst/>
              </a:prstGeom>
              <a:noFill/>
            </p:spPr>
            <p:txBody>
              <a:bodyPr wrap="square" rtlCol="0">
                <a:spAutoFit/>
              </a:bodyPr>
              <a:lstStyle/>
              <a:p>
                <a:r>
                  <a:rPr lang="it-IT" b="1" dirty="0" err="1">
                    <a:solidFill>
                      <a:srgbClr val="FFC000"/>
                    </a:solidFill>
                    <a:effectLst/>
                    <a:latin typeface="Calibri" panose="020F0502020204030204" pitchFamily="34" charset="0"/>
                    <a:cs typeface="Calibri" panose="020F0502020204030204" pitchFamily="34" charset="0"/>
                  </a:rPr>
                  <a:t>Forest</a:t>
                </a:r>
                <a:r>
                  <a:rPr lang="it-IT" b="1" dirty="0">
                    <a:solidFill>
                      <a:srgbClr val="FFC000"/>
                    </a:solidFill>
                    <a:effectLst/>
                    <a:latin typeface="Calibri" panose="020F0502020204030204" pitchFamily="34" charset="0"/>
                    <a:cs typeface="Calibri" panose="020F0502020204030204" pitchFamily="34" charset="0"/>
                  </a:rPr>
                  <a:t> City</a:t>
                </a:r>
              </a:p>
            </p:txBody>
          </p:sp>
          <p:sp>
            <p:nvSpPr>
              <p:cNvPr id="44" name="CasellaDiTesto 43"/>
              <p:cNvSpPr txBox="1"/>
              <p:nvPr/>
            </p:nvSpPr>
            <p:spPr>
              <a:xfrm>
                <a:off x="4774540" y="5045944"/>
                <a:ext cx="947470" cy="369332"/>
              </a:xfrm>
              <a:prstGeom prst="rect">
                <a:avLst/>
              </a:prstGeom>
              <a:noFill/>
            </p:spPr>
            <p:txBody>
              <a:bodyPr wrap="square" rtlCol="0">
                <a:spAutoFit/>
              </a:bodyPr>
              <a:lstStyle/>
              <a:p>
                <a:r>
                  <a:rPr lang="it-IT" b="1" dirty="0">
                    <a:solidFill>
                      <a:srgbClr val="00FF00"/>
                    </a:solidFill>
                    <a:effectLst/>
                    <a:latin typeface="Calibri" panose="020F0502020204030204" pitchFamily="34" charset="0"/>
                    <a:cs typeface="Calibri" panose="020F0502020204030204" pitchFamily="34" charset="0"/>
                  </a:rPr>
                  <a:t>Modoc</a:t>
                </a:r>
              </a:p>
            </p:txBody>
          </p:sp>
          <p:sp>
            <p:nvSpPr>
              <p:cNvPr id="45" name="Rettangolo 44"/>
              <p:cNvSpPr/>
              <p:nvPr/>
            </p:nvSpPr>
            <p:spPr bwMode="auto">
              <a:xfrm rot="19607260">
                <a:off x="6783929" y="3543814"/>
                <a:ext cx="901686" cy="187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6" name="CasellaDiTesto 45"/>
              <p:cNvSpPr txBox="1"/>
              <p:nvPr/>
            </p:nvSpPr>
            <p:spPr>
              <a:xfrm>
                <a:off x="6487200" y="3356585"/>
                <a:ext cx="2348033"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Enhanced isotopic growth (meteorites with high </a:t>
                </a:r>
                <a:r>
                  <a:rPr lang="en-GB" sz="1600" i="1" dirty="0">
                    <a:solidFill>
                      <a:schemeClr val="tx1"/>
                    </a:solidFill>
                    <a:effectLst/>
                    <a:latin typeface="Symbol" panose="05050102010706020507" pitchFamily="18" charset="2"/>
                    <a:cs typeface="Calibri" panose="020F0502020204030204" pitchFamily="34" charset="0"/>
                  </a:rPr>
                  <a:t>m</a:t>
                </a:r>
                <a:r>
                  <a:rPr lang="en-GB" sz="1600" i="1" dirty="0">
                    <a:solidFill>
                      <a:schemeClr val="tx1"/>
                    </a:solidFill>
                    <a:effectLst/>
                    <a:latin typeface="Calibri" panose="020F0502020204030204" pitchFamily="34" charset="0"/>
                    <a:cs typeface="Calibri" panose="020F0502020204030204" pitchFamily="34" charset="0"/>
                  </a:rPr>
                  <a:t>)</a:t>
                </a:r>
              </a:p>
            </p:txBody>
          </p:sp>
          <p:sp>
            <p:nvSpPr>
              <p:cNvPr id="47" name="CasellaDiTesto 46"/>
              <p:cNvSpPr txBox="1"/>
              <p:nvPr/>
            </p:nvSpPr>
            <p:spPr>
              <a:xfrm>
                <a:off x="3454794" y="2928567"/>
                <a:ext cx="3014126"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Oceanic sediment (average Earth) determined by Patterson</a:t>
                </a:r>
              </a:p>
            </p:txBody>
          </p:sp>
          <p:sp>
            <p:nvSpPr>
              <p:cNvPr id="48" name="CasellaDiTesto 47"/>
              <p:cNvSpPr txBox="1"/>
              <p:nvPr/>
            </p:nvSpPr>
            <p:spPr>
              <a:xfrm>
                <a:off x="3454794" y="3537759"/>
                <a:ext cx="1517256" cy="338554"/>
              </a:xfrm>
              <a:prstGeom prst="rect">
                <a:avLst/>
              </a:prstGeom>
              <a:noFill/>
            </p:spPr>
            <p:txBody>
              <a:bodyPr wrap="square" rtlCol="0">
                <a:spAutoFit/>
              </a:bodyPr>
              <a:lstStyle/>
              <a:p>
                <a:pPr algn="l"/>
                <a:r>
                  <a:rPr lang="en-GB" sz="1600" i="1" baseline="30000" dirty="0">
                    <a:solidFill>
                      <a:schemeClr val="tx1"/>
                    </a:solidFill>
                    <a:effectLst/>
                    <a:latin typeface="Calibri" panose="020F0502020204030204" pitchFamily="34" charset="0"/>
                    <a:cs typeface="Calibri" panose="020F0502020204030204" pitchFamily="34" charset="0"/>
                  </a:rPr>
                  <a:t>206</a:t>
                </a:r>
                <a:r>
                  <a:rPr lang="en-GB" sz="1600" i="1" dirty="0">
                    <a:solidFill>
                      <a:schemeClr val="tx1"/>
                    </a:solidFill>
                    <a:effectLst/>
                    <a:latin typeface="Calibri" panose="020F0502020204030204" pitchFamily="34" charset="0"/>
                    <a:cs typeface="Calibri" panose="020F0502020204030204" pitchFamily="34" charset="0"/>
                  </a:rPr>
                  <a:t>Pb/</a:t>
                </a:r>
                <a:r>
                  <a:rPr lang="en-GB" sz="1600" i="1" baseline="30000" dirty="0">
                    <a:solidFill>
                      <a:schemeClr val="tx1"/>
                    </a:solidFill>
                    <a:effectLst/>
                    <a:latin typeface="Calibri" panose="020F0502020204030204" pitchFamily="34" charset="0"/>
                    <a:cs typeface="Calibri" panose="020F0502020204030204" pitchFamily="34" charset="0"/>
                  </a:rPr>
                  <a:t>204</a:t>
                </a:r>
                <a:r>
                  <a:rPr lang="en-GB" sz="1600" i="1" dirty="0">
                    <a:solidFill>
                      <a:schemeClr val="tx1"/>
                    </a:solidFill>
                    <a:effectLst/>
                    <a:latin typeface="Calibri" panose="020F0502020204030204" pitchFamily="34" charset="0"/>
                    <a:cs typeface="Calibri" panose="020F0502020204030204" pitchFamily="34" charset="0"/>
                  </a:rPr>
                  <a:t>Pb ~19</a:t>
                </a:r>
              </a:p>
            </p:txBody>
          </p:sp>
          <p:sp>
            <p:nvSpPr>
              <p:cNvPr id="49" name="CasellaDiTesto 48"/>
              <p:cNvSpPr txBox="1"/>
              <p:nvPr/>
            </p:nvSpPr>
            <p:spPr>
              <a:xfrm>
                <a:off x="3454794" y="3760493"/>
                <a:ext cx="1612314" cy="338554"/>
              </a:xfrm>
              <a:prstGeom prst="rect">
                <a:avLst/>
              </a:prstGeom>
              <a:noFill/>
            </p:spPr>
            <p:txBody>
              <a:bodyPr wrap="square" rtlCol="0">
                <a:spAutoFit/>
              </a:bodyPr>
              <a:lstStyle/>
              <a:p>
                <a:pPr algn="l"/>
                <a:r>
                  <a:rPr lang="en-GB" sz="1600" i="1" baseline="30000" dirty="0">
                    <a:solidFill>
                      <a:schemeClr val="tx1"/>
                    </a:solidFill>
                    <a:effectLst/>
                    <a:latin typeface="Calibri" panose="020F0502020204030204" pitchFamily="34" charset="0"/>
                    <a:cs typeface="Calibri" panose="020F0502020204030204" pitchFamily="34" charset="0"/>
                  </a:rPr>
                  <a:t>207</a:t>
                </a:r>
                <a:r>
                  <a:rPr lang="en-GB" sz="1600" i="1" dirty="0">
                    <a:solidFill>
                      <a:schemeClr val="tx1"/>
                    </a:solidFill>
                    <a:effectLst/>
                    <a:latin typeface="Calibri" panose="020F0502020204030204" pitchFamily="34" charset="0"/>
                    <a:cs typeface="Calibri" panose="020F0502020204030204" pitchFamily="34" charset="0"/>
                  </a:rPr>
                  <a:t>Pb/</a:t>
                </a:r>
                <a:r>
                  <a:rPr lang="en-GB" sz="1600" i="1" baseline="30000" dirty="0">
                    <a:solidFill>
                      <a:schemeClr val="tx1"/>
                    </a:solidFill>
                    <a:effectLst/>
                    <a:latin typeface="Calibri" panose="020F0502020204030204" pitchFamily="34" charset="0"/>
                    <a:cs typeface="Calibri" panose="020F0502020204030204" pitchFamily="34" charset="0"/>
                  </a:rPr>
                  <a:t>204</a:t>
                </a:r>
                <a:r>
                  <a:rPr lang="en-GB" sz="1600" i="1" dirty="0">
                    <a:solidFill>
                      <a:schemeClr val="tx1"/>
                    </a:solidFill>
                    <a:effectLst/>
                    <a:latin typeface="Calibri" panose="020F0502020204030204" pitchFamily="34" charset="0"/>
                    <a:cs typeface="Calibri" panose="020F0502020204030204" pitchFamily="34" charset="0"/>
                  </a:rPr>
                  <a:t>Pb ~15.8</a:t>
                </a:r>
              </a:p>
            </p:txBody>
          </p:sp>
          <p:sp>
            <p:nvSpPr>
              <p:cNvPr id="50" name="Figura a mano libera 49"/>
              <p:cNvSpPr/>
              <p:nvPr/>
            </p:nvSpPr>
            <p:spPr bwMode="auto">
              <a:xfrm>
                <a:off x="5193100" y="3426720"/>
                <a:ext cx="265324" cy="1526280"/>
              </a:xfrm>
              <a:custGeom>
                <a:avLst/>
                <a:gdLst>
                  <a:gd name="connsiteX0" fmla="*/ 0 w 238723"/>
                  <a:gd name="connsiteY0" fmla="*/ 1414462 h 1414462"/>
                  <a:gd name="connsiteX1" fmla="*/ 238125 w 238723"/>
                  <a:gd name="connsiteY1" fmla="*/ 833437 h 1414462"/>
                  <a:gd name="connsiteX2" fmla="*/ 66675 w 238723"/>
                  <a:gd name="connsiteY2" fmla="*/ 357187 h 1414462"/>
                  <a:gd name="connsiteX3" fmla="*/ 23813 w 238723"/>
                  <a:gd name="connsiteY3" fmla="*/ 0 h 1414462"/>
                </a:gdLst>
                <a:ahLst/>
                <a:cxnLst>
                  <a:cxn ang="0">
                    <a:pos x="connsiteX0" y="connsiteY0"/>
                  </a:cxn>
                  <a:cxn ang="0">
                    <a:pos x="connsiteX1" y="connsiteY1"/>
                  </a:cxn>
                  <a:cxn ang="0">
                    <a:pos x="connsiteX2" y="connsiteY2"/>
                  </a:cxn>
                  <a:cxn ang="0">
                    <a:pos x="connsiteX3" y="connsiteY3"/>
                  </a:cxn>
                </a:cxnLst>
                <a:rect l="l" t="t" r="r" b="b"/>
                <a:pathLst>
                  <a:path w="238723" h="1414462">
                    <a:moveTo>
                      <a:pt x="0" y="1414462"/>
                    </a:moveTo>
                    <a:cubicBezTo>
                      <a:pt x="113506" y="1212055"/>
                      <a:pt x="227013" y="1009649"/>
                      <a:pt x="238125" y="833437"/>
                    </a:cubicBezTo>
                    <a:cubicBezTo>
                      <a:pt x="249238" y="657224"/>
                      <a:pt x="102394" y="496093"/>
                      <a:pt x="66675" y="357187"/>
                    </a:cubicBezTo>
                    <a:cubicBezTo>
                      <a:pt x="30956" y="218281"/>
                      <a:pt x="27384" y="109140"/>
                      <a:pt x="23813" y="0"/>
                    </a:cubicBezTo>
                  </a:path>
                </a:pathLst>
              </a:custGeom>
              <a:noFill/>
              <a:ln w="1270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Ovale 50"/>
              <p:cNvSpPr/>
              <p:nvPr/>
            </p:nvSpPr>
            <p:spPr bwMode="auto">
              <a:xfrm>
                <a:off x="5200562" y="4888707"/>
                <a:ext cx="72000" cy="720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2" name="Ovale 51"/>
              <p:cNvSpPr/>
              <p:nvPr/>
            </p:nvSpPr>
            <p:spPr bwMode="auto">
              <a:xfrm>
                <a:off x="5217230" y="4902995"/>
                <a:ext cx="72000" cy="720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CasellaDiTesto 52"/>
              <p:cNvSpPr txBox="1"/>
              <p:nvPr/>
            </p:nvSpPr>
            <p:spPr>
              <a:xfrm>
                <a:off x="5172529" y="4668319"/>
                <a:ext cx="2547738" cy="584775"/>
              </a:xfrm>
              <a:prstGeom prst="rect">
                <a:avLst/>
              </a:prstGeom>
              <a:noFill/>
            </p:spPr>
            <p:txBody>
              <a:bodyPr wrap="square" rtlCol="0">
                <a:spAutoFit/>
              </a:bodyPr>
              <a:lstStyle/>
              <a:p>
                <a:r>
                  <a:rPr lang="en-GB" sz="1600" i="1" dirty="0">
                    <a:solidFill>
                      <a:schemeClr val="tx1"/>
                    </a:solidFill>
                    <a:effectLst/>
                    <a:latin typeface="Calibri" panose="020F0502020204030204" pitchFamily="34" charset="0"/>
                    <a:cs typeface="Calibri" panose="020F0502020204030204" pitchFamily="34" charset="0"/>
                  </a:rPr>
                  <a:t>Limited isotopic growth (meteorites with low </a:t>
                </a:r>
                <a:r>
                  <a:rPr lang="en-GB" sz="1600" i="1" dirty="0">
                    <a:solidFill>
                      <a:schemeClr val="tx1"/>
                    </a:solidFill>
                    <a:effectLst/>
                    <a:latin typeface="Symbol" panose="05050102010706020507" pitchFamily="18" charset="2"/>
                    <a:cs typeface="Calibri" panose="020F0502020204030204" pitchFamily="34" charset="0"/>
                  </a:rPr>
                  <a:t>m</a:t>
                </a:r>
                <a:r>
                  <a:rPr lang="en-GB" sz="1600" i="1" dirty="0">
                    <a:solidFill>
                      <a:schemeClr val="tx1"/>
                    </a:solidFill>
                    <a:effectLst/>
                    <a:latin typeface="Calibri" panose="020F0502020204030204" pitchFamily="34" charset="0"/>
                    <a:cs typeface="Calibri" panose="020F0502020204030204" pitchFamily="34" charset="0"/>
                  </a:rPr>
                  <a:t>)</a:t>
                </a:r>
              </a:p>
            </p:txBody>
          </p:sp>
        </p:grpSp>
        <p:sp>
          <p:nvSpPr>
            <p:cNvPr id="1203216" name="Text Box 16"/>
            <p:cNvSpPr txBox="1">
              <a:spLocks noChangeArrowheads="1"/>
            </p:cNvSpPr>
            <p:nvPr/>
          </p:nvSpPr>
          <p:spPr bwMode="auto">
            <a:xfrm>
              <a:off x="111512" y="1596835"/>
              <a:ext cx="9032488" cy="954107"/>
            </a:xfrm>
            <a:prstGeom prst="rect">
              <a:avLst/>
            </a:prstGeom>
            <a:noFill/>
            <a:ln w="9525" algn="ctr">
              <a:noFill/>
              <a:miter lim="800000"/>
              <a:headEnd/>
              <a:tailEnd/>
            </a:ln>
            <a:effectLst/>
          </p:spPr>
          <p:txBody>
            <a:bodyPr wrap="square">
              <a:spAutoFit/>
            </a:bodyPr>
            <a:lstStyle/>
            <a:p>
              <a:pPr algn="l" eaLnBrk="0" hangingPunct="0">
                <a:defRPr/>
              </a:pPr>
              <a:r>
                <a:rPr lang="en-GB" sz="2800" dirty="0">
                  <a:solidFill>
                    <a:schemeClr val="bg1"/>
                  </a:solidFill>
                  <a:effectLst>
                    <a:outerShdw blurRad="38100" dist="38100" dir="2700000" algn="tl">
                      <a:srgbClr val="000000"/>
                    </a:outerShdw>
                  </a:effectLst>
                  <a:latin typeface="Calibri" pitchFamily="34" charset="0"/>
                </a:rPr>
                <a:t>This has been estimated using the uranogenic Pb isotopic ratios.</a:t>
              </a:r>
            </a:p>
          </p:txBody>
        </p:sp>
        <p:grpSp>
          <p:nvGrpSpPr>
            <p:cNvPr id="2" name="Group 61"/>
            <p:cNvGrpSpPr>
              <a:grpSpLocks/>
            </p:cNvGrpSpPr>
            <p:nvPr/>
          </p:nvGrpSpPr>
          <p:grpSpPr bwMode="auto">
            <a:xfrm>
              <a:off x="2824355" y="2498101"/>
              <a:ext cx="6265863" cy="4319588"/>
              <a:chOff x="1744" y="1110"/>
              <a:chExt cx="3947" cy="2721"/>
            </a:xfrm>
          </p:grpSpPr>
          <p:pic>
            <p:nvPicPr>
              <p:cNvPr id="125959" name="Picture 57" descr="lead_isochr"/>
              <p:cNvPicPr>
                <a:picLocks noChangeAspect="1" noChangeArrowheads="1"/>
              </p:cNvPicPr>
              <p:nvPr/>
            </p:nvPicPr>
            <p:blipFill>
              <a:blip r:embed="rId3" cstate="print"/>
              <a:srcRect r="1181"/>
              <a:stretch>
                <a:fillRect/>
              </a:stretch>
            </p:blipFill>
            <p:spPr bwMode="auto">
              <a:xfrm>
                <a:off x="1744" y="1110"/>
                <a:ext cx="3947" cy="2721"/>
              </a:xfrm>
              <a:prstGeom prst="rect">
                <a:avLst/>
              </a:prstGeom>
              <a:noFill/>
              <a:ln w="9525">
                <a:noFill/>
                <a:miter lim="800000"/>
                <a:headEnd/>
                <a:tailEnd/>
              </a:ln>
            </p:spPr>
          </p:pic>
          <p:sp>
            <p:nvSpPr>
              <p:cNvPr id="125960" name="Text Box 58"/>
              <p:cNvSpPr txBox="1">
                <a:spLocks noChangeArrowheads="1"/>
              </p:cNvSpPr>
              <p:nvPr/>
            </p:nvSpPr>
            <p:spPr bwMode="auto">
              <a:xfrm>
                <a:off x="3672" y="2563"/>
                <a:ext cx="1767" cy="896"/>
              </a:xfrm>
              <a:prstGeom prst="rect">
                <a:avLst/>
              </a:prstGeom>
              <a:noFill/>
              <a:ln w="19050">
                <a:noFill/>
                <a:miter lim="800000"/>
                <a:headEnd/>
                <a:tailEnd/>
              </a:ln>
            </p:spPr>
            <p:txBody>
              <a:bodyPr wrap="square">
                <a:spAutoFit/>
              </a:bodyPr>
              <a:lstStyle/>
              <a:p>
                <a:pPr eaLnBrk="0" hangingPunct="0">
                  <a:lnSpc>
                    <a:spcPct val="90000"/>
                  </a:lnSpc>
                </a:pPr>
                <a:r>
                  <a:rPr lang="en-GB" sz="1600" dirty="0">
                    <a:solidFill>
                      <a:schemeClr val="tx1"/>
                    </a:solidFill>
                    <a:effectLst/>
                    <a:latin typeface="Calibri" pitchFamily="34" charset="0"/>
                  </a:rPr>
                  <a:t>Pb-Pb isochron of meteorites of different types. Canyon Diablo is an iron meteorite containing Pb but almost no U. The point for Earth is obtained from a mixture of river sediments.</a:t>
                </a:r>
              </a:p>
            </p:txBody>
          </p:sp>
          <p:sp>
            <p:nvSpPr>
              <p:cNvPr id="125961" name="Text Box 59"/>
              <p:cNvSpPr txBox="1">
                <a:spLocks noChangeArrowheads="1"/>
              </p:cNvSpPr>
              <p:nvPr/>
            </p:nvSpPr>
            <p:spPr bwMode="auto">
              <a:xfrm rot="19664522">
                <a:off x="3698" y="1800"/>
                <a:ext cx="1021" cy="252"/>
              </a:xfrm>
              <a:prstGeom prst="rect">
                <a:avLst/>
              </a:prstGeom>
              <a:noFill/>
              <a:ln w="9525">
                <a:noFill/>
                <a:miter lim="800000"/>
                <a:headEnd/>
                <a:tailEnd/>
              </a:ln>
            </p:spPr>
            <p:txBody>
              <a:bodyPr wrap="none">
                <a:spAutoFit/>
              </a:bodyPr>
              <a:lstStyle/>
              <a:p>
                <a:pPr eaLnBrk="0" hangingPunct="0"/>
                <a:r>
                  <a:rPr lang="en-GB" sz="2000">
                    <a:solidFill>
                      <a:schemeClr val="tx1"/>
                    </a:solidFill>
                    <a:effectLst/>
                    <a:latin typeface="Calibri" pitchFamily="34" charset="0"/>
                  </a:rPr>
                  <a:t>Age = 4.55 Ga</a:t>
                </a:r>
              </a:p>
            </p:txBody>
          </p:sp>
          <p:sp>
            <p:nvSpPr>
              <p:cNvPr id="1203260" name="Rectangle 60"/>
              <p:cNvSpPr>
                <a:spLocks noChangeArrowheads="1"/>
              </p:cNvSpPr>
              <p:nvPr/>
            </p:nvSpPr>
            <p:spPr bwMode="auto">
              <a:xfrm rot="21000000">
                <a:off x="3150" y="2629"/>
                <a:ext cx="181" cy="45"/>
              </a:xfrm>
              <a:prstGeom prst="rect">
                <a:avLst/>
              </a:prstGeom>
              <a:solidFill>
                <a:srgbClr val="FF0000">
                  <a:alpha val="70000"/>
                </a:srgbClr>
              </a:solidFill>
              <a:ln w="9525">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11" name="Text Box 16"/>
            <p:cNvSpPr txBox="1">
              <a:spLocks noChangeArrowheads="1"/>
            </p:cNvSpPr>
            <p:nvPr/>
          </p:nvSpPr>
          <p:spPr bwMode="auto">
            <a:xfrm>
              <a:off x="1204332" y="2042885"/>
              <a:ext cx="7939668" cy="492443"/>
            </a:xfrm>
            <a:prstGeom prst="rect">
              <a:avLst/>
            </a:prstGeom>
            <a:noFill/>
            <a:ln w="9525" algn="ctr">
              <a:noFill/>
              <a:miter lim="800000"/>
              <a:headEnd/>
              <a:tailEnd/>
            </a:ln>
            <a:effectLst/>
          </p:spPr>
          <p:txBody>
            <a:bodyPr wrap="square">
              <a:spAutoFit/>
            </a:bodyPr>
            <a:lstStyle/>
            <a:p>
              <a:pPr algn="l" eaLnBrk="0" hangingPunct="0">
                <a:defRPr/>
              </a:pPr>
              <a:r>
                <a:rPr lang="en-GB" sz="2600" dirty="0">
                  <a:solidFill>
                    <a:srgbClr val="FFFF00"/>
                  </a:solidFill>
                  <a:effectLst>
                    <a:outerShdw blurRad="38100" dist="38100" dir="2700000" algn="tl">
                      <a:srgbClr val="000000"/>
                    </a:outerShdw>
                  </a:effectLst>
                  <a:latin typeface="Calibri" pitchFamily="34" charset="0"/>
                </a:rPr>
                <a:t>Canyon Diablo meteorite troilite (FeS) </a:t>
              </a:r>
              <a:r>
                <a:rPr lang="en-GB" sz="26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U-free mineral</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12" name="Text Box 16"/>
            <p:cNvSpPr txBox="1">
              <a:spLocks noChangeArrowheads="1"/>
            </p:cNvSpPr>
            <p:nvPr/>
          </p:nvSpPr>
          <p:spPr bwMode="auto">
            <a:xfrm>
              <a:off x="111512" y="2595723"/>
              <a:ext cx="2712843"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Meteoritic Troilite = Terrestrial </a:t>
              </a:r>
              <a:r>
                <a:rPr lang="en-GB" sz="2400" dirty="0" err="1">
                  <a:solidFill>
                    <a:schemeClr val="bg1"/>
                  </a:solidFill>
                  <a:effectLst>
                    <a:outerShdw blurRad="38100" dist="38100" dir="2700000" algn="tl">
                      <a:srgbClr val="000000"/>
                    </a:outerShdw>
                  </a:effectLst>
                  <a:latin typeface="Calibri" pitchFamily="34" charset="0"/>
                </a:rPr>
                <a:t>Pirrotite</a:t>
              </a:r>
              <a:r>
                <a:rPr lang="en-GB" sz="2400" dirty="0">
                  <a:solidFill>
                    <a:schemeClr val="bg1"/>
                  </a:solidFill>
                  <a:effectLst>
                    <a:outerShdw blurRad="38100" dist="38100" dir="2700000" algn="tl">
                      <a:srgbClr val="000000"/>
                    </a:outerShdw>
                  </a:effectLst>
                  <a:latin typeface="Calibri" pitchFamily="34" charset="0"/>
                </a:rPr>
                <a:t>.</a:t>
              </a:r>
            </a:p>
          </p:txBody>
        </p:sp>
        <p:sp>
          <p:nvSpPr>
            <p:cNvPr id="13" name="Ovale 12"/>
            <p:cNvSpPr/>
            <p:nvPr/>
          </p:nvSpPr>
          <p:spPr bwMode="auto">
            <a:xfrm>
              <a:off x="7944645" y="3191669"/>
              <a:ext cx="72000" cy="720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5200562" y="4888707"/>
              <a:ext cx="72000" cy="720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4356012" y="5386388"/>
              <a:ext cx="72000" cy="720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Ovale 15"/>
            <p:cNvSpPr/>
            <p:nvPr/>
          </p:nvSpPr>
          <p:spPr bwMode="auto">
            <a:xfrm>
              <a:off x="4309181" y="5421313"/>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Ovale 16"/>
            <p:cNvSpPr/>
            <p:nvPr/>
          </p:nvSpPr>
          <p:spPr bwMode="auto">
            <a:xfrm>
              <a:off x="5217230" y="4902995"/>
              <a:ext cx="72000" cy="720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ext Box 16"/>
            <p:cNvSpPr txBox="1">
              <a:spLocks noChangeArrowheads="1"/>
            </p:cNvSpPr>
            <p:nvPr/>
          </p:nvSpPr>
          <p:spPr bwMode="auto">
            <a:xfrm>
              <a:off x="0" y="3614705"/>
              <a:ext cx="2767868" cy="800219"/>
            </a:xfrm>
            <a:prstGeom prst="rect">
              <a:avLst/>
            </a:prstGeom>
            <a:noFill/>
            <a:ln w="9525" algn="ctr">
              <a:noFill/>
              <a:miter lim="800000"/>
              <a:headEnd/>
              <a:tailEnd/>
            </a:ln>
            <a:effectLst/>
          </p:spPr>
          <p:txBody>
            <a:bodyPr wrap="square">
              <a:spAutoFit/>
            </a:bodyPr>
            <a:lstStyle/>
            <a:p>
              <a:pPr eaLnBrk="0" hangingPunct="0">
                <a:defRPr/>
              </a:pPr>
              <a:r>
                <a:rPr lang="en-GB" sz="2200" dirty="0">
                  <a:solidFill>
                    <a:schemeClr val="bg1"/>
                  </a:solidFill>
                  <a:effectLst>
                    <a:outerShdw blurRad="38100" dist="38100" dir="2700000" algn="tl">
                      <a:srgbClr val="000000"/>
                    </a:outerShdw>
                  </a:effectLst>
                  <a:latin typeface="Calibri" pitchFamily="34" charset="0"/>
                </a:rPr>
                <a:t>Canyon Diablo Troilite:</a:t>
              </a:r>
            </a:p>
            <a:p>
              <a:pPr eaLnBrk="0" hangingPunct="0">
                <a:defRPr/>
              </a:pP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0.025</a:t>
              </a:r>
            </a:p>
          </p:txBody>
        </p:sp>
        <p:sp>
          <p:nvSpPr>
            <p:cNvPr id="58"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61" name="Text Box 16"/>
            <p:cNvSpPr txBox="1">
              <a:spLocks noChangeArrowheads="1"/>
            </p:cNvSpPr>
            <p:nvPr/>
          </p:nvSpPr>
          <p:spPr bwMode="auto">
            <a:xfrm>
              <a:off x="2656" y="4624298"/>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00FF00"/>
                  </a:solidFill>
                  <a:effectLst>
                    <a:outerShdw blurRad="38100" dist="38100" dir="2700000" algn="tl">
                      <a:srgbClr val="000000"/>
                    </a:outerShdw>
                  </a:effectLst>
                  <a:latin typeface="Calibri" pitchFamily="34" charset="0"/>
                </a:rPr>
                <a:t>~9.50</a:t>
              </a:r>
            </a:p>
          </p:txBody>
        </p:sp>
        <p:sp>
          <p:nvSpPr>
            <p:cNvPr id="62" name="Text Box 16"/>
            <p:cNvSpPr txBox="1">
              <a:spLocks noChangeArrowheads="1"/>
            </p:cNvSpPr>
            <p:nvPr/>
          </p:nvSpPr>
          <p:spPr bwMode="auto">
            <a:xfrm>
              <a:off x="2656" y="5440364"/>
              <a:ext cx="2577259" cy="830997"/>
            </a:xfrm>
            <a:prstGeom prst="rect">
              <a:avLst/>
            </a:prstGeom>
            <a:noFill/>
            <a:ln w="9525" algn="ctr">
              <a:noFill/>
              <a:miter lim="800000"/>
              <a:headEnd/>
              <a:tailEnd/>
            </a:ln>
            <a:effectLst/>
          </p:spPr>
          <p:txBody>
            <a:bodyPr wrap="square">
              <a:spAutoFit/>
            </a:bodyPr>
            <a:lstStyle/>
            <a:p>
              <a:pPr algn="l" eaLnBrk="0" hangingPunct="0">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 </a:t>
              </a:r>
              <a:r>
                <a:rPr lang="en-GB" sz="2400" dirty="0">
                  <a:solidFill>
                    <a:srgbClr val="FFC000"/>
                  </a:solidFill>
                  <a:effectLst>
                    <a:outerShdw blurRad="38100" dist="38100" dir="2700000" algn="tl">
                      <a:srgbClr val="000000"/>
                    </a:outerShdw>
                  </a:effectLst>
                  <a:latin typeface="Calibri" pitchFamily="34" charset="0"/>
                </a:rPr>
                <a:t>~10.36</a:t>
              </a:r>
            </a:p>
          </p:txBody>
        </p:sp>
        <p:sp>
          <p:nvSpPr>
            <p:cNvPr id="63" name="Text Box 16"/>
            <p:cNvSpPr txBox="1">
              <a:spLocks noChangeArrowheads="1"/>
            </p:cNvSpPr>
            <p:nvPr/>
          </p:nvSpPr>
          <p:spPr bwMode="auto">
            <a:xfrm>
              <a:off x="906624" y="4987158"/>
              <a:ext cx="1734977"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00FF00"/>
                  </a:solidFill>
                  <a:effectLst>
                    <a:outerShdw blurRad="38100" dist="38100" dir="2700000" algn="tl">
                      <a:srgbClr val="000000"/>
                    </a:outerShdw>
                  </a:effectLst>
                  <a:latin typeface="Calibri" pitchFamily="34" charset="0"/>
                </a:rPr>
                <a:t>~9.31</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sp>
          <p:nvSpPr>
            <p:cNvPr id="64" name="Text Box 16"/>
            <p:cNvSpPr txBox="1">
              <a:spLocks noChangeArrowheads="1"/>
            </p:cNvSpPr>
            <p:nvPr/>
          </p:nvSpPr>
          <p:spPr bwMode="auto">
            <a:xfrm>
              <a:off x="906624" y="5785442"/>
              <a:ext cx="1880120" cy="461665"/>
            </a:xfrm>
            <a:prstGeom prst="rect">
              <a:avLst/>
            </a:prstGeom>
            <a:noFill/>
            <a:ln w="9525" algn="ctr">
              <a:noFill/>
              <a:miter lim="800000"/>
              <a:headEnd/>
              <a:tailEnd/>
            </a:ln>
            <a:effectLst/>
          </p:spPr>
          <p:txBody>
            <a:bodyPr wrap="square">
              <a:spAutoFit/>
            </a:bodyPr>
            <a:lstStyle/>
            <a:p>
              <a:pPr algn="l" eaLnBrk="0" hangingPunct="0">
                <a:defRPr/>
              </a:pPr>
              <a:r>
                <a:rPr lang="en-GB" sz="2400" i="1" dirty="0">
                  <a:solidFill>
                    <a:schemeClr val="bg1"/>
                  </a:solidFill>
                  <a:effectLst>
                    <a:outerShdw blurRad="38100" dist="38100" dir="2700000" algn="tl">
                      <a:srgbClr val="000000"/>
                    </a:outerShdw>
                  </a:effectLst>
                  <a:latin typeface="Calibri" pitchFamily="34" charset="0"/>
                </a:rPr>
                <a:t>(Now </a:t>
              </a:r>
              <a:r>
                <a:rPr lang="en-GB" sz="2400" i="1" dirty="0">
                  <a:solidFill>
                    <a:srgbClr val="FFC000"/>
                  </a:solidFill>
                  <a:effectLst>
                    <a:outerShdw blurRad="38100" dist="38100" dir="2700000" algn="tl">
                      <a:srgbClr val="000000"/>
                    </a:outerShdw>
                  </a:effectLst>
                  <a:latin typeface="Calibri" pitchFamily="34" charset="0"/>
                </a:rPr>
                <a:t>~10.29</a:t>
              </a:r>
              <a:r>
                <a:rPr lang="en-GB" sz="2400" i="1" dirty="0">
                  <a:solidFill>
                    <a:schemeClr val="bg1"/>
                  </a:solidFill>
                  <a:effectLst>
                    <a:outerShdw blurRad="38100" dist="38100" dir="2700000" algn="tl">
                      <a:srgbClr val="000000"/>
                    </a:outerShdw>
                  </a:effectLst>
                  <a:latin typeface="Calibri" pitchFamily="34" charset="0"/>
                </a:rPr>
                <a:t>)</a:t>
              </a:r>
              <a:endParaRPr lang="en-GB" sz="2400" i="1" dirty="0">
                <a:solidFill>
                  <a:srgbClr val="00FF00"/>
                </a:solidFill>
                <a:effectLst>
                  <a:outerShdw blurRad="38100" dist="38100" dir="2700000" algn="tl">
                    <a:srgbClr val="000000"/>
                  </a:outerShdw>
                </a:effectLst>
                <a:latin typeface="Calibri" pitchFamily="34" charset="0"/>
              </a:endParaRPr>
            </a:p>
          </p:txBody>
        </p:sp>
      </p:grpSp>
      <p:pic>
        <p:nvPicPr>
          <p:cNvPr id="4" name="Immagine 3"/>
          <p:cNvPicPr>
            <a:picLocks noChangeAspect="1"/>
          </p:cNvPicPr>
          <p:nvPr/>
        </p:nvPicPr>
        <p:blipFill rotWithShape="1">
          <a:blip r:embed="rId4" cstate="print"/>
          <a:srcRect r="2028"/>
          <a:stretch/>
        </p:blipFill>
        <p:spPr>
          <a:xfrm>
            <a:off x="2852058" y="2667942"/>
            <a:ext cx="6193971" cy="4059432"/>
          </a:xfrm>
          <a:prstGeom prst="rect">
            <a:avLst/>
          </a:prstGeom>
        </p:spPr>
      </p:pic>
      <p:sp>
        <p:nvSpPr>
          <p:cNvPr id="59" name="Text Box 16"/>
          <p:cNvSpPr txBox="1">
            <a:spLocks noChangeArrowheads="1"/>
          </p:cNvSpPr>
          <p:nvPr/>
        </p:nvSpPr>
        <p:spPr bwMode="auto">
          <a:xfrm>
            <a:off x="111512" y="1596835"/>
            <a:ext cx="9032488" cy="954107"/>
          </a:xfrm>
          <a:prstGeom prst="rect">
            <a:avLst/>
          </a:prstGeom>
          <a:solidFill>
            <a:schemeClr val="tx1"/>
          </a:solidFill>
          <a:ln w="9525" algn="ctr">
            <a:noFill/>
            <a:miter lim="800000"/>
            <a:headEnd/>
            <a:tailEnd/>
          </a:ln>
          <a:effectLst/>
        </p:spPr>
        <p:txBody>
          <a:bodyPr wrap="square">
            <a:spAutoFit/>
          </a:bodyPr>
          <a:lstStyle/>
          <a:p>
            <a:pPr eaLnBrk="0" hangingPunct="0">
              <a:defRPr/>
            </a:pPr>
            <a:r>
              <a:rPr lang="en-GB" sz="2800" dirty="0">
                <a:solidFill>
                  <a:srgbClr val="FFFF00"/>
                </a:solidFill>
                <a:effectLst>
                  <a:outerShdw blurRad="38100" dist="38100" dir="2700000" algn="tl">
                    <a:srgbClr val="000000"/>
                  </a:outerShdw>
                </a:effectLst>
                <a:latin typeface="Calibri" pitchFamily="34" charset="0"/>
              </a:rPr>
              <a:t>Here you see another isotopic system (Re-Os) with </a:t>
            </a:r>
            <a:r>
              <a:rPr lang="en-GB" sz="2800" baseline="30000" dirty="0">
                <a:solidFill>
                  <a:srgbClr val="FFFF00"/>
                </a:solidFill>
                <a:effectLst>
                  <a:outerShdw blurRad="38100" dist="38100" dir="2700000" algn="tl">
                    <a:srgbClr val="000000"/>
                  </a:outerShdw>
                </a:effectLst>
                <a:latin typeface="Calibri" pitchFamily="34" charset="0"/>
              </a:rPr>
              <a:t>187</a:t>
            </a:r>
            <a:r>
              <a:rPr lang="en-GB" sz="2800" dirty="0">
                <a:solidFill>
                  <a:srgbClr val="FFFF00"/>
                </a:solidFill>
                <a:effectLst>
                  <a:outerShdw blurRad="38100" dist="38100" dir="2700000" algn="tl">
                    <a:srgbClr val="000000"/>
                  </a:outerShdw>
                </a:effectLst>
                <a:latin typeface="Calibri" pitchFamily="34" charset="0"/>
              </a:rPr>
              <a:t>Re that beta decays into </a:t>
            </a:r>
            <a:r>
              <a:rPr lang="en-GB" sz="2800" baseline="30000" dirty="0">
                <a:solidFill>
                  <a:srgbClr val="FFFF00"/>
                </a:solidFill>
                <a:effectLst>
                  <a:outerShdw blurRad="38100" dist="38100" dir="2700000" algn="tl">
                    <a:srgbClr val="000000"/>
                  </a:outerShdw>
                </a:effectLst>
                <a:latin typeface="Calibri" pitchFamily="34" charset="0"/>
              </a:rPr>
              <a:t>187</a:t>
            </a:r>
            <a:r>
              <a:rPr lang="en-GB" sz="2800" dirty="0">
                <a:solidFill>
                  <a:srgbClr val="FFFF00"/>
                </a:solidFill>
                <a:effectLst>
                  <a:outerShdw blurRad="38100" dist="38100" dir="2700000" algn="tl">
                    <a:srgbClr val="000000"/>
                  </a:outerShdw>
                </a:effectLst>
                <a:latin typeface="Calibri" pitchFamily="34" charset="0"/>
              </a:rPr>
              <a:t>Os</a:t>
            </a:r>
          </a:p>
        </p:txBody>
      </p:sp>
      <p:sp>
        <p:nvSpPr>
          <p:cNvPr id="60" name="Text Box 16"/>
          <p:cNvSpPr txBox="1">
            <a:spLocks noChangeArrowheads="1"/>
          </p:cNvSpPr>
          <p:nvPr/>
        </p:nvSpPr>
        <p:spPr bwMode="auto">
          <a:xfrm>
            <a:off x="13724" y="2224577"/>
            <a:ext cx="2773018" cy="2123658"/>
          </a:xfrm>
          <a:prstGeom prst="rect">
            <a:avLst/>
          </a:prstGeom>
          <a:solidFill>
            <a:schemeClr val="tx1"/>
          </a:solidFill>
          <a:ln w="9525" algn="ctr">
            <a:noFill/>
            <a:miter lim="800000"/>
            <a:headEnd/>
            <a:tailEnd/>
          </a:ln>
          <a:effectLst/>
        </p:spPr>
        <p:txBody>
          <a:bodyPr wrap="square">
            <a:spAutoFit/>
          </a:bodyPr>
          <a:lstStyle/>
          <a:p>
            <a:pPr algn="l" eaLnBrk="0" hangingPunct="0">
              <a:defRPr/>
            </a:pPr>
            <a:r>
              <a:rPr lang="en-GB" sz="2200" dirty="0">
                <a:solidFill>
                  <a:schemeClr val="bg1"/>
                </a:solidFill>
                <a:effectLst>
                  <a:outerShdw blurRad="38100" dist="38100" dir="2700000" algn="tl">
                    <a:srgbClr val="000000"/>
                  </a:outerShdw>
                </a:effectLst>
                <a:latin typeface="Calibri" pitchFamily="34" charset="0"/>
              </a:rPr>
              <a:t>Rhenium and Osmium are elements particularly enriched in iron meteorites (red: non chondritic; blue: chondritic).</a:t>
            </a:r>
          </a:p>
        </p:txBody>
      </p:sp>
      <p:sp>
        <p:nvSpPr>
          <p:cNvPr id="5" name="Rettangolo 4"/>
          <p:cNvSpPr/>
          <p:nvPr/>
        </p:nvSpPr>
        <p:spPr bwMode="auto">
          <a:xfrm>
            <a:off x="0" y="4691743"/>
            <a:ext cx="2688771" cy="16169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Text Box 16"/>
          <p:cNvSpPr txBox="1">
            <a:spLocks noChangeArrowheads="1"/>
          </p:cNvSpPr>
          <p:nvPr/>
        </p:nvSpPr>
        <p:spPr bwMode="auto">
          <a:xfrm>
            <a:off x="13724" y="4383577"/>
            <a:ext cx="2773018" cy="2462213"/>
          </a:xfrm>
          <a:prstGeom prst="rect">
            <a:avLst/>
          </a:prstGeom>
          <a:solidFill>
            <a:schemeClr val="tx1"/>
          </a:solidFill>
          <a:ln w="9525" algn="ctr">
            <a:noFill/>
            <a:miter lim="800000"/>
            <a:headEnd/>
            <a:tailEnd/>
          </a:ln>
          <a:effectLst/>
        </p:spPr>
        <p:txBody>
          <a:bodyPr wrap="square">
            <a:spAutoFit/>
          </a:bodyPr>
          <a:lstStyle/>
          <a:p>
            <a:pPr algn="l" eaLnBrk="0" hangingPunct="0">
              <a:defRPr/>
            </a:pPr>
            <a:r>
              <a:rPr lang="en-GB" sz="2200" dirty="0">
                <a:solidFill>
                  <a:schemeClr val="bg1"/>
                </a:solidFill>
                <a:effectLst>
                  <a:outerShdw blurRad="38100" dist="38100" dir="2700000" algn="tl">
                    <a:srgbClr val="000000"/>
                  </a:outerShdw>
                </a:effectLst>
                <a:latin typeface="Calibri" pitchFamily="34" charset="0"/>
              </a:rPr>
              <a:t>The obtained isochron is nearly indistinguishable from that obtained by Patterson nearly 70 years ago with Pb isotopes.</a:t>
            </a:r>
          </a:p>
        </p:txBody>
      </p:sp>
      <p:sp>
        <p:nvSpPr>
          <p:cNvPr id="66" name="Text Box 16"/>
          <p:cNvSpPr txBox="1">
            <a:spLocks noChangeArrowheads="1"/>
          </p:cNvSpPr>
          <p:nvPr/>
        </p:nvSpPr>
        <p:spPr bwMode="auto">
          <a:xfrm>
            <a:off x="5549900" y="5383794"/>
            <a:ext cx="3314700" cy="523220"/>
          </a:xfrm>
          <a:prstGeom prst="rect">
            <a:avLst/>
          </a:prstGeom>
          <a:noFill/>
          <a:ln w="9525" algn="ctr">
            <a:noFill/>
            <a:miter lim="800000"/>
            <a:headEnd/>
            <a:tailEnd/>
          </a:ln>
          <a:effectLst/>
        </p:spPr>
        <p:txBody>
          <a:bodyPr wrap="square">
            <a:spAutoFit/>
          </a:bodyPr>
          <a:lstStyle/>
          <a:p>
            <a:pPr eaLnBrk="0" hangingPunct="0">
              <a:defRPr/>
            </a:pPr>
            <a:r>
              <a:rPr lang="en-GB" sz="1400" dirty="0">
                <a:solidFill>
                  <a:schemeClr val="tx1"/>
                </a:solidFill>
                <a:effectLst/>
                <a:latin typeface="Calibri" pitchFamily="34" charset="0"/>
              </a:rPr>
              <a:t>Hilton et al., 2022                            (</a:t>
            </a:r>
            <a:r>
              <a:rPr lang="en-GB" sz="1400" dirty="0" err="1">
                <a:solidFill>
                  <a:schemeClr val="tx1"/>
                </a:solidFill>
                <a:effectLst/>
                <a:latin typeface="Calibri" pitchFamily="34" charset="0"/>
              </a:rPr>
              <a:t>Geochim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Cosmochim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Acta</a:t>
            </a:r>
            <a:r>
              <a:rPr lang="en-GB" sz="1400" dirty="0">
                <a:solidFill>
                  <a:schemeClr val="tx1"/>
                </a:solidFill>
                <a:effectLst/>
                <a:latin typeface="Calibri" pitchFamily="34" charset="0"/>
              </a:rPr>
              <a:t>, 318, 112-125)</a:t>
            </a:r>
          </a:p>
        </p:txBody>
      </p:sp>
      <p:sp>
        <p:nvSpPr>
          <p:cNvPr id="67" name="Text Box 14"/>
          <p:cNvSpPr txBox="1">
            <a:spLocks noChangeArrowheads="1"/>
          </p:cNvSpPr>
          <p:nvPr/>
        </p:nvSpPr>
        <p:spPr bwMode="auto">
          <a:xfrm>
            <a:off x="780585" y="1149350"/>
            <a:ext cx="7582830" cy="579438"/>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The age of the Earth and of the Solar System </a:t>
            </a:r>
          </a:p>
        </p:txBody>
      </p:sp>
    </p:spTree>
    <p:extLst>
      <p:ext uri="{BB962C8B-B14F-4D97-AF65-F5344CB8AC3E}">
        <p14:creationId xmlns:p14="http://schemas.microsoft.com/office/powerpoint/2010/main" val="254352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5" grpId="0" animBg="1"/>
      <p:bldP spid="65" grpId="0" animBg="1"/>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3"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21285" name="Text Box 5"/>
          <p:cNvSpPr txBox="1">
            <a:spLocks noChangeArrowheads="1"/>
          </p:cNvSpPr>
          <p:nvPr/>
        </p:nvSpPr>
        <p:spPr bwMode="auto">
          <a:xfrm>
            <a:off x="101600" y="1277938"/>
            <a:ext cx="9042400" cy="4939814"/>
          </a:xfrm>
          <a:prstGeom prst="rect">
            <a:avLst/>
          </a:prstGeom>
          <a:noFill/>
          <a:ln w="9525" algn="ctr">
            <a:noFill/>
            <a:miter lim="800000"/>
            <a:headEnd/>
            <a:tailEnd/>
          </a:ln>
          <a:effectLst/>
        </p:spPr>
        <p:txBody>
          <a:bodyPr wrap="square">
            <a:spAutoFit/>
          </a:bodyPr>
          <a:lstStyle/>
          <a:p>
            <a:pPr algn="l">
              <a:spcAft>
                <a:spcPts val="1800"/>
              </a:spcAft>
              <a:defRPr/>
            </a:pPr>
            <a:r>
              <a:rPr lang="en-GB" sz="2400" dirty="0">
                <a:solidFill>
                  <a:schemeClr val="bg1"/>
                </a:solidFill>
                <a:effectLst>
                  <a:outerShdw blurRad="38100" dist="38100" dir="2700000" algn="tl">
                    <a:srgbClr val="000000"/>
                  </a:outerShdw>
                </a:effectLst>
                <a:latin typeface="Calibri" pitchFamily="34" charset="0"/>
              </a:rPr>
              <a:t>The U/Pb (or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ratio measured in an igneous rock is not necessarily the same as that of its source.</a:t>
            </a:r>
          </a:p>
          <a:p>
            <a:pPr algn="l">
              <a:spcAft>
                <a:spcPts val="1800"/>
              </a:spcAft>
              <a:defRPr/>
            </a:pPr>
            <a:r>
              <a:rPr lang="en-GB" sz="2400" dirty="0">
                <a:solidFill>
                  <a:srgbClr val="FFFF00"/>
                </a:solidFill>
                <a:effectLst>
                  <a:outerShdw blurRad="38100" dist="38100" dir="2700000" algn="tl">
                    <a:srgbClr val="000000"/>
                  </a:outerShdw>
                </a:effectLst>
                <a:latin typeface="Calibri" pitchFamily="34" charset="0"/>
              </a:rPr>
              <a:t>This because U has a different compatibility from Pb.</a:t>
            </a:r>
          </a:p>
          <a:p>
            <a:pPr algn="l">
              <a:spcAft>
                <a:spcPts val="1800"/>
              </a:spcAft>
              <a:defRPr/>
            </a:pPr>
            <a:r>
              <a:rPr lang="en-GB" sz="2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anose="05000000000000000000" pitchFamily="2" charset="2"/>
              </a:rPr>
              <a:t>S</a:t>
            </a:r>
            <a:r>
              <a:rPr lang="en-GB" sz="2400" dirty="0">
                <a:solidFill>
                  <a:schemeClr val="bg1"/>
                </a:solidFill>
                <a:effectLst>
                  <a:outerShdw blurRad="38100" dist="38100" dir="2700000" algn="tl">
                    <a:srgbClr val="000000"/>
                  </a:outerShdw>
                </a:effectLst>
                <a:latin typeface="Calibri" pitchFamily="34" charset="0"/>
              </a:rPr>
              <a:t>tarting from a primitive mantle source with a given </a:t>
            </a:r>
            <a:r>
              <a:rPr lang="en-GB" sz="2400" i="1" dirty="0">
                <a:solidFill>
                  <a:schemeClr val="bg1"/>
                </a:solidFill>
                <a:effectLst>
                  <a:outerShdw blurRad="38100" dist="38100" dir="2700000" algn="tl">
                    <a:srgbClr val="000000"/>
                  </a:outerShdw>
                </a:effectLst>
                <a:latin typeface="Symbol" pitchFamily="18" charset="2"/>
              </a:rPr>
              <a:t>m</a:t>
            </a:r>
            <a:r>
              <a:rPr lang="en-GB" sz="2400" baseline="-25000" dirty="0">
                <a:solidFill>
                  <a:schemeClr val="bg1"/>
                </a:solidFill>
                <a:effectLst>
                  <a:outerShdw blurRad="38100" dist="38100" dir="2700000" algn="tl">
                    <a:srgbClr val="000000"/>
                  </a:outerShdw>
                </a:effectLst>
                <a:latin typeface="Calibri" pitchFamily="34" charset="0"/>
              </a:rPr>
              <a:t>0</a:t>
            </a:r>
            <a:r>
              <a:rPr lang="en-GB" sz="2400" dirty="0">
                <a:solidFill>
                  <a:schemeClr val="bg1"/>
                </a:solidFill>
                <a:effectLst>
                  <a:outerShdw blurRad="38100" dist="38100" dir="2700000" algn="tl">
                    <a:srgbClr val="000000"/>
                  </a:outerShdw>
                </a:effectLst>
                <a:latin typeface="Calibri" pitchFamily="34" charset="0"/>
              </a:rPr>
              <a:t>, partial melt and the residual peridotite likely have different </a:t>
            </a:r>
            <a:r>
              <a:rPr lang="en-GB" sz="2400" dirty="0">
                <a:solidFill>
                  <a:schemeClr val="bg1"/>
                </a:solidFill>
                <a:effectLst>
                  <a:outerShdw blurRad="38100" dist="38100" dir="2700000" algn="tl">
                    <a:srgbClr val="000000"/>
                  </a:outerShdw>
                </a:effectLst>
                <a:latin typeface="Symbol" panose="05050102010706020507" pitchFamily="18" charset="2"/>
              </a:rPr>
              <a:t>m</a:t>
            </a:r>
            <a:r>
              <a:rPr lang="en-GB" sz="2400" dirty="0">
                <a:solidFill>
                  <a:schemeClr val="bg1"/>
                </a:solidFill>
                <a:effectLst>
                  <a:outerShdw blurRad="38100" dist="38100" dir="2700000" algn="tl">
                    <a:srgbClr val="000000"/>
                  </a:outerShdw>
                </a:effectLst>
                <a:latin typeface="Calibri" pitchFamily="34" charset="0"/>
              </a:rPr>
              <a:t> values (</a:t>
            </a:r>
            <a:r>
              <a:rPr lang="en-GB" sz="2400" i="1" dirty="0">
                <a:solidFill>
                  <a:schemeClr val="bg1"/>
                </a:solidFill>
                <a:effectLst>
                  <a:outerShdw blurRad="38100" dist="38100" dir="2700000" algn="tl">
                    <a:srgbClr val="000000"/>
                  </a:outerShdw>
                </a:effectLst>
                <a:latin typeface="Symbol" pitchFamily="18" charset="2"/>
              </a:rPr>
              <a:t>m</a:t>
            </a:r>
            <a:r>
              <a:rPr lang="en-GB" sz="2400" baseline="-25000" dirty="0">
                <a:solidFill>
                  <a:schemeClr val="bg1"/>
                </a:solidFill>
                <a:effectLst>
                  <a:outerShdw blurRad="38100" dist="38100" dir="2700000" algn="tl">
                    <a:srgbClr val="000000"/>
                  </a:outerShdw>
                </a:effectLst>
                <a:latin typeface="Calibri" pitchFamily="34" charset="0"/>
              </a:rPr>
              <a:t>1</a:t>
            </a:r>
            <a:r>
              <a:rPr lang="en-GB" sz="2400" dirty="0">
                <a:solidFill>
                  <a:schemeClr val="bg1"/>
                </a:solidFill>
                <a:effectLst>
                  <a:outerShdw blurRad="38100" dist="38100" dir="2700000" algn="tl">
                    <a:srgbClr val="000000"/>
                  </a:outerShdw>
                </a:effectLst>
                <a:latin typeface="Calibri" pitchFamily="34" charset="0"/>
              </a:rPr>
              <a:t> and </a:t>
            </a:r>
            <a:r>
              <a:rPr lang="en-GB" sz="2400" i="1" dirty="0">
                <a:solidFill>
                  <a:schemeClr val="bg1"/>
                </a:solidFill>
                <a:effectLst>
                  <a:outerShdw blurRad="38100" dist="38100" dir="2700000" algn="tl">
                    <a:srgbClr val="000000"/>
                  </a:outerShdw>
                </a:effectLst>
                <a:latin typeface="Symbol" pitchFamily="18" charset="2"/>
              </a:rPr>
              <a:t>m</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a:t>
            </a:r>
          </a:p>
          <a:p>
            <a:pPr algn="l">
              <a:spcAft>
                <a:spcPts val="1800"/>
              </a:spcAft>
              <a:defRPr/>
            </a:pPr>
            <a:r>
              <a:rPr lang="en-GB" sz="2400" dirty="0">
                <a:solidFill>
                  <a:srgbClr val="FFFF00"/>
                </a:solidFill>
                <a:effectLst>
                  <a:outerShdw blurRad="38100" dist="38100" dir="2700000" algn="tl">
                    <a:srgbClr val="000000"/>
                  </a:outerShdw>
                </a:effectLst>
                <a:latin typeface="Calibri" pitchFamily="34" charset="0"/>
              </a:rPr>
              <a:t>However, the sum of </a:t>
            </a:r>
            <a:r>
              <a:rPr lang="en-GB" sz="2400" i="1" dirty="0">
                <a:solidFill>
                  <a:srgbClr val="FFFF00"/>
                </a:solidFill>
                <a:effectLst>
                  <a:outerShdw blurRad="38100" dist="38100" dir="2700000" algn="tl">
                    <a:srgbClr val="000000"/>
                  </a:outerShdw>
                </a:effectLst>
                <a:latin typeface="Symbol" pitchFamily="18" charset="2"/>
              </a:rPr>
              <a:t>m</a:t>
            </a:r>
            <a:r>
              <a:rPr lang="en-GB" sz="2400" baseline="-25000" dirty="0">
                <a:solidFill>
                  <a:srgbClr val="FFFF00"/>
                </a:solidFill>
                <a:effectLst>
                  <a:outerShdw blurRad="38100" dist="38100" dir="2700000" algn="tl">
                    <a:srgbClr val="000000"/>
                  </a:outerShdw>
                </a:effectLst>
                <a:latin typeface="Calibri" pitchFamily="34" charset="0"/>
              </a:rPr>
              <a:t>1</a:t>
            </a:r>
            <a:r>
              <a:rPr lang="en-GB" sz="2400" dirty="0">
                <a:solidFill>
                  <a:srgbClr val="FFFF00"/>
                </a:solidFill>
                <a:effectLst>
                  <a:outerShdw blurRad="38100" dist="38100" dir="2700000" algn="tl">
                    <a:srgbClr val="000000"/>
                  </a:outerShdw>
                </a:effectLst>
                <a:latin typeface="Calibri" pitchFamily="34" charset="0"/>
              </a:rPr>
              <a:t> + </a:t>
            </a:r>
            <a:r>
              <a:rPr lang="en-GB" sz="2400" i="1" dirty="0">
                <a:solidFill>
                  <a:srgbClr val="FFFF00"/>
                </a:solidFill>
                <a:effectLst>
                  <a:outerShdw blurRad="38100" dist="38100" dir="2700000" algn="tl">
                    <a:srgbClr val="000000"/>
                  </a:outerShdw>
                </a:effectLst>
                <a:latin typeface="Symbol" pitchFamily="18" charset="2"/>
              </a:rPr>
              <a:t>m</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must be equal to </a:t>
            </a:r>
            <a:r>
              <a:rPr lang="en-GB" sz="2400" i="1" dirty="0">
                <a:solidFill>
                  <a:srgbClr val="FFFF00"/>
                </a:solidFill>
                <a:effectLst>
                  <a:outerShdw blurRad="38100" dist="38100" dir="2700000" algn="tl">
                    <a:srgbClr val="000000"/>
                  </a:outerShdw>
                </a:effectLst>
                <a:latin typeface="Symbol" pitchFamily="18" charset="2"/>
              </a:rPr>
              <a:t>m</a:t>
            </a:r>
            <a:r>
              <a:rPr lang="en-GB" sz="2400" baseline="-25000" dirty="0">
                <a:solidFill>
                  <a:srgbClr val="FFFF00"/>
                </a:solidFill>
                <a:effectLst>
                  <a:outerShdw blurRad="38100" dist="38100" dir="2700000" algn="tl">
                    <a:srgbClr val="000000"/>
                  </a:outerShdw>
                </a:effectLst>
                <a:latin typeface="Calibri" pitchFamily="34" charset="0"/>
              </a:rPr>
              <a:t>0</a:t>
            </a:r>
            <a:r>
              <a:rPr lang="en-GB" sz="2400" dirty="0">
                <a:solidFill>
                  <a:srgbClr val="FFFF00"/>
                </a:solidFill>
                <a:effectLst>
                  <a:outerShdw blurRad="38100" dist="38100" dir="2700000" algn="tl">
                    <a:srgbClr val="000000"/>
                  </a:outerShdw>
                </a:effectLst>
                <a:latin typeface="Calibri" pitchFamily="34" charset="0"/>
              </a:rPr>
              <a:t>.</a:t>
            </a:r>
          </a:p>
          <a:p>
            <a:pPr algn="l">
              <a:spcAft>
                <a:spcPts val="1800"/>
              </a:spcAft>
              <a:defRPr/>
            </a:pPr>
            <a:r>
              <a:rPr lang="en-GB" sz="2400" dirty="0">
                <a:solidFill>
                  <a:schemeClr val="bg1"/>
                </a:solidFill>
                <a:effectLst>
                  <a:outerShdw blurRad="38100" dist="38100" dir="2700000" algn="tl">
                    <a:srgbClr val="000000"/>
                  </a:outerShdw>
                </a:effectLst>
                <a:latin typeface="Calibri" pitchFamily="34" charset="0"/>
              </a:rPr>
              <a:t>Reservoirs within the Earth, such as the crust and residual mantle as well as individual rock units, have evolved with different </a:t>
            </a:r>
            <a:r>
              <a:rPr lang="en-GB" sz="2400" i="1" dirty="0">
                <a:solidFill>
                  <a:schemeClr val="bg1"/>
                </a:solidFill>
                <a:effectLst>
                  <a:outerShdw blurRad="38100" dist="38100" dir="2700000" algn="tl">
                    <a:srgbClr val="000000"/>
                  </a:outerShdw>
                </a:effectLst>
                <a:latin typeface="Symbol" panose="05050102010706020507" pitchFamily="18" charset="2"/>
              </a:rPr>
              <a:t>m</a:t>
            </a:r>
            <a:r>
              <a:rPr lang="en-GB" sz="2400" dirty="0">
                <a:solidFill>
                  <a:schemeClr val="bg1"/>
                </a:solidFill>
                <a:effectLst>
                  <a:outerShdw blurRad="38100" dist="38100" dir="2700000" algn="tl">
                    <a:srgbClr val="000000"/>
                  </a:outerShdw>
                </a:effectLst>
                <a:latin typeface="Calibri" pitchFamily="34" charset="0"/>
              </a:rPr>
              <a:t> values, so their isotope ratios need not fall on the Geochron.</a:t>
            </a:r>
            <a:endParaRPr lang="en-GB" sz="2400" dirty="0">
              <a:solidFill>
                <a:srgbClr val="FFFF00"/>
              </a:solidFill>
              <a:effectLst>
                <a:outerShdw blurRad="38100" dist="38100" dir="2700000" algn="tl">
                  <a:srgbClr val="000000"/>
                </a:outerShdw>
              </a:effectLst>
              <a:latin typeface="Calibri" pitchFamily="34" charset="0"/>
            </a:endParaRPr>
          </a:p>
          <a:p>
            <a:pPr algn="l">
              <a:spcAft>
                <a:spcPts val="1800"/>
              </a:spcAft>
              <a:defRPr/>
            </a:pPr>
            <a:r>
              <a:rPr lang="en-GB" sz="20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a:t>
            </a:r>
            <a:r>
              <a:rPr lang="en-GB" sz="16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 </a:t>
            </a:r>
            <a:r>
              <a:rPr lang="en-GB" sz="2400" dirty="0">
                <a:solidFill>
                  <a:srgbClr val="FFFF00"/>
                </a:solidFill>
                <a:effectLst>
                  <a:outerShdw blurRad="38100" dist="38100" dir="2700000" algn="tl">
                    <a:srgbClr val="000000"/>
                  </a:outerShdw>
                </a:effectLst>
                <a:latin typeface="Calibri" pitchFamily="34" charset="0"/>
              </a:rPr>
              <a:t>The</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mean</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of</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all</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such</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reservoirs</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should,</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however,</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fall</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on</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the</a:t>
            </a:r>
            <a:r>
              <a:rPr lang="en-GB"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Geochron.</a:t>
            </a: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1285">
                                            <p:txEl>
                                              <p:pRg st="0" end="0"/>
                                            </p:txEl>
                                          </p:spTgt>
                                        </p:tgtEl>
                                        <p:attrNameLst>
                                          <p:attrName>style.visibility</p:attrName>
                                        </p:attrNameLst>
                                      </p:cBhvr>
                                      <p:to>
                                        <p:strVal val="visible"/>
                                      </p:to>
                                    </p:set>
                                    <p:animEffect transition="in" filter="fade">
                                      <p:cBhvr>
                                        <p:cTn id="7" dur="500"/>
                                        <p:tgtEl>
                                          <p:spTgt spid="1121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1285">
                                            <p:txEl>
                                              <p:pRg st="1" end="1"/>
                                            </p:txEl>
                                          </p:spTgt>
                                        </p:tgtEl>
                                        <p:attrNameLst>
                                          <p:attrName>style.visibility</p:attrName>
                                        </p:attrNameLst>
                                      </p:cBhvr>
                                      <p:to>
                                        <p:strVal val="visible"/>
                                      </p:to>
                                    </p:set>
                                    <p:animEffect transition="in" filter="fade">
                                      <p:cBhvr>
                                        <p:cTn id="12" dur="500"/>
                                        <p:tgtEl>
                                          <p:spTgt spid="11212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1285">
                                            <p:txEl>
                                              <p:pRg st="2" end="2"/>
                                            </p:txEl>
                                          </p:spTgt>
                                        </p:tgtEl>
                                        <p:attrNameLst>
                                          <p:attrName>style.visibility</p:attrName>
                                        </p:attrNameLst>
                                      </p:cBhvr>
                                      <p:to>
                                        <p:strVal val="visible"/>
                                      </p:to>
                                    </p:set>
                                    <p:animEffect transition="in" filter="fade">
                                      <p:cBhvr>
                                        <p:cTn id="17" dur="500"/>
                                        <p:tgtEl>
                                          <p:spTgt spid="11212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1285">
                                            <p:txEl>
                                              <p:pRg st="3" end="3"/>
                                            </p:txEl>
                                          </p:spTgt>
                                        </p:tgtEl>
                                        <p:attrNameLst>
                                          <p:attrName>style.visibility</p:attrName>
                                        </p:attrNameLst>
                                      </p:cBhvr>
                                      <p:to>
                                        <p:strVal val="visible"/>
                                      </p:to>
                                    </p:set>
                                    <p:animEffect transition="in" filter="fade">
                                      <p:cBhvr>
                                        <p:cTn id="22" dur="500"/>
                                        <p:tgtEl>
                                          <p:spTgt spid="11212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1285">
                                            <p:txEl>
                                              <p:pRg st="4" end="4"/>
                                            </p:txEl>
                                          </p:spTgt>
                                        </p:tgtEl>
                                        <p:attrNameLst>
                                          <p:attrName>style.visibility</p:attrName>
                                        </p:attrNameLst>
                                      </p:cBhvr>
                                      <p:to>
                                        <p:strVal val="visible"/>
                                      </p:to>
                                    </p:set>
                                    <p:animEffect transition="in" filter="fade">
                                      <p:cBhvr>
                                        <p:cTn id="27" dur="500"/>
                                        <p:tgtEl>
                                          <p:spTgt spid="11212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21285">
                                            <p:txEl>
                                              <p:pRg st="5" end="5"/>
                                            </p:txEl>
                                          </p:spTgt>
                                        </p:tgtEl>
                                        <p:attrNameLst>
                                          <p:attrName>style.visibility</p:attrName>
                                        </p:attrNameLst>
                                      </p:cBhvr>
                                      <p:to>
                                        <p:strVal val="visible"/>
                                      </p:to>
                                    </p:set>
                                    <p:animEffect transition="in" filter="fade">
                                      <p:cBhvr>
                                        <p:cTn id="32" dur="500"/>
                                        <p:tgtEl>
                                          <p:spTgt spid="11212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28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25380" name="Text Box 4"/>
          <p:cNvSpPr txBox="1">
            <a:spLocks noChangeArrowheads="1"/>
          </p:cNvSpPr>
          <p:nvPr/>
        </p:nvSpPr>
        <p:spPr bwMode="auto">
          <a:xfrm>
            <a:off x="107949" y="993851"/>
            <a:ext cx="8664575" cy="1477328"/>
          </a:xfrm>
          <a:prstGeom prst="rect">
            <a:avLst/>
          </a:prstGeom>
          <a:noFill/>
          <a:ln w="9525" algn="ctr">
            <a:noFill/>
            <a:miter lim="800000"/>
            <a:headEnd/>
            <a:tailEnd/>
          </a:ln>
          <a:effectLst/>
        </p:spPr>
        <p:txBody>
          <a:bodyPr wrap="square">
            <a:spAutoFit/>
          </a:bodyPr>
          <a:lstStyle/>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If a system has experienced a decrease in U/Pb at some point in the past, its Pb isotopic composition will lie to the left of the Geochron.</a:t>
            </a:r>
          </a:p>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This because the lower U/Pb ratio means lower </a:t>
            </a:r>
            <a:r>
              <a:rPr lang="en-GB" sz="2000" baseline="30000" dirty="0">
                <a:solidFill>
                  <a:schemeClr val="bg1"/>
                </a:solidFill>
                <a:effectLst>
                  <a:outerShdw blurRad="38100" dist="38100" dir="2700000" algn="tl">
                    <a:srgbClr val="000000"/>
                  </a:outerShdw>
                </a:effectLst>
                <a:latin typeface="Calibri" pitchFamily="34" charset="0"/>
              </a:rPr>
              <a:t>206</a:t>
            </a:r>
            <a:r>
              <a:rPr lang="en-GB" sz="2000" dirty="0">
                <a:solidFill>
                  <a:schemeClr val="bg1"/>
                </a:solidFill>
                <a:effectLst>
                  <a:outerShdw blurRad="38100" dist="38100" dir="2700000" algn="tl">
                    <a:srgbClr val="000000"/>
                  </a:outerShdw>
                </a:effectLst>
                <a:latin typeface="Calibri" pitchFamily="34" charset="0"/>
              </a:rPr>
              <a:t>Pb and </a:t>
            </a:r>
            <a:r>
              <a:rPr lang="en-GB" sz="2000" baseline="30000" dirty="0">
                <a:solidFill>
                  <a:schemeClr val="bg1"/>
                </a:solidFill>
                <a:effectLst>
                  <a:outerShdw blurRad="38100" dist="38100" dir="2700000" algn="tl">
                    <a:srgbClr val="000000"/>
                  </a:outerShdw>
                </a:effectLst>
                <a:latin typeface="Calibri" pitchFamily="34" charset="0"/>
              </a:rPr>
              <a:t>207</a:t>
            </a:r>
            <a:r>
              <a:rPr lang="en-GB" sz="2000" dirty="0">
                <a:solidFill>
                  <a:schemeClr val="bg1"/>
                </a:solidFill>
                <a:effectLst>
                  <a:outerShdw blurRad="38100" dist="38100" dir="2700000" algn="tl">
                    <a:srgbClr val="000000"/>
                  </a:outerShdw>
                </a:effectLst>
                <a:latin typeface="Calibri" pitchFamily="34" charset="0"/>
              </a:rPr>
              <a:t>Pb isotopic growth.</a:t>
            </a:r>
          </a:p>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How can U/Pb ratio be reduced?</a:t>
            </a:r>
          </a:p>
        </p:txBody>
      </p:sp>
      <p:pic>
        <p:nvPicPr>
          <p:cNvPr id="1125410" name="Picture 34"/>
          <p:cNvPicPr>
            <a:picLocks noChangeAspect="1" noChangeArrowheads="1"/>
          </p:cNvPicPr>
          <p:nvPr/>
        </p:nvPicPr>
        <p:blipFill>
          <a:blip r:embed="rId3" cstate="print"/>
          <a:srcRect/>
          <a:stretch>
            <a:fillRect/>
          </a:stretch>
        </p:blipFill>
        <p:spPr bwMode="auto">
          <a:xfrm>
            <a:off x="4240213" y="2633663"/>
            <a:ext cx="4903787" cy="3935412"/>
          </a:xfrm>
          <a:prstGeom prst="rect">
            <a:avLst/>
          </a:prstGeom>
          <a:noFill/>
          <a:ln w="9525" algn="ctr">
            <a:noFill/>
            <a:miter lim="800000"/>
            <a:headEnd/>
            <a:tailEnd/>
          </a:ln>
        </p:spPr>
      </p:pic>
      <p:sp>
        <p:nvSpPr>
          <p:cNvPr id="1125412" name="Text Box 36"/>
          <p:cNvSpPr txBox="1">
            <a:spLocks noChangeArrowheads="1"/>
          </p:cNvSpPr>
          <p:nvPr/>
        </p:nvSpPr>
        <p:spPr bwMode="auto">
          <a:xfrm>
            <a:off x="107950" y="2716213"/>
            <a:ext cx="4238626" cy="3477875"/>
          </a:xfrm>
          <a:prstGeom prst="rect">
            <a:avLst/>
          </a:prstGeom>
          <a:noFill/>
          <a:ln w="9525" algn="ctr">
            <a:noFill/>
            <a:miter lim="800000"/>
            <a:headEnd/>
            <a:tailEnd/>
          </a:ln>
          <a:effectLst/>
        </p:spPr>
        <p:txBody>
          <a:bodyPr wrap="square">
            <a:spAutoFit/>
          </a:bodyPr>
          <a:lstStyle/>
          <a:p>
            <a:pPr algn="l">
              <a:spcAft>
                <a:spcPts val="1200"/>
              </a:spcAft>
              <a:defRPr/>
            </a:pPr>
            <a:r>
              <a:rPr lang="en-GB" sz="2000" dirty="0">
                <a:solidFill>
                  <a:schemeClr val="bg1"/>
                </a:solidFill>
                <a:effectLst>
                  <a:outerShdw blurRad="38100" dist="38100" dir="2700000" algn="tl">
                    <a:srgbClr val="000000"/>
                  </a:outerShdw>
                </a:effectLst>
                <a:latin typeface="Calibri" pitchFamily="34" charset="0"/>
              </a:rPr>
              <a:t>If its U/Pb ratio increased, its present Pb isotopic composition will lie to the right of the Geochron.</a:t>
            </a:r>
          </a:p>
          <a:p>
            <a:pPr algn="l">
              <a:spcAft>
                <a:spcPts val="1200"/>
              </a:spcAft>
              <a:defRPr/>
            </a:pPr>
            <a:r>
              <a:rPr lang="en-GB" sz="2000" dirty="0">
                <a:solidFill>
                  <a:schemeClr val="bg1"/>
                </a:solidFill>
                <a:effectLst>
                  <a:outerShdw blurRad="38100" dist="38100" dir="2700000" algn="tl">
                    <a:srgbClr val="000000"/>
                  </a:outerShdw>
                </a:effectLst>
                <a:latin typeface="Calibri" pitchFamily="34" charset="0"/>
              </a:rPr>
              <a:t>How can U/Pb ratio be increased? </a:t>
            </a:r>
          </a:p>
          <a:p>
            <a:pPr algn="l">
              <a:spcAft>
                <a:spcPts val="1200"/>
              </a:spcAft>
              <a:defRPr/>
            </a:pPr>
            <a:r>
              <a:rPr lang="en-GB" sz="2000" dirty="0">
                <a:solidFill>
                  <a:schemeClr val="bg1"/>
                </a:solidFill>
                <a:effectLst>
                  <a:outerShdw blurRad="38100" dist="38100" dir="2700000" algn="tl">
                    <a:srgbClr val="000000"/>
                  </a:outerShdw>
                </a:effectLst>
                <a:latin typeface="Calibri" pitchFamily="34" charset="0"/>
              </a:rPr>
              <a:t>For example, considering the U-Pb fractionation in partial melts (which are usually characterised by a stronger increase of U compared to Pb, again due to the slightly higher incompatibility of U than Pb.</a:t>
            </a:r>
          </a:p>
        </p:txBody>
      </p:sp>
      <p:sp>
        <p:nvSpPr>
          <p:cNvPr id="7"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 name="Text Box 36">
            <a:extLst>
              <a:ext uri="{FF2B5EF4-FFF2-40B4-BE49-F238E27FC236}">
                <a16:creationId xmlns:a16="http://schemas.microsoft.com/office/drawing/2014/main" id="{466546C7-C454-40E5-A695-672065483330}"/>
              </a:ext>
            </a:extLst>
          </p:cNvPr>
          <p:cNvSpPr txBox="1">
            <a:spLocks noChangeArrowheads="1"/>
          </p:cNvSpPr>
          <p:nvPr/>
        </p:nvSpPr>
        <p:spPr bwMode="auto">
          <a:xfrm>
            <a:off x="3659018" y="2094777"/>
            <a:ext cx="5484982" cy="338554"/>
          </a:xfrm>
          <a:prstGeom prst="rect">
            <a:avLst/>
          </a:prstGeom>
          <a:noFill/>
          <a:ln w="9525" algn="ctr">
            <a:noFill/>
            <a:miter lim="800000"/>
            <a:headEnd/>
            <a:tailEnd/>
          </a:ln>
          <a:effectLst/>
        </p:spPr>
        <p:txBody>
          <a:bodyPr wrap="square">
            <a:spAutoFit/>
          </a:bodyPr>
          <a:lstStyle/>
          <a:p>
            <a:pPr algn="l">
              <a:defRPr/>
            </a:pPr>
            <a:r>
              <a:rPr lang="en-GB" sz="16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Partial melting extraction (U more incompatible than Pb)</a:t>
            </a:r>
            <a:endParaRPr lang="en-GB" sz="1600" i="1"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5410"/>
                                        </p:tgtEl>
                                        <p:attrNameLst>
                                          <p:attrName>style.visibility</p:attrName>
                                        </p:attrNameLst>
                                      </p:cBhvr>
                                      <p:to>
                                        <p:strVal val="visible"/>
                                      </p:to>
                                    </p:set>
                                    <p:animEffect transition="in" filter="fade">
                                      <p:cBhvr>
                                        <p:cTn id="7" dur="500"/>
                                        <p:tgtEl>
                                          <p:spTgt spid="11254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25380">
                                            <p:txEl>
                                              <p:pRg st="0" end="0"/>
                                            </p:txEl>
                                          </p:spTgt>
                                        </p:tgtEl>
                                        <p:attrNameLst>
                                          <p:attrName>style.visibility</p:attrName>
                                        </p:attrNameLst>
                                      </p:cBhvr>
                                      <p:to>
                                        <p:strVal val="visible"/>
                                      </p:to>
                                    </p:set>
                                    <p:animEffect transition="in" filter="fade">
                                      <p:cBhvr>
                                        <p:cTn id="11" dur="500"/>
                                        <p:tgtEl>
                                          <p:spTgt spid="112538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25380">
                                            <p:txEl>
                                              <p:pRg st="1" end="1"/>
                                            </p:txEl>
                                          </p:spTgt>
                                        </p:tgtEl>
                                        <p:attrNameLst>
                                          <p:attrName>style.visibility</p:attrName>
                                        </p:attrNameLst>
                                      </p:cBhvr>
                                      <p:to>
                                        <p:strVal val="visible"/>
                                      </p:to>
                                    </p:set>
                                    <p:animEffect transition="in" filter="fade">
                                      <p:cBhvr>
                                        <p:cTn id="16" dur="500"/>
                                        <p:tgtEl>
                                          <p:spTgt spid="112538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25380">
                                            <p:txEl>
                                              <p:pRg st="2" end="2"/>
                                            </p:txEl>
                                          </p:spTgt>
                                        </p:tgtEl>
                                        <p:attrNameLst>
                                          <p:attrName>style.visibility</p:attrName>
                                        </p:attrNameLst>
                                      </p:cBhvr>
                                      <p:to>
                                        <p:strVal val="visible"/>
                                      </p:to>
                                    </p:set>
                                    <p:animEffect transition="in" filter="fade">
                                      <p:cBhvr>
                                        <p:cTn id="21" dur="500"/>
                                        <p:tgtEl>
                                          <p:spTgt spid="112538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5412">
                                            <p:txEl>
                                              <p:pRg st="0" end="0"/>
                                            </p:txEl>
                                          </p:spTgt>
                                        </p:tgtEl>
                                        <p:attrNameLst>
                                          <p:attrName>style.visibility</p:attrName>
                                        </p:attrNameLst>
                                      </p:cBhvr>
                                      <p:to>
                                        <p:strVal val="visible"/>
                                      </p:to>
                                    </p:set>
                                    <p:animEffect transition="in" filter="fade">
                                      <p:cBhvr>
                                        <p:cTn id="31" dur="500"/>
                                        <p:tgtEl>
                                          <p:spTgt spid="11254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25412">
                                            <p:txEl>
                                              <p:pRg st="1" end="1"/>
                                            </p:txEl>
                                          </p:spTgt>
                                        </p:tgtEl>
                                        <p:attrNameLst>
                                          <p:attrName>style.visibility</p:attrName>
                                        </p:attrNameLst>
                                      </p:cBhvr>
                                      <p:to>
                                        <p:strVal val="visible"/>
                                      </p:to>
                                    </p:set>
                                    <p:animEffect transition="in" filter="fade">
                                      <p:cBhvr>
                                        <p:cTn id="36" dur="500"/>
                                        <p:tgtEl>
                                          <p:spTgt spid="11254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5412">
                                            <p:txEl>
                                              <p:pRg st="2" end="2"/>
                                            </p:txEl>
                                          </p:spTgt>
                                        </p:tgtEl>
                                        <p:attrNameLst>
                                          <p:attrName>style.visibility</p:attrName>
                                        </p:attrNameLst>
                                      </p:cBhvr>
                                      <p:to>
                                        <p:strVal val="visible"/>
                                      </p:to>
                                    </p:set>
                                    <p:animEffect transition="in" filter="fade">
                                      <p:cBhvr>
                                        <p:cTn id="41" dur="500"/>
                                        <p:tgtEl>
                                          <p:spTgt spid="11254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380" grpId="0" build="p"/>
      <p:bldP spid="1125412"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27428" name="Text Box 4"/>
          <p:cNvSpPr txBox="1">
            <a:spLocks noChangeArrowheads="1"/>
          </p:cNvSpPr>
          <p:nvPr/>
        </p:nvSpPr>
        <p:spPr bwMode="auto">
          <a:xfrm>
            <a:off x="107950" y="992188"/>
            <a:ext cx="8664575" cy="1400383"/>
          </a:xfrm>
          <a:prstGeom prst="rect">
            <a:avLst/>
          </a:prstGeom>
          <a:noFill/>
          <a:ln w="9525" algn="ctr">
            <a:noFill/>
            <a:miter lim="800000"/>
            <a:headEnd/>
            <a:tailEnd/>
          </a:ln>
          <a:effectLst/>
        </p:spPr>
        <p:txBody>
          <a:bodyPr wrap="square">
            <a:spAutoFit/>
          </a:bodyPr>
          <a:lstStyle/>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Incompatible element-depleted reservoirs (restitic mantle similar to DMM – Depleted MORB Mantle) should plot to the left of the Geochron.</a:t>
            </a:r>
          </a:p>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Incompatible element-enriched reservoirs should plot to the right of the Geochron.</a:t>
            </a:r>
          </a:p>
        </p:txBody>
      </p:sp>
      <p:pic>
        <p:nvPicPr>
          <p:cNvPr id="130053" name="Picture 6"/>
          <p:cNvPicPr>
            <a:picLocks noChangeAspect="1" noChangeArrowheads="1"/>
          </p:cNvPicPr>
          <p:nvPr/>
        </p:nvPicPr>
        <p:blipFill>
          <a:blip r:embed="rId3" cstate="print"/>
          <a:srcRect/>
          <a:stretch>
            <a:fillRect/>
          </a:stretch>
        </p:blipFill>
        <p:spPr bwMode="auto">
          <a:xfrm>
            <a:off x="4240213" y="2633663"/>
            <a:ext cx="4903787" cy="3935412"/>
          </a:xfrm>
          <a:prstGeom prst="rect">
            <a:avLst/>
          </a:prstGeom>
          <a:noFill/>
          <a:ln w="9525" algn="ctr">
            <a:noFill/>
            <a:miter lim="800000"/>
            <a:headEnd/>
            <a:tailEnd/>
          </a:ln>
        </p:spPr>
      </p:pic>
      <p:sp>
        <p:nvSpPr>
          <p:cNvPr id="1127432" name="Text Box 8"/>
          <p:cNvSpPr txBox="1">
            <a:spLocks noChangeArrowheads="1"/>
          </p:cNvSpPr>
          <p:nvPr/>
        </p:nvSpPr>
        <p:spPr bwMode="auto">
          <a:xfrm>
            <a:off x="107950" y="2402702"/>
            <a:ext cx="4130675" cy="2708434"/>
          </a:xfrm>
          <a:prstGeom prst="rect">
            <a:avLst/>
          </a:prstGeom>
          <a:noFill/>
          <a:ln w="9525" algn="ctr">
            <a:noFill/>
            <a:miter lim="800000"/>
            <a:headEnd/>
            <a:tailEnd/>
          </a:ln>
          <a:effectLst/>
        </p:spPr>
        <p:txBody>
          <a:bodyPr wrap="square">
            <a:spAutoFit/>
          </a:bodyPr>
          <a:lstStyle/>
          <a:p>
            <a:pPr algn="l">
              <a:spcAft>
                <a:spcPts val="1200"/>
              </a:spcAft>
              <a:defRPr/>
            </a:pPr>
            <a:r>
              <a:rPr lang="en-GB" sz="2000" dirty="0">
                <a:solidFill>
                  <a:schemeClr val="bg1"/>
                </a:solidFill>
                <a:effectLst>
                  <a:outerShdw blurRad="38100" dist="38100" dir="2700000" algn="tl">
                    <a:srgbClr val="000000"/>
                  </a:outerShdw>
                </a:effectLst>
                <a:latin typeface="Calibri" pitchFamily="34" charset="0"/>
              </a:rPr>
              <a:t>Continental crust (representing average products of melt extraction from the primitive Earth's mantle) should lie to the right of the Geochron and the residual mantle (e.g., DMM) to the left.</a:t>
            </a:r>
          </a:p>
          <a:p>
            <a:pPr algn="l">
              <a:spcAft>
                <a:spcPts val="1200"/>
              </a:spcAft>
              <a:defRPr/>
            </a:pPr>
            <a:r>
              <a:rPr lang="en-GB" sz="2000" dirty="0">
                <a:solidFill>
                  <a:schemeClr val="bg1"/>
                </a:solidFill>
                <a:effectLst>
                  <a:outerShdw blurRad="38100" dist="38100" dir="2700000" algn="tl">
                    <a:srgbClr val="000000"/>
                  </a:outerShdw>
                </a:effectLst>
                <a:latin typeface="Calibri" pitchFamily="34" charset="0"/>
              </a:rPr>
              <a:t>The whole Earth (DMM + Crust) has to plot on the Geochron.</a:t>
            </a:r>
          </a:p>
        </p:txBody>
      </p:sp>
      <p:sp>
        <p:nvSpPr>
          <p:cNvPr id="1127435" name="Line 11"/>
          <p:cNvSpPr>
            <a:spLocks noChangeShapeType="1"/>
          </p:cNvSpPr>
          <p:nvPr/>
        </p:nvSpPr>
        <p:spPr bwMode="auto">
          <a:xfrm flipV="1">
            <a:off x="5046663" y="3419475"/>
            <a:ext cx="3397250" cy="1865313"/>
          </a:xfrm>
          <a:prstGeom prst="line">
            <a:avLst/>
          </a:prstGeom>
          <a:noFill/>
          <a:ln w="38100">
            <a:solidFill>
              <a:srgbClr val="0099FF"/>
            </a:solidFill>
            <a:round/>
            <a:headEnd/>
            <a:tailEnd/>
          </a:ln>
          <a:effectLst>
            <a:outerShdw blurRad="50800" dist="38100" dir="2700000" algn="tl" rotWithShape="0">
              <a:prstClr val="black">
                <a:alpha val="40000"/>
              </a:prstClr>
            </a:outerShdw>
          </a:effectLst>
        </p:spPr>
        <p:txBody>
          <a:bodyPr anchor="ctr"/>
          <a:lstStyle/>
          <a:p>
            <a:pPr>
              <a:defRPr/>
            </a:pPr>
            <a:endParaRPr lang="it-IT">
              <a:latin typeface="Calibri" pitchFamily="34" charset="0"/>
            </a:endParaRPr>
          </a:p>
        </p:txBody>
      </p:sp>
      <p:sp>
        <p:nvSpPr>
          <p:cNvPr id="1127433" name="AutoShape 9"/>
          <p:cNvSpPr>
            <a:spLocks noChangeArrowheads="1"/>
          </p:cNvSpPr>
          <p:nvPr/>
        </p:nvSpPr>
        <p:spPr bwMode="auto">
          <a:xfrm rot="10155124">
            <a:off x="7578725" y="3402013"/>
            <a:ext cx="1566863" cy="1020762"/>
          </a:xfrm>
          <a:prstGeom prst="irregularSeal2">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27434" name="AutoShape 10"/>
          <p:cNvSpPr>
            <a:spLocks noChangeArrowheads="1"/>
          </p:cNvSpPr>
          <p:nvPr/>
        </p:nvSpPr>
        <p:spPr bwMode="auto">
          <a:xfrm rot="-784040">
            <a:off x="6192838" y="3306763"/>
            <a:ext cx="1566862" cy="1020762"/>
          </a:xfrm>
          <a:prstGeom prst="irregularSeal2">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27436" name="Text Box 12"/>
          <p:cNvSpPr txBox="1">
            <a:spLocks noChangeArrowheads="1"/>
          </p:cNvSpPr>
          <p:nvPr/>
        </p:nvSpPr>
        <p:spPr bwMode="auto">
          <a:xfrm rot="-1964540">
            <a:off x="8010415" y="3628381"/>
            <a:ext cx="836832" cy="461665"/>
          </a:xfrm>
          <a:prstGeom prst="rect">
            <a:avLst/>
          </a:prstGeom>
          <a:noFill/>
          <a:ln w="9525" algn="ctr">
            <a:noFill/>
            <a:miter lim="800000"/>
            <a:headEnd/>
            <a:tailEnd/>
          </a:ln>
          <a:effectLst/>
        </p:spPr>
        <p:txBody>
          <a:bodyPr wrap="none">
            <a:spAutoFit/>
          </a:bodyPr>
          <a:lstStyle/>
          <a:p>
            <a:pPr algn="l">
              <a:defRPr/>
            </a:pPr>
            <a:r>
              <a:rPr lang="en-GB" sz="2400" dirty="0">
                <a:solidFill>
                  <a:schemeClr val="tx1"/>
                </a:solidFill>
                <a:effectLst>
                  <a:outerShdw blurRad="38100" dist="38100" dir="2700000" algn="tl">
                    <a:srgbClr val="FFFFFF"/>
                  </a:outerShdw>
                </a:effectLst>
                <a:latin typeface="Calibri" pitchFamily="34" charset="0"/>
              </a:rPr>
              <a:t>Crust</a:t>
            </a:r>
          </a:p>
        </p:txBody>
      </p:sp>
      <p:sp>
        <p:nvSpPr>
          <p:cNvPr id="1127437" name="Text Box 13"/>
          <p:cNvSpPr txBox="1">
            <a:spLocks noChangeArrowheads="1"/>
          </p:cNvSpPr>
          <p:nvPr/>
        </p:nvSpPr>
        <p:spPr bwMode="auto">
          <a:xfrm rot="-1964540">
            <a:off x="6472491" y="3645843"/>
            <a:ext cx="899605" cy="461665"/>
          </a:xfrm>
          <a:prstGeom prst="rect">
            <a:avLst/>
          </a:prstGeom>
          <a:noFill/>
          <a:ln w="9525" algn="ctr">
            <a:noFill/>
            <a:miter lim="800000"/>
            <a:headEnd/>
            <a:tailEnd/>
          </a:ln>
          <a:effectLst/>
        </p:spPr>
        <p:txBody>
          <a:bodyPr wrap="none">
            <a:spAutoFit/>
          </a:bodyPr>
          <a:lstStyle/>
          <a:p>
            <a:pPr algn="l">
              <a:defRPr/>
            </a:pPr>
            <a:r>
              <a:rPr lang="en-GB" sz="2400" dirty="0">
                <a:solidFill>
                  <a:schemeClr val="tx1"/>
                </a:solidFill>
                <a:effectLst>
                  <a:outerShdw blurRad="38100" dist="38100" dir="2700000" algn="tl">
                    <a:srgbClr val="FFFFFF"/>
                  </a:outerShdw>
                </a:effectLst>
                <a:latin typeface="Calibri" pitchFamily="34" charset="0"/>
              </a:rPr>
              <a:t>DMM</a:t>
            </a:r>
          </a:p>
        </p:txBody>
      </p:sp>
      <p:sp>
        <p:nvSpPr>
          <p:cNvPr id="1127438" name="Text Box 14"/>
          <p:cNvSpPr txBox="1">
            <a:spLocks noChangeArrowheads="1"/>
          </p:cNvSpPr>
          <p:nvPr/>
        </p:nvSpPr>
        <p:spPr bwMode="auto">
          <a:xfrm>
            <a:off x="0" y="5293851"/>
            <a:ext cx="4238625" cy="1089529"/>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This because DMM evolves with lower U/Pb, while continental crust evolves with higher U/Pb.</a:t>
            </a:r>
          </a:p>
        </p:txBody>
      </p:sp>
      <p:sp>
        <p:nvSpPr>
          <p:cNvPr id="1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7428">
                                            <p:txEl>
                                              <p:pRg st="0" end="0"/>
                                            </p:txEl>
                                          </p:spTgt>
                                        </p:tgtEl>
                                        <p:attrNameLst>
                                          <p:attrName>style.visibility</p:attrName>
                                        </p:attrNameLst>
                                      </p:cBhvr>
                                      <p:to>
                                        <p:strVal val="visible"/>
                                      </p:to>
                                    </p:set>
                                    <p:animEffect transition="in" filter="fade">
                                      <p:cBhvr>
                                        <p:cTn id="7" dur="500"/>
                                        <p:tgtEl>
                                          <p:spTgt spid="11274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7435"/>
                                        </p:tgtEl>
                                        <p:attrNameLst>
                                          <p:attrName>style.visibility</p:attrName>
                                        </p:attrNameLst>
                                      </p:cBhvr>
                                      <p:to>
                                        <p:strVal val="visible"/>
                                      </p:to>
                                    </p:set>
                                    <p:animEffect transition="in" filter="wipe(left)">
                                      <p:cBhvr>
                                        <p:cTn id="12" dur="1000"/>
                                        <p:tgtEl>
                                          <p:spTgt spid="112743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27434"/>
                                        </p:tgtEl>
                                        <p:attrNameLst>
                                          <p:attrName>style.visibility</p:attrName>
                                        </p:attrNameLst>
                                      </p:cBhvr>
                                      <p:to>
                                        <p:strVal val="visible"/>
                                      </p:to>
                                    </p:set>
                                    <p:animEffect transition="in" filter="fade">
                                      <p:cBhvr>
                                        <p:cTn id="16" dur="500"/>
                                        <p:tgtEl>
                                          <p:spTgt spid="11274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27437"/>
                                        </p:tgtEl>
                                        <p:attrNameLst>
                                          <p:attrName>style.visibility</p:attrName>
                                        </p:attrNameLst>
                                      </p:cBhvr>
                                      <p:to>
                                        <p:strVal val="visible"/>
                                      </p:to>
                                    </p:set>
                                    <p:animEffect transition="in" filter="fade">
                                      <p:cBhvr>
                                        <p:cTn id="19" dur="2000"/>
                                        <p:tgtEl>
                                          <p:spTgt spid="11274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27428">
                                            <p:txEl>
                                              <p:pRg st="1" end="1"/>
                                            </p:txEl>
                                          </p:spTgt>
                                        </p:tgtEl>
                                        <p:attrNameLst>
                                          <p:attrName>style.visibility</p:attrName>
                                        </p:attrNameLst>
                                      </p:cBhvr>
                                      <p:to>
                                        <p:strVal val="visible"/>
                                      </p:to>
                                    </p:set>
                                    <p:animEffect transition="in" filter="fade">
                                      <p:cBhvr>
                                        <p:cTn id="24" dur="500"/>
                                        <p:tgtEl>
                                          <p:spTgt spid="112742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27432">
                                            <p:txEl>
                                              <p:pRg st="0" end="0"/>
                                            </p:txEl>
                                          </p:spTgt>
                                        </p:tgtEl>
                                        <p:attrNameLst>
                                          <p:attrName>style.visibility</p:attrName>
                                        </p:attrNameLst>
                                      </p:cBhvr>
                                      <p:to>
                                        <p:strVal val="visible"/>
                                      </p:to>
                                    </p:set>
                                    <p:animEffect transition="in" filter="fade">
                                      <p:cBhvr>
                                        <p:cTn id="29" dur="500"/>
                                        <p:tgtEl>
                                          <p:spTgt spid="11274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27433"/>
                                        </p:tgtEl>
                                        <p:attrNameLst>
                                          <p:attrName>style.visibility</p:attrName>
                                        </p:attrNameLst>
                                      </p:cBhvr>
                                      <p:to>
                                        <p:strVal val="visible"/>
                                      </p:to>
                                    </p:set>
                                    <p:animEffect transition="in" filter="fade">
                                      <p:cBhvr>
                                        <p:cTn id="34" dur="500"/>
                                        <p:tgtEl>
                                          <p:spTgt spid="11274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27436"/>
                                        </p:tgtEl>
                                        <p:attrNameLst>
                                          <p:attrName>style.visibility</p:attrName>
                                        </p:attrNameLst>
                                      </p:cBhvr>
                                      <p:to>
                                        <p:strVal val="visible"/>
                                      </p:to>
                                    </p:set>
                                    <p:animEffect transition="in" filter="fade">
                                      <p:cBhvr>
                                        <p:cTn id="37" dur="1000"/>
                                        <p:tgtEl>
                                          <p:spTgt spid="11274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27432">
                                            <p:txEl>
                                              <p:pRg st="1" end="1"/>
                                            </p:txEl>
                                          </p:spTgt>
                                        </p:tgtEl>
                                        <p:attrNameLst>
                                          <p:attrName>style.visibility</p:attrName>
                                        </p:attrNameLst>
                                      </p:cBhvr>
                                      <p:to>
                                        <p:strVal val="visible"/>
                                      </p:to>
                                    </p:set>
                                    <p:animEffect transition="in" filter="fade">
                                      <p:cBhvr>
                                        <p:cTn id="42" dur="500"/>
                                        <p:tgtEl>
                                          <p:spTgt spid="11274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27438">
                                            <p:txEl>
                                              <p:pRg st="0" end="0"/>
                                            </p:txEl>
                                          </p:spTgt>
                                        </p:tgtEl>
                                        <p:attrNameLst>
                                          <p:attrName>style.visibility</p:attrName>
                                        </p:attrNameLst>
                                      </p:cBhvr>
                                      <p:to>
                                        <p:strVal val="visible"/>
                                      </p:to>
                                    </p:set>
                                    <p:animEffect transition="in" filter="fade">
                                      <p:cBhvr>
                                        <p:cTn id="47" dur="500"/>
                                        <p:tgtEl>
                                          <p:spTgt spid="1127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28" grpId="0" uiExpand="1" build="p"/>
      <p:bldP spid="1127432" grpId="0" uiExpand="1" build="p"/>
      <p:bldP spid="1127433" grpId="0" animBg="1"/>
      <p:bldP spid="1127434" grpId="0" animBg="1"/>
      <p:bldP spid="1127436" grpId="0"/>
      <p:bldP spid="1127437" grpId="0"/>
      <p:bldP spid="112743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29476" name="Text Box 4"/>
          <p:cNvSpPr txBox="1">
            <a:spLocks noChangeArrowheads="1"/>
          </p:cNvSpPr>
          <p:nvPr/>
        </p:nvSpPr>
        <p:spPr bwMode="auto">
          <a:xfrm>
            <a:off x="107950" y="992188"/>
            <a:ext cx="9036049" cy="1400383"/>
          </a:xfrm>
          <a:prstGeom prst="rect">
            <a:avLst/>
          </a:prstGeom>
          <a:noFill/>
          <a:ln w="9525" algn="ctr">
            <a:noFill/>
            <a:miter lim="800000"/>
            <a:headEnd/>
            <a:tailEnd/>
          </a:ln>
          <a:effectLst/>
        </p:spPr>
        <p:txBody>
          <a:bodyPr wrap="square">
            <a:spAutoFit/>
          </a:bodyPr>
          <a:lstStyle/>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Upper continental crustal rocks do plot mainly to the right of the Geochron, as expected, but surprisingly, mantle-derived rocks plot mostly to the right of the Geochron too.</a:t>
            </a:r>
          </a:p>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This is considered a "paradox" in terms of Pb isotopic systematics.</a:t>
            </a:r>
          </a:p>
        </p:txBody>
      </p:sp>
      <p:pic>
        <p:nvPicPr>
          <p:cNvPr id="131077" name="Picture 6"/>
          <p:cNvPicPr>
            <a:picLocks noChangeAspect="1" noChangeArrowheads="1"/>
          </p:cNvPicPr>
          <p:nvPr/>
        </p:nvPicPr>
        <p:blipFill>
          <a:blip r:embed="rId3" cstate="print"/>
          <a:srcRect/>
          <a:stretch>
            <a:fillRect/>
          </a:stretch>
        </p:blipFill>
        <p:spPr bwMode="auto">
          <a:xfrm>
            <a:off x="4240213" y="2633663"/>
            <a:ext cx="4903787" cy="3935412"/>
          </a:xfrm>
          <a:prstGeom prst="rect">
            <a:avLst/>
          </a:prstGeom>
          <a:noFill/>
          <a:ln w="9525" algn="ctr">
            <a:noFill/>
            <a:miter lim="800000"/>
            <a:headEnd/>
            <a:tailEnd/>
          </a:ln>
        </p:spPr>
      </p:pic>
      <p:sp>
        <p:nvSpPr>
          <p:cNvPr id="1129479" name="Text Box 7"/>
          <p:cNvSpPr txBox="1">
            <a:spLocks noChangeArrowheads="1"/>
          </p:cNvSpPr>
          <p:nvPr/>
        </p:nvSpPr>
        <p:spPr bwMode="auto">
          <a:xfrm>
            <a:off x="107951" y="2456407"/>
            <a:ext cx="4066866" cy="1631216"/>
          </a:xfrm>
          <a:prstGeom prst="rect">
            <a:avLst/>
          </a:prstGeom>
          <a:noFill/>
          <a:ln w="9525" algn="ctr">
            <a:noFill/>
            <a:miter lim="800000"/>
            <a:headEnd/>
            <a:tailEnd/>
          </a:ln>
          <a:effectLst/>
        </p:spPr>
        <p:txBody>
          <a:bodyPr wrap="square">
            <a:spAutoFit/>
          </a:bodyPr>
          <a:lstStyle/>
          <a:p>
            <a:pPr algn="l">
              <a:defRPr/>
            </a:pPr>
            <a:r>
              <a:rPr lang="en-GB" sz="2000" dirty="0">
                <a:solidFill>
                  <a:schemeClr val="bg1"/>
                </a:solidFill>
                <a:effectLst>
                  <a:outerShdw blurRad="38100" dist="38100" dir="2700000" algn="tl">
                    <a:srgbClr val="000000"/>
                  </a:outerShdw>
                </a:effectLst>
                <a:latin typeface="Calibri" pitchFamily="34" charset="0"/>
              </a:rPr>
              <a:t>If the DMM is placed to the left of the Geochron, its U/Pb ratio should be increased after partial melt extraction, not decreased as expected.</a:t>
            </a:r>
          </a:p>
        </p:txBody>
      </p:sp>
      <p:sp>
        <p:nvSpPr>
          <p:cNvPr id="1129480" name="Line 8"/>
          <p:cNvSpPr>
            <a:spLocks noChangeShapeType="1"/>
          </p:cNvSpPr>
          <p:nvPr/>
        </p:nvSpPr>
        <p:spPr bwMode="auto">
          <a:xfrm flipV="1">
            <a:off x="5046663" y="3419475"/>
            <a:ext cx="3397250" cy="1865313"/>
          </a:xfrm>
          <a:prstGeom prst="line">
            <a:avLst/>
          </a:prstGeom>
          <a:noFill/>
          <a:ln w="38100">
            <a:solidFill>
              <a:srgbClr val="0099FF"/>
            </a:solidFill>
            <a:round/>
            <a:headEnd/>
            <a:tailEnd/>
          </a:ln>
          <a:effectLst>
            <a:outerShdw blurRad="50800" dist="38100" dir="2700000" algn="tl" rotWithShape="0">
              <a:prstClr val="black">
                <a:alpha val="40000"/>
              </a:prstClr>
            </a:outerShdw>
          </a:effectLst>
        </p:spPr>
        <p:txBody>
          <a:bodyPr anchor="ctr"/>
          <a:lstStyle/>
          <a:p>
            <a:pPr>
              <a:defRPr/>
            </a:pPr>
            <a:endParaRPr lang="it-IT">
              <a:latin typeface="Calibri" pitchFamily="34" charset="0"/>
            </a:endParaRPr>
          </a:p>
        </p:txBody>
      </p:sp>
      <p:sp>
        <p:nvSpPr>
          <p:cNvPr id="1129481" name="AutoShape 9"/>
          <p:cNvSpPr>
            <a:spLocks noChangeArrowheads="1"/>
          </p:cNvSpPr>
          <p:nvPr/>
        </p:nvSpPr>
        <p:spPr bwMode="auto">
          <a:xfrm rot="10155124">
            <a:off x="7578725" y="3402013"/>
            <a:ext cx="1566863" cy="1020762"/>
          </a:xfrm>
          <a:prstGeom prst="irregularSeal2">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29483" name="Text Box 11"/>
          <p:cNvSpPr txBox="1">
            <a:spLocks noChangeArrowheads="1"/>
          </p:cNvSpPr>
          <p:nvPr/>
        </p:nvSpPr>
        <p:spPr bwMode="auto">
          <a:xfrm rot="-1964540">
            <a:off x="8010415" y="3628381"/>
            <a:ext cx="836832" cy="461665"/>
          </a:xfrm>
          <a:prstGeom prst="rect">
            <a:avLst/>
          </a:prstGeom>
          <a:noFill/>
          <a:ln w="9525" algn="ctr">
            <a:noFill/>
            <a:miter lim="800000"/>
            <a:headEnd/>
            <a:tailEnd/>
          </a:ln>
          <a:effectLst/>
        </p:spPr>
        <p:txBody>
          <a:bodyPr wrap="none">
            <a:spAutoFit/>
          </a:bodyPr>
          <a:lstStyle/>
          <a:p>
            <a:pPr algn="l">
              <a:defRPr/>
            </a:pPr>
            <a:r>
              <a:rPr lang="en-GB" sz="2400">
                <a:solidFill>
                  <a:schemeClr val="tx1"/>
                </a:solidFill>
                <a:effectLst>
                  <a:outerShdw blurRad="38100" dist="38100" dir="2700000" algn="tl">
                    <a:srgbClr val="FFFFFF"/>
                  </a:outerShdw>
                </a:effectLst>
                <a:latin typeface="Calibri" pitchFamily="34" charset="0"/>
              </a:rPr>
              <a:t>Crust</a:t>
            </a:r>
          </a:p>
        </p:txBody>
      </p:sp>
      <p:grpSp>
        <p:nvGrpSpPr>
          <p:cNvPr id="2" name="Group 13"/>
          <p:cNvGrpSpPr>
            <a:grpSpLocks/>
          </p:cNvGrpSpPr>
          <p:nvPr/>
        </p:nvGrpSpPr>
        <p:grpSpPr bwMode="auto">
          <a:xfrm>
            <a:off x="6192838" y="3306763"/>
            <a:ext cx="1566862" cy="1020762"/>
            <a:chOff x="3901" y="2083"/>
            <a:chExt cx="987" cy="643"/>
          </a:xfrm>
        </p:grpSpPr>
        <p:sp>
          <p:nvSpPr>
            <p:cNvPr id="1129482" name="AutoShape 10"/>
            <p:cNvSpPr>
              <a:spLocks noChangeArrowheads="1"/>
            </p:cNvSpPr>
            <p:nvPr/>
          </p:nvSpPr>
          <p:spPr bwMode="auto">
            <a:xfrm rot="-784040">
              <a:off x="3901" y="2083"/>
              <a:ext cx="987" cy="643"/>
            </a:xfrm>
            <a:prstGeom prst="irregularSeal2">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29484" name="Text Box 12"/>
            <p:cNvSpPr txBox="1">
              <a:spLocks noChangeArrowheads="1"/>
            </p:cNvSpPr>
            <p:nvPr/>
          </p:nvSpPr>
          <p:spPr bwMode="auto">
            <a:xfrm rot="19635460">
              <a:off x="4077" y="2297"/>
              <a:ext cx="567" cy="291"/>
            </a:xfrm>
            <a:prstGeom prst="rect">
              <a:avLst/>
            </a:prstGeom>
            <a:noFill/>
            <a:ln w="9525" algn="ctr">
              <a:noFill/>
              <a:miter lim="800000"/>
              <a:headEnd/>
              <a:tailEnd/>
            </a:ln>
            <a:effectLst/>
            <a:scene3d>
              <a:camera prst="orthographicFront"/>
              <a:lightRig rig="threePt" dir="t"/>
            </a:scene3d>
            <a:sp3d>
              <a:bevelT/>
            </a:sp3d>
          </p:spPr>
          <p:txBody>
            <a:bodyPr wrap="none">
              <a:spAutoFit/>
            </a:bodyPr>
            <a:lstStyle/>
            <a:p>
              <a:pPr algn="l">
                <a:defRPr/>
              </a:pPr>
              <a:r>
                <a:rPr lang="en-GB" sz="2400">
                  <a:solidFill>
                    <a:schemeClr val="tx1"/>
                  </a:solidFill>
                  <a:effectLst>
                    <a:outerShdw blurRad="38100" dist="38100" dir="2700000" algn="tl">
                      <a:srgbClr val="FFFFFF"/>
                    </a:outerShdw>
                  </a:effectLst>
                  <a:latin typeface="Calibri" pitchFamily="34" charset="0"/>
                </a:rPr>
                <a:t>DMM</a:t>
              </a:r>
            </a:p>
          </p:txBody>
        </p:sp>
      </p:grpSp>
      <p:sp>
        <p:nvSpPr>
          <p:cNvPr id="1129486" name="Text Box 14"/>
          <p:cNvSpPr txBox="1">
            <a:spLocks noChangeArrowheads="1"/>
          </p:cNvSpPr>
          <p:nvPr/>
        </p:nvSpPr>
        <p:spPr bwMode="auto">
          <a:xfrm>
            <a:off x="107950" y="4180974"/>
            <a:ext cx="4066867"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Did you understand how can we infer the isotopic composition of the DMM?</a:t>
            </a:r>
          </a:p>
        </p:txBody>
      </p:sp>
      <p:sp>
        <p:nvSpPr>
          <p:cNvPr id="14"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 name="Text Box 7">
            <a:extLst>
              <a:ext uri="{FF2B5EF4-FFF2-40B4-BE49-F238E27FC236}">
                <a16:creationId xmlns:a16="http://schemas.microsoft.com/office/drawing/2014/main" id="{8B097B77-5D90-D91A-8DEC-815D64A86C84}"/>
              </a:ext>
            </a:extLst>
          </p:cNvPr>
          <p:cNvSpPr txBox="1">
            <a:spLocks noChangeArrowheads="1"/>
          </p:cNvSpPr>
          <p:nvPr/>
        </p:nvSpPr>
        <p:spPr bwMode="auto">
          <a:xfrm>
            <a:off x="107951" y="5437732"/>
            <a:ext cx="4130674" cy="1015663"/>
          </a:xfrm>
          <a:prstGeom prst="rect">
            <a:avLst/>
          </a:prstGeom>
          <a:noFill/>
          <a:ln w="9525" algn="ctr">
            <a:noFill/>
            <a:miter lim="800000"/>
            <a:headEnd/>
            <a:tailEnd/>
          </a:ln>
          <a:effectLst/>
        </p:spPr>
        <p:txBody>
          <a:bodyPr wrap="square">
            <a:spAutoFit/>
          </a:bodyPr>
          <a:lstStyle/>
          <a:p>
            <a:pPr algn="l">
              <a:defRPr/>
            </a:pPr>
            <a:r>
              <a:rPr lang="en-GB" sz="2000" dirty="0">
                <a:solidFill>
                  <a:schemeClr val="bg1"/>
                </a:solidFill>
                <a:effectLst>
                  <a:outerShdw blurRad="38100" dist="38100" dir="2700000" algn="tl">
                    <a:srgbClr val="000000"/>
                  </a:outerShdw>
                </a:effectLst>
                <a:latin typeface="Calibri" pitchFamily="34" charset="0"/>
              </a:rPr>
              <a:t>We have no direct access to DMM, but we can infer its composition simply by analysing worldwide MORB.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9476">
                                            <p:txEl>
                                              <p:pRg st="0" end="0"/>
                                            </p:txEl>
                                          </p:spTgt>
                                        </p:tgtEl>
                                        <p:attrNameLst>
                                          <p:attrName>style.visibility</p:attrName>
                                        </p:attrNameLst>
                                      </p:cBhvr>
                                      <p:to>
                                        <p:strVal val="visible"/>
                                      </p:to>
                                    </p:set>
                                    <p:animEffect transition="in" filter="fade">
                                      <p:cBhvr>
                                        <p:cTn id="7" dur="500"/>
                                        <p:tgtEl>
                                          <p:spTgt spid="11294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2.77778E-6 3.3025E-6 L 0.15382 3.3025E-6 " pathEditMode="relative" rAng="0" ptsTypes="AA">
                                      <p:cBhvr>
                                        <p:cTn id="11" dur="2000" fill="hold"/>
                                        <p:tgtEl>
                                          <p:spTgt spid="2"/>
                                        </p:tgtEl>
                                        <p:attrNameLst>
                                          <p:attrName>ppt_x</p:attrName>
                                          <p:attrName>ppt_y</p:attrName>
                                        </p:attrNameLst>
                                      </p:cBhvr>
                                      <p:rCtr x="77"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29476">
                                            <p:txEl>
                                              <p:pRg st="1" end="1"/>
                                            </p:txEl>
                                          </p:spTgt>
                                        </p:tgtEl>
                                        <p:attrNameLst>
                                          <p:attrName>style.visibility</p:attrName>
                                        </p:attrNameLst>
                                      </p:cBhvr>
                                      <p:to>
                                        <p:strVal val="visible"/>
                                      </p:to>
                                    </p:set>
                                    <p:animEffect transition="in" filter="fade">
                                      <p:cBhvr>
                                        <p:cTn id="16" dur="500"/>
                                        <p:tgtEl>
                                          <p:spTgt spid="112947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29479">
                                            <p:txEl>
                                              <p:pRg st="0" end="0"/>
                                            </p:txEl>
                                          </p:spTgt>
                                        </p:tgtEl>
                                        <p:attrNameLst>
                                          <p:attrName>style.visibility</p:attrName>
                                        </p:attrNameLst>
                                      </p:cBhvr>
                                      <p:to>
                                        <p:strVal val="visible"/>
                                      </p:to>
                                    </p:set>
                                    <p:animEffect transition="in" filter="fade">
                                      <p:cBhvr>
                                        <p:cTn id="21" dur="500"/>
                                        <p:tgtEl>
                                          <p:spTgt spid="112947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29486">
                                            <p:txEl>
                                              <p:pRg st="0" end="0"/>
                                            </p:txEl>
                                          </p:spTgt>
                                        </p:tgtEl>
                                        <p:attrNameLst>
                                          <p:attrName>style.visibility</p:attrName>
                                        </p:attrNameLst>
                                      </p:cBhvr>
                                      <p:to>
                                        <p:strVal val="visible"/>
                                      </p:to>
                                    </p:set>
                                    <p:animEffect transition="in" filter="fade">
                                      <p:cBhvr>
                                        <p:cTn id="26" dur="500"/>
                                        <p:tgtEl>
                                          <p:spTgt spid="112948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476" grpId="0" uiExpand="1" build="p"/>
      <p:bldP spid="1129479" grpId="0" build="p"/>
      <p:bldP spid="1129486" grpId="0" build="p"/>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132101" name="Picture 6"/>
          <p:cNvPicPr>
            <a:picLocks noChangeAspect="1" noChangeArrowheads="1"/>
          </p:cNvPicPr>
          <p:nvPr/>
        </p:nvPicPr>
        <p:blipFill>
          <a:blip r:embed="rId3" cstate="print"/>
          <a:srcRect/>
          <a:stretch>
            <a:fillRect/>
          </a:stretch>
        </p:blipFill>
        <p:spPr bwMode="auto">
          <a:xfrm>
            <a:off x="4240213" y="2633663"/>
            <a:ext cx="4903787" cy="3935412"/>
          </a:xfrm>
          <a:prstGeom prst="rect">
            <a:avLst/>
          </a:prstGeom>
          <a:noFill/>
          <a:ln w="9525" algn="ctr">
            <a:noFill/>
            <a:miter lim="800000"/>
            <a:headEnd/>
            <a:tailEnd/>
          </a:ln>
        </p:spPr>
      </p:pic>
      <p:sp>
        <p:nvSpPr>
          <p:cNvPr id="1131527" name="Text Box 7"/>
          <p:cNvSpPr txBox="1">
            <a:spLocks noChangeArrowheads="1"/>
          </p:cNvSpPr>
          <p:nvPr/>
        </p:nvSpPr>
        <p:spPr bwMode="auto">
          <a:xfrm>
            <a:off x="371476" y="2987675"/>
            <a:ext cx="3521074" cy="1677988"/>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This phenomenon is known as the</a:t>
            </a:r>
            <a:endParaRPr lang="en-GB" sz="900" dirty="0">
              <a:solidFill>
                <a:schemeClr val="bg1"/>
              </a:solidFill>
              <a:effectLst>
                <a:outerShdw blurRad="38100" dist="38100" dir="2700000" algn="tl">
                  <a:srgbClr val="000000"/>
                </a:outerShdw>
              </a:effectLst>
              <a:latin typeface="Calibri" pitchFamily="34" charset="0"/>
            </a:endParaRPr>
          </a:p>
          <a:p>
            <a:pPr>
              <a:defRPr/>
            </a:pPr>
            <a:r>
              <a:rPr lang="en-GB" sz="4800" i="1" dirty="0">
                <a:solidFill>
                  <a:srgbClr val="FFFF00"/>
                </a:solidFill>
                <a:effectLst>
                  <a:outerShdw blurRad="38100" dist="38100" dir="2700000" algn="tl">
                    <a:srgbClr val="000000"/>
                  </a:outerShdw>
                </a:effectLst>
                <a:latin typeface="Calibri" pitchFamily="34" charset="0"/>
              </a:rPr>
              <a:t>Pb paradox</a:t>
            </a:r>
            <a:endParaRPr lang="en-GB" sz="4800" dirty="0">
              <a:solidFill>
                <a:srgbClr val="FFFF00"/>
              </a:solidFill>
              <a:effectLst>
                <a:outerShdw blurRad="38100" dist="38100" dir="2700000" algn="tl">
                  <a:srgbClr val="000000"/>
                </a:outerShdw>
              </a:effectLst>
              <a:latin typeface="Calibri" pitchFamily="34" charset="0"/>
            </a:endParaRPr>
          </a:p>
        </p:txBody>
      </p:sp>
      <p:sp>
        <p:nvSpPr>
          <p:cNvPr id="1131528" name="Line 8"/>
          <p:cNvSpPr>
            <a:spLocks noChangeShapeType="1"/>
          </p:cNvSpPr>
          <p:nvPr/>
        </p:nvSpPr>
        <p:spPr bwMode="auto">
          <a:xfrm flipV="1">
            <a:off x="5046663" y="3419475"/>
            <a:ext cx="3397250" cy="1865313"/>
          </a:xfrm>
          <a:prstGeom prst="line">
            <a:avLst/>
          </a:prstGeom>
          <a:noFill/>
          <a:ln w="38100">
            <a:solidFill>
              <a:srgbClr val="0099FF"/>
            </a:solidFill>
            <a:round/>
            <a:headEnd/>
            <a:tailEnd/>
          </a:ln>
          <a:effectLst>
            <a:outerShdw blurRad="50800" dist="38100" dir="2700000" algn="tl" rotWithShape="0">
              <a:prstClr val="black">
                <a:alpha val="40000"/>
              </a:prstClr>
            </a:outerShdw>
          </a:effectLst>
        </p:spPr>
        <p:txBody>
          <a:bodyPr anchor="ctr"/>
          <a:lstStyle/>
          <a:p>
            <a:pPr>
              <a:defRPr/>
            </a:pPr>
            <a:endParaRPr lang="it-IT">
              <a:latin typeface="Calibri" pitchFamily="34" charset="0"/>
            </a:endParaRPr>
          </a:p>
        </p:txBody>
      </p:sp>
      <p:sp>
        <p:nvSpPr>
          <p:cNvPr id="1131529" name="AutoShape 9"/>
          <p:cNvSpPr>
            <a:spLocks noChangeArrowheads="1"/>
          </p:cNvSpPr>
          <p:nvPr/>
        </p:nvSpPr>
        <p:spPr bwMode="auto">
          <a:xfrm rot="10155124">
            <a:off x="7578725" y="3402013"/>
            <a:ext cx="1566863" cy="1020762"/>
          </a:xfrm>
          <a:prstGeom prst="irregularSeal2">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31530" name="Text Box 10"/>
          <p:cNvSpPr txBox="1">
            <a:spLocks noChangeArrowheads="1"/>
          </p:cNvSpPr>
          <p:nvPr/>
        </p:nvSpPr>
        <p:spPr bwMode="auto">
          <a:xfrm rot="-1964540">
            <a:off x="8010415" y="3628381"/>
            <a:ext cx="836832" cy="461665"/>
          </a:xfrm>
          <a:prstGeom prst="rect">
            <a:avLst/>
          </a:prstGeom>
          <a:noFill/>
          <a:ln w="9525" algn="ctr">
            <a:noFill/>
            <a:miter lim="800000"/>
            <a:headEnd/>
            <a:tailEnd/>
          </a:ln>
          <a:effectLst/>
        </p:spPr>
        <p:txBody>
          <a:bodyPr wrap="none">
            <a:spAutoFit/>
          </a:bodyPr>
          <a:lstStyle/>
          <a:p>
            <a:pPr algn="l">
              <a:defRPr/>
            </a:pPr>
            <a:r>
              <a:rPr lang="en-GB" sz="2400">
                <a:solidFill>
                  <a:schemeClr val="tx1"/>
                </a:solidFill>
                <a:effectLst>
                  <a:outerShdw blurRad="38100" dist="38100" dir="2700000" algn="tl">
                    <a:srgbClr val="FFFFFF"/>
                  </a:outerShdw>
                </a:effectLst>
                <a:latin typeface="Calibri" pitchFamily="34" charset="0"/>
              </a:rPr>
              <a:t>Crust</a:t>
            </a:r>
          </a:p>
        </p:txBody>
      </p:sp>
      <p:grpSp>
        <p:nvGrpSpPr>
          <p:cNvPr id="132106" name="Group 11"/>
          <p:cNvGrpSpPr>
            <a:grpSpLocks/>
          </p:cNvGrpSpPr>
          <p:nvPr/>
        </p:nvGrpSpPr>
        <p:grpSpPr bwMode="auto">
          <a:xfrm>
            <a:off x="7593013" y="3306763"/>
            <a:ext cx="1566862" cy="1020762"/>
            <a:chOff x="3901" y="2083"/>
            <a:chExt cx="987" cy="643"/>
          </a:xfrm>
        </p:grpSpPr>
        <p:sp>
          <p:nvSpPr>
            <p:cNvPr id="1131532" name="AutoShape 12"/>
            <p:cNvSpPr>
              <a:spLocks noChangeArrowheads="1"/>
            </p:cNvSpPr>
            <p:nvPr/>
          </p:nvSpPr>
          <p:spPr bwMode="auto">
            <a:xfrm rot="-784040">
              <a:off x="3901" y="2083"/>
              <a:ext cx="987" cy="643"/>
            </a:xfrm>
            <a:prstGeom prst="irregularSeal2">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31533" name="Text Box 13"/>
            <p:cNvSpPr txBox="1">
              <a:spLocks noChangeArrowheads="1"/>
            </p:cNvSpPr>
            <p:nvPr/>
          </p:nvSpPr>
          <p:spPr bwMode="auto">
            <a:xfrm rot="19635460">
              <a:off x="4077" y="2297"/>
              <a:ext cx="567" cy="291"/>
            </a:xfrm>
            <a:prstGeom prst="rect">
              <a:avLst/>
            </a:prstGeom>
            <a:noFill/>
            <a:ln w="9525" algn="ctr">
              <a:noFill/>
              <a:miter lim="800000"/>
              <a:headEnd/>
              <a:tailEnd/>
            </a:ln>
            <a:effectLst/>
            <a:scene3d>
              <a:camera prst="orthographicFront"/>
              <a:lightRig rig="threePt" dir="t"/>
            </a:scene3d>
            <a:sp3d>
              <a:bevelT/>
            </a:sp3d>
          </p:spPr>
          <p:txBody>
            <a:bodyPr wrap="none">
              <a:spAutoFit/>
            </a:bodyPr>
            <a:lstStyle/>
            <a:p>
              <a:pPr algn="l">
                <a:defRPr/>
              </a:pPr>
              <a:r>
                <a:rPr lang="en-GB" sz="2400" dirty="0">
                  <a:solidFill>
                    <a:schemeClr val="tx1"/>
                  </a:solidFill>
                  <a:effectLst>
                    <a:outerShdw blurRad="38100" dist="38100" dir="2700000" algn="tl">
                      <a:srgbClr val="FFFFFF"/>
                    </a:outerShdw>
                  </a:effectLst>
                  <a:latin typeface="Calibri" pitchFamily="34" charset="0"/>
                </a:rPr>
                <a:t>DMM</a:t>
              </a:r>
            </a:p>
          </p:txBody>
        </p:sp>
      </p:grpSp>
      <p:pic>
        <p:nvPicPr>
          <p:cNvPr id="1131534" name="Picture 14"/>
          <p:cNvPicPr>
            <a:picLocks noChangeAspect="1" noChangeArrowheads="1"/>
          </p:cNvPicPr>
          <p:nvPr/>
        </p:nvPicPr>
        <p:blipFill>
          <a:blip r:embed="rId4" cstate="print"/>
          <a:srcRect/>
          <a:stretch>
            <a:fillRect/>
          </a:stretch>
        </p:blipFill>
        <p:spPr bwMode="auto">
          <a:xfrm>
            <a:off x="1457325" y="5149850"/>
            <a:ext cx="1201738" cy="1441450"/>
          </a:xfrm>
          <a:prstGeom prst="rect">
            <a:avLst/>
          </a:prstGeom>
          <a:noFill/>
          <a:ln w="9525" algn="ctr">
            <a:noFill/>
            <a:miter lim="800000"/>
            <a:headEnd/>
            <a:tailEnd/>
          </a:ln>
        </p:spPr>
      </p:pic>
      <p:sp>
        <p:nvSpPr>
          <p:cNvPr id="1131535" name="AutoShape 15"/>
          <p:cNvSpPr>
            <a:spLocks noChangeArrowheads="1"/>
          </p:cNvSpPr>
          <p:nvPr/>
        </p:nvSpPr>
        <p:spPr bwMode="auto">
          <a:xfrm>
            <a:off x="2201333" y="4596342"/>
            <a:ext cx="1772180" cy="593725"/>
          </a:xfrm>
          <a:prstGeom prst="cloudCallout">
            <a:avLst>
              <a:gd name="adj1" fmla="val -37347"/>
              <a:gd name="adj2" fmla="val 60426"/>
            </a:avLst>
          </a:prstGeom>
          <a:solidFill>
            <a:schemeClr val="bg1"/>
          </a:solidFill>
          <a:ln w="9525">
            <a:solidFill>
              <a:schemeClr val="tx1"/>
            </a:solidFill>
            <a:round/>
            <a:headEnd/>
            <a:tailEnd/>
          </a:ln>
          <a:effectLst/>
        </p:spPr>
        <p:txBody>
          <a:bodyPr anchor="ctr"/>
          <a:lstStyle/>
          <a:p>
            <a:pPr>
              <a:defRPr/>
            </a:pPr>
            <a:r>
              <a:rPr lang="en-GB" sz="1600" dirty="0" err="1">
                <a:solidFill>
                  <a:schemeClr val="tx1"/>
                </a:solidFill>
                <a:effectLst>
                  <a:outerShdw blurRad="38100" dist="38100" dir="2700000" algn="tl">
                    <a:srgbClr val="C0C0C0"/>
                  </a:outerShdw>
                </a:effectLst>
                <a:latin typeface="Calibri" pitchFamily="34" charset="0"/>
              </a:rPr>
              <a:t>Mmmhh</a:t>
            </a:r>
            <a:r>
              <a:rPr lang="en-GB" sz="1600" dirty="0">
                <a:solidFill>
                  <a:schemeClr val="tx1"/>
                </a:solidFill>
                <a:effectLst>
                  <a:outerShdw blurRad="38100" dist="38100" dir="2700000" algn="tl">
                    <a:srgbClr val="C0C0C0"/>
                  </a:outerShdw>
                </a:effectLst>
                <a:latin typeface="Calibri" pitchFamily="34" charset="0"/>
              </a:rPr>
              <a:t>…</a:t>
            </a:r>
          </a:p>
        </p:txBody>
      </p:sp>
      <p:sp>
        <p:nvSpPr>
          <p:cNvPr id="1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 name="Text Box 4">
            <a:extLst>
              <a:ext uri="{FF2B5EF4-FFF2-40B4-BE49-F238E27FC236}">
                <a16:creationId xmlns:a16="http://schemas.microsoft.com/office/drawing/2014/main" id="{10F032DE-1357-EDB8-5DD8-48AD0C2931C3}"/>
              </a:ext>
            </a:extLst>
          </p:cNvPr>
          <p:cNvSpPr txBox="1">
            <a:spLocks noChangeArrowheads="1"/>
          </p:cNvSpPr>
          <p:nvPr/>
        </p:nvSpPr>
        <p:spPr bwMode="auto">
          <a:xfrm>
            <a:off x="107950" y="992188"/>
            <a:ext cx="9036049" cy="1400383"/>
          </a:xfrm>
          <a:prstGeom prst="rect">
            <a:avLst/>
          </a:prstGeom>
          <a:noFill/>
          <a:ln w="9525" algn="ctr">
            <a:noFill/>
            <a:miter lim="800000"/>
            <a:headEnd/>
            <a:tailEnd/>
          </a:ln>
          <a:effectLst/>
        </p:spPr>
        <p:txBody>
          <a:bodyPr wrap="square">
            <a:spAutoFit/>
          </a:bodyPr>
          <a:lstStyle/>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Upper continental crustal rocks do plot mainly to the right of the Geochron, as expected, but surprisingly, mantle-derived rocks plot mostly to the right of the Geochron too.</a:t>
            </a:r>
          </a:p>
          <a:p>
            <a:pPr algn="l">
              <a:spcAft>
                <a:spcPts val="600"/>
              </a:spcAft>
              <a:defRPr/>
            </a:pPr>
            <a:r>
              <a:rPr lang="en-GB" sz="2000" dirty="0">
                <a:solidFill>
                  <a:schemeClr val="bg1"/>
                </a:solidFill>
                <a:effectLst>
                  <a:outerShdw blurRad="38100" dist="38100" dir="2700000" algn="tl">
                    <a:srgbClr val="000000"/>
                  </a:outerShdw>
                </a:effectLst>
                <a:latin typeface="Calibri" pitchFamily="34" charset="0"/>
              </a:rPr>
              <a:t>This is considered a "paradox" in terms of Pb isotopic systematics.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1527">
                                            <p:txEl>
                                              <p:pRg st="0" end="0"/>
                                            </p:txEl>
                                          </p:spTgt>
                                        </p:tgtEl>
                                        <p:attrNameLst>
                                          <p:attrName>style.visibility</p:attrName>
                                        </p:attrNameLst>
                                      </p:cBhvr>
                                      <p:to>
                                        <p:strVal val="visible"/>
                                      </p:to>
                                    </p:set>
                                    <p:animEffect transition="in" filter="fade">
                                      <p:cBhvr>
                                        <p:cTn id="7" dur="500"/>
                                        <p:tgtEl>
                                          <p:spTgt spid="113152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31527">
                                            <p:txEl>
                                              <p:pRg st="1" end="1"/>
                                            </p:txEl>
                                          </p:spTgt>
                                        </p:tgtEl>
                                        <p:attrNameLst>
                                          <p:attrName>style.visibility</p:attrName>
                                        </p:attrNameLst>
                                      </p:cBhvr>
                                      <p:to>
                                        <p:strVal val="visible"/>
                                      </p:to>
                                    </p:set>
                                    <p:animEffect transition="in" filter="fade">
                                      <p:cBhvr>
                                        <p:cTn id="11" dur="500"/>
                                        <p:tgtEl>
                                          <p:spTgt spid="113152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3500"/>
                                  </p:stCondLst>
                                  <p:childTnLst>
                                    <p:set>
                                      <p:cBhvr>
                                        <p:cTn id="14" dur="1" fill="hold">
                                          <p:stCondLst>
                                            <p:cond delay="0"/>
                                          </p:stCondLst>
                                        </p:cTn>
                                        <p:tgtEl>
                                          <p:spTgt spid="1131534"/>
                                        </p:tgtEl>
                                        <p:attrNameLst>
                                          <p:attrName>style.visibility</p:attrName>
                                        </p:attrNameLst>
                                      </p:cBhvr>
                                      <p:to>
                                        <p:strVal val="visible"/>
                                      </p:to>
                                    </p:set>
                                    <p:animEffect transition="in" filter="fade">
                                      <p:cBhvr>
                                        <p:cTn id="15" dur="2000"/>
                                        <p:tgtEl>
                                          <p:spTgt spid="1131534"/>
                                        </p:tgtEl>
                                      </p:cBhvr>
                                    </p:animEffect>
                                  </p:childTnLst>
                                </p:cTn>
                              </p:par>
                            </p:childTnLst>
                          </p:cTn>
                        </p:par>
                        <p:par>
                          <p:cTn id="16" fill="hold">
                            <p:stCondLst>
                              <p:cond delay="6500"/>
                            </p:stCondLst>
                            <p:childTnLst>
                              <p:par>
                                <p:cTn id="17" presetID="22" presetClass="entr" presetSubtype="8" fill="hold" grpId="0" nodeType="afterEffect">
                                  <p:stCondLst>
                                    <p:cond delay="0"/>
                                  </p:stCondLst>
                                  <p:childTnLst>
                                    <p:set>
                                      <p:cBhvr>
                                        <p:cTn id="18" dur="1" fill="hold">
                                          <p:stCondLst>
                                            <p:cond delay="0"/>
                                          </p:stCondLst>
                                        </p:cTn>
                                        <p:tgtEl>
                                          <p:spTgt spid="1131535"/>
                                        </p:tgtEl>
                                        <p:attrNameLst>
                                          <p:attrName>style.visibility</p:attrName>
                                        </p:attrNameLst>
                                      </p:cBhvr>
                                      <p:to>
                                        <p:strVal val="visible"/>
                                      </p:to>
                                    </p:set>
                                    <p:animEffect transition="in" filter="wipe(left)">
                                      <p:cBhvr>
                                        <p:cTn id="19" dur="500"/>
                                        <p:tgtEl>
                                          <p:spTgt spid="1131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7" grpId="0" build="p"/>
      <p:bldP spid="11315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1"/>
          <p:cNvGrpSpPr>
            <a:grpSpLocks/>
          </p:cNvGrpSpPr>
          <p:nvPr/>
        </p:nvGrpSpPr>
        <p:grpSpPr bwMode="auto">
          <a:xfrm>
            <a:off x="2168526" y="954088"/>
            <a:ext cx="6975475" cy="5573714"/>
            <a:chOff x="1230" y="601"/>
            <a:chExt cx="4394" cy="3511"/>
          </a:xfrm>
        </p:grpSpPr>
        <p:pic>
          <p:nvPicPr>
            <p:cNvPr id="133127" name="Picture 15"/>
            <p:cNvPicPr>
              <a:picLocks noChangeAspect="1" noChangeArrowheads="1"/>
            </p:cNvPicPr>
            <p:nvPr/>
          </p:nvPicPr>
          <p:blipFill rotWithShape="1">
            <a:blip r:embed="rId3" cstate="print"/>
            <a:srcRect l="2030" r="2640"/>
            <a:stretch/>
          </p:blipFill>
          <p:spPr bwMode="auto">
            <a:xfrm>
              <a:off x="1248" y="810"/>
              <a:ext cx="4368" cy="3302"/>
            </a:xfrm>
            <a:prstGeom prst="rect">
              <a:avLst/>
            </a:prstGeom>
            <a:noFill/>
            <a:ln w="9525" algn="ctr">
              <a:noFill/>
              <a:miter lim="800000"/>
              <a:headEnd/>
              <a:tailEnd/>
            </a:ln>
          </p:spPr>
        </p:pic>
        <p:sp>
          <p:nvSpPr>
            <p:cNvPr id="1211416" name="Rectangle 24"/>
            <p:cNvSpPr>
              <a:spLocks noChangeArrowheads="1"/>
            </p:cNvSpPr>
            <p:nvPr/>
          </p:nvSpPr>
          <p:spPr bwMode="auto">
            <a:xfrm>
              <a:off x="4363" y="2586"/>
              <a:ext cx="1152" cy="99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1409" name="AutoShape 17"/>
            <p:cNvSpPr>
              <a:spLocks noChangeArrowheads="1"/>
            </p:cNvSpPr>
            <p:nvPr/>
          </p:nvSpPr>
          <p:spPr bwMode="auto">
            <a:xfrm>
              <a:off x="3378" y="2891"/>
              <a:ext cx="155" cy="163"/>
            </a:xfrm>
            <a:prstGeom prst="diamond">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11410" name="Rectangle 18"/>
            <p:cNvSpPr>
              <a:spLocks noChangeArrowheads="1"/>
            </p:cNvSpPr>
            <p:nvPr/>
          </p:nvSpPr>
          <p:spPr bwMode="auto">
            <a:xfrm>
              <a:off x="3404" y="3158"/>
              <a:ext cx="112" cy="120"/>
            </a:xfrm>
            <a:prstGeom prst="rect">
              <a:avLst/>
            </a:prstGeom>
            <a:solidFill>
              <a:srgbClr val="008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11411" name="AutoShape 19"/>
            <p:cNvSpPr>
              <a:spLocks noChangeArrowheads="1"/>
            </p:cNvSpPr>
            <p:nvPr/>
          </p:nvSpPr>
          <p:spPr bwMode="auto">
            <a:xfrm>
              <a:off x="3385" y="3364"/>
              <a:ext cx="146" cy="147"/>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11412" name="Text Box 20"/>
            <p:cNvSpPr txBox="1">
              <a:spLocks noChangeArrowheads="1"/>
            </p:cNvSpPr>
            <p:nvPr/>
          </p:nvSpPr>
          <p:spPr bwMode="auto">
            <a:xfrm>
              <a:off x="3542" y="2553"/>
              <a:ext cx="949" cy="291"/>
            </a:xfrm>
            <a:prstGeom prst="rect">
              <a:avLst/>
            </a:prstGeom>
            <a:noFill/>
            <a:ln w="9525" algn="ctr">
              <a:noFill/>
              <a:miter lim="800000"/>
              <a:headEnd/>
              <a:tailEnd/>
            </a:ln>
            <a:effectLst/>
          </p:spPr>
          <p:txBody>
            <a:bodyPr wrap="none">
              <a:spAutoFit/>
            </a:bodyPr>
            <a:lstStyle/>
            <a:p>
              <a:pPr algn="l">
                <a:defRPr/>
              </a:pPr>
              <a:r>
                <a:rPr lang="en-GB" sz="2400">
                  <a:solidFill>
                    <a:schemeClr val="tx1"/>
                  </a:solidFill>
                  <a:effectLst>
                    <a:outerShdw blurRad="38100" dist="38100" dir="2700000" algn="tl">
                      <a:srgbClr val="FFFFFF"/>
                    </a:outerShdw>
                  </a:effectLst>
                  <a:latin typeface="Calibri" pitchFamily="34" charset="0"/>
                </a:rPr>
                <a:t>Global OIB</a:t>
              </a:r>
            </a:p>
          </p:txBody>
        </p:sp>
        <p:sp>
          <p:nvSpPr>
            <p:cNvPr id="1211413" name="Text Box 21"/>
            <p:cNvSpPr txBox="1">
              <a:spLocks noChangeArrowheads="1"/>
            </p:cNvSpPr>
            <p:nvPr/>
          </p:nvSpPr>
          <p:spPr bwMode="auto">
            <a:xfrm>
              <a:off x="3544" y="2818"/>
              <a:ext cx="1383" cy="288"/>
            </a:xfrm>
            <a:prstGeom prst="rect">
              <a:avLst/>
            </a:prstGeom>
            <a:noFill/>
            <a:ln w="9525" algn="ctr">
              <a:noFill/>
              <a:miter lim="800000"/>
              <a:headEnd/>
              <a:tailEnd/>
            </a:ln>
            <a:effectLst/>
          </p:spPr>
          <p:txBody>
            <a:bodyPr>
              <a:spAutoFit/>
            </a:bodyPr>
            <a:lstStyle/>
            <a:p>
              <a:pPr algn="l">
                <a:defRPr/>
              </a:pPr>
              <a:r>
                <a:rPr lang="en-GB" sz="2400">
                  <a:solidFill>
                    <a:schemeClr val="tx1"/>
                  </a:solidFill>
                  <a:effectLst>
                    <a:outerShdw blurRad="38100" dist="38100" dir="2700000" algn="tl">
                      <a:srgbClr val="FFFFFF"/>
                    </a:outerShdw>
                  </a:effectLst>
                  <a:latin typeface="Calibri" pitchFamily="34" charset="0"/>
                </a:rPr>
                <a:t>Global MORB</a:t>
              </a:r>
            </a:p>
          </p:txBody>
        </p:sp>
        <p:sp>
          <p:nvSpPr>
            <p:cNvPr id="1211414" name="Text Box 22"/>
            <p:cNvSpPr txBox="1">
              <a:spLocks noChangeArrowheads="1"/>
            </p:cNvSpPr>
            <p:nvPr/>
          </p:nvSpPr>
          <p:spPr bwMode="auto">
            <a:xfrm>
              <a:off x="3544" y="3084"/>
              <a:ext cx="2080" cy="288"/>
            </a:xfrm>
            <a:prstGeom prst="rect">
              <a:avLst/>
            </a:prstGeom>
            <a:noFill/>
            <a:ln w="9525" algn="ctr">
              <a:noFill/>
              <a:miter lim="800000"/>
              <a:headEnd/>
              <a:tailEnd/>
            </a:ln>
            <a:effectLst/>
          </p:spPr>
          <p:txBody>
            <a:bodyPr>
              <a:spAutoFit/>
            </a:bodyPr>
            <a:lstStyle/>
            <a:p>
              <a:pPr algn="l">
                <a:defRPr/>
              </a:pPr>
              <a:r>
                <a:rPr lang="en-GB" sz="2400">
                  <a:solidFill>
                    <a:schemeClr val="tx1"/>
                  </a:solidFill>
                  <a:effectLst>
                    <a:outerShdw blurRad="38100" dist="38100" dir="2700000" algn="tl">
                      <a:srgbClr val="FFFFFF"/>
                    </a:outerShdw>
                  </a:effectLst>
                  <a:latin typeface="Calibri" pitchFamily="34" charset="0"/>
                </a:rPr>
                <a:t>Av. Continental Crust</a:t>
              </a:r>
            </a:p>
          </p:txBody>
        </p:sp>
        <p:sp>
          <p:nvSpPr>
            <p:cNvPr id="1211415" name="Text Box 23"/>
            <p:cNvSpPr txBox="1">
              <a:spLocks noChangeArrowheads="1"/>
            </p:cNvSpPr>
            <p:nvPr/>
          </p:nvSpPr>
          <p:spPr bwMode="auto">
            <a:xfrm>
              <a:off x="3544" y="3316"/>
              <a:ext cx="2080" cy="291"/>
            </a:xfrm>
            <a:prstGeom prst="rect">
              <a:avLst/>
            </a:prstGeom>
            <a:noFill/>
            <a:ln w="9525" algn="ctr">
              <a:noFill/>
              <a:miter lim="800000"/>
              <a:headEnd/>
              <a:tailEnd/>
            </a:ln>
            <a:effectLst/>
          </p:spPr>
          <p:txBody>
            <a:bodyPr wrap="square">
              <a:spAutoFit/>
            </a:bodyPr>
            <a:lstStyle/>
            <a:p>
              <a:pPr algn="l">
                <a:defRPr/>
              </a:pPr>
              <a:r>
                <a:rPr lang="en-GB" sz="2400" dirty="0" err="1">
                  <a:solidFill>
                    <a:schemeClr val="tx1"/>
                  </a:solidFill>
                  <a:effectLst>
                    <a:outerShdw blurRad="38100" dist="38100" dir="2700000" algn="tl">
                      <a:srgbClr val="FFFFFF"/>
                    </a:outerShdw>
                  </a:effectLst>
                  <a:latin typeface="Calibri" pitchFamily="34" charset="0"/>
                </a:rPr>
                <a:t>GloSS</a:t>
              </a:r>
              <a:r>
                <a:rPr lang="en-GB" sz="1400" b="1" dirty="0">
                  <a:solidFill>
                    <a:schemeClr val="tx1"/>
                  </a:solidFill>
                  <a:effectLst>
                    <a:outerShdw blurRad="38100" dist="38100" dir="2700000" algn="tl">
                      <a:srgbClr val="FFFFFF"/>
                    </a:outerShdw>
                  </a:effectLst>
                  <a:latin typeface="Calibri" pitchFamily="34" charset="0"/>
                </a:rPr>
                <a:t> (</a:t>
              </a:r>
              <a:r>
                <a:rPr lang="en-GB" sz="1400" b="1" i="1" dirty="0">
                  <a:solidFill>
                    <a:schemeClr val="tx1"/>
                  </a:solidFill>
                  <a:effectLst>
                    <a:outerShdw blurRad="38100" dist="38100" dir="2700000" algn="tl">
                      <a:srgbClr val="FFFFFF"/>
                    </a:outerShdw>
                  </a:effectLst>
                  <a:latin typeface="Calibri" pitchFamily="34" charset="0"/>
                </a:rPr>
                <a:t>Global Subducting Sediments</a:t>
              </a:r>
              <a:r>
                <a:rPr lang="en-GB" sz="1400" b="1" dirty="0">
                  <a:solidFill>
                    <a:schemeClr val="tx1"/>
                  </a:solidFill>
                  <a:effectLst>
                    <a:outerShdw blurRad="38100" dist="38100" dir="2700000" algn="tl">
                      <a:srgbClr val="FFFFFF"/>
                    </a:outerShdw>
                  </a:effectLst>
                  <a:latin typeface="Calibri" pitchFamily="34" charset="0"/>
                </a:rPr>
                <a:t>)</a:t>
              </a:r>
            </a:p>
          </p:txBody>
        </p:sp>
        <p:sp>
          <p:nvSpPr>
            <p:cNvPr id="1211418" name="Line 26"/>
            <p:cNvSpPr>
              <a:spLocks noChangeShapeType="1"/>
            </p:cNvSpPr>
            <p:nvPr/>
          </p:nvSpPr>
          <p:spPr bwMode="auto">
            <a:xfrm flipV="1">
              <a:off x="2726" y="1004"/>
              <a:ext cx="756" cy="2605"/>
            </a:xfrm>
            <a:prstGeom prst="line">
              <a:avLst/>
            </a:prstGeom>
            <a:noFill/>
            <a:ln w="38100">
              <a:solidFill>
                <a:srgbClr val="FF0000"/>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11420" name="Rectangle 28"/>
            <p:cNvSpPr>
              <a:spLocks noChangeArrowheads="1"/>
            </p:cNvSpPr>
            <p:nvPr/>
          </p:nvSpPr>
          <p:spPr bwMode="auto">
            <a:xfrm>
              <a:off x="2016" y="2517"/>
              <a:ext cx="550" cy="61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1419" name="Text Box 27"/>
            <p:cNvSpPr txBox="1">
              <a:spLocks noChangeArrowheads="1"/>
            </p:cNvSpPr>
            <p:nvPr/>
          </p:nvSpPr>
          <p:spPr bwMode="auto">
            <a:xfrm>
              <a:off x="1711" y="2508"/>
              <a:ext cx="1177" cy="523"/>
            </a:xfrm>
            <a:prstGeom prst="rect">
              <a:avLst/>
            </a:prstGeom>
            <a:noFill/>
            <a:ln w="9525" algn="ctr">
              <a:noFill/>
              <a:miter lim="800000"/>
              <a:headEnd/>
              <a:tailEnd/>
            </a:ln>
            <a:effectLst/>
          </p:spPr>
          <p:txBody>
            <a:bodyPr wrap="square">
              <a:spAutoFit/>
            </a:bodyPr>
            <a:lstStyle/>
            <a:p>
              <a:pPr>
                <a:defRPr/>
              </a:pPr>
              <a:r>
                <a:rPr lang="en-GB" sz="2400" b="1" dirty="0">
                  <a:solidFill>
                    <a:schemeClr val="tx1"/>
                  </a:solidFill>
                  <a:effectLst>
                    <a:outerShdw blurRad="38100" dist="38100" dir="2700000" algn="tl">
                      <a:srgbClr val="FFFFFF"/>
                    </a:outerShdw>
                  </a:effectLst>
                  <a:latin typeface="Calibri" pitchFamily="34" charset="0"/>
                </a:rPr>
                <a:t>Missing Reservoir?</a:t>
              </a:r>
            </a:p>
          </p:txBody>
        </p:sp>
        <p:sp>
          <p:nvSpPr>
            <p:cNvPr id="1211423" name="Rectangle 31"/>
            <p:cNvSpPr>
              <a:spLocks noChangeArrowheads="1"/>
            </p:cNvSpPr>
            <p:nvPr/>
          </p:nvSpPr>
          <p:spPr bwMode="auto">
            <a:xfrm>
              <a:off x="3271" y="3834"/>
              <a:ext cx="774" cy="223"/>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1424" name="Rectangle 32"/>
            <p:cNvSpPr>
              <a:spLocks noChangeArrowheads="1"/>
            </p:cNvSpPr>
            <p:nvPr/>
          </p:nvSpPr>
          <p:spPr bwMode="auto">
            <a:xfrm>
              <a:off x="1255" y="1934"/>
              <a:ext cx="215" cy="66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1421" name="Text Box 29"/>
            <p:cNvSpPr txBox="1">
              <a:spLocks noChangeArrowheads="1"/>
            </p:cNvSpPr>
            <p:nvPr/>
          </p:nvSpPr>
          <p:spPr bwMode="auto">
            <a:xfrm rot="16200000">
              <a:off x="814" y="2198"/>
              <a:ext cx="1119" cy="288"/>
            </a:xfrm>
            <a:prstGeom prst="rect">
              <a:avLst/>
            </a:prstGeom>
            <a:noFill/>
            <a:ln w="9525" algn="ctr">
              <a:noFill/>
              <a:miter lim="800000"/>
              <a:headEnd/>
              <a:tailEnd/>
            </a:ln>
            <a:effectLst/>
          </p:spPr>
          <p:txBody>
            <a:bodyPr>
              <a:spAutoFit/>
            </a:bodyPr>
            <a:lstStyle/>
            <a:p>
              <a:pPr>
                <a:defRPr/>
              </a:pPr>
              <a:r>
                <a:rPr lang="en-GB" sz="2400" baseline="30000">
                  <a:solidFill>
                    <a:schemeClr val="tx1"/>
                  </a:solidFill>
                  <a:effectLst>
                    <a:outerShdw blurRad="38100" dist="38100" dir="2700000" algn="tl">
                      <a:srgbClr val="FFFFFF"/>
                    </a:outerShdw>
                  </a:effectLst>
                  <a:latin typeface="Calibri" pitchFamily="34" charset="0"/>
                </a:rPr>
                <a:t>207</a:t>
              </a:r>
              <a:r>
                <a:rPr lang="en-GB" sz="2400">
                  <a:solidFill>
                    <a:schemeClr val="tx1"/>
                  </a:solidFill>
                  <a:effectLst>
                    <a:outerShdw blurRad="38100" dist="38100" dir="2700000" algn="tl">
                      <a:srgbClr val="FFFFFF"/>
                    </a:outerShdw>
                  </a:effectLst>
                  <a:latin typeface="Calibri" pitchFamily="34" charset="0"/>
                </a:rPr>
                <a:t>Pb/</a:t>
              </a:r>
              <a:r>
                <a:rPr lang="en-GB" sz="2400" baseline="30000">
                  <a:solidFill>
                    <a:schemeClr val="tx1"/>
                  </a:solidFill>
                  <a:effectLst>
                    <a:outerShdw blurRad="38100" dist="38100" dir="2700000" algn="tl">
                      <a:srgbClr val="FFFFFF"/>
                    </a:outerShdw>
                  </a:effectLst>
                  <a:latin typeface="Calibri" pitchFamily="34" charset="0"/>
                </a:rPr>
                <a:t>204</a:t>
              </a:r>
              <a:r>
                <a:rPr lang="en-GB" sz="2400">
                  <a:solidFill>
                    <a:schemeClr val="tx1"/>
                  </a:solidFill>
                  <a:effectLst>
                    <a:outerShdw blurRad="38100" dist="38100" dir="2700000" algn="tl">
                      <a:srgbClr val="FFFFFF"/>
                    </a:outerShdw>
                  </a:effectLst>
                  <a:latin typeface="Calibri" pitchFamily="34" charset="0"/>
                </a:rPr>
                <a:t>Pb</a:t>
              </a:r>
            </a:p>
          </p:txBody>
        </p:sp>
        <p:sp>
          <p:nvSpPr>
            <p:cNvPr id="1211422" name="Text Box 30"/>
            <p:cNvSpPr txBox="1">
              <a:spLocks noChangeArrowheads="1"/>
            </p:cNvSpPr>
            <p:nvPr/>
          </p:nvSpPr>
          <p:spPr bwMode="auto">
            <a:xfrm>
              <a:off x="3009" y="3821"/>
              <a:ext cx="1119" cy="288"/>
            </a:xfrm>
            <a:prstGeom prst="rect">
              <a:avLst/>
            </a:prstGeom>
            <a:noFill/>
            <a:ln w="9525" algn="ctr">
              <a:noFill/>
              <a:miter lim="800000"/>
              <a:headEnd/>
              <a:tailEnd/>
            </a:ln>
            <a:effectLst/>
          </p:spPr>
          <p:txBody>
            <a:bodyPr>
              <a:spAutoFit/>
            </a:bodyPr>
            <a:lstStyle/>
            <a:p>
              <a:pPr>
                <a:defRPr/>
              </a:pPr>
              <a:r>
                <a:rPr lang="en-GB" sz="2400" baseline="30000">
                  <a:solidFill>
                    <a:schemeClr val="tx1"/>
                  </a:solidFill>
                  <a:effectLst>
                    <a:outerShdw blurRad="38100" dist="38100" dir="2700000" algn="tl">
                      <a:srgbClr val="FFFFFF"/>
                    </a:outerShdw>
                  </a:effectLst>
                  <a:latin typeface="Calibri" pitchFamily="34" charset="0"/>
                </a:rPr>
                <a:t>206</a:t>
              </a:r>
              <a:r>
                <a:rPr lang="en-GB" sz="2400">
                  <a:solidFill>
                    <a:schemeClr val="tx1"/>
                  </a:solidFill>
                  <a:effectLst>
                    <a:outerShdw blurRad="38100" dist="38100" dir="2700000" algn="tl">
                      <a:srgbClr val="FFFFFF"/>
                    </a:outerShdw>
                  </a:effectLst>
                  <a:latin typeface="Calibri" pitchFamily="34" charset="0"/>
                </a:rPr>
                <a:t>Pb/</a:t>
              </a:r>
              <a:r>
                <a:rPr lang="en-GB" sz="2400" baseline="30000">
                  <a:solidFill>
                    <a:schemeClr val="tx1"/>
                  </a:solidFill>
                  <a:effectLst>
                    <a:outerShdw blurRad="38100" dist="38100" dir="2700000" algn="tl">
                      <a:srgbClr val="FFFFFF"/>
                    </a:outerShdw>
                  </a:effectLst>
                  <a:latin typeface="Calibri" pitchFamily="34" charset="0"/>
                </a:rPr>
                <a:t>204</a:t>
              </a:r>
              <a:r>
                <a:rPr lang="en-GB" sz="2400">
                  <a:solidFill>
                    <a:schemeClr val="tx1"/>
                  </a:solidFill>
                  <a:effectLst>
                    <a:outerShdw blurRad="38100" dist="38100" dir="2700000" algn="tl">
                      <a:srgbClr val="FFFFFF"/>
                    </a:outerShdw>
                  </a:effectLst>
                  <a:latin typeface="Calibri" pitchFamily="34" charset="0"/>
                </a:rPr>
                <a:t>Pb</a:t>
              </a:r>
            </a:p>
          </p:txBody>
        </p:sp>
        <p:sp>
          <p:nvSpPr>
            <p:cNvPr id="1211425" name="Rectangle 33"/>
            <p:cNvSpPr>
              <a:spLocks noChangeArrowheads="1"/>
            </p:cNvSpPr>
            <p:nvPr/>
          </p:nvSpPr>
          <p:spPr bwMode="auto">
            <a:xfrm>
              <a:off x="3513" y="1073"/>
              <a:ext cx="963" cy="26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1426" name="Text Box 34"/>
            <p:cNvSpPr txBox="1">
              <a:spLocks noChangeArrowheads="1"/>
            </p:cNvSpPr>
            <p:nvPr/>
          </p:nvSpPr>
          <p:spPr bwMode="auto">
            <a:xfrm rot="17110010">
              <a:off x="2403" y="1262"/>
              <a:ext cx="1834" cy="511"/>
            </a:xfrm>
            <a:prstGeom prst="rect">
              <a:avLst/>
            </a:prstGeom>
            <a:noFill/>
            <a:ln w="9525" algn="ctr">
              <a:noFill/>
              <a:miter lim="800000"/>
              <a:headEnd/>
              <a:tailEnd/>
            </a:ln>
            <a:effectLst/>
          </p:spPr>
          <p:txBody>
            <a:bodyPr>
              <a:spAutoFit/>
            </a:bodyPr>
            <a:lstStyle/>
            <a:p>
              <a:pPr>
                <a:lnSpc>
                  <a:spcPts val="2800"/>
                </a:lnSpc>
                <a:defRPr/>
              </a:pPr>
              <a:r>
                <a:rPr lang="en-GB" sz="2000" dirty="0">
                  <a:solidFill>
                    <a:schemeClr val="tx1"/>
                  </a:solidFill>
                  <a:effectLst>
                    <a:outerShdw blurRad="38100" dist="38100" dir="2700000" algn="tl">
                      <a:srgbClr val="FFFFFF"/>
                    </a:outerShdw>
                  </a:effectLst>
                  <a:latin typeface="Calibri" pitchFamily="34" charset="0"/>
                </a:rPr>
                <a:t>4.55 Ga Isochron (Geochron)</a:t>
              </a:r>
            </a:p>
          </p:txBody>
        </p:sp>
        <p:sp>
          <p:nvSpPr>
            <p:cNvPr id="2" name="AutoShape 17"/>
            <p:cNvSpPr>
              <a:spLocks noChangeArrowheads="1"/>
            </p:cNvSpPr>
            <p:nvPr/>
          </p:nvSpPr>
          <p:spPr bwMode="auto">
            <a:xfrm>
              <a:off x="3378" y="2625"/>
              <a:ext cx="155" cy="163"/>
            </a:xfrm>
            <a:prstGeom prst="diamond">
              <a:avLst/>
            </a:prstGeom>
            <a:solidFill>
              <a:srgbClr val="0000FF"/>
            </a:solidFill>
            <a:ln w="9525" algn="ctr">
              <a:solidFill>
                <a:schemeClr val="tx1"/>
              </a:solidFill>
              <a:miter lim="800000"/>
              <a:headEnd/>
              <a:tailEnd/>
            </a:ln>
          </p:spPr>
          <p:txBody>
            <a:bodyPr wrap="none" anchor="ctr"/>
            <a:lstStyle/>
            <a:p>
              <a:pPr>
                <a:defRPr/>
              </a:pPr>
              <a:endParaRPr lang="en-GB">
                <a:latin typeface="Calibri" pitchFamily="34" charset="0"/>
              </a:endParaRPr>
            </a:p>
          </p:txBody>
        </p:sp>
      </p:grpSp>
      <p:sp>
        <p:nvSpPr>
          <p:cNvPr id="1211394"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11428" name="Text Box 36"/>
          <p:cNvSpPr txBox="1">
            <a:spLocks noChangeArrowheads="1"/>
          </p:cNvSpPr>
          <p:nvPr/>
        </p:nvSpPr>
        <p:spPr bwMode="auto">
          <a:xfrm>
            <a:off x="7531099" y="6200775"/>
            <a:ext cx="1600201" cy="336550"/>
          </a:xfrm>
          <a:prstGeom prst="rect">
            <a:avLst/>
          </a:prstGeom>
          <a:noFill/>
          <a:ln w="9525" algn="ctr">
            <a:noFill/>
            <a:miter lim="800000"/>
            <a:headEnd/>
            <a:tailEnd/>
          </a:ln>
          <a:effectLst/>
        </p:spPr>
        <p:txBody>
          <a:bodyPr wrap="square">
            <a:spAutoFit/>
          </a:bodyPr>
          <a:lstStyle/>
          <a:p>
            <a:pPr algn="l">
              <a:defRPr/>
            </a:pPr>
            <a:r>
              <a:rPr lang="en-GB" sz="1600" dirty="0">
                <a:solidFill>
                  <a:schemeClr val="tx1"/>
                </a:solidFill>
                <a:effectLst>
                  <a:outerShdw blurRad="38100" dist="38100" dir="2700000" algn="tl">
                    <a:srgbClr val="FFFFFF"/>
                  </a:outerShdw>
                </a:effectLst>
                <a:latin typeface="Calibri" pitchFamily="34" charset="0"/>
              </a:rPr>
              <a:t>Hofmann (2004)</a:t>
            </a:r>
          </a:p>
        </p:txBody>
      </p:sp>
      <p:sp>
        <p:nvSpPr>
          <p:cNvPr id="1211431" name="Text Box 39"/>
          <p:cNvSpPr txBox="1">
            <a:spLocks noChangeArrowheads="1"/>
          </p:cNvSpPr>
          <p:nvPr/>
        </p:nvSpPr>
        <p:spPr bwMode="auto">
          <a:xfrm>
            <a:off x="0" y="1265238"/>
            <a:ext cx="2208214" cy="2585323"/>
          </a:xfrm>
          <a:prstGeom prst="rect">
            <a:avLst/>
          </a:prstGeom>
          <a:noFill/>
          <a:ln w="9525" algn="ctr">
            <a:noFill/>
            <a:miter lim="800000"/>
            <a:headEnd/>
            <a:tailEnd/>
          </a:ln>
          <a:effectLst/>
        </p:spPr>
        <p:txBody>
          <a:bodyPr wrap="square">
            <a:spAutoFit/>
          </a:bodyPr>
          <a:lstStyle/>
          <a:p>
            <a:pPr algn="l">
              <a:spcBef>
                <a:spcPct val="50000"/>
              </a:spcBef>
              <a:defRPr/>
            </a:pPr>
            <a:r>
              <a:rPr lang="en-GB" dirty="0">
                <a:solidFill>
                  <a:schemeClr val="bg1"/>
                </a:solidFill>
                <a:effectLst>
                  <a:outerShdw blurRad="38100" dist="38100" dir="2700000" algn="tl">
                    <a:srgbClr val="000000"/>
                  </a:outerShdw>
                </a:effectLst>
                <a:latin typeface="Calibri" pitchFamily="34" charset="0"/>
              </a:rPr>
              <a:t>Global MORB (i.e., products with the same isotopic compositions of their DMM sources) have nearly similar </a:t>
            </a:r>
            <a:r>
              <a:rPr lang="en-GB" baseline="30000" dirty="0">
                <a:solidFill>
                  <a:schemeClr val="bg1"/>
                </a:solidFill>
                <a:effectLst>
                  <a:outerShdw blurRad="38100" dist="38100" dir="2700000" algn="tl">
                    <a:srgbClr val="000000"/>
                  </a:outerShdw>
                </a:effectLst>
                <a:latin typeface="Calibri" pitchFamily="34" charset="0"/>
              </a:rPr>
              <a:t>206</a:t>
            </a:r>
            <a:r>
              <a:rPr lang="en-GB" dirty="0">
                <a:solidFill>
                  <a:schemeClr val="bg1"/>
                </a:solidFill>
                <a:effectLst>
                  <a:outerShdw blurRad="38100" dist="38100" dir="2700000" algn="tl">
                    <a:srgbClr val="000000"/>
                  </a:outerShdw>
                </a:effectLst>
                <a:latin typeface="Calibri" pitchFamily="34" charset="0"/>
              </a:rPr>
              <a:t>Pb/</a:t>
            </a:r>
            <a:r>
              <a:rPr lang="en-GB" baseline="30000" dirty="0">
                <a:solidFill>
                  <a:schemeClr val="bg1"/>
                </a:solidFill>
                <a:effectLst>
                  <a:outerShdw blurRad="38100" dist="38100" dir="2700000" algn="tl">
                    <a:srgbClr val="000000"/>
                  </a:outerShdw>
                </a:effectLst>
                <a:latin typeface="Calibri" pitchFamily="34" charset="0"/>
              </a:rPr>
              <a:t>204</a:t>
            </a:r>
            <a:r>
              <a:rPr lang="en-GB" dirty="0">
                <a:solidFill>
                  <a:schemeClr val="bg1"/>
                </a:solidFill>
                <a:effectLst>
                  <a:outerShdw blurRad="38100" dist="38100" dir="2700000" algn="tl">
                    <a:srgbClr val="000000"/>
                  </a:outerShdw>
                </a:effectLst>
                <a:latin typeface="Calibri" pitchFamily="34" charset="0"/>
              </a:rPr>
              <a:t>Pb isotopic ratios compared to old crustal rocks.</a:t>
            </a:r>
          </a:p>
        </p:txBody>
      </p:sp>
      <p:sp>
        <p:nvSpPr>
          <p:cNvPr id="26"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4" name="Text Box 39">
            <a:extLst>
              <a:ext uri="{FF2B5EF4-FFF2-40B4-BE49-F238E27FC236}">
                <a16:creationId xmlns:a16="http://schemas.microsoft.com/office/drawing/2014/main" id="{25CDBD56-39D1-2FC0-8EB4-380702898CC4}"/>
              </a:ext>
            </a:extLst>
          </p:cNvPr>
          <p:cNvSpPr txBox="1">
            <a:spLocks noChangeArrowheads="1"/>
          </p:cNvSpPr>
          <p:nvPr/>
        </p:nvSpPr>
        <p:spPr bwMode="auto">
          <a:xfrm>
            <a:off x="0" y="4084638"/>
            <a:ext cx="2208214" cy="2031325"/>
          </a:xfrm>
          <a:prstGeom prst="rect">
            <a:avLst/>
          </a:prstGeom>
          <a:noFill/>
          <a:ln w="9525" algn="ctr">
            <a:noFill/>
            <a:miter lim="800000"/>
            <a:headEnd/>
            <a:tailEnd/>
          </a:ln>
          <a:effectLst/>
        </p:spPr>
        <p:txBody>
          <a:bodyPr wrap="square">
            <a:spAutoFit/>
          </a:bodyPr>
          <a:lstStyle/>
          <a:p>
            <a:pPr algn="l">
              <a:spcBef>
                <a:spcPct val="50000"/>
              </a:spcBef>
              <a:defRPr/>
            </a:pPr>
            <a:r>
              <a:rPr lang="en-GB" dirty="0">
                <a:solidFill>
                  <a:schemeClr val="bg1"/>
                </a:solidFill>
                <a:effectLst>
                  <a:outerShdw blurRad="38100" dist="38100" dir="2700000" algn="tl">
                    <a:srgbClr val="000000"/>
                  </a:outerShdw>
                </a:effectLst>
                <a:latin typeface="Calibri" pitchFamily="34" charset="0"/>
                <a:sym typeface="Wingdings" panose="05000000000000000000" pitchFamily="2" charset="2"/>
              </a:rPr>
              <a:t> i.e., they plot to the right of the Geochron (at least the great majority of MORB), on the same side of continental crust.</a:t>
            </a:r>
            <a:endParaRPr lang="en-GB"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1428"/>
                                        </p:tgtEl>
                                        <p:attrNameLst>
                                          <p:attrName>style.visibility</p:attrName>
                                        </p:attrNameLst>
                                      </p:cBhvr>
                                      <p:to>
                                        <p:strVal val="visible"/>
                                      </p:to>
                                    </p:set>
                                    <p:animEffect transition="in" filter="fade">
                                      <p:cBhvr>
                                        <p:cTn id="10" dur="500"/>
                                        <p:tgtEl>
                                          <p:spTgt spid="12114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11431"/>
                                        </p:tgtEl>
                                        <p:attrNameLst>
                                          <p:attrName>style.visibility</p:attrName>
                                        </p:attrNameLst>
                                      </p:cBhvr>
                                      <p:to>
                                        <p:strVal val="visible"/>
                                      </p:to>
                                    </p:set>
                                    <p:animEffect transition="in" filter="fade">
                                      <p:cBhvr>
                                        <p:cTn id="15" dur="500"/>
                                        <p:tgtEl>
                                          <p:spTgt spid="12114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428" grpId="0"/>
      <p:bldP spid="1211431"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756" name="Text Box 4"/>
          <p:cNvSpPr txBox="1">
            <a:spLocks noChangeArrowheads="1"/>
          </p:cNvSpPr>
          <p:nvPr/>
        </p:nvSpPr>
        <p:spPr bwMode="auto">
          <a:xfrm>
            <a:off x="419657" y="1698851"/>
            <a:ext cx="3150857" cy="584775"/>
          </a:xfrm>
          <a:prstGeom prst="rect">
            <a:avLst/>
          </a:prstGeom>
          <a:noFill/>
          <a:ln w="9525" algn="ctr">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rPr>
              <a:t>BSE </a:t>
            </a:r>
            <a:r>
              <a:rPr lang="en-GB" sz="3200" baseline="30000" dirty="0">
                <a:solidFill>
                  <a:schemeClr val="bg1"/>
                </a:solidFill>
                <a:effectLst>
                  <a:outerShdw blurRad="38100" dist="38100" dir="2700000" algn="tl">
                    <a:srgbClr val="000000"/>
                  </a:outerShdw>
                </a:effectLst>
                <a:latin typeface="Calibri" pitchFamily="34" charset="0"/>
              </a:rPr>
              <a:t>87</a:t>
            </a:r>
            <a:r>
              <a:rPr lang="en-GB" sz="3200" dirty="0">
                <a:solidFill>
                  <a:schemeClr val="bg1"/>
                </a:solidFill>
                <a:effectLst>
                  <a:outerShdw blurRad="38100" dist="38100" dir="2700000" algn="tl">
                    <a:srgbClr val="000000"/>
                  </a:outerShdw>
                </a:effectLst>
                <a:latin typeface="Calibri" pitchFamily="34" charset="0"/>
              </a:rPr>
              <a:t>Sr/</a:t>
            </a:r>
            <a:r>
              <a:rPr lang="en-GB" sz="3200" baseline="30000" dirty="0">
                <a:solidFill>
                  <a:schemeClr val="bg1"/>
                </a:solidFill>
                <a:effectLst>
                  <a:outerShdw blurRad="38100" dist="38100" dir="2700000" algn="tl">
                    <a:srgbClr val="000000"/>
                  </a:outerShdw>
                </a:effectLst>
                <a:latin typeface="Calibri" pitchFamily="34" charset="0"/>
              </a:rPr>
              <a:t>86</a:t>
            </a:r>
            <a:r>
              <a:rPr lang="en-GB" sz="3200" dirty="0">
                <a:solidFill>
                  <a:schemeClr val="bg1"/>
                </a:solidFill>
                <a:effectLst>
                  <a:outerShdw blurRad="38100" dist="38100" dir="2700000" algn="tl">
                    <a:srgbClr val="000000"/>
                  </a:outerShdw>
                </a:effectLst>
                <a:latin typeface="Calibri" pitchFamily="34" charset="0"/>
              </a:rPr>
              <a:t>Sr?</a:t>
            </a:r>
          </a:p>
        </p:txBody>
      </p:sp>
      <p:sp>
        <p:nvSpPr>
          <p:cNvPr id="757" name="Text Box 4"/>
          <p:cNvSpPr txBox="1">
            <a:spLocks noChangeArrowheads="1"/>
          </p:cNvSpPr>
          <p:nvPr/>
        </p:nvSpPr>
        <p:spPr bwMode="auto">
          <a:xfrm>
            <a:off x="419657" y="2892111"/>
            <a:ext cx="5487657" cy="584775"/>
          </a:xfrm>
          <a:prstGeom prst="rect">
            <a:avLst/>
          </a:prstGeom>
          <a:noFill/>
          <a:ln w="9525" algn="ctr">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rPr>
              <a:t>BSE (ChUR) </a:t>
            </a:r>
            <a:r>
              <a:rPr lang="en-GB" sz="3200" baseline="30000" dirty="0">
                <a:solidFill>
                  <a:schemeClr val="bg1"/>
                </a:solidFill>
                <a:effectLst>
                  <a:outerShdw blurRad="38100" dist="38100" dir="2700000" algn="tl">
                    <a:srgbClr val="000000"/>
                  </a:outerShdw>
                </a:effectLst>
                <a:latin typeface="Calibri" pitchFamily="34" charset="0"/>
              </a:rPr>
              <a:t>143</a:t>
            </a:r>
            <a:r>
              <a:rPr lang="en-GB" sz="3200" dirty="0">
                <a:solidFill>
                  <a:schemeClr val="bg1"/>
                </a:solidFill>
                <a:effectLst>
                  <a:outerShdw blurRad="38100" dist="38100" dir="2700000" algn="tl">
                    <a:srgbClr val="000000"/>
                  </a:outerShdw>
                </a:effectLst>
                <a:latin typeface="Calibri" pitchFamily="34" charset="0"/>
              </a:rPr>
              <a:t>Nd/</a:t>
            </a:r>
            <a:r>
              <a:rPr lang="en-GB" sz="3200" baseline="30000" dirty="0">
                <a:solidFill>
                  <a:schemeClr val="bg1"/>
                </a:solidFill>
                <a:effectLst>
                  <a:outerShdw blurRad="38100" dist="38100" dir="2700000" algn="tl">
                    <a:srgbClr val="000000"/>
                  </a:outerShdw>
                </a:effectLst>
                <a:latin typeface="Calibri" pitchFamily="34" charset="0"/>
              </a:rPr>
              <a:t>144</a:t>
            </a:r>
            <a:r>
              <a:rPr lang="en-GB" sz="3200" dirty="0">
                <a:solidFill>
                  <a:schemeClr val="bg1"/>
                </a:solidFill>
                <a:effectLst>
                  <a:outerShdw blurRad="38100" dist="38100" dir="2700000" algn="tl">
                    <a:srgbClr val="000000"/>
                  </a:outerShdw>
                </a:effectLst>
                <a:latin typeface="Calibri" pitchFamily="34" charset="0"/>
              </a:rPr>
              <a:t>Nd?</a:t>
            </a:r>
          </a:p>
        </p:txBody>
      </p:sp>
      <p:sp>
        <p:nvSpPr>
          <p:cNvPr id="758" name="Text Box 4"/>
          <p:cNvSpPr txBox="1">
            <a:spLocks noChangeArrowheads="1"/>
          </p:cNvSpPr>
          <p:nvPr/>
        </p:nvSpPr>
        <p:spPr bwMode="auto">
          <a:xfrm>
            <a:off x="419657" y="3969257"/>
            <a:ext cx="3804000" cy="584775"/>
          </a:xfrm>
          <a:prstGeom prst="rect">
            <a:avLst/>
          </a:prstGeom>
          <a:noFill/>
          <a:ln w="9525" algn="ctr">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rPr>
              <a:t>BSE </a:t>
            </a:r>
            <a:r>
              <a:rPr lang="en-GB" sz="3200" baseline="30000" dirty="0">
                <a:solidFill>
                  <a:schemeClr val="bg1"/>
                </a:solidFill>
                <a:effectLst>
                  <a:outerShdw blurRad="38100" dist="38100" dir="2700000" algn="tl">
                    <a:srgbClr val="000000"/>
                  </a:outerShdw>
                </a:effectLst>
                <a:latin typeface="Calibri" pitchFamily="34" charset="0"/>
              </a:rPr>
              <a:t>206</a:t>
            </a:r>
            <a:r>
              <a:rPr lang="en-GB" sz="3200" dirty="0">
                <a:solidFill>
                  <a:schemeClr val="bg1"/>
                </a:solidFill>
                <a:effectLst>
                  <a:outerShdw blurRad="38100" dist="38100" dir="2700000" algn="tl">
                    <a:srgbClr val="000000"/>
                  </a:outerShdw>
                </a:effectLst>
                <a:latin typeface="Calibri" pitchFamily="34" charset="0"/>
              </a:rPr>
              <a:t>Pb/</a:t>
            </a:r>
            <a:r>
              <a:rPr lang="en-GB" sz="3200" baseline="30000" dirty="0">
                <a:solidFill>
                  <a:schemeClr val="bg1"/>
                </a:solidFill>
                <a:effectLst>
                  <a:outerShdw blurRad="38100" dist="38100" dir="2700000" algn="tl">
                    <a:srgbClr val="000000"/>
                  </a:outerShdw>
                </a:effectLst>
                <a:latin typeface="Calibri" pitchFamily="34" charset="0"/>
              </a:rPr>
              <a:t>204</a:t>
            </a:r>
            <a:r>
              <a:rPr lang="en-GB" sz="3200" dirty="0">
                <a:solidFill>
                  <a:schemeClr val="bg1"/>
                </a:solidFill>
                <a:effectLst>
                  <a:outerShdw blurRad="38100" dist="38100" dir="2700000" algn="tl">
                    <a:srgbClr val="000000"/>
                  </a:outerShdw>
                </a:effectLst>
                <a:latin typeface="Calibri" pitchFamily="34" charset="0"/>
              </a:rPr>
              <a:t>Pb?</a:t>
            </a:r>
          </a:p>
        </p:txBody>
      </p:sp>
      <p:sp>
        <p:nvSpPr>
          <p:cNvPr id="759" name="Text Box 4"/>
          <p:cNvSpPr txBox="1">
            <a:spLocks noChangeArrowheads="1"/>
          </p:cNvSpPr>
          <p:nvPr/>
        </p:nvSpPr>
        <p:spPr bwMode="auto">
          <a:xfrm>
            <a:off x="6312457" y="1698851"/>
            <a:ext cx="2120343" cy="584775"/>
          </a:xfrm>
          <a:prstGeom prst="rect">
            <a:avLst/>
          </a:prstGeom>
          <a:noFill/>
          <a:ln w="9525" algn="ctr">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rPr>
              <a:t>0.70445</a:t>
            </a:r>
          </a:p>
        </p:txBody>
      </p:sp>
      <p:sp>
        <p:nvSpPr>
          <p:cNvPr id="760" name="Text Box 4"/>
          <p:cNvSpPr txBox="1">
            <a:spLocks noChangeArrowheads="1"/>
          </p:cNvSpPr>
          <p:nvPr/>
        </p:nvSpPr>
        <p:spPr bwMode="auto">
          <a:xfrm>
            <a:off x="6312457" y="2885306"/>
            <a:ext cx="2120343" cy="584775"/>
          </a:xfrm>
          <a:prstGeom prst="rect">
            <a:avLst/>
          </a:prstGeom>
          <a:noFill/>
          <a:ln w="9525" algn="ctr">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rPr>
              <a:t>0.51264</a:t>
            </a:r>
          </a:p>
        </p:txBody>
      </p:sp>
      <p:sp>
        <p:nvSpPr>
          <p:cNvPr id="761" name="Text Box 4"/>
          <p:cNvSpPr txBox="1">
            <a:spLocks noChangeArrowheads="1"/>
          </p:cNvSpPr>
          <p:nvPr/>
        </p:nvSpPr>
        <p:spPr bwMode="auto">
          <a:xfrm>
            <a:off x="419657" y="4648568"/>
            <a:ext cx="3804000" cy="584775"/>
          </a:xfrm>
          <a:prstGeom prst="rect">
            <a:avLst/>
          </a:prstGeom>
          <a:noFill/>
          <a:ln w="9525" algn="ctr">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rPr>
              <a:t>BSE </a:t>
            </a:r>
            <a:r>
              <a:rPr lang="en-GB" sz="3200" baseline="30000" dirty="0">
                <a:solidFill>
                  <a:schemeClr val="bg1"/>
                </a:solidFill>
                <a:effectLst>
                  <a:outerShdw blurRad="38100" dist="38100" dir="2700000" algn="tl">
                    <a:srgbClr val="000000"/>
                  </a:outerShdw>
                </a:effectLst>
                <a:latin typeface="Calibri" pitchFamily="34" charset="0"/>
              </a:rPr>
              <a:t>207</a:t>
            </a:r>
            <a:r>
              <a:rPr lang="en-GB" sz="3200" dirty="0">
                <a:solidFill>
                  <a:schemeClr val="bg1"/>
                </a:solidFill>
                <a:effectLst>
                  <a:outerShdw blurRad="38100" dist="38100" dir="2700000" algn="tl">
                    <a:srgbClr val="000000"/>
                  </a:outerShdw>
                </a:effectLst>
                <a:latin typeface="Calibri" pitchFamily="34" charset="0"/>
              </a:rPr>
              <a:t>Pb/</a:t>
            </a:r>
            <a:r>
              <a:rPr lang="en-GB" sz="3200" baseline="30000" dirty="0">
                <a:solidFill>
                  <a:schemeClr val="bg1"/>
                </a:solidFill>
                <a:effectLst>
                  <a:outerShdw blurRad="38100" dist="38100" dir="2700000" algn="tl">
                    <a:srgbClr val="000000"/>
                  </a:outerShdw>
                </a:effectLst>
                <a:latin typeface="Calibri" pitchFamily="34" charset="0"/>
              </a:rPr>
              <a:t>204</a:t>
            </a:r>
            <a:r>
              <a:rPr lang="en-GB" sz="3200" dirty="0">
                <a:solidFill>
                  <a:schemeClr val="bg1"/>
                </a:solidFill>
                <a:effectLst>
                  <a:outerShdw blurRad="38100" dist="38100" dir="2700000" algn="tl">
                    <a:srgbClr val="000000"/>
                  </a:outerShdw>
                </a:effectLst>
                <a:latin typeface="Calibri" pitchFamily="34" charset="0"/>
              </a:rPr>
              <a:t>Pb?</a:t>
            </a:r>
          </a:p>
        </p:txBody>
      </p:sp>
      <p:sp>
        <p:nvSpPr>
          <p:cNvPr id="762" name="Text Box 4"/>
          <p:cNvSpPr txBox="1">
            <a:spLocks noChangeArrowheads="1"/>
          </p:cNvSpPr>
          <p:nvPr/>
        </p:nvSpPr>
        <p:spPr bwMode="auto">
          <a:xfrm>
            <a:off x="419657" y="5278578"/>
            <a:ext cx="3804000" cy="584775"/>
          </a:xfrm>
          <a:prstGeom prst="rect">
            <a:avLst/>
          </a:prstGeom>
          <a:noFill/>
          <a:ln w="9525" algn="ctr">
            <a:noFill/>
            <a:miter lim="800000"/>
            <a:headEnd/>
            <a:tailEnd/>
          </a:ln>
          <a:effectLst/>
        </p:spPr>
        <p:txBody>
          <a:bodyPr wrap="square">
            <a:spAutoFit/>
          </a:bodyPr>
          <a:lstStyle/>
          <a:p>
            <a:pPr algn="l">
              <a:defRPr/>
            </a:pPr>
            <a:r>
              <a:rPr lang="en-GB" sz="3200" dirty="0">
                <a:solidFill>
                  <a:schemeClr val="bg1"/>
                </a:solidFill>
                <a:effectLst>
                  <a:outerShdw blurRad="38100" dist="38100" dir="2700000" algn="tl">
                    <a:srgbClr val="000000"/>
                  </a:outerShdw>
                </a:effectLst>
                <a:latin typeface="Calibri" pitchFamily="34" charset="0"/>
              </a:rPr>
              <a:t>BSE </a:t>
            </a:r>
            <a:r>
              <a:rPr lang="en-GB" sz="3200" baseline="30000" dirty="0">
                <a:solidFill>
                  <a:schemeClr val="bg1"/>
                </a:solidFill>
                <a:effectLst>
                  <a:outerShdw blurRad="38100" dist="38100" dir="2700000" algn="tl">
                    <a:srgbClr val="000000"/>
                  </a:outerShdw>
                </a:effectLst>
                <a:latin typeface="Calibri" pitchFamily="34" charset="0"/>
              </a:rPr>
              <a:t>208</a:t>
            </a:r>
            <a:r>
              <a:rPr lang="en-GB" sz="3200" dirty="0">
                <a:solidFill>
                  <a:schemeClr val="bg1"/>
                </a:solidFill>
                <a:effectLst>
                  <a:outerShdw blurRad="38100" dist="38100" dir="2700000" algn="tl">
                    <a:srgbClr val="000000"/>
                  </a:outerShdw>
                </a:effectLst>
                <a:latin typeface="Calibri" pitchFamily="34" charset="0"/>
              </a:rPr>
              <a:t>Pb/</a:t>
            </a:r>
            <a:r>
              <a:rPr lang="en-GB" sz="3200" baseline="30000" dirty="0">
                <a:solidFill>
                  <a:schemeClr val="bg1"/>
                </a:solidFill>
                <a:effectLst>
                  <a:outerShdw blurRad="38100" dist="38100" dir="2700000" algn="tl">
                    <a:srgbClr val="000000"/>
                  </a:outerShdw>
                </a:effectLst>
                <a:latin typeface="Calibri" pitchFamily="34" charset="0"/>
              </a:rPr>
              <a:t>204</a:t>
            </a:r>
            <a:r>
              <a:rPr lang="en-GB" sz="3200" dirty="0">
                <a:solidFill>
                  <a:schemeClr val="bg1"/>
                </a:solidFill>
                <a:effectLst>
                  <a:outerShdw blurRad="38100" dist="38100" dir="2700000" algn="tl">
                    <a:srgbClr val="000000"/>
                  </a:outerShdw>
                </a:effectLst>
                <a:latin typeface="Calibri" pitchFamily="34" charset="0"/>
              </a:rPr>
              <a:t>Pb?</a:t>
            </a:r>
          </a:p>
        </p:txBody>
      </p:sp>
      <p:sp>
        <p:nvSpPr>
          <p:cNvPr id="763" name="Text Box 4"/>
          <p:cNvSpPr txBox="1">
            <a:spLocks noChangeArrowheads="1"/>
          </p:cNvSpPr>
          <p:nvPr/>
        </p:nvSpPr>
        <p:spPr bwMode="auto">
          <a:xfrm>
            <a:off x="4642691" y="4366649"/>
            <a:ext cx="3891710" cy="1200329"/>
          </a:xfrm>
          <a:prstGeom prst="rect">
            <a:avLst/>
          </a:prstGeom>
          <a:noFill/>
          <a:ln w="9525" algn="ctr">
            <a:noFill/>
            <a:miter lim="800000"/>
            <a:headEnd/>
            <a:tailEnd/>
          </a:ln>
          <a:effectLst/>
        </p:spPr>
        <p:txBody>
          <a:bodyPr wrap="square">
            <a:spAutoFit/>
          </a:bodyPr>
          <a:lstStyle/>
          <a:p>
            <a:pPr>
              <a:defRPr/>
            </a:pPr>
            <a:r>
              <a:rPr lang="en-GB" sz="2400" i="1" dirty="0">
                <a:solidFill>
                  <a:schemeClr val="bg1"/>
                </a:solidFill>
                <a:effectLst>
                  <a:outerShdw blurRad="38100" dist="38100" dir="2700000" algn="tl">
                    <a:srgbClr val="000000"/>
                  </a:outerShdw>
                </a:effectLst>
                <a:latin typeface="Calibri" pitchFamily="34" charset="0"/>
              </a:rPr>
              <a:t>Difficult to evaluate, due to the different geochemical behaviour of U-Th-Pb.</a:t>
            </a:r>
          </a:p>
        </p:txBody>
      </p:sp>
      <p:sp>
        <p:nvSpPr>
          <p:cNvPr id="764"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extLst>
      <p:ext uri="{BB962C8B-B14F-4D97-AF65-F5344CB8AC3E}">
        <p14:creationId xmlns:p14="http://schemas.microsoft.com/office/powerpoint/2010/main" val="30662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6">
                                            <p:txEl>
                                              <p:pRg st="0" end="0"/>
                                            </p:txEl>
                                          </p:spTgt>
                                        </p:tgtEl>
                                        <p:attrNameLst>
                                          <p:attrName>style.visibility</p:attrName>
                                        </p:attrNameLst>
                                      </p:cBhvr>
                                      <p:to>
                                        <p:strVal val="visible"/>
                                      </p:to>
                                    </p:set>
                                    <p:animEffect transition="in" filter="fade">
                                      <p:cBhvr>
                                        <p:cTn id="7" dur="500"/>
                                        <p:tgtEl>
                                          <p:spTgt spid="7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9">
                                            <p:txEl>
                                              <p:pRg st="0" end="0"/>
                                            </p:txEl>
                                          </p:spTgt>
                                        </p:tgtEl>
                                        <p:attrNameLst>
                                          <p:attrName>style.visibility</p:attrName>
                                        </p:attrNameLst>
                                      </p:cBhvr>
                                      <p:to>
                                        <p:strVal val="visible"/>
                                      </p:to>
                                    </p:set>
                                    <p:animEffect transition="in" filter="fade">
                                      <p:cBhvr>
                                        <p:cTn id="12" dur="500"/>
                                        <p:tgtEl>
                                          <p:spTgt spid="7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7">
                                            <p:txEl>
                                              <p:pRg st="0" end="0"/>
                                            </p:txEl>
                                          </p:spTgt>
                                        </p:tgtEl>
                                        <p:attrNameLst>
                                          <p:attrName>style.visibility</p:attrName>
                                        </p:attrNameLst>
                                      </p:cBhvr>
                                      <p:to>
                                        <p:strVal val="visible"/>
                                      </p:to>
                                    </p:set>
                                    <p:animEffect transition="in" filter="fade">
                                      <p:cBhvr>
                                        <p:cTn id="17" dur="500"/>
                                        <p:tgtEl>
                                          <p:spTgt spid="75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0">
                                            <p:txEl>
                                              <p:pRg st="0" end="0"/>
                                            </p:txEl>
                                          </p:spTgt>
                                        </p:tgtEl>
                                        <p:attrNameLst>
                                          <p:attrName>style.visibility</p:attrName>
                                        </p:attrNameLst>
                                      </p:cBhvr>
                                      <p:to>
                                        <p:strVal val="visible"/>
                                      </p:to>
                                    </p:set>
                                    <p:animEffect transition="in" filter="fade">
                                      <p:cBhvr>
                                        <p:cTn id="22" dur="500"/>
                                        <p:tgtEl>
                                          <p:spTgt spid="7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8">
                                            <p:txEl>
                                              <p:pRg st="0" end="0"/>
                                            </p:txEl>
                                          </p:spTgt>
                                        </p:tgtEl>
                                        <p:attrNameLst>
                                          <p:attrName>style.visibility</p:attrName>
                                        </p:attrNameLst>
                                      </p:cBhvr>
                                      <p:to>
                                        <p:strVal val="visible"/>
                                      </p:to>
                                    </p:set>
                                    <p:animEffect transition="in" filter="fade">
                                      <p:cBhvr>
                                        <p:cTn id="27" dur="500"/>
                                        <p:tgtEl>
                                          <p:spTgt spid="758">
                                            <p:txEl>
                                              <p:pRg st="0" end="0"/>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761">
                                            <p:txEl>
                                              <p:pRg st="0" end="0"/>
                                            </p:txEl>
                                          </p:spTgt>
                                        </p:tgtEl>
                                        <p:attrNameLst>
                                          <p:attrName>style.visibility</p:attrName>
                                        </p:attrNameLst>
                                      </p:cBhvr>
                                      <p:to>
                                        <p:strVal val="visible"/>
                                      </p:to>
                                    </p:set>
                                    <p:animEffect transition="in" filter="fade">
                                      <p:cBhvr>
                                        <p:cTn id="31" dur="500"/>
                                        <p:tgtEl>
                                          <p:spTgt spid="761">
                                            <p:txEl>
                                              <p:pRg st="0" end="0"/>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62">
                                            <p:txEl>
                                              <p:pRg st="0" end="0"/>
                                            </p:txEl>
                                          </p:spTgt>
                                        </p:tgtEl>
                                        <p:attrNameLst>
                                          <p:attrName>style.visibility</p:attrName>
                                        </p:attrNameLst>
                                      </p:cBhvr>
                                      <p:to>
                                        <p:strVal val="visible"/>
                                      </p:to>
                                    </p:set>
                                    <p:animEffect transition="in" filter="fade">
                                      <p:cBhvr>
                                        <p:cTn id="35" dur="500"/>
                                        <p:tgtEl>
                                          <p:spTgt spid="76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63">
                                            <p:txEl>
                                              <p:pRg st="0" end="0"/>
                                            </p:txEl>
                                          </p:spTgt>
                                        </p:tgtEl>
                                        <p:attrNameLst>
                                          <p:attrName>style.visibility</p:attrName>
                                        </p:attrNameLst>
                                      </p:cBhvr>
                                      <p:to>
                                        <p:strVal val="visible"/>
                                      </p:to>
                                    </p:set>
                                    <p:animEffect transition="in" filter="fade">
                                      <p:cBhvr>
                                        <p:cTn id="40" dur="500"/>
                                        <p:tgtEl>
                                          <p:spTgt spid="7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 grpId="0" build="p"/>
      <p:bldP spid="757" grpId="0" build="p"/>
      <p:bldP spid="758" grpId="0" build="p"/>
      <p:bldP spid="759" grpId="0" build="p"/>
      <p:bldP spid="760" grpId="0" build="p"/>
      <p:bldP spid="761" grpId="0" build="p"/>
      <p:bldP spid="762" grpId="0" build="p"/>
      <p:bldP spid="76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02851" name="Text Box 3"/>
          <p:cNvSpPr txBox="1">
            <a:spLocks noChangeArrowheads="1"/>
          </p:cNvSpPr>
          <p:nvPr/>
        </p:nvSpPr>
        <p:spPr bwMode="auto">
          <a:xfrm>
            <a:off x="371475" y="898525"/>
            <a:ext cx="8343900" cy="2708434"/>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Before to continue the chemical geodynamic approach of mantle petrology we need to consider another isotopic system:</a:t>
            </a:r>
          </a:p>
          <a:p>
            <a:pPr>
              <a:defRPr/>
            </a:pPr>
            <a:endParaRPr lang="en-GB" sz="3200" dirty="0">
              <a:solidFill>
                <a:schemeClr val="bg1"/>
              </a:solidFill>
              <a:effectLst>
                <a:outerShdw blurRad="38100" dist="38100" dir="2700000" algn="tl">
                  <a:srgbClr val="000000"/>
                </a:outerShdw>
              </a:effectLst>
              <a:latin typeface="Calibri" pitchFamily="34" charset="0"/>
            </a:endParaRPr>
          </a:p>
          <a:p>
            <a:pPr>
              <a:defRPr/>
            </a:pPr>
            <a:r>
              <a:rPr lang="en-GB" sz="5400" dirty="0">
                <a:solidFill>
                  <a:schemeClr val="bg1"/>
                </a:solidFill>
                <a:effectLst>
                  <a:outerShdw blurRad="38100" dist="38100" dir="2700000" algn="tl">
                    <a:srgbClr val="000000"/>
                  </a:outerShdw>
                </a:effectLst>
                <a:latin typeface="Calibri" pitchFamily="34" charset="0"/>
              </a:rPr>
              <a:t>The 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animEffect transition="in" filter="fade">
                                      <p:cBhvr>
                                        <p:cTn id="7" dur="500"/>
                                        <p:tgtEl>
                                          <p:spTgt spid="1102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2851">
                                            <p:txEl>
                                              <p:pRg st="2" end="2"/>
                                            </p:txEl>
                                          </p:spTgt>
                                        </p:tgtEl>
                                        <p:attrNameLst>
                                          <p:attrName>style.visibility</p:attrName>
                                        </p:attrNameLst>
                                      </p:cBhvr>
                                      <p:to>
                                        <p:strVal val="visible"/>
                                      </p:to>
                                    </p:set>
                                    <p:animEffect transition="in" filter="fade">
                                      <p:cBhvr>
                                        <p:cTn id="12" dur="500"/>
                                        <p:tgtEl>
                                          <p:spTgt spid="1102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5726-DDF5-54EF-7A30-0FF74137442D}"/>
            </a:ext>
          </a:extLst>
        </p:cNvPr>
        <p:cNvGrpSpPr/>
        <p:nvPr/>
      </p:nvGrpSpPr>
      <p:grpSpPr>
        <a:xfrm>
          <a:off x="0" y="0"/>
          <a:ext cx="0" cy="0"/>
          <a:chOff x="0" y="0"/>
          <a:chExt cx="0" cy="0"/>
        </a:xfrm>
      </p:grpSpPr>
      <p:sp>
        <p:nvSpPr>
          <p:cNvPr id="1135618" name="Text Box 2">
            <a:extLst>
              <a:ext uri="{FF2B5EF4-FFF2-40B4-BE49-F238E27FC236}">
                <a16:creationId xmlns:a16="http://schemas.microsoft.com/office/drawing/2014/main" id="{EF7A1A7B-E570-C59B-7803-2D486A4309F6}"/>
              </a:ext>
            </a:extLst>
          </p:cNvPr>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pic>
        <p:nvPicPr>
          <p:cNvPr id="2" name="Immagine 1">
            <a:extLst>
              <a:ext uri="{FF2B5EF4-FFF2-40B4-BE49-F238E27FC236}">
                <a16:creationId xmlns:a16="http://schemas.microsoft.com/office/drawing/2014/main" id="{4C2364FB-8BA8-FBC3-6C2D-34C4D2131C68}"/>
              </a:ext>
            </a:extLst>
          </p:cNvPr>
          <p:cNvPicPr>
            <a:picLocks noChangeAspect="1"/>
          </p:cNvPicPr>
          <p:nvPr/>
        </p:nvPicPr>
        <p:blipFill>
          <a:blip r:embed="rId3" cstate="print"/>
          <a:stretch>
            <a:fillRect/>
          </a:stretch>
        </p:blipFill>
        <p:spPr>
          <a:xfrm>
            <a:off x="1190171" y="1310231"/>
            <a:ext cx="7823200" cy="5193429"/>
          </a:xfrm>
          <a:prstGeom prst="rect">
            <a:avLst/>
          </a:prstGeom>
        </p:spPr>
      </p:pic>
      <p:sp>
        <p:nvSpPr>
          <p:cNvPr id="15" name="CasellaDiTesto 14">
            <a:extLst>
              <a:ext uri="{FF2B5EF4-FFF2-40B4-BE49-F238E27FC236}">
                <a16:creationId xmlns:a16="http://schemas.microsoft.com/office/drawing/2014/main" id="{C7FBF1B6-65B4-0768-C339-6DB5F0AE4CA5}"/>
              </a:ext>
            </a:extLst>
          </p:cNvPr>
          <p:cNvSpPr txBox="1"/>
          <p:nvPr/>
        </p:nvSpPr>
        <p:spPr>
          <a:xfrm>
            <a:off x="4869302" y="4732643"/>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Oceanic Island Basalts</a:t>
            </a:r>
          </a:p>
        </p:txBody>
      </p:sp>
      <p:sp>
        <p:nvSpPr>
          <p:cNvPr id="16" name="CasellaDiTesto 15">
            <a:extLst>
              <a:ext uri="{FF2B5EF4-FFF2-40B4-BE49-F238E27FC236}">
                <a16:creationId xmlns:a16="http://schemas.microsoft.com/office/drawing/2014/main" id="{A83EF866-E0C2-0332-1326-6492740D88BF}"/>
              </a:ext>
            </a:extLst>
          </p:cNvPr>
          <p:cNvSpPr txBox="1"/>
          <p:nvPr/>
        </p:nvSpPr>
        <p:spPr>
          <a:xfrm>
            <a:off x="4869302" y="5122780"/>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Bulk Silicate Earth</a:t>
            </a:r>
          </a:p>
        </p:txBody>
      </p:sp>
      <p:sp>
        <p:nvSpPr>
          <p:cNvPr id="3" name="CasellaDiTesto 2">
            <a:extLst>
              <a:ext uri="{FF2B5EF4-FFF2-40B4-BE49-F238E27FC236}">
                <a16:creationId xmlns:a16="http://schemas.microsoft.com/office/drawing/2014/main" id="{A6CE11A8-A3A2-7695-CF10-B437BCBA5FE6}"/>
              </a:ext>
            </a:extLst>
          </p:cNvPr>
          <p:cNvSpPr txBox="1"/>
          <p:nvPr/>
        </p:nvSpPr>
        <p:spPr>
          <a:xfrm>
            <a:off x="6511017" y="684539"/>
            <a:ext cx="2502354"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cs typeface="Calibri" panose="020F0502020204030204" pitchFamily="34" charset="0"/>
              </a:rPr>
              <a:t>Pb Paradox</a:t>
            </a:r>
          </a:p>
        </p:txBody>
      </p:sp>
      <p:sp>
        <p:nvSpPr>
          <p:cNvPr id="4" name="Figura a mano libera 3">
            <a:extLst>
              <a:ext uri="{FF2B5EF4-FFF2-40B4-BE49-F238E27FC236}">
                <a16:creationId xmlns:a16="http://schemas.microsoft.com/office/drawing/2014/main" id="{E6635416-F969-0468-9E9F-BC8B90A8F144}"/>
              </a:ext>
            </a:extLst>
          </p:cNvPr>
          <p:cNvSpPr/>
          <p:nvPr/>
        </p:nvSpPr>
        <p:spPr bwMode="auto">
          <a:xfrm>
            <a:off x="4008660" y="4515465"/>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a:extLst>
              <a:ext uri="{FF2B5EF4-FFF2-40B4-BE49-F238E27FC236}">
                <a16:creationId xmlns:a16="http://schemas.microsoft.com/office/drawing/2014/main" id="{3B3C243C-2EDD-7E27-C664-8AACB4F63175}"/>
              </a:ext>
            </a:extLst>
          </p:cNvPr>
          <p:cNvSpPr/>
          <p:nvPr/>
        </p:nvSpPr>
        <p:spPr bwMode="auto">
          <a:xfrm>
            <a:off x="4484910" y="3908150"/>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Figura a mano libera 20">
            <a:extLst>
              <a:ext uri="{FF2B5EF4-FFF2-40B4-BE49-F238E27FC236}">
                <a16:creationId xmlns:a16="http://schemas.microsoft.com/office/drawing/2014/main" id="{E66893FB-70D1-6015-35BE-BADACFFBA1FF}"/>
              </a:ext>
            </a:extLst>
          </p:cNvPr>
          <p:cNvSpPr/>
          <p:nvPr/>
        </p:nvSpPr>
        <p:spPr bwMode="auto">
          <a:xfrm>
            <a:off x="5607258" y="2500241"/>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Text Box 4">
            <a:extLst>
              <a:ext uri="{FF2B5EF4-FFF2-40B4-BE49-F238E27FC236}">
                <a16:creationId xmlns:a16="http://schemas.microsoft.com/office/drawing/2014/main" id="{E3C94FDA-4559-6451-62F1-B47C39225205}"/>
              </a:ext>
            </a:extLst>
          </p:cNvPr>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8" name="Text Box 16">
            <a:extLst>
              <a:ext uri="{FF2B5EF4-FFF2-40B4-BE49-F238E27FC236}">
                <a16:creationId xmlns:a16="http://schemas.microsoft.com/office/drawing/2014/main" id="{44F50C2E-BCA3-1F4C-60AE-05A0CAE3D131}"/>
              </a:ext>
            </a:extLst>
          </p:cNvPr>
          <p:cNvSpPr txBox="1">
            <a:spLocks noChangeArrowheads="1"/>
          </p:cNvSpPr>
          <p:nvPr/>
        </p:nvSpPr>
        <p:spPr bwMode="auto">
          <a:xfrm>
            <a:off x="1147499" y="6031438"/>
            <a:ext cx="3197503" cy="523220"/>
          </a:xfrm>
          <a:prstGeom prst="rect">
            <a:avLst/>
          </a:prstGeom>
          <a:noFill/>
          <a:ln w="9525" algn="ctr">
            <a:noFill/>
            <a:miter lim="800000"/>
            <a:headEnd/>
            <a:tailEnd/>
          </a:ln>
          <a:effectLst/>
        </p:spPr>
        <p:txBody>
          <a:bodyPr wrap="square">
            <a:spAutoFit/>
          </a:bodyPr>
          <a:lstStyle/>
          <a:p>
            <a:pPr algn="l" eaLnBrk="0" hangingPunct="0">
              <a:defRPr/>
            </a:pPr>
            <a:r>
              <a:rPr lang="en-GB" sz="1400" dirty="0">
                <a:solidFill>
                  <a:schemeClr val="tx1"/>
                </a:solidFill>
                <a:effectLst/>
                <a:latin typeface="Calibri" pitchFamily="34" charset="0"/>
              </a:rPr>
              <a:t>Maltese and </a:t>
            </a:r>
            <a:r>
              <a:rPr lang="en-GB" sz="1400" dirty="0" err="1">
                <a:solidFill>
                  <a:schemeClr val="tx1"/>
                </a:solidFill>
                <a:effectLst/>
                <a:latin typeface="Calibri" pitchFamily="34" charset="0"/>
              </a:rPr>
              <a:t>Mezger</a:t>
            </a:r>
            <a:r>
              <a:rPr lang="en-GB" sz="1400" dirty="0">
                <a:solidFill>
                  <a:schemeClr val="tx1"/>
                </a:solidFill>
                <a:effectLst/>
                <a:latin typeface="Calibri" pitchFamily="34" charset="0"/>
              </a:rPr>
              <a:t>, 2020 (</a:t>
            </a:r>
            <a:r>
              <a:rPr lang="en-GB" sz="1400" dirty="0" err="1">
                <a:solidFill>
                  <a:schemeClr val="tx1"/>
                </a:solidFill>
                <a:effectLst/>
                <a:latin typeface="Calibri" pitchFamily="34" charset="0"/>
              </a:rPr>
              <a:t>Geochim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Cosmochim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Acta</a:t>
            </a:r>
            <a:r>
              <a:rPr lang="en-GB" sz="1400" dirty="0">
                <a:solidFill>
                  <a:schemeClr val="tx1"/>
                </a:solidFill>
                <a:effectLst/>
                <a:latin typeface="Calibri" pitchFamily="34" charset="0"/>
              </a:rPr>
              <a:t>, 271, 179-193)</a:t>
            </a:r>
          </a:p>
        </p:txBody>
      </p:sp>
      <p:sp>
        <p:nvSpPr>
          <p:cNvPr id="8" name="CasellaDiTesto 7">
            <a:extLst>
              <a:ext uri="{FF2B5EF4-FFF2-40B4-BE49-F238E27FC236}">
                <a16:creationId xmlns:a16="http://schemas.microsoft.com/office/drawing/2014/main" id="{D79B7B1B-C24D-0970-57F2-C6E6AAA5F25C}"/>
              </a:ext>
            </a:extLst>
          </p:cNvPr>
          <p:cNvSpPr txBox="1"/>
          <p:nvPr/>
        </p:nvSpPr>
        <p:spPr>
          <a:xfrm>
            <a:off x="6223909" y="1654430"/>
            <a:ext cx="2539091" cy="830997"/>
          </a:xfrm>
          <a:prstGeom prst="rect">
            <a:avLst/>
          </a:prstGeom>
          <a:noFill/>
        </p:spPr>
        <p:txBody>
          <a:bodyPr wrap="square" rtlCol="0">
            <a:spAutoFit/>
          </a:bodyPr>
          <a:lstStyle/>
          <a:p>
            <a:r>
              <a:rPr lang="en-GB" sz="1600" b="1" dirty="0">
                <a:solidFill>
                  <a:schemeClr val="tx1"/>
                </a:solidFill>
                <a:effectLst/>
                <a:latin typeface="Calibri" panose="020F0502020204030204" pitchFamily="34" charset="0"/>
                <a:cs typeface="Calibri" panose="020F0502020204030204" pitchFamily="34" charset="0"/>
              </a:rPr>
              <a:t>Both</a:t>
            </a:r>
            <a:r>
              <a:rPr lang="en-GB" sz="1200" b="1" dirty="0">
                <a:solidFill>
                  <a:schemeClr val="tx1"/>
                </a:solidFill>
                <a:effectLst/>
                <a:latin typeface="Calibri" panose="020F0502020204030204" pitchFamily="34" charset="0"/>
                <a:cs typeface="Calibri" panose="020F0502020204030204" pitchFamily="34" charset="0"/>
              </a:rPr>
              <a:t> </a:t>
            </a:r>
            <a:r>
              <a:rPr lang="en-GB" sz="1600" b="1" dirty="0">
                <a:solidFill>
                  <a:schemeClr val="tx1"/>
                </a:solidFill>
                <a:effectLst/>
                <a:latin typeface="Calibri" panose="020F0502020204030204" pitchFamily="34" charset="0"/>
                <a:cs typeface="Calibri" panose="020F0502020204030204" pitchFamily="34" charset="0"/>
              </a:rPr>
              <a:t>enriched</a:t>
            </a:r>
            <a:r>
              <a:rPr lang="en-GB" sz="1200" b="1" dirty="0">
                <a:solidFill>
                  <a:schemeClr val="tx1"/>
                </a:solidFill>
                <a:effectLst/>
                <a:latin typeface="Calibri" panose="020F0502020204030204" pitchFamily="34" charset="0"/>
                <a:cs typeface="Calibri" panose="020F0502020204030204" pitchFamily="34" charset="0"/>
              </a:rPr>
              <a:t> </a:t>
            </a:r>
            <a:r>
              <a:rPr lang="en-GB" sz="1600" b="1" dirty="0">
                <a:solidFill>
                  <a:schemeClr val="tx1"/>
                </a:solidFill>
                <a:effectLst/>
                <a:latin typeface="Calibri" panose="020F0502020204030204" pitchFamily="34" charset="0"/>
                <a:cs typeface="Calibri" panose="020F0502020204030204" pitchFamily="34" charset="0"/>
              </a:rPr>
              <a:t>and</a:t>
            </a:r>
            <a:r>
              <a:rPr lang="en-GB" sz="1200" b="1" dirty="0">
                <a:solidFill>
                  <a:schemeClr val="tx1"/>
                </a:solidFill>
                <a:effectLst/>
                <a:latin typeface="Calibri" panose="020F0502020204030204" pitchFamily="34" charset="0"/>
                <a:cs typeface="Calibri" panose="020F0502020204030204" pitchFamily="34" charset="0"/>
              </a:rPr>
              <a:t> </a:t>
            </a:r>
            <a:r>
              <a:rPr lang="en-GB" sz="1600" b="1" dirty="0">
                <a:solidFill>
                  <a:schemeClr val="tx1"/>
                </a:solidFill>
                <a:effectLst/>
                <a:latin typeface="Calibri" panose="020F0502020204030204" pitchFamily="34" charset="0"/>
                <a:cs typeface="Calibri" panose="020F0502020204030204" pitchFamily="34" charset="0"/>
              </a:rPr>
              <a:t>depleted Earth’s reservoirs plot to the right of the Geochron.</a:t>
            </a:r>
          </a:p>
        </p:txBody>
      </p:sp>
      <p:sp>
        <p:nvSpPr>
          <p:cNvPr id="12" name="Figura a mano libera: forma 11">
            <a:extLst>
              <a:ext uri="{FF2B5EF4-FFF2-40B4-BE49-F238E27FC236}">
                <a16:creationId xmlns:a16="http://schemas.microsoft.com/office/drawing/2014/main" id="{0B9A2418-6A80-8605-A681-EE19291EAD17}"/>
              </a:ext>
            </a:extLst>
          </p:cNvPr>
          <p:cNvSpPr/>
          <p:nvPr/>
        </p:nvSpPr>
        <p:spPr bwMode="auto">
          <a:xfrm>
            <a:off x="4443504" y="2661248"/>
            <a:ext cx="4205196" cy="1630573"/>
          </a:xfrm>
          <a:custGeom>
            <a:avLst/>
            <a:gdLst>
              <a:gd name="connsiteX0" fmla="*/ 1182596 w 4465786"/>
              <a:gd name="connsiteY0" fmla="*/ 1526829 h 1641428"/>
              <a:gd name="connsiteX1" fmla="*/ 4205196 w 4465786"/>
              <a:gd name="connsiteY1" fmla="*/ 498129 h 1641428"/>
              <a:gd name="connsiteX2" fmla="*/ 4205196 w 4465786"/>
              <a:gd name="connsiteY2" fmla="*/ 256829 h 1641428"/>
              <a:gd name="connsiteX3" fmla="*/ 3316196 w 4465786"/>
              <a:gd name="connsiteY3" fmla="*/ 28229 h 1641428"/>
              <a:gd name="connsiteX4" fmla="*/ 230096 w 4465786"/>
              <a:gd name="connsiteY4" fmla="*/ 942629 h 1641428"/>
              <a:gd name="connsiteX5" fmla="*/ 331696 w 4465786"/>
              <a:gd name="connsiteY5" fmla="*/ 1552229 h 1641428"/>
              <a:gd name="connsiteX6" fmla="*/ 1182596 w 4465786"/>
              <a:gd name="connsiteY6" fmla="*/ 1526829 h 1641428"/>
              <a:gd name="connsiteX0" fmla="*/ 1182596 w 4205196"/>
              <a:gd name="connsiteY0" fmla="*/ 1526829 h 1641428"/>
              <a:gd name="connsiteX1" fmla="*/ 4205196 w 4205196"/>
              <a:gd name="connsiteY1" fmla="*/ 498129 h 1641428"/>
              <a:gd name="connsiteX2" fmla="*/ 4205196 w 4205196"/>
              <a:gd name="connsiteY2" fmla="*/ 256829 h 1641428"/>
              <a:gd name="connsiteX3" fmla="*/ 3316196 w 4205196"/>
              <a:gd name="connsiteY3" fmla="*/ 28229 h 1641428"/>
              <a:gd name="connsiteX4" fmla="*/ 230096 w 4205196"/>
              <a:gd name="connsiteY4" fmla="*/ 942629 h 1641428"/>
              <a:gd name="connsiteX5" fmla="*/ 331696 w 4205196"/>
              <a:gd name="connsiteY5" fmla="*/ 1552229 h 1641428"/>
              <a:gd name="connsiteX6" fmla="*/ 1182596 w 4205196"/>
              <a:gd name="connsiteY6" fmla="*/ 1526829 h 1641428"/>
              <a:gd name="connsiteX0" fmla="*/ 1182596 w 4271048"/>
              <a:gd name="connsiteY0" fmla="*/ 1529751 h 1630573"/>
              <a:gd name="connsiteX1" fmla="*/ 4205196 w 4271048"/>
              <a:gd name="connsiteY1" fmla="*/ 716951 h 1630573"/>
              <a:gd name="connsiteX2" fmla="*/ 4205196 w 4271048"/>
              <a:gd name="connsiteY2" fmla="*/ 259751 h 1630573"/>
              <a:gd name="connsiteX3" fmla="*/ 3316196 w 4271048"/>
              <a:gd name="connsiteY3" fmla="*/ 31151 h 1630573"/>
              <a:gd name="connsiteX4" fmla="*/ 230096 w 4271048"/>
              <a:gd name="connsiteY4" fmla="*/ 945551 h 1630573"/>
              <a:gd name="connsiteX5" fmla="*/ 331696 w 4271048"/>
              <a:gd name="connsiteY5" fmla="*/ 1555151 h 1630573"/>
              <a:gd name="connsiteX6" fmla="*/ 1182596 w 4271048"/>
              <a:gd name="connsiteY6" fmla="*/ 1529751 h 1630573"/>
              <a:gd name="connsiteX0" fmla="*/ 1182596 w 4205196"/>
              <a:gd name="connsiteY0" fmla="*/ 1529751 h 1630573"/>
              <a:gd name="connsiteX1" fmla="*/ 4205196 w 4205196"/>
              <a:gd name="connsiteY1" fmla="*/ 716951 h 1630573"/>
              <a:gd name="connsiteX2" fmla="*/ 4205196 w 4205196"/>
              <a:gd name="connsiteY2" fmla="*/ 259751 h 1630573"/>
              <a:gd name="connsiteX3" fmla="*/ 3316196 w 4205196"/>
              <a:gd name="connsiteY3" fmla="*/ 31151 h 1630573"/>
              <a:gd name="connsiteX4" fmla="*/ 230096 w 4205196"/>
              <a:gd name="connsiteY4" fmla="*/ 945551 h 1630573"/>
              <a:gd name="connsiteX5" fmla="*/ 331696 w 4205196"/>
              <a:gd name="connsiteY5" fmla="*/ 1555151 h 1630573"/>
              <a:gd name="connsiteX6" fmla="*/ 1182596 w 4205196"/>
              <a:gd name="connsiteY6" fmla="*/ 1529751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5196" h="1630573">
                <a:moveTo>
                  <a:pt x="1182596" y="1529751"/>
                </a:moveTo>
                <a:cubicBezTo>
                  <a:pt x="1828179" y="1390051"/>
                  <a:pt x="3701429" y="928618"/>
                  <a:pt x="4205196" y="716951"/>
                </a:cubicBezTo>
                <a:lnTo>
                  <a:pt x="4205196" y="259751"/>
                </a:lnTo>
                <a:cubicBezTo>
                  <a:pt x="4057029" y="145451"/>
                  <a:pt x="3978713" y="-83149"/>
                  <a:pt x="3316196" y="31151"/>
                </a:cubicBezTo>
                <a:cubicBezTo>
                  <a:pt x="2653679" y="145451"/>
                  <a:pt x="727513" y="691551"/>
                  <a:pt x="230096" y="945551"/>
                </a:cubicBezTo>
                <a:cubicBezTo>
                  <a:pt x="-267321" y="1199551"/>
                  <a:pt x="172946" y="1459901"/>
                  <a:pt x="331696" y="1555151"/>
                </a:cubicBezTo>
                <a:cubicBezTo>
                  <a:pt x="490446" y="1650401"/>
                  <a:pt x="537013" y="1669451"/>
                  <a:pt x="1182596" y="1529751"/>
                </a:cubicBezTo>
                <a:close/>
              </a:path>
            </a:pathLst>
          </a:custGeom>
          <a:noFill/>
          <a:ln w="19050" cap="flat" cmpd="sng" algn="ctr">
            <a:solidFill>
              <a:srgbClr val="00B05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CasellaDiTesto 16">
            <a:extLst>
              <a:ext uri="{FF2B5EF4-FFF2-40B4-BE49-F238E27FC236}">
                <a16:creationId xmlns:a16="http://schemas.microsoft.com/office/drawing/2014/main" id="{154625C1-73CB-2484-E05F-56AC8A1B3746}"/>
              </a:ext>
            </a:extLst>
          </p:cNvPr>
          <p:cNvSpPr txBox="1"/>
          <p:nvPr/>
        </p:nvSpPr>
        <p:spPr>
          <a:xfrm>
            <a:off x="3252109" y="3064130"/>
            <a:ext cx="1650092" cy="461665"/>
          </a:xfrm>
          <a:prstGeom prst="rect">
            <a:avLst/>
          </a:prstGeom>
          <a:noFill/>
        </p:spPr>
        <p:txBody>
          <a:bodyPr wrap="square" rtlCol="0">
            <a:spAutoFit/>
          </a:bodyPr>
          <a:lstStyle/>
          <a:p>
            <a:r>
              <a:rPr lang="en-GB" sz="2400" b="1" dirty="0">
                <a:solidFill>
                  <a:srgbClr val="00B050"/>
                </a:solidFill>
                <a:effectLst/>
                <a:latin typeface="Calibri" panose="020F0502020204030204" pitchFamily="34" charset="0"/>
                <a:cs typeface="Calibri" panose="020F0502020204030204" pitchFamily="34" charset="0"/>
              </a:rPr>
              <a:t>MORB field</a:t>
            </a:r>
          </a:p>
        </p:txBody>
      </p:sp>
      <p:sp>
        <p:nvSpPr>
          <p:cNvPr id="18" name="Figura a mano libera: forma 17">
            <a:extLst>
              <a:ext uri="{FF2B5EF4-FFF2-40B4-BE49-F238E27FC236}">
                <a16:creationId xmlns:a16="http://schemas.microsoft.com/office/drawing/2014/main" id="{7E8AE527-BED4-109C-C047-509290E3F865}"/>
              </a:ext>
            </a:extLst>
          </p:cNvPr>
          <p:cNvSpPr/>
          <p:nvPr/>
        </p:nvSpPr>
        <p:spPr bwMode="auto">
          <a:xfrm>
            <a:off x="4405404" y="2414237"/>
            <a:ext cx="4268696" cy="2044734"/>
          </a:xfrm>
          <a:custGeom>
            <a:avLst/>
            <a:gdLst>
              <a:gd name="connsiteX0" fmla="*/ 1182596 w 4465786"/>
              <a:gd name="connsiteY0" fmla="*/ 1526829 h 1641428"/>
              <a:gd name="connsiteX1" fmla="*/ 4205196 w 4465786"/>
              <a:gd name="connsiteY1" fmla="*/ 498129 h 1641428"/>
              <a:gd name="connsiteX2" fmla="*/ 4205196 w 4465786"/>
              <a:gd name="connsiteY2" fmla="*/ 256829 h 1641428"/>
              <a:gd name="connsiteX3" fmla="*/ 3316196 w 4465786"/>
              <a:gd name="connsiteY3" fmla="*/ 28229 h 1641428"/>
              <a:gd name="connsiteX4" fmla="*/ 230096 w 4465786"/>
              <a:gd name="connsiteY4" fmla="*/ 942629 h 1641428"/>
              <a:gd name="connsiteX5" fmla="*/ 331696 w 4465786"/>
              <a:gd name="connsiteY5" fmla="*/ 1552229 h 1641428"/>
              <a:gd name="connsiteX6" fmla="*/ 1182596 w 4465786"/>
              <a:gd name="connsiteY6" fmla="*/ 1526829 h 1641428"/>
              <a:gd name="connsiteX0" fmla="*/ 1182596 w 4205196"/>
              <a:gd name="connsiteY0" fmla="*/ 1526829 h 1641428"/>
              <a:gd name="connsiteX1" fmla="*/ 4205196 w 4205196"/>
              <a:gd name="connsiteY1" fmla="*/ 498129 h 1641428"/>
              <a:gd name="connsiteX2" fmla="*/ 4205196 w 4205196"/>
              <a:gd name="connsiteY2" fmla="*/ 256829 h 1641428"/>
              <a:gd name="connsiteX3" fmla="*/ 3316196 w 4205196"/>
              <a:gd name="connsiteY3" fmla="*/ 28229 h 1641428"/>
              <a:gd name="connsiteX4" fmla="*/ 230096 w 4205196"/>
              <a:gd name="connsiteY4" fmla="*/ 942629 h 1641428"/>
              <a:gd name="connsiteX5" fmla="*/ 331696 w 4205196"/>
              <a:gd name="connsiteY5" fmla="*/ 1552229 h 1641428"/>
              <a:gd name="connsiteX6" fmla="*/ 1182596 w 4205196"/>
              <a:gd name="connsiteY6" fmla="*/ 1526829 h 1641428"/>
              <a:gd name="connsiteX0" fmla="*/ 1182596 w 4271048"/>
              <a:gd name="connsiteY0" fmla="*/ 1529751 h 1630573"/>
              <a:gd name="connsiteX1" fmla="*/ 4205196 w 4271048"/>
              <a:gd name="connsiteY1" fmla="*/ 716951 h 1630573"/>
              <a:gd name="connsiteX2" fmla="*/ 4205196 w 4271048"/>
              <a:gd name="connsiteY2" fmla="*/ 259751 h 1630573"/>
              <a:gd name="connsiteX3" fmla="*/ 3316196 w 4271048"/>
              <a:gd name="connsiteY3" fmla="*/ 31151 h 1630573"/>
              <a:gd name="connsiteX4" fmla="*/ 230096 w 4271048"/>
              <a:gd name="connsiteY4" fmla="*/ 945551 h 1630573"/>
              <a:gd name="connsiteX5" fmla="*/ 331696 w 4271048"/>
              <a:gd name="connsiteY5" fmla="*/ 1555151 h 1630573"/>
              <a:gd name="connsiteX6" fmla="*/ 1182596 w 4271048"/>
              <a:gd name="connsiteY6" fmla="*/ 1529751 h 1630573"/>
              <a:gd name="connsiteX0" fmla="*/ 1182596 w 4205196"/>
              <a:gd name="connsiteY0" fmla="*/ 1529751 h 1630573"/>
              <a:gd name="connsiteX1" fmla="*/ 4205196 w 4205196"/>
              <a:gd name="connsiteY1" fmla="*/ 716951 h 1630573"/>
              <a:gd name="connsiteX2" fmla="*/ 4205196 w 4205196"/>
              <a:gd name="connsiteY2" fmla="*/ 259751 h 1630573"/>
              <a:gd name="connsiteX3" fmla="*/ 3316196 w 4205196"/>
              <a:gd name="connsiteY3" fmla="*/ 31151 h 1630573"/>
              <a:gd name="connsiteX4" fmla="*/ 230096 w 4205196"/>
              <a:gd name="connsiteY4" fmla="*/ 945551 h 1630573"/>
              <a:gd name="connsiteX5" fmla="*/ 331696 w 4205196"/>
              <a:gd name="connsiteY5" fmla="*/ 1555151 h 1630573"/>
              <a:gd name="connsiteX6" fmla="*/ 1182596 w 4205196"/>
              <a:gd name="connsiteY6" fmla="*/ 1529751 h 1630573"/>
              <a:gd name="connsiteX0" fmla="*/ 1182596 w 4290183"/>
              <a:gd name="connsiteY0" fmla="*/ 1531847 h 1624622"/>
              <a:gd name="connsiteX1" fmla="*/ 4268696 w 4290183"/>
              <a:gd name="connsiteY1" fmla="*/ 853378 h 1624622"/>
              <a:gd name="connsiteX2" fmla="*/ 4205196 w 4290183"/>
              <a:gd name="connsiteY2" fmla="*/ 261847 h 1624622"/>
              <a:gd name="connsiteX3" fmla="*/ 3316196 w 4290183"/>
              <a:gd name="connsiteY3" fmla="*/ 33247 h 1624622"/>
              <a:gd name="connsiteX4" fmla="*/ 230096 w 4290183"/>
              <a:gd name="connsiteY4" fmla="*/ 947647 h 1624622"/>
              <a:gd name="connsiteX5" fmla="*/ 331696 w 4290183"/>
              <a:gd name="connsiteY5" fmla="*/ 1557247 h 1624622"/>
              <a:gd name="connsiteX6" fmla="*/ 1182596 w 4290183"/>
              <a:gd name="connsiteY6" fmla="*/ 1531847 h 1624622"/>
              <a:gd name="connsiteX0" fmla="*/ 1182596 w 4521787"/>
              <a:gd name="connsiteY0" fmla="*/ 1523259 h 1616034"/>
              <a:gd name="connsiteX1" fmla="*/ 4268696 w 4521787"/>
              <a:gd name="connsiteY1" fmla="*/ 844790 h 1616034"/>
              <a:gd name="connsiteX2" fmla="*/ 4230596 w 4521787"/>
              <a:gd name="connsiteY2" fmla="*/ 310830 h 1616034"/>
              <a:gd name="connsiteX3" fmla="*/ 3316196 w 4521787"/>
              <a:gd name="connsiteY3" fmla="*/ 24659 h 1616034"/>
              <a:gd name="connsiteX4" fmla="*/ 230096 w 4521787"/>
              <a:gd name="connsiteY4" fmla="*/ 939059 h 1616034"/>
              <a:gd name="connsiteX5" fmla="*/ 331696 w 4521787"/>
              <a:gd name="connsiteY5" fmla="*/ 1548659 h 1616034"/>
              <a:gd name="connsiteX6" fmla="*/ 1182596 w 4521787"/>
              <a:gd name="connsiteY6" fmla="*/ 1523259 h 1616034"/>
              <a:gd name="connsiteX0" fmla="*/ 1182596 w 4521787"/>
              <a:gd name="connsiteY0" fmla="*/ 1498721 h 1591496"/>
              <a:gd name="connsiteX1" fmla="*/ 4268696 w 4521787"/>
              <a:gd name="connsiteY1" fmla="*/ 820252 h 1591496"/>
              <a:gd name="connsiteX2" fmla="*/ 4230596 w 4521787"/>
              <a:gd name="connsiteY2" fmla="*/ 286292 h 1591496"/>
              <a:gd name="connsiteX3" fmla="*/ 3316196 w 4521787"/>
              <a:gd name="connsiteY3" fmla="*/ 121 h 1591496"/>
              <a:gd name="connsiteX4" fmla="*/ 230096 w 4521787"/>
              <a:gd name="connsiteY4" fmla="*/ 914521 h 1591496"/>
              <a:gd name="connsiteX5" fmla="*/ 331696 w 4521787"/>
              <a:gd name="connsiteY5" fmla="*/ 1524121 h 1591496"/>
              <a:gd name="connsiteX6" fmla="*/ 1182596 w 4521787"/>
              <a:gd name="connsiteY6" fmla="*/ 1498721 h 1591496"/>
              <a:gd name="connsiteX0" fmla="*/ 1182596 w 4268696"/>
              <a:gd name="connsiteY0" fmla="*/ 1498721 h 1591496"/>
              <a:gd name="connsiteX1" fmla="*/ 4268696 w 4268696"/>
              <a:gd name="connsiteY1" fmla="*/ 820252 h 1591496"/>
              <a:gd name="connsiteX2" fmla="*/ 4230596 w 4268696"/>
              <a:gd name="connsiteY2" fmla="*/ 286292 h 1591496"/>
              <a:gd name="connsiteX3" fmla="*/ 3316196 w 4268696"/>
              <a:gd name="connsiteY3" fmla="*/ 121 h 1591496"/>
              <a:gd name="connsiteX4" fmla="*/ 230096 w 4268696"/>
              <a:gd name="connsiteY4" fmla="*/ 914521 h 1591496"/>
              <a:gd name="connsiteX5" fmla="*/ 331696 w 4268696"/>
              <a:gd name="connsiteY5" fmla="*/ 1524121 h 1591496"/>
              <a:gd name="connsiteX6" fmla="*/ 1182596 w 4268696"/>
              <a:gd name="connsiteY6" fmla="*/ 1498721 h 1591496"/>
              <a:gd name="connsiteX0" fmla="*/ 1182596 w 4309075"/>
              <a:gd name="connsiteY0" fmla="*/ 1345235 h 1438010"/>
              <a:gd name="connsiteX1" fmla="*/ 4268696 w 4309075"/>
              <a:gd name="connsiteY1" fmla="*/ 666766 h 1438010"/>
              <a:gd name="connsiteX2" fmla="*/ 4230596 w 4309075"/>
              <a:gd name="connsiteY2" fmla="*/ 132806 h 1438010"/>
              <a:gd name="connsiteX3" fmla="*/ 3316196 w 4309075"/>
              <a:gd name="connsiteY3" fmla="*/ 156 h 1438010"/>
              <a:gd name="connsiteX4" fmla="*/ 230096 w 4309075"/>
              <a:gd name="connsiteY4" fmla="*/ 761035 h 1438010"/>
              <a:gd name="connsiteX5" fmla="*/ 331696 w 4309075"/>
              <a:gd name="connsiteY5" fmla="*/ 1370635 h 1438010"/>
              <a:gd name="connsiteX6" fmla="*/ 1182596 w 4309075"/>
              <a:gd name="connsiteY6" fmla="*/ 1345235 h 1438010"/>
              <a:gd name="connsiteX0" fmla="*/ 1182596 w 4521787"/>
              <a:gd name="connsiteY0" fmla="*/ 1464377 h 1557152"/>
              <a:gd name="connsiteX1" fmla="*/ 4268696 w 4521787"/>
              <a:gd name="connsiteY1" fmla="*/ 785908 h 1557152"/>
              <a:gd name="connsiteX2" fmla="*/ 4230596 w 4521787"/>
              <a:gd name="connsiteY2" fmla="*/ 69642 h 1557152"/>
              <a:gd name="connsiteX3" fmla="*/ 3316196 w 4521787"/>
              <a:gd name="connsiteY3" fmla="*/ 119298 h 1557152"/>
              <a:gd name="connsiteX4" fmla="*/ 230096 w 4521787"/>
              <a:gd name="connsiteY4" fmla="*/ 880177 h 1557152"/>
              <a:gd name="connsiteX5" fmla="*/ 331696 w 4521787"/>
              <a:gd name="connsiteY5" fmla="*/ 1489777 h 1557152"/>
              <a:gd name="connsiteX6" fmla="*/ 1182596 w 4521787"/>
              <a:gd name="connsiteY6" fmla="*/ 1464377 h 1557152"/>
              <a:gd name="connsiteX0" fmla="*/ 1182596 w 4268696"/>
              <a:gd name="connsiteY0" fmla="*/ 1464377 h 1557152"/>
              <a:gd name="connsiteX1" fmla="*/ 4268696 w 4268696"/>
              <a:gd name="connsiteY1" fmla="*/ 785908 h 1557152"/>
              <a:gd name="connsiteX2" fmla="*/ 4230596 w 4268696"/>
              <a:gd name="connsiteY2" fmla="*/ 69642 h 1557152"/>
              <a:gd name="connsiteX3" fmla="*/ 3316196 w 4268696"/>
              <a:gd name="connsiteY3" fmla="*/ 119298 h 1557152"/>
              <a:gd name="connsiteX4" fmla="*/ 230096 w 4268696"/>
              <a:gd name="connsiteY4" fmla="*/ 880177 h 1557152"/>
              <a:gd name="connsiteX5" fmla="*/ 331696 w 4268696"/>
              <a:gd name="connsiteY5" fmla="*/ 1489777 h 1557152"/>
              <a:gd name="connsiteX6" fmla="*/ 1182596 w 4268696"/>
              <a:gd name="connsiteY6" fmla="*/ 1464377 h 1557152"/>
              <a:gd name="connsiteX0" fmla="*/ 1182596 w 4494029"/>
              <a:gd name="connsiteY0" fmla="*/ 1452057 h 1544832"/>
              <a:gd name="connsiteX1" fmla="*/ 4268696 w 4494029"/>
              <a:gd name="connsiteY1" fmla="*/ 773588 h 1544832"/>
              <a:gd name="connsiteX2" fmla="*/ 4255996 w 4494029"/>
              <a:gd name="connsiteY2" fmla="*/ 76512 h 1544832"/>
              <a:gd name="connsiteX3" fmla="*/ 3316196 w 4494029"/>
              <a:gd name="connsiteY3" fmla="*/ 106978 h 1544832"/>
              <a:gd name="connsiteX4" fmla="*/ 230096 w 4494029"/>
              <a:gd name="connsiteY4" fmla="*/ 867857 h 1544832"/>
              <a:gd name="connsiteX5" fmla="*/ 331696 w 4494029"/>
              <a:gd name="connsiteY5" fmla="*/ 1477457 h 1544832"/>
              <a:gd name="connsiteX6" fmla="*/ 1182596 w 4494029"/>
              <a:gd name="connsiteY6" fmla="*/ 1452057 h 1544832"/>
              <a:gd name="connsiteX0" fmla="*/ 1182596 w 4268696"/>
              <a:gd name="connsiteY0" fmla="*/ 1452057 h 1544832"/>
              <a:gd name="connsiteX1" fmla="*/ 4268696 w 4268696"/>
              <a:gd name="connsiteY1" fmla="*/ 773588 h 1544832"/>
              <a:gd name="connsiteX2" fmla="*/ 4255996 w 4268696"/>
              <a:gd name="connsiteY2" fmla="*/ 76512 h 1544832"/>
              <a:gd name="connsiteX3" fmla="*/ 3316196 w 4268696"/>
              <a:gd name="connsiteY3" fmla="*/ 106978 h 1544832"/>
              <a:gd name="connsiteX4" fmla="*/ 230096 w 4268696"/>
              <a:gd name="connsiteY4" fmla="*/ 867857 h 1544832"/>
              <a:gd name="connsiteX5" fmla="*/ 331696 w 4268696"/>
              <a:gd name="connsiteY5" fmla="*/ 1477457 h 1544832"/>
              <a:gd name="connsiteX6" fmla="*/ 1182596 w 4268696"/>
              <a:gd name="connsiteY6" fmla="*/ 1452057 h 15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696" h="1544832">
                <a:moveTo>
                  <a:pt x="1182596" y="1452057"/>
                </a:moveTo>
                <a:cubicBezTo>
                  <a:pt x="1838763" y="1334746"/>
                  <a:pt x="3756463" y="1002846"/>
                  <a:pt x="4268696" y="773588"/>
                </a:cubicBezTo>
                <a:lnTo>
                  <a:pt x="4255996" y="76512"/>
                </a:lnTo>
                <a:cubicBezTo>
                  <a:pt x="4097246" y="-34590"/>
                  <a:pt x="3987179" y="-24913"/>
                  <a:pt x="3316196" y="106978"/>
                </a:cubicBezTo>
                <a:cubicBezTo>
                  <a:pt x="2645213" y="238869"/>
                  <a:pt x="727513" y="613857"/>
                  <a:pt x="230096" y="867857"/>
                </a:cubicBezTo>
                <a:cubicBezTo>
                  <a:pt x="-267321" y="1121857"/>
                  <a:pt x="172946" y="1382207"/>
                  <a:pt x="331696" y="1477457"/>
                </a:cubicBezTo>
                <a:cubicBezTo>
                  <a:pt x="490446" y="1572707"/>
                  <a:pt x="526429" y="1569369"/>
                  <a:pt x="1182596" y="1452057"/>
                </a:cubicBezTo>
                <a:close/>
              </a:path>
            </a:pathLst>
          </a:custGeom>
          <a:noFill/>
          <a:ln w="19050" cap="flat" cmpd="sng" algn="ctr">
            <a:solidFill>
              <a:srgbClr val="FFC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CasellaDiTesto 34">
            <a:extLst>
              <a:ext uri="{FF2B5EF4-FFF2-40B4-BE49-F238E27FC236}">
                <a16:creationId xmlns:a16="http://schemas.microsoft.com/office/drawing/2014/main" id="{28D27013-8FAC-2679-CAD6-2190F562327E}"/>
              </a:ext>
            </a:extLst>
          </p:cNvPr>
          <p:cNvSpPr txBox="1"/>
          <p:nvPr/>
        </p:nvSpPr>
        <p:spPr>
          <a:xfrm>
            <a:off x="2833009" y="3584830"/>
            <a:ext cx="1650092" cy="461665"/>
          </a:xfrm>
          <a:prstGeom prst="rect">
            <a:avLst/>
          </a:prstGeom>
          <a:noFill/>
        </p:spPr>
        <p:txBody>
          <a:bodyPr wrap="square" rtlCol="0">
            <a:spAutoFit/>
          </a:bodyPr>
          <a:lstStyle/>
          <a:p>
            <a:r>
              <a:rPr lang="en-GB" sz="2400" b="1" dirty="0">
                <a:solidFill>
                  <a:srgbClr val="FFC000"/>
                </a:solidFill>
                <a:effectLst/>
                <a:latin typeface="Calibri" panose="020F0502020204030204" pitchFamily="34" charset="0"/>
                <a:cs typeface="Calibri" panose="020F0502020204030204" pitchFamily="34" charset="0"/>
              </a:rPr>
              <a:t>OIB field</a:t>
            </a:r>
          </a:p>
        </p:txBody>
      </p:sp>
      <p:sp>
        <p:nvSpPr>
          <p:cNvPr id="20" name="Figura a mano libera 19">
            <a:extLst>
              <a:ext uri="{FF2B5EF4-FFF2-40B4-BE49-F238E27FC236}">
                <a16:creationId xmlns:a16="http://schemas.microsoft.com/office/drawing/2014/main" id="{56685B6A-39B3-05A3-571D-1BA514B7E449}"/>
              </a:ext>
            </a:extLst>
          </p:cNvPr>
          <p:cNvSpPr/>
          <p:nvPr/>
        </p:nvSpPr>
        <p:spPr bwMode="auto">
          <a:xfrm>
            <a:off x="5065698" y="3153652"/>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Rettangolo con angoli arrotondati 4">
            <a:extLst>
              <a:ext uri="{FF2B5EF4-FFF2-40B4-BE49-F238E27FC236}">
                <a16:creationId xmlns:a16="http://schemas.microsoft.com/office/drawing/2014/main" id="{3D78F08B-2B78-C7B7-55AB-A18082DBA3E8}"/>
              </a:ext>
            </a:extLst>
          </p:cNvPr>
          <p:cNvSpPr/>
          <p:nvPr/>
        </p:nvSpPr>
        <p:spPr bwMode="auto">
          <a:xfrm>
            <a:off x="5775960" y="5097780"/>
            <a:ext cx="2552700" cy="39624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forma 5">
            <a:extLst>
              <a:ext uri="{FF2B5EF4-FFF2-40B4-BE49-F238E27FC236}">
                <a16:creationId xmlns:a16="http://schemas.microsoft.com/office/drawing/2014/main" id="{EDD7FB72-C3F1-01EB-618F-470128F7F44B}"/>
              </a:ext>
            </a:extLst>
          </p:cNvPr>
          <p:cNvSpPr/>
          <p:nvPr/>
        </p:nvSpPr>
        <p:spPr bwMode="auto">
          <a:xfrm>
            <a:off x="4293745" y="2913294"/>
            <a:ext cx="2744646" cy="2260930"/>
          </a:xfrm>
          <a:custGeom>
            <a:avLst/>
            <a:gdLst>
              <a:gd name="connsiteX0" fmla="*/ 1182596 w 4465786"/>
              <a:gd name="connsiteY0" fmla="*/ 1526829 h 1641428"/>
              <a:gd name="connsiteX1" fmla="*/ 4205196 w 4465786"/>
              <a:gd name="connsiteY1" fmla="*/ 498129 h 1641428"/>
              <a:gd name="connsiteX2" fmla="*/ 4205196 w 4465786"/>
              <a:gd name="connsiteY2" fmla="*/ 256829 h 1641428"/>
              <a:gd name="connsiteX3" fmla="*/ 3316196 w 4465786"/>
              <a:gd name="connsiteY3" fmla="*/ 28229 h 1641428"/>
              <a:gd name="connsiteX4" fmla="*/ 230096 w 4465786"/>
              <a:gd name="connsiteY4" fmla="*/ 942629 h 1641428"/>
              <a:gd name="connsiteX5" fmla="*/ 331696 w 4465786"/>
              <a:gd name="connsiteY5" fmla="*/ 1552229 h 1641428"/>
              <a:gd name="connsiteX6" fmla="*/ 1182596 w 4465786"/>
              <a:gd name="connsiteY6" fmla="*/ 1526829 h 1641428"/>
              <a:gd name="connsiteX0" fmla="*/ 1182596 w 4205196"/>
              <a:gd name="connsiteY0" fmla="*/ 1526829 h 1641428"/>
              <a:gd name="connsiteX1" fmla="*/ 4205196 w 4205196"/>
              <a:gd name="connsiteY1" fmla="*/ 498129 h 1641428"/>
              <a:gd name="connsiteX2" fmla="*/ 4205196 w 4205196"/>
              <a:gd name="connsiteY2" fmla="*/ 256829 h 1641428"/>
              <a:gd name="connsiteX3" fmla="*/ 3316196 w 4205196"/>
              <a:gd name="connsiteY3" fmla="*/ 28229 h 1641428"/>
              <a:gd name="connsiteX4" fmla="*/ 230096 w 4205196"/>
              <a:gd name="connsiteY4" fmla="*/ 942629 h 1641428"/>
              <a:gd name="connsiteX5" fmla="*/ 331696 w 4205196"/>
              <a:gd name="connsiteY5" fmla="*/ 1552229 h 1641428"/>
              <a:gd name="connsiteX6" fmla="*/ 1182596 w 4205196"/>
              <a:gd name="connsiteY6" fmla="*/ 1526829 h 1641428"/>
              <a:gd name="connsiteX0" fmla="*/ 1182596 w 4271048"/>
              <a:gd name="connsiteY0" fmla="*/ 1529751 h 1630573"/>
              <a:gd name="connsiteX1" fmla="*/ 4205196 w 4271048"/>
              <a:gd name="connsiteY1" fmla="*/ 716951 h 1630573"/>
              <a:gd name="connsiteX2" fmla="*/ 4205196 w 4271048"/>
              <a:gd name="connsiteY2" fmla="*/ 259751 h 1630573"/>
              <a:gd name="connsiteX3" fmla="*/ 3316196 w 4271048"/>
              <a:gd name="connsiteY3" fmla="*/ 31151 h 1630573"/>
              <a:gd name="connsiteX4" fmla="*/ 230096 w 4271048"/>
              <a:gd name="connsiteY4" fmla="*/ 945551 h 1630573"/>
              <a:gd name="connsiteX5" fmla="*/ 331696 w 4271048"/>
              <a:gd name="connsiteY5" fmla="*/ 1555151 h 1630573"/>
              <a:gd name="connsiteX6" fmla="*/ 1182596 w 4271048"/>
              <a:gd name="connsiteY6" fmla="*/ 1529751 h 1630573"/>
              <a:gd name="connsiteX0" fmla="*/ 1182596 w 4205196"/>
              <a:gd name="connsiteY0" fmla="*/ 1529751 h 1630573"/>
              <a:gd name="connsiteX1" fmla="*/ 4205196 w 4205196"/>
              <a:gd name="connsiteY1" fmla="*/ 716951 h 1630573"/>
              <a:gd name="connsiteX2" fmla="*/ 4205196 w 4205196"/>
              <a:gd name="connsiteY2" fmla="*/ 259751 h 1630573"/>
              <a:gd name="connsiteX3" fmla="*/ 3316196 w 4205196"/>
              <a:gd name="connsiteY3" fmla="*/ 31151 h 1630573"/>
              <a:gd name="connsiteX4" fmla="*/ 230096 w 4205196"/>
              <a:gd name="connsiteY4" fmla="*/ 945551 h 1630573"/>
              <a:gd name="connsiteX5" fmla="*/ 331696 w 4205196"/>
              <a:gd name="connsiteY5" fmla="*/ 1555151 h 1630573"/>
              <a:gd name="connsiteX6" fmla="*/ 1182596 w 4205196"/>
              <a:gd name="connsiteY6" fmla="*/ 1529751 h 1630573"/>
              <a:gd name="connsiteX0" fmla="*/ 1182596 w 4290183"/>
              <a:gd name="connsiteY0" fmla="*/ 1531847 h 1624622"/>
              <a:gd name="connsiteX1" fmla="*/ 4268696 w 4290183"/>
              <a:gd name="connsiteY1" fmla="*/ 853378 h 1624622"/>
              <a:gd name="connsiteX2" fmla="*/ 4205196 w 4290183"/>
              <a:gd name="connsiteY2" fmla="*/ 261847 h 1624622"/>
              <a:gd name="connsiteX3" fmla="*/ 3316196 w 4290183"/>
              <a:gd name="connsiteY3" fmla="*/ 33247 h 1624622"/>
              <a:gd name="connsiteX4" fmla="*/ 230096 w 4290183"/>
              <a:gd name="connsiteY4" fmla="*/ 947647 h 1624622"/>
              <a:gd name="connsiteX5" fmla="*/ 331696 w 4290183"/>
              <a:gd name="connsiteY5" fmla="*/ 1557247 h 1624622"/>
              <a:gd name="connsiteX6" fmla="*/ 1182596 w 4290183"/>
              <a:gd name="connsiteY6" fmla="*/ 1531847 h 1624622"/>
              <a:gd name="connsiteX0" fmla="*/ 1182596 w 4521787"/>
              <a:gd name="connsiteY0" fmla="*/ 1523259 h 1616034"/>
              <a:gd name="connsiteX1" fmla="*/ 4268696 w 4521787"/>
              <a:gd name="connsiteY1" fmla="*/ 844790 h 1616034"/>
              <a:gd name="connsiteX2" fmla="*/ 4230596 w 4521787"/>
              <a:gd name="connsiteY2" fmla="*/ 310830 h 1616034"/>
              <a:gd name="connsiteX3" fmla="*/ 3316196 w 4521787"/>
              <a:gd name="connsiteY3" fmla="*/ 24659 h 1616034"/>
              <a:gd name="connsiteX4" fmla="*/ 230096 w 4521787"/>
              <a:gd name="connsiteY4" fmla="*/ 939059 h 1616034"/>
              <a:gd name="connsiteX5" fmla="*/ 331696 w 4521787"/>
              <a:gd name="connsiteY5" fmla="*/ 1548659 h 1616034"/>
              <a:gd name="connsiteX6" fmla="*/ 1182596 w 4521787"/>
              <a:gd name="connsiteY6" fmla="*/ 1523259 h 1616034"/>
              <a:gd name="connsiteX0" fmla="*/ 1182596 w 4521787"/>
              <a:gd name="connsiteY0" fmla="*/ 1498721 h 1591496"/>
              <a:gd name="connsiteX1" fmla="*/ 4268696 w 4521787"/>
              <a:gd name="connsiteY1" fmla="*/ 820252 h 1591496"/>
              <a:gd name="connsiteX2" fmla="*/ 4230596 w 4521787"/>
              <a:gd name="connsiteY2" fmla="*/ 286292 h 1591496"/>
              <a:gd name="connsiteX3" fmla="*/ 3316196 w 4521787"/>
              <a:gd name="connsiteY3" fmla="*/ 121 h 1591496"/>
              <a:gd name="connsiteX4" fmla="*/ 230096 w 4521787"/>
              <a:gd name="connsiteY4" fmla="*/ 914521 h 1591496"/>
              <a:gd name="connsiteX5" fmla="*/ 331696 w 4521787"/>
              <a:gd name="connsiteY5" fmla="*/ 1524121 h 1591496"/>
              <a:gd name="connsiteX6" fmla="*/ 1182596 w 4521787"/>
              <a:gd name="connsiteY6" fmla="*/ 1498721 h 1591496"/>
              <a:gd name="connsiteX0" fmla="*/ 1182596 w 4268696"/>
              <a:gd name="connsiteY0" fmla="*/ 1498721 h 1591496"/>
              <a:gd name="connsiteX1" fmla="*/ 4268696 w 4268696"/>
              <a:gd name="connsiteY1" fmla="*/ 820252 h 1591496"/>
              <a:gd name="connsiteX2" fmla="*/ 4230596 w 4268696"/>
              <a:gd name="connsiteY2" fmla="*/ 286292 h 1591496"/>
              <a:gd name="connsiteX3" fmla="*/ 3316196 w 4268696"/>
              <a:gd name="connsiteY3" fmla="*/ 121 h 1591496"/>
              <a:gd name="connsiteX4" fmla="*/ 230096 w 4268696"/>
              <a:gd name="connsiteY4" fmla="*/ 914521 h 1591496"/>
              <a:gd name="connsiteX5" fmla="*/ 331696 w 4268696"/>
              <a:gd name="connsiteY5" fmla="*/ 1524121 h 1591496"/>
              <a:gd name="connsiteX6" fmla="*/ 1182596 w 4268696"/>
              <a:gd name="connsiteY6" fmla="*/ 1498721 h 1591496"/>
              <a:gd name="connsiteX0" fmla="*/ 1182596 w 4309075"/>
              <a:gd name="connsiteY0" fmla="*/ 1345235 h 1438010"/>
              <a:gd name="connsiteX1" fmla="*/ 4268696 w 4309075"/>
              <a:gd name="connsiteY1" fmla="*/ 666766 h 1438010"/>
              <a:gd name="connsiteX2" fmla="*/ 4230596 w 4309075"/>
              <a:gd name="connsiteY2" fmla="*/ 132806 h 1438010"/>
              <a:gd name="connsiteX3" fmla="*/ 3316196 w 4309075"/>
              <a:gd name="connsiteY3" fmla="*/ 156 h 1438010"/>
              <a:gd name="connsiteX4" fmla="*/ 230096 w 4309075"/>
              <a:gd name="connsiteY4" fmla="*/ 761035 h 1438010"/>
              <a:gd name="connsiteX5" fmla="*/ 331696 w 4309075"/>
              <a:gd name="connsiteY5" fmla="*/ 1370635 h 1438010"/>
              <a:gd name="connsiteX6" fmla="*/ 1182596 w 4309075"/>
              <a:gd name="connsiteY6" fmla="*/ 1345235 h 1438010"/>
              <a:gd name="connsiteX0" fmla="*/ 1182596 w 4521787"/>
              <a:gd name="connsiteY0" fmla="*/ 1464377 h 1557152"/>
              <a:gd name="connsiteX1" fmla="*/ 4268696 w 4521787"/>
              <a:gd name="connsiteY1" fmla="*/ 785908 h 1557152"/>
              <a:gd name="connsiteX2" fmla="*/ 4230596 w 4521787"/>
              <a:gd name="connsiteY2" fmla="*/ 69642 h 1557152"/>
              <a:gd name="connsiteX3" fmla="*/ 3316196 w 4521787"/>
              <a:gd name="connsiteY3" fmla="*/ 119298 h 1557152"/>
              <a:gd name="connsiteX4" fmla="*/ 230096 w 4521787"/>
              <a:gd name="connsiteY4" fmla="*/ 880177 h 1557152"/>
              <a:gd name="connsiteX5" fmla="*/ 331696 w 4521787"/>
              <a:gd name="connsiteY5" fmla="*/ 1489777 h 1557152"/>
              <a:gd name="connsiteX6" fmla="*/ 1182596 w 4521787"/>
              <a:gd name="connsiteY6" fmla="*/ 1464377 h 1557152"/>
              <a:gd name="connsiteX0" fmla="*/ 1182596 w 4268696"/>
              <a:gd name="connsiteY0" fmla="*/ 1464377 h 1557152"/>
              <a:gd name="connsiteX1" fmla="*/ 4268696 w 4268696"/>
              <a:gd name="connsiteY1" fmla="*/ 785908 h 1557152"/>
              <a:gd name="connsiteX2" fmla="*/ 4230596 w 4268696"/>
              <a:gd name="connsiteY2" fmla="*/ 69642 h 1557152"/>
              <a:gd name="connsiteX3" fmla="*/ 3316196 w 4268696"/>
              <a:gd name="connsiteY3" fmla="*/ 119298 h 1557152"/>
              <a:gd name="connsiteX4" fmla="*/ 230096 w 4268696"/>
              <a:gd name="connsiteY4" fmla="*/ 880177 h 1557152"/>
              <a:gd name="connsiteX5" fmla="*/ 331696 w 4268696"/>
              <a:gd name="connsiteY5" fmla="*/ 1489777 h 1557152"/>
              <a:gd name="connsiteX6" fmla="*/ 1182596 w 4268696"/>
              <a:gd name="connsiteY6" fmla="*/ 1464377 h 1557152"/>
              <a:gd name="connsiteX0" fmla="*/ 1182596 w 4494029"/>
              <a:gd name="connsiteY0" fmla="*/ 1452057 h 1544832"/>
              <a:gd name="connsiteX1" fmla="*/ 4268696 w 4494029"/>
              <a:gd name="connsiteY1" fmla="*/ 773588 h 1544832"/>
              <a:gd name="connsiteX2" fmla="*/ 4255996 w 4494029"/>
              <a:gd name="connsiteY2" fmla="*/ 76512 h 1544832"/>
              <a:gd name="connsiteX3" fmla="*/ 3316196 w 4494029"/>
              <a:gd name="connsiteY3" fmla="*/ 106978 h 1544832"/>
              <a:gd name="connsiteX4" fmla="*/ 230096 w 4494029"/>
              <a:gd name="connsiteY4" fmla="*/ 867857 h 1544832"/>
              <a:gd name="connsiteX5" fmla="*/ 331696 w 4494029"/>
              <a:gd name="connsiteY5" fmla="*/ 1477457 h 1544832"/>
              <a:gd name="connsiteX6" fmla="*/ 1182596 w 4494029"/>
              <a:gd name="connsiteY6" fmla="*/ 1452057 h 1544832"/>
              <a:gd name="connsiteX0" fmla="*/ 1182596 w 4268696"/>
              <a:gd name="connsiteY0" fmla="*/ 1452057 h 1544832"/>
              <a:gd name="connsiteX1" fmla="*/ 4268696 w 4268696"/>
              <a:gd name="connsiteY1" fmla="*/ 773588 h 1544832"/>
              <a:gd name="connsiteX2" fmla="*/ 4255996 w 4268696"/>
              <a:gd name="connsiteY2" fmla="*/ 76512 h 1544832"/>
              <a:gd name="connsiteX3" fmla="*/ 3316196 w 4268696"/>
              <a:gd name="connsiteY3" fmla="*/ 106978 h 1544832"/>
              <a:gd name="connsiteX4" fmla="*/ 230096 w 4268696"/>
              <a:gd name="connsiteY4" fmla="*/ 867857 h 1544832"/>
              <a:gd name="connsiteX5" fmla="*/ 331696 w 4268696"/>
              <a:gd name="connsiteY5" fmla="*/ 1477457 h 1544832"/>
              <a:gd name="connsiteX6" fmla="*/ 1182596 w 4268696"/>
              <a:gd name="connsiteY6" fmla="*/ 1452057 h 1544832"/>
              <a:gd name="connsiteX0" fmla="*/ 1182596 w 4268696"/>
              <a:gd name="connsiteY0" fmla="*/ 1780250 h 1873025"/>
              <a:gd name="connsiteX1" fmla="*/ 4268696 w 4268696"/>
              <a:gd name="connsiteY1" fmla="*/ 1101781 h 1873025"/>
              <a:gd name="connsiteX2" fmla="*/ 4255996 w 4268696"/>
              <a:gd name="connsiteY2" fmla="*/ 404705 h 1873025"/>
              <a:gd name="connsiteX3" fmla="*/ 1639796 w 4268696"/>
              <a:gd name="connsiteY3" fmla="*/ 26421 h 1873025"/>
              <a:gd name="connsiteX4" fmla="*/ 230096 w 4268696"/>
              <a:gd name="connsiteY4" fmla="*/ 1196050 h 1873025"/>
              <a:gd name="connsiteX5" fmla="*/ 331696 w 4268696"/>
              <a:gd name="connsiteY5" fmla="*/ 1805650 h 1873025"/>
              <a:gd name="connsiteX6" fmla="*/ 1182596 w 4268696"/>
              <a:gd name="connsiteY6" fmla="*/ 1780250 h 1873025"/>
              <a:gd name="connsiteX0" fmla="*/ 1182596 w 4268696"/>
              <a:gd name="connsiteY0" fmla="*/ 1753829 h 1846604"/>
              <a:gd name="connsiteX1" fmla="*/ 4268696 w 4268696"/>
              <a:gd name="connsiteY1" fmla="*/ 1075360 h 1846604"/>
              <a:gd name="connsiteX2" fmla="*/ 1639796 w 4268696"/>
              <a:gd name="connsiteY2" fmla="*/ 0 h 1846604"/>
              <a:gd name="connsiteX3" fmla="*/ 230096 w 4268696"/>
              <a:gd name="connsiteY3" fmla="*/ 1169629 h 1846604"/>
              <a:gd name="connsiteX4" fmla="*/ 331696 w 4268696"/>
              <a:gd name="connsiteY4" fmla="*/ 1779229 h 1846604"/>
              <a:gd name="connsiteX5" fmla="*/ 1182596 w 4268696"/>
              <a:gd name="connsiteY5" fmla="*/ 1753829 h 1846604"/>
              <a:gd name="connsiteX0" fmla="*/ 1182596 w 1676260"/>
              <a:gd name="connsiteY0" fmla="*/ 1753829 h 1846604"/>
              <a:gd name="connsiteX1" fmla="*/ 1639796 w 1676260"/>
              <a:gd name="connsiteY1" fmla="*/ 0 h 1846604"/>
              <a:gd name="connsiteX2" fmla="*/ 230096 w 1676260"/>
              <a:gd name="connsiteY2" fmla="*/ 1169629 h 1846604"/>
              <a:gd name="connsiteX3" fmla="*/ 331696 w 1676260"/>
              <a:gd name="connsiteY3" fmla="*/ 1779229 h 1846604"/>
              <a:gd name="connsiteX4" fmla="*/ 1182596 w 1676260"/>
              <a:gd name="connsiteY4" fmla="*/ 1753829 h 1846604"/>
              <a:gd name="connsiteX0" fmla="*/ 3015973 w 3045104"/>
              <a:gd name="connsiteY0" fmla="*/ 496407 h 1823822"/>
              <a:gd name="connsiteX1" fmla="*/ 1720573 w 3045104"/>
              <a:gd name="connsiteY1" fmla="*/ 26399 h 1823822"/>
              <a:gd name="connsiteX2" fmla="*/ 310873 w 3045104"/>
              <a:gd name="connsiteY2" fmla="*/ 1196028 h 1823822"/>
              <a:gd name="connsiteX3" fmla="*/ 412473 w 3045104"/>
              <a:gd name="connsiteY3" fmla="*/ 1805628 h 1823822"/>
              <a:gd name="connsiteX4" fmla="*/ 3015973 w 3045104"/>
              <a:gd name="connsiteY4" fmla="*/ 496407 h 1823822"/>
              <a:gd name="connsiteX0" fmla="*/ 3015973 w 3045104"/>
              <a:gd name="connsiteY0" fmla="*/ 496407 h 1823822"/>
              <a:gd name="connsiteX1" fmla="*/ 1720573 w 3045104"/>
              <a:gd name="connsiteY1" fmla="*/ 26399 h 1823822"/>
              <a:gd name="connsiteX2" fmla="*/ 310873 w 3045104"/>
              <a:gd name="connsiteY2" fmla="*/ 1196028 h 1823822"/>
              <a:gd name="connsiteX3" fmla="*/ 412473 w 3045104"/>
              <a:gd name="connsiteY3" fmla="*/ 1805628 h 1823822"/>
              <a:gd name="connsiteX4" fmla="*/ 3015973 w 3045104"/>
              <a:gd name="connsiteY4" fmla="*/ 496407 h 1823822"/>
              <a:gd name="connsiteX0" fmla="*/ 2974342 w 2999275"/>
              <a:gd name="connsiteY0" fmla="*/ 495335 h 1717640"/>
              <a:gd name="connsiteX1" fmla="*/ 1678942 w 2999275"/>
              <a:gd name="connsiteY1" fmla="*/ 25327 h 1717640"/>
              <a:gd name="connsiteX2" fmla="*/ 269242 w 2999275"/>
              <a:gd name="connsiteY2" fmla="*/ 1194956 h 1717640"/>
              <a:gd name="connsiteX3" fmla="*/ 485142 w 2999275"/>
              <a:gd name="connsiteY3" fmla="*/ 1695173 h 1717640"/>
              <a:gd name="connsiteX4" fmla="*/ 2974342 w 2999275"/>
              <a:gd name="connsiteY4" fmla="*/ 495335 h 1717640"/>
              <a:gd name="connsiteX0" fmla="*/ 2894727 w 2921053"/>
              <a:gd name="connsiteY0" fmla="*/ 470032 h 1722568"/>
              <a:gd name="connsiteX1" fmla="*/ 1675527 w 2921053"/>
              <a:gd name="connsiteY1" fmla="*/ 28809 h 1722568"/>
              <a:gd name="connsiteX2" fmla="*/ 265827 w 2921053"/>
              <a:gd name="connsiteY2" fmla="*/ 1198438 h 1722568"/>
              <a:gd name="connsiteX3" fmla="*/ 481727 w 2921053"/>
              <a:gd name="connsiteY3" fmla="*/ 1698655 h 1722568"/>
              <a:gd name="connsiteX4" fmla="*/ 2894727 w 2921053"/>
              <a:gd name="connsiteY4" fmla="*/ 470032 h 1722568"/>
              <a:gd name="connsiteX0" fmla="*/ 2752807 w 2778363"/>
              <a:gd name="connsiteY0" fmla="*/ 463307 h 1706036"/>
              <a:gd name="connsiteX1" fmla="*/ 1533607 w 2778363"/>
              <a:gd name="connsiteY1" fmla="*/ 22084 h 1706036"/>
              <a:gd name="connsiteX2" fmla="*/ 337267 w 2778363"/>
              <a:gd name="connsiteY2" fmla="*/ 1070815 h 1706036"/>
              <a:gd name="connsiteX3" fmla="*/ 339807 w 2778363"/>
              <a:gd name="connsiteY3" fmla="*/ 1691930 h 1706036"/>
              <a:gd name="connsiteX4" fmla="*/ 2752807 w 2778363"/>
              <a:gd name="connsiteY4" fmla="*/ 463307 h 1706036"/>
              <a:gd name="connsiteX0" fmla="*/ 2777014 w 2802160"/>
              <a:gd name="connsiteY0" fmla="*/ 413273 h 1715871"/>
              <a:gd name="connsiteX1" fmla="*/ 1534954 w 2802160"/>
              <a:gd name="connsiteY1" fmla="*/ 29621 h 1715871"/>
              <a:gd name="connsiteX2" fmla="*/ 338614 w 2802160"/>
              <a:gd name="connsiteY2" fmla="*/ 1078352 h 1715871"/>
              <a:gd name="connsiteX3" fmla="*/ 341154 w 2802160"/>
              <a:gd name="connsiteY3" fmla="*/ 1699467 h 1715871"/>
              <a:gd name="connsiteX4" fmla="*/ 2777014 w 2802160"/>
              <a:gd name="connsiteY4" fmla="*/ 413273 h 1715871"/>
              <a:gd name="connsiteX0" fmla="*/ 2768982 w 2794128"/>
              <a:gd name="connsiteY0" fmla="*/ 413273 h 1747925"/>
              <a:gd name="connsiteX1" fmla="*/ 1526922 w 2794128"/>
              <a:gd name="connsiteY1" fmla="*/ 29621 h 1747925"/>
              <a:gd name="connsiteX2" fmla="*/ 330582 w 2794128"/>
              <a:gd name="connsiteY2" fmla="*/ 1078352 h 1747925"/>
              <a:gd name="connsiteX3" fmla="*/ 333122 w 2794128"/>
              <a:gd name="connsiteY3" fmla="*/ 1699467 h 1747925"/>
              <a:gd name="connsiteX4" fmla="*/ 2768982 w 2794128"/>
              <a:gd name="connsiteY4" fmla="*/ 413273 h 1747925"/>
              <a:gd name="connsiteX0" fmla="*/ 2752806 w 2778362"/>
              <a:gd name="connsiteY0" fmla="*/ 418183 h 1714789"/>
              <a:gd name="connsiteX1" fmla="*/ 1533606 w 2778362"/>
              <a:gd name="connsiteY1" fmla="*/ 28774 h 1714789"/>
              <a:gd name="connsiteX2" fmla="*/ 337266 w 2778362"/>
              <a:gd name="connsiteY2" fmla="*/ 1077505 h 1714789"/>
              <a:gd name="connsiteX3" fmla="*/ 339806 w 2778362"/>
              <a:gd name="connsiteY3" fmla="*/ 1698620 h 1714789"/>
              <a:gd name="connsiteX4" fmla="*/ 2752806 w 2778362"/>
              <a:gd name="connsiteY4" fmla="*/ 418183 h 1714789"/>
              <a:gd name="connsiteX0" fmla="*/ 2752806 w 2805679"/>
              <a:gd name="connsiteY0" fmla="*/ 410339 h 1706945"/>
              <a:gd name="connsiteX1" fmla="*/ 1533606 w 2805679"/>
              <a:gd name="connsiteY1" fmla="*/ 20930 h 1706945"/>
              <a:gd name="connsiteX2" fmla="*/ 337266 w 2805679"/>
              <a:gd name="connsiteY2" fmla="*/ 1069661 h 1706945"/>
              <a:gd name="connsiteX3" fmla="*/ 339806 w 2805679"/>
              <a:gd name="connsiteY3" fmla="*/ 1690776 h 1706945"/>
              <a:gd name="connsiteX4" fmla="*/ 2752806 w 2805679"/>
              <a:gd name="connsiteY4" fmla="*/ 410339 h 1706945"/>
              <a:gd name="connsiteX0" fmla="*/ 2739532 w 2792405"/>
              <a:gd name="connsiteY0" fmla="*/ 410339 h 1735169"/>
              <a:gd name="connsiteX1" fmla="*/ 1520332 w 2792405"/>
              <a:gd name="connsiteY1" fmla="*/ 20930 h 1735169"/>
              <a:gd name="connsiteX2" fmla="*/ 323992 w 2792405"/>
              <a:gd name="connsiteY2" fmla="*/ 1069661 h 1735169"/>
              <a:gd name="connsiteX3" fmla="*/ 326532 w 2792405"/>
              <a:gd name="connsiteY3" fmla="*/ 1690776 h 1735169"/>
              <a:gd name="connsiteX4" fmla="*/ 2739532 w 2792405"/>
              <a:gd name="connsiteY4" fmla="*/ 410339 h 1735169"/>
              <a:gd name="connsiteX0" fmla="*/ 2696335 w 2750994"/>
              <a:gd name="connsiteY0" fmla="*/ 441758 h 1702437"/>
              <a:gd name="connsiteX1" fmla="*/ 1530475 w 2750994"/>
              <a:gd name="connsiteY1" fmla="*/ 17807 h 1702437"/>
              <a:gd name="connsiteX2" fmla="*/ 334135 w 2750994"/>
              <a:gd name="connsiteY2" fmla="*/ 1066538 h 1702437"/>
              <a:gd name="connsiteX3" fmla="*/ 336675 w 2750994"/>
              <a:gd name="connsiteY3" fmla="*/ 1687653 h 1702437"/>
              <a:gd name="connsiteX4" fmla="*/ 2696335 w 2750994"/>
              <a:gd name="connsiteY4" fmla="*/ 441758 h 1702437"/>
              <a:gd name="connsiteX0" fmla="*/ 2696335 w 2744646"/>
              <a:gd name="connsiteY0" fmla="*/ 447492 h 1708171"/>
              <a:gd name="connsiteX1" fmla="*/ 1530475 w 2744646"/>
              <a:gd name="connsiteY1" fmla="*/ 23541 h 1708171"/>
              <a:gd name="connsiteX2" fmla="*/ 334135 w 2744646"/>
              <a:gd name="connsiteY2" fmla="*/ 1072272 h 1708171"/>
              <a:gd name="connsiteX3" fmla="*/ 336675 w 2744646"/>
              <a:gd name="connsiteY3" fmla="*/ 1693387 h 1708171"/>
              <a:gd name="connsiteX4" fmla="*/ 2696335 w 2744646"/>
              <a:gd name="connsiteY4" fmla="*/ 447492 h 170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646" h="1708171">
                <a:moveTo>
                  <a:pt x="2696335" y="447492"/>
                </a:moveTo>
                <a:cubicBezTo>
                  <a:pt x="2982000" y="178760"/>
                  <a:pt x="1924175" y="-80589"/>
                  <a:pt x="1530475" y="23541"/>
                </a:cubicBezTo>
                <a:cubicBezTo>
                  <a:pt x="1136775" y="127671"/>
                  <a:pt x="831552" y="818272"/>
                  <a:pt x="334135" y="1072272"/>
                </a:cubicBezTo>
                <a:cubicBezTo>
                  <a:pt x="-163282" y="1326272"/>
                  <a:pt x="-57025" y="1797517"/>
                  <a:pt x="336675" y="1693387"/>
                </a:cubicBezTo>
                <a:cubicBezTo>
                  <a:pt x="730375" y="1589257"/>
                  <a:pt x="2431012" y="697088"/>
                  <a:pt x="2696335" y="447492"/>
                </a:cubicBezTo>
                <a:close/>
              </a:path>
            </a:pathLst>
          </a:custGeom>
          <a:noFill/>
          <a:ln w="19050" cap="flat" cmpd="sng" algn="ctr">
            <a:solidFill>
              <a:srgbClr val="BE5655"/>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a:extLst>
              <a:ext uri="{FF2B5EF4-FFF2-40B4-BE49-F238E27FC236}">
                <a16:creationId xmlns:a16="http://schemas.microsoft.com/office/drawing/2014/main" id="{D8502FD8-BBA4-876A-E31C-E457A4CAE979}"/>
              </a:ext>
            </a:extLst>
          </p:cNvPr>
          <p:cNvSpPr txBox="1"/>
          <p:nvPr/>
        </p:nvSpPr>
        <p:spPr>
          <a:xfrm>
            <a:off x="2490109" y="4491610"/>
            <a:ext cx="1650092" cy="461665"/>
          </a:xfrm>
          <a:prstGeom prst="rect">
            <a:avLst/>
          </a:prstGeom>
          <a:noFill/>
        </p:spPr>
        <p:txBody>
          <a:bodyPr wrap="square" rtlCol="0">
            <a:spAutoFit/>
          </a:bodyPr>
          <a:lstStyle/>
          <a:p>
            <a:r>
              <a:rPr lang="en-GB" sz="2400" b="1" dirty="0">
                <a:solidFill>
                  <a:srgbClr val="BE5655"/>
                </a:solidFill>
                <a:effectLst/>
                <a:latin typeface="Calibri" panose="020F0502020204030204" pitchFamily="34" charset="0"/>
                <a:cs typeface="Calibri" panose="020F0502020204030204" pitchFamily="34" charset="0"/>
              </a:rPr>
              <a:t>BSE field</a:t>
            </a:r>
          </a:p>
        </p:txBody>
      </p:sp>
      <p:sp>
        <p:nvSpPr>
          <p:cNvPr id="13" name="CasellaDiTesto 12">
            <a:extLst>
              <a:ext uri="{FF2B5EF4-FFF2-40B4-BE49-F238E27FC236}">
                <a16:creationId xmlns:a16="http://schemas.microsoft.com/office/drawing/2014/main" id="{6DD712D8-9D31-C537-0837-ABE89293E1AF}"/>
              </a:ext>
            </a:extLst>
          </p:cNvPr>
          <p:cNvSpPr txBox="1"/>
          <p:nvPr/>
        </p:nvSpPr>
        <p:spPr>
          <a:xfrm>
            <a:off x="4869302" y="3983145"/>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Continental Crust</a:t>
            </a:r>
          </a:p>
        </p:txBody>
      </p:sp>
      <p:sp>
        <p:nvSpPr>
          <p:cNvPr id="14" name="CasellaDiTesto 13">
            <a:extLst>
              <a:ext uri="{FF2B5EF4-FFF2-40B4-BE49-F238E27FC236}">
                <a16:creationId xmlns:a16="http://schemas.microsoft.com/office/drawing/2014/main" id="{89C5A9D1-3E3A-716E-E1F7-A23F5855BD28}"/>
              </a:ext>
            </a:extLst>
          </p:cNvPr>
          <p:cNvSpPr txBox="1"/>
          <p:nvPr/>
        </p:nvSpPr>
        <p:spPr>
          <a:xfrm>
            <a:off x="4869302" y="4387815"/>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Mid Ocean Ridge Basalts</a:t>
            </a:r>
          </a:p>
        </p:txBody>
      </p:sp>
    </p:spTree>
    <p:extLst>
      <p:ext uri="{BB962C8B-B14F-4D97-AF65-F5344CB8AC3E}">
        <p14:creationId xmlns:p14="http://schemas.microsoft.com/office/powerpoint/2010/main" val="25366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left)">
                                      <p:cBhvr>
                                        <p:cTn id="75" dur="500"/>
                                        <p:tgtEl>
                                          <p:spTgt spid="6"/>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P spid="4" grpId="0" animBg="1"/>
      <p:bldP spid="19" grpId="0" animBg="1"/>
      <p:bldP spid="21" grpId="0" animBg="1"/>
      <p:bldP spid="8" grpId="0"/>
      <p:bldP spid="12" grpId="0" animBg="1"/>
      <p:bldP spid="17" grpId="0"/>
      <p:bldP spid="18" grpId="0" animBg="1"/>
      <p:bldP spid="35" grpId="0"/>
      <p:bldP spid="20" grpId="0" animBg="1"/>
      <p:bldP spid="5" grpId="0" animBg="1"/>
      <p:bldP spid="6" grpId="0" animBg="1"/>
      <p:bldP spid="7"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BA728-8A78-8DD6-4984-2637F8A6B342}"/>
            </a:ext>
          </a:extLst>
        </p:cNvPr>
        <p:cNvGrpSpPr/>
        <p:nvPr/>
      </p:nvGrpSpPr>
      <p:grpSpPr>
        <a:xfrm>
          <a:off x="0" y="0"/>
          <a:ext cx="0" cy="0"/>
          <a:chOff x="0" y="0"/>
          <a:chExt cx="0" cy="0"/>
        </a:xfrm>
      </p:grpSpPr>
      <p:sp>
        <p:nvSpPr>
          <p:cNvPr id="1135618" name="Text Box 2">
            <a:extLst>
              <a:ext uri="{FF2B5EF4-FFF2-40B4-BE49-F238E27FC236}">
                <a16:creationId xmlns:a16="http://schemas.microsoft.com/office/drawing/2014/main" id="{B8F5900C-006B-BDD8-E7F5-E197918C9638}"/>
              </a:ext>
            </a:extLst>
          </p:cNvPr>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pic>
        <p:nvPicPr>
          <p:cNvPr id="2" name="Immagine 1">
            <a:extLst>
              <a:ext uri="{FF2B5EF4-FFF2-40B4-BE49-F238E27FC236}">
                <a16:creationId xmlns:a16="http://schemas.microsoft.com/office/drawing/2014/main" id="{BD6D1A30-3099-8B06-7703-E9DCCD035F16}"/>
              </a:ext>
            </a:extLst>
          </p:cNvPr>
          <p:cNvPicPr>
            <a:picLocks noChangeAspect="1"/>
          </p:cNvPicPr>
          <p:nvPr/>
        </p:nvPicPr>
        <p:blipFill>
          <a:blip r:embed="rId3" cstate="print"/>
          <a:stretch>
            <a:fillRect/>
          </a:stretch>
        </p:blipFill>
        <p:spPr>
          <a:xfrm>
            <a:off x="1190171" y="1310231"/>
            <a:ext cx="7823200" cy="5193429"/>
          </a:xfrm>
          <a:prstGeom prst="rect">
            <a:avLst/>
          </a:prstGeom>
        </p:spPr>
      </p:pic>
      <p:sp>
        <p:nvSpPr>
          <p:cNvPr id="15" name="CasellaDiTesto 14">
            <a:extLst>
              <a:ext uri="{FF2B5EF4-FFF2-40B4-BE49-F238E27FC236}">
                <a16:creationId xmlns:a16="http://schemas.microsoft.com/office/drawing/2014/main" id="{80AFA9C7-F4C6-5A44-DC2F-AA6063B339C1}"/>
              </a:ext>
            </a:extLst>
          </p:cNvPr>
          <p:cNvSpPr txBox="1"/>
          <p:nvPr/>
        </p:nvSpPr>
        <p:spPr>
          <a:xfrm>
            <a:off x="4869302" y="4732643"/>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Oceanic Island Basalts</a:t>
            </a:r>
          </a:p>
        </p:txBody>
      </p:sp>
      <p:sp>
        <p:nvSpPr>
          <p:cNvPr id="16" name="CasellaDiTesto 15">
            <a:extLst>
              <a:ext uri="{FF2B5EF4-FFF2-40B4-BE49-F238E27FC236}">
                <a16:creationId xmlns:a16="http://schemas.microsoft.com/office/drawing/2014/main" id="{B3EB188F-A9D1-7801-6415-79C62BADFD87}"/>
              </a:ext>
            </a:extLst>
          </p:cNvPr>
          <p:cNvSpPr txBox="1"/>
          <p:nvPr/>
        </p:nvSpPr>
        <p:spPr>
          <a:xfrm>
            <a:off x="4869302" y="5122780"/>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Bulk Silicate Earth</a:t>
            </a:r>
          </a:p>
        </p:txBody>
      </p:sp>
      <p:sp>
        <p:nvSpPr>
          <p:cNvPr id="3" name="CasellaDiTesto 2">
            <a:extLst>
              <a:ext uri="{FF2B5EF4-FFF2-40B4-BE49-F238E27FC236}">
                <a16:creationId xmlns:a16="http://schemas.microsoft.com/office/drawing/2014/main" id="{F4111E87-B9C0-4EA5-B1CB-347FA031F56C}"/>
              </a:ext>
            </a:extLst>
          </p:cNvPr>
          <p:cNvSpPr txBox="1"/>
          <p:nvPr/>
        </p:nvSpPr>
        <p:spPr>
          <a:xfrm>
            <a:off x="6511017" y="684539"/>
            <a:ext cx="2502354"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cs typeface="Calibri" panose="020F0502020204030204" pitchFamily="34" charset="0"/>
              </a:rPr>
              <a:t>Pb Paradox</a:t>
            </a:r>
          </a:p>
        </p:txBody>
      </p:sp>
      <p:sp>
        <p:nvSpPr>
          <p:cNvPr id="4" name="Figura a mano libera 3">
            <a:extLst>
              <a:ext uri="{FF2B5EF4-FFF2-40B4-BE49-F238E27FC236}">
                <a16:creationId xmlns:a16="http://schemas.microsoft.com/office/drawing/2014/main" id="{00D75250-00AC-C471-F4AD-E6B4715AF8E5}"/>
              </a:ext>
            </a:extLst>
          </p:cNvPr>
          <p:cNvSpPr/>
          <p:nvPr/>
        </p:nvSpPr>
        <p:spPr bwMode="auto">
          <a:xfrm>
            <a:off x="4008660" y="4515465"/>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a:extLst>
              <a:ext uri="{FF2B5EF4-FFF2-40B4-BE49-F238E27FC236}">
                <a16:creationId xmlns:a16="http://schemas.microsoft.com/office/drawing/2014/main" id="{E24E95D5-D86A-03C7-44F2-FFB45F758A92}"/>
              </a:ext>
            </a:extLst>
          </p:cNvPr>
          <p:cNvSpPr/>
          <p:nvPr/>
        </p:nvSpPr>
        <p:spPr bwMode="auto">
          <a:xfrm>
            <a:off x="4484910" y="3908150"/>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Figura a mano libera 20">
            <a:extLst>
              <a:ext uri="{FF2B5EF4-FFF2-40B4-BE49-F238E27FC236}">
                <a16:creationId xmlns:a16="http://schemas.microsoft.com/office/drawing/2014/main" id="{966B1ED8-32A9-144D-057E-27B5F2346495}"/>
              </a:ext>
            </a:extLst>
          </p:cNvPr>
          <p:cNvSpPr/>
          <p:nvPr/>
        </p:nvSpPr>
        <p:spPr bwMode="auto">
          <a:xfrm>
            <a:off x="5607258" y="2500241"/>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Text Box 4">
            <a:extLst>
              <a:ext uri="{FF2B5EF4-FFF2-40B4-BE49-F238E27FC236}">
                <a16:creationId xmlns:a16="http://schemas.microsoft.com/office/drawing/2014/main" id="{BB821668-A0E6-33C1-5E27-7AA3E741C0B2}"/>
              </a:ext>
            </a:extLst>
          </p:cNvPr>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8" name="Text Box 16">
            <a:extLst>
              <a:ext uri="{FF2B5EF4-FFF2-40B4-BE49-F238E27FC236}">
                <a16:creationId xmlns:a16="http://schemas.microsoft.com/office/drawing/2014/main" id="{E0611D54-A466-117E-9610-039D6B393431}"/>
              </a:ext>
            </a:extLst>
          </p:cNvPr>
          <p:cNvSpPr txBox="1">
            <a:spLocks noChangeArrowheads="1"/>
          </p:cNvSpPr>
          <p:nvPr/>
        </p:nvSpPr>
        <p:spPr bwMode="auto">
          <a:xfrm>
            <a:off x="1147499" y="6031438"/>
            <a:ext cx="3197503" cy="523220"/>
          </a:xfrm>
          <a:prstGeom prst="rect">
            <a:avLst/>
          </a:prstGeom>
          <a:noFill/>
          <a:ln w="9525" algn="ctr">
            <a:noFill/>
            <a:miter lim="800000"/>
            <a:headEnd/>
            <a:tailEnd/>
          </a:ln>
          <a:effectLst/>
        </p:spPr>
        <p:txBody>
          <a:bodyPr wrap="square">
            <a:spAutoFit/>
          </a:bodyPr>
          <a:lstStyle/>
          <a:p>
            <a:pPr algn="l" eaLnBrk="0" hangingPunct="0">
              <a:defRPr/>
            </a:pPr>
            <a:r>
              <a:rPr lang="en-GB" sz="1400" dirty="0">
                <a:solidFill>
                  <a:schemeClr val="tx1"/>
                </a:solidFill>
                <a:effectLst/>
                <a:latin typeface="Calibri" pitchFamily="34" charset="0"/>
              </a:rPr>
              <a:t>Maltese and </a:t>
            </a:r>
            <a:r>
              <a:rPr lang="en-GB" sz="1400" dirty="0" err="1">
                <a:solidFill>
                  <a:schemeClr val="tx1"/>
                </a:solidFill>
                <a:effectLst/>
                <a:latin typeface="Calibri" pitchFamily="34" charset="0"/>
              </a:rPr>
              <a:t>Mezger</a:t>
            </a:r>
            <a:r>
              <a:rPr lang="en-GB" sz="1400" dirty="0">
                <a:solidFill>
                  <a:schemeClr val="tx1"/>
                </a:solidFill>
                <a:effectLst/>
                <a:latin typeface="Calibri" pitchFamily="34" charset="0"/>
              </a:rPr>
              <a:t>, 2020 (</a:t>
            </a:r>
            <a:r>
              <a:rPr lang="en-GB" sz="1400" dirty="0" err="1">
                <a:solidFill>
                  <a:schemeClr val="tx1"/>
                </a:solidFill>
                <a:effectLst/>
                <a:latin typeface="Calibri" pitchFamily="34" charset="0"/>
              </a:rPr>
              <a:t>Geochim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Cosmochim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Acta</a:t>
            </a:r>
            <a:r>
              <a:rPr lang="en-GB" sz="1400" dirty="0">
                <a:solidFill>
                  <a:schemeClr val="tx1"/>
                </a:solidFill>
                <a:effectLst/>
                <a:latin typeface="Calibri" pitchFamily="34" charset="0"/>
              </a:rPr>
              <a:t>, 271, 179-193)</a:t>
            </a:r>
          </a:p>
        </p:txBody>
      </p:sp>
      <p:sp>
        <p:nvSpPr>
          <p:cNvPr id="12" name="Figura a mano libera: forma 11">
            <a:extLst>
              <a:ext uri="{FF2B5EF4-FFF2-40B4-BE49-F238E27FC236}">
                <a16:creationId xmlns:a16="http://schemas.microsoft.com/office/drawing/2014/main" id="{8AF644A3-6001-CFD4-B27B-8663321A042E}"/>
              </a:ext>
            </a:extLst>
          </p:cNvPr>
          <p:cNvSpPr/>
          <p:nvPr/>
        </p:nvSpPr>
        <p:spPr bwMode="auto">
          <a:xfrm>
            <a:off x="4443504" y="2661248"/>
            <a:ext cx="4205196" cy="1630573"/>
          </a:xfrm>
          <a:custGeom>
            <a:avLst/>
            <a:gdLst>
              <a:gd name="connsiteX0" fmla="*/ 1182596 w 4465786"/>
              <a:gd name="connsiteY0" fmla="*/ 1526829 h 1641428"/>
              <a:gd name="connsiteX1" fmla="*/ 4205196 w 4465786"/>
              <a:gd name="connsiteY1" fmla="*/ 498129 h 1641428"/>
              <a:gd name="connsiteX2" fmla="*/ 4205196 w 4465786"/>
              <a:gd name="connsiteY2" fmla="*/ 256829 h 1641428"/>
              <a:gd name="connsiteX3" fmla="*/ 3316196 w 4465786"/>
              <a:gd name="connsiteY3" fmla="*/ 28229 h 1641428"/>
              <a:gd name="connsiteX4" fmla="*/ 230096 w 4465786"/>
              <a:gd name="connsiteY4" fmla="*/ 942629 h 1641428"/>
              <a:gd name="connsiteX5" fmla="*/ 331696 w 4465786"/>
              <a:gd name="connsiteY5" fmla="*/ 1552229 h 1641428"/>
              <a:gd name="connsiteX6" fmla="*/ 1182596 w 4465786"/>
              <a:gd name="connsiteY6" fmla="*/ 1526829 h 1641428"/>
              <a:gd name="connsiteX0" fmla="*/ 1182596 w 4205196"/>
              <a:gd name="connsiteY0" fmla="*/ 1526829 h 1641428"/>
              <a:gd name="connsiteX1" fmla="*/ 4205196 w 4205196"/>
              <a:gd name="connsiteY1" fmla="*/ 498129 h 1641428"/>
              <a:gd name="connsiteX2" fmla="*/ 4205196 w 4205196"/>
              <a:gd name="connsiteY2" fmla="*/ 256829 h 1641428"/>
              <a:gd name="connsiteX3" fmla="*/ 3316196 w 4205196"/>
              <a:gd name="connsiteY3" fmla="*/ 28229 h 1641428"/>
              <a:gd name="connsiteX4" fmla="*/ 230096 w 4205196"/>
              <a:gd name="connsiteY4" fmla="*/ 942629 h 1641428"/>
              <a:gd name="connsiteX5" fmla="*/ 331696 w 4205196"/>
              <a:gd name="connsiteY5" fmla="*/ 1552229 h 1641428"/>
              <a:gd name="connsiteX6" fmla="*/ 1182596 w 4205196"/>
              <a:gd name="connsiteY6" fmla="*/ 1526829 h 1641428"/>
              <a:gd name="connsiteX0" fmla="*/ 1182596 w 4271048"/>
              <a:gd name="connsiteY0" fmla="*/ 1529751 h 1630573"/>
              <a:gd name="connsiteX1" fmla="*/ 4205196 w 4271048"/>
              <a:gd name="connsiteY1" fmla="*/ 716951 h 1630573"/>
              <a:gd name="connsiteX2" fmla="*/ 4205196 w 4271048"/>
              <a:gd name="connsiteY2" fmla="*/ 259751 h 1630573"/>
              <a:gd name="connsiteX3" fmla="*/ 3316196 w 4271048"/>
              <a:gd name="connsiteY3" fmla="*/ 31151 h 1630573"/>
              <a:gd name="connsiteX4" fmla="*/ 230096 w 4271048"/>
              <a:gd name="connsiteY4" fmla="*/ 945551 h 1630573"/>
              <a:gd name="connsiteX5" fmla="*/ 331696 w 4271048"/>
              <a:gd name="connsiteY5" fmla="*/ 1555151 h 1630573"/>
              <a:gd name="connsiteX6" fmla="*/ 1182596 w 4271048"/>
              <a:gd name="connsiteY6" fmla="*/ 1529751 h 1630573"/>
              <a:gd name="connsiteX0" fmla="*/ 1182596 w 4205196"/>
              <a:gd name="connsiteY0" fmla="*/ 1529751 h 1630573"/>
              <a:gd name="connsiteX1" fmla="*/ 4205196 w 4205196"/>
              <a:gd name="connsiteY1" fmla="*/ 716951 h 1630573"/>
              <a:gd name="connsiteX2" fmla="*/ 4205196 w 4205196"/>
              <a:gd name="connsiteY2" fmla="*/ 259751 h 1630573"/>
              <a:gd name="connsiteX3" fmla="*/ 3316196 w 4205196"/>
              <a:gd name="connsiteY3" fmla="*/ 31151 h 1630573"/>
              <a:gd name="connsiteX4" fmla="*/ 230096 w 4205196"/>
              <a:gd name="connsiteY4" fmla="*/ 945551 h 1630573"/>
              <a:gd name="connsiteX5" fmla="*/ 331696 w 4205196"/>
              <a:gd name="connsiteY5" fmla="*/ 1555151 h 1630573"/>
              <a:gd name="connsiteX6" fmla="*/ 1182596 w 4205196"/>
              <a:gd name="connsiteY6" fmla="*/ 1529751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5196" h="1630573">
                <a:moveTo>
                  <a:pt x="1182596" y="1529751"/>
                </a:moveTo>
                <a:cubicBezTo>
                  <a:pt x="1828179" y="1390051"/>
                  <a:pt x="3701429" y="928618"/>
                  <a:pt x="4205196" y="716951"/>
                </a:cubicBezTo>
                <a:lnTo>
                  <a:pt x="4205196" y="259751"/>
                </a:lnTo>
                <a:cubicBezTo>
                  <a:pt x="4057029" y="145451"/>
                  <a:pt x="3978713" y="-83149"/>
                  <a:pt x="3316196" y="31151"/>
                </a:cubicBezTo>
                <a:cubicBezTo>
                  <a:pt x="2653679" y="145451"/>
                  <a:pt x="727513" y="691551"/>
                  <a:pt x="230096" y="945551"/>
                </a:cubicBezTo>
                <a:cubicBezTo>
                  <a:pt x="-267321" y="1199551"/>
                  <a:pt x="172946" y="1459901"/>
                  <a:pt x="331696" y="1555151"/>
                </a:cubicBezTo>
                <a:cubicBezTo>
                  <a:pt x="490446" y="1650401"/>
                  <a:pt x="537013" y="1669451"/>
                  <a:pt x="1182596" y="1529751"/>
                </a:cubicBezTo>
                <a:close/>
              </a:path>
            </a:pathLst>
          </a:custGeom>
          <a:noFill/>
          <a:ln w="19050" cap="flat" cmpd="sng" algn="ctr">
            <a:solidFill>
              <a:srgbClr val="00B05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CasellaDiTesto 16">
            <a:extLst>
              <a:ext uri="{FF2B5EF4-FFF2-40B4-BE49-F238E27FC236}">
                <a16:creationId xmlns:a16="http://schemas.microsoft.com/office/drawing/2014/main" id="{3AB58037-455E-4988-E323-F7FA490673DC}"/>
              </a:ext>
            </a:extLst>
          </p:cNvPr>
          <p:cNvSpPr txBox="1"/>
          <p:nvPr/>
        </p:nvSpPr>
        <p:spPr>
          <a:xfrm>
            <a:off x="3252109" y="3064130"/>
            <a:ext cx="1650092" cy="461665"/>
          </a:xfrm>
          <a:prstGeom prst="rect">
            <a:avLst/>
          </a:prstGeom>
          <a:noFill/>
        </p:spPr>
        <p:txBody>
          <a:bodyPr wrap="square" rtlCol="0">
            <a:spAutoFit/>
          </a:bodyPr>
          <a:lstStyle/>
          <a:p>
            <a:r>
              <a:rPr lang="en-GB" sz="2400" b="1" dirty="0">
                <a:solidFill>
                  <a:srgbClr val="00B050"/>
                </a:solidFill>
                <a:effectLst/>
                <a:latin typeface="Calibri" panose="020F0502020204030204" pitchFamily="34" charset="0"/>
                <a:cs typeface="Calibri" panose="020F0502020204030204" pitchFamily="34" charset="0"/>
              </a:rPr>
              <a:t>MORB field</a:t>
            </a:r>
          </a:p>
        </p:txBody>
      </p:sp>
      <p:sp>
        <p:nvSpPr>
          <p:cNvPr id="18" name="Figura a mano libera: forma 17">
            <a:extLst>
              <a:ext uri="{FF2B5EF4-FFF2-40B4-BE49-F238E27FC236}">
                <a16:creationId xmlns:a16="http://schemas.microsoft.com/office/drawing/2014/main" id="{2026225A-25AA-33C9-40F0-51B3D497E6A5}"/>
              </a:ext>
            </a:extLst>
          </p:cNvPr>
          <p:cNvSpPr/>
          <p:nvPr/>
        </p:nvSpPr>
        <p:spPr bwMode="auto">
          <a:xfrm>
            <a:off x="4405404" y="2414237"/>
            <a:ext cx="4268696" cy="2044734"/>
          </a:xfrm>
          <a:custGeom>
            <a:avLst/>
            <a:gdLst>
              <a:gd name="connsiteX0" fmla="*/ 1182596 w 4465786"/>
              <a:gd name="connsiteY0" fmla="*/ 1526829 h 1641428"/>
              <a:gd name="connsiteX1" fmla="*/ 4205196 w 4465786"/>
              <a:gd name="connsiteY1" fmla="*/ 498129 h 1641428"/>
              <a:gd name="connsiteX2" fmla="*/ 4205196 w 4465786"/>
              <a:gd name="connsiteY2" fmla="*/ 256829 h 1641428"/>
              <a:gd name="connsiteX3" fmla="*/ 3316196 w 4465786"/>
              <a:gd name="connsiteY3" fmla="*/ 28229 h 1641428"/>
              <a:gd name="connsiteX4" fmla="*/ 230096 w 4465786"/>
              <a:gd name="connsiteY4" fmla="*/ 942629 h 1641428"/>
              <a:gd name="connsiteX5" fmla="*/ 331696 w 4465786"/>
              <a:gd name="connsiteY5" fmla="*/ 1552229 h 1641428"/>
              <a:gd name="connsiteX6" fmla="*/ 1182596 w 4465786"/>
              <a:gd name="connsiteY6" fmla="*/ 1526829 h 1641428"/>
              <a:gd name="connsiteX0" fmla="*/ 1182596 w 4205196"/>
              <a:gd name="connsiteY0" fmla="*/ 1526829 h 1641428"/>
              <a:gd name="connsiteX1" fmla="*/ 4205196 w 4205196"/>
              <a:gd name="connsiteY1" fmla="*/ 498129 h 1641428"/>
              <a:gd name="connsiteX2" fmla="*/ 4205196 w 4205196"/>
              <a:gd name="connsiteY2" fmla="*/ 256829 h 1641428"/>
              <a:gd name="connsiteX3" fmla="*/ 3316196 w 4205196"/>
              <a:gd name="connsiteY3" fmla="*/ 28229 h 1641428"/>
              <a:gd name="connsiteX4" fmla="*/ 230096 w 4205196"/>
              <a:gd name="connsiteY4" fmla="*/ 942629 h 1641428"/>
              <a:gd name="connsiteX5" fmla="*/ 331696 w 4205196"/>
              <a:gd name="connsiteY5" fmla="*/ 1552229 h 1641428"/>
              <a:gd name="connsiteX6" fmla="*/ 1182596 w 4205196"/>
              <a:gd name="connsiteY6" fmla="*/ 1526829 h 1641428"/>
              <a:gd name="connsiteX0" fmla="*/ 1182596 w 4271048"/>
              <a:gd name="connsiteY0" fmla="*/ 1529751 h 1630573"/>
              <a:gd name="connsiteX1" fmla="*/ 4205196 w 4271048"/>
              <a:gd name="connsiteY1" fmla="*/ 716951 h 1630573"/>
              <a:gd name="connsiteX2" fmla="*/ 4205196 w 4271048"/>
              <a:gd name="connsiteY2" fmla="*/ 259751 h 1630573"/>
              <a:gd name="connsiteX3" fmla="*/ 3316196 w 4271048"/>
              <a:gd name="connsiteY3" fmla="*/ 31151 h 1630573"/>
              <a:gd name="connsiteX4" fmla="*/ 230096 w 4271048"/>
              <a:gd name="connsiteY4" fmla="*/ 945551 h 1630573"/>
              <a:gd name="connsiteX5" fmla="*/ 331696 w 4271048"/>
              <a:gd name="connsiteY5" fmla="*/ 1555151 h 1630573"/>
              <a:gd name="connsiteX6" fmla="*/ 1182596 w 4271048"/>
              <a:gd name="connsiteY6" fmla="*/ 1529751 h 1630573"/>
              <a:gd name="connsiteX0" fmla="*/ 1182596 w 4205196"/>
              <a:gd name="connsiteY0" fmla="*/ 1529751 h 1630573"/>
              <a:gd name="connsiteX1" fmla="*/ 4205196 w 4205196"/>
              <a:gd name="connsiteY1" fmla="*/ 716951 h 1630573"/>
              <a:gd name="connsiteX2" fmla="*/ 4205196 w 4205196"/>
              <a:gd name="connsiteY2" fmla="*/ 259751 h 1630573"/>
              <a:gd name="connsiteX3" fmla="*/ 3316196 w 4205196"/>
              <a:gd name="connsiteY3" fmla="*/ 31151 h 1630573"/>
              <a:gd name="connsiteX4" fmla="*/ 230096 w 4205196"/>
              <a:gd name="connsiteY4" fmla="*/ 945551 h 1630573"/>
              <a:gd name="connsiteX5" fmla="*/ 331696 w 4205196"/>
              <a:gd name="connsiteY5" fmla="*/ 1555151 h 1630573"/>
              <a:gd name="connsiteX6" fmla="*/ 1182596 w 4205196"/>
              <a:gd name="connsiteY6" fmla="*/ 1529751 h 1630573"/>
              <a:gd name="connsiteX0" fmla="*/ 1182596 w 4290183"/>
              <a:gd name="connsiteY0" fmla="*/ 1531847 h 1624622"/>
              <a:gd name="connsiteX1" fmla="*/ 4268696 w 4290183"/>
              <a:gd name="connsiteY1" fmla="*/ 853378 h 1624622"/>
              <a:gd name="connsiteX2" fmla="*/ 4205196 w 4290183"/>
              <a:gd name="connsiteY2" fmla="*/ 261847 h 1624622"/>
              <a:gd name="connsiteX3" fmla="*/ 3316196 w 4290183"/>
              <a:gd name="connsiteY3" fmla="*/ 33247 h 1624622"/>
              <a:gd name="connsiteX4" fmla="*/ 230096 w 4290183"/>
              <a:gd name="connsiteY4" fmla="*/ 947647 h 1624622"/>
              <a:gd name="connsiteX5" fmla="*/ 331696 w 4290183"/>
              <a:gd name="connsiteY5" fmla="*/ 1557247 h 1624622"/>
              <a:gd name="connsiteX6" fmla="*/ 1182596 w 4290183"/>
              <a:gd name="connsiteY6" fmla="*/ 1531847 h 1624622"/>
              <a:gd name="connsiteX0" fmla="*/ 1182596 w 4521787"/>
              <a:gd name="connsiteY0" fmla="*/ 1523259 h 1616034"/>
              <a:gd name="connsiteX1" fmla="*/ 4268696 w 4521787"/>
              <a:gd name="connsiteY1" fmla="*/ 844790 h 1616034"/>
              <a:gd name="connsiteX2" fmla="*/ 4230596 w 4521787"/>
              <a:gd name="connsiteY2" fmla="*/ 310830 h 1616034"/>
              <a:gd name="connsiteX3" fmla="*/ 3316196 w 4521787"/>
              <a:gd name="connsiteY3" fmla="*/ 24659 h 1616034"/>
              <a:gd name="connsiteX4" fmla="*/ 230096 w 4521787"/>
              <a:gd name="connsiteY4" fmla="*/ 939059 h 1616034"/>
              <a:gd name="connsiteX5" fmla="*/ 331696 w 4521787"/>
              <a:gd name="connsiteY5" fmla="*/ 1548659 h 1616034"/>
              <a:gd name="connsiteX6" fmla="*/ 1182596 w 4521787"/>
              <a:gd name="connsiteY6" fmla="*/ 1523259 h 1616034"/>
              <a:gd name="connsiteX0" fmla="*/ 1182596 w 4521787"/>
              <a:gd name="connsiteY0" fmla="*/ 1498721 h 1591496"/>
              <a:gd name="connsiteX1" fmla="*/ 4268696 w 4521787"/>
              <a:gd name="connsiteY1" fmla="*/ 820252 h 1591496"/>
              <a:gd name="connsiteX2" fmla="*/ 4230596 w 4521787"/>
              <a:gd name="connsiteY2" fmla="*/ 286292 h 1591496"/>
              <a:gd name="connsiteX3" fmla="*/ 3316196 w 4521787"/>
              <a:gd name="connsiteY3" fmla="*/ 121 h 1591496"/>
              <a:gd name="connsiteX4" fmla="*/ 230096 w 4521787"/>
              <a:gd name="connsiteY4" fmla="*/ 914521 h 1591496"/>
              <a:gd name="connsiteX5" fmla="*/ 331696 w 4521787"/>
              <a:gd name="connsiteY5" fmla="*/ 1524121 h 1591496"/>
              <a:gd name="connsiteX6" fmla="*/ 1182596 w 4521787"/>
              <a:gd name="connsiteY6" fmla="*/ 1498721 h 1591496"/>
              <a:gd name="connsiteX0" fmla="*/ 1182596 w 4268696"/>
              <a:gd name="connsiteY0" fmla="*/ 1498721 h 1591496"/>
              <a:gd name="connsiteX1" fmla="*/ 4268696 w 4268696"/>
              <a:gd name="connsiteY1" fmla="*/ 820252 h 1591496"/>
              <a:gd name="connsiteX2" fmla="*/ 4230596 w 4268696"/>
              <a:gd name="connsiteY2" fmla="*/ 286292 h 1591496"/>
              <a:gd name="connsiteX3" fmla="*/ 3316196 w 4268696"/>
              <a:gd name="connsiteY3" fmla="*/ 121 h 1591496"/>
              <a:gd name="connsiteX4" fmla="*/ 230096 w 4268696"/>
              <a:gd name="connsiteY4" fmla="*/ 914521 h 1591496"/>
              <a:gd name="connsiteX5" fmla="*/ 331696 w 4268696"/>
              <a:gd name="connsiteY5" fmla="*/ 1524121 h 1591496"/>
              <a:gd name="connsiteX6" fmla="*/ 1182596 w 4268696"/>
              <a:gd name="connsiteY6" fmla="*/ 1498721 h 1591496"/>
              <a:gd name="connsiteX0" fmla="*/ 1182596 w 4309075"/>
              <a:gd name="connsiteY0" fmla="*/ 1345235 h 1438010"/>
              <a:gd name="connsiteX1" fmla="*/ 4268696 w 4309075"/>
              <a:gd name="connsiteY1" fmla="*/ 666766 h 1438010"/>
              <a:gd name="connsiteX2" fmla="*/ 4230596 w 4309075"/>
              <a:gd name="connsiteY2" fmla="*/ 132806 h 1438010"/>
              <a:gd name="connsiteX3" fmla="*/ 3316196 w 4309075"/>
              <a:gd name="connsiteY3" fmla="*/ 156 h 1438010"/>
              <a:gd name="connsiteX4" fmla="*/ 230096 w 4309075"/>
              <a:gd name="connsiteY4" fmla="*/ 761035 h 1438010"/>
              <a:gd name="connsiteX5" fmla="*/ 331696 w 4309075"/>
              <a:gd name="connsiteY5" fmla="*/ 1370635 h 1438010"/>
              <a:gd name="connsiteX6" fmla="*/ 1182596 w 4309075"/>
              <a:gd name="connsiteY6" fmla="*/ 1345235 h 1438010"/>
              <a:gd name="connsiteX0" fmla="*/ 1182596 w 4521787"/>
              <a:gd name="connsiteY0" fmla="*/ 1464377 h 1557152"/>
              <a:gd name="connsiteX1" fmla="*/ 4268696 w 4521787"/>
              <a:gd name="connsiteY1" fmla="*/ 785908 h 1557152"/>
              <a:gd name="connsiteX2" fmla="*/ 4230596 w 4521787"/>
              <a:gd name="connsiteY2" fmla="*/ 69642 h 1557152"/>
              <a:gd name="connsiteX3" fmla="*/ 3316196 w 4521787"/>
              <a:gd name="connsiteY3" fmla="*/ 119298 h 1557152"/>
              <a:gd name="connsiteX4" fmla="*/ 230096 w 4521787"/>
              <a:gd name="connsiteY4" fmla="*/ 880177 h 1557152"/>
              <a:gd name="connsiteX5" fmla="*/ 331696 w 4521787"/>
              <a:gd name="connsiteY5" fmla="*/ 1489777 h 1557152"/>
              <a:gd name="connsiteX6" fmla="*/ 1182596 w 4521787"/>
              <a:gd name="connsiteY6" fmla="*/ 1464377 h 1557152"/>
              <a:gd name="connsiteX0" fmla="*/ 1182596 w 4268696"/>
              <a:gd name="connsiteY0" fmla="*/ 1464377 h 1557152"/>
              <a:gd name="connsiteX1" fmla="*/ 4268696 w 4268696"/>
              <a:gd name="connsiteY1" fmla="*/ 785908 h 1557152"/>
              <a:gd name="connsiteX2" fmla="*/ 4230596 w 4268696"/>
              <a:gd name="connsiteY2" fmla="*/ 69642 h 1557152"/>
              <a:gd name="connsiteX3" fmla="*/ 3316196 w 4268696"/>
              <a:gd name="connsiteY3" fmla="*/ 119298 h 1557152"/>
              <a:gd name="connsiteX4" fmla="*/ 230096 w 4268696"/>
              <a:gd name="connsiteY4" fmla="*/ 880177 h 1557152"/>
              <a:gd name="connsiteX5" fmla="*/ 331696 w 4268696"/>
              <a:gd name="connsiteY5" fmla="*/ 1489777 h 1557152"/>
              <a:gd name="connsiteX6" fmla="*/ 1182596 w 4268696"/>
              <a:gd name="connsiteY6" fmla="*/ 1464377 h 1557152"/>
              <a:gd name="connsiteX0" fmla="*/ 1182596 w 4494029"/>
              <a:gd name="connsiteY0" fmla="*/ 1452057 h 1544832"/>
              <a:gd name="connsiteX1" fmla="*/ 4268696 w 4494029"/>
              <a:gd name="connsiteY1" fmla="*/ 773588 h 1544832"/>
              <a:gd name="connsiteX2" fmla="*/ 4255996 w 4494029"/>
              <a:gd name="connsiteY2" fmla="*/ 76512 h 1544832"/>
              <a:gd name="connsiteX3" fmla="*/ 3316196 w 4494029"/>
              <a:gd name="connsiteY3" fmla="*/ 106978 h 1544832"/>
              <a:gd name="connsiteX4" fmla="*/ 230096 w 4494029"/>
              <a:gd name="connsiteY4" fmla="*/ 867857 h 1544832"/>
              <a:gd name="connsiteX5" fmla="*/ 331696 w 4494029"/>
              <a:gd name="connsiteY5" fmla="*/ 1477457 h 1544832"/>
              <a:gd name="connsiteX6" fmla="*/ 1182596 w 4494029"/>
              <a:gd name="connsiteY6" fmla="*/ 1452057 h 1544832"/>
              <a:gd name="connsiteX0" fmla="*/ 1182596 w 4268696"/>
              <a:gd name="connsiteY0" fmla="*/ 1452057 h 1544832"/>
              <a:gd name="connsiteX1" fmla="*/ 4268696 w 4268696"/>
              <a:gd name="connsiteY1" fmla="*/ 773588 h 1544832"/>
              <a:gd name="connsiteX2" fmla="*/ 4255996 w 4268696"/>
              <a:gd name="connsiteY2" fmla="*/ 76512 h 1544832"/>
              <a:gd name="connsiteX3" fmla="*/ 3316196 w 4268696"/>
              <a:gd name="connsiteY3" fmla="*/ 106978 h 1544832"/>
              <a:gd name="connsiteX4" fmla="*/ 230096 w 4268696"/>
              <a:gd name="connsiteY4" fmla="*/ 867857 h 1544832"/>
              <a:gd name="connsiteX5" fmla="*/ 331696 w 4268696"/>
              <a:gd name="connsiteY5" fmla="*/ 1477457 h 1544832"/>
              <a:gd name="connsiteX6" fmla="*/ 1182596 w 4268696"/>
              <a:gd name="connsiteY6" fmla="*/ 1452057 h 15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696" h="1544832">
                <a:moveTo>
                  <a:pt x="1182596" y="1452057"/>
                </a:moveTo>
                <a:cubicBezTo>
                  <a:pt x="1838763" y="1334746"/>
                  <a:pt x="3756463" y="1002846"/>
                  <a:pt x="4268696" y="773588"/>
                </a:cubicBezTo>
                <a:lnTo>
                  <a:pt x="4255996" y="76512"/>
                </a:lnTo>
                <a:cubicBezTo>
                  <a:pt x="4097246" y="-34590"/>
                  <a:pt x="3987179" y="-24913"/>
                  <a:pt x="3316196" y="106978"/>
                </a:cubicBezTo>
                <a:cubicBezTo>
                  <a:pt x="2645213" y="238869"/>
                  <a:pt x="727513" y="613857"/>
                  <a:pt x="230096" y="867857"/>
                </a:cubicBezTo>
                <a:cubicBezTo>
                  <a:pt x="-267321" y="1121857"/>
                  <a:pt x="172946" y="1382207"/>
                  <a:pt x="331696" y="1477457"/>
                </a:cubicBezTo>
                <a:cubicBezTo>
                  <a:pt x="490446" y="1572707"/>
                  <a:pt x="526429" y="1569369"/>
                  <a:pt x="1182596" y="1452057"/>
                </a:cubicBezTo>
                <a:close/>
              </a:path>
            </a:pathLst>
          </a:custGeom>
          <a:noFill/>
          <a:ln w="19050" cap="flat" cmpd="sng" algn="ctr">
            <a:solidFill>
              <a:srgbClr val="FFC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CasellaDiTesto 34">
            <a:extLst>
              <a:ext uri="{FF2B5EF4-FFF2-40B4-BE49-F238E27FC236}">
                <a16:creationId xmlns:a16="http://schemas.microsoft.com/office/drawing/2014/main" id="{519BAFAB-9535-5C40-8143-54B77FAE1E21}"/>
              </a:ext>
            </a:extLst>
          </p:cNvPr>
          <p:cNvSpPr txBox="1"/>
          <p:nvPr/>
        </p:nvSpPr>
        <p:spPr>
          <a:xfrm>
            <a:off x="2833009" y="3584830"/>
            <a:ext cx="1650092" cy="461665"/>
          </a:xfrm>
          <a:prstGeom prst="rect">
            <a:avLst/>
          </a:prstGeom>
          <a:noFill/>
        </p:spPr>
        <p:txBody>
          <a:bodyPr wrap="square" rtlCol="0">
            <a:spAutoFit/>
          </a:bodyPr>
          <a:lstStyle/>
          <a:p>
            <a:r>
              <a:rPr lang="en-GB" sz="2400" b="1" dirty="0">
                <a:solidFill>
                  <a:srgbClr val="FFC000"/>
                </a:solidFill>
                <a:effectLst/>
                <a:latin typeface="Calibri" panose="020F0502020204030204" pitchFamily="34" charset="0"/>
                <a:cs typeface="Calibri" panose="020F0502020204030204" pitchFamily="34" charset="0"/>
              </a:rPr>
              <a:t>OIB field</a:t>
            </a:r>
          </a:p>
        </p:txBody>
      </p:sp>
      <p:sp>
        <p:nvSpPr>
          <p:cNvPr id="20" name="Figura a mano libera 19">
            <a:extLst>
              <a:ext uri="{FF2B5EF4-FFF2-40B4-BE49-F238E27FC236}">
                <a16:creationId xmlns:a16="http://schemas.microsoft.com/office/drawing/2014/main" id="{6792FC3C-476C-87EB-B915-03D932C288E3}"/>
              </a:ext>
            </a:extLst>
          </p:cNvPr>
          <p:cNvSpPr/>
          <p:nvPr/>
        </p:nvSpPr>
        <p:spPr bwMode="auto">
          <a:xfrm>
            <a:off x="5065698" y="3153652"/>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Rettangolo 4">
            <a:extLst>
              <a:ext uri="{FF2B5EF4-FFF2-40B4-BE49-F238E27FC236}">
                <a16:creationId xmlns:a16="http://schemas.microsoft.com/office/drawing/2014/main" id="{338EEA1D-28C1-B75A-117A-28C7E1F5C408}"/>
              </a:ext>
            </a:extLst>
          </p:cNvPr>
          <p:cNvSpPr/>
          <p:nvPr/>
        </p:nvSpPr>
        <p:spPr bwMode="auto">
          <a:xfrm>
            <a:off x="2564179" y="1574800"/>
            <a:ext cx="6097221" cy="4083050"/>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7" name="Gruppo 6">
            <a:extLst>
              <a:ext uri="{FF2B5EF4-FFF2-40B4-BE49-F238E27FC236}">
                <a16:creationId xmlns:a16="http://schemas.microsoft.com/office/drawing/2014/main" id="{8267F372-1308-6788-A5A4-2B634C47CE58}"/>
              </a:ext>
            </a:extLst>
          </p:cNvPr>
          <p:cNvGrpSpPr>
            <a:grpSpLocks noChangeAspect="1"/>
          </p:cNvGrpSpPr>
          <p:nvPr/>
        </p:nvGrpSpPr>
        <p:grpSpPr>
          <a:xfrm>
            <a:off x="25770" y="1231694"/>
            <a:ext cx="4333026" cy="2991660"/>
            <a:chOff x="3018030" y="2728288"/>
            <a:chExt cx="5922963" cy="4089400"/>
          </a:xfrm>
        </p:grpSpPr>
        <p:grpSp>
          <p:nvGrpSpPr>
            <p:cNvPr id="9" name="Gruppo 8">
              <a:extLst>
                <a:ext uri="{FF2B5EF4-FFF2-40B4-BE49-F238E27FC236}">
                  <a16:creationId xmlns:a16="http://schemas.microsoft.com/office/drawing/2014/main" id="{886A3487-AD26-F2DF-F100-023D40374C24}"/>
                </a:ext>
              </a:extLst>
            </p:cNvPr>
            <p:cNvGrpSpPr/>
            <p:nvPr/>
          </p:nvGrpSpPr>
          <p:grpSpPr>
            <a:xfrm>
              <a:off x="3018030" y="2728288"/>
              <a:ext cx="5922963" cy="4089400"/>
              <a:chOff x="3018030" y="2728288"/>
              <a:chExt cx="5922963" cy="4089400"/>
            </a:xfrm>
          </p:grpSpPr>
          <p:grpSp>
            <p:nvGrpSpPr>
              <p:cNvPr id="27" name="Group 61">
                <a:extLst>
                  <a:ext uri="{FF2B5EF4-FFF2-40B4-BE49-F238E27FC236}">
                    <a16:creationId xmlns:a16="http://schemas.microsoft.com/office/drawing/2014/main" id="{F1E0A676-D305-3C8B-9483-5278965A04FA}"/>
                  </a:ext>
                </a:extLst>
              </p:cNvPr>
              <p:cNvGrpSpPr>
                <a:grpSpLocks/>
              </p:cNvGrpSpPr>
              <p:nvPr/>
            </p:nvGrpSpPr>
            <p:grpSpPr bwMode="auto">
              <a:xfrm>
                <a:off x="3018030" y="2728288"/>
                <a:ext cx="5922963" cy="4089400"/>
                <a:chOff x="1866" y="1255"/>
                <a:chExt cx="3731" cy="2576"/>
              </a:xfrm>
            </p:grpSpPr>
            <p:pic>
              <p:nvPicPr>
                <p:cNvPr id="29" name="Picture 57" descr="lead_isochr">
                  <a:extLst>
                    <a:ext uri="{FF2B5EF4-FFF2-40B4-BE49-F238E27FC236}">
                      <a16:creationId xmlns:a16="http://schemas.microsoft.com/office/drawing/2014/main" id="{3D70B6DC-E095-9870-C1F7-874B6420785B}"/>
                    </a:ext>
                  </a:extLst>
                </p:cNvPr>
                <p:cNvPicPr>
                  <a:picLocks noChangeAspect="1" noChangeArrowheads="1"/>
                </p:cNvPicPr>
                <p:nvPr/>
              </p:nvPicPr>
              <p:blipFill rotWithShape="1">
                <a:blip r:embed="rId4" cstate="print"/>
                <a:srcRect l="3046" t="5335" r="3541"/>
                <a:stretch/>
              </p:blipFill>
              <p:spPr bwMode="auto">
                <a:xfrm>
                  <a:off x="1866" y="1255"/>
                  <a:ext cx="3731" cy="2576"/>
                </a:xfrm>
                <a:prstGeom prst="rect">
                  <a:avLst/>
                </a:prstGeom>
                <a:noFill/>
                <a:ln w="9525">
                  <a:solidFill>
                    <a:schemeClr val="tx1"/>
                  </a:solidFill>
                  <a:miter lim="800000"/>
                  <a:headEnd/>
                  <a:tailEnd/>
                </a:ln>
              </p:spPr>
            </p:pic>
            <p:sp>
              <p:nvSpPr>
                <p:cNvPr id="30" name="Text Box 59">
                  <a:extLst>
                    <a:ext uri="{FF2B5EF4-FFF2-40B4-BE49-F238E27FC236}">
                      <a16:creationId xmlns:a16="http://schemas.microsoft.com/office/drawing/2014/main" id="{D1E8BB6B-563B-1B44-486F-073A38AAD22F}"/>
                    </a:ext>
                  </a:extLst>
                </p:cNvPr>
                <p:cNvSpPr txBox="1">
                  <a:spLocks noChangeArrowheads="1"/>
                </p:cNvSpPr>
                <p:nvPr/>
              </p:nvSpPr>
              <p:spPr bwMode="auto">
                <a:xfrm rot="19664522">
                  <a:off x="3698" y="1800"/>
                  <a:ext cx="1021" cy="252"/>
                </a:xfrm>
                <a:prstGeom prst="rect">
                  <a:avLst/>
                </a:prstGeom>
                <a:noFill/>
                <a:ln w="9525">
                  <a:noFill/>
                  <a:miter lim="800000"/>
                  <a:headEnd/>
                  <a:tailEnd/>
                </a:ln>
              </p:spPr>
              <p:txBody>
                <a:bodyPr wrap="none">
                  <a:spAutoFit/>
                </a:bodyPr>
                <a:lstStyle/>
                <a:p>
                  <a:pPr eaLnBrk="0" hangingPunct="0"/>
                  <a:r>
                    <a:rPr lang="en-GB" sz="2000">
                      <a:solidFill>
                        <a:schemeClr val="tx1"/>
                      </a:solidFill>
                      <a:effectLst/>
                      <a:latin typeface="Calibri" pitchFamily="34" charset="0"/>
                    </a:rPr>
                    <a:t>Age = 4.55 Ga</a:t>
                  </a:r>
                </a:p>
              </p:txBody>
            </p:sp>
          </p:grpSp>
          <p:sp>
            <p:nvSpPr>
              <p:cNvPr id="28" name="Figura a mano libera 31">
                <a:extLst>
                  <a:ext uri="{FF2B5EF4-FFF2-40B4-BE49-F238E27FC236}">
                    <a16:creationId xmlns:a16="http://schemas.microsoft.com/office/drawing/2014/main" id="{5968E2EB-F23E-4F56-2E1A-9341BEAAB1F6}"/>
                  </a:ext>
                </a:extLst>
              </p:cNvPr>
              <p:cNvSpPr/>
              <p:nvPr/>
            </p:nvSpPr>
            <p:spPr bwMode="auto">
              <a:xfrm>
                <a:off x="3558540" y="2849880"/>
                <a:ext cx="5067300" cy="3154680"/>
              </a:xfrm>
              <a:custGeom>
                <a:avLst/>
                <a:gdLst>
                  <a:gd name="connsiteX0" fmla="*/ 15240 w 5067300"/>
                  <a:gd name="connsiteY0" fmla="*/ 3154680 h 3154680"/>
                  <a:gd name="connsiteX1" fmla="*/ 2293620 w 5067300"/>
                  <a:gd name="connsiteY1" fmla="*/ 2941320 h 3154680"/>
                  <a:gd name="connsiteX2" fmla="*/ 2339340 w 5067300"/>
                  <a:gd name="connsiteY2" fmla="*/ 2865120 h 3154680"/>
                  <a:gd name="connsiteX3" fmla="*/ 5067300 w 5067300"/>
                  <a:gd name="connsiteY3" fmla="*/ 0 h 3154680"/>
                  <a:gd name="connsiteX4" fmla="*/ 4914900 w 5067300"/>
                  <a:gd name="connsiteY4" fmla="*/ 15240 h 3154680"/>
                  <a:gd name="connsiteX5" fmla="*/ 4693920 w 5067300"/>
                  <a:gd name="connsiteY5" fmla="*/ 137160 h 3154680"/>
                  <a:gd name="connsiteX6" fmla="*/ 3322320 w 5067300"/>
                  <a:gd name="connsiteY6" fmla="*/ 579120 h 3154680"/>
                  <a:gd name="connsiteX7" fmla="*/ 190500 w 5067300"/>
                  <a:gd name="connsiteY7" fmla="*/ 2750820 h 3154680"/>
                  <a:gd name="connsiteX8" fmla="*/ 0 w 5067300"/>
                  <a:gd name="connsiteY8" fmla="*/ 3086100 h 3154680"/>
                  <a:gd name="connsiteX9" fmla="*/ 15240 w 5067300"/>
                  <a:gd name="connsiteY9" fmla="*/ 3154680 h 3154680"/>
                  <a:gd name="connsiteX0" fmla="*/ 15240 w 5067300"/>
                  <a:gd name="connsiteY0" fmla="*/ 3154680 h 3154680"/>
                  <a:gd name="connsiteX1" fmla="*/ 2293620 w 5067300"/>
                  <a:gd name="connsiteY1" fmla="*/ 2941320 h 3154680"/>
                  <a:gd name="connsiteX2" fmla="*/ 2339340 w 5067300"/>
                  <a:gd name="connsiteY2" fmla="*/ 2865120 h 3154680"/>
                  <a:gd name="connsiteX3" fmla="*/ 5067300 w 5067300"/>
                  <a:gd name="connsiteY3" fmla="*/ 0 h 3154680"/>
                  <a:gd name="connsiteX4" fmla="*/ 4914900 w 5067300"/>
                  <a:gd name="connsiteY4" fmla="*/ 15240 h 3154680"/>
                  <a:gd name="connsiteX5" fmla="*/ 4693920 w 5067300"/>
                  <a:gd name="connsiteY5" fmla="*/ 137160 h 3154680"/>
                  <a:gd name="connsiteX6" fmla="*/ 3322320 w 5067300"/>
                  <a:gd name="connsiteY6" fmla="*/ 579120 h 3154680"/>
                  <a:gd name="connsiteX7" fmla="*/ 1188720 w 5067300"/>
                  <a:gd name="connsiteY7" fmla="*/ 1920240 h 3154680"/>
                  <a:gd name="connsiteX8" fmla="*/ 190500 w 5067300"/>
                  <a:gd name="connsiteY8" fmla="*/ 2750820 h 3154680"/>
                  <a:gd name="connsiteX9" fmla="*/ 0 w 5067300"/>
                  <a:gd name="connsiteY9" fmla="*/ 3086100 h 3154680"/>
                  <a:gd name="connsiteX10" fmla="*/ 15240 w 5067300"/>
                  <a:gd name="connsiteY10"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7300" h="3154680">
                    <a:moveTo>
                      <a:pt x="15240" y="3154680"/>
                    </a:moveTo>
                    <a:lnTo>
                      <a:pt x="2293620" y="2941320"/>
                    </a:lnTo>
                    <a:lnTo>
                      <a:pt x="2339340" y="2865120"/>
                    </a:lnTo>
                    <a:lnTo>
                      <a:pt x="5067300" y="0"/>
                    </a:lnTo>
                    <a:lnTo>
                      <a:pt x="4914900" y="15240"/>
                    </a:lnTo>
                    <a:lnTo>
                      <a:pt x="4693920" y="137160"/>
                    </a:lnTo>
                    <a:lnTo>
                      <a:pt x="3322320" y="579120"/>
                    </a:lnTo>
                    <a:cubicBezTo>
                      <a:pt x="2631440" y="1054100"/>
                      <a:pt x="1879600" y="1445260"/>
                      <a:pt x="1188720" y="1920240"/>
                    </a:cubicBezTo>
                    <a:lnTo>
                      <a:pt x="190500" y="2750820"/>
                    </a:lnTo>
                    <a:lnTo>
                      <a:pt x="0" y="3086100"/>
                    </a:lnTo>
                    <a:lnTo>
                      <a:pt x="15240" y="315468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0" name="Ovale 9">
              <a:extLst>
                <a:ext uri="{FF2B5EF4-FFF2-40B4-BE49-F238E27FC236}">
                  <a16:creationId xmlns:a16="http://schemas.microsoft.com/office/drawing/2014/main" id="{FCD97D6F-A212-9FB5-6612-9EF170170498}"/>
                </a:ext>
              </a:extLst>
            </p:cNvPr>
            <p:cNvSpPr/>
            <p:nvPr/>
          </p:nvSpPr>
          <p:spPr bwMode="auto">
            <a:xfrm>
              <a:off x="5067108" y="4810275"/>
              <a:ext cx="288000" cy="288000"/>
            </a:xfrm>
            <a:prstGeom prst="ellipse">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1" name="Connettore 1 24">
              <a:extLst>
                <a:ext uri="{FF2B5EF4-FFF2-40B4-BE49-F238E27FC236}">
                  <a16:creationId xmlns:a16="http://schemas.microsoft.com/office/drawing/2014/main" id="{1BC1A16A-136B-8BD3-9826-A923821EFFB8}"/>
                </a:ext>
              </a:extLst>
            </p:cNvPr>
            <p:cNvCxnSpPr/>
            <p:nvPr/>
          </p:nvCxnSpPr>
          <p:spPr bwMode="auto">
            <a:xfrm flipH="1">
              <a:off x="3552825" y="2841171"/>
              <a:ext cx="5025118" cy="3111954"/>
            </a:xfrm>
            <a:prstGeom prst="line">
              <a:avLst/>
            </a:prstGeom>
            <a:noFill/>
            <a:ln w="9525" cap="flat" cmpd="sng" algn="ctr">
              <a:solidFill>
                <a:schemeClr val="tx1"/>
              </a:solidFill>
              <a:prstDash val="solid"/>
              <a:round/>
              <a:headEnd type="none" w="med" len="med"/>
              <a:tailEnd type="none" w="med" len="med"/>
            </a:ln>
            <a:effectLst/>
          </p:spPr>
        </p:cxnSp>
        <p:sp>
          <p:nvSpPr>
            <p:cNvPr id="22" name="Ovale 21">
              <a:extLst>
                <a:ext uri="{FF2B5EF4-FFF2-40B4-BE49-F238E27FC236}">
                  <a16:creationId xmlns:a16="http://schemas.microsoft.com/office/drawing/2014/main" id="{A21D918D-8264-4E1E-CDF3-893FF14AAEAA}"/>
                </a:ext>
              </a:extLst>
            </p:cNvPr>
            <p:cNvSpPr/>
            <p:nvPr/>
          </p:nvSpPr>
          <p:spPr bwMode="auto">
            <a:xfrm>
              <a:off x="7915046" y="3162300"/>
              <a:ext cx="131198" cy="130738"/>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Ovale 22">
              <a:extLst>
                <a:ext uri="{FF2B5EF4-FFF2-40B4-BE49-F238E27FC236}">
                  <a16:creationId xmlns:a16="http://schemas.microsoft.com/office/drawing/2014/main" id="{4F74DCE7-8867-BD86-7AA9-DC874ABAE8ED}"/>
                </a:ext>
              </a:extLst>
            </p:cNvPr>
            <p:cNvSpPr/>
            <p:nvPr/>
          </p:nvSpPr>
          <p:spPr bwMode="auto">
            <a:xfrm>
              <a:off x="4333468" y="5360194"/>
              <a:ext cx="129600" cy="1296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Ovale 23">
              <a:extLst>
                <a:ext uri="{FF2B5EF4-FFF2-40B4-BE49-F238E27FC236}">
                  <a16:creationId xmlns:a16="http://schemas.microsoft.com/office/drawing/2014/main" id="{31BED379-B60F-FC73-4B7F-D9A8E0074280}"/>
                </a:ext>
              </a:extLst>
            </p:cNvPr>
            <p:cNvSpPr/>
            <p:nvPr/>
          </p:nvSpPr>
          <p:spPr bwMode="auto">
            <a:xfrm>
              <a:off x="4280287" y="5393531"/>
              <a:ext cx="129788" cy="129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Ovale 24">
              <a:extLst>
                <a:ext uri="{FF2B5EF4-FFF2-40B4-BE49-F238E27FC236}">
                  <a16:creationId xmlns:a16="http://schemas.microsoft.com/office/drawing/2014/main" id="{E02904C6-DFD9-36DB-64B6-81D215E1B3C1}"/>
                </a:ext>
              </a:extLst>
            </p:cNvPr>
            <p:cNvSpPr/>
            <p:nvPr/>
          </p:nvSpPr>
          <p:spPr bwMode="auto">
            <a:xfrm>
              <a:off x="5172461" y="4860131"/>
              <a:ext cx="128202" cy="129152"/>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Ovale 25">
              <a:extLst>
                <a:ext uri="{FF2B5EF4-FFF2-40B4-BE49-F238E27FC236}">
                  <a16:creationId xmlns:a16="http://schemas.microsoft.com/office/drawing/2014/main" id="{795525DD-4F87-54E5-B0D5-1DFA86A9F5A5}"/>
                </a:ext>
              </a:extLst>
            </p:cNvPr>
            <p:cNvSpPr/>
            <p:nvPr/>
          </p:nvSpPr>
          <p:spPr bwMode="auto">
            <a:xfrm>
              <a:off x="5189129" y="4874419"/>
              <a:ext cx="128202" cy="129152"/>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1" name="Rettangolo 30">
            <a:extLst>
              <a:ext uri="{FF2B5EF4-FFF2-40B4-BE49-F238E27FC236}">
                <a16:creationId xmlns:a16="http://schemas.microsoft.com/office/drawing/2014/main" id="{BBA7114F-E293-2E47-B9EE-68C8CC746E20}"/>
              </a:ext>
            </a:extLst>
          </p:cNvPr>
          <p:cNvSpPr/>
          <p:nvPr/>
        </p:nvSpPr>
        <p:spPr bwMode="auto">
          <a:xfrm>
            <a:off x="1485900" y="2851150"/>
            <a:ext cx="184150" cy="7302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Freccia a destra 31">
            <a:extLst>
              <a:ext uri="{FF2B5EF4-FFF2-40B4-BE49-F238E27FC236}">
                <a16:creationId xmlns:a16="http://schemas.microsoft.com/office/drawing/2014/main" id="{7148FD34-D2F3-D2C6-D99C-3FA2C131692F}"/>
              </a:ext>
            </a:extLst>
          </p:cNvPr>
          <p:cNvSpPr/>
          <p:nvPr/>
        </p:nvSpPr>
        <p:spPr bwMode="auto">
          <a:xfrm rot="3240633">
            <a:off x="1139826" y="2571751"/>
            <a:ext cx="406400" cy="165100"/>
          </a:xfrm>
          <a:prstGeom prst="rightArrow">
            <a:avLst>
              <a:gd name="adj1" fmla="val 50000"/>
              <a:gd name="adj2" fmla="val 82102"/>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a:extLst>
              <a:ext uri="{FF2B5EF4-FFF2-40B4-BE49-F238E27FC236}">
                <a16:creationId xmlns:a16="http://schemas.microsoft.com/office/drawing/2014/main" id="{E11EAA7F-0E97-C983-72B0-E86357265615}"/>
              </a:ext>
            </a:extLst>
          </p:cNvPr>
          <p:cNvSpPr txBox="1"/>
          <p:nvPr/>
        </p:nvSpPr>
        <p:spPr>
          <a:xfrm>
            <a:off x="6223909" y="1654430"/>
            <a:ext cx="2539091" cy="830997"/>
          </a:xfrm>
          <a:prstGeom prst="rect">
            <a:avLst/>
          </a:prstGeom>
          <a:noFill/>
        </p:spPr>
        <p:txBody>
          <a:bodyPr wrap="square" rtlCol="0">
            <a:spAutoFit/>
          </a:bodyPr>
          <a:lstStyle/>
          <a:p>
            <a:r>
              <a:rPr lang="en-GB" sz="1600" b="1" dirty="0">
                <a:solidFill>
                  <a:schemeClr val="tx1"/>
                </a:solidFill>
                <a:effectLst/>
                <a:latin typeface="Calibri" panose="020F0502020204030204" pitchFamily="34" charset="0"/>
                <a:cs typeface="Calibri" panose="020F0502020204030204" pitchFamily="34" charset="0"/>
              </a:rPr>
              <a:t>Both</a:t>
            </a:r>
            <a:r>
              <a:rPr lang="en-GB" sz="1200" b="1" dirty="0">
                <a:solidFill>
                  <a:schemeClr val="tx1"/>
                </a:solidFill>
                <a:effectLst/>
                <a:latin typeface="Calibri" panose="020F0502020204030204" pitchFamily="34" charset="0"/>
                <a:cs typeface="Calibri" panose="020F0502020204030204" pitchFamily="34" charset="0"/>
              </a:rPr>
              <a:t> </a:t>
            </a:r>
            <a:r>
              <a:rPr lang="en-GB" sz="1600" b="1" dirty="0">
                <a:solidFill>
                  <a:schemeClr val="tx1"/>
                </a:solidFill>
                <a:effectLst/>
                <a:latin typeface="Calibri" panose="020F0502020204030204" pitchFamily="34" charset="0"/>
                <a:cs typeface="Calibri" panose="020F0502020204030204" pitchFamily="34" charset="0"/>
              </a:rPr>
              <a:t>enriched</a:t>
            </a:r>
            <a:r>
              <a:rPr lang="en-GB" sz="1200" b="1" dirty="0">
                <a:solidFill>
                  <a:schemeClr val="tx1"/>
                </a:solidFill>
                <a:effectLst/>
                <a:latin typeface="Calibri" panose="020F0502020204030204" pitchFamily="34" charset="0"/>
                <a:cs typeface="Calibri" panose="020F0502020204030204" pitchFamily="34" charset="0"/>
              </a:rPr>
              <a:t> </a:t>
            </a:r>
            <a:r>
              <a:rPr lang="en-GB" sz="1600" b="1" dirty="0">
                <a:solidFill>
                  <a:schemeClr val="tx1"/>
                </a:solidFill>
                <a:effectLst/>
                <a:latin typeface="Calibri" panose="020F0502020204030204" pitchFamily="34" charset="0"/>
                <a:cs typeface="Calibri" panose="020F0502020204030204" pitchFamily="34" charset="0"/>
              </a:rPr>
              <a:t>and</a:t>
            </a:r>
            <a:r>
              <a:rPr lang="en-GB" sz="1200" b="1" dirty="0">
                <a:solidFill>
                  <a:schemeClr val="tx1"/>
                </a:solidFill>
                <a:effectLst/>
                <a:latin typeface="Calibri" panose="020F0502020204030204" pitchFamily="34" charset="0"/>
                <a:cs typeface="Calibri" panose="020F0502020204030204" pitchFamily="34" charset="0"/>
              </a:rPr>
              <a:t> </a:t>
            </a:r>
            <a:r>
              <a:rPr lang="en-GB" sz="1600" b="1" dirty="0">
                <a:solidFill>
                  <a:schemeClr val="tx1"/>
                </a:solidFill>
                <a:effectLst/>
                <a:latin typeface="Calibri" panose="020F0502020204030204" pitchFamily="34" charset="0"/>
                <a:cs typeface="Calibri" panose="020F0502020204030204" pitchFamily="34" charset="0"/>
              </a:rPr>
              <a:t>depleted Earth’s reservoirs plot to the right of the Geochron.</a:t>
            </a:r>
          </a:p>
        </p:txBody>
      </p:sp>
      <p:sp>
        <p:nvSpPr>
          <p:cNvPr id="33" name="Rettangolo con angoli arrotondati 32">
            <a:extLst>
              <a:ext uri="{FF2B5EF4-FFF2-40B4-BE49-F238E27FC236}">
                <a16:creationId xmlns:a16="http://schemas.microsoft.com/office/drawing/2014/main" id="{643C0973-3F19-14B5-B05F-3D139BD15949}"/>
              </a:ext>
            </a:extLst>
          </p:cNvPr>
          <p:cNvSpPr/>
          <p:nvPr/>
        </p:nvSpPr>
        <p:spPr bwMode="auto">
          <a:xfrm>
            <a:off x="5775960" y="5097780"/>
            <a:ext cx="2552700" cy="39624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forma 33">
            <a:extLst>
              <a:ext uri="{FF2B5EF4-FFF2-40B4-BE49-F238E27FC236}">
                <a16:creationId xmlns:a16="http://schemas.microsoft.com/office/drawing/2014/main" id="{E0A0A10A-1116-CF42-2256-7C0A31CBFCF6}"/>
              </a:ext>
            </a:extLst>
          </p:cNvPr>
          <p:cNvSpPr/>
          <p:nvPr/>
        </p:nvSpPr>
        <p:spPr bwMode="auto">
          <a:xfrm>
            <a:off x="4293745" y="2913294"/>
            <a:ext cx="2744646" cy="2260930"/>
          </a:xfrm>
          <a:custGeom>
            <a:avLst/>
            <a:gdLst>
              <a:gd name="connsiteX0" fmla="*/ 1182596 w 4465786"/>
              <a:gd name="connsiteY0" fmla="*/ 1526829 h 1641428"/>
              <a:gd name="connsiteX1" fmla="*/ 4205196 w 4465786"/>
              <a:gd name="connsiteY1" fmla="*/ 498129 h 1641428"/>
              <a:gd name="connsiteX2" fmla="*/ 4205196 w 4465786"/>
              <a:gd name="connsiteY2" fmla="*/ 256829 h 1641428"/>
              <a:gd name="connsiteX3" fmla="*/ 3316196 w 4465786"/>
              <a:gd name="connsiteY3" fmla="*/ 28229 h 1641428"/>
              <a:gd name="connsiteX4" fmla="*/ 230096 w 4465786"/>
              <a:gd name="connsiteY4" fmla="*/ 942629 h 1641428"/>
              <a:gd name="connsiteX5" fmla="*/ 331696 w 4465786"/>
              <a:gd name="connsiteY5" fmla="*/ 1552229 h 1641428"/>
              <a:gd name="connsiteX6" fmla="*/ 1182596 w 4465786"/>
              <a:gd name="connsiteY6" fmla="*/ 1526829 h 1641428"/>
              <a:gd name="connsiteX0" fmla="*/ 1182596 w 4205196"/>
              <a:gd name="connsiteY0" fmla="*/ 1526829 h 1641428"/>
              <a:gd name="connsiteX1" fmla="*/ 4205196 w 4205196"/>
              <a:gd name="connsiteY1" fmla="*/ 498129 h 1641428"/>
              <a:gd name="connsiteX2" fmla="*/ 4205196 w 4205196"/>
              <a:gd name="connsiteY2" fmla="*/ 256829 h 1641428"/>
              <a:gd name="connsiteX3" fmla="*/ 3316196 w 4205196"/>
              <a:gd name="connsiteY3" fmla="*/ 28229 h 1641428"/>
              <a:gd name="connsiteX4" fmla="*/ 230096 w 4205196"/>
              <a:gd name="connsiteY4" fmla="*/ 942629 h 1641428"/>
              <a:gd name="connsiteX5" fmla="*/ 331696 w 4205196"/>
              <a:gd name="connsiteY5" fmla="*/ 1552229 h 1641428"/>
              <a:gd name="connsiteX6" fmla="*/ 1182596 w 4205196"/>
              <a:gd name="connsiteY6" fmla="*/ 1526829 h 1641428"/>
              <a:gd name="connsiteX0" fmla="*/ 1182596 w 4271048"/>
              <a:gd name="connsiteY0" fmla="*/ 1529751 h 1630573"/>
              <a:gd name="connsiteX1" fmla="*/ 4205196 w 4271048"/>
              <a:gd name="connsiteY1" fmla="*/ 716951 h 1630573"/>
              <a:gd name="connsiteX2" fmla="*/ 4205196 w 4271048"/>
              <a:gd name="connsiteY2" fmla="*/ 259751 h 1630573"/>
              <a:gd name="connsiteX3" fmla="*/ 3316196 w 4271048"/>
              <a:gd name="connsiteY3" fmla="*/ 31151 h 1630573"/>
              <a:gd name="connsiteX4" fmla="*/ 230096 w 4271048"/>
              <a:gd name="connsiteY4" fmla="*/ 945551 h 1630573"/>
              <a:gd name="connsiteX5" fmla="*/ 331696 w 4271048"/>
              <a:gd name="connsiteY5" fmla="*/ 1555151 h 1630573"/>
              <a:gd name="connsiteX6" fmla="*/ 1182596 w 4271048"/>
              <a:gd name="connsiteY6" fmla="*/ 1529751 h 1630573"/>
              <a:gd name="connsiteX0" fmla="*/ 1182596 w 4205196"/>
              <a:gd name="connsiteY0" fmla="*/ 1529751 h 1630573"/>
              <a:gd name="connsiteX1" fmla="*/ 4205196 w 4205196"/>
              <a:gd name="connsiteY1" fmla="*/ 716951 h 1630573"/>
              <a:gd name="connsiteX2" fmla="*/ 4205196 w 4205196"/>
              <a:gd name="connsiteY2" fmla="*/ 259751 h 1630573"/>
              <a:gd name="connsiteX3" fmla="*/ 3316196 w 4205196"/>
              <a:gd name="connsiteY3" fmla="*/ 31151 h 1630573"/>
              <a:gd name="connsiteX4" fmla="*/ 230096 w 4205196"/>
              <a:gd name="connsiteY4" fmla="*/ 945551 h 1630573"/>
              <a:gd name="connsiteX5" fmla="*/ 331696 w 4205196"/>
              <a:gd name="connsiteY5" fmla="*/ 1555151 h 1630573"/>
              <a:gd name="connsiteX6" fmla="*/ 1182596 w 4205196"/>
              <a:gd name="connsiteY6" fmla="*/ 1529751 h 1630573"/>
              <a:gd name="connsiteX0" fmla="*/ 1182596 w 4290183"/>
              <a:gd name="connsiteY0" fmla="*/ 1531847 h 1624622"/>
              <a:gd name="connsiteX1" fmla="*/ 4268696 w 4290183"/>
              <a:gd name="connsiteY1" fmla="*/ 853378 h 1624622"/>
              <a:gd name="connsiteX2" fmla="*/ 4205196 w 4290183"/>
              <a:gd name="connsiteY2" fmla="*/ 261847 h 1624622"/>
              <a:gd name="connsiteX3" fmla="*/ 3316196 w 4290183"/>
              <a:gd name="connsiteY3" fmla="*/ 33247 h 1624622"/>
              <a:gd name="connsiteX4" fmla="*/ 230096 w 4290183"/>
              <a:gd name="connsiteY4" fmla="*/ 947647 h 1624622"/>
              <a:gd name="connsiteX5" fmla="*/ 331696 w 4290183"/>
              <a:gd name="connsiteY5" fmla="*/ 1557247 h 1624622"/>
              <a:gd name="connsiteX6" fmla="*/ 1182596 w 4290183"/>
              <a:gd name="connsiteY6" fmla="*/ 1531847 h 1624622"/>
              <a:gd name="connsiteX0" fmla="*/ 1182596 w 4521787"/>
              <a:gd name="connsiteY0" fmla="*/ 1523259 h 1616034"/>
              <a:gd name="connsiteX1" fmla="*/ 4268696 w 4521787"/>
              <a:gd name="connsiteY1" fmla="*/ 844790 h 1616034"/>
              <a:gd name="connsiteX2" fmla="*/ 4230596 w 4521787"/>
              <a:gd name="connsiteY2" fmla="*/ 310830 h 1616034"/>
              <a:gd name="connsiteX3" fmla="*/ 3316196 w 4521787"/>
              <a:gd name="connsiteY3" fmla="*/ 24659 h 1616034"/>
              <a:gd name="connsiteX4" fmla="*/ 230096 w 4521787"/>
              <a:gd name="connsiteY4" fmla="*/ 939059 h 1616034"/>
              <a:gd name="connsiteX5" fmla="*/ 331696 w 4521787"/>
              <a:gd name="connsiteY5" fmla="*/ 1548659 h 1616034"/>
              <a:gd name="connsiteX6" fmla="*/ 1182596 w 4521787"/>
              <a:gd name="connsiteY6" fmla="*/ 1523259 h 1616034"/>
              <a:gd name="connsiteX0" fmla="*/ 1182596 w 4521787"/>
              <a:gd name="connsiteY0" fmla="*/ 1498721 h 1591496"/>
              <a:gd name="connsiteX1" fmla="*/ 4268696 w 4521787"/>
              <a:gd name="connsiteY1" fmla="*/ 820252 h 1591496"/>
              <a:gd name="connsiteX2" fmla="*/ 4230596 w 4521787"/>
              <a:gd name="connsiteY2" fmla="*/ 286292 h 1591496"/>
              <a:gd name="connsiteX3" fmla="*/ 3316196 w 4521787"/>
              <a:gd name="connsiteY3" fmla="*/ 121 h 1591496"/>
              <a:gd name="connsiteX4" fmla="*/ 230096 w 4521787"/>
              <a:gd name="connsiteY4" fmla="*/ 914521 h 1591496"/>
              <a:gd name="connsiteX5" fmla="*/ 331696 w 4521787"/>
              <a:gd name="connsiteY5" fmla="*/ 1524121 h 1591496"/>
              <a:gd name="connsiteX6" fmla="*/ 1182596 w 4521787"/>
              <a:gd name="connsiteY6" fmla="*/ 1498721 h 1591496"/>
              <a:gd name="connsiteX0" fmla="*/ 1182596 w 4268696"/>
              <a:gd name="connsiteY0" fmla="*/ 1498721 h 1591496"/>
              <a:gd name="connsiteX1" fmla="*/ 4268696 w 4268696"/>
              <a:gd name="connsiteY1" fmla="*/ 820252 h 1591496"/>
              <a:gd name="connsiteX2" fmla="*/ 4230596 w 4268696"/>
              <a:gd name="connsiteY2" fmla="*/ 286292 h 1591496"/>
              <a:gd name="connsiteX3" fmla="*/ 3316196 w 4268696"/>
              <a:gd name="connsiteY3" fmla="*/ 121 h 1591496"/>
              <a:gd name="connsiteX4" fmla="*/ 230096 w 4268696"/>
              <a:gd name="connsiteY4" fmla="*/ 914521 h 1591496"/>
              <a:gd name="connsiteX5" fmla="*/ 331696 w 4268696"/>
              <a:gd name="connsiteY5" fmla="*/ 1524121 h 1591496"/>
              <a:gd name="connsiteX6" fmla="*/ 1182596 w 4268696"/>
              <a:gd name="connsiteY6" fmla="*/ 1498721 h 1591496"/>
              <a:gd name="connsiteX0" fmla="*/ 1182596 w 4309075"/>
              <a:gd name="connsiteY0" fmla="*/ 1345235 h 1438010"/>
              <a:gd name="connsiteX1" fmla="*/ 4268696 w 4309075"/>
              <a:gd name="connsiteY1" fmla="*/ 666766 h 1438010"/>
              <a:gd name="connsiteX2" fmla="*/ 4230596 w 4309075"/>
              <a:gd name="connsiteY2" fmla="*/ 132806 h 1438010"/>
              <a:gd name="connsiteX3" fmla="*/ 3316196 w 4309075"/>
              <a:gd name="connsiteY3" fmla="*/ 156 h 1438010"/>
              <a:gd name="connsiteX4" fmla="*/ 230096 w 4309075"/>
              <a:gd name="connsiteY4" fmla="*/ 761035 h 1438010"/>
              <a:gd name="connsiteX5" fmla="*/ 331696 w 4309075"/>
              <a:gd name="connsiteY5" fmla="*/ 1370635 h 1438010"/>
              <a:gd name="connsiteX6" fmla="*/ 1182596 w 4309075"/>
              <a:gd name="connsiteY6" fmla="*/ 1345235 h 1438010"/>
              <a:gd name="connsiteX0" fmla="*/ 1182596 w 4521787"/>
              <a:gd name="connsiteY0" fmla="*/ 1464377 h 1557152"/>
              <a:gd name="connsiteX1" fmla="*/ 4268696 w 4521787"/>
              <a:gd name="connsiteY1" fmla="*/ 785908 h 1557152"/>
              <a:gd name="connsiteX2" fmla="*/ 4230596 w 4521787"/>
              <a:gd name="connsiteY2" fmla="*/ 69642 h 1557152"/>
              <a:gd name="connsiteX3" fmla="*/ 3316196 w 4521787"/>
              <a:gd name="connsiteY3" fmla="*/ 119298 h 1557152"/>
              <a:gd name="connsiteX4" fmla="*/ 230096 w 4521787"/>
              <a:gd name="connsiteY4" fmla="*/ 880177 h 1557152"/>
              <a:gd name="connsiteX5" fmla="*/ 331696 w 4521787"/>
              <a:gd name="connsiteY5" fmla="*/ 1489777 h 1557152"/>
              <a:gd name="connsiteX6" fmla="*/ 1182596 w 4521787"/>
              <a:gd name="connsiteY6" fmla="*/ 1464377 h 1557152"/>
              <a:gd name="connsiteX0" fmla="*/ 1182596 w 4268696"/>
              <a:gd name="connsiteY0" fmla="*/ 1464377 h 1557152"/>
              <a:gd name="connsiteX1" fmla="*/ 4268696 w 4268696"/>
              <a:gd name="connsiteY1" fmla="*/ 785908 h 1557152"/>
              <a:gd name="connsiteX2" fmla="*/ 4230596 w 4268696"/>
              <a:gd name="connsiteY2" fmla="*/ 69642 h 1557152"/>
              <a:gd name="connsiteX3" fmla="*/ 3316196 w 4268696"/>
              <a:gd name="connsiteY3" fmla="*/ 119298 h 1557152"/>
              <a:gd name="connsiteX4" fmla="*/ 230096 w 4268696"/>
              <a:gd name="connsiteY4" fmla="*/ 880177 h 1557152"/>
              <a:gd name="connsiteX5" fmla="*/ 331696 w 4268696"/>
              <a:gd name="connsiteY5" fmla="*/ 1489777 h 1557152"/>
              <a:gd name="connsiteX6" fmla="*/ 1182596 w 4268696"/>
              <a:gd name="connsiteY6" fmla="*/ 1464377 h 1557152"/>
              <a:gd name="connsiteX0" fmla="*/ 1182596 w 4494029"/>
              <a:gd name="connsiteY0" fmla="*/ 1452057 h 1544832"/>
              <a:gd name="connsiteX1" fmla="*/ 4268696 w 4494029"/>
              <a:gd name="connsiteY1" fmla="*/ 773588 h 1544832"/>
              <a:gd name="connsiteX2" fmla="*/ 4255996 w 4494029"/>
              <a:gd name="connsiteY2" fmla="*/ 76512 h 1544832"/>
              <a:gd name="connsiteX3" fmla="*/ 3316196 w 4494029"/>
              <a:gd name="connsiteY3" fmla="*/ 106978 h 1544832"/>
              <a:gd name="connsiteX4" fmla="*/ 230096 w 4494029"/>
              <a:gd name="connsiteY4" fmla="*/ 867857 h 1544832"/>
              <a:gd name="connsiteX5" fmla="*/ 331696 w 4494029"/>
              <a:gd name="connsiteY5" fmla="*/ 1477457 h 1544832"/>
              <a:gd name="connsiteX6" fmla="*/ 1182596 w 4494029"/>
              <a:gd name="connsiteY6" fmla="*/ 1452057 h 1544832"/>
              <a:gd name="connsiteX0" fmla="*/ 1182596 w 4268696"/>
              <a:gd name="connsiteY0" fmla="*/ 1452057 h 1544832"/>
              <a:gd name="connsiteX1" fmla="*/ 4268696 w 4268696"/>
              <a:gd name="connsiteY1" fmla="*/ 773588 h 1544832"/>
              <a:gd name="connsiteX2" fmla="*/ 4255996 w 4268696"/>
              <a:gd name="connsiteY2" fmla="*/ 76512 h 1544832"/>
              <a:gd name="connsiteX3" fmla="*/ 3316196 w 4268696"/>
              <a:gd name="connsiteY3" fmla="*/ 106978 h 1544832"/>
              <a:gd name="connsiteX4" fmla="*/ 230096 w 4268696"/>
              <a:gd name="connsiteY4" fmla="*/ 867857 h 1544832"/>
              <a:gd name="connsiteX5" fmla="*/ 331696 w 4268696"/>
              <a:gd name="connsiteY5" fmla="*/ 1477457 h 1544832"/>
              <a:gd name="connsiteX6" fmla="*/ 1182596 w 4268696"/>
              <a:gd name="connsiteY6" fmla="*/ 1452057 h 1544832"/>
              <a:gd name="connsiteX0" fmla="*/ 1182596 w 4268696"/>
              <a:gd name="connsiteY0" fmla="*/ 1780250 h 1873025"/>
              <a:gd name="connsiteX1" fmla="*/ 4268696 w 4268696"/>
              <a:gd name="connsiteY1" fmla="*/ 1101781 h 1873025"/>
              <a:gd name="connsiteX2" fmla="*/ 4255996 w 4268696"/>
              <a:gd name="connsiteY2" fmla="*/ 404705 h 1873025"/>
              <a:gd name="connsiteX3" fmla="*/ 1639796 w 4268696"/>
              <a:gd name="connsiteY3" fmla="*/ 26421 h 1873025"/>
              <a:gd name="connsiteX4" fmla="*/ 230096 w 4268696"/>
              <a:gd name="connsiteY4" fmla="*/ 1196050 h 1873025"/>
              <a:gd name="connsiteX5" fmla="*/ 331696 w 4268696"/>
              <a:gd name="connsiteY5" fmla="*/ 1805650 h 1873025"/>
              <a:gd name="connsiteX6" fmla="*/ 1182596 w 4268696"/>
              <a:gd name="connsiteY6" fmla="*/ 1780250 h 1873025"/>
              <a:gd name="connsiteX0" fmla="*/ 1182596 w 4268696"/>
              <a:gd name="connsiteY0" fmla="*/ 1753829 h 1846604"/>
              <a:gd name="connsiteX1" fmla="*/ 4268696 w 4268696"/>
              <a:gd name="connsiteY1" fmla="*/ 1075360 h 1846604"/>
              <a:gd name="connsiteX2" fmla="*/ 1639796 w 4268696"/>
              <a:gd name="connsiteY2" fmla="*/ 0 h 1846604"/>
              <a:gd name="connsiteX3" fmla="*/ 230096 w 4268696"/>
              <a:gd name="connsiteY3" fmla="*/ 1169629 h 1846604"/>
              <a:gd name="connsiteX4" fmla="*/ 331696 w 4268696"/>
              <a:gd name="connsiteY4" fmla="*/ 1779229 h 1846604"/>
              <a:gd name="connsiteX5" fmla="*/ 1182596 w 4268696"/>
              <a:gd name="connsiteY5" fmla="*/ 1753829 h 1846604"/>
              <a:gd name="connsiteX0" fmla="*/ 1182596 w 1676260"/>
              <a:gd name="connsiteY0" fmla="*/ 1753829 h 1846604"/>
              <a:gd name="connsiteX1" fmla="*/ 1639796 w 1676260"/>
              <a:gd name="connsiteY1" fmla="*/ 0 h 1846604"/>
              <a:gd name="connsiteX2" fmla="*/ 230096 w 1676260"/>
              <a:gd name="connsiteY2" fmla="*/ 1169629 h 1846604"/>
              <a:gd name="connsiteX3" fmla="*/ 331696 w 1676260"/>
              <a:gd name="connsiteY3" fmla="*/ 1779229 h 1846604"/>
              <a:gd name="connsiteX4" fmla="*/ 1182596 w 1676260"/>
              <a:gd name="connsiteY4" fmla="*/ 1753829 h 1846604"/>
              <a:gd name="connsiteX0" fmla="*/ 3015973 w 3045104"/>
              <a:gd name="connsiteY0" fmla="*/ 496407 h 1823822"/>
              <a:gd name="connsiteX1" fmla="*/ 1720573 w 3045104"/>
              <a:gd name="connsiteY1" fmla="*/ 26399 h 1823822"/>
              <a:gd name="connsiteX2" fmla="*/ 310873 w 3045104"/>
              <a:gd name="connsiteY2" fmla="*/ 1196028 h 1823822"/>
              <a:gd name="connsiteX3" fmla="*/ 412473 w 3045104"/>
              <a:gd name="connsiteY3" fmla="*/ 1805628 h 1823822"/>
              <a:gd name="connsiteX4" fmla="*/ 3015973 w 3045104"/>
              <a:gd name="connsiteY4" fmla="*/ 496407 h 1823822"/>
              <a:gd name="connsiteX0" fmla="*/ 3015973 w 3045104"/>
              <a:gd name="connsiteY0" fmla="*/ 496407 h 1823822"/>
              <a:gd name="connsiteX1" fmla="*/ 1720573 w 3045104"/>
              <a:gd name="connsiteY1" fmla="*/ 26399 h 1823822"/>
              <a:gd name="connsiteX2" fmla="*/ 310873 w 3045104"/>
              <a:gd name="connsiteY2" fmla="*/ 1196028 h 1823822"/>
              <a:gd name="connsiteX3" fmla="*/ 412473 w 3045104"/>
              <a:gd name="connsiteY3" fmla="*/ 1805628 h 1823822"/>
              <a:gd name="connsiteX4" fmla="*/ 3015973 w 3045104"/>
              <a:gd name="connsiteY4" fmla="*/ 496407 h 1823822"/>
              <a:gd name="connsiteX0" fmla="*/ 2974342 w 2999275"/>
              <a:gd name="connsiteY0" fmla="*/ 495335 h 1717640"/>
              <a:gd name="connsiteX1" fmla="*/ 1678942 w 2999275"/>
              <a:gd name="connsiteY1" fmla="*/ 25327 h 1717640"/>
              <a:gd name="connsiteX2" fmla="*/ 269242 w 2999275"/>
              <a:gd name="connsiteY2" fmla="*/ 1194956 h 1717640"/>
              <a:gd name="connsiteX3" fmla="*/ 485142 w 2999275"/>
              <a:gd name="connsiteY3" fmla="*/ 1695173 h 1717640"/>
              <a:gd name="connsiteX4" fmla="*/ 2974342 w 2999275"/>
              <a:gd name="connsiteY4" fmla="*/ 495335 h 1717640"/>
              <a:gd name="connsiteX0" fmla="*/ 2894727 w 2921053"/>
              <a:gd name="connsiteY0" fmla="*/ 470032 h 1722568"/>
              <a:gd name="connsiteX1" fmla="*/ 1675527 w 2921053"/>
              <a:gd name="connsiteY1" fmla="*/ 28809 h 1722568"/>
              <a:gd name="connsiteX2" fmla="*/ 265827 w 2921053"/>
              <a:gd name="connsiteY2" fmla="*/ 1198438 h 1722568"/>
              <a:gd name="connsiteX3" fmla="*/ 481727 w 2921053"/>
              <a:gd name="connsiteY3" fmla="*/ 1698655 h 1722568"/>
              <a:gd name="connsiteX4" fmla="*/ 2894727 w 2921053"/>
              <a:gd name="connsiteY4" fmla="*/ 470032 h 1722568"/>
              <a:gd name="connsiteX0" fmla="*/ 2752807 w 2778363"/>
              <a:gd name="connsiteY0" fmla="*/ 463307 h 1706036"/>
              <a:gd name="connsiteX1" fmla="*/ 1533607 w 2778363"/>
              <a:gd name="connsiteY1" fmla="*/ 22084 h 1706036"/>
              <a:gd name="connsiteX2" fmla="*/ 337267 w 2778363"/>
              <a:gd name="connsiteY2" fmla="*/ 1070815 h 1706036"/>
              <a:gd name="connsiteX3" fmla="*/ 339807 w 2778363"/>
              <a:gd name="connsiteY3" fmla="*/ 1691930 h 1706036"/>
              <a:gd name="connsiteX4" fmla="*/ 2752807 w 2778363"/>
              <a:gd name="connsiteY4" fmla="*/ 463307 h 1706036"/>
              <a:gd name="connsiteX0" fmla="*/ 2777014 w 2802160"/>
              <a:gd name="connsiteY0" fmla="*/ 413273 h 1715871"/>
              <a:gd name="connsiteX1" fmla="*/ 1534954 w 2802160"/>
              <a:gd name="connsiteY1" fmla="*/ 29621 h 1715871"/>
              <a:gd name="connsiteX2" fmla="*/ 338614 w 2802160"/>
              <a:gd name="connsiteY2" fmla="*/ 1078352 h 1715871"/>
              <a:gd name="connsiteX3" fmla="*/ 341154 w 2802160"/>
              <a:gd name="connsiteY3" fmla="*/ 1699467 h 1715871"/>
              <a:gd name="connsiteX4" fmla="*/ 2777014 w 2802160"/>
              <a:gd name="connsiteY4" fmla="*/ 413273 h 1715871"/>
              <a:gd name="connsiteX0" fmla="*/ 2768982 w 2794128"/>
              <a:gd name="connsiteY0" fmla="*/ 413273 h 1747925"/>
              <a:gd name="connsiteX1" fmla="*/ 1526922 w 2794128"/>
              <a:gd name="connsiteY1" fmla="*/ 29621 h 1747925"/>
              <a:gd name="connsiteX2" fmla="*/ 330582 w 2794128"/>
              <a:gd name="connsiteY2" fmla="*/ 1078352 h 1747925"/>
              <a:gd name="connsiteX3" fmla="*/ 333122 w 2794128"/>
              <a:gd name="connsiteY3" fmla="*/ 1699467 h 1747925"/>
              <a:gd name="connsiteX4" fmla="*/ 2768982 w 2794128"/>
              <a:gd name="connsiteY4" fmla="*/ 413273 h 1747925"/>
              <a:gd name="connsiteX0" fmla="*/ 2752806 w 2778362"/>
              <a:gd name="connsiteY0" fmla="*/ 418183 h 1714789"/>
              <a:gd name="connsiteX1" fmla="*/ 1533606 w 2778362"/>
              <a:gd name="connsiteY1" fmla="*/ 28774 h 1714789"/>
              <a:gd name="connsiteX2" fmla="*/ 337266 w 2778362"/>
              <a:gd name="connsiteY2" fmla="*/ 1077505 h 1714789"/>
              <a:gd name="connsiteX3" fmla="*/ 339806 w 2778362"/>
              <a:gd name="connsiteY3" fmla="*/ 1698620 h 1714789"/>
              <a:gd name="connsiteX4" fmla="*/ 2752806 w 2778362"/>
              <a:gd name="connsiteY4" fmla="*/ 418183 h 1714789"/>
              <a:gd name="connsiteX0" fmla="*/ 2752806 w 2805679"/>
              <a:gd name="connsiteY0" fmla="*/ 410339 h 1706945"/>
              <a:gd name="connsiteX1" fmla="*/ 1533606 w 2805679"/>
              <a:gd name="connsiteY1" fmla="*/ 20930 h 1706945"/>
              <a:gd name="connsiteX2" fmla="*/ 337266 w 2805679"/>
              <a:gd name="connsiteY2" fmla="*/ 1069661 h 1706945"/>
              <a:gd name="connsiteX3" fmla="*/ 339806 w 2805679"/>
              <a:gd name="connsiteY3" fmla="*/ 1690776 h 1706945"/>
              <a:gd name="connsiteX4" fmla="*/ 2752806 w 2805679"/>
              <a:gd name="connsiteY4" fmla="*/ 410339 h 1706945"/>
              <a:gd name="connsiteX0" fmla="*/ 2739532 w 2792405"/>
              <a:gd name="connsiteY0" fmla="*/ 410339 h 1735169"/>
              <a:gd name="connsiteX1" fmla="*/ 1520332 w 2792405"/>
              <a:gd name="connsiteY1" fmla="*/ 20930 h 1735169"/>
              <a:gd name="connsiteX2" fmla="*/ 323992 w 2792405"/>
              <a:gd name="connsiteY2" fmla="*/ 1069661 h 1735169"/>
              <a:gd name="connsiteX3" fmla="*/ 326532 w 2792405"/>
              <a:gd name="connsiteY3" fmla="*/ 1690776 h 1735169"/>
              <a:gd name="connsiteX4" fmla="*/ 2739532 w 2792405"/>
              <a:gd name="connsiteY4" fmla="*/ 410339 h 1735169"/>
              <a:gd name="connsiteX0" fmla="*/ 2696335 w 2750994"/>
              <a:gd name="connsiteY0" fmla="*/ 441758 h 1702437"/>
              <a:gd name="connsiteX1" fmla="*/ 1530475 w 2750994"/>
              <a:gd name="connsiteY1" fmla="*/ 17807 h 1702437"/>
              <a:gd name="connsiteX2" fmla="*/ 334135 w 2750994"/>
              <a:gd name="connsiteY2" fmla="*/ 1066538 h 1702437"/>
              <a:gd name="connsiteX3" fmla="*/ 336675 w 2750994"/>
              <a:gd name="connsiteY3" fmla="*/ 1687653 h 1702437"/>
              <a:gd name="connsiteX4" fmla="*/ 2696335 w 2750994"/>
              <a:gd name="connsiteY4" fmla="*/ 441758 h 1702437"/>
              <a:gd name="connsiteX0" fmla="*/ 2696335 w 2744646"/>
              <a:gd name="connsiteY0" fmla="*/ 447492 h 1708171"/>
              <a:gd name="connsiteX1" fmla="*/ 1530475 w 2744646"/>
              <a:gd name="connsiteY1" fmla="*/ 23541 h 1708171"/>
              <a:gd name="connsiteX2" fmla="*/ 334135 w 2744646"/>
              <a:gd name="connsiteY2" fmla="*/ 1072272 h 1708171"/>
              <a:gd name="connsiteX3" fmla="*/ 336675 w 2744646"/>
              <a:gd name="connsiteY3" fmla="*/ 1693387 h 1708171"/>
              <a:gd name="connsiteX4" fmla="*/ 2696335 w 2744646"/>
              <a:gd name="connsiteY4" fmla="*/ 447492 h 170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646" h="1708171">
                <a:moveTo>
                  <a:pt x="2696335" y="447492"/>
                </a:moveTo>
                <a:cubicBezTo>
                  <a:pt x="2982000" y="178760"/>
                  <a:pt x="1924175" y="-80589"/>
                  <a:pt x="1530475" y="23541"/>
                </a:cubicBezTo>
                <a:cubicBezTo>
                  <a:pt x="1136775" y="127671"/>
                  <a:pt x="831552" y="818272"/>
                  <a:pt x="334135" y="1072272"/>
                </a:cubicBezTo>
                <a:cubicBezTo>
                  <a:pt x="-163282" y="1326272"/>
                  <a:pt x="-57025" y="1797517"/>
                  <a:pt x="336675" y="1693387"/>
                </a:cubicBezTo>
                <a:cubicBezTo>
                  <a:pt x="730375" y="1589257"/>
                  <a:pt x="2431012" y="697088"/>
                  <a:pt x="2696335" y="447492"/>
                </a:cubicBezTo>
                <a:close/>
              </a:path>
            </a:pathLst>
          </a:custGeom>
          <a:noFill/>
          <a:ln w="19050" cap="flat" cmpd="sng" algn="ctr">
            <a:solidFill>
              <a:srgbClr val="BE5655"/>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a:extLst>
              <a:ext uri="{FF2B5EF4-FFF2-40B4-BE49-F238E27FC236}">
                <a16:creationId xmlns:a16="http://schemas.microsoft.com/office/drawing/2014/main" id="{694621D8-5D0A-09EB-EA93-593820F596AE}"/>
              </a:ext>
            </a:extLst>
          </p:cNvPr>
          <p:cNvSpPr txBox="1"/>
          <p:nvPr/>
        </p:nvSpPr>
        <p:spPr>
          <a:xfrm>
            <a:off x="2490109" y="4491610"/>
            <a:ext cx="1650092" cy="461665"/>
          </a:xfrm>
          <a:prstGeom prst="rect">
            <a:avLst/>
          </a:prstGeom>
          <a:noFill/>
        </p:spPr>
        <p:txBody>
          <a:bodyPr wrap="square" rtlCol="0">
            <a:spAutoFit/>
          </a:bodyPr>
          <a:lstStyle/>
          <a:p>
            <a:r>
              <a:rPr lang="en-GB" sz="2400" b="1" dirty="0">
                <a:solidFill>
                  <a:srgbClr val="BE5655"/>
                </a:solidFill>
                <a:effectLst/>
                <a:latin typeface="Calibri" panose="020F0502020204030204" pitchFamily="34" charset="0"/>
                <a:cs typeface="Calibri" panose="020F0502020204030204" pitchFamily="34" charset="0"/>
              </a:rPr>
              <a:t>BSE field</a:t>
            </a:r>
          </a:p>
        </p:txBody>
      </p:sp>
      <p:sp>
        <p:nvSpPr>
          <p:cNvPr id="13" name="CasellaDiTesto 12">
            <a:extLst>
              <a:ext uri="{FF2B5EF4-FFF2-40B4-BE49-F238E27FC236}">
                <a16:creationId xmlns:a16="http://schemas.microsoft.com/office/drawing/2014/main" id="{46826184-B100-8797-B24B-358CDAD7F0AD}"/>
              </a:ext>
            </a:extLst>
          </p:cNvPr>
          <p:cNvSpPr txBox="1"/>
          <p:nvPr/>
        </p:nvSpPr>
        <p:spPr>
          <a:xfrm>
            <a:off x="4869302" y="3983145"/>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Continental Crust</a:t>
            </a:r>
          </a:p>
        </p:txBody>
      </p:sp>
      <p:sp>
        <p:nvSpPr>
          <p:cNvPr id="14" name="CasellaDiTesto 13">
            <a:extLst>
              <a:ext uri="{FF2B5EF4-FFF2-40B4-BE49-F238E27FC236}">
                <a16:creationId xmlns:a16="http://schemas.microsoft.com/office/drawing/2014/main" id="{E1DAE4C8-DFE8-AA06-E91C-2E464340E215}"/>
              </a:ext>
            </a:extLst>
          </p:cNvPr>
          <p:cNvSpPr txBox="1"/>
          <p:nvPr/>
        </p:nvSpPr>
        <p:spPr>
          <a:xfrm>
            <a:off x="4869302" y="4387815"/>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Mid Ocean Ridge Basalts</a:t>
            </a:r>
          </a:p>
        </p:txBody>
      </p:sp>
    </p:spTree>
    <p:extLst>
      <p:ext uri="{BB962C8B-B14F-4D97-AF65-F5344CB8AC3E}">
        <p14:creationId xmlns:p14="http://schemas.microsoft.com/office/powerpoint/2010/main" val="26268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1190171" y="1310231"/>
            <a:ext cx="7823200" cy="5193429"/>
            <a:chOff x="1190171" y="1310231"/>
            <a:chExt cx="7823200" cy="5193429"/>
          </a:xfrm>
        </p:grpSpPr>
        <p:pic>
          <p:nvPicPr>
            <p:cNvPr id="8" name="Immagine 7"/>
            <p:cNvPicPr>
              <a:picLocks noChangeAspect="1"/>
            </p:cNvPicPr>
            <p:nvPr/>
          </p:nvPicPr>
          <p:blipFill>
            <a:blip r:embed="rId3" cstate="print"/>
            <a:stretch>
              <a:fillRect/>
            </a:stretch>
          </p:blipFill>
          <p:spPr>
            <a:xfrm>
              <a:off x="1190171" y="1310231"/>
              <a:ext cx="7823200" cy="5193429"/>
            </a:xfrm>
            <a:prstGeom prst="rect">
              <a:avLst/>
            </a:prstGeom>
          </p:spPr>
        </p:pic>
        <p:sp>
          <p:nvSpPr>
            <p:cNvPr id="9" name="CasellaDiTesto 8"/>
            <p:cNvSpPr txBox="1"/>
            <p:nvPr/>
          </p:nvSpPr>
          <p:spPr>
            <a:xfrm>
              <a:off x="4869302" y="3983145"/>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Continental Crust</a:t>
              </a:r>
            </a:p>
          </p:txBody>
        </p:sp>
        <p:sp>
          <p:nvSpPr>
            <p:cNvPr id="10" name="CasellaDiTesto 9"/>
            <p:cNvSpPr txBox="1"/>
            <p:nvPr/>
          </p:nvSpPr>
          <p:spPr>
            <a:xfrm>
              <a:off x="4869302" y="4387815"/>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Mid Ocean Ridge Basalts</a:t>
              </a:r>
            </a:p>
          </p:txBody>
        </p:sp>
        <p:sp>
          <p:nvSpPr>
            <p:cNvPr id="11" name="CasellaDiTesto 10"/>
            <p:cNvSpPr txBox="1"/>
            <p:nvPr/>
          </p:nvSpPr>
          <p:spPr>
            <a:xfrm>
              <a:off x="4869302" y="4732643"/>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Oceanic Island Basalts</a:t>
              </a:r>
            </a:p>
          </p:txBody>
        </p:sp>
        <p:sp>
          <p:nvSpPr>
            <p:cNvPr id="12" name="CasellaDiTesto 11"/>
            <p:cNvSpPr txBox="1"/>
            <p:nvPr/>
          </p:nvSpPr>
          <p:spPr>
            <a:xfrm>
              <a:off x="4869302" y="5122780"/>
              <a:ext cx="2547738" cy="338554"/>
            </a:xfrm>
            <a:prstGeom prst="rect">
              <a:avLst/>
            </a:prstGeom>
            <a:noFill/>
          </p:spPr>
          <p:txBody>
            <a:bodyPr wrap="square" rtlCol="0">
              <a:spAutoFit/>
            </a:bodyPr>
            <a:lstStyle/>
            <a:p>
              <a:pPr algn="r"/>
              <a:r>
                <a:rPr lang="en-GB" sz="1600" i="1" dirty="0">
                  <a:solidFill>
                    <a:schemeClr val="tx1"/>
                  </a:solidFill>
                  <a:effectLst/>
                  <a:latin typeface="Calibri" panose="020F0502020204030204" pitchFamily="34" charset="0"/>
                  <a:cs typeface="Calibri" panose="020F0502020204030204" pitchFamily="34" charset="0"/>
                </a:rPr>
                <a:t>Bulk Silicate Earth</a:t>
              </a:r>
            </a:p>
          </p:txBody>
        </p:sp>
        <p:sp>
          <p:nvSpPr>
            <p:cNvPr id="13" name="CasellaDiTesto 12"/>
            <p:cNvSpPr txBox="1"/>
            <p:nvPr/>
          </p:nvSpPr>
          <p:spPr>
            <a:xfrm>
              <a:off x="6219371" y="1570191"/>
              <a:ext cx="2502354" cy="646331"/>
            </a:xfrm>
            <a:prstGeom prst="rect">
              <a:avLst/>
            </a:prstGeom>
            <a:noFill/>
          </p:spPr>
          <p:txBody>
            <a:bodyPr wrap="square" rtlCol="0">
              <a:spAutoFit/>
            </a:bodyPr>
            <a:lstStyle/>
            <a:p>
              <a:r>
                <a:rPr lang="it-IT" sz="3600" b="1" dirty="0">
                  <a:solidFill>
                    <a:schemeClr val="tx1"/>
                  </a:solidFill>
                  <a:latin typeface="Calibri" panose="020F0502020204030204" pitchFamily="34" charset="0"/>
                  <a:cs typeface="Calibri" panose="020F0502020204030204" pitchFamily="34" charset="0"/>
                </a:rPr>
                <a:t>Pb </a:t>
              </a:r>
              <a:r>
                <a:rPr lang="it-IT" sz="3600" b="1" dirty="0" err="1">
                  <a:solidFill>
                    <a:schemeClr val="tx1"/>
                  </a:solidFill>
                  <a:latin typeface="Calibri" panose="020F0502020204030204" pitchFamily="34" charset="0"/>
                  <a:cs typeface="Calibri" panose="020F0502020204030204" pitchFamily="34" charset="0"/>
                </a:rPr>
                <a:t>Paradox</a:t>
              </a:r>
              <a:endParaRPr lang="it-IT" sz="3600" b="1" dirty="0">
                <a:solidFill>
                  <a:schemeClr val="tx1"/>
                </a:solidFill>
                <a:latin typeface="Calibri" panose="020F0502020204030204" pitchFamily="34" charset="0"/>
                <a:cs typeface="Calibri" panose="020F0502020204030204" pitchFamily="34" charset="0"/>
              </a:endParaRPr>
            </a:p>
          </p:txBody>
        </p:sp>
        <p:sp>
          <p:nvSpPr>
            <p:cNvPr id="14" name="Figura a mano libera 13"/>
            <p:cNvSpPr/>
            <p:nvPr/>
          </p:nvSpPr>
          <p:spPr bwMode="auto">
            <a:xfrm>
              <a:off x="4008660" y="4515465"/>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4484910" y="3908150"/>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5065698" y="3153652"/>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Figura a mano libera 16"/>
            <p:cNvSpPr/>
            <p:nvPr/>
          </p:nvSpPr>
          <p:spPr bwMode="auto">
            <a:xfrm>
              <a:off x="5607258" y="2500241"/>
              <a:ext cx="952500" cy="292894"/>
            </a:xfrm>
            <a:custGeom>
              <a:avLst/>
              <a:gdLst>
                <a:gd name="connsiteX0" fmla="*/ 114300 w 1131094"/>
                <a:gd name="connsiteY0" fmla="*/ 73819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114300 w 1131094"/>
                <a:gd name="connsiteY7" fmla="*/ 73819 h 292894"/>
                <a:gd name="connsiteX0" fmla="*/ 283369 w 1131094"/>
                <a:gd name="connsiteY0" fmla="*/ 78581 h 292894"/>
                <a:gd name="connsiteX1" fmla="*/ 888206 w 1131094"/>
                <a:gd name="connsiteY1" fmla="*/ 80962 h 292894"/>
                <a:gd name="connsiteX2" fmla="*/ 888206 w 1131094"/>
                <a:gd name="connsiteY2" fmla="*/ 0 h 292894"/>
                <a:gd name="connsiteX3" fmla="*/ 1131094 w 1131094"/>
                <a:gd name="connsiteY3" fmla="*/ 150019 h 292894"/>
                <a:gd name="connsiteX4" fmla="*/ 890588 w 1131094"/>
                <a:gd name="connsiteY4" fmla="*/ 292894 h 292894"/>
                <a:gd name="connsiteX5" fmla="*/ 890588 w 1131094"/>
                <a:gd name="connsiteY5" fmla="*/ 219075 h 292894"/>
                <a:gd name="connsiteX6" fmla="*/ 0 w 1131094"/>
                <a:gd name="connsiteY6" fmla="*/ 219075 h 292894"/>
                <a:gd name="connsiteX7" fmla="*/ 283369 w 1131094"/>
                <a:gd name="connsiteY7" fmla="*/ 78581 h 292894"/>
                <a:gd name="connsiteX0" fmla="*/ 104775 w 952500"/>
                <a:gd name="connsiteY0" fmla="*/ 78581 h 292894"/>
                <a:gd name="connsiteX1" fmla="*/ 709612 w 952500"/>
                <a:gd name="connsiteY1" fmla="*/ 80962 h 292894"/>
                <a:gd name="connsiteX2" fmla="*/ 709612 w 952500"/>
                <a:gd name="connsiteY2" fmla="*/ 0 h 292894"/>
                <a:gd name="connsiteX3" fmla="*/ 952500 w 952500"/>
                <a:gd name="connsiteY3" fmla="*/ 150019 h 292894"/>
                <a:gd name="connsiteX4" fmla="*/ 711994 w 952500"/>
                <a:gd name="connsiteY4" fmla="*/ 292894 h 292894"/>
                <a:gd name="connsiteX5" fmla="*/ 711994 w 952500"/>
                <a:gd name="connsiteY5" fmla="*/ 219075 h 292894"/>
                <a:gd name="connsiteX6" fmla="*/ 0 w 952500"/>
                <a:gd name="connsiteY6" fmla="*/ 219075 h 292894"/>
                <a:gd name="connsiteX7" fmla="*/ 104775 w 952500"/>
                <a:gd name="connsiteY7" fmla="*/ 78581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0" h="292894">
                  <a:moveTo>
                    <a:pt x="104775" y="78581"/>
                  </a:moveTo>
                  <a:lnTo>
                    <a:pt x="709612" y="80962"/>
                  </a:lnTo>
                  <a:lnTo>
                    <a:pt x="709612" y="0"/>
                  </a:lnTo>
                  <a:lnTo>
                    <a:pt x="952500" y="150019"/>
                  </a:lnTo>
                  <a:lnTo>
                    <a:pt x="711994" y="292894"/>
                  </a:lnTo>
                  <a:lnTo>
                    <a:pt x="711994" y="219075"/>
                  </a:lnTo>
                  <a:lnTo>
                    <a:pt x="0" y="219075"/>
                  </a:lnTo>
                  <a:lnTo>
                    <a:pt x="104775" y="78581"/>
                  </a:lnTo>
                  <a:close/>
                </a:path>
              </a:pathLst>
            </a:cu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pic>
        <p:nvPicPr>
          <p:cNvPr id="3" name="Immagine 2"/>
          <p:cNvPicPr>
            <a:picLocks noChangeAspect="1"/>
          </p:cNvPicPr>
          <p:nvPr/>
        </p:nvPicPr>
        <p:blipFill rotWithShape="1">
          <a:blip r:embed="rId4" cstate="print"/>
          <a:srcRect l="1032" r="1346" b="15912"/>
          <a:stretch/>
        </p:blipFill>
        <p:spPr>
          <a:xfrm>
            <a:off x="1257300" y="1365251"/>
            <a:ext cx="7734300" cy="4362450"/>
          </a:xfrm>
          <a:prstGeom prst="rect">
            <a:avLst/>
          </a:prstGeom>
        </p:spPr>
      </p:pic>
      <p:pic>
        <p:nvPicPr>
          <p:cNvPr id="30" name="Immagine 29"/>
          <p:cNvPicPr>
            <a:picLocks noChangeAspect="1"/>
          </p:cNvPicPr>
          <p:nvPr/>
        </p:nvPicPr>
        <p:blipFill rotWithShape="1">
          <a:blip r:embed="rId3" cstate="print"/>
          <a:srcRect l="79024" t="51434" r="5392" b="18304"/>
          <a:stretch/>
        </p:blipFill>
        <p:spPr>
          <a:xfrm>
            <a:off x="7372350" y="3981450"/>
            <a:ext cx="1219200" cy="1571625"/>
          </a:xfrm>
          <a:prstGeom prst="rect">
            <a:avLst/>
          </a:prstGeom>
        </p:spPr>
      </p:pic>
      <p:sp>
        <p:nvSpPr>
          <p:cNvPr id="3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6" name="Text Box 16"/>
          <p:cNvSpPr txBox="1">
            <a:spLocks noChangeArrowheads="1"/>
          </p:cNvSpPr>
          <p:nvPr/>
        </p:nvSpPr>
        <p:spPr bwMode="auto">
          <a:xfrm>
            <a:off x="1147499" y="6031438"/>
            <a:ext cx="3197503" cy="523220"/>
          </a:xfrm>
          <a:prstGeom prst="rect">
            <a:avLst/>
          </a:prstGeom>
          <a:noFill/>
          <a:ln w="9525" algn="ctr">
            <a:noFill/>
            <a:miter lim="800000"/>
            <a:headEnd/>
            <a:tailEnd/>
          </a:ln>
          <a:effectLst/>
        </p:spPr>
        <p:txBody>
          <a:bodyPr wrap="square">
            <a:spAutoFit/>
          </a:bodyPr>
          <a:lstStyle/>
          <a:p>
            <a:pPr algn="l" eaLnBrk="0" hangingPunct="0">
              <a:defRPr/>
            </a:pPr>
            <a:r>
              <a:rPr lang="en-GB" sz="1400" dirty="0">
                <a:solidFill>
                  <a:schemeClr val="tx1"/>
                </a:solidFill>
                <a:effectLst/>
                <a:latin typeface="Calibri" pitchFamily="34" charset="0"/>
              </a:rPr>
              <a:t>Maltese and </a:t>
            </a:r>
            <a:r>
              <a:rPr lang="en-GB" sz="1400" dirty="0" err="1">
                <a:solidFill>
                  <a:schemeClr val="tx1"/>
                </a:solidFill>
                <a:effectLst/>
                <a:latin typeface="Calibri" pitchFamily="34" charset="0"/>
              </a:rPr>
              <a:t>Mezger</a:t>
            </a:r>
            <a:r>
              <a:rPr lang="en-GB" sz="1400" dirty="0">
                <a:solidFill>
                  <a:schemeClr val="tx1"/>
                </a:solidFill>
                <a:effectLst/>
                <a:latin typeface="Calibri" pitchFamily="34" charset="0"/>
              </a:rPr>
              <a:t>, 2020 (</a:t>
            </a:r>
            <a:r>
              <a:rPr lang="en-GB" sz="1400" dirty="0" err="1">
                <a:solidFill>
                  <a:schemeClr val="tx1"/>
                </a:solidFill>
                <a:effectLst/>
                <a:latin typeface="Calibri" pitchFamily="34" charset="0"/>
              </a:rPr>
              <a:t>Geochim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Cosmochim</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Acta</a:t>
            </a:r>
            <a:r>
              <a:rPr lang="en-GB" sz="1400" dirty="0">
                <a:solidFill>
                  <a:schemeClr val="tx1"/>
                </a:solidFill>
                <a:effectLst/>
                <a:latin typeface="Calibri" pitchFamily="34" charset="0"/>
              </a:rPr>
              <a:t>, 271, 179-193)</a:t>
            </a:r>
          </a:p>
        </p:txBody>
      </p:sp>
      <p:sp>
        <p:nvSpPr>
          <p:cNvPr id="2" name="CasellaDiTesto 1">
            <a:extLst>
              <a:ext uri="{FF2B5EF4-FFF2-40B4-BE49-F238E27FC236}">
                <a16:creationId xmlns:a16="http://schemas.microsoft.com/office/drawing/2014/main" id="{58267C19-9A79-F7EF-3F67-6567E6D0E4E8}"/>
              </a:ext>
            </a:extLst>
          </p:cNvPr>
          <p:cNvSpPr txBox="1"/>
          <p:nvPr/>
        </p:nvSpPr>
        <p:spPr>
          <a:xfrm>
            <a:off x="2667909" y="2175130"/>
            <a:ext cx="3072491" cy="1015663"/>
          </a:xfrm>
          <a:prstGeom prst="rect">
            <a:avLst/>
          </a:prstGeom>
          <a:noFill/>
        </p:spPr>
        <p:txBody>
          <a:bodyPr wrap="square" rtlCol="0">
            <a:spAutoFit/>
          </a:bodyPr>
          <a:lstStyle/>
          <a:p>
            <a:r>
              <a:rPr lang="en-GB" sz="2000" b="1" dirty="0">
                <a:solidFill>
                  <a:schemeClr val="tx1"/>
                </a:solidFill>
                <a:effectLst/>
                <a:latin typeface="Calibri" panose="020F0502020204030204" pitchFamily="34" charset="0"/>
                <a:cs typeface="Calibri" panose="020F0502020204030204" pitchFamily="34" charset="0"/>
              </a:rPr>
              <a:t>Also thorogenic Pb (</a:t>
            </a:r>
            <a:r>
              <a:rPr lang="en-GB" sz="2000" b="1" baseline="30000" dirty="0">
                <a:solidFill>
                  <a:schemeClr val="tx1"/>
                </a:solidFill>
                <a:effectLst/>
                <a:latin typeface="Calibri" panose="020F0502020204030204" pitchFamily="34" charset="0"/>
                <a:cs typeface="Calibri" panose="020F0502020204030204" pitchFamily="34" charset="0"/>
              </a:rPr>
              <a:t>208</a:t>
            </a:r>
            <a:r>
              <a:rPr lang="en-GB" sz="2000" b="1" dirty="0">
                <a:solidFill>
                  <a:schemeClr val="tx1"/>
                </a:solidFill>
                <a:effectLst/>
                <a:latin typeface="Calibri" panose="020F0502020204030204" pitchFamily="34" charset="0"/>
                <a:cs typeface="Calibri" panose="020F0502020204030204" pitchFamily="34" charset="0"/>
              </a:rPr>
              <a:t>Pb/</a:t>
            </a:r>
            <a:r>
              <a:rPr lang="en-GB" sz="2000" b="1" baseline="30000" dirty="0">
                <a:solidFill>
                  <a:schemeClr val="tx1"/>
                </a:solidFill>
                <a:effectLst/>
                <a:latin typeface="Calibri" panose="020F0502020204030204" pitchFamily="34" charset="0"/>
                <a:cs typeface="Calibri" panose="020F0502020204030204" pitchFamily="34" charset="0"/>
              </a:rPr>
              <a:t>204</a:t>
            </a:r>
            <a:r>
              <a:rPr lang="en-GB" sz="2000" b="1" dirty="0">
                <a:solidFill>
                  <a:schemeClr val="tx1"/>
                </a:solidFill>
                <a:effectLst/>
                <a:latin typeface="Calibri" panose="020F0502020204030204" pitchFamily="34" charset="0"/>
                <a:cs typeface="Calibri" panose="020F0502020204030204" pitchFamily="34" charset="0"/>
              </a:rPr>
              <a:t>Pb) plots on the left of the Geochron</a:t>
            </a:r>
          </a:p>
        </p:txBody>
      </p:sp>
    </p:spTree>
    <p:extLst>
      <p:ext uri="{BB962C8B-B14F-4D97-AF65-F5344CB8AC3E}">
        <p14:creationId xmlns:p14="http://schemas.microsoft.com/office/powerpoint/2010/main" val="311802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18" name="Text Box 4"/>
          <p:cNvSpPr txBox="1">
            <a:spLocks noChangeArrowheads="1"/>
          </p:cNvSpPr>
          <p:nvPr/>
        </p:nvSpPr>
        <p:spPr bwMode="auto">
          <a:xfrm>
            <a:off x="57707" y="1962376"/>
            <a:ext cx="1313893" cy="646331"/>
          </a:xfrm>
          <a:prstGeom prst="rect">
            <a:avLst/>
          </a:prstGeom>
          <a:noFill/>
          <a:ln w="9525" algn="ctr">
            <a:noFill/>
            <a:miter lim="800000"/>
            <a:headEnd/>
            <a:tailEnd/>
          </a:ln>
          <a:effectLst/>
        </p:spPr>
        <p:txBody>
          <a:bodyPr wrap="square">
            <a:spAutoFit/>
          </a:bodyPr>
          <a:lstStyle/>
          <a:p>
            <a:pPr algn="l">
              <a:defRPr/>
            </a:pPr>
            <a:r>
              <a:rPr lang="en-GB" sz="3600" dirty="0">
                <a:solidFill>
                  <a:srgbClr val="FFFF00"/>
                </a:solidFill>
                <a:effectLst>
                  <a:outerShdw blurRad="38100" dist="38100" dir="2700000" algn="tl">
                    <a:srgbClr val="000000"/>
                  </a:outerShdw>
                </a:effectLst>
                <a:latin typeface="Calibri" pitchFamily="34" charset="0"/>
              </a:rPr>
              <a:t>Facts:</a:t>
            </a:r>
          </a:p>
        </p:txBody>
      </p:sp>
      <p:sp>
        <p:nvSpPr>
          <p:cNvPr id="19" name="Text Box 4"/>
          <p:cNvSpPr txBox="1">
            <a:spLocks noChangeArrowheads="1"/>
          </p:cNvSpPr>
          <p:nvPr/>
        </p:nvSpPr>
        <p:spPr bwMode="auto">
          <a:xfrm>
            <a:off x="2442481" y="1226093"/>
            <a:ext cx="5406120"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Age of the Solar System: ~4.56 Ga</a:t>
            </a:r>
          </a:p>
        </p:txBody>
      </p:sp>
      <p:sp>
        <p:nvSpPr>
          <p:cNvPr id="20" name="Text Box 4"/>
          <p:cNvSpPr txBox="1">
            <a:spLocks noChangeArrowheads="1"/>
          </p:cNvSpPr>
          <p:nvPr/>
        </p:nvSpPr>
        <p:spPr bwMode="auto">
          <a:xfrm>
            <a:off x="2442480" y="1673768"/>
            <a:ext cx="4024995"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~9.31</a:t>
            </a:r>
          </a:p>
        </p:txBody>
      </p:sp>
      <p:sp>
        <p:nvSpPr>
          <p:cNvPr id="21" name="Text Box 4"/>
          <p:cNvSpPr txBox="1">
            <a:spLocks noChangeArrowheads="1"/>
          </p:cNvSpPr>
          <p:nvPr/>
        </p:nvSpPr>
        <p:spPr bwMode="auto">
          <a:xfrm>
            <a:off x="2442481" y="2117237"/>
            <a:ext cx="4167870"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~10.29</a:t>
            </a:r>
          </a:p>
        </p:txBody>
      </p:sp>
      <p:sp>
        <p:nvSpPr>
          <p:cNvPr id="22" name="Text Box 4"/>
          <p:cNvSpPr txBox="1">
            <a:spLocks noChangeArrowheads="1"/>
          </p:cNvSpPr>
          <p:nvPr/>
        </p:nvSpPr>
        <p:spPr bwMode="auto">
          <a:xfrm>
            <a:off x="2442481" y="2564912"/>
            <a:ext cx="4167870"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Initial </a:t>
            </a:r>
            <a:r>
              <a:rPr lang="en-GB" sz="2400" baseline="30000" dirty="0">
                <a:solidFill>
                  <a:schemeClr val="bg1"/>
                </a:solidFill>
                <a:effectLst>
                  <a:outerShdw blurRad="38100" dist="38100" dir="2700000" algn="tl">
                    <a:srgbClr val="000000"/>
                  </a:outerShdw>
                </a:effectLst>
                <a:latin typeface="Calibri" pitchFamily="34" charset="0"/>
              </a:rPr>
              <a:t>208</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~29.48</a:t>
            </a:r>
          </a:p>
        </p:txBody>
      </p:sp>
      <p:sp>
        <p:nvSpPr>
          <p:cNvPr id="23" name="Text Box 4"/>
          <p:cNvSpPr txBox="1">
            <a:spLocks noChangeArrowheads="1"/>
          </p:cNvSpPr>
          <p:nvPr/>
        </p:nvSpPr>
        <p:spPr bwMode="auto">
          <a:xfrm>
            <a:off x="57706" y="4467451"/>
            <a:ext cx="2142569" cy="646331"/>
          </a:xfrm>
          <a:prstGeom prst="rect">
            <a:avLst/>
          </a:prstGeom>
          <a:noFill/>
          <a:ln w="9525" algn="ctr">
            <a:noFill/>
            <a:miter lim="800000"/>
            <a:headEnd/>
            <a:tailEnd/>
          </a:ln>
          <a:effectLst/>
        </p:spPr>
        <p:txBody>
          <a:bodyPr wrap="square">
            <a:spAutoFit/>
          </a:bodyPr>
          <a:lstStyle/>
          <a:p>
            <a:pPr algn="l">
              <a:defRPr/>
            </a:pPr>
            <a:r>
              <a:rPr lang="en-GB" sz="3600" dirty="0">
                <a:solidFill>
                  <a:srgbClr val="FFFF00"/>
                </a:solidFill>
                <a:effectLst>
                  <a:outerShdw blurRad="38100" dist="38100" dir="2700000" algn="tl">
                    <a:srgbClr val="000000"/>
                  </a:outerShdw>
                </a:effectLst>
                <a:latin typeface="Calibri" pitchFamily="34" charset="0"/>
              </a:rPr>
              <a:t>Problems:</a:t>
            </a:r>
          </a:p>
        </p:txBody>
      </p:sp>
      <p:sp>
        <p:nvSpPr>
          <p:cNvPr id="24" name="Text Box 4"/>
          <p:cNvSpPr txBox="1">
            <a:spLocks noChangeArrowheads="1"/>
          </p:cNvSpPr>
          <p:nvPr/>
        </p:nvSpPr>
        <p:spPr bwMode="auto">
          <a:xfrm>
            <a:off x="2442481" y="2873462"/>
            <a:ext cx="3386819" cy="461665"/>
          </a:xfrm>
          <a:prstGeom prst="rect">
            <a:avLst/>
          </a:prstGeom>
          <a:noFill/>
          <a:ln w="9525" algn="ctr">
            <a:noFill/>
            <a:miter lim="800000"/>
            <a:headEnd/>
            <a:tailEnd/>
          </a:ln>
          <a:effectLst/>
        </p:spPr>
        <p:txBody>
          <a:bodyPr wrap="square">
            <a:spAutoFit/>
          </a:bodyPr>
          <a:lstStyle/>
          <a:p>
            <a:pPr algn="l">
              <a:defRPr/>
            </a:pPr>
            <a:r>
              <a:rPr lang="en-GB" sz="2400" i="1" dirty="0">
                <a:solidFill>
                  <a:schemeClr val="bg1"/>
                </a:solidFill>
                <a:effectLst>
                  <a:outerShdw blurRad="38100" dist="38100" dir="2700000" algn="tl">
                    <a:srgbClr val="000000"/>
                  </a:outerShdw>
                </a:effectLst>
                <a:latin typeface="Symbol" panose="05050102010706020507" pitchFamily="18" charset="2"/>
              </a:rPr>
              <a:t>m</a:t>
            </a:r>
            <a:r>
              <a:rPr lang="en-GB" sz="2400" baseline="-25000" dirty="0">
                <a:solidFill>
                  <a:schemeClr val="bg1"/>
                </a:solidFill>
                <a:effectLst>
                  <a:outerShdw blurRad="38100" dist="38100" dir="2700000" algn="tl">
                    <a:srgbClr val="000000"/>
                  </a:outerShdw>
                </a:effectLst>
                <a:latin typeface="Calibri" pitchFamily="34" charset="0"/>
              </a:rPr>
              <a:t>(chondritic meteorites)</a:t>
            </a:r>
            <a:r>
              <a:rPr lang="en-GB" sz="2400" dirty="0">
                <a:solidFill>
                  <a:schemeClr val="bg1"/>
                </a:solidFill>
                <a:effectLst>
                  <a:outerShdw blurRad="38100" dist="38100" dir="2700000" algn="tl">
                    <a:srgbClr val="000000"/>
                  </a:outerShdw>
                </a:effectLst>
                <a:latin typeface="Calibri" pitchFamily="34" charset="0"/>
              </a:rPr>
              <a:t>: &lt;1</a:t>
            </a:r>
          </a:p>
        </p:txBody>
      </p:sp>
      <p:sp>
        <p:nvSpPr>
          <p:cNvPr id="25" name="Text Box 4"/>
          <p:cNvSpPr txBox="1">
            <a:spLocks noChangeArrowheads="1"/>
          </p:cNvSpPr>
          <p:nvPr/>
        </p:nvSpPr>
        <p:spPr bwMode="auto">
          <a:xfrm rot="16200000">
            <a:off x="926150" y="2071666"/>
            <a:ext cx="2594507" cy="584775"/>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METEORITES</a:t>
            </a:r>
          </a:p>
        </p:txBody>
      </p:sp>
      <p:sp>
        <p:nvSpPr>
          <p:cNvPr id="27" name="Text Box 4"/>
          <p:cNvSpPr txBox="1">
            <a:spLocks noChangeArrowheads="1"/>
          </p:cNvSpPr>
          <p:nvPr/>
        </p:nvSpPr>
        <p:spPr bwMode="auto">
          <a:xfrm>
            <a:off x="2442480" y="3693267"/>
            <a:ext cx="4510770"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BSE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~17.3-18.6</a:t>
            </a:r>
          </a:p>
        </p:txBody>
      </p:sp>
      <p:sp>
        <p:nvSpPr>
          <p:cNvPr id="28" name="Text Box 4"/>
          <p:cNvSpPr txBox="1">
            <a:spLocks noChangeArrowheads="1"/>
          </p:cNvSpPr>
          <p:nvPr/>
        </p:nvSpPr>
        <p:spPr bwMode="auto">
          <a:xfrm>
            <a:off x="2442480" y="4117686"/>
            <a:ext cx="4948919"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BSE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~15.1-15.6</a:t>
            </a:r>
          </a:p>
        </p:txBody>
      </p:sp>
      <p:sp>
        <p:nvSpPr>
          <p:cNvPr id="29" name="Text Box 4"/>
          <p:cNvSpPr txBox="1">
            <a:spLocks noChangeArrowheads="1"/>
          </p:cNvSpPr>
          <p:nvPr/>
        </p:nvSpPr>
        <p:spPr bwMode="auto">
          <a:xfrm>
            <a:off x="2442481" y="4565361"/>
            <a:ext cx="4634594"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BSE </a:t>
            </a:r>
            <a:r>
              <a:rPr lang="en-GB" sz="2400" baseline="30000" dirty="0">
                <a:solidFill>
                  <a:schemeClr val="bg1"/>
                </a:solidFill>
                <a:effectLst>
                  <a:outerShdw blurRad="38100" dist="38100" dir="2700000" algn="tl">
                    <a:srgbClr val="000000"/>
                  </a:outerShdw>
                </a:effectLst>
                <a:latin typeface="Calibri" pitchFamily="34" charset="0"/>
              </a:rPr>
              <a:t>208</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~37.9-39.1</a:t>
            </a:r>
          </a:p>
        </p:txBody>
      </p:sp>
      <p:sp>
        <p:nvSpPr>
          <p:cNvPr id="31" name="Text Box 4"/>
          <p:cNvSpPr txBox="1">
            <a:spLocks noChangeArrowheads="1"/>
          </p:cNvSpPr>
          <p:nvPr/>
        </p:nvSpPr>
        <p:spPr bwMode="auto">
          <a:xfrm rot="16200000">
            <a:off x="1497073" y="4505035"/>
            <a:ext cx="1452664" cy="584775"/>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EARTH</a:t>
            </a:r>
          </a:p>
        </p:txBody>
      </p:sp>
      <p:sp>
        <p:nvSpPr>
          <p:cNvPr id="32" name="Text Box 4"/>
          <p:cNvSpPr txBox="1">
            <a:spLocks noChangeArrowheads="1"/>
          </p:cNvSpPr>
          <p:nvPr/>
        </p:nvSpPr>
        <p:spPr bwMode="auto">
          <a:xfrm>
            <a:off x="2442480" y="5462936"/>
            <a:ext cx="7101570"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Initial BSE Pb isotopic composition unknown</a:t>
            </a:r>
          </a:p>
        </p:txBody>
      </p:sp>
      <p:sp>
        <p:nvSpPr>
          <p:cNvPr id="26" name="Text Box 4"/>
          <p:cNvSpPr txBox="1">
            <a:spLocks noChangeArrowheads="1"/>
          </p:cNvSpPr>
          <p:nvPr/>
        </p:nvSpPr>
        <p:spPr bwMode="auto">
          <a:xfrm>
            <a:off x="2442480" y="4991344"/>
            <a:ext cx="5787120" cy="461665"/>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BSE </a:t>
            </a:r>
            <a:r>
              <a:rPr lang="en-GB" sz="2400" i="1" dirty="0">
                <a:solidFill>
                  <a:schemeClr val="bg1"/>
                </a:solidFill>
                <a:effectLst>
                  <a:outerShdw blurRad="38100" dist="38100" dir="2700000" algn="tl">
                    <a:srgbClr val="000000"/>
                  </a:outerShdw>
                </a:effectLst>
                <a:latin typeface="Symbol" panose="05050102010706020507" pitchFamily="18" charset="2"/>
              </a:rPr>
              <a:t>m</a:t>
            </a:r>
            <a:r>
              <a:rPr lang="en-GB" sz="2400" dirty="0">
                <a:solidFill>
                  <a:schemeClr val="bg1"/>
                </a:solidFill>
                <a:effectLst>
                  <a:outerShdw blurRad="38100" dist="38100" dir="2700000" algn="tl">
                    <a:srgbClr val="000000"/>
                  </a:outerShdw>
                </a:effectLst>
                <a:latin typeface="Calibri" pitchFamily="34" charset="0"/>
              </a:rPr>
              <a:t> poorly constrained: ~7-10</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0" name="Text Box 4"/>
          <p:cNvSpPr txBox="1">
            <a:spLocks noChangeArrowheads="1"/>
          </p:cNvSpPr>
          <p:nvPr/>
        </p:nvSpPr>
        <p:spPr bwMode="auto">
          <a:xfrm>
            <a:off x="1357817" y="6141391"/>
            <a:ext cx="5906584" cy="400110"/>
          </a:xfrm>
          <a:prstGeom prst="rect">
            <a:avLst/>
          </a:prstGeom>
          <a:noFill/>
          <a:ln w="9525" algn="ctr">
            <a:noFill/>
            <a:miter lim="800000"/>
            <a:headEnd/>
            <a:tailEnd/>
          </a:ln>
          <a:effectLst/>
        </p:spPr>
        <p:txBody>
          <a:bodyPr wrap="square">
            <a:spAutoFit/>
          </a:bodyPr>
          <a:lstStyle/>
          <a:p>
            <a:pPr algn="l">
              <a:defRPr/>
            </a:pPr>
            <a:r>
              <a:rPr lang="en-GB" sz="2000" i="1" dirty="0">
                <a:solidFill>
                  <a:schemeClr val="bg1"/>
                </a:solidFill>
                <a:effectLst>
                  <a:outerShdw blurRad="38100" dist="38100" dir="2700000" algn="tl">
                    <a:srgbClr val="000000"/>
                  </a:outerShdw>
                </a:effectLst>
                <a:latin typeface="Calibri" pitchFamily="34" charset="0"/>
              </a:rPr>
              <a:t>We assume similarity to Canyon Diablo troilite</a:t>
            </a:r>
          </a:p>
        </p:txBody>
      </p:sp>
      <p:sp>
        <p:nvSpPr>
          <p:cNvPr id="2" name="Figura a mano libera 1"/>
          <p:cNvSpPr/>
          <p:nvPr/>
        </p:nvSpPr>
        <p:spPr bwMode="auto">
          <a:xfrm>
            <a:off x="1657350" y="5727616"/>
            <a:ext cx="781050" cy="463634"/>
          </a:xfrm>
          <a:custGeom>
            <a:avLst/>
            <a:gdLst>
              <a:gd name="connsiteX0" fmla="*/ 781050 w 781050"/>
              <a:gd name="connsiteY0" fmla="*/ 0 h 463550"/>
              <a:gd name="connsiteX1" fmla="*/ 0 w 781050"/>
              <a:gd name="connsiteY1" fmla="*/ 463550 h 463550"/>
              <a:gd name="connsiteX0" fmla="*/ 781050 w 781050"/>
              <a:gd name="connsiteY0" fmla="*/ 0 h 463550"/>
              <a:gd name="connsiteX1" fmla="*/ 0 w 781050"/>
              <a:gd name="connsiteY1" fmla="*/ 463550 h 463550"/>
              <a:gd name="connsiteX0" fmla="*/ 781050 w 781050"/>
              <a:gd name="connsiteY0" fmla="*/ 0 h 463550"/>
              <a:gd name="connsiteX1" fmla="*/ 0 w 781050"/>
              <a:gd name="connsiteY1" fmla="*/ 463550 h 463550"/>
              <a:gd name="connsiteX0" fmla="*/ 781050 w 781050"/>
              <a:gd name="connsiteY0" fmla="*/ 0 h 463550"/>
              <a:gd name="connsiteX1" fmla="*/ 0 w 781050"/>
              <a:gd name="connsiteY1" fmla="*/ 463550 h 463550"/>
              <a:gd name="connsiteX0" fmla="*/ 781050 w 781050"/>
              <a:gd name="connsiteY0" fmla="*/ 84 h 463634"/>
              <a:gd name="connsiteX1" fmla="*/ 0 w 781050"/>
              <a:gd name="connsiteY1" fmla="*/ 463634 h 463634"/>
            </a:gdLst>
            <a:ahLst/>
            <a:cxnLst>
              <a:cxn ang="0">
                <a:pos x="connsiteX0" y="connsiteY0"/>
              </a:cxn>
              <a:cxn ang="0">
                <a:pos x="connsiteX1" y="connsiteY1"/>
              </a:cxn>
            </a:cxnLst>
            <a:rect l="l" t="t" r="r" b="b"/>
            <a:pathLst>
              <a:path w="781050" h="463634">
                <a:moveTo>
                  <a:pt x="781050" y="84"/>
                </a:moveTo>
                <a:cubicBezTo>
                  <a:pt x="260350" y="-4149"/>
                  <a:pt x="101600" y="150367"/>
                  <a:pt x="0" y="463634"/>
                </a:cubicBezTo>
              </a:path>
            </a:pathLst>
          </a:custGeom>
          <a:noFill/>
          <a:ln w="19050" cap="flat" cmpd="sng" algn="ctr">
            <a:solidFill>
              <a:schemeClr val="bg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5783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500"/>
                                        <p:tgtEl>
                                          <p:spTgt spid="2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xEl>
                                              <p:pRg st="0" end="0"/>
                                            </p:txEl>
                                          </p:spTgt>
                                        </p:tgtEl>
                                        <p:attrNameLst>
                                          <p:attrName>style.visibility</p:attrName>
                                        </p:attrNameLst>
                                      </p:cBhvr>
                                      <p:to>
                                        <p:strVal val="visible"/>
                                      </p:to>
                                    </p:set>
                                    <p:animEffect transition="in" filter="fade">
                                      <p:cBhvr>
                                        <p:cTn id="34" dur="500"/>
                                        <p:tgtEl>
                                          <p:spTgt spid="2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fade">
                                      <p:cBhvr>
                                        <p:cTn id="39" dur="500"/>
                                        <p:tgtEl>
                                          <p:spTgt spid="23">
                                            <p:txEl>
                                              <p:pRg st="0" end="0"/>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fade">
                                      <p:cBhvr>
                                        <p:cTn id="43" dur="500"/>
                                        <p:tgtEl>
                                          <p:spTgt spid="3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xEl>
                                              <p:pRg st="0" end="0"/>
                                            </p:txEl>
                                          </p:spTgt>
                                        </p:tgtEl>
                                        <p:attrNameLst>
                                          <p:attrName>style.visibility</p:attrName>
                                        </p:attrNameLst>
                                      </p:cBhvr>
                                      <p:to>
                                        <p:strVal val="visible"/>
                                      </p:to>
                                    </p:set>
                                    <p:animEffect transition="in" filter="fade">
                                      <p:cBhvr>
                                        <p:cTn id="48" dur="500"/>
                                        <p:tgtEl>
                                          <p:spTgt spid="27">
                                            <p:txEl>
                                              <p:pRg st="0" end="0"/>
                                            </p:txEl>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8">
                                            <p:txEl>
                                              <p:pRg st="0" end="0"/>
                                            </p:txEl>
                                          </p:spTgt>
                                        </p:tgtEl>
                                        <p:attrNameLst>
                                          <p:attrName>style.visibility</p:attrName>
                                        </p:attrNameLst>
                                      </p:cBhvr>
                                      <p:to>
                                        <p:strVal val="visible"/>
                                      </p:to>
                                    </p:set>
                                    <p:animEffect transition="in" filter="fade">
                                      <p:cBhvr>
                                        <p:cTn id="52" dur="500"/>
                                        <p:tgtEl>
                                          <p:spTgt spid="28">
                                            <p:txEl>
                                              <p:pRg st="0" end="0"/>
                                            </p:txEl>
                                          </p:spTgt>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fade">
                                      <p:cBhvr>
                                        <p:cTn id="56" dur="500"/>
                                        <p:tgtEl>
                                          <p:spTgt spid="2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Effect transition="in" filter="fade">
                                      <p:cBhvr>
                                        <p:cTn id="61" dur="500"/>
                                        <p:tgtEl>
                                          <p:spTgt spid="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Effect transition="in" filter="fade">
                                      <p:cBhvr>
                                        <p:cTn id="66" dur="500"/>
                                        <p:tgtEl>
                                          <p:spTgt spid="3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right)">
                                      <p:cBhvr>
                                        <p:cTn id="71" dur="500"/>
                                        <p:tgtEl>
                                          <p:spTgt spid="2"/>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0">
                                            <p:txEl>
                                              <p:pRg st="0" end="0"/>
                                            </p:txEl>
                                          </p:spTgt>
                                        </p:tgtEl>
                                        <p:attrNameLst>
                                          <p:attrName>style.visibility</p:attrName>
                                        </p:attrNameLst>
                                      </p:cBhvr>
                                      <p:to>
                                        <p:strVal val="visible"/>
                                      </p:to>
                                    </p:set>
                                    <p:animEffect transition="in" filter="fade">
                                      <p:cBhvr>
                                        <p:cTn id="75"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p:bldP spid="20" grpId="0" build="p"/>
      <p:bldP spid="21" grpId="0" build="p"/>
      <p:bldP spid="22" grpId="0" build="p"/>
      <p:bldP spid="23" grpId="0" build="p"/>
      <p:bldP spid="24" grpId="0" build="p"/>
      <p:bldP spid="25" grpId="0" build="p"/>
      <p:bldP spid="27" grpId="0" build="p"/>
      <p:bldP spid="28" grpId="0" build="p"/>
      <p:bldP spid="29" grpId="0" build="p"/>
      <p:bldP spid="31" grpId="0" build="p"/>
      <p:bldP spid="32" grpId="0" build="p"/>
      <p:bldP spid="26" grpId="0" build="p"/>
      <p:bldP spid="30" grpId="0" build="p"/>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4" name="Text Box 4"/>
          <p:cNvSpPr txBox="1">
            <a:spLocks noChangeArrowheads="1"/>
          </p:cNvSpPr>
          <p:nvPr/>
        </p:nvSpPr>
        <p:spPr bwMode="auto">
          <a:xfrm>
            <a:off x="76200" y="1010193"/>
            <a:ext cx="7556501"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We can reasonably assume the age of the Earth as the age of meteorites (Solar System): ~4.56 Ga</a:t>
            </a:r>
          </a:p>
        </p:txBody>
      </p:sp>
      <p:sp>
        <p:nvSpPr>
          <p:cNvPr id="35" name="Text Box 4"/>
          <p:cNvSpPr txBox="1">
            <a:spLocks noChangeArrowheads="1"/>
          </p:cNvSpPr>
          <p:nvPr/>
        </p:nvSpPr>
        <p:spPr bwMode="auto">
          <a:xfrm>
            <a:off x="76200" y="2137419"/>
            <a:ext cx="9067800" cy="1200329"/>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If we assume the initial Pb isotopic ratios of the Earth as the same of meteorites, the composition of Earth's rocks should plot, on average, on the 4.55-4.57 Ga Geochron.</a:t>
            </a:r>
          </a:p>
        </p:txBody>
      </p:sp>
      <p:sp>
        <p:nvSpPr>
          <p:cNvPr id="36" name="Text Box 4"/>
          <p:cNvSpPr txBox="1">
            <a:spLocks noChangeArrowheads="1"/>
          </p:cNvSpPr>
          <p:nvPr/>
        </p:nvSpPr>
        <p:spPr bwMode="auto">
          <a:xfrm>
            <a:off x="5364615" y="1411635"/>
            <a:ext cx="2407785" cy="400110"/>
          </a:xfrm>
          <a:prstGeom prst="rect">
            <a:avLst/>
          </a:prstGeom>
          <a:noFill/>
          <a:ln w="9525" algn="ctr">
            <a:noFill/>
            <a:miter lim="800000"/>
            <a:headEnd/>
            <a:tailEnd/>
          </a:ln>
          <a:effectLst/>
        </p:spPr>
        <p:txBody>
          <a:bodyPr wrap="square">
            <a:spAutoFit/>
          </a:bodyPr>
          <a:lstStyle/>
          <a:p>
            <a:pPr algn="l">
              <a:defRPr/>
            </a:pPr>
            <a:r>
              <a:rPr lang="en-GB" sz="2000" i="1" dirty="0">
                <a:solidFill>
                  <a:schemeClr val="bg1"/>
                </a:solidFill>
                <a:effectLst>
                  <a:outerShdw blurRad="38100" dist="38100" dir="2700000" algn="tl">
                    <a:srgbClr val="000000"/>
                  </a:outerShdw>
                </a:effectLst>
                <a:latin typeface="Calibri" pitchFamily="34" charset="0"/>
              </a:rPr>
              <a:t>(Patterson, 1956)</a:t>
            </a:r>
          </a:p>
        </p:txBody>
      </p:sp>
      <p:pic>
        <p:nvPicPr>
          <p:cNvPr id="37" name="Immagine 36"/>
          <p:cNvPicPr>
            <a:picLocks noChangeAspect="1"/>
          </p:cNvPicPr>
          <p:nvPr/>
        </p:nvPicPr>
        <p:blipFill>
          <a:blip r:embed="rId3" cstate="print"/>
          <a:stretch>
            <a:fillRect/>
          </a:stretch>
        </p:blipFill>
        <p:spPr>
          <a:xfrm>
            <a:off x="4358352" y="3458913"/>
            <a:ext cx="4718519" cy="3132387"/>
          </a:xfrm>
          <a:prstGeom prst="rect">
            <a:avLst/>
          </a:prstGeom>
        </p:spPr>
      </p:pic>
      <p:sp>
        <p:nvSpPr>
          <p:cNvPr id="38" name="Text Box 4"/>
          <p:cNvSpPr txBox="1">
            <a:spLocks noChangeArrowheads="1"/>
          </p:cNvSpPr>
          <p:nvPr/>
        </p:nvSpPr>
        <p:spPr bwMode="auto">
          <a:xfrm>
            <a:off x="0" y="3728059"/>
            <a:ext cx="4358352"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This is different from what actually observed/modelled.</a:t>
            </a:r>
          </a:p>
        </p:txBody>
      </p:sp>
      <p:sp>
        <p:nvSpPr>
          <p:cNvPr id="39" name="Text Box 4"/>
          <p:cNvSpPr txBox="1">
            <a:spLocks noChangeArrowheads="1"/>
          </p:cNvSpPr>
          <p:nvPr/>
        </p:nvSpPr>
        <p:spPr bwMode="auto">
          <a:xfrm>
            <a:off x="510252" y="5101306"/>
            <a:ext cx="3337848" cy="1200329"/>
          </a:xfrm>
          <a:prstGeom prst="rect">
            <a:avLst/>
          </a:prstGeom>
          <a:noFill/>
          <a:ln w="9525" algn="ctr">
            <a:noFill/>
            <a:miter lim="800000"/>
            <a:headEnd/>
            <a:tailEnd/>
          </a:ln>
          <a:effectLst/>
        </p:spPr>
        <p:txBody>
          <a:bodyPr wrap="squar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The (first) Pb Paradox</a:t>
            </a:r>
          </a:p>
        </p:txBody>
      </p:sp>
    </p:spTree>
    <p:extLst>
      <p:ext uri="{BB962C8B-B14F-4D97-AF65-F5344CB8AC3E}">
        <p14:creationId xmlns:p14="http://schemas.microsoft.com/office/powerpoint/2010/main" val="23893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fade">
                                      <p:cBhvr>
                                        <p:cTn id="11" dur="500"/>
                                        <p:tgtEl>
                                          <p:spTgt spid="3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fade">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fade">
                                      <p:cBhvr>
                                        <p:cTn id="21" dur="500"/>
                                        <p:tgtEl>
                                          <p:spTgt spid="38">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animEffect transition="in" filter="fade">
                                      <p:cBhvr>
                                        <p:cTn id="30"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5" grpId="0" build="p"/>
      <p:bldP spid="36" grpId="0" build="p"/>
      <p:bldP spid="38" grpId="0" build="p"/>
      <p:bldP spid="3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33572" name="Text Box 4"/>
          <p:cNvSpPr txBox="1">
            <a:spLocks noChangeArrowheads="1"/>
          </p:cNvSpPr>
          <p:nvPr/>
        </p:nvSpPr>
        <p:spPr bwMode="auto">
          <a:xfrm>
            <a:off x="107951" y="1277938"/>
            <a:ext cx="8868784" cy="523220"/>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Probably there is a solution to this paradox…</a:t>
            </a:r>
          </a:p>
        </p:txBody>
      </p:sp>
      <p:sp>
        <p:nvSpPr>
          <p:cNvPr id="1133573" name="AutoShape 5"/>
          <p:cNvSpPr>
            <a:spLocks noChangeAspect="1" noChangeArrowheads="1" noTextEdit="1"/>
          </p:cNvSpPr>
          <p:nvPr/>
        </p:nvSpPr>
        <p:spPr bwMode="auto">
          <a:xfrm>
            <a:off x="2622550" y="3354388"/>
            <a:ext cx="5368925" cy="3133725"/>
          </a:xfrm>
          <a:prstGeom prst="rect">
            <a:avLst/>
          </a:prstGeom>
          <a:noFill/>
          <a:ln w="9525">
            <a:noFill/>
            <a:miter lim="800000"/>
            <a:headEnd/>
            <a:tailEnd/>
          </a:ln>
        </p:spPr>
        <p:txBody>
          <a:bodyPr/>
          <a:lstStyle/>
          <a:p>
            <a:pPr>
              <a:defRPr/>
            </a:pPr>
            <a:endParaRPr lang="it-IT">
              <a:latin typeface="Calibri" pitchFamily="34" charset="0"/>
            </a:endParaRPr>
          </a:p>
        </p:txBody>
      </p:sp>
      <p:grpSp>
        <p:nvGrpSpPr>
          <p:cNvPr id="2" name="Gruppo 1">
            <a:extLst>
              <a:ext uri="{FF2B5EF4-FFF2-40B4-BE49-F238E27FC236}">
                <a16:creationId xmlns:a16="http://schemas.microsoft.com/office/drawing/2014/main" id="{7F2B30AA-3E6E-5F95-21AA-B12CBCE9A6C8}"/>
              </a:ext>
            </a:extLst>
          </p:cNvPr>
          <p:cNvGrpSpPr/>
          <p:nvPr/>
        </p:nvGrpSpPr>
        <p:grpSpPr>
          <a:xfrm>
            <a:off x="4240213" y="2633663"/>
            <a:ext cx="4919662" cy="3935412"/>
            <a:chOff x="4240213" y="2633663"/>
            <a:chExt cx="4919662" cy="3935412"/>
          </a:xfrm>
        </p:grpSpPr>
        <p:pic>
          <p:nvPicPr>
            <p:cNvPr id="134150" name="Picture 6"/>
            <p:cNvPicPr>
              <a:picLocks noChangeAspect="1" noChangeArrowheads="1"/>
            </p:cNvPicPr>
            <p:nvPr/>
          </p:nvPicPr>
          <p:blipFill>
            <a:blip r:embed="rId3" cstate="print"/>
            <a:srcRect/>
            <a:stretch>
              <a:fillRect/>
            </a:stretch>
          </p:blipFill>
          <p:spPr bwMode="auto">
            <a:xfrm>
              <a:off x="4240213" y="2633663"/>
              <a:ext cx="4903787" cy="3935412"/>
            </a:xfrm>
            <a:prstGeom prst="rect">
              <a:avLst/>
            </a:prstGeom>
            <a:noFill/>
            <a:ln w="9525" algn="ctr">
              <a:noFill/>
              <a:miter lim="800000"/>
              <a:headEnd/>
              <a:tailEnd/>
            </a:ln>
          </p:spPr>
        </p:pic>
        <p:sp>
          <p:nvSpPr>
            <p:cNvPr id="1133576" name="Line 8"/>
            <p:cNvSpPr>
              <a:spLocks noChangeShapeType="1"/>
            </p:cNvSpPr>
            <p:nvPr/>
          </p:nvSpPr>
          <p:spPr bwMode="auto">
            <a:xfrm flipV="1">
              <a:off x="5046663" y="3419475"/>
              <a:ext cx="3397250" cy="1865313"/>
            </a:xfrm>
            <a:prstGeom prst="line">
              <a:avLst/>
            </a:prstGeom>
            <a:noFill/>
            <a:ln w="38100">
              <a:solidFill>
                <a:srgbClr val="0099FF"/>
              </a:solidFill>
              <a:round/>
              <a:headEnd/>
              <a:tailEnd/>
            </a:ln>
            <a:effectLst>
              <a:outerShdw blurRad="50800" dist="38100" dir="2700000" algn="tl" rotWithShape="0">
                <a:prstClr val="black">
                  <a:alpha val="40000"/>
                </a:prstClr>
              </a:outerShdw>
            </a:effectLst>
          </p:spPr>
          <p:txBody>
            <a:bodyPr anchor="ctr"/>
            <a:lstStyle/>
            <a:p>
              <a:pPr>
                <a:defRPr/>
              </a:pPr>
              <a:endParaRPr lang="it-IT">
                <a:latin typeface="Calibri" pitchFamily="34" charset="0"/>
              </a:endParaRPr>
            </a:p>
          </p:txBody>
        </p:sp>
        <p:sp>
          <p:nvSpPr>
            <p:cNvPr id="1133577" name="AutoShape 9"/>
            <p:cNvSpPr>
              <a:spLocks noChangeArrowheads="1"/>
            </p:cNvSpPr>
            <p:nvPr/>
          </p:nvSpPr>
          <p:spPr bwMode="auto">
            <a:xfrm rot="10155124">
              <a:off x="7578725" y="3402013"/>
              <a:ext cx="1566863" cy="1020762"/>
            </a:xfrm>
            <a:prstGeom prst="irregularSeal2">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33578" name="Text Box 10"/>
            <p:cNvSpPr txBox="1">
              <a:spLocks noChangeArrowheads="1"/>
            </p:cNvSpPr>
            <p:nvPr/>
          </p:nvSpPr>
          <p:spPr bwMode="auto">
            <a:xfrm rot="-1964540">
              <a:off x="8010415" y="3628381"/>
              <a:ext cx="836832" cy="461665"/>
            </a:xfrm>
            <a:prstGeom prst="rect">
              <a:avLst/>
            </a:prstGeom>
            <a:noFill/>
            <a:ln w="9525" algn="ctr">
              <a:noFill/>
              <a:miter lim="800000"/>
              <a:headEnd/>
              <a:tailEnd/>
            </a:ln>
            <a:effectLst/>
          </p:spPr>
          <p:txBody>
            <a:bodyPr wrap="none">
              <a:spAutoFit/>
            </a:bodyPr>
            <a:lstStyle/>
            <a:p>
              <a:pPr algn="l">
                <a:defRPr/>
              </a:pPr>
              <a:r>
                <a:rPr lang="en-GB" sz="2400">
                  <a:solidFill>
                    <a:schemeClr val="tx1"/>
                  </a:solidFill>
                  <a:effectLst>
                    <a:outerShdw blurRad="38100" dist="38100" dir="2700000" algn="tl">
                      <a:srgbClr val="FFFFFF"/>
                    </a:outerShdw>
                  </a:effectLst>
                  <a:latin typeface="Calibri" pitchFamily="34" charset="0"/>
                </a:rPr>
                <a:t>Crust</a:t>
              </a:r>
            </a:p>
          </p:txBody>
        </p:sp>
        <p:grpSp>
          <p:nvGrpSpPr>
            <p:cNvPr id="134154" name="Group 11"/>
            <p:cNvGrpSpPr>
              <a:grpSpLocks/>
            </p:cNvGrpSpPr>
            <p:nvPr/>
          </p:nvGrpSpPr>
          <p:grpSpPr bwMode="auto">
            <a:xfrm>
              <a:off x="7593013" y="3306763"/>
              <a:ext cx="1566862" cy="1020762"/>
              <a:chOff x="3901" y="2083"/>
              <a:chExt cx="987" cy="643"/>
            </a:xfrm>
          </p:grpSpPr>
          <p:sp>
            <p:nvSpPr>
              <p:cNvPr id="1133580" name="AutoShape 12"/>
              <p:cNvSpPr>
                <a:spLocks noChangeArrowheads="1"/>
              </p:cNvSpPr>
              <p:nvPr/>
            </p:nvSpPr>
            <p:spPr bwMode="auto">
              <a:xfrm rot="-784040">
                <a:off x="3901" y="2083"/>
                <a:ext cx="987" cy="643"/>
              </a:xfrm>
              <a:prstGeom prst="irregularSeal2">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33581" name="Text Box 13"/>
              <p:cNvSpPr txBox="1">
                <a:spLocks noChangeArrowheads="1"/>
              </p:cNvSpPr>
              <p:nvPr/>
            </p:nvSpPr>
            <p:spPr bwMode="auto">
              <a:xfrm rot="-1964540">
                <a:off x="4063" y="2298"/>
                <a:ext cx="595" cy="288"/>
              </a:xfrm>
              <a:prstGeom prst="rect">
                <a:avLst/>
              </a:prstGeom>
              <a:noFill/>
              <a:ln w="9525" algn="ctr">
                <a:noFill/>
                <a:miter lim="800000"/>
                <a:headEnd/>
                <a:tailEnd/>
              </a:ln>
              <a:effectLst/>
              <a:scene3d>
                <a:camera prst="orthographicFront"/>
                <a:lightRig rig="threePt" dir="t"/>
              </a:scene3d>
              <a:sp3d>
                <a:bevelT/>
              </a:sp3d>
            </p:spPr>
            <p:txBody>
              <a:bodyPr wrap="none">
                <a:spAutoFit/>
              </a:bodyPr>
              <a:lstStyle/>
              <a:p>
                <a:pPr algn="l">
                  <a:defRPr/>
                </a:pPr>
                <a:r>
                  <a:rPr lang="en-GB" sz="2400" b="1" dirty="0">
                    <a:solidFill>
                      <a:schemeClr val="tx1"/>
                    </a:solidFill>
                    <a:effectLst>
                      <a:outerShdw blurRad="38100" dist="38100" dir="2700000" algn="tl">
                        <a:srgbClr val="FFFFFF"/>
                      </a:outerShdw>
                    </a:effectLst>
                    <a:latin typeface="Calibri" pitchFamily="34" charset="0"/>
                  </a:rPr>
                  <a:t>DMM</a:t>
                </a:r>
              </a:p>
            </p:txBody>
          </p:sp>
        </p:grpSp>
      </p:grpSp>
      <p:sp>
        <p:nvSpPr>
          <p:cNvPr id="1133583" name="Text Box 15"/>
          <p:cNvSpPr txBox="1">
            <a:spLocks noChangeArrowheads="1"/>
          </p:cNvSpPr>
          <p:nvPr/>
        </p:nvSpPr>
        <p:spPr bwMode="auto">
          <a:xfrm>
            <a:off x="371476" y="2987675"/>
            <a:ext cx="3521074" cy="1387475"/>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This reservoir is the</a:t>
            </a:r>
          </a:p>
          <a:p>
            <a:pPr algn="l">
              <a:defRPr/>
            </a:pPr>
            <a:endParaRPr lang="en-GB" sz="900" dirty="0">
              <a:solidFill>
                <a:schemeClr val="bg1"/>
              </a:solidFill>
              <a:effectLst>
                <a:outerShdw blurRad="38100" dist="38100" dir="2700000" algn="tl">
                  <a:srgbClr val="000000"/>
                </a:outerShdw>
              </a:effectLst>
              <a:latin typeface="Calibri" pitchFamily="34" charset="0"/>
            </a:endParaRPr>
          </a:p>
          <a:p>
            <a:pPr>
              <a:defRPr/>
            </a:pPr>
            <a:r>
              <a:rPr lang="en-GB" sz="4800" i="1" dirty="0">
                <a:solidFill>
                  <a:srgbClr val="FFFF00"/>
                </a:solidFill>
                <a:effectLst>
                  <a:outerShdw blurRad="38100" dist="38100" dir="2700000" algn="tl">
                    <a:srgbClr val="000000"/>
                  </a:outerShdw>
                </a:effectLst>
                <a:latin typeface="Calibri" pitchFamily="34" charset="0"/>
              </a:rPr>
              <a:t>Lower Crust</a:t>
            </a:r>
            <a:endParaRPr lang="en-GB" sz="4800" dirty="0">
              <a:solidFill>
                <a:srgbClr val="FFFF00"/>
              </a:solidFill>
              <a:effectLst>
                <a:outerShdw blurRad="38100" dist="38100" dir="2700000" algn="tl">
                  <a:srgbClr val="000000"/>
                </a:outerShdw>
              </a:effectLst>
              <a:latin typeface="Calibri" pitchFamily="34" charset="0"/>
            </a:endParaRPr>
          </a:p>
        </p:txBody>
      </p:sp>
      <p:pic>
        <p:nvPicPr>
          <p:cNvPr id="134156" name="Picture 16"/>
          <p:cNvPicPr>
            <a:picLocks noChangeAspect="1" noChangeArrowheads="1"/>
          </p:cNvPicPr>
          <p:nvPr/>
        </p:nvPicPr>
        <p:blipFill>
          <a:blip r:embed="rId4" cstate="print"/>
          <a:srcRect/>
          <a:stretch>
            <a:fillRect/>
          </a:stretch>
        </p:blipFill>
        <p:spPr bwMode="auto">
          <a:xfrm>
            <a:off x="1457325" y="5149850"/>
            <a:ext cx="1201738" cy="1441450"/>
          </a:xfrm>
          <a:prstGeom prst="rect">
            <a:avLst/>
          </a:prstGeom>
          <a:noFill/>
          <a:ln w="9525" algn="ctr">
            <a:noFill/>
            <a:miter lim="800000"/>
            <a:headEnd/>
            <a:tailEnd/>
          </a:ln>
        </p:spPr>
      </p:pic>
      <p:sp>
        <p:nvSpPr>
          <p:cNvPr id="1133585" name="AutoShape 17"/>
          <p:cNvSpPr>
            <a:spLocks noChangeArrowheads="1"/>
          </p:cNvSpPr>
          <p:nvPr/>
        </p:nvSpPr>
        <p:spPr bwMode="auto">
          <a:xfrm>
            <a:off x="2227263" y="4664075"/>
            <a:ext cx="1543050" cy="593725"/>
          </a:xfrm>
          <a:prstGeom prst="cloudCallout">
            <a:avLst>
              <a:gd name="adj1" fmla="val -37347"/>
              <a:gd name="adj2" fmla="val 60426"/>
            </a:avLst>
          </a:prstGeom>
          <a:solidFill>
            <a:schemeClr val="bg1"/>
          </a:solidFill>
          <a:ln w="9525">
            <a:solidFill>
              <a:schemeClr val="tx1"/>
            </a:solidFill>
            <a:round/>
            <a:headEnd/>
            <a:tailEnd/>
          </a:ln>
          <a:effectLst/>
        </p:spPr>
        <p:txBody>
          <a:bodyPr anchor="ctr"/>
          <a:lstStyle/>
          <a:p>
            <a:pPr>
              <a:defRPr/>
            </a:pPr>
            <a:r>
              <a:rPr lang="en-GB" sz="1600" dirty="0">
                <a:solidFill>
                  <a:schemeClr val="tx1"/>
                </a:solidFill>
                <a:effectLst>
                  <a:outerShdw blurRad="38100" dist="38100" dir="2700000" algn="tl">
                    <a:srgbClr val="C0C0C0"/>
                  </a:outerShdw>
                </a:effectLst>
                <a:latin typeface="Calibri" pitchFamily="34" charset="0"/>
              </a:rPr>
              <a:t>Mmmhh…</a:t>
            </a:r>
          </a:p>
        </p:txBody>
      </p:sp>
      <p:sp>
        <p:nvSpPr>
          <p:cNvPr id="16"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 name="Text Box 4">
            <a:extLst>
              <a:ext uri="{FF2B5EF4-FFF2-40B4-BE49-F238E27FC236}">
                <a16:creationId xmlns:a16="http://schemas.microsoft.com/office/drawing/2014/main" id="{6CAD3763-6982-330B-51DD-81D0C666D78F}"/>
              </a:ext>
            </a:extLst>
          </p:cNvPr>
          <p:cNvSpPr txBox="1">
            <a:spLocks noChangeArrowheads="1"/>
          </p:cNvSpPr>
          <p:nvPr/>
        </p:nvSpPr>
        <p:spPr bwMode="auto">
          <a:xfrm>
            <a:off x="107951" y="1687614"/>
            <a:ext cx="8868784" cy="954107"/>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Effectively there is a physical reservoir on the Earth that evolves on the left of the Geochron…</a:t>
            </a:r>
          </a:p>
        </p:txBody>
      </p:sp>
    </p:spTree>
    <p:extLst>
      <p:ext uri="{BB962C8B-B14F-4D97-AF65-F5344CB8AC3E}">
        <p14:creationId xmlns:p14="http://schemas.microsoft.com/office/powerpoint/2010/main" val="150324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3572">
                                            <p:txEl>
                                              <p:pRg st="0" end="0"/>
                                            </p:txEl>
                                          </p:spTgt>
                                        </p:tgtEl>
                                        <p:attrNameLst>
                                          <p:attrName>style.visibility</p:attrName>
                                        </p:attrNameLst>
                                      </p:cBhvr>
                                      <p:to>
                                        <p:strVal val="visible"/>
                                      </p:to>
                                    </p:set>
                                    <p:animEffect transition="in" filter="fade">
                                      <p:cBhvr>
                                        <p:cTn id="7" dur="500"/>
                                        <p:tgtEl>
                                          <p:spTgt spid="113357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4156"/>
                                        </p:tgtEl>
                                        <p:attrNameLst>
                                          <p:attrName>style.visibility</p:attrName>
                                        </p:attrNameLst>
                                      </p:cBhvr>
                                      <p:to>
                                        <p:strVal val="visible"/>
                                      </p:to>
                                    </p:set>
                                    <p:animEffect transition="in" filter="fade">
                                      <p:cBhvr>
                                        <p:cTn id="11" dur="500"/>
                                        <p:tgtEl>
                                          <p:spTgt spid="13415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33585"/>
                                        </p:tgtEl>
                                        <p:attrNameLst>
                                          <p:attrName>style.visibility</p:attrName>
                                        </p:attrNameLst>
                                      </p:cBhvr>
                                      <p:to>
                                        <p:strVal val="visible"/>
                                      </p:to>
                                    </p:set>
                                    <p:animEffect transition="in" filter="fade">
                                      <p:cBhvr>
                                        <p:cTn id="15" dur="500"/>
                                        <p:tgtEl>
                                          <p:spTgt spid="11335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33583">
                                            <p:txEl>
                                              <p:pRg st="0" end="0"/>
                                            </p:txEl>
                                          </p:spTgt>
                                        </p:tgtEl>
                                        <p:attrNameLst>
                                          <p:attrName>style.visibility</p:attrName>
                                        </p:attrNameLst>
                                      </p:cBhvr>
                                      <p:to>
                                        <p:strVal val="visible"/>
                                      </p:to>
                                    </p:set>
                                    <p:animEffect transition="in" filter="fade">
                                      <p:cBhvr>
                                        <p:cTn id="30" dur="500"/>
                                        <p:tgtEl>
                                          <p:spTgt spid="1133583">
                                            <p:txEl>
                                              <p:pRg st="0" end="0"/>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33583">
                                            <p:txEl>
                                              <p:pRg st="2" end="2"/>
                                            </p:txEl>
                                          </p:spTgt>
                                        </p:tgtEl>
                                        <p:attrNameLst>
                                          <p:attrName>style.visibility</p:attrName>
                                        </p:attrNameLst>
                                      </p:cBhvr>
                                      <p:to>
                                        <p:strVal val="visible"/>
                                      </p:to>
                                    </p:set>
                                    <p:animEffect transition="in" filter="fade">
                                      <p:cBhvr>
                                        <p:cTn id="34" dur="500"/>
                                        <p:tgtEl>
                                          <p:spTgt spid="11335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72" grpId="0" build="p"/>
      <p:bldP spid="1133583" grpId="0" build="p"/>
      <p:bldP spid="1133585" grpId="0" animBg="1"/>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386" name="Rectangle 770"/>
          <p:cNvSpPr>
            <a:spLocks noChangeArrowheads="1"/>
          </p:cNvSpPr>
          <p:nvPr/>
        </p:nvSpPr>
        <p:spPr bwMode="auto">
          <a:xfrm>
            <a:off x="1354138" y="665163"/>
            <a:ext cx="7339012" cy="5367337"/>
          </a:xfrm>
          <a:prstGeom prst="rect">
            <a:avLst/>
          </a:prstGeom>
          <a:solidFill>
            <a:schemeClr val="bg1"/>
          </a:solidFill>
          <a:ln w="9525" algn="ctr">
            <a:noFill/>
            <a:miter lim="800000"/>
            <a:headEnd/>
            <a:tailEnd/>
          </a:ln>
          <a:effectLst/>
        </p:spPr>
        <p:txBody>
          <a:bodyPr wrap="none" anchor="ctr"/>
          <a:lstStyle/>
          <a:p>
            <a:pPr>
              <a:defRPr/>
            </a:pPr>
            <a:endParaRPr lang="en-GB">
              <a:effectLst>
                <a:outerShdw blurRad="38100" dist="38100" dir="2700000" algn="tl">
                  <a:srgbClr val="C0C0C0"/>
                </a:outerShdw>
              </a:effectLst>
              <a:latin typeface="Calibri" pitchFamily="34" charset="0"/>
            </a:endParaRPr>
          </a:p>
        </p:txBody>
      </p:sp>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grpSp>
        <p:nvGrpSpPr>
          <p:cNvPr id="2" name="Group 17"/>
          <p:cNvGrpSpPr>
            <a:grpSpLocks/>
          </p:cNvGrpSpPr>
          <p:nvPr/>
        </p:nvGrpSpPr>
        <p:grpSpPr bwMode="auto">
          <a:xfrm>
            <a:off x="1247110" y="671513"/>
            <a:ext cx="7431753" cy="5340344"/>
            <a:chOff x="1704" y="1281"/>
            <a:chExt cx="2475" cy="1683"/>
          </a:xfrm>
        </p:grpSpPr>
        <p:sp>
          <p:nvSpPr>
            <p:cNvPr id="1135634" name="Freeform 18"/>
            <p:cNvSpPr>
              <a:spLocks/>
            </p:cNvSpPr>
            <p:nvPr/>
          </p:nvSpPr>
          <p:spPr bwMode="auto">
            <a:xfrm>
              <a:off x="1741" y="1281"/>
              <a:ext cx="2438" cy="1683"/>
            </a:xfrm>
            <a:custGeom>
              <a:avLst/>
              <a:gdLst>
                <a:gd name="connsiteX0" fmla="*/ 23 w 10000"/>
                <a:gd name="connsiteY0" fmla="*/ 10018 h 10018"/>
                <a:gd name="connsiteX1" fmla="*/ 1646 w 10000"/>
                <a:gd name="connsiteY1" fmla="*/ 9982 h 10018"/>
                <a:gd name="connsiteX2" fmla="*/ 2506 w 10000"/>
                <a:gd name="connsiteY2" fmla="*/ 8393 h 10018"/>
                <a:gd name="connsiteX3" fmla="*/ 3759 w 10000"/>
                <a:gd name="connsiteY3" fmla="*/ 6232 h 10018"/>
                <a:gd name="connsiteX4" fmla="*/ 4853 w 10000"/>
                <a:gd name="connsiteY4" fmla="*/ 4018 h 10018"/>
                <a:gd name="connsiteX5" fmla="*/ 5221 w 10000"/>
                <a:gd name="connsiteY5" fmla="*/ 3643 h 10018"/>
                <a:gd name="connsiteX6" fmla="*/ 5663 w 10000"/>
                <a:gd name="connsiteY6" fmla="*/ 3464 h 10018"/>
                <a:gd name="connsiteX7" fmla="*/ 7494 w 10000"/>
                <a:gd name="connsiteY7" fmla="*/ 2750 h 10018"/>
                <a:gd name="connsiteX8" fmla="*/ 9410 w 10000"/>
                <a:gd name="connsiteY8" fmla="*/ 2089 h 10018"/>
                <a:gd name="connsiteX9" fmla="*/ 10000 w 10000"/>
                <a:gd name="connsiteY9" fmla="*/ 1982 h 10018"/>
                <a:gd name="connsiteX10" fmla="*/ 10000 w 10000"/>
                <a:gd name="connsiteY10" fmla="*/ 0 h 10018"/>
                <a:gd name="connsiteX11" fmla="*/ 5221 w 10000"/>
                <a:gd name="connsiteY11" fmla="*/ 36 h 10018"/>
                <a:gd name="connsiteX12" fmla="*/ 4472 w 10000"/>
                <a:gd name="connsiteY12" fmla="*/ 839 h 10018"/>
                <a:gd name="connsiteX13" fmla="*/ 3722 w 10000"/>
                <a:gd name="connsiteY13" fmla="*/ 1732 h 10018"/>
                <a:gd name="connsiteX14" fmla="*/ 2531 w 10000"/>
                <a:gd name="connsiteY14" fmla="*/ 3125 h 10018"/>
                <a:gd name="connsiteX15" fmla="*/ 1241 w 10000"/>
                <a:gd name="connsiteY15" fmla="*/ 4714 h 10018"/>
                <a:gd name="connsiteX16" fmla="*/ 37 w 10000"/>
                <a:gd name="connsiteY16" fmla="*/ 6786 h 10018"/>
                <a:gd name="connsiteX17" fmla="*/ 0 w 10000"/>
                <a:gd name="connsiteY17" fmla="*/ 7286 h 10018"/>
                <a:gd name="connsiteX18" fmla="*/ 23 w 10000"/>
                <a:gd name="connsiteY18" fmla="*/ 10018 h 10018"/>
                <a:gd name="connsiteX0" fmla="*/ 23 w 10000"/>
                <a:gd name="connsiteY0" fmla="*/ 10018 h 10018"/>
                <a:gd name="connsiteX1" fmla="*/ 1646 w 10000"/>
                <a:gd name="connsiteY1" fmla="*/ 9982 h 10018"/>
                <a:gd name="connsiteX2" fmla="*/ 2506 w 10000"/>
                <a:gd name="connsiteY2" fmla="*/ 8393 h 10018"/>
                <a:gd name="connsiteX3" fmla="*/ 3759 w 10000"/>
                <a:gd name="connsiteY3" fmla="*/ 6232 h 10018"/>
                <a:gd name="connsiteX4" fmla="*/ 4853 w 10000"/>
                <a:gd name="connsiteY4" fmla="*/ 4018 h 10018"/>
                <a:gd name="connsiteX5" fmla="*/ 5221 w 10000"/>
                <a:gd name="connsiteY5" fmla="*/ 3643 h 10018"/>
                <a:gd name="connsiteX6" fmla="*/ 5663 w 10000"/>
                <a:gd name="connsiteY6" fmla="*/ 3464 h 10018"/>
                <a:gd name="connsiteX7" fmla="*/ 7494 w 10000"/>
                <a:gd name="connsiteY7" fmla="*/ 2750 h 10018"/>
                <a:gd name="connsiteX8" fmla="*/ 9410 w 10000"/>
                <a:gd name="connsiteY8" fmla="*/ 2089 h 10018"/>
                <a:gd name="connsiteX9" fmla="*/ 10000 w 10000"/>
                <a:gd name="connsiteY9" fmla="*/ 1982 h 10018"/>
                <a:gd name="connsiteX10" fmla="*/ 10000 w 10000"/>
                <a:gd name="connsiteY10" fmla="*/ 0 h 10018"/>
                <a:gd name="connsiteX11" fmla="*/ 5221 w 10000"/>
                <a:gd name="connsiteY11" fmla="*/ 36 h 10018"/>
                <a:gd name="connsiteX12" fmla="*/ 4472 w 10000"/>
                <a:gd name="connsiteY12" fmla="*/ 839 h 10018"/>
                <a:gd name="connsiteX13" fmla="*/ 3722 w 10000"/>
                <a:gd name="connsiteY13" fmla="*/ 1732 h 10018"/>
                <a:gd name="connsiteX14" fmla="*/ 2531 w 10000"/>
                <a:gd name="connsiteY14" fmla="*/ 3125 h 10018"/>
                <a:gd name="connsiteX15" fmla="*/ 1241 w 10000"/>
                <a:gd name="connsiteY15" fmla="*/ 4714 h 10018"/>
                <a:gd name="connsiteX16" fmla="*/ 37 w 10000"/>
                <a:gd name="connsiteY16" fmla="*/ 6786 h 10018"/>
                <a:gd name="connsiteX17" fmla="*/ 0 w 10000"/>
                <a:gd name="connsiteY17" fmla="*/ 7286 h 10018"/>
                <a:gd name="connsiteX18" fmla="*/ 23 w 10000"/>
                <a:gd name="connsiteY18" fmla="*/ 10018 h 10018"/>
                <a:gd name="connsiteX0" fmla="*/ 23 w 10000"/>
                <a:gd name="connsiteY0" fmla="*/ 10018 h 10018"/>
                <a:gd name="connsiteX1" fmla="*/ 1627 w 10000"/>
                <a:gd name="connsiteY1" fmla="*/ 10018 h 10018"/>
                <a:gd name="connsiteX2" fmla="*/ 2506 w 10000"/>
                <a:gd name="connsiteY2" fmla="*/ 8393 h 10018"/>
                <a:gd name="connsiteX3" fmla="*/ 3759 w 10000"/>
                <a:gd name="connsiteY3" fmla="*/ 6232 h 10018"/>
                <a:gd name="connsiteX4" fmla="*/ 4853 w 10000"/>
                <a:gd name="connsiteY4" fmla="*/ 4018 h 10018"/>
                <a:gd name="connsiteX5" fmla="*/ 5221 w 10000"/>
                <a:gd name="connsiteY5" fmla="*/ 3643 h 10018"/>
                <a:gd name="connsiteX6" fmla="*/ 5663 w 10000"/>
                <a:gd name="connsiteY6" fmla="*/ 3464 h 10018"/>
                <a:gd name="connsiteX7" fmla="*/ 7494 w 10000"/>
                <a:gd name="connsiteY7" fmla="*/ 2750 h 10018"/>
                <a:gd name="connsiteX8" fmla="*/ 9410 w 10000"/>
                <a:gd name="connsiteY8" fmla="*/ 2089 h 10018"/>
                <a:gd name="connsiteX9" fmla="*/ 10000 w 10000"/>
                <a:gd name="connsiteY9" fmla="*/ 1982 h 10018"/>
                <a:gd name="connsiteX10" fmla="*/ 10000 w 10000"/>
                <a:gd name="connsiteY10" fmla="*/ 0 h 10018"/>
                <a:gd name="connsiteX11" fmla="*/ 5221 w 10000"/>
                <a:gd name="connsiteY11" fmla="*/ 36 h 10018"/>
                <a:gd name="connsiteX12" fmla="*/ 4472 w 10000"/>
                <a:gd name="connsiteY12" fmla="*/ 839 h 10018"/>
                <a:gd name="connsiteX13" fmla="*/ 3722 w 10000"/>
                <a:gd name="connsiteY13" fmla="*/ 1732 h 10018"/>
                <a:gd name="connsiteX14" fmla="*/ 2531 w 10000"/>
                <a:gd name="connsiteY14" fmla="*/ 3125 h 10018"/>
                <a:gd name="connsiteX15" fmla="*/ 1241 w 10000"/>
                <a:gd name="connsiteY15" fmla="*/ 4714 h 10018"/>
                <a:gd name="connsiteX16" fmla="*/ 37 w 10000"/>
                <a:gd name="connsiteY16" fmla="*/ 6786 h 10018"/>
                <a:gd name="connsiteX17" fmla="*/ 0 w 10000"/>
                <a:gd name="connsiteY17" fmla="*/ 7286 h 10018"/>
                <a:gd name="connsiteX18" fmla="*/ 23 w 10000"/>
                <a:gd name="connsiteY18" fmla="*/ 10018 h 10018"/>
                <a:gd name="connsiteX0" fmla="*/ 7 w 9984"/>
                <a:gd name="connsiteY0" fmla="*/ 10018 h 10018"/>
                <a:gd name="connsiteX1" fmla="*/ 1611 w 9984"/>
                <a:gd name="connsiteY1" fmla="*/ 10018 h 10018"/>
                <a:gd name="connsiteX2" fmla="*/ 2490 w 9984"/>
                <a:gd name="connsiteY2" fmla="*/ 8393 h 10018"/>
                <a:gd name="connsiteX3" fmla="*/ 3743 w 9984"/>
                <a:gd name="connsiteY3" fmla="*/ 6232 h 10018"/>
                <a:gd name="connsiteX4" fmla="*/ 4837 w 9984"/>
                <a:gd name="connsiteY4" fmla="*/ 4018 h 10018"/>
                <a:gd name="connsiteX5" fmla="*/ 5205 w 9984"/>
                <a:gd name="connsiteY5" fmla="*/ 3643 h 10018"/>
                <a:gd name="connsiteX6" fmla="*/ 5647 w 9984"/>
                <a:gd name="connsiteY6" fmla="*/ 3464 h 10018"/>
                <a:gd name="connsiteX7" fmla="*/ 7478 w 9984"/>
                <a:gd name="connsiteY7" fmla="*/ 2750 h 10018"/>
                <a:gd name="connsiteX8" fmla="*/ 9394 w 9984"/>
                <a:gd name="connsiteY8" fmla="*/ 2089 h 10018"/>
                <a:gd name="connsiteX9" fmla="*/ 9984 w 9984"/>
                <a:gd name="connsiteY9" fmla="*/ 1982 h 10018"/>
                <a:gd name="connsiteX10" fmla="*/ 9984 w 9984"/>
                <a:gd name="connsiteY10" fmla="*/ 0 h 10018"/>
                <a:gd name="connsiteX11" fmla="*/ 5205 w 9984"/>
                <a:gd name="connsiteY11" fmla="*/ 36 h 10018"/>
                <a:gd name="connsiteX12" fmla="*/ 4456 w 9984"/>
                <a:gd name="connsiteY12" fmla="*/ 839 h 10018"/>
                <a:gd name="connsiteX13" fmla="*/ 3706 w 9984"/>
                <a:gd name="connsiteY13" fmla="*/ 1732 h 10018"/>
                <a:gd name="connsiteX14" fmla="*/ 2515 w 9984"/>
                <a:gd name="connsiteY14" fmla="*/ 3125 h 10018"/>
                <a:gd name="connsiteX15" fmla="*/ 1225 w 9984"/>
                <a:gd name="connsiteY15" fmla="*/ 4714 h 10018"/>
                <a:gd name="connsiteX16" fmla="*/ 21 w 9984"/>
                <a:gd name="connsiteY16" fmla="*/ 6786 h 10018"/>
                <a:gd name="connsiteX17" fmla="*/ 0 w 9984"/>
                <a:gd name="connsiteY17" fmla="*/ 7286 h 10018"/>
                <a:gd name="connsiteX18" fmla="*/ 7 w 9984"/>
                <a:gd name="connsiteY18" fmla="*/ 10018 h 10018"/>
                <a:gd name="connsiteX0" fmla="*/ 12 w 10005"/>
                <a:gd name="connsiteY0" fmla="*/ 10000 h 10000"/>
                <a:gd name="connsiteX1" fmla="*/ 1619 w 10005"/>
                <a:gd name="connsiteY1" fmla="*/ 10000 h 10000"/>
                <a:gd name="connsiteX2" fmla="*/ 2499 w 10005"/>
                <a:gd name="connsiteY2" fmla="*/ 8378 h 10000"/>
                <a:gd name="connsiteX3" fmla="*/ 3754 w 10005"/>
                <a:gd name="connsiteY3" fmla="*/ 6221 h 10000"/>
                <a:gd name="connsiteX4" fmla="*/ 4850 w 10005"/>
                <a:gd name="connsiteY4" fmla="*/ 4011 h 10000"/>
                <a:gd name="connsiteX5" fmla="*/ 5218 w 10005"/>
                <a:gd name="connsiteY5" fmla="*/ 3636 h 10000"/>
                <a:gd name="connsiteX6" fmla="*/ 5661 w 10005"/>
                <a:gd name="connsiteY6" fmla="*/ 3458 h 10000"/>
                <a:gd name="connsiteX7" fmla="*/ 7495 w 10005"/>
                <a:gd name="connsiteY7" fmla="*/ 2745 h 10000"/>
                <a:gd name="connsiteX8" fmla="*/ 9414 w 10005"/>
                <a:gd name="connsiteY8" fmla="*/ 2085 h 10000"/>
                <a:gd name="connsiteX9" fmla="*/ 10005 w 10005"/>
                <a:gd name="connsiteY9" fmla="*/ 1978 h 10000"/>
                <a:gd name="connsiteX10" fmla="*/ 10005 w 10005"/>
                <a:gd name="connsiteY10" fmla="*/ 0 h 10000"/>
                <a:gd name="connsiteX11" fmla="*/ 5218 w 10005"/>
                <a:gd name="connsiteY11" fmla="*/ 36 h 10000"/>
                <a:gd name="connsiteX12" fmla="*/ 4468 w 10005"/>
                <a:gd name="connsiteY12" fmla="*/ 837 h 10000"/>
                <a:gd name="connsiteX13" fmla="*/ 3717 w 10005"/>
                <a:gd name="connsiteY13" fmla="*/ 1729 h 10000"/>
                <a:gd name="connsiteX14" fmla="*/ 2524 w 10005"/>
                <a:gd name="connsiteY14" fmla="*/ 3119 h 10000"/>
                <a:gd name="connsiteX15" fmla="*/ 1232 w 10005"/>
                <a:gd name="connsiteY15" fmla="*/ 4706 h 10000"/>
                <a:gd name="connsiteX16" fmla="*/ 3 w 10005"/>
                <a:gd name="connsiteY16" fmla="*/ 6792 h 10000"/>
                <a:gd name="connsiteX17" fmla="*/ 5 w 10005"/>
                <a:gd name="connsiteY17" fmla="*/ 7273 h 10000"/>
                <a:gd name="connsiteX18" fmla="*/ 12 w 10005"/>
                <a:gd name="connsiteY18" fmla="*/ 10000 h 10000"/>
                <a:gd name="connsiteX0" fmla="*/ 9 w 10002"/>
                <a:gd name="connsiteY0" fmla="*/ 10000 h 10000"/>
                <a:gd name="connsiteX1" fmla="*/ 1616 w 10002"/>
                <a:gd name="connsiteY1" fmla="*/ 10000 h 10000"/>
                <a:gd name="connsiteX2" fmla="*/ 2496 w 10002"/>
                <a:gd name="connsiteY2" fmla="*/ 8378 h 10000"/>
                <a:gd name="connsiteX3" fmla="*/ 3751 w 10002"/>
                <a:gd name="connsiteY3" fmla="*/ 6221 h 10000"/>
                <a:gd name="connsiteX4" fmla="*/ 4847 w 10002"/>
                <a:gd name="connsiteY4" fmla="*/ 4011 h 10000"/>
                <a:gd name="connsiteX5" fmla="*/ 5215 w 10002"/>
                <a:gd name="connsiteY5" fmla="*/ 3636 h 10000"/>
                <a:gd name="connsiteX6" fmla="*/ 5658 w 10002"/>
                <a:gd name="connsiteY6" fmla="*/ 3458 h 10000"/>
                <a:gd name="connsiteX7" fmla="*/ 7492 w 10002"/>
                <a:gd name="connsiteY7" fmla="*/ 2745 h 10000"/>
                <a:gd name="connsiteX8" fmla="*/ 9411 w 10002"/>
                <a:gd name="connsiteY8" fmla="*/ 2085 h 10000"/>
                <a:gd name="connsiteX9" fmla="*/ 10002 w 10002"/>
                <a:gd name="connsiteY9" fmla="*/ 1978 h 10000"/>
                <a:gd name="connsiteX10" fmla="*/ 10002 w 10002"/>
                <a:gd name="connsiteY10" fmla="*/ 0 h 10000"/>
                <a:gd name="connsiteX11" fmla="*/ 5215 w 10002"/>
                <a:gd name="connsiteY11" fmla="*/ 36 h 10000"/>
                <a:gd name="connsiteX12" fmla="*/ 4465 w 10002"/>
                <a:gd name="connsiteY12" fmla="*/ 837 h 10000"/>
                <a:gd name="connsiteX13" fmla="*/ 3714 w 10002"/>
                <a:gd name="connsiteY13" fmla="*/ 1729 h 10000"/>
                <a:gd name="connsiteX14" fmla="*/ 2521 w 10002"/>
                <a:gd name="connsiteY14" fmla="*/ 3119 h 10000"/>
                <a:gd name="connsiteX15" fmla="*/ 1229 w 10002"/>
                <a:gd name="connsiteY15" fmla="*/ 4706 h 10000"/>
                <a:gd name="connsiteX16" fmla="*/ 0 w 10002"/>
                <a:gd name="connsiteY16" fmla="*/ 6792 h 10000"/>
                <a:gd name="connsiteX17" fmla="*/ 2 w 10002"/>
                <a:gd name="connsiteY17" fmla="*/ 7273 h 10000"/>
                <a:gd name="connsiteX18" fmla="*/ 9 w 10002"/>
                <a:gd name="connsiteY1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2" h="10000">
                  <a:moveTo>
                    <a:pt x="9" y="10000"/>
                  </a:moveTo>
                  <a:lnTo>
                    <a:pt x="1616" y="10000"/>
                  </a:lnTo>
                  <a:lnTo>
                    <a:pt x="2496" y="8378"/>
                  </a:lnTo>
                  <a:lnTo>
                    <a:pt x="3751" y="6221"/>
                  </a:lnTo>
                  <a:lnTo>
                    <a:pt x="4847" y="4011"/>
                  </a:lnTo>
                  <a:lnTo>
                    <a:pt x="5215" y="3636"/>
                  </a:lnTo>
                  <a:lnTo>
                    <a:pt x="5658" y="3458"/>
                  </a:lnTo>
                  <a:lnTo>
                    <a:pt x="7492" y="2745"/>
                  </a:lnTo>
                  <a:lnTo>
                    <a:pt x="9411" y="2085"/>
                  </a:lnTo>
                  <a:lnTo>
                    <a:pt x="10002" y="1978"/>
                  </a:lnTo>
                  <a:lnTo>
                    <a:pt x="10002" y="0"/>
                  </a:lnTo>
                  <a:lnTo>
                    <a:pt x="5215" y="36"/>
                  </a:lnTo>
                  <a:lnTo>
                    <a:pt x="4465" y="837"/>
                  </a:lnTo>
                  <a:lnTo>
                    <a:pt x="3714" y="1729"/>
                  </a:lnTo>
                  <a:lnTo>
                    <a:pt x="2521" y="3119"/>
                  </a:lnTo>
                  <a:cubicBezTo>
                    <a:pt x="2090" y="3648"/>
                    <a:pt x="1649" y="4094"/>
                    <a:pt x="1229" y="4706"/>
                  </a:cubicBezTo>
                  <a:cubicBezTo>
                    <a:pt x="809" y="5318"/>
                    <a:pt x="205" y="6364"/>
                    <a:pt x="0" y="6792"/>
                  </a:cubicBezTo>
                  <a:cubicBezTo>
                    <a:pt x="1" y="6952"/>
                    <a:pt x="1" y="7113"/>
                    <a:pt x="2" y="7273"/>
                  </a:cubicBezTo>
                  <a:cubicBezTo>
                    <a:pt x="10" y="8182"/>
                    <a:pt x="1" y="9091"/>
                    <a:pt x="9" y="10000"/>
                  </a:cubicBezTo>
                  <a:close/>
                </a:path>
              </a:pathLst>
            </a:custGeom>
            <a:solidFill>
              <a:srgbClr val="C0C0C0"/>
            </a:solidFill>
            <a:ln w="0">
              <a:solidFill>
                <a:srgbClr val="25221E"/>
              </a:solidFill>
              <a:prstDash val="solid"/>
              <a:round/>
              <a:headEnd/>
              <a:tailEnd/>
            </a:ln>
          </p:spPr>
          <p:txBody>
            <a:bodyPr/>
            <a:lstStyle/>
            <a:p>
              <a:pPr>
                <a:defRPr/>
              </a:pPr>
              <a:endParaRPr lang="it-IT">
                <a:latin typeface="Calibri" pitchFamily="34" charset="0"/>
              </a:endParaRPr>
            </a:p>
          </p:txBody>
        </p:sp>
        <p:sp>
          <p:nvSpPr>
            <p:cNvPr id="135936" name="Text Box 19"/>
            <p:cNvSpPr txBox="1">
              <a:spLocks noChangeArrowheads="1"/>
            </p:cNvSpPr>
            <p:nvPr/>
          </p:nvSpPr>
          <p:spPr bwMode="auto">
            <a:xfrm rot="18985494">
              <a:off x="1704" y="2012"/>
              <a:ext cx="871" cy="169"/>
            </a:xfrm>
            <a:prstGeom prst="rect">
              <a:avLst/>
            </a:prstGeom>
            <a:noFill/>
            <a:ln w="9525" algn="ctr">
              <a:noFill/>
              <a:miter lim="800000"/>
              <a:headEnd/>
              <a:tailEnd/>
            </a:ln>
          </p:spPr>
          <p:txBody>
            <a:bodyPr wrap="square">
              <a:spAutoFit/>
            </a:bodyPr>
            <a:lstStyle/>
            <a:p>
              <a:pPr>
                <a:spcBef>
                  <a:spcPct val="50000"/>
                </a:spcBef>
              </a:pPr>
              <a:r>
                <a:rPr lang="it-IT" sz="1400" dirty="0">
                  <a:solidFill>
                    <a:schemeClr val="tx1"/>
                  </a:solidFill>
                  <a:effectLst/>
                  <a:latin typeface="Calibri" pitchFamily="34" charset="0"/>
                </a:rPr>
                <a:t>Continental </a:t>
              </a:r>
              <a:r>
                <a:rPr lang="it-IT" sz="1400" dirty="0" err="1">
                  <a:solidFill>
                    <a:schemeClr val="tx1"/>
                  </a:solidFill>
                  <a:effectLst/>
                  <a:latin typeface="Calibri" pitchFamily="34" charset="0"/>
                </a:rPr>
                <a:t>crust</a:t>
              </a:r>
              <a:endParaRPr lang="it-IT" sz="1400" dirty="0">
                <a:solidFill>
                  <a:schemeClr val="tx1"/>
                </a:solidFill>
                <a:effectLst/>
                <a:latin typeface="Calibri" pitchFamily="34" charset="0"/>
              </a:endParaRPr>
            </a:p>
            <a:p>
              <a:pPr>
                <a:spcBef>
                  <a:spcPct val="50000"/>
                </a:spcBef>
              </a:pPr>
              <a:r>
                <a:rPr lang="it-IT" sz="1000" dirty="0">
                  <a:solidFill>
                    <a:schemeClr val="tx1"/>
                  </a:solidFill>
                  <a:effectLst/>
                  <a:latin typeface="Calibri" pitchFamily="34" charset="0"/>
                </a:rPr>
                <a:t>(Ref. in </a:t>
              </a:r>
              <a:r>
                <a:rPr lang="it-IT" sz="1000" dirty="0" err="1">
                  <a:solidFill>
                    <a:schemeClr val="tx1"/>
                  </a:solidFill>
                  <a:effectLst/>
                  <a:latin typeface="Calibri" pitchFamily="34" charset="0"/>
                </a:rPr>
                <a:t>Kramers</a:t>
              </a:r>
              <a:r>
                <a:rPr lang="it-IT" sz="1000" dirty="0">
                  <a:solidFill>
                    <a:schemeClr val="tx1"/>
                  </a:solidFill>
                  <a:effectLst/>
                  <a:latin typeface="Calibri" pitchFamily="34" charset="0"/>
                </a:rPr>
                <a:t> &amp; </a:t>
              </a:r>
              <a:r>
                <a:rPr lang="it-IT" sz="1000" dirty="0" err="1">
                  <a:solidFill>
                    <a:schemeClr val="tx1"/>
                  </a:solidFill>
                  <a:effectLst/>
                  <a:latin typeface="Calibri" pitchFamily="34" charset="0"/>
                </a:rPr>
                <a:t>Tolstikhin</a:t>
              </a:r>
              <a:r>
                <a:rPr lang="it-IT" sz="1000" dirty="0">
                  <a:solidFill>
                    <a:schemeClr val="tx1"/>
                  </a:solidFill>
                  <a:effectLst/>
                  <a:latin typeface="Calibri" pitchFamily="34" charset="0"/>
                </a:rPr>
                <a:t>, 1997)</a:t>
              </a:r>
            </a:p>
          </p:txBody>
        </p:sp>
      </p:grpSp>
      <p:grpSp>
        <p:nvGrpSpPr>
          <p:cNvPr id="3" name="Group 20"/>
          <p:cNvGrpSpPr>
            <a:grpSpLocks/>
          </p:cNvGrpSpPr>
          <p:nvPr/>
        </p:nvGrpSpPr>
        <p:grpSpPr bwMode="auto">
          <a:xfrm>
            <a:off x="1346200" y="1465263"/>
            <a:ext cx="5846763" cy="4213220"/>
            <a:chOff x="1737" y="1531"/>
            <a:chExt cx="1947" cy="1328"/>
          </a:xfrm>
        </p:grpSpPr>
        <p:sp>
          <p:nvSpPr>
            <p:cNvPr id="1135637" name="Freeform 21"/>
            <p:cNvSpPr>
              <a:spLocks/>
            </p:cNvSpPr>
            <p:nvPr/>
          </p:nvSpPr>
          <p:spPr bwMode="auto">
            <a:xfrm>
              <a:off x="1743" y="1531"/>
              <a:ext cx="1941" cy="1328"/>
            </a:xfrm>
            <a:custGeom>
              <a:avLst/>
              <a:gdLst>
                <a:gd name="connsiteX0" fmla="*/ 16 w 10016"/>
                <a:gd name="connsiteY0" fmla="*/ 10000 h 10000"/>
                <a:gd name="connsiteX1" fmla="*/ 3236 w 10016"/>
                <a:gd name="connsiteY1" fmla="*/ 6878 h 10000"/>
                <a:gd name="connsiteX2" fmla="*/ 5388 w 10016"/>
                <a:gd name="connsiteY2" fmla="*/ 4585 h 10000"/>
                <a:gd name="connsiteX3" fmla="*/ 6564 w 10016"/>
                <a:gd name="connsiteY3" fmla="*/ 2730 h 10000"/>
                <a:gd name="connsiteX4" fmla="*/ 7833 w 10016"/>
                <a:gd name="connsiteY4" fmla="*/ 2164 h 10000"/>
                <a:gd name="connsiteX5" fmla="*/ 9892 w 10016"/>
                <a:gd name="connsiteY5" fmla="*/ 1418 h 10000"/>
                <a:gd name="connsiteX6" fmla="*/ 10016 w 10016"/>
                <a:gd name="connsiteY6" fmla="*/ 943 h 10000"/>
                <a:gd name="connsiteX7" fmla="*/ 9970 w 10016"/>
                <a:gd name="connsiteY7" fmla="*/ 468 h 10000"/>
                <a:gd name="connsiteX8" fmla="*/ 9768 w 10016"/>
                <a:gd name="connsiteY8" fmla="*/ 219 h 10000"/>
                <a:gd name="connsiteX9" fmla="*/ 9242 w 10016"/>
                <a:gd name="connsiteY9" fmla="*/ 90 h 10000"/>
                <a:gd name="connsiteX10" fmla="*/ 8901 w 10016"/>
                <a:gd name="connsiteY10" fmla="*/ 0 h 10000"/>
                <a:gd name="connsiteX11" fmla="*/ 7880 w 10016"/>
                <a:gd name="connsiteY11" fmla="*/ 181 h 10000"/>
                <a:gd name="connsiteX12" fmla="*/ 6549 w 10016"/>
                <a:gd name="connsiteY12" fmla="*/ 633 h 10000"/>
                <a:gd name="connsiteX13" fmla="*/ 5186 w 10016"/>
                <a:gd name="connsiteY13" fmla="*/ 1357 h 10000"/>
                <a:gd name="connsiteX14" fmla="*/ 3700 w 10016"/>
                <a:gd name="connsiteY14" fmla="*/ 2443 h 10000"/>
                <a:gd name="connsiteX15" fmla="*/ 1843 w 10016"/>
                <a:gd name="connsiteY15" fmla="*/ 4570 h 10000"/>
                <a:gd name="connsiteX16" fmla="*/ 418 w 10016"/>
                <a:gd name="connsiteY16" fmla="*/ 6154 h 10000"/>
                <a:gd name="connsiteX17" fmla="*/ 0 w 10016"/>
                <a:gd name="connsiteY17" fmla="*/ 6720 h 10000"/>
                <a:gd name="connsiteX18" fmla="*/ 16 w 10016"/>
                <a:gd name="connsiteY18" fmla="*/ 10000 h 10000"/>
                <a:gd name="connsiteX0" fmla="*/ 4 w 10016"/>
                <a:gd name="connsiteY0" fmla="*/ 10017 h 10017"/>
                <a:gd name="connsiteX1" fmla="*/ 3236 w 10016"/>
                <a:gd name="connsiteY1" fmla="*/ 6878 h 10017"/>
                <a:gd name="connsiteX2" fmla="*/ 5388 w 10016"/>
                <a:gd name="connsiteY2" fmla="*/ 4585 h 10017"/>
                <a:gd name="connsiteX3" fmla="*/ 6564 w 10016"/>
                <a:gd name="connsiteY3" fmla="*/ 2730 h 10017"/>
                <a:gd name="connsiteX4" fmla="*/ 7833 w 10016"/>
                <a:gd name="connsiteY4" fmla="*/ 2164 h 10017"/>
                <a:gd name="connsiteX5" fmla="*/ 9892 w 10016"/>
                <a:gd name="connsiteY5" fmla="*/ 1418 h 10017"/>
                <a:gd name="connsiteX6" fmla="*/ 10016 w 10016"/>
                <a:gd name="connsiteY6" fmla="*/ 943 h 10017"/>
                <a:gd name="connsiteX7" fmla="*/ 9970 w 10016"/>
                <a:gd name="connsiteY7" fmla="*/ 468 h 10017"/>
                <a:gd name="connsiteX8" fmla="*/ 9768 w 10016"/>
                <a:gd name="connsiteY8" fmla="*/ 219 h 10017"/>
                <a:gd name="connsiteX9" fmla="*/ 9242 w 10016"/>
                <a:gd name="connsiteY9" fmla="*/ 90 h 10017"/>
                <a:gd name="connsiteX10" fmla="*/ 8901 w 10016"/>
                <a:gd name="connsiteY10" fmla="*/ 0 h 10017"/>
                <a:gd name="connsiteX11" fmla="*/ 7880 w 10016"/>
                <a:gd name="connsiteY11" fmla="*/ 181 h 10017"/>
                <a:gd name="connsiteX12" fmla="*/ 6549 w 10016"/>
                <a:gd name="connsiteY12" fmla="*/ 633 h 10017"/>
                <a:gd name="connsiteX13" fmla="*/ 5186 w 10016"/>
                <a:gd name="connsiteY13" fmla="*/ 1357 h 10017"/>
                <a:gd name="connsiteX14" fmla="*/ 3700 w 10016"/>
                <a:gd name="connsiteY14" fmla="*/ 2443 h 10017"/>
                <a:gd name="connsiteX15" fmla="*/ 1843 w 10016"/>
                <a:gd name="connsiteY15" fmla="*/ 4570 h 10017"/>
                <a:gd name="connsiteX16" fmla="*/ 418 w 10016"/>
                <a:gd name="connsiteY16" fmla="*/ 6154 h 10017"/>
                <a:gd name="connsiteX17" fmla="*/ 0 w 10016"/>
                <a:gd name="connsiteY17" fmla="*/ 6720 h 10017"/>
                <a:gd name="connsiteX18" fmla="*/ 4 w 10016"/>
                <a:gd name="connsiteY18" fmla="*/ 10017 h 10017"/>
                <a:gd name="connsiteX0" fmla="*/ 4 w 10016"/>
                <a:gd name="connsiteY0" fmla="*/ 10017 h 10017"/>
                <a:gd name="connsiteX1" fmla="*/ 3236 w 10016"/>
                <a:gd name="connsiteY1" fmla="*/ 6878 h 10017"/>
                <a:gd name="connsiteX2" fmla="*/ 5388 w 10016"/>
                <a:gd name="connsiteY2" fmla="*/ 4585 h 10017"/>
                <a:gd name="connsiteX3" fmla="*/ 6564 w 10016"/>
                <a:gd name="connsiteY3" fmla="*/ 2730 h 10017"/>
                <a:gd name="connsiteX4" fmla="*/ 7833 w 10016"/>
                <a:gd name="connsiteY4" fmla="*/ 2164 h 10017"/>
                <a:gd name="connsiteX5" fmla="*/ 9892 w 10016"/>
                <a:gd name="connsiteY5" fmla="*/ 1418 h 10017"/>
                <a:gd name="connsiteX6" fmla="*/ 10016 w 10016"/>
                <a:gd name="connsiteY6" fmla="*/ 943 h 10017"/>
                <a:gd name="connsiteX7" fmla="*/ 9970 w 10016"/>
                <a:gd name="connsiteY7" fmla="*/ 468 h 10017"/>
                <a:gd name="connsiteX8" fmla="*/ 9768 w 10016"/>
                <a:gd name="connsiteY8" fmla="*/ 219 h 10017"/>
                <a:gd name="connsiteX9" fmla="*/ 9242 w 10016"/>
                <a:gd name="connsiteY9" fmla="*/ 90 h 10017"/>
                <a:gd name="connsiteX10" fmla="*/ 8901 w 10016"/>
                <a:gd name="connsiteY10" fmla="*/ 0 h 10017"/>
                <a:gd name="connsiteX11" fmla="*/ 7880 w 10016"/>
                <a:gd name="connsiteY11" fmla="*/ 181 h 10017"/>
                <a:gd name="connsiteX12" fmla="*/ 6549 w 10016"/>
                <a:gd name="connsiteY12" fmla="*/ 633 h 10017"/>
                <a:gd name="connsiteX13" fmla="*/ 5186 w 10016"/>
                <a:gd name="connsiteY13" fmla="*/ 1357 h 10017"/>
                <a:gd name="connsiteX14" fmla="*/ 3700 w 10016"/>
                <a:gd name="connsiteY14" fmla="*/ 2443 h 10017"/>
                <a:gd name="connsiteX15" fmla="*/ 1843 w 10016"/>
                <a:gd name="connsiteY15" fmla="*/ 4570 h 10017"/>
                <a:gd name="connsiteX16" fmla="*/ 418 w 10016"/>
                <a:gd name="connsiteY16" fmla="*/ 6154 h 10017"/>
                <a:gd name="connsiteX17" fmla="*/ 0 w 10016"/>
                <a:gd name="connsiteY17" fmla="*/ 6720 h 10017"/>
                <a:gd name="connsiteX18" fmla="*/ 4 w 10016"/>
                <a:gd name="connsiteY18" fmla="*/ 10017 h 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16" h="10017">
                  <a:moveTo>
                    <a:pt x="4" y="10017"/>
                  </a:moveTo>
                  <a:lnTo>
                    <a:pt x="3236" y="6878"/>
                  </a:lnTo>
                  <a:lnTo>
                    <a:pt x="5388" y="4585"/>
                  </a:lnTo>
                  <a:lnTo>
                    <a:pt x="6564" y="2730"/>
                  </a:lnTo>
                  <a:lnTo>
                    <a:pt x="7833" y="2164"/>
                  </a:lnTo>
                  <a:lnTo>
                    <a:pt x="9892" y="1418"/>
                  </a:lnTo>
                  <a:cubicBezTo>
                    <a:pt x="9933" y="1260"/>
                    <a:pt x="9975" y="1101"/>
                    <a:pt x="10016" y="943"/>
                  </a:cubicBezTo>
                  <a:cubicBezTo>
                    <a:pt x="10001" y="785"/>
                    <a:pt x="9985" y="626"/>
                    <a:pt x="9970" y="468"/>
                  </a:cubicBezTo>
                  <a:lnTo>
                    <a:pt x="9768" y="219"/>
                  </a:lnTo>
                  <a:lnTo>
                    <a:pt x="9242" y="90"/>
                  </a:lnTo>
                  <a:lnTo>
                    <a:pt x="8901" y="0"/>
                  </a:lnTo>
                  <a:lnTo>
                    <a:pt x="7880" y="181"/>
                  </a:lnTo>
                  <a:lnTo>
                    <a:pt x="6549" y="633"/>
                  </a:lnTo>
                  <a:lnTo>
                    <a:pt x="5186" y="1357"/>
                  </a:lnTo>
                  <a:lnTo>
                    <a:pt x="3700" y="2443"/>
                  </a:lnTo>
                  <a:cubicBezTo>
                    <a:pt x="3700" y="2443"/>
                    <a:pt x="1905" y="4480"/>
                    <a:pt x="1843" y="4570"/>
                  </a:cubicBezTo>
                  <a:cubicBezTo>
                    <a:pt x="1750" y="4706"/>
                    <a:pt x="418" y="6154"/>
                    <a:pt x="418" y="6154"/>
                  </a:cubicBezTo>
                  <a:lnTo>
                    <a:pt x="0" y="6720"/>
                  </a:lnTo>
                  <a:cubicBezTo>
                    <a:pt x="1" y="7819"/>
                    <a:pt x="3" y="8918"/>
                    <a:pt x="4" y="10017"/>
                  </a:cubicBezTo>
                  <a:close/>
                </a:path>
              </a:pathLst>
            </a:custGeom>
            <a:solidFill>
              <a:schemeClr val="bg2"/>
            </a:solidFill>
            <a:ln w="0">
              <a:solidFill>
                <a:srgbClr val="25221E"/>
              </a:solidFill>
              <a:prstDash val="solid"/>
              <a:round/>
              <a:headEnd/>
              <a:tailEnd/>
            </a:ln>
          </p:spPr>
          <p:txBody>
            <a:bodyPr/>
            <a:lstStyle/>
            <a:p>
              <a:pPr>
                <a:defRPr/>
              </a:pPr>
              <a:endParaRPr lang="it-IT">
                <a:latin typeface="Calibri" pitchFamily="34" charset="0"/>
              </a:endParaRPr>
            </a:p>
          </p:txBody>
        </p:sp>
        <p:sp>
          <p:nvSpPr>
            <p:cNvPr id="135934" name="Rectangle 22"/>
            <p:cNvSpPr>
              <a:spLocks noChangeArrowheads="1"/>
            </p:cNvSpPr>
            <p:nvPr/>
          </p:nvSpPr>
          <p:spPr bwMode="auto">
            <a:xfrm rot="-2442645">
              <a:off x="1737" y="2205"/>
              <a:ext cx="639" cy="195"/>
            </a:xfrm>
            <a:prstGeom prst="rect">
              <a:avLst/>
            </a:prstGeom>
            <a:noFill/>
            <a:ln w="9525" algn="ctr">
              <a:noFill/>
              <a:miter lim="800000"/>
              <a:headEnd/>
              <a:tailEnd/>
            </a:ln>
          </p:spPr>
          <p:txBody>
            <a:bodyPr wrap="none" anchor="ctr"/>
            <a:lstStyle/>
            <a:p>
              <a:r>
                <a:rPr lang="it-IT" sz="1600" dirty="0">
                  <a:solidFill>
                    <a:schemeClr val="tx1"/>
                  </a:solidFill>
                  <a:effectLst/>
                  <a:latin typeface="Calibri" pitchFamily="34" charset="0"/>
                </a:rPr>
                <a:t>Lower </a:t>
              </a:r>
              <a:r>
                <a:rPr lang="it-IT" sz="1600" dirty="0" err="1">
                  <a:solidFill>
                    <a:schemeClr val="tx1"/>
                  </a:solidFill>
                  <a:effectLst/>
                  <a:latin typeface="Calibri" pitchFamily="34" charset="0"/>
                </a:rPr>
                <a:t>Crust</a:t>
              </a:r>
              <a:r>
                <a:rPr lang="it-IT" sz="1600" dirty="0">
                  <a:solidFill>
                    <a:schemeClr val="tx1"/>
                  </a:solidFill>
                  <a:effectLst/>
                  <a:latin typeface="Calibri" pitchFamily="34" charset="0"/>
                </a:rPr>
                <a:t> </a:t>
              </a:r>
              <a:r>
                <a:rPr lang="it-IT" sz="1600" dirty="0" err="1">
                  <a:solidFill>
                    <a:schemeClr val="tx1"/>
                  </a:solidFill>
                  <a:effectLst/>
                  <a:latin typeface="Calibri" pitchFamily="34" charset="0"/>
                </a:rPr>
                <a:t>xenoliths</a:t>
              </a:r>
              <a:endParaRPr lang="it-IT" sz="1600" dirty="0">
                <a:solidFill>
                  <a:schemeClr val="tx1"/>
                </a:solidFill>
                <a:effectLst/>
                <a:latin typeface="Calibri" pitchFamily="34" charset="0"/>
              </a:endParaRPr>
            </a:p>
            <a:p>
              <a:r>
                <a:rPr lang="it-IT" sz="1000" dirty="0">
                  <a:solidFill>
                    <a:schemeClr val="tx1"/>
                  </a:solidFill>
                  <a:effectLst/>
                  <a:latin typeface="Calibri" pitchFamily="34" charset="0"/>
                </a:rPr>
                <a:t>(</a:t>
              </a:r>
              <a:r>
                <a:rPr lang="it-IT" sz="1000" dirty="0" err="1">
                  <a:solidFill>
                    <a:schemeClr val="tx1"/>
                  </a:solidFill>
                  <a:effectLst/>
                  <a:latin typeface="Calibri" pitchFamily="34" charset="0"/>
                </a:rPr>
                <a:t>Ref</a:t>
              </a:r>
              <a:r>
                <a:rPr lang="it-IT" sz="1000" dirty="0">
                  <a:solidFill>
                    <a:schemeClr val="tx1"/>
                  </a:solidFill>
                  <a:effectLst/>
                  <a:latin typeface="Calibri" pitchFamily="34" charset="0"/>
                </a:rPr>
                <a:t>. in Murphy et al., 2003)</a:t>
              </a:r>
            </a:p>
          </p:txBody>
        </p:sp>
      </p:grpSp>
      <p:grpSp>
        <p:nvGrpSpPr>
          <p:cNvPr id="4" name="Group 42"/>
          <p:cNvGrpSpPr>
            <a:grpSpLocks/>
          </p:cNvGrpSpPr>
          <p:nvPr/>
        </p:nvGrpSpPr>
        <p:grpSpPr bwMode="auto">
          <a:xfrm>
            <a:off x="303465" y="480959"/>
            <a:ext cx="8587766" cy="6219970"/>
            <a:chOff x="1389" y="1221"/>
            <a:chExt cx="2862" cy="1960"/>
          </a:xfrm>
        </p:grpSpPr>
        <p:sp>
          <p:nvSpPr>
            <p:cNvPr id="1135659" name="Text Box 43"/>
            <p:cNvSpPr txBox="1">
              <a:spLocks noChangeArrowheads="1"/>
            </p:cNvSpPr>
            <p:nvPr/>
          </p:nvSpPr>
          <p:spPr bwMode="auto">
            <a:xfrm>
              <a:off x="2668" y="3036"/>
              <a:ext cx="587" cy="145"/>
            </a:xfrm>
            <a:prstGeom prst="rect">
              <a:avLst/>
            </a:prstGeom>
            <a:noFill/>
            <a:ln w="9525" algn="ctr">
              <a:noFill/>
              <a:miter lim="800000"/>
              <a:headEnd/>
              <a:tailEnd/>
            </a:ln>
            <a:effectLst/>
          </p:spPr>
          <p:txBody>
            <a:bodyPr wrap="square">
              <a:spAutoFit/>
            </a:bodyPr>
            <a:lstStyle/>
            <a:p>
              <a:pPr>
                <a:spcBef>
                  <a:spcPct val="50000"/>
                </a:spcBef>
                <a:defRPr/>
              </a:pPr>
              <a:r>
                <a:rPr lang="it-IT" sz="2400" baseline="30000" dirty="0">
                  <a:solidFill>
                    <a:schemeClr val="bg1"/>
                  </a:solidFill>
                  <a:effectLst>
                    <a:outerShdw blurRad="38100" dist="38100" dir="2700000" algn="tl">
                      <a:srgbClr val="000000"/>
                    </a:outerShdw>
                  </a:effectLst>
                  <a:latin typeface="Calibri" pitchFamily="34" charset="0"/>
                </a:rPr>
                <a:t>206</a:t>
              </a:r>
              <a:r>
                <a:rPr lang="it-IT" sz="2400" dirty="0">
                  <a:solidFill>
                    <a:schemeClr val="bg1"/>
                  </a:solidFill>
                  <a:effectLst>
                    <a:outerShdw blurRad="38100" dist="38100" dir="2700000" algn="tl">
                      <a:srgbClr val="000000"/>
                    </a:outerShdw>
                  </a:effectLst>
                  <a:latin typeface="Calibri" pitchFamily="34" charset="0"/>
                </a:rPr>
                <a:t>Pb/</a:t>
              </a:r>
              <a:r>
                <a:rPr lang="it-IT" sz="2400" baseline="30000" dirty="0">
                  <a:solidFill>
                    <a:schemeClr val="bg1"/>
                  </a:solidFill>
                  <a:effectLst>
                    <a:outerShdw blurRad="38100" dist="38100" dir="2700000" algn="tl">
                      <a:srgbClr val="000000"/>
                    </a:outerShdw>
                  </a:effectLst>
                  <a:latin typeface="Calibri" pitchFamily="34" charset="0"/>
                </a:rPr>
                <a:t>204</a:t>
              </a:r>
              <a:r>
                <a:rPr lang="it-IT" sz="2400" dirty="0">
                  <a:solidFill>
                    <a:schemeClr val="bg1"/>
                  </a:solidFill>
                  <a:effectLst>
                    <a:outerShdw blurRad="38100" dist="38100" dir="2700000" algn="tl">
                      <a:srgbClr val="000000"/>
                    </a:outerShdw>
                  </a:effectLst>
                  <a:latin typeface="Calibri" pitchFamily="34" charset="0"/>
                </a:rPr>
                <a:t>Pb</a:t>
              </a:r>
            </a:p>
          </p:txBody>
        </p:sp>
        <p:sp>
          <p:nvSpPr>
            <p:cNvPr id="1135660" name="Text Box 44"/>
            <p:cNvSpPr txBox="1">
              <a:spLocks noChangeArrowheads="1"/>
            </p:cNvSpPr>
            <p:nvPr/>
          </p:nvSpPr>
          <p:spPr bwMode="auto">
            <a:xfrm rot="16200000">
              <a:off x="1198" y="2048"/>
              <a:ext cx="535" cy="153"/>
            </a:xfrm>
            <a:prstGeom prst="rect">
              <a:avLst/>
            </a:prstGeom>
            <a:noFill/>
            <a:ln w="9525" algn="ctr">
              <a:noFill/>
              <a:miter lim="800000"/>
              <a:headEnd/>
              <a:tailEnd/>
            </a:ln>
            <a:effectLst/>
          </p:spPr>
          <p:txBody>
            <a:bodyPr wrap="square">
              <a:spAutoFit/>
            </a:bodyPr>
            <a:lstStyle/>
            <a:p>
              <a:pPr>
                <a:spcBef>
                  <a:spcPct val="50000"/>
                </a:spcBef>
                <a:defRPr/>
              </a:pPr>
              <a:r>
                <a:rPr lang="it-IT" sz="2400" baseline="30000" dirty="0">
                  <a:solidFill>
                    <a:schemeClr val="bg1"/>
                  </a:solidFill>
                  <a:effectLst>
                    <a:outerShdw blurRad="38100" dist="38100" dir="2700000" algn="tl">
                      <a:srgbClr val="000000"/>
                    </a:outerShdw>
                  </a:effectLst>
                  <a:latin typeface="Calibri" pitchFamily="34" charset="0"/>
                </a:rPr>
                <a:t>207</a:t>
              </a:r>
              <a:r>
                <a:rPr lang="it-IT" sz="2400" dirty="0">
                  <a:solidFill>
                    <a:schemeClr val="bg1"/>
                  </a:solidFill>
                  <a:effectLst>
                    <a:outerShdw blurRad="38100" dist="38100" dir="2700000" algn="tl">
                      <a:srgbClr val="000000"/>
                    </a:outerShdw>
                  </a:effectLst>
                  <a:latin typeface="Calibri" pitchFamily="34" charset="0"/>
                </a:rPr>
                <a:t>Pb/</a:t>
              </a:r>
              <a:r>
                <a:rPr lang="it-IT" sz="2400" baseline="30000" dirty="0">
                  <a:solidFill>
                    <a:schemeClr val="bg1"/>
                  </a:solidFill>
                  <a:effectLst>
                    <a:outerShdw blurRad="38100" dist="38100" dir="2700000" algn="tl">
                      <a:srgbClr val="000000"/>
                    </a:outerShdw>
                  </a:effectLst>
                  <a:latin typeface="Calibri" pitchFamily="34" charset="0"/>
                </a:rPr>
                <a:t>204</a:t>
              </a:r>
              <a:r>
                <a:rPr lang="it-IT" sz="2400" dirty="0">
                  <a:solidFill>
                    <a:schemeClr val="bg1"/>
                  </a:solidFill>
                  <a:effectLst>
                    <a:outerShdw blurRad="38100" dist="38100" dir="2700000" algn="tl">
                      <a:srgbClr val="000000"/>
                    </a:outerShdw>
                  </a:effectLst>
                  <a:latin typeface="Calibri" pitchFamily="34" charset="0"/>
                </a:rPr>
                <a:t>Pb</a:t>
              </a:r>
            </a:p>
          </p:txBody>
        </p:sp>
        <p:grpSp>
          <p:nvGrpSpPr>
            <p:cNvPr id="135235" name="Group 45"/>
            <p:cNvGrpSpPr>
              <a:grpSpLocks/>
            </p:cNvGrpSpPr>
            <p:nvPr/>
          </p:nvGrpSpPr>
          <p:grpSpPr bwMode="auto">
            <a:xfrm>
              <a:off x="1739" y="1281"/>
              <a:ext cx="2448" cy="1686"/>
              <a:chOff x="1739" y="1281"/>
              <a:chExt cx="2448" cy="1686"/>
            </a:xfrm>
          </p:grpSpPr>
          <p:sp>
            <p:nvSpPr>
              <p:cNvPr id="1135662" name="Freeform 46"/>
              <p:cNvSpPr>
                <a:spLocks/>
              </p:cNvSpPr>
              <p:nvPr/>
            </p:nvSpPr>
            <p:spPr bwMode="auto">
              <a:xfrm>
                <a:off x="2471" y="2931"/>
                <a:ext cx="18" cy="36"/>
              </a:xfrm>
              <a:custGeom>
                <a:avLst/>
                <a:gdLst/>
                <a:ahLst/>
                <a:cxnLst>
                  <a:cxn ang="0">
                    <a:pos x="12" y="0"/>
                  </a:cxn>
                  <a:cxn ang="0">
                    <a:pos x="18" y="0"/>
                  </a:cxn>
                  <a:cxn ang="0">
                    <a:pos x="6" y="36"/>
                  </a:cxn>
                  <a:cxn ang="0">
                    <a:pos x="0" y="36"/>
                  </a:cxn>
                  <a:cxn ang="0">
                    <a:pos x="12" y="0"/>
                  </a:cxn>
                </a:cxnLst>
                <a:rect l="0" t="0" r="r" b="b"/>
                <a:pathLst>
                  <a:path w="18" h="36">
                    <a:moveTo>
                      <a:pt x="12" y="0"/>
                    </a:moveTo>
                    <a:lnTo>
                      <a:pt x="18" y="0"/>
                    </a:lnTo>
                    <a:lnTo>
                      <a:pt x="6" y="36"/>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63" name="Freeform 47"/>
              <p:cNvSpPr>
                <a:spLocks/>
              </p:cNvSpPr>
              <p:nvPr/>
            </p:nvSpPr>
            <p:spPr bwMode="auto">
              <a:xfrm>
                <a:off x="2489" y="2865"/>
                <a:ext cx="24" cy="42"/>
              </a:xfrm>
              <a:custGeom>
                <a:avLst/>
                <a:gdLst/>
                <a:ahLst/>
                <a:cxnLst>
                  <a:cxn ang="0">
                    <a:pos x="12" y="0"/>
                  </a:cxn>
                  <a:cxn ang="0">
                    <a:pos x="24" y="6"/>
                  </a:cxn>
                  <a:cxn ang="0">
                    <a:pos x="12" y="42"/>
                  </a:cxn>
                  <a:cxn ang="0">
                    <a:pos x="0" y="42"/>
                  </a:cxn>
                  <a:cxn ang="0">
                    <a:pos x="12" y="0"/>
                  </a:cxn>
                </a:cxnLst>
                <a:rect l="0" t="0" r="r" b="b"/>
                <a:pathLst>
                  <a:path w="24" h="42">
                    <a:moveTo>
                      <a:pt x="12" y="0"/>
                    </a:moveTo>
                    <a:lnTo>
                      <a:pt x="24" y="6"/>
                    </a:lnTo>
                    <a:lnTo>
                      <a:pt x="12"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64" name="Freeform 48"/>
              <p:cNvSpPr>
                <a:spLocks/>
              </p:cNvSpPr>
              <p:nvPr/>
            </p:nvSpPr>
            <p:spPr bwMode="auto">
              <a:xfrm>
                <a:off x="2513" y="2805"/>
                <a:ext cx="18" cy="42"/>
              </a:xfrm>
              <a:custGeom>
                <a:avLst/>
                <a:gdLst/>
                <a:ahLst/>
                <a:cxnLst>
                  <a:cxn ang="0">
                    <a:pos x="12" y="0"/>
                  </a:cxn>
                  <a:cxn ang="0">
                    <a:pos x="18" y="6"/>
                  </a:cxn>
                  <a:cxn ang="0">
                    <a:pos x="6" y="42"/>
                  </a:cxn>
                  <a:cxn ang="0">
                    <a:pos x="0" y="42"/>
                  </a:cxn>
                  <a:cxn ang="0">
                    <a:pos x="12" y="0"/>
                  </a:cxn>
                </a:cxnLst>
                <a:rect l="0" t="0" r="r" b="b"/>
                <a:pathLst>
                  <a:path w="18" h="42">
                    <a:moveTo>
                      <a:pt x="12" y="0"/>
                    </a:moveTo>
                    <a:lnTo>
                      <a:pt x="18" y="6"/>
                    </a:lnTo>
                    <a:lnTo>
                      <a:pt x="6"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65" name="Freeform 49"/>
              <p:cNvSpPr>
                <a:spLocks/>
              </p:cNvSpPr>
              <p:nvPr/>
            </p:nvSpPr>
            <p:spPr bwMode="auto">
              <a:xfrm>
                <a:off x="2531" y="2745"/>
                <a:ext cx="18" cy="42"/>
              </a:xfrm>
              <a:custGeom>
                <a:avLst/>
                <a:gdLst/>
                <a:ahLst/>
                <a:cxnLst>
                  <a:cxn ang="0">
                    <a:pos x="12" y="0"/>
                  </a:cxn>
                  <a:cxn ang="0">
                    <a:pos x="18" y="6"/>
                  </a:cxn>
                  <a:cxn ang="0">
                    <a:pos x="6" y="42"/>
                  </a:cxn>
                  <a:cxn ang="0">
                    <a:pos x="0" y="36"/>
                  </a:cxn>
                  <a:cxn ang="0">
                    <a:pos x="12" y="0"/>
                  </a:cxn>
                </a:cxnLst>
                <a:rect l="0" t="0" r="r" b="b"/>
                <a:pathLst>
                  <a:path w="18" h="42">
                    <a:moveTo>
                      <a:pt x="12" y="0"/>
                    </a:moveTo>
                    <a:lnTo>
                      <a:pt x="18" y="6"/>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66" name="Freeform 50"/>
              <p:cNvSpPr>
                <a:spLocks/>
              </p:cNvSpPr>
              <p:nvPr/>
            </p:nvSpPr>
            <p:spPr bwMode="auto">
              <a:xfrm>
                <a:off x="2549" y="2685"/>
                <a:ext cx="24" cy="42"/>
              </a:xfrm>
              <a:custGeom>
                <a:avLst/>
                <a:gdLst/>
                <a:ahLst/>
                <a:cxnLst>
                  <a:cxn ang="0">
                    <a:pos x="18" y="0"/>
                  </a:cxn>
                  <a:cxn ang="0">
                    <a:pos x="24" y="0"/>
                  </a:cxn>
                  <a:cxn ang="0">
                    <a:pos x="12" y="42"/>
                  </a:cxn>
                  <a:cxn ang="0">
                    <a:pos x="0" y="36"/>
                  </a:cxn>
                  <a:cxn ang="0">
                    <a:pos x="18" y="0"/>
                  </a:cxn>
                </a:cxnLst>
                <a:rect l="0" t="0" r="r" b="b"/>
                <a:pathLst>
                  <a:path w="24" h="42">
                    <a:moveTo>
                      <a:pt x="18" y="0"/>
                    </a:moveTo>
                    <a:lnTo>
                      <a:pt x="24" y="0"/>
                    </a:lnTo>
                    <a:lnTo>
                      <a:pt x="12" y="42"/>
                    </a:lnTo>
                    <a:lnTo>
                      <a:pt x="0" y="36"/>
                    </a:lnTo>
                    <a:lnTo>
                      <a:pt x="18"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67" name="Freeform 51"/>
              <p:cNvSpPr>
                <a:spLocks/>
              </p:cNvSpPr>
              <p:nvPr/>
            </p:nvSpPr>
            <p:spPr bwMode="auto">
              <a:xfrm>
                <a:off x="2573" y="2625"/>
                <a:ext cx="18" cy="42"/>
              </a:xfrm>
              <a:custGeom>
                <a:avLst/>
                <a:gdLst/>
                <a:ahLst/>
                <a:cxnLst>
                  <a:cxn ang="0">
                    <a:pos x="12" y="0"/>
                  </a:cxn>
                  <a:cxn ang="0">
                    <a:pos x="18" y="0"/>
                  </a:cxn>
                  <a:cxn ang="0">
                    <a:pos x="6" y="42"/>
                  </a:cxn>
                  <a:cxn ang="0">
                    <a:pos x="0" y="36"/>
                  </a:cxn>
                  <a:cxn ang="0">
                    <a:pos x="12" y="0"/>
                  </a:cxn>
                </a:cxnLst>
                <a:rect l="0" t="0" r="r" b="b"/>
                <a:pathLst>
                  <a:path w="18" h="42">
                    <a:moveTo>
                      <a:pt x="12" y="0"/>
                    </a:moveTo>
                    <a:lnTo>
                      <a:pt x="18" y="0"/>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68" name="Freeform 52"/>
              <p:cNvSpPr>
                <a:spLocks/>
              </p:cNvSpPr>
              <p:nvPr/>
            </p:nvSpPr>
            <p:spPr bwMode="auto">
              <a:xfrm>
                <a:off x="2591" y="2565"/>
                <a:ext cx="24" cy="36"/>
              </a:xfrm>
              <a:custGeom>
                <a:avLst/>
                <a:gdLst/>
                <a:ahLst/>
                <a:cxnLst>
                  <a:cxn ang="0">
                    <a:pos x="12" y="0"/>
                  </a:cxn>
                  <a:cxn ang="0">
                    <a:pos x="24" y="0"/>
                  </a:cxn>
                  <a:cxn ang="0">
                    <a:pos x="6" y="36"/>
                  </a:cxn>
                  <a:cxn ang="0">
                    <a:pos x="0" y="36"/>
                  </a:cxn>
                  <a:cxn ang="0">
                    <a:pos x="12" y="0"/>
                  </a:cxn>
                </a:cxnLst>
                <a:rect l="0" t="0" r="r" b="b"/>
                <a:pathLst>
                  <a:path w="24" h="36">
                    <a:moveTo>
                      <a:pt x="12" y="0"/>
                    </a:moveTo>
                    <a:lnTo>
                      <a:pt x="24" y="0"/>
                    </a:lnTo>
                    <a:lnTo>
                      <a:pt x="6" y="36"/>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69" name="Freeform 53"/>
              <p:cNvSpPr>
                <a:spLocks/>
              </p:cNvSpPr>
              <p:nvPr/>
            </p:nvSpPr>
            <p:spPr bwMode="auto">
              <a:xfrm>
                <a:off x="2615" y="2499"/>
                <a:ext cx="18" cy="42"/>
              </a:xfrm>
              <a:custGeom>
                <a:avLst/>
                <a:gdLst/>
                <a:ahLst/>
                <a:cxnLst>
                  <a:cxn ang="0">
                    <a:pos x="12" y="0"/>
                  </a:cxn>
                  <a:cxn ang="0">
                    <a:pos x="18" y="6"/>
                  </a:cxn>
                  <a:cxn ang="0">
                    <a:pos x="6" y="42"/>
                  </a:cxn>
                  <a:cxn ang="0">
                    <a:pos x="0" y="42"/>
                  </a:cxn>
                  <a:cxn ang="0">
                    <a:pos x="12" y="0"/>
                  </a:cxn>
                </a:cxnLst>
                <a:rect l="0" t="0" r="r" b="b"/>
                <a:pathLst>
                  <a:path w="18" h="42">
                    <a:moveTo>
                      <a:pt x="12" y="0"/>
                    </a:moveTo>
                    <a:lnTo>
                      <a:pt x="18" y="6"/>
                    </a:lnTo>
                    <a:lnTo>
                      <a:pt x="6"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0" name="Freeform 54"/>
              <p:cNvSpPr>
                <a:spLocks/>
              </p:cNvSpPr>
              <p:nvPr/>
            </p:nvSpPr>
            <p:spPr bwMode="auto">
              <a:xfrm>
                <a:off x="2633" y="2439"/>
                <a:ext cx="18" cy="42"/>
              </a:xfrm>
              <a:custGeom>
                <a:avLst/>
                <a:gdLst/>
                <a:ahLst/>
                <a:cxnLst>
                  <a:cxn ang="0">
                    <a:pos x="12" y="0"/>
                  </a:cxn>
                  <a:cxn ang="0">
                    <a:pos x="18" y="6"/>
                  </a:cxn>
                  <a:cxn ang="0">
                    <a:pos x="6" y="42"/>
                  </a:cxn>
                  <a:cxn ang="0">
                    <a:pos x="0" y="42"/>
                  </a:cxn>
                  <a:cxn ang="0">
                    <a:pos x="12" y="0"/>
                  </a:cxn>
                </a:cxnLst>
                <a:rect l="0" t="0" r="r" b="b"/>
                <a:pathLst>
                  <a:path w="18" h="42">
                    <a:moveTo>
                      <a:pt x="12" y="0"/>
                    </a:moveTo>
                    <a:lnTo>
                      <a:pt x="18" y="6"/>
                    </a:lnTo>
                    <a:lnTo>
                      <a:pt x="6"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1" name="Freeform 55"/>
              <p:cNvSpPr>
                <a:spLocks/>
              </p:cNvSpPr>
              <p:nvPr/>
            </p:nvSpPr>
            <p:spPr bwMode="auto">
              <a:xfrm>
                <a:off x="2651" y="2379"/>
                <a:ext cx="24" cy="42"/>
              </a:xfrm>
              <a:custGeom>
                <a:avLst/>
                <a:gdLst/>
                <a:ahLst/>
                <a:cxnLst>
                  <a:cxn ang="0">
                    <a:pos x="12" y="0"/>
                  </a:cxn>
                  <a:cxn ang="0">
                    <a:pos x="24" y="6"/>
                  </a:cxn>
                  <a:cxn ang="0">
                    <a:pos x="12" y="42"/>
                  </a:cxn>
                  <a:cxn ang="0">
                    <a:pos x="0" y="42"/>
                  </a:cxn>
                  <a:cxn ang="0">
                    <a:pos x="12" y="0"/>
                  </a:cxn>
                </a:cxnLst>
                <a:rect l="0" t="0" r="r" b="b"/>
                <a:pathLst>
                  <a:path w="24" h="42">
                    <a:moveTo>
                      <a:pt x="12" y="0"/>
                    </a:moveTo>
                    <a:lnTo>
                      <a:pt x="24" y="6"/>
                    </a:lnTo>
                    <a:lnTo>
                      <a:pt x="12"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2" name="Freeform 56"/>
              <p:cNvSpPr>
                <a:spLocks/>
              </p:cNvSpPr>
              <p:nvPr/>
            </p:nvSpPr>
            <p:spPr bwMode="auto">
              <a:xfrm>
                <a:off x="2675" y="2319"/>
                <a:ext cx="18" cy="42"/>
              </a:xfrm>
              <a:custGeom>
                <a:avLst/>
                <a:gdLst/>
                <a:ahLst/>
                <a:cxnLst>
                  <a:cxn ang="0">
                    <a:pos x="12" y="0"/>
                  </a:cxn>
                  <a:cxn ang="0">
                    <a:pos x="18" y="0"/>
                  </a:cxn>
                  <a:cxn ang="0">
                    <a:pos x="6" y="42"/>
                  </a:cxn>
                  <a:cxn ang="0">
                    <a:pos x="0" y="36"/>
                  </a:cxn>
                  <a:cxn ang="0">
                    <a:pos x="12" y="0"/>
                  </a:cxn>
                </a:cxnLst>
                <a:rect l="0" t="0" r="r" b="b"/>
                <a:pathLst>
                  <a:path w="18" h="42">
                    <a:moveTo>
                      <a:pt x="12" y="0"/>
                    </a:moveTo>
                    <a:lnTo>
                      <a:pt x="18" y="0"/>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3" name="Freeform 57"/>
              <p:cNvSpPr>
                <a:spLocks/>
              </p:cNvSpPr>
              <p:nvPr/>
            </p:nvSpPr>
            <p:spPr bwMode="auto">
              <a:xfrm>
                <a:off x="2693" y="2259"/>
                <a:ext cx="18" cy="42"/>
              </a:xfrm>
              <a:custGeom>
                <a:avLst/>
                <a:gdLst/>
                <a:ahLst/>
                <a:cxnLst>
                  <a:cxn ang="0">
                    <a:pos x="12" y="0"/>
                  </a:cxn>
                  <a:cxn ang="0">
                    <a:pos x="18" y="0"/>
                  </a:cxn>
                  <a:cxn ang="0">
                    <a:pos x="6" y="42"/>
                  </a:cxn>
                  <a:cxn ang="0">
                    <a:pos x="0" y="36"/>
                  </a:cxn>
                  <a:cxn ang="0">
                    <a:pos x="12" y="0"/>
                  </a:cxn>
                </a:cxnLst>
                <a:rect l="0" t="0" r="r" b="b"/>
                <a:pathLst>
                  <a:path w="18" h="42">
                    <a:moveTo>
                      <a:pt x="12" y="0"/>
                    </a:moveTo>
                    <a:lnTo>
                      <a:pt x="18" y="0"/>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4" name="Freeform 58"/>
              <p:cNvSpPr>
                <a:spLocks/>
              </p:cNvSpPr>
              <p:nvPr/>
            </p:nvSpPr>
            <p:spPr bwMode="auto">
              <a:xfrm>
                <a:off x="2711" y="2199"/>
                <a:ext cx="24" cy="36"/>
              </a:xfrm>
              <a:custGeom>
                <a:avLst/>
                <a:gdLst/>
                <a:ahLst/>
                <a:cxnLst>
                  <a:cxn ang="0">
                    <a:pos x="18" y="0"/>
                  </a:cxn>
                  <a:cxn ang="0">
                    <a:pos x="24" y="0"/>
                  </a:cxn>
                  <a:cxn ang="0">
                    <a:pos x="12" y="36"/>
                  </a:cxn>
                  <a:cxn ang="0">
                    <a:pos x="0" y="36"/>
                  </a:cxn>
                  <a:cxn ang="0">
                    <a:pos x="18" y="0"/>
                  </a:cxn>
                </a:cxnLst>
                <a:rect l="0" t="0" r="r" b="b"/>
                <a:pathLst>
                  <a:path w="24" h="36">
                    <a:moveTo>
                      <a:pt x="18" y="0"/>
                    </a:moveTo>
                    <a:lnTo>
                      <a:pt x="24" y="0"/>
                    </a:lnTo>
                    <a:lnTo>
                      <a:pt x="12" y="36"/>
                    </a:lnTo>
                    <a:lnTo>
                      <a:pt x="0" y="36"/>
                    </a:lnTo>
                    <a:lnTo>
                      <a:pt x="18"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5" name="Freeform 59"/>
              <p:cNvSpPr>
                <a:spLocks/>
              </p:cNvSpPr>
              <p:nvPr/>
            </p:nvSpPr>
            <p:spPr bwMode="auto">
              <a:xfrm>
                <a:off x="2735" y="2139"/>
                <a:ext cx="18" cy="36"/>
              </a:xfrm>
              <a:custGeom>
                <a:avLst/>
                <a:gdLst/>
                <a:ahLst/>
                <a:cxnLst>
                  <a:cxn ang="0">
                    <a:pos x="12" y="0"/>
                  </a:cxn>
                  <a:cxn ang="0">
                    <a:pos x="18" y="0"/>
                  </a:cxn>
                  <a:cxn ang="0">
                    <a:pos x="6" y="36"/>
                  </a:cxn>
                  <a:cxn ang="0">
                    <a:pos x="0" y="36"/>
                  </a:cxn>
                  <a:cxn ang="0">
                    <a:pos x="12" y="0"/>
                  </a:cxn>
                </a:cxnLst>
                <a:rect l="0" t="0" r="r" b="b"/>
                <a:pathLst>
                  <a:path w="18" h="36">
                    <a:moveTo>
                      <a:pt x="12" y="0"/>
                    </a:moveTo>
                    <a:lnTo>
                      <a:pt x="18" y="0"/>
                    </a:lnTo>
                    <a:lnTo>
                      <a:pt x="6" y="36"/>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6" name="Freeform 60"/>
              <p:cNvSpPr>
                <a:spLocks/>
              </p:cNvSpPr>
              <p:nvPr/>
            </p:nvSpPr>
            <p:spPr bwMode="auto">
              <a:xfrm>
                <a:off x="2753" y="2073"/>
                <a:ext cx="24" cy="42"/>
              </a:xfrm>
              <a:custGeom>
                <a:avLst/>
                <a:gdLst/>
                <a:ahLst/>
                <a:cxnLst>
                  <a:cxn ang="0">
                    <a:pos x="12" y="0"/>
                  </a:cxn>
                  <a:cxn ang="0">
                    <a:pos x="24" y="6"/>
                  </a:cxn>
                  <a:cxn ang="0">
                    <a:pos x="6" y="42"/>
                  </a:cxn>
                  <a:cxn ang="0">
                    <a:pos x="0" y="42"/>
                  </a:cxn>
                  <a:cxn ang="0">
                    <a:pos x="12" y="0"/>
                  </a:cxn>
                </a:cxnLst>
                <a:rect l="0" t="0" r="r" b="b"/>
                <a:pathLst>
                  <a:path w="24" h="42">
                    <a:moveTo>
                      <a:pt x="12" y="0"/>
                    </a:moveTo>
                    <a:lnTo>
                      <a:pt x="24" y="6"/>
                    </a:lnTo>
                    <a:lnTo>
                      <a:pt x="6"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7" name="Freeform 61"/>
              <p:cNvSpPr>
                <a:spLocks/>
              </p:cNvSpPr>
              <p:nvPr/>
            </p:nvSpPr>
            <p:spPr bwMode="auto">
              <a:xfrm>
                <a:off x="2777" y="2013"/>
                <a:ext cx="18" cy="42"/>
              </a:xfrm>
              <a:custGeom>
                <a:avLst/>
                <a:gdLst/>
                <a:ahLst/>
                <a:cxnLst>
                  <a:cxn ang="0">
                    <a:pos x="12" y="0"/>
                  </a:cxn>
                  <a:cxn ang="0">
                    <a:pos x="18" y="6"/>
                  </a:cxn>
                  <a:cxn ang="0">
                    <a:pos x="6" y="42"/>
                  </a:cxn>
                  <a:cxn ang="0">
                    <a:pos x="0" y="42"/>
                  </a:cxn>
                  <a:cxn ang="0">
                    <a:pos x="12" y="0"/>
                  </a:cxn>
                </a:cxnLst>
                <a:rect l="0" t="0" r="r" b="b"/>
                <a:pathLst>
                  <a:path w="18" h="42">
                    <a:moveTo>
                      <a:pt x="12" y="0"/>
                    </a:moveTo>
                    <a:lnTo>
                      <a:pt x="18" y="6"/>
                    </a:lnTo>
                    <a:lnTo>
                      <a:pt x="6"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8" name="Freeform 62"/>
              <p:cNvSpPr>
                <a:spLocks/>
              </p:cNvSpPr>
              <p:nvPr/>
            </p:nvSpPr>
            <p:spPr bwMode="auto">
              <a:xfrm>
                <a:off x="2795" y="1953"/>
                <a:ext cx="18" cy="42"/>
              </a:xfrm>
              <a:custGeom>
                <a:avLst/>
                <a:gdLst/>
                <a:ahLst/>
                <a:cxnLst>
                  <a:cxn ang="0">
                    <a:pos x="12" y="0"/>
                  </a:cxn>
                  <a:cxn ang="0">
                    <a:pos x="18" y="0"/>
                  </a:cxn>
                  <a:cxn ang="0">
                    <a:pos x="6" y="42"/>
                  </a:cxn>
                  <a:cxn ang="0">
                    <a:pos x="0" y="36"/>
                  </a:cxn>
                  <a:cxn ang="0">
                    <a:pos x="12" y="0"/>
                  </a:cxn>
                </a:cxnLst>
                <a:rect l="0" t="0" r="r" b="b"/>
                <a:pathLst>
                  <a:path w="18" h="42">
                    <a:moveTo>
                      <a:pt x="12" y="0"/>
                    </a:moveTo>
                    <a:lnTo>
                      <a:pt x="18" y="0"/>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79" name="Freeform 63"/>
              <p:cNvSpPr>
                <a:spLocks/>
              </p:cNvSpPr>
              <p:nvPr/>
            </p:nvSpPr>
            <p:spPr bwMode="auto">
              <a:xfrm>
                <a:off x="2813" y="1893"/>
                <a:ext cx="24" cy="42"/>
              </a:xfrm>
              <a:custGeom>
                <a:avLst/>
                <a:gdLst/>
                <a:ahLst/>
                <a:cxnLst>
                  <a:cxn ang="0">
                    <a:pos x="12" y="0"/>
                  </a:cxn>
                  <a:cxn ang="0">
                    <a:pos x="24" y="0"/>
                  </a:cxn>
                  <a:cxn ang="0">
                    <a:pos x="12" y="42"/>
                  </a:cxn>
                  <a:cxn ang="0">
                    <a:pos x="0" y="36"/>
                  </a:cxn>
                  <a:cxn ang="0">
                    <a:pos x="12" y="0"/>
                  </a:cxn>
                </a:cxnLst>
                <a:rect l="0" t="0" r="r" b="b"/>
                <a:pathLst>
                  <a:path w="24" h="42">
                    <a:moveTo>
                      <a:pt x="12" y="0"/>
                    </a:moveTo>
                    <a:lnTo>
                      <a:pt x="24" y="0"/>
                    </a:lnTo>
                    <a:lnTo>
                      <a:pt x="12"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0" name="Freeform 64"/>
              <p:cNvSpPr>
                <a:spLocks/>
              </p:cNvSpPr>
              <p:nvPr/>
            </p:nvSpPr>
            <p:spPr bwMode="auto">
              <a:xfrm>
                <a:off x="2837" y="1833"/>
                <a:ext cx="18" cy="42"/>
              </a:xfrm>
              <a:custGeom>
                <a:avLst/>
                <a:gdLst/>
                <a:ahLst/>
                <a:cxnLst>
                  <a:cxn ang="0">
                    <a:pos x="12" y="0"/>
                  </a:cxn>
                  <a:cxn ang="0">
                    <a:pos x="18" y="0"/>
                  </a:cxn>
                  <a:cxn ang="0">
                    <a:pos x="6" y="42"/>
                  </a:cxn>
                  <a:cxn ang="0">
                    <a:pos x="0" y="36"/>
                  </a:cxn>
                  <a:cxn ang="0">
                    <a:pos x="12" y="0"/>
                  </a:cxn>
                </a:cxnLst>
                <a:rect l="0" t="0" r="r" b="b"/>
                <a:pathLst>
                  <a:path w="18" h="42">
                    <a:moveTo>
                      <a:pt x="12" y="0"/>
                    </a:moveTo>
                    <a:lnTo>
                      <a:pt x="18" y="0"/>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1" name="Freeform 65"/>
              <p:cNvSpPr>
                <a:spLocks/>
              </p:cNvSpPr>
              <p:nvPr/>
            </p:nvSpPr>
            <p:spPr bwMode="auto">
              <a:xfrm>
                <a:off x="2855" y="1773"/>
                <a:ext cx="18" cy="36"/>
              </a:xfrm>
              <a:custGeom>
                <a:avLst/>
                <a:gdLst/>
                <a:ahLst/>
                <a:cxnLst>
                  <a:cxn ang="0">
                    <a:pos x="12" y="0"/>
                  </a:cxn>
                  <a:cxn ang="0">
                    <a:pos x="18" y="0"/>
                  </a:cxn>
                  <a:cxn ang="0">
                    <a:pos x="6" y="36"/>
                  </a:cxn>
                  <a:cxn ang="0">
                    <a:pos x="0" y="36"/>
                  </a:cxn>
                  <a:cxn ang="0">
                    <a:pos x="12" y="0"/>
                  </a:cxn>
                </a:cxnLst>
                <a:rect l="0" t="0" r="r" b="b"/>
                <a:pathLst>
                  <a:path w="18" h="36">
                    <a:moveTo>
                      <a:pt x="12" y="0"/>
                    </a:moveTo>
                    <a:lnTo>
                      <a:pt x="18" y="0"/>
                    </a:lnTo>
                    <a:lnTo>
                      <a:pt x="6" y="36"/>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2" name="Freeform 66"/>
              <p:cNvSpPr>
                <a:spLocks/>
              </p:cNvSpPr>
              <p:nvPr/>
            </p:nvSpPr>
            <p:spPr bwMode="auto">
              <a:xfrm>
                <a:off x="2873" y="1707"/>
                <a:ext cx="24" cy="42"/>
              </a:xfrm>
              <a:custGeom>
                <a:avLst/>
                <a:gdLst/>
                <a:ahLst/>
                <a:cxnLst>
                  <a:cxn ang="0">
                    <a:pos x="12" y="0"/>
                  </a:cxn>
                  <a:cxn ang="0">
                    <a:pos x="24" y="6"/>
                  </a:cxn>
                  <a:cxn ang="0">
                    <a:pos x="12" y="42"/>
                  </a:cxn>
                  <a:cxn ang="0">
                    <a:pos x="0" y="42"/>
                  </a:cxn>
                  <a:cxn ang="0">
                    <a:pos x="12" y="0"/>
                  </a:cxn>
                </a:cxnLst>
                <a:rect l="0" t="0" r="r" b="b"/>
                <a:pathLst>
                  <a:path w="24" h="42">
                    <a:moveTo>
                      <a:pt x="12" y="0"/>
                    </a:moveTo>
                    <a:lnTo>
                      <a:pt x="24" y="6"/>
                    </a:lnTo>
                    <a:lnTo>
                      <a:pt x="12"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3" name="Freeform 67"/>
              <p:cNvSpPr>
                <a:spLocks/>
              </p:cNvSpPr>
              <p:nvPr/>
            </p:nvSpPr>
            <p:spPr bwMode="auto">
              <a:xfrm>
                <a:off x="2897" y="1647"/>
                <a:ext cx="18" cy="42"/>
              </a:xfrm>
              <a:custGeom>
                <a:avLst/>
                <a:gdLst/>
                <a:ahLst/>
                <a:cxnLst>
                  <a:cxn ang="0">
                    <a:pos x="12" y="0"/>
                  </a:cxn>
                  <a:cxn ang="0">
                    <a:pos x="18" y="6"/>
                  </a:cxn>
                  <a:cxn ang="0">
                    <a:pos x="6" y="42"/>
                  </a:cxn>
                  <a:cxn ang="0">
                    <a:pos x="0" y="42"/>
                  </a:cxn>
                  <a:cxn ang="0">
                    <a:pos x="12" y="0"/>
                  </a:cxn>
                </a:cxnLst>
                <a:rect l="0" t="0" r="r" b="b"/>
                <a:pathLst>
                  <a:path w="18" h="42">
                    <a:moveTo>
                      <a:pt x="12" y="0"/>
                    </a:moveTo>
                    <a:lnTo>
                      <a:pt x="18" y="6"/>
                    </a:lnTo>
                    <a:lnTo>
                      <a:pt x="6"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4" name="Freeform 68"/>
              <p:cNvSpPr>
                <a:spLocks/>
              </p:cNvSpPr>
              <p:nvPr/>
            </p:nvSpPr>
            <p:spPr bwMode="auto">
              <a:xfrm>
                <a:off x="2915" y="1587"/>
                <a:ext cx="18" cy="42"/>
              </a:xfrm>
              <a:custGeom>
                <a:avLst/>
                <a:gdLst/>
                <a:ahLst/>
                <a:cxnLst>
                  <a:cxn ang="0">
                    <a:pos x="12" y="0"/>
                  </a:cxn>
                  <a:cxn ang="0">
                    <a:pos x="18" y="6"/>
                  </a:cxn>
                  <a:cxn ang="0">
                    <a:pos x="6" y="42"/>
                  </a:cxn>
                  <a:cxn ang="0">
                    <a:pos x="0" y="36"/>
                  </a:cxn>
                  <a:cxn ang="0">
                    <a:pos x="12" y="0"/>
                  </a:cxn>
                </a:cxnLst>
                <a:rect l="0" t="0" r="r" b="b"/>
                <a:pathLst>
                  <a:path w="18" h="42">
                    <a:moveTo>
                      <a:pt x="12" y="0"/>
                    </a:moveTo>
                    <a:lnTo>
                      <a:pt x="18" y="6"/>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5" name="Freeform 69"/>
              <p:cNvSpPr>
                <a:spLocks/>
              </p:cNvSpPr>
              <p:nvPr/>
            </p:nvSpPr>
            <p:spPr bwMode="auto">
              <a:xfrm>
                <a:off x="2933" y="1527"/>
                <a:ext cx="24" cy="42"/>
              </a:xfrm>
              <a:custGeom>
                <a:avLst/>
                <a:gdLst/>
                <a:ahLst/>
                <a:cxnLst>
                  <a:cxn ang="0">
                    <a:pos x="18" y="0"/>
                  </a:cxn>
                  <a:cxn ang="0">
                    <a:pos x="24" y="0"/>
                  </a:cxn>
                  <a:cxn ang="0">
                    <a:pos x="12" y="42"/>
                  </a:cxn>
                  <a:cxn ang="0">
                    <a:pos x="0" y="36"/>
                  </a:cxn>
                  <a:cxn ang="0">
                    <a:pos x="18" y="0"/>
                  </a:cxn>
                </a:cxnLst>
                <a:rect l="0" t="0" r="r" b="b"/>
                <a:pathLst>
                  <a:path w="24" h="42">
                    <a:moveTo>
                      <a:pt x="18" y="0"/>
                    </a:moveTo>
                    <a:lnTo>
                      <a:pt x="24" y="0"/>
                    </a:lnTo>
                    <a:lnTo>
                      <a:pt x="12" y="42"/>
                    </a:lnTo>
                    <a:lnTo>
                      <a:pt x="0" y="36"/>
                    </a:lnTo>
                    <a:lnTo>
                      <a:pt x="18"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6" name="Freeform 70"/>
              <p:cNvSpPr>
                <a:spLocks/>
              </p:cNvSpPr>
              <p:nvPr/>
            </p:nvSpPr>
            <p:spPr bwMode="auto">
              <a:xfrm>
                <a:off x="2957" y="1467"/>
                <a:ext cx="18" cy="42"/>
              </a:xfrm>
              <a:custGeom>
                <a:avLst/>
                <a:gdLst/>
                <a:ahLst/>
                <a:cxnLst>
                  <a:cxn ang="0">
                    <a:pos x="12" y="0"/>
                  </a:cxn>
                  <a:cxn ang="0">
                    <a:pos x="18" y="0"/>
                  </a:cxn>
                  <a:cxn ang="0">
                    <a:pos x="6" y="42"/>
                  </a:cxn>
                  <a:cxn ang="0">
                    <a:pos x="0" y="36"/>
                  </a:cxn>
                  <a:cxn ang="0">
                    <a:pos x="12" y="0"/>
                  </a:cxn>
                </a:cxnLst>
                <a:rect l="0" t="0" r="r" b="b"/>
                <a:pathLst>
                  <a:path w="18" h="42">
                    <a:moveTo>
                      <a:pt x="12" y="0"/>
                    </a:moveTo>
                    <a:lnTo>
                      <a:pt x="18" y="0"/>
                    </a:lnTo>
                    <a:lnTo>
                      <a:pt x="6" y="42"/>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7" name="Freeform 71"/>
              <p:cNvSpPr>
                <a:spLocks/>
              </p:cNvSpPr>
              <p:nvPr/>
            </p:nvSpPr>
            <p:spPr bwMode="auto">
              <a:xfrm>
                <a:off x="2975" y="1407"/>
                <a:ext cx="24" cy="36"/>
              </a:xfrm>
              <a:custGeom>
                <a:avLst/>
                <a:gdLst/>
                <a:ahLst/>
                <a:cxnLst>
                  <a:cxn ang="0">
                    <a:pos x="12" y="0"/>
                  </a:cxn>
                  <a:cxn ang="0">
                    <a:pos x="24" y="0"/>
                  </a:cxn>
                  <a:cxn ang="0">
                    <a:pos x="6" y="36"/>
                  </a:cxn>
                  <a:cxn ang="0">
                    <a:pos x="0" y="36"/>
                  </a:cxn>
                  <a:cxn ang="0">
                    <a:pos x="12" y="0"/>
                  </a:cxn>
                </a:cxnLst>
                <a:rect l="0" t="0" r="r" b="b"/>
                <a:pathLst>
                  <a:path w="24" h="36">
                    <a:moveTo>
                      <a:pt x="12" y="0"/>
                    </a:moveTo>
                    <a:lnTo>
                      <a:pt x="24" y="0"/>
                    </a:lnTo>
                    <a:lnTo>
                      <a:pt x="6" y="36"/>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8" name="Freeform 72"/>
              <p:cNvSpPr>
                <a:spLocks/>
              </p:cNvSpPr>
              <p:nvPr/>
            </p:nvSpPr>
            <p:spPr bwMode="auto">
              <a:xfrm>
                <a:off x="2999" y="1347"/>
                <a:ext cx="18" cy="36"/>
              </a:xfrm>
              <a:custGeom>
                <a:avLst/>
                <a:gdLst/>
                <a:ahLst/>
                <a:cxnLst>
                  <a:cxn ang="0">
                    <a:pos x="12" y="0"/>
                  </a:cxn>
                  <a:cxn ang="0">
                    <a:pos x="18" y="0"/>
                  </a:cxn>
                  <a:cxn ang="0">
                    <a:pos x="6" y="36"/>
                  </a:cxn>
                  <a:cxn ang="0">
                    <a:pos x="0" y="36"/>
                  </a:cxn>
                  <a:cxn ang="0">
                    <a:pos x="12" y="0"/>
                  </a:cxn>
                </a:cxnLst>
                <a:rect l="0" t="0" r="r" b="b"/>
                <a:pathLst>
                  <a:path w="18" h="36">
                    <a:moveTo>
                      <a:pt x="12" y="0"/>
                    </a:moveTo>
                    <a:lnTo>
                      <a:pt x="18" y="0"/>
                    </a:lnTo>
                    <a:lnTo>
                      <a:pt x="6" y="36"/>
                    </a:lnTo>
                    <a:lnTo>
                      <a:pt x="0" y="36"/>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89" name="Freeform 73"/>
              <p:cNvSpPr>
                <a:spLocks/>
              </p:cNvSpPr>
              <p:nvPr/>
            </p:nvSpPr>
            <p:spPr bwMode="auto">
              <a:xfrm>
                <a:off x="3017" y="1281"/>
                <a:ext cx="18" cy="42"/>
              </a:xfrm>
              <a:custGeom>
                <a:avLst/>
                <a:gdLst/>
                <a:ahLst/>
                <a:cxnLst>
                  <a:cxn ang="0">
                    <a:pos x="12" y="0"/>
                  </a:cxn>
                  <a:cxn ang="0">
                    <a:pos x="18" y="6"/>
                  </a:cxn>
                  <a:cxn ang="0">
                    <a:pos x="6" y="42"/>
                  </a:cxn>
                  <a:cxn ang="0">
                    <a:pos x="0" y="42"/>
                  </a:cxn>
                  <a:cxn ang="0">
                    <a:pos x="12" y="0"/>
                  </a:cxn>
                </a:cxnLst>
                <a:rect l="0" t="0" r="r" b="b"/>
                <a:pathLst>
                  <a:path w="18" h="42">
                    <a:moveTo>
                      <a:pt x="12" y="0"/>
                    </a:moveTo>
                    <a:lnTo>
                      <a:pt x="18" y="6"/>
                    </a:lnTo>
                    <a:lnTo>
                      <a:pt x="6" y="42"/>
                    </a:lnTo>
                    <a:lnTo>
                      <a:pt x="0" y="42"/>
                    </a:lnTo>
                    <a:lnTo>
                      <a:pt x="12" y="0"/>
                    </a:lnTo>
                    <a:close/>
                  </a:path>
                </a:pathLst>
              </a:custGeom>
              <a:solidFill>
                <a:srgbClr val="FDFA00"/>
              </a:solidFill>
              <a:ln w="9525">
                <a:noFill/>
                <a:round/>
                <a:headEnd/>
                <a:tailEnd/>
              </a:ln>
            </p:spPr>
            <p:txBody>
              <a:bodyPr/>
              <a:lstStyle/>
              <a:p>
                <a:pPr>
                  <a:defRPr/>
                </a:pPr>
                <a:endParaRPr lang="it-IT">
                  <a:latin typeface="Calibri" pitchFamily="34" charset="0"/>
                </a:endParaRPr>
              </a:p>
            </p:txBody>
          </p:sp>
          <p:sp>
            <p:nvSpPr>
              <p:cNvPr id="1135690" name="Rectangle 74"/>
              <p:cNvSpPr>
                <a:spLocks noChangeArrowheads="1"/>
              </p:cNvSpPr>
              <p:nvPr/>
            </p:nvSpPr>
            <p:spPr bwMode="auto">
              <a:xfrm>
                <a:off x="1739" y="1281"/>
                <a:ext cx="2448" cy="1686"/>
              </a:xfrm>
              <a:prstGeom prst="rect">
                <a:avLst/>
              </a:prstGeom>
              <a:noFill/>
              <a:ln w="19050">
                <a:solidFill>
                  <a:srgbClr val="000000"/>
                </a:solidFill>
                <a:miter lim="800000"/>
                <a:headEnd/>
                <a:tailEnd/>
              </a:ln>
            </p:spPr>
            <p:txBody>
              <a:bodyPr/>
              <a:lstStyle/>
              <a:p>
                <a:pPr>
                  <a:defRPr/>
                </a:pPr>
                <a:endParaRPr lang="it-IT">
                  <a:latin typeface="Calibri" pitchFamily="34" charset="0"/>
                </a:endParaRPr>
              </a:p>
            </p:txBody>
          </p:sp>
          <p:sp>
            <p:nvSpPr>
              <p:cNvPr id="1135692" name="Line 76"/>
              <p:cNvSpPr>
                <a:spLocks noChangeShapeType="1"/>
              </p:cNvSpPr>
              <p:nvPr/>
            </p:nvSpPr>
            <p:spPr bwMode="auto">
              <a:xfrm>
                <a:off x="1745" y="2631"/>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693" name="Line 77"/>
              <p:cNvSpPr>
                <a:spLocks noChangeShapeType="1"/>
              </p:cNvSpPr>
              <p:nvPr/>
            </p:nvSpPr>
            <p:spPr bwMode="auto">
              <a:xfrm>
                <a:off x="1745" y="2577"/>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694" name="Line 78"/>
              <p:cNvSpPr>
                <a:spLocks noChangeShapeType="1"/>
              </p:cNvSpPr>
              <p:nvPr/>
            </p:nvSpPr>
            <p:spPr bwMode="auto">
              <a:xfrm>
                <a:off x="1745" y="2517"/>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695" name="Line 79"/>
              <p:cNvSpPr>
                <a:spLocks noChangeShapeType="1"/>
              </p:cNvSpPr>
              <p:nvPr/>
            </p:nvSpPr>
            <p:spPr bwMode="auto">
              <a:xfrm>
                <a:off x="1745" y="2463"/>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697" name="Line 81"/>
              <p:cNvSpPr>
                <a:spLocks noChangeShapeType="1"/>
              </p:cNvSpPr>
              <p:nvPr/>
            </p:nvSpPr>
            <p:spPr bwMode="auto">
              <a:xfrm>
                <a:off x="1745" y="2355"/>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698" name="Line 82"/>
              <p:cNvSpPr>
                <a:spLocks noChangeShapeType="1"/>
              </p:cNvSpPr>
              <p:nvPr/>
            </p:nvSpPr>
            <p:spPr bwMode="auto">
              <a:xfrm>
                <a:off x="1745" y="2295"/>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699" name="Line 83"/>
              <p:cNvSpPr>
                <a:spLocks noChangeShapeType="1"/>
              </p:cNvSpPr>
              <p:nvPr/>
            </p:nvSpPr>
            <p:spPr bwMode="auto">
              <a:xfrm>
                <a:off x="1745" y="2235"/>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0" name="Line 84"/>
              <p:cNvSpPr>
                <a:spLocks noChangeShapeType="1"/>
              </p:cNvSpPr>
              <p:nvPr/>
            </p:nvSpPr>
            <p:spPr bwMode="auto">
              <a:xfrm>
                <a:off x="1745" y="2181"/>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2" name="Line 86"/>
              <p:cNvSpPr>
                <a:spLocks noChangeShapeType="1"/>
              </p:cNvSpPr>
              <p:nvPr/>
            </p:nvSpPr>
            <p:spPr bwMode="auto">
              <a:xfrm>
                <a:off x="1745" y="2073"/>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3" name="Line 87"/>
              <p:cNvSpPr>
                <a:spLocks noChangeShapeType="1"/>
              </p:cNvSpPr>
              <p:nvPr/>
            </p:nvSpPr>
            <p:spPr bwMode="auto">
              <a:xfrm>
                <a:off x="1745" y="2019"/>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4" name="Line 88"/>
              <p:cNvSpPr>
                <a:spLocks noChangeShapeType="1"/>
              </p:cNvSpPr>
              <p:nvPr/>
            </p:nvSpPr>
            <p:spPr bwMode="auto">
              <a:xfrm>
                <a:off x="1745" y="1953"/>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5" name="Line 89"/>
              <p:cNvSpPr>
                <a:spLocks noChangeShapeType="1"/>
              </p:cNvSpPr>
              <p:nvPr/>
            </p:nvSpPr>
            <p:spPr bwMode="auto">
              <a:xfrm>
                <a:off x="1745" y="1899"/>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7" name="Line 91"/>
              <p:cNvSpPr>
                <a:spLocks noChangeShapeType="1"/>
              </p:cNvSpPr>
              <p:nvPr/>
            </p:nvSpPr>
            <p:spPr bwMode="auto">
              <a:xfrm>
                <a:off x="1745" y="1791"/>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8" name="Line 92"/>
              <p:cNvSpPr>
                <a:spLocks noChangeShapeType="1"/>
              </p:cNvSpPr>
              <p:nvPr/>
            </p:nvSpPr>
            <p:spPr bwMode="auto">
              <a:xfrm>
                <a:off x="1745" y="1737"/>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09" name="Line 93"/>
              <p:cNvSpPr>
                <a:spLocks noChangeShapeType="1"/>
              </p:cNvSpPr>
              <p:nvPr/>
            </p:nvSpPr>
            <p:spPr bwMode="auto">
              <a:xfrm>
                <a:off x="1745" y="1677"/>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0" name="Line 94"/>
              <p:cNvSpPr>
                <a:spLocks noChangeShapeType="1"/>
              </p:cNvSpPr>
              <p:nvPr/>
            </p:nvSpPr>
            <p:spPr bwMode="auto">
              <a:xfrm>
                <a:off x="1745" y="1617"/>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2" name="Line 96"/>
              <p:cNvSpPr>
                <a:spLocks noChangeShapeType="1"/>
              </p:cNvSpPr>
              <p:nvPr/>
            </p:nvSpPr>
            <p:spPr bwMode="auto">
              <a:xfrm>
                <a:off x="1745" y="1509"/>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3" name="Line 97"/>
              <p:cNvSpPr>
                <a:spLocks noChangeShapeType="1"/>
              </p:cNvSpPr>
              <p:nvPr/>
            </p:nvSpPr>
            <p:spPr bwMode="auto">
              <a:xfrm>
                <a:off x="1745" y="1455"/>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4" name="Line 98"/>
              <p:cNvSpPr>
                <a:spLocks noChangeShapeType="1"/>
              </p:cNvSpPr>
              <p:nvPr/>
            </p:nvSpPr>
            <p:spPr bwMode="auto">
              <a:xfrm>
                <a:off x="1745" y="1395"/>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5" name="Line 99"/>
              <p:cNvSpPr>
                <a:spLocks noChangeShapeType="1"/>
              </p:cNvSpPr>
              <p:nvPr/>
            </p:nvSpPr>
            <p:spPr bwMode="auto">
              <a:xfrm>
                <a:off x="1745" y="1341"/>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6" name="Line 100"/>
              <p:cNvSpPr>
                <a:spLocks noChangeShapeType="1"/>
              </p:cNvSpPr>
              <p:nvPr/>
            </p:nvSpPr>
            <p:spPr bwMode="auto">
              <a:xfrm>
                <a:off x="1745" y="2691"/>
                <a:ext cx="54"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7" name="Line 101"/>
              <p:cNvSpPr>
                <a:spLocks noChangeShapeType="1"/>
              </p:cNvSpPr>
              <p:nvPr/>
            </p:nvSpPr>
            <p:spPr bwMode="auto">
              <a:xfrm>
                <a:off x="1745" y="2409"/>
                <a:ext cx="54"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8" name="Line 102"/>
              <p:cNvSpPr>
                <a:spLocks noChangeShapeType="1"/>
              </p:cNvSpPr>
              <p:nvPr/>
            </p:nvSpPr>
            <p:spPr bwMode="auto">
              <a:xfrm>
                <a:off x="1745" y="2127"/>
                <a:ext cx="54"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19" name="Line 103"/>
              <p:cNvSpPr>
                <a:spLocks noChangeShapeType="1"/>
              </p:cNvSpPr>
              <p:nvPr/>
            </p:nvSpPr>
            <p:spPr bwMode="auto">
              <a:xfrm>
                <a:off x="1745" y="1845"/>
                <a:ext cx="54"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0" name="Line 104"/>
              <p:cNvSpPr>
                <a:spLocks noChangeShapeType="1"/>
              </p:cNvSpPr>
              <p:nvPr/>
            </p:nvSpPr>
            <p:spPr bwMode="auto">
              <a:xfrm>
                <a:off x="1745" y="1563"/>
                <a:ext cx="54"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1" name="Line 105"/>
              <p:cNvSpPr>
                <a:spLocks noChangeShapeType="1"/>
              </p:cNvSpPr>
              <p:nvPr/>
            </p:nvSpPr>
            <p:spPr bwMode="auto">
              <a:xfrm flipV="1">
                <a:off x="1805"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2" name="Line 106"/>
              <p:cNvSpPr>
                <a:spLocks noChangeShapeType="1"/>
              </p:cNvSpPr>
              <p:nvPr/>
            </p:nvSpPr>
            <p:spPr bwMode="auto">
              <a:xfrm flipV="1">
                <a:off x="1739" y="2631"/>
                <a:ext cx="1"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3" name="Line 107"/>
              <p:cNvSpPr>
                <a:spLocks noChangeShapeType="1"/>
              </p:cNvSpPr>
              <p:nvPr/>
            </p:nvSpPr>
            <p:spPr bwMode="auto">
              <a:xfrm flipV="1">
                <a:off x="1859"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4" name="Line 108"/>
              <p:cNvSpPr>
                <a:spLocks noChangeShapeType="1"/>
              </p:cNvSpPr>
              <p:nvPr/>
            </p:nvSpPr>
            <p:spPr bwMode="auto">
              <a:xfrm flipV="1">
                <a:off x="1925"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5" name="Line 109"/>
              <p:cNvSpPr>
                <a:spLocks noChangeShapeType="1"/>
              </p:cNvSpPr>
              <p:nvPr/>
            </p:nvSpPr>
            <p:spPr bwMode="auto">
              <a:xfrm flipV="1">
                <a:off x="199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7" name="Line 111"/>
              <p:cNvSpPr>
                <a:spLocks noChangeShapeType="1"/>
              </p:cNvSpPr>
              <p:nvPr/>
            </p:nvSpPr>
            <p:spPr bwMode="auto">
              <a:xfrm flipV="1">
                <a:off x="211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8" name="Line 112"/>
              <p:cNvSpPr>
                <a:spLocks noChangeShapeType="1"/>
              </p:cNvSpPr>
              <p:nvPr/>
            </p:nvSpPr>
            <p:spPr bwMode="auto">
              <a:xfrm flipV="1">
                <a:off x="217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29" name="Line 113"/>
              <p:cNvSpPr>
                <a:spLocks noChangeShapeType="1"/>
              </p:cNvSpPr>
              <p:nvPr/>
            </p:nvSpPr>
            <p:spPr bwMode="auto">
              <a:xfrm flipV="1">
                <a:off x="223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0" name="Line 114"/>
              <p:cNvSpPr>
                <a:spLocks noChangeShapeType="1"/>
              </p:cNvSpPr>
              <p:nvPr/>
            </p:nvSpPr>
            <p:spPr bwMode="auto">
              <a:xfrm flipV="1">
                <a:off x="229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2" name="Line 116"/>
              <p:cNvSpPr>
                <a:spLocks noChangeShapeType="1"/>
              </p:cNvSpPr>
              <p:nvPr/>
            </p:nvSpPr>
            <p:spPr bwMode="auto">
              <a:xfrm flipV="1">
                <a:off x="241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3" name="Line 117"/>
              <p:cNvSpPr>
                <a:spLocks noChangeShapeType="1"/>
              </p:cNvSpPr>
              <p:nvPr/>
            </p:nvSpPr>
            <p:spPr bwMode="auto">
              <a:xfrm flipV="1">
                <a:off x="2477" y="2919"/>
                <a:ext cx="1"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4" name="Line 118"/>
              <p:cNvSpPr>
                <a:spLocks noChangeShapeType="1"/>
              </p:cNvSpPr>
              <p:nvPr/>
            </p:nvSpPr>
            <p:spPr bwMode="auto">
              <a:xfrm flipV="1">
                <a:off x="2537"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5" name="Line 119"/>
              <p:cNvSpPr>
                <a:spLocks noChangeShapeType="1"/>
              </p:cNvSpPr>
              <p:nvPr/>
            </p:nvSpPr>
            <p:spPr bwMode="auto">
              <a:xfrm flipV="1">
                <a:off x="2597"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7" name="Line 121"/>
              <p:cNvSpPr>
                <a:spLocks noChangeShapeType="1"/>
              </p:cNvSpPr>
              <p:nvPr/>
            </p:nvSpPr>
            <p:spPr bwMode="auto">
              <a:xfrm flipV="1">
                <a:off x="2717"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8" name="Line 122"/>
              <p:cNvSpPr>
                <a:spLocks noChangeShapeType="1"/>
              </p:cNvSpPr>
              <p:nvPr/>
            </p:nvSpPr>
            <p:spPr bwMode="auto">
              <a:xfrm flipV="1">
                <a:off x="2777"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39" name="Line 123"/>
              <p:cNvSpPr>
                <a:spLocks noChangeShapeType="1"/>
              </p:cNvSpPr>
              <p:nvPr/>
            </p:nvSpPr>
            <p:spPr bwMode="auto">
              <a:xfrm flipV="1">
                <a:off x="2837"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0" name="Line 124"/>
              <p:cNvSpPr>
                <a:spLocks noChangeShapeType="1"/>
              </p:cNvSpPr>
              <p:nvPr/>
            </p:nvSpPr>
            <p:spPr bwMode="auto">
              <a:xfrm flipV="1">
                <a:off x="2903"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2" name="Line 126"/>
              <p:cNvSpPr>
                <a:spLocks noChangeShapeType="1"/>
              </p:cNvSpPr>
              <p:nvPr/>
            </p:nvSpPr>
            <p:spPr bwMode="auto">
              <a:xfrm flipV="1">
                <a:off x="3023"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3" name="Line 127"/>
              <p:cNvSpPr>
                <a:spLocks noChangeShapeType="1"/>
              </p:cNvSpPr>
              <p:nvPr/>
            </p:nvSpPr>
            <p:spPr bwMode="auto">
              <a:xfrm flipV="1">
                <a:off x="3083"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4" name="Line 128"/>
              <p:cNvSpPr>
                <a:spLocks noChangeShapeType="1"/>
              </p:cNvSpPr>
              <p:nvPr/>
            </p:nvSpPr>
            <p:spPr bwMode="auto">
              <a:xfrm flipV="1">
                <a:off x="3143"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5" name="Line 129"/>
              <p:cNvSpPr>
                <a:spLocks noChangeShapeType="1"/>
              </p:cNvSpPr>
              <p:nvPr/>
            </p:nvSpPr>
            <p:spPr bwMode="auto">
              <a:xfrm flipV="1">
                <a:off x="3203"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7" name="Line 131"/>
              <p:cNvSpPr>
                <a:spLocks noChangeShapeType="1"/>
              </p:cNvSpPr>
              <p:nvPr/>
            </p:nvSpPr>
            <p:spPr bwMode="auto">
              <a:xfrm flipV="1">
                <a:off x="3329"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8" name="Line 132"/>
              <p:cNvSpPr>
                <a:spLocks noChangeShapeType="1"/>
              </p:cNvSpPr>
              <p:nvPr/>
            </p:nvSpPr>
            <p:spPr bwMode="auto">
              <a:xfrm flipV="1">
                <a:off x="3389"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49" name="Line 133"/>
              <p:cNvSpPr>
                <a:spLocks noChangeShapeType="1"/>
              </p:cNvSpPr>
              <p:nvPr/>
            </p:nvSpPr>
            <p:spPr bwMode="auto">
              <a:xfrm flipV="1">
                <a:off x="3455"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0" name="Line 134"/>
              <p:cNvSpPr>
                <a:spLocks noChangeShapeType="1"/>
              </p:cNvSpPr>
              <p:nvPr/>
            </p:nvSpPr>
            <p:spPr bwMode="auto">
              <a:xfrm flipV="1">
                <a:off x="3515"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2" name="Line 136"/>
              <p:cNvSpPr>
                <a:spLocks noChangeShapeType="1"/>
              </p:cNvSpPr>
              <p:nvPr/>
            </p:nvSpPr>
            <p:spPr bwMode="auto">
              <a:xfrm flipV="1">
                <a:off x="3635"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3" name="Line 137"/>
              <p:cNvSpPr>
                <a:spLocks noChangeShapeType="1"/>
              </p:cNvSpPr>
              <p:nvPr/>
            </p:nvSpPr>
            <p:spPr bwMode="auto">
              <a:xfrm flipV="1">
                <a:off x="3695"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4" name="Line 138"/>
              <p:cNvSpPr>
                <a:spLocks noChangeShapeType="1"/>
              </p:cNvSpPr>
              <p:nvPr/>
            </p:nvSpPr>
            <p:spPr bwMode="auto">
              <a:xfrm flipV="1">
                <a:off x="376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5" name="Line 139"/>
              <p:cNvSpPr>
                <a:spLocks noChangeShapeType="1"/>
              </p:cNvSpPr>
              <p:nvPr/>
            </p:nvSpPr>
            <p:spPr bwMode="auto">
              <a:xfrm flipV="1">
                <a:off x="382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7" name="Line 141"/>
              <p:cNvSpPr>
                <a:spLocks noChangeShapeType="1"/>
              </p:cNvSpPr>
              <p:nvPr/>
            </p:nvSpPr>
            <p:spPr bwMode="auto">
              <a:xfrm flipV="1">
                <a:off x="394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8" name="Line 142"/>
              <p:cNvSpPr>
                <a:spLocks noChangeShapeType="1"/>
              </p:cNvSpPr>
              <p:nvPr/>
            </p:nvSpPr>
            <p:spPr bwMode="auto">
              <a:xfrm flipV="1">
                <a:off x="400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59" name="Line 143"/>
              <p:cNvSpPr>
                <a:spLocks noChangeShapeType="1"/>
              </p:cNvSpPr>
              <p:nvPr/>
            </p:nvSpPr>
            <p:spPr bwMode="auto">
              <a:xfrm flipV="1">
                <a:off x="406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0" name="Line 144"/>
              <p:cNvSpPr>
                <a:spLocks noChangeShapeType="1"/>
              </p:cNvSpPr>
              <p:nvPr/>
            </p:nvSpPr>
            <p:spPr bwMode="auto">
              <a:xfrm flipV="1">
                <a:off x="4121" y="2919"/>
                <a:ext cx="0" cy="48"/>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1" name="Line 145"/>
              <p:cNvSpPr>
                <a:spLocks noChangeShapeType="1"/>
              </p:cNvSpPr>
              <p:nvPr/>
            </p:nvSpPr>
            <p:spPr bwMode="auto">
              <a:xfrm flipV="1">
                <a:off x="1739" y="2619"/>
                <a:ext cx="1"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2" name="Line 146"/>
              <p:cNvSpPr>
                <a:spLocks noChangeShapeType="1"/>
              </p:cNvSpPr>
              <p:nvPr/>
            </p:nvSpPr>
            <p:spPr bwMode="auto">
              <a:xfrm flipV="1">
                <a:off x="2051" y="2907"/>
                <a:ext cx="0"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3" name="Line 147"/>
              <p:cNvSpPr>
                <a:spLocks noChangeShapeType="1"/>
              </p:cNvSpPr>
              <p:nvPr/>
            </p:nvSpPr>
            <p:spPr bwMode="auto">
              <a:xfrm flipV="1">
                <a:off x="2351" y="2907"/>
                <a:ext cx="0"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4" name="Line 148"/>
              <p:cNvSpPr>
                <a:spLocks noChangeShapeType="1"/>
              </p:cNvSpPr>
              <p:nvPr/>
            </p:nvSpPr>
            <p:spPr bwMode="auto">
              <a:xfrm flipV="1">
                <a:off x="2657" y="2907"/>
                <a:ext cx="0"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5" name="Line 149"/>
              <p:cNvSpPr>
                <a:spLocks noChangeShapeType="1"/>
              </p:cNvSpPr>
              <p:nvPr/>
            </p:nvSpPr>
            <p:spPr bwMode="auto">
              <a:xfrm flipV="1">
                <a:off x="2963" y="2907"/>
                <a:ext cx="0"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6" name="Line 150"/>
              <p:cNvSpPr>
                <a:spLocks noChangeShapeType="1"/>
              </p:cNvSpPr>
              <p:nvPr/>
            </p:nvSpPr>
            <p:spPr bwMode="auto">
              <a:xfrm flipV="1">
                <a:off x="3263" y="2907"/>
                <a:ext cx="0"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7" name="Line 151"/>
              <p:cNvSpPr>
                <a:spLocks noChangeShapeType="1"/>
              </p:cNvSpPr>
              <p:nvPr/>
            </p:nvSpPr>
            <p:spPr bwMode="auto">
              <a:xfrm flipV="1">
                <a:off x="3575" y="2907"/>
                <a:ext cx="0"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8" name="Line 152"/>
              <p:cNvSpPr>
                <a:spLocks noChangeShapeType="1"/>
              </p:cNvSpPr>
              <p:nvPr/>
            </p:nvSpPr>
            <p:spPr bwMode="auto">
              <a:xfrm flipV="1">
                <a:off x="3881" y="2907"/>
                <a:ext cx="0"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5769" name="Rectangle 153"/>
              <p:cNvSpPr>
                <a:spLocks noChangeArrowheads="1"/>
              </p:cNvSpPr>
              <p:nvPr/>
            </p:nvSpPr>
            <p:spPr bwMode="auto">
              <a:xfrm>
                <a:off x="3497"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0" name="Rectangle 154"/>
              <p:cNvSpPr>
                <a:spLocks noChangeArrowheads="1"/>
              </p:cNvSpPr>
              <p:nvPr/>
            </p:nvSpPr>
            <p:spPr bwMode="auto">
              <a:xfrm>
                <a:off x="3521"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1" name="Rectangle 155"/>
              <p:cNvSpPr>
                <a:spLocks noChangeArrowheads="1"/>
              </p:cNvSpPr>
              <p:nvPr/>
            </p:nvSpPr>
            <p:spPr bwMode="auto">
              <a:xfrm>
                <a:off x="3431"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2" name="Rectangle 156"/>
              <p:cNvSpPr>
                <a:spLocks noChangeArrowheads="1"/>
              </p:cNvSpPr>
              <p:nvPr/>
            </p:nvSpPr>
            <p:spPr bwMode="auto">
              <a:xfrm>
                <a:off x="3425"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3" name="Rectangle 157"/>
              <p:cNvSpPr>
                <a:spLocks noChangeArrowheads="1"/>
              </p:cNvSpPr>
              <p:nvPr/>
            </p:nvSpPr>
            <p:spPr bwMode="auto">
              <a:xfrm>
                <a:off x="3473"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4" name="Rectangle 158"/>
              <p:cNvSpPr>
                <a:spLocks noChangeArrowheads="1"/>
              </p:cNvSpPr>
              <p:nvPr/>
            </p:nvSpPr>
            <p:spPr bwMode="auto">
              <a:xfrm>
                <a:off x="3455"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5" name="Rectangle 159"/>
              <p:cNvSpPr>
                <a:spLocks noChangeArrowheads="1"/>
              </p:cNvSpPr>
              <p:nvPr/>
            </p:nvSpPr>
            <p:spPr bwMode="auto">
              <a:xfrm>
                <a:off x="3365"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6" name="Rectangle 160"/>
              <p:cNvSpPr>
                <a:spLocks noChangeArrowheads="1"/>
              </p:cNvSpPr>
              <p:nvPr/>
            </p:nvSpPr>
            <p:spPr bwMode="auto">
              <a:xfrm>
                <a:off x="3401"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7" name="Rectangle 161"/>
              <p:cNvSpPr>
                <a:spLocks noChangeArrowheads="1"/>
              </p:cNvSpPr>
              <p:nvPr/>
            </p:nvSpPr>
            <p:spPr bwMode="auto">
              <a:xfrm>
                <a:off x="3407"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8" name="Rectangle 162"/>
              <p:cNvSpPr>
                <a:spLocks noChangeArrowheads="1"/>
              </p:cNvSpPr>
              <p:nvPr/>
            </p:nvSpPr>
            <p:spPr bwMode="auto">
              <a:xfrm>
                <a:off x="3353"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79" name="Rectangle 163"/>
              <p:cNvSpPr>
                <a:spLocks noChangeArrowheads="1"/>
              </p:cNvSpPr>
              <p:nvPr/>
            </p:nvSpPr>
            <p:spPr bwMode="auto">
              <a:xfrm>
                <a:off x="3467" y="165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0" name="Rectangle 164"/>
              <p:cNvSpPr>
                <a:spLocks noChangeArrowheads="1"/>
              </p:cNvSpPr>
              <p:nvPr/>
            </p:nvSpPr>
            <p:spPr bwMode="auto">
              <a:xfrm>
                <a:off x="3425"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1" name="Rectangle 165"/>
              <p:cNvSpPr>
                <a:spLocks noChangeArrowheads="1"/>
              </p:cNvSpPr>
              <p:nvPr/>
            </p:nvSpPr>
            <p:spPr bwMode="auto">
              <a:xfrm>
                <a:off x="3461"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2" name="Rectangle 166"/>
              <p:cNvSpPr>
                <a:spLocks noChangeArrowheads="1"/>
              </p:cNvSpPr>
              <p:nvPr/>
            </p:nvSpPr>
            <p:spPr bwMode="auto">
              <a:xfrm>
                <a:off x="3269" y="1695"/>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3" name="Rectangle 167"/>
              <p:cNvSpPr>
                <a:spLocks noChangeArrowheads="1"/>
              </p:cNvSpPr>
              <p:nvPr/>
            </p:nvSpPr>
            <p:spPr bwMode="auto">
              <a:xfrm>
                <a:off x="3287" y="170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4" name="Rectangle 168"/>
              <p:cNvSpPr>
                <a:spLocks noChangeArrowheads="1"/>
              </p:cNvSpPr>
              <p:nvPr/>
            </p:nvSpPr>
            <p:spPr bwMode="auto">
              <a:xfrm>
                <a:off x="3281" y="170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5" name="Rectangle 169"/>
              <p:cNvSpPr>
                <a:spLocks noChangeArrowheads="1"/>
              </p:cNvSpPr>
              <p:nvPr/>
            </p:nvSpPr>
            <p:spPr bwMode="auto">
              <a:xfrm>
                <a:off x="3323"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6" name="Rectangle 170"/>
              <p:cNvSpPr>
                <a:spLocks noChangeArrowheads="1"/>
              </p:cNvSpPr>
              <p:nvPr/>
            </p:nvSpPr>
            <p:spPr bwMode="auto">
              <a:xfrm>
                <a:off x="3275" y="173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7" name="Rectangle 171"/>
              <p:cNvSpPr>
                <a:spLocks noChangeArrowheads="1"/>
              </p:cNvSpPr>
              <p:nvPr/>
            </p:nvSpPr>
            <p:spPr bwMode="auto">
              <a:xfrm>
                <a:off x="335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8" name="Rectangle 172"/>
              <p:cNvSpPr>
                <a:spLocks noChangeArrowheads="1"/>
              </p:cNvSpPr>
              <p:nvPr/>
            </p:nvSpPr>
            <p:spPr bwMode="auto">
              <a:xfrm>
                <a:off x="3305" y="167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89" name="Rectangle 173"/>
              <p:cNvSpPr>
                <a:spLocks noChangeArrowheads="1"/>
              </p:cNvSpPr>
              <p:nvPr/>
            </p:nvSpPr>
            <p:spPr bwMode="auto">
              <a:xfrm>
                <a:off x="3293" y="1695"/>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0" name="Rectangle 174"/>
              <p:cNvSpPr>
                <a:spLocks noChangeArrowheads="1"/>
              </p:cNvSpPr>
              <p:nvPr/>
            </p:nvSpPr>
            <p:spPr bwMode="auto">
              <a:xfrm>
                <a:off x="3485"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1" name="Rectangle 175"/>
              <p:cNvSpPr>
                <a:spLocks noChangeArrowheads="1"/>
              </p:cNvSpPr>
              <p:nvPr/>
            </p:nvSpPr>
            <p:spPr bwMode="auto">
              <a:xfrm>
                <a:off x="3449"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2" name="Rectangle 176"/>
              <p:cNvSpPr>
                <a:spLocks noChangeArrowheads="1"/>
              </p:cNvSpPr>
              <p:nvPr/>
            </p:nvSpPr>
            <p:spPr bwMode="auto">
              <a:xfrm>
                <a:off x="3395"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3" name="Rectangle 177"/>
              <p:cNvSpPr>
                <a:spLocks noChangeArrowheads="1"/>
              </p:cNvSpPr>
              <p:nvPr/>
            </p:nvSpPr>
            <p:spPr bwMode="auto">
              <a:xfrm>
                <a:off x="3407" y="165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4" name="Rectangle 178"/>
              <p:cNvSpPr>
                <a:spLocks noChangeArrowheads="1"/>
              </p:cNvSpPr>
              <p:nvPr/>
            </p:nvSpPr>
            <p:spPr bwMode="auto">
              <a:xfrm>
                <a:off x="3245"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5" name="Rectangle 179"/>
              <p:cNvSpPr>
                <a:spLocks noChangeArrowheads="1"/>
              </p:cNvSpPr>
              <p:nvPr/>
            </p:nvSpPr>
            <p:spPr bwMode="auto">
              <a:xfrm>
                <a:off x="3509" y="165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6" name="Rectangle 180"/>
              <p:cNvSpPr>
                <a:spLocks noChangeArrowheads="1"/>
              </p:cNvSpPr>
              <p:nvPr/>
            </p:nvSpPr>
            <p:spPr bwMode="auto">
              <a:xfrm>
                <a:off x="3239"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7" name="Rectangle 181"/>
              <p:cNvSpPr>
                <a:spLocks noChangeArrowheads="1"/>
              </p:cNvSpPr>
              <p:nvPr/>
            </p:nvSpPr>
            <p:spPr bwMode="auto">
              <a:xfrm>
                <a:off x="3443"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8" name="Rectangle 182"/>
              <p:cNvSpPr>
                <a:spLocks noChangeArrowheads="1"/>
              </p:cNvSpPr>
              <p:nvPr/>
            </p:nvSpPr>
            <p:spPr bwMode="auto">
              <a:xfrm>
                <a:off x="3245"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799" name="Rectangle 183"/>
              <p:cNvSpPr>
                <a:spLocks noChangeArrowheads="1"/>
              </p:cNvSpPr>
              <p:nvPr/>
            </p:nvSpPr>
            <p:spPr bwMode="auto">
              <a:xfrm>
                <a:off x="3371"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0" name="Rectangle 184"/>
              <p:cNvSpPr>
                <a:spLocks noChangeArrowheads="1"/>
              </p:cNvSpPr>
              <p:nvPr/>
            </p:nvSpPr>
            <p:spPr bwMode="auto">
              <a:xfrm>
                <a:off x="3353"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1" name="Rectangle 185"/>
              <p:cNvSpPr>
                <a:spLocks noChangeArrowheads="1"/>
              </p:cNvSpPr>
              <p:nvPr/>
            </p:nvSpPr>
            <p:spPr bwMode="auto">
              <a:xfrm>
                <a:off x="3377"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2" name="Rectangle 186"/>
              <p:cNvSpPr>
                <a:spLocks noChangeArrowheads="1"/>
              </p:cNvSpPr>
              <p:nvPr/>
            </p:nvSpPr>
            <p:spPr bwMode="auto">
              <a:xfrm>
                <a:off x="3335"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3" name="Rectangle 187"/>
              <p:cNvSpPr>
                <a:spLocks noChangeArrowheads="1"/>
              </p:cNvSpPr>
              <p:nvPr/>
            </p:nvSpPr>
            <p:spPr bwMode="auto">
              <a:xfrm>
                <a:off x="3383"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4" name="Rectangle 188"/>
              <p:cNvSpPr>
                <a:spLocks noChangeArrowheads="1"/>
              </p:cNvSpPr>
              <p:nvPr/>
            </p:nvSpPr>
            <p:spPr bwMode="auto">
              <a:xfrm>
                <a:off x="3455"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5" name="Rectangle 189"/>
              <p:cNvSpPr>
                <a:spLocks noChangeArrowheads="1"/>
              </p:cNvSpPr>
              <p:nvPr/>
            </p:nvSpPr>
            <p:spPr bwMode="auto">
              <a:xfrm>
                <a:off x="3503"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6" name="Rectangle 190"/>
              <p:cNvSpPr>
                <a:spLocks noChangeArrowheads="1"/>
              </p:cNvSpPr>
              <p:nvPr/>
            </p:nvSpPr>
            <p:spPr bwMode="auto">
              <a:xfrm>
                <a:off x="3311" y="175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7" name="Rectangle 191"/>
              <p:cNvSpPr>
                <a:spLocks noChangeArrowheads="1"/>
              </p:cNvSpPr>
              <p:nvPr/>
            </p:nvSpPr>
            <p:spPr bwMode="auto">
              <a:xfrm>
                <a:off x="3383"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8" name="Rectangle 192"/>
              <p:cNvSpPr>
                <a:spLocks noChangeArrowheads="1"/>
              </p:cNvSpPr>
              <p:nvPr/>
            </p:nvSpPr>
            <p:spPr bwMode="auto">
              <a:xfrm>
                <a:off x="3395"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09" name="Rectangle 193"/>
              <p:cNvSpPr>
                <a:spLocks noChangeArrowheads="1"/>
              </p:cNvSpPr>
              <p:nvPr/>
            </p:nvSpPr>
            <p:spPr bwMode="auto">
              <a:xfrm>
                <a:off x="3383"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0" name="Rectangle 194"/>
              <p:cNvSpPr>
                <a:spLocks noChangeArrowheads="1"/>
              </p:cNvSpPr>
              <p:nvPr/>
            </p:nvSpPr>
            <p:spPr bwMode="auto">
              <a:xfrm>
                <a:off x="3425"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1" name="Rectangle 195"/>
              <p:cNvSpPr>
                <a:spLocks noChangeArrowheads="1"/>
              </p:cNvSpPr>
              <p:nvPr/>
            </p:nvSpPr>
            <p:spPr bwMode="auto">
              <a:xfrm>
                <a:off x="3419"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2" name="Rectangle 196"/>
              <p:cNvSpPr>
                <a:spLocks noChangeArrowheads="1"/>
              </p:cNvSpPr>
              <p:nvPr/>
            </p:nvSpPr>
            <p:spPr bwMode="auto">
              <a:xfrm>
                <a:off x="3419"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3" name="Rectangle 197"/>
              <p:cNvSpPr>
                <a:spLocks noChangeArrowheads="1"/>
              </p:cNvSpPr>
              <p:nvPr/>
            </p:nvSpPr>
            <p:spPr bwMode="auto">
              <a:xfrm>
                <a:off x="3419"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4" name="Rectangle 198"/>
              <p:cNvSpPr>
                <a:spLocks noChangeArrowheads="1"/>
              </p:cNvSpPr>
              <p:nvPr/>
            </p:nvSpPr>
            <p:spPr bwMode="auto">
              <a:xfrm>
                <a:off x="3413"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5" name="Rectangle 199"/>
              <p:cNvSpPr>
                <a:spLocks noChangeArrowheads="1"/>
              </p:cNvSpPr>
              <p:nvPr/>
            </p:nvSpPr>
            <p:spPr bwMode="auto">
              <a:xfrm>
                <a:off x="3437"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6" name="Rectangle 200"/>
              <p:cNvSpPr>
                <a:spLocks noChangeArrowheads="1"/>
              </p:cNvSpPr>
              <p:nvPr/>
            </p:nvSpPr>
            <p:spPr bwMode="auto">
              <a:xfrm>
                <a:off x="3437"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7" name="Rectangle 201"/>
              <p:cNvSpPr>
                <a:spLocks noChangeArrowheads="1"/>
              </p:cNvSpPr>
              <p:nvPr/>
            </p:nvSpPr>
            <p:spPr bwMode="auto">
              <a:xfrm>
                <a:off x="3419"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8" name="Rectangle 202"/>
              <p:cNvSpPr>
                <a:spLocks noChangeArrowheads="1"/>
              </p:cNvSpPr>
              <p:nvPr/>
            </p:nvSpPr>
            <p:spPr bwMode="auto">
              <a:xfrm>
                <a:off x="3413" y="167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19" name="Rectangle 203"/>
              <p:cNvSpPr>
                <a:spLocks noChangeArrowheads="1"/>
              </p:cNvSpPr>
              <p:nvPr/>
            </p:nvSpPr>
            <p:spPr bwMode="auto">
              <a:xfrm>
                <a:off x="3443"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0" name="Rectangle 204"/>
              <p:cNvSpPr>
                <a:spLocks noChangeArrowheads="1"/>
              </p:cNvSpPr>
              <p:nvPr/>
            </p:nvSpPr>
            <p:spPr bwMode="auto">
              <a:xfrm>
                <a:off x="3437"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1" name="Rectangle 205"/>
              <p:cNvSpPr>
                <a:spLocks noChangeArrowheads="1"/>
              </p:cNvSpPr>
              <p:nvPr/>
            </p:nvSpPr>
            <p:spPr bwMode="auto">
              <a:xfrm>
                <a:off x="3449"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2" name="Rectangle 206"/>
              <p:cNvSpPr>
                <a:spLocks noChangeArrowheads="1"/>
              </p:cNvSpPr>
              <p:nvPr/>
            </p:nvSpPr>
            <p:spPr bwMode="auto">
              <a:xfrm>
                <a:off x="3425"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3" name="Rectangle 207"/>
              <p:cNvSpPr>
                <a:spLocks noChangeArrowheads="1"/>
              </p:cNvSpPr>
              <p:nvPr/>
            </p:nvSpPr>
            <p:spPr bwMode="auto">
              <a:xfrm>
                <a:off x="3437"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4" name="Rectangle 208"/>
              <p:cNvSpPr>
                <a:spLocks noChangeArrowheads="1"/>
              </p:cNvSpPr>
              <p:nvPr/>
            </p:nvSpPr>
            <p:spPr bwMode="auto">
              <a:xfrm>
                <a:off x="3413"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5" name="Rectangle 209"/>
              <p:cNvSpPr>
                <a:spLocks noChangeArrowheads="1"/>
              </p:cNvSpPr>
              <p:nvPr/>
            </p:nvSpPr>
            <p:spPr bwMode="auto">
              <a:xfrm>
                <a:off x="3365" y="1641"/>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6" name="Rectangle 210"/>
              <p:cNvSpPr>
                <a:spLocks noChangeArrowheads="1"/>
              </p:cNvSpPr>
              <p:nvPr/>
            </p:nvSpPr>
            <p:spPr bwMode="auto">
              <a:xfrm>
                <a:off x="3443"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7" name="Rectangle 211"/>
              <p:cNvSpPr>
                <a:spLocks noChangeArrowheads="1"/>
              </p:cNvSpPr>
              <p:nvPr/>
            </p:nvSpPr>
            <p:spPr bwMode="auto">
              <a:xfrm>
                <a:off x="3467"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8" name="Rectangle 212"/>
              <p:cNvSpPr>
                <a:spLocks noChangeArrowheads="1"/>
              </p:cNvSpPr>
              <p:nvPr/>
            </p:nvSpPr>
            <p:spPr bwMode="auto">
              <a:xfrm>
                <a:off x="3467"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29" name="Rectangle 213"/>
              <p:cNvSpPr>
                <a:spLocks noChangeArrowheads="1"/>
              </p:cNvSpPr>
              <p:nvPr/>
            </p:nvSpPr>
            <p:spPr bwMode="auto">
              <a:xfrm>
                <a:off x="3461"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0" name="Rectangle 214"/>
              <p:cNvSpPr>
                <a:spLocks noChangeArrowheads="1"/>
              </p:cNvSpPr>
              <p:nvPr/>
            </p:nvSpPr>
            <p:spPr bwMode="auto">
              <a:xfrm>
                <a:off x="3461"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1" name="Rectangle 215"/>
              <p:cNvSpPr>
                <a:spLocks noChangeArrowheads="1"/>
              </p:cNvSpPr>
              <p:nvPr/>
            </p:nvSpPr>
            <p:spPr bwMode="auto">
              <a:xfrm>
                <a:off x="3491"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2" name="Rectangle 216"/>
              <p:cNvSpPr>
                <a:spLocks noChangeArrowheads="1"/>
              </p:cNvSpPr>
              <p:nvPr/>
            </p:nvSpPr>
            <p:spPr bwMode="auto">
              <a:xfrm>
                <a:off x="3515"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3" name="Rectangle 217"/>
              <p:cNvSpPr>
                <a:spLocks noChangeArrowheads="1"/>
              </p:cNvSpPr>
              <p:nvPr/>
            </p:nvSpPr>
            <p:spPr bwMode="auto">
              <a:xfrm>
                <a:off x="3467"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4" name="Rectangle 218"/>
              <p:cNvSpPr>
                <a:spLocks noChangeArrowheads="1"/>
              </p:cNvSpPr>
              <p:nvPr/>
            </p:nvSpPr>
            <p:spPr bwMode="auto">
              <a:xfrm>
                <a:off x="3431"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5" name="Rectangle 219"/>
              <p:cNvSpPr>
                <a:spLocks noChangeArrowheads="1"/>
              </p:cNvSpPr>
              <p:nvPr/>
            </p:nvSpPr>
            <p:spPr bwMode="auto">
              <a:xfrm>
                <a:off x="3455"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6" name="Rectangle 220"/>
              <p:cNvSpPr>
                <a:spLocks noChangeArrowheads="1"/>
              </p:cNvSpPr>
              <p:nvPr/>
            </p:nvSpPr>
            <p:spPr bwMode="auto">
              <a:xfrm>
                <a:off x="3413"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7" name="Rectangle 221"/>
              <p:cNvSpPr>
                <a:spLocks noChangeArrowheads="1"/>
              </p:cNvSpPr>
              <p:nvPr/>
            </p:nvSpPr>
            <p:spPr bwMode="auto">
              <a:xfrm>
                <a:off x="3395"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8" name="Rectangle 222"/>
              <p:cNvSpPr>
                <a:spLocks noChangeArrowheads="1"/>
              </p:cNvSpPr>
              <p:nvPr/>
            </p:nvSpPr>
            <p:spPr bwMode="auto">
              <a:xfrm>
                <a:off x="3407"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39" name="Rectangle 223"/>
              <p:cNvSpPr>
                <a:spLocks noChangeArrowheads="1"/>
              </p:cNvSpPr>
              <p:nvPr/>
            </p:nvSpPr>
            <p:spPr bwMode="auto">
              <a:xfrm>
                <a:off x="341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0" name="Rectangle 224"/>
              <p:cNvSpPr>
                <a:spLocks noChangeArrowheads="1"/>
              </p:cNvSpPr>
              <p:nvPr/>
            </p:nvSpPr>
            <p:spPr bwMode="auto">
              <a:xfrm>
                <a:off x="3401"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1" name="Rectangle 225"/>
              <p:cNvSpPr>
                <a:spLocks noChangeArrowheads="1"/>
              </p:cNvSpPr>
              <p:nvPr/>
            </p:nvSpPr>
            <p:spPr bwMode="auto">
              <a:xfrm>
                <a:off x="3407"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2" name="Rectangle 226"/>
              <p:cNvSpPr>
                <a:spLocks noChangeArrowheads="1"/>
              </p:cNvSpPr>
              <p:nvPr/>
            </p:nvSpPr>
            <p:spPr bwMode="auto">
              <a:xfrm>
                <a:off x="3419"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3" name="Rectangle 227"/>
              <p:cNvSpPr>
                <a:spLocks noChangeArrowheads="1"/>
              </p:cNvSpPr>
              <p:nvPr/>
            </p:nvSpPr>
            <p:spPr bwMode="auto">
              <a:xfrm>
                <a:off x="3395"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4" name="Rectangle 228"/>
              <p:cNvSpPr>
                <a:spLocks noChangeArrowheads="1"/>
              </p:cNvSpPr>
              <p:nvPr/>
            </p:nvSpPr>
            <p:spPr bwMode="auto">
              <a:xfrm>
                <a:off x="3401" y="175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5" name="Rectangle 229"/>
              <p:cNvSpPr>
                <a:spLocks noChangeArrowheads="1"/>
              </p:cNvSpPr>
              <p:nvPr/>
            </p:nvSpPr>
            <p:spPr bwMode="auto">
              <a:xfrm>
                <a:off x="3425"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6" name="Rectangle 230"/>
              <p:cNvSpPr>
                <a:spLocks noChangeArrowheads="1"/>
              </p:cNvSpPr>
              <p:nvPr/>
            </p:nvSpPr>
            <p:spPr bwMode="auto">
              <a:xfrm>
                <a:off x="3353"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7" name="Rectangle 231"/>
              <p:cNvSpPr>
                <a:spLocks noChangeArrowheads="1"/>
              </p:cNvSpPr>
              <p:nvPr/>
            </p:nvSpPr>
            <p:spPr bwMode="auto">
              <a:xfrm>
                <a:off x="3413"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8" name="Rectangle 232"/>
              <p:cNvSpPr>
                <a:spLocks noChangeArrowheads="1"/>
              </p:cNvSpPr>
              <p:nvPr/>
            </p:nvSpPr>
            <p:spPr bwMode="auto">
              <a:xfrm>
                <a:off x="3293" y="176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49" name="Rectangle 233"/>
              <p:cNvSpPr>
                <a:spLocks noChangeArrowheads="1"/>
              </p:cNvSpPr>
              <p:nvPr/>
            </p:nvSpPr>
            <p:spPr bwMode="auto">
              <a:xfrm>
                <a:off x="3365"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0" name="Rectangle 234"/>
              <p:cNvSpPr>
                <a:spLocks noChangeArrowheads="1"/>
              </p:cNvSpPr>
              <p:nvPr/>
            </p:nvSpPr>
            <p:spPr bwMode="auto">
              <a:xfrm>
                <a:off x="3407"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1" name="Rectangle 235"/>
              <p:cNvSpPr>
                <a:spLocks noChangeArrowheads="1"/>
              </p:cNvSpPr>
              <p:nvPr/>
            </p:nvSpPr>
            <p:spPr bwMode="auto">
              <a:xfrm>
                <a:off x="3371" y="175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2" name="Rectangle 236"/>
              <p:cNvSpPr>
                <a:spLocks noChangeArrowheads="1"/>
              </p:cNvSpPr>
              <p:nvPr/>
            </p:nvSpPr>
            <p:spPr bwMode="auto">
              <a:xfrm>
                <a:off x="3395"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3" name="Rectangle 237"/>
              <p:cNvSpPr>
                <a:spLocks noChangeArrowheads="1"/>
              </p:cNvSpPr>
              <p:nvPr/>
            </p:nvSpPr>
            <p:spPr bwMode="auto">
              <a:xfrm>
                <a:off x="3311" y="178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4" name="Rectangle 238"/>
              <p:cNvSpPr>
                <a:spLocks noChangeArrowheads="1"/>
              </p:cNvSpPr>
              <p:nvPr/>
            </p:nvSpPr>
            <p:spPr bwMode="auto">
              <a:xfrm>
                <a:off x="3335"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5" name="Rectangle 239"/>
              <p:cNvSpPr>
                <a:spLocks noChangeArrowheads="1"/>
              </p:cNvSpPr>
              <p:nvPr/>
            </p:nvSpPr>
            <p:spPr bwMode="auto">
              <a:xfrm>
                <a:off x="3305" y="179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6" name="Rectangle 240"/>
              <p:cNvSpPr>
                <a:spLocks noChangeArrowheads="1"/>
              </p:cNvSpPr>
              <p:nvPr/>
            </p:nvSpPr>
            <p:spPr bwMode="auto">
              <a:xfrm>
                <a:off x="3269" y="1809"/>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7" name="Rectangle 241"/>
              <p:cNvSpPr>
                <a:spLocks noChangeArrowheads="1"/>
              </p:cNvSpPr>
              <p:nvPr/>
            </p:nvSpPr>
            <p:spPr bwMode="auto">
              <a:xfrm>
                <a:off x="3305" y="177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8" name="Rectangle 242"/>
              <p:cNvSpPr>
                <a:spLocks noChangeArrowheads="1"/>
              </p:cNvSpPr>
              <p:nvPr/>
            </p:nvSpPr>
            <p:spPr bwMode="auto">
              <a:xfrm>
                <a:off x="3317" y="179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59" name="Rectangle 243"/>
              <p:cNvSpPr>
                <a:spLocks noChangeArrowheads="1"/>
              </p:cNvSpPr>
              <p:nvPr/>
            </p:nvSpPr>
            <p:spPr bwMode="auto">
              <a:xfrm>
                <a:off x="3305" y="179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0" name="Rectangle 244"/>
              <p:cNvSpPr>
                <a:spLocks noChangeArrowheads="1"/>
              </p:cNvSpPr>
              <p:nvPr/>
            </p:nvSpPr>
            <p:spPr bwMode="auto">
              <a:xfrm>
                <a:off x="3239" y="181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1" name="Rectangle 245"/>
              <p:cNvSpPr>
                <a:spLocks noChangeArrowheads="1"/>
              </p:cNvSpPr>
              <p:nvPr/>
            </p:nvSpPr>
            <p:spPr bwMode="auto">
              <a:xfrm>
                <a:off x="3287" y="1779"/>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grpSp>
        <p:grpSp>
          <p:nvGrpSpPr>
            <p:cNvPr id="135236" name="Group 246"/>
            <p:cNvGrpSpPr>
              <a:grpSpLocks/>
            </p:cNvGrpSpPr>
            <p:nvPr/>
          </p:nvGrpSpPr>
          <p:grpSpPr bwMode="auto">
            <a:xfrm>
              <a:off x="3065" y="1581"/>
              <a:ext cx="744" cy="282"/>
              <a:chOff x="3065" y="1581"/>
              <a:chExt cx="744" cy="282"/>
            </a:xfrm>
          </p:grpSpPr>
          <p:sp>
            <p:nvSpPr>
              <p:cNvPr id="1135863" name="Rectangle 247"/>
              <p:cNvSpPr>
                <a:spLocks noChangeArrowheads="1"/>
              </p:cNvSpPr>
              <p:nvPr/>
            </p:nvSpPr>
            <p:spPr bwMode="auto">
              <a:xfrm>
                <a:off x="3281" y="179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4" name="Rectangle 248"/>
              <p:cNvSpPr>
                <a:spLocks noChangeArrowheads="1"/>
              </p:cNvSpPr>
              <p:nvPr/>
            </p:nvSpPr>
            <p:spPr bwMode="auto">
              <a:xfrm>
                <a:off x="3245"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5" name="Rectangle 249"/>
              <p:cNvSpPr>
                <a:spLocks noChangeArrowheads="1"/>
              </p:cNvSpPr>
              <p:nvPr/>
            </p:nvSpPr>
            <p:spPr bwMode="auto">
              <a:xfrm>
                <a:off x="3251"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6" name="Rectangle 250"/>
              <p:cNvSpPr>
                <a:spLocks noChangeArrowheads="1"/>
              </p:cNvSpPr>
              <p:nvPr/>
            </p:nvSpPr>
            <p:spPr bwMode="auto">
              <a:xfrm>
                <a:off x="3251" y="176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7" name="Rectangle 251"/>
              <p:cNvSpPr>
                <a:spLocks noChangeArrowheads="1"/>
              </p:cNvSpPr>
              <p:nvPr/>
            </p:nvSpPr>
            <p:spPr bwMode="auto">
              <a:xfrm>
                <a:off x="3251"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8" name="Rectangle 252"/>
              <p:cNvSpPr>
                <a:spLocks noChangeArrowheads="1"/>
              </p:cNvSpPr>
              <p:nvPr/>
            </p:nvSpPr>
            <p:spPr bwMode="auto">
              <a:xfrm>
                <a:off x="3257"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69" name="Rectangle 253"/>
              <p:cNvSpPr>
                <a:spLocks noChangeArrowheads="1"/>
              </p:cNvSpPr>
              <p:nvPr/>
            </p:nvSpPr>
            <p:spPr bwMode="auto">
              <a:xfrm>
                <a:off x="3251" y="177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0" name="Rectangle 254"/>
              <p:cNvSpPr>
                <a:spLocks noChangeArrowheads="1"/>
              </p:cNvSpPr>
              <p:nvPr/>
            </p:nvSpPr>
            <p:spPr bwMode="auto">
              <a:xfrm>
                <a:off x="3311"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1" name="Rectangle 255"/>
              <p:cNvSpPr>
                <a:spLocks noChangeArrowheads="1"/>
              </p:cNvSpPr>
              <p:nvPr/>
            </p:nvSpPr>
            <p:spPr bwMode="auto">
              <a:xfrm>
                <a:off x="3401"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2" name="Rectangle 256"/>
              <p:cNvSpPr>
                <a:spLocks noChangeArrowheads="1"/>
              </p:cNvSpPr>
              <p:nvPr/>
            </p:nvSpPr>
            <p:spPr bwMode="auto">
              <a:xfrm>
                <a:off x="3173" y="182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3" name="Rectangle 257"/>
              <p:cNvSpPr>
                <a:spLocks noChangeArrowheads="1"/>
              </p:cNvSpPr>
              <p:nvPr/>
            </p:nvSpPr>
            <p:spPr bwMode="auto">
              <a:xfrm>
                <a:off x="3347"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4" name="Rectangle 258"/>
              <p:cNvSpPr>
                <a:spLocks noChangeArrowheads="1"/>
              </p:cNvSpPr>
              <p:nvPr/>
            </p:nvSpPr>
            <p:spPr bwMode="auto">
              <a:xfrm>
                <a:off x="3521"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5" name="Rectangle 259"/>
              <p:cNvSpPr>
                <a:spLocks noChangeArrowheads="1"/>
              </p:cNvSpPr>
              <p:nvPr/>
            </p:nvSpPr>
            <p:spPr bwMode="auto">
              <a:xfrm>
                <a:off x="3533"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6" name="Rectangle 260"/>
              <p:cNvSpPr>
                <a:spLocks noChangeArrowheads="1"/>
              </p:cNvSpPr>
              <p:nvPr/>
            </p:nvSpPr>
            <p:spPr bwMode="auto">
              <a:xfrm>
                <a:off x="3557"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7" name="Rectangle 261"/>
              <p:cNvSpPr>
                <a:spLocks noChangeArrowheads="1"/>
              </p:cNvSpPr>
              <p:nvPr/>
            </p:nvSpPr>
            <p:spPr bwMode="auto">
              <a:xfrm>
                <a:off x="3407"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8" name="Rectangle 262"/>
              <p:cNvSpPr>
                <a:spLocks noChangeArrowheads="1"/>
              </p:cNvSpPr>
              <p:nvPr/>
            </p:nvSpPr>
            <p:spPr bwMode="auto">
              <a:xfrm>
                <a:off x="3425"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79" name="Rectangle 263"/>
              <p:cNvSpPr>
                <a:spLocks noChangeArrowheads="1"/>
              </p:cNvSpPr>
              <p:nvPr/>
            </p:nvSpPr>
            <p:spPr bwMode="auto">
              <a:xfrm>
                <a:off x="3425"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0" name="Rectangle 264"/>
              <p:cNvSpPr>
                <a:spLocks noChangeArrowheads="1"/>
              </p:cNvSpPr>
              <p:nvPr/>
            </p:nvSpPr>
            <p:spPr bwMode="auto">
              <a:xfrm>
                <a:off x="3449" y="166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1" name="Rectangle 265"/>
              <p:cNvSpPr>
                <a:spLocks noChangeArrowheads="1"/>
              </p:cNvSpPr>
              <p:nvPr/>
            </p:nvSpPr>
            <p:spPr bwMode="auto">
              <a:xfrm>
                <a:off x="3407"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2" name="Rectangle 266"/>
              <p:cNvSpPr>
                <a:spLocks noChangeArrowheads="1"/>
              </p:cNvSpPr>
              <p:nvPr/>
            </p:nvSpPr>
            <p:spPr bwMode="auto">
              <a:xfrm>
                <a:off x="3503" y="167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3" name="Rectangle 267"/>
              <p:cNvSpPr>
                <a:spLocks noChangeArrowheads="1"/>
              </p:cNvSpPr>
              <p:nvPr/>
            </p:nvSpPr>
            <p:spPr bwMode="auto">
              <a:xfrm>
                <a:off x="3509" y="165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4" name="Rectangle 268"/>
              <p:cNvSpPr>
                <a:spLocks noChangeArrowheads="1"/>
              </p:cNvSpPr>
              <p:nvPr/>
            </p:nvSpPr>
            <p:spPr bwMode="auto">
              <a:xfrm>
                <a:off x="3533" y="165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5" name="Rectangle 269"/>
              <p:cNvSpPr>
                <a:spLocks noChangeArrowheads="1"/>
              </p:cNvSpPr>
              <p:nvPr/>
            </p:nvSpPr>
            <p:spPr bwMode="auto">
              <a:xfrm>
                <a:off x="3557"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6" name="Rectangle 270"/>
              <p:cNvSpPr>
                <a:spLocks noChangeArrowheads="1"/>
              </p:cNvSpPr>
              <p:nvPr/>
            </p:nvSpPr>
            <p:spPr bwMode="auto">
              <a:xfrm>
                <a:off x="3497" y="165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7" name="Rectangle 271"/>
              <p:cNvSpPr>
                <a:spLocks noChangeArrowheads="1"/>
              </p:cNvSpPr>
              <p:nvPr/>
            </p:nvSpPr>
            <p:spPr bwMode="auto">
              <a:xfrm>
                <a:off x="3323"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8" name="Rectangle 272"/>
              <p:cNvSpPr>
                <a:spLocks noChangeArrowheads="1"/>
              </p:cNvSpPr>
              <p:nvPr/>
            </p:nvSpPr>
            <p:spPr bwMode="auto">
              <a:xfrm>
                <a:off x="3515"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89" name="Rectangle 273"/>
              <p:cNvSpPr>
                <a:spLocks noChangeArrowheads="1"/>
              </p:cNvSpPr>
              <p:nvPr/>
            </p:nvSpPr>
            <p:spPr bwMode="auto">
              <a:xfrm>
                <a:off x="3539"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0" name="Rectangle 274"/>
              <p:cNvSpPr>
                <a:spLocks noChangeArrowheads="1"/>
              </p:cNvSpPr>
              <p:nvPr/>
            </p:nvSpPr>
            <p:spPr bwMode="auto">
              <a:xfrm>
                <a:off x="3413"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1" name="Rectangle 275"/>
              <p:cNvSpPr>
                <a:spLocks noChangeArrowheads="1"/>
              </p:cNvSpPr>
              <p:nvPr/>
            </p:nvSpPr>
            <p:spPr bwMode="auto">
              <a:xfrm>
                <a:off x="3503" y="165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2" name="Rectangle 276"/>
              <p:cNvSpPr>
                <a:spLocks noChangeArrowheads="1"/>
              </p:cNvSpPr>
              <p:nvPr/>
            </p:nvSpPr>
            <p:spPr bwMode="auto">
              <a:xfrm>
                <a:off x="3527" y="1641"/>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3" name="Rectangle 277"/>
              <p:cNvSpPr>
                <a:spLocks noChangeArrowheads="1"/>
              </p:cNvSpPr>
              <p:nvPr/>
            </p:nvSpPr>
            <p:spPr bwMode="auto">
              <a:xfrm>
                <a:off x="3497"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4" name="Rectangle 278"/>
              <p:cNvSpPr>
                <a:spLocks noChangeArrowheads="1"/>
              </p:cNvSpPr>
              <p:nvPr/>
            </p:nvSpPr>
            <p:spPr bwMode="auto">
              <a:xfrm>
                <a:off x="3515" y="166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5" name="Rectangle 279"/>
              <p:cNvSpPr>
                <a:spLocks noChangeArrowheads="1"/>
              </p:cNvSpPr>
              <p:nvPr/>
            </p:nvSpPr>
            <p:spPr bwMode="auto">
              <a:xfrm>
                <a:off x="3515" y="166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6" name="Rectangle 280"/>
              <p:cNvSpPr>
                <a:spLocks noChangeArrowheads="1"/>
              </p:cNvSpPr>
              <p:nvPr/>
            </p:nvSpPr>
            <p:spPr bwMode="auto">
              <a:xfrm>
                <a:off x="3515"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7" name="Rectangle 281"/>
              <p:cNvSpPr>
                <a:spLocks noChangeArrowheads="1"/>
              </p:cNvSpPr>
              <p:nvPr/>
            </p:nvSpPr>
            <p:spPr bwMode="auto">
              <a:xfrm>
                <a:off x="3467"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8" name="Rectangle 282"/>
              <p:cNvSpPr>
                <a:spLocks noChangeArrowheads="1"/>
              </p:cNvSpPr>
              <p:nvPr/>
            </p:nvSpPr>
            <p:spPr bwMode="auto">
              <a:xfrm>
                <a:off x="3395"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899" name="Rectangle 283"/>
              <p:cNvSpPr>
                <a:spLocks noChangeArrowheads="1"/>
              </p:cNvSpPr>
              <p:nvPr/>
            </p:nvSpPr>
            <p:spPr bwMode="auto">
              <a:xfrm>
                <a:off x="3419"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0" name="Rectangle 284"/>
              <p:cNvSpPr>
                <a:spLocks noChangeArrowheads="1"/>
              </p:cNvSpPr>
              <p:nvPr/>
            </p:nvSpPr>
            <p:spPr bwMode="auto">
              <a:xfrm>
                <a:off x="3413"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1" name="Rectangle 285"/>
              <p:cNvSpPr>
                <a:spLocks noChangeArrowheads="1"/>
              </p:cNvSpPr>
              <p:nvPr/>
            </p:nvSpPr>
            <p:spPr bwMode="auto">
              <a:xfrm>
                <a:off x="3077"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2" name="Rectangle 286"/>
              <p:cNvSpPr>
                <a:spLocks noChangeArrowheads="1"/>
              </p:cNvSpPr>
              <p:nvPr/>
            </p:nvSpPr>
            <p:spPr bwMode="auto">
              <a:xfrm>
                <a:off x="3779" y="158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3" name="Rectangle 287"/>
              <p:cNvSpPr>
                <a:spLocks noChangeArrowheads="1"/>
              </p:cNvSpPr>
              <p:nvPr/>
            </p:nvSpPr>
            <p:spPr bwMode="auto">
              <a:xfrm>
                <a:off x="3353"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4" name="Rectangle 288"/>
              <p:cNvSpPr>
                <a:spLocks noChangeArrowheads="1"/>
              </p:cNvSpPr>
              <p:nvPr/>
            </p:nvSpPr>
            <p:spPr bwMode="auto">
              <a:xfrm>
                <a:off x="3353" y="177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5" name="Rectangle 289"/>
              <p:cNvSpPr>
                <a:spLocks noChangeArrowheads="1"/>
              </p:cNvSpPr>
              <p:nvPr/>
            </p:nvSpPr>
            <p:spPr bwMode="auto">
              <a:xfrm>
                <a:off x="3281" y="1767"/>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6" name="Rectangle 290"/>
              <p:cNvSpPr>
                <a:spLocks noChangeArrowheads="1"/>
              </p:cNvSpPr>
              <p:nvPr/>
            </p:nvSpPr>
            <p:spPr bwMode="auto">
              <a:xfrm>
                <a:off x="3317" y="175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7" name="Rectangle 291"/>
              <p:cNvSpPr>
                <a:spLocks noChangeArrowheads="1"/>
              </p:cNvSpPr>
              <p:nvPr/>
            </p:nvSpPr>
            <p:spPr bwMode="auto">
              <a:xfrm>
                <a:off x="3359"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8" name="Rectangle 292"/>
              <p:cNvSpPr>
                <a:spLocks noChangeArrowheads="1"/>
              </p:cNvSpPr>
              <p:nvPr/>
            </p:nvSpPr>
            <p:spPr bwMode="auto">
              <a:xfrm>
                <a:off x="3329" y="177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09" name="Rectangle 293"/>
              <p:cNvSpPr>
                <a:spLocks noChangeArrowheads="1"/>
              </p:cNvSpPr>
              <p:nvPr/>
            </p:nvSpPr>
            <p:spPr bwMode="auto">
              <a:xfrm>
                <a:off x="3341"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0" name="Rectangle 294"/>
              <p:cNvSpPr>
                <a:spLocks noChangeArrowheads="1"/>
              </p:cNvSpPr>
              <p:nvPr/>
            </p:nvSpPr>
            <p:spPr bwMode="auto">
              <a:xfrm>
                <a:off x="3311" y="175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1" name="Rectangle 295"/>
              <p:cNvSpPr>
                <a:spLocks noChangeArrowheads="1"/>
              </p:cNvSpPr>
              <p:nvPr/>
            </p:nvSpPr>
            <p:spPr bwMode="auto">
              <a:xfrm>
                <a:off x="3425"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2" name="Rectangle 296"/>
              <p:cNvSpPr>
                <a:spLocks noChangeArrowheads="1"/>
              </p:cNvSpPr>
              <p:nvPr/>
            </p:nvSpPr>
            <p:spPr bwMode="auto">
              <a:xfrm>
                <a:off x="3365" y="176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3" name="Rectangle 297"/>
              <p:cNvSpPr>
                <a:spLocks noChangeArrowheads="1"/>
              </p:cNvSpPr>
              <p:nvPr/>
            </p:nvSpPr>
            <p:spPr bwMode="auto">
              <a:xfrm>
                <a:off x="3341"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4" name="Rectangle 298"/>
              <p:cNvSpPr>
                <a:spLocks noChangeArrowheads="1"/>
              </p:cNvSpPr>
              <p:nvPr/>
            </p:nvSpPr>
            <p:spPr bwMode="auto">
              <a:xfrm>
                <a:off x="3443"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5" name="Rectangle 299"/>
              <p:cNvSpPr>
                <a:spLocks noChangeArrowheads="1"/>
              </p:cNvSpPr>
              <p:nvPr/>
            </p:nvSpPr>
            <p:spPr bwMode="auto">
              <a:xfrm>
                <a:off x="3617"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6" name="Rectangle 300"/>
              <p:cNvSpPr>
                <a:spLocks noChangeArrowheads="1"/>
              </p:cNvSpPr>
              <p:nvPr/>
            </p:nvSpPr>
            <p:spPr bwMode="auto">
              <a:xfrm>
                <a:off x="3497"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7" name="Rectangle 301"/>
              <p:cNvSpPr>
                <a:spLocks noChangeArrowheads="1"/>
              </p:cNvSpPr>
              <p:nvPr/>
            </p:nvSpPr>
            <p:spPr bwMode="auto">
              <a:xfrm>
                <a:off x="350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8" name="Rectangle 302"/>
              <p:cNvSpPr>
                <a:spLocks noChangeArrowheads="1"/>
              </p:cNvSpPr>
              <p:nvPr/>
            </p:nvSpPr>
            <p:spPr bwMode="auto">
              <a:xfrm>
                <a:off x="3491"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19" name="Rectangle 303"/>
              <p:cNvSpPr>
                <a:spLocks noChangeArrowheads="1"/>
              </p:cNvSpPr>
              <p:nvPr/>
            </p:nvSpPr>
            <p:spPr bwMode="auto">
              <a:xfrm>
                <a:off x="3479"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0" name="Rectangle 304"/>
              <p:cNvSpPr>
                <a:spLocks noChangeArrowheads="1"/>
              </p:cNvSpPr>
              <p:nvPr/>
            </p:nvSpPr>
            <p:spPr bwMode="auto">
              <a:xfrm>
                <a:off x="3521"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1" name="Rectangle 305"/>
              <p:cNvSpPr>
                <a:spLocks noChangeArrowheads="1"/>
              </p:cNvSpPr>
              <p:nvPr/>
            </p:nvSpPr>
            <p:spPr bwMode="auto">
              <a:xfrm>
                <a:off x="3551"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2" name="Rectangle 306"/>
              <p:cNvSpPr>
                <a:spLocks noChangeArrowheads="1"/>
              </p:cNvSpPr>
              <p:nvPr/>
            </p:nvSpPr>
            <p:spPr bwMode="auto">
              <a:xfrm>
                <a:off x="3491"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3" name="Rectangle 307"/>
              <p:cNvSpPr>
                <a:spLocks noChangeArrowheads="1"/>
              </p:cNvSpPr>
              <p:nvPr/>
            </p:nvSpPr>
            <p:spPr bwMode="auto">
              <a:xfrm>
                <a:off x="3359"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4" name="Rectangle 308"/>
              <p:cNvSpPr>
                <a:spLocks noChangeArrowheads="1"/>
              </p:cNvSpPr>
              <p:nvPr/>
            </p:nvSpPr>
            <p:spPr bwMode="auto">
              <a:xfrm>
                <a:off x="3425"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5" name="Rectangle 309"/>
              <p:cNvSpPr>
                <a:spLocks noChangeArrowheads="1"/>
              </p:cNvSpPr>
              <p:nvPr/>
            </p:nvSpPr>
            <p:spPr bwMode="auto">
              <a:xfrm>
                <a:off x="3419" y="183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6" name="Rectangle 310"/>
              <p:cNvSpPr>
                <a:spLocks noChangeArrowheads="1"/>
              </p:cNvSpPr>
              <p:nvPr/>
            </p:nvSpPr>
            <p:spPr bwMode="auto">
              <a:xfrm>
                <a:off x="3341" y="181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7" name="Rectangle 311"/>
              <p:cNvSpPr>
                <a:spLocks noChangeArrowheads="1"/>
              </p:cNvSpPr>
              <p:nvPr/>
            </p:nvSpPr>
            <p:spPr bwMode="auto">
              <a:xfrm>
                <a:off x="3431"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8" name="Rectangle 312"/>
              <p:cNvSpPr>
                <a:spLocks noChangeArrowheads="1"/>
              </p:cNvSpPr>
              <p:nvPr/>
            </p:nvSpPr>
            <p:spPr bwMode="auto">
              <a:xfrm>
                <a:off x="3431" y="165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29" name="Rectangle 313"/>
              <p:cNvSpPr>
                <a:spLocks noChangeArrowheads="1"/>
              </p:cNvSpPr>
              <p:nvPr/>
            </p:nvSpPr>
            <p:spPr bwMode="auto">
              <a:xfrm>
                <a:off x="3473"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0" name="Rectangle 314"/>
              <p:cNvSpPr>
                <a:spLocks noChangeArrowheads="1"/>
              </p:cNvSpPr>
              <p:nvPr/>
            </p:nvSpPr>
            <p:spPr bwMode="auto">
              <a:xfrm>
                <a:off x="3467" y="177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1" name="Rectangle 315"/>
              <p:cNvSpPr>
                <a:spLocks noChangeArrowheads="1"/>
              </p:cNvSpPr>
              <p:nvPr/>
            </p:nvSpPr>
            <p:spPr bwMode="auto">
              <a:xfrm>
                <a:off x="3449"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2" name="Rectangle 316"/>
              <p:cNvSpPr>
                <a:spLocks noChangeArrowheads="1"/>
              </p:cNvSpPr>
              <p:nvPr/>
            </p:nvSpPr>
            <p:spPr bwMode="auto">
              <a:xfrm>
                <a:off x="3443"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3" name="Rectangle 317"/>
              <p:cNvSpPr>
                <a:spLocks noChangeArrowheads="1"/>
              </p:cNvSpPr>
              <p:nvPr/>
            </p:nvSpPr>
            <p:spPr bwMode="auto">
              <a:xfrm>
                <a:off x="3371"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4" name="Rectangle 318"/>
              <p:cNvSpPr>
                <a:spLocks noChangeArrowheads="1"/>
              </p:cNvSpPr>
              <p:nvPr/>
            </p:nvSpPr>
            <p:spPr bwMode="auto">
              <a:xfrm>
                <a:off x="3383"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5" name="Rectangle 319"/>
              <p:cNvSpPr>
                <a:spLocks noChangeArrowheads="1"/>
              </p:cNvSpPr>
              <p:nvPr/>
            </p:nvSpPr>
            <p:spPr bwMode="auto">
              <a:xfrm>
                <a:off x="3239" y="180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6" name="Rectangle 320"/>
              <p:cNvSpPr>
                <a:spLocks noChangeArrowheads="1"/>
              </p:cNvSpPr>
              <p:nvPr/>
            </p:nvSpPr>
            <p:spPr bwMode="auto">
              <a:xfrm>
                <a:off x="323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7" name="Rectangle 321"/>
              <p:cNvSpPr>
                <a:spLocks noChangeArrowheads="1"/>
              </p:cNvSpPr>
              <p:nvPr/>
            </p:nvSpPr>
            <p:spPr bwMode="auto">
              <a:xfrm>
                <a:off x="326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8" name="Rectangle 322"/>
              <p:cNvSpPr>
                <a:spLocks noChangeArrowheads="1"/>
              </p:cNvSpPr>
              <p:nvPr/>
            </p:nvSpPr>
            <p:spPr bwMode="auto">
              <a:xfrm>
                <a:off x="3449"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39" name="Rectangle 323"/>
              <p:cNvSpPr>
                <a:spLocks noChangeArrowheads="1"/>
              </p:cNvSpPr>
              <p:nvPr/>
            </p:nvSpPr>
            <p:spPr bwMode="auto">
              <a:xfrm>
                <a:off x="3275" y="179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0" name="Rectangle 324"/>
              <p:cNvSpPr>
                <a:spLocks noChangeArrowheads="1"/>
              </p:cNvSpPr>
              <p:nvPr/>
            </p:nvSpPr>
            <p:spPr bwMode="auto">
              <a:xfrm>
                <a:off x="3335" y="180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1" name="Rectangle 325"/>
              <p:cNvSpPr>
                <a:spLocks noChangeArrowheads="1"/>
              </p:cNvSpPr>
              <p:nvPr/>
            </p:nvSpPr>
            <p:spPr bwMode="auto">
              <a:xfrm>
                <a:off x="3275" y="1785"/>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2" name="Rectangle 326"/>
              <p:cNvSpPr>
                <a:spLocks noChangeArrowheads="1"/>
              </p:cNvSpPr>
              <p:nvPr/>
            </p:nvSpPr>
            <p:spPr bwMode="auto">
              <a:xfrm>
                <a:off x="3269" y="1767"/>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3" name="Rectangle 327"/>
              <p:cNvSpPr>
                <a:spLocks noChangeArrowheads="1"/>
              </p:cNvSpPr>
              <p:nvPr/>
            </p:nvSpPr>
            <p:spPr bwMode="auto">
              <a:xfrm>
                <a:off x="3263" y="179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4" name="Rectangle 328"/>
              <p:cNvSpPr>
                <a:spLocks noChangeArrowheads="1"/>
              </p:cNvSpPr>
              <p:nvPr/>
            </p:nvSpPr>
            <p:spPr bwMode="auto">
              <a:xfrm>
                <a:off x="3245" y="182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5" name="Rectangle 329"/>
              <p:cNvSpPr>
                <a:spLocks noChangeArrowheads="1"/>
              </p:cNvSpPr>
              <p:nvPr/>
            </p:nvSpPr>
            <p:spPr bwMode="auto">
              <a:xfrm>
                <a:off x="3251" y="182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6" name="Rectangle 330"/>
              <p:cNvSpPr>
                <a:spLocks noChangeArrowheads="1"/>
              </p:cNvSpPr>
              <p:nvPr/>
            </p:nvSpPr>
            <p:spPr bwMode="auto">
              <a:xfrm>
                <a:off x="3281" y="1809"/>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7" name="Rectangle 331"/>
              <p:cNvSpPr>
                <a:spLocks noChangeArrowheads="1"/>
              </p:cNvSpPr>
              <p:nvPr/>
            </p:nvSpPr>
            <p:spPr bwMode="auto">
              <a:xfrm>
                <a:off x="3311" y="179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8" name="Rectangle 332"/>
              <p:cNvSpPr>
                <a:spLocks noChangeArrowheads="1"/>
              </p:cNvSpPr>
              <p:nvPr/>
            </p:nvSpPr>
            <p:spPr bwMode="auto">
              <a:xfrm>
                <a:off x="3293" y="1803"/>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49" name="Rectangle 333"/>
              <p:cNvSpPr>
                <a:spLocks noChangeArrowheads="1"/>
              </p:cNvSpPr>
              <p:nvPr/>
            </p:nvSpPr>
            <p:spPr bwMode="auto">
              <a:xfrm>
                <a:off x="3275" y="182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0" name="Rectangle 334"/>
              <p:cNvSpPr>
                <a:spLocks noChangeArrowheads="1"/>
              </p:cNvSpPr>
              <p:nvPr/>
            </p:nvSpPr>
            <p:spPr bwMode="auto">
              <a:xfrm>
                <a:off x="3275" y="182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1" name="Rectangle 335"/>
              <p:cNvSpPr>
                <a:spLocks noChangeArrowheads="1"/>
              </p:cNvSpPr>
              <p:nvPr/>
            </p:nvSpPr>
            <p:spPr bwMode="auto">
              <a:xfrm>
                <a:off x="3287" y="1785"/>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2" name="Rectangle 336"/>
              <p:cNvSpPr>
                <a:spLocks noChangeArrowheads="1"/>
              </p:cNvSpPr>
              <p:nvPr/>
            </p:nvSpPr>
            <p:spPr bwMode="auto">
              <a:xfrm>
                <a:off x="3335" y="181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3" name="Rectangle 337"/>
              <p:cNvSpPr>
                <a:spLocks noChangeArrowheads="1"/>
              </p:cNvSpPr>
              <p:nvPr/>
            </p:nvSpPr>
            <p:spPr bwMode="auto">
              <a:xfrm>
                <a:off x="3335" y="181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4" name="Rectangle 338"/>
              <p:cNvSpPr>
                <a:spLocks noChangeArrowheads="1"/>
              </p:cNvSpPr>
              <p:nvPr/>
            </p:nvSpPr>
            <p:spPr bwMode="auto">
              <a:xfrm>
                <a:off x="3485"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5" name="Rectangle 339"/>
              <p:cNvSpPr>
                <a:spLocks noChangeArrowheads="1"/>
              </p:cNvSpPr>
              <p:nvPr/>
            </p:nvSpPr>
            <p:spPr bwMode="auto">
              <a:xfrm>
                <a:off x="347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6" name="Rectangle 340"/>
              <p:cNvSpPr>
                <a:spLocks noChangeArrowheads="1"/>
              </p:cNvSpPr>
              <p:nvPr/>
            </p:nvSpPr>
            <p:spPr bwMode="auto">
              <a:xfrm>
                <a:off x="3479"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7" name="Rectangle 341"/>
              <p:cNvSpPr>
                <a:spLocks noChangeArrowheads="1"/>
              </p:cNvSpPr>
              <p:nvPr/>
            </p:nvSpPr>
            <p:spPr bwMode="auto">
              <a:xfrm>
                <a:off x="3581"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8" name="Rectangle 342"/>
              <p:cNvSpPr>
                <a:spLocks noChangeArrowheads="1"/>
              </p:cNvSpPr>
              <p:nvPr/>
            </p:nvSpPr>
            <p:spPr bwMode="auto">
              <a:xfrm>
                <a:off x="3473" y="167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59" name="Rectangle 343"/>
              <p:cNvSpPr>
                <a:spLocks noChangeArrowheads="1"/>
              </p:cNvSpPr>
              <p:nvPr/>
            </p:nvSpPr>
            <p:spPr bwMode="auto">
              <a:xfrm>
                <a:off x="347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0" name="Rectangle 344"/>
              <p:cNvSpPr>
                <a:spLocks noChangeArrowheads="1"/>
              </p:cNvSpPr>
              <p:nvPr/>
            </p:nvSpPr>
            <p:spPr bwMode="auto">
              <a:xfrm>
                <a:off x="3461"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1" name="Rectangle 345"/>
              <p:cNvSpPr>
                <a:spLocks noChangeArrowheads="1"/>
              </p:cNvSpPr>
              <p:nvPr/>
            </p:nvSpPr>
            <p:spPr bwMode="auto">
              <a:xfrm>
                <a:off x="3467" y="167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2" name="Rectangle 346"/>
              <p:cNvSpPr>
                <a:spLocks noChangeArrowheads="1"/>
              </p:cNvSpPr>
              <p:nvPr/>
            </p:nvSpPr>
            <p:spPr bwMode="auto">
              <a:xfrm>
                <a:off x="3425"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3" name="Rectangle 347"/>
              <p:cNvSpPr>
                <a:spLocks noChangeArrowheads="1"/>
              </p:cNvSpPr>
              <p:nvPr/>
            </p:nvSpPr>
            <p:spPr bwMode="auto">
              <a:xfrm>
                <a:off x="3425"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4" name="Rectangle 348"/>
              <p:cNvSpPr>
                <a:spLocks noChangeArrowheads="1"/>
              </p:cNvSpPr>
              <p:nvPr/>
            </p:nvSpPr>
            <p:spPr bwMode="auto">
              <a:xfrm>
                <a:off x="3443"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5" name="Rectangle 349"/>
              <p:cNvSpPr>
                <a:spLocks noChangeArrowheads="1"/>
              </p:cNvSpPr>
              <p:nvPr/>
            </p:nvSpPr>
            <p:spPr bwMode="auto">
              <a:xfrm>
                <a:off x="3389" y="179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6" name="Rectangle 350"/>
              <p:cNvSpPr>
                <a:spLocks noChangeArrowheads="1"/>
              </p:cNvSpPr>
              <p:nvPr/>
            </p:nvSpPr>
            <p:spPr bwMode="auto">
              <a:xfrm>
                <a:off x="3527"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7" name="Rectangle 351"/>
              <p:cNvSpPr>
                <a:spLocks noChangeArrowheads="1"/>
              </p:cNvSpPr>
              <p:nvPr/>
            </p:nvSpPr>
            <p:spPr bwMode="auto">
              <a:xfrm>
                <a:off x="3479"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8" name="Rectangle 352"/>
              <p:cNvSpPr>
                <a:spLocks noChangeArrowheads="1"/>
              </p:cNvSpPr>
              <p:nvPr/>
            </p:nvSpPr>
            <p:spPr bwMode="auto">
              <a:xfrm>
                <a:off x="341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69" name="Rectangle 353"/>
              <p:cNvSpPr>
                <a:spLocks noChangeArrowheads="1"/>
              </p:cNvSpPr>
              <p:nvPr/>
            </p:nvSpPr>
            <p:spPr bwMode="auto">
              <a:xfrm>
                <a:off x="344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0" name="Rectangle 354"/>
              <p:cNvSpPr>
                <a:spLocks noChangeArrowheads="1"/>
              </p:cNvSpPr>
              <p:nvPr/>
            </p:nvSpPr>
            <p:spPr bwMode="auto">
              <a:xfrm>
                <a:off x="3455"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1" name="Rectangle 355"/>
              <p:cNvSpPr>
                <a:spLocks noChangeArrowheads="1"/>
              </p:cNvSpPr>
              <p:nvPr/>
            </p:nvSpPr>
            <p:spPr bwMode="auto">
              <a:xfrm>
                <a:off x="3395"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2" name="Rectangle 356"/>
              <p:cNvSpPr>
                <a:spLocks noChangeArrowheads="1"/>
              </p:cNvSpPr>
              <p:nvPr/>
            </p:nvSpPr>
            <p:spPr bwMode="auto">
              <a:xfrm>
                <a:off x="3413"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3" name="Rectangle 357"/>
              <p:cNvSpPr>
                <a:spLocks noChangeArrowheads="1"/>
              </p:cNvSpPr>
              <p:nvPr/>
            </p:nvSpPr>
            <p:spPr bwMode="auto">
              <a:xfrm>
                <a:off x="3413"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4" name="Rectangle 358"/>
              <p:cNvSpPr>
                <a:spLocks noChangeArrowheads="1"/>
              </p:cNvSpPr>
              <p:nvPr/>
            </p:nvSpPr>
            <p:spPr bwMode="auto">
              <a:xfrm>
                <a:off x="3419"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5" name="Rectangle 359"/>
              <p:cNvSpPr>
                <a:spLocks noChangeArrowheads="1"/>
              </p:cNvSpPr>
              <p:nvPr/>
            </p:nvSpPr>
            <p:spPr bwMode="auto">
              <a:xfrm>
                <a:off x="3425"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6" name="Rectangle 360"/>
              <p:cNvSpPr>
                <a:spLocks noChangeArrowheads="1"/>
              </p:cNvSpPr>
              <p:nvPr/>
            </p:nvSpPr>
            <p:spPr bwMode="auto">
              <a:xfrm>
                <a:off x="3443"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7" name="Rectangle 361"/>
              <p:cNvSpPr>
                <a:spLocks noChangeArrowheads="1"/>
              </p:cNvSpPr>
              <p:nvPr/>
            </p:nvSpPr>
            <p:spPr bwMode="auto">
              <a:xfrm>
                <a:off x="3449"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8" name="Rectangle 362"/>
              <p:cNvSpPr>
                <a:spLocks noChangeArrowheads="1"/>
              </p:cNvSpPr>
              <p:nvPr/>
            </p:nvSpPr>
            <p:spPr bwMode="auto">
              <a:xfrm>
                <a:off x="3365"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79" name="Rectangle 363"/>
              <p:cNvSpPr>
                <a:spLocks noChangeArrowheads="1"/>
              </p:cNvSpPr>
              <p:nvPr/>
            </p:nvSpPr>
            <p:spPr bwMode="auto">
              <a:xfrm>
                <a:off x="3407"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0" name="Rectangle 364"/>
              <p:cNvSpPr>
                <a:spLocks noChangeArrowheads="1"/>
              </p:cNvSpPr>
              <p:nvPr/>
            </p:nvSpPr>
            <p:spPr bwMode="auto">
              <a:xfrm>
                <a:off x="3413"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1" name="Rectangle 365"/>
              <p:cNvSpPr>
                <a:spLocks noChangeArrowheads="1"/>
              </p:cNvSpPr>
              <p:nvPr/>
            </p:nvSpPr>
            <p:spPr bwMode="auto">
              <a:xfrm>
                <a:off x="3407"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2" name="Rectangle 366"/>
              <p:cNvSpPr>
                <a:spLocks noChangeArrowheads="1"/>
              </p:cNvSpPr>
              <p:nvPr/>
            </p:nvSpPr>
            <p:spPr bwMode="auto">
              <a:xfrm>
                <a:off x="3275" y="1749"/>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3" name="Rectangle 367"/>
              <p:cNvSpPr>
                <a:spLocks noChangeArrowheads="1"/>
              </p:cNvSpPr>
              <p:nvPr/>
            </p:nvSpPr>
            <p:spPr bwMode="auto">
              <a:xfrm>
                <a:off x="3413"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4" name="Rectangle 368"/>
              <p:cNvSpPr>
                <a:spLocks noChangeArrowheads="1"/>
              </p:cNvSpPr>
              <p:nvPr/>
            </p:nvSpPr>
            <p:spPr bwMode="auto">
              <a:xfrm>
                <a:off x="3521"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5" name="Rectangle 369"/>
              <p:cNvSpPr>
                <a:spLocks noChangeArrowheads="1"/>
              </p:cNvSpPr>
              <p:nvPr/>
            </p:nvSpPr>
            <p:spPr bwMode="auto">
              <a:xfrm>
                <a:off x="3359"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6" name="Rectangle 370"/>
              <p:cNvSpPr>
                <a:spLocks noChangeArrowheads="1"/>
              </p:cNvSpPr>
              <p:nvPr/>
            </p:nvSpPr>
            <p:spPr bwMode="auto">
              <a:xfrm>
                <a:off x="3401"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7" name="Rectangle 371"/>
              <p:cNvSpPr>
                <a:spLocks noChangeArrowheads="1"/>
              </p:cNvSpPr>
              <p:nvPr/>
            </p:nvSpPr>
            <p:spPr bwMode="auto">
              <a:xfrm>
                <a:off x="3395"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8" name="Rectangle 372"/>
              <p:cNvSpPr>
                <a:spLocks noChangeArrowheads="1"/>
              </p:cNvSpPr>
              <p:nvPr/>
            </p:nvSpPr>
            <p:spPr bwMode="auto">
              <a:xfrm>
                <a:off x="3389"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89" name="Rectangle 373"/>
              <p:cNvSpPr>
                <a:spLocks noChangeArrowheads="1"/>
              </p:cNvSpPr>
              <p:nvPr/>
            </p:nvSpPr>
            <p:spPr bwMode="auto">
              <a:xfrm>
                <a:off x="3257" y="180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0" name="Rectangle 374"/>
              <p:cNvSpPr>
                <a:spLocks noChangeArrowheads="1"/>
              </p:cNvSpPr>
              <p:nvPr/>
            </p:nvSpPr>
            <p:spPr bwMode="auto">
              <a:xfrm>
                <a:off x="3329" y="177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1" name="Rectangle 375"/>
              <p:cNvSpPr>
                <a:spLocks noChangeArrowheads="1"/>
              </p:cNvSpPr>
              <p:nvPr/>
            </p:nvSpPr>
            <p:spPr bwMode="auto">
              <a:xfrm>
                <a:off x="3227" y="181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2" name="Rectangle 376"/>
              <p:cNvSpPr>
                <a:spLocks noChangeArrowheads="1"/>
              </p:cNvSpPr>
              <p:nvPr/>
            </p:nvSpPr>
            <p:spPr bwMode="auto">
              <a:xfrm>
                <a:off x="3287" y="1779"/>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3" name="Rectangle 377"/>
              <p:cNvSpPr>
                <a:spLocks noChangeArrowheads="1"/>
              </p:cNvSpPr>
              <p:nvPr/>
            </p:nvSpPr>
            <p:spPr bwMode="auto">
              <a:xfrm>
                <a:off x="3317"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4" name="Rectangle 378"/>
              <p:cNvSpPr>
                <a:spLocks noChangeArrowheads="1"/>
              </p:cNvSpPr>
              <p:nvPr/>
            </p:nvSpPr>
            <p:spPr bwMode="auto">
              <a:xfrm>
                <a:off x="3305" y="178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5" name="Rectangle 379"/>
              <p:cNvSpPr>
                <a:spLocks noChangeArrowheads="1"/>
              </p:cNvSpPr>
              <p:nvPr/>
            </p:nvSpPr>
            <p:spPr bwMode="auto">
              <a:xfrm>
                <a:off x="3365" y="177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6" name="Rectangle 380"/>
              <p:cNvSpPr>
                <a:spLocks noChangeArrowheads="1"/>
              </p:cNvSpPr>
              <p:nvPr/>
            </p:nvSpPr>
            <p:spPr bwMode="auto">
              <a:xfrm>
                <a:off x="3317"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7" name="Rectangle 381"/>
              <p:cNvSpPr>
                <a:spLocks noChangeArrowheads="1"/>
              </p:cNvSpPr>
              <p:nvPr/>
            </p:nvSpPr>
            <p:spPr bwMode="auto">
              <a:xfrm>
                <a:off x="3293" y="179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8" name="Rectangle 382"/>
              <p:cNvSpPr>
                <a:spLocks noChangeArrowheads="1"/>
              </p:cNvSpPr>
              <p:nvPr/>
            </p:nvSpPr>
            <p:spPr bwMode="auto">
              <a:xfrm>
                <a:off x="3305" y="179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5999" name="Rectangle 383"/>
              <p:cNvSpPr>
                <a:spLocks noChangeArrowheads="1"/>
              </p:cNvSpPr>
              <p:nvPr/>
            </p:nvSpPr>
            <p:spPr bwMode="auto">
              <a:xfrm>
                <a:off x="3305" y="178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0" name="Rectangle 384"/>
              <p:cNvSpPr>
                <a:spLocks noChangeArrowheads="1"/>
              </p:cNvSpPr>
              <p:nvPr/>
            </p:nvSpPr>
            <p:spPr bwMode="auto">
              <a:xfrm>
                <a:off x="3245" y="179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1" name="Rectangle 385"/>
              <p:cNvSpPr>
                <a:spLocks noChangeArrowheads="1"/>
              </p:cNvSpPr>
              <p:nvPr/>
            </p:nvSpPr>
            <p:spPr bwMode="auto">
              <a:xfrm>
                <a:off x="3365" y="176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2" name="Rectangle 386"/>
              <p:cNvSpPr>
                <a:spLocks noChangeArrowheads="1"/>
              </p:cNvSpPr>
              <p:nvPr/>
            </p:nvSpPr>
            <p:spPr bwMode="auto">
              <a:xfrm>
                <a:off x="3407"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3" name="Rectangle 387"/>
              <p:cNvSpPr>
                <a:spLocks noChangeArrowheads="1"/>
              </p:cNvSpPr>
              <p:nvPr/>
            </p:nvSpPr>
            <p:spPr bwMode="auto">
              <a:xfrm>
                <a:off x="3395"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4" name="Rectangle 388"/>
              <p:cNvSpPr>
                <a:spLocks noChangeArrowheads="1"/>
              </p:cNvSpPr>
              <p:nvPr/>
            </p:nvSpPr>
            <p:spPr bwMode="auto">
              <a:xfrm>
                <a:off x="341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5" name="Rectangle 389"/>
              <p:cNvSpPr>
                <a:spLocks noChangeArrowheads="1"/>
              </p:cNvSpPr>
              <p:nvPr/>
            </p:nvSpPr>
            <p:spPr bwMode="auto">
              <a:xfrm>
                <a:off x="3401"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6" name="Rectangle 390"/>
              <p:cNvSpPr>
                <a:spLocks noChangeArrowheads="1"/>
              </p:cNvSpPr>
              <p:nvPr/>
            </p:nvSpPr>
            <p:spPr bwMode="auto">
              <a:xfrm>
                <a:off x="3065"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7" name="Rectangle 391"/>
              <p:cNvSpPr>
                <a:spLocks noChangeArrowheads="1"/>
              </p:cNvSpPr>
              <p:nvPr/>
            </p:nvSpPr>
            <p:spPr bwMode="auto">
              <a:xfrm>
                <a:off x="3359" y="1641"/>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8" name="Rectangle 392"/>
              <p:cNvSpPr>
                <a:spLocks noChangeArrowheads="1"/>
              </p:cNvSpPr>
              <p:nvPr/>
            </p:nvSpPr>
            <p:spPr bwMode="auto">
              <a:xfrm>
                <a:off x="3431"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09" name="Rectangle 393"/>
              <p:cNvSpPr>
                <a:spLocks noChangeArrowheads="1"/>
              </p:cNvSpPr>
              <p:nvPr/>
            </p:nvSpPr>
            <p:spPr bwMode="auto">
              <a:xfrm>
                <a:off x="3479" y="167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0" name="Rectangle 394"/>
              <p:cNvSpPr>
                <a:spLocks noChangeArrowheads="1"/>
              </p:cNvSpPr>
              <p:nvPr/>
            </p:nvSpPr>
            <p:spPr bwMode="auto">
              <a:xfrm>
                <a:off x="3401"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1" name="Rectangle 395"/>
              <p:cNvSpPr>
                <a:spLocks noChangeArrowheads="1"/>
              </p:cNvSpPr>
              <p:nvPr/>
            </p:nvSpPr>
            <p:spPr bwMode="auto">
              <a:xfrm>
                <a:off x="3323"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2" name="Rectangle 396"/>
              <p:cNvSpPr>
                <a:spLocks noChangeArrowheads="1"/>
              </p:cNvSpPr>
              <p:nvPr/>
            </p:nvSpPr>
            <p:spPr bwMode="auto">
              <a:xfrm>
                <a:off x="3329"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3" name="Rectangle 397"/>
              <p:cNvSpPr>
                <a:spLocks noChangeArrowheads="1"/>
              </p:cNvSpPr>
              <p:nvPr/>
            </p:nvSpPr>
            <p:spPr bwMode="auto">
              <a:xfrm>
                <a:off x="3281" y="1761"/>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4" name="Rectangle 398"/>
              <p:cNvSpPr>
                <a:spLocks noChangeArrowheads="1"/>
              </p:cNvSpPr>
              <p:nvPr/>
            </p:nvSpPr>
            <p:spPr bwMode="auto">
              <a:xfrm>
                <a:off x="3281" y="1749"/>
                <a:ext cx="36"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5" name="Rectangle 399"/>
              <p:cNvSpPr>
                <a:spLocks noChangeArrowheads="1"/>
              </p:cNvSpPr>
              <p:nvPr/>
            </p:nvSpPr>
            <p:spPr bwMode="auto">
              <a:xfrm>
                <a:off x="3455"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6" name="Rectangle 400"/>
              <p:cNvSpPr>
                <a:spLocks noChangeArrowheads="1"/>
              </p:cNvSpPr>
              <p:nvPr/>
            </p:nvSpPr>
            <p:spPr bwMode="auto">
              <a:xfrm>
                <a:off x="3461"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7" name="Rectangle 401"/>
              <p:cNvSpPr>
                <a:spLocks noChangeArrowheads="1"/>
              </p:cNvSpPr>
              <p:nvPr/>
            </p:nvSpPr>
            <p:spPr bwMode="auto">
              <a:xfrm>
                <a:off x="3515"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8" name="Rectangle 402"/>
              <p:cNvSpPr>
                <a:spLocks noChangeArrowheads="1"/>
              </p:cNvSpPr>
              <p:nvPr/>
            </p:nvSpPr>
            <p:spPr bwMode="auto">
              <a:xfrm>
                <a:off x="3437"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19" name="Rectangle 403"/>
              <p:cNvSpPr>
                <a:spLocks noChangeArrowheads="1"/>
              </p:cNvSpPr>
              <p:nvPr/>
            </p:nvSpPr>
            <p:spPr bwMode="auto">
              <a:xfrm>
                <a:off x="3437"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0" name="Rectangle 404"/>
              <p:cNvSpPr>
                <a:spLocks noChangeArrowheads="1"/>
              </p:cNvSpPr>
              <p:nvPr/>
            </p:nvSpPr>
            <p:spPr bwMode="auto">
              <a:xfrm>
                <a:off x="3551"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1" name="Rectangle 405"/>
              <p:cNvSpPr>
                <a:spLocks noChangeArrowheads="1"/>
              </p:cNvSpPr>
              <p:nvPr/>
            </p:nvSpPr>
            <p:spPr bwMode="auto">
              <a:xfrm>
                <a:off x="3317"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2" name="Rectangle 406"/>
              <p:cNvSpPr>
                <a:spLocks noChangeArrowheads="1"/>
              </p:cNvSpPr>
              <p:nvPr/>
            </p:nvSpPr>
            <p:spPr bwMode="auto">
              <a:xfrm>
                <a:off x="344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3" name="Rectangle 407"/>
              <p:cNvSpPr>
                <a:spLocks noChangeArrowheads="1"/>
              </p:cNvSpPr>
              <p:nvPr/>
            </p:nvSpPr>
            <p:spPr bwMode="auto">
              <a:xfrm>
                <a:off x="3317" y="175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4" name="Rectangle 408"/>
              <p:cNvSpPr>
                <a:spLocks noChangeArrowheads="1"/>
              </p:cNvSpPr>
              <p:nvPr/>
            </p:nvSpPr>
            <p:spPr bwMode="auto">
              <a:xfrm>
                <a:off x="3389"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5" name="Rectangle 409"/>
              <p:cNvSpPr>
                <a:spLocks noChangeArrowheads="1"/>
              </p:cNvSpPr>
              <p:nvPr/>
            </p:nvSpPr>
            <p:spPr bwMode="auto">
              <a:xfrm>
                <a:off x="3425"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6" name="Rectangle 410"/>
              <p:cNvSpPr>
                <a:spLocks noChangeArrowheads="1"/>
              </p:cNvSpPr>
              <p:nvPr/>
            </p:nvSpPr>
            <p:spPr bwMode="auto">
              <a:xfrm>
                <a:off x="3329"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7" name="Rectangle 411"/>
              <p:cNvSpPr>
                <a:spLocks noChangeArrowheads="1"/>
              </p:cNvSpPr>
              <p:nvPr/>
            </p:nvSpPr>
            <p:spPr bwMode="auto">
              <a:xfrm>
                <a:off x="3431"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8" name="Rectangle 412"/>
              <p:cNvSpPr>
                <a:spLocks noChangeArrowheads="1"/>
              </p:cNvSpPr>
              <p:nvPr/>
            </p:nvSpPr>
            <p:spPr bwMode="auto">
              <a:xfrm>
                <a:off x="3485"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29" name="Rectangle 413"/>
              <p:cNvSpPr>
                <a:spLocks noChangeArrowheads="1"/>
              </p:cNvSpPr>
              <p:nvPr/>
            </p:nvSpPr>
            <p:spPr bwMode="auto">
              <a:xfrm>
                <a:off x="335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0" name="Rectangle 414"/>
              <p:cNvSpPr>
                <a:spLocks noChangeArrowheads="1"/>
              </p:cNvSpPr>
              <p:nvPr/>
            </p:nvSpPr>
            <p:spPr bwMode="auto">
              <a:xfrm>
                <a:off x="3407"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1" name="Rectangle 415"/>
              <p:cNvSpPr>
                <a:spLocks noChangeArrowheads="1"/>
              </p:cNvSpPr>
              <p:nvPr/>
            </p:nvSpPr>
            <p:spPr bwMode="auto">
              <a:xfrm>
                <a:off x="3419"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2" name="Rectangle 416"/>
              <p:cNvSpPr>
                <a:spLocks noChangeArrowheads="1"/>
              </p:cNvSpPr>
              <p:nvPr/>
            </p:nvSpPr>
            <p:spPr bwMode="auto">
              <a:xfrm>
                <a:off x="3569" y="1641"/>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3" name="Rectangle 417"/>
              <p:cNvSpPr>
                <a:spLocks noChangeArrowheads="1"/>
              </p:cNvSpPr>
              <p:nvPr/>
            </p:nvSpPr>
            <p:spPr bwMode="auto">
              <a:xfrm>
                <a:off x="3323"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4" name="Rectangle 418"/>
              <p:cNvSpPr>
                <a:spLocks noChangeArrowheads="1"/>
              </p:cNvSpPr>
              <p:nvPr/>
            </p:nvSpPr>
            <p:spPr bwMode="auto">
              <a:xfrm>
                <a:off x="338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5" name="Rectangle 419"/>
              <p:cNvSpPr>
                <a:spLocks noChangeArrowheads="1"/>
              </p:cNvSpPr>
              <p:nvPr/>
            </p:nvSpPr>
            <p:spPr bwMode="auto">
              <a:xfrm>
                <a:off x="341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6" name="Rectangle 420"/>
              <p:cNvSpPr>
                <a:spLocks noChangeArrowheads="1"/>
              </p:cNvSpPr>
              <p:nvPr/>
            </p:nvSpPr>
            <p:spPr bwMode="auto">
              <a:xfrm>
                <a:off x="3485"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7" name="Rectangle 421"/>
              <p:cNvSpPr>
                <a:spLocks noChangeArrowheads="1"/>
              </p:cNvSpPr>
              <p:nvPr/>
            </p:nvSpPr>
            <p:spPr bwMode="auto">
              <a:xfrm>
                <a:off x="3437"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8" name="Rectangle 422"/>
              <p:cNvSpPr>
                <a:spLocks noChangeArrowheads="1"/>
              </p:cNvSpPr>
              <p:nvPr/>
            </p:nvSpPr>
            <p:spPr bwMode="auto">
              <a:xfrm>
                <a:off x="3533"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39" name="Rectangle 423"/>
              <p:cNvSpPr>
                <a:spLocks noChangeArrowheads="1"/>
              </p:cNvSpPr>
              <p:nvPr/>
            </p:nvSpPr>
            <p:spPr bwMode="auto">
              <a:xfrm>
                <a:off x="3527"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0" name="Rectangle 424"/>
              <p:cNvSpPr>
                <a:spLocks noChangeArrowheads="1"/>
              </p:cNvSpPr>
              <p:nvPr/>
            </p:nvSpPr>
            <p:spPr bwMode="auto">
              <a:xfrm>
                <a:off x="3353" y="180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1" name="Rectangle 425"/>
              <p:cNvSpPr>
                <a:spLocks noChangeArrowheads="1"/>
              </p:cNvSpPr>
              <p:nvPr/>
            </p:nvSpPr>
            <p:spPr bwMode="auto">
              <a:xfrm>
                <a:off x="3389" y="174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2" name="Rectangle 426"/>
              <p:cNvSpPr>
                <a:spLocks noChangeArrowheads="1"/>
              </p:cNvSpPr>
              <p:nvPr/>
            </p:nvSpPr>
            <p:spPr bwMode="auto">
              <a:xfrm>
                <a:off x="3395"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3" name="Rectangle 427"/>
              <p:cNvSpPr>
                <a:spLocks noChangeArrowheads="1"/>
              </p:cNvSpPr>
              <p:nvPr/>
            </p:nvSpPr>
            <p:spPr bwMode="auto">
              <a:xfrm>
                <a:off x="3497"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4" name="Rectangle 428"/>
              <p:cNvSpPr>
                <a:spLocks noChangeArrowheads="1"/>
              </p:cNvSpPr>
              <p:nvPr/>
            </p:nvSpPr>
            <p:spPr bwMode="auto">
              <a:xfrm>
                <a:off x="3479"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5" name="Rectangle 429"/>
              <p:cNvSpPr>
                <a:spLocks noChangeArrowheads="1"/>
              </p:cNvSpPr>
              <p:nvPr/>
            </p:nvSpPr>
            <p:spPr bwMode="auto">
              <a:xfrm>
                <a:off x="3401" y="1635"/>
                <a:ext cx="30" cy="36"/>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6" name="Rectangle 430"/>
              <p:cNvSpPr>
                <a:spLocks noChangeArrowheads="1"/>
              </p:cNvSpPr>
              <p:nvPr/>
            </p:nvSpPr>
            <p:spPr bwMode="auto">
              <a:xfrm>
                <a:off x="3491" y="166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7" name="Rectangle 431"/>
              <p:cNvSpPr>
                <a:spLocks noChangeArrowheads="1"/>
              </p:cNvSpPr>
              <p:nvPr/>
            </p:nvSpPr>
            <p:spPr bwMode="auto">
              <a:xfrm>
                <a:off x="3515" y="167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8" name="Rectangle 432"/>
              <p:cNvSpPr>
                <a:spLocks noChangeArrowheads="1"/>
              </p:cNvSpPr>
              <p:nvPr/>
            </p:nvSpPr>
            <p:spPr bwMode="auto">
              <a:xfrm>
                <a:off x="3431"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49" name="Rectangle 433"/>
              <p:cNvSpPr>
                <a:spLocks noChangeArrowheads="1"/>
              </p:cNvSpPr>
              <p:nvPr/>
            </p:nvSpPr>
            <p:spPr bwMode="auto">
              <a:xfrm>
                <a:off x="3389"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0" name="Rectangle 434"/>
              <p:cNvSpPr>
                <a:spLocks noChangeArrowheads="1"/>
              </p:cNvSpPr>
              <p:nvPr/>
            </p:nvSpPr>
            <p:spPr bwMode="auto">
              <a:xfrm>
                <a:off x="3437"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1" name="Rectangle 435"/>
              <p:cNvSpPr>
                <a:spLocks noChangeArrowheads="1"/>
              </p:cNvSpPr>
              <p:nvPr/>
            </p:nvSpPr>
            <p:spPr bwMode="auto">
              <a:xfrm>
                <a:off x="3083"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2" name="Rectangle 436"/>
              <p:cNvSpPr>
                <a:spLocks noChangeArrowheads="1"/>
              </p:cNvSpPr>
              <p:nvPr/>
            </p:nvSpPr>
            <p:spPr bwMode="auto">
              <a:xfrm>
                <a:off x="3455"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3" name="Rectangle 437"/>
              <p:cNvSpPr>
                <a:spLocks noChangeArrowheads="1"/>
              </p:cNvSpPr>
              <p:nvPr/>
            </p:nvSpPr>
            <p:spPr bwMode="auto">
              <a:xfrm>
                <a:off x="3461"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4" name="Rectangle 438"/>
              <p:cNvSpPr>
                <a:spLocks noChangeArrowheads="1"/>
              </p:cNvSpPr>
              <p:nvPr/>
            </p:nvSpPr>
            <p:spPr bwMode="auto">
              <a:xfrm>
                <a:off x="3491"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5" name="Rectangle 439"/>
              <p:cNvSpPr>
                <a:spLocks noChangeArrowheads="1"/>
              </p:cNvSpPr>
              <p:nvPr/>
            </p:nvSpPr>
            <p:spPr bwMode="auto">
              <a:xfrm>
                <a:off x="3563" y="169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6" name="Rectangle 440"/>
              <p:cNvSpPr>
                <a:spLocks noChangeArrowheads="1"/>
              </p:cNvSpPr>
              <p:nvPr/>
            </p:nvSpPr>
            <p:spPr bwMode="auto">
              <a:xfrm>
                <a:off x="3557"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7" name="Rectangle 441"/>
              <p:cNvSpPr>
                <a:spLocks noChangeArrowheads="1"/>
              </p:cNvSpPr>
              <p:nvPr/>
            </p:nvSpPr>
            <p:spPr bwMode="auto">
              <a:xfrm>
                <a:off x="3521"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8" name="Rectangle 442"/>
              <p:cNvSpPr>
                <a:spLocks noChangeArrowheads="1"/>
              </p:cNvSpPr>
              <p:nvPr/>
            </p:nvSpPr>
            <p:spPr bwMode="auto">
              <a:xfrm>
                <a:off x="3539" y="168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59" name="Rectangle 443"/>
              <p:cNvSpPr>
                <a:spLocks noChangeArrowheads="1"/>
              </p:cNvSpPr>
              <p:nvPr/>
            </p:nvSpPr>
            <p:spPr bwMode="auto">
              <a:xfrm>
                <a:off x="3413" y="176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0" name="Rectangle 444"/>
              <p:cNvSpPr>
                <a:spLocks noChangeArrowheads="1"/>
              </p:cNvSpPr>
              <p:nvPr/>
            </p:nvSpPr>
            <p:spPr bwMode="auto">
              <a:xfrm>
                <a:off x="3395" y="180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1" name="Rectangle 445"/>
              <p:cNvSpPr>
                <a:spLocks noChangeArrowheads="1"/>
              </p:cNvSpPr>
              <p:nvPr/>
            </p:nvSpPr>
            <p:spPr bwMode="auto">
              <a:xfrm>
                <a:off x="3479"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2" name="Rectangle 446"/>
              <p:cNvSpPr>
                <a:spLocks noChangeArrowheads="1"/>
              </p:cNvSpPr>
              <p:nvPr/>
            </p:nvSpPr>
            <p:spPr bwMode="auto">
              <a:xfrm>
                <a:off x="3353" y="171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grpSp>
        <p:grpSp>
          <p:nvGrpSpPr>
            <p:cNvPr id="135237" name="Group 447"/>
            <p:cNvGrpSpPr>
              <a:grpSpLocks/>
            </p:cNvGrpSpPr>
            <p:nvPr/>
          </p:nvGrpSpPr>
          <p:grpSpPr bwMode="auto">
            <a:xfrm>
              <a:off x="2951" y="1593"/>
              <a:ext cx="750" cy="246"/>
              <a:chOff x="2951" y="1593"/>
              <a:chExt cx="750" cy="246"/>
            </a:xfrm>
          </p:grpSpPr>
          <p:sp>
            <p:nvSpPr>
              <p:cNvPr id="1136064" name="Rectangle 448"/>
              <p:cNvSpPr>
                <a:spLocks noChangeArrowheads="1"/>
              </p:cNvSpPr>
              <p:nvPr/>
            </p:nvSpPr>
            <p:spPr bwMode="auto">
              <a:xfrm>
                <a:off x="3491" y="170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5" name="Rectangle 449"/>
              <p:cNvSpPr>
                <a:spLocks noChangeArrowheads="1"/>
              </p:cNvSpPr>
              <p:nvPr/>
            </p:nvSpPr>
            <p:spPr bwMode="auto">
              <a:xfrm>
                <a:off x="3449" y="171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6" name="Rectangle 450"/>
              <p:cNvSpPr>
                <a:spLocks noChangeArrowheads="1"/>
              </p:cNvSpPr>
              <p:nvPr/>
            </p:nvSpPr>
            <p:spPr bwMode="auto">
              <a:xfrm>
                <a:off x="3485"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7" name="Rectangle 451"/>
              <p:cNvSpPr>
                <a:spLocks noChangeArrowheads="1"/>
              </p:cNvSpPr>
              <p:nvPr/>
            </p:nvSpPr>
            <p:spPr bwMode="auto">
              <a:xfrm>
                <a:off x="3473"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8" name="Rectangle 452"/>
              <p:cNvSpPr>
                <a:spLocks noChangeArrowheads="1"/>
              </p:cNvSpPr>
              <p:nvPr/>
            </p:nvSpPr>
            <p:spPr bwMode="auto">
              <a:xfrm>
                <a:off x="3479"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69" name="Rectangle 453"/>
              <p:cNvSpPr>
                <a:spLocks noChangeArrowheads="1"/>
              </p:cNvSpPr>
              <p:nvPr/>
            </p:nvSpPr>
            <p:spPr bwMode="auto">
              <a:xfrm>
                <a:off x="3467" y="173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0" name="Rectangle 454"/>
              <p:cNvSpPr>
                <a:spLocks noChangeArrowheads="1"/>
              </p:cNvSpPr>
              <p:nvPr/>
            </p:nvSpPr>
            <p:spPr bwMode="auto">
              <a:xfrm>
                <a:off x="3485" y="1683"/>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1" name="Rectangle 455"/>
              <p:cNvSpPr>
                <a:spLocks noChangeArrowheads="1"/>
              </p:cNvSpPr>
              <p:nvPr/>
            </p:nvSpPr>
            <p:spPr bwMode="auto">
              <a:xfrm>
                <a:off x="3479" y="1707"/>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2" name="Rectangle 456"/>
              <p:cNvSpPr>
                <a:spLocks noChangeArrowheads="1"/>
              </p:cNvSpPr>
              <p:nvPr/>
            </p:nvSpPr>
            <p:spPr bwMode="auto">
              <a:xfrm>
                <a:off x="3491"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3" name="Rectangle 457"/>
              <p:cNvSpPr>
                <a:spLocks noChangeArrowheads="1"/>
              </p:cNvSpPr>
              <p:nvPr/>
            </p:nvSpPr>
            <p:spPr bwMode="auto">
              <a:xfrm>
                <a:off x="3449"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4" name="Rectangle 458"/>
              <p:cNvSpPr>
                <a:spLocks noChangeArrowheads="1"/>
              </p:cNvSpPr>
              <p:nvPr/>
            </p:nvSpPr>
            <p:spPr bwMode="auto">
              <a:xfrm>
                <a:off x="3455" y="1749"/>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5" name="Rectangle 459"/>
              <p:cNvSpPr>
                <a:spLocks noChangeArrowheads="1"/>
              </p:cNvSpPr>
              <p:nvPr/>
            </p:nvSpPr>
            <p:spPr bwMode="auto">
              <a:xfrm>
                <a:off x="3461" y="1731"/>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6" name="Rectangle 460"/>
              <p:cNvSpPr>
                <a:spLocks noChangeArrowheads="1"/>
              </p:cNvSpPr>
              <p:nvPr/>
            </p:nvSpPr>
            <p:spPr bwMode="auto">
              <a:xfrm>
                <a:off x="3473" y="1725"/>
                <a:ext cx="30" cy="30"/>
              </a:xfrm>
              <a:prstGeom prst="rect">
                <a:avLst/>
              </a:prstGeom>
              <a:solidFill>
                <a:srgbClr val="D794FF"/>
              </a:solidFill>
              <a:ln w="9525">
                <a:solidFill>
                  <a:srgbClr val="000000"/>
                </a:solidFill>
                <a:miter lim="800000"/>
                <a:headEnd/>
                <a:tailEnd/>
              </a:ln>
            </p:spPr>
            <p:txBody>
              <a:bodyPr/>
              <a:lstStyle/>
              <a:p>
                <a:pPr>
                  <a:defRPr/>
                </a:pPr>
                <a:endParaRPr lang="it-IT">
                  <a:latin typeface="Calibri" pitchFamily="34" charset="0"/>
                </a:endParaRPr>
              </a:p>
            </p:txBody>
          </p:sp>
          <p:sp>
            <p:nvSpPr>
              <p:cNvPr id="1136077" name="Freeform 461"/>
              <p:cNvSpPr>
                <a:spLocks/>
              </p:cNvSpPr>
              <p:nvPr/>
            </p:nvSpPr>
            <p:spPr bwMode="auto">
              <a:xfrm>
                <a:off x="3305" y="171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78" name="Freeform 462"/>
              <p:cNvSpPr>
                <a:spLocks/>
              </p:cNvSpPr>
              <p:nvPr/>
            </p:nvSpPr>
            <p:spPr bwMode="auto">
              <a:xfrm>
                <a:off x="3383" y="168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79" name="Freeform 463"/>
              <p:cNvSpPr>
                <a:spLocks/>
              </p:cNvSpPr>
              <p:nvPr/>
            </p:nvSpPr>
            <p:spPr bwMode="auto">
              <a:xfrm>
                <a:off x="3395" y="171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0" name="Freeform 464"/>
              <p:cNvSpPr>
                <a:spLocks/>
              </p:cNvSpPr>
              <p:nvPr/>
            </p:nvSpPr>
            <p:spPr bwMode="auto">
              <a:xfrm>
                <a:off x="3473"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1" name="Freeform 465"/>
              <p:cNvSpPr>
                <a:spLocks/>
              </p:cNvSpPr>
              <p:nvPr/>
            </p:nvSpPr>
            <p:spPr bwMode="auto">
              <a:xfrm>
                <a:off x="3395" y="171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2" name="Freeform 466"/>
              <p:cNvSpPr>
                <a:spLocks/>
              </p:cNvSpPr>
              <p:nvPr/>
            </p:nvSpPr>
            <p:spPr bwMode="auto">
              <a:xfrm>
                <a:off x="3473"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3" name="Freeform 467"/>
              <p:cNvSpPr>
                <a:spLocks/>
              </p:cNvSpPr>
              <p:nvPr/>
            </p:nvSpPr>
            <p:spPr bwMode="auto">
              <a:xfrm>
                <a:off x="3305" y="171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4" name="Freeform 468"/>
              <p:cNvSpPr>
                <a:spLocks/>
              </p:cNvSpPr>
              <p:nvPr/>
            </p:nvSpPr>
            <p:spPr bwMode="auto">
              <a:xfrm>
                <a:off x="3383" y="168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5" name="Freeform 469"/>
              <p:cNvSpPr>
                <a:spLocks/>
              </p:cNvSpPr>
              <p:nvPr/>
            </p:nvSpPr>
            <p:spPr bwMode="auto">
              <a:xfrm>
                <a:off x="3263" y="1677"/>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6" name="Freeform 470"/>
              <p:cNvSpPr>
                <a:spLocks/>
              </p:cNvSpPr>
              <p:nvPr/>
            </p:nvSpPr>
            <p:spPr bwMode="auto">
              <a:xfrm>
                <a:off x="3269" y="1623"/>
                <a:ext cx="42" cy="42"/>
              </a:xfrm>
              <a:custGeom>
                <a:avLst/>
                <a:gdLst/>
                <a:ahLst/>
                <a:cxnLst>
                  <a:cxn ang="0">
                    <a:pos x="3" y="0"/>
                  </a:cxn>
                  <a:cxn ang="0">
                    <a:pos x="7" y="7"/>
                  </a:cxn>
                  <a:cxn ang="0">
                    <a:pos x="0" y="7"/>
                  </a:cxn>
                  <a:cxn ang="0">
                    <a:pos x="3" y="0"/>
                  </a:cxn>
                </a:cxnLst>
                <a:rect l="0" t="0" r="r" b="b"/>
                <a:pathLst>
                  <a:path w="7" h="7">
                    <a:moveTo>
                      <a:pt x="3" y="0"/>
                    </a:moveTo>
                    <a:lnTo>
                      <a:pt x="7" y="7"/>
                    </a:lnTo>
                    <a:lnTo>
                      <a:pt x="0" y="7"/>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7" name="Freeform 471"/>
              <p:cNvSpPr>
                <a:spLocks/>
              </p:cNvSpPr>
              <p:nvPr/>
            </p:nvSpPr>
            <p:spPr bwMode="auto">
              <a:xfrm>
                <a:off x="3311"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8" name="Freeform 472"/>
              <p:cNvSpPr>
                <a:spLocks/>
              </p:cNvSpPr>
              <p:nvPr/>
            </p:nvSpPr>
            <p:spPr bwMode="auto">
              <a:xfrm>
                <a:off x="3383" y="1629"/>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89" name="Freeform 473"/>
              <p:cNvSpPr>
                <a:spLocks/>
              </p:cNvSpPr>
              <p:nvPr/>
            </p:nvSpPr>
            <p:spPr bwMode="auto">
              <a:xfrm>
                <a:off x="3395"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0" name="Freeform 474"/>
              <p:cNvSpPr>
                <a:spLocks/>
              </p:cNvSpPr>
              <p:nvPr/>
            </p:nvSpPr>
            <p:spPr bwMode="auto">
              <a:xfrm>
                <a:off x="3137" y="180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1" name="Freeform 475"/>
              <p:cNvSpPr>
                <a:spLocks/>
              </p:cNvSpPr>
              <p:nvPr/>
            </p:nvSpPr>
            <p:spPr bwMode="auto">
              <a:xfrm>
                <a:off x="3113"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2" name="Freeform 476"/>
              <p:cNvSpPr>
                <a:spLocks/>
              </p:cNvSpPr>
              <p:nvPr/>
            </p:nvSpPr>
            <p:spPr bwMode="auto">
              <a:xfrm>
                <a:off x="3185"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3" name="Freeform 477"/>
              <p:cNvSpPr>
                <a:spLocks/>
              </p:cNvSpPr>
              <p:nvPr/>
            </p:nvSpPr>
            <p:spPr bwMode="auto">
              <a:xfrm>
                <a:off x="3113" y="1623"/>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4" name="Freeform 478"/>
              <p:cNvSpPr>
                <a:spLocks/>
              </p:cNvSpPr>
              <p:nvPr/>
            </p:nvSpPr>
            <p:spPr bwMode="auto">
              <a:xfrm>
                <a:off x="3023"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5" name="Freeform 479"/>
              <p:cNvSpPr>
                <a:spLocks/>
              </p:cNvSpPr>
              <p:nvPr/>
            </p:nvSpPr>
            <p:spPr bwMode="auto">
              <a:xfrm>
                <a:off x="3017" y="165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6" name="Freeform 480"/>
              <p:cNvSpPr>
                <a:spLocks/>
              </p:cNvSpPr>
              <p:nvPr/>
            </p:nvSpPr>
            <p:spPr bwMode="auto">
              <a:xfrm>
                <a:off x="2951" y="168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7" name="Freeform 481"/>
              <p:cNvSpPr>
                <a:spLocks/>
              </p:cNvSpPr>
              <p:nvPr/>
            </p:nvSpPr>
            <p:spPr bwMode="auto">
              <a:xfrm>
                <a:off x="3311" y="1635"/>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8" name="Freeform 482"/>
              <p:cNvSpPr>
                <a:spLocks/>
              </p:cNvSpPr>
              <p:nvPr/>
            </p:nvSpPr>
            <p:spPr bwMode="auto">
              <a:xfrm>
                <a:off x="3287" y="1677"/>
                <a:ext cx="42" cy="36"/>
              </a:xfrm>
              <a:custGeom>
                <a:avLst/>
                <a:gdLst/>
                <a:ahLst/>
                <a:cxnLst>
                  <a:cxn ang="0">
                    <a:pos x="4" y="0"/>
                  </a:cxn>
                  <a:cxn ang="0">
                    <a:pos x="7" y="6"/>
                  </a:cxn>
                  <a:cxn ang="0">
                    <a:pos x="0" y="6"/>
                  </a:cxn>
                  <a:cxn ang="0">
                    <a:pos x="4" y="0"/>
                  </a:cxn>
                </a:cxnLst>
                <a:rect l="0" t="0" r="r" b="b"/>
                <a:pathLst>
                  <a:path w="7" h="6">
                    <a:moveTo>
                      <a:pt x="4" y="0"/>
                    </a:moveTo>
                    <a:lnTo>
                      <a:pt x="7" y="6"/>
                    </a:lnTo>
                    <a:lnTo>
                      <a:pt x="0" y="6"/>
                    </a:lnTo>
                    <a:lnTo>
                      <a:pt x="4"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099" name="Freeform 483"/>
              <p:cNvSpPr>
                <a:spLocks/>
              </p:cNvSpPr>
              <p:nvPr/>
            </p:nvSpPr>
            <p:spPr bwMode="auto">
              <a:xfrm>
                <a:off x="3347"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0" name="Freeform 484"/>
              <p:cNvSpPr>
                <a:spLocks/>
              </p:cNvSpPr>
              <p:nvPr/>
            </p:nvSpPr>
            <p:spPr bwMode="auto">
              <a:xfrm>
                <a:off x="3335" y="171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1" name="Freeform 485"/>
              <p:cNvSpPr>
                <a:spLocks/>
              </p:cNvSpPr>
              <p:nvPr/>
            </p:nvSpPr>
            <p:spPr bwMode="auto">
              <a:xfrm>
                <a:off x="3275" y="1653"/>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2" name="Freeform 486"/>
              <p:cNvSpPr>
                <a:spLocks/>
              </p:cNvSpPr>
              <p:nvPr/>
            </p:nvSpPr>
            <p:spPr bwMode="auto">
              <a:xfrm>
                <a:off x="3365" y="1623"/>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3" name="Freeform 487"/>
              <p:cNvSpPr>
                <a:spLocks/>
              </p:cNvSpPr>
              <p:nvPr/>
            </p:nvSpPr>
            <p:spPr bwMode="auto">
              <a:xfrm>
                <a:off x="3347" y="172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4" name="Freeform 488"/>
              <p:cNvSpPr>
                <a:spLocks/>
              </p:cNvSpPr>
              <p:nvPr/>
            </p:nvSpPr>
            <p:spPr bwMode="auto">
              <a:xfrm>
                <a:off x="3293" y="1725"/>
                <a:ext cx="42" cy="36"/>
              </a:xfrm>
              <a:custGeom>
                <a:avLst/>
                <a:gdLst/>
                <a:ahLst/>
                <a:cxnLst>
                  <a:cxn ang="0">
                    <a:pos x="4" y="0"/>
                  </a:cxn>
                  <a:cxn ang="0">
                    <a:pos x="7" y="6"/>
                  </a:cxn>
                  <a:cxn ang="0">
                    <a:pos x="0" y="6"/>
                  </a:cxn>
                  <a:cxn ang="0">
                    <a:pos x="4" y="0"/>
                  </a:cxn>
                </a:cxnLst>
                <a:rect l="0" t="0" r="r" b="b"/>
                <a:pathLst>
                  <a:path w="7" h="6">
                    <a:moveTo>
                      <a:pt x="4" y="0"/>
                    </a:moveTo>
                    <a:lnTo>
                      <a:pt x="7" y="6"/>
                    </a:lnTo>
                    <a:lnTo>
                      <a:pt x="0" y="6"/>
                    </a:lnTo>
                    <a:lnTo>
                      <a:pt x="4" y="0"/>
                    </a:ln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5" name="Freeform 489"/>
              <p:cNvSpPr>
                <a:spLocks/>
              </p:cNvSpPr>
              <p:nvPr/>
            </p:nvSpPr>
            <p:spPr bwMode="auto">
              <a:xfrm>
                <a:off x="3401" y="170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6" name="Freeform 490"/>
              <p:cNvSpPr>
                <a:spLocks/>
              </p:cNvSpPr>
              <p:nvPr/>
            </p:nvSpPr>
            <p:spPr bwMode="auto">
              <a:xfrm>
                <a:off x="3401" y="1689"/>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7" name="Freeform 491"/>
              <p:cNvSpPr>
                <a:spLocks/>
              </p:cNvSpPr>
              <p:nvPr/>
            </p:nvSpPr>
            <p:spPr bwMode="auto">
              <a:xfrm>
                <a:off x="3053" y="173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8" name="Freeform 492"/>
              <p:cNvSpPr>
                <a:spLocks/>
              </p:cNvSpPr>
              <p:nvPr/>
            </p:nvSpPr>
            <p:spPr bwMode="auto">
              <a:xfrm>
                <a:off x="3059" y="176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09" name="Freeform 493"/>
              <p:cNvSpPr>
                <a:spLocks/>
              </p:cNvSpPr>
              <p:nvPr/>
            </p:nvSpPr>
            <p:spPr bwMode="auto">
              <a:xfrm>
                <a:off x="3161" y="173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0" name="Freeform 494"/>
              <p:cNvSpPr>
                <a:spLocks/>
              </p:cNvSpPr>
              <p:nvPr/>
            </p:nvSpPr>
            <p:spPr bwMode="auto">
              <a:xfrm>
                <a:off x="3041" y="176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1" name="Freeform 495"/>
              <p:cNvSpPr>
                <a:spLocks/>
              </p:cNvSpPr>
              <p:nvPr/>
            </p:nvSpPr>
            <p:spPr bwMode="auto">
              <a:xfrm>
                <a:off x="3101" y="175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2" name="Freeform 496"/>
              <p:cNvSpPr>
                <a:spLocks/>
              </p:cNvSpPr>
              <p:nvPr/>
            </p:nvSpPr>
            <p:spPr bwMode="auto">
              <a:xfrm>
                <a:off x="3455" y="167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3" name="Freeform 497"/>
              <p:cNvSpPr>
                <a:spLocks/>
              </p:cNvSpPr>
              <p:nvPr/>
            </p:nvSpPr>
            <p:spPr bwMode="auto">
              <a:xfrm>
                <a:off x="3635" y="1611"/>
                <a:ext cx="36" cy="42"/>
              </a:xfrm>
              <a:custGeom>
                <a:avLst/>
                <a:gdLst/>
                <a:ahLst/>
                <a:cxnLst>
                  <a:cxn ang="0">
                    <a:pos x="3" y="0"/>
                  </a:cxn>
                  <a:cxn ang="0">
                    <a:pos x="6" y="3"/>
                  </a:cxn>
                  <a:cxn ang="0">
                    <a:pos x="3" y="7"/>
                  </a:cxn>
                  <a:cxn ang="0">
                    <a:pos x="0" y="3"/>
                  </a:cxn>
                  <a:cxn ang="0">
                    <a:pos x="3" y="0"/>
                  </a:cxn>
                </a:cxnLst>
                <a:rect l="0" t="0" r="r" b="b"/>
                <a:pathLst>
                  <a:path w="6" h="7">
                    <a:moveTo>
                      <a:pt x="3" y="0"/>
                    </a:moveTo>
                    <a:lnTo>
                      <a:pt x="6" y="3"/>
                    </a:lnTo>
                    <a:lnTo>
                      <a:pt x="3" y="7"/>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4" name="Freeform 498"/>
              <p:cNvSpPr>
                <a:spLocks/>
              </p:cNvSpPr>
              <p:nvPr/>
            </p:nvSpPr>
            <p:spPr bwMode="auto">
              <a:xfrm>
                <a:off x="3461" y="1689"/>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5" name="Freeform 499"/>
              <p:cNvSpPr>
                <a:spLocks/>
              </p:cNvSpPr>
              <p:nvPr/>
            </p:nvSpPr>
            <p:spPr bwMode="auto">
              <a:xfrm>
                <a:off x="3419" y="170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6" name="Freeform 500"/>
              <p:cNvSpPr>
                <a:spLocks/>
              </p:cNvSpPr>
              <p:nvPr/>
            </p:nvSpPr>
            <p:spPr bwMode="auto">
              <a:xfrm>
                <a:off x="3599" y="1623"/>
                <a:ext cx="36" cy="42"/>
              </a:xfrm>
              <a:custGeom>
                <a:avLst/>
                <a:gdLst/>
                <a:ahLst/>
                <a:cxnLst>
                  <a:cxn ang="0">
                    <a:pos x="3" y="0"/>
                  </a:cxn>
                  <a:cxn ang="0">
                    <a:pos x="6" y="3"/>
                  </a:cxn>
                  <a:cxn ang="0">
                    <a:pos x="3" y="7"/>
                  </a:cxn>
                  <a:cxn ang="0">
                    <a:pos x="0" y="3"/>
                  </a:cxn>
                  <a:cxn ang="0">
                    <a:pos x="3" y="0"/>
                  </a:cxn>
                </a:cxnLst>
                <a:rect l="0" t="0" r="r" b="b"/>
                <a:pathLst>
                  <a:path w="6" h="7">
                    <a:moveTo>
                      <a:pt x="3" y="0"/>
                    </a:moveTo>
                    <a:lnTo>
                      <a:pt x="6" y="3"/>
                    </a:lnTo>
                    <a:lnTo>
                      <a:pt x="3" y="7"/>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7" name="Freeform 501"/>
              <p:cNvSpPr>
                <a:spLocks/>
              </p:cNvSpPr>
              <p:nvPr/>
            </p:nvSpPr>
            <p:spPr bwMode="auto">
              <a:xfrm>
                <a:off x="3617" y="1641"/>
                <a:ext cx="36" cy="42"/>
              </a:xfrm>
              <a:custGeom>
                <a:avLst/>
                <a:gdLst/>
                <a:ahLst/>
                <a:cxnLst>
                  <a:cxn ang="0">
                    <a:pos x="3" y="0"/>
                  </a:cxn>
                  <a:cxn ang="0">
                    <a:pos x="6" y="4"/>
                  </a:cxn>
                  <a:cxn ang="0">
                    <a:pos x="3" y="7"/>
                  </a:cxn>
                  <a:cxn ang="0">
                    <a:pos x="0" y="4"/>
                  </a:cxn>
                  <a:cxn ang="0">
                    <a:pos x="3" y="0"/>
                  </a:cxn>
                </a:cxnLst>
                <a:rect l="0" t="0" r="r" b="b"/>
                <a:pathLst>
                  <a:path w="6" h="7">
                    <a:moveTo>
                      <a:pt x="3" y="0"/>
                    </a:moveTo>
                    <a:lnTo>
                      <a:pt x="6" y="4"/>
                    </a:lnTo>
                    <a:lnTo>
                      <a:pt x="3" y="7"/>
                    </a:lnTo>
                    <a:lnTo>
                      <a:pt x="0" y="4"/>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8" name="Freeform 502"/>
              <p:cNvSpPr>
                <a:spLocks/>
              </p:cNvSpPr>
              <p:nvPr/>
            </p:nvSpPr>
            <p:spPr bwMode="auto">
              <a:xfrm>
                <a:off x="3485" y="167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19" name="Freeform 503"/>
              <p:cNvSpPr>
                <a:spLocks/>
              </p:cNvSpPr>
              <p:nvPr/>
            </p:nvSpPr>
            <p:spPr bwMode="auto">
              <a:xfrm>
                <a:off x="3407" y="169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20" name="Freeform 504"/>
              <p:cNvSpPr>
                <a:spLocks/>
              </p:cNvSpPr>
              <p:nvPr/>
            </p:nvSpPr>
            <p:spPr bwMode="auto">
              <a:xfrm>
                <a:off x="3665" y="160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21" name="Freeform 505"/>
              <p:cNvSpPr>
                <a:spLocks/>
              </p:cNvSpPr>
              <p:nvPr/>
            </p:nvSpPr>
            <p:spPr bwMode="auto">
              <a:xfrm>
                <a:off x="3395" y="170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7C810A"/>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22" name="Freeform 506"/>
              <p:cNvSpPr>
                <a:spLocks/>
              </p:cNvSpPr>
              <p:nvPr/>
            </p:nvSpPr>
            <p:spPr bwMode="auto">
              <a:xfrm>
                <a:off x="3131"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23" name="Freeform 507"/>
              <p:cNvSpPr>
                <a:spLocks/>
              </p:cNvSpPr>
              <p:nvPr/>
            </p:nvSpPr>
            <p:spPr bwMode="auto">
              <a:xfrm>
                <a:off x="3197" y="167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24" name="Freeform 508"/>
              <p:cNvSpPr>
                <a:spLocks/>
              </p:cNvSpPr>
              <p:nvPr/>
            </p:nvSpPr>
            <p:spPr bwMode="auto">
              <a:xfrm>
                <a:off x="3137" y="165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25" name="Freeform 509"/>
              <p:cNvSpPr>
                <a:spLocks/>
              </p:cNvSpPr>
              <p:nvPr/>
            </p:nvSpPr>
            <p:spPr bwMode="auto">
              <a:xfrm>
                <a:off x="3431" y="1629"/>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26" name="Freeform 510"/>
              <p:cNvSpPr>
                <a:spLocks/>
              </p:cNvSpPr>
              <p:nvPr/>
            </p:nvSpPr>
            <p:spPr bwMode="auto">
              <a:xfrm>
                <a:off x="3467" y="1629"/>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27" name="Freeform 511"/>
              <p:cNvSpPr>
                <a:spLocks/>
              </p:cNvSpPr>
              <p:nvPr/>
            </p:nvSpPr>
            <p:spPr bwMode="auto">
              <a:xfrm>
                <a:off x="3059"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28" name="Freeform 512"/>
              <p:cNvSpPr>
                <a:spLocks/>
              </p:cNvSpPr>
              <p:nvPr/>
            </p:nvSpPr>
            <p:spPr bwMode="auto">
              <a:xfrm>
                <a:off x="3203"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29" name="Freeform 513"/>
              <p:cNvSpPr>
                <a:spLocks/>
              </p:cNvSpPr>
              <p:nvPr/>
            </p:nvSpPr>
            <p:spPr bwMode="auto">
              <a:xfrm>
                <a:off x="3383"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0" name="Freeform 514"/>
              <p:cNvSpPr>
                <a:spLocks/>
              </p:cNvSpPr>
              <p:nvPr/>
            </p:nvSpPr>
            <p:spPr bwMode="auto">
              <a:xfrm>
                <a:off x="3293" y="1665"/>
                <a:ext cx="42" cy="36"/>
              </a:xfrm>
              <a:custGeom>
                <a:avLst/>
                <a:gdLst/>
                <a:ahLst/>
                <a:cxnLst>
                  <a:cxn ang="0">
                    <a:pos x="4" y="0"/>
                  </a:cxn>
                  <a:cxn ang="0">
                    <a:pos x="7" y="6"/>
                  </a:cxn>
                  <a:cxn ang="0">
                    <a:pos x="0" y="6"/>
                  </a:cxn>
                  <a:cxn ang="0">
                    <a:pos x="4" y="0"/>
                  </a:cxn>
                </a:cxnLst>
                <a:rect l="0" t="0" r="r" b="b"/>
                <a:pathLst>
                  <a:path w="7" h="6">
                    <a:moveTo>
                      <a:pt x="4" y="0"/>
                    </a:moveTo>
                    <a:lnTo>
                      <a:pt x="7" y="6"/>
                    </a:lnTo>
                    <a:lnTo>
                      <a:pt x="0" y="6"/>
                    </a:lnTo>
                    <a:lnTo>
                      <a:pt x="4"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1" name="Freeform 515"/>
              <p:cNvSpPr>
                <a:spLocks/>
              </p:cNvSpPr>
              <p:nvPr/>
            </p:nvSpPr>
            <p:spPr bwMode="auto">
              <a:xfrm>
                <a:off x="3209" y="170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2" name="Freeform 516"/>
              <p:cNvSpPr>
                <a:spLocks/>
              </p:cNvSpPr>
              <p:nvPr/>
            </p:nvSpPr>
            <p:spPr bwMode="auto">
              <a:xfrm>
                <a:off x="3161" y="166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3" name="Freeform 517"/>
              <p:cNvSpPr>
                <a:spLocks/>
              </p:cNvSpPr>
              <p:nvPr/>
            </p:nvSpPr>
            <p:spPr bwMode="auto">
              <a:xfrm>
                <a:off x="3305" y="173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4" name="Freeform 518"/>
              <p:cNvSpPr>
                <a:spLocks/>
              </p:cNvSpPr>
              <p:nvPr/>
            </p:nvSpPr>
            <p:spPr bwMode="auto">
              <a:xfrm>
                <a:off x="3257" y="173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5" name="Freeform 519"/>
              <p:cNvSpPr>
                <a:spLocks/>
              </p:cNvSpPr>
              <p:nvPr/>
            </p:nvSpPr>
            <p:spPr bwMode="auto">
              <a:xfrm>
                <a:off x="3329" y="171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6" name="Freeform 520"/>
              <p:cNvSpPr>
                <a:spLocks/>
              </p:cNvSpPr>
              <p:nvPr/>
            </p:nvSpPr>
            <p:spPr bwMode="auto">
              <a:xfrm>
                <a:off x="3281" y="1749"/>
                <a:ext cx="42" cy="36"/>
              </a:xfrm>
              <a:custGeom>
                <a:avLst/>
                <a:gdLst/>
                <a:ahLst/>
                <a:cxnLst>
                  <a:cxn ang="0">
                    <a:pos x="4" y="0"/>
                  </a:cxn>
                  <a:cxn ang="0">
                    <a:pos x="7" y="6"/>
                  </a:cxn>
                  <a:cxn ang="0">
                    <a:pos x="0" y="6"/>
                  </a:cxn>
                  <a:cxn ang="0">
                    <a:pos x="4" y="0"/>
                  </a:cxn>
                </a:cxnLst>
                <a:rect l="0" t="0" r="r" b="b"/>
                <a:pathLst>
                  <a:path w="7" h="6">
                    <a:moveTo>
                      <a:pt x="4" y="0"/>
                    </a:moveTo>
                    <a:lnTo>
                      <a:pt x="7" y="6"/>
                    </a:lnTo>
                    <a:lnTo>
                      <a:pt x="0" y="6"/>
                    </a:lnTo>
                    <a:lnTo>
                      <a:pt x="4"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7" name="Freeform 521"/>
              <p:cNvSpPr>
                <a:spLocks/>
              </p:cNvSpPr>
              <p:nvPr/>
            </p:nvSpPr>
            <p:spPr bwMode="auto">
              <a:xfrm>
                <a:off x="3293" y="1665"/>
                <a:ext cx="42" cy="36"/>
              </a:xfrm>
              <a:custGeom>
                <a:avLst/>
                <a:gdLst/>
                <a:ahLst/>
                <a:cxnLst>
                  <a:cxn ang="0">
                    <a:pos x="4" y="0"/>
                  </a:cxn>
                  <a:cxn ang="0">
                    <a:pos x="7" y="6"/>
                  </a:cxn>
                  <a:cxn ang="0">
                    <a:pos x="0" y="6"/>
                  </a:cxn>
                  <a:cxn ang="0">
                    <a:pos x="4" y="0"/>
                  </a:cxn>
                </a:cxnLst>
                <a:rect l="0" t="0" r="r" b="b"/>
                <a:pathLst>
                  <a:path w="7" h="6">
                    <a:moveTo>
                      <a:pt x="4" y="0"/>
                    </a:moveTo>
                    <a:lnTo>
                      <a:pt x="7" y="6"/>
                    </a:lnTo>
                    <a:lnTo>
                      <a:pt x="0" y="6"/>
                    </a:lnTo>
                    <a:lnTo>
                      <a:pt x="4"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8" name="Freeform 522"/>
              <p:cNvSpPr>
                <a:spLocks/>
              </p:cNvSpPr>
              <p:nvPr/>
            </p:nvSpPr>
            <p:spPr bwMode="auto">
              <a:xfrm>
                <a:off x="3383"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39" name="Freeform 523"/>
              <p:cNvSpPr>
                <a:spLocks/>
              </p:cNvSpPr>
              <p:nvPr/>
            </p:nvSpPr>
            <p:spPr bwMode="auto">
              <a:xfrm>
                <a:off x="3335" y="171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40" name="Freeform 524"/>
              <p:cNvSpPr>
                <a:spLocks/>
              </p:cNvSpPr>
              <p:nvPr/>
            </p:nvSpPr>
            <p:spPr bwMode="auto">
              <a:xfrm>
                <a:off x="3185" y="167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7200"/>
              </a:solidFill>
              <a:ln w="9525">
                <a:solidFill>
                  <a:srgbClr val="8A1B00"/>
                </a:solidFill>
                <a:prstDash val="solid"/>
                <a:round/>
                <a:headEnd/>
                <a:tailEnd/>
              </a:ln>
            </p:spPr>
            <p:txBody>
              <a:bodyPr/>
              <a:lstStyle/>
              <a:p>
                <a:pPr>
                  <a:defRPr/>
                </a:pPr>
                <a:endParaRPr lang="it-IT">
                  <a:latin typeface="Calibri" pitchFamily="34" charset="0"/>
                </a:endParaRPr>
              </a:p>
            </p:txBody>
          </p:sp>
          <p:sp>
            <p:nvSpPr>
              <p:cNvPr id="1136141" name="Rectangle 525"/>
              <p:cNvSpPr>
                <a:spLocks noChangeArrowheads="1"/>
              </p:cNvSpPr>
              <p:nvPr/>
            </p:nvSpPr>
            <p:spPr bwMode="auto">
              <a:xfrm>
                <a:off x="3485" y="1683"/>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2" name="Rectangle 526"/>
              <p:cNvSpPr>
                <a:spLocks noChangeArrowheads="1"/>
              </p:cNvSpPr>
              <p:nvPr/>
            </p:nvSpPr>
            <p:spPr bwMode="auto">
              <a:xfrm>
                <a:off x="3473" y="1659"/>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3" name="Rectangle 527"/>
              <p:cNvSpPr>
                <a:spLocks noChangeArrowheads="1"/>
              </p:cNvSpPr>
              <p:nvPr/>
            </p:nvSpPr>
            <p:spPr bwMode="auto">
              <a:xfrm>
                <a:off x="3521" y="1677"/>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4" name="Rectangle 528"/>
              <p:cNvSpPr>
                <a:spLocks noChangeArrowheads="1"/>
              </p:cNvSpPr>
              <p:nvPr/>
            </p:nvSpPr>
            <p:spPr bwMode="auto">
              <a:xfrm>
                <a:off x="3491" y="1665"/>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5" name="Rectangle 529"/>
              <p:cNvSpPr>
                <a:spLocks noChangeArrowheads="1"/>
              </p:cNvSpPr>
              <p:nvPr/>
            </p:nvSpPr>
            <p:spPr bwMode="auto">
              <a:xfrm>
                <a:off x="3407" y="1641"/>
                <a:ext cx="30" cy="36"/>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6" name="Rectangle 530"/>
              <p:cNvSpPr>
                <a:spLocks noChangeArrowheads="1"/>
              </p:cNvSpPr>
              <p:nvPr/>
            </p:nvSpPr>
            <p:spPr bwMode="auto">
              <a:xfrm>
                <a:off x="3479" y="1665"/>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7" name="Rectangle 531"/>
              <p:cNvSpPr>
                <a:spLocks noChangeArrowheads="1"/>
              </p:cNvSpPr>
              <p:nvPr/>
            </p:nvSpPr>
            <p:spPr bwMode="auto">
              <a:xfrm>
                <a:off x="3407" y="1695"/>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8" name="Rectangle 532"/>
              <p:cNvSpPr>
                <a:spLocks noChangeArrowheads="1"/>
              </p:cNvSpPr>
              <p:nvPr/>
            </p:nvSpPr>
            <p:spPr bwMode="auto">
              <a:xfrm>
                <a:off x="3419" y="1623"/>
                <a:ext cx="30" cy="36"/>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49" name="Rectangle 533"/>
              <p:cNvSpPr>
                <a:spLocks noChangeArrowheads="1"/>
              </p:cNvSpPr>
              <p:nvPr/>
            </p:nvSpPr>
            <p:spPr bwMode="auto">
              <a:xfrm>
                <a:off x="3437" y="1641"/>
                <a:ext cx="30" cy="36"/>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0" name="Rectangle 534"/>
              <p:cNvSpPr>
                <a:spLocks noChangeArrowheads="1"/>
              </p:cNvSpPr>
              <p:nvPr/>
            </p:nvSpPr>
            <p:spPr bwMode="auto">
              <a:xfrm>
                <a:off x="3467" y="1635"/>
                <a:ext cx="30" cy="36"/>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1" name="Rectangle 535"/>
              <p:cNvSpPr>
                <a:spLocks noChangeArrowheads="1"/>
              </p:cNvSpPr>
              <p:nvPr/>
            </p:nvSpPr>
            <p:spPr bwMode="auto">
              <a:xfrm>
                <a:off x="3377" y="1641"/>
                <a:ext cx="30" cy="36"/>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2" name="Rectangle 536"/>
              <p:cNvSpPr>
                <a:spLocks noChangeArrowheads="1"/>
              </p:cNvSpPr>
              <p:nvPr/>
            </p:nvSpPr>
            <p:spPr bwMode="auto">
              <a:xfrm>
                <a:off x="3407" y="1659"/>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3" name="Rectangle 537"/>
              <p:cNvSpPr>
                <a:spLocks noChangeArrowheads="1"/>
              </p:cNvSpPr>
              <p:nvPr/>
            </p:nvSpPr>
            <p:spPr bwMode="auto">
              <a:xfrm>
                <a:off x="3395" y="1665"/>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4" name="Rectangle 538"/>
              <p:cNvSpPr>
                <a:spLocks noChangeArrowheads="1"/>
              </p:cNvSpPr>
              <p:nvPr/>
            </p:nvSpPr>
            <p:spPr bwMode="auto">
              <a:xfrm>
                <a:off x="3467" y="1683"/>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5" name="Rectangle 539"/>
              <p:cNvSpPr>
                <a:spLocks noChangeArrowheads="1"/>
              </p:cNvSpPr>
              <p:nvPr/>
            </p:nvSpPr>
            <p:spPr bwMode="auto">
              <a:xfrm>
                <a:off x="3539" y="1671"/>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6" name="Rectangle 540"/>
              <p:cNvSpPr>
                <a:spLocks noChangeArrowheads="1"/>
              </p:cNvSpPr>
              <p:nvPr/>
            </p:nvSpPr>
            <p:spPr bwMode="auto">
              <a:xfrm>
                <a:off x="3437" y="1677"/>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7" name="Rectangle 541"/>
              <p:cNvSpPr>
                <a:spLocks noChangeArrowheads="1"/>
              </p:cNvSpPr>
              <p:nvPr/>
            </p:nvSpPr>
            <p:spPr bwMode="auto">
              <a:xfrm>
                <a:off x="3449" y="1683"/>
                <a:ext cx="30" cy="30"/>
              </a:xfrm>
              <a:prstGeom prst="rect">
                <a:avLst/>
              </a:prstGeom>
              <a:solidFill>
                <a:srgbClr val="00976A"/>
              </a:solidFill>
              <a:ln w="9525">
                <a:solidFill>
                  <a:srgbClr val="000000"/>
                </a:solidFill>
                <a:miter lim="800000"/>
                <a:headEnd/>
                <a:tailEnd/>
              </a:ln>
            </p:spPr>
            <p:txBody>
              <a:bodyPr/>
              <a:lstStyle/>
              <a:p>
                <a:pPr>
                  <a:defRPr/>
                </a:pPr>
                <a:endParaRPr lang="it-IT">
                  <a:latin typeface="Calibri" pitchFamily="34" charset="0"/>
                </a:endParaRPr>
              </a:p>
            </p:txBody>
          </p:sp>
          <p:sp>
            <p:nvSpPr>
              <p:cNvPr id="1136158" name="Freeform 542"/>
              <p:cNvSpPr>
                <a:spLocks/>
              </p:cNvSpPr>
              <p:nvPr/>
            </p:nvSpPr>
            <p:spPr bwMode="auto">
              <a:xfrm>
                <a:off x="3389"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59" name="Freeform 543"/>
              <p:cNvSpPr>
                <a:spLocks/>
              </p:cNvSpPr>
              <p:nvPr/>
            </p:nvSpPr>
            <p:spPr bwMode="auto">
              <a:xfrm>
                <a:off x="3401" y="1719"/>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0" name="Freeform 544"/>
              <p:cNvSpPr>
                <a:spLocks/>
              </p:cNvSpPr>
              <p:nvPr/>
            </p:nvSpPr>
            <p:spPr bwMode="auto">
              <a:xfrm>
                <a:off x="3449" y="169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1" name="Freeform 545"/>
              <p:cNvSpPr>
                <a:spLocks/>
              </p:cNvSpPr>
              <p:nvPr/>
            </p:nvSpPr>
            <p:spPr bwMode="auto">
              <a:xfrm>
                <a:off x="3347" y="172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2" name="Freeform 546"/>
              <p:cNvSpPr>
                <a:spLocks/>
              </p:cNvSpPr>
              <p:nvPr/>
            </p:nvSpPr>
            <p:spPr bwMode="auto">
              <a:xfrm>
                <a:off x="3251" y="173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3" name="Freeform 547"/>
              <p:cNvSpPr>
                <a:spLocks/>
              </p:cNvSpPr>
              <p:nvPr/>
            </p:nvSpPr>
            <p:spPr bwMode="auto">
              <a:xfrm>
                <a:off x="3323" y="172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4" name="Freeform 548"/>
              <p:cNvSpPr>
                <a:spLocks/>
              </p:cNvSpPr>
              <p:nvPr/>
            </p:nvSpPr>
            <p:spPr bwMode="auto">
              <a:xfrm>
                <a:off x="3227" y="172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5" name="Freeform 549"/>
              <p:cNvSpPr>
                <a:spLocks/>
              </p:cNvSpPr>
              <p:nvPr/>
            </p:nvSpPr>
            <p:spPr bwMode="auto">
              <a:xfrm>
                <a:off x="3191"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6" name="Freeform 550"/>
              <p:cNvSpPr>
                <a:spLocks/>
              </p:cNvSpPr>
              <p:nvPr/>
            </p:nvSpPr>
            <p:spPr bwMode="auto">
              <a:xfrm>
                <a:off x="3395"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7" name="Freeform 551"/>
              <p:cNvSpPr>
                <a:spLocks/>
              </p:cNvSpPr>
              <p:nvPr/>
            </p:nvSpPr>
            <p:spPr bwMode="auto">
              <a:xfrm>
                <a:off x="3443"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8" name="Freeform 552"/>
              <p:cNvSpPr>
                <a:spLocks/>
              </p:cNvSpPr>
              <p:nvPr/>
            </p:nvSpPr>
            <p:spPr bwMode="auto">
              <a:xfrm>
                <a:off x="3377" y="165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69" name="Freeform 553"/>
              <p:cNvSpPr>
                <a:spLocks/>
              </p:cNvSpPr>
              <p:nvPr/>
            </p:nvSpPr>
            <p:spPr bwMode="auto">
              <a:xfrm>
                <a:off x="3347" y="1635"/>
                <a:ext cx="36" cy="42"/>
              </a:xfrm>
              <a:custGeom>
                <a:avLst/>
                <a:gdLst/>
                <a:ahLst/>
                <a:cxnLst>
                  <a:cxn ang="0">
                    <a:pos x="3" y="0"/>
                  </a:cxn>
                  <a:cxn ang="0">
                    <a:pos x="6" y="4"/>
                  </a:cxn>
                  <a:cxn ang="0">
                    <a:pos x="3" y="7"/>
                  </a:cxn>
                  <a:cxn ang="0">
                    <a:pos x="0" y="4"/>
                  </a:cxn>
                  <a:cxn ang="0">
                    <a:pos x="3" y="0"/>
                  </a:cxn>
                </a:cxnLst>
                <a:rect l="0" t="0" r="r" b="b"/>
                <a:pathLst>
                  <a:path w="6" h="7">
                    <a:moveTo>
                      <a:pt x="3" y="0"/>
                    </a:moveTo>
                    <a:lnTo>
                      <a:pt x="6" y="4"/>
                    </a:lnTo>
                    <a:lnTo>
                      <a:pt x="3" y="7"/>
                    </a:lnTo>
                    <a:lnTo>
                      <a:pt x="0" y="4"/>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0" name="Freeform 554"/>
              <p:cNvSpPr>
                <a:spLocks/>
              </p:cNvSpPr>
              <p:nvPr/>
            </p:nvSpPr>
            <p:spPr bwMode="auto">
              <a:xfrm>
                <a:off x="3215"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1" name="Freeform 555"/>
              <p:cNvSpPr>
                <a:spLocks/>
              </p:cNvSpPr>
              <p:nvPr/>
            </p:nvSpPr>
            <p:spPr bwMode="auto">
              <a:xfrm>
                <a:off x="3221"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2" name="Freeform 556"/>
              <p:cNvSpPr>
                <a:spLocks/>
              </p:cNvSpPr>
              <p:nvPr/>
            </p:nvSpPr>
            <p:spPr bwMode="auto">
              <a:xfrm>
                <a:off x="3359" y="167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3" name="Freeform 557"/>
              <p:cNvSpPr>
                <a:spLocks/>
              </p:cNvSpPr>
              <p:nvPr/>
            </p:nvSpPr>
            <p:spPr bwMode="auto">
              <a:xfrm>
                <a:off x="3311" y="1659"/>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4" name="Freeform 558"/>
              <p:cNvSpPr>
                <a:spLocks/>
              </p:cNvSpPr>
              <p:nvPr/>
            </p:nvSpPr>
            <p:spPr bwMode="auto">
              <a:xfrm>
                <a:off x="3251" y="167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5" name="Freeform 559"/>
              <p:cNvSpPr>
                <a:spLocks/>
              </p:cNvSpPr>
              <p:nvPr/>
            </p:nvSpPr>
            <p:spPr bwMode="auto">
              <a:xfrm>
                <a:off x="3413" y="170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6" name="Freeform 560"/>
              <p:cNvSpPr>
                <a:spLocks/>
              </p:cNvSpPr>
              <p:nvPr/>
            </p:nvSpPr>
            <p:spPr bwMode="auto">
              <a:xfrm>
                <a:off x="3401"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7" name="Freeform 561"/>
              <p:cNvSpPr>
                <a:spLocks/>
              </p:cNvSpPr>
              <p:nvPr/>
            </p:nvSpPr>
            <p:spPr bwMode="auto">
              <a:xfrm>
                <a:off x="3089" y="171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8" name="Freeform 562"/>
              <p:cNvSpPr>
                <a:spLocks/>
              </p:cNvSpPr>
              <p:nvPr/>
            </p:nvSpPr>
            <p:spPr bwMode="auto">
              <a:xfrm>
                <a:off x="3119" y="171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79" name="Freeform 563"/>
              <p:cNvSpPr>
                <a:spLocks/>
              </p:cNvSpPr>
              <p:nvPr/>
            </p:nvSpPr>
            <p:spPr bwMode="auto">
              <a:xfrm>
                <a:off x="3275" y="1713"/>
                <a:ext cx="42" cy="36"/>
              </a:xfrm>
              <a:custGeom>
                <a:avLst/>
                <a:gdLst/>
                <a:ahLst/>
                <a:cxnLst>
                  <a:cxn ang="0">
                    <a:pos x="3" y="0"/>
                  </a:cxn>
                  <a:cxn ang="0">
                    <a:pos x="7" y="3"/>
                  </a:cxn>
                  <a:cxn ang="0">
                    <a:pos x="3" y="6"/>
                  </a:cxn>
                  <a:cxn ang="0">
                    <a:pos x="0" y="3"/>
                  </a:cxn>
                  <a:cxn ang="0">
                    <a:pos x="3" y="0"/>
                  </a:cxn>
                </a:cxnLst>
                <a:rect l="0" t="0" r="r" b="b"/>
                <a:pathLst>
                  <a:path w="7" h="6">
                    <a:moveTo>
                      <a:pt x="3" y="0"/>
                    </a:moveTo>
                    <a:lnTo>
                      <a:pt x="7"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0" name="Freeform 564"/>
              <p:cNvSpPr>
                <a:spLocks/>
              </p:cNvSpPr>
              <p:nvPr/>
            </p:nvSpPr>
            <p:spPr bwMode="auto">
              <a:xfrm>
                <a:off x="3365"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1" name="Freeform 565"/>
              <p:cNvSpPr>
                <a:spLocks/>
              </p:cNvSpPr>
              <p:nvPr/>
            </p:nvSpPr>
            <p:spPr bwMode="auto">
              <a:xfrm>
                <a:off x="3365"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2" name="Freeform 566"/>
              <p:cNvSpPr>
                <a:spLocks/>
              </p:cNvSpPr>
              <p:nvPr/>
            </p:nvSpPr>
            <p:spPr bwMode="auto">
              <a:xfrm>
                <a:off x="3383"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3" name="Freeform 567"/>
              <p:cNvSpPr>
                <a:spLocks/>
              </p:cNvSpPr>
              <p:nvPr/>
            </p:nvSpPr>
            <p:spPr bwMode="auto">
              <a:xfrm>
                <a:off x="3425"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4" name="Freeform 568"/>
              <p:cNvSpPr>
                <a:spLocks/>
              </p:cNvSpPr>
              <p:nvPr/>
            </p:nvSpPr>
            <p:spPr bwMode="auto">
              <a:xfrm>
                <a:off x="3479"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5" name="Freeform 569"/>
              <p:cNvSpPr>
                <a:spLocks/>
              </p:cNvSpPr>
              <p:nvPr/>
            </p:nvSpPr>
            <p:spPr bwMode="auto">
              <a:xfrm>
                <a:off x="3377" y="1719"/>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6" name="Freeform 570"/>
              <p:cNvSpPr>
                <a:spLocks/>
              </p:cNvSpPr>
              <p:nvPr/>
            </p:nvSpPr>
            <p:spPr bwMode="auto">
              <a:xfrm>
                <a:off x="3395"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7" name="Freeform 571"/>
              <p:cNvSpPr>
                <a:spLocks/>
              </p:cNvSpPr>
              <p:nvPr/>
            </p:nvSpPr>
            <p:spPr bwMode="auto">
              <a:xfrm>
                <a:off x="3293" y="1725"/>
                <a:ext cx="42" cy="36"/>
              </a:xfrm>
              <a:custGeom>
                <a:avLst/>
                <a:gdLst/>
                <a:ahLst/>
                <a:cxnLst>
                  <a:cxn ang="0">
                    <a:pos x="4" y="0"/>
                  </a:cxn>
                  <a:cxn ang="0">
                    <a:pos x="7" y="3"/>
                  </a:cxn>
                  <a:cxn ang="0">
                    <a:pos x="4" y="6"/>
                  </a:cxn>
                  <a:cxn ang="0">
                    <a:pos x="0" y="3"/>
                  </a:cxn>
                  <a:cxn ang="0">
                    <a:pos x="4" y="0"/>
                  </a:cxn>
                </a:cxnLst>
                <a:rect l="0" t="0" r="r" b="b"/>
                <a:pathLst>
                  <a:path w="7" h="6">
                    <a:moveTo>
                      <a:pt x="4" y="0"/>
                    </a:moveTo>
                    <a:lnTo>
                      <a:pt x="7" y="3"/>
                    </a:lnTo>
                    <a:lnTo>
                      <a:pt x="4" y="6"/>
                    </a:lnTo>
                    <a:lnTo>
                      <a:pt x="0" y="3"/>
                    </a:lnTo>
                    <a:lnTo>
                      <a:pt x="4"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8" name="Freeform 572"/>
              <p:cNvSpPr>
                <a:spLocks/>
              </p:cNvSpPr>
              <p:nvPr/>
            </p:nvSpPr>
            <p:spPr bwMode="auto">
              <a:xfrm>
                <a:off x="3275" y="1683"/>
                <a:ext cx="42" cy="36"/>
              </a:xfrm>
              <a:custGeom>
                <a:avLst/>
                <a:gdLst/>
                <a:ahLst/>
                <a:cxnLst>
                  <a:cxn ang="0">
                    <a:pos x="3" y="0"/>
                  </a:cxn>
                  <a:cxn ang="0">
                    <a:pos x="7" y="3"/>
                  </a:cxn>
                  <a:cxn ang="0">
                    <a:pos x="3" y="6"/>
                  </a:cxn>
                  <a:cxn ang="0">
                    <a:pos x="0" y="3"/>
                  </a:cxn>
                  <a:cxn ang="0">
                    <a:pos x="3" y="0"/>
                  </a:cxn>
                </a:cxnLst>
                <a:rect l="0" t="0" r="r" b="b"/>
                <a:pathLst>
                  <a:path w="7" h="6">
                    <a:moveTo>
                      <a:pt x="3" y="0"/>
                    </a:moveTo>
                    <a:lnTo>
                      <a:pt x="7"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89" name="Freeform 573"/>
              <p:cNvSpPr>
                <a:spLocks/>
              </p:cNvSpPr>
              <p:nvPr/>
            </p:nvSpPr>
            <p:spPr bwMode="auto">
              <a:xfrm>
                <a:off x="3269" y="1695"/>
                <a:ext cx="42" cy="36"/>
              </a:xfrm>
              <a:custGeom>
                <a:avLst/>
                <a:gdLst/>
                <a:ahLst/>
                <a:cxnLst>
                  <a:cxn ang="0">
                    <a:pos x="3" y="0"/>
                  </a:cxn>
                  <a:cxn ang="0">
                    <a:pos x="7" y="3"/>
                  </a:cxn>
                  <a:cxn ang="0">
                    <a:pos x="3" y="6"/>
                  </a:cxn>
                  <a:cxn ang="0">
                    <a:pos x="0" y="3"/>
                  </a:cxn>
                  <a:cxn ang="0">
                    <a:pos x="3" y="0"/>
                  </a:cxn>
                </a:cxnLst>
                <a:rect l="0" t="0" r="r" b="b"/>
                <a:pathLst>
                  <a:path w="7" h="6">
                    <a:moveTo>
                      <a:pt x="3" y="0"/>
                    </a:moveTo>
                    <a:lnTo>
                      <a:pt x="7"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0" name="Freeform 574"/>
              <p:cNvSpPr>
                <a:spLocks/>
              </p:cNvSpPr>
              <p:nvPr/>
            </p:nvSpPr>
            <p:spPr bwMode="auto">
              <a:xfrm>
                <a:off x="3467"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1" name="Freeform 575"/>
              <p:cNvSpPr>
                <a:spLocks/>
              </p:cNvSpPr>
              <p:nvPr/>
            </p:nvSpPr>
            <p:spPr bwMode="auto">
              <a:xfrm>
                <a:off x="3431" y="1641"/>
                <a:ext cx="36" cy="42"/>
              </a:xfrm>
              <a:custGeom>
                <a:avLst/>
                <a:gdLst/>
                <a:ahLst/>
                <a:cxnLst>
                  <a:cxn ang="0">
                    <a:pos x="3" y="0"/>
                  </a:cxn>
                  <a:cxn ang="0">
                    <a:pos x="6" y="4"/>
                  </a:cxn>
                  <a:cxn ang="0">
                    <a:pos x="3" y="7"/>
                  </a:cxn>
                  <a:cxn ang="0">
                    <a:pos x="0" y="4"/>
                  </a:cxn>
                  <a:cxn ang="0">
                    <a:pos x="3" y="0"/>
                  </a:cxn>
                </a:cxnLst>
                <a:rect l="0" t="0" r="r" b="b"/>
                <a:pathLst>
                  <a:path w="6" h="7">
                    <a:moveTo>
                      <a:pt x="3" y="0"/>
                    </a:moveTo>
                    <a:lnTo>
                      <a:pt x="6" y="4"/>
                    </a:lnTo>
                    <a:lnTo>
                      <a:pt x="3" y="7"/>
                    </a:lnTo>
                    <a:lnTo>
                      <a:pt x="0" y="4"/>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2" name="Freeform 576"/>
              <p:cNvSpPr>
                <a:spLocks/>
              </p:cNvSpPr>
              <p:nvPr/>
            </p:nvSpPr>
            <p:spPr bwMode="auto">
              <a:xfrm>
                <a:off x="3437" y="167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3" name="Freeform 577"/>
              <p:cNvSpPr>
                <a:spLocks/>
              </p:cNvSpPr>
              <p:nvPr/>
            </p:nvSpPr>
            <p:spPr bwMode="auto">
              <a:xfrm>
                <a:off x="3437" y="166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4" name="Freeform 578"/>
              <p:cNvSpPr>
                <a:spLocks/>
              </p:cNvSpPr>
              <p:nvPr/>
            </p:nvSpPr>
            <p:spPr bwMode="auto">
              <a:xfrm>
                <a:off x="3287" y="1701"/>
                <a:ext cx="42" cy="36"/>
              </a:xfrm>
              <a:custGeom>
                <a:avLst/>
                <a:gdLst/>
                <a:ahLst/>
                <a:cxnLst>
                  <a:cxn ang="0">
                    <a:pos x="4" y="0"/>
                  </a:cxn>
                  <a:cxn ang="0">
                    <a:pos x="7" y="3"/>
                  </a:cxn>
                  <a:cxn ang="0">
                    <a:pos x="4" y="6"/>
                  </a:cxn>
                  <a:cxn ang="0">
                    <a:pos x="0" y="3"/>
                  </a:cxn>
                  <a:cxn ang="0">
                    <a:pos x="4" y="0"/>
                  </a:cxn>
                </a:cxnLst>
                <a:rect l="0" t="0" r="r" b="b"/>
                <a:pathLst>
                  <a:path w="7" h="6">
                    <a:moveTo>
                      <a:pt x="4" y="0"/>
                    </a:moveTo>
                    <a:lnTo>
                      <a:pt x="7" y="3"/>
                    </a:lnTo>
                    <a:lnTo>
                      <a:pt x="4" y="6"/>
                    </a:lnTo>
                    <a:lnTo>
                      <a:pt x="0" y="3"/>
                    </a:lnTo>
                    <a:lnTo>
                      <a:pt x="4"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5" name="Freeform 579"/>
              <p:cNvSpPr>
                <a:spLocks/>
              </p:cNvSpPr>
              <p:nvPr/>
            </p:nvSpPr>
            <p:spPr bwMode="auto">
              <a:xfrm>
                <a:off x="3377" y="167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6" name="Freeform 580"/>
              <p:cNvSpPr>
                <a:spLocks/>
              </p:cNvSpPr>
              <p:nvPr/>
            </p:nvSpPr>
            <p:spPr bwMode="auto">
              <a:xfrm>
                <a:off x="3359" y="1659"/>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7" name="Freeform 581"/>
              <p:cNvSpPr>
                <a:spLocks/>
              </p:cNvSpPr>
              <p:nvPr/>
            </p:nvSpPr>
            <p:spPr bwMode="auto">
              <a:xfrm>
                <a:off x="3359"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8" name="Freeform 582"/>
              <p:cNvSpPr>
                <a:spLocks/>
              </p:cNvSpPr>
              <p:nvPr/>
            </p:nvSpPr>
            <p:spPr bwMode="auto">
              <a:xfrm>
                <a:off x="3449" y="159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199" name="Freeform 583"/>
              <p:cNvSpPr>
                <a:spLocks/>
              </p:cNvSpPr>
              <p:nvPr/>
            </p:nvSpPr>
            <p:spPr bwMode="auto">
              <a:xfrm>
                <a:off x="3353" y="1641"/>
                <a:ext cx="36" cy="42"/>
              </a:xfrm>
              <a:custGeom>
                <a:avLst/>
                <a:gdLst/>
                <a:ahLst/>
                <a:cxnLst>
                  <a:cxn ang="0">
                    <a:pos x="3" y="0"/>
                  </a:cxn>
                  <a:cxn ang="0">
                    <a:pos x="6" y="4"/>
                  </a:cxn>
                  <a:cxn ang="0">
                    <a:pos x="3" y="7"/>
                  </a:cxn>
                  <a:cxn ang="0">
                    <a:pos x="0" y="4"/>
                  </a:cxn>
                  <a:cxn ang="0">
                    <a:pos x="3" y="0"/>
                  </a:cxn>
                </a:cxnLst>
                <a:rect l="0" t="0" r="r" b="b"/>
                <a:pathLst>
                  <a:path w="6" h="7">
                    <a:moveTo>
                      <a:pt x="3" y="0"/>
                    </a:moveTo>
                    <a:lnTo>
                      <a:pt x="6" y="4"/>
                    </a:lnTo>
                    <a:lnTo>
                      <a:pt x="3" y="7"/>
                    </a:lnTo>
                    <a:lnTo>
                      <a:pt x="0" y="4"/>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0" name="Freeform 584"/>
              <p:cNvSpPr>
                <a:spLocks/>
              </p:cNvSpPr>
              <p:nvPr/>
            </p:nvSpPr>
            <p:spPr bwMode="auto">
              <a:xfrm>
                <a:off x="3407" y="167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1" name="Freeform 585"/>
              <p:cNvSpPr>
                <a:spLocks/>
              </p:cNvSpPr>
              <p:nvPr/>
            </p:nvSpPr>
            <p:spPr bwMode="auto">
              <a:xfrm>
                <a:off x="3413"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2" name="Freeform 586"/>
              <p:cNvSpPr>
                <a:spLocks/>
              </p:cNvSpPr>
              <p:nvPr/>
            </p:nvSpPr>
            <p:spPr bwMode="auto">
              <a:xfrm>
                <a:off x="3401" y="1719"/>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3" name="Freeform 587"/>
              <p:cNvSpPr>
                <a:spLocks/>
              </p:cNvSpPr>
              <p:nvPr/>
            </p:nvSpPr>
            <p:spPr bwMode="auto">
              <a:xfrm>
                <a:off x="3395"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4" name="Freeform 588"/>
              <p:cNvSpPr>
                <a:spLocks/>
              </p:cNvSpPr>
              <p:nvPr/>
            </p:nvSpPr>
            <p:spPr bwMode="auto">
              <a:xfrm>
                <a:off x="3377" y="169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5" name="Freeform 589"/>
              <p:cNvSpPr>
                <a:spLocks/>
              </p:cNvSpPr>
              <p:nvPr/>
            </p:nvSpPr>
            <p:spPr bwMode="auto">
              <a:xfrm>
                <a:off x="3329" y="169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6" name="Freeform 590"/>
              <p:cNvSpPr>
                <a:spLocks/>
              </p:cNvSpPr>
              <p:nvPr/>
            </p:nvSpPr>
            <p:spPr bwMode="auto">
              <a:xfrm>
                <a:off x="3125" y="172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7" name="Freeform 591"/>
              <p:cNvSpPr>
                <a:spLocks/>
              </p:cNvSpPr>
              <p:nvPr/>
            </p:nvSpPr>
            <p:spPr bwMode="auto">
              <a:xfrm>
                <a:off x="3095" y="173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8" name="Freeform 592"/>
              <p:cNvSpPr>
                <a:spLocks/>
              </p:cNvSpPr>
              <p:nvPr/>
            </p:nvSpPr>
            <p:spPr bwMode="auto">
              <a:xfrm>
                <a:off x="3119" y="174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BDFFCD"/>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09" name="Oval 593"/>
              <p:cNvSpPr>
                <a:spLocks noChangeArrowheads="1"/>
              </p:cNvSpPr>
              <p:nvPr/>
            </p:nvSpPr>
            <p:spPr bwMode="auto">
              <a:xfrm>
                <a:off x="3209" y="1719"/>
                <a:ext cx="30"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0" name="Oval 594"/>
              <p:cNvSpPr>
                <a:spLocks noChangeArrowheads="1"/>
              </p:cNvSpPr>
              <p:nvPr/>
            </p:nvSpPr>
            <p:spPr bwMode="auto">
              <a:xfrm>
                <a:off x="3395" y="1659"/>
                <a:ext cx="30"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1" name="Oval 595"/>
              <p:cNvSpPr>
                <a:spLocks noChangeArrowheads="1"/>
              </p:cNvSpPr>
              <p:nvPr/>
            </p:nvSpPr>
            <p:spPr bwMode="auto">
              <a:xfrm>
                <a:off x="3311" y="1683"/>
                <a:ext cx="30"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2" name="Oval 596"/>
              <p:cNvSpPr>
                <a:spLocks noChangeArrowheads="1"/>
              </p:cNvSpPr>
              <p:nvPr/>
            </p:nvSpPr>
            <p:spPr bwMode="auto">
              <a:xfrm>
                <a:off x="3251" y="1695"/>
                <a:ext cx="30"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3" name="Oval 597"/>
              <p:cNvSpPr>
                <a:spLocks noChangeArrowheads="1"/>
              </p:cNvSpPr>
              <p:nvPr/>
            </p:nvSpPr>
            <p:spPr bwMode="auto">
              <a:xfrm>
                <a:off x="3245" y="1725"/>
                <a:ext cx="30"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4" name="Oval 598"/>
              <p:cNvSpPr>
                <a:spLocks noChangeArrowheads="1"/>
              </p:cNvSpPr>
              <p:nvPr/>
            </p:nvSpPr>
            <p:spPr bwMode="auto">
              <a:xfrm>
                <a:off x="3323" y="1671"/>
                <a:ext cx="30"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5" name="Oval 599"/>
              <p:cNvSpPr>
                <a:spLocks noChangeArrowheads="1"/>
              </p:cNvSpPr>
              <p:nvPr/>
            </p:nvSpPr>
            <p:spPr bwMode="auto">
              <a:xfrm>
                <a:off x="3323" y="1623"/>
                <a:ext cx="30" cy="36"/>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6" name="Oval 600"/>
              <p:cNvSpPr>
                <a:spLocks noChangeArrowheads="1"/>
              </p:cNvSpPr>
              <p:nvPr/>
            </p:nvSpPr>
            <p:spPr bwMode="auto">
              <a:xfrm>
                <a:off x="3293" y="1695"/>
                <a:ext cx="36"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7" name="Oval 601"/>
              <p:cNvSpPr>
                <a:spLocks noChangeArrowheads="1"/>
              </p:cNvSpPr>
              <p:nvPr/>
            </p:nvSpPr>
            <p:spPr bwMode="auto">
              <a:xfrm>
                <a:off x="3269" y="1695"/>
                <a:ext cx="36"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8" name="Oval 602"/>
              <p:cNvSpPr>
                <a:spLocks noChangeArrowheads="1"/>
              </p:cNvSpPr>
              <p:nvPr/>
            </p:nvSpPr>
            <p:spPr bwMode="auto">
              <a:xfrm>
                <a:off x="3197" y="1797"/>
                <a:ext cx="30" cy="30"/>
              </a:xfrm>
              <a:prstGeom prst="ellipse">
                <a:avLst/>
              </a:prstGeom>
              <a:solidFill>
                <a:srgbClr val="FFFFFF"/>
              </a:solidFill>
              <a:ln w="9525">
                <a:solidFill>
                  <a:srgbClr val="000000"/>
                </a:solidFill>
                <a:round/>
                <a:headEnd/>
                <a:tailEnd/>
              </a:ln>
            </p:spPr>
            <p:txBody>
              <a:bodyPr/>
              <a:lstStyle/>
              <a:p>
                <a:pPr>
                  <a:defRPr/>
                </a:pPr>
                <a:endParaRPr lang="it-IT">
                  <a:latin typeface="Calibri" pitchFamily="34" charset="0"/>
                </a:endParaRPr>
              </a:p>
            </p:txBody>
          </p:sp>
          <p:sp>
            <p:nvSpPr>
              <p:cNvPr id="1136219" name="Freeform 603"/>
              <p:cNvSpPr>
                <a:spLocks/>
              </p:cNvSpPr>
              <p:nvPr/>
            </p:nvSpPr>
            <p:spPr bwMode="auto">
              <a:xfrm>
                <a:off x="3221" y="170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0" name="Freeform 604"/>
              <p:cNvSpPr>
                <a:spLocks/>
              </p:cNvSpPr>
              <p:nvPr/>
            </p:nvSpPr>
            <p:spPr bwMode="auto">
              <a:xfrm>
                <a:off x="3203" y="169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1" name="Freeform 605"/>
              <p:cNvSpPr>
                <a:spLocks/>
              </p:cNvSpPr>
              <p:nvPr/>
            </p:nvSpPr>
            <p:spPr bwMode="auto">
              <a:xfrm>
                <a:off x="3209" y="166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2" name="Freeform 606"/>
              <p:cNvSpPr>
                <a:spLocks/>
              </p:cNvSpPr>
              <p:nvPr/>
            </p:nvSpPr>
            <p:spPr bwMode="auto">
              <a:xfrm>
                <a:off x="3155" y="1695"/>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3" name="Freeform 607"/>
              <p:cNvSpPr>
                <a:spLocks/>
              </p:cNvSpPr>
              <p:nvPr/>
            </p:nvSpPr>
            <p:spPr bwMode="auto">
              <a:xfrm>
                <a:off x="3191" y="167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4" name="Freeform 608"/>
              <p:cNvSpPr>
                <a:spLocks/>
              </p:cNvSpPr>
              <p:nvPr/>
            </p:nvSpPr>
            <p:spPr bwMode="auto">
              <a:xfrm>
                <a:off x="3269" y="1617"/>
                <a:ext cx="42" cy="42"/>
              </a:xfrm>
              <a:custGeom>
                <a:avLst/>
                <a:gdLst/>
                <a:ahLst/>
                <a:cxnLst>
                  <a:cxn ang="0">
                    <a:pos x="3" y="0"/>
                  </a:cxn>
                  <a:cxn ang="0">
                    <a:pos x="7" y="3"/>
                  </a:cxn>
                  <a:cxn ang="0">
                    <a:pos x="3" y="7"/>
                  </a:cxn>
                  <a:cxn ang="0">
                    <a:pos x="0" y="3"/>
                  </a:cxn>
                  <a:cxn ang="0">
                    <a:pos x="3" y="0"/>
                  </a:cxn>
                </a:cxnLst>
                <a:rect l="0" t="0" r="r" b="b"/>
                <a:pathLst>
                  <a:path w="7" h="7">
                    <a:moveTo>
                      <a:pt x="3" y="0"/>
                    </a:moveTo>
                    <a:lnTo>
                      <a:pt x="7" y="3"/>
                    </a:lnTo>
                    <a:lnTo>
                      <a:pt x="3" y="7"/>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5" name="Freeform 609"/>
              <p:cNvSpPr>
                <a:spLocks/>
              </p:cNvSpPr>
              <p:nvPr/>
            </p:nvSpPr>
            <p:spPr bwMode="auto">
              <a:xfrm>
                <a:off x="3185"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6" name="Freeform 610"/>
              <p:cNvSpPr>
                <a:spLocks/>
              </p:cNvSpPr>
              <p:nvPr/>
            </p:nvSpPr>
            <p:spPr bwMode="auto">
              <a:xfrm>
                <a:off x="3161" y="1683"/>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7" name="Freeform 611"/>
              <p:cNvSpPr>
                <a:spLocks/>
              </p:cNvSpPr>
              <p:nvPr/>
            </p:nvSpPr>
            <p:spPr bwMode="auto">
              <a:xfrm>
                <a:off x="3185" y="1707"/>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8" name="Freeform 612"/>
              <p:cNvSpPr>
                <a:spLocks/>
              </p:cNvSpPr>
              <p:nvPr/>
            </p:nvSpPr>
            <p:spPr bwMode="auto">
              <a:xfrm>
                <a:off x="3191" y="1701"/>
                <a:ext cx="36" cy="36"/>
              </a:xfrm>
              <a:custGeom>
                <a:avLst/>
                <a:gdLst/>
                <a:ahLst/>
                <a:cxnLst>
                  <a:cxn ang="0">
                    <a:pos x="3" y="0"/>
                  </a:cxn>
                  <a:cxn ang="0">
                    <a:pos x="6" y="3"/>
                  </a:cxn>
                  <a:cxn ang="0">
                    <a:pos x="3" y="6"/>
                  </a:cxn>
                  <a:cxn ang="0">
                    <a:pos x="0" y="3"/>
                  </a:cxn>
                  <a:cxn ang="0">
                    <a:pos x="3" y="0"/>
                  </a:cxn>
                </a:cxnLst>
                <a:rect l="0" t="0" r="r" b="b"/>
                <a:pathLst>
                  <a:path w="6" h="6">
                    <a:moveTo>
                      <a:pt x="3" y="0"/>
                    </a:moveTo>
                    <a:lnTo>
                      <a:pt x="6" y="3"/>
                    </a:lnTo>
                    <a:lnTo>
                      <a:pt x="3" y="6"/>
                    </a:lnTo>
                    <a:lnTo>
                      <a:pt x="0" y="3"/>
                    </a:lnTo>
                    <a:lnTo>
                      <a:pt x="3" y="0"/>
                    </a:lnTo>
                    <a:close/>
                  </a:path>
                </a:pathLst>
              </a:custGeom>
              <a:solidFill>
                <a:srgbClr val="FF9BC7"/>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29" name="Freeform 613"/>
              <p:cNvSpPr>
                <a:spLocks/>
              </p:cNvSpPr>
              <p:nvPr/>
            </p:nvSpPr>
            <p:spPr bwMode="auto">
              <a:xfrm>
                <a:off x="3317" y="1731"/>
                <a:ext cx="37"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0" name="Freeform 614"/>
              <p:cNvSpPr>
                <a:spLocks/>
              </p:cNvSpPr>
              <p:nvPr/>
            </p:nvSpPr>
            <p:spPr bwMode="auto">
              <a:xfrm>
                <a:off x="3245" y="171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1" name="Freeform 615"/>
              <p:cNvSpPr>
                <a:spLocks/>
              </p:cNvSpPr>
              <p:nvPr/>
            </p:nvSpPr>
            <p:spPr bwMode="auto">
              <a:xfrm>
                <a:off x="3263" y="1707"/>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2" name="Freeform 616"/>
              <p:cNvSpPr>
                <a:spLocks/>
              </p:cNvSpPr>
              <p:nvPr/>
            </p:nvSpPr>
            <p:spPr bwMode="auto">
              <a:xfrm>
                <a:off x="3227" y="173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3" name="Freeform 617"/>
              <p:cNvSpPr>
                <a:spLocks/>
              </p:cNvSpPr>
              <p:nvPr/>
            </p:nvSpPr>
            <p:spPr bwMode="auto">
              <a:xfrm>
                <a:off x="3263" y="1707"/>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4" name="Freeform 618"/>
              <p:cNvSpPr>
                <a:spLocks/>
              </p:cNvSpPr>
              <p:nvPr/>
            </p:nvSpPr>
            <p:spPr bwMode="auto">
              <a:xfrm>
                <a:off x="3275" y="1743"/>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5" name="Freeform 619"/>
              <p:cNvSpPr>
                <a:spLocks/>
              </p:cNvSpPr>
              <p:nvPr/>
            </p:nvSpPr>
            <p:spPr bwMode="auto">
              <a:xfrm>
                <a:off x="3197" y="173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6" name="Freeform 620"/>
              <p:cNvSpPr>
                <a:spLocks/>
              </p:cNvSpPr>
              <p:nvPr/>
            </p:nvSpPr>
            <p:spPr bwMode="auto">
              <a:xfrm>
                <a:off x="3281" y="1677"/>
                <a:ext cx="42" cy="36"/>
              </a:xfrm>
              <a:custGeom>
                <a:avLst/>
                <a:gdLst/>
                <a:ahLst/>
                <a:cxnLst>
                  <a:cxn ang="0">
                    <a:pos x="4" y="0"/>
                  </a:cxn>
                  <a:cxn ang="0">
                    <a:pos x="7" y="6"/>
                  </a:cxn>
                  <a:cxn ang="0">
                    <a:pos x="0" y="6"/>
                  </a:cxn>
                  <a:cxn ang="0">
                    <a:pos x="4" y="0"/>
                  </a:cxn>
                </a:cxnLst>
                <a:rect l="0" t="0" r="r" b="b"/>
                <a:pathLst>
                  <a:path w="7" h="6">
                    <a:moveTo>
                      <a:pt x="4" y="0"/>
                    </a:moveTo>
                    <a:lnTo>
                      <a:pt x="7" y="6"/>
                    </a:lnTo>
                    <a:lnTo>
                      <a:pt x="0" y="6"/>
                    </a:lnTo>
                    <a:lnTo>
                      <a:pt x="4"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7" name="Freeform 621"/>
              <p:cNvSpPr>
                <a:spLocks/>
              </p:cNvSpPr>
              <p:nvPr/>
            </p:nvSpPr>
            <p:spPr bwMode="auto">
              <a:xfrm>
                <a:off x="3323" y="171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8" name="Freeform 622"/>
              <p:cNvSpPr>
                <a:spLocks/>
              </p:cNvSpPr>
              <p:nvPr/>
            </p:nvSpPr>
            <p:spPr bwMode="auto">
              <a:xfrm>
                <a:off x="3227"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39" name="Freeform 623"/>
              <p:cNvSpPr>
                <a:spLocks/>
              </p:cNvSpPr>
              <p:nvPr/>
            </p:nvSpPr>
            <p:spPr bwMode="auto">
              <a:xfrm>
                <a:off x="3275" y="1671"/>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0" name="Freeform 624"/>
              <p:cNvSpPr>
                <a:spLocks/>
              </p:cNvSpPr>
              <p:nvPr/>
            </p:nvSpPr>
            <p:spPr bwMode="auto">
              <a:xfrm>
                <a:off x="3311" y="166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1" name="Freeform 625"/>
              <p:cNvSpPr>
                <a:spLocks/>
              </p:cNvSpPr>
              <p:nvPr/>
            </p:nvSpPr>
            <p:spPr bwMode="auto">
              <a:xfrm>
                <a:off x="3311" y="165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2" name="Freeform 626"/>
              <p:cNvSpPr>
                <a:spLocks/>
              </p:cNvSpPr>
              <p:nvPr/>
            </p:nvSpPr>
            <p:spPr bwMode="auto">
              <a:xfrm>
                <a:off x="3269" y="1707"/>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3" name="Freeform 627"/>
              <p:cNvSpPr>
                <a:spLocks/>
              </p:cNvSpPr>
              <p:nvPr/>
            </p:nvSpPr>
            <p:spPr bwMode="auto">
              <a:xfrm>
                <a:off x="3257"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4" name="Freeform 628"/>
              <p:cNvSpPr>
                <a:spLocks/>
              </p:cNvSpPr>
              <p:nvPr/>
            </p:nvSpPr>
            <p:spPr bwMode="auto">
              <a:xfrm>
                <a:off x="3239" y="175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5" name="Freeform 629"/>
              <p:cNvSpPr>
                <a:spLocks/>
              </p:cNvSpPr>
              <p:nvPr/>
            </p:nvSpPr>
            <p:spPr bwMode="auto">
              <a:xfrm>
                <a:off x="3251" y="173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6" name="Freeform 630"/>
              <p:cNvSpPr>
                <a:spLocks/>
              </p:cNvSpPr>
              <p:nvPr/>
            </p:nvSpPr>
            <p:spPr bwMode="auto">
              <a:xfrm>
                <a:off x="3245" y="173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7" name="Freeform 631"/>
              <p:cNvSpPr>
                <a:spLocks/>
              </p:cNvSpPr>
              <p:nvPr/>
            </p:nvSpPr>
            <p:spPr bwMode="auto">
              <a:xfrm>
                <a:off x="3197" y="173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8" name="Freeform 632"/>
              <p:cNvSpPr>
                <a:spLocks/>
              </p:cNvSpPr>
              <p:nvPr/>
            </p:nvSpPr>
            <p:spPr bwMode="auto">
              <a:xfrm>
                <a:off x="3305"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A43B63"/>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49" name="Rectangle 633"/>
              <p:cNvSpPr>
                <a:spLocks noChangeArrowheads="1"/>
              </p:cNvSpPr>
              <p:nvPr/>
            </p:nvSpPr>
            <p:spPr bwMode="auto">
              <a:xfrm>
                <a:off x="3431" y="1767"/>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0" name="Rectangle 634"/>
              <p:cNvSpPr>
                <a:spLocks noChangeArrowheads="1"/>
              </p:cNvSpPr>
              <p:nvPr/>
            </p:nvSpPr>
            <p:spPr bwMode="auto">
              <a:xfrm>
                <a:off x="3275" y="1629"/>
                <a:ext cx="36" cy="36"/>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1" name="Rectangle 635"/>
              <p:cNvSpPr>
                <a:spLocks noChangeArrowheads="1"/>
              </p:cNvSpPr>
              <p:nvPr/>
            </p:nvSpPr>
            <p:spPr bwMode="auto">
              <a:xfrm>
                <a:off x="3335" y="1653"/>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2" name="Rectangle 636"/>
              <p:cNvSpPr>
                <a:spLocks noChangeArrowheads="1"/>
              </p:cNvSpPr>
              <p:nvPr/>
            </p:nvSpPr>
            <p:spPr bwMode="auto">
              <a:xfrm>
                <a:off x="3449" y="1689"/>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3" name="Rectangle 637"/>
              <p:cNvSpPr>
                <a:spLocks noChangeArrowheads="1"/>
              </p:cNvSpPr>
              <p:nvPr/>
            </p:nvSpPr>
            <p:spPr bwMode="auto">
              <a:xfrm>
                <a:off x="3359" y="1689"/>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4" name="Rectangle 638"/>
              <p:cNvSpPr>
                <a:spLocks noChangeArrowheads="1"/>
              </p:cNvSpPr>
              <p:nvPr/>
            </p:nvSpPr>
            <p:spPr bwMode="auto">
              <a:xfrm>
                <a:off x="3287" y="1623"/>
                <a:ext cx="36" cy="36"/>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5" name="Rectangle 639"/>
              <p:cNvSpPr>
                <a:spLocks noChangeArrowheads="1"/>
              </p:cNvSpPr>
              <p:nvPr/>
            </p:nvSpPr>
            <p:spPr bwMode="auto">
              <a:xfrm>
                <a:off x="3089" y="1719"/>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6" name="Rectangle 640"/>
              <p:cNvSpPr>
                <a:spLocks noChangeArrowheads="1"/>
              </p:cNvSpPr>
              <p:nvPr/>
            </p:nvSpPr>
            <p:spPr bwMode="auto">
              <a:xfrm>
                <a:off x="3419" y="1779"/>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7" name="Rectangle 641"/>
              <p:cNvSpPr>
                <a:spLocks noChangeArrowheads="1"/>
              </p:cNvSpPr>
              <p:nvPr/>
            </p:nvSpPr>
            <p:spPr bwMode="auto">
              <a:xfrm>
                <a:off x="3389" y="1677"/>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8" name="Rectangle 642"/>
              <p:cNvSpPr>
                <a:spLocks noChangeArrowheads="1"/>
              </p:cNvSpPr>
              <p:nvPr/>
            </p:nvSpPr>
            <p:spPr bwMode="auto">
              <a:xfrm>
                <a:off x="3425" y="1719"/>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59" name="Rectangle 643"/>
              <p:cNvSpPr>
                <a:spLocks noChangeArrowheads="1"/>
              </p:cNvSpPr>
              <p:nvPr/>
            </p:nvSpPr>
            <p:spPr bwMode="auto">
              <a:xfrm>
                <a:off x="3533" y="1635"/>
                <a:ext cx="30" cy="36"/>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0" name="Rectangle 644"/>
              <p:cNvSpPr>
                <a:spLocks noChangeArrowheads="1"/>
              </p:cNvSpPr>
              <p:nvPr/>
            </p:nvSpPr>
            <p:spPr bwMode="auto">
              <a:xfrm>
                <a:off x="3473" y="1713"/>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1" name="Rectangle 645"/>
              <p:cNvSpPr>
                <a:spLocks noChangeArrowheads="1"/>
              </p:cNvSpPr>
              <p:nvPr/>
            </p:nvSpPr>
            <p:spPr bwMode="auto">
              <a:xfrm>
                <a:off x="3479" y="1677"/>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2" name="Rectangle 646"/>
              <p:cNvSpPr>
                <a:spLocks noChangeArrowheads="1"/>
              </p:cNvSpPr>
              <p:nvPr/>
            </p:nvSpPr>
            <p:spPr bwMode="auto">
              <a:xfrm>
                <a:off x="3035" y="1749"/>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3" name="Rectangle 647"/>
              <p:cNvSpPr>
                <a:spLocks noChangeArrowheads="1"/>
              </p:cNvSpPr>
              <p:nvPr/>
            </p:nvSpPr>
            <p:spPr bwMode="auto">
              <a:xfrm>
                <a:off x="3527" y="1629"/>
                <a:ext cx="30" cy="36"/>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grpSp>
        <p:sp>
          <p:nvSpPr>
            <p:cNvPr id="1136264" name="Rectangle 648"/>
            <p:cNvSpPr>
              <a:spLocks noChangeArrowheads="1"/>
            </p:cNvSpPr>
            <p:nvPr/>
          </p:nvSpPr>
          <p:spPr bwMode="auto">
            <a:xfrm>
              <a:off x="3425" y="1701"/>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5" name="Rectangle 649"/>
            <p:cNvSpPr>
              <a:spLocks noChangeArrowheads="1"/>
            </p:cNvSpPr>
            <p:nvPr/>
          </p:nvSpPr>
          <p:spPr bwMode="auto">
            <a:xfrm>
              <a:off x="3185" y="1707"/>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6" name="Rectangle 650"/>
            <p:cNvSpPr>
              <a:spLocks noChangeArrowheads="1"/>
            </p:cNvSpPr>
            <p:nvPr/>
          </p:nvSpPr>
          <p:spPr bwMode="auto">
            <a:xfrm>
              <a:off x="3389" y="1683"/>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7" name="Rectangle 651"/>
            <p:cNvSpPr>
              <a:spLocks noChangeArrowheads="1"/>
            </p:cNvSpPr>
            <p:nvPr/>
          </p:nvSpPr>
          <p:spPr bwMode="auto">
            <a:xfrm>
              <a:off x="3455" y="1683"/>
              <a:ext cx="30" cy="30"/>
            </a:xfrm>
            <a:prstGeom prst="rect">
              <a:avLst/>
            </a:prstGeom>
            <a:solidFill>
              <a:srgbClr val="86CD23"/>
            </a:solidFill>
            <a:ln w="9525">
              <a:solidFill>
                <a:srgbClr val="000000"/>
              </a:solidFill>
              <a:miter lim="800000"/>
              <a:headEnd/>
              <a:tailEnd/>
            </a:ln>
          </p:spPr>
          <p:txBody>
            <a:bodyPr/>
            <a:lstStyle/>
            <a:p>
              <a:pPr>
                <a:defRPr/>
              </a:pPr>
              <a:endParaRPr lang="it-IT">
                <a:latin typeface="Calibri" pitchFamily="34" charset="0"/>
              </a:endParaRPr>
            </a:p>
          </p:txBody>
        </p:sp>
        <p:sp>
          <p:nvSpPr>
            <p:cNvPr id="1136268" name="Freeform 652"/>
            <p:cNvSpPr>
              <a:spLocks/>
            </p:cNvSpPr>
            <p:nvPr/>
          </p:nvSpPr>
          <p:spPr bwMode="auto">
            <a:xfrm>
              <a:off x="3395" y="166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69" name="Freeform 653"/>
            <p:cNvSpPr>
              <a:spLocks/>
            </p:cNvSpPr>
            <p:nvPr/>
          </p:nvSpPr>
          <p:spPr bwMode="auto">
            <a:xfrm>
              <a:off x="3485" y="167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0" name="Freeform 654"/>
            <p:cNvSpPr>
              <a:spLocks/>
            </p:cNvSpPr>
            <p:nvPr/>
          </p:nvSpPr>
          <p:spPr bwMode="auto">
            <a:xfrm>
              <a:off x="3557" y="168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1" name="Freeform 655"/>
            <p:cNvSpPr>
              <a:spLocks/>
            </p:cNvSpPr>
            <p:nvPr/>
          </p:nvSpPr>
          <p:spPr bwMode="auto">
            <a:xfrm>
              <a:off x="3539"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2" name="Freeform 656"/>
            <p:cNvSpPr>
              <a:spLocks/>
            </p:cNvSpPr>
            <p:nvPr/>
          </p:nvSpPr>
          <p:spPr bwMode="auto">
            <a:xfrm>
              <a:off x="3527" y="165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3" name="Freeform 657"/>
            <p:cNvSpPr>
              <a:spLocks/>
            </p:cNvSpPr>
            <p:nvPr/>
          </p:nvSpPr>
          <p:spPr bwMode="auto">
            <a:xfrm>
              <a:off x="3473"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4" name="Freeform 658"/>
            <p:cNvSpPr>
              <a:spLocks/>
            </p:cNvSpPr>
            <p:nvPr/>
          </p:nvSpPr>
          <p:spPr bwMode="auto">
            <a:xfrm>
              <a:off x="3551"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5" name="Freeform 659"/>
            <p:cNvSpPr>
              <a:spLocks/>
            </p:cNvSpPr>
            <p:nvPr/>
          </p:nvSpPr>
          <p:spPr bwMode="auto">
            <a:xfrm>
              <a:off x="3491" y="165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6" name="Freeform 660"/>
            <p:cNvSpPr>
              <a:spLocks/>
            </p:cNvSpPr>
            <p:nvPr/>
          </p:nvSpPr>
          <p:spPr bwMode="auto">
            <a:xfrm>
              <a:off x="3371" y="1623"/>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7" name="Freeform 661"/>
            <p:cNvSpPr>
              <a:spLocks/>
            </p:cNvSpPr>
            <p:nvPr/>
          </p:nvSpPr>
          <p:spPr bwMode="auto">
            <a:xfrm>
              <a:off x="3515" y="159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8" name="Freeform 662"/>
            <p:cNvSpPr>
              <a:spLocks/>
            </p:cNvSpPr>
            <p:nvPr/>
          </p:nvSpPr>
          <p:spPr bwMode="auto">
            <a:xfrm>
              <a:off x="3437"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79" name="Freeform 663"/>
            <p:cNvSpPr>
              <a:spLocks/>
            </p:cNvSpPr>
            <p:nvPr/>
          </p:nvSpPr>
          <p:spPr bwMode="auto">
            <a:xfrm>
              <a:off x="3533" y="159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0" name="Freeform 664"/>
            <p:cNvSpPr>
              <a:spLocks/>
            </p:cNvSpPr>
            <p:nvPr/>
          </p:nvSpPr>
          <p:spPr bwMode="auto">
            <a:xfrm>
              <a:off x="3509" y="1617"/>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1" name="Freeform 665"/>
            <p:cNvSpPr>
              <a:spLocks/>
            </p:cNvSpPr>
            <p:nvPr/>
          </p:nvSpPr>
          <p:spPr bwMode="auto">
            <a:xfrm>
              <a:off x="3455"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2" name="Freeform 666"/>
            <p:cNvSpPr>
              <a:spLocks/>
            </p:cNvSpPr>
            <p:nvPr/>
          </p:nvSpPr>
          <p:spPr bwMode="auto">
            <a:xfrm>
              <a:off x="3509" y="165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3" name="Freeform 667"/>
            <p:cNvSpPr>
              <a:spLocks/>
            </p:cNvSpPr>
            <p:nvPr/>
          </p:nvSpPr>
          <p:spPr bwMode="auto">
            <a:xfrm>
              <a:off x="3395" y="171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4" name="Freeform 668"/>
            <p:cNvSpPr>
              <a:spLocks/>
            </p:cNvSpPr>
            <p:nvPr/>
          </p:nvSpPr>
          <p:spPr bwMode="auto">
            <a:xfrm>
              <a:off x="3467" y="1671"/>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5" name="Freeform 669"/>
            <p:cNvSpPr>
              <a:spLocks/>
            </p:cNvSpPr>
            <p:nvPr/>
          </p:nvSpPr>
          <p:spPr bwMode="auto">
            <a:xfrm>
              <a:off x="3371"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6" name="Freeform 670"/>
            <p:cNvSpPr>
              <a:spLocks/>
            </p:cNvSpPr>
            <p:nvPr/>
          </p:nvSpPr>
          <p:spPr bwMode="auto">
            <a:xfrm>
              <a:off x="3383" y="172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7" name="Freeform 671"/>
            <p:cNvSpPr>
              <a:spLocks/>
            </p:cNvSpPr>
            <p:nvPr/>
          </p:nvSpPr>
          <p:spPr bwMode="auto">
            <a:xfrm>
              <a:off x="3371"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8" name="Freeform 672"/>
            <p:cNvSpPr>
              <a:spLocks/>
            </p:cNvSpPr>
            <p:nvPr/>
          </p:nvSpPr>
          <p:spPr bwMode="auto">
            <a:xfrm>
              <a:off x="3515" y="1635"/>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89" name="Freeform 673"/>
            <p:cNvSpPr>
              <a:spLocks/>
            </p:cNvSpPr>
            <p:nvPr/>
          </p:nvSpPr>
          <p:spPr bwMode="auto">
            <a:xfrm>
              <a:off x="3395"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0" name="Freeform 674"/>
            <p:cNvSpPr>
              <a:spLocks/>
            </p:cNvSpPr>
            <p:nvPr/>
          </p:nvSpPr>
          <p:spPr bwMode="auto">
            <a:xfrm>
              <a:off x="3209"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1" name="Freeform 675"/>
            <p:cNvSpPr>
              <a:spLocks/>
            </p:cNvSpPr>
            <p:nvPr/>
          </p:nvSpPr>
          <p:spPr bwMode="auto">
            <a:xfrm>
              <a:off x="3431"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2" name="Freeform 676"/>
            <p:cNvSpPr>
              <a:spLocks/>
            </p:cNvSpPr>
            <p:nvPr/>
          </p:nvSpPr>
          <p:spPr bwMode="auto">
            <a:xfrm>
              <a:off x="3305"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3" name="Freeform 677"/>
            <p:cNvSpPr>
              <a:spLocks/>
            </p:cNvSpPr>
            <p:nvPr/>
          </p:nvSpPr>
          <p:spPr bwMode="auto">
            <a:xfrm>
              <a:off x="3275" y="1707"/>
              <a:ext cx="42" cy="36"/>
            </a:xfrm>
            <a:custGeom>
              <a:avLst/>
              <a:gdLst/>
              <a:ahLst/>
              <a:cxnLst>
                <a:cxn ang="0">
                  <a:pos x="3" y="0"/>
                </a:cxn>
                <a:cxn ang="0">
                  <a:pos x="7" y="6"/>
                </a:cxn>
                <a:cxn ang="0">
                  <a:pos x="0" y="6"/>
                </a:cxn>
                <a:cxn ang="0">
                  <a:pos x="3" y="0"/>
                </a:cxn>
              </a:cxnLst>
              <a:rect l="0" t="0" r="r" b="b"/>
              <a:pathLst>
                <a:path w="7" h="6">
                  <a:moveTo>
                    <a:pt x="3" y="0"/>
                  </a:moveTo>
                  <a:lnTo>
                    <a:pt x="7"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4" name="Freeform 678"/>
            <p:cNvSpPr>
              <a:spLocks/>
            </p:cNvSpPr>
            <p:nvPr/>
          </p:nvSpPr>
          <p:spPr bwMode="auto">
            <a:xfrm>
              <a:off x="3437"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5" name="Freeform 679"/>
            <p:cNvSpPr>
              <a:spLocks/>
            </p:cNvSpPr>
            <p:nvPr/>
          </p:nvSpPr>
          <p:spPr bwMode="auto">
            <a:xfrm>
              <a:off x="3461"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6" name="Freeform 680"/>
            <p:cNvSpPr>
              <a:spLocks/>
            </p:cNvSpPr>
            <p:nvPr/>
          </p:nvSpPr>
          <p:spPr bwMode="auto">
            <a:xfrm>
              <a:off x="3479" y="1611"/>
              <a:ext cx="36" cy="42"/>
            </a:xfrm>
            <a:custGeom>
              <a:avLst/>
              <a:gdLst/>
              <a:ahLst/>
              <a:cxnLst>
                <a:cxn ang="0">
                  <a:pos x="3" y="0"/>
                </a:cxn>
                <a:cxn ang="0">
                  <a:pos x="6" y="7"/>
                </a:cxn>
                <a:cxn ang="0">
                  <a:pos x="0" y="7"/>
                </a:cxn>
                <a:cxn ang="0">
                  <a:pos x="3" y="0"/>
                </a:cxn>
              </a:cxnLst>
              <a:rect l="0" t="0" r="r" b="b"/>
              <a:pathLst>
                <a:path w="6" h="7">
                  <a:moveTo>
                    <a:pt x="3" y="0"/>
                  </a:moveTo>
                  <a:lnTo>
                    <a:pt x="6" y="7"/>
                  </a:lnTo>
                  <a:lnTo>
                    <a:pt x="0" y="7"/>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7" name="Freeform 681"/>
            <p:cNvSpPr>
              <a:spLocks/>
            </p:cNvSpPr>
            <p:nvPr/>
          </p:nvSpPr>
          <p:spPr bwMode="auto">
            <a:xfrm>
              <a:off x="3491"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8" name="Freeform 682"/>
            <p:cNvSpPr>
              <a:spLocks/>
            </p:cNvSpPr>
            <p:nvPr/>
          </p:nvSpPr>
          <p:spPr bwMode="auto">
            <a:xfrm>
              <a:off x="3371" y="172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299" name="Freeform 683"/>
            <p:cNvSpPr>
              <a:spLocks/>
            </p:cNvSpPr>
            <p:nvPr/>
          </p:nvSpPr>
          <p:spPr bwMode="auto">
            <a:xfrm>
              <a:off x="3329" y="174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0" name="Freeform 684"/>
            <p:cNvSpPr>
              <a:spLocks/>
            </p:cNvSpPr>
            <p:nvPr/>
          </p:nvSpPr>
          <p:spPr bwMode="auto">
            <a:xfrm>
              <a:off x="3533"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1" name="Freeform 685"/>
            <p:cNvSpPr>
              <a:spLocks/>
            </p:cNvSpPr>
            <p:nvPr/>
          </p:nvSpPr>
          <p:spPr bwMode="auto">
            <a:xfrm>
              <a:off x="3515"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2" name="Freeform 686"/>
            <p:cNvSpPr>
              <a:spLocks/>
            </p:cNvSpPr>
            <p:nvPr/>
          </p:nvSpPr>
          <p:spPr bwMode="auto">
            <a:xfrm>
              <a:off x="3473" y="1707"/>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3" name="Freeform 687"/>
            <p:cNvSpPr>
              <a:spLocks/>
            </p:cNvSpPr>
            <p:nvPr/>
          </p:nvSpPr>
          <p:spPr bwMode="auto">
            <a:xfrm>
              <a:off x="3437" y="171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4" name="Freeform 688"/>
            <p:cNvSpPr>
              <a:spLocks/>
            </p:cNvSpPr>
            <p:nvPr/>
          </p:nvSpPr>
          <p:spPr bwMode="auto">
            <a:xfrm>
              <a:off x="3527"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5" name="Freeform 689"/>
            <p:cNvSpPr>
              <a:spLocks/>
            </p:cNvSpPr>
            <p:nvPr/>
          </p:nvSpPr>
          <p:spPr bwMode="auto">
            <a:xfrm>
              <a:off x="3557" y="1659"/>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6" name="Freeform 690"/>
            <p:cNvSpPr>
              <a:spLocks/>
            </p:cNvSpPr>
            <p:nvPr/>
          </p:nvSpPr>
          <p:spPr bwMode="auto">
            <a:xfrm>
              <a:off x="3491" y="1683"/>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7" name="Freeform 691"/>
            <p:cNvSpPr>
              <a:spLocks/>
            </p:cNvSpPr>
            <p:nvPr/>
          </p:nvSpPr>
          <p:spPr bwMode="auto">
            <a:xfrm>
              <a:off x="3467" y="1695"/>
              <a:ext cx="36" cy="36"/>
            </a:xfrm>
            <a:custGeom>
              <a:avLst/>
              <a:gdLst/>
              <a:ahLst/>
              <a:cxnLst>
                <a:cxn ang="0">
                  <a:pos x="3" y="0"/>
                </a:cxn>
                <a:cxn ang="0">
                  <a:pos x="6" y="6"/>
                </a:cxn>
                <a:cxn ang="0">
                  <a:pos x="0" y="6"/>
                </a:cxn>
                <a:cxn ang="0">
                  <a:pos x="3" y="0"/>
                </a:cxn>
              </a:cxnLst>
              <a:rect l="0" t="0" r="r" b="b"/>
              <a:pathLst>
                <a:path w="6" h="6">
                  <a:moveTo>
                    <a:pt x="3" y="0"/>
                  </a:moveTo>
                  <a:lnTo>
                    <a:pt x="6" y="6"/>
                  </a:lnTo>
                  <a:lnTo>
                    <a:pt x="0" y="6"/>
                  </a:lnTo>
                  <a:lnTo>
                    <a:pt x="3" y="0"/>
                  </a:lnTo>
                  <a:close/>
                </a:path>
              </a:pathLst>
            </a:custGeom>
            <a:solidFill>
              <a:srgbClr val="FFFFFF"/>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08" name="Oval 692"/>
            <p:cNvSpPr>
              <a:spLocks noChangeArrowheads="1"/>
            </p:cNvSpPr>
            <p:nvPr/>
          </p:nvSpPr>
          <p:spPr bwMode="auto">
            <a:xfrm>
              <a:off x="3185" y="1635"/>
              <a:ext cx="54" cy="60"/>
            </a:xfrm>
            <a:prstGeom prst="ellipse">
              <a:avLst/>
            </a:prstGeom>
            <a:solidFill>
              <a:srgbClr val="FAFF12"/>
            </a:solidFill>
            <a:ln w="9525">
              <a:solidFill>
                <a:srgbClr val="000000"/>
              </a:solidFill>
              <a:round/>
              <a:headEnd/>
              <a:tailEnd/>
            </a:ln>
          </p:spPr>
          <p:txBody>
            <a:bodyPr/>
            <a:lstStyle/>
            <a:p>
              <a:pPr>
                <a:defRPr/>
              </a:pPr>
              <a:endParaRPr lang="it-IT">
                <a:latin typeface="Calibri" pitchFamily="34" charset="0"/>
              </a:endParaRPr>
            </a:p>
          </p:txBody>
        </p:sp>
        <p:sp>
          <p:nvSpPr>
            <p:cNvPr id="1136309" name="Freeform 693"/>
            <p:cNvSpPr>
              <a:spLocks/>
            </p:cNvSpPr>
            <p:nvPr/>
          </p:nvSpPr>
          <p:spPr bwMode="auto">
            <a:xfrm>
              <a:off x="3215" y="1629"/>
              <a:ext cx="54" cy="60"/>
            </a:xfrm>
            <a:custGeom>
              <a:avLst/>
              <a:gdLst/>
              <a:ahLst/>
              <a:cxnLst>
                <a:cxn ang="0">
                  <a:pos x="9" y="6"/>
                </a:cxn>
                <a:cxn ang="0">
                  <a:pos x="5" y="10"/>
                </a:cxn>
                <a:cxn ang="0">
                  <a:pos x="0" y="6"/>
                </a:cxn>
                <a:cxn ang="0">
                  <a:pos x="5" y="0"/>
                </a:cxn>
                <a:cxn ang="0">
                  <a:pos x="9" y="6"/>
                </a:cxn>
              </a:cxnLst>
              <a:rect l="0" t="0" r="r" b="b"/>
              <a:pathLst>
                <a:path w="9" h="10">
                  <a:moveTo>
                    <a:pt x="9" y="6"/>
                  </a:moveTo>
                  <a:cubicBezTo>
                    <a:pt x="9" y="8"/>
                    <a:pt x="7" y="10"/>
                    <a:pt x="5" y="10"/>
                  </a:cubicBezTo>
                  <a:cubicBezTo>
                    <a:pt x="2" y="10"/>
                    <a:pt x="0" y="8"/>
                    <a:pt x="0" y="6"/>
                  </a:cubicBezTo>
                  <a:cubicBezTo>
                    <a:pt x="0" y="2"/>
                    <a:pt x="2" y="0"/>
                    <a:pt x="5" y="0"/>
                  </a:cubicBezTo>
                  <a:cubicBezTo>
                    <a:pt x="7" y="0"/>
                    <a:pt x="9" y="2"/>
                    <a:pt x="9" y="6"/>
                  </a:cubicBezTo>
                  <a:close/>
                </a:path>
              </a:pathLst>
            </a:custGeom>
            <a:solidFill>
              <a:srgbClr val="FAFF12"/>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10" name="Oval 694"/>
            <p:cNvSpPr>
              <a:spLocks noChangeArrowheads="1"/>
            </p:cNvSpPr>
            <p:nvPr/>
          </p:nvSpPr>
          <p:spPr bwMode="auto">
            <a:xfrm>
              <a:off x="3311" y="1659"/>
              <a:ext cx="54" cy="54"/>
            </a:xfrm>
            <a:prstGeom prst="ellipse">
              <a:avLst/>
            </a:prstGeom>
            <a:solidFill>
              <a:srgbClr val="FAFF12"/>
            </a:solidFill>
            <a:ln w="9525">
              <a:solidFill>
                <a:srgbClr val="000000"/>
              </a:solidFill>
              <a:round/>
              <a:headEnd/>
              <a:tailEnd/>
            </a:ln>
          </p:spPr>
          <p:txBody>
            <a:bodyPr/>
            <a:lstStyle/>
            <a:p>
              <a:pPr>
                <a:defRPr/>
              </a:pPr>
              <a:endParaRPr lang="it-IT">
                <a:latin typeface="Calibri" pitchFamily="34" charset="0"/>
              </a:endParaRPr>
            </a:p>
          </p:txBody>
        </p:sp>
        <p:sp>
          <p:nvSpPr>
            <p:cNvPr id="1136311" name="Oval 695"/>
            <p:cNvSpPr>
              <a:spLocks noChangeArrowheads="1"/>
            </p:cNvSpPr>
            <p:nvPr/>
          </p:nvSpPr>
          <p:spPr bwMode="auto">
            <a:xfrm>
              <a:off x="3365" y="1635"/>
              <a:ext cx="54" cy="60"/>
            </a:xfrm>
            <a:prstGeom prst="ellipse">
              <a:avLst/>
            </a:prstGeom>
            <a:solidFill>
              <a:srgbClr val="FAFF12"/>
            </a:solidFill>
            <a:ln w="9525">
              <a:solidFill>
                <a:srgbClr val="000000"/>
              </a:solidFill>
              <a:round/>
              <a:headEnd/>
              <a:tailEnd/>
            </a:ln>
          </p:spPr>
          <p:txBody>
            <a:bodyPr/>
            <a:lstStyle/>
            <a:p>
              <a:pPr>
                <a:defRPr/>
              </a:pPr>
              <a:endParaRPr lang="it-IT">
                <a:latin typeface="Calibri" pitchFamily="34" charset="0"/>
              </a:endParaRPr>
            </a:p>
          </p:txBody>
        </p:sp>
        <p:sp>
          <p:nvSpPr>
            <p:cNvPr id="1136312" name="Line 696"/>
            <p:cNvSpPr>
              <a:spLocks noChangeShapeType="1"/>
            </p:cNvSpPr>
            <p:nvPr/>
          </p:nvSpPr>
          <p:spPr bwMode="auto">
            <a:xfrm>
              <a:off x="1745" y="2913"/>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6313" name="Line 697"/>
            <p:cNvSpPr>
              <a:spLocks noChangeShapeType="1"/>
            </p:cNvSpPr>
            <p:nvPr/>
          </p:nvSpPr>
          <p:spPr bwMode="auto">
            <a:xfrm>
              <a:off x="1745" y="2859"/>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6314" name="Line 698"/>
            <p:cNvSpPr>
              <a:spLocks noChangeShapeType="1"/>
            </p:cNvSpPr>
            <p:nvPr/>
          </p:nvSpPr>
          <p:spPr bwMode="auto">
            <a:xfrm>
              <a:off x="1745" y="2799"/>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6315" name="Line 699"/>
            <p:cNvSpPr>
              <a:spLocks noChangeShapeType="1"/>
            </p:cNvSpPr>
            <p:nvPr/>
          </p:nvSpPr>
          <p:spPr bwMode="auto">
            <a:xfrm>
              <a:off x="1745" y="2745"/>
              <a:ext cx="42" cy="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6316" name="Line 700"/>
            <p:cNvSpPr>
              <a:spLocks noChangeShapeType="1"/>
            </p:cNvSpPr>
            <p:nvPr/>
          </p:nvSpPr>
          <p:spPr bwMode="auto">
            <a:xfrm flipV="1">
              <a:off x="1739" y="2913"/>
              <a:ext cx="1" cy="42"/>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6317" name="Line 701"/>
            <p:cNvSpPr>
              <a:spLocks noChangeShapeType="1"/>
            </p:cNvSpPr>
            <p:nvPr/>
          </p:nvSpPr>
          <p:spPr bwMode="auto">
            <a:xfrm flipV="1">
              <a:off x="1739" y="2895"/>
              <a:ext cx="1" cy="60"/>
            </a:xfrm>
            <a:prstGeom prst="line">
              <a:avLst/>
            </a:prstGeom>
            <a:noFill/>
            <a:ln w="9525">
              <a:solidFill>
                <a:srgbClr val="000000"/>
              </a:solidFill>
              <a:round/>
              <a:headEnd/>
              <a:tailEnd/>
            </a:ln>
          </p:spPr>
          <p:txBody>
            <a:bodyPr/>
            <a:lstStyle/>
            <a:p>
              <a:pPr>
                <a:defRPr/>
              </a:pPr>
              <a:endParaRPr lang="it-IT">
                <a:latin typeface="Calibri" pitchFamily="34" charset="0"/>
              </a:endParaRPr>
            </a:p>
          </p:txBody>
        </p:sp>
        <p:sp>
          <p:nvSpPr>
            <p:cNvPr id="1136318" name="Text Box 702"/>
            <p:cNvSpPr txBox="1">
              <a:spLocks noChangeArrowheads="1"/>
            </p:cNvSpPr>
            <p:nvPr/>
          </p:nvSpPr>
          <p:spPr bwMode="auto">
            <a:xfrm rot="-4249260">
              <a:off x="2710" y="1387"/>
              <a:ext cx="408" cy="112"/>
            </a:xfrm>
            <a:prstGeom prst="rect">
              <a:avLst/>
            </a:prstGeom>
            <a:noFill/>
            <a:ln w="9525" algn="ctr">
              <a:noFill/>
              <a:miter lim="800000"/>
              <a:headEnd/>
              <a:tailEnd/>
            </a:ln>
            <a:effectLst/>
          </p:spPr>
          <p:txBody>
            <a:bodyPr>
              <a:spAutoFit/>
            </a:bodyPr>
            <a:lstStyle/>
            <a:p>
              <a:pPr algn="l">
                <a:spcBef>
                  <a:spcPct val="50000"/>
                </a:spcBef>
                <a:defRPr/>
              </a:pPr>
              <a:r>
                <a:rPr lang="it-IT" sz="1600" b="1">
                  <a:solidFill>
                    <a:schemeClr val="tx1"/>
                  </a:solidFill>
                  <a:effectLst>
                    <a:outerShdw blurRad="38100" dist="38100" dir="2700000" algn="tl">
                      <a:srgbClr val="FFFFFF"/>
                    </a:outerShdw>
                  </a:effectLst>
                  <a:latin typeface="Calibri" pitchFamily="34" charset="0"/>
                </a:rPr>
                <a:t>4.55 Ga</a:t>
              </a:r>
            </a:p>
          </p:txBody>
        </p:sp>
        <p:sp>
          <p:nvSpPr>
            <p:cNvPr id="1136319" name="Line 703"/>
            <p:cNvSpPr>
              <a:spLocks noChangeShapeType="1"/>
            </p:cNvSpPr>
            <p:nvPr/>
          </p:nvSpPr>
          <p:spPr bwMode="auto">
            <a:xfrm flipV="1">
              <a:off x="2478" y="1281"/>
              <a:ext cx="555" cy="1683"/>
            </a:xfrm>
            <a:prstGeom prst="line">
              <a:avLst/>
            </a:prstGeom>
            <a:noFill/>
            <a:ln w="38100">
              <a:solidFill>
                <a:srgbClr val="FF9900"/>
              </a:solidFill>
              <a:round/>
              <a:headEnd/>
              <a:tailEnd/>
            </a:ln>
            <a:effectLst/>
          </p:spPr>
          <p:txBody>
            <a:bodyPr/>
            <a:lstStyle/>
            <a:p>
              <a:pPr>
                <a:defRPr/>
              </a:pPr>
              <a:endParaRPr lang="it-IT">
                <a:latin typeface="Calibri" pitchFamily="34" charset="0"/>
              </a:endParaRPr>
            </a:p>
          </p:txBody>
        </p:sp>
        <p:sp>
          <p:nvSpPr>
            <p:cNvPr id="1136320" name="Oval 704"/>
            <p:cNvSpPr>
              <a:spLocks noChangeArrowheads="1"/>
            </p:cNvSpPr>
            <p:nvPr/>
          </p:nvSpPr>
          <p:spPr bwMode="auto">
            <a:xfrm>
              <a:off x="2927" y="1743"/>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1" name="Oval 705"/>
            <p:cNvSpPr>
              <a:spLocks noChangeArrowheads="1"/>
            </p:cNvSpPr>
            <p:nvPr/>
          </p:nvSpPr>
          <p:spPr bwMode="auto">
            <a:xfrm>
              <a:off x="2795" y="1761"/>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2" name="Oval 706"/>
            <p:cNvSpPr>
              <a:spLocks noChangeArrowheads="1"/>
            </p:cNvSpPr>
            <p:nvPr/>
          </p:nvSpPr>
          <p:spPr bwMode="auto">
            <a:xfrm>
              <a:off x="2789" y="1749"/>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3" name="Oval 707"/>
            <p:cNvSpPr>
              <a:spLocks noChangeArrowheads="1"/>
            </p:cNvSpPr>
            <p:nvPr/>
          </p:nvSpPr>
          <p:spPr bwMode="auto">
            <a:xfrm>
              <a:off x="2735" y="1731"/>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4" name="Oval 708"/>
            <p:cNvSpPr>
              <a:spLocks noChangeArrowheads="1"/>
            </p:cNvSpPr>
            <p:nvPr/>
          </p:nvSpPr>
          <p:spPr bwMode="auto">
            <a:xfrm>
              <a:off x="2783" y="1767"/>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5" name="Oval 709"/>
            <p:cNvSpPr>
              <a:spLocks noChangeArrowheads="1"/>
            </p:cNvSpPr>
            <p:nvPr/>
          </p:nvSpPr>
          <p:spPr bwMode="auto">
            <a:xfrm>
              <a:off x="2777" y="1737"/>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6" name="Freeform 710"/>
            <p:cNvSpPr>
              <a:spLocks/>
            </p:cNvSpPr>
            <p:nvPr/>
          </p:nvSpPr>
          <p:spPr bwMode="auto">
            <a:xfrm>
              <a:off x="2831" y="1689"/>
              <a:ext cx="60" cy="54"/>
            </a:xfrm>
            <a:custGeom>
              <a:avLst/>
              <a:gdLst/>
              <a:ahLst/>
              <a:cxnLst>
                <a:cxn ang="0">
                  <a:pos x="10" y="5"/>
                </a:cxn>
                <a:cxn ang="0">
                  <a:pos x="6" y="9"/>
                </a:cxn>
                <a:cxn ang="0">
                  <a:pos x="0" y="5"/>
                </a:cxn>
                <a:cxn ang="0">
                  <a:pos x="6" y="0"/>
                </a:cxn>
                <a:cxn ang="0">
                  <a:pos x="10" y="5"/>
                </a:cxn>
              </a:cxnLst>
              <a:rect l="0" t="0" r="r" b="b"/>
              <a:pathLst>
                <a:path w="10" h="9">
                  <a:moveTo>
                    <a:pt x="10" y="5"/>
                  </a:moveTo>
                  <a:cubicBezTo>
                    <a:pt x="10" y="7"/>
                    <a:pt x="8" y="9"/>
                    <a:pt x="6" y="9"/>
                  </a:cubicBezTo>
                  <a:cubicBezTo>
                    <a:pt x="2" y="9"/>
                    <a:pt x="0" y="7"/>
                    <a:pt x="0" y="5"/>
                  </a:cubicBezTo>
                  <a:cubicBezTo>
                    <a:pt x="0" y="2"/>
                    <a:pt x="2" y="0"/>
                    <a:pt x="6" y="0"/>
                  </a:cubicBezTo>
                  <a:cubicBezTo>
                    <a:pt x="8" y="0"/>
                    <a:pt x="10" y="2"/>
                    <a:pt x="10" y="5"/>
                  </a:cubicBezTo>
                  <a:close/>
                </a:path>
              </a:pathLst>
            </a:custGeom>
            <a:solidFill>
              <a:srgbClr val="FF3900"/>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27" name="Oval 711"/>
            <p:cNvSpPr>
              <a:spLocks noChangeArrowheads="1"/>
            </p:cNvSpPr>
            <p:nvPr/>
          </p:nvSpPr>
          <p:spPr bwMode="auto">
            <a:xfrm>
              <a:off x="2789" y="1707"/>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8" name="Oval 712"/>
            <p:cNvSpPr>
              <a:spLocks noChangeArrowheads="1"/>
            </p:cNvSpPr>
            <p:nvPr/>
          </p:nvSpPr>
          <p:spPr bwMode="auto">
            <a:xfrm>
              <a:off x="2861" y="1701"/>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29" name="Freeform 713"/>
            <p:cNvSpPr>
              <a:spLocks/>
            </p:cNvSpPr>
            <p:nvPr/>
          </p:nvSpPr>
          <p:spPr bwMode="auto">
            <a:xfrm>
              <a:off x="2825" y="1761"/>
              <a:ext cx="60" cy="54"/>
            </a:xfrm>
            <a:custGeom>
              <a:avLst/>
              <a:gdLst/>
              <a:ahLst/>
              <a:cxnLst>
                <a:cxn ang="0">
                  <a:pos x="10" y="5"/>
                </a:cxn>
                <a:cxn ang="0">
                  <a:pos x="6" y="9"/>
                </a:cxn>
                <a:cxn ang="0">
                  <a:pos x="0" y="5"/>
                </a:cxn>
                <a:cxn ang="0">
                  <a:pos x="6" y="0"/>
                </a:cxn>
                <a:cxn ang="0">
                  <a:pos x="10" y="5"/>
                </a:cxn>
              </a:cxnLst>
              <a:rect l="0" t="0" r="r" b="b"/>
              <a:pathLst>
                <a:path w="10" h="9">
                  <a:moveTo>
                    <a:pt x="10" y="5"/>
                  </a:moveTo>
                  <a:cubicBezTo>
                    <a:pt x="10" y="7"/>
                    <a:pt x="8" y="9"/>
                    <a:pt x="6" y="9"/>
                  </a:cubicBezTo>
                  <a:cubicBezTo>
                    <a:pt x="2" y="9"/>
                    <a:pt x="0" y="7"/>
                    <a:pt x="0" y="5"/>
                  </a:cubicBezTo>
                  <a:cubicBezTo>
                    <a:pt x="0" y="2"/>
                    <a:pt x="2" y="0"/>
                    <a:pt x="6" y="0"/>
                  </a:cubicBezTo>
                  <a:cubicBezTo>
                    <a:pt x="8" y="0"/>
                    <a:pt x="10" y="2"/>
                    <a:pt x="10" y="5"/>
                  </a:cubicBezTo>
                  <a:close/>
                </a:path>
              </a:pathLst>
            </a:custGeom>
            <a:solidFill>
              <a:srgbClr val="FF3900"/>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30" name="Oval 714"/>
            <p:cNvSpPr>
              <a:spLocks noChangeArrowheads="1"/>
            </p:cNvSpPr>
            <p:nvPr/>
          </p:nvSpPr>
          <p:spPr bwMode="auto">
            <a:xfrm>
              <a:off x="2861" y="1683"/>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1" name="Oval 715"/>
            <p:cNvSpPr>
              <a:spLocks noChangeArrowheads="1"/>
            </p:cNvSpPr>
            <p:nvPr/>
          </p:nvSpPr>
          <p:spPr bwMode="auto">
            <a:xfrm>
              <a:off x="2843" y="1695"/>
              <a:ext cx="60"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2" name="Oval 716"/>
            <p:cNvSpPr>
              <a:spLocks noChangeArrowheads="1"/>
            </p:cNvSpPr>
            <p:nvPr/>
          </p:nvSpPr>
          <p:spPr bwMode="auto">
            <a:xfrm>
              <a:off x="2957" y="1725"/>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3" name="Oval 717"/>
            <p:cNvSpPr>
              <a:spLocks noChangeArrowheads="1"/>
            </p:cNvSpPr>
            <p:nvPr/>
          </p:nvSpPr>
          <p:spPr bwMode="auto">
            <a:xfrm>
              <a:off x="2819" y="1737"/>
              <a:ext cx="60"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4" name="Oval 718"/>
            <p:cNvSpPr>
              <a:spLocks noChangeArrowheads="1"/>
            </p:cNvSpPr>
            <p:nvPr/>
          </p:nvSpPr>
          <p:spPr bwMode="auto">
            <a:xfrm>
              <a:off x="2885" y="1707"/>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5" name="Oval 719"/>
            <p:cNvSpPr>
              <a:spLocks noChangeArrowheads="1"/>
            </p:cNvSpPr>
            <p:nvPr/>
          </p:nvSpPr>
          <p:spPr bwMode="auto">
            <a:xfrm>
              <a:off x="2885" y="1713"/>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6" name="Oval 720"/>
            <p:cNvSpPr>
              <a:spLocks noChangeArrowheads="1"/>
            </p:cNvSpPr>
            <p:nvPr/>
          </p:nvSpPr>
          <p:spPr bwMode="auto">
            <a:xfrm>
              <a:off x="2891" y="1707"/>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7" name="Oval 721"/>
            <p:cNvSpPr>
              <a:spLocks noChangeArrowheads="1"/>
            </p:cNvSpPr>
            <p:nvPr/>
          </p:nvSpPr>
          <p:spPr bwMode="auto">
            <a:xfrm>
              <a:off x="2849" y="1779"/>
              <a:ext cx="60"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38" name="Freeform 722"/>
            <p:cNvSpPr>
              <a:spLocks/>
            </p:cNvSpPr>
            <p:nvPr/>
          </p:nvSpPr>
          <p:spPr bwMode="auto">
            <a:xfrm>
              <a:off x="2825" y="1737"/>
              <a:ext cx="60" cy="54"/>
            </a:xfrm>
            <a:custGeom>
              <a:avLst/>
              <a:gdLst/>
              <a:ahLst/>
              <a:cxnLst>
                <a:cxn ang="0">
                  <a:pos x="10" y="5"/>
                </a:cxn>
                <a:cxn ang="0">
                  <a:pos x="6" y="9"/>
                </a:cxn>
                <a:cxn ang="0">
                  <a:pos x="0" y="5"/>
                </a:cxn>
                <a:cxn ang="0">
                  <a:pos x="6" y="0"/>
                </a:cxn>
                <a:cxn ang="0">
                  <a:pos x="10" y="5"/>
                </a:cxn>
              </a:cxnLst>
              <a:rect l="0" t="0" r="r" b="b"/>
              <a:pathLst>
                <a:path w="10" h="9">
                  <a:moveTo>
                    <a:pt x="10" y="5"/>
                  </a:moveTo>
                  <a:cubicBezTo>
                    <a:pt x="10" y="7"/>
                    <a:pt x="8" y="9"/>
                    <a:pt x="6" y="9"/>
                  </a:cubicBezTo>
                  <a:cubicBezTo>
                    <a:pt x="2" y="9"/>
                    <a:pt x="0" y="7"/>
                    <a:pt x="0" y="5"/>
                  </a:cubicBezTo>
                  <a:cubicBezTo>
                    <a:pt x="0" y="2"/>
                    <a:pt x="2" y="0"/>
                    <a:pt x="6" y="0"/>
                  </a:cubicBezTo>
                  <a:cubicBezTo>
                    <a:pt x="8" y="0"/>
                    <a:pt x="10" y="2"/>
                    <a:pt x="10" y="5"/>
                  </a:cubicBezTo>
                  <a:close/>
                </a:path>
              </a:pathLst>
            </a:custGeom>
            <a:solidFill>
              <a:srgbClr val="FF3900"/>
            </a:solidFill>
            <a:ln w="9525">
              <a:solidFill>
                <a:srgbClr val="000000"/>
              </a:solidFill>
              <a:prstDash val="solid"/>
              <a:round/>
              <a:headEnd/>
              <a:tailEnd/>
            </a:ln>
          </p:spPr>
          <p:txBody>
            <a:bodyPr/>
            <a:lstStyle/>
            <a:p>
              <a:pPr>
                <a:defRPr/>
              </a:pPr>
              <a:endParaRPr lang="it-IT">
                <a:latin typeface="Calibri" pitchFamily="34" charset="0"/>
              </a:endParaRPr>
            </a:p>
          </p:txBody>
        </p:sp>
        <p:sp>
          <p:nvSpPr>
            <p:cNvPr id="1136339" name="Oval 723"/>
            <p:cNvSpPr>
              <a:spLocks noChangeArrowheads="1"/>
            </p:cNvSpPr>
            <p:nvPr/>
          </p:nvSpPr>
          <p:spPr bwMode="auto">
            <a:xfrm>
              <a:off x="2897" y="1725"/>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40" name="Oval 724"/>
            <p:cNvSpPr>
              <a:spLocks noChangeArrowheads="1"/>
            </p:cNvSpPr>
            <p:nvPr/>
          </p:nvSpPr>
          <p:spPr bwMode="auto">
            <a:xfrm>
              <a:off x="2885" y="1761"/>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41" name="Oval 725"/>
            <p:cNvSpPr>
              <a:spLocks noChangeArrowheads="1"/>
            </p:cNvSpPr>
            <p:nvPr/>
          </p:nvSpPr>
          <p:spPr bwMode="auto">
            <a:xfrm>
              <a:off x="2795" y="1713"/>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42" name="Oval 726"/>
            <p:cNvSpPr>
              <a:spLocks noChangeArrowheads="1"/>
            </p:cNvSpPr>
            <p:nvPr/>
          </p:nvSpPr>
          <p:spPr bwMode="auto">
            <a:xfrm>
              <a:off x="2939" y="1695"/>
              <a:ext cx="54" cy="54"/>
            </a:xfrm>
            <a:prstGeom prst="ellipse">
              <a:avLst/>
            </a:prstGeom>
            <a:solidFill>
              <a:srgbClr val="FF3900"/>
            </a:solidFill>
            <a:ln w="9525">
              <a:solidFill>
                <a:srgbClr val="000000"/>
              </a:solidFill>
              <a:round/>
              <a:headEnd/>
              <a:tailEnd/>
            </a:ln>
          </p:spPr>
          <p:txBody>
            <a:bodyPr/>
            <a:lstStyle/>
            <a:p>
              <a:pPr>
                <a:defRPr/>
              </a:pPr>
              <a:endParaRPr lang="it-IT">
                <a:latin typeface="Calibri" pitchFamily="34" charset="0"/>
              </a:endParaRPr>
            </a:p>
          </p:txBody>
        </p:sp>
        <p:sp>
          <p:nvSpPr>
            <p:cNvPr id="1136343" name="Text Box 727"/>
            <p:cNvSpPr txBox="1">
              <a:spLocks noChangeArrowheads="1"/>
            </p:cNvSpPr>
            <p:nvPr/>
          </p:nvSpPr>
          <p:spPr bwMode="auto">
            <a:xfrm>
              <a:off x="1676" y="2965"/>
              <a:ext cx="143" cy="116"/>
            </a:xfrm>
            <a:prstGeom prst="rect">
              <a:avLst/>
            </a:prstGeom>
            <a:noFill/>
            <a:ln w="9525" algn="ctr">
              <a:noFill/>
              <a:miter lim="800000"/>
              <a:headEnd/>
              <a:tailEnd/>
            </a:ln>
            <a:effectLst/>
          </p:spPr>
          <p:txBody>
            <a:bodyPr wrap="none">
              <a:spAutoFit/>
            </a:bodyPr>
            <a:lstStyle/>
            <a:p>
              <a:pPr>
                <a:defRPr/>
              </a:pPr>
              <a:r>
                <a:rPr lang="it-IT" dirty="0">
                  <a:solidFill>
                    <a:schemeClr val="bg1"/>
                  </a:solidFill>
                  <a:effectLst>
                    <a:outerShdw blurRad="38100" dist="38100" dir="2700000" algn="tl">
                      <a:srgbClr val="000000"/>
                    </a:outerShdw>
                  </a:effectLst>
                  <a:latin typeface="Calibri" pitchFamily="34" charset="0"/>
                </a:rPr>
                <a:t>14</a:t>
              </a:r>
            </a:p>
          </p:txBody>
        </p:sp>
        <p:sp>
          <p:nvSpPr>
            <p:cNvPr id="1136344" name="Text Box 728"/>
            <p:cNvSpPr txBox="1">
              <a:spLocks noChangeArrowheads="1"/>
            </p:cNvSpPr>
            <p:nvPr/>
          </p:nvSpPr>
          <p:spPr bwMode="auto">
            <a:xfrm>
              <a:off x="1985" y="2965"/>
              <a:ext cx="143"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15</a:t>
              </a:r>
            </a:p>
          </p:txBody>
        </p:sp>
        <p:sp>
          <p:nvSpPr>
            <p:cNvPr id="1136345" name="Text Box 729"/>
            <p:cNvSpPr txBox="1">
              <a:spLocks noChangeArrowheads="1"/>
            </p:cNvSpPr>
            <p:nvPr/>
          </p:nvSpPr>
          <p:spPr bwMode="auto">
            <a:xfrm>
              <a:off x="2284" y="2965"/>
              <a:ext cx="143"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16</a:t>
              </a:r>
            </a:p>
          </p:txBody>
        </p:sp>
        <p:sp>
          <p:nvSpPr>
            <p:cNvPr id="1136346" name="Text Box 730"/>
            <p:cNvSpPr txBox="1">
              <a:spLocks noChangeArrowheads="1"/>
            </p:cNvSpPr>
            <p:nvPr/>
          </p:nvSpPr>
          <p:spPr bwMode="auto">
            <a:xfrm>
              <a:off x="2584" y="2965"/>
              <a:ext cx="143"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17</a:t>
              </a:r>
            </a:p>
          </p:txBody>
        </p:sp>
        <p:sp>
          <p:nvSpPr>
            <p:cNvPr id="1136347" name="Text Box 731"/>
            <p:cNvSpPr txBox="1">
              <a:spLocks noChangeArrowheads="1"/>
            </p:cNvSpPr>
            <p:nvPr/>
          </p:nvSpPr>
          <p:spPr bwMode="auto">
            <a:xfrm>
              <a:off x="2897" y="2965"/>
              <a:ext cx="143"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18</a:t>
              </a:r>
            </a:p>
          </p:txBody>
        </p:sp>
        <p:sp>
          <p:nvSpPr>
            <p:cNvPr id="1136348" name="Text Box 732"/>
            <p:cNvSpPr txBox="1">
              <a:spLocks noChangeArrowheads="1"/>
            </p:cNvSpPr>
            <p:nvPr/>
          </p:nvSpPr>
          <p:spPr bwMode="auto">
            <a:xfrm>
              <a:off x="3194" y="2965"/>
              <a:ext cx="143"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19</a:t>
              </a:r>
            </a:p>
          </p:txBody>
        </p:sp>
        <p:sp>
          <p:nvSpPr>
            <p:cNvPr id="1136349" name="Text Box 733"/>
            <p:cNvSpPr txBox="1">
              <a:spLocks noChangeArrowheads="1"/>
            </p:cNvSpPr>
            <p:nvPr/>
          </p:nvSpPr>
          <p:spPr bwMode="auto">
            <a:xfrm>
              <a:off x="3519" y="2965"/>
              <a:ext cx="140"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20</a:t>
              </a:r>
            </a:p>
          </p:txBody>
        </p:sp>
        <p:sp>
          <p:nvSpPr>
            <p:cNvPr id="1136350" name="Text Box 734"/>
            <p:cNvSpPr txBox="1">
              <a:spLocks noChangeArrowheads="1"/>
            </p:cNvSpPr>
            <p:nvPr/>
          </p:nvSpPr>
          <p:spPr bwMode="auto">
            <a:xfrm>
              <a:off x="3808" y="2965"/>
              <a:ext cx="143"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21</a:t>
              </a:r>
            </a:p>
          </p:txBody>
        </p:sp>
        <p:sp>
          <p:nvSpPr>
            <p:cNvPr id="1136351" name="Text Box 735"/>
            <p:cNvSpPr txBox="1">
              <a:spLocks noChangeArrowheads="1"/>
            </p:cNvSpPr>
            <p:nvPr/>
          </p:nvSpPr>
          <p:spPr bwMode="auto">
            <a:xfrm>
              <a:off x="4111" y="2965"/>
              <a:ext cx="140"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22</a:t>
              </a:r>
            </a:p>
          </p:txBody>
        </p:sp>
        <p:sp>
          <p:nvSpPr>
            <p:cNvPr id="1136352" name="Text Box 736"/>
            <p:cNvSpPr txBox="1">
              <a:spLocks noChangeArrowheads="1"/>
            </p:cNvSpPr>
            <p:nvPr/>
          </p:nvSpPr>
          <p:spPr bwMode="auto">
            <a:xfrm>
              <a:off x="1521" y="2901"/>
              <a:ext cx="237"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14.50</a:t>
              </a:r>
            </a:p>
          </p:txBody>
        </p:sp>
        <p:sp>
          <p:nvSpPr>
            <p:cNvPr id="1136353" name="Text Box 737"/>
            <p:cNvSpPr txBox="1">
              <a:spLocks noChangeArrowheads="1"/>
            </p:cNvSpPr>
            <p:nvPr/>
          </p:nvSpPr>
          <p:spPr bwMode="auto">
            <a:xfrm>
              <a:off x="1521" y="2623"/>
              <a:ext cx="237"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14.75</a:t>
              </a:r>
            </a:p>
          </p:txBody>
        </p:sp>
        <p:sp>
          <p:nvSpPr>
            <p:cNvPr id="1136354" name="Text Box 738"/>
            <p:cNvSpPr txBox="1">
              <a:spLocks noChangeArrowheads="1"/>
            </p:cNvSpPr>
            <p:nvPr/>
          </p:nvSpPr>
          <p:spPr bwMode="auto">
            <a:xfrm>
              <a:off x="1521" y="2344"/>
              <a:ext cx="237"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15.00</a:t>
              </a:r>
            </a:p>
          </p:txBody>
        </p:sp>
        <p:sp>
          <p:nvSpPr>
            <p:cNvPr id="1136355" name="Text Box 739"/>
            <p:cNvSpPr txBox="1">
              <a:spLocks noChangeArrowheads="1"/>
            </p:cNvSpPr>
            <p:nvPr/>
          </p:nvSpPr>
          <p:spPr bwMode="auto">
            <a:xfrm>
              <a:off x="1521" y="2058"/>
              <a:ext cx="237"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15.25</a:t>
              </a:r>
            </a:p>
          </p:txBody>
        </p:sp>
        <p:sp>
          <p:nvSpPr>
            <p:cNvPr id="1136356" name="Text Box 740"/>
            <p:cNvSpPr txBox="1">
              <a:spLocks noChangeArrowheads="1"/>
            </p:cNvSpPr>
            <p:nvPr/>
          </p:nvSpPr>
          <p:spPr bwMode="auto">
            <a:xfrm>
              <a:off x="1521" y="1779"/>
              <a:ext cx="237"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15.50</a:t>
              </a:r>
            </a:p>
          </p:txBody>
        </p:sp>
        <p:sp>
          <p:nvSpPr>
            <p:cNvPr id="1136357" name="Text Box 741"/>
            <p:cNvSpPr txBox="1">
              <a:spLocks noChangeArrowheads="1"/>
            </p:cNvSpPr>
            <p:nvPr/>
          </p:nvSpPr>
          <p:spPr bwMode="auto">
            <a:xfrm>
              <a:off x="1521" y="1495"/>
              <a:ext cx="237" cy="116"/>
            </a:xfrm>
            <a:prstGeom prst="rect">
              <a:avLst/>
            </a:prstGeom>
            <a:noFill/>
            <a:ln w="9525" algn="ctr">
              <a:noFill/>
              <a:miter lim="800000"/>
              <a:headEnd/>
              <a:tailEnd/>
            </a:ln>
            <a:effectLst/>
          </p:spPr>
          <p:txBody>
            <a:bodyPr wrap="none">
              <a:spAutoFit/>
            </a:bodyPr>
            <a:lstStyle/>
            <a:p>
              <a:pPr>
                <a:defRPr/>
              </a:pPr>
              <a:r>
                <a:rPr lang="it-IT">
                  <a:solidFill>
                    <a:schemeClr val="bg1"/>
                  </a:solidFill>
                  <a:effectLst>
                    <a:outerShdw blurRad="38100" dist="38100" dir="2700000" algn="tl">
                      <a:srgbClr val="000000"/>
                    </a:outerShdw>
                  </a:effectLst>
                  <a:latin typeface="Calibri" pitchFamily="34" charset="0"/>
                </a:rPr>
                <a:t>15.75</a:t>
              </a:r>
            </a:p>
          </p:txBody>
        </p:sp>
        <p:sp>
          <p:nvSpPr>
            <p:cNvPr id="1136358" name="Text Box 742"/>
            <p:cNvSpPr txBox="1">
              <a:spLocks noChangeArrowheads="1"/>
            </p:cNvSpPr>
            <p:nvPr/>
          </p:nvSpPr>
          <p:spPr bwMode="auto">
            <a:xfrm>
              <a:off x="1522" y="1221"/>
              <a:ext cx="237" cy="116"/>
            </a:xfrm>
            <a:prstGeom prst="rect">
              <a:avLst/>
            </a:prstGeom>
            <a:noFill/>
            <a:ln w="9525" algn="ctr">
              <a:noFill/>
              <a:miter lim="800000"/>
              <a:headEnd/>
              <a:tailEnd/>
            </a:ln>
            <a:effectLst/>
          </p:spPr>
          <p:txBody>
            <a:bodyPr wrap="none">
              <a:spAutoFit/>
            </a:bodyPr>
            <a:lstStyle/>
            <a:p>
              <a:pPr>
                <a:defRPr/>
              </a:pPr>
              <a:r>
                <a:rPr lang="it-IT" dirty="0">
                  <a:solidFill>
                    <a:schemeClr val="bg1"/>
                  </a:solidFill>
                  <a:effectLst>
                    <a:outerShdw blurRad="38100" dist="38100" dir="2700000" algn="tl">
                      <a:srgbClr val="000000"/>
                    </a:outerShdw>
                  </a:effectLst>
                  <a:latin typeface="Calibri" pitchFamily="34" charset="0"/>
                </a:rPr>
                <a:t>16.00</a:t>
              </a:r>
            </a:p>
          </p:txBody>
        </p:sp>
      </p:grpSp>
      <p:grpSp>
        <p:nvGrpSpPr>
          <p:cNvPr id="8" name="Group 743"/>
          <p:cNvGrpSpPr>
            <a:grpSpLocks/>
          </p:cNvGrpSpPr>
          <p:nvPr/>
        </p:nvGrpSpPr>
        <p:grpSpPr bwMode="auto">
          <a:xfrm>
            <a:off x="1900238" y="1903413"/>
            <a:ext cx="6215062" cy="4084638"/>
            <a:chOff x="1197" y="1136"/>
            <a:chExt cx="3915" cy="2573"/>
          </a:xfrm>
        </p:grpSpPr>
        <p:sp>
          <p:nvSpPr>
            <p:cNvPr id="1136360" name="Freeform 744"/>
            <p:cNvSpPr>
              <a:spLocks/>
            </p:cNvSpPr>
            <p:nvPr/>
          </p:nvSpPr>
          <p:spPr bwMode="auto">
            <a:xfrm>
              <a:off x="2080" y="2067"/>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rgbClr val="BCB1D5"/>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61" name="Freeform 745"/>
            <p:cNvSpPr>
              <a:spLocks/>
            </p:cNvSpPr>
            <p:nvPr/>
          </p:nvSpPr>
          <p:spPr bwMode="auto">
            <a:xfrm>
              <a:off x="2840" y="1683"/>
              <a:ext cx="227" cy="227"/>
            </a:xfrm>
            <a:custGeom>
              <a:avLst/>
              <a:gdLst/>
              <a:ahLst/>
              <a:cxnLst>
                <a:cxn ang="0">
                  <a:pos x="11" y="0"/>
                </a:cxn>
                <a:cxn ang="0">
                  <a:pos x="13" y="8"/>
                </a:cxn>
                <a:cxn ang="0">
                  <a:pos x="21" y="8"/>
                </a:cxn>
                <a:cxn ang="0">
                  <a:pos x="15" y="14"/>
                </a:cxn>
                <a:cxn ang="0">
                  <a:pos x="17" y="22"/>
                </a:cxn>
                <a:cxn ang="0">
                  <a:pos x="11" y="17"/>
                </a:cxn>
                <a:cxn ang="0">
                  <a:pos x="4" y="22"/>
                </a:cxn>
                <a:cxn ang="0">
                  <a:pos x="7"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7" y="14"/>
                  </a:lnTo>
                  <a:lnTo>
                    <a:pt x="0" y="8"/>
                  </a:lnTo>
                  <a:lnTo>
                    <a:pt x="8" y="8"/>
                  </a:lnTo>
                  <a:lnTo>
                    <a:pt x="11" y="0"/>
                  </a:lnTo>
                  <a:close/>
                </a:path>
              </a:pathLst>
            </a:custGeom>
            <a:solidFill>
              <a:srgbClr val="FDFA00"/>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62" name="Freeform 746"/>
            <p:cNvSpPr>
              <a:spLocks/>
            </p:cNvSpPr>
            <p:nvPr/>
          </p:nvSpPr>
          <p:spPr bwMode="auto">
            <a:xfrm>
              <a:off x="2341" y="2055"/>
              <a:ext cx="227" cy="227"/>
            </a:xfrm>
            <a:custGeom>
              <a:avLst/>
              <a:gdLst/>
              <a:ahLst/>
              <a:cxnLst>
                <a:cxn ang="0">
                  <a:pos x="10" y="0"/>
                </a:cxn>
                <a:cxn ang="0">
                  <a:pos x="13" y="8"/>
                </a:cxn>
                <a:cxn ang="0">
                  <a:pos x="20" y="8"/>
                </a:cxn>
                <a:cxn ang="0">
                  <a:pos x="14" y="13"/>
                </a:cxn>
                <a:cxn ang="0">
                  <a:pos x="16" y="22"/>
                </a:cxn>
                <a:cxn ang="0">
                  <a:pos x="10" y="17"/>
                </a:cxn>
                <a:cxn ang="0">
                  <a:pos x="4" y="22"/>
                </a:cxn>
                <a:cxn ang="0">
                  <a:pos x="6" y="13"/>
                </a:cxn>
                <a:cxn ang="0">
                  <a:pos x="0" y="8"/>
                </a:cxn>
                <a:cxn ang="0">
                  <a:pos x="7" y="8"/>
                </a:cxn>
                <a:cxn ang="0">
                  <a:pos x="10" y="0"/>
                </a:cxn>
              </a:cxnLst>
              <a:rect l="0" t="0" r="r" b="b"/>
              <a:pathLst>
                <a:path w="20" h="22">
                  <a:moveTo>
                    <a:pt x="10" y="0"/>
                  </a:moveTo>
                  <a:lnTo>
                    <a:pt x="13" y="8"/>
                  </a:lnTo>
                  <a:lnTo>
                    <a:pt x="20" y="8"/>
                  </a:lnTo>
                  <a:lnTo>
                    <a:pt x="14" y="13"/>
                  </a:lnTo>
                  <a:lnTo>
                    <a:pt x="16" y="22"/>
                  </a:lnTo>
                  <a:lnTo>
                    <a:pt x="10" y="17"/>
                  </a:lnTo>
                  <a:lnTo>
                    <a:pt x="4" y="22"/>
                  </a:lnTo>
                  <a:lnTo>
                    <a:pt x="6" y="13"/>
                  </a:lnTo>
                  <a:lnTo>
                    <a:pt x="0" y="8"/>
                  </a:lnTo>
                  <a:lnTo>
                    <a:pt x="7" y="8"/>
                  </a:lnTo>
                  <a:lnTo>
                    <a:pt x="10" y="0"/>
                  </a:lnTo>
                  <a:close/>
                </a:path>
              </a:pathLst>
            </a:custGeom>
            <a:solidFill>
              <a:srgbClr val="EB3D00"/>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63" name="Freeform 747"/>
            <p:cNvSpPr>
              <a:spLocks/>
            </p:cNvSpPr>
            <p:nvPr/>
          </p:nvSpPr>
          <p:spPr bwMode="auto">
            <a:xfrm>
              <a:off x="1240" y="3482"/>
              <a:ext cx="227" cy="227"/>
            </a:xfrm>
            <a:custGeom>
              <a:avLst/>
              <a:gdLst/>
              <a:ahLst/>
              <a:cxnLst>
                <a:cxn ang="0">
                  <a:pos x="11" y="0"/>
                </a:cxn>
                <a:cxn ang="0">
                  <a:pos x="13" y="9"/>
                </a:cxn>
                <a:cxn ang="0">
                  <a:pos x="21" y="9"/>
                </a:cxn>
                <a:cxn ang="0">
                  <a:pos x="15" y="14"/>
                </a:cxn>
                <a:cxn ang="0">
                  <a:pos x="17" y="23"/>
                </a:cxn>
                <a:cxn ang="0">
                  <a:pos x="11" y="18"/>
                </a:cxn>
                <a:cxn ang="0">
                  <a:pos x="4" y="23"/>
                </a:cxn>
                <a:cxn ang="0">
                  <a:pos x="6" y="14"/>
                </a:cxn>
                <a:cxn ang="0">
                  <a:pos x="0" y="9"/>
                </a:cxn>
                <a:cxn ang="0">
                  <a:pos x="8" y="9"/>
                </a:cxn>
                <a:cxn ang="0">
                  <a:pos x="11" y="0"/>
                </a:cxn>
              </a:cxnLst>
              <a:rect l="0" t="0" r="r" b="b"/>
              <a:pathLst>
                <a:path w="21" h="23">
                  <a:moveTo>
                    <a:pt x="11" y="0"/>
                  </a:moveTo>
                  <a:lnTo>
                    <a:pt x="13" y="9"/>
                  </a:lnTo>
                  <a:lnTo>
                    <a:pt x="21" y="9"/>
                  </a:lnTo>
                  <a:lnTo>
                    <a:pt x="15" y="14"/>
                  </a:lnTo>
                  <a:lnTo>
                    <a:pt x="17" y="23"/>
                  </a:lnTo>
                  <a:lnTo>
                    <a:pt x="11" y="18"/>
                  </a:lnTo>
                  <a:lnTo>
                    <a:pt x="4" y="23"/>
                  </a:lnTo>
                  <a:lnTo>
                    <a:pt x="6" y="14"/>
                  </a:lnTo>
                  <a:lnTo>
                    <a:pt x="0" y="9"/>
                  </a:lnTo>
                  <a:lnTo>
                    <a:pt x="8" y="9"/>
                  </a:lnTo>
                  <a:lnTo>
                    <a:pt x="11" y="0"/>
                  </a:lnTo>
                  <a:close/>
                </a:path>
              </a:pathLst>
            </a:custGeom>
            <a:solidFill>
              <a:srgbClr val="F48000"/>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64" name="Freeform 748"/>
            <p:cNvSpPr>
              <a:spLocks/>
            </p:cNvSpPr>
            <p:nvPr/>
          </p:nvSpPr>
          <p:spPr bwMode="auto">
            <a:xfrm>
              <a:off x="1626" y="3050"/>
              <a:ext cx="227" cy="227"/>
            </a:xfrm>
            <a:custGeom>
              <a:avLst/>
              <a:gdLst/>
              <a:ahLst/>
              <a:cxnLst>
                <a:cxn ang="0">
                  <a:pos x="11" y="0"/>
                </a:cxn>
                <a:cxn ang="0">
                  <a:pos x="13" y="8"/>
                </a:cxn>
                <a:cxn ang="0">
                  <a:pos x="21" y="9"/>
                </a:cxn>
                <a:cxn ang="0">
                  <a:pos x="15" y="14"/>
                </a:cxn>
                <a:cxn ang="0">
                  <a:pos x="17" y="23"/>
                </a:cxn>
                <a:cxn ang="0">
                  <a:pos x="11" y="18"/>
                </a:cxn>
                <a:cxn ang="0">
                  <a:pos x="4" y="23"/>
                </a:cxn>
                <a:cxn ang="0">
                  <a:pos x="7" y="14"/>
                </a:cxn>
                <a:cxn ang="0">
                  <a:pos x="0" y="9"/>
                </a:cxn>
                <a:cxn ang="0">
                  <a:pos x="8" y="8"/>
                </a:cxn>
                <a:cxn ang="0">
                  <a:pos x="11" y="0"/>
                </a:cxn>
              </a:cxnLst>
              <a:rect l="0" t="0" r="r" b="b"/>
              <a:pathLst>
                <a:path w="21" h="23">
                  <a:moveTo>
                    <a:pt x="11" y="0"/>
                  </a:moveTo>
                  <a:lnTo>
                    <a:pt x="13" y="8"/>
                  </a:lnTo>
                  <a:lnTo>
                    <a:pt x="21" y="9"/>
                  </a:lnTo>
                  <a:lnTo>
                    <a:pt x="15" y="14"/>
                  </a:lnTo>
                  <a:lnTo>
                    <a:pt x="17" y="23"/>
                  </a:lnTo>
                  <a:lnTo>
                    <a:pt x="11" y="18"/>
                  </a:lnTo>
                  <a:lnTo>
                    <a:pt x="4" y="23"/>
                  </a:lnTo>
                  <a:lnTo>
                    <a:pt x="7" y="14"/>
                  </a:lnTo>
                  <a:lnTo>
                    <a:pt x="0" y="9"/>
                  </a:lnTo>
                  <a:lnTo>
                    <a:pt x="8" y="8"/>
                  </a:lnTo>
                  <a:lnTo>
                    <a:pt x="11" y="0"/>
                  </a:lnTo>
                  <a:close/>
                </a:path>
              </a:pathLst>
            </a:custGeom>
            <a:solidFill>
              <a:srgbClr val="FA9E9A"/>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65" name="Freeform 749"/>
            <p:cNvSpPr>
              <a:spLocks/>
            </p:cNvSpPr>
            <p:nvPr/>
          </p:nvSpPr>
          <p:spPr bwMode="auto">
            <a:xfrm>
              <a:off x="1410" y="2582"/>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rgbClr val="9182B6"/>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66" name="Text Box 750"/>
            <p:cNvSpPr txBox="1">
              <a:spLocks noChangeArrowheads="1"/>
            </p:cNvSpPr>
            <p:nvPr/>
          </p:nvSpPr>
          <p:spPr bwMode="auto">
            <a:xfrm>
              <a:off x="2816" y="1807"/>
              <a:ext cx="1868" cy="192"/>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spcBef>
                  <a:spcPct val="50000"/>
                </a:spcBef>
                <a:defRPr/>
              </a:pPr>
              <a:r>
                <a:rPr lang="it-IT" sz="1400" b="1" dirty="0" err="1">
                  <a:solidFill>
                    <a:schemeClr val="tx1"/>
                  </a:solidFill>
                  <a:effectLst>
                    <a:outerShdw blurRad="38100" dist="38100" dir="2700000" algn="tl">
                      <a:srgbClr val="FFFFFF"/>
                    </a:outerShdw>
                  </a:effectLst>
                  <a:latin typeface="Calibri" pitchFamily="34" charset="0"/>
                </a:rPr>
                <a:t>Zartman</a:t>
              </a:r>
              <a:r>
                <a:rPr lang="it-IT" sz="1400" b="1" dirty="0">
                  <a:solidFill>
                    <a:schemeClr val="tx1"/>
                  </a:solidFill>
                  <a:effectLst>
                    <a:outerShdw blurRad="38100" dist="38100" dir="2700000" algn="tl">
                      <a:srgbClr val="FFFFFF"/>
                    </a:outerShdw>
                  </a:effectLst>
                  <a:latin typeface="Calibri" pitchFamily="34" charset="0"/>
                </a:rPr>
                <a:t> &amp; </a:t>
              </a:r>
              <a:r>
                <a:rPr lang="it-IT" sz="1400" b="1" dirty="0" err="1">
                  <a:solidFill>
                    <a:schemeClr val="tx1"/>
                  </a:solidFill>
                  <a:effectLst>
                    <a:outerShdw blurRad="38100" dist="38100" dir="2700000" algn="tl">
                      <a:srgbClr val="FFFFFF"/>
                    </a:outerShdw>
                  </a:effectLst>
                  <a:latin typeface="Calibri" pitchFamily="34" charset="0"/>
                </a:rPr>
                <a:t>Haines</a:t>
              </a:r>
              <a:r>
                <a:rPr lang="it-IT" sz="1400" b="1" dirty="0">
                  <a:solidFill>
                    <a:schemeClr val="tx1"/>
                  </a:solidFill>
                  <a:effectLst>
                    <a:outerShdw blurRad="38100" dist="38100" dir="2700000" algn="tl">
                      <a:srgbClr val="FFFFFF"/>
                    </a:outerShdw>
                  </a:effectLst>
                  <a:latin typeface="Calibri" pitchFamily="34" charset="0"/>
                </a:rPr>
                <a:t>, 1998</a:t>
              </a:r>
            </a:p>
          </p:txBody>
        </p:sp>
        <p:sp>
          <p:nvSpPr>
            <p:cNvPr id="1136367" name="Text Box 751"/>
            <p:cNvSpPr txBox="1">
              <a:spLocks noChangeArrowheads="1"/>
            </p:cNvSpPr>
            <p:nvPr/>
          </p:nvSpPr>
          <p:spPr bwMode="auto">
            <a:xfrm>
              <a:off x="2298" y="2149"/>
              <a:ext cx="2814" cy="192"/>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spcBef>
                  <a:spcPct val="50000"/>
                </a:spcBef>
                <a:defRPr/>
              </a:pPr>
              <a:r>
                <a:rPr lang="it-IT" sz="1400" b="1" dirty="0" err="1">
                  <a:solidFill>
                    <a:schemeClr val="tx1"/>
                  </a:solidFill>
                  <a:effectLst>
                    <a:outerShdw blurRad="38100" dist="38100" dir="2700000" algn="tl">
                      <a:srgbClr val="FFFFFF"/>
                    </a:outerShdw>
                  </a:effectLst>
                  <a:latin typeface="Calibri" pitchFamily="34" charset="0"/>
                </a:rPr>
                <a:t>Kramers</a:t>
              </a:r>
              <a:r>
                <a:rPr lang="it-IT" sz="1400" b="1" dirty="0">
                  <a:solidFill>
                    <a:schemeClr val="tx1"/>
                  </a:solidFill>
                  <a:effectLst>
                    <a:outerShdw blurRad="38100" dist="38100" dir="2700000" algn="tl">
                      <a:srgbClr val="FFFFFF"/>
                    </a:outerShdw>
                  </a:effectLst>
                  <a:latin typeface="Calibri" pitchFamily="34" charset="0"/>
                </a:rPr>
                <a:t> &amp; </a:t>
              </a:r>
              <a:r>
                <a:rPr lang="it-IT" sz="1400" b="1" dirty="0" err="1">
                  <a:solidFill>
                    <a:schemeClr val="tx1"/>
                  </a:solidFill>
                  <a:effectLst>
                    <a:outerShdw blurRad="38100" dist="38100" dir="2700000" algn="tl">
                      <a:srgbClr val="FFFFFF"/>
                    </a:outerShdw>
                  </a:effectLst>
                  <a:latin typeface="Calibri" pitchFamily="34" charset="0"/>
                </a:rPr>
                <a:t>Tolstikhin</a:t>
              </a:r>
              <a:r>
                <a:rPr lang="it-IT" sz="1400" b="1" dirty="0">
                  <a:solidFill>
                    <a:schemeClr val="tx1"/>
                  </a:solidFill>
                  <a:effectLst>
                    <a:outerShdw blurRad="38100" dist="38100" dir="2700000" algn="tl">
                      <a:srgbClr val="FFFFFF"/>
                    </a:outerShdw>
                  </a:effectLst>
                  <a:latin typeface="Calibri" pitchFamily="34" charset="0"/>
                </a:rPr>
                <a:t>, 1997 </a:t>
              </a:r>
              <a:r>
                <a:rPr lang="it-IT" sz="1000" b="1" dirty="0">
                  <a:solidFill>
                    <a:schemeClr val="tx1"/>
                  </a:solidFill>
                  <a:effectLst>
                    <a:outerShdw blurRad="38100" dist="38100" dir="2700000" algn="tl">
                      <a:srgbClr val="FFFFFF"/>
                    </a:outerShdw>
                  </a:effectLst>
                  <a:latin typeface="Calibri" pitchFamily="34" charset="0"/>
                </a:rPr>
                <a:t>(</a:t>
              </a:r>
              <a:r>
                <a:rPr lang="it-IT" sz="1000" b="1" dirty="0" err="1">
                  <a:solidFill>
                    <a:schemeClr val="tx1"/>
                  </a:solidFill>
                  <a:effectLst>
                    <a:outerShdw blurRad="38100" dist="38100" dir="2700000" algn="tl">
                      <a:srgbClr val="FFFFFF"/>
                    </a:outerShdw>
                  </a:effectLst>
                  <a:latin typeface="Calibri" pitchFamily="34" charset="0"/>
                </a:rPr>
                <a:t>young</a:t>
              </a:r>
              <a:r>
                <a:rPr lang="it-IT" sz="1000" b="1" dirty="0">
                  <a:solidFill>
                    <a:schemeClr val="tx1"/>
                  </a:solidFill>
                  <a:effectLst>
                    <a:outerShdw blurRad="38100" dist="38100" dir="2700000" algn="tl">
                      <a:srgbClr val="FFFFFF"/>
                    </a:outerShdw>
                  </a:effectLst>
                  <a:latin typeface="Calibri" pitchFamily="34" charset="0"/>
                </a:rPr>
                <a:t> </a:t>
              </a:r>
              <a:r>
                <a:rPr lang="it-IT" sz="1000" b="1" dirty="0" err="1">
                  <a:solidFill>
                    <a:schemeClr val="tx1"/>
                  </a:solidFill>
                  <a:effectLst>
                    <a:outerShdw blurRad="38100" dist="38100" dir="2700000" algn="tl">
                      <a:srgbClr val="FFFFFF"/>
                    </a:outerShdw>
                  </a:effectLst>
                  <a:latin typeface="Calibri" pitchFamily="34" charset="0"/>
                </a:rPr>
                <a:t>lower</a:t>
              </a:r>
              <a:r>
                <a:rPr lang="it-IT" sz="1000" b="1" dirty="0">
                  <a:solidFill>
                    <a:schemeClr val="tx1"/>
                  </a:solidFill>
                  <a:effectLst>
                    <a:outerShdw blurRad="38100" dist="38100" dir="2700000" algn="tl">
                      <a:srgbClr val="FFFFFF"/>
                    </a:outerShdw>
                  </a:effectLst>
                  <a:latin typeface="Calibri" pitchFamily="34" charset="0"/>
                </a:rPr>
                <a:t> </a:t>
              </a:r>
              <a:r>
                <a:rPr lang="it-IT" sz="1000" b="1" dirty="0" err="1">
                  <a:solidFill>
                    <a:schemeClr val="tx1"/>
                  </a:solidFill>
                  <a:effectLst>
                    <a:outerShdw blurRad="38100" dist="38100" dir="2700000" algn="tl">
                      <a:srgbClr val="FFFFFF"/>
                    </a:outerShdw>
                  </a:effectLst>
                  <a:latin typeface="Calibri" pitchFamily="34" charset="0"/>
                </a:rPr>
                <a:t>crust</a:t>
              </a:r>
              <a:r>
                <a:rPr lang="it-IT" sz="1000" b="1" dirty="0">
                  <a:solidFill>
                    <a:schemeClr val="tx1"/>
                  </a:solidFill>
                  <a:effectLst>
                    <a:outerShdw blurRad="38100" dist="38100" dir="2700000" algn="tl">
                      <a:srgbClr val="FFFFFF"/>
                    </a:outerShdw>
                  </a:effectLst>
                  <a:latin typeface="Calibri" pitchFamily="34" charset="0"/>
                </a:rPr>
                <a:t>)</a:t>
              </a:r>
            </a:p>
          </p:txBody>
        </p:sp>
        <p:sp>
          <p:nvSpPr>
            <p:cNvPr id="1136368" name="Text Box 752"/>
            <p:cNvSpPr txBox="1">
              <a:spLocks noChangeArrowheads="1"/>
            </p:cNvSpPr>
            <p:nvPr/>
          </p:nvSpPr>
          <p:spPr bwMode="auto">
            <a:xfrm>
              <a:off x="1238" y="2828"/>
              <a:ext cx="1868" cy="192"/>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spcBef>
                  <a:spcPct val="50000"/>
                </a:spcBef>
                <a:defRPr/>
              </a:pPr>
              <a:r>
                <a:rPr lang="it-IT" sz="1400" b="1">
                  <a:solidFill>
                    <a:schemeClr val="tx1"/>
                  </a:solidFill>
                  <a:effectLst>
                    <a:outerShdw blurRad="38100" dist="38100" dir="2700000" algn="tl">
                      <a:srgbClr val="FFFFFF"/>
                    </a:outerShdw>
                  </a:effectLst>
                  <a:latin typeface="Calibri" pitchFamily="34" charset="0"/>
                </a:rPr>
                <a:t>Liew et al., 1992 </a:t>
              </a:r>
              <a:r>
                <a:rPr lang="it-IT" sz="1000" b="1">
                  <a:solidFill>
                    <a:schemeClr val="tx1"/>
                  </a:solidFill>
                  <a:effectLst>
                    <a:outerShdw blurRad="38100" dist="38100" dir="2700000" algn="tl">
                      <a:srgbClr val="FFFFFF"/>
                    </a:outerShdw>
                  </a:effectLst>
                  <a:latin typeface="Calibri" pitchFamily="34" charset="0"/>
                </a:rPr>
                <a:t>(model B)</a:t>
              </a:r>
            </a:p>
          </p:txBody>
        </p:sp>
        <p:sp>
          <p:nvSpPr>
            <p:cNvPr id="1136369" name="Text Box 753"/>
            <p:cNvSpPr txBox="1">
              <a:spLocks noChangeArrowheads="1"/>
            </p:cNvSpPr>
            <p:nvPr/>
          </p:nvSpPr>
          <p:spPr bwMode="auto">
            <a:xfrm>
              <a:off x="1974" y="2327"/>
              <a:ext cx="1868" cy="194"/>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spcBef>
                  <a:spcPct val="50000"/>
                </a:spcBef>
                <a:defRPr/>
              </a:pPr>
              <a:r>
                <a:rPr lang="it-IT" sz="1400" b="1">
                  <a:solidFill>
                    <a:schemeClr val="tx1"/>
                  </a:solidFill>
                  <a:effectLst>
                    <a:outerShdw blurRad="38100" dist="38100" dir="2700000" algn="tl">
                      <a:srgbClr val="FFFFFF"/>
                    </a:outerShdw>
                  </a:effectLst>
                  <a:latin typeface="Calibri" pitchFamily="34" charset="0"/>
                </a:rPr>
                <a:t>Liew et al., 1992 </a:t>
              </a:r>
              <a:r>
                <a:rPr lang="it-IT" sz="1000" b="1">
                  <a:solidFill>
                    <a:schemeClr val="tx1"/>
                  </a:solidFill>
                  <a:effectLst>
                    <a:outerShdw blurRad="38100" dist="38100" dir="2700000" algn="tl">
                      <a:srgbClr val="FFFFFF"/>
                    </a:outerShdw>
                  </a:effectLst>
                  <a:latin typeface="Calibri" pitchFamily="34" charset="0"/>
                </a:rPr>
                <a:t>(model A)</a:t>
              </a:r>
            </a:p>
          </p:txBody>
        </p:sp>
        <p:sp>
          <p:nvSpPr>
            <p:cNvPr id="1136370" name="Text Box 754"/>
            <p:cNvSpPr txBox="1">
              <a:spLocks noChangeArrowheads="1"/>
            </p:cNvSpPr>
            <p:nvPr/>
          </p:nvSpPr>
          <p:spPr bwMode="auto">
            <a:xfrm>
              <a:off x="1597" y="3168"/>
              <a:ext cx="2814" cy="192"/>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spcBef>
                  <a:spcPct val="50000"/>
                </a:spcBef>
                <a:defRPr/>
              </a:pPr>
              <a:r>
                <a:rPr lang="it-IT" sz="1400" b="1" dirty="0" err="1">
                  <a:solidFill>
                    <a:schemeClr val="tx1"/>
                  </a:solidFill>
                  <a:effectLst>
                    <a:outerShdw blurRad="38100" dist="38100" dir="2700000" algn="tl">
                      <a:srgbClr val="FFFFFF"/>
                    </a:outerShdw>
                  </a:effectLst>
                  <a:latin typeface="Calibri" pitchFamily="34" charset="0"/>
                </a:rPr>
                <a:t>Kramers</a:t>
              </a:r>
              <a:r>
                <a:rPr lang="it-IT" sz="1400" b="1" dirty="0">
                  <a:solidFill>
                    <a:schemeClr val="tx1"/>
                  </a:solidFill>
                  <a:effectLst>
                    <a:outerShdw blurRad="38100" dist="38100" dir="2700000" algn="tl">
                      <a:srgbClr val="FFFFFF"/>
                    </a:outerShdw>
                  </a:effectLst>
                  <a:latin typeface="Calibri" pitchFamily="34" charset="0"/>
                </a:rPr>
                <a:t> &amp; </a:t>
              </a:r>
              <a:r>
                <a:rPr lang="it-IT" sz="1400" b="1" dirty="0" err="1">
                  <a:solidFill>
                    <a:schemeClr val="tx1"/>
                  </a:solidFill>
                  <a:effectLst>
                    <a:outerShdw blurRad="38100" dist="38100" dir="2700000" algn="tl">
                      <a:srgbClr val="FFFFFF"/>
                    </a:outerShdw>
                  </a:effectLst>
                  <a:latin typeface="Calibri" pitchFamily="34" charset="0"/>
                </a:rPr>
                <a:t>Tolstikhin</a:t>
              </a:r>
              <a:r>
                <a:rPr lang="it-IT" sz="1400" b="1" dirty="0">
                  <a:solidFill>
                    <a:schemeClr val="tx1"/>
                  </a:solidFill>
                  <a:effectLst>
                    <a:outerShdw blurRad="38100" dist="38100" dir="2700000" algn="tl">
                      <a:srgbClr val="FFFFFF"/>
                    </a:outerShdw>
                  </a:effectLst>
                  <a:latin typeface="Calibri" pitchFamily="34" charset="0"/>
                </a:rPr>
                <a:t>, 1997 </a:t>
              </a:r>
              <a:r>
                <a:rPr lang="it-IT" sz="1000" b="1" dirty="0">
                  <a:solidFill>
                    <a:schemeClr val="tx1"/>
                  </a:solidFill>
                  <a:effectLst>
                    <a:outerShdw blurRad="38100" dist="38100" dir="2700000" algn="tl">
                      <a:srgbClr val="FFFFFF"/>
                    </a:outerShdw>
                  </a:effectLst>
                  <a:latin typeface="Calibri" pitchFamily="34" charset="0"/>
                </a:rPr>
                <a:t>(</a:t>
              </a:r>
              <a:r>
                <a:rPr lang="it-IT" sz="1000" b="1" dirty="0" err="1">
                  <a:solidFill>
                    <a:schemeClr val="tx1"/>
                  </a:solidFill>
                  <a:effectLst>
                    <a:outerShdw blurRad="38100" dist="38100" dir="2700000" algn="tl">
                      <a:srgbClr val="FFFFFF"/>
                    </a:outerShdw>
                  </a:effectLst>
                  <a:latin typeface="Calibri" pitchFamily="34" charset="0"/>
                </a:rPr>
                <a:t>total</a:t>
              </a:r>
              <a:r>
                <a:rPr lang="it-IT" sz="1000" b="1" dirty="0">
                  <a:solidFill>
                    <a:schemeClr val="tx1"/>
                  </a:solidFill>
                  <a:effectLst>
                    <a:outerShdw blurRad="38100" dist="38100" dir="2700000" algn="tl">
                      <a:srgbClr val="FFFFFF"/>
                    </a:outerShdw>
                  </a:effectLst>
                  <a:latin typeface="Calibri" pitchFamily="34" charset="0"/>
                </a:rPr>
                <a:t> </a:t>
              </a:r>
              <a:r>
                <a:rPr lang="it-IT" sz="1000" b="1" dirty="0" err="1">
                  <a:solidFill>
                    <a:schemeClr val="tx1"/>
                  </a:solidFill>
                  <a:effectLst>
                    <a:outerShdw blurRad="38100" dist="38100" dir="2700000" algn="tl">
                      <a:srgbClr val="FFFFFF"/>
                    </a:outerShdw>
                  </a:effectLst>
                  <a:latin typeface="Calibri" pitchFamily="34" charset="0"/>
                </a:rPr>
                <a:t>lower</a:t>
              </a:r>
              <a:r>
                <a:rPr lang="it-IT" sz="1000" b="1" dirty="0">
                  <a:solidFill>
                    <a:schemeClr val="tx1"/>
                  </a:solidFill>
                  <a:effectLst>
                    <a:outerShdw blurRad="38100" dist="38100" dir="2700000" algn="tl">
                      <a:srgbClr val="FFFFFF"/>
                    </a:outerShdw>
                  </a:effectLst>
                  <a:latin typeface="Calibri" pitchFamily="34" charset="0"/>
                </a:rPr>
                <a:t> </a:t>
              </a:r>
              <a:r>
                <a:rPr lang="it-IT" sz="1000" b="1" dirty="0" err="1">
                  <a:solidFill>
                    <a:schemeClr val="tx1"/>
                  </a:solidFill>
                  <a:effectLst>
                    <a:outerShdw blurRad="38100" dist="38100" dir="2700000" algn="tl">
                      <a:srgbClr val="FFFFFF"/>
                    </a:outerShdw>
                  </a:effectLst>
                  <a:latin typeface="Calibri" pitchFamily="34" charset="0"/>
                </a:rPr>
                <a:t>crust</a:t>
              </a:r>
              <a:r>
                <a:rPr lang="it-IT" sz="1000" b="1" dirty="0">
                  <a:solidFill>
                    <a:schemeClr val="tx1"/>
                  </a:solidFill>
                  <a:effectLst>
                    <a:outerShdw blurRad="38100" dist="38100" dir="2700000" algn="tl">
                      <a:srgbClr val="FFFFFF"/>
                    </a:outerShdw>
                  </a:effectLst>
                  <a:latin typeface="Calibri" pitchFamily="34" charset="0"/>
                </a:rPr>
                <a:t>)</a:t>
              </a:r>
            </a:p>
          </p:txBody>
        </p:sp>
        <p:sp>
          <p:nvSpPr>
            <p:cNvPr id="1136371" name="Text Box 755"/>
            <p:cNvSpPr txBox="1">
              <a:spLocks noChangeArrowheads="1"/>
            </p:cNvSpPr>
            <p:nvPr/>
          </p:nvSpPr>
          <p:spPr bwMode="auto">
            <a:xfrm>
              <a:off x="1197" y="3474"/>
              <a:ext cx="2814" cy="192"/>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spcBef>
                  <a:spcPct val="50000"/>
                </a:spcBef>
                <a:defRPr/>
              </a:pPr>
              <a:r>
                <a:rPr lang="it-IT" sz="1400" b="1" dirty="0" err="1">
                  <a:solidFill>
                    <a:schemeClr val="tx1"/>
                  </a:solidFill>
                  <a:effectLst>
                    <a:outerShdw blurRad="38100" dist="38100" dir="2700000" algn="tl">
                      <a:srgbClr val="FFFFFF"/>
                    </a:outerShdw>
                  </a:effectLst>
                  <a:latin typeface="Calibri" pitchFamily="34" charset="0"/>
                </a:rPr>
                <a:t>Kramers</a:t>
              </a:r>
              <a:r>
                <a:rPr lang="it-IT" sz="1400" b="1" dirty="0">
                  <a:solidFill>
                    <a:schemeClr val="tx1"/>
                  </a:solidFill>
                  <a:effectLst>
                    <a:outerShdw blurRad="38100" dist="38100" dir="2700000" algn="tl">
                      <a:srgbClr val="FFFFFF"/>
                    </a:outerShdw>
                  </a:effectLst>
                  <a:latin typeface="Calibri" pitchFamily="34" charset="0"/>
                </a:rPr>
                <a:t> &amp; </a:t>
              </a:r>
              <a:r>
                <a:rPr lang="it-IT" sz="1400" b="1" dirty="0" err="1">
                  <a:solidFill>
                    <a:schemeClr val="tx1"/>
                  </a:solidFill>
                  <a:effectLst>
                    <a:outerShdw blurRad="38100" dist="38100" dir="2700000" algn="tl">
                      <a:srgbClr val="FFFFFF"/>
                    </a:outerShdw>
                  </a:effectLst>
                  <a:latin typeface="Calibri" pitchFamily="34" charset="0"/>
                </a:rPr>
                <a:t>Tolstikhin</a:t>
              </a:r>
              <a:r>
                <a:rPr lang="it-IT" sz="1400" b="1" dirty="0">
                  <a:solidFill>
                    <a:schemeClr val="tx1"/>
                  </a:solidFill>
                  <a:effectLst>
                    <a:outerShdw blurRad="38100" dist="38100" dir="2700000" algn="tl">
                      <a:srgbClr val="FFFFFF"/>
                    </a:outerShdw>
                  </a:effectLst>
                  <a:latin typeface="Calibri" pitchFamily="34" charset="0"/>
                </a:rPr>
                <a:t>, 1997 </a:t>
              </a:r>
              <a:r>
                <a:rPr lang="it-IT" sz="1000" b="1" dirty="0">
                  <a:solidFill>
                    <a:schemeClr val="tx1"/>
                  </a:solidFill>
                  <a:effectLst>
                    <a:outerShdw blurRad="38100" dist="38100" dir="2700000" algn="tl">
                      <a:srgbClr val="FFFFFF"/>
                    </a:outerShdw>
                  </a:effectLst>
                  <a:latin typeface="Calibri" pitchFamily="34" charset="0"/>
                </a:rPr>
                <a:t>(</a:t>
              </a:r>
              <a:r>
                <a:rPr lang="it-IT" sz="1000" b="1" dirty="0" err="1">
                  <a:solidFill>
                    <a:schemeClr val="tx1"/>
                  </a:solidFill>
                  <a:effectLst>
                    <a:outerShdw blurRad="38100" dist="38100" dir="2700000" algn="tl">
                      <a:srgbClr val="FFFFFF"/>
                    </a:outerShdw>
                  </a:effectLst>
                  <a:latin typeface="Calibri" pitchFamily="34" charset="0"/>
                </a:rPr>
                <a:t>old</a:t>
              </a:r>
              <a:r>
                <a:rPr lang="it-IT" sz="1000" b="1" dirty="0">
                  <a:solidFill>
                    <a:schemeClr val="tx1"/>
                  </a:solidFill>
                  <a:effectLst>
                    <a:outerShdw blurRad="38100" dist="38100" dir="2700000" algn="tl">
                      <a:srgbClr val="FFFFFF"/>
                    </a:outerShdw>
                  </a:effectLst>
                  <a:latin typeface="Calibri" pitchFamily="34" charset="0"/>
                </a:rPr>
                <a:t> </a:t>
              </a:r>
              <a:r>
                <a:rPr lang="it-IT" sz="1000" b="1" dirty="0" err="1">
                  <a:solidFill>
                    <a:schemeClr val="tx1"/>
                  </a:solidFill>
                  <a:effectLst>
                    <a:outerShdw blurRad="38100" dist="38100" dir="2700000" algn="tl">
                      <a:srgbClr val="FFFFFF"/>
                    </a:outerShdw>
                  </a:effectLst>
                  <a:latin typeface="Calibri" pitchFamily="34" charset="0"/>
                </a:rPr>
                <a:t>lower</a:t>
              </a:r>
              <a:r>
                <a:rPr lang="it-IT" sz="1000" b="1" dirty="0">
                  <a:solidFill>
                    <a:schemeClr val="tx1"/>
                  </a:solidFill>
                  <a:effectLst>
                    <a:outerShdw blurRad="38100" dist="38100" dir="2700000" algn="tl">
                      <a:srgbClr val="FFFFFF"/>
                    </a:outerShdw>
                  </a:effectLst>
                  <a:latin typeface="Calibri" pitchFamily="34" charset="0"/>
                </a:rPr>
                <a:t> </a:t>
              </a:r>
              <a:r>
                <a:rPr lang="it-IT" sz="1000" b="1" dirty="0" err="1">
                  <a:solidFill>
                    <a:schemeClr val="tx1"/>
                  </a:solidFill>
                  <a:effectLst>
                    <a:outerShdw blurRad="38100" dist="38100" dir="2700000" algn="tl">
                      <a:srgbClr val="FFFFFF"/>
                    </a:outerShdw>
                  </a:effectLst>
                  <a:latin typeface="Calibri" pitchFamily="34" charset="0"/>
                </a:rPr>
                <a:t>crust</a:t>
              </a:r>
              <a:r>
                <a:rPr lang="it-IT" sz="1000" b="1" dirty="0">
                  <a:solidFill>
                    <a:schemeClr val="tx1"/>
                  </a:solidFill>
                  <a:effectLst>
                    <a:outerShdw blurRad="38100" dist="38100" dir="2700000" algn="tl">
                      <a:srgbClr val="FFFFFF"/>
                    </a:outerShdw>
                  </a:effectLst>
                  <a:latin typeface="Calibri" pitchFamily="34" charset="0"/>
                </a:rPr>
                <a:t>)</a:t>
              </a:r>
            </a:p>
          </p:txBody>
        </p:sp>
        <p:sp>
          <p:nvSpPr>
            <p:cNvPr id="1136372" name="Text Box 756"/>
            <p:cNvSpPr txBox="1">
              <a:spLocks noChangeArrowheads="1"/>
            </p:cNvSpPr>
            <p:nvPr/>
          </p:nvSpPr>
          <p:spPr bwMode="auto">
            <a:xfrm>
              <a:off x="1648" y="1136"/>
              <a:ext cx="931" cy="330"/>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l">
                <a:spcBef>
                  <a:spcPct val="50000"/>
                </a:spcBef>
                <a:defRPr/>
              </a:pPr>
              <a:r>
                <a:rPr lang="it-IT" sz="1400" b="1" dirty="0" err="1">
                  <a:solidFill>
                    <a:schemeClr val="tx1"/>
                  </a:solidFill>
                  <a:effectLst>
                    <a:outerShdw blurRad="38100" dist="38100" dir="2700000" algn="tl">
                      <a:srgbClr val="FFFFFF"/>
                    </a:outerShdw>
                  </a:effectLst>
                  <a:latin typeface="Calibri" pitchFamily="34" charset="0"/>
                </a:rPr>
                <a:t>Rudnick</a:t>
              </a:r>
              <a:r>
                <a:rPr lang="it-IT" sz="1400" b="1" dirty="0">
                  <a:solidFill>
                    <a:schemeClr val="tx1"/>
                  </a:solidFill>
                  <a:effectLst>
                    <a:outerShdw blurRad="38100" dist="38100" dir="2700000" algn="tl">
                      <a:srgbClr val="FFFFFF"/>
                    </a:outerShdw>
                  </a:effectLst>
                  <a:latin typeface="Calibri" pitchFamily="34" charset="0"/>
                </a:rPr>
                <a:t> &amp; </a:t>
              </a:r>
              <a:r>
                <a:rPr lang="it-IT" sz="1400" b="1" dirty="0" err="1">
                  <a:solidFill>
                    <a:schemeClr val="tx1"/>
                  </a:solidFill>
                  <a:effectLst>
                    <a:outerShdw blurRad="38100" dist="38100" dir="2700000" algn="tl">
                      <a:srgbClr val="FFFFFF"/>
                    </a:outerShdw>
                  </a:effectLst>
                  <a:latin typeface="Calibri" pitchFamily="34" charset="0"/>
                </a:rPr>
                <a:t>Goldstein</a:t>
              </a:r>
              <a:r>
                <a:rPr lang="it-IT" sz="1400" b="1" dirty="0">
                  <a:solidFill>
                    <a:schemeClr val="tx1"/>
                  </a:solidFill>
                  <a:effectLst>
                    <a:outerShdw blurRad="38100" dist="38100" dir="2700000" algn="tl">
                      <a:srgbClr val="FFFFFF"/>
                    </a:outerShdw>
                  </a:effectLst>
                  <a:latin typeface="Calibri" pitchFamily="34" charset="0"/>
                </a:rPr>
                <a:t>, 1990</a:t>
              </a:r>
            </a:p>
          </p:txBody>
        </p:sp>
        <p:sp>
          <p:nvSpPr>
            <p:cNvPr id="1136373" name="Freeform 757"/>
            <p:cNvSpPr>
              <a:spLocks/>
            </p:cNvSpPr>
            <p:nvPr/>
          </p:nvSpPr>
          <p:spPr bwMode="auto">
            <a:xfrm>
              <a:off x="1588" y="2469"/>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rgbClr val="CCCC00"/>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74" name="Freeform 758"/>
            <p:cNvSpPr>
              <a:spLocks/>
            </p:cNvSpPr>
            <p:nvPr/>
          </p:nvSpPr>
          <p:spPr bwMode="auto">
            <a:xfrm>
              <a:off x="1873" y="2356"/>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rgbClr val="00CC66"/>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75" name="Text Box 759"/>
            <p:cNvSpPr txBox="1">
              <a:spLocks noChangeArrowheads="1"/>
            </p:cNvSpPr>
            <p:nvPr/>
          </p:nvSpPr>
          <p:spPr bwMode="auto">
            <a:xfrm>
              <a:off x="1649" y="2698"/>
              <a:ext cx="1298" cy="192"/>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lgn="l">
                <a:spcBef>
                  <a:spcPct val="50000"/>
                </a:spcBef>
                <a:defRPr/>
              </a:pPr>
              <a:r>
                <a:rPr lang="it-IT" sz="1400" b="1">
                  <a:solidFill>
                    <a:schemeClr val="tx1"/>
                  </a:solidFill>
                  <a:effectLst>
                    <a:outerShdw blurRad="38100" dist="38100" dir="2700000" algn="tl">
                      <a:srgbClr val="FFFFFF"/>
                    </a:outerShdw>
                  </a:effectLst>
                  <a:latin typeface="Calibri" pitchFamily="34" charset="0"/>
                </a:rPr>
                <a:t>Davies et al., 1984</a:t>
              </a:r>
              <a:endParaRPr lang="it-IT" sz="1000" b="1">
                <a:solidFill>
                  <a:schemeClr val="tx1"/>
                </a:solidFill>
                <a:effectLst>
                  <a:outerShdw blurRad="38100" dist="38100" dir="2700000" algn="tl">
                    <a:srgbClr val="FFFFFF"/>
                  </a:outerShdw>
                </a:effectLst>
                <a:latin typeface="Calibri" pitchFamily="34" charset="0"/>
              </a:endParaRPr>
            </a:p>
          </p:txBody>
        </p:sp>
        <p:sp>
          <p:nvSpPr>
            <p:cNvPr id="1136376" name="Text Box 760"/>
            <p:cNvSpPr txBox="1">
              <a:spLocks noChangeArrowheads="1"/>
            </p:cNvSpPr>
            <p:nvPr/>
          </p:nvSpPr>
          <p:spPr bwMode="auto">
            <a:xfrm>
              <a:off x="2095" y="2502"/>
              <a:ext cx="1298" cy="192"/>
            </a:xfrm>
            <a:prstGeom prst="rect">
              <a:avLst/>
            </a:prstGeom>
            <a:noFill/>
            <a:ln w="9525" algn="ctr">
              <a:noFill/>
              <a:miter lim="800000"/>
              <a:headEnd/>
              <a:tailEnd/>
            </a:ln>
            <a:effectLst/>
            <a:scene3d>
              <a:camera prst="orthographicFront"/>
              <a:lightRig rig="threePt" dir="t"/>
            </a:scene3d>
            <a:sp3d>
              <a:bevelT/>
            </a:sp3d>
          </p:spPr>
          <p:txBody>
            <a:bodyPr>
              <a:spAutoFit/>
            </a:bodyPr>
            <a:lstStyle/>
            <a:p>
              <a:pPr algn="l">
                <a:spcBef>
                  <a:spcPct val="50000"/>
                </a:spcBef>
                <a:defRPr/>
              </a:pPr>
              <a:r>
                <a:rPr lang="it-IT" sz="1400" b="1">
                  <a:solidFill>
                    <a:schemeClr val="tx1"/>
                  </a:solidFill>
                  <a:effectLst>
                    <a:outerShdw blurRad="38100" dist="38100" dir="2700000" algn="tl">
                      <a:srgbClr val="FFFFFF"/>
                    </a:outerShdw>
                  </a:effectLst>
                  <a:latin typeface="Calibri" pitchFamily="34" charset="0"/>
                </a:rPr>
                <a:t>Newsom et al., 1986</a:t>
              </a:r>
              <a:endParaRPr lang="it-IT" sz="1000" b="1">
                <a:solidFill>
                  <a:schemeClr val="tx1"/>
                </a:solidFill>
                <a:effectLst>
                  <a:outerShdw blurRad="38100" dist="38100" dir="2700000" algn="tl">
                    <a:srgbClr val="FFFFFF"/>
                  </a:outerShdw>
                </a:effectLst>
                <a:latin typeface="Calibri" pitchFamily="34" charset="0"/>
              </a:endParaRPr>
            </a:p>
          </p:txBody>
        </p:sp>
        <p:sp>
          <p:nvSpPr>
            <p:cNvPr id="1136377" name="Line 761"/>
            <p:cNvSpPr>
              <a:spLocks noChangeShapeType="1"/>
            </p:cNvSpPr>
            <p:nvPr/>
          </p:nvSpPr>
          <p:spPr bwMode="auto">
            <a:xfrm flipH="1" flipV="1">
              <a:off x="2132" y="1437"/>
              <a:ext cx="166" cy="719"/>
            </a:xfrm>
            <a:prstGeom prst="line">
              <a:avLst/>
            </a:prstGeom>
            <a:noFill/>
            <a:ln w="9525">
              <a:solidFill>
                <a:srgbClr val="000000"/>
              </a:solidFill>
              <a:round/>
              <a:headEnd/>
              <a:tailEnd/>
            </a:ln>
            <a:effectLst/>
            <a:scene3d>
              <a:camera prst="orthographicFront"/>
              <a:lightRig rig="threePt" dir="t"/>
            </a:scene3d>
            <a:sp3d>
              <a:bevelT/>
            </a:sp3d>
          </p:spPr>
          <p:txBody>
            <a:bodyPr/>
            <a:lstStyle/>
            <a:p>
              <a:pPr>
                <a:defRPr/>
              </a:pPr>
              <a:endParaRPr lang="it-IT">
                <a:latin typeface="Calibri" pitchFamily="34" charset="0"/>
              </a:endParaRPr>
            </a:p>
          </p:txBody>
        </p:sp>
        <p:sp>
          <p:nvSpPr>
            <p:cNvPr id="1136378" name="Line 762"/>
            <p:cNvSpPr>
              <a:spLocks noChangeShapeType="1"/>
            </p:cNvSpPr>
            <p:nvPr/>
          </p:nvSpPr>
          <p:spPr bwMode="auto">
            <a:xfrm flipH="1" flipV="1">
              <a:off x="2132" y="1431"/>
              <a:ext cx="249" cy="523"/>
            </a:xfrm>
            <a:prstGeom prst="line">
              <a:avLst/>
            </a:prstGeom>
            <a:noFill/>
            <a:ln w="9525">
              <a:solidFill>
                <a:srgbClr val="000000"/>
              </a:solidFill>
              <a:round/>
              <a:headEnd/>
              <a:tailEnd/>
            </a:ln>
            <a:effectLst/>
            <a:scene3d>
              <a:camera prst="orthographicFront"/>
              <a:lightRig rig="threePt" dir="t"/>
            </a:scene3d>
            <a:sp3d>
              <a:bevelT/>
            </a:sp3d>
          </p:spPr>
          <p:txBody>
            <a:bodyPr/>
            <a:lstStyle/>
            <a:p>
              <a:pPr>
                <a:defRPr/>
              </a:pPr>
              <a:endParaRPr lang="it-IT">
                <a:latin typeface="Calibri" pitchFamily="34" charset="0"/>
              </a:endParaRPr>
            </a:p>
          </p:txBody>
        </p:sp>
        <p:sp>
          <p:nvSpPr>
            <p:cNvPr id="1136379" name="Line 763"/>
            <p:cNvSpPr>
              <a:spLocks noChangeShapeType="1"/>
            </p:cNvSpPr>
            <p:nvPr/>
          </p:nvSpPr>
          <p:spPr bwMode="auto">
            <a:xfrm flipH="1" flipV="1">
              <a:off x="2132" y="1431"/>
              <a:ext cx="410" cy="517"/>
            </a:xfrm>
            <a:prstGeom prst="line">
              <a:avLst/>
            </a:prstGeom>
            <a:noFill/>
            <a:ln w="9525">
              <a:solidFill>
                <a:srgbClr val="000000"/>
              </a:solidFill>
              <a:round/>
              <a:headEnd/>
              <a:tailEnd/>
            </a:ln>
            <a:effectLst/>
            <a:scene3d>
              <a:camera prst="orthographicFront"/>
              <a:lightRig rig="threePt" dir="t"/>
            </a:scene3d>
            <a:sp3d>
              <a:bevelT/>
            </a:sp3d>
          </p:spPr>
          <p:txBody>
            <a:bodyPr/>
            <a:lstStyle/>
            <a:p>
              <a:pPr>
                <a:defRPr/>
              </a:pPr>
              <a:endParaRPr lang="it-IT">
                <a:latin typeface="Calibri" pitchFamily="34" charset="0"/>
              </a:endParaRPr>
            </a:p>
          </p:txBody>
        </p:sp>
        <p:sp>
          <p:nvSpPr>
            <p:cNvPr id="1136380" name="Line 764"/>
            <p:cNvSpPr>
              <a:spLocks noChangeShapeType="1"/>
            </p:cNvSpPr>
            <p:nvPr/>
          </p:nvSpPr>
          <p:spPr bwMode="auto">
            <a:xfrm flipH="1" flipV="1">
              <a:off x="2138" y="1431"/>
              <a:ext cx="564" cy="154"/>
            </a:xfrm>
            <a:prstGeom prst="line">
              <a:avLst/>
            </a:prstGeom>
            <a:noFill/>
            <a:ln w="9525">
              <a:solidFill>
                <a:srgbClr val="000000"/>
              </a:solidFill>
              <a:round/>
              <a:headEnd/>
              <a:tailEnd/>
            </a:ln>
            <a:effectLst/>
            <a:scene3d>
              <a:camera prst="orthographicFront"/>
              <a:lightRig rig="threePt" dir="t"/>
            </a:scene3d>
            <a:sp3d>
              <a:bevelT/>
            </a:sp3d>
          </p:spPr>
          <p:txBody>
            <a:bodyPr/>
            <a:lstStyle/>
            <a:p>
              <a:pPr>
                <a:defRPr/>
              </a:pPr>
              <a:endParaRPr lang="it-IT">
                <a:latin typeface="Calibri" pitchFamily="34" charset="0"/>
              </a:endParaRPr>
            </a:p>
          </p:txBody>
        </p:sp>
        <p:sp>
          <p:nvSpPr>
            <p:cNvPr id="1136381" name="Freeform 765"/>
            <p:cNvSpPr>
              <a:spLocks/>
            </p:cNvSpPr>
            <p:nvPr/>
          </p:nvSpPr>
          <p:spPr bwMode="auto">
            <a:xfrm>
              <a:off x="2175" y="2008"/>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chemeClr val="bg1"/>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82" name="Freeform 766"/>
            <p:cNvSpPr>
              <a:spLocks/>
            </p:cNvSpPr>
            <p:nvPr/>
          </p:nvSpPr>
          <p:spPr bwMode="auto">
            <a:xfrm>
              <a:off x="2264" y="1811"/>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chemeClr val="bg1"/>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83" name="Freeform 767"/>
            <p:cNvSpPr>
              <a:spLocks/>
            </p:cNvSpPr>
            <p:nvPr/>
          </p:nvSpPr>
          <p:spPr bwMode="auto">
            <a:xfrm>
              <a:off x="2418" y="1805"/>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chemeClr val="bg1"/>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6384" name="Freeform 768"/>
            <p:cNvSpPr>
              <a:spLocks/>
            </p:cNvSpPr>
            <p:nvPr/>
          </p:nvSpPr>
          <p:spPr bwMode="auto">
            <a:xfrm>
              <a:off x="2585" y="1448"/>
              <a:ext cx="227" cy="227"/>
            </a:xfrm>
            <a:custGeom>
              <a:avLst/>
              <a:gdLst/>
              <a:ahLst/>
              <a:cxnLst>
                <a:cxn ang="0">
                  <a:pos x="11" y="0"/>
                </a:cxn>
                <a:cxn ang="0">
                  <a:pos x="13" y="8"/>
                </a:cxn>
                <a:cxn ang="0">
                  <a:pos x="21" y="8"/>
                </a:cxn>
                <a:cxn ang="0">
                  <a:pos x="15" y="14"/>
                </a:cxn>
                <a:cxn ang="0">
                  <a:pos x="17" y="22"/>
                </a:cxn>
                <a:cxn ang="0">
                  <a:pos x="11" y="17"/>
                </a:cxn>
                <a:cxn ang="0">
                  <a:pos x="4" y="22"/>
                </a:cxn>
                <a:cxn ang="0">
                  <a:pos x="6" y="14"/>
                </a:cxn>
                <a:cxn ang="0">
                  <a:pos x="0" y="8"/>
                </a:cxn>
                <a:cxn ang="0">
                  <a:pos x="8" y="8"/>
                </a:cxn>
                <a:cxn ang="0">
                  <a:pos x="11" y="0"/>
                </a:cxn>
              </a:cxnLst>
              <a:rect l="0" t="0" r="r" b="b"/>
              <a:pathLst>
                <a:path w="21" h="22">
                  <a:moveTo>
                    <a:pt x="11" y="0"/>
                  </a:moveTo>
                  <a:lnTo>
                    <a:pt x="13" y="8"/>
                  </a:lnTo>
                  <a:lnTo>
                    <a:pt x="21" y="8"/>
                  </a:lnTo>
                  <a:lnTo>
                    <a:pt x="15" y="14"/>
                  </a:lnTo>
                  <a:lnTo>
                    <a:pt x="17" y="22"/>
                  </a:lnTo>
                  <a:lnTo>
                    <a:pt x="11" y="17"/>
                  </a:lnTo>
                  <a:lnTo>
                    <a:pt x="4" y="22"/>
                  </a:lnTo>
                  <a:lnTo>
                    <a:pt x="6" y="14"/>
                  </a:lnTo>
                  <a:lnTo>
                    <a:pt x="0" y="8"/>
                  </a:lnTo>
                  <a:lnTo>
                    <a:pt x="8" y="8"/>
                  </a:lnTo>
                  <a:lnTo>
                    <a:pt x="11" y="0"/>
                  </a:lnTo>
                  <a:close/>
                </a:path>
              </a:pathLst>
            </a:custGeom>
            <a:solidFill>
              <a:schemeClr val="bg1"/>
            </a:solid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grpSp>
      <p:sp>
        <p:nvSpPr>
          <p:cNvPr id="1136387" name="Freeform 771"/>
          <p:cNvSpPr>
            <a:spLocks/>
          </p:cNvSpPr>
          <p:nvPr/>
        </p:nvSpPr>
        <p:spPr bwMode="auto">
          <a:xfrm>
            <a:off x="4283075" y="1589088"/>
            <a:ext cx="3432175" cy="1027112"/>
          </a:xfrm>
          <a:custGeom>
            <a:avLst/>
            <a:gdLst/>
            <a:ahLst/>
            <a:cxnLst>
              <a:cxn ang="0">
                <a:pos x="20" y="421"/>
              </a:cxn>
              <a:cxn ang="0">
                <a:pos x="161" y="517"/>
              </a:cxn>
              <a:cxn ang="0">
                <a:pos x="788" y="589"/>
              </a:cxn>
              <a:cxn ang="0">
                <a:pos x="1352" y="598"/>
              </a:cxn>
              <a:cxn ang="0">
                <a:pos x="1778" y="292"/>
              </a:cxn>
              <a:cxn ang="0">
                <a:pos x="1931" y="199"/>
              </a:cxn>
              <a:cxn ang="0">
                <a:pos x="2099" y="88"/>
              </a:cxn>
              <a:cxn ang="0">
                <a:pos x="2081" y="16"/>
              </a:cxn>
              <a:cxn ang="0">
                <a:pos x="1616" y="13"/>
              </a:cxn>
              <a:cxn ang="0">
                <a:pos x="1004" y="94"/>
              </a:cxn>
              <a:cxn ang="0">
                <a:pos x="752" y="103"/>
              </a:cxn>
              <a:cxn ang="0">
                <a:pos x="257" y="217"/>
              </a:cxn>
              <a:cxn ang="0">
                <a:pos x="41" y="322"/>
              </a:cxn>
              <a:cxn ang="0">
                <a:pos x="20" y="421"/>
              </a:cxn>
            </a:cxnLst>
            <a:rect l="0" t="0" r="r" b="b"/>
            <a:pathLst>
              <a:path w="2162" h="647">
                <a:moveTo>
                  <a:pt x="20" y="421"/>
                </a:moveTo>
                <a:cubicBezTo>
                  <a:pt x="40" y="453"/>
                  <a:pt x="33" y="489"/>
                  <a:pt x="161" y="517"/>
                </a:cubicBezTo>
                <a:cubicBezTo>
                  <a:pt x="289" y="545"/>
                  <a:pt x="590" y="576"/>
                  <a:pt x="788" y="589"/>
                </a:cubicBezTo>
                <a:cubicBezTo>
                  <a:pt x="986" y="602"/>
                  <a:pt x="1187" y="647"/>
                  <a:pt x="1352" y="598"/>
                </a:cubicBezTo>
                <a:cubicBezTo>
                  <a:pt x="1517" y="549"/>
                  <a:pt x="1682" y="358"/>
                  <a:pt x="1778" y="292"/>
                </a:cubicBezTo>
                <a:cubicBezTo>
                  <a:pt x="1874" y="226"/>
                  <a:pt x="1878" y="233"/>
                  <a:pt x="1931" y="199"/>
                </a:cubicBezTo>
                <a:cubicBezTo>
                  <a:pt x="1984" y="165"/>
                  <a:pt x="2074" y="118"/>
                  <a:pt x="2099" y="88"/>
                </a:cubicBezTo>
                <a:cubicBezTo>
                  <a:pt x="2124" y="58"/>
                  <a:pt x="2162" y="29"/>
                  <a:pt x="2081" y="16"/>
                </a:cubicBezTo>
                <a:cubicBezTo>
                  <a:pt x="2000" y="3"/>
                  <a:pt x="1796" y="0"/>
                  <a:pt x="1616" y="13"/>
                </a:cubicBezTo>
                <a:cubicBezTo>
                  <a:pt x="1436" y="26"/>
                  <a:pt x="1148" y="79"/>
                  <a:pt x="1004" y="94"/>
                </a:cubicBezTo>
                <a:cubicBezTo>
                  <a:pt x="860" y="109"/>
                  <a:pt x="876" y="83"/>
                  <a:pt x="752" y="103"/>
                </a:cubicBezTo>
                <a:cubicBezTo>
                  <a:pt x="628" y="123"/>
                  <a:pt x="375" y="181"/>
                  <a:pt x="257" y="217"/>
                </a:cubicBezTo>
                <a:cubicBezTo>
                  <a:pt x="139" y="253"/>
                  <a:pt x="80" y="288"/>
                  <a:pt x="41" y="322"/>
                </a:cubicBezTo>
                <a:cubicBezTo>
                  <a:pt x="2" y="356"/>
                  <a:pt x="0" y="389"/>
                  <a:pt x="20" y="421"/>
                </a:cubicBezTo>
                <a:close/>
              </a:path>
            </a:pathLst>
          </a:custGeom>
          <a:noFill/>
          <a:ln w="38100" cap="flat" cmpd="sng">
            <a:solidFill>
              <a:schemeClr val="tx1"/>
            </a:solidFill>
            <a:prstDash val="dash"/>
            <a:round/>
            <a:headEnd/>
            <a:tailEnd/>
          </a:ln>
          <a:effectLst/>
        </p:spPr>
        <p:txBody>
          <a:bodyPr anchor="ctr"/>
          <a:lstStyle/>
          <a:p>
            <a:pPr>
              <a:defRPr/>
            </a:pPr>
            <a:endParaRPr lang="it-IT">
              <a:latin typeface="Calibri" pitchFamily="34" charset="0"/>
            </a:endParaRPr>
          </a:p>
        </p:txBody>
      </p:sp>
      <p:sp>
        <p:nvSpPr>
          <p:cNvPr id="1136389" name="Text Box 773"/>
          <p:cNvSpPr txBox="1">
            <a:spLocks noChangeArrowheads="1"/>
          </p:cNvSpPr>
          <p:nvPr/>
        </p:nvSpPr>
        <p:spPr bwMode="auto">
          <a:xfrm>
            <a:off x="7142163" y="2278063"/>
            <a:ext cx="1379537" cy="830997"/>
          </a:xfrm>
          <a:prstGeom prst="rect">
            <a:avLst/>
          </a:prstGeom>
          <a:noFill/>
          <a:ln w="9525" algn="ctr">
            <a:noFill/>
            <a:miter lim="800000"/>
            <a:headEnd/>
            <a:tailEnd/>
          </a:ln>
          <a:effectLst/>
        </p:spPr>
        <p:txBody>
          <a:bodyPr>
            <a:spAutoFit/>
          </a:bodyPr>
          <a:lstStyle/>
          <a:p>
            <a:pPr>
              <a:defRPr/>
            </a:pPr>
            <a:r>
              <a:rPr lang="en-GB" sz="2400">
                <a:solidFill>
                  <a:schemeClr val="tx1"/>
                </a:solidFill>
                <a:effectLst>
                  <a:outerShdw blurRad="38100" dist="38100" dir="2700000" algn="tl">
                    <a:srgbClr val="FFFFFF"/>
                  </a:outerShdw>
                </a:effectLst>
                <a:latin typeface="Calibri" pitchFamily="34" charset="0"/>
              </a:rPr>
              <a:t>CiMACI rocks</a:t>
            </a:r>
          </a:p>
        </p:txBody>
      </p:sp>
      <p:sp>
        <p:nvSpPr>
          <p:cNvPr id="1136390" name="Line 774"/>
          <p:cNvSpPr>
            <a:spLocks noChangeShapeType="1"/>
          </p:cNvSpPr>
          <p:nvPr/>
        </p:nvSpPr>
        <p:spPr bwMode="auto">
          <a:xfrm flipH="1" flipV="1">
            <a:off x="6864350" y="2279650"/>
            <a:ext cx="331788" cy="284163"/>
          </a:xfrm>
          <a:prstGeom prst="line">
            <a:avLst/>
          </a:prstGeom>
          <a:noFill/>
          <a:ln w="38100">
            <a:solidFill>
              <a:schemeClr val="tx1"/>
            </a:solidFill>
            <a:round/>
            <a:headEnd/>
            <a:tailEnd type="triangle" w="med" len="med"/>
          </a:ln>
          <a:effectLst/>
        </p:spPr>
        <p:txBody>
          <a:bodyPr anchor="ctr"/>
          <a:lstStyle/>
          <a:p>
            <a:pPr>
              <a:defRPr/>
            </a:pPr>
            <a:endParaRPr lang="it-IT">
              <a:latin typeface="Calibri" pitchFamily="34" charset="0"/>
            </a:endParaRPr>
          </a:p>
        </p:txBody>
      </p:sp>
      <p:grpSp>
        <p:nvGrpSpPr>
          <p:cNvPr id="9" name="Group 777"/>
          <p:cNvGrpSpPr>
            <a:grpSpLocks/>
          </p:cNvGrpSpPr>
          <p:nvPr/>
        </p:nvGrpSpPr>
        <p:grpSpPr bwMode="auto">
          <a:xfrm>
            <a:off x="1630363" y="817563"/>
            <a:ext cx="2965450" cy="1296987"/>
            <a:chOff x="1027" y="515"/>
            <a:chExt cx="1868" cy="817"/>
          </a:xfrm>
        </p:grpSpPr>
        <p:sp>
          <p:nvSpPr>
            <p:cNvPr id="1136391" name="Text Box 775"/>
            <p:cNvSpPr txBox="1">
              <a:spLocks noChangeArrowheads="1"/>
            </p:cNvSpPr>
            <p:nvPr/>
          </p:nvSpPr>
          <p:spPr bwMode="auto">
            <a:xfrm>
              <a:off x="1027" y="515"/>
              <a:ext cx="1549" cy="550"/>
            </a:xfrm>
            <a:prstGeom prst="rect">
              <a:avLst/>
            </a:prstGeom>
            <a:noFill/>
            <a:ln w="9525" algn="ctr">
              <a:noFill/>
              <a:miter lim="800000"/>
              <a:headEnd/>
              <a:tailEnd/>
            </a:ln>
            <a:effectLst/>
          </p:spPr>
          <p:txBody>
            <a:bodyPr>
              <a:spAutoFit/>
            </a:bodyPr>
            <a:lstStyle/>
            <a:p>
              <a:pPr>
                <a:lnSpc>
                  <a:spcPct val="80000"/>
                </a:lnSpc>
                <a:defRPr/>
              </a:pPr>
              <a:r>
                <a:rPr lang="en-GB" sz="2400">
                  <a:solidFill>
                    <a:schemeClr val="tx1"/>
                  </a:solidFill>
                  <a:effectLst>
                    <a:outerShdw blurRad="38100" dist="38100" dir="2700000" algn="tl">
                      <a:srgbClr val="FFFFFF"/>
                    </a:outerShdw>
                  </a:effectLst>
                  <a:latin typeface="Calibri" pitchFamily="34" charset="0"/>
                </a:rPr>
                <a:t>UPV</a:t>
              </a:r>
            </a:p>
            <a:p>
              <a:pPr>
                <a:lnSpc>
                  <a:spcPct val="80000"/>
                </a:lnSpc>
                <a:defRPr/>
              </a:pPr>
              <a:r>
                <a:rPr lang="en-GB" sz="2000">
                  <a:solidFill>
                    <a:schemeClr val="tx1"/>
                  </a:solidFill>
                  <a:effectLst>
                    <a:outerShdw blurRad="38100" dist="38100" dir="2700000" algn="tl">
                      <a:srgbClr val="FFFFFF"/>
                    </a:outerShdw>
                  </a:effectLst>
                  <a:latin typeface="Calibri" pitchFamily="34" charset="0"/>
                </a:rPr>
                <a:t>(Anorogenic rocks of Sardinia)</a:t>
              </a:r>
            </a:p>
          </p:txBody>
        </p:sp>
        <p:sp>
          <p:nvSpPr>
            <p:cNvPr id="1136392" name="Line 776"/>
            <p:cNvSpPr>
              <a:spLocks noChangeShapeType="1"/>
            </p:cNvSpPr>
            <p:nvPr/>
          </p:nvSpPr>
          <p:spPr bwMode="auto">
            <a:xfrm>
              <a:off x="2297" y="905"/>
              <a:ext cx="598" cy="427"/>
            </a:xfrm>
            <a:prstGeom prst="line">
              <a:avLst/>
            </a:prstGeom>
            <a:noFill/>
            <a:ln w="28575">
              <a:solidFill>
                <a:schemeClr val="tx1"/>
              </a:solidFill>
              <a:round/>
              <a:headEnd/>
              <a:tailEnd type="triangle" w="med" len="med"/>
            </a:ln>
            <a:effectLst/>
          </p:spPr>
          <p:txBody>
            <a:bodyPr anchor="ctr"/>
            <a:lstStyle/>
            <a:p>
              <a:pPr>
                <a:defRPr/>
              </a:pPr>
              <a:endParaRPr lang="it-IT">
                <a:latin typeface="Calibri" pitchFamily="34" charset="0"/>
              </a:endParaRPr>
            </a:p>
          </p:txBody>
        </p:sp>
      </p:grpSp>
      <p:sp>
        <p:nvSpPr>
          <p:cNvPr id="1136394" name="Text Box 778"/>
          <p:cNvSpPr txBox="1">
            <a:spLocks noChangeArrowheads="1"/>
          </p:cNvSpPr>
          <p:nvPr/>
        </p:nvSpPr>
        <p:spPr bwMode="auto">
          <a:xfrm rot="-4315063">
            <a:off x="3953111" y="1060420"/>
            <a:ext cx="1225079" cy="400110"/>
          </a:xfrm>
          <a:prstGeom prst="rect">
            <a:avLst/>
          </a:prstGeom>
          <a:noFill/>
          <a:ln w="9525" algn="ctr">
            <a:noFill/>
            <a:miter lim="800000"/>
            <a:headEnd/>
            <a:tailEnd/>
          </a:ln>
          <a:effectLst/>
        </p:spPr>
        <p:txBody>
          <a:bodyPr wrap="none">
            <a:spAutoFit/>
          </a:bodyPr>
          <a:lstStyle/>
          <a:p>
            <a:pPr algn="l">
              <a:defRPr/>
            </a:pPr>
            <a:r>
              <a:rPr lang="en-GB" sz="2000" b="1" dirty="0">
                <a:solidFill>
                  <a:schemeClr val="tx1"/>
                </a:solidFill>
                <a:effectLst>
                  <a:outerShdw blurRad="38100" dist="38100" dir="2700000" algn="tl">
                    <a:srgbClr val="FFFFFF"/>
                  </a:outerShdw>
                </a:effectLst>
                <a:latin typeface="Calibri" pitchFamily="34" charset="0"/>
              </a:rPr>
              <a:t>Geochron</a:t>
            </a:r>
          </a:p>
        </p:txBody>
      </p:sp>
      <p:sp>
        <p:nvSpPr>
          <p:cNvPr id="1136396" name="Freeform 780"/>
          <p:cNvSpPr>
            <a:spLocks/>
          </p:cNvSpPr>
          <p:nvPr/>
        </p:nvSpPr>
        <p:spPr bwMode="auto">
          <a:xfrm>
            <a:off x="4276725" y="1701800"/>
            <a:ext cx="1935163" cy="1019175"/>
          </a:xfrm>
          <a:custGeom>
            <a:avLst/>
            <a:gdLst/>
            <a:ahLst/>
            <a:cxnLst>
              <a:cxn ang="0">
                <a:pos x="22" y="611"/>
              </a:cxn>
              <a:cxn ang="0">
                <a:pos x="29" y="715"/>
              </a:cxn>
              <a:cxn ang="0">
                <a:pos x="194" y="790"/>
              </a:cxn>
              <a:cxn ang="0">
                <a:pos x="605" y="708"/>
              </a:cxn>
              <a:cxn ang="0">
                <a:pos x="1091" y="364"/>
              </a:cxn>
              <a:cxn ang="0">
                <a:pos x="1241" y="109"/>
              </a:cxn>
              <a:cxn ang="0">
                <a:pos x="1181" y="12"/>
              </a:cxn>
              <a:cxn ang="0">
                <a:pos x="807" y="35"/>
              </a:cxn>
              <a:cxn ang="0">
                <a:pos x="418" y="162"/>
              </a:cxn>
              <a:cxn ang="0">
                <a:pos x="164" y="409"/>
              </a:cxn>
              <a:cxn ang="0">
                <a:pos x="22" y="611"/>
              </a:cxn>
            </a:cxnLst>
            <a:rect l="0" t="0" r="r" b="b"/>
            <a:pathLst>
              <a:path w="1256" h="791">
                <a:moveTo>
                  <a:pt x="22" y="611"/>
                </a:moveTo>
                <a:cubicBezTo>
                  <a:pt x="0" y="662"/>
                  <a:pt x="0" y="685"/>
                  <a:pt x="29" y="715"/>
                </a:cubicBezTo>
                <a:cubicBezTo>
                  <a:pt x="58" y="745"/>
                  <a:pt x="98" y="791"/>
                  <a:pt x="194" y="790"/>
                </a:cubicBezTo>
                <a:cubicBezTo>
                  <a:pt x="290" y="789"/>
                  <a:pt x="456" y="779"/>
                  <a:pt x="605" y="708"/>
                </a:cubicBezTo>
                <a:cubicBezTo>
                  <a:pt x="754" y="637"/>
                  <a:pt x="985" y="464"/>
                  <a:pt x="1091" y="364"/>
                </a:cubicBezTo>
                <a:cubicBezTo>
                  <a:pt x="1197" y="264"/>
                  <a:pt x="1226" y="168"/>
                  <a:pt x="1241" y="109"/>
                </a:cubicBezTo>
                <a:cubicBezTo>
                  <a:pt x="1256" y="50"/>
                  <a:pt x="1253" y="24"/>
                  <a:pt x="1181" y="12"/>
                </a:cubicBezTo>
                <a:cubicBezTo>
                  <a:pt x="1109" y="0"/>
                  <a:pt x="934" y="10"/>
                  <a:pt x="807" y="35"/>
                </a:cubicBezTo>
                <a:cubicBezTo>
                  <a:pt x="680" y="60"/>
                  <a:pt x="525" y="100"/>
                  <a:pt x="418" y="162"/>
                </a:cubicBezTo>
                <a:cubicBezTo>
                  <a:pt x="311" y="224"/>
                  <a:pt x="230" y="331"/>
                  <a:pt x="164" y="409"/>
                </a:cubicBezTo>
                <a:cubicBezTo>
                  <a:pt x="98" y="487"/>
                  <a:pt x="44" y="560"/>
                  <a:pt x="22" y="611"/>
                </a:cubicBezTo>
                <a:close/>
              </a:path>
            </a:pathLst>
          </a:custGeom>
          <a:solidFill>
            <a:srgbClr val="0099FF">
              <a:alpha val="50000"/>
            </a:srgbClr>
          </a:solidFill>
          <a:ln w="9525" cap="flat" cmpd="sng">
            <a:solidFill>
              <a:schemeClr val="tx1"/>
            </a:solidFill>
            <a:prstDash val="solid"/>
            <a:round/>
            <a:headEnd/>
            <a:tailEnd/>
          </a:ln>
          <a:effectLst/>
          <a:scene3d>
            <a:camera prst="orthographicFront"/>
            <a:lightRig rig="threePt" dir="t"/>
          </a:scene3d>
          <a:sp3d>
            <a:bevelT/>
          </a:sp3d>
        </p:spPr>
        <p:txBody>
          <a:bodyPr anchor="ctr"/>
          <a:lstStyle/>
          <a:p>
            <a:pPr>
              <a:defRPr/>
            </a:pPr>
            <a:endParaRPr lang="it-IT">
              <a:latin typeface="Calibri" pitchFamily="34" charset="0"/>
            </a:endParaRPr>
          </a:p>
        </p:txBody>
      </p:sp>
      <p:sp>
        <p:nvSpPr>
          <p:cNvPr id="1136397" name="Text Box 781"/>
          <p:cNvSpPr txBox="1">
            <a:spLocks noChangeArrowheads="1"/>
          </p:cNvSpPr>
          <p:nvPr/>
        </p:nvSpPr>
        <p:spPr bwMode="auto">
          <a:xfrm>
            <a:off x="5072063" y="2636838"/>
            <a:ext cx="1379537" cy="457200"/>
          </a:xfrm>
          <a:prstGeom prst="rect">
            <a:avLst/>
          </a:prstGeom>
          <a:noFill/>
          <a:ln w="9525" algn="ctr">
            <a:noFill/>
            <a:miter lim="800000"/>
            <a:headEnd/>
            <a:tailEnd/>
          </a:ln>
          <a:effectLst/>
        </p:spPr>
        <p:txBody>
          <a:bodyPr>
            <a:spAutoFit/>
          </a:bodyPr>
          <a:lstStyle/>
          <a:p>
            <a:pPr>
              <a:defRPr/>
            </a:pPr>
            <a:r>
              <a:rPr lang="en-GB" sz="2400">
                <a:solidFill>
                  <a:schemeClr val="tx1"/>
                </a:solidFill>
                <a:effectLst>
                  <a:outerShdw blurRad="38100" dist="38100" dir="2700000" algn="tl">
                    <a:srgbClr val="FFFFFF"/>
                  </a:outerShdw>
                </a:effectLst>
                <a:latin typeface="Calibri" pitchFamily="34" charset="0"/>
              </a:rPr>
              <a:t>MORB</a:t>
            </a:r>
          </a:p>
        </p:txBody>
      </p:sp>
      <p:sp>
        <p:nvSpPr>
          <p:cNvPr id="1136398" name="Line 782"/>
          <p:cNvSpPr>
            <a:spLocks noChangeShapeType="1"/>
          </p:cNvSpPr>
          <p:nvPr/>
        </p:nvSpPr>
        <p:spPr bwMode="auto">
          <a:xfrm flipH="1" flipV="1">
            <a:off x="4927600" y="2660650"/>
            <a:ext cx="355600" cy="165100"/>
          </a:xfrm>
          <a:prstGeom prst="line">
            <a:avLst/>
          </a:prstGeom>
          <a:noFill/>
          <a:ln w="38100">
            <a:solidFill>
              <a:schemeClr val="tx1"/>
            </a:solidFill>
            <a:round/>
            <a:headEnd/>
            <a:tailEnd type="triangle" w="med" len="med"/>
          </a:ln>
          <a:effectLst/>
        </p:spPr>
        <p:txBody>
          <a:bodyPr anchor="ctr"/>
          <a:lstStyle/>
          <a:p>
            <a:pPr>
              <a:defRPr/>
            </a:pPr>
            <a:endParaRPr lang="it-IT">
              <a:latin typeface="Calibri" pitchFamily="34" charset="0"/>
            </a:endParaRPr>
          </a:p>
        </p:txBody>
      </p:sp>
      <p:sp>
        <p:nvSpPr>
          <p:cNvPr id="1136401" name="Text Box 785"/>
          <p:cNvSpPr txBox="1">
            <a:spLocks noChangeArrowheads="1"/>
          </p:cNvSpPr>
          <p:nvPr/>
        </p:nvSpPr>
        <p:spPr bwMode="auto">
          <a:xfrm>
            <a:off x="5229225" y="3984625"/>
            <a:ext cx="3540125" cy="1375826"/>
          </a:xfrm>
          <a:prstGeom prst="rect">
            <a:avLst/>
          </a:prstGeom>
          <a:noFill/>
          <a:ln w="9525" algn="ctr">
            <a:noFill/>
            <a:miter lim="800000"/>
            <a:headEnd/>
            <a:tailEnd/>
          </a:ln>
        </p:spPr>
        <p:txBody>
          <a:bodyPr>
            <a:spAutoFit/>
          </a:bodyPr>
          <a:lstStyle/>
          <a:p>
            <a:pPr>
              <a:lnSpc>
                <a:spcPts val="2500"/>
              </a:lnSpc>
              <a:spcBef>
                <a:spcPct val="50000"/>
              </a:spcBef>
            </a:pPr>
            <a:r>
              <a:rPr lang="en-GB" sz="2400" b="1" dirty="0">
                <a:solidFill>
                  <a:srgbClr val="FF0000"/>
                </a:solidFill>
                <a:effectLst/>
                <a:latin typeface="Calibri" pitchFamily="34" charset="0"/>
              </a:rPr>
              <a:t>Stars indicate various types of Lower Continental Crust estimates</a:t>
            </a:r>
          </a:p>
        </p:txBody>
      </p:sp>
      <p:sp>
        <p:nvSpPr>
          <p:cNvPr id="13" name="Rettangolo 12">
            <a:extLst>
              <a:ext uri="{FF2B5EF4-FFF2-40B4-BE49-F238E27FC236}">
                <a16:creationId xmlns:a16="http://schemas.microsoft.com/office/drawing/2014/main" id="{DC2A3E45-1110-FAD4-A99C-07A18F01DCE9}"/>
              </a:ext>
            </a:extLst>
          </p:cNvPr>
          <p:cNvSpPr/>
          <p:nvPr/>
        </p:nvSpPr>
        <p:spPr bwMode="auto">
          <a:xfrm>
            <a:off x="7057748" y="88777"/>
            <a:ext cx="1855433" cy="1331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0" name="Group 23"/>
          <p:cNvGrpSpPr>
            <a:grpSpLocks/>
          </p:cNvGrpSpPr>
          <p:nvPr/>
        </p:nvGrpSpPr>
        <p:grpSpPr bwMode="auto">
          <a:xfrm>
            <a:off x="5502276" y="271463"/>
            <a:ext cx="3641725" cy="1806576"/>
            <a:chOff x="3466" y="108"/>
            <a:chExt cx="2294" cy="1138"/>
          </a:xfrm>
        </p:grpSpPr>
        <p:sp>
          <p:nvSpPr>
            <p:cNvPr id="1135640" name="AutoShape 24"/>
            <p:cNvSpPr>
              <a:spLocks noChangeAspect="1" noChangeArrowheads="1" noTextEdit="1"/>
            </p:cNvSpPr>
            <p:nvPr/>
          </p:nvSpPr>
          <p:spPr bwMode="auto">
            <a:xfrm>
              <a:off x="3593" y="376"/>
              <a:ext cx="1760" cy="794"/>
            </a:xfrm>
            <a:prstGeom prst="rect">
              <a:avLst/>
            </a:prstGeom>
            <a:noFill/>
            <a:ln w="9525">
              <a:noFill/>
              <a:miter lim="800000"/>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2" name="Freeform 26"/>
            <p:cNvSpPr>
              <a:spLocks/>
            </p:cNvSpPr>
            <p:nvPr/>
          </p:nvSpPr>
          <p:spPr bwMode="auto">
            <a:xfrm>
              <a:off x="3466" y="748"/>
              <a:ext cx="622" cy="498"/>
            </a:xfrm>
            <a:custGeom>
              <a:avLst/>
              <a:gdLst>
                <a:gd name="connsiteX0" fmla="*/ 5205 w 11407"/>
                <a:gd name="connsiteY0" fmla="*/ 1185 h 10736"/>
                <a:gd name="connsiteX1" fmla="*/ 186 w 11407"/>
                <a:gd name="connsiteY1" fmla="*/ 10036 h 10736"/>
                <a:gd name="connsiteX2" fmla="*/ 8901 w 11407"/>
                <a:gd name="connsiteY2" fmla="*/ 7941 h 10736"/>
                <a:gd name="connsiteX3" fmla="*/ 11074 w 11407"/>
                <a:gd name="connsiteY3" fmla="*/ 1455 h 10736"/>
                <a:gd name="connsiteX4" fmla="*/ 5205 w 11407"/>
                <a:gd name="connsiteY4" fmla="*/ 1185 h 10736"/>
                <a:gd name="connsiteX0" fmla="*/ 2822 w 11583"/>
                <a:gd name="connsiteY0" fmla="*/ 2628 h 9550"/>
                <a:gd name="connsiteX1" fmla="*/ 362 w 11583"/>
                <a:gd name="connsiteY1" fmla="*/ 9318 h 9550"/>
                <a:gd name="connsiteX2" fmla="*/ 9077 w 11583"/>
                <a:gd name="connsiteY2" fmla="*/ 7223 h 9550"/>
                <a:gd name="connsiteX3" fmla="*/ 11250 w 11583"/>
                <a:gd name="connsiteY3" fmla="*/ 737 h 9550"/>
                <a:gd name="connsiteX4" fmla="*/ 2822 w 11583"/>
                <a:gd name="connsiteY4" fmla="*/ 2628 h 9550"/>
                <a:gd name="connsiteX0" fmla="*/ 2436 w 10277"/>
                <a:gd name="connsiteY0" fmla="*/ 2984 h 10232"/>
                <a:gd name="connsiteX1" fmla="*/ 313 w 10277"/>
                <a:gd name="connsiteY1" fmla="*/ 9989 h 10232"/>
                <a:gd name="connsiteX2" fmla="*/ 7836 w 10277"/>
                <a:gd name="connsiteY2" fmla="*/ 7795 h 10232"/>
                <a:gd name="connsiteX3" fmla="*/ 10036 w 10277"/>
                <a:gd name="connsiteY3" fmla="*/ 721 h 10232"/>
                <a:gd name="connsiteX4" fmla="*/ 2436 w 10277"/>
                <a:gd name="connsiteY4" fmla="*/ 2984 h 10232"/>
                <a:gd name="connsiteX0" fmla="*/ 2436 w 10277"/>
                <a:gd name="connsiteY0" fmla="*/ 3273 h 10521"/>
                <a:gd name="connsiteX1" fmla="*/ 313 w 10277"/>
                <a:gd name="connsiteY1" fmla="*/ 10278 h 10521"/>
                <a:gd name="connsiteX2" fmla="*/ 7836 w 10277"/>
                <a:gd name="connsiteY2" fmla="*/ 8084 h 10521"/>
                <a:gd name="connsiteX3" fmla="*/ 10036 w 10277"/>
                <a:gd name="connsiteY3" fmla="*/ 1010 h 10521"/>
                <a:gd name="connsiteX4" fmla="*/ 2436 w 10277"/>
                <a:gd name="connsiteY4" fmla="*/ 3273 h 10521"/>
                <a:gd name="connsiteX0" fmla="*/ 2414 w 10220"/>
                <a:gd name="connsiteY0" fmla="*/ 3273 h 10491"/>
                <a:gd name="connsiteX1" fmla="*/ 291 w 10220"/>
                <a:gd name="connsiteY1" fmla="*/ 10278 h 10491"/>
                <a:gd name="connsiteX2" fmla="*/ 7491 w 10220"/>
                <a:gd name="connsiteY2" fmla="*/ 7907 h 10491"/>
                <a:gd name="connsiteX3" fmla="*/ 10014 w 10220"/>
                <a:gd name="connsiteY3" fmla="*/ 1010 h 10491"/>
                <a:gd name="connsiteX4" fmla="*/ 2414 w 10220"/>
                <a:gd name="connsiteY4" fmla="*/ 3273 h 10491"/>
                <a:gd name="connsiteX0" fmla="*/ 2792 w 10598"/>
                <a:gd name="connsiteY0" fmla="*/ 3273 h 11175"/>
                <a:gd name="connsiteX1" fmla="*/ 669 w 10598"/>
                <a:gd name="connsiteY1" fmla="*/ 10278 h 11175"/>
                <a:gd name="connsiteX2" fmla="*/ 7869 w 10598"/>
                <a:gd name="connsiteY2" fmla="*/ 7907 h 11175"/>
                <a:gd name="connsiteX3" fmla="*/ 10392 w 10598"/>
                <a:gd name="connsiteY3" fmla="*/ 1010 h 11175"/>
                <a:gd name="connsiteX4" fmla="*/ 2792 w 10598"/>
                <a:gd name="connsiteY4" fmla="*/ 3273 h 11175"/>
                <a:gd name="connsiteX0" fmla="*/ 2792 w 10598"/>
                <a:gd name="connsiteY0" fmla="*/ 3273 h 11220"/>
                <a:gd name="connsiteX1" fmla="*/ 669 w 10598"/>
                <a:gd name="connsiteY1" fmla="*/ 10278 h 11220"/>
                <a:gd name="connsiteX2" fmla="*/ 7869 w 10598"/>
                <a:gd name="connsiteY2" fmla="*/ 7907 h 11220"/>
                <a:gd name="connsiteX3" fmla="*/ 10392 w 10598"/>
                <a:gd name="connsiteY3" fmla="*/ 1010 h 11220"/>
                <a:gd name="connsiteX4" fmla="*/ 2792 w 10598"/>
                <a:gd name="connsiteY4" fmla="*/ 3273 h 11220"/>
                <a:gd name="connsiteX0" fmla="*/ 2394 w 10200"/>
                <a:gd name="connsiteY0" fmla="*/ 3273 h 11036"/>
                <a:gd name="connsiteX1" fmla="*/ 271 w 10200"/>
                <a:gd name="connsiteY1" fmla="*/ 10278 h 11036"/>
                <a:gd name="connsiteX2" fmla="*/ 7471 w 10200"/>
                <a:gd name="connsiteY2" fmla="*/ 7907 h 11036"/>
                <a:gd name="connsiteX3" fmla="*/ 9994 w 10200"/>
                <a:gd name="connsiteY3" fmla="*/ 1010 h 11036"/>
                <a:gd name="connsiteX4" fmla="*/ 2394 w 10200"/>
                <a:gd name="connsiteY4" fmla="*/ 3273 h 11036"/>
                <a:gd name="connsiteX0" fmla="*/ 2394 w 10200"/>
                <a:gd name="connsiteY0" fmla="*/ 3273 h 11036"/>
                <a:gd name="connsiteX1" fmla="*/ 271 w 10200"/>
                <a:gd name="connsiteY1" fmla="*/ 10278 h 11036"/>
                <a:gd name="connsiteX2" fmla="*/ 7471 w 10200"/>
                <a:gd name="connsiteY2" fmla="*/ 7907 h 11036"/>
                <a:gd name="connsiteX3" fmla="*/ 9994 w 10200"/>
                <a:gd name="connsiteY3" fmla="*/ 1010 h 11036"/>
                <a:gd name="connsiteX4" fmla="*/ 2394 w 10200"/>
                <a:gd name="connsiteY4" fmla="*/ 3273 h 11036"/>
                <a:gd name="connsiteX0" fmla="*/ 2422 w 10228"/>
                <a:gd name="connsiteY0" fmla="*/ 3273 h 11051"/>
                <a:gd name="connsiteX1" fmla="*/ 299 w 10228"/>
                <a:gd name="connsiteY1" fmla="*/ 10278 h 11051"/>
                <a:gd name="connsiteX2" fmla="*/ 7499 w 10228"/>
                <a:gd name="connsiteY2" fmla="*/ 7907 h 11051"/>
                <a:gd name="connsiteX3" fmla="*/ 10022 w 10228"/>
                <a:gd name="connsiteY3" fmla="*/ 1010 h 11051"/>
                <a:gd name="connsiteX4" fmla="*/ 2422 w 10228"/>
                <a:gd name="connsiteY4" fmla="*/ 3273 h 11051"/>
                <a:gd name="connsiteX0" fmla="*/ 2422 w 10228"/>
                <a:gd name="connsiteY0" fmla="*/ 3273 h 11051"/>
                <a:gd name="connsiteX1" fmla="*/ 299 w 10228"/>
                <a:gd name="connsiteY1" fmla="*/ 10278 h 11051"/>
                <a:gd name="connsiteX2" fmla="*/ 7499 w 10228"/>
                <a:gd name="connsiteY2" fmla="*/ 7907 h 11051"/>
                <a:gd name="connsiteX3" fmla="*/ 10022 w 10228"/>
                <a:gd name="connsiteY3" fmla="*/ 1010 h 11051"/>
                <a:gd name="connsiteX4" fmla="*/ 2422 w 10228"/>
                <a:gd name="connsiteY4" fmla="*/ 3273 h 11051"/>
                <a:gd name="connsiteX0" fmla="*/ 2422 w 10228"/>
                <a:gd name="connsiteY0" fmla="*/ 3273 h 11250"/>
                <a:gd name="connsiteX1" fmla="*/ 299 w 10228"/>
                <a:gd name="connsiteY1" fmla="*/ 10278 h 11250"/>
                <a:gd name="connsiteX2" fmla="*/ 7499 w 10228"/>
                <a:gd name="connsiteY2" fmla="*/ 7907 h 11250"/>
                <a:gd name="connsiteX3" fmla="*/ 10022 w 10228"/>
                <a:gd name="connsiteY3" fmla="*/ 1010 h 11250"/>
                <a:gd name="connsiteX4" fmla="*/ 2422 w 10228"/>
                <a:gd name="connsiteY4" fmla="*/ 3273 h 11250"/>
                <a:gd name="connsiteX0" fmla="*/ 2422 w 10228"/>
                <a:gd name="connsiteY0" fmla="*/ 3273 h 11105"/>
                <a:gd name="connsiteX1" fmla="*/ 299 w 10228"/>
                <a:gd name="connsiteY1" fmla="*/ 10278 h 11105"/>
                <a:gd name="connsiteX2" fmla="*/ 7499 w 10228"/>
                <a:gd name="connsiteY2" fmla="*/ 7907 h 11105"/>
                <a:gd name="connsiteX3" fmla="*/ 10022 w 10228"/>
                <a:gd name="connsiteY3" fmla="*/ 1010 h 11105"/>
                <a:gd name="connsiteX4" fmla="*/ 2422 w 10228"/>
                <a:gd name="connsiteY4" fmla="*/ 3273 h 11105"/>
                <a:gd name="connsiteX0" fmla="*/ 2422 w 10228"/>
                <a:gd name="connsiteY0" fmla="*/ 3246 h 11078"/>
                <a:gd name="connsiteX1" fmla="*/ 299 w 10228"/>
                <a:gd name="connsiteY1" fmla="*/ 10251 h 11078"/>
                <a:gd name="connsiteX2" fmla="*/ 7499 w 10228"/>
                <a:gd name="connsiteY2" fmla="*/ 7880 h 11078"/>
                <a:gd name="connsiteX3" fmla="*/ 10022 w 10228"/>
                <a:gd name="connsiteY3" fmla="*/ 1018 h 11078"/>
                <a:gd name="connsiteX4" fmla="*/ 2422 w 10228"/>
                <a:gd name="connsiteY4" fmla="*/ 3246 h 11078"/>
                <a:gd name="connsiteX0" fmla="*/ 2422 w 10228"/>
                <a:gd name="connsiteY0" fmla="*/ 3398 h 11230"/>
                <a:gd name="connsiteX1" fmla="*/ 299 w 10228"/>
                <a:gd name="connsiteY1" fmla="*/ 10403 h 11230"/>
                <a:gd name="connsiteX2" fmla="*/ 7499 w 10228"/>
                <a:gd name="connsiteY2" fmla="*/ 8032 h 11230"/>
                <a:gd name="connsiteX3" fmla="*/ 10022 w 10228"/>
                <a:gd name="connsiteY3" fmla="*/ 1170 h 11230"/>
                <a:gd name="connsiteX4" fmla="*/ 2422 w 10228"/>
                <a:gd name="connsiteY4" fmla="*/ 3398 h 11230"/>
                <a:gd name="connsiteX0" fmla="*/ 2507 w 10313"/>
                <a:gd name="connsiteY0" fmla="*/ 3398 h 11660"/>
                <a:gd name="connsiteX1" fmla="*/ 285 w 10313"/>
                <a:gd name="connsiteY1" fmla="*/ 10898 h 11660"/>
                <a:gd name="connsiteX2" fmla="*/ 7584 w 10313"/>
                <a:gd name="connsiteY2" fmla="*/ 8032 h 11660"/>
                <a:gd name="connsiteX3" fmla="*/ 10107 w 10313"/>
                <a:gd name="connsiteY3" fmla="*/ 1170 h 11660"/>
                <a:gd name="connsiteX4" fmla="*/ 2507 w 10313"/>
                <a:gd name="connsiteY4" fmla="*/ 3398 h 11660"/>
                <a:gd name="connsiteX0" fmla="*/ 2507 w 10287"/>
                <a:gd name="connsiteY0" fmla="*/ 3398 h 11746"/>
                <a:gd name="connsiteX1" fmla="*/ 285 w 10287"/>
                <a:gd name="connsiteY1" fmla="*/ 10898 h 11746"/>
                <a:gd name="connsiteX2" fmla="*/ 7262 w 10287"/>
                <a:gd name="connsiteY2" fmla="*/ 8669 h 11746"/>
                <a:gd name="connsiteX3" fmla="*/ 10107 w 10287"/>
                <a:gd name="connsiteY3" fmla="*/ 1170 h 11746"/>
                <a:gd name="connsiteX4" fmla="*/ 2507 w 10287"/>
                <a:gd name="connsiteY4" fmla="*/ 3398 h 1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 h="11746">
                  <a:moveTo>
                    <a:pt x="2507" y="3398"/>
                  </a:moveTo>
                  <a:cubicBezTo>
                    <a:pt x="630" y="5379"/>
                    <a:pt x="-583" y="8918"/>
                    <a:pt x="285" y="10898"/>
                  </a:cubicBezTo>
                  <a:cubicBezTo>
                    <a:pt x="2222" y="13402"/>
                    <a:pt x="6809" y="9660"/>
                    <a:pt x="7262" y="8669"/>
                  </a:cubicBezTo>
                  <a:cubicBezTo>
                    <a:pt x="9139" y="6688"/>
                    <a:pt x="10858" y="3151"/>
                    <a:pt x="10107" y="1170"/>
                  </a:cubicBezTo>
                  <a:cubicBezTo>
                    <a:pt x="8521" y="-1837"/>
                    <a:pt x="4384" y="1699"/>
                    <a:pt x="2507" y="3398"/>
                  </a:cubicBezTo>
                  <a:close/>
                </a:path>
              </a:pathLst>
            </a:custGeom>
            <a:solidFill>
              <a:srgbClr val="F480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3" name="Freeform 27"/>
            <p:cNvSpPr>
              <a:spLocks/>
            </p:cNvSpPr>
            <p:nvPr/>
          </p:nvSpPr>
          <p:spPr bwMode="auto">
            <a:xfrm>
              <a:off x="3467" y="750"/>
              <a:ext cx="623" cy="489"/>
            </a:xfrm>
            <a:custGeom>
              <a:avLst/>
              <a:gdLst>
                <a:gd name="connsiteX0" fmla="*/ 2338 w 8432"/>
                <a:gd name="connsiteY0" fmla="*/ 1185 h 8483"/>
                <a:gd name="connsiteX1" fmla="*/ 164 w 8432"/>
                <a:gd name="connsiteY1" fmla="*/ 7671 h 8483"/>
                <a:gd name="connsiteX2" fmla="*/ 5126 w 8432"/>
                <a:gd name="connsiteY2" fmla="*/ 7312 h 8483"/>
                <a:gd name="connsiteX3" fmla="*/ 8207 w 8432"/>
                <a:gd name="connsiteY3" fmla="*/ 1455 h 8483"/>
                <a:gd name="connsiteX4" fmla="*/ 2338 w 8432"/>
                <a:gd name="connsiteY4" fmla="*/ 1185 h 8483"/>
                <a:gd name="connsiteX0" fmla="*/ 2732 w 10010"/>
                <a:gd name="connsiteY0" fmla="*/ 2113 h 9401"/>
                <a:gd name="connsiteX1" fmla="*/ 204 w 10010"/>
                <a:gd name="connsiteY1" fmla="*/ 8522 h 9401"/>
                <a:gd name="connsiteX2" fmla="*/ 6089 w 10010"/>
                <a:gd name="connsiteY2" fmla="*/ 8099 h 9401"/>
                <a:gd name="connsiteX3" fmla="*/ 9743 w 10010"/>
                <a:gd name="connsiteY3" fmla="*/ 1194 h 9401"/>
                <a:gd name="connsiteX4" fmla="*/ 2732 w 10010"/>
                <a:gd name="connsiteY4" fmla="*/ 2113 h 9401"/>
                <a:gd name="connsiteX0" fmla="*/ 2729 w 10522"/>
                <a:gd name="connsiteY0" fmla="*/ 2768 h 10520"/>
                <a:gd name="connsiteX1" fmla="*/ 204 w 10522"/>
                <a:gd name="connsiteY1" fmla="*/ 9585 h 10520"/>
                <a:gd name="connsiteX2" fmla="*/ 6083 w 10522"/>
                <a:gd name="connsiteY2" fmla="*/ 9135 h 10520"/>
                <a:gd name="connsiteX3" fmla="*/ 10296 w 10522"/>
                <a:gd name="connsiteY3" fmla="*/ 1066 h 10520"/>
                <a:gd name="connsiteX4" fmla="*/ 2729 w 10522"/>
                <a:gd name="connsiteY4" fmla="*/ 2768 h 1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 h="10520">
                  <a:moveTo>
                    <a:pt x="2729" y="2768"/>
                  </a:moveTo>
                  <a:cubicBezTo>
                    <a:pt x="153" y="5140"/>
                    <a:pt x="-355" y="8524"/>
                    <a:pt x="204" y="9585"/>
                  </a:cubicBezTo>
                  <a:cubicBezTo>
                    <a:pt x="762" y="10646"/>
                    <a:pt x="3249" y="11169"/>
                    <a:pt x="6083" y="9135"/>
                  </a:cubicBezTo>
                  <a:cubicBezTo>
                    <a:pt x="8657" y="6762"/>
                    <a:pt x="11327" y="3439"/>
                    <a:pt x="10296" y="1066"/>
                  </a:cubicBezTo>
                  <a:cubicBezTo>
                    <a:pt x="9009" y="-1306"/>
                    <a:pt x="5305" y="734"/>
                    <a:pt x="2729" y="2768"/>
                  </a:cubicBez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4" name="Freeform 28"/>
            <p:cNvSpPr>
              <a:spLocks/>
            </p:cNvSpPr>
            <p:nvPr/>
          </p:nvSpPr>
          <p:spPr bwMode="auto">
            <a:xfrm>
              <a:off x="3831" y="916"/>
              <a:ext cx="159" cy="168"/>
            </a:xfrm>
            <a:custGeom>
              <a:avLst/>
              <a:gdLst/>
              <a:ahLst/>
              <a:cxnLst>
                <a:cxn ang="0">
                  <a:pos x="7" y="0"/>
                </a:cxn>
                <a:cxn ang="0">
                  <a:pos x="9" y="4"/>
                </a:cxn>
                <a:cxn ang="0">
                  <a:pos x="12" y="2"/>
                </a:cxn>
                <a:cxn ang="0">
                  <a:pos x="10" y="6"/>
                </a:cxn>
                <a:cxn ang="0">
                  <a:pos x="14" y="7"/>
                </a:cxn>
                <a:cxn ang="0">
                  <a:pos x="10" y="8"/>
                </a:cxn>
                <a:cxn ang="0">
                  <a:pos x="12" y="12"/>
                </a:cxn>
                <a:cxn ang="0">
                  <a:pos x="9" y="10"/>
                </a:cxn>
                <a:cxn ang="0">
                  <a:pos x="7" y="14"/>
                </a:cxn>
                <a:cxn ang="0">
                  <a:pos x="6" y="10"/>
                </a:cxn>
                <a:cxn ang="0">
                  <a:pos x="2" y="12"/>
                </a:cxn>
                <a:cxn ang="0">
                  <a:pos x="4" y="8"/>
                </a:cxn>
                <a:cxn ang="0">
                  <a:pos x="0" y="7"/>
                </a:cxn>
                <a:cxn ang="0">
                  <a:pos x="4" y="6"/>
                </a:cxn>
                <a:cxn ang="0">
                  <a:pos x="2" y="2"/>
                </a:cxn>
                <a:cxn ang="0">
                  <a:pos x="6" y="4"/>
                </a:cxn>
                <a:cxn ang="0">
                  <a:pos x="7" y="0"/>
                </a:cxn>
              </a:cxnLst>
              <a:rect l="0" t="0" r="r" b="b"/>
              <a:pathLst>
                <a:path w="14" h="14">
                  <a:moveTo>
                    <a:pt x="7" y="0"/>
                  </a:moveTo>
                  <a:lnTo>
                    <a:pt x="9" y="4"/>
                  </a:lnTo>
                  <a:lnTo>
                    <a:pt x="12" y="2"/>
                  </a:lnTo>
                  <a:lnTo>
                    <a:pt x="10" y="6"/>
                  </a:lnTo>
                  <a:lnTo>
                    <a:pt x="14" y="7"/>
                  </a:lnTo>
                  <a:lnTo>
                    <a:pt x="10" y="8"/>
                  </a:lnTo>
                  <a:lnTo>
                    <a:pt x="12" y="12"/>
                  </a:lnTo>
                  <a:lnTo>
                    <a:pt x="9" y="10"/>
                  </a:lnTo>
                  <a:lnTo>
                    <a:pt x="7" y="14"/>
                  </a:lnTo>
                  <a:lnTo>
                    <a:pt x="6" y="10"/>
                  </a:lnTo>
                  <a:lnTo>
                    <a:pt x="2" y="12"/>
                  </a:lnTo>
                  <a:lnTo>
                    <a:pt x="4" y="8"/>
                  </a:lnTo>
                  <a:lnTo>
                    <a:pt x="0" y="7"/>
                  </a:lnTo>
                  <a:lnTo>
                    <a:pt x="4" y="6"/>
                  </a:lnTo>
                  <a:lnTo>
                    <a:pt x="2" y="2"/>
                  </a:lnTo>
                  <a:lnTo>
                    <a:pt x="6" y="4"/>
                  </a:lnTo>
                  <a:lnTo>
                    <a:pt x="7"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5" name="Freeform 29"/>
            <p:cNvSpPr>
              <a:spLocks/>
            </p:cNvSpPr>
            <p:nvPr/>
          </p:nvSpPr>
          <p:spPr bwMode="auto">
            <a:xfrm>
              <a:off x="3831" y="916"/>
              <a:ext cx="159" cy="168"/>
            </a:xfrm>
            <a:custGeom>
              <a:avLst/>
              <a:gdLst/>
              <a:ahLst/>
              <a:cxnLst>
                <a:cxn ang="0">
                  <a:pos x="7" y="0"/>
                </a:cxn>
                <a:cxn ang="0">
                  <a:pos x="9" y="4"/>
                </a:cxn>
                <a:cxn ang="0">
                  <a:pos x="12" y="2"/>
                </a:cxn>
                <a:cxn ang="0">
                  <a:pos x="10" y="6"/>
                </a:cxn>
                <a:cxn ang="0">
                  <a:pos x="14" y="7"/>
                </a:cxn>
                <a:cxn ang="0">
                  <a:pos x="10" y="8"/>
                </a:cxn>
                <a:cxn ang="0">
                  <a:pos x="12" y="12"/>
                </a:cxn>
                <a:cxn ang="0">
                  <a:pos x="9" y="10"/>
                </a:cxn>
                <a:cxn ang="0">
                  <a:pos x="7" y="14"/>
                </a:cxn>
                <a:cxn ang="0">
                  <a:pos x="6" y="10"/>
                </a:cxn>
                <a:cxn ang="0">
                  <a:pos x="2" y="12"/>
                </a:cxn>
                <a:cxn ang="0">
                  <a:pos x="4" y="8"/>
                </a:cxn>
                <a:cxn ang="0">
                  <a:pos x="0" y="7"/>
                </a:cxn>
                <a:cxn ang="0">
                  <a:pos x="4" y="6"/>
                </a:cxn>
                <a:cxn ang="0">
                  <a:pos x="2" y="2"/>
                </a:cxn>
                <a:cxn ang="0">
                  <a:pos x="6" y="4"/>
                </a:cxn>
                <a:cxn ang="0">
                  <a:pos x="7" y="0"/>
                </a:cxn>
              </a:cxnLst>
              <a:rect l="0" t="0" r="r" b="b"/>
              <a:pathLst>
                <a:path w="14" h="14">
                  <a:moveTo>
                    <a:pt x="7" y="0"/>
                  </a:moveTo>
                  <a:lnTo>
                    <a:pt x="9" y="4"/>
                  </a:lnTo>
                  <a:lnTo>
                    <a:pt x="12" y="2"/>
                  </a:lnTo>
                  <a:lnTo>
                    <a:pt x="10" y="6"/>
                  </a:lnTo>
                  <a:lnTo>
                    <a:pt x="14" y="7"/>
                  </a:lnTo>
                  <a:lnTo>
                    <a:pt x="10" y="8"/>
                  </a:lnTo>
                  <a:lnTo>
                    <a:pt x="12" y="12"/>
                  </a:lnTo>
                  <a:lnTo>
                    <a:pt x="9" y="10"/>
                  </a:lnTo>
                  <a:lnTo>
                    <a:pt x="7" y="14"/>
                  </a:lnTo>
                  <a:lnTo>
                    <a:pt x="6" y="10"/>
                  </a:lnTo>
                  <a:lnTo>
                    <a:pt x="2" y="12"/>
                  </a:lnTo>
                  <a:lnTo>
                    <a:pt x="4" y="8"/>
                  </a:lnTo>
                  <a:lnTo>
                    <a:pt x="0" y="7"/>
                  </a:lnTo>
                  <a:lnTo>
                    <a:pt x="4" y="6"/>
                  </a:lnTo>
                  <a:lnTo>
                    <a:pt x="2" y="2"/>
                  </a:lnTo>
                  <a:lnTo>
                    <a:pt x="6" y="4"/>
                  </a:lnTo>
                  <a:lnTo>
                    <a:pt x="7"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6" name="Freeform 30"/>
            <p:cNvSpPr>
              <a:spLocks/>
            </p:cNvSpPr>
            <p:nvPr/>
          </p:nvSpPr>
          <p:spPr bwMode="auto">
            <a:xfrm>
              <a:off x="3899" y="772"/>
              <a:ext cx="170" cy="168"/>
            </a:xfrm>
            <a:custGeom>
              <a:avLst/>
              <a:gdLst/>
              <a:ahLst/>
              <a:cxnLst>
                <a:cxn ang="0">
                  <a:pos x="8" y="0"/>
                </a:cxn>
                <a:cxn ang="0">
                  <a:pos x="9" y="4"/>
                </a:cxn>
                <a:cxn ang="0">
                  <a:pos x="13" y="2"/>
                </a:cxn>
                <a:cxn ang="0">
                  <a:pos x="11" y="6"/>
                </a:cxn>
                <a:cxn ang="0">
                  <a:pos x="15" y="7"/>
                </a:cxn>
                <a:cxn ang="0">
                  <a:pos x="11" y="9"/>
                </a:cxn>
                <a:cxn ang="0">
                  <a:pos x="13" y="12"/>
                </a:cxn>
                <a:cxn ang="0">
                  <a:pos x="9" y="10"/>
                </a:cxn>
                <a:cxn ang="0">
                  <a:pos x="8" y="14"/>
                </a:cxn>
                <a:cxn ang="0">
                  <a:pos x="6" y="10"/>
                </a:cxn>
                <a:cxn ang="0">
                  <a:pos x="3" y="12"/>
                </a:cxn>
                <a:cxn ang="0">
                  <a:pos x="5" y="9"/>
                </a:cxn>
                <a:cxn ang="0">
                  <a:pos x="0" y="7"/>
                </a:cxn>
                <a:cxn ang="0">
                  <a:pos x="5" y="6"/>
                </a:cxn>
                <a:cxn ang="0">
                  <a:pos x="3" y="2"/>
                </a:cxn>
                <a:cxn ang="0">
                  <a:pos x="6" y="4"/>
                </a:cxn>
                <a:cxn ang="0">
                  <a:pos x="8" y="0"/>
                </a:cxn>
              </a:cxnLst>
              <a:rect l="0" t="0" r="r" b="b"/>
              <a:pathLst>
                <a:path w="15" h="14">
                  <a:moveTo>
                    <a:pt x="8" y="0"/>
                  </a:moveTo>
                  <a:lnTo>
                    <a:pt x="9" y="4"/>
                  </a:lnTo>
                  <a:lnTo>
                    <a:pt x="13" y="2"/>
                  </a:lnTo>
                  <a:lnTo>
                    <a:pt x="11" y="6"/>
                  </a:lnTo>
                  <a:lnTo>
                    <a:pt x="15" y="7"/>
                  </a:lnTo>
                  <a:lnTo>
                    <a:pt x="11" y="9"/>
                  </a:lnTo>
                  <a:lnTo>
                    <a:pt x="13" y="12"/>
                  </a:lnTo>
                  <a:lnTo>
                    <a:pt x="9" y="10"/>
                  </a:lnTo>
                  <a:lnTo>
                    <a:pt x="8" y="14"/>
                  </a:lnTo>
                  <a:lnTo>
                    <a:pt x="6" y="10"/>
                  </a:lnTo>
                  <a:lnTo>
                    <a:pt x="3" y="12"/>
                  </a:lnTo>
                  <a:lnTo>
                    <a:pt x="5" y="9"/>
                  </a:lnTo>
                  <a:lnTo>
                    <a:pt x="0" y="7"/>
                  </a:lnTo>
                  <a:lnTo>
                    <a:pt x="5" y="6"/>
                  </a:lnTo>
                  <a:lnTo>
                    <a:pt x="3" y="2"/>
                  </a:lnTo>
                  <a:lnTo>
                    <a:pt x="6" y="4"/>
                  </a:lnTo>
                  <a:lnTo>
                    <a:pt x="8"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7" name="Freeform 31"/>
            <p:cNvSpPr>
              <a:spLocks/>
            </p:cNvSpPr>
            <p:nvPr/>
          </p:nvSpPr>
          <p:spPr bwMode="auto">
            <a:xfrm>
              <a:off x="3899" y="772"/>
              <a:ext cx="170" cy="168"/>
            </a:xfrm>
            <a:custGeom>
              <a:avLst/>
              <a:gdLst/>
              <a:ahLst/>
              <a:cxnLst>
                <a:cxn ang="0">
                  <a:pos x="8" y="0"/>
                </a:cxn>
                <a:cxn ang="0">
                  <a:pos x="9" y="4"/>
                </a:cxn>
                <a:cxn ang="0">
                  <a:pos x="13" y="2"/>
                </a:cxn>
                <a:cxn ang="0">
                  <a:pos x="11" y="6"/>
                </a:cxn>
                <a:cxn ang="0">
                  <a:pos x="15" y="7"/>
                </a:cxn>
                <a:cxn ang="0">
                  <a:pos x="11" y="9"/>
                </a:cxn>
                <a:cxn ang="0">
                  <a:pos x="13" y="12"/>
                </a:cxn>
                <a:cxn ang="0">
                  <a:pos x="9" y="10"/>
                </a:cxn>
                <a:cxn ang="0">
                  <a:pos x="8" y="14"/>
                </a:cxn>
                <a:cxn ang="0">
                  <a:pos x="6" y="10"/>
                </a:cxn>
                <a:cxn ang="0">
                  <a:pos x="3" y="12"/>
                </a:cxn>
                <a:cxn ang="0">
                  <a:pos x="5" y="9"/>
                </a:cxn>
                <a:cxn ang="0">
                  <a:pos x="0" y="7"/>
                </a:cxn>
                <a:cxn ang="0">
                  <a:pos x="5" y="6"/>
                </a:cxn>
                <a:cxn ang="0">
                  <a:pos x="3" y="2"/>
                </a:cxn>
                <a:cxn ang="0">
                  <a:pos x="6" y="4"/>
                </a:cxn>
                <a:cxn ang="0">
                  <a:pos x="8" y="0"/>
                </a:cxn>
              </a:cxnLst>
              <a:rect l="0" t="0" r="r" b="b"/>
              <a:pathLst>
                <a:path w="15" h="14">
                  <a:moveTo>
                    <a:pt x="8" y="0"/>
                  </a:moveTo>
                  <a:lnTo>
                    <a:pt x="9" y="4"/>
                  </a:lnTo>
                  <a:lnTo>
                    <a:pt x="13" y="2"/>
                  </a:lnTo>
                  <a:lnTo>
                    <a:pt x="11" y="6"/>
                  </a:lnTo>
                  <a:lnTo>
                    <a:pt x="15" y="7"/>
                  </a:lnTo>
                  <a:lnTo>
                    <a:pt x="11" y="9"/>
                  </a:lnTo>
                  <a:lnTo>
                    <a:pt x="13" y="12"/>
                  </a:lnTo>
                  <a:lnTo>
                    <a:pt x="9" y="10"/>
                  </a:lnTo>
                  <a:lnTo>
                    <a:pt x="8" y="14"/>
                  </a:lnTo>
                  <a:lnTo>
                    <a:pt x="6" y="10"/>
                  </a:lnTo>
                  <a:lnTo>
                    <a:pt x="3" y="12"/>
                  </a:lnTo>
                  <a:lnTo>
                    <a:pt x="5" y="9"/>
                  </a:lnTo>
                  <a:lnTo>
                    <a:pt x="0" y="7"/>
                  </a:lnTo>
                  <a:lnTo>
                    <a:pt x="5" y="6"/>
                  </a:lnTo>
                  <a:lnTo>
                    <a:pt x="3" y="2"/>
                  </a:lnTo>
                  <a:lnTo>
                    <a:pt x="6" y="4"/>
                  </a:lnTo>
                  <a:lnTo>
                    <a:pt x="8"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8" name="Freeform 32"/>
            <p:cNvSpPr>
              <a:spLocks/>
            </p:cNvSpPr>
            <p:nvPr/>
          </p:nvSpPr>
          <p:spPr bwMode="auto">
            <a:xfrm>
              <a:off x="3718" y="880"/>
              <a:ext cx="158" cy="180"/>
            </a:xfrm>
            <a:custGeom>
              <a:avLst/>
              <a:gdLst/>
              <a:ahLst/>
              <a:cxnLst>
                <a:cxn ang="0">
                  <a:pos x="7" y="0"/>
                </a:cxn>
                <a:cxn ang="0">
                  <a:pos x="8" y="5"/>
                </a:cxn>
                <a:cxn ang="0">
                  <a:pos x="12" y="3"/>
                </a:cxn>
                <a:cxn ang="0">
                  <a:pos x="10" y="6"/>
                </a:cxn>
                <a:cxn ang="0">
                  <a:pos x="14" y="8"/>
                </a:cxn>
                <a:cxn ang="0">
                  <a:pos x="10" y="9"/>
                </a:cxn>
                <a:cxn ang="0">
                  <a:pos x="12" y="13"/>
                </a:cxn>
                <a:cxn ang="0">
                  <a:pos x="8" y="11"/>
                </a:cxn>
                <a:cxn ang="0">
                  <a:pos x="7" y="15"/>
                </a:cxn>
                <a:cxn ang="0">
                  <a:pos x="6" y="11"/>
                </a:cxn>
                <a:cxn ang="0">
                  <a:pos x="2" y="13"/>
                </a:cxn>
                <a:cxn ang="0">
                  <a:pos x="4" y="9"/>
                </a:cxn>
                <a:cxn ang="0">
                  <a:pos x="0" y="8"/>
                </a:cxn>
                <a:cxn ang="0">
                  <a:pos x="4" y="6"/>
                </a:cxn>
                <a:cxn ang="0">
                  <a:pos x="2" y="3"/>
                </a:cxn>
                <a:cxn ang="0">
                  <a:pos x="6" y="5"/>
                </a:cxn>
                <a:cxn ang="0">
                  <a:pos x="7" y="0"/>
                </a:cxn>
              </a:cxnLst>
              <a:rect l="0" t="0" r="r" b="b"/>
              <a:pathLst>
                <a:path w="14" h="15">
                  <a:moveTo>
                    <a:pt x="7" y="0"/>
                  </a:moveTo>
                  <a:lnTo>
                    <a:pt x="8" y="5"/>
                  </a:lnTo>
                  <a:lnTo>
                    <a:pt x="12" y="3"/>
                  </a:lnTo>
                  <a:lnTo>
                    <a:pt x="10" y="6"/>
                  </a:lnTo>
                  <a:lnTo>
                    <a:pt x="14" y="8"/>
                  </a:lnTo>
                  <a:lnTo>
                    <a:pt x="10" y="9"/>
                  </a:lnTo>
                  <a:lnTo>
                    <a:pt x="12" y="13"/>
                  </a:lnTo>
                  <a:lnTo>
                    <a:pt x="8" y="11"/>
                  </a:lnTo>
                  <a:lnTo>
                    <a:pt x="7" y="15"/>
                  </a:lnTo>
                  <a:lnTo>
                    <a:pt x="6" y="11"/>
                  </a:lnTo>
                  <a:lnTo>
                    <a:pt x="2" y="13"/>
                  </a:lnTo>
                  <a:lnTo>
                    <a:pt x="4" y="9"/>
                  </a:lnTo>
                  <a:lnTo>
                    <a:pt x="0" y="8"/>
                  </a:lnTo>
                  <a:lnTo>
                    <a:pt x="4" y="6"/>
                  </a:lnTo>
                  <a:lnTo>
                    <a:pt x="2" y="3"/>
                  </a:lnTo>
                  <a:lnTo>
                    <a:pt x="6" y="5"/>
                  </a:lnTo>
                  <a:lnTo>
                    <a:pt x="7"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49" name="Freeform 33"/>
            <p:cNvSpPr>
              <a:spLocks/>
            </p:cNvSpPr>
            <p:nvPr/>
          </p:nvSpPr>
          <p:spPr bwMode="auto">
            <a:xfrm>
              <a:off x="3718" y="880"/>
              <a:ext cx="158" cy="180"/>
            </a:xfrm>
            <a:custGeom>
              <a:avLst/>
              <a:gdLst/>
              <a:ahLst/>
              <a:cxnLst>
                <a:cxn ang="0">
                  <a:pos x="7" y="0"/>
                </a:cxn>
                <a:cxn ang="0">
                  <a:pos x="8" y="5"/>
                </a:cxn>
                <a:cxn ang="0">
                  <a:pos x="12" y="3"/>
                </a:cxn>
                <a:cxn ang="0">
                  <a:pos x="10" y="6"/>
                </a:cxn>
                <a:cxn ang="0">
                  <a:pos x="14" y="8"/>
                </a:cxn>
                <a:cxn ang="0">
                  <a:pos x="10" y="9"/>
                </a:cxn>
                <a:cxn ang="0">
                  <a:pos x="12" y="13"/>
                </a:cxn>
                <a:cxn ang="0">
                  <a:pos x="8" y="11"/>
                </a:cxn>
                <a:cxn ang="0">
                  <a:pos x="7" y="15"/>
                </a:cxn>
                <a:cxn ang="0">
                  <a:pos x="6" y="11"/>
                </a:cxn>
                <a:cxn ang="0">
                  <a:pos x="2" y="13"/>
                </a:cxn>
                <a:cxn ang="0">
                  <a:pos x="4" y="9"/>
                </a:cxn>
                <a:cxn ang="0">
                  <a:pos x="0" y="8"/>
                </a:cxn>
                <a:cxn ang="0">
                  <a:pos x="4" y="6"/>
                </a:cxn>
                <a:cxn ang="0">
                  <a:pos x="2" y="3"/>
                </a:cxn>
                <a:cxn ang="0">
                  <a:pos x="6" y="5"/>
                </a:cxn>
                <a:cxn ang="0">
                  <a:pos x="7" y="0"/>
                </a:cxn>
              </a:cxnLst>
              <a:rect l="0" t="0" r="r" b="b"/>
              <a:pathLst>
                <a:path w="14" h="15">
                  <a:moveTo>
                    <a:pt x="7" y="0"/>
                  </a:moveTo>
                  <a:lnTo>
                    <a:pt x="8" y="5"/>
                  </a:lnTo>
                  <a:lnTo>
                    <a:pt x="12" y="3"/>
                  </a:lnTo>
                  <a:lnTo>
                    <a:pt x="10" y="6"/>
                  </a:lnTo>
                  <a:lnTo>
                    <a:pt x="14" y="8"/>
                  </a:lnTo>
                  <a:lnTo>
                    <a:pt x="10" y="9"/>
                  </a:lnTo>
                  <a:lnTo>
                    <a:pt x="12" y="13"/>
                  </a:lnTo>
                  <a:lnTo>
                    <a:pt x="8" y="11"/>
                  </a:lnTo>
                  <a:lnTo>
                    <a:pt x="7" y="15"/>
                  </a:lnTo>
                  <a:lnTo>
                    <a:pt x="6" y="11"/>
                  </a:lnTo>
                  <a:lnTo>
                    <a:pt x="2" y="13"/>
                  </a:lnTo>
                  <a:lnTo>
                    <a:pt x="4" y="9"/>
                  </a:lnTo>
                  <a:lnTo>
                    <a:pt x="0" y="8"/>
                  </a:lnTo>
                  <a:lnTo>
                    <a:pt x="4" y="6"/>
                  </a:lnTo>
                  <a:lnTo>
                    <a:pt x="2" y="3"/>
                  </a:lnTo>
                  <a:lnTo>
                    <a:pt x="6" y="5"/>
                  </a:lnTo>
                  <a:lnTo>
                    <a:pt x="7"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50" name="Freeform 34"/>
            <p:cNvSpPr>
              <a:spLocks/>
            </p:cNvSpPr>
            <p:nvPr/>
          </p:nvSpPr>
          <p:spPr bwMode="auto">
            <a:xfrm>
              <a:off x="3786" y="772"/>
              <a:ext cx="170" cy="168"/>
            </a:xfrm>
            <a:custGeom>
              <a:avLst/>
              <a:gdLst/>
              <a:ahLst/>
              <a:cxnLst>
                <a:cxn ang="0">
                  <a:pos x="8" y="0"/>
                </a:cxn>
                <a:cxn ang="0">
                  <a:pos x="9" y="4"/>
                </a:cxn>
                <a:cxn ang="0">
                  <a:pos x="13" y="2"/>
                </a:cxn>
                <a:cxn ang="0">
                  <a:pos x="11" y="6"/>
                </a:cxn>
                <a:cxn ang="0">
                  <a:pos x="15" y="7"/>
                </a:cxn>
                <a:cxn ang="0">
                  <a:pos x="11" y="9"/>
                </a:cxn>
                <a:cxn ang="0">
                  <a:pos x="13" y="12"/>
                </a:cxn>
                <a:cxn ang="0">
                  <a:pos x="9" y="10"/>
                </a:cxn>
                <a:cxn ang="0">
                  <a:pos x="8" y="14"/>
                </a:cxn>
                <a:cxn ang="0">
                  <a:pos x="6" y="10"/>
                </a:cxn>
                <a:cxn ang="0">
                  <a:pos x="3" y="12"/>
                </a:cxn>
                <a:cxn ang="0">
                  <a:pos x="5" y="9"/>
                </a:cxn>
                <a:cxn ang="0">
                  <a:pos x="0" y="7"/>
                </a:cxn>
                <a:cxn ang="0">
                  <a:pos x="5" y="6"/>
                </a:cxn>
                <a:cxn ang="0">
                  <a:pos x="3" y="2"/>
                </a:cxn>
                <a:cxn ang="0">
                  <a:pos x="6" y="4"/>
                </a:cxn>
                <a:cxn ang="0">
                  <a:pos x="8" y="0"/>
                </a:cxn>
              </a:cxnLst>
              <a:rect l="0" t="0" r="r" b="b"/>
              <a:pathLst>
                <a:path w="15" h="14">
                  <a:moveTo>
                    <a:pt x="8" y="0"/>
                  </a:moveTo>
                  <a:lnTo>
                    <a:pt x="9" y="4"/>
                  </a:lnTo>
                  <a:lnTo>
                    <a:pt x="13" y="2"/>
                  </a:lnTo>
                  <a:lnTo>
                    <a:pt x="11" y="6"/>
                  </a:lnTo>
                  <a:lnTo>
                    <a:pt x="15" y="7"/>
                  </a:lnTo>
                  <a:lnTo>
                    <a:pt x="11" y="9"/>
                  </a:lnTo>
                  <a:lnTo>
                    <a:pt x="13" y="12"/>
                  </a:lnTo>
                  <a:lnTo>
                    <a:pt x="9" y="10"/>
                  </a:lnTo>
                  <a:lnTo>
                    <a:pt x="8" y="14"/>
                  </a:lnTo>
                  <a:lnTo>
                    <a:pt x="6" y="10"/>
                  </a:lnTo>
                  <a:lnTo>
                    <a:pt x="3" y="12"/>
                  </a:lnTo>
                  <a:lnTo>
                    <a:pt x="5" y="9"/>
                  </a:lnTo>
                  <a:lnTo>
                    <a:pt x="0" y="7"/>
                  </a:lnTo>
                  <a:lnTo>
                    <a:pt x="5" y="6"/>
                  </a:lnTo>
                  <a:lnTo>
                    <a:pt x="3" y="2"/>
                  </a:lnTo>
                  <a:lnTo>
                    <a:pt x="6" y="4"/>
                  </a:lnTo>
                  <a:lnTo>
                    <a:pt x="8"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51" name="Freeform 35"/>
            <p:cNvSpPr>
              <a:spLocks/>
            </p:cNvSpPr>
            <p:nvPr/>
          </p:nvSpPr>
          <p:spPr bwMode="auto">
            <a:xfrm>
              <a:off x="3786" y="772"/>
              <a:ext cx="170" cy="168"/>
            </a:xfrm>
            <a:custGeom>
              <a:avLst/>
              <a:gdLst/>
              <a:ahLst/>
              <a:cxnLst>
                <a:cxn ang="0">
                  <a:pos x="8" y="0"/>
                </a:cxn>
                <a:cxn ang="0">
                  <a:pos x="9" y="4"/>
                </a:cxn>
                <a:cxn ang="0">
                  <a:pos x="13" y="2"/>
                </a:cxn>
                <a:cxn ang="0">
                  <a:pos x="11" y="6"/>
                </a:cxn>
                <a:cxn ang="0">
                  <a:pos x="15" y="7"/>
                </a:cxn>
                <a:cxn ang="0">
                  <a:pos x="11" y="9"/>
                </a:cxn>
                <a:cxn ang="0">
                  <a:pos x="13" y="12"/>
                </a:cxn>
                <a:cxn ang="0">
                  <a:pos x="9" y="10"/>
                </a:cxn>
                <a:cxn ang="0">
                  <a:pos x="8" y="14"/>
                </a:cxn>
                <a:cxn ang="0">
                  <a:pos x="6" y="10"/>
                </a:cxn>
                <a:cxn ang="0">
                  <a:pos x="3" y="12"/>
                </a:cxn>
                <a:cxn ang="0">
                  <a:pos x="5" y="9"/>
                </a:cxn>
                <a:cxn ang="0">
                  <a:pos x="0" y="7"/>
                </a:cxn>
                <a:cxn ang="0">
                  <a:pos x="5" y="6"/>
                </a:cxn>
                <a:cxn ang="0">
                  <a:pos x="3" y="2"/>
                </a:cxn>
                <a:cxn ang="0">
                  <a:pos x="6" y="4"/>
                </a:cxn>
                <a:cxn ang="0">
                  <a:pos x="8" y="0"/>
                </a:cxn>
              </a:cxnLst>
              <a:rect l="0" t="0" r="r" b="b"/>
              <a:pathLst>
                <a:path w="15" h="14">
                  <a:moveTo>
                    <a:pt x="8" y="0"/>
                  </a:moveTo>
                  <a:lnTo>
                    <a:pt x="9" y="4"/>
                  </a:lnTo>
                  <a:lnTo>
                    <a:pt x="13" y="2"/>
                  </a:lnTo>
                  <a:lnTo>
                    <a:pt x="11" y="6"/>
                  </a:lnTo>
                  <a:lnTo>
                    <a:pt x="15" y="7"/>
                  </a:lnTo>
                  <a:lnTo>
                    <a:pt x="11" y="9"/>
                  </a:lnTo>
                  <a:lnTo>
                    <a:pt x="13" y="12"/>
                  </a:lnTo>
                  <a:lnTo>
                    <a:pt x="9" y="10"/>
                  </a:lnTo>
                  <a:lnTo>
                    <a:pt x="8" y="14"/>
                  </a:lnTo>
                  <a:lnTo>
                    <a:pt x="6" y="10"/>
                  </a:lnTo>
                  <a:lnTo>
                    <a:pt x="3" y="12"/>
                  </a:lnTo>
                  <a:lnTo>
                    <a:pt x="5" y="9"/>
                  </a:lnTo>
                  <a:lnTo>
                    <a:pt x="0" y="7"/>
                  </a:lnTo>
                  <a:lnTo>
                    <a:pt x="5" y="6"/>
                  </a:lnTo>
                  <a:lnTo>
                    <a:pt x="3" y="2"/>
                  </a:lnTo>
                  <a:lnTo>
                    <a:pt x="6" y="4"/>
                  </a:lnTo>
                  <a:lnTo>
                    <a:pt x="8"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52" name="Freeform 36"/>
            <p:cNvSpPr>
              <a:spLocks/>
            </p:cNvSpPr>
            <p:nvPr/>
          </p:nvSpPr>
          <p:spPr bwMode="auto">
            <a:xfrm>
              <a:off x="3831" y="820"/>
              <a:ext cx="159" cy="180"/>
            </a:xfrm>
            <a:custGeom>
              <a:avLst/>
              <a:gdLst/>
              <a:ahLst/>
              <a:cxnLst>
                <a:cxn ang="0">
                  <a:pos x="7" y="0"/>
                </a:cxn>
                <a:cxn ang="0">
                  <a:pos x="8" y="5"/>
                </a:cxn>
                <a:cxn ang="0">
                  <a:pos x="12" y="3"/>
                </a:cxn>
                <a:cxn ang="0">
                  <a:pos x="10" y="6"/>
                </a:cxn>
                <a:cxn ang="0">
                  <a:pos x="14" y="8"/>
                </a:cxn>
                <a:cxn ang="0">
                  <a:pos x="10" y="9"/>
                </a:cxn>
                <a:cxn ang="0">
                  <a:pos x="12" y="13"/>
                </a:cxn>
                <a:cxn ang="0">
                  <a:pos x="8" y="11"/>
                </a:cxn>
                <a:cxn ang="0">
                  <a:pos x="7" y="15"/>
                </a:cxn>
                <a:cxn ang="0">
                  <a:pos x="6" y="11"/>
                </a:cxn>
                <a:cxn ang="0">
                  <a:pos x="2" y="13"/>
                </a:cxn>
                <a:cxn ang="0">
                  <a:pos x="4" y="9"/>
                </a:cxn>
                <a:cxn ang="0">
                  <a:pos x="0" y="8"/>
                </a:cxn>
                <a:cxn ang="0">
                  <a:pos x="4" y="6"/>
                </a:cxn>
                <a:cxn ang="0">
                  <a:pos x="2" y="3"/>
                </a:cxn>
                <a:cxn ang="0">
                  <a:pos x="6" y="5"/>
                </a:cxn>
                <a:cxn ang="0">
                  <a:pos x="7" y="0"/>
                </a:cxn>
              </a:cxnLst>
              <a:rect l="0" t="0" r="r" b="b"/>
              <a:pathLst>
                <a:path w="14" h="15">
                  <a:moveTo>
                    <a:pt x="7" y="0"/>
                  </a:moveTo>
                  <a:lnTo>
                    <a:pt x="8" y="5"/>
                  </a:lnTo>
                  <a:lnTo>
                    <a:pt x="12" y="3"/>
                  </a:lnTo>
                  <a:lnTo>
                    <a:pt x="10" y="6"/>
                  </a:lnTo>
                  <a:lnTo>
                    <a:pt x="14" y="8"/>
                  </a:lnTo>
                  <a:lnTo>
                    <a:pt x="10" y="9"/>
                  </a:lnTo>
                  <a:lnTo>
                    <a:pt x="12" y="13"/>
                  </a:lnTo>
                  <a:lnTo>
                    <a:pt x="8" y="11"/>
                  </a:lnTo>
                  <a:lnTo>
                    <a:pt x="7" y="15"/>
                  </a:lnTo>
                  <a:lnTo>
                    <a:pt x="6" y="11"/>
                  </a:lnTo>
                  <a:lnTo>
                    <a:pt x="2" y="13"/>
                  </a:lnTo>
                  <a:lnTo>
                    <a:pt x="4" y="9"/>
                  </a:lnTo>
                  <a:lnTo>
                    <a:pt x="0" y="8"/>
                  </a:lnTo>
                  <a:lnTo>
                    <a:pt x="4" y="6"/>
                  </a:lnTo>
                  <a:lnTo>
                    <a:pt x="2" y="3"/>
                  </a:lnTo>
                  <a:lnTo>
                    <a:pt x="6" y="5"/>
                  </a:lnTo>
                  <a:lnTo>
                    <a:pt x="7"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53" name="Freeform 37"/>
            <p:cNvSpPr>
              <a:spLocks/>
            </p:cNvSpPr>
            <p:nvPr/>
          </p:nvSpPr>
          <p:spPr bwMode="auto">
            <a:xfrm>
              <a:off x="3831" y="820"/>
              <a:ext cx="159" cy="180"/>
            </a:xfrm>
            <a:custGeom>
              <a:avLst/>
              <a:gdLst/>
              <a:ahLst/>
              <a:cxnLst>
                <a:cxn ang="0">
                  <a:pos x="7" y="0"/>
                </a:cxn>
                <a:cxn ang="0">
                  <a:pos x="8" y="5"/>
                </a:cxn>
                <a:cxn ang="0">
                  <a:pos x="12" y="3"/>
                </a:cxn>
                <a:cxn ang="0">
                  <a:pos x="10" y="6"/>
                </a:cxn>
                <a:cxn ang="0">
                  <a:pos x="14" y="8"/>
                </a:cxn>
                <a:cxn ang="0">
                  <a:pos x="10" y="9"/>
                </a:cxn>
                <a:cxn ang="0">
                  <a:pos x="12" y="13"/>
                </a:cxn>
                <a:cxn ang="0">
                  <a:pos x="8" y="11"/>
                </a:cxn>
                <a:cxn ang="0">
                  <a:pos x="7" y="15"/>
                </a:cxn>
                <a:cxn ang="0">
                  <a:pos x="6" y="11"/>
                </a:cxn>
                <a:cxn ang="0">
                  <a:pos x="2" y="13"/>
                </a:cxn>
                <a:cxn ang="0">
                  <a:pos x="4" y="9"/>
                </a:cxn>
                <a:cxn ang="0">
                  <a:pos x="0" y="8"/>
                </a:cxn>
                <a:cxn ang="0">
                  <a:pos x="4" y="6"/>
                </a:cxn>
                <a:cxn ang="0">
                  <a:pos x="2" y="3"/>
                </a:cxn>
                <a:cxn ang="0">
                  <a:pos x="6" y="5"/>
                </a:cxn>
                <a:cxn ang="0">
                  <a:pos x="7" y="0"/>
                </a:cxn>
              </a:cxnLst>
              <a:rect l="0" t="0" r="r" b="b"/>
              <a:pathLst>
                <a:path w="14" h="15">
                  <a:moveTo>
                    <a:pt x="7" y="0"/>
                  </a:moveTo>
                  <a:lnTo>
                    <a:pt x="8" y="5"/>
                  </a:lnTo>
                  <a:lnTo>
                    <a:pt x="12" y="3"/>
                  </a:lnTo>
                  <a:lnTo>
                    <a:pt x="10" y="6"/>
                  </a:lnTo>
                  <a:lnTo>
                    <a:pt x="14" y="8"/>
                  </a:lnTo>
                  <a:lnTo>
                    <a:pt x="10" y="9"/>
                  </a:lnTo>
                  <a:lnTo>
                    <a:pt x="12" y="13"/>
                  </a:lnTo>
                  <a:lnTo>
                    <a:pt x="8" y="11"/>
                  </a:lnTo>
                  <a:lnTo>
                    <a:pt x="7" y="15"/>
                  </a:lnTo>
                  <a:lnTo>
                    <a:pt x="6" y="11"/>
                  </a:lnTo>
                  <a:lnTo>
                    <a:pt x="2" y="13"/>
                  </a:lnTo>
                  <a:lnTo>
                    <a:pt x="4" y="9"/>
                  </a:lnTo>
                  <a:lnTo>
                    <a:pt x="0" y="8"/>
                  </a:lnTo>
                  <a:lnTo>
                    <a:pt x="4" y="6"/>
                  </a:lnTo>
                  <a:lnTo>
                    <a:pt x="2" y="3"/>
                  </a:lnTo>
                  <a:lnTo>
                    <a:pt x="6" y="5"/>
                  </a:lnTo>
                  <a:lnTo>
                    <a:pt x="7"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54" name="Freeform 38"/>
            <p:cNvSpPr>
              <a:spLocks/>
            </p:cNvSpPr>
            <p:nvPr/>
          </p:nvSpPr>
          <p:spPr bwMode="auto">
            <a:xfrm>
              <a:off x="3627" y="940"/>
              <a:ext cx="159" cy="168"/>
            </a:xfrm>
            <a:custGeom>
              <a:avLst/>
              <a:gdLst/>
              <a:ahLst/>
              <a:cxnLst>
                <a:cxn ang="0">
                  <a:pos x="7" y="0"/>
                </a:cxn>
                <a:cxn ang="0">
                  <a:pos x="8" y="4"/>
                </a:cxn>
                <a:cxn ang="0">
                  <a:pos x="12" y="2"/>
                </a:cxn>
                <a:cxn ang="0">
                  <a:pos x="10" y="5"/>
                </a:cxn>
                <a:cxn ang="0">
                  <a:pos x="14" y="7"/>
                </a:cxn>
                <a:cxn ang="0">
                  <a:pos x="10" y="8"/>
                </a:cxn>
                <a:cxn ang="0">
                  <a:pos x="12" y="12"/>
                </a:cxn>
                <a:cxn ang="0">
                  <a:pos x="8" y="10"/>
                </a:cxn>
                <a:cxn ang="0">
                  <a:pos x="7" y="14"/>
                </a:cxn>
                <a:cxn ang="0">
                  <a:pos x="5" y="10"/>
                </a:cxn>
                <a:cxn ang="0">
                  <a:pos x="2" y="12"/>
                </a:cxn>
                <a:cxn ang="0">
                  <a:pos x="4" y="8"/>
                </a:cxn>
                <a:cxn ang="0">
                  <a:pos x="0" y="7"/>
                </a:cxn>
                <a:cxn ang="0">
                  <a:pos x="4" y="5"/>
                </a:cxn>
                <a:cxn ang="0">
                  <a:pos x="2" y="2"/>
                </a:cxn>
                <a:cxn ang="0">
                  <a:pos x="5" y="4"/>
                </a:cxn>
                <a:cxn ang="0">
                  <a:pos x="7" y="0"/>
                </a:cxn>
              </a:cxnLst>
              <a:rect l="0" t="0" r="r" b="b"/>
              <a:pathLst>
                <a:path w="14" h="14">
                  <a:moveTo>
                    <a:pt x="7" y="0"/>
                  </a:moveTo>
                  <a:lnTo>
                    <a:pt x="8" y="4"/>
                  </a:lnTo>
                  <a:lnTo>
                    <a:pt x="12" y="2"/>
                  </a:lnTo>
                  <a:lnTo>
                    <a:pt x="10" y="5"/>
                  </a:lnTo>
                  <a:lnTo>
                    <a:pt x="14" y="7"/>
                  </a:lnTo>
                  <a:lnTo>
                    <a:pt x="10" y="8"/>
                  </a:lnTo>
                  <a:lnTo>
                    <a:pt x="12" y="12"/>
                  </a:lnTo>
                  <a:lnTo>
                    <a:pt x="8" y="10"/>
                  </a:lnTo>
                  <a:lnTo>
                    <a:pt x="7" y="14"/>
                  </a:lnTo>
                  <a:lnTo>
                    <a:pt x="5" y="10"/>
                  </a:lnTo>
                  <a:lnTo>
                    <a:pt x="2" y="12"/>
                  </a:lnTo>
                  <a:lnTo>
                    <a:pt x="4" y="8"/>
                  </a:lnTo>
                  <a:lnTo>
                    <a:pt x="0" y="7"/>
                  </a:lnTo>
                  <a:lnTo>
                    <a:pt x="4" y="5"/>
                  </a:lnTo>
                  <a:lnTo>
                    <a:pt x="2" y="2"/>
                  </a:lnTo>
                  <a:lnTo>
                    <a:pt x="5" y="4"/>
                  </a:lnTo>
                  <a:lnTo>
                    <a:pt x="7"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35655" name="Freeform 39"/>
            <p:cNvSpPr>
              <a:spLocks/>
            </p:cNvSpPr>
            <p:nvPr/>
          </p:nvSpPr>
          <p:spPr bwMode="auto">
            <a:xfrm>
              <a:off x="3627" y="940"/>
              <a:ext cx="159" cy="168"/>
            </a:xfrm>
            <a:custGeom>
              <a:avLst/>
              <a:gdLst/>
              <a:ahLst/>
              <a:cxnLst>
                <a:cxn ang="0">
                  <a:pos x="7" y="0"/>
                </a:cxn>
                <a:cxn ang="0">
                  <a:pos x="8" y="4"/>
                </a:cxn>
                <a:cxn ang="0">
                  <a:pos x="12" y="2"/>
                </a:cxn>
                <a:cxn ang="0">
                  <a:pos x="10" y="5"/>
                </a:cxn>
                <a:cxn ang="0">
                  <a:pos x="14" y="7"/>
                </a:cxn>
                <a:cxn ang="0">
                  <a:pos x="10" y="8"/>
                </a:cxn>
                <a:cxn ang="0">
                  <a:pos x="12" y="12"/>
                </a:cxn>
                <a:cxn ang="0">
                  <a:pos x="8" y="10"/>
                </a:cxn>
                <a:cxn ang="0">
                  <a:pos x="7" y="14"/>
                </a:cxn>
                <a:cxn ang="0">
                  <a:pos x="5" y="10"/>
                </a:cxn>
                <a:cxn ang="0">
                  <a:pos x="2" y="12"/>
                </a:cxn>
                <a:cxn ang="0">
                  <a:pos x="4" y="8"/>
                </a:cxn>
                <a:cxn ang="0">
                  <a:pos x="0" y="7"/>
                </a:cxn>
                <a:cxn ang="0">
                  <a:pos x="4" y="5"/>
                </a:cxn>
                <a:cxn ang="0">
                  <a:pos x="2" y="2"/>
                </a:cxn>
                <a:cxn ang="0">
                  <a:pos x="5" y="4"/>
                </a:cxn>
                <a:cxn ang="0">
                  <a:pos x="7" y="0"/>
                </a:cxn>
              </a:cxnLst>
              <a:rect l="0" t="0" r="r" b="b"/>
              <a:pathLst>
                <a:path w="14" h="14">
                  <a:moveTo>
                    <a:pt x="7" y="0"/>
                  </a:moveTo>
                  <a:lnTo>
                    <a:pt x="8" y="4"/>
                  </a:lnTo>
                  <a:lnTo>
                    <a:pt x="12" y="2"/>
                  </a:lnTo>
                  <a:lnTo>
                    <a:pt x="10" y="5"/>
                  </a:lnTo>
                  <a:lnTo>
                    <a:pt x="14" y="7"/>
                  </a:lnTo>
                  <a:lnTo>
                    <a:pt x="10" y="8"/>
                  </a:lnTo>
                  <a:lnTo>
                    <a:pt x="12" y="12"/>
                  </a:lnTo>
                  <a:lnTo>
                    <a:pt x="8" y="10"/>
                  </a:lnTo>
                  <a:lnTo>
                    <a:pt x="7" y="14"/>
                  </a:lnTo>
                  <a:lnTo>
                    <a:pt x="5" y="10"/>
                  </a:lnTo>
                  <a:lnTo>
                    <a:pt x="2" y="12"/>
                  </a:lnTo>
                  <a:lnTo>
                    <a:pt x="4" y="8"/>
                  </a:lnTo>
                  <a:lnTo>
                    <a:pt x="0" y="7"/>
                  </a:lnTo>
                  <a:lnTo>
                    <a:pt x="4" y="5"/>
                  </a:lnTo>
                  <a:lnTo>
                    <a:pt x="2" y="2"/>
                  </a:lnTo>
                  <a:lnTo>
                    <a:pt x="5" y="4"/>
                  </a:lnTo>
                  <a:lnTo>
                    <a:pt x="7"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35204" name="Text Box 40"/>
            <p:cNvSpPr txBox="1">
              <a:spLocks noChangeArrowheads="1"/>
            </p:cNvSpPr>
            <p:nvPr/>
          </p:nvSpPr>
          <p:spPr bwMode="auto">
            <a:xfrm>
              <a:off x="3498" y="573"/>
              <a:ext cx="851" cy="192"/>
            </a:xfrm>
            <a:prstGeom prst="rect">
              <a:avLst/>
            </a:prstGeom>
            <a:noFill/>
            <a:ln w="9525" algn="ctr">
              <a:noFill/>
              <a:miter lim="800000"/>
              <a:headEnd/>
              <a:tailEnd/>
            </a:ln>
            <a:scene3d>
              <a:camera prst="orthographicFront"/>
              <a:lightRig rig="threePt" dir="t"/>
            </a:scene3d>
            <a:sp3d>
              <a:bevelT/>
            </a:sp3d>
          </p:spPr>
          <p:txBody>
            <a:bodyPr>
              <a:spAutoFit/>
            </a:bodyPr>
            <a:lstStyle/>
            <a:p>
              <a:pPr>
                <a:spcBef>
                  <a:spcPct val="50000"/>
                </a:spcBef>
              </a:pPr>
              <a:r>
                <a:rPr lang="en-GB" sz="1400" b="1" noProof="0" dirty="0">
                  <a:solidFill>
                    <a:schemeClr val="tx1"/>
                  </a:solidFill>
                  <a:effectLst/>
                  <a:latin typeface="Calibri" pitchFamily="34" charset="0"/>
                </a:rPr>
                <a:t>Upper Crust</a:t>
              </a:r>
            </a:p>
          </p:txBody>
        </p:sp>
        <p:sp>
          <p:nvSpPr>
            <p:cNvPr id="135205" name="Text Box 41"/>
            <p:cNvSpPr txBox="1">
              <a:spLocks noChangeArrowheads="1"/>
            </p:cNvSpPr>
            <p:nvPr/>
          </p:nvSpPr>
          <p:spPr bwMode="auto">
            <a:xfrm>
              <a:off x="4482" y="108"/>
              <a:ext cx="1278" cy="697"/>
            </a:xfrm>
            <a:prstGeom prst="rect">
              <a:avLst/>
            </a:prstGeom>
            <a:noFill/>
            <a:ln w="9525" algn="ctr">
              <a:noFill/>
              <a:miter lim="800000"/>
              <a:headEnd/>
              <a:tailEnd/>
            </a:ln>
            <a:scene3d>
              <a:camera prst="orthographicFront"/>
              <a:lightRig rig="threePt" dir="t"/>
            </a:scene3d>
            <a:sp3d>
              <a:bevelT/>
            </a:sp3d>
          </p:spPr>
          <p:txBody>
            <a:bodyPr>
              <a:spAutoFit/>
            </a:bodyPr>
            <a:lstStyle/>
            <a:p>
              <a:pPr algn="l">
                <a:lnSpc>
                  <a:spcPct val="50000"/>
                </a:lnSpc>
                <a:spcBef>
                  <a:spcPct val="50000"/>
                </a:spcBef>
              </a:pPr>
              <a:r>
                <a:rPr lang="it-IT" sz="1000" b="1" dirty="0" err="1">
                  <a:solidFill>
                    <a:schemeClr val="tx1"/>
                  </a:solidFill>
                  <a:effectLst/>
                  <a:latin typeface="Calibri" pitchFamily="34" charset="0"/>
                </a:rPr>
                <a:t>Zartman</a:t>
              </a:r>
              <a:r>
                <a:rPr lang="it-IT" sz="1000" b="1" dirty="0">
                  <a:solidFill>
                    <a:schemeClr val="tx1"/>
                  </a:solidFill>
                  <a:effectLst/>
                  <a:latin typeface="Calibri" pitchFamily="34" charset="0"/>
                </a:rPr>
                <a:t> &amp; </a:t>
              </a:r>
              <a:r>
                <a:rPr lang="it-IT" sz="1000" b="1" dirty="0" err="1">
                  <a:solidFill>
                    <a:schemeClr val="tx1"/>
                  </a:solidFill>
                  <a:effectLst/>
                  <a:latin typeface="Calibri" pitchFamily="34" charset="0"/>
                </a:rPr>
                <a:t>Haines</a:t>
              </a:r>
              <a:r>
                <a:rPr lang="it-IT" sz="1000" b="1" dirty="0">
                  <a:solidFill>
                    <a:schemeClr val="tx1"/>
                  </a:solidFill>
                  <a:effectLst/>
                  <a:latin typeface="Calibri" pitchFamily="34" charset="0"/>
                </a:rPr>
                <a:t> (1988)</a:t>
              </a:r>
            </a:p>
            <a:p>
              <a:pPr algn="l">
                <a:lnSpc>
                  <a:spcPct val="50000"/>
                </a:lnSpc>
                <a:spcBef>
                  <a:spcPct val="50000"/>
                </a:spcBef>
              </a:pPr>
              <a:r>
                <a:rPr lang="it-IT" sz="1000" b="1" dirty="0" err="1">
                  <a:solidFill>
                    <a:schemeClr val="tx1"/>
                  </a:solidFill>
                  <a:effectLst/>
                  <a:latin typeface="Calibri" pitchFamily="34" charset="0"/>
                </a:rPr>
                <a:t>Asmerom</a:t>
              </a:r>
              <a:r>
                <a:rPr lang="it-IT" sz="1000" b="1" dirty="0">
                  <a:solidFill>
                    <a:schemeClr val="tx1"/>
                  </a:solidFill>
                  <a:effectLst/>
                  <a:latin typeface="Calibri" pitchFamily="34" charset="0"/>
                </a:rPr>
                <a:t> &amp; </a:t>
              </a:r>
              <a:r>
                <a:rPr lang="it-IT" sz="1000" b="1" dirty="0" err="1">
                  <a:solidFill>
                    <a:schemeClr val="tx1"/>
                  </a:solidFill>
                  <a:effectLst/>
                  <a:latin typeface="Calibri" pitchFamily="34" charset="0"/>
                </a:rPr>
                <a:t>Jacobsen</a:t>
              </a:r>
              <a:r>
                <a:rPr lang="it-IT" sz="1000" b="1" dirty="0">
                  <a:solidFill>
                    <a:schemeClr val="tx1"/>
                  </a:solidFill>
                  <a:effectLst/>
                  <a:latin typeface="Calibri" pitchFamily="34" charset="0"/>
                </a:rPr>
                <a:t> (1993)</a:t>
              </a:r>
            </a:p>
            <a:p>
              <a:pPr algn="l">
                <a:lnSpc>
                  <a:spcPct val="50000"/>
                </a:lnSpc>
                <a:spcBef>
                  <a:spcPct val="50000"/>
                </a:spcBef>
              </a:pPr>
              <a:r>
                <a:rPr lang="it-IT" sz="1000" b="1" dirty="0" err="1">
                  <a:solidFill>
                    <a:schemeClr val="tx1"/>
                  </a:solidFill>
                  <a:effectLst/>
                  <a:latin typeface="Calibri" pitchFamily="34" charset="0"/>
                </a:rPr>
                <a:t>Kramers</a:t>
              </a:r>
              <a:r>
                <a:rPr lang="it-IT" sz="1000" b="1" dirty="0">
                  <a:solidFill>
                    <a:schemeClr val="tx1"/>
                  </a:solidFill>
                  <a:effectLst/>
                  <a:latin typeface="Calibri" pitchFamily="34" charset="0"/>
                </a:rPr>
                <a:t> &amp; </a:t>
              </a:r>
              <a:r>
                <a:rPr lang="it-IT" sz="1000" b="1" dirty="0" err="1">
                  <a:solidFill>
                    <a:schemeClr val="tx1"/>
                  </a:solidFill>
                  <a:effectLst/>
                  <a:latin typeface="Calibri" pitchFamily="34" charset="0"/>
                </a:rPr>
                <a:t>Tolstikhin</a:t>
              </a:r>
              <a:r>
                <a:rPr lang="it-IT" sz="1000" b="1" dirty="0">
                  <a:solidFill>
                    <a:schemeClr val="tx1"/>
                  </a:solidFill>
                  <a:effectLst/>
                  <a:latin typeface="Calibri" pitchFamily="34" charset="0"/>
                </a:rPr>
                <a:t> (1997)</a:t>
              </a:r>
            </a:p>
            <a:p>
              <a:pPr algn="l">
                <a:lnSpc>
                  <a:spcPct val="50000"/>
                </a:lnSpc>
                <a:spcBef>
                  <a:spcPct val="50000"/>
                </a:spcBef>
              </a:pPr>
              <a:r>
                <a:rPr lang="it-IT" sz="1000" b="1" dirty="0" err="1">
                  <a:solidFill>
                    <a:schemeClr val="tx1"/>
                  </a:solidFill>
                  <a:effectLst/>
                  <a:latin typeface="Calibri" pitchFamily="34" charset="0"/>
                </a:rPr>
                <a:t>Hemming</a:t>
              </a:r>
              <a:r>
                <a:rPr lang="it-IT" sz="1000" b="1" dirty="0">
                  <a:solidFill>
                    <a:schemeClr val="tx1"/>
                  </a:solidFill>
                  <a:effectLst/>
                  <a:latin typeface="Calibri" pitchFamily="34" charset="0"/>
                </a:rPr>
                <a:t> &amp; </a:t>
              </a:r>
              <a:r>
                <a:rPr lang="it-IT" sz="1000" b="1" dirty="0" err="1">
                  <a:solidFill>
                    <a:schemeClr val="tx1"/>
                  </a:solidFill>
                  <a:effectLst/>
                  <a:latin typeface="Calibri" pitchFamily="34" charset="0"/>
                </a:rPr>
                <a:t>McLennan</a:t>
              </a:r>
              <a:r>
                <a:rPr lang="it-IT" sz="1000" b="1" dirty="0">
                  <a:solidFill>
                    <a:schemeClr val="tx1"/>
                  </a:solidFill>
                  <a:effectLst/>
                  <a:latin typeface="Calibri" pitchFamily="34" charset="0"/>
                </a:rPr>
                <a:t> (2001)</a:t>
              </a:r>
            </a:p>
            <a:p>
              <a:pPr algn="l">
                <a:lnSpc>
                  <a:spcPct val="50000"/>
                </a:lnSpc>
                <a:spcBef>
                  <a:spcPct val="50000"/>
                </a:spcBef>
              </a:pPr>
              <a:r>
                <a:rPr lang="it-IT" sz="1000" b="1" dirty="0" err="1">
                  <a:solidFill>
                    <a:schemeClr val="tx1"/>
                  </a:solidFill>
                  <a:effectLst/>
                  <a:latin typeface="Calibri" pitchFamily="34" charset="0"/>
                </a:rPr>
                <a:t>Millot</a:t>
              </a:r>
              <a:r>
                <a:rPr lang="it-IT" sz="1000" b="1" dirty="0">
                  <a:solidFill>
                    <a:schemeClr val="tx1"/>
                  </a:solidFill>
                  <a:effectLst/>
                  <a:latin typeface="Calibri" pitchFamily="34" charset="0"/>
                </a:rPr>
                <a:t> et al. (2004)</a:t>
              </a:r>
            </a:p>
            <a:p>
              <a:pPr algn="l">
                <a:lnSpc>
                  <a:spcPct val="50000"/>
                </a:lnSpc>
                <a:spcBef>
                  <a:spcPct val="50000"/>
                </a:spcBef>
              </a:pPr>
              <a:r>
                <a:rPr lang="it-IT" sz="1000" b="1" dirty="0" err="1">
                  <a:solidFill>
                    <a:schemeClr val="tx1"/>
                  </a:solidFill>
                  <a:effectLst/>
                  <a:latin typeface="Calibri" pitchFamily="34" charset="0"/>
                </a:rPr>
                <a:t>Garçon</a:t>
              </a:r>
              <a:r>
                <a:rPr lang="it-IT" sz="1000" b="1" dirty="0">
                  <a:solidFill>
                    <a:schemeClr val="tx1"/>
                  </a:solidFill>
                  <a:effectLst/>
                  <a:latin typeface="Calibri" pitchFamily="34" charset="0"/>
                </a:rPr>
                <a:t> et al. (2013)</a:t>
              </a:r>
            </a:p>
            <a:p>
              <a:pPr algn="l">
                <a:lnSpc>
                  <a:spcPct val="50000"/>
                </a:lnSpc>
                <a:spcBef>
                  <a:spcPct val="50000"/>
                </a:spcBef>
              </a:pPr>
              <a:r>
                <a:rPr lang="it-IT" sz="1000" b="1" dirty="0" err="1">
                  <a:solidFill>
                    <a:schemeClr val="tx1"/>
                  </a:solidFill>
                  <a:effectLst/>
                  <a:latin typeface="Calibri" pitchFamily="34" charset="0"/>
                </a:rPr>
                <a:t>Desem</a:t>
              </a:r>
              <a:r>
                <a:rPr lang="it-IT" sz="1000" b="1" dirty="0">
                  <a:solidFill>
                    <a:schemeClr val="tx1"/>
                  </a:solidFill>
                  <a:effectLst/>
                  <a:latin typeface="Calibri" pitchFamily="34" charset="0"/>
                </a:rPr>
                <a:t> et al. (2025)</a:t>
              </a:r>
            </a:p>
          </p:txBody>
        </p:sp>
        <p:sp>
          <p:nvSpPr>
            <p:cNvPr id="6" name="Freeform 38">
              <a:extLst>
                <a:ext uri="{FF2B5EF4-FFF2-40B4-BE49-F238E27FC236}">
                  <a16:creationId xmlns:a16="http://schemas.microsoft.com/office/drawing/2014/main" id="{AF15F963-C5CF-7772-F277-DA7B5C96D866}"/>
                </a:ext>
              </a:extLst>
            </p:cNvPr>
            <p:cNvSpPr>
              <a:spLocks/>
            </p:cNvSpPr>
            <p:nvPr/>
          </p:nvSpPr>
          <p:spPr bwMode="auto">
            <a:xfrm>
              <a:off x="3480" y="1060"/>
              <a:ext cx="159" cy="168"/>
            </a:xfrm>
            <a:custGeom>
              <a:avLst/>
              <a:gdLst/>
              <a:ahLst/>
              <a:cxnLst>
                <a:cxn ang="0">
                  <a:pos x="7" y="0"/>
                </a:cxn>
                <a:cxn ang="0">
                  <a:pos x="8" y="4"/>
                </a:cxn>
                <a:cxn ang="0">
                  <a:pos x="12" y="2"/>
                </a:cxn>
                <a:cxn ang="0">
                  <a:pos x="10" y="5"/>
                </a:cxn>
                <a:cxn ang="0">
                  <a:pos x="14" y="7"/>
                </a:cxn>
                <a:cxn ang="0">
                  <a:pos x="10" y="8"/>
                </a:cxn>
                <a:cxn ang="0">
                  <a:pos x="12" y="12"/>
                </a:cxn>
                <a:cxn ang="0">
                  <a:pos x="8" y="10"/>
                </a:cxn>
                <a:cxn ang="0">
                  <a:pos x="7" y="14"/>
                </a:cxn>
                <a:cxn ang="0">
                  <a:pos x="5" y="10"/>
                </a:cxn>
                <a:cxn ang="0">
                  <a:pos x="2" y="12"/>
                </a:cxn>
                <a:cxn ang="0">
                  <a:pos x="4" y="8"/>
                </a:cxn>
                <a:cxn ang="0">
                  <a:pos x="0" y="7"/>
                </a:cxn>
                <a:cxn ang="0">
                  <a:pos x="4" y="5"/>
                </a:cxn>
                <a:cxn ang="0">
                  <a:pos x="2" y="2"/>
                </a:cxn>
                <a:cxn ang="0">
                  <a:pos x="5" y="4"/>
                </a:cxn>
                <a:cxn ang="0">
                  <a:pos x="7" y="0"/>
                </a:cxn>
              </a:cxnLst>
              <a:rect l="0" t="0" r="r" b="b"/>
              <a:pathLst>
                <a:path w="14" h="14">
                  <a:moveTo>
                    <a:pt x="7" y="0"/>
                  </a:moveTo>
                  <a:lnTo>
                    <a:pt x="8" y="4"/>
                  </a:lnTo>
                  <a:lnTo>
                    <a:pt x="12" y="2"/>
                  </a:lnTo>
                  <a:lnTo>
                    <a:pt x="10" y="5"/>
                  </a:lnTo>
                  <a:lnTo>
                    <a:pt x="14" y="7"/>
                  </a:lnTo>
                  <a:lnTo>
                    <a:pt x="10" y="8"/>
                  </a:lnTo>
                  <a:lnTo>
                    <a:pt x="12" y="12"/>
                  </a:lnTo>
                  <a:lnTo>
                    <a:pt x="8" y="10"/>
                  </a:lnTo>
                  <a:lnTo>
                    <a:pt x="7" y="14"/>
                  </a:lnTo>
                  <a:lnTo>
                    <a:pt x="5" y="10"/>
                  </a:lnTo>
                  <a:lnTo>
                    <a:pt x="2" y="12"/>
                  </a:lnTo>
                  <a:lnTo>
                    <a:pt x="4" y="8"/>
                  </a:lnTo>
                  <a:lnTo>
                    <a:pt x="0" y="7"/>
                  </a:lnTo>
                  <a:lnTo>
                    <a:pt x="4" y="5"/>
                  </a:lnTo>
                  <a:lnTo>
                    <a:pt x="2" y="2"/>
                  </a:lnTo>
                  <a:lnTo>
                    <a:pt x="5" y="4"/>
                  </a:lnTo>
                  <a:lnTo>
                    <a:pt x="7"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7" name="Freeform 39">
              <a:extLst>
                <a:ext uri="{FF2B5EF4-FFF2-40B4-BE49-F238E27FC236}">
                  <a16:creationId xmlns:a16="http://schemas.microsoft.com/office/drawing/2014/main" id="{E1ED342C-8F89-E9FB-820F-986A25257CA6}"/>
                </a:ext>
              </a:extLst>
            </p:cNvPr>
            <p:cNvSpPr>
              <a:spLocks/>
            </p:cNvSpPr>
            <p:nvPr/>
          </p:nvSpPr>
          <p:spPr bwMode="auto">
            <a:xfrm>
              <a:off x="3480" y="1060"/>
              <a:ext cx="159" cy="168"/>
            </a:xfrm>
            <a:custGeom>
              <a:avLst/>
              <a:gdLst/>
              <a:ahLst/>
              <a:cxnLst>
                <a:cxn ang="0">
                  <a:pos x="7" y="0"/>
                </a:cxn>
                <a:cxn ang="0">
                  <a:pos x="8" y="4"/>
                </a:cxn>
                <a:cxn ang="0">
                  <a:pos x="12" y="2"/>
                </a:cxn>
                <a:cxn ang="0">
                  <a:pos x="10" y="5"/>
                </a:cxn>
                <a:cxn ang="0">
                  <a:pos x="14" y="7"/>
                </a:cxn>
                <a:cxn ang="0">
                  <a:pos x="10" y="8"/>
                </a:cxn>
                <a:cxn ang="0">
                  <a:pos x="12" y="12"/>
                </a:cxn>
                <a:cxn ang="0">
                  <a:pos x="8" y="10"/>
                </a:cxn>
                <a:cxn ang="0">
                  <a:pos x="7" y="14"/>
                </a:cxn>
                <a:cxn ang="0">
                  <a:pos x="5" y="10"/>
                </a:cxn>
                <a:cxn ang="0">
                  <a:pos x="2" y="12"/>
                </a:cxn>
                <a:cxn ang="0">
                  <a:pos x="4" y="8"/>
                </a:cxn>
                <a:cxn ang="0">
                  <a:pos x="0" y="7"/>
                </a:cxn>
                <a:cxn ang="0">
                  <a:pos x="4" y="5"/>
                </a:cxn>
                <a:cxn ang="0">
                  <a:pos x="2" y="2"/>
                </a:cxn>
                <a:cxn ang="0">
                  <a:pos x="5" y="4"/>
                </a:cxn>
                <a:cxn ang="0">
                  <a:pos x="7" y="0"/>
                </a:cxn>
              </a:cxnLst>
              <a:rect l="0" t="0" r="r" b="b"/>
              <a:pathLst>
                <a:path w="14" h="14">
                  <a:moveTo>
                    <a:pt x="7" y="0"/>
                  </a:moveTo>
                  <a:lnTo>
                    <a:pt x="8" y="4"/>
                  </a:lnTo>
                  <a:lnTo>
                    <a:pt x="12" y="2"/>
                  </a:lnTo>
                  <a:lnTo>
                    <a:pt x="10" y="5"/>
                  </a:lnTo>
                  <a:lnTo>
                    <a:pt x="14" y="7"/>
                  </a:lnTo>
                  <a:lnTo>
                    <a:pt x="10" y="8"/>
                  </a:lnTo>
                  <a:lnTo>
                    <a:pt x="12" y="12"/>
                  </a:lnTo>
                  <a:lnTo>
                    <a:pt x="8" y="10"/>
                  </a:lnTo>
                  <a:lnTo>
                    <a:pt x="7" y="14"/>
                  </a:lnTo>
                  <a:lnTo>
                    <a:pt x="5" y="10"/>
                  </a:lnTo>
                  <a:lnTo>
                    <a:pt x="2" y="12"/>
                  </a:lnTo>
                  <a:lnTo>
                    <a:pt x="4" y="8"/>
                  </a:lnTo>
                  <a:lnTo>
                    <a:pt x="0" y="7"/>
                  </a:lnTo>
                  <a:lnTo>
                    <a:pt x="4" y="5"/>
                  </a:lnTo>
                  <a:lnTo>
                    <a:pt x="2" y="2"/>
                  </a:lnTo>
                  <a:lnTo>
                    <a:pt x="5" y="4"/>
                  </a:lnTo>
                  <a:lnTo>
                    <a:pt x="7"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2" name="Freeform 38">
              <a:extLst>
                <a:ext uri="{FF2B5EF4-FFF2-40B4-BE49-F238E27FC236}">
                  <a16:creationId xmlns:a16="http://schemas.microsoft.com/office/drawing/2014/main" id="{8A640193-3223-9EFA-65FA-57E39B7DFE8B}"/>
                </a:ext>
              </a:extLst>
            </p:cNvPr>
            <p:cNvSpPr>
              <a:spLocks/>
            </p:cNvSpPr>
            <p:nvPr/>
          </p:nvSpPr>
          <p:spPr bwMode="auto">
            <a:xfrm>
              <a:off x="3572" y="970"/>
              <a:ext cx="159" cy="168"/>
            </a:xfrm>
            <a:custGeom>
              <a:avLst/>
              <a:gdLst/>
              <a:ahLst/>
              <a:cxnLst>
                <a:cxn ang="0">
                  <a:pos x="7" y="0"/>
                </a:cxn>
                <a:cxn ang="0">
                  <a:pos x="8" y="4"/>
                </a:cxn>
                <a:cxn ang="0">
                  <a:pos x="12" y="2"/>
                </a:cxn>
                <a:cxn ang="0">
                  <a:pos x="10" y="5"/>
                </a:cxn>
                <a:cxn ang="0">
                  <a:pos x="14" y="7"/>
                </a:cxn>
                <a:cxn ang="0">
                  <a:pos x="10" y="8"/>
                </a:cxn>
                <a:cxn ang="0">
                  <a:pos x="12" y="12"/>
                </a:cxn>
                <a:cxn ang="0">
                  <a:pos x="8" y="10"/>
                </a:cxn>
                <a:cxn ang="0">
                  <a:pos x="7" y="14"/>
                </a:cxn>
                <a:cxn ang="0">
                  <a:pos x="5" y="10"/>
                </a:cxn>
                <a:cxn ang="0">
                  <a:pos x="2" y="12"/>
                </a:cxn>
                <a:cxn ang="0">
                  <a:pos x="4" y="8"/>
                </a:cxn>
                <a:cxn ang="0">
                  <a:pos x="0" y="7"/>
                </a:cxn>
                <a:cxn ang="0">
                  <a:pos x="4" y="5"/>
                </a:cxn>
                <a:cxn ang="0">
                  <a:pos x="2" y="2"/>
                </a:cxn>
                <a:cxn ang="0">
                  <a:pos x="5" y="4"/>
                </a:cxn>
                <a:cxn ang="0">
                  <a:pos x="7" y="0"/>
                </a:cxn>
              </a:cxnLst>
              <a:rect l="0" t="0" r="r" b="b"/>
              <a:pathLst>
                <a:path w="14" h="14">
                  <a:moveTo>
                    <a:pt x="7" y="0"/>
                  </a:moveTo>
                  <a:lnTo>
                    <a:pt x="8" y="4"/>
                  </a:lnTo>
                  <a:lnTo>
                    <a:pt x="12" y="2"/>
                  </a:lnTo>
                  <a:lnTo>
                    <a:pt x="10" y="5"/>
                  </a:lnTo>
                  <a:lnTo>
                    <a:pt x="14" y="7"/>
                  </a:lnTo>
                  <a:lnTo>
                    <a:pt x="10" y="8"/>
                  </a:lnTo>
                  <a:lnTo>
                    <a:pt x="12" y="12"/>
                  </a:lnTo>
                  <a:lnTo>
                    <a:pt x="8" y="10"/>
                  </a:lnTo>
                  <a:lnTo>
                    <a:pt x="7" y="14"/>
                  </a:lnTo>
                  <a:lnTo>
                    <a:pt x="5" y="10"/>
                  </a:lnTo>
                  <a:lnTo>
                    <a:pt x="2" y="12"/>
                  </a:lnTo>
                  <a:lnTo>
                    <a:pt x="4" y="8"/>
                  </a:lnTo>
                  <a:lnTo>
                    <a:pt x="0" y="7"/>
                  </a:lnTo>
                  <a:lnTo>
                    <a:pt x="4" y="5"/>
                  </a:lnTo>
                  <a:lnTo>
                    <a:pt x="2" y="2"/>
                  </a:lnTo>
                  <a:lnTo>
                    <a:pt x="5" y="4"/>
                  </a:lnTo>
                  <a:lnTo>
                    <a:pt x="7" y="0"/>
                  </a:lnTo>
                  <a:close/>
                </a:path>
              </a:pathLst>
            </a:custGeom>
            <a:solidFill>
              <a:srgbClr val="FDFA00"/>
            </a:solidFill>
            <a:ln w="9525">
              <a:noFill/>
              <a:round/>
              <a:headEnd/>
              <a:tailEnd/>
            </a:ln>
            <a:scene3d>
              <a:camera prst="orthographicFront"/>
              <a:lightRig rig="threePt" dir="t"/>
            </a:scene3d>
            <a:sp3d>
              <a:bevelT/>
            </a:sp3d>
          </p:spPr>
          <p:txBody>
            <a:bodyPr/>
            <a:lstStyle/>
            <a:p>
              <a:pPr>
                <a:defRPr/>
              </a:pPr>
              <a:endParaRPr lang="it-IT">
                <a:latin typeface="Calibri" pitchFamily="34" charset="0"/>
              </a:endParaRPr>
            </a:p>
          </p:txBody>
        </p:sp>
        <p:sp>
          <p:nvSpPr>
            <p:cNvPr id="11" name="Freeform 39">
              <a:extLst>
                <a:ext uri="{FF2B5EF4-FFF2-40B4-BE49-F238E27FC236}">
                  <a16:creationId xmlns:a16="http://schemas.microsoft.com/office/drawing/2014/main" id="{1939C8D1-7BFE-BA3F-B0FD-5578A0A356B3}"/>
                </a:ext>
              </a:extLst>
            </p:cNvPr>
            <p:cNvSpPr>
              <a:spLocks/>
            </p:cNvSpPr>
            <p:nvPr/>
          </p:nvSpPr>
          <p:spPr bwMode="auto">
            <a:xfrm>
              <a:off x="3572" y="970"/>
              <a:ext cx="159" cy="168"/>
            </a:xfrm>
            <a:custGeom>
              <a:avLst/>
              <a:gdLst/>
              <a:ahLst/>
              <a:cxnLst>
                <a:cxn ang="0">
                  <a:pos x="7" y="0"/>
                </a:cxn>
                <a:cxn ang="0">
                  <a:pos x="8" y="4"/>
                </a:cxn>
                <a:cxn ang="0">
                  <a:pos x="12" y="2"/>
                </a:cxn>
                <a:cxn ang="0">
                  <a:pos x="10" y="5"/>
                </a:cxn>
                <a:cxn ang="0">
                  <a:pos x="14" y="7"/>
                </a:cxn>
                <a:cxn ang="0">
                  <a:pos x="10" y="8"/>
                </a:cxn>
                <a:cxn ang="0">
                  <a:pos x="12" y="12"/>
                </a:cxn>
                <a:cxn ang="0">
                  <a:pos x="8" y="10"/>
                </a:cxn>
                <a:cxn ang="0">
                  <a:pos x="7" y="14"/>
                </a:cxn>
                <a:cxn ang="0">
                  <a:pos x="5" y="10"/>
                </a:cxn>
                <a:cxn ang="0">
                  <a:pos x="2" y="12"/>
                </a:cxn>
                <a:cxn ang="0">
                  <a:pos x="4" y="8"/>
                </a:cxn>
                <a:cxn ang="0">
                  <a:pos x="0" y="7"/>
                </a:cxn>
                <a:cxn ang="0">
                  <a:pos x="4" y="5"/>
                </a:cxn>
                <a:cxn ang="0">
                  <a:pos x="2" y="2"/>
                </a:cxn>
                <a:cxn ang="0">
                  <a:pos x="5" y="4"/>
                </a:cxn>
                <a:cxn ang="0">
                  <a:pos x="7" y="0"/>
                </a:cxn>
              </a:cxnLst>
              <a:rect l="0" t="0" r="r" b="b"/>
              <a:pathLst>
                <a:path w="14" h="14">
                  <a:moveTo>
                    <a:pt x="7" y="0"/>
                  </a:moveTo>
                  <a:lnTo>
                    <a:pt x="8" y="4"/>
                  </a:lnTo>
                  <a:lnTo>
                    <a:pt x="12" y="2"/>
                  </a:lnTo>
                  <a:lnTo>
                    <a:pt x="10" y="5"/>
                  </a:lnTo>
                  <a:lnTo>
                    <a:pt x="14" y="7"/>
                  </a:lnTo>
                  <a:lnTo>
                    <a:pt x="10" y="8"/>
                  </a:lnTo>
                  <a:lnTo>
                    <a:pt x="12" y="12"/>
                  </a:lnTo>
                  <a:lnTo>
                    <a:pt x="8" y="10"/>
                  </a:lnTo>
                  <a:lnTo>
                    <a:pt x="7" y="14"/>
                  </a:lnTo>
                  <a:lnTo>
                    <a:pt x="5" y="10"/>
                  </a:lnTo>
                  <a:lnTo>
                    <a:pt x="2" y="12"/>
                  </a:lnTo>
                  <a:lnTo>
                    <a:pt x="4" y="8"/>
                  </a:lnTo>
                  <a:lnTo>
                    <a:pt x="0" y="7"/>
                  </a:lnTo>
                  <a:lnTo>
                    <a:pt x="4" y="5"/>
                  </a:lnTo>
                  <a:lnTo>
                    <a:pt x="2" y="2"/>
                  </a:lnTo>
                  <a:lnTo>
                    <a:pt x="5" y="4"/>
                  </a:lnTo>
                  <a:lnTo>
                    <a:pt x="7" y="0"/>
                  </a:lnTo>
                  <a:close/>
                </a:path>
              </a:pathLst>
            </a:custGeom>
            <a:noFill/>
            <a:ln w="0">
              <a:solidFill>
                <a:srgbClr val="25221E"/>
              </a:solidFill>
              <a:prstDash val="solid"/>
              <a:round/>
              <a:headEnd/>
              <a:tailEnd/>
            </a:ln>
            <a:scene3d>
              <a:camera prst="orthographicFront"/>
              <a:lightRig rig="threePt" dir="t"/>
            </a:scene3d>
            <a:sp3d>
              <a:bevelT/>
            </a:sp3d>
          </p:spPr>
          <p:txBody>
            <a:bodyPr/>
            <a:lstStyle/>
            <a:p>
              <a:pPr>
                <a:defRPr/>
              </a:pPr>
              <a:endParaRPr lang="it-IT">
                <a:latin typeface="Calibri" pitchFamily="34" charset="0"/>
              </a:endParaRPr>
            </a:p>
          </p:txBody>
        </p:sp>
      </p:grpSp>
      <p:cxnSp>
        <p:nvCxnSpPr>
          <p:cNvPr id="15" name="Connettore diritto 14">
            <a:extLst>
              <a:ext uri="{FF2B5EF4-FFF2-40B4-BE49-F238E27FC236}">
                <a16:creationId xmlns:a16="http://schemas.microsoft.com/office/drawing/2014/main" id="{284575C3-6B46-8C35-4D39-65D0567B342A}"/>
              </a:ext>
            </a:extLst>
          </p:cNvPr>
          <p:cNvCxnSpPr>
            <a:cxnSpLocks/>
          </p:cNvCxnSpPr>
          <p:nvPr/>
        </p:nvCxnSpPr>
        <p:spPr bwMode="auto">
          <a:xfrm flipV="1">
            <a:off x="6498454" y="816746"/>
            <a:ext cx="506028" cy="248574"/>
          </a:xfrm>
          <a:prstGeom prst="line">
            <a:avLst/>
          </a:prstGeom>
          <a:noFill/>
          <a:ln w="19050"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37356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6394"/>
                                        </p:tgtEl>
                                        <p:attrNameLst>
                                          <p:attrName>style.visibility</p:attrName>
                                        </p:attrNameLst>
                                      </p:cBhvr>
                                      <p:to>
                                        <p:strVal val="visible"/>
                                      </p:to>
                                    </p:set>
                                    <p:animEffect transition="in" filter="fade">
                                      <p:cBhvr>
                                        <p:cTn id="10" dur="500"/>
                                        <p:tgtEl>
                                          <p:spTgt spid="11363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36387"/>
                                        </p:tgtEl>
                                        <p:attrNameLst>
                                          <p:attrName>style.visibility</p:attrName>
                                        </p:attrNameLst>
                                      </p:cBhvr>
                                      <p:to>
                                        <p:strVal val="visible"/>
                                      </p:to>
                                    </p:set>
                                    <p:animEffect transition="in" filter="fade">
                                      <p:cBhvr>
                                        <p:cTn id="15" dur="500"/>
                                        <p:tgtEl>
                                          <p:spTgt spid="11363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36389"/>
                                        </p:tgtEl>
                                        <p:attrNameLst>
                                          <p:attrName>style.visibility</p:attrName>
                                        </p:attrNameLst>
                                      </p:cBhvr>
                                      <p:to>
                                        <p:strVal val="visible"/>
                                      </p:to>
                                    </p:set>
                                    <p:animEffect transition="in" filter="fade">
                                      <p:cBhvr>
                                        <p:cTn id="19" dur="500"/>
                                        <p:tgtEl>
                                          <p:spTgt spid="1136389"/>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136390"/>
                                        </p:tgtEl>
                                        <p:attrNameLst>
                                          <p:attrName>style.visibility</p:attrName>
                                        </p:attrNameLst>
                                      </p:cBhvr>
                                      <p:to>
                                        <p:strVal val="visible"/>
                                      </p:to>
                                    </p:set>
                                    <p:animEffect transition="in" filter="wipe(right)">
                                      <p:cBhvr>
                                        <p:cTn id="23" dur="500"/>
                                        <p:tgtEl>
                                          <p:spTgt spid="113639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36396"/>
                                        </p:tgtEl>
                                        <p:attrNameLst>
                                          <p:attrName>style.visibility</p:attrName>
                                        </p:attrNameLst>
                                      </p:cBhvr>
                                      <p:to>
                                        <p:strVal val="visible"/>
                                      </p:to>
                                    </p:set>
                                    <p:animEffect transition="in" filter="fade">
                                      <p:cBhvr>
                                        <p:cTn id="33" dur="500"/>
                                        <p:tgtEl>
                                          <p:spTgt spid="113639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36397"/>
                                        </p:tgtEl>
                                        <p:attrNameLst>
                                          <p:attrName>style.visibility</p:attrName>
                                        </p:attrNameLst>
                                      </p:cBhvr>
                                      <p:to>
                                        <p:strVal val="visible"/>
                                      </p:to>
                                    </p:set>
                                    <p:animEffect transition="in" filter="fade">
                                      <p:cBhvr>
                                        <p:cTn id="37" dur="500"/>
                                        <p:tgtEl>
                                          <p:spTgt spid="1136397"/>
                                        </p:tgtEl>
                                      </p:cBhvr>
                                    </p:animEffect>
                                  </p:childTnLst>
                                </p:cTn>
                              </p:par>
                            </p:childTnLst>
                          </p:cTn>
                        </p:par>
                        <p:par>
                          <p:cTn id="38" fill="hold">
                            <p:stCondLst>
                              <p:cond delay="1000"/>
                            </p:stCondLst>
                            <p:childTnLst>
                              <p:par>
                                <p:cTn id="39" presetID="22" presetClass="entr" presetSubtype="2" fill="hold" nodeType="afterEffect">
                                  <p:stCondLst>
                                    <p:cond delay="0"/>
                                  </p:stCondLst>
                                  <p:childTnLst>
                                    <p:set>
                                      <p:cBhvr>
                                        <p:cTn id="40" dur="1" fill="hold">
                                          <p:stCondLst>
                                            <p:cond delay="0"/>
                                          </p:stCondLst>
                                        </p:cTn>
                                        <p:tgtEl>
                                          <p:spTgt spid="1136398"/>
                                        </p:tgtEl>
                                        <p:attrNameLst>
                                          <p:attrName>style.visibility</p:attrName>
                                        </p:attrNameLst>
                                      </p:cBhvr>
                                      <p:to>
                                        <p:strVal val="visible"/>
                                      </p:to>
                                    </p:set>
                                    <p:animEffect transition="in" filter="wipe(right)">
                                      <p:cBhvr>
                                        <p:cTn id="41" dur="500"/>
                                        <p:tgtEl>
                                          <p:spTgt spid="113639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136401"/>
                                        </p:tgtEl>
                                        <p:attrNameLst>
                                          <p:attrName>style.visibility</p:attrName>
                                        </p:attrNameLst>
                                      </p:cBhvr>
                                      <p:to>
                                        <p:strVal val="visible"/>
                                      </p:to>
                                    </p:set>
                                    <p:animEffect transition="in" filter="fade">
                                      <p:cBhvr>
                                        <p:cTn id="66" dur="2000"/>
                                        <p:tgtEl>
                                          <p:spTgt spid="113640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387" grpId="0" animBg="1"/>
      <p:bldP spid="1136389" grpId="0"/>
      <p:bldP spid="1136394" grpId="0"/>
      <p:bldP spid="1136396" grpId="0" animBg="1"/>
      <p:bldP spid="1136397" grpId="0"/>
      <p:bldP spid="1136401"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19" name="Text Box 4"/>
          <p:cNvSpPr txBox="1">
            <a:spLocks noChangeArrowheads="1"/>
          </p:cNvSpPr>
          <p:nvPr/>
        </p:nvSpPr>
        <p:spPr bwMode="auto">
          <a:xfrm>
            <a:off x="533400" y="1137193"/>
            <a:ext cx="8077200" cy="1246495"/>
          </a:xfrm>
          <a:prstGeom prst="rect">
            <a:avLst/>
          </a:prstGeom>
          <a:noFill/>
          <a:ln w="9525" algn="ctr">
            <a:noFill/>
            <a:miter lim="800000"/>
            <a:headEnd/>
            <a:tailEnd/>
          </a:ln>
          <a:effectLst/>
        </p:spPr>
        <p:txBody>
          <a:bodyPr wrap="square">
            <a:spAutoFit/>
          </a:bodyPr>
          <a:lstStyle/>
          <a:p>
            <a:pPr>
              <a:lnSpc>
                <a:spcPts val="3000"/>
              </a:lnSpc>
            </a:pPr>
            <a:r>
              <a:rPr lang="en-US" sz="2400" dirty="0">
                <a:solidFill>
                  <a:schemeClr val="bg1"/>
                </a:solidFill>
                <a:latin typeface="Calibri" panose="020F0502020204030204" pitchFamily="34" charset="0"/>
                <a:cs typeface="Calibri" panose="020F0502020204030204" pitchFamily="34" charset="0"/>
              </a:rPr>
              <a:t>The U/Pb was modified during the condensation of the elements in the solar nebula, accretion of the Earth, and its subsequent chemical evolution.</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4" name="Text Box 4"/>
          <p:cNvSpPr txBox="1">
            <a:spLocks noChangeArrowheads="1"/>
          </p:cNvSpPr>
          <p:nvPr/>
        </p:nvSpPr>
        <p:spPr bwMode="auto">
          <a:xfrm>
            <a:off x="266700" y="2568155"/>
            <a:ext cx="8877300" cy="477054"/>
          </a:xfrm>
          <a:prstGeom prst="rect">
            <a:avLst/>
          </a:prstGeom>
          <a:noFill/>
          <a:ln w="9525" algn="ctr">
            <a:noFill/>
            <a:miter lim="800000"/>
            <a:headEnd/>
            <a:tailEnd/>
          </a:ln>
          <a:effectLst/>
        </p:spPr>
        <p:txBody>
          <a:bodyPr wrap="square">
            <a:spAutoFit/>
          </a:bodyPr>
          <a:lstStyle/>
          <a:p>
            <a:pPr algn="l">
              <a:lnSpc>
                <a:spcPts val="3000"/>
              </a:lnSpc>
            </a:pPr>
            <a:r>
              <a:rPr lang="en-GB" sz="2400" dirty="0">
                <a:solidFill>
                  <a:srgbClr val="FFFF00"/>
                </a:solidFill>
                <a:latin typeface="Calibri" panose="020F0502020204030204" pitchFamily="34" charset="0"/>
                <a:cs typeface="Calibri" panose="020F0502020204030204" pitchFamily="34" charset="0"/>
              </a:rPr>
              <a:t>Pb</a:t>
            </a:r>
            <a:r>
              <a:rPr lang="en-GB" sz="2400" dirty="0">
                <a:solidFill>
                  <a:schemeClr val="bg1"/>
                </a:solidFill>
                <a:latin typeface="Calibri" panose="020F0502020204030204" pitchFamily="34" charset="0"/>
                <a:cs typeface="Calibri" panose="020F0502020204030204" pitchFamily="34" charset="0"/>
              </a:rPr>
              <a:t> is chalcophile (forms sulphides) and moderately volatile.</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5" name="Text Box 4"/>
          <p:cNvSpPr txBox="1">
            <a:spLocks noChangeArrowheads="1"/>
          </p:cNvSpPr>
          <p:nvPr/>
        </p:nvSpPr>
        <p:spPr bwMode="auto">
          <a:xfrm>
            <a:off x="266700" y="3040575"/>
            <a:ext cx="7759700" cy="477054"/>
          </a:xfrm>
          <a:prstGeom prst="rect">
            <a:avLst/>
          </a:prstGeom>
          <a:noFill/>
          <a:ln w="9525" algn="ctr">
            <a:noFill/>
            <a:miter lim="800000"/>
            <a:headEnd/>
            <a:tailEnd/>
          </a:ln>
          <a:effectLst/>
        </p:spPr>
        <p:txBody>
          <a:bodyPr wrap="square">
            <a:spAutoFit/>
          </a:bodyPr>
          <a:lstStyle/>
          <a:p>
            <a:pPr algn="l">
              <a:lnSpc>
                <a:spcPts val="3000"/>
              </a:lnSpc>
            </a:pPr>
            <a:r>
              <a:rPr lang="en-US" sz="2400" dirty="0">
                <a:solidFill>
                  <a:srgbClr val="FFFF00"/>
                </a:solidFill>
                <a:latin typeface="Calibri" panose="020F0502020204030204" pitchFamily="34" charset="0"/>
                <a:cs typeface="Calibri" panose="020F0502020204030204" pitchFamily="34" charset="0"/>
              </a:rPr>
              <a:t>U</a:t>
            </a:r>
            <a:r>
              <a:rPr lang="en-US" sz="2400" dirty="0">
                <a:solidFill>
                  <a:schemeClr val="bg1"/>
                </a:solidFill>
                <a:latin typeface="Calibri" panose="020F0502020204030204" pitchFamily="34" charset="0"/>
                <a:cs typeface="Calibri" panose="020F0502020204030204" pitchFamily="34" charset="0"/>
              </a:rPr>
              <a:t> is lithophile (goes in the melts) and is refractory.</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6" name="Text Box 4"/>
          <p:cNvSpPr txBox="1">
            <a:spLocks noChangeArrowheads="1"/>
          </p:cNvSpPr>
          <p:nvPr/>
        </p:nvSpPr>
        <p:spPr bwMode="auto">
          <a:xfrm>
            <a:off x="266700" y="3490631"/>
            <a:ext cx="8877300" cy="462114"/>
          </a:xfrm>
          <a:prstGeom prst="rect">
            <a:avLst/>
          </a:prstGeom>
          <a:noFill/>
          <a:ln w="9525" algn="ctr">
            <a:noFill/>
            <a:miter lim="800000"/>
            <a:headEnd/>
            <a:tailEnd/>
          </a:ln>
          <a:effectLst/>
        </p:spPr>
        <p:txBody>
          <a:bodyPr wrap="square">
            <a:spAutoFit/>
          </a:bodyPr>
          <a:lstStyle/>
          <a:p>
            <a:pPr algn="l">
              <a:lnSpc>
                <a:spcPts val="3000"/>
              </a:lnSpc>
            </a:pPr>
            <a:r>
              <a:rPr lang="en-US" sz="2400" dirty="0">
                <a:solidFill>
                  <a:srgbClr val="FFFF00"/>
                </a:solidFill>
                <a:latin typeface="Calibri" panose="020F0502020204030204" pitchFamily="34" charset="0"/>
                <a:cs typeface="Calibri" panose="020F0502020204030204" pitchFamily="34" charset="0"/>
              </a:rPr>
              <a:t>Rb-Sr</a:t>
            </a:r>
            <a:r>
              <a:rPr lang="en-US" sz="2400" dirty="0">
                <a:solidFill>
                  <a:schemeClr val="bg1"/>
                </a:solidFill>
                <a:latin typeface="Calibri" panose="020F0502020204030204" pitchFamily="34" charset="0"/>
                <a:cs typeface="Calibri" panose="020F0502020204030204" pitchFamily="34" charset="0"/>
              </a:rPr>
              <a:t> and </a:t>
            </a:r>
            <a:r>
              <a:rPr lang="en-US" sz="2400" dirty="0">
                <a:solidFill>
                  <a:srgbClr val="FFFF00"/>
                </a:solidFill>
                <a:latin typeface="Calibri" panose="020F0502020204030204" pitchFamily="34" charset="0"/>
                <a:cs typeface="Calibri" panose="020F0502020204030204" pitchFamily="34" charset="0"/>
              </a:rPr>
              <a:t>Sm-Nd</a:t>
            </a:r>
            <a:r>
              <a:rPr lang="en-US" sz="2400" dirty="0">
                <a:solidFill>
                  <a:schemeClr val="bg1"/>
                </a:solidFill>
                <a:latin typeface="Calibri" panose="020F0502020204030204" pitchFamily="34" charset="0"/>
                <a:cs typeface="Calibri" panose="020F0502020204030204" pitchFamily="34" charset="0"/>
              </a:rPr>
              <a:t> are parent-daughter pairs of lithophile elements.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7" name="Text Box 4"/>
          <p:cNvSpPr txBox="1">
            <a:spLocks noChangeArrowheads="1"/>
          </p:cNvSpPr>
          <p:nvPr/>
        </p:nvSpPr>
        <p:spPr bwMode="auto">
          <a:xfrm>
            <a:off x="266700" y="4216793"/>
            <a:ext cx="8610600" cy="462114"/>
          </a:xfrm>
          <a:prstGeom prst="rect">
            <a:avLst/>
          </a:prstGeom>
          <a:noFill/>
          <a:ln w="9525" algn="ctr">
            <a:noFill/>
            <a:miter lim="800000"/>
            <a:headEnd/>
            <a:tailEnd/>
          </a:ln>
          <a:effectLst/>
        </p:spPr>
        <p:txBody>
          <a:bodyPr wrap="square">
            <a:spAutoFit/>
          </a:bodyPr>
          <a:lstStyle/>
          <a:p>
            <a:pPr algn="l">
              <a:lnSpc>
                <a:spcPts val="3000"/>
              </a:lnSpc>
            </a:pPr>
            <a:r>
              <a:rPr lang="en-US" sz="2400" dirty="0">
                <a:solidFill>
                  <a:schemeClr val="bg1"/>
                </a:solidFill>
                <a:latin typeface="Calibri" panose="020F0502020204030204" pitchFamily="34" charset="0"/>
                <a:cs typeface="Calibri" panose="020F0502020204030204" pitchFamily="34" charset="0"/>
              </a:rPr>
              <a:t>Rb and Nd go preferentially in the melt with respect to Sr and Sm.</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8" name="Text Box 4"/>
          <p:cNvSpPr txBox="1">
            <a:spLocks noChangeArrowheads="1"/>
          </p:cNvSpPr>
          <p:nvPr/>
        </p:nvSpPr>
        <p:spPr bwMode="auto">
          <a:xfrm>
            <a:off x="266700" y="4826115"/>
            <a:ext cx="8610600" cy="861774"/>
          </a:xfrm>
          <a:prstGeom prst="rect">
            <a:avLst/>
          </a:prstGeom>
          <a:noFill/>
          <a:ln w="9525" algn="ctr">
            <a:noFill/>
            <a:miter lim="800000"/>
            <a:headEnd/>
            <a:tailEnd/>
          </a:ln>
          <a:effectLst/>
        </p:spPr>
        <p:txBody>
          <a:bodyPr wrap="square">
            <a:spAutoFit/>
          </a:bodyPr>
          <a:lstStyle/>
          <a:p>
            <a:pPr algn="l">
              <a:lnSpc>
                <a:spcPts val="3000"/>
              </a:lnSpc>
            </a:pPr>
            <a:r>
              <a:rPr lang="en-US" sz="2400" dirty="0">
                <a:solidFill>
                  <a:schemeClr val="bg1"/>
                </a:solidFill>
                <a:latin typeface="Calibri" panose="020F0502020204030204" pitchFamily="34" charset="0"/>
                <a:cs typeface="Calibri" panose="020F0502020204030204" pitchFamily="34" charset="0"/>
              </a:rPr>
              <a:t>Continental crust and upper mantle form complementary reservoirs for the </a:t>
            </a:r>
            <a:r>
              <a:rPr lang="en-US" sz="2400" baseline="30000" dirty="0">
                <a:solidFill>
                  <a:schemeClr val="bg1"/>
                </a:solidFill>
                <a:latin typeface="Calibri" panose="020F0502020204030204" pitchFamily="34" charset="0"/>
                <a:cs typeface="Calibri" panose="020F0502020204030204" pitchFamily="34" charset="0"/>
              </a:rPr>
              <a:t>87</a:t>
            </a:r>
            <a:r>
              <a:rPr lang="en-US" sz="2400" dirty="0">
                <a:solidFill>
                  <a:schemeClr val="bg1"/>
                </a:solidFill>
                <a:latin typeface="Calibri" panose="020F0502020204030204" pitchFamily="34" charset="0"/>
                <a:cs typeface="Calibri" panose="020F0502020204030204" pitchFamily="34" charset="0"/>
              </a:rPr>
              <a:t>Sr/</a:t>
            </a:r>
            <a:r>
              <a:rPr lang="en-US" sz="2400" baseline="30000" dirty="0">
                <a:solidFill>
                  <a:schemeClr val="bg1"/>
                </a:solidFill>
                <a:latin typeface="Calibri" panose="020F0502020204030204" pitchFamily="34" charset="0"/>
                <a:cs typeface="Calibri" panose="020F0502020204030204" pitchFamily="34" charset="0"/>
              </a:rPr>
              <a:t>86</a:t>
            </a:r>
            <a:r>
              <a:rPr lang="en-US" sz="2400" dirty="0">
                <a:solidFill>
                  <a:schemeClr val="bg1"/>
                </a:solidFill>
                <a:latin typeface="Calibri" panose="020F0502020204030204" pitchFamily="34" charset="0"/>
                <a:cs typeface="Calibri" panose="020F0502020204030204" pitchFamily="34" charset="0"/>
              </a:rPr>
              <a:t>Sr and </a:t>
            </a:r>
            <a:r>
              <a:rPr lang="en-US" sz="2400" baseline="30000" dirty="0">
                <a:solidFill>
                  <a:schemeClr val="bg1"/>
                </a:solidFill>
                <a:latin typeface="Calibri" panose="020F0502020204030204" pitchFamily="34" charset="0"/>
                <a:cs typeface="Calibri" panose="020F0502020204030204" pitchFamily="34" charset="0"/>
              </a:rPr>
              <a:t>143</a:t>
            </a:r>
            <a:r>
              <a:rPr lang="en-US" sz="2400" dirty="0">
                <a:solidFill>
                  <a:schemeClr val="bg1"/>
                </a:solidFill>
                <a:latin typeface="Calibri" panose="020F0502020204030204" pitchFamily="34" charset="0"/>
                <a:cs typeface="Calibri" panose="020F0502020204030204" pitchFamily="34" charset="0"/>
              </a:rPr>
              <a:t>Nd/</a:t>
            </a:r>
            <a:r>
              <a:rPr lang="en-US" sz="2400" baseline="30000" dirty="0">
                <a:solidFill>
                  <a:schemeClr val="bg1"/>
                </a:solidFill>
                <a:latin typeface="Calibri" panose="020F0502020204030204" pitchFamily="34" charset="0"/>
                <a:cs typeface="Calibri" panose="020F0502020204030204" pitchFamily="34" charset="0"/>
              </a:rPr>
              <a:t>144</a:t>
            </a:r>
            <a:r>
              <a:rPr lang="en-US" sz="2400" dirty="0">
                <a:solidFill>
                  <a:schemeClr val="bg1"/>
                </a:solidFill>
                <a:latin typeface="Calibri" panose="020F0502020204030204" pitchFamily="34" charset="0"/>
                <a:cs typeface="Calibri" panose="020F0502020204030204" pitchFamily="34" charset="0"/>
              </a:rPr>
              <a:t>Nd systems.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9" name="Text Box 4"/>
          <p:cNvSpPr txBox="1">
            <a:spLocks noChangeArrowheads="1"/>
          </p:cNvSpPr>
          <p:nvPr/>
        </p:nvSpPr>
        <p:spPr bwMode="auto">
          <a:xfrm>
            <a:off x="266700" y="5766629"/>
            <a:ext cx="8610600" cy="646331"/>
          </a:xfrm>
          <a:prstGeom prst="rect">
            <a:avLst/>
          </a:prstGeom>
          <a:noFill/>
          <a:ln w="9525" algn="ctr">
            <a:noFill/>
            <a:miter lim="800000"/>
            <a:headEnd/>
            <a:tailEnd/>
          </a:ln>
          <a:effectLst/>
        </p:spPr>
        <p:txBody>
          <a:bodyPr wrap="square">
            <a:spAutoFit/>
          </a:bodyPr>
          <a:lstStyle/>
          <a:p>
            <a:r>
              <a:rPr lang="en-US" sz="3600" dirty="0">
                <a:solidFill>
                  <a:schemeClr val="bg1"/>
                </a:solidFill>
                <a:latin typeface="Calibri" panose="020F0502020204030204" pitchFamily="34" charset="0"/>
                <a:cs typeface="Calibri" panose="020F0502020204030204" pitchFamily="34" charset="0"/>
              </a:rPr>
              <a:t>This does not happen for Pb isotopes.</a:t>
            </a:r>
            <a:endParaRPr lang="en-GB" sz="3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379862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fade">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animEffect transition="in" filter="fade">
                                      <p:cBhvr>
                                        <p:cTn id="17" dur="500"/>
                                        <p:tgtEl>
                                          <p:spTgt spid="3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fade">
                                      <p:cBhvr>
                                        <p:cTn id="22" dur="5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fade">
                                      <p:cBhvr>
                                        <p:cTn id="27" dur="500"/>
                                        <p:tgtEl>
                                          <p:spTgt spid="3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fade">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fade">
                                      <p:cBhvr>
                                        <p:cTn id="3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34" grpId="0" build="p"/>
      <p:bldP spid="35" grpId="0" build="p"/>
      <p:bldP spid="36" grpId="0" build="p"/>
      <p:bldP spid="37" grpId="0" build="p"/>
      <p:bldP spid="38" grpId="0" build="p"/>
      <p:bldP spid="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11" name="Text Box 4"/>
          <p:cNvSpPr txBox="1">
            <a:spLocks noChangeArrowheads="1"/>
          </p:cNvSpPr>
          <p:nvPr/>
        </p:nvSpPr>
        <p:spPr bwMode="auto">
          <a:xfrm>
            <a:off x="635000" y="1149893"/>
            <a:ext cx="7874000" cy="1384995"/>
          </a:xfrm>
          <a:prstGeom prst="rect">
            <a:avLst/>
          </a:prstGeom>
          <a:noFill/>
          <a:ln w="9525" algn="ctr">
            <a:noFill/>
            <a:miter lim="800000"/>
            <a:headEnd/>
            <a:tailEnd/>
          </a:ln>
          <a:effectLst/>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If the Earth has evolved as a closed system after its accretion, BSE should plot along the Geochron (Isochron at ~4.56 Ga).</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 name="Text Box 4"/>
          <p:cNvSpPr txBox="1">
            <a:spLocks noChangeArrowheads="1"/>
          </p:cNvSpPr>
          <p:nvPr/>
        </p:nvSpPr>
        <p:spPr bwMode="auto">
          <a:xfrm>
            <a:off x="266700" y="3131093"/>
            <a:ext cx="8877300" cy="954107"/>
          </a:xfrm>
          <a:prstGeom prst="rect">
            <a:avLst/>
          </a:prstGeom>
          <a:noFill/>
          <a:ln w="9525" algn="ctr">
            <a:noFill/>
            <a:miter lim="800000"/>
            <a:headEnd/>
            <a:tailEnd/>
          </a:ln>
          <a:effectLst/>
        </p:spPr>
        <p:txBody>
          <a:bodyPr wrap="square">
            <a:spAutoFit/>
          </a:bodyPr>
          <a:lstStyle/>
          <a:p>
            <a:pPr algn="l"/>
            <a:r>
              <a:rPr lang="en-US" sz="2800" dirty="0">
                <a:solidFill>
                  <a:schemeClr val="bg1"/>
                </a:solidFill>
                <a:latin typeface="Calibri" panose="020F0502020204030204" pitchFamily="34" charset="0"/>
                <a:cs typeface="Calibri" panose="020F0502020204030204" pitchFamily="34" charset="0"/>
              </a:rPr>
              <a:t>1) Either BSE cannot be approximated by meteorite compositions;</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3" name="Text Box 4"/>
          <p:cNvSpPr txBox="1">
            <a:spLocks noChangeArrowheads="1"/>
          </p:cNvSpPr>
          <p:nvPr/>
        </p:nvSpPr>
        <p:spPr bwMode="auto">
          <a:xfrm>
            <a:off x="266700" y="4329504"/>
            <a:ext cx="8877300" cy="954107"/>
          </a:xfrm>
          <a:prstGeom prst="rect">
            <a:avLst/>
          </a:prstGeom>
          <a:noFill/>
          <a:ln w="9525" algn="ctr">
            <a:noFill/>
            <a:miter lim="800000"/>
            <a:headEnd/>
            <a:tailEnd/>
          </a:ln>
          <a:effectLst/>
        </p:spPr>
        <p:txBody>
          <a:bodyPr wrap="square">
            <a:spAutoFit/>
          </a:bodyPr>
          <a:lstStyle/>
          <a:p>
            <a:pPr algn="l"/>
            <a:r>
              <a:rPr lang="en-US" sz="2800" dirty="0">
                <a:solidFill>
                  <a:schemeClr val="bg1"/>
                </a:solidFill>
                <a:latin typeface="Calibri" panose="020F0502020204030204" pitchFamily="34" charset="0"/>
                <a:cs typeface="Calibri" panose="020F0502020204030204" pitchFamily="34" charset="0"/>
              </a:rPr>
              <a:t>2) BSE </a:t>
            </a:r>
            <a:r>
              <a:rPr lang="en-US" sz="2800" i="1" dirty="0">
                <a:solidFill>
                  <a:schemeClr val="bg1"/>
                </a:solidFill>
                <a:latin typeface="Symbol" panose="05050102010706020507" pitchFamily="18" charset="2"/>
                <a:cs typeface="Calibri" panose="020F0502020204030204" pitchFamily="34" charset="0"/>
              </a:rPr>
              <a:t>m</a:t>
            </a:r>
            <a:r>
              <a:rPr lang="en-US" sz="2800" dirty="0">
                <a:solidFill>
                  <a:schemeClr val="bg1"/>
                </a:solidFill>
                <a:latin typeface="Calibri" panose="020F0502020204030204" pitchFamily="34" charset="0"/>
                <a:cs typeface="Calibri" panose="020F0502020204030204" pitchFamily="34" charset="0"/>
              </a:rPr>
              <a:t> has changed at least once before the closure of the system;</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276224" y="5532526"/>
            <a:ext cx="7059387" cy="523220"/>
          </a:xfrm>
          <a:prstGeom prst="rect">
            <a:avLst/>
          </a:prstGeom>
          <a:noFill/>
          <a:ln w="9525" algn="ctr">
            <a:noFill/>
            <a:miter lim="800000"/>
            <a:headEnd/>
            <a:tailEnd/>
          </a:ln>
          <a:effectLst/>
        </p:spPr>
        <p:txBody>
          <a:bodyPr wrap="square">
            <a:spAutoFit/>
          </a:bodyPr>
          <a:lstStyle/>
          <a:p>
            <a:pPr algn="l"/>
            <a:r>
              <a:rPr lang="en-US" sz="2800" dirty="0">
                <a:solidFill>
                  <a:schemeClr val="bg1"/>
                </a:solidFill>
                <a:latin typeface="Calibri" panose="020F0502020204030204" pitchFamily="34" charset="0"/>
                <a:cs typeface="Calibri" panose="020F0502020204030204" pitchFamily="34" charset="0"/>
              </a:rPr>
              <a:t>3) The Earth is much older than 4.56 Ga.</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5" name="Figura a mano libera 14"/>
          <p:cNvSpPr/>
          <p:nvPr/>
        </p:nvSpPr>
        <p:spPr bwMode="auto">
          <a:xfrm>
            <a:off x="398689" y="5291381"/>
            <a:ext cx="6433457" cy="969303"/>
          </a:xfrm>
          <a:custGeom>
            <a:avLst/>
            <a:gdLst>
              <a:gd name="connsiteX0" fmla="*/ 0 w 6433457"/>
              <a:gd name="connsiteY0" fmla="*/ 3799114 h 3799114"/>
              <a:gd name="connsiteX1" fmla="*/ 97971 w 6433457"/>
              <a:gd name="connsiteY1" fmla="*/ 3701142 h 3799114"/>
              <a:gd name="connsiteX2" fmla="*/ 163285 w 6433457"/>
              <a:gd name="connsiteY2" fmla="*/ 3635828 h 3799114"/>
              <a:gd name="connsiteX3" fmla="*/ 326571 w 6433457"/>
              <a:gd name="connsiteY3" fmla="*/ 3548742 h 3799114"/>
              <a:gd name="connsiteX4" fmla="*/ 391885 w 6433457"/>
              <a:gd name="connsiteY4" fmla="*/ 3505200 h 3799114"/>
              <a:gd name="connsiteX5" fmla="*/ 522514 w 6433457"/>
              <a:gd name="connsiteY5" fmla="*/ 3461657 h 3799114"/>
              <a:gd name="connsiteX6" fmla="*/ 751114 w 6433457"/>
              <a:gd name="connsiteY6" fmla="*/ 3352800 h 3799114"/>
              <a:gd name="connsiteX7" fmla="*/ 859971 w 6433457"/>
              <a:gd name="connsiteY7" fmla="*/ 3298371 h 3799114"/>
              <a:gd name="connsiteX8" fmla="*/ 947057 w 6433457"/>
              <a:gd name="connsiteY8" fmla="*/ 3265714 h 3799114"/>
              <a:gd name="connsiteX9" fmla="*/ 1175657 w 6433457"/>
              <a:gd name="connsiteY9" fmla="*/ 3167742 h 3799114"/>
              <a:gd name="connsiteX10" fmla="*/ 1393371 w 6433457"/>
              <a:gd name="connsiteY10" fmla="*/ 3069771 h 3799114"/>
              <a:gd name="connsiteX11" fmla="*/ 1600200 w 6433457"/>
              <a:gd name="connsiteY11" fmla="*/ 2993571 h 3799114"/>
              <a:gd name="connsiteX12" fmla="*/ 1785257 w 6433457"/>
              <a:gd name="connsiteY12" fmla="*/ 2873828 h 3799114"/>
              <a:gd name="connsiteX13" fmla="*/ 1872342 w 6433457"/>
              <a:gd name="connsiteY13" fmla="*/ 2819400 h 3799114"/>
              <a:gd name="connsiteX14" fmla="*/ 2024742 w 6433457"/>
              <a:gd name="connsiteY14" fmla="*/ 2710542 h 3799114"/>
              <a:gd name="connsiteX15" fmla="*/ 2198914 w 6433457"/>
              <a:gd name="connsiteY15" fmla="*/ 2612571 h 3799114"/>
              <a:gd name="connsiteX16" fmla="*/ 2242457 w 6433457"/>
              <a:gd name="connsiteY16" fmla="*/ 2569028 h 3799114"/>
              <a:gd name="connsiteX17" fmla="*/ 2286000 w 6433457"/>
              <a:gd name="connsiteY17" fmla="*/ 2547257 h 3799114"/>
              <a:gd name="connsiteX18" fmla="*/ 2699657 w 6433457"/>
              <a:gd name="connsiteY18" fmla="*/ 2307771 h 3799114"/>
              <a:gd name="connsiteX19" fmla="*/ 2906485 w 6433457"/>
              <a:gd name="connsiteY19" fmla="*/ 2220685 h 3799114"/>
              <a:gd name="connsiteX20" fmla="*/ 3004457 w 6433457"/>
              <a:gd name="connsiteY20" fmla="*/ 2177142 h 3799114"/>
              <a:gd name="connsiteX21" fmla="*/ 3102428 w 6433457"/>
              <a:gd name="connsiteY21" fmla="*/ 2111828 h 3799114"/>
              <a:gd name="connsiteX22" fmla="*/ 3178628 w 6433457"/>
              <a:gd name="connsiteY22" fmla="*/ 2100942 h 3799114"/>
              <a:gd name="connsiteX23" fmla="*/ 3331028 w 6433457"/>
              <a:gd name="connsiteY23" fmla="*/ 2024742 h 3799114"/>
              <a:gd name="connsiteX24" fmla="*/ 3494314 w 6433457"/>
              <a:gd name="connsiteY24" fmla="*/ 1948542 h 3799114"/>
              <a:gd name="connsiteX25" fmla="*/ 3624942 w 6433457"/>
              <a:gd name="connsiteY25" fmla="*/ 1861457 h 3799114"/>
              <a:gd name="connsiteX26" fmla="*/ 3722914 w 6433457"/>
              <a:gd name="connsiteY26" fmla="*/ 1796142 h 3799114"/>
              <a:gd name="connsiteX27" fmla="*/ 3984171 w 6433457"/>
              <a:gd name="connsiteY27" fmla="*/ 1665514 h 3799114"/>
              <a:gd name="connsiteX28" fmla="*/ 4169228 w 6433457"/>
              <a:gd name="connsiteY28" fmla="*/ 1556657 h 3799114"/>
              <a:gd name="connsiteX29" fmla="*/ 4234542 w 6433457"/>
              <a:gd name="connsiteY29" fmla="*/ 1513114 h 3799114"/>
              <a:gd name="connsiteX30" fmla="*/ 4288971 w 6433457"/>
              <a:gd name="connsiteY30" fmla="*/ 1480457 h 3799114"/>
              <a:gd name="connsiteX31" fmla="*/ 4365171 w 6433457"/>
              <a:gd name="connsiteY31" fmla="*/ 1426028 h 3799114"/>
              <a:gd name="connsiteX32" fmla="*/ 4452257 w 6433457"/>
              <a:gd name="connsiteY32" fmla="*/ 1382485 h 3799114"/>
              <a:gd name="connsiteX33" fmla="*/ 4561114 w 6433457"/>
              <a:gd name="connsiteY33" fmla="*/ 1284514 h 3799114"/>
              <a:gd name="connsiteX34" fmla="*/ 4669971 w 6433457"/>
              <a:gd name="connsiteY34" fmla="*/ 1219200 h 3799114"/>
              <a:gd name="connsiteX35" fmla="*/ 4713514 w 6433457"/>
              <a:gd name="connsiteY35" fmla="*/ 1175657 h 3799114"/>
              <a:gd name="connsiteX36" fmla="*/ 4767942 w 6433457"/>
              <a:gd name="connsiteY36" fmla="*/ 1143000 h 3799114"/>
              <a:gd name="connsiteX37" fmla="*/ 4833257 w 6433457"/>
              <a:gd name="connsiteY37" fmla="*/ 1099457 h 3799114"/>
              <a:gd name="connsiteX38" fmla="*/ 4855028 w 6433457"/>
              <a:gd name="connsiteY38" fmla="*/ 1066800 h 3799114"/>
              <a:gd name="connsiteX39" fmla="*/ 4953000 w 6433457"/>
              <a:gd name="connsiteY39" fmla="*/ 1012371 h 3799114"/>
              <a:gd name="connsiteX40" fmla="*/ 4996542 w 6433457"/>
              <a:gd name="connsiteY40" fmla="*/ 968828 h 3799114"/>
              <a:gd name="connsiteX41" fmla="*/ 5050971 w 6433457"/>
              <a:gd name="connsiteY41" fmla="*/ 936171 h 3799114"/>
              <a:gd name="connsiteX42" fmla="*/ 5138057 w 6433457"/>
              <a:gd name="connsiteY42" fmla="*/ 881742 h 3799114"/>
              <a:gd name="connsiteX43" fmla="*/ 5312228 w 6433457"/>
              <a:gd name="connsiteY43" fmla="*/ 751114 h 3799114"/>
              <a:gd name="connsiteX44" fmla="*/ 5508171 w 6433457"/>
              <a:gd name="connsiteY44" fmla="*/ 642257 h 3799114"/>
              <a:gd name="connsiteX45" fmla="*/ 5671457 w 6433457"/>
              <a:gd name="connsiteY45" fmla="*/ 522514 h 3799114"/>
              <a:gd name="connsiteX46" fmla="*/ 5747657 w 6433457"/>
              <a:gd name="connsiteY46" fmla="*/ 468085 h 3799114"/>
              <a:gd name="connsiteX47" fmla="*/ 5845628 w 6433457"/>
              <a:gd name="connsiteY47" fmla="*/ 402771 h 3799114"/>
              <a:gd name="connsiteX48" fmla="*/ 5932714 w 6433457"/>
              <a:gd name="connsiteY48" fmla="*/ 348342 h 3799114"/>
              <a:gd name="connsiteX49" fmla="*/ 6008914 w 6433457"/>
              <a:gd name="connsiteY49" fmla="*/ 283028 h 3799114"/>
              <a:gd name="connsiteX50" fmla="*/ 6183085 w 6433457"/>
              <a:gd name="connsiteY50" fmla="*/ 185057 h 3799114"/>
              <a:gd name="connsiteX51" fmla="*/ 6259285 w 6433457"/>
              <a:gd name="connsiteY51" fmla="*/ 130628 h 3799114"/>
              <a:gd name="connsiteX52" fmla="*/ 6313714 w 6433457"/>
              <a:gd name="connsiteY52" fmla="*/ 97971 h 3799114"/>
              <a:gd name="connsiteX53" fmla="*/ 6433457 w 6433457"/>
              <a:gd name="connsiteY53" fmla="*/ 0 h 379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433457" h="3799114">
                <a:moveTo>
                  <a:pt x="0" y="3799114"/>
                </a:moveTo>
                <a:cubicBezTo>
                  <a:pt x="85695" y="3670570"/>
                  <a:pt x="-3490" y="3784156"/>
                  <a:pt x="97971" y="3701142"/>
                </a:cubicBezTo>
                <a:cubicBezTo>
                  <a:pt x="121801" y="3681645"/>
                  <a:pt x="138881" y="3654601"/>
                  <a:pt x="163285" y="3635828"/>
                </a:cubicBezTo>
                <a:cubicBezTo>
                  <a:pt x="200149" y="3607471"/>
                  <a:pt x="288221" y="3570656"/>
                  <a:pt x="326571" y="3548742"/>
                </a:cubicBezTo>
                <a:cubicBezTo>
                  <a:pt x="349289" y="3535760"/>
                  <a:pt x="367974" y="3515827"/>
                  <a:pt x="391885" y="3505200"/>
                </a:cubicBezTo>
                <a:cubicBezTo>
                  <a:pt x="433828" y="3486559"/>
                  <a:pt x="480261" y="3479583"/>
                  <a:pt x="522514" y="3461657"/>
                </a:cubicBezTo>
                <a:cubicBezTo>
                  <a:pt x="600210" y="3428695"/>
                  <a:pt x="675626" y="3390544"/>
                  <a:pt x="751114" y="3352800"/>
                </a:cubicBezTo>
                <a:cubicBezTo>
                  <a:pt x="787400" y="3334657"/>
                  <a:pt x="822899" y="3314848"/>
                  <a:pt x="859971" y="3298371"/>
                </a:cubicBezTo>
                <a:cubicBezTo>
                  <a:pt x="888302" y="3285780"/>
                  <a:pt x="918410" y="3277568"/>
                  <a:pt x="947057" y="3265714"/>
                </a:cubicBezTo>
                <a:cubicBezTo>
                  <a:pt x="1023661" y="3234016"/>
                  <a:pt x="1099705" y="3200971"/>
                  <a:pt x="1175657" y="3167742"/>
                </a:cubicBezTo>
                <a:cubicBezTo>
                  <a:pt x="1196401" y="3158667"/>
                  <a:pt x="1362547" y="3082101"/>
                  <a:pt x="1393371" y="3069771"/>
                </a:cubicBezTo>
                <a:cubicBezTo>
                  <a:pt x="1570548" y="2998901"/>
                  <a:pt x="1499786" y="3018675"/>
                  <a:pt x="1600200" y="2993571"/>
                </a:cubicBezTo>
                <a:lnTo>
                  <a:pt x="1785257" y="2873828"/>
                </a:lnTo>
                <a:cubicBezTo>
                  <a:pt x="1814089" y="2855375"/>
                  <a:pt x="1844957" y="2839939"/>
                  <a:pt x="1872342" y="2819400"/>
                </a:cubicBezTo>
                <a:cubicBezTo>
                  <a:pt x="1909721" y="2791366"/>
                  <a:pt x="1980175" y="2736009"/>
                  <a:pt x="2024742" y="2710542"/>
                </a:cubicBezTo>
                <a:cubicBezTo>
                  <a:pt x="2113474" y="2659839"/>
                  <a:pt x="2114865" y="2675608"/>
                  <a:pt x="2198914" y="2612571"/>
                </a:cubicBezTo>
                <a:cubicBezTo>
                  <a:pt x="2215335" y="2600255"/>
                  <a:pt x="2226036" y="2581344"/>
                  <a:pt x="2242457" y="2569028"/>
                </a:cubicBezTo>
                <a:cubicBezTo>
                  <a:pt x="2255439" y="2559292"/>
                  <a:pt x="2272040" y="2555530"/>
                  <a:pt x="2286000" y="2547257"/>
                </a:cubicBezTo>
                <a:cubicBezTo>
                  <a:pt x="2425840" y="2464389"/>
                  <a:pt x="2553216" y="2376684"/>
                  <a:pt x="2699657" y="2307771"/>
                </a:cubicBezTo>
                <a:cubicBezTo>
                  <a:pt x="2767342" y="2275919"/>
                  <a:pt x="2837729" y="2250152"/>
                  <a:pt x="2906485" y="2220685"/>
                </a:cubicBezTo>
                <a:cubicBezTo>
                  <a:pt x="2939333" y="2206607"/>
                  <a:pt x="2974722" y="2196966"/>
                  <a:pt x="3004457" y="2177142"/>
                </a:cubicBezTo>
                <a:cubicBezTo>
                  <a:pt x="3037114" y="2155371"/>
                  <a:pt x="3066470" y="2127560"/>
                  <a:pt x="3102428" y="2111828"/>
                </a:cubicBezTo>
                <a:cubicBezTo>
                  <a:pt x="3125935" y="2101544"/>
                  <a:pt x="3153228" y="2104571"/>
                  <a:pt x="3178628" y="2100942"/>
                </a:cubicBezTo>
                <a:cubicBezTo>
                  <a:pt x="3315647" y="2009598"/>
                  <a:pt x="3165047" y="2102851"/>
                  <a:pt x="3331028" y="2024742"/>
                </a:cubicBezTo>
                <a:cubicBezTo>
                  <a:pt x="3522128" y="1934813"/>
                  <a:pt x="3348674" y="1997090"/>
                  <a:pt x="3494314" y="1948542"/>
                </a:cubicBezTo>
                <a:cubicBezTo>
                  <a:pt x="3574144" y="1868714"/>
                  <a:pt x="3498409" y="1935268"/>
                  <a:pt x="3624942" y="1861457"/>
                </a:cubicBezTo>
                <a:cubicBezTo>
                  <a:pt x="3734327" y="1797649"/>
                  <a:pt x="3595882" y="1859658"/>
                  <a:pt x="3722914" y="1796142"/>
                </a:cubicBezTo>
                <a:cubicBezTo>
                  <a:pt x="3850095" y="1732551"/>
                  <a:pt x="3758390" y="1834849"/>
                  <a:pt x="3984171" y="1665514"/>
                </a:cubicBezTo>
                <a:cubicBezTo>
                  <a:pt x="4154472" y="1537789"/>
                  <a:pt x="3984299" y="1655286"/>
                  <a:pt x="4169228" y="1556657"/>
                </a:cubicBezTo>
                <a:cubicBezTo>
                  <a:pt x="4192316" y="1544344"/>
                  <a:pt x="4212467" y="1527162"/>
                  <a:pt x="4234542" y="1513114"/>
                </a:cubicBezTo>
                <a:cubicBezTo>
                  <a:pt x="4252392" y="1501755"/>
                  <a:pt x="4271366" y="1492193"/>
                  <a:pt x="4288971" y="1480457"/>
                </a:cubicBezTo>
                <a:cubicBezTo>
                  <a:pt x="4314943" y="1463142"/>
                  <a:pt x="4338405" y="1442088"/>
                  <a:pt x="4365171" y="1426028"/>
                </a:cubicBezTo>
                <a:cubicBezTo>
                  <a:pt x="4493534" y="1349009"/>
                  <a:pt x="4248527" y="1530651"/>
                  <a:pt x="4452257" y="1382485"/>
                </a:cubicBezTo>
                <a:cubicBezTo>
                  <a:pt x="4656479" y="1233961"/>
                  <a:pt x="4408343" y="1406732"/>
                  <a:pt x="4561114" y="1284514"/>
                </a:cubicBezTo>
                <a:cubicBezTo>
                  <a:pt x="4604903" y="1249483"/>
                  <a:pt x="4624747" y="1241811"/>
                  <a:pt x="4669971" y="1219200"/>
                </a:cubicBezTo>
                <a:cubicBezTo>
                  <a:pt x="4684485" y="1204686"/>
                  <a:pt x="4697311" y="1188259"/>
                  <a:pt x="4713514" y="1175657"/>
                </a:cubicBezTo>
                <a:cubicBezTo>
                  <a:pt x="4730215" y="1162667"/>
                  <a:pt x="4750092" y="1154359"/>
                  <a:pt x="4767942" y="1143000"/>
                </a:cubicBezTo>
                <a:cubicBezTo>
                  <a:pt x="4790017" y="1128952"/>
                  <a:pt x="4811485" y="1113971"/>
                  <a:pt x="4833257" y="1099457"/>
                </a:cubicBezTo>
                <a:cubicBezTo>
                  <a:pt x="4840514" y="1088571"/>
                  <a:pt x="4845095" y="1075314"/>
                  <a:pt x="4855028" y="1066800"/>
                </a:cubicBezTo>
                <a:cubicBezTo>
                  <a:pt x="4874167" y="1050395"/>
                  <a:pt x="4928270" y="1024736"/>
                  <a:pt x="4953000" y="1012371"/>
                </a:cubicBezTo>
                <a:cubicBezTo>
                  <a:pt x="4967514" y="997857"/>
                  <a:pt x="4980340" y="981430"/>
                  <a:pt x="4996542" y="968828"/>
                </a:cubicBezTo>
                <a:cubicBezTo>
                  <a:pt x="5013243" y="955838"/>
                  <a:pt x="5032951" y="947260"/>
                  <a:pt x="5050971" y="936171"/>
                </a:cubicBezTo>
                <a:cubicBezTo>
                  <a:pt x="5080125" y="918230"/>
                  <a:pt x="5111036" y="902758"/>
                  <a:pt x="5138057" y="881742"/>
                </a:cubicBezTo>
                <a:cubicBezTo>
                  <a:pt x="5148337" y="873746"/>
                  <a:pt x="5287112" y="763672"/>
                  <a:pt x="5312228" y="751114"/>
                </a:cubicBezTo>
                <a:cubicBezTo>
                  <a:pt x="5390569" y="711944"/>
                  <a:pt x="5432235" y="693894"/>
                  <a:pt x="5508171" y="642257"/>
                </a:cubicBezTo>
                <a:cubicBezTo>
                  <a:pt x="5563985" y="604304"/>
                  <a:pt x="5616871" y="562213"/>
                  <a:pt x="5671457" y="522514"/>
                </a:cubicBezTo>
                <a:cubicBezTo>
                  <a:pt x="5696701" y="504155"/>
                  <a:pt x="5721935" y="485769"/>
                  <a:pt x="5747657" y="468085"/>
                </a:cubicBezTo>
                <a:cubicBezTo>
                  <a:pt x="5780000" y="445849"/>
                  <a:pt x="5812676" y="424093"/>
                  <a:pt x="5845628" y="402771"/>
                </a:cubicBezTo>
                <a:cubicBezTo>
                  <a:pt x="5874368" y="384174"/>
                  <a:pt x="5906723" y="370620"/>
                  <a:pt x="5932714" y="348342"/>
                </a:cubicBezTo>
                <a:cubicBezTo>
                  <a:pt x="5958114" y="326571"/>
                  <a:pt x="5981937" y="302811"/>
                  <a:pt x="6008914" y="283028"/>
                </a:cubicBezTo>
                <a:cubicBezTo>
                  <a:pt x="6123512" y="198990"/>
                  <a:pt x="6065391" y="255674"/>
                  <a:pt x="6183085" y="185057"/>
                </a:cubicBezTo>
                <a:cubicBezTo>
                  <a:pt x="6209851" y="168997"/>
                  <a:pt x="6233313" y="147943"/>
                  <a:pt x="6259285" y="130628"/>
                </a:cubicBezTo>
                <a:cubicBezTo>
                  <a:pt x="6276890" y="118892"/>
                  <a:pt x="6296652" y="110483"/>
                  <a:pt x="6313714" y="97971"/>
                </a:cubicBezTo>
                <a:cubicBezTo>
                  <a:pt x="6398351" y="35904"/>
                  <a:pt x="6392828" y="40625"/>
                  <a:pt x="6433457"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8574" y="5359097"/>
            <a:ext cx="7151915" cy="983191"/>
          </a:xfrm>
          <a:custGeom>
            <a:avLst/>
            <a:gdLst>
              <a:gd name="connsiteX0" fmla="*/ 0 w 7151915"/>
              <a:gd name="connsiteY0" fmla="*/ 0 h 3853543"/>
              <a:gd name="connsiteX1" fmla="*/ 54429 w 7151915"/>
              <a:gd name="connsiteY1" fmla="*/ 32657 h 3853543"/>
              <a:gd name="connsiteX2" fmla="*/ 97972 w 7151915"/>
              <a:gd name="connsiteY2" fmla="*/ 54429 h 3853543"/>
              <a:gd name="connsiteX3" fmla="*/ 141515 w 7151915"/>
              <a:gd name="connsiteY3" fmla="*/ 87086 h 3853543"/>
              <a:gd name="connsiteX4" fmla="*/ 195943 w 7151915"/>
              <a:gd name="connsiteY4" fmla="*/ 108857 h 3853543"/>
              <a:gd name="connsiteX5" fmla="*/ 261257 w 7151915"/>
              <a:gd name="connsiteY5" fmla="*/ 152400 h 3853543"/>
              <a:gd name="connsiteX6" fmla="*/ 315686 w 7151915"/>
              <a:gd name="connsiteY6" fmla="*/ 185057 h 3853543"/>
              <a:gd name="connsiteX7" fmla="*/ 359229 w 7151915"/>
              <a:gd name="connsiteY7" fmla="*/ 206829 h 3853543"/>
              <a:gd name="connsiteX8" fmla="*/ 424543 w 7151915"/>
              <a:gd name="connsiteY8" fmla="*/ 250371 h 3853543"/>
              <a:gd name="connsiteX9" fmla="*/ 511629 w 7151915"/>
              <a:gd name="connsiteY9" fmla="*/ 283029 h 3853543"/>
              <a:gd name="connsiteX10" fmla="*/ 631372 w 7151915"/>
              <a:gd name="connsiteY10" fmla="*/ 348343 h 3853543"/>
              <a:gd name="connsiteX11" fmla="*/ 664029 w 7151915"/>
              <a:gd name="connsiteY11" fmla="*/ 359229 h 3853543"/>
              <a:gd name="connsiteX12" fmla="*/ 772886 w 7151915"/>
              <a:gd name="connsiteY12" fmla="*/ 413657 h 3853543"/>
              <a:gd name="connsiteX13" fmla="*/ 805543 w 7151915"/>
              <a:gd name="connsiteY13" fmla="*/ 435429 h 3853543"/>
              <a:gd name="connsiteX14" fmla="*/ 849086 w 7151915"/>
              <a:gd name="connsiteY14" fmla="*/ 457200 h 3853543"/>
              <a:gd name="connsiteX15" fmla="*/ 892629 w 7151915"/>
              <a:gd name="connsiteY15" fmla="*/ 489857 h 3853543"/>
              <a:gd name="connsiteX16" fmla="*/ 968829 w 7151915"/>
              <a:gd name="connsiteY16" fmla="*/ 522514 h 3853543"/>
              <a:gd name="connsiteX17" fmla="*/ 1012372 w 7151915"/>
              <a:gd name="connsiteY17" fmla="*/ 544286 h 3853543"/>
              <a:gd name="connsiteX18" fmla="*/ 1045029 w 7151915"/>
              <a:gd name="connsiteY18" fmla="*/ 576943 h 3853543"/>
              <a:gd name="connsiteX19" fmla="*/ 1088572 w 7151915"/>
              <a:gd name="connsiteY19" fmla="*/ 587829 h 3853543"/>
              <a:gd name="connsiteX20" fmla="*/ 1121229 w 7151915"/>
              <a:gd name="connsiteY20" fmla="*/ 620486 h 3853543"/>
              <a:gd name="connsiteX21" fmla="*/ 1230086 w 7151915"/>
              <a:gd name="connsiteY21" fmla="*/ 664029 h 3853543"/>
              <a:gd name="connsiteX22" fmla="*/ 1393372 w 7151915"/>
              <a:gd name="connsiteY22" fmla="*/ 729343 h 3853543"/>
              <a:gd name="connsiteX23" fmla="*/ 1469572 w 7151915"/>
              <a:gd name="connsiteY23" fmla="*/ 772886 h 3853543"/>
              <a:gd name="connsiteX24" fmla="*/ 1502229 w 7151915"/>
              <a:gd name="connsiteY24" fmla="*/ 805543 h 3853543"/>
              <a:gd name="connsiteX25" fmla="*/ 1567543 w 7151915"/>
              <a:gd name="connsiteY25" fmla="*/ 816429 h 3853543"/>
              <a:gd name="connsiteX26" fmla="*/ 1687286 w 7151915"/>
              <a:gd name="connsiteY26" fmla="*/ 870857 h 3853543"/>
              <a:gd name="connsiteX27" fmla="*/ 1785257 w 7151915"/>
              <a:gd name="connsiteY27" fmla="*/ 936171 h 3853543"/>
              <a:gd name="connsiteX28" fmla="*/ 1828800 w 7151915"/>
              <a:gd name="connsiteY28" fmla="*/ 947057 h 3853543"/>
              <a:gd name="connsiteX29" fmla="*/ 1861457 w 7151915"/>
              <a:gd name="connsiteY29" fmla="*/ 968829 h 3853543"/>
              <a:gd name="connsiteX30" fmla="*/ 1894115 w 7151915"/>
              <a:gd name="connsiteY30" fmla="*/ 979714 h 3853543"/>
              <a:gd name="connsiteX31" fmla="*/ 1970315 w 7151915"/>
              <a:gd name="connsiteY31" fmla="*/ 1034143 h 3853543"/>
              <a:gd name="connsiteX32" fmla="*/ 2002972 w 7151915"/>
              <a:gd name="connsiteY32" fmla="*/ 1045029 h 3853543"/>
              <a:gd name="connsiteX33" fmla="*/ 2046515 w 7151915"/>
              <a:gd name="connsiteY33" fmla="*/ 1066800 h 3853543"/>
              <a:gd name="connsiteX34" fmla="*/ 2079172 w 7151915"/>
              <a:gd name="connsiteY34" fmla="*/ 1077686 h 3853543"/>
              <a:gd name="connsiteX35" fmla="*/ 2144486 w 7151915"/>
              <a:gd name="connsiteY35" fmla="*/ 1121229 h 3853543"/>
              <a:gd name="connsiteX36" fmla="*/ 2177143 w 7151915"/>
              <a:gd name="connsiteY36" fmla="*/ 1143000 h 3853543"/>
              <a:gd name="connsiteX37" fmla="*/ 2275115 w 7151915"/>
              <a:gd name="connsiteY37" fmla="*/ 1186543 h 3853543"/>
              <a:gd name="connsiteX38" fmla="*/ 2307772 w 7151915"/>
              <a:gd name="connsiteY38" fmla="*/ 1208314 h 3853543"/>
              <a:gd name="connsiteX39" fmla="*/ 2373086 w 7151915"/>
              <a:gd name="connsiteY39" fmla="*/ 1240971 h 3853543"/>
              <a:gd name="connsiteX40" fmla="*/ 2405743 w 7151915"/>
              <a:gd name="connsiteY40" fmla="*/ 1273629 h 3853543"/>
              <a:gd name="connsiteX41" fmla="*/ 2438400 w 7151915"/>
              <a:gd name="connsiteY41" fmla="*/ 1284514 h 3853543"/>
              <a:gd name="connsiteX42" fmla="*/ 2492829 w 7151915"/>
              <a:gd name="connsiteY42" fmla="*/ 1317171 h 3853543"/>
              <a:gd name="connsiteX43" fmla="*/ 2558143 w 7151915"/>
              <a:gd name="connsiteY43" fmla="*/ 1349829 h 3853543"/>
              <a:gd name="connsiteX44" fmla="*/ 2656115 w 7151915"/>
              <a:gd name="connsiteY44" fmla="*/ 1415143 h 3853543"/>
              <a:gd name="connsiteX45" fmla="*/ 2721429 w 7151915"/>
              <a:gd name="connsiteY45" fmla="*/ 1436914 h 3853543"/>
              <a:gd name="connsiteX46" fmla="*/ 2797629 w 7151915"/>
              <a:gd name="connsiteY46" fmla="*/ 1469571 h 3853543"/>
              <a:gd name="connsiteX47" fmla="*/ 2841172 w 7151915"/>
              <a:gd name="connsiteY47" fmla="*/ 1491343 h 3853543"/>
              <a:gd name="connsiteX48" fmla="*/ 2895600 w 7151915"/>
              <a:gd name="connsiteY48" fmla="*/ 1513114 h 3853543"/>
              <a:gd name="connsiteX49" fmla="*/ 2939143 w 7151915"/>
              <a:gd name="connsiteY49" fmla="*/ 1534886 h 3853543"/>
              <a:gd name="connsiteX50" fmla="*/ 2971800 w 7151915"/>
              <a:gd name="connsiteY50" fmla="*/ 1545771 h 3853543"/>
              <a:gd name="connsiteX51" fmla="*/ 3026229 w 7151915"/>
              <a:gd name="connsiteY51" fmla="*/ 1578429 h 3853543"/>
              <a:gd name="connsiteX52" fmla="*/ 3069772 w 7151915"/>
              <a:gd name="connsiteY52" fmla="*/ 1600200 h 3853543"/>
              <a:gd name="connsiteX53" fmla="*/ 3156857 w 7151915"/>
              <a:gd name="connsiteY53" fmla="*/ 1643743 h 3853543"/>
              <a:gd name="connsiteX54" fmla="*/ 3211286 w 7151915"/>
              <a:gd name="connsiteY54" fmla="*/ 1676400 h 3853543"/>
              <a:gd name="connsiteX55" fmla="*/ 3254829 w 7151915"/>
              <a:gd name="connsiteY55" fmla="*/ 1709057 h 3853543"/>
              <a:gd name="connsiteX56" fmla="*/ 3352800 w 7151915"/>
              <a:gd name="connsiteY56" fmla="*/ 1763486 h 3853543"/>
              <a:gd name="connsiteX57" fmla="*/ 3418115 w 7151915"/>
              <a:gd name="connsiteY57" fmla="*/ 1796143 h 3853543"/>
              <a:gd name="connsiteX58" fmla="*/ 3472543 w 7151915"/>
              <a:gd name="connsiteY58" fmla="*/ 1839686 h 3853543"/>
              <a:gd name="connsiteX59" fmla="*/ 3548743 w 7151915"/>
              <a:gd name="connsiteY59" fmla="*/ 1872343 h 3853543"/>
              <a:gd name="connsiteX60" fmla="*/ 3581400 w 7151915"/>
              <a:gd name="connsiteY60" fmla="*/ 1905000 h 3853543"/>
              <a:gd name="connsiteX61" fmla="*/ 3657600 w 7151915"/>
              <a:gd name="connsiteY61" fmla="*/ 1948543 h 3853543"/>
              <a:gd name="connsiteX62" fmla="*/ 3679372 w 7151915"/>
              <a:gd name="connsiteY62" fmla="*/ 1970314 h 3853543"/>
              <a:gd name="connsiteX63" fmla="*/ 3733800 w 7151915"/>
              <a:gd name="connsiteY63" fmla="*/ 1992086 h 3853543"/>
              <a:gd name="connsiteX64" fmla="*/ 3777343 w 7151915"/>
              <a:gd name="connsiteY64" fmla="*/ 2024743 h 3853543"/>
              <a:gd name="connsiteX65" fmla="*/ 3875315 w 7151915"/>
              <a:gd name="connsiteY65" fmla="*/ 2068286 h 3853543"/>
              <a:gd name="connsiteX66" fmla="*/ 3940629 w 7151915"/>
              <a:gd name="connsiteY66" fmla="*/ 2122714 h 3853543"/>
              <a:gd name="connsiteX67" fmla="*/ 3973286 w 7151915"/>
              <a:gd name="connsiteY67" fmla="*/ 2133600 h 3853543"/>
              <a:gd name="connsiteX68" fmla="*/ 4060372 w 7151915"/>
              <a:gd name="connsiteY68" fmla="*/ 2177143 h 3853543"/>
              <a:gd name="connsiteX69" fmla="*/ 4136572 w 7151915"/>
              <a:gd name="connsiteY69" fmla="*/ 2231571 h 3853543"/>
              <a:gd name="connsiteX70" fmla="*/ 4223657 w 7151915"/>
              <a:gd name="connsiteY70" fmla="*/ 2264229 h 3853543"/>
              <a:gd name="connsiteX71" fmla="*/ 4310743 w 7151915"/>
              <a:gd name="connsiteY71" fmla="*/ 2329543 h 3853543"/>
              <a:gd name="connsiteX72" fmla="*/ 4397829 w 7151915"/>
              <a:gd name="connsiteY72" fmla="*/ 2383971 h 3853543"/>
              <a:gd name="connsiteX73" fmla="*/ 4452257 w 7151915"/>
              <a:gd name="connsiteY73" fmla="*/ 2405743 h 3853543"/>
              <a:gd name="connsiteX74" fmla="*/ 4528457 w 7151915"/>
              <a:gd name="connsiteY74" fmla="*/ 2438400 h 3853543"/>
              <a:gd name="connsiteX75" fmla="*/ 4572000 w 7151915"/>
              <a:gd name="connsiteY75" fmla="*/ 2471057 h 3853543"/>
              <a:gd name="connsiteX76" fmla="*/ 4648200 w 7151915"/>
              <a:gd name="connsiteY76" fmla="*/ 2503714 h 3853543"/>
              <a:gd name="connsiteX77" fmla="*/ 4735286 w 7151915"/>
              <a:gd name="connsiteY77" fmla="*/ 2536371 h 3853543"/>
              <a:gd name="connsiteX78" fmla="*/ 4822372 w 7151915"/>
              <a:gd name="connsiteY78" fmla="*/ 2579914 h 3853543"/>
              <a:gd name="connsiteX79" fmla="*/ 4844143 w 7151915"/>
              <a:gd name="connsiteY79" fmla="*/ 2601686 h 3853543"/>
              <a:gd name="connsiteX80" fmla="*/ 4887686 w 7151915"/>
              <a:gd name="connsiteY80" fmla="*/ 2612571 h 3853543"/>
              <a:gd name="connsiteX81" fmla="*/ 4985657 w 7151915"/>
              <a:gd name="connsiteY81" fmla="*/ 2667000 h 3853543"/>
              <a:gd name="connsiteX82" fmla="*/ 5029200 w 7151915"/>
              <a:gd name="connsiteY82" fmla="*/ 2699657 h 3853543"/>
              <a:gd name="connsiteX83" fmla="*/ 5083629 w 7151915"/>
              <a:gd name="connsiteY83" fmla="*/ 2732314 h 3853543"/>
              <a:gd name="connsiteX84" fmla="*/ 5127172 w 7151915"/>
              <a:gd name="connsiteY84" fmla="*/ 2754086 h 3853543"/>
              <a:gd name="connsiteX85" fmla="*/ 5203372 w 7151915"/>
              <a:gd name="connsiteY85" fmla="*/ 2797629 h 3853543"/>
              <a:gd name="connsiteX86" fmla="*/ 5290457 w 7151915"/>
              <a:gd name="connsiteY86" fmla="*/ 2862943 h 3853543"/>
              <a:gd name="connsiteX87" fmla="*/ 5355772 w 7151915"/>
              <a:gd name="connsiteY87" fmla="*/ 2906486 h 3853543"/>
              <a:gd name="connsiteX88" fmla="*/ 5464629 w 7151915"/>
              <a:gd name="connsiteY88" fmla="*/ 2993571 h 3853543"/>
              <a:gd name="connsiteX89" fmla="*/ 5540829 w 7151915"/>
              <a:gd name="connsiteY89" fmla="*/ 3026229 h 3853543"/>
              <a:gd name="connsiteX90" fmla="*/ 5595257 w 7151915"/>
              <a:gd name="connsiteY90" fmla="*/ 3058886 h 3853543"/>
              <a:gd name="connsiteX91" fmla="*/ 5617029 w 7151915"/>
              <a:gd name="connsiteY91" fmla="*/ 3080657 h 3853543"/>
              <a:gd name="connsiteX92" fmla="*/ 5660572 w 7151915"/>
              <a:gd name="connsiteY92" fmla="*/ 3091543 h 3853543"/>
              <a:gd name="connsiteX93" fmla="*/ 5682343 w 7151915"/>
              <a:gd name="connsiteY93" fmla="*/ 3124200 h 3853543"/>
              <a:gd name="connsiteX94" fmla="*/ 5802086 w 7151915"/>
              <a:gd name="connsiteY94" fmla="*/ 3167743 h 3853543"/>
              <a:gd name="connsiteX95" fmla="*/ 5889172 w 7151915"/>
              <a:gd name="connsiteY95" fmla="*/ 3211286 h 3853543"/>
              <a:gd name="connsiteX96" fmla="*/ 5943600 w 7151915"/>
              <a:gd name="connsiteY96" fmla="*/ 3243943 h 3853543"/>
              <a:gd name="connsiteX97" fmla="*/ 5998029 w 7151915"/>
              <a:gd name="connsiteY97" fmla="*/ 3265714 h 3853543"/>
              <a:gd name="connsiteX98" fmla="*/ 6063343 w 7151915"/>
              <a:gd name="connsiteY98" fmla="*/ 3287486 h 3853543"/>
              <a:gd name="connsiteX99" fmla="*/ 6161315 w 7151915"/>
              <a:gd name="connsiteY99" fmla="*/ 3331029 h 3853543"/>
              <a:gd name="connsiteX100" fmla="*/ 6270172 w 7151915"/>
              <a:gd name="connsiteY100" fmla="*/ 3385457 h 3853543"/>
              <a:gd name="connsiteX101" fmla="*/ 6389915 w 7151915"/>
              <a:gd name="connsiteY101" fmla="*/ 3429000 h 3853543"/>
              <a:gd name="connsiteX102" fmla="*/ 6433457 w 7151915"/>
              <a:gd name="connsiteY102" fmla="*/ 3461657 h 3853543"/>
              <a:gd name="connsiteX103" fmla="*/ 6553200 w 7151915"/>
              <a:gd name="connsiteY103" fmla="*/ 3516086 h 3853543"/>
              <a:gd name="connsiteX104" fmla="*/ 6618515 w 7151915"/>
              <a:gd name="connsiteY104" fmla="*/ 3559629 h 3853543"/>
              <a:gd name="connsiteX105" fmla="*/ 6651172 w 7151915"/>
              <a:gd name="connsiteY105" fmla="*/ 3581400 h 3853543"/>
              <a:gd name="connsiteX106" fmla="*/ 6727372 w 7151915"/>
              <a:gd name="connsiteY106" fmla="*/ 3614057 h 3853543"/>
              <a:gd name="connsiteX107" fmla="*/ 6792686 w 7151915"/>
              <a:gd name="connsiteY107" fmla="*/ 3657600 h 3853543"/>
              <a:gd name="connsiteX108" fmla="*/ 6836229 w 7151915"/>
              <a:gd name="connsiteY108" fmla="*/ 3690257 h 3853543"/>
              <a:gd name="connsiteX109" fmla="*/ 6868886 w 7151915"/>
              <a:gd name="connsiteY109" fmla="*/ 3701143 h 3853543"/>
              <a:gd name="connsiteX110" fmla="*/ 6912429 w 7151915"/>
              <a:gd name="connsiteY110" fmla="*/ 3722914 h 3853543"/>
              <a:gd name="connsiteX111" fmla="*/ 6966857 w 7151915"/>
              <a:gd name="connsiteY111" fmla="*/ 3755571 h 3853543"/>
              <a:gd name="connsiteX112" fmla="*/ 6999515 w 7151915"/>
              <a:gd name="connsiteY112" fmla="*/ 3777343 h 3853543"/>
              <a:gd name="connsiteX113" fmla="*/ 7032172 w 7151915"/>
              <a:gd name="connsiteY113" fmla="*/ 3788229 h 3853543"/>
              <a:gd name="connsiteX114" fmla="*/ 7108372 w 7151915"/>
              <a:gd name="connsiteY114" fmla="*/ 3831771 h 3853543"/>
              <a:gd name="connsiteX115" fmla="*/ 7151915 w 7151915"/>
              <a:gd name="connsiteY115" fmla="*/ 3853543 h 38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151915" h="3853543">
                <a:moveTo>
                  <a:pt x="0" y="0"/>
                </a:moveTo>
                <a:cubicBezTo>
                  <a:pt x="18143" y="10886"/>
                  <a:pt x="35933" y="22382"/>
                  <a:pt x="54429" y="32657"/>
                </a:cubicBezTo>
                <a:cubicBezTo>
                  <a:pt x="68614" y="40538"/>
                  <a:pt x="84211" y="45828"/>
                  <a:pt x="97972" y="54429"/>
                </a:cubicBezTo>
                <a:cubicBezTo>
                  <a:pt x="113357" y="64045"/>
                  <a:pt x="125655" y="78275"/>
                  <a:pt x="141515" y="87086"/>
                </a:cubicBezTo>
                <a:cubicBezTo>
                  <a:pt x="158596" y="96576"/>
                  <a:pt x="178789" y="99500"/>
                  <a:pt x="195943" y="108857"/>
                </a:cubicBezTo>
                <a:cubicBezTo>
                  <a:pt x="218914" y="121387"/>
                  <a:pt x="239182" y="138352"/>
                  <a:pt x="261257" y="152400"/>
                </a:cubicBezTo>
                <a:cubicBezTo>
                  <a:pt x="279107" y="163759"/>
                  <a:pt x="297190" y="174782"/>
                  <a:pt x="315686" y="185057"/>
                </a:cubicBezTo>
                <a:cubicBezTo>
                  <a:pt x="329871" y="192938"/>
                  <a:pt x="345314" y="198480"/>
                  <a:pt x="359229" y="206829"/>
                </a:cubicBezTo>
                <a:cubicBezTo>
                  <a:pt x="381666" y="220291"/>
                  <a:pt x="401140" y="238669"/>
                  <a:pt x="424543" y="250371"/>
                </a:cubicBezTo>
                <a:cubicBezTo>
                  <a:pt x="452273" y="264236"/>
                  <a:pt x="483133" y="270816"/>
                  <a:pt x="511629" y="283029"/>
                </a:cubicBezTo>
                <a:cubicBezTo>
                  <a:pt x="632909" y="335007"/>
                  <a:pt x="523872" y="294593"/>
                  <a:pt x="631372" y="348343"/>
                </a:cubicBezTo>
                <a:cubicBezTo>
                  <a:pt x="641635" y="353475"/>
                  <a:pt x="653143" y="355600"/>
                  <a:pt x="664029" y="359229"/>
                </a:cubicBezTo>
                <a:cubicBezTo>
                  <a:pt x="749658" y="423451"/>
                  <a:pt x="660348" y="363640"/>
                  <a:pt x="772886" y="413657"/>
                </a:cubicBezTo>
                <a:cubicBezTo>
                  <a:pt x="784841" y="418971"/>
                  <a:pt x="794184" y="428938"/>
                  <a:pt x="805543" y="435429"/>
                </a:cubicBezTo>
                <a:cubicBezTo>
                  <a:pt x="819632" y="443480"/>
                  <a:pt x="835325" y="448600"/>
                  <a:pt x="849086" y="457200"/>
                </a:cubicBezTo>
                <a:cubicBezTo>
                  <a:pt x="864471" y="466816"/>
                  <a:pt x="877244" y="480241"/>
                  <a:pt x="892629" y="489857"/>
                </a:cubicBezTo>
                <a:cubicBezTo>
                  <a:pt x="945152" y="522684"/>
                  <a:pt x="921684" y="502309"/>
                  <a:pt x="968829" y="522514"/>
                </a:cubicBezTo>
                <a:cubicBezTo>
                  <a:pt x="983745" y="528906"/>
                  <a:pt x="999167" y="534854"/>
                  <a:pt x="1012372" y="544286"/>
                </a:cubicBezTo>
                <a:cubicBezTo>
                  <a:pt x="1024899" y="553234"/>
                  <a:pt x="1031663" y="569305"/>
                  <a:pt x="1045029" y="576943"/>
                </a:cubicBezTo>
                <a:cubicBezTo>
                  <a:pt x="1058019" y="584366"/>
                  <a:pt x="1074058" y="584200"/>
                  <a:pt x="1088572" y="587829"/>
                </a:cubicBezTo>
                <a:cubicBezTo>
                  <a:pt x="1099458" y="598715"/>
                  <a:pt x="1108028" y="612566"/>
                  <a:pt x="1121229" y="620486"/>
                </a:cubicBezTo>
                <a:cubicBezTo>
                  <a:pt x="1231846" y="686856"/>
                  <a:pt x="1161301" y="632282"/>
                  <a:pt x="1230086" y="664029"/>
                </a:cubicBezTo>
                <a:cubicBezTo>
                  <a:pt x="1373933" y="730420"/>
                  <a:pt x="1290752" y="708819"/>
                  <a:pt x="1393372" y="729343"/>
                </a:cubicBezTo>
                <a:cubicBezTo>
                  <a:pt x="1418772" y="743857"/>
                  <a:pt x="1445606" y="756110"/>
                  <a:pt x="1469572" y="772886"/>
                </a:cubicBezTo>
                <a:cubicBezTo>
                  <a:pt x="1482184" y="781714"/>
                  <a:pt x="1488161" y="799291"/>
                  <a:pt x="1502229" y="805543"/>
                </a:cubicBezTo>
                <a:cubicBezTo>
                  <a:pt x="1522398" y="814507"/>
                  <a:pt x="1545772" y="812800"/>
                  <a:pt x="1567543" y="816429"/>
                </a:cubicBezTo>
                <a:cubicBezTo>
                  <a:pt x="1664892" y="865102"/>
                  <a:pt x="1623840" y="849708"/>
                  <a:pt x="1687286" y="870857"/>
                </a:cubicBezTo>
                <a:cubicBezTo>
                  <a:pt x="1717203" y="893294"/>
                  <a:pt x="1750902" y="920902"/>
                  <a:pt x="1785257" y="936171"/>
                </a:cubicBezTo>
                <a:cubicBezTo>
                  <a:pt x="1798929" y="942247"/>
                  <a:pt x="1814286" y="943428"/>
                  <a:pt x="1828800" y="947057"/>
                </a:cubicBezTo>
                <a:cubicBezTo>
                  <a:pt x="1839686" y="954314"/>
                  <a:pt x="1849755" y="962978"/>
                  <a:pt x="1861457" y="968829"/>
                </a:cubicBezTo>
                <a:cubicBezTo>
                  <a:pt x="1871720" y="973961"/>
                  <a:pt x="1884567" y="973349"/>
                  <a:pt x="1894115" y="979714"/>
                </a:cubicBezTo>
                <a:cubicBezTo>
                  <a:pt x="1983730" y="1039455"/>
                  <a:pt x="1865059" y="989032"/>
                  <a:pt x="1970315" y="1034143"/>
                </a:cubicBezTo>
                <a:cubicBezTo>
                  <a:pt x="1980862" y="1038663"/>
                  <a:pt x="1992425" y="1040509"/>
                  <a:pt x="2002972" y="1045029"/>
                </a:cubicBezTo>
                <a:cubicBezTo>
                  <a:pt x="2017887" y="1051421"/>
                  <a:pt x="2031600" y="1060408"/>
                  <a:pt x="2046515" y="1066800"/>
                </a:cubicBezTo>
                <a:cubicBezTo>
                  <a:pt x="2057062" y="1071320"/>
                  <a:pt x="2069141" y="1072113"/>
                  <a:pt x="2079172" y="1077686"/>
                </a:cubicBezTo>
                <a:cubicBezTo>
                  <a:pt x="2102045" y="1090393"/>
                  <a:pt x="2122715" y="1106715"/>
                  <a:pt x="2144486" y="1121229"/>
                </a:cubicBezTo>
                <a:cubicBezTo>
                  <a:pt x="2155372" y="1128486"/>
                  <a:pt x="2164996" y="1138141"/>
                  <a:pt x="2177143" y="1143000"/>
                </a:cubicBezTo>
                <a:cubicBezTo>
                  <a:pt x="2216030" y="1158554"/>
                  <a:pt x="2239514" y="1166200"/>
                  <a:pt x="2275115" y="1186543"/>
                </a:cubicBezTo>
                <a:cubicBezTo>
                  <a:pt x="2286474" y="1193034"/>
                  <a:pt x="2296335" y="1201960"/>
                  <a:pt x="2307772" y="1208314"/>
                </a:cubicBezTo>
                <a:cubicBezTo>
                  <a:pt x="2329050" y="1220135"/>
                  <a:pt x="2351315" y="1230085"/>
                  <a:pt x="2373086" y="1240971"/>
                </a:cubicBezTo>
                <a:cubicBezTo>
                  <a:pt x="2383972" y="1251857"/>
                  <a:pt x="2392934" y="1265089"/>
                  <a:pt x="2405743" y="1273629"/>
                </a:cubicBezTo>
                <a:cubicBezTo>
                  <a:pt x="2415290" y="1279994"/>
                  <a:pt x="2428137" y="1279383"/>
                  <a:pt x="2438400" y="1284514"/>
                </a:cubicBezTo>
                <a:cubicBezTo>
                  <a:pt x="2457324" y="1293976"/>
                  <a:pt x="2474254" y="1307039"/>
                  <a:pt x="2492829" y="1317171"/>
                </a:cubicBezTo>
                <a:cubicBezTo>
                  <a:pt x="2514198" y="1328827"/>
                  <a:pt x="2537271" y="1337305"/>
                  <a:pt x="2558143" y="1349829"/>
                </a:cubicBezTo>
                <a:cubicBezTo>
                  <a:pt x="2591799" y="1370023"/>
                  <a:pt x="2618880" y="1402732"/>
                  <a:pt x="2656115" y="1415143"/>
                </a:cubicBezTo>
                <a:cubicBezTo>
                  <a:pt x="2677886" y="1422400"/>
                  <a:pt x="2700903" y="1426651"/>
                  <a:pt x="2721429" y="1436914"/>
                </a:cubicBezTo>
                <a:cubicBezTo>
                  <a:pt x="2865845" y="1509124"/>
                  <a:pt x="2685507" y="1421519"/>
                  <a:pt x="2797629" y="1469571"/>
                </a:cubicBezTo>
                <a:cubicBezTo>
                  <a:pt x="2812545" y="1475963"/>
                  <a:pt x="2826343" y="1484752"/>
                  <a:pt x="2841172" y="1491343"/>
                </a:cubicBezTo>
                <a:cubicBezTo>
                  <a:pt x="2859028" y="1499279"/>
                  <a:pt x="2877744" y="1505178"/>
                  <a:pt x="2895600" y="1513114"/>
                </a:cubicBezTo>
                <a:cubicBezTo>
                  <a:pt x="2910429" y="1519705"/>
                  <a:pt x="2924227" y="1528494"/>
                  <a:pt x="2939143" y="1534886"/>
                </a:cubicBezTo>
                <a:cubicBezTo>
                  <a:pt x="2949690" y="1539406"/>
                  <a:pt x="2961537" y="1540639"/>
                  <a:pt x="2971800" y="1545771"/>
                </a:cubicBezTo>
                <a:cubicBezTo>
                  <a:pt x="2990725" y="1555233"/>
                  <a:pt x="3007733" y="1568154"/>
                  <a:pt x="3026229" y="1578429"/>
                </a:cubicBezTo>
                <a:cubicBezTo>
                  <a:pt x="3040414" y="1586310"/>
                  <a:pt x="3055587" y="1592319"/>
                  <a:pt x="3069772" y="1600200"/>
                </a:cubicBezTo>
                <a:cubicBezTo>
                  <a:pt x="3146896" y="1643046"/>
                  <a:pt x="3097156" y="1623842"/>
                  <a:pt x="3156857" y="1643743"/>
                </a:cubicBezTo>
                <a:cubicBezTo>
                  <a:pt x="3207810" y="1694694"/>
                  <a:pt x="3145339" y="1638716"/>
                  <a:pt x="3211286" y="1676400"/>
                </a:cubicBezTo>
                <a:cubicBezTo>
                  <a:pt x="3227038" y="1685401"/>
                  <a:pt x="3239733" y="1698993"/>
                  <a:pt x="3254829" y="1709057"/>
                </a:cubicBezTo>
                <a:cubicBezTo>
                  <a:pt x="3336411" y="1763445"/>
                  <a:pt x="3280179" y="1721988"/>
                  <a:pt x="3352800" y="1763486"/>
                </a:cubicBezTo>
                <a:cubicBezTo>
                  <a:pt x="3411884" y="1797249"/>
                  <a:pt x="3358241" y="1776185"/>
                  <a:pt x="3418115" y="1796143"/>
                </a:cubicBezTo>
                <a:cubicBezTo>
                  <a:pt x="3436258" y="1810657"/>
                  <a:pt x="3452841" y="1827372"/>
                  <a:pt x="3472543" y="1839686"/>
                </a:cubicBezTo>
                <a:cubicBezTo>
                  <a:pt x="3586262" y="1910760"/>
                  <a:pt x="3402068" y="1767574"/>
                  <a:pt x="3548743" y="1872343"/>
                </a:cubicBezTo>
                <a:cubicBezTo>
                  <a:pt x="3561270" y="1881291"/>
                  <a:pt x="3568873" y="1896052"/>
                  <a:pt x="3581400" y="1905000"/>
                </a:cubicBezTo>
                <a:cubicBezTo>
                  <a:pt x="3685714" y="1979509"/>
                  <a:pt x="3571880" y="1879967"/>
                  <a:pt x="3657600" y="1948543"/>
                </a:cubicBezTo>
                <a:cubicBezTo>
                  <a:pt x="3665614" y="1954954"/>
                  <a:pt x="3670461" y="1965222"/>
                  <a:pt x="3679372" y="1970314"/>
                </a:cubicBezTo>
                <a:cubicBezTo>
                  <a:pt x="3696338" y="1980009"/>
                  <a:pt x="3716719" y="1982596"/>
                  <a:pt x="3733800" y="1992086"/>
                </a:cubicBezTo>
                <a:cubicBezTo>
                  <a:pt x="3749660" y="2000897"/>
                  <a:pt x="3761786" y="2015409"/>
                  <a:pt x="3777343" y="2024743"/>
                </a:cubicBezTo>
                <a:cubicBezTo>
                  <a:pt x="3824579" y="2053085"/>
                  <a:pt x="3832926" y="2054156"/>
                  <a:pt x="3875315" y="2068286"/>
                </a:cubicBezTo>
                <a:cubicBezTo>
                  <a:pt x="3897086" y="2086429"/>
                  <a:pt x="3917049" y="2106994"/>
                  <a:pt x="3940629" y="2122714"/>
                </a:cubicBezTo>
                <a:cubicBezTo>
                  <a:pt x="3950176" y="2129079"/>
                  <a:pt x="3963023" y="2128468"/>
                  <a:pt x="3973286" y="2133600"/>
                </a:cubicBezTo>
                <a:cubicBezTo>
                  <a:pt x="4076115" y="2185014"/>
                  <a:pt x="3986730" y="2152595"/>
                  <a:pt x="4060372" y="2177143"/>
                </a:cubicBezTo>
                <a:cubicBezTo>
                  <a:pt x="4070236" y="2184541"/>
                  <a:pt x="4120653" y="2223611"/>
                  <a:pt x="4136572" y="2231571"/>
                </a:cubicBezTo>
                <a:cubicBezTo>
                  <a:pt x="4162607" y="2244589"/>
                  <a:pt x="4195392" y="2254807"/>
                  <a:pt x="4223657" y="2264229"/>
                </a:cubicBezTo>
                <a:cubicBezTo>
                  <a:pt x="4262115" y="2321915"/>
                  <a:pt x="4227803" y="2282149"/>
                  <a:pt x="4310743" y="2329543"/>
                </a:cubicBezTo>
                <a:cubicBezTo>
                  <a:pt x="4340465" y="2346527"/>
                  <a:pt x="4366046" y="2371257"/>
                  <a:pt x="4397829" y="2383971"/>
                </a:cubicBezTo>
                <a:cubicBezTo>
                  <a:pt x="4415972" y="2391228"/>
                  <a:pt x="4433961" y="2398882"/>
                  <a:pt x="4452257" y="2405743"/>
                </a:cubicBezTo>
                <a:cubicBezTo>
                  <a:pt x="4489296" y="2419633"/>
                  <a:pt x="4490227" y="2414506"/>
                  <a:pt x="4528457" y="2438400"/>
                </a:cubicBezTo>
                <a:cubicBezTo>
                  <a:pt x="4543842" y="2448016"/>
                  <a:pt x="4556072" y="2462369"/>
                  <a:pt x="4572000" y="2471057"/>
                </a:cubicBezTo>
                <a:cubicBezTo>
                  <a:pt x="4596260" y="2484290"/>
                  <a:pt x="4623483" y="2491355"/>
                  <a:pt x="4648200" y="2503714"/>
                </a:cubicBezTo>
                <a:cubicBezTo>
                  <a:pt x="4722948" y="2541088"/>
                  <a:pt x="4630274" y="2515370"/>
                  <a:pt x="4735286" y="2536371"/>
                </a:cubicBezTo>
                <a:cubicBezTo>
                  <a:pt x="4784472" y="2585559"/>
                  <a:pt x="4722304" y="2529880"/>
                  <a:pt x="4822372" y="2579914"/>
                </a:cubicBezTo>
                <a:cubicBezTo>
                  <a:pt x="4831552" y="2584504"/>
                  <a:pt x="4834963" y="2597096"/>
                  <a:pt x="4844143" y="2601686"/>
                </a:cubicBezTo>
                <a:cubicBezTo>
                  <a:pt x="4857524" y="2608377"/>
                  <a:pt x="4873172" y="2608943"/>
                  <a:pt x="4887686" y="2612571"/>
                </a:cubicBezTo>
                <a:cubicBezTo>
                  <a:pt x="4954440" y="2679327"/>
                  <a:pt x="4879100" y="2613722"/>
                  <a:pt x="4985657" y="2667000"/>
                </a:cubicBezTo>
                <a:cubicBezTo>
                  <a:pt x="5001885" y="2675114"/>
                  <a:pt x="5014104" y="2689593"/>
                  <a:pt x="5029200" y="2699657"/>
                </a:cubicBezTo>
                <a:cubicBezTo>
                  <a:pt x="5046805" y="2711393"/>
                  <a:pt x="5065133" y="2722039"/>
                  <a:pt x="5083629" y="2732314"/>
                </a:cubicBezTo>
                <a:cubicBezTo>
                  <a:pt x="5097814" y="2740195"/>
                  <a:pt x="5113411" y="2745485"/>
                  <a:pt x="5127172" y="2754086"/>
                </a:cubicBezTo>
                <a:cubicBezTo>
                  <a:pt x="5202489" y="2801159"/>
                  <a:pt x="5139213" y="2776242"/>
                  <a:pt x="5203372" y="2797629"/>
                </a:cubicBezTo>
                <a:cubicBezTo>
                  <a:pt x="5232400" y="2819400"/>
                  <a:pt x="5260266" y="2842816"/>
                  <a:pt x="5290457" y="2862943"/>
                </a:cubicBezTo>
                <a:cubicBezTo>
                  <a:pt x="5312229" y="2877457"/>
                  <a:pt x="5335340" y="2890140"/>
                  <a:pt x="5355772" y="2906486"/>
                </a:cubicBezTo>
                <a:cubicBezTo>
                  <a:pt x="5392058" y="2935514"/>
                  <a:pt x="5420546" y="2978876"/>
                  <a:pt x="5464629" y="2993571"/>
                </a:cubicBezTo>
                <a:cubicBezTo>
                  <a:pt x="5503170" y="3006418"/>
                  <a:pt x="5500474" y="3003809"/>
                  <a:pt x="5540829" y="3026229"/>
                </a:cubicBezTo>
                <a:cubicBezTo>
                  <a:pt x="5559324" y="3036504"/>
                  <a:pt x="5578040" y="3046588"/>
                  <a:pt x="5595257" y="3058886"/>
                </a:cubicBezTo>
                <a:cubicBezTo>
                  <a:pt x="5603609" y="3064851"/>
                  <a:pt x="5607849" y="3076067"/>
                  <a:pt x="5617029" y="3080657"/>
                </a:cubicBezTo>
                <a:cubicBezTo>
                  <a:pt x="5630411" y="3087348"/>
                  <a:pt x="5646058" y="3087914"/>
                  <a:pt x="5660572" y="3091543"/>
                </a:cubicBezTo>
                <a:cubicBezTo>
                  <a:pt x="5667829" y="3102429"/>
                  <a:pt x="5671697" y="3116596"/>
                  <a:pt x="5682343" y="3124200"/>
                </a:cubicBezTo>
                <a:cubicBezTo>
                  <a:pt x="5757964" y="3178214"/>
                  <a:pt x="5718370" y="3111933"/>
                  <a:pt x="5802086" y="3167743"/>
                </a:cubicBezTo>
                <a:cubicBezTo>
                  <a:pt x="5877748" y="3218184"/>
                  <a:pt x="5782648" y="3158023"/>
                  <a:pt x="5889172" y="3211286"/>
                </a:cubicBezTo>
                <a:cubicBezTo>
                  <a:pt x="5908096" y="3220748"/>
                  <a:pt x="5924676" y="3234481"/>
                  <a:pt x="5943600" y="3243943"/>
                </a:cubicBezTo>
                <a:cubicBezTo>
                  <a:pt x="5961078" y="3252682"/>
                  <a:pt x="5979665" y="3259036"/>
                  <a:pt x="5998029" y="3265714"/>
                </a:cubicBezTo>
                <a:cubicBezTo>
                  <a:pt x="6019596" y="3273557"/>
                  <a:pt x="6063343" y="3287486"/>
                  <a:pt x="6063343" y="3287486"/>
                </a:cubicBezTo>
                <a:cubicBezTo>
                  <a:pt x="6162154" y="3361593"/>
                  <a:pt x="6047828" y="3285634"/>
                  <a:pt x="6161315" y="3331029"/>
                </a:cubicBezTo>
                <a:cubicBezTo>
                  <a:pt x="6198982" y="3346096"/>
                  <a:pt x="6232884" y="3369476"/>
                  <a:pt x="6270172" y="3385457"/>
                </a:cubicBezTo>
                <a:cubicBezTo>
                  <a:pt x="6360123" y="3424007"/>
                  <a:pt x="6319563" y="3411412"/>
                  <a:pt x="6389915" y="3429000"/>
                </a:cubicBezTo>
                <a:cubicBezTo>
                  <a:pt x="6404429" y="3439886"/>
                  <a:pt x="6417705" y="3452656"/>
                  <a:pt x="6433457" y="3461657"/>
                </a:cubicBezTo>
                <a:cubicBezTo>
                  <a:pt x="6492001" y="3495111"/>
                  <a:pt x="6469719" y="3432609"/>
                  <a:pt x="6553200" y="3516086"/>
                </a:cubicBezTo>
                <a:cubicBezTo>
                  <a:pt x="6592004" y="3554888"/>
                  <a:pt x="6557005" y="3524481"/>
                  <a:pt x="6618515" y="3559629"/>
                </a:cubicBezTo>
                <a:cubicBezTo>
                  <a:pt x="6629874" y="3566120"/>
                  <a:pt x="6639470" y="3575549"/>
                  <a:pt x="6651172" y="3581400"/>
                </a:cubicBezTo>
                <a:cubicBezTo>
                  <a:pt x="6741255" y="3626442"/>
                  <a:pt x="6614124" y="3546109"/>
                  <a:pt x="6727372" y="3614057"/>
                </a:cubicBezTo>
                <a:cubicBezTo>
                  <a:pt x="6749809" y="3627519"/>
                  <a:pt x="6771753" y="3641901"/>
                  <a:pt x="6792686" y="3657600"/>
                </a:cubicBezTo>
                <a:cubicBezTo>
                  <a:pt x="6807200" y="3668486"/>
                  <a:pt x="6820477" y="3681256"/>
                  <a:pt x="6836229" y="3690257"/>
                </a:cubicBezTo>
                <a:cubicBezTo>
                  <a:pt x="6846192" y="3695950"/>
                  <a:pt x="6858339" y="3696623"/>
                  <a:pt x="6868886" y="3701143"/>
                </a:cubicBezTo>
                <a:cubicBezTo>
                  <a:pt x="6883801" y="3707535"/>
                  <a:pt x="6898244" y="3715033"/>
                  <a:pt x="6912429" y="3722914"/>
                </a:cubicBezTo>
                <a:cubicBezTo>
                  <a:pt x="6930924" y="3733189"/>
                  <a:pt x="6948915" y="3744357"/>
                  <a:pt x="6966857" y="3755571"/>
                </a:cubicBezTo>
                <a:cubicBezTo>
                  <a:pt x="6977952" y="3762505"/>
                  <a:pt x="6987813" y="3771492"/>
                  <a:pt x="6999515" y="3777343"/>
                </a:cubicBezTo>
                <a:cubicBezTo>
                  <a:pt x="7009778" y="3782475"/>
                  <a:pt x="7021909" y="3783097"/>
                  <a:pt x="7032172" y="3788229"/>
                </a:cubicBezTo>
                <a:cubicBezTo>
                  <a:pt x="7141494" y="3842890"/>
                  <a:pt x="6974783" y="3774519"/>
                  <a:pt x="7108372" y="3831771"/>
                </a:cubicBezTo>
                <a:cubicBezTo>
                  <a:pt x="7152151" y="3850533"/>
                  <a:pt x="7130119" y="3831747"/>
                  <a:pt x="7151915" y="3853543"/>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296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build="p"/>
      <p:bldP spid="14" grpId="0" build="p"/>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C7617A1-5B44-F000-6422-125F2C02C5A4}"/>
              </a:ext>
            </a:extLst>
          </p:cNvPr>
          <p:cNvSpPr txBox="1">
            <a:spLocks noChangeArrowheads="1"/>
          </p:cNvSpPr>
          <p:nvPr/>
        </p:nvSpPr>
        <p:spPr bwMode="auto">
          <a:xfrm>
            <a:off x="635000" y="1149893"/>
            <a:ext cx="7874000" cy="1384995"/>
          </a:xfrm>
          <a:prstGeom prst="rect">
            <a:avLst/>
          </a:prstGeom>
          <a:noFill/>
          <a:ln w="9525" algn="ctr">
            <a:noFill/>
            <a:miter lim="800000"/>
            <a:headEnd/>
            <a:tailEnd/>
          </a:ln>
          <a:effectLst/>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If the Earth has evolved as a closed system after its accretion, BSE should plot along the Geochron (Isochron at ~4.56 Ga).</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8" name="Immagine 7"/>
          <p:cNvPicPr>
            <a:picLocks noChangeAspect="1"/>
          </p:cNvPicPr>
          <p:nvPr/>
        </p:nvPicPr>
        <p:blipFill>
          <a:blip r:embed="rId3" cstate="print"/>
          <a:stretch>
            <a:fillRect/>
          </a:stretch>
        </p:blipFill>
        <p:spPr>
          <a:xfrm>
            <a:off x="1716752" y="2755158"/>
            <a:ext cx="5750848" cy="3817698"/>
          </a:xfrm>
          <a:prstGeom prst="rect">
            <a:avLst/>
          </a:prstGeom>
        </p:spPr>
      </p:pic>
      <p:grpSp>
        <p:nvGrpSpPr>
          <p:cNvPr id="5" name="Gruppo 4"/>
          <p:cNvGrpSpPr/>
          <p:nvPr/>
        </p:nvGrpSpPr>
        <p:grpSpPr>
          <a:xfrm>
            <a:off x="3232150" y="2952750"/>
            <a:ext cx="2393950" cy="2997200"/>
            <a:chOff x="3232150" y="2952750"/>
            <a:chExt cx="2393950" cy="2997200"/>
          </a:xfrm>
        </p:grpSpPr>
        <p:sp>
          <p:nvSpPr>
            <p:cNvPr id="4" name="Rettangolo 3"/>
            <p:cNvSpPr/>
            <p:nvPr/>
          </p:nvSpPr>
          <p:spPr bwMode="auto">
            <a:xfrm>
              <a:off x="3505200" y="3257550"/>
              <a:ext cx="2000250" cy="469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3" name="Connettore 1 2"/>
            <p:cNvCxnSpPr/>
            <p:nvPr/>
          </p:nvCxnSpPr>
          <p:spPr bwMode="auto">
            <a:xfrm flipV="1">
              <a:off x="3232150" y="2952750"/>
              <a:ext cx="2393950" cy="2997200"/>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grpSp>
      <p:sp>
        <p:nvSpPr>
          <p:cNvPr id="6" name="CasellaDiTesto 5"/>
          <p:cNvSpPr txBox="1"/>
          <p:nvPr/>
        </p:nvSpPr>
        <p:spPr>
          <a:xfrm rot="18481217">
            <a:off x="2647949" y="4846349"/>
            <a:ext cx="2063750" cy="369332"/>
          </a:xfrm>
          <a:prstGeom prst="rect">
            <a:avLst/>
          </a:prstGeom>
          <a:noFill/>
        </p:spPr>
        <p:txBody>
          <a:bodyPr wrap="square" rtlCol="0">
            <a:spAutoFit/>
          </a:bodyPr>
          <a:lstStyle/>
          <a:p>
            <a:r>
              <a:rPr lang="en-GB" dirty="0">
                <a:solidFill>
                  <a:srgbClr val="FF0000"/>
                </a:solidFill>
                <a:latin typeface="Calibri" panose="020F0502020204030204" pitchFamily="34" charset="0"/>
                <a:cs typeface="Calibri" panose="020F0502020204030204" pitchFamily="34" charset="0"/>
              </a:rPr>
              <a:t>Meteorite Isochron</a:t>
            </a:r>
          </a:p>
        </p:txBody>
      </p:sp>
      <p:cxnSp>
        <p:nvCxnSpPr>
          <p:cNvPr id="17" name="Connettore 1 16"/>
          <p:cNvCxnSpPr/>
          <p:nvPr/>
        </p:nvCxnSpPr>
        <p:spPr bwMode="auto">
          <a:xfrm flipV="1">
            <a:off x="3232150" y="2952750"/>
            <a:ext cx="3530600" cy="3012624"/>
          </a:xfrm>
          <a:prstGeom prst="line">
            <a:avLst/>
          </a:prstGeom>
          <a:noFill/>
          <a:ln w="19050" cap="flat" cmpd="sng" algn="ctr">
            <a:solidFill>
              <a:srgbClr val="0000FF"/>
            </a:solidFill>
            <a:prstDash val="solid"/>
            <a:round/>
            <a:headEnd type="none" w="med" len="med"/>
            <a:tailEnd type="none" w="med" len="med"/>
          </a:ln>
          <a:effectLst>
            <a:outerShdw blurRad="50800" dist="38100" dir="2700000" algn="tl" rotWithShape="0">
              <a:prstClr val="black">
                <a:alpha val="40000"/>
              </a:prstClr>
            </a:outerShdw>
          </a:effectLst>
        </p:spPr>
      </p:cxnSp>
      <p:sp>
        <p:nvSpPr>
          <p:cNvPr id="19" name="CasellaDiTesto 18"/>
          <p:cNvSpPr txBox="1"/>
          <p:nvPr/>
        </p:nvSpPr>
        <p:spPr>
          <a:xfrm rot="19200000">
            <a:off x="5366434" y="3244333"/>
            <a:ext cx="1219682" cy="369332"/>
          </a:xfrm>
          <a:prstGeom prst="rect">
            <a:avLst/>
          </a:prstGeom>
          <a:noFill/>
        </p:spPr>
        <p:txBody>
          <a:bodyPr wrap="square" rtlCol="0">
            <a:spAutoFit/>
          </a:bodyPr>
          <a:lstStyle/>
          <a:p>
            <a:r>
              <a:rPr lang="en-GB" dirty="0">
                <a:solidFill>
                  <a:srgbClr val="0000FF"/>
                </a:solidFill>
                <a:latin typeface="Calibri" panose="020F0502020204030204" pitchFamily="34" charset="0"/>
                <a:cs typeface="Calibri" panose="020F0502020204030204" pitchFamily="34" charset="0"/>
              </a:rPr>
              <a:t>Geochron</a:t>
            </a:r>
          </a:p>
        </p:txBody>
      </p:sp>
      <p:sp>
        <p:nvSpPr>
          <p:cNvPr id="20" name="Text Box 4"/>
          <p:cNvSpPr txBox="1">
            <a:spLocks noChangeArrowheads="1"/>
          </p:cNvSpPr>
          <p:nvPr/>
        </p:nvSpPr>
        <p:spPr bwMode="auto">
          <a:xfrm>
            <a:off x="114300" y="1142989"/>
            <a:ext cx="8915400" cy="1511861"/>
          </a:xfrm>
          <a:prstGeom prst="rect">
            <a:avLst/>
          </a:prstGeom>
          <a:solidFill>
            <a:schemeClr val="tx1"/>
          </a:solidFill>
          <a:ln w="9525" algn="ctr">
            <a:noFill/>
            <a:miter lim="800000"/>
            <a:headEnd/>
            <a:tailEnd/>
          </a:ln>
          <a:effectLst/>
        </p:spPr>
        <p:txBody>
          <a:bodyPr wrap="square" bIns="720000">
            <a:spAutoFit/>
          </a:bodyPr>
          <a:lstStyle/>
          <a:p>
            <a:r>
              <a:rPr lang="en-GB" sz="2400" dirty="0">
                <a:solidFill>
                  <a:schemeClr val="bg1"/>
                </a:solidFill>
                <a:latin typeface="Calibri" panose="020F0502020204030204" pitchFamily="34" charset="0"/>
                <a:cs typeface="Calibri" panose="020F0502020204030204" pitchFamily="34" charset="0"/>
              </a:rPr>
              <a:t>Thinking to a different isochron for the Earth means that our planet should be older than the Solar System (which is absurd).</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0" name="Figura a mano libera 9"/>
          <p:cNvSpPr/>
          <p:nvPr/>
        </p:nvSpPr>
        <p:spPr bwMode="auto">
          <a:xfrm>
            <a:off x="1262749" y="2721429"/>
            <a:ext cx="6433457" cy="3799114"/>
          </a:xfrm>
          <a:custGeom>
            <a:avLst/>
            <a:gdLst>
              <a:gd name="connsiteX0" fmla="*/ 0 w 6433457"/>
              <a:gd name="connsiteY0" fmla="*/ 3799114 h 3799114"/>
              <a:gd name="connsiteX1" fmla="*/ 97971 w 6433457"/>
              <a:gd name="connsiteY1" fmla="*/ 3701142 h 3799114"/>
              <a:gd name="connsiteX2" fmla="*/ 163285 w 6433457"/>
              <a:gd name="connsiteY2" fmla="*/ 3635828 h 3799114"/>
              <a:gd name="connsiteX3" fmla="*/ 326571 w 6433457"/>
              <a:gd name="connsiteY3" fmla="*/ 3548742 h 3799114"/>
              <a:gd name="connsiteX4" fmla="*/ 391885 w 6433457"/>
              <a:gd name="connsiteY4" fmla="*/ 3505200 h 3799114"/>
              <a:gd name="connsiteX5" fmla="*/ 522514 w 6433457"/>
              <a:gd name="connsiteY5" fmla="*/ 3461657 h 3799114"/>
              <a:gd name="connsiteX6" fmla="*/ 751114 w 6433457"/>
              <a:gd name="connsiteY6" fmla="*/ 3352800 h 3799114"/>
              <a:gd name="connsiteX7" fmla="*/ 859971 w 6433457"/>
              <a:gd name="connsiteY7" fmla="*/ 3298371 h 3799114"/>
              <a:gd name="connsiteX8" fmla="*/ 947057 w 6433457"/>
              <a:gd name="connsiteY8" fmla="*/ 3265714 h 3799114"/>
              <a:gd name="connsiteX9" fmla="*/ 1175657 w 6433457"/>
              <a:gd name="connsiteY9" fmla="*/ 3167742 h 3799114"/>
              <a:gd name="connsiteX10" fmla="*/ 1393371 w 6433457"/>
              <a:gd name="connsiteY10" fmla="*/ 3069771 h 3799114"/>
              <a:gd name="connsiteX11" fmla="*/ 1600200 w 6433457"/>
              <a:gd name="connsiteY11" fmla="*/ 2993571 h 3799114"/>
              <a:gd name="connsiteX12" fmla="*/ 1785257 w 6433457"/>
              <a:gd name="connsiteY12" fmla="*/ 2873828 h 3799114"/>
              <a:gd name="connsiteX13" fmla="*/ 1872342 w 6433457"/>
              <a:gd name="connsiteY13" fmla="*/ 2819400 h 3799114"/>
              <a:gd name="connsiteX14" fmla="*/ 2024742 w 6433457"/>
              <a:gd name="connsiteY14" fmla="*/ 2710542 h 3799114"/>
              <a:gd name="connsiteX15" fmla="*/ 2198914 w 6433457"/>
              <a:gd name="connsiteY15" fmla="*/ 2612571 h 3799114"/>
              <a:gd name="connsiteX16" fmla="*/ 2242457 w 6433457"/>
              <a:gd name="connsiteY16" fmla="*/ 2569028 h 3799114"/>
              <a:gd name="connsiteX17" fmla="*/ 2286000 w 6433457"/>
              <a:gd name="connsiteY17" fmla="*/ 2547257 h 3799114"/>
              <a:gd name="connsiteX18" fmla="*/ 2699657 w 6433457"/>
              <a:gd name="connsiteY18" fmla="*/ 2307771 h 3799114"/>
              <a:gd name="connsiteX19" fmla="*/ 2906485 w 6433457"/>
              <a:gd name="connsiteY19" fmla="*/ 2220685 h 3799114"/>
              <a:gd name="connsiteX20" fmla="*/ 3004457 w 6433457"/>
              <a:gd name="connsiteY20" fmla="*/ 2177142 h 3799114"/>
              <a:gd name="connsiteX21" fmla="*/ 3102428 w 6433457"/>
              <a:gd name="connsiteY21" fmla="*/ 2111828 h 3799114"/>
              <a:gd name="connsiteX22" fmla="*/ 3178628 w 6433457"/>
              <a:gd name="connsiteY22" fmla="*/ 2100942 h 3799114"/>
              <a:gd name="connsiteX23" fmla="*/ 3331028 w 6433457"/>
              <a:gd name="connsiteY23" fmla="*/ 2024742 h 3799114"/>
              <a:gd name="connsiteX24" fmla="*/ 3494314 w 6433457"/>
              <a:gd name="connsiteY24" fmla="*/ 1948542 h 3799114"/>
              <a:gd name="connsiteX25" fmla="*/ 3624942 w 6433457"/>
              <a:gd name="connsiteY25" fmla="*/ 1861457 h 3799114"/>
              <a:gd name="connsiteX26" fmla="*/ 3722914 w 6433457"/>
              <a:gd name="connsiteY26" fmla="*/ 1796142 h 3799114"/>
              <a:gd name="connsiteX27" fmla="*/ 3984171 w 6433457"/>
              <a:gd name="connsiteY27" fmla="*/ 1665514 h 3799114"/>
              <a:gd name="connsiteX28" fmla="*/ 4169228 w 6433457"/>
              <a:gd name="connsiteY28" fmla="*/ 1556657 h 3799114"/>
              <a:gd name="connsiteX29" fmla="*/ 4234542 w 6433457"/>
              <a:gd name="connsiteY29" fmla="*/ 1513114 h 3799114"/>
              <a:gd name="connsiteX30" fmla="*/ 4288971 w 6433457"/>
              <a:gd name="connsiteY30" fmla="*/ 1480457 h 3799114"/>
              <a:gd name="connsiteX31" fmla="*/ 4365171 w 6433457"/>
              <a:gd name="connsiteY31" fmla="*/ 1426028 h 3799114"/>
              <a:gd name="connsiteX32" fmla="*/ 4452257 w 6433457"/>
              <a:gd name="connsiteY32" fmla="*/ 1382485 h 3799114"/>
              <a:gd name="connsiteX33" fmla="*/ 4561114 w 6433457"/>
              <a:gd name="connsiteY33" fmla="*/ 1284514 h 3799114"/>
              <a:gd name="connsiteX34" fmla="*/ 4669971 w 6433457"/>
              <a:gd name="connsiteY34" fmla="*/ 1219200 h 3799114"/>
              <a:gd name="connsiteX35" fmla="*/ 4713514 w 6433457"/>
              <a:gd name="connsiteY35" fmla="*/ 1175657 h 3799114"/>
              <a:gd name="connsiteX36" fmla="*/ 4767942 w 6433457"/>
              <a:gd name="connsiteY36" fmla="*/ 1143000 h 3799114"/>
              <a:gd name="connsiteX37" fmla="*/ 4833257 w 6433457"/>
              <a:gd name="connsiteY37" fmla="*/ 1099457 h 3799114"/>
              <a:gd name="connsiteX38" fmla="*/ 4855028 w 6433457"/>
              <a:gd name="connsiteY38" fmla="*/ 1066800 h 3799114"/>
              <a:gd name="connsiteX39" fmla="*/ 4953000 w 6433457"/>
              <a:gd name="connsiteY39" fmla="*/ 1012371 h 3799114"/>
              <a:gd name="connsiteX40" fmla="*/ 4996542 w 6433457"/>
              <a:gd name="connsiteY40" fmla="*/ 968828 h 3799114"/>
              <a:gd name="connsiteX41" fmla="*/ 5050971 w 6433457"/>
              <a:gd name="connsiteY41" fmla="*/ 936171 h 3799114"/>
              <a:gd name="connsiteX42" fmla="*/ 5138057 w 6433457"/>
              <a:gd name="connsiteY42" fmla="*/ 881742 h 3799114"/>
              <a:gd name="connsiteX43" fmla="*/ 5312228 w 6433457"/>
              <a:gd name="connsiteY43" fmla="*/ 751114 h 3799114"/>
              <a:gd name="connsiteX44" fmla="*/ 5508171 w 6433457"/>
              <a:gd name="connsiteY44" fmla="*/ 642257 h 3799114"/>
              <a:gd name="connsiteX45" fmla="*/ 5671457 w 6433457"/>
              <a:gd name="connsiteY45" fmla="*/ 522514 h 3799114"/>
              <a:gd name="connsiteX46" fmla="*/ 5747657 w 6433457"/>
              <a:gd name="connsiteY46" fmla="*/ 468085 h 3799114"/>
              <a:gd name="connsiteX47" fmla="*/ 5845628 w 6433457"/>
              <a:gd name="connsiteY47" fmla="*/ 402771 h 3799114"/>
              <a:gd name="connsiteX48" fmla="*/ 5932714 w 6433457"/>
              <a:gd name="connsiteY48" fmla="*/ 348342 h 3799114"/>
              <a:gd name="connsiteX49" fmla="*/ 6008914 w 6433457"/>
              <a:gd name="connsiteY49" fmla="*/ 283028 h 3799114"/>
              <a:gd name="connsiteX50" fmla="*/ 6183085 w 6433457"/>
              <a:gd name="connsiteY50" fmla="*/ 185057 h 3799114"/>
              <a:gd name="connsiteX51" fmla="*/ 6259285 w 6433457"/>
              <a:gd name="connsiteY51" fmla="*/ 130628 h 3799114"/>
              <a:gd name="connsiteX52" fmla="*/ 6313714 w 6433457"/>
              <a:gd name="connsiteY52" fmla="*/ 97971 h 3799114"/>
              <a:gd name="connsiteX53" fmla="*/ 6433457 w 6433457"/>
              <a:gd name="connsiteY53" fmla="*/ 0 h 379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433457" h="3799114">
                <a:moveTo>
                  <a:pt x="0" y="3799114"/>
                </a:moveTo>
                <a:cubicBezTo>
                  <a:pt x="85695" y="3670570"/>
                  <a:pt x="-3490" y="3784156"/>
                  <a:pt x="97971" y="3701142"/>
                </a:cubicBezTo>
                <a:cubicBezTo>
                  <a:pt x="121801" y="3681645"/>
                  <a:pt x="138881" y="3654601"/>
                  <a:pt x="163285" y="3635828"/>
                </a:cubicBezTo>
                <a:cubicBezTo>
                  <a:pt x="200149" y="3607471"/>
                  <a:pt x="288221" y="3570656"/>
                  <a:pt x="326571" y="3548742"/>
                </a:cubicBezTo>
                <a:cubicBezTo>
                  <a:pt x="349289" y="3535760"/>
                  <a:pt x="367974" y="3515827"/>
                  <a:pt x="391885" y="3505200"/>
                </a:cubicBezTo>
                <a:cubicBezTo>
                  <a:pt x="433828" y="3486559"/>
                  <a:pt x="480261" y="3479583"/>
                  <a:pt x="522514" y="3461657"/>
                </a:cubicBezTo>
                <a:cubicBezTo>
                  <a:pt x="600210" y="3428695"/>
                  <a:pt x="675626" y="3390544"/>
                  <a:pt x="751114" y="3352800"/>
                </a:cubicBezTo>
                <a:cubicBezTo>
                  <a:pt x="787400" y="3334657"/>
                  <a:pt x="822899" y="3314848"/>
                  <a:pt x="859971" y="3298371"/>
                </a:cubicBezTo>
                <a:cubicBezTo>
                  <a:pt x="888302" y="3285780"/>
                  <a:pt x="918410" y="3277568"/>
                  <a:pt x="947057" y="3265714"/>
                </a:cubicBezTo>
                <a:cubicBezTo>
                  <a:pt x="1023661" y="3234016"/>
                  <a:pt x="1099705" y="3200971"/>
                  <a:pt x="1175657" y="3167742"/>
                </a:cubicBezTo>
                <a:cubicBezTo>
                  <a:pt x="1196401" y="3158667"/>
                  <a:pt x="1362547" y="3082101"/>
                  <a:pt x="1393371" y="3069771"/>
                </a:cubicBezTo>
                <a:cubicBezTo>
                  <a:pt x="1570548" y="2998901"/>
                  <a:pt x="1499786" y="3018675"/>
                  <a:pt x="1600200" y="2993571"/>
                </a:cubicBezTo>
                <a:lnTo>
                  <a:pt x="1785257" y="2873828"/>
                </a:lnTo>
                <a:cubicBezTo>
                  <a:pt x="1814089" y="2855375"/>
                  <a:pt x="1844957" y="2839939"/>
                  <a:pt x="1872342" y="2819400"/>
                </a:cubicBezTo>
                <a:cubicBezTo>
                  <a:pt x="1909721" y="2791366"/>
                  <a:pt x="1980175" y="2736009"/>
                  <a:pt x="2024742" y="2710542"/>
                </a:cubicBezTo>
                <a:cubicBezTo>
                  <a:pt x="2113474" y="2659839"/>
                  <a:pt x="2114865" y="2675608"/>
                  <a:pt x="2198914" y="2612571"/>
                </a:cubicBezTo>
                <a:cubicBezTo>
                  <a:pt x="2215335" y="2600255"/>
                  <a:pt x="2226036" y="2581344"/>
                  <a:pt x="2242457" y="2569028"/>
                </a:cubicBezTo>
                <a:cubicBezTo>
                  <a:pt x="2255439" y="2559292"/>
                  <a:pt x="2272040" y="2555530"/>
                  <a:pt x="2286000" y="2547257"/>
                </a:cubicBezTo>
                <a:cubicBezTo>
                  <a:pt x="2425840" y="2464389"/>
                  <a:pt x="2553216" y="2376684"/>
                  <a:pt x="2699657" y="2307771"/>
                </a:cubicBezTo>
                <a:cubicBezTo>
                  <a:pt x="2767342" y="2275919"/>
                  <a:pt x="2837729" y="2250152"/>
                  <a:pt x="2906485" y="2220685"/>
                </a:cubicBezTo>
                <a:cubicBezTo>
                  <a:pt x="2939333" y="2206607"/>
                  <a:pt x="2974722" y="2196966"/>
                  <a:pt x="3004457" y="2177142"/>
                </a:cubicBezTo>
                <a:cubicBezTo>
                  <a:pt x="3037114" y="2155371"/>
                  <a:pt x="3066470" y="2127560"/>
                  <a:pt x="3102428" y="2111828"/>
                </a:cubicBezTo>
                <a:cubicBezTo>
                  <a:pt x="3125935" y="2101544"/>
                  <a:pt x="3153228" y="2104571"/>
                  <a:pt x="3178628" y="2100942"/>
                </a:cubicBezTo>
                <a:cubicBezTo>
                  <a:pt x="3315647" y="2009598"/>
                  <a:pt x="3165047" y="2102851"/>
                  <a:pt x="3331028" y="2024742"/>
                </a:cubicBezTo>
                <a:cubicBezTo>
                  <a:pt x="3522128" y="1934813"/>
                  <a:pt x="3348674" y="1997090"/>
                  <a:pt x="3494314" y="1948542"/>
                </a:cubicBezTo>
                <a:cubicBezTo>
                  <a:pt x="3574144" y="1868714"/>
                  <a:pt x="3498409" y="1935268"/>
                  <a:pt x="3624942" y="1861457"/>
                </a:cubicBezTo>
                <a:cubicBezTo>
                  <a:pt x="3734327" y="1797649"/>
                  <a:pt x="3595882" y="1859658"/>
                  <a:pt x="3722914" y="1796142"/>
                </a:cubicBezTo>
                <a:cubicBezTo>
                  <a:pt x="3850095" y="1732551"/>
                  <a:pt x="3758390" y="1834849"/>
                  <a:pt x="3984171" y="1665514"/>
                </a:cubicBezTo>
                <a:cubicBezTo>
                  <a:pt x="4154472" y="1537789"/>
                  <a:pt x="3984299" y="1655286"/>
                  <a:pt x="4169228" y="1556657"/>
                </a:cubicBezTo>
                <a:cubicBezTo>
                  <a:pt x="4192316" y="1544344"/>
                  <a:pt x="4212467" y="1527162"/>
                  <a:pt x="4234542" y="1513114"/>
                </a:cubicBezTo>
                <a:cubicBezTo>
                  <a:pt x="4252392" y="1501755"/>
                  <a:pt x="4271366" y="1492193"/>
                  <a:pt x="4288971" y="1480457"/>
                </a:cubicBezTo>
                <a:cubicBezTo>
                  <a:pt x="4314943" y="1463142"/>
                  <a:pt x="4338405" y="1442088"/>
                  <a:pt x="4365171" y="1426028"/>
                </a:cubicBezTo>
                <a:cubicBezTo>
                  <a:pt x="4493534" y="1349009"/>
                  <a:pt x="4248527" y="1530651"/>
                  <a:pt x="4452257" y="1382485"/>
                </a:cubicBezTo>
                <a:cubicBezTo>
                  <a:pt x="4656479" y="1233961"/>
                  <a:pt x="4408343" y="1406732"/>
                  <a:pt x="4561114" y="1284514"/>
                </a:cubicBezTo>
                <a:cubicBezTo>
                  <a:pt x="4604903" y="1249483"/>
                  <a:pt x="4624747" y="1241811"/>
                  <a:pt x="4669971" y="1219200"/>
                </a:cubicBezTo>
                <a:cubicBezTo>
                  <a:pt x="4684485" y="1204686"/>
                  <a:pt x="4697311" y="1188259"/>
                  <a:pt x="4713514" y="1175657"/>
                </a:cubicBezTo>
                <a:cubicBezTo>
                  <a:pt x="4730215" y="1162667"/>
                  <a:pt x="4750092" y="1154359"/>
                  <a:pt x="4767942" y="1143000"/>
                </a:cubicBezTo>
                <a:cubicBezTo>
                  <a:pt x="4790017" y="1128952"/>
                  <a:pt x="4811485" y="1113971"/>
                  <a:pt x="4833257" y="1099457"/>
                </a:cubicBezTo>
                <a:cubicBezTo>
                  <a:pt x="4840514" y="1088571"/>
                  <a:pt x="4845095" y="1075314"/>
                  <a:pt x="4855028" y="1066800"/>
                </a:cubicBezTo>
                <a:cubicBezTo>
                  <a:pt x="4874167" y="1050395"/>
                  <a:pt x="4928270" y="1024736"/>
                  <a:pt x="4953000" y="1012371"/>
                </a:cubicBezTo>
                <a:cubicBezTo>
                  <a:pt x="4967514" y="997857"/>
                  <a:pt x="4980340" y="981430"/>
                  <a:pt x="4996542" y="968828"/>
                </a:cubicBezTo>
                <a:cubicBezTo>
                  <a:pt x="5013243" y="955838"/>
                  <a:pt x="5032951" y="947260"/>
                  <a:pt x="5050971" y="936171"/>
                </a:cubicBezTo>
                <a:cubicBezTo>
                  <a:pt x="5080125" y="918230"/>
                  <a:pt x="5111036" y="902758"/>
                  <a:pt x="5138057" y="881742"/>
                </a:cubicBezTo>
                <a:cubicBezTo>
                  <a:pt x="5148337" y="873746"/>
                  <a:pt x="5287112" y="763672"/>
                  <a:pt x="5312228" y="751114"/>
                </a:cubicBezTo>
                <a:cubicBezTo>
                  <a:pt x="5390569" y="711944"/>
                  <a:pt x="5432235" y="693894"/>
                  <a:pt x="5508171" y="642257"/>
                </a:cubicBezTo>
                <a:cubicBezTo>
                  <a:pt x="5563985" y="604304"/>
                  <a:pt x="5616871" y="562213"/>
                  <a:pt x="5671457" y="522514"/>
                </a:cubicBezTo>
                <a:cubicBezTo>
                  <a:pt x="5696701" y="504155"/>
                  <a:pt x="5721935" y="485769"/>
                  <a:pt x="5747657" y="468085"/>
                </a:cubicBezTo>
                <a:cubicBezTo>
                  <a:pt x="5780000" y="445849"/>
                  <a:pt x="5812676" y="424093"/>
                  <a:pt x="5845628" y="402771"/>
                </a:cubicBezTo>
                <a:cubicBezTo>
                  <a:pt x="5874368" y="384174"/>
                  <a:pt x="5906723" y="370620"/>
                  <a:pt x="5932714" y="348342"/>
                </a:cubicBezTo>
                <a:cubicBezTo>
                  <a:pt x="5958114" y="326571"/>
                  <a:pt x="5981937" y="302811"/>
                  <a:pt x="6008914" y="283028"/>
                </a:cubicBezTo>
                <a:cubicBezTo>
                  <a:pt x="6123512" y="198990"/>
                  <a:pt x="6065391" y="255674"/>
                  <a:pt x="6183085" y="185057"/>
                </a:cubicBezTo>
                <a:cubicBezTo>
                  <a:pt x="6209851" y="168997"/>
                  <a:pt x="6233313" y="147943"/>
                  <a:pt x="6259285" y="130628"/>
                </a:cubicBezTo>
                <a:cubicBezTo>
                  <a:pt x="6276890" y="118892"/>
                  <a:pt x="6296652" y="110483"/>
                  <a:pt x="6313714" y="97971"/>
                </a:cubicBezTo>
                <a:cubicBezTo>
                  <a:pt x="6398351" y="35904"/>
                  <a:pt x="6392828" y="40625"/>
                  <a:pt x="6433457"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Figura a mano libera 17"/>
          <p:cNvSpPr/>
          <p:nvPr/>
        </p:nvSpPr>
        <p:spPr bwMode="auto">
          <a:xfrm>
            <a:off x="892634" y="2743200"/>
            <a:ext cx="7151915" cy="3853543"/>
          </a:xfrm>
          <a:custGeom>
            <a:avLst/>
            <a:gdLst>
              <a:gd name="connsiteX0" fmla="*/ 0 w 7151915"/>
              <a:gd name="connsiteY0" fmla="*/ 0 h 3853543"/>
              <a:gd name="connsiteX1" fmla="*/ 54429 w 7151915"/>
              <a:gd name="connsiteY1" fmla="*/ 32657 h 3853543"/>
              <a:gd name="connsiteX2" fmla="*/ 97972 w 7151915"/>
              <a:gd name="connsiteY2" fmla="*/ 54429 h 3853543"/>
              <a:gd name="connsiteX3" fmla="*/ 141515 w 7151915"/>
              <a:gd name="connsiteY3" fmla="*/ 87086 h 3853543"/>
              <a:gd name="connsiteX4" fmla="*/ 195943 w 7151915"/>
              <a:gd name="connsiteY4" fmla="*/ 108857 h 3853543"/>
              <a:gd name="connsiteX5" fmla="*/ 261257 w 7151915"/>
              <a:gd name="connsiteY5" fmla="*/ 152400 h 3853543"/>
              <a:gd name="connsiteX6" fmla="*/ 315686 w 7151915"/>
              <a:gd name="connsiteY6" fmla="*/ 185057 h 3853543"/>
              <a:gd name="connsiteX7" fmla="*/ 359229 w 7151915"/>
              <a:gd name="connsiteY7" fmla="*/ 206829 h 3853543"/>
              <a:gd name="connsiteX8" fmla="*/ 424543 w 7151915"/>
              <a:gd name="connsiteY8" fmla="*/ 250371 h 3853543"/>
              <a:gd name="connsiteX9" fmla="*/ 511629 w 7151915"/>
              <a:gd name="connsiteY9" fmla="*/ 283029 h 3853543"/>
              <a:gd name="connsiteX10" fmla="*/ 631372 w 7151915"/>
              <a:gd name="connsiteY10" fmla="*/ 348343 h 3853543"/>
              <a:gd name="connsiteX11" fmla="*/ 664029 w 7151915"/>
              <a:gd name="connsiteY11" fmla="*/ 359229 h 3853543"/>
              <a:gd name="connsiteX12" fmla="*/ 772886 w 7151915"/>
              <a:gd name="connsiteY12" fmla="*/ 413657 h 3853543"/>
              <a:gd name="connsiteX13" fmla="*/ 805543 w 7151915"/>
              <a:gd name="connsiteY13" fmla="*/ 435429 h 3853543"/>
              <a:gd name="connsiteX14" fmla="*/ 849086 w 7151915"/>
              <a:gd name="connsiteY14" fmla="*/ 457200 h 3853543"/>
              <a:gd name="connsiteX15" fmla="*/ 892629 w 7151915"/>
              <a:gd name="connsiteY15" fmla="*/ 489857 h 3853543"/>
              <a:gd name="connsiteX16" fmla="*/ 968829 w 7151915"/>
              <a:gd name="connsiteY16" fmla="*/ 522514 h 3853543"/>
              <a:gd name="connsiteX17" fmla="*/ 1012372 w 7151915"/>
              <a:gd name="connsiteY17" fmla="*/ 544286 h 3853543"/>
              <a:gd name="connsiteX18" fmla="*/ 1045029 w 7151915"/>
              <a:gd name="connsiteY18" fmla="*/ 576943 h 3853543"/>
              <a:gd name="connsiteX19" fmla="*/ 1088572 w 7151915"/>
              <a:gd name="connsiteY19" fmla="*/ 587829 h 3853543"/>
              <a:gd name="connsiteX20" fmla="*/ 1121229 w 7151915"/>
              <a:gd name="connsiteY20" fmla="*/ 620486 h 3853543"/>
              <a:gd name="connsiteX21" fmla="*/ 1230086 w 7151915"/>
              <a:gd name="connsiteY21" fmla="*/ 664029 h 3853543"/>
              <a:gd name="connsiteX22" fmla="*/ 1393372 w 7151915"/>
              <a:gd name="connsiteY22" fmla="*/ 729343 h 3853543"/>
              <a:gd name="connsiteX23" fmla="*/ 1469572 w 7151915"/>
              <a:gd name="connsiteY23" fmla="*/ 772886 h 3853543"/>
              <a:gd name="connsiteX24" fmla="*/ 1502229 w 7151915"/>
              <a:gd name="connsiteY24" fmla="*/ 805543 h 3853543"/>
              <a:gd name="connsiteX25" fmla="*/ 1567543 w 7151915"/>
              <a:gd name="connsiteY25" fmla="*/ 816429 h 3853543"/>
              <a:gd name="connsiteX26" fmla="*/ 1687286 w 7151915"/>
              <a:gd name="connsiteY26" fmla="*/ 870857 h 3853543"/>
              <a:gd name="connsiteX27" fmla="*/ 1785257 w 7151915"/>
              <a:gd name="connsiteY27" fmla="*/ 936171 h 3853543"/>
              <a:gd name="connsiteX28" fmla="*/ 1828800 w 7151915"/>
              <a:gd name="connsiteY28" fmla="*/ 947057 h 3853543"/>
              <a:gd name="connsiteX29" fmla="*/ 1861457 w 7151915"/>
              <a:gd name="connsiteY29" fmla="*/ 968829 h 3853543"/>
              <a:gd name="connsiteX30" fmla="*/ 1894115 w 7151915"/>
              <a:gd name="connsiteY30" fmla="*/ 979714 h 3853543"/>
              <a:gd name="connsiteX31" fmla="*/ 1970315 w 7151915"/>
              <a:gd name="connsiteY31" fmla="*/ 1034143 h 3853543"/>
              <a:gd name="connsiteX32" fmla="*/ 2002972 w 7151915"/>
              <a:gd name="connsiteY32" fmla="*/ 1045029 h 3853543"/>
              <a:gd name="connsiteX33" fmla="*/ 2046515 w 7151915"/>
              <a:gd name="connsiteY33" fmla="*/ 1066800 h 3853543"/>
              <a:gd name="connsiteX34" fmla="*/ 2079172 w 7151915"/>
              <a:gd name="connsiteY34" fmla="*/ 1077686 h 3853543"/>
              <a:gd name="connsiteX35" fmla="*/ 2144486 w 7151915"/>
              <a:gd name="connsiteY35" fmla="*/ 1121229 h 3853543"/>
              <a:gd name="connsiteX36" fmla="*/ 2177143 w 7151915"/>
              <a:gd name="connsiteY36" fmla="*/ 1143000 h 3853543"/>
              <a:gd name="connsiteX37" fmla="*/ 2275115 w 7151915"/>
              <a:gd name="connsiteY37" fmla="*/ 1186543 h 3853543"/>
              <a:gd name="connsiteX38" fmla="*/ 2307772 w 7151915"/>
              <a:gd name="connsiteY38" fmla="*/ 1208314 h 3853543"/>
              <a:gd name="connsiteX39" fmla="*/ 2373086 w 7151915"/>
              <a:gd name="connsiteY39" fmla="*/ 1240971 h 3853543"/>
              <a:gd name="connsiteX40" fmla="*/ 2405743 w 7151915"/>
              <a:gd name="connsiteY40" fmla="*/ 1273629 h 3853543"/>
              <a:gd name="connsiteX41" fmla="*/ 2438400 w 7151915"/>
              <a:gd name="connsiteY41" fmla="*/ 1284514 h 3853543"/>
              <a:gd name="connsiteX42" fmla="*/ 2492829 w 7151915"/>
              <a:gd name="connsiteY42" fmla="*/ 1317171 h 3853543"/>
              <a:gd name="connsiteX43" fmla="*/ 2558143 w 7151915"/>
              <a:gd name="connsiteY43" fmla="*/ 1349829 h 3853543"/>
              <a:gd name="connsiteX44" fmla="*/ 2656115 w 7151915"/>
              <a:gd name="connsiteY44" fmla="*/ 1415143 h 3853543"/>
              <a:gd name="connsiteX45" fmla="*/ 2721429 w 7151915"/>
              <a:gd name="connsiteY45" fmla="*/ 1436914 h 3853543"/>
              <a:gd name="connsiteX46" fmla="*/ 2797629 w 7151915"/>
              <a:gd name="connsiteY46" fmla="*/ 1469571 h 3853543"/>
              <a:gd name="connsiteX47" fmla="*/ 2841172 w 7151915"/>
              <a:gd name="connsiteY47" fmla="*/ 1491343 h 3853543"/>
              <a:gd name="connsiteX48" fmla="*/ 2895600 w 7151915"/>
              <a:gd name="connsiteY48" fmla="*/ 1513114 h 3853543"/>
              <a:gd name="connsiteX49" fmla="*/ 2939143 w 7151915"/>
              <a:gd name="connsiteY49" fmla="*/ 1534886 h 3853543"/>
              <a:gd name="connsiteX50" fmla="*/ 2971800 w 7151915"/>
              <a:gd name="connsiteY50" fmla="*/ 1545771 h 3853543"/>
              <a:gd name="connsiteX51" fmla="*/ 3026229 w 7151915"/>
              <a:gd name="connsiteY51" fmla="*/ 1578429 h 3853543"/>
              <a:gd name="connsiteX52" fmla="*/ 3069772 w 7151915"/>
              <a:gd name="connsiteY52" fmla="*/ 1600200 h 3853543"/>
              <a:gd name="connsiteX53" fmla="*/ 3156857 w 7151915"/>
              <a:gd name="connsiteY53" fmla="*/ 1643743 h 3853543"/>
              <a:gd name="connsiteX54" fmla="*/ 3211286 w 7151915"/>
              <a:gd name="connsiteY54" fmla="*/ 1676400 h 3853543"/>
              <a:gd name="connsiteX55" fmla="*/ 3254829 w 7151915"/>
              <a:gd name="connsiteY55" fmla="*/ 1709057 h 3853543"/>
              <a:gd name="connsiteX56" fmla="*/ 3352800 w 7151915"/>
              <a:gd name="connsiteY56" fmla="*/ 1763486 h 3853543"/>
              <a:gd name="connsiteX57" fmla="*/ 3418115 w 7151915"/>
              <a:gd name="connsiteY57" fmla="*/ 1796143 h 3853543"/>
              <a:gd name="connsiteX58" fmla="*/ 3472543 w 7151915"/>
              <a:gd name="connsiteY58" fmla="*/ 1839686 h 3853543"/>
              <a:gd name="connsiteX59" fmla="*/ 3548743 w 7151915"/>
              <a:gd name="connsiteY59" fmla="*/ 1872343 h 3853543"/>
              <a:gd name="connsiteX60" fmla="*/ 3581400 w 7151915"/>
              <a:gd name="connsiteY60" fmla="*/ 1905000 h 3853543"/>
              <a:gd name="connsiteX61" fmla="*/ 3657600 w 7151915"/>
              <a:gd name="connsiteY61" fmla="*/ 1948543 h 3853543"/>
              <a:gd name="connsiteX62" fmla="*/ 3679372 w 7151915"/>
              <a:gd name="connsiteY62" fmla="*/ 1970314 h 3853543"/>
              <a:gd name="connsiteX63" fmla="*/ 3733800 w 7151915"/>
              <a:gd name="connsiteY63" fmla="*/ 1992086 h 3853543"/>
              <a:gd name="connsiteX64" fmla="*/ 3777343 w 7151915"/>
              <a:gd name="connsiteY64" fmla="*/ 2024743 h 3853543"/>
              <a:gd name="connsiteX65" fmla="*/ 3875315 w 7151915"/>
              <a:gd name="connsiteY65" fmla="*/ 2068286 h 3853543"/>
              <a:gd name="connsiteX66" fmla="*/ 3940629 w 7151915"/>
              <a:gd name="connsiteY66" fmla="*/ 2122714 h 3853543"/>
              <a:gd name="connsiteX67" fmla="*/ 3973286 w 7151915"/>
              <a:gd name="connsiteY67" fmla="*/ 2133600 h 3853543"/>
              <a:gd name="connsiteX68" fmla="*/ 4060372 w 7151915"/>
              <a:gd name="connsiteY68" fmla="*/ 2177143 h 3853543"/>
              <a:gd name="connsiteX69" fmla="*/ 4136572 w 7151915"/>
              <a:gd name="connsiteY69" fmla="*/ 2231571 h 3853543"/>
              <a:gd name="connsiteX70" fmla="*/ 4223657 w 7151915"/>
              <a:gd name="connsiteY70" fmla="*/ 2264229 h 3853543"/>
              <a:gd name="connsiteX71" fmla="*/ 4310743 w 7151915"/>
              <a:gd name="connsiteY71" fmla="*/ 2329543 h 3853543"/>
              <a:gd name="connsiteX72" fmla="*/ 4397829 w 7151915"/>
              <a:gd name="connsiteY72" fmla="*/ 2383971 h 3853543"/>
              <a:gd name="connsiteX73" fmla="*/ 4452257 w 7151915"/>
              <a:gd name="connsiteY73" fmla="*/ 2405743 h 3853543"/>
              <a:gd name="connsiteX74" fmla="*/ 4528457 w 7151915"/>
              <a:gd name="connsiteY74" fmla="*/ 2438400 h 3853543"/>
              <a:gd name="connsiteX75" fmla="*/ 4572000 w 7151915"/>
              <a:gd name="connsiteY75" fmla="*/ 2471057 h 3853543"/>
              <a:gd name="connsiteX76" fmla="*/ 4648200 w 7151915"/>
              <a:gd name="connsiteY76" fmla="*/ 2503714 h 3853543"/>
              <a:gd name="connsiteX77" fmla="*/ 4735286 w 7151915"/>
              <a:gd name="connsiteY77" fmla="*/ 2536371 h 3853543"/>
              <a:gd name="connsiteX78" fmla="*/ 4822372 w 7151915"/>
              <a:gd name="connsiteY78" fmla="*/ 2579914 h 3853543"/>
              <a:gd name="connsiteX79" fmla="*/ 4844143 w 7151915"/>
              <a:gd name="connsiteY79" fmla="*/ 2601686 h 3853543"/>
              <a:gd name="connsiteX80" fmla="*/ 4887686 w 7151915"/>
              <a:gd name="connsiteY80" fmla="*/ 2612571 h 3853543"/>
              <a:gd name="connsiteX81" fmla="*/ 4985657 w 7151915"/>
              <a:gd name="connsiteY81" fmla="*/ 2667000 h 3853543"/>
              <a:gd name="connsiteX82" fmla="*/ 5029200 w 7151915"/>
              <a:gd name="connsiteY82" fmla="*/ 2699657 h 3853543"/>
              <a:gd name="connsiteX83" fmla="*/ 5083629 w 7151915"/>
              <a:gd name="connsiteY83" fmla="*/ 2732314 h 3853543"/>
              <a:gd name="connsiteX84" fmla="*/ 5127172 w 7151915"/>
              <a:gd name="connsiteY84" fmla="*/ 2754086 h 3853543"/>
              <a:gd name="connsiteX85" fmla="*/ 5203372 w 7151915"/>
              <a:gd name="connsiteY85" fmla="*/ 2797629 h 3853543"/>
              <a:gd name="connsiteX86" fmla="*/ 5290457 w 7151915"/>
              <a:gd name="connsiteY86" fmla="*/ 2862943 h 3853543"/>
              <a:gd name="connsiteX87" fmla="*/ 5355772 w 7151915"/>
              <a:gd name="connsiteY87" fmla="*/ 2906486 h 3853543"/>
              <a:gd name="connsiteX88" fmla="*/ 5464629 w 7151915"/>
              <a:gd name="connsiteY88" fmla="*/ 2993571 h 3853543"/>
              <a:gd name="connsiteX89" fmla="*/ 5540829 w 7151915"/>
              <a:gd name="connsiteY89" fmla="*/ 3026229 h 3853543"/>
              <a:gd name="connsiteX90" fmla="*/ 5595257 w 7151915"/>
              <a:gd name="connsiteY90" fmla="*/ 3058886 h 3853543"/>
              <a:gd name="connsiteX91" fmla="*/ 5617029 w 7151915"/>
              <a:gd name="connsiteY91" fmla="*/ 3080657 h 3853543"/>
              <a:gd name="connsiteX92" fmla="*/ 5660572 w 7151915"/>
              <a:gd name="connsiteY92" fmla="*/ 3091543 h 3853543"/>
              <a:gd name="connsiteX93" fmla="*/ 5682343 w 7151915"/>
              <a:gd name="connsiteY93" fmla="*/ 3124200 h 3853543"/>
              <a:gd name="connsiteX94" fmla="*/ 5802086 w 7151915"/>
              <a:gd name="connsiteY94" fmla="*/ 3167743 h 3853543"/>
              <a:gd name="connsiteX95" fmla="*/ 5889172 w 7151915"/>
              <a:gd name="connsiteY95" fmla="*/ 3211286 h 3853543"/>
              <a:gd name="connsiteX96" fmla="*/ 5943600 w 7151915"/>
              <a:gd name="connsiteY96" fmla="*/ 3243943 h 3853543"/>
              <a:gd name="connsiteX97" fmla="*/ 5998029 w 7151915"/>
              <a:gd name="connsiteY97" fmla="*/ 3265714 h 3853543"/>
              <a:gd name="connsiteX98" fmla="*/ 6063343 w 7151915"/>
              <a:gd name="connsiteY98" fmla="*/ 3287486 h 3853543"/>
              <a:gd name="connsiteX99" fmla="*/ 6161315 w 7151915"/>
              <a:gd name="connsiteY99" fmla="*/ 3331029 h 3853543"/>
              <a:gd name="connsiteX100" fmla="*/ 6270172 w 7151915"/>
              <a:gd name="connsiteY100" fmla="*/ 3385457 h 3853543"/>
              <a:gd name="connsiteX101" fmla="*/ 6389915 w 7151915"/>
              <a:gd name="connsiteY101" fmla="*/ 3429000 h 3853543"/>
              <a:gd name="connsiteX102" fmla="*/ 6433457 w 7151915"/>
              <a:gd name="connsiteY102" fmla="*/ 3461657 h 3853543"/>
              <a:gd name="connsiteX103" fmla="*/ 6553200 w 7151915"/>
              <a:gd name="connsiteY103" fmla="*/ 3516086 h 3853543"/>
              <a:gd name="connsiteX104" fmla="*/ 6618515 w 7151915"/>
              <a:gd name="connsiteY104" fmla="*/ 3559629 h 3853543"/>
              <a:gd name="connsiteX105" fmla="*/ 6651172 w 7151915"/>
              <a:gd name="connsiteY105" fmla="*/ 3581400 h 3853543"/>
              <a:gd name="connsiteX106" fmla="*/ 6727372 w 7151915"/>
              <a:gd name="connsiteY106" fmla="*/ 3614057 h 3853543"/>
              <a:gd name="connsiteX107" fmla="*/ 6792686 w 7151915"/>
              <a:gd name="connsiteY107" fmla="*/ 3657600 h 3853543"/>
              <a:gd name="connsiteX108" fmla="*/ 6836229 w 7151915"/>
              <a:gd name="connsiteY108" fmla="*/ 3690257 h 3853543"/>
              <a:gd name="connsiteX109" fmla="*/ 6868886 w 7151915"/>
              <a:gd name="connsiteY109" fmla="*/ 3701143 h 3853543"/>
              <a:gd name="connsiteX110" fmla="*/ 6912429 w 7151915"/>
              <a:gd name="connsiteY110" fmla="*/ 3722914 h 3853543"/>
              <a:gd name="connsiteX111" fmla="*/ 6966857 w 7151915"/>
              <a:gd name="connsiteY111" fmla="*/ 3755571 h 3853543"/>
              <a:gd name="connsiteX112" fmla="*/ 6999515 w 7151915"/>
              <a:gd name="connsiteY112" fmla="*/ 3777343 h 3853543"/>
              <a:gd name="connsiteX113" fmla="*/ 7032172 w 7151915"/>
              <a:gd name="connsiteY113" fmla="*/ 3788229 h 3853543"/>
              <a:gd name="connsiteX114" fmla="*/ 7108372 w 7151915"/>
              <a:gd name="connsiteY114" fmla="*/ 3831771 h 3853543"/>
              <a:gd name="connsiteX115" fmla="*/ 7151915 w 7151915"/>
              <a:gd name="connsiteY115" fmla="*/ 3853543 h 38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151915" h="3853543">
                <a:moveTo>
                  <a:pt x="0" y="0"/>
                </a:moveTo>
                <a:cubicBezTo>
                  <a:pt x="18143" y="10886"/>
                  <a:pt x="35933" y="22382"/>
                  <a:pt x="54429" y="32657"/>
                </a:cubicBezTo>
                <a:cubicBezTo>
                  <a:pt x="68614" y="40538"/>
                  <a:pt x="84211" y="45828"/>
                  <a:pt x="97972" y="54429"/>
                </a:cubicBezTo>
                <a:cubicBezTo>
                  <a:pt x="113357" y="64045"/>
                  <a:pt x="125655" y="78275"/>
                  <a:pt x="141515" y="87086"/>
                </a:cubicBezTo>
                <a:cubicBezTo>
                  <a:pt x="158596" y="96576"/>
                  <a:pt x="178789" y="99500"/>
                  <a:pt x="195943" y="108857"/>
                </a:cubicBezTo>
                <a:cubicBezTo>
                  <a:pt x="218914" y="121387"/>
                  <a:pt x="239182" y="138352"/>
                  <a:pt x="261257" y="152400"/>
                </a:cubicBezTo>
                <a:cubicBezTo>
                  <a:pt x="279107" y="163759"/>
                  <a:pt x="297190" y="174782"/>
                  <a:pt x="315686" y="185057"/>
                </a:cubicBezTo>
                <a:cubicBezTo>
                  <a:pt x="329871" y="192938"/>
                  <a:pt x="345314" y="198480"/>
                  <a:pt x="359229" y="206829"/>
                </a:cubicBezTo>
                <a:cubicBezTo>
                  <a:pt x="381666" y="220291"/>
                  <a:pt x="401140" y="238669"/>
                  <a:pt x="424543" y="250371"/>
                </a:cubicBezTo>
                <a:cubicBezTo>
                  <a:pt x="452273" y="264236"/>
                  <a:pt x="483133" y="270816"/>
                  <a:pt x="511629" y="283029"/>
                </a:cubicBezTo>
                <a:cubicBezTo>
                  <a:pt x="632909" y="335007"/>
                  <a:pt x="523872" y="294593"/>
                  <a:pt x="631372" y="348343"/>
                </a:cubicBezTo>
                <a:cubicBezTo>
                  <a:pt x="641635" y="353475"/>
                  <a:pt x="653143" y="355600"/>
                  <a:pt x="664029" y="359229"/>
                </a:cubicBezTo>
                <a:cubicBezTo>
                  <a:pt x="749658" y="423451"/>
                  <a:pt x="660348" y="363640"/>
                  <a:pt x="772886" y="413657"/>
                </a:cubicBezTo>
                <a:cubicBezTo>
                  <a:pt x="784841" y="418971"/>
                  <a:pt x="794184" y="428938"/>
                  <a:pt x="805543" y="435429"/>
                </a:cubicBezTo>
                <a:cubicBezTo>
                  <a:pt x="819632" y="443480"/>
                  <a:pt x="835325" y="448600"/>
                  <a:pt x="849086" y="457200"/>
                </a:cubicBezTo>
                <a:cubicBezTo>
                  <a:pt x="864471" y="466816"/>
                  <a:pt x="877244" y="480241"/>
                  <a:pt x="892629" y="489857"/>
                </a:cubicBezTo>
                <a:cubicBezTo>
                  <a:pt x="945152" y="522684"/>
                  <a:pt x="921684" y="502309"/>
                  <a:pt x="968829" y="522514"/>
                </a:cubicBezTo>
                <a:cubicBezTo>
                  <a:pt x="983745" y="528906"/>
                  <a:pt x="999167" y="534854"/>
                  <a:pt x="1012372" y="544286"/>
                </a:cubicBezTo>
                <a:cubicBezTo>
                  <a:pt x="1024899" y="553234"/>
                  <a:pt x="1031663" y="569305"/>
                  <a:pt x="1045029" y="576943"/>
                </a:cubicBezTo>
                <a:cubicBezTo>
                  <a:pt x="1058019" y="584366"/>
                  <a:pt x="1074058" y="584200"/>
                  <a:pt x="1088572" y="587829"/>
                </a:cubicBezTo>
                <a:cubicBezTo>
                  <a:pt x="1099458" y="598715"/>
                  <a:pt x="1108028" y="612566"/>
                  <a:pt x="1121229" y="620486"/>
                </a:cubicBezTo>
                <a:cubicBezTo>
                  <a:pt x="1231846" y="686856"/>
                  <a:pt x="1161301" y="632282"/>
                  <a:pt x="1230086" y="664029"/>
                </a:cubicBezTo>
                <a:cubicBezTo>
                  <a:pt x="1373933" y="730420"/>
                  <a:pt x="1290752" y="708819"/>
                  <a:pt x="1393372" y="729343"/>
                </a:cubicBezTo>
                <a:cubicBezTo>
                  <a:pt x="1418772" y="743857"/>
                  <a:pt x="1445606" y="756110"/>
                  <a:pt x="1469572" y="772886"/>
                </a:cubicBezTo>
                <a:cubicBezTo>
                  <a:pt x="1482184" y="781714"/>
                  <a:pt x="1488161" y="799291"/>
                  <a:pt x="1502229" y="805543"/>
                </a:cubicBezTo>
                <a:cubicBezTo>
                  <a:pt x="1522398" y="814507"/>
                  <a:pt x="1545772" y="812800"/>
                  <a:pt x="1567543" y="816429"/>
                </a:cubicBezTo>
                <a:cubicBezTo>
                  <a:pt x="1664892" y="865102"/>
                  <a:pt x="1623840" y="849708"/>
                  <a:pt x="1687286" y="870857"/>
                </a:cubicBezTo>
                <a:cubicBezTo>
                  <a:pt x="1717203" y="893294"/>
                  <a:pt x="1750902" y="920902"/>
                  <a:pt x="1785257" y="936171"/>
                </a:cubicBezTo>
                <a:cubicBezTo>
                  <a:pt x="1798929" y="942247"/>
                  <a:pt x="1814286" y="943428"/>
                  <a:pt x="1828800" y="947057"/>
                </a:cubicBezTo>
                <a:cubicBezTo>
                  <a:pt x="1839686" y="954314"/>
                  <a:pt x="1849755" y="962978"/>
                  <a:pt x="1861457" y="968829"/>
                </a:cubicBezTo>
                <a:cubicBezTo>
                  <a:pt x="1871720" y="973961"/>
                  <a:pt x="1884567" y="973349"/>
                  <a:pt x="1894115" y="979714"/>
                </a:cubicBezTo>
                <a:cubicBezTo>
                  <a:pt x="1983730" y="1039455"/>
                  <a:pt x="1865059" y="989032"/>
                  <a:pt x="1970315" y="1034143"/>
                </a:cubicBezTo>
                <a:cubicBezTo>
                  <a:pt x="1980862" y="1038663"/>
                  <a:pt x="1992425" y="1040509"/>
                  <a:pt x="2002972" y="1045029"/>
                </a:cubicBezTo>
                <a:cubicBezTo>
                  <a:pt x="2017887" y="1051421"/>
                  <a:pt x="2031600" y="1060408"/>
                  <a:pt x="2046515" y="1066800"/>
                </a:cubicBezTo>
                <a:cubicBezTo>
                  <a:pt x="2057062" y="1071320"/>
                  <a:pt x="2069141" y="1072113"/>
                  <a:pt x="2079172" y="1077686"/>
                </a:cubicBezTo>
                <a:cubicBezTo>
                  <a:pt x="2102045" y="1090393"/>
                  <a:pt x="2122715" y="1106715"/>
                  <a:pt x="2144486" y="1121229"/>
                </a:cubicBezTo>
                <a:cubicBezTo>
                  <a:pt x="2155372" y="1128486"/>
                  <a:pt x="2164996" y="1138141"/>
                  <a:pt x="2177143" y="1143000"/>
                </a:cubicBezTo>
                <a:cubicBezTo>
                  <a:pt x="2216030" y="1158554"/>
                  <a:pt x="2239514" y="1166200"/>
                  <a:pt x="2275115" y="1186543"/>
                </a:cubicBezTo>
                <a:cubicBezTo>
                  <a:pt x="2286474" y="1193034"/>
                  <a:pt x="2296335" y="1201960"/>
                  <a:pt x="2307772" y="1208314"/>
                </a:cubicBezTo>
                <a:cubicBezTo>
                  <a:pt x="2329050" y="1220135"/>
                  <a:pt x="2351315" y="1230085"/>
                  <a:pt x="2373086" y="1240971"/>
                </a:cubicBezTo>
                <a:cubicBezTo>
                  <a:pt x="2383972" y="1251857"/>
                  <a:pt x="2392934" y="1265089"/>
                  <a:pt x="2405743" y="1273629"/>
                </a:cubicBezTo>
                <a:cubicBezTo>
                  <a:pt x="2415290" y="1279994"/>
                  <a:pt x="2428137" y="1279383"/>
                  <a:pt x="2438400" y="1284514"/>
                </a:cubicBezTo>
                <a:cubicBezTo>
                  <a:pt x="2457324" y="1293976"/>
                  <a:pt x="2474254" y="1307039"/>
                  <a:pt x="2492829" y="1317171"/>
                </a:cubicBezTo>
                <a:cubicBezTo>
                  <a:pt x="2514198" y="1328827"/>
                  <a:pt x="2537271" y="1337305"/>
                  <a:pt x="2558143" y="1349829"/>
                </a:cubicBezTo>
                <a:cubicBezTo>
                  <a:pt x="2591799" y="1370023"/>
                  <a:pt x="2618880" y="1402732"/>
                  <a:pt x="2656115" y="1415143"/>
                </a:cubicBezTo>
                <a:cubicBezTo>
                  <a:pt x="2677886" y="1422400"/>
                  <a:pt x="2700903" y="1426651"/>
                  <a:pt x="2721429" y="1436914"/>
                </a:cubicBezTo>
                <a:cubicBezTo>
                  <a:pt x="2865845" y="1509124"/>
                  <a:pt x="2685507" y="1421519"/>
                  <a:pt x="2797629" y="1469571"/>
                </a:cubicBezTo>
                <a:cubicBezTo>
                  <a:pt x="2812545" y="1475963"/>
                  <a:pt x="2826343" y="1484752"/>
                  <a:pt x="2841172" y="1491343"/>
                </a:cubicBezTo>
                <a:cubicBezTo>
                  <a:pt x="2859028" y="1499279"/>
                  <a:pt x="2877744" y="1505178"/>
                  <a:pt x="2895600" y="1513114"/>
                </a:cubicBezTo>
                <a:cubicBezTo>
                  <a:pt x="2910429" y="1519705"/>
                  <a:pt x="2924227" y="1528494"/>
                  <a:pt x="2939143" y="1534886"/>
                </a:cubicBezTo>
                <a:cubicBezTo>
                  <a:pt x="2949690" y="1539406"/>
                  <a:pt x="2961537" y="1540639"/>
                  <a:pt x="2971800" y="1545771"/>
                </a:cubicBezTo>
                <a:cubicBezTo>
                  <a:pt x="2990725" y="1555233"/>
                  <a:pt x="3007733" y="1568154"/>
                  <a:pt x="3026229" y="1578429"/>
                </a:cubicBezTo>
                <a:cubicBezTo>
                  <a:pt x="3040414" y="1586310"/>
                  <a:pt x="3055587" y="1592319"/>
                  <a:pt x="3069772" y="1600200"/>
                </a:cubicBezTo>
                <a:cubicBezTo>
                  <a:pt x="3146896" y="1643046"/>
                  <a:pt x="3097156" y="1623842"/>
                  <a:pt x="3156857" y="1643743"/>
                </a:cubicBezTo>
                <a:cubicBezTo>
                  <a:pt x="3207810" y="1694694"/>
                  <a:pt x="3145339" y="1638716"/>
                  <a:pt x="3211286" y="1676400"/>
                </a:cubicBezTo>
                <a:cubicBezTo>
                  <a:pt x="3227038" y="1685401"/>
                  <a:pt x="3239733" y="1698993"/>
                  <a:pt x="3254829" y="1709057"/>
                </a:cubicBezTo>
                <a:cubicBezTo>
                  <a:pt x="3336411" y="1763445"/>
                  <a:pt x="3280179" y="1721988"/>
                  <a:pt x="3352800" y="1763486"/>
                </a:cubicBezTo>
                <a:cubicBezTo>
                  <a:pt x="3411884" y="1797249"/>
                  <a:pt x="3358241" y="1776185"/>
                  <a:pt x="3418115" y="1796143"/>
                </a:cubicBezTo>
                <a:cubicBezTo>
                  <a:pt x="3436258" y="1810657"/>
                  <a:pt x="3452841" y="1827372"/>
                  <a:pt x="3472543" y="1839686"/>
                </a:cubicBezTo>
                <a:cubicBezTo>
                  <a:pt x="3586262" y="1910760"/>
                  <a:pt x="3402068" y="1767574"/>
                  <a:pt x="3548743" y="1872343"/>
                </a:cubicBezTo>
                <a:cubicBezTo>
                  <a:pt x="3561270" y="1881291"/>
                  <a:pt x="3568873" y="1896052"/>
                  <a:pt x="3581400" y="1905000"/>
                </a:cubicBezTo>
                <a:cubicBezTo>
                  <a:pt x="3685714" y="1979509"/>
                  <a:pt x="3571880" y="1879967"/>
                  <a:pt x="3657600" y="1948543"/>
                </a:cubicBezTo>
                <a:cubicBezTo>
                  <a:pt x="3665614" y="1954954"/>
                  <a:pt x="3670461" y="1965222"/>
                  <a:pt x="3679372" y="1970314"/>
                </a:cubicBezTo>
                <a:cubicBezTo>
                  <a:pt x="3696338" y="1980009"/>
                  <a:pt x="3716719" y="1982596"/>
                  <a:pt x="3733800" y="1992086"/>
                </a:cubicBezTo>
                <a:cubicBezTo>
                  <a:pt x="3749660" y="2000897"/>
                  <a:pt x="3761786" y="2015409"/>
                  <a:pt x="3777343" y="2024743"/>
                </a:cubicBezTo>
                <a:cubicBezTo>
                  <a:pt x="3824579" y="2053085"/>
                  <a:pt x="3832926" y="2054156"/>
                  <a:pt x="3875315" y="2068286"/>
                </a:cubicBezTo>
                <a:cubicBezTo>
                  <a:pt x="3897086" y="2086429"/>
                  <a:pt x="3917049" y="2106994"/>
                  <a:pt x="3940629" y="2122714"/>
                </a:cubicBezTo>
                <a:cubicBezTo>
                  <a:pt x="3950176" y="2129079"/>
                  <a:pt x="3963023" y="2128468"/>
                  <a:pt x="3973286" y="2133600"/>
                </a:cubicBezTo>
                <a:cubicBezTo>
                  <a:pt x="4076115" y="2185014"/>
                  <a:pt x="3986730" y="2152595"/>
                  <a:pt x="4060372" y="2177143"/>
                </a:cubicBezTo>
                <a:cubicBezTo>
                  <a:pt x="4070236" y="2184541"/>
                  <a:pt x="4120653" y="2223611"/>
                  <a:pt x="4136572" y="2231571"/>
                </a:cubicBezTo>
                <a:cubicBezTo>
                  <a:pt x="4162607" y="2244589"/>
                  <a:pt x="4195392" y="2254807"/>
                  <a:pt x="4223657" y="2264229"/>
                </a:cubicBezTo>
                <a:cubicBezTo>
                  <a:pt x="4262115" y="2321915"/>
                  <a:pt x="4227803" y="2282149"/>
                  <a:pt x="4310743" y="2329543"/>
                </a:cubicBezTo>
                <a:cubicBezTo>
                  <a:pt x="4340465" y="2346527"/>
                  <a:pt x="4366046" y="2371257"/>
                  <a:pt x="4397829" y="2383971"/>
                </a:cubicBezTo>
                <a:cubicBezTo>
                  <a:pt x="4415972" y="2391228"/>
                  <a:pt x="4433961" y="2398882"/>
                  <a:pt x="4452257" y="2405743"/>
                </a:cubicBezTo>
                <a:cubicBezTo>
                  <a:pt x="4489296" y="2419633"/>
                  <a:pt x="4490227" y="2414506"/>
                  <a:pt x="4528457" y="2438400"/>
                </a:cubicBezTo>
                <a:cubicBezTo>
                  <a:pt x="4543842" y="2448016"/>
                  <a:pt x="4556072" y="2462369"/>
                  <a:pt x="4572000" y="2471057"/>
                </a:cubicBezTo>
                <a:cubicBezTo>
                  <a:pt x="4596260" y="2484290"/>
                  <a:pt x="4623483" y="2491355"/>
                  <a:pt x="4648200" y="2503714"/>
                </a:cubicBezTo>
                <a:cubicBezTo>
                  <a:pt x="4722948" y="2541088"/>
                  <a:pt x="4630274" y="2515370"/>
                  <a:pt x="4735286" y="2536371"/>
                </a:cubicBezTo>
                <a:cubicBezTo>
                  <a:pt x="4784472" y="2585559"/>
                  <a:pt x="4722304" y="2529880"/>
                  <a:pt x="4822372" y="2579914"/>
                </a:cubicBezTo>
                <a:cubicBezTo>
                  <a:pt x="4831552" y="2584504"/>
                  <a:pt x="4834963" y="2597096"/>
                  <a:pt x="4844143" y="2601686"/>
                </a:cubicBezTo>
                <a:cubicBezTo>
                  <a:pt x="4857524" y="2608377"/>
                  <a:pt x="4873172" y="2608943"/>
                  <a:pt x="4887686" y="2612571"/>
                </a:cubicBezTo>
                <a:cubicBezTo>
                  <a:pt x="4954440" y="2679327"/>
                  <a:pt x="4879100" y="2613722"/>
                  <a:pt x="4985657" y="2667000"/>
                </a:cubicBezTo>
                <a:cubicBezTo>
                  <a:pt x="5001885" y="2675114"/>
                  <a:pt x="5014104" y="2689593"/>
                  <a:pt x="5029200" y="2699657"/>
                </a:cubicBezTo>
                <a:cubicBezTo>
                  <a:pt x="5046805" y="2711393"/>
                  <a:pt x="5065133" y="2722039"/>
                  <a:pt x="5083629" y="2732314"/>
                </a:cubicBezTo>
                <a:cubicBezTo>
                  <a:pt x="5097814" y="2740195"/>
                  <a:pt x="5113411" y="2745485"/>
                  <a:pt x="5127172" y="2754086"/>
                </a:cubicBezTo>
                <a:cubicBezTo>
                  <a:pt x="5202489" y="2801159"/>
                  <a:pt x="5139213" y="2776242"/>
                  <a:pt x="5203372" y="2797629"/>
                </a:cubicBezTo>
                <a:cubicBezTo>
                  <a:pt x="5232400" y="2819400"/>
                  <a:pt x="5260266" y="2842816"/>
                  <a:pt x="5290457" y="2862943"/>
                </a:cubicBezTo>
                <a:cubicBezTo>
                  <a:pt x="5312229" y="2877457"/>
                  <a:pt x="5335340" y="2890140"/>
                  <a:pt x="5355772" y="2906486"/>
                </a:cubicBezTo>
                <a:cubicBezTo>
                  <a:pt x="5392058" y="2935514"/>
                  <a:pt x="5420546" y="2978876"/>
                  <a:pt x="5464629" y="2993571"/>
                </a:cubicBezTo>
                <a:cubicBezTo>
                  <a:pt x="5503170" y="3006418"/>
                  <a:pt x="5500474" y="3003809"/>
                  <a:pt x="5540829" y="3026229"/>
                </a:cubicBezTo>
                <a:cubicBezTo>
                  <a:pt x="5559324" y="3036504"/>
                  <a:pt x="5578040" y="3046588"/>
                  <a:pt x="5595257" y="3058886"/>
                </a:cubicBezTo>
                <a:cubicBezTo>
                  <a:pt x="5603609" y="3064851"/>
                  <a:pt x="5607849" y="3076067"/>
                  <a:pt x="5617029" y="3080657"/>
                </a:cubicBezTo>
                <a:cubicBezTo>
                  <a:pt x="5630411" y="3087348"/>
                  <a:pt x="5646058" y="3087914"/>
                  <a:pt x="5660572" y="3091543"/>
                </a:cubicBezTo>
                <a:cubicBezTo>
                  <a:pt x="5667829" y="3102429"/>
                  <a:pt x="5671697" y="3116596"/>
                  <a:pt x="5682343" y="3124200"/>
                </a:cubicBezTo>
                <a:cubicBezTo>
                  <a:pt x="5757964" y="3178214"/>
                  <a:pt x="5718370" y="3111933"/>
                  <a:pt x="5802086" y="3167743"/>
                </a:cubicBezTo>
                <a:cubicBezTo>
                  <a:pt x="5877748" y="3218184"/>
                  <a:pt x="5782648" y="3158023"/>
                  <a:pt x="5889172" y="3211286"/>
                </a:cubicBezTo>
                <a:cubicBezTo>
                  <a:pt x="5908096" y="3220748"/>
                  <a:pt x="5924676" y="3234481"/>
                  <a:pt x="5943600" y="3243943"/>
                </a:cubicBezTo>
                <a:cubicBezTo>
                  <a:pt x="5961078" y="3252682"/>
                  <a:pt x="5979665" y="3259036"/>
                  <a:pt x="5998029" y="3265714"/>
                </a:cubicBezTo>
                <a:cubicBezTo>
                  <a:pt x="6019596" y="3273557"/>
                  <a:pt x="6063343" y="3287486"/>
                  <a:pt x="6063343" y="3287486"/>
                </a:cubicBezTo>
                <a:cubicBezTo>
                  <a:pt x="6162154" y="3361593"/>
                  <a:pt x="6047828" y="3285634"/>
                  <a:pt x="6161315" y="3331029"/>
                </a:cubicBezTo>
                <a:cubicBezTo>
                  <a:pt x="6198982" y="3346096"/>
                  <a:pt x="6232884" y="3369476"/>
                  <a:pt x="6270172" y="3385457"/>
                </a:cubicBezTo>
                <a:cubicBezTo>
                  <a:pt x="6360123" y="3424007"/>
                  <a:pt x="6319563" y="3411412"/>
                  <a:pt x="6389915" y="3429000"/>
                </a:cubicBezTo>
                <a:cubicBezTo>
                  <a:pt x="6404429" y="3439886"/>
                  <a:pt x="6417705" y="3452656"/>
                  <a:pt x="6433457" y="3461657"/>
                </a:cubicBezTo>
                <a:cubicBezTo>
                  <a:pt x="6492001" y="3495111"/>
                  <a:pt x="6469719" y="3432609"/>
                  <a:pt x="6553200" y="3516086"/>
                </a:cubicBezTo>
                <a:cubicBezTo>
                  <a:pt x="6592004" y="3554888"/>
                  <a:pt x="6557005" y="3524481"/>
                  <a:pt x="6618515" y="3559629"/>
                </a:cubicBezTo>
                <a:cubicBezTo>
                  <a:pt x="6629874" y="3566120"/>
                  <a:pt x="6639470" y="3575549"/>
                  <a:pt x="6651172" y="3581400"/>
                </a:cubicBezTo>
                <a:cubicBezTo>
                  <a:pt x="6741255" y="3626442"/>
                  <a:pt x="6614124" y="3546109"/>
                  <a:pt x="6727372" y="3614057"/>
                </a:cubicBezTo>
                <a:cubicBezTo>
                  <a:pt x="6749809" y="3627519"/>
                  <a:pt x="6771753" y="3641901"/>
                  <a:pt x="6792686" y="3657600"/>
                </a:cubicBezTo>
                <a:cubicBezTo>
                  <a:pt x="6807200" y="3668486"/>
                  <a:pt x="6820477" y="3681256"/>
                  <a:pt x="6836229" y="3690257"/>
                </a:cubicBezTo>
                <a:cubicBezTo>
                  <a:pt x="6846192" y="3695950"/>
                  <a:pt x="6858339" y="3696623"/>
                  <a:pt x="6868886" y="3701143"/>
                </a:cubicBezTo>
                <a:cubicBezTo>
                  <a:pt x="6883801" y="3707535"/>
                  <a:pt x="6898244" y="3715033"/>
                  <a:pt x="6912429" y="3722914"/>
                </a:cubicBezTo>
                <a:cubicBezTo>
                  <a:pt x="6930924" y="3733189"/>
                  <a:pt x="6948915" y="3744357"/>
                  <a:pt x="6966857" y="3755571"/>
                </a:cubicBezTo>
                <a:cubicBezTo>
                  <a:pt x="6977952" y="3762505"/>
                  <a:pt x="6987813" y="3771492"/>
                  <a:pt x="6999515" y="3777343"/>
                </a:cubicBezTo>
                <a:cubicBezTo>
                  <a:pt x="7009778" y="3782475"/>
                  <a:pt x="7021909" y="3783097"/>
                  <a:pt x="7032172" y="3788229"/>
                </a:cubicBezTo>
                <a:cubicBezTo>
                  <a:pt x="7141494" y="3842890"/>
                  <a:pt x="6974783" y="3774519"/>
                  <a:pt x="7108372" y="3831771"/>
                </a:cubicBezTo>
                <a:cubicBezTo>
                  <a:pt x="7152151" y="3850533"/>
                  <a:pt x="7130119" y="3831747"/>
                  <a:pt x="7151915" y="3853543"/>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Text Box 4">
            <a:extLst>
              <a:ext uri="{FF2B5EF4-FFF2-40B4-BE49-F238E27FC236}">
                <a16:creationId xmlns:a16="http://schemas.microsoft.com/office/drawing/2014/main" id="{0C0405AD-E9AD-120C-689A-53A3568934F8}"/>
              </a:ext>
            </a:extLst>
          </p:cNvPr>
          <p:cNvSpPr txBox="1">
            <a:spLocks noChangeArrowheads="1"/>
          </p:cNvSpPr>
          <p:nvPr/>
        </p:nvSpPr>
        <p:spPr bwMode="auto">
          <a:xfrm>
            <a:off x="532660" y="1879835"/>
            <a:ext cx="8078680" cy="830997"/>
          </a:xfrm>
          <a:prstGeom prst="rect">
            <a:avLst/>
          </a:prstGeom>
          <a:solidFill>
            <a:schemeClr val="tx1"/>
          </a:solidFill>
          <a:ln w="9525" algn="ctr">
            <a:noFill/>
            <a:miter lim="800000"/>
            <a:headEnd/>
            <a:tailEnd/>
          </a:ln>
          <a:effectLst/>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It is more likely to believe to a change in BSE </a:t>
            </a:r>
            <a:r>
              <a:rPr lang="en-GB" sz="2400" i="1" dirty="0">
                <a:solidFill>
                  <a:schemeClr val="bg1"/>
                </a:solidFill>
                <a:latin typeface="Symbol" panose="05050102010706020507" pitchFamily="18" charset="2"/>
                <a:cs typeface="Calibri" panose="020F0502020204030204" pitchFamily="34" charset="0"/>
              </a:rPr>
              <a:t>m</a:t>
            </a:r>
            <a:r>
              <a:rPr lang="en-GB" sz="2400" dirty="0">
                <a:solidFill>
                  <a:schemeClr val="bg1"/>
                </a:solidFill>
                <a:latin typeface="Calibri" panose="020F0502020204030204" pitchFamily="34" charset="0"/>
                <a:cs typeface="Calibri" panose="020F0502020204030204" pitchFamily="34" charset="0"/>
              </a:rPr>
              <a:t>, due to the different geochemical behaviour of U and Pb.</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331174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1000"/>
                                        <p:tgtEl>
                                          <p:spTgt spid="1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10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animBg="1"/>
      <p:bldP spid="10" grpId="0" animBg="1"/>
      <p:bldP spid="18"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7"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055748"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1055749" name="Text Box 5"/>
          <p:cNvSpPr txBox="1">
            <a:spLocks noChangeArrowheads="1"/>
          </p:cNvSpPr>
          <p:nvPr/>
        </p:nvSpPr>
        <p:spPr bwMode="auto">
          <a:xfrm>
            <a:off x="371475" y="1344613"/>
            <a:ext cx="8401050" cy="4431983"/>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The U-Th-Pb system is somewhat of a special case since there are three decay schemes producing isotopes of Pb.</a:t>
            </a:r>
          </a:p>
          <a:p>
            <a:pPr algn="l">
              <a:spcBef>
                <a:spcPts val="1200"/>
              </a:spcBef>
              <a:spcAft>
                <a:spcPts val="1200"/>
              </a:spcAft>
              <a:defRPr/>
            </a:pPr>
            <a:r>
              <a:rPr lang="en-GB" sz="2400" dirty="0">
                <a:solidFill>
                  <a:schemeClr val="bg1"/>
                </a:solidFill>
                <a:effectLst>
                  <a:outerShdw blurRad="38100" dist="38100" dir="2700000" algn="tl">
                    <a:srgbClr val="000000"/>
                  </a:outerShdw>
                </a:effectLst>
                <a:latin typeface="Calibri" pitchFamily="34" charset="0"/>
              </a:rPr>
              <a:t>In particular, two U parent isotopes decay to two Pb daughter isotopes, and since the two parents and two daughters are chemically identical, we get two decay systems for the price and one and together they provide a particularly powerful tool.</a:t>
            </a:r>
          </a:p>
          <a:p>
            <a:pPr algn="l">
              <a:defRPr/>
            </a:pPr>
            <a:endParaRPr lang="en-GB" sz="1000" dirty="0">
              <a:solidFill>
                <a:srgbClr val="FFFF00"/>
              </a:solidFill>
              <a:effectLst>
                <a:outerShdw blurRad="38100" dist="38100" dir="2700000" algn="tl">
                  <a:srgbClr val="000000"/>
                </a:outerShdw>
              </a:effectLst>
              <a:latin typeface="Calibri" pitchFamily="34" charset="0"/>
            </a:endParaRPr>
          </a:p>
          <a:p>
            <a:pPr>
              <a:defRPr/>
            </a:pPr>
            <a:r>
              <a:rPr lang="en-GB" sz="3600" baseline="30000" dirty="0">
                <a:solidFill>
                  <a:srgbClr val="FFFF00"/>
                </a:solidFill>
                <a:effectLst>
                  <a:outerShdw blurRad="38100" dist="38100" dir="2700000" algn="tl">
                    <a:srgbClr val="000000"/>
                  </a:outerShdw>
                </a:effectLst>
                <a:latin typeface="Calibri" pitchFamily="34" charset="0"/>
              </a:rPr>
              <a:t>238</a:t>
            </a:r>
            <a:r>
              <a:rPr lang="en-GB" sz="3600" dirty="0">
                <a:solidFill>
                  <a:srgbClr val="FFFF00"/>
                </a:solidFill>
                <a:effectLst>
                  <a:outerShdw blurRad="38100" dist="38100" dir="2700000" algn="tl">
                    <a:srgbClr val="000000"/>
                  </a:outerShdw>
                </a:effectLst>
                <a:latin typeface="Calibri" pitchFamily="34" charset="0"/>
              </a:rPr>
              <a:t>U</a:t>
            </a:r>
            <a:r>
              <a:rPr lang="en-GB" sz="3600" dirty="0">
                <a:solidFill>
                  <a:schemeClr val="bg1"/>
                </a:solidFill>
                <a:effectLst>
                  <a:outerShdw blurRad="38100" dist="38100" dir="2700000" algn="tl">
                    <a:srgbClr val="000000"/>
                  </a:outerShdw>
                </a:effectLst>
                <a:latin typeface="Calibri" pitchFamily="34" charset="0"/>
              </a:rPr>
              <a:t> decays to </a:t>
            </a:r>
            <a:r>
              <a:rPr lang="en-GB" sz="3600" baseline="30000" dirty="0">
                <a:solidFill>
                  <a:srgbClr val="FFFF00"/>
                </a:solidFill>
                <a:effectLst>
                  <a:outerShdw blurRad="38100" dist="38100" dir="2700000" algn="tl">
                    <a:srgbClr val="000000"/>
                  </a:outerShdw>
                </a:effectLst>
                <a:latin typeface="Calibri" pitchFamily="34" charset="0"/>
              </a:rPr>
              <a:t>206</a:t>
            </a:r>
            <a:r>
              <a:rPr lang="en-GB" sz="3600" dirty="0">
                <a:solidFill>
                  <a:srgbClr val="FFFF00"/>
                </a:solidFill>
                <a:effectLst>
                  <a:outerShdw blurRad="38100" dist="38100" dir="2700000" algn="tl">
                    <a:srgbClr val="000000"/>
                  </a:outerShdw>
                </a:effectLst>
                <a:latin typeface="Calibri" pitchFamily="34" charset="0"/>
              </a:rPr>
              <a:t>Pb</a:t>
            </a:r>
            <a:endParaRPr lang="en-GB" sz="3600" baseline="30000" dirty="0">
              <a:solidFill>
                <a:srgbClr val="FFFF00"/>
              </a:solidFill>
              <a:effectLst>
                <a:outerShdw blurRad="38100" dist="38100" dir="2700000" algn="tl">
                  <a:srgbClr val="000000"/>
                </a:outerShdw>
              </a:effectLst>
              <a:latin typeface="Calibri" pitchFamily="34" charset="0"/>
            </a:endParaRPr>
          </a:p>
          <a:p>
            <a:pPr>
              <a:defRPr/>
            </a:pPr>
            <a:r>
              <a:rPr lang="en-GB" sz="3600" baseline="30000" dirty="0">
                <a:solidFill>
                  <a:srgbClr val="FFFF00"/>
                </a:solidFill>
                <a:effectLst>
                  <a:outerShdw blurRad="38100" dist="38100" dir="2700000" algn="tl">
                    <a:srgbClr val="000000"/>
                  </a:outerShdw>
                </a:effectLst>
                <a:latin typeface="Calibri" pitchFamily="34" charset="0"/>
              </a:rPr>
              <a:t>235</a:t>
            </a:r>
            <a:r>
              <a:rPr lang="en-GB" sz="3600" dirty="0">
                <a:solidFill>
                  <a:srgbClr val="FFFF00"/>
                </a:solidFill>
                <a:effectLst>
                  <a:outerShdw blurRad="38100" dist="38100" dir="2700000" algn="tl">
                    <a:srgbClr val="000000"/>
                  </a:outerShdw>
                </a:effectLst>
                <a:latin typeface="Calibri" pitchFamily="34" charset="0"/>
              </a:rPr>
              <a:t>U</a:t>
            </a:r>
            <a:r>
              <a:rPr lang="en-GB" sz="3600" dirty="0">
                <a:solidFill>
                  <a:schemeClr val="bg1"/>
                </a:solidFill>
                <a:effectLst>
                  <a:outerShdw blurRad="38100" dist="38100" dir="2700000" algn="tl">
                    <a:srgbClr val="000000"/>
                  </a:outerShdw>
                </a:effectLst>
                <a:latin typeface="Calibri" pitchFamily="34" charset="0"/>
              </a:rPr>
              <a:t> decays to </a:t>
            </a:r>
            <a:r>
              <a:rPr lang="en-GB" sz="3600" baseline="30000" dirty="0">
                <a:solidFill>
                  <a:srgbClr val="FFFF00"/>
                </a:solidFill>
                <a:effectLst>
                  <a:outerShdw blurRad="38100" dist="38100" dir="2700000" algn="tl">
                    <a:srgbClr val="000000"/>
                  </a:outerShdw>
                </a:effectLst>
                <a:latin typeface="Calibri" pitchFamily="34" charset="0"/>
              </a:rPr>
              <a:t>207</a:t>
            </a:r>
            <a:r>
              <a:rPr lang="en-GB" sz="3600" dirty="0">
                <a:solidFill>
                  <a:srgbClr val="FFFF00"/>
                </a:solidFill>
                <a:effectLst>
                  <a:outerShdw blurRad="38100" dist="38100" dir="2700000" algn="tl">
                    <a:srgbClr val="000000"/>
                  </a:outerShdw>
                </a:effectLst>
                <a:latin typeface="Calibri" pitchFamily="34" charset="0"/>
              </a:rPr>
              <a:t>Pb</a:t>
            </a:r>
          </a:p>
          <a:p>
            <a:pPr>
              <a:defRPr/>
            </a:pPr>
            <a:r>
              <a:rPr lang="en-GB" sz="3600" baseline="30000" dirty="0">
                <a:solidFill>
                  <a:srgbClr val="FFFF00"/>
                </a:solidFill>
                <a:effectLst>
                  <a:outerShdw blurRad="38100" dist="38100" dir="2700000" algn="tl">
                    <a:srgbClr val="000000"/>
                  </a:outerShdw>
                </a:effectLst>
                <a:latin typeface="Calibri" pitchFamily="34" charset="0"/>
              </a:rPr>
              <a:t>232</a:t>
            </a:r>
            <a:r>
              <a:rPr lang="en-GB" sz="3600" dirty="0">
                <a:solidFill>
                  <a:srgbClr val="FFFF00"/>
                </a:solidFill>
                <a:effectLst>
                  <a:outerShdw blurRad="38100" dist="38100" dir="2700000" algn="tl">
                    <a:srgbClr val="000000"/>
                  </a:outerShdw>
                </a:effectLst>
                <a:latin typeface="Calibri" pitchFamily="34" charset="0"/>
              </a:rPr>
              <a:t>Th</a:t>
            </a:r>
            <a:r>
              <a:rPr lang="en-GB" sz="3600" dirty="0">
                <a:solidFill>
                  <a:schemeClr val="bg1"/>
                </a:solidFill>
                <a:effectLst>
                  <a:outerShdw blurRad="38100" dist="38100" dir="2700000" algn="tl">
                    <a:srgbClr val="000000"/>
                  </a:outerShdw>
                </a:effectLst>
                <a:latin typeface="Calibri" pitchFamily="34" charset="0"/>
              </a:rPr>
              <a:t> decays to </a:t>
            </a:r>
            <a:r>
              <a:rPr lang="en-GB" sz="3600" baseline="30000" dirty="0">
                <a:solidFill>
                  <a:srgbClr val="FFFF00"/>
                </a:solidFill>
                <a:effectLst>
                  <a:outerShdw blurRad="38100" dist="38100" dir="2700000" algn="tl">
                    <a:srgbClr val="000000"/>
                  </a:outerShdw>
                </a:effectLst>
                <a:latin typeface="Calibri" pitchFamily="34" charset="0"/>
              </a:rPr>
              <a:t>208</a:t>
            </a:r>
            <a:r>
              <a:rPr lang="en-GB" sz="3600" dirty="0">
                <a:solidFill>
                  <a:srgbClr val="FFFF00"/>
                </a:solidFill>
                <a:effectLst>
                  <a:outerShdw blurRad="38100" dist="38100" dir="2700000" algn="tl">
                    <a:srgbClr val="000000"/>
                  </a:outerShdw>
                </a:effectLst>
                <a:latin typeface="Calibri" pitchFamily="34" charset="0"/>
              </a:rPr>
              <a:t>Pb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5748"/>
                                        </p:tgtEl>
                                        <p:attrNameLst>
                                          <p:attrName>style.visibility</p:attrName>
                                        </p:attrNameLst>
                                      </p:cBhvr>
                                      <p:to>
                                        <p:strVal val="visible"/>
                                      </p:to>
                                    </p:set>
                                    <p:animEffect transition="in" filter="fade">
                                      <p:cBhvr>
                                        <p:cTn id="7" dur="500"/>
                                        <p:tgtEl>
                                          <p:spTgt spid="10557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5749">
                                            <p:txEl>
                                              <p:pRg st="0" end="0"/>
                                            </p:txEl>
                                          </p:spTgt>
                                        </p:tgtEl>
                                        <p:attrNameLst>
                                          <p:attrName>style.visibility</p:attrName>
                                        </p:attrNameLst>
                                      </p:cBhvr>
                                      <p:to>
                                        <p:strVal val="visible"/>
                                      </p:to>
                                    </p:set>
                                    <p:animEffect transition="in" filter="fade">
                                      <p:cBhvr>
                                        <p:cTn id="12" dur="500"/>
                                        <p:tgtEl>
                                          <p:spTgt spid="105574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5749">
                                            <p:txEl>
                                              <p:pRg st="1" end="1"/>
                                            </p:txEl>
                                          </p:spTgt>
                                        </p:tgtEl>
                                        <p:attrNameLst>
                                          <p:attrName>style.visibility</p:attrName>
                                        </p:attrNameLst>
                                      </p:cBhvr>
                                      <p:to>
                                        <p:strVal val="visible"/>
                                      </p:to>
                                    </p:set>
                                    <p:animEffect transition="in" filter="fade">
                                      <p:cBhvr>
                                        <p:cTn id="17" dur="500"/>
                                        <p:tgtEl>
                                          <p:spTgt spid="105574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5749">
                                            <p:txEl>
                                              <p:pRg st="3" end="3"/>
                                            </p:txEl>
                                          </p:spTgt>
                                        </p:tgtEl>
                                        <p:attrNameLst>
                                          <p:attrName>style.visibility</p:attrName>
                                        </p:attrNameLst>
                                      </p:cBhvr>
                                      <p:to>
                                        <p:strVal val="visible"/>
                                      </p:to>
                                    </p:set>
                                    <p:animEffect transition="in" filter="fade">
                                      <p:cBhvr>
                                        <p:cTn id="22" dur="500"/>
                                        <p:tgtEl>
                                          <p:spTgt spid="10557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55749">
                                            <p:txEl>
                                              <p:pRg st="4" end="4"/>
                                            </p:txEl>
                                          </p:spTgt>
                                        </p:tgtEl>
                                        <p:attrNameLst>
                                          <p:attrName>style.visibility</p:attrName>
                                        </p:attrNameLst>
                                      </p:cBhvr>
                                      <p:to>
                                        <p:strVal val="visible"/>
                                      </p:to>
                                    </p:set>
                                    <p:animEffect transition="in" filter="fade">
                                      <p:cBhvr>
                                        <p:cTn id="27" dur="500"/>
                                        <p:tgtEl>
                                          <p:spTgt spid="10557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55749">
                                            <p:txEl>
                                              <p:pRg st="5" end="5"/>
                                            </p:txEl>
                                          </p:spTgt>
                                        </p:tgtEl>
                                        <p:attrNameLst>
                                          <p:attrName>style.visibility</p:attrName>
                                        </p:attrNameLst>
                                      </p:cBhvr>
                                      <p:to>
                                        <p:strVal val="visible"/>
                                      </p:to>
                                    </p:set>
                                    <p:animEffect transition="in" filter="fade">
                                      <p:cBhvr>
                                        <p:cTn id="32" dur="500"/>
                                        <p:tgtEl>
                                          <p:spTgt spid="105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8" grpId="0"/>
      <p:bldP spid="105574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grpSp>
        <p:nvGrpSpPr>
          <p:cNvPr id="1135642" name="Gruppo 1135641"/>
          <p:cNvGrpSpPr>
            <a:grpSpLocks noChangeAspect="1"/>
          </p:cNvGrpSpPr>
          <p:nvPr/>
        </p:nvGrpSpPr>
        <p:grpSpPr>
          <a:xfrm>
            <a:off x="1553852" y="1318756"/>
            <a:ext cx="6101624" cy="5010057"/>
            <a:chOff x="1732386" y="1296988"/>
            <a:chExt cx="5447877" cy="4473264"/>
          </a:xfrm>
        </p:grpSpPr>
        <p:sp>
          <p:nvSpPr>
            <p:cNvPr id="52" name="AutoShape 3"/>
            <p:cNvSpPr>
              <a:spLocks noChangeAspect="1" noChangeArrowheads="1" noTextEdit="1"/>
            </p:cNvSpPr>
            <p:nvPr/>
          </p:nvSpPr>
          <p:spPr bwMode="auto">
            <a:xfrm>
              <a:off x="1963738" y="1296988"/>
              <a:ext cx="521652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53" name="Rectangle 5"/>
            <p:cNvSpPr>
              <a:spLocks noChangeArrowheads="1"/>
            </p:cNvSpPr>
            <p:nvPr/>
          </p:nvSpPr>
          <p:spPr bwMode="auto">
            <a:xfrm>
              <a:off x="2257426" y="1439863"/>
              <a:ext cx="4706938" cy="382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54" name="Freeform 6"/>
            <p:cNvSpPr>
              <a:spLocks noEditPoints="1"/>
            </p:cNvSpPr>
            <p:nvPr/>
          </p:nvSpPr>
          <p:spPr bwMode="auto">
            <a:xfrm>
              <a:off x="2251076" y="1433513"/>
              <a:ext cx="4719638" cy="3835400"/>
            </a:xfrm>
            <a:custGeom>
              <a:avLst/>
              <a:gdLst>
                <a:gd name="T0" fmla="*/ 0 w 24776"/>
                <a:gd name="T1" fmla="*/ 32 h 20136"/>
                <a:gd name="T2" fmla="*/ 32 w 24776"/>
                <a:gd name="T3" fmla="*/ 0 h 20136"/>
                <a:gd name="T4" fmla="*/ 24744 w 24776"/>
                <a:gd name="T5" fmla="*/ 0 h 20136"/>
                <a:gd name="T6" fmla="*/ 24776 w 24776"/>
                <a:gd name="T7" fmla="*/ 32 h 20136"/>
                <a:gd name="T8" fmla="*/ 24776 w 24776"/>
                <a:gd name="T9" fmla="*/ 20104 h 20136"/>
                <a:gd name="T10" fmla="*/ 24744 w 24776"/>
                <a:gd name="T11" fmla="*/ 20136 h 20136"/>
                <a:gd name="T12" fmla="*/ 32 w 24776"/>
                <a:gd name="T13" fmla="*/ 20136 h 20136"/>
                <a:gd name="T14" fmla="*/ 0 w 24776"/>
                <a:gd name="T15" fmla="*/ 20104 h 20136"/>
                <a:gd name="T16" fmla="*/ 0 w 24776"/>
                <a:gd name="T17" fmla="*/ 32 h 20136"/>
                <a:gd name="T18" fmla="*/ 64 w 24776"/>
                <a:gd name="T19" fmla="*/ 20104 h 20136"/>
                <a:gd name="T20" fmla="*/ 32 w 24776"/>
                <a:gd name="T21" fmla="*/ 20072 h 20136"/>
                <a:gd name="T22" fmla="*/ 24744 w 24776"/>
                <a:gd name="T23" fmla="*/ 20072 h 20136"/>
                <a:gd name="T24" fmla="*/ 24712 w 24776"/>
                <a:gd name="T25" fmla="*/ 20104 h 20136"/>
                <a:gd name="T26" fmla="*/ 24712 w 24776"/>
                <a:gd name="T27" fmla="*/ 32 h 20136"/>
                <a:gd name="T28" fmla="*/ 24744 w 24776"/>
                <a:gd name="T29" fmla="*/ 64 h 20136"/>
                <a:gd name="T30" fmla="*/ 32 w 24776"/>
                <a:gd name="T31" fmla="*/ 64 h 20136"/>
                <a:gd name="T32" fmla="*/ 64 w 24776"/>
                <a:gd name="T33" fmla="*/ 32 h 20136"/>
                <a:gd name="T34" fmla="*/ 64 w 24776"/>
                <a:gd name="T35" fmla="*/ 20104 h 20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76" h="20136">
                  <a:moveTo>
                    <a:pt x="0" y="32"/>
                  </a:moveTo>
                  <a:cubicBezTo>
                    <a:pt x="0" y="15"/>
                    <a:pt x="15" y="0"/>
                    <a:pt x="32" y="0"/>
                  </a:cubicBezTo>
                  <a:lnTo>
                    <a:pt x="24744" y="0"/>
                  </a:lnTo>
                  <a:cubicBezTo>
                    <a:pt x="24762" y="0"/>
                    <a:pt x="24776" y="15"/>
                    <a:pt x="24776" y="32"/>
                  </a:cubicBezTo>
                  <a:lnTo>
                    <a:pt x="24776" y="20104"/>
                  </a:lnTo>
                  <a:cubicBezTo>
                    <a:pt x="24776" y="20122"/>
                    <a:pt x="24762" y="20136"/>
                    <a:pt x="24744" y="20136"/>
                  </a:cubicBezTo>
                  <a:lnTo>
                    <a:pt x="32" y="20136"/>
                  </a:lnTo>
                  <a:cubicBezTo>
                    <a:pt x="15" y="20136"/>
                    <a:pt x="0" y="20122"/>
                    <a:pt x="0" y="20104"/>
                  </a:cubicBezTo>
                  <a:lnTo>
                    <a:pt x="0" y="32"/>
                  </a:lnTo>
                  <a:close/>
                  <a:moveTo>
                    <a:pt x="64" y="20104"/>
                  </a:moveTo>
                  <a:lnTo>
                    <a:pt x="32" y="20072"/>
                  </a:lnTo>
                  <a:lnTo>
                    <a:pt x="24744" y="20072"/>
                  </a:lnTo>
                  <a:lnTo>
                    <a:pt x="24712" y="20104"/>
                  </a:lnTo>
                  <a:lnTo>
                    <a:pt x="24712" y="32"/>
                  </a:lnTo>
                  <a:lnTo>
                    <a:pt x="24744" y="64"/>
                  </a:lnTo>
                  <a:lnTo>
                    <a:pt x="32" y="64"/>
                  </a:lnTo>
                  <a:lnTo>
                    <a:pt x="64" y="32"/>
                  </a:lnTo>
                  <a:lnTo>
                    <a:pt x="64" y="20104"/>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a:p>
          </p:txBody>
        </p:sp>
        <p:sp>
          <p:nvSpPr>
            <p:cNvPr id="56" name="Freeform 8"/>
            <p:cNvSpPr>
              <a:spLocks noEditPoints="1"/>
            </p:cNvSpPr>
            <p:nvPr/>
          </p:nvSpPr>
          <p:spPr bwMode="auto">
            <a:xfrm>
              <a:off x="2257425" y="1435101"/>
              <a:ext cx="87133" cy="3832225"/>
            </a:xfrm>
            <a:custGeom>
              <a:avLst/>
              <a:gdLst>
                <a:gd name="T0" fmla="*/ 0 w 28"/>
                <a:gd name="T1" fmla="*/ 2414 h 2414"/>
                <a:gd name="T2" fmla="*/ 21 w 28"/>
                <a:gd name="T3" fmla="*/ 2354 h 2414"/>
                <a:gd name="T4" fmla="*/ 21 w 28"/>
                <a:gd name="T5" fmla="*/ 2289 h 2414"/>
                <a:gd name="T6" fmla="*/ 0 w 28"/>
                <a:gd name="T7" fmla="*/ 2228 h 2414"/>
                <a:gd name="T8" fmla="*/ 0 w 28"/>
                <a:gd name="T9" fmla="*/ 2228 h 2414"/>
                <a:gd name="T10" fmla="*/ 0 w 28"/>
                <a:gd name="T11" fmla="*/ 2173 h 2414"/>
                <a:gd name="T12" fmla="*/ 21 w 28"/>
                <a:gd name="T13" fmla="*/ 2114 h 2414"/>
                <a:gd name="T14" fmla="*/ 21 w 28"/>
                <a:gd name="T15" fmla="*/ 2048 h 2414"/>
                <a:gd name="T16" fmla="*/ 0 w 28"/>
                <a:gd name="T17" fmla="*/ 1987 h 2414"/>
                <a:gd name="T18" fmla="*/ 0 w 28"/>
                <a:gd name="T19" fmla="*/ 1987 h 2414"/>
                <a:gd name="T20" fmla="*/ 0 w 28"/>
                <a:gd name="T21" fmla="*/ 1932 h 2414"/>
                <a:gd name="T22" fmla="*/ 21 w 28"/>
                <a:gd name="T23" fmla="*/ 1873 h 2414"/>
                <a:gd name="T24" fmla="*/ 21 w 28"/>
                <a:gd name="T25" fmla="*/ 1807 h 2414"/>
                <a:gd name="T26" fmla="*/ 0 w 28"/>
                <a:gd name="T27" fmla="*/ 1746 h 2414"/>
                <a:gd name="T28" fmla="*/ 0 w 28"/>
                <a:gd name="T29" fmla="*/ 1746 h 2414"/>
                <a:gd name="T30" fmla="*/ 0 w 28"/>
                <a:gd name="T31" fmla="*/ 1692 h 2414"/>
                <a:gd name="T32" fmla="*/ 21 w 28"/>
                <a:gd name="T33" fmla="*/ 1632 h 2414"/>
                <a:gd name="T34" fmla="*/ 21 w 28"/>
                <a:gd name="T35" fmla="*/ 1566 h 2414"/>
                <a:gd name="T36" fmla="*/ 0 w 28"/>
                <a:gd name="T37" fmla="*/ 1505 h 2414"/>
                <a:gd name="T38" fmla="*/ 0 w 28"/>
                <a:gd name="T39" fmla="*/ 1505 h 2414"/>
                <a:gd name="T40" fmla="*/ 0 w 28"/>
                <a:gd name="T41" fmla="*/ 1451 h 2414"/>
                <a:gd name="T42" fmla="*/ 21 w 28"/>
                <a:gd name="T43" fmla="*/ 1391 h 2414"/>
                <a:gd name="T44" fmla="*/ 21 w 28"/>
                <a:gd name="T45" fmla="*/ 1325 h 2414"/>
                <a:gd name="T46" fmla="*/ 0 w 28"/>
                <a:gd name="T47" fmla="*/ 1265 h 2414"/>
                <a:gd name="T48" fmla="*/ 0 w 28"/>
                <a:gd name="T49" fmla="*/ 1265 h 2414"/>
                <a:gd name="T50" fmla="*/ 0 w 28"/>
                <a:gd name="T51" fmla="*/ 1210 h 2414"/>
                <a:gd name="T52" fmla="*/ 21 w 28"/>
                <a:gd name="T53" fmla="*/ 1150 h 2414"/>
                <a:gd name="T54" fmla="*/ 21 w 28"/>
                <a:gd name="T55" fmla="*/ 1084 h 2414"/>
                <a:gd name="T56" fmla="*/ 0 w 28"/>
                <a:gd name="T57" fmla="*/ 1024 h 2414"/>
                <a:gd name="T58" fmla="*/ 0 w 28"/>
                <a:gd name="T59" fmla="*/ 1024 h 2414"/>
                <a:gd name="T60" fmla="*/ 0 w 28"/>
                <a:gd name="T61" fmla="*/ 969 h 2414"/>
                <a:gd name="T62" fmla="*/ 21 w 28"/>
                <a:gd name="T63" fmla="*/ 909 h 2414"/>
                <a:gd name="T64" fmla="*/ 21 w 28"/>
                <a:gd name="T65" fmla="*/ 843 h 2414"/>
                <a:gd name="T66" fmla="*/ 0 w 28"/>
                <a:gd name="T67" fmla="*/ 783 h 2414"/>
                <a:gd name="T68" fmla="*/ 0 w 28"/>
                <a:gd name="T69" fmla="*/ 783 h 2414"/>
                <a:gd name="T70" fmla="*/ 0 w 28"/>
                <a:gd name="T71" fmla="*/ 729 h 2414"/>
                <a:gd name="T72" fmla="*/ 21 w 28"/>
                <a:gd name="T73" fmla="*/ 668 h 2414"/>
                <a:gd name="T74" fmla="*/ 21 w 28"/>
                <a:gd name="T75" fmla="*/ 603 h 2414"/>
                <a:gd name="T76" fmla="*/ 0 w 28"/>
                <a:gd name="T77" fmla="*/ 542 h 2414"/>
                <a:gd name="T78" fmla="*/ 0 w 28"/>
                <a:gd name="T79" fmla="*/ 542 h 2414"/>
                <a:gd name="T80" fmla="*/ 0 w 28"/>
                <a:gd name="T81" fmla="*/ 488 h 2414"/>
                <a:gd name="T82" fmla="*/ 21 w 28"/>
                <a:gd name="T83" fmla="*/ 427 h 2414"/>
                <a:gd name="T84" fmla="*/ 21 w 28"/>
                <a:gd name="T85" fmla="*/ 362 h 2414"/>
                <a:gd name="T86" fmla="*/ 0 w 28"/>
                <a:gd name="T87" fmla="*/ 301 h 2414"/>
                <a:gd name="T88" fmla="*/ 0 w 28"/>
                <a:gd name="T89" fmla="*/ 301 h 2414"/>
                <a:gd name="T90" fmla="*/ 0 w 28"/>
                <a:gd name="T91" fmla="*/ 247 h 2414"/>
                <a:gd name="T92" fmla="*/ 21 w 28"/>
                <a:gd name="T93" fmla="*/ 187 h 2414"/>
                <a:gd name="T94" fmla="*/ 21 w 28"/>
                <a:gd name="T95" fmla="*/ 121 h 2414"/>
                <a:gd name="T96" fmla="*/ 0 w 28"/>
                <a:gd name="T97" fmla="*/ 60 h 2414"/>
                <a:gd name="T98" fmla="*/ 0 w 28"/>
                <a:gd name="T99" fmla="*/ 60 h 2414"/>
                <a:gd name="T100" fmla="*/ 0 w 28"/>
                <a:gd name="T101" fmla="*/ 6 h 2414"/>
                <a:gd name="T102" fmla="*/ 28 w 28"/>
                <a:gd name="T103" fmla="*/ 2414 h 2414"/>
                <a:gd name="T104" fmla="*/ 28 w 28"/>
                <a:gd name="T105" fmla="*/ 2108 h 2414"/>
                <a:gd name="T106" fmla="*/ 0 w 28"/>
                <a:gd name="T107" fmla="*/ 1807 h 2414"/>
                <a:gd name="T108" fmla="*/ 0 w 28"/>
                <a:gd name="T109" fmla="*/ 1807 h 2414"/>
                <a:gd name="T110" fmla="*/ 0 w 28"/>
                <a:gd name="T111" fmla="*/ 1511 h 2414"/>
                <a:gd name="T112" fmla="*/ 28 w 28"/>
                <a:gd name="T113" fmla="*/ 1210 h 2414"/>
                <a:gd name="T114" fmla="*/ 28 w 28"/>
                <a:gd name="T115" fmla="*/ 903 h 2414"/>
                <a:gd name="T116" fmla="*/ 0 w 28"/>
                <a:gd name="T117" fmla="*/ 603 h 2414"/>
                <a:gd name="T118" fmla="*/ 0 w 28"/>
                <a:gd name="T119" fmla="*/ 603 h 2414"/>
                <a:gd name="T120" fmla="*/ 0 w 28"/>
                <a:gd name="T121" fmla="*/ 307 h 2414"/>
                <a:gd name="T122" fmla="*/ 28 w 28"/>
                <a:gd name="T123" fmla="*/ 6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 h="2414">
                  <a:moveTo>
                    <a:pt x="0" y="2409"/>
                  </a:moveTo>
                  <a:lnTo>
                    <a:pt x="21" y="2409"/>
                  </a:lnTo>
                  <a:lnTo>
                    <a:pt x="21" y="2414"/>
                  </a:lnTo>
                  <a:lnTo>
                    <a:pt x="0" y="2414"/>
                  </a:lnTo>
                  <a:lnTo>
                    <a:pt x="0" y="2409"/>
                  </a:lnTo>
                  <a:close/>
                  <a:moveTo>
                    <a:pt x="0" y="2348"/>
                  </a:moveTo>
                  <a:lnTo>
                    <a:pt x="21" y="2348"/>
                  </a:lnTo>
                  <a:lnTo>
                    <a:pt x="21" y="2354"/>
                  </a:lnTo>
                  <a:lnTo>
                    <a:pt x="0" y="2354"/>
                  </a:lnTo>
                  <a:lnTo>
                    <a:pt x="0" y="2348"/>
                  </a:lnTo>
                  <a:close/>
                  <a:moveTo>
                    <a:pt x="0" y="2289"/>
                  </a:moveTo>
                  <a:lnTo>
                    <a:pt x="21" y="2289"/>
                  </a:lnTo>
                  <a:lnTo>
                    <a:pt x="21" y="2294"/>
                  </a:lnTo>
                  <a:lnTo>
                    <a:pt x="0" y="2294"/>
                  </a:lnTo>
                  <a:lnTo>
                    <a:pt x="0" y="2289"/>
                  </a:lnTo>
                  <a:close/>
                  <a:moveTo>
                    <a:pt x="0" y="2228"/>
                  </a:moveTo>
                  <a:lnTo>
                    <a:pt x="21" y="2228"/>
                  </a:lnTo>
                  <a:lnTo>
                    <a:pt x="21" y="2234"/>
                  </a:lnTo>
                  <a:lnTo>
                    <a:pt x="0" y="2234"/>
                  </a:lnTo>
                  <a:lnTo>
                    <a:pt x="0" y="2228"/>
                  </a:lnTo>
                  <a:close/>
                  <a:moveTo>
                    <a:pt x="0" y="2168"/>
                  </a:moveTo>
                  <a:lnTo>
                    <a:pt x="21" y="2168"/>
                  </a:lnTo>
                  <a:lnTo>
                    <a:pt x="21" y="2173"/>
                  </a:lnTo>
                  <a:lnTo>
                    <a:pt x="0" y="2173"/>
                  </a:lnTo>
                  <a:lnTo>
                    <a:pt x="0" y="2168"/>
                  </a:lnTo>
                  <a:close/>
                  <a:moveTo>
                    <a:pt x="0" y="2108"/>
                  </a:moveTo>
                  <a:lnTo>
                    <a:pt x="21" y="2108"/>
                  </a:lnTo>
                  <a:lnTo>
                    <a:pt x="21" y="2114"/>
                  </a:lnTo>
                  <a:lnTo>
                    <a:pt x="0" y="2114"/>
                  </a:lnTo>
                  <a:lnTo>
                    <a:pt x="0" y="2108"/>
                  </a:lnTo>
                  <a:close/>
                  <a:moveTo>
                    <a:pt x="0" y="2048"/>
                  </a:moveTo>
                  <a:lnTo>
                    <a:pt x="21" y="2048"/>
                  </a:lnTo>
                  <a:lnTo>
                    <a:pt x="21" y="2053"/>
                  </a:lnTo>
                  <a:lnTo>
                    <a:pt x="0" y="2053"/>
                  </a:lnTo>
                  <a:lnTo>
                    <a:pt x="0" y="2048"/>
                  </a:lnTo>
                  <a:close/>
                  <a:moveTo>
                    <a:pt x="0" y="1987"/>
                  </a:moveTo>
                  <a:lnTo>
                    <a:pt x="21" y="1987"/>
                  </a:lnTo>
                  <a:lnTo>
                    <a:pt x="21" y="1993"/>
                  </a:lnTo>
                  <a:lnTo>
                    <a:pt x="0" y="1993"/>
                  </a:lnTo>
                  <a:lnTo>
                    <a:pt x="0" y="1987"/>
                  </a:lnTo>
                  <a:close/>
                  <a:moveTo>
                    <a:pt x="0" y="1927"/>
                  </a:moveTo>
                  <a:lnTo>
                    <a:pt x="21" y="1927"/>
                  </a:lnTo>
                  <a:lnTo>
                    <a:pt x="21" y="1932"/>
                  </a:lnTo>
                  <a:lnTo>
                    <a:pt x="0" y="1932"/>
                  </a:lnTo>
                  <a:lnTo>
                    <a:pt x="0" y="1927"/>
                  </a:lnTo>
                  <a:close/>
                  <a:moveTo>
                    <a:pt x="0" y="1867"/>
                  </a:moveTo>
                  <a:lnTo>
                    <a:pt x="21" y="1867"/>
                  </a:lnTo>
                  <a:lnTo>
                    <a:pt x="21" y="1873"/>
                  </a:lnTo>
                  <a:lnTo>
                    <a:pt x="0" y="1873"/>
                  </a:lnTo>
                  <a:lnTo>
                    <a:pt x="0" y="1867"/>
                  </a:lnTo>
                  <a:close/>
                  <a:moveTo>
                    <a:pt x="0" y="1807"/>
                  </a:moveTo>
                  <a:lnTo>
                    <a:pt x="21" y="1807"/>
                  </a:lnTo>
                  <a:lnTo>
                    <a:pt x="21" y="1812"/>
                  </a:lnTo>
                  <a:lnTo>
                    <a:pt x="0" y="1812"/>
                  </a:lnTo>
                  <a:lnTo>
                    <a:pt x="0" y="1807"/>
                  </a:lnTo>
                  <a:close/>
                  <a:moveTo>
                    <a:pt x="0" y="1746"/>
                  </a:moveTo>
                  <a:lnTo>
                    <a:pt x="21" y="1746"/>
                  </a:lnTo>
                  <a:lnTo>
                    <a:pt x="21" y="1752"/>
                  </a:lnTo>
                  <a:lnTo>
                    <a:pt x="0" y="1752"/>
                  </a:lnTo>
                  <a:lnTo>
                    <a:pt x="0" y="1746"/>
                  </a:lnTo>
                  <a:close/>
                  <a:moveTo>
                    <a:pt x="0" y="1687"/>
                  </a:moveTo>
                  <a:lnTo>
                    <a:pt x="21" y="1687"/>
                  </a:lnTo>
                  <a:lnTo>
                    <a:pt x="21" y="1692"/>
                  </a:lnTo>
                  <a:lnTo>
                    <a:pt x="0" y="1692"/>
                  </a:lnTo>
                  <a:lnTo>
                    <a:pt x="0" y="1687"/>
                  </a:lnTo>
                  <a:close/>
                  <a:moveTo>
                    <a:pt x="0" y="1626"/>
                  </a:moveTo>
                  <a:lnTo>
                    <a:pt x="21" y="1626"/>
                  </a:lnTo>
                  <a:lnTo>
                    <a:pt x="21" y="1632"/>
                  </a:lnTo>
                  <a:lnTo>
                    <a:pt x="0" y="1632"/>
                  </a:lnTo>
                  <a:lnTo>
                    <a:pt x="0" y="1626"/>
                  </a:lnTo>
                  <a:close/>
                  <a:moveTo>
                    <a:pt x="0" y="1566"/>
                  </a:moveTo>
                  <a:lnTo>
                    <a:pt x="21" y="1566"/>
                  </a:lnTo>
                  <a:lnTo>
                    <a:pt x="21" y="1571"/>
                  </a:lnTo>
                  <a:lnTo>
                    <a:pt x="0" y="1571"/>
                  </a:lnTo>
                  <a:lnTo>
                    <a:pt x="0" y="1566"/>
                  </a:lnTo>
                  <a:close/>
                  <a:moveTo>
                    <a:pt x="0" y="1505"/>
                  </a:moveTo>
                  <a:lnTo>
                    <a:pt x="21" y="1505"/>
                  </a:lnTo>
                  <a:lnTo>
                    <a:pt x="21" y="1511"/>
                  </a:lnTo>
                  <a:lnTo>
                    <a:pt x="0" y="1511"/>
                  </a:lnTo>
                  <a:lnTo>
                    <a:pt x="0" y="1505"/>
                  </a:lnTo>
                  <a:close/>
                  <a:moveTo>
                    <a:pt x="0" y="1446"/>
                  </a:moveTo>
                  <a:lnTo>
                    <a:pt x="21" y="1446"/>
                  </a:lnTo>
                  <a:lnTo>
                    <a:pt x="21" y="1451"/>
                  </a:lnTo>
                  <a:lnTo>
                    <a:pt x="0" y="1451"/>
                  </a:lnTo>
                  <a:lnTo>
                    <a:pt x="0" y="1446"/>
                  </a:lnTo>
                  <a:close/>
                  <a:moveTo>
                    <a:pt x="0" y="1385"/>
                  </a:moveTo>
                  <a:lnTo>
                    <a:pt x="21" y="1385"/>
                  </a:lnTo>
                  <a:lnTo>
                    <a:pt x="21" y="1391"/>
                  </a:lnTo>
                  <a:lnTo>
                    <a:pt x="0" y="1391"/>
                  </a:lnTo>
                  <a:lnTo>
                    <a:pt x="0" y="1385"/>
                  </a:lnTo>
                  <a:close/>
                  <a:moveTo>
                    <a:pt x="0" y="1325"/>
                  </a:moveTo>
                  <a:lnTo>
                    <a:pt x="21" y="1325"/>
                  </a:lnTo>
                  <a:lnTo>
                    <a:pt x="21" y="1330"/>
                  </a:lnTo>
                  <a:lnTo>
                    <a:pt x="0" y="1330"/>
                  </a:lnTo>
                  <a:lnTo>
                    <a:pt x="0" y="1325"/>
                  </a:lnTo>
                  <a:close/>
                  <a:moveTo>
                    <a:pt x="0" y="1265"/>
                  </a:moveTo>
                  <a:lnTo>
                    <a:pt x="21" y="1265"/>
                  </a:lnTo>
                  <a:lnTo>
                    <a:pt x="21" y="1271"/>
                  </a:lnTo>
                  <a:lnTo>
                    <a:pt x="0" y="1271"/>
                  </a:lnTo>
                  <a:lnTo>
                    <a:pt x="0" y="1265"/>
                  </a:lnTo>
                  <a:close/>
                  <a:moveTo>
                    <a:pt x="0" y="1205"/>
                  </a:moveTo>
                  <a:lnTo>
                    <a:pt x="21" y="1205"/>
                  </a:lnTo>
                  <a:lnTo>
                    <a:pt x="21" y="1210"/>
                  </a:lnTo>
                  <a:lnTo>
                    <a:pt x="0" y="1210"/>
                  </a:lnTo>
                  <a:lnTo>
                    <a:pt x="0" y="1205"/>
                  </a:lnTo>
                  <a:close/>
                  <a:moveTo>
                    <a:pt x="0" y="1144"/>
                  </a:moveTo>
                  <a:lnTo>
                    <a:pt x="21" y="1144"/>
                  </a:lnTo>
                  <a:lnTo>
                    <a:pt x="21" y="1150"/>
                  </a:lnTo>
                  <a:lnTo>
                    <a:pt x="0" y="1150"/>
                  </a:lnTo>
                  <a:lnTo>
                    <a:pt x="0" y="1144"/>
                  </a:lnTo>
                  <a:close/>
                  <a:moveTo>
                    <a:pt x="0" y="1084"/>
                  </a:moveTo>
                  <a:lnTo>
                    <a:pt x="21" y="1084"/>
                  </a:lnTo>
                  <a:lnTo>
                    <a:pt x="21" y="1089"/>
                  </a:lnTo>
                  <a:lnTo>
                    <a:pt x="0" y="1089"/>
                  </a:lnTo>
                  <a:lnTo>
                    <a:pt x="0" y="1084"/>
                  </a:lnTo>
                  <a:close/>
                  <a:moveTo>
                    <a:pt x="0" y="1024"/>
                  </a:moveTo>
                  <a:lnTo>
                    <a:pt x="21" y="1024"/>
                  </a:lnTo>
                  <a:lnTo>
                    <a:pt x="21" y="1030"/>
                  </a:lnTo>
                  <a:lnTo>
                    <a:pt x="0" y="1030"/>
                  </a:lnTo>
                  <a:lnTo>
                    <a:pt x="0" y="1024"/>
                  </a:lnTo>
                  <a:close/>
                  <a:moveTo>
                    <a:pt x="0" y="964"/>
                  </a:moveTo>
                  <a:lnTo>
                    <a:pt x="21" y="964"/>
                  </a:lnTo>
                  <a:lnTo>
                    <a:pt x="21" y="969"/>
                  </a:lnTo>
                  <a:lnTo>
                    <a:pt x="0" y="969"/>
                  </a:lnTo>
                  <a:lnTo>
                    <a:pt x="0" y="964"/>
                  </a:lnTo>
                  <a:close/>
                  <a:moveTo>
                    <a:pt x="0" y="903"/>
                  </a:moveTo>
                  <a:lnTo>
                    <a:pt x="21" y="903"/>
                  </a:lnTo>
                  <a:lnTo>
                    <a:pt x="21" y="909"/>
                  </a:lnTo>
                  <a:lnTo>
                    <a:pt x="0" y="909"/>
                  </a:lnTo>
                  <a:lnTo>
                    <a:pt x="0" y="903"/>
                  </a:lnTo>
                  <a:close/>
                  <a:moveTo>
                    <a:pt x="0" y="843"/>
                  </a:moveTo>
                  <a:lnTo>
                    <a:pt x="21" y="843"/>
                  </a:lnTo>
                  <a:lnTo>
                    <a:pt x="21" y="849"/>
                  </a:lnTo>
                  <a:lnTo>
                    <a:pt x="0" y="849"/>
                  </a:lnTo>
                  <a:lnTo>
                    <a:pt x="0" y="843"/>
                  </a:lnTo>
                  <a:close/>
                  <a:moveTo>
                    <a:pt x="0" y="783"/>
                  </a:moveTo>
                  <a:lnTo>
                    <a:pt x="21" y="783"/>
                  </a:lnTo>
                  <a:lnTo>
                    <a:pt x="21" y="789"/>
                  </a:lnTo>
                  <a:lnTo>
                    <a:pt x="0" y="789"/>
                  </a:lnTo>
                  <a:lnTo>
                    <a:pt x="0" y="783"/>
                  </a:lnTo>
                  <a:close/>
                  <a:moveTo>
                    <a:pt x="0" y="723"/>
                  </a:moveTo>
                  <a:lnTo>
                    <a:pt x="21" y="723"/>
                  </a:lnTo>
                  <a:lnTo>
                    <a:pt x="21" y="729"/>
                  </a:lnTo>
                  <a:lnTo>
                    <a:pt x="0" y="729"/>
                  </a:lnTo>
                  <a:lnTo>
                    <a:pt x="0" y="723"/>
                  </a:lnTo>
                  <a:close/>
                  <a:moveTo>
                    <a:pt x="0" y="662"/>
                  </a:moveTo>
                  <a:lnTo>
                    <a:pt x="21" y="662"/>
                  </a:lnTo>
                  <a:lnTo>
                    <a:pt x="21" y="668"/>
                  </a:lnTo>
                  <a:lnTo>
                    <a:pt x="0" y="668"/>
                  </a:lnTo>
                  <a:lnTo>
                    <a:pt x="0" y="662"/>
                  </a:lnTo>
                  <a:close/>
                  <a:moveTo>
                    <a:pt x="0" y="603"/>
                  </a:moveTo>
                  <a:lnTo>
                    <a:pt x="21" y="603"/>
                  </a:lnTo>
                  <a:lnTo>
                    <a:pt x="21" y="609"/>
                  </a:lnTo>
                  <a:lnTo>
                    <a:pt x="0" y="609"/>
                  </a:lnTo>
                  <a:lnTo>
                    <a:pt x="0" y="603"/>
                  </a:lnTo>
                  <a:close/>
                  <a:moveTo>
                    <a:pt x="0" y="542"/>
                  </a:moveTo>
                  <a:lnTo>
                    <a:pt x="21" y="542"/>
                  </a:lnTo>
                  <a:lnTo>
                    <a:pt x="21" y="548"/>
                  </a:lnTo>
                  <a:lnTo>
                    <a:pt x="0" y="548"/>
                  </a:lnTo>
                  <a:lnTo>
                    <a:pt x="0" y="542"/>
                  </a:lnTo>
                  <a:close/>
                  <a:moveTo>
                    <a:pt x="0" y="482"/>
                  </a:moveTo>
                  <a:lnTo>
                    <a:pt x="21" y="482"/>
                  </a:lnTo>
                  <a:lnTo>
                    <a:pt x="21" y="488"/>
                  </a:lnTo>
                  <a:lnTo>
                    <a:pt x="0" y="488"/>
                  </a:lnTo>
                  <a:lnTo>
                    <a:pt x="0" y="482"/>
                  </a:lnTo>
                  <a:close/>
                  <a:moveTo>
                    <a:pt x="0" y="421"/>
                  </a:moveTo>
                  <a:lnTo>
                    <a:pt x="21" y="421"/>
                  </a:lnTo>
                  <a:lnTo>
                    <a:pt x="21" y="427"/>
                  </a:lnTo>
                  <a:lnTo>
                    <a:pt x="0" y="427"/>
                  </a:lnTo>
                  <a:lnTo>
                    <a:pt x="0" y="421"/>
                  </a:lnTo>
                  <a:close/>
                  <a:moveTo>
                    <a:pt x="0" y="362"/>
                  </a:moveTo>
                  <a:lnTo>
                    <a:pt x="21" y="362"/>
                  </a:lnTo>
                  <a:lnTo>
                    <a:pt x="21" y="368"/>
                  </a:lnTo>
                  <a:lnTo>
                    <a:pt x="0" y="368"/>
                  </a:lnTo>
                  <a:lnTo>
                    <a:pt x="0" y="362"/>
                  </a:lnTo>
                  <a:close/>
                  <a:moveTo>
                    <a:pt x="0" y="301"/>
                  </a:moveTo>
                  <a:lnTo>
                    <a:pt x="21" y="301"/>
                  </a:lnTo>
                  <a:lnTo>
                    <a:pt x="21" y="307"/>
                  </a:lnTo>
                  <a:lnTo>
                    <a:pt x="0" y="307"/>
                  </a:lnTo>
                  <a:lnTo>
                    <a:pt x="0" y="301"/>
                  </a:lnTo>
                  <a:close/>
                  <a:moveTo>
                    <a:pt x="0" y="241"/>
                  </a:moveTo>
                  <a:lnTo>
                    <a:pt x="21" y="241"/>
                  </a:lnTo>
                  <a:lnTo>
                    <a:pt x="21" y="247"/>
                  </a:lnTo>
                  <a:lnTo>
                    <a:pt x="0" y="247"/>
                  </a:lnTo>
                  <a:lnTo>
                    <a:pt x="0" y="241"/>
                  </a:lnTo>
                  <a:close/>
                  <a:moveTo>
                    <a:pt x="0" y="181"/>
                  </a:moveTo>
                  <a:lnTo>
                    <a:pt x="21" y="181"/>
                  </a:lnTo>
                  <a:lnTo>
                    <a:pt x="21" y="187"/>
                  </a:lnTo>
                  <a:lnTo>
                    <a:pt x="0" y="187"/>
                  </a:lnTo>
                  <a:lnTo>
                    <a:pt x="0" y="181"/>
                  </a:lnTo>
                  <a:close/>
                  <a:moveTo>
                    <a:pt x="0" y="121"/>
                  </a:moveTo>
                  <a:lnTo>
                    <a:pt x="21" y="121"/>
                  </a:lnTo>
                  <a:lnTo>
                    <a:pt x="21" y="127"/>
                  </a:lnTo>
                  <a:lnTo>
                    <a:pt x="0" y="127"/>
                  </a:lnTo>
                  <a:lnTo>
                    <a:pt x="0" y="121"/>
                  </a:lnTo>
                  <a:close/>
                  <a:moveTo>
                    <a:pt x="0" y="60"/>
                  </a:moveTo>
                  <a:lnTo>
                    <a:pt x="21" y="60"/>
                  </a:lnTo>
                  <a:lnTo>
                    <a:pt x="21" y="66"/>
                  </a:lnTo>
                  <a:lnTo>
                    <a:pt x="0" y="66"/>
                  </a:lnTo>
                  <a:lnTo>
                    <a:pt x="0" y="60"/>
                  </a:lnTo>
                  <a:close/>
                  <a:moveTo>
                    <a:pt x="0" y="0"/>
                  </a:moveTo>
                  <a:lnTo>
                    <a:pt x="21" y="0"/>
                  </a:lnTo>
                  <a:lnTo>
                    <a:pt x="21" y="6"/>
                  </a:lnTo>
                  <a:lnTo>
                    <a:pt x="0" y="6"/>
                  </a:lnTo>
                  <a:lnTo>
                    <a:pt x="0" y="0"/>
                  </a:lnTo>
                  <a:close/>
                  <a:moveTo>
                    <a:pt x="0" y="2409"/>
                  </a:moveTo>
                  <a:lnTo>
                    <a:pt x="28" y="2409"/>
                  </a:lnTo>
                  <a:lnTo>
                    <a:pt x="28" y="2414"/>
                  </a:lnTo>
                  <a:lnTo>
                    <a:pt x="0" y="2414"/>
                  </a:lnTo>
                  <a:lnTo>
                    <a:pt x="0" y="2409"/>
                  </a:lnTo>
                  <a:close/>
                  <a:moveTo>
                    <a:pt x="0" y="2108"/>
                  </a:moveTo>
                  <a:lnTo>
                    <a:pt x="28" y="2108"/>
                  </a:lnTo>
                  <a:lnTo>
                    <a:pt x="28" y="2114"/>
                  </a:lnTo>
                  <a:lnTo>
                    <a:pt x="0" y="2114"/>
                  </a:lnTo>
                  <a:lnTo>
                    <a:pt x="0" y="2108"/>
                  </a:lnTo>
                  <a:close/>
                  <a:moveTo>
                    <a:pt x="0" y="1807"/>
                  </a:moveTo>
                  <a:lnTo>
                    <a:pt x="28" y="1807"/>
                  </a:lnTo>
                  <a:lnTo>
                    <a:pt x="28" y="1812"/>
                  </a:lnTo>
                  <a:lnTo>
                    <a:pt x="0" y="1812"/>
                  </a:lnTo>
                  <a:lnTo>
                    <a:pt x="0" y="1807"/>
                  </a:lnTo>
                  <a:close/>
                  <a:moveTo>
                    <a:pt x="0" y="1505"/>
                  </a:moveTo>
                  <a:lnTo>
                    <a:pt x="28" y="1505"/>
                  </a:lnTo>
                  <a:lnTo>
                    <a:pt x="28" y="1511"/>
                  </a:lnTo>
                  <a:lnTo>
                    <a:pt x="0" y="1511"/>
                  </a:lnTo>
                  <a:lnTo>
                    <a:pt x="0" y="1505"/>
                  </a:lnTo>
                  <a:close/>
                  <a:moveTo>
                    <a:pt x="0" y="1205"/>
                  </a:moveTo>
                  <a:lnTo>
                    <a:pt x="28" y="1205"/>
                  </a:lnTo>
                  <a:lnTo>
                    <a:pt x="28" y="1210"/>
                  </a:lnTo>
                  <a:lnTo>
                    <a:pt x="0" y="1210"/>
                  </a:lnTo>
                  <a:lnTo>
                    <a:pt x="0" y="1205"/>
                  </a:lnTo>
                  <a:close/>
                  <a:moveTo>
                    <a:pt x="0" y="903"/>
                  </a:moveTo>
                  <a:lnTo>
                    <a:pt x="28" y="903"/>
                  </a:lnTo>
                  <a:lnTo>
                    <a:pt x="28" y="909"/>
                  </a:lnTo>
                  <a:lnTo>
                    <a:pt x="0" y="909"/>
                  </a:lnTo>
                  <a:lnTo>
                    <a:pt x="0" y="903"/>
                  </a:lnTo>
                  <a:close/>
                  <a:moveTo>
                    <a:pt x="0" y="603"/>
                  </a:moveTo>
                  <a:lnTo>
                    <a:pt x="28" y="603"/>
                  </a:lnTo>
                  <a:lnTo>
                    <a:pt x="28" y="609"/>
                  </a:lnTo>
                  <a:lnTo>
                    <a:pt x="0" y="609"/>
                  </a:lnTo>
                  <a:lnTo>
                    <a:pt x="0" y="603"/>
                  </a:lnTo>
                  <a:close/>
                  <a:moveTo>
                    <a:pt x="0" y="301"/>
                  </a:moveTo>
                  <a:lnTo>
                    <a:pt x="28" y="301"/>
                  </a:lnTo>
                  <a:lnTo>
                    <a:pt x="28" y="307"/>
                  </a:lnTo>
                  <a:lnTo>
                    <a:pt x="0" y="307"/>
                  </a:lnTo>
                  <a:lnTo>
                    <a:pt x="0" y="301"/>
                  </a:lnTo>
                  <a:close/>
                  <a:moveTo>
                    <a:pt x="0" y="0"/>
                  </a:moveTo>
                  <a:lnTo>
                    <a:pt x="28" y="0"/>
                  </a:lnTo>
                  <a:lnTo>
                    <a:pt x="28" y="6"/>
                  </a:lnTo>
                  <a:lnTo>
                    <a:pt x="0" y="6"/>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sz="1400">
                <a:solidFill>
                  <a:schemeClr val="bg1"/>
                </a:solidFill>
              </a:endParaRPr>
            </a:p>
          </p:txBody>
        </p:sp>
        <p:sp>
          <p:nvSpPr>
            <p:cNvPr id="58" name="Freeform 10"/>
            <p:cNvSpPr>
              <a:spLocks noEditPoints="1"/>
            </p:cNvSpPr>
            <p:nvPr/>
          </p:nvSpPr>
          <p:spPr bwMode="auto">
            <a:xfrm>
              <a:off x="2252663" y="5176839"/>
              <a:ext cx="4716463" cy="85726"/>
            </a:xfrm>
            <a:custGeom>
              <a:avLst/>
              <a:gdLst>
                <a:gd name="T0" fmla="*/ 0 w 2971"/>
                <a:gd name="T1" fmla="*/ 27 h 27"/>
                <a:gd name="T2" fmla="*/ 105 w 2971"/>
                <a:gd name="T3" fmla="*/ 6 h 27"/>
                <a:gd name="T4" fmla="*/ 99 w 2971"/>
                <a:gd name="T5" fmla="*/ 6 h 27"/>
                <a:gd name="T6" fmla="*/ 203 w 2971"/>
                <a:gd name="T7" fmla="*/ 27 h 27"/>
                <a:gd name="T8" fmla="*/ 203 w 2971"/>
                <a:gd name="T9" fmla="*/ 6 h 27"/>
                <a:gd name="T10" fmla="*/ 297 w 2971"/>
                <a:gd name="T11" fmla="*/ 27 h 27"/>
                <a:gd name="T12" fmla="*/ 401 w 2971"/>
                <a:gd name="T13" fmla="*/ 6 h 27"/>
                <a:gd name="T14" fmla="*/ 395 w 2971"/>
                <a:gd name="T15" fmla="*/ 6 h 27"/>
                <a:gd name="T16" fmla="*/ 500 w 2971"/>
                <a:gd name="T17" fmla="*/ 27 h 27"/>
                <a:gd name="T18" fmla="*/ 500 w 2971"/>
                <a:gd name="T19" fmla="*/ 6 h 27"/>
                <a:gd name="T20" fmla="*/ 593 w 2971"/>
                <a:gd name="T21" fmla="*/ 27 h 27"/>
                <a:gd name="T22" fmla="*/ 698 w 2971"/>
                <a:gd name="T23" fmla="*/ 6 h 27"/>
                <a:gd name="T24" fmla="*/ 692 w 2971"/>
                <a:gd name="T25" fmla="*/ 6 h 27"/>
                <a:gd name="T26" fmla="*/ 797 w 2971"/>
                <a:gd name="T27" fmla="*/ 27 h 27"/>
                <a:gd name="T28" fmla="*/ 797 w 2971"/>
                <a:gd name="T29" fmla="*/ 6 h 27"/>
                <a:gd name="T30" fmla="*/ 890 w 2971"/>
                <a:gd name="T31" fmla="*/ 27 h 27"/>
                <a:gd name="T32" fmla="*/ 994 w 2971"/>
                <a:gd name="T33" fmla="*/ 6 h 27"/>
                <a:gd name="T34" fmla="*/ 989 w 2971"/>
                <a:gd name="T35" fmla="*/ 6 h 27"/>
                <a:gd name="T36" fmla="*/ 1093 w 2971"/>
                <a:gd name="T37" fmla="*/ 27 h 27"/>
                <a:gd name="T38" fmla="*/ 1093 w 2971"/>
                <a:gd name="T39" fmla="*/ 6 h 27"/>
                <a:gd name="T40" fmla="*/ 1186 w 2971"/>
                <a:gd name="T41" fmla="*/ 27 h 27"/>
                <a:gd name="T42" fmla="*/ 1291 w 2971"/>
                <a:gd name="T43" fmla="*/ 6 h 27"/>
                <a:gd name="T44" fmla="*/ 1285 w 2971"/>
                <a:gd name="T45" fmla="*/ 6 h 27"/>
                <a:gd name="T46" fmla="*/ 1390 w 2971"/>
                <a:gd name="T47" fmla="*/ 27 h 27"/>
                <a:gd name="T48" fmla="*/ 1390 w 2971"/>
                <a:gd name="T49" fmla="*/ 6 h 27"/>
                <a:gd name="T50" fmla="*/ 1483 w 2971"/>
                <a:gd name="T51" fmla="*/ 27 h 27"/>
                <a:gd name="T52" fmla="*/ 1588 w 2971"/>
                <a:gd name="T53" fmla="*/ 6 h 27"/>
                <a:gd name="T54" fmla="*/ 1582 w 2971"/>
                <a:gd name="T55" fmla="*/ 6 h 27"/>
                <a:gd name="T56" fmla="*/ 1687 w 2971"/>
                <a:gd name="T57" fmla="*/ 27 h 27"/>
                <a:gd name="T58" fmla="*/ 1687 w 2971"/>
                <a:gd name="T59" fmla="*/ 6 h 27"/>
                <a:gd name="T60" fmla="*/ 1780 w 2971"/>
                <a:gd name="T61" fmla="*/ 27 h 27"/>
                <a:gd name="T62" fmla="*/ 1884 w 2971"/>
                <a:gd name="T63" fmla="*/ 6 h 27"/>
                <a:gd name="T64" fmla="*/ 1879 w 2971"/>
                <a:gd name="T65" fmla="*/ 6 h 27"/>
                <a:gd name="T66" fmla="*/ 1983 w 2971"/>
                <a:gd name="T67" fmla="*/ 27 h 27"/>
                <a:gd name="T68" fmla="*/ 1983 w 2971"/>
                <a:gd name="T69" fmla="*/ 6 h 27"/>
                <a:gd name="T70" fmla="*/ 2076 w 2971"/>
                <a:gd name="T71" fmla="*/ 27 h 27"/>
                <a:gd name="T72" fmla="*/ 2180 w 2971"/>
                <a:gd name="T73" fmla="*/ 6 h 27"/>
                <a:gd name="T74" fmla="*/ 2174 w 2971"/>
                <a:gd name="T75" fmla="*/ 6 h 27"/>
                <a:gd name="T76" fmla="*/ 2279 w 2971"/>
                <a:gd name="T77" fmla="*/ 27 h 27"/>
                <a:gd name="T78" fmla="*/ 2279 w 2971"/>
                <a:gd name="T79" fmla="*/ 6 h 27"/>
                <a:gd name="T80" fmla="*/ 2372 w 2971"/>
                <a:gd name="T81" fmla="*/ 27 h 27"/>
                <a:gd name="T82" fmla="*/ 2477 w 2971"/>
                <a:gd name="T83" fmla="*/ 6 h 27"/>
                <a:gd name="T84" fmla="*/ 2471 w 2971"/>
                <a:gd name="T85" fmla="*/ 6 h 27"/>
                <a:gd name="T86" fmla="*/ 2575 w 2971"/>
                <a:gd name="T87" fmla="*/ 27 h 27"/>
                <a:gd name="T88" fmla="*/ 2575 w 2971"/>
                <a:gd name="T89" fmla="*/ 6 h 27"/>
                <a:gd name="T90" fmla="*/ 2669 w 2971"/>
                <a:gd name="T91" fmla="*/ 27 h 27"/>
                <a:gd name="T92" fmla="*/ 2773 w 2971"/>
                <a:gd name="T93" fmla="*/ 6 h 27"/>
                <a:gd name="T94" fmla="*/ 2767 w 2971"/>
                <a:gd name="T95" fmla="*/ 6 h 27"/>
                <a:gd name="T96" fmla="*/ 2872 w 2971"/>
                <a:gd name="T97" fmla="*/ 27 h 27"/>
                <a:gd name="T98" fmla="*/ 2872 w 2971"/>
                <a:gd name="T99" fmla="*/ 6 h 27"/>
                <a:gd name="T100" fmla="*/ 2965 w 2971"/>
                <a:gd name="T101" fmla="*/ 27 h 27"/>
                <a:gd name="T102" fmla="*/ 6 w 2971"/>
                <a:gd name="T103" fmla="*/ 0 h 27"/>
                <a:gd name="T104" fmla="*/ 0 w 2971"/>
                <a:gd name="T105" fmla="*/ 0 h 27"/>
                <a:gd name="T106" fmla="*/ 500 w 2971"/>
                <a:gd name="T107" fmla="*/ 27 h 27"/>
                <a:gd name="T108" fmla="*/ 500 w 2971"/>
                <a:gd name="T109" fmla="*/ 0 h 27"/>
                <a:gd name="T110" fmla="*/ 989 w 2971"/>
                <a:gd name="T111" fmla="*/ 27 h 27"/>
                <a:gd name="T112" fmla="*/ 1489 w 2971"/>
                <a:gd name="T113" fmla="*/ 0 h 27"/>
                <a:gd name="T114" fmla="*/ 1483 w 2971"/>
                <a:gd name="T115" fmla="*/ 0 h 27"/>
                <a:gd name="T116" fmla="*/ 1983 w 2971"/>
                <a:gd name="T117" fmla="*/ 27 h 27"/>
                <a:gd name="T118" fmla="*/ 1983 w 2971"/>
                <a:gd name="T119" fmla="*/ 0 h 27"/>
                <a:gd name="T120" fmla="*/ 2471 w 2971"/>
                <a:gd name="T121" fmla="*/ 27 h 27"/>
                <a:gd name="T122" fmla="*/ 2971 w 2971"/>
                <a:gd name="T123" fmla="*/ 0 h 27"/>
                <a:gd name="T124" fmla="*/ 2965 w 2971"/>
                <a:gd name="T1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71" h="27">
                  <a:moveTo>
                    <a:pt x="6" y="6"/>
                  </a:moveTo>
                  <a:lnTo>
                    <a:pt x="6" y="27"/>
                  </a:lnTo>
                  <a:lnTo>
                    <a:pt x="0" y="27"/>
                  </a:lnTo>
                  <a:lnTo>
                    <a:pt x="0" y="6"/>
                  </a:lnTo>
                  <a:lnTo>
                    <a:pt x="6" y="6"/>
                  </a:lnTo>
                  <a:close/>
                  <a:moveTo>
                    <a:pt x="105" y="6"/>
                  </a:moveTo>
                  <a:lnTo>
                    <a:pt x="105" y="27"/>
                  </a:lnTo>
                  <a:lnTo>
                    <a:pt x="99" y="27"/>
                  </a:lnTo>
                  <a:lnTo>
                    <a:pt x="99" y="6"/>
                  </a:lnTo>
                  <a:lnTo>
                    <a:pt x="105" y="6"/>
                  </a:lnTo>
                  <a:close/>
                  <a:moveTo>
                    <a:pt x="203" y="6"/>
                  </a:moveTo>
                  <a:lnTo>
                    <a:pt x="203" y="27"/>
                  </a:lnTo>
                  <a:lnTo>
                    <a:pt x="198" y="27"/>
                  </a:lnTo>
                  <a:lnTo>
                    <a:pt x="198" y="6"/>
                  </a:lnTo>
                  <a:lnTo>
                    <a:pt x="203" y="6"/>
                  </a:lnTo>
                  <a:close/>
                  <a:moveTo>
                    <a:pt x="302" y="6"/>
                  </a:moveTo>
                  <a:lnTo>
                    <a:pt x="302" y="27"/>
                  </a:lnTo>
                  <a:lnTo>
                    <a:pt x="297" y="27"/>
                  </a:lnTo>
                  <a:lnTo>
                    <a:pt x="297" y="6"/>
                  </a:lnTo>
                  <a:lnTo>
                    <a:pt x="302" y="6"/>
                  </a:lnTo>
                  <a:close/>
                  <a:moveTo>
                    <a:pt x="401" y="6"/>
                  </a:moveTo>
                  <a:lnTo>
                    <a:pt x="401" y="27"/>
                  </a:lnTo>
                  <a:lnTo>
                    <a:pt x="395" y="27"/>
                  </a:lnTo>
                  <a:lnTo>
                    <a:pt x="395" y="6"/>
                  </a:lnTo>
                  <a:lnTo>
                    <a:pt x="401" y="6"/>
                  </a:lnTo>
                  <a:close/>
                  <a:moveTo>
                    <a:pt x="500" y="6"/>
                  </a:moveTo>
                  <a:lnTo>
                    <a:pt x="500" y="27"/>
                  </a:lnTo>
                  <a:lnTo>
                    <a:pt x="494" y="27"/>
                  </a:lnTo>
                  <a:lnTo>
                    <a:pt x="494" y="6"/>
                  </a:lnTo>
                  <a:lnTo>
                    <a:pt x="500" y="6"/>
                  </a:lnTo>
                  <a:close/>
                  <a:moveTo>
                    <a:pt x="599" y="6"/>
                  </a:moveTo>
                  <a:lnTo>
                    <a:pt x="599" y="27"/>
                  </a:lnTo>
                  <a:lnTo>
                    <a:pt x="593" y="27"/>
                  </a:lnTo>
                  <a:lnTo>
                    <a:pt x="593" y="6"/>
                  </a:lnTo>
                  <a:lnTo>
                    <a:pt x="599" y="6"/>
                  </a:lnTo>
                  <a:close/>
                  <a:moveTo>
                    <a:pt x="698" y="6"/>
                  </a:moveTo>
                  <a:lnTo>
                    <a:pt x="698" y="27"/>
                  </a:lnTo>
                  <a:lnTo>
                    <a:pt x="692" y="27"/>
                  </a:lnTo>
                  <a:lnTo>
                    <a:pt x="692" y="6"/>
                  </a:lnTo>
                  <a:lnTo>
                    <a:pt x="698" y="6"/>
                  </a:lnTo>
                  <a:close/>
                  <a:moveTo>
                    <a:pt x="797" y="6"/>
                  </a:moveTo>
                  <a:lnTo>
                    <a:pt x="797" y="27"/>
                  </a:lnTo>
                  <a:lnTo>
                    <a:pt x="791" y="27"/>
                  </a:lnTo>
                  <a:lnTo>
                    <a:pt x="791" y="6"/>
                  </a:lnTo>
                  <a:lnTo>
                    <a:pt x="797" y="6"/>
                  </a:lnTo>
                  <a:close/>
                  <a:moveTo>
                    <a:pt x="896" y="6"/>
                  </a:moveTo>
                  <a:lnTo>
                    <a:pt x="896" y="27"/>
                  </a:lnTo>
                  <a:lnTo>
                    <a:pt x="890" y="27"/>
                  </a:lnTo>
                  <a:lnTo>
                    <a:pt x="890" y="6"/>
                  </a:lnTo>
                  <a:lnTo>
                    <a:pt x="896" y="6"/>
                  </a:lnTo>
                  <a:close/>
                  <a:moveTo>
                    <a:pt x="994" y="6"/>
                  </a:moveTo>
                  <a:lnTo>
                    <a:pt x="994" y="27"/>
                  </a:lnTo>
                  <a:lnTo>
                    <a:pt x="989" y="27"/>
                  </a:lnTo>
                  <a:lnTo>
                    <a:pt x="989" y="6"/>
                  </a:lnTo>
                  <a:lnTo>
                    <a:pt x="994" y="6"/>
                  </a:lnTo>
                  <a:close/>
                  <a:moveTo>
                    <a:pt x="1093" y="6"/>
                  </a:moveTo>
                  <a:lnTo>
                    <a:pt x="1093" y="27"/>
                  </a:lnTo>
                  <a:lnTo>
                    <a:pt x="1088" y="27"/>
                  </a:lnTo>
                  <a:lnTo>
                    <a:pt x="1088" y="6"/>
                  </a:lnTo>
                  <a:lnTo>
                    <a:pt x="1093" y="6"/>
                  </a:lnTo>
                  <a:close/>
                  <a:moveTo>
                    <a:pt x="1192" y="6"/>
                  </a:moveTo>
                  <a:lnTo>
                    <a:pt x="1192" y="27"/>
                  </a:lnTo>
                  <a:lnTo>
                    <a:pt x="1186" y="27"/>
                  </a:lnTo>
                  <a:lnTo>
                    <a:pt x="1186" y="6"/>
                  </a:lnTo>
                  <a:lnTo>
                    <a:pt x="1192" y="6"/>
                  </a:lnTo>
                  <a:close/>
                  <a:moveTo>
                    <a:pt x="1291" y="6"/>
                  </a:moveTo>
                  <a:lnTo>
                    <a:pt x="1291" y="27"/>
                  </a:lnTo>
                  <a:lnTo>
                    <a:pt x="1285" y="27"/>
                  </a:lnTo>
                  <a:lnTo>
                    <a:pt x="1285" y="6"/>
                  </a:lnTo>
                  <a:lnTo>
                    <a:pt x="1291" y="6"/>
                  </a:lnTo>
                  <a:close/>
                  <a:moveTo>
                    <a:pt x="1390" y="6"/>
                  </a:moveTo>
                  <a:lnTo>
                    <a:pt x="1390" y="27"/>
                  </a:lnTo>
                  <a:lnTo>
                    <a:pt x="1384" y="27"/>
                  </a:lnTo>
                  <a:lnTo>
                    <a:pt x="1384" y="6"/>
                  </a:lnTo>
                  <a:lnTo>
                    <a:pt x="1390" y="6"/>
                  </a:lnTo>
                  <a:close/>
                  <a:moveTo>
                    <a:pt x="1489" y="6"/>
                  </a:moveTo>
                  <a:lnTo>
                    <a:pt x="1489" y="27"/>
                  </a:lnTo>
                  <a:lnTo>
                    <a:pt x="1483" y="27"/>
                  </a:lnTo>
                  <a:lnTo>
                    <a:pt x="1483" y="6"/>
                  </a:lnTo>
                  <a:lnTo>
                    <a:pt x="1489" y="6"/>
                  </a:lnTo>
                  <a:close/>
                  <a:moveTo>
                    <a:pt x="1588" y="6"/>
                  </a:moveTo>
                  <a:lnTo>
                    <a:pt x="1588" y="27"/>
                  </a:lnTo>
                  <a:lnTo>
                    <a:pt x="1582" y="27"/>
                  </a:lnTo>
                  <a:lnTo>
                    <a:pt x="1582" y="6"/>
                  </a:lnTo>
                  <a:lnTo>
                    <a:pt x="1588" y="6"/>
                  </a:lnTo>
                  <a:close/>
                  <a:moveTo>
                    <a:pt x="1687" y="6"/>
                  </a:moveTo>
                  <a:lnTo>
                    <a:pt x="1687" y="27"/>
                  </a:lnTo>
                  <a:lnTo>
                    <a:pt x="1681" y="27"/>
                  </a:lnTo>
                  <a:lnTo>
                    <a:pt x="1681" y="6"/>
                  </a:lnTo>
                  <a:lnTo>
                    <a:pt x="1687" y="6"/>
                  </a:lnTo>
                  <a:close/>
                  <a:moveTo>
                    <a:pt x="1785" y="6"/>
                  </a:moveTo>
                  <a:lnTo>
                    <a:pt x="1785" y="27"/>
                  </a:lnTo>
                  <a:lnTo>
                    <a:pt x="1780" y="27"/>
                  </a:lnTo>
                  <a:lnTo>
                    <a:pt x="1780" y="6"/>
                  </a:lnTo>
                  <a:lnTo>
                    <a:pt x="1785" y="6"/>
                  </a:lnTo>
                  <a:close/>
                  <a:moveTo>
                    <a:pt x="1884" y="6"/>
                  </a:moveTo>
                  <a:lnTo>
                    <a:pt x="1884" y="27"/>
                  </a:lnTo>
                  <a:lnTo>
                    <a:pt x="1879" y="27"/>
                  </a:lnTo>
                  <a:lnTo>
                    <a:pt x="1879" y="6"/>
                  </a:lnTo>
                  <a:lnTo>
                    <a:pt x="1884" y="6"/>
                  </a:lnTo>
                  <a:close/>
                  <a:moveTo>
                    <a:pt x="1983" y="6"/>
                  </a:moveTo>
                  <a:lnTo>
                    <a:pt x="1983" y="27"/>
                  </a:lnTo>
                  <a:lnTo>
                    <a:pt x="1977" y="27"/>
                  </a:lnTo>
                  <a:lnTo>
                    <a:pt x="1977" y="6"/>
                  </a:lnTo>
                  <a:lnTo>
                    <a:pt x="1983" y="6"/>
                  </a:lnTo>
                  <a:close/>
                  <a:moveTo>
                    <a:pt x="2082" y="6"/>
                  </a:moveTo>
                  <a:lnTo>
                    <a:pt x="2082" y="27"/>
                  </a:lnTo>
                  <a:lnTo>
                    <a:pt x="2076" y="27"/>
                  </a:lnTo>
                  <a:lnTo>
                    <a:pt x="2076" y="6"/>
                  </a:lnTo>
                  <a:lnTo>
                    <a:pt x="2082" y="6"/>
                  </a:lnTo>
                  <a:close/>
                  <a:moveTo>
                    <a:pt x="2180" y="6"/>
                  </a:moveTo>
                  <a:lnTo>
                    <a:pt x="2180" y="27"/>
                  </a:lnTo>
                  <a:lnTo>
                    <a:pt x="2174" y="27"/>
                  </a:lnTo>
                  <a:lnTo>
                    <a:pt x="2174" y="6"/>
                  </a:lnTo>
                  <a:lnTo>
                    <a:pt x="2180" y="6"/>
                  </a:lnTo>
                  <a:close/>
                  <a:moveTo>
                    <a:pt x="2279" y="6"/>
                  </a:moveTo>
                  <a:lnTo>
                    <a:pt x="2279" y="27"/>
                  </a:lnTo>
                  <a:lnTo>
                    <a:pt x="2273" y="27"/>
                  </a:lnTo>
                  <a:lnTo>
                    <a:pt x="2273" y="6"/>
                  </a:lnTo>
                  <a:lnTo>
                    <a:pt x="2279" y="6"/>
                  </a:lnTo>
                  <a:close/>
                  <a:moveTo>
                    <a:pt x="2378" y="6"/>
                  </a:moveTo>
                  <a:lnTo>
                    <a:pt x="2378" y="27"/>
                  </a:lnTo>
                  <a:lnTo>
                    <a:pt x="2372" y="27"/>
                  </a:lnTo>
                  <a:lnTo>
                    <a:pt x="2372" y="6"/>
                  </a:lnTo>
                  <a:lnTo>
                    <a:pt x="2378" y="6"/>
                  </a:lnTo>
                  <a:close/>
                  <a:moveTo>
                    <a:pt x="2477" y="6"/>
                  </a:moveTo>
                  <a:lnTo>
                    <a:pt x="2477" y="27"/>
                  </a:lnTo>
                  <a:lnTo>
                    <a:pt x="2471" y="27"/>
                  </a:lnTo>
                  <a:lnTo>
                    <a:pt x="2471" y="6"/>
                  </a:lnTo>
                  <a:lnTo>
                    <a:pt x="2477" y="6"/>
                  </a:lnTo>
                  <a:close/>
                  <a:moveTo>
                    <a:pt x="2575" y="6"/>
                  </a:moveTo>
                  <a:lnTo>
                    <a:pt x="2575" y="27"/>
                  </a:lnTo>
                  <a:lnTo>
                    <a:pt x="2570" y="27"/>
                  </a:lnTo>
                  <a:lnTo>
                    <a:pt x="2570" y="6"/>
                  </a:lnTo>
                  <a:lnTo>
                    <a:pt x="2575" y="6"/>
                  </a:lnTo>
                  <a:close/>
                  <a:moveTo>
                    <a:pt x="2674" y="6"/>
                  </a:moveTo>
                  <a:lnTo>
                    <a:pt x="2674" y="27"/>
                  </a:lnTo>
                  <a:lnTo>
                    <a:pt x="2669" y="27"/>
                  </a:lnTo>
                  <a:lnTo>
                    <a:pt x="2669" y="6"/>
                  </a:lnTo>
                  <a:lnTo>
                    <a:pt x="2674" y="6"/>
                  </a:lnTo>
                  <a:close/>
                  <a:moveTo>
                    <a:pt x="2773" y="6"/>
                  </a:moveTo>
                  <a:lnTo>
                    <a:pt x="2773" y="27"/>
                  </a:lnTo>
                  <a:lnTo>
                    <a:pt x="2767" y="27"/>
                  </a:lnTo>
                  <a:lnTo>
                    <a:pt x="2767" y="6"/>
                  </a:lnTo>
                  <a:lnTo>
                    <a:pt x="2773" y="6"/>
                  </a:lnTo>
                  <a:close/>
                  <a:moveTo>
                    <a:pt x="2872" y="6"/>
                  </a:moveTo>
                  <a:lnTo>
                    <a:pt x="2872" y="27"/>
                  </a:lnTo>
                  <a:lnTo>
                    <a:pt x="2866" y="27"/>
                  </a:lnTo>
                  <a:lnTo>
                    <a:pt x="2866" y="6"/>
                  </a:lnTo>
                  <a:lnTo>
                    <a:pt x="2872" y="6"/>
                  </a:lnTo>
                  <a:close/>
                  <a:moveTo>
                    <a:pt x="2971" y="6"/>
                  </a:moveTo>
                  <a:lnTo>
                    <a:pt x="2971" y="27"/>
                  </a:lnTo>
                  <a:lnTo>
                    <a:pt x="2965" y="27"/>
                  </a:lnTo>
                  <a:lnTo>
                    <a:pt x="2965" y="6"/>
                  </a:lnTo>
                  <a:lnTo>
                    <a:pt x="2971" y="6"/>
                  </a:lnTo>
                  <a:close/>
                  <a:moveTo>
                    <a:pt x="6" y="0"/>
                  </a:moveTo>
                  <a:lnTo>
                    <a:pt x="6" y="27"/>
                  </a:lnTo>
                  <a:lnTo>
                    <a:pt x="0" y="27"/>
                  </a:lnTo>
                  <a:lnTo>
                    <a:pt x="0" y="0"/>
                  </a:lnTo>
                  <a:lnTo>
                    <a:pt x="6" y="0"/>
                  </a:lnTo>
                  <a:close/>
                  <a:moveTo>
                    <a:pt x="500" y="0"/>
                  </a:moveTo>
                  <a:lnTo>
                    <a:pt x="500" y="27"/>
                  </a:lnTo>
                  <a:lnTo>
                    <a:pt x="494" y="27"/>
                  </a:lnTo>
                  <a:lnTo>
                    <a:pt x="494" y="0"/>
                  </a:lnTo>
                  <a:lnTo>
                    <a:pt x="500" y="0"/>
                  </a:lnTo>
                  <a:close/>
                  <a:moveTo>
                    <a:pt x="994" y="0"/>
                  </a:moveTo>
                  <a:lnTo>
                    <a:pt x="994" y="27"/>
                  </a:lnTo>
                  <a:lnTo>
                    <a:pt x="989" y="27"/>
                  </a:lnTo>
                  <a:lnTo>
                    <a:pt x="989" y="0"/>
                  </a:lnTo>
                  <a:lnTo>
                    <a:pt x="994" y="0"/>
                  </a:lnTo>
                  <a:close/>
                  <a:moveTo>
                    <a:pt x="1489" y="0"/>
                  </a:moveTo>
                  <a:lnTo>
                    <a:pt x="1489" y="27"/>
                  </a:lnTo>
                  <a:lnTo>
                    <a:pt x="1483" y="27"/>
                  </a:lnTo>
                  <a:lnTo>
                    <a:pt x="1483" y="0"/>
                  </a:lnTo>
                  <a:lnTo>
                    <a:pt x="1489" y="0"/>
                  </a:lnTo>
                  <a:close/>
                  <a:moveTo>
                    <a:pt x="1983" y="0"/>
                  </a:moveTo>
                  <a:lnTo>
                    <a:pt x="1983" y="27"/>
                  </a:lnTo>
                  <a:lnTo>
                    <a:pt x="1977" y="27"/>
                  </a:lnTo>
                  <a:lnTo>
                    <a:pt x="1977" y="0"/>
                  </a:lnTo>
                  <a:lnTo>
                    <a:pt x="1983" y="0"/>
                  </a:lnTo>
                  <a:close/>
                  <a:moveTo>
                    <a:pt x="2477" y="0"/>
                  </a:moveTo>
                  <a:lnTo>
                    <a:pt x="2477" y="27"/>
                  </a:lnTo>
                  <a:lnTo>
                    <a:pt x="2471" y="27"/>
                  </a:lnTo>
                  <a:lnTo>
                    <a:pt x="2471" y="0"/>
                  </a:lnTo>
                  <a:lnTo>
                    <a:pt x="2477" y="0"/>
                  </a:lnTo>
                  <a:close/>
                  <a:moveTo>
                    <a:pt x="2971" y="0"/>
                  </a:moveTo>
                  <a:lnTo>
                    <a:pt x="2971" y="27"/>
                  </a:lnTo>
                  <a:lnTo>
                    <a:pt x="2965" y="27"/>
                  </a:lnTo>
                  <a:lnTo>
                    <a:pt x="2965" y="0"/>
                  </a:lnTo>
                  <a:lnTo>
                    <a:pt x="2971"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a:p>
          </p:txBody>
        </p:sp>
        <p:sp>
          <p:nvSpPr>
            <p:cNvPr id="1135622" name="Rectangle 21"/>
            <p:cNvSpPr>
              <a:spLocks noChangeArrowheads="1"/>
            </p:cNvSpPr>
            <p:nvPr/>
          </p:nvSpPr>
          <p:spPr bwMode="auto">
            <a:xfrm>
              <a:off x="2100945" y="5170488"/>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0</a:t>
              </a:r>
              <a:endParaRPr kumimoji="0" lang="it-IT" altLang="it-IT" sz="1400" b="0" i="0" u="none" strike="noStrike" cap="none" normalizeH="0" baseline="0">
                <a:ln>
                  <a:noFill/>
                </a:ln>
                <a:solidFill>
                  <a:schemeClr val="bg1"/>
                </a:solidFill>
                <a:effectLst/>
              </a:endParaRPr>
            </a:p>
          </p:txBody>
        </p:sp>
        <p:sp>
          <p:nvSpPr>
            <p:cNvPr id="1135623" name="Rectangle 22"/>
            <p:cNvSpPr>
              <a:spLocks noChangeArrowheads="1"/>
            </p:cNvSpPr>
            <p:nvPr/>
          </p:nvSpPr>
          <p:spPr bwMode="auto">
            <a:xfrm>
              <a:off x="2100945" y="4694238"/>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5</a:t>
              </a:r>
              <a:endParaRPr kumimoji="0" lang="it-IT" altLang="it-IT" sz="1400" b="0" i="0" u="none" strike="noStrike" cap="none" normalizeH="0" baseline="0">
                <a:ln>
                  <a:noFill/>
                </a:ln>
                <a:solidFill>
                  <a:schemeClr val="bg1"/>
                </a:solidFill>
                <a:effectLst/>
              </a:endParaRPr>
            </a:p>
          </p:txBody>
        </p:sp>
        <p:sp>
          <p:nvSpPr>
            <p:cNvPr id="1135624" name="Rectangle 23"/>
            <p:cNvSpPr>
              <a:spLocks noChangeArrowheads="1"/>
            </p:cNvSpPr>
            <p:nvPr/>
          </p:nvSpPr>
          <p:spPr bwMode="auto">
            <a:xfrm>
              <a:off x="2029507" y="4216401"/>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10</a:t>
              </a:r>
              <a:endParaRPr kumimoji="0" lang="it-IT" altLang="it-IT" sz="1400" b="0" i="0" u="none" strike="noStrike" cap="none" normalizeH="0" baseline="0">
                <a:ln>
                  <a:noFill/>
                </a:ln>
                <a:solidFill>
                  <a:schemeClr val="bg1"/>
                </a:solidFill>
                <a:effectLst/>
              </a:endParaRPr>
            </a:p>
          </p:txBody>
        </p:sp>
        <p:sp>
          <p:nvSpPr>
            <p:cNvPr id="1135625" name="Rectangle 24"/>
            <p:cNvSpPr>
              <a:spLocks noChangeArrowheads="1"/>
            </p:cNvSpPr>
            <p:nvPr/>
          </p:nvSpPr>
          <p:spPr bwMode="auto">
            <a:xfrm>
              <a:off x="2029507" y="373856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15</a:t>
              </a:r>
              <a:endParaRPr kumimoji="0" lang="it-IT" altLang="it-IT" sz="1400" b="0" i="0" u="none" strike="noStrike" cap="none" normalizeH="0" baseline="0">
                <a:ln>
                  <a:noFill/>
                </a:ln>
                <a:solidFill>
                  <a:schemeClr val="bg1"/>
                </a:solidFill>
                <a:effectLst/>
              </a:endParaRPr>
            </a:p>
          </p:txBody>
        </p:sp>
        <p:sp>
          <p:nvSpPr>
            <p:cNvPr id="1135626" name="Rectangle 25"/>
            <p:cNvSpPr>
              <a:spLocks noChangeArrowheads="1"/>
            </p:cNvSpPr>
            <p:nvPr/>
          </p:nvSpPr>
          <p:spPr bwMode="auto">
            <a:xfrm>
              <a:off x="2029507" y="3260726"/>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20</a:t>
              </a:r>
              <a:endParaRPr kumimoji="0" lang="it-IT" altLang="it-IT" sz="1400" b="0" i="0" u="none" strike="noStrike" cap="none" normalizeH="0" baseline="0">
                <a:ln>
                  <a:noFill/>
                </a:ln>
                <a:solidFill>
                  <a:schemeClr val="bg1"/>
                </a:solidFill>
                <a:effectLst/>
              </a:endParaRPr>
            </a:p>
          </p:txBody>
        </p:sp>
        <p:sp>
          <p:nvSpPr>
            <p:cNvPr id="1135627" name="Rectangle 26"/>
            <p:cNvSpPr>
              <a:spLocks noChangeArrowheads="1"/>
            </p:cNvSpPr>
            <p:nvPr/>
          </p:nvSpPr>
          <p:spPr bwMode="auto">
            <a:xfrm>
              <a:off x="2029507" y="2782888"/>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25</a:t>
              </a:r>
              <a:endParaRPr kumimoji="0" lang="it-IT" altLang="it-IT" sz="1400" b="0" i="0" u="none" strike="noStrike" cap="none" normalizeH="0" baseline="0">
                <a:ln>
                  <a:noFill/>
                </a:ln>
                <a:solidFill>
                  <a:schemeClr val="bg1"/>
                </a:solidFill>
                <a:effectLst/>
              </a:endParaRPr>
            </a:p>
          </p:txBody>
        </p:sp>
        <p:sp>
          <p:nvSpPr>
            <p:cNvPr id="1135628" name="Rectangle 27"/>
            <p:cNvSpPr>
              <a:spLocks noChangeArrowheads="1"/>
            </p:cNvSpPr>
            <p:nvPr/>
          </p:nvSpPr>
          <p:spPr bwMode="auto">
            <a:xfrm>
              <a:off x="2029507" y="2305051"/>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30</a:t>
              </a:r>
              <a:endParaRPr kumimoji="0" lang="it-IT" altLang="it-IT" sz="1400" b="0" i="0" u="none" strike="noStrike" cap="none" normalizeH="0" baseline="0">
                <a:ln>
                  <a:noFill/>
                </a:ln>
                <a:solidFill>
                  <a:schemeClr val="bg1"/>
                </a:solidFill>
                <a:effectLst/>
              </a:endParaRPr>
            </a:p>
          </p:txBody>
        </p:sp>
        <p:sp>
          <p:nvSpPr>
            <p:cNvPr id="1135629" name="Rectangle 28"/>
            <p:cNvSpPr>
              <a:spLocks noChangeArrowheads="1"/>
            </p:cNvSpPr>
            <p:nvPr/>
          </p:nvSpPr>
          <p:spPr bwMode="auto">
            <a:xfrm>
              <a:off x="2029507" y="182721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35</a:t>
              </a:r>
              <a:endParaRPr kumimoji="0" lang="it-IT" altLang="it-IT" sz="1400" b="0" i="0" u="none" strike="noStrike" cap="none" normalizeH="0" baseline="0">
                <a:ln>
                  <a:noFill/>
                </a:ln>
                <a:solidFill>
                  <a:schemeClr val="bg1"/>
                </a:solidFill>
                <a:effectLst/>
              </a:endParaRPr>
            </a:p>
          </p:txBody>
        </p:sp>
        <p:sp>
          <p:nvSpPr>
            <p:cNvPr id="1135630" name="Rectangle 29"/>
            <p:cNvSpPr>
              <a:spLocks noChangeArrowheads="1"/>
            </p:cNvSpPr>
            <p:nvPr/>
          </p:nvSpPr>
          <p:spPr bwMode="auto">
            <a:xfrm>
              <a:off x="2029507" y="1349376"/>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40</a:t>
              </a:r>
              <a:endParaRPr kumimoji="0" lang="it-IT" altLang="it-IT" sz="1400" b="0" i="0" u="none" strike="noStrike" cap="none" normalizeH="0" baseline="0">
                <a:ln>
                  <a:noFill/>
                </a:ln>
                <a:solidFill>
                  <a:schemeClr val="bg1"/>
                </a:solidFill>
                <a:effectLst/>
              </a:endParaRPr>
            </a:p>
          </p:txBody>
        </p:sp>
        <p:sp>
          <p:nvSpPr>
            <p:cNvPr id="1135631" name="Rectangle 30"/>
            <p:cNvSpPr>
              <a:spLocks noChangeArrowheads="1"/>
            </p:cNvSpPr>
            <p:nvPr/>
          </p:nvSpPr>
          <p:spPr bwMode="auto">
            <a:xfrm>
              <a:off x="2222501" y="5267643"/>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0</a:t>
              </a:r>
              <a:endParaRPr kumimoji="0" lang="it-IT" altLang="it-IT" sz="1400" b="0" i="0" u="none" strike="noStrike" cap="none" normalizeH="0" baseline="0">
                <a:ln>
                  <a:noFill/>
                </a:ln>
                <a:solidFill>
                  <a:schemeClr val="bg1"/>
                </a:solidFill>
                <a:effectLst/>
              </a:endParaRPr>
            </a:p>
          </p:txBody>
        </p:sp>
        <p:sp>
          <p:nvSpPr>
            <p:cNvPr id="1135632" name="Rectangle 31"/>
            <p:cNvSpPr>
              <a:spLocks noChangeArrowheads="1"/>
            </p:cNvSpPr>
            <p:nvPr/>
          </p:nvSpPr>
          <p:spPr bwMode="auto">
            <a:xfrm>
              <a:off x="2971801"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10</a:t>
              </a:r>
              <a:endParaRPr kumimoji="0" lang="it-IT" altLang="it-IT" sz="1400" b="0" i="0" u="none" strike="noStrike" cap="none" normalizeH="0" baseline="0" dirty="0">
                <a:ln>
                  <a:noFill/>
                </a:ln>
                <a:solidFill>
                  <a:schemeClr val="bg1"/>
                </a:solidFill>
                <a:effectLst/>
              </a:endParaRPr>
            </a:p>
          </p:txBody>
        </p:sp>
        <p:sp>
          <p:nvSpPr>
            <p:cNvPr id="1135633" name="Rectangle 32"/>
            <p:cNvSpPr>
              <a:spLocks noChangeArrowheads="1"/>
            </p:cNvSpPr>
            <p:nvPr/>
          </p:nvSpPr>
          <p:spPr bwMode="auto">
            <a:xfrm>
              <a:off x="3756026"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20</a:t>
              </a:r>
              <a:endParaRPr kumimoji="0" lang="it-IT" altLang="it-IT" sz="1400" b="0" i="0" u="none" strike="noStrike" cap="none" normalizeH="0" baseline="0">
                <a:ln>
                  <a:noFill/>
                </a:ln>
                <a:solidFill>
                  <a:schemeClr val="bg1"/>
                </a:solidFill>
                <a:effectLst/>
              </a:endParaRPr>
            </a:p>
          </p:txBody>
        </p:sp>
        <p:sp>
          <p:nvSpPr>
            <p:cNvPr id="1135634" name="Rectangle 33"/>
            <p:cNvSpPr>
              <a:spLocks noChangeArrowheads="1"/>
            </p:cNvSpPr>
            <p:nvPr/>
          </p:nvSpPr>
          <p:spPr bwMode="auto">
            <a:xfrm>
              <a:off x="4540251"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30</a:t>
              </a:r>
              <a:endParaRPr kumimoji="0" lang="it-IT" altLang="it-IT" sz="1400" b="0" i="0" u="none" strike="noStrike" cap="none" normalizeH="0" baseline="0" dirty="0">
                <a:ln>
                  <a:noFill/>
                </a:ln>
                <a:solidFill>
                  <a:schemeClr val="bg1"/>
                </a:solidFill>
                <a:effectLst/>
              </a:endParaRPr>
            </a:p>
          </p:txBody>
        </p:sp>
        <p:sp>
          <p:nvSpPr>
            <p:cNvPr id="1135635" name="Rectangle 34"/>
            <p:cNvSpPr>
              <a:spLocks noChangeArrowheads="1"/>
            </p:cNvSpPr>
            <p:nvPr/>
          </p:nvSpPr>
          <p:spPr bwMode="auto">
            <a:xfrm>
              <a:off x="5326063"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40</a:t>
              </a:r>
              <a:endParaRPr kumimoji="0" lang="it-IT" altLang="it-IT" sz="1400" b="0" i="0" u="none" strike="noStrike" cap="none" normalizeH="0" baseline="0">
                <a:ln>
                  <a:noFill/>
                </a:ln>
                <a:solidFill>
                  <a:schemeClr val="bg1"/>
                </a:solidFill>
                <a:effectLst/>
              </a:endParaRPr>
            </a:p>
          </p:txBody>
        </p:sp>
        <p:sp>
          <p:nvSpPr>
            <p:cNvPr id="1135636" name="Rectangle 35"/>
            <p:cNvSpPr>
              <a:spLocks noChangeArrowheads="1"/>
            </p:cNvSpPr>
            <p:nvPr/>
          </p:nvSpPr>
          <p:spPr bwMode="auto">
            <a:xfrm>
              <a:off x="6110288"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50</a:t>
              </a:r>
              <a:endParaRPr kumimoji="0" lang="it-IT" altLang="it-IT" sz="1400" b="0" i="0" u="none" strike="noStrike" cap="none" normalizeH="0" baseline="0">
                <a:ln>
                  <a:noFill/>
                </a:ln>
                <a:solidFill>
                  <a:schemeClr val="bg1"/>
                </a:solidFill>
                <a:effectLst/>
              </a:endParaRPr>
            </a:p>
          </p:txBody>
        </p:sp>
        <p:sp>
          <p:nvSpPr>
            <p:cNvPr id="1135637" name="Rectangle 36"/>
            <p:cNvSpPr>
              <a:spLocks noChangeArrowheads="1"/>
            </p:cNvSpPr>
            <p:nvPr/>
          </p:nvSpPr>
          <p:spPr bwMode="auto">
            <a:xfrm>
              <a:off x="6894513"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60</a:t>
              </a:r>
              <a:endParaRPr kumimoji="0" lang="it-IT" altLang="it-IT" sz="1400" b="0" i="0" u="none" strike="noStrike" cap="none" normalizeH="0" baseline="0" dirty="0">
                <a:ln>
                  <a:noFill/>
                </a:ln>
                <a:solidFill>
                  <a:schemeClr val="bg1"/>
                </a:solidFill>
                <a:effectLst/>
              </a:endParaRPr>
            </a:p>
          </p:txBody>
        </p:sp>
        <p:cxnSp>
          <p:nvCxnSpPr>
            <p:cNvPr id="1135640" name="Connettore 1 1135639"/>
            <p:cNvCxnSpPr/>
            <p:nvPr/>
          </p:nvCxnSpPr>
          <p:spPr bwMode="auto">
            <a:xfrm flipH="1">
              <a:off x="2278380" y="1439863"/>
              <a:ext cx="4616133" cy="3360737"/>
            </a:xfrm>
            <a:prstGeom prst="line">
              <a:avLst/>
            </a:prstGeom>
            <a:noFill/>
            <a:ln w="9525" cap="flat" cmpd="sng" algn="ctr">
              <a:solidFill>
                <a:schemeClr val="tx1"/>
              </a:solidFill>
              <a:prstDash val="solid"/>
              <a:round/>
              <a:headEnd type="none" w="med" len="med"/>
              <a:tailEnd type="none" w="med" len="med"/>
            </a:ln>
            <a:effectLst/>
          </p:spPr>
        </p:cxnSp>
        <p:sp>
          <p:nvSpPr>
            <p:cNvPr id="90" name="Rectangle 33"/>
            <p:cNvSpPr>
              <a:spLocks noChangeArrowheads="1"/>
            </p:cNvSpPr>
            <p:nvPr/>
          </p:nvSpPr>
          <p:spPr bwMode="auto">
            <a:xfrm>
              <a:off x="3895727" y="5462475"/>
              <a:ext cx="1430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30000" dirty="0">
                  <a:ln>
                    <a:noFill/>
                  </a:ln>
                  <a:solidFill>
                    <a:schemeClr val="bg1"/>
                  </a:solidFill>
                  <a:effectLst/>
                  <a:latin typeface="Calibri" panose="020F0502020204030204" pitchFamily="34" charset="0"/>
                </a:rPr>
                <a:t>206</a:t>
              </a:r>
              <a:r>
                <a:rPr kumimoji="0" lang="it-IT" altLang="it-IT" sz="2000" b="0" i="0" u="none" strike="noStrike" cap="none" normalizeH="0" baseline="0" dirty="0">
                  <a:ln>
                    <a:noFill/>
                  </a:ln>
                  <a:solidFill>
                    <a:schemeClr val="bg1"/>
                  </a:solidFill>
                  <a:effectLst/>
                  <a:latin typeface="Calibri" panose="020F0502020204030204" pitchFamily="34" charset="0"/>
                </a:rPr>
                <a:t>Pb/</a:t>
              </a:r>
              <a:r>
                <a:rPr kumimoji="0" lang="it-IT" altLang="it-IT" sz="2000" b="0" i="0" u="none" strike="noStrike" cap="none" normalizeH="0" baseline="30000" dirty="0">
                  <a:ln>
                    <a:noFill/>
                  </a:ln>
                  <a:solidFill>
                    <a:schemeClr val="bg1"/>
                  </a:solidFill>
                  <a:effectLst/>
                  <a:latin typeface="Calibri" panose="020F0502020204030204" pitchFamily="34" charset="0"/>
                </a:rPr>
                <a:t>204</a:t>
              </a:r>
              <a:r>
                <a:rPr kumimoji="0" lang="it-IT" altLang="it-IT" sz="2000" b="0" i="0" u="none" strike="noStrike" cap="none" normalizeH="0" baseline="0" dirty="0">
                  <a:ln>
                    <a:noFill/>
                  </a:ln>
                  <a:solidFill>
                    <a:schemeClr val="bg1"/>
                  </a:solidFill>
                  <a:effectLst/>
                  <a:latin typeface="Calibri" panose="020F0502020204030204" pitchFamily="34" charset="0"/>
                </a:rPr>
                <a:t>Pb</a:t>
              </a:r>
              <a:endParaRPr kumimoji="0" lang="it-IT" altLang="it-IT" sz="2000" b="0" i="0" u="none" strike="noStrike" cap="none" normalizeH="0" baseline="0" dirty="0">
                <a:ln>
                  <a:noFill/>
                </a:ln>
                <a:solidFill>
                  <a:schemeClr val="bg1"/>
                </a:solidFill>
                <a:effectLst/>
              </a:endParaRPr>
            </a:p>
          </p:txBody>
        </p:sp>
        <p:sp>
          <p:nvSpPr>
            <p:cNvPr id="91" name="Rectangle 33"/>
            <p:cNvSpPr>
              <a:spLocks noChangeArrowheads="1"/>
            </p:cNvSpPr>
            <p:nvPr/>
          </p:nvSpPr>
          <p:spPr bwMode="auto">
            <a:xfrm rot="16200000">
              <a:off x="1155179" y="3211553"/>
              <a:ext cx="1462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30000" dirty="0">
                  <a:ln>
                    <a:noFill/>
                  </a:ln>
                  <a:solidFill>
                    <a:schemeClr val="bg1"/>
                  </a:solidFill>
                  <a:effectLst/>
                  <a:latin typeface="Calibri" panose="020F0502020204030204" pitchFamily="34" charset="0"/>
                </a:rPr>
                <a:t>207</a:t>
              </a:r>
              <a:r>
                <a:rPr kumimoji="0" lang="it-IT" altLang="it-IT" sz="2000" b="0" i="0" u="none" strike="noStrike" cap="none" normalizeH="0" baseline="0" dirty="0">
                  <a:ln>
                    <a:noFill/>
                  </a:ln>
                  <a:solidFill>
                    <a:schemeClr val="bg1"/>
                  </a:solidFill>
                  <a:effectLst/>
                  <a:latin typeface="Calibri" panose="020F0502020204030204" pitchFamily="34" charset="0"/>
                </a:rPr>
                <a:t>Pb/</a:t>
              </a:r>
              <a:r>
                <a:rPr kumimoji="0" lang="it-IT" altLang="it-IT" sz="2000" b="0" i="0" u="none" strike="noStrike" cap="none" normalizeH="0" baseline="30000" dirty="0">
                  <a:ln>
                    <a:noFill/>
                  </a:ln>
                  <a:solidFill>
                    <a:schemeClr val="bg1"/>
                  </a:solidFill>
                  <a:effectLst/>
                  <a:latin typeface="Calibri" panose="020F0502020204030204" pitchFamily="34" charset="0"/>
                </a:rPr>
                <a:t>204</a:t>
              </a:r>
              <a:r>
                <a:rPr kumimoji="0" lang="it-IT" altLang="it-IT" sz="2000" b="0" i="0" u="none" strike="noStrike" cap="none" normalizeH="0" baseline="0" dirty="0">
                  <a:ln>
                    <a:noFill/>
                  </a:ln>
                  <a:solidFill>
                    <a:schemeClr val="bg1"/>
                  </a:solidFill>
                  <a:effectLst/>
                  <a:latin typeface="Calibri" panose="020F0502020204030204" pitchFamily="34" charset="0"/>
                </a:rPr>
                <a:t>Pb</a:t>
              </a:r>
              <a:endParaRPr kumimoji="0" lang="it-IT" altLang="it-IT" sz="2000" b="0" i="0" u="none" strike="noStrike" cap="none" normalizeH="0" baseline="0" dirty="0">
                <a:ln>
                  <a:noFill/>
                </a:ln>
                <a:solidFill>
                  <a:schemeClr val="bg1"/>
                </a:solidFill>
                <a:effectLst/>
              </a:endParaRPr>
            </a:p>
          </p:txBody>
        </p:sp>
      </p:grpSp>
      <p:grpSp>
        <p:nvGrpSpPr>
          <p:cNvPr id="1135643" name="Gruppo 1135642"/>
          <p:cNvGrpSpPr/>
          <p:nvPr/>
        </p:nvGrpSpPr>
        <p:grpSpPr>
          <a:xfrm>
            <a:off x="2943019" y="1978129"/>
            <a:ext cx="4154756" cy="2766437"/>
            <a:chOff x="4309181" y="3191669"/>
            <a:chExt cx="4215187" cy="2341896"/>
          </a:xfrm>
        </p:grpSpPr>
        <p:sp>
          <p:nvSpPr>
            <p:cNvPr id="94" name="CasellaDiTesto 93"/>
            <p:cNvSpPr txBox="1"/>
            <p:nvPr/>
          </p:nvSpPr>
          <p:spPr>
            <a:xfrm>
              <a:off x="4650617" y="5142747"/>
              <a:ext cx="683221" cy="390818"/>
            </a:xfrm>
            <a:prstGeom prst="rect">
              <a:avLst/>
            </a:prstGeom>
            <a:noFill/>
          </p:spPr>
          <p:txBody>
            <a:bodyPr wrap="square" rtlCol="0">
              <a:spAutoFit/>
            </a:bodyPr>
            <a:lstStyle/>
            <a:p>
              <a:r>
                <a:rPr lang="it-IT" sz="1200" dirty="0">
                  <a:solidFill>
                    <a:srgbClr val="FF0000"/>
                  </a:solidFill>
                  <a:effectLst/>
                  <a:latin typeface="Calibri" panose="020F0502020204030204" pitchFamily="34" charset="0"/>
                  <a:cs typeface="Calibri" panose="020F0502020204030204" pitchFamily="34" charset="0"/>
                </a:rPr>
                <a:t>Canyon Diablo</a:t>
              </a:r>
            </a:p>
          </p:txBody>
        </p:sp>
        <p:sp>
          <p:nvSpPr>
            <p:cNvPr id="96" name="CasellaDiTesto 95"/>
            <p:cNvSpPr txBox="1"/>
            <p:nvPr/>
          </p:nvSpPr>
          <p:spPr>
            <a:xfrm>
              <a:off x="7762328" y="3263239"/>
              <a:ext cx="762040" cy="390818"/>
            </a:xfrm>
            <a:prstGeom prst="rect">
              <a:avLst/>
            </a:prstGeom>
            <a:noFill/>
          </p:spPr>
          <p:txBody>
            <a:bodyPr wrap="square" rtlCol="0">
              <a:spAutoFit/>
            </a:bodyPr>
            <a:lstStyle/>
            <a:p>
              <a:r>
                <a:rPr lang="it-IT" sz="1200" dirty="0" err="1">
                  <a:solidFill>
                    <a:schemeClr val="tx1"/>
                  </a:solidFill>
                  <a:effectLst/>
                  <a:latin typeface="Calibri" panose="020F0502020204030204" pitchFamily="34" charset="0"/>
                  <a:cs typeface="Calibri" panose="020F0502020204030204" pitchFamily="34" charset="0"/>
                </a:rPr>
                <a:t>Nuevo</a:t>
              </a:r>
              <a:r>
                <a:rPr lang="it-IT" sz="1200" dirty="0">
                  <a:solidFill>
                    <a:schemeClr val="tx1"/>
                  </a:solidFill>
                  <a:effectLst/>
                  <a:latin typeface="Calibri" panose="020F0502020204030204" pitchFamily="34" charset="0"/>
                  <a:cs typeface="Calibri" panose="020F0502020204030204" pitchFamily="34" charset="0"/>
                </a:rPr>
                <a:t> Laredo</a:t>
              </a:r>
            </a:p>
          </p:txBody>
        </p:sp>
        <p:sp>
          <p:nvSpPr>
            <p:cNvPr id="97" name="Ovale 96"/>
            <p:cNvSpPr/>
            <p:nvPr/>
          </p:nvSpPr>
          <p:spPr bwMode="auto">
            <a:xfrm>
              <a:off x="7944645" y="3191669"/>
              <a:ext cx="91309" cy="76189"/>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8" name="Ovale 97"/>
            <p:cNvSpPr/>
            <p:nvPr/>
          </p:nvSpPr>
          <p:spPr bwMode="auto">
            <a:xfrm>
              <a:off x="4309181" y="5421313"/>
              <a:ext cx="91309" cy="7618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135644" name="Rettangolo 1135643"/>
          <p:cNvSpPr/>
          <p:nvPr/>
        </p:nvSpPr>
        <p:spPr bwMode="auto">
          <a:xfrm>
            <a:off x="2927350" y="4041775"/>
            <a:ext cx="965200" cy="648039"/>
          </a:xfrm>
          <a:prstGeom prst="rect">
            <a:avLst/>
          </a:prstGeom>
          <a:no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01" name="CasellaDiTesto 100"/>
          <p:cNvSpPr txBox="1"/>
          <p:nvPr/>
        </p:nvSpPr>
        <p:spPr>
          <a:xfrm>
            <a:off x="3895305" y="4192664"/>
            <a:ext cx="1133896" cy="369332"/>
          </a:xfrm>
          <a:prstGeom prst="rect">
            <a:avLst/>
          </a:prstGeom>
          <a:noFill/>
        </p:spPr>
        <p:txBody>
          <a:bodyPr wrap="square" rtlCol="0">
            <a:spAutoFit/>
          </a:bodyPr>
          <a:lstStyle/>
          <a:p>
            <a:r>
              <a:rPr lang="it-IT" dirty="0" err="1">
                <a:solidFill>
                  <a:schemeClr val="tx1"/>
                </a:solidFill>
                <a:effectLst/>
                <a:latin typeface="Calibri" panose="020F0502020204030204" pitchFamily="34" charset="0"/>
                <a:cs typeface="Calibri" panose="020F0502020204030204" pitchFamily="34" charset="0"/>
              </a:rPr>
              <a:t>Next</a:t>
            </a:r>
            <a:r>
              <a:rPr lang="it-IT" dirty="0">
                <a:solidFill>
                  <a:schemeClr val="tx1"/>
                </a:solidFill>
                <a:effectLst/>
                <a:latin typeface="Calibri" panose="020F0502020204030204" pitchFamily="34" charset="0"/>
                <a:cs typeface="Calibri" panose="020F0502020204030204" pitchFamily="34" charset="0"/>
              </a:rPr>
              <a:t> slide</a:t>
            </a:r>
          </a:p>
        </p:txBody>
      </p:sp>
      <p:sp>
        <p:nvSpPr>
          <p:cNvPr id="102" name="CasellaDiTesto 101"/>
          <p:cNvSpPr txBox="1"/>
          <p:nvPr/>
        </p:nvSpPr>
        <p:spPr>
          <a:xfrm>
            <a:off x="2724626" y="4676322"/>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9</a:t>
            </a:r>
          </a:p>
        </p:txBody>
      </p:sp>
      <p:sp>
        <p:nvSpPr>
          <p:cNvPr id="103" name="CasellaDiTesto 102"/>
          <p:cNvSpPr txBox="1"/>
          <p:nvPr/>
        </p:nvSpPr>
        <p:spPr>
          <a:xfrm>
            <a:off x="3682475" y="4676322"/>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20</a:t>
            </a:r>
          </a:p>
        </p:txBody>
      </p:sp>
      <p:sp>
        <p:nvSpPr>
          <p:cNvPr id="104" name="CasellaDiTesto 103"/>
          <p:cNvSpPr txBox="1"/>
          <p:nvPr/>
        </p:nvSpPr>
        <p:spPr>
          <a:xfrm>
            <a:off x="2566393" y="4535586"/>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10</a:t>
            </a:r>
          </a:p>
        </p:txBody>
      </p:sp>
      <p:sp>
        <p:nvSpPr>
          <p:cNvPr id="105" name="CasellaDiTesto 104"/>
          <p:cNvSpPr txBox="1"/>
          <p:nvPr/>
        </p:nvSpPr>
        <p:spPr>
          <a:xfrm>
            <a:off x="2566393" y="3887957"/>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16</a:t>
            </a:r>
          </a:p>
        </p:txBody>
      </p:sp>
    </p:spTree>
    <p:extLst>
      <p:ext uri="{BB962C8B-B14F-4D97-AF65-F5344CB8AC3E}">
        <p14:creationId xmlns:p14="http://schemas.microsoft.com/office/powerpoint/2010/main" val="423913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35642"/>
                                        </p:tgtEl>
                                        <p:attrNameLst>
                                          <p:attrName>style.visibility</p:attrName>
                                        </p:attrNameLst>
                                      </p:cBhvr>
                                      <p:to>
                                        <p:strVal val="visible"/>
                                      </p:to>
                                    </p:set>
                                    <p:animEffect transition="in" filter="fade">
                                      <p:cBhvr>
                                        <p:cTn id="7" dur="500"/>
                                        <p:tgtEl>
                                          <p:spTgt spid="11356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5643"/>
                                        </p:tgtEl>
                                        <p:attrNameLst>
                                          <p:attrName>style.visibility</p:attrName>
                                        </p:attrNameLst>
                                      </p:cBhvr>
                                      <p:to>
                                        <p:strVal val="visible"/>
                                      </p:to>
                                    </p:set>
                                    <p:animEffect transition="in" filter="fade">
                                      <p:cBhvr>
                                        <p:cTn id="12" dur="500"/>
                                        <p:tgtEl>
                                          <p:spTgt spid="11356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5644"/>
                                        </p:tgtEl>
                                        <p:attrNameLst>
                                          <p:attrName>style.visibility</p:attrName>
                                        </p:attrNameLst>
                                      </p:cBhvr>
                                      <p:to>
                                        <p:strVal val="visible"/>
                                      </p:to>
                                    </p:set>
                                    <p:animEffect transition="in" filter="wipe(left)">
                                      <p:cBhvr>
                                        <p:cTn id="17" dur="500"/>
                                        <p:tgtEl>
                                          <p:spTgt spid="113564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500"/>
                                        <p:tgtEl>
                                          <p:spTgt spid="10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fade">
                                      <p:cBhvr>
                                        <p:cTn id="32" dur="500"/>
                                        <p:tgtEl>
                                          <p:spTgt spid="10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44" grpId="0" animBg="1"/>
      <p:bldP spid="101" grpId="0"/>
      <p:bldP spid="102" grpId="0"/>
      <p:bldP spid="103" grpId="0"/>
      <p:bldP spid="104" grpId="0"/>
      <p:bldP spid="10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553852" y="1318756"/>
            <a:ext cx="6101624" cy="5010057"/>
            <a:chOff x="1553852" y="1318756"/>
            <a:chExt cx="6101624" cy="5010057"/>
          </a:xfrm>
        </p:grpSpPr>
        <p:grpSp>
          <p:nvGrpSpPr>
            <p:cNvPr id="1135642" name="Gruppo 1135641"/>
            <p:cNvGrpSpPr>
              <a:grpSpLocks noChangeAspect="1"/>
            </p:cNvGrpSpPr>
            <p:nvPr/>
          </p:nvGrpSpPr>
          <p:grpSpPr>
            <a:xfrm>
              <a:off x="1553852" y="1318756"/>
              <a:ext cx="6101624" cy="5010057"/>
              <a:chOff x="1732386" y="1296988"/>
              <a:chExt cx="5447877" cy="4473264"/>
            </a:xfrm>
          </p:grpSpPr>
          <p:sp>
            <p:nvSpPr>
              <p:cNvPr id="52" name="AutoShape 3"/>
              <p:cNvSpPr>
                <a:spLocks noChangeAspect="1" noChangeArrowheads="1" noTextEdit="1"/>
              </p:cNvSpPr>
              <p:nvPr/>
            </p:nvSpPr>
            <p:spPr bwMode="auto">
              <a:xfrm>
                <a:off x="1963738" y="1296988"/>
                <a:ext cx="521652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53" name="Rectangle 5"/>
              <p:cNvSpPr>
                <a:spLocks noChangeArrowheads="1"/>
              </p:cNvSpPr>
              <p:nvPr/>
            </p:nvSpPr>
            <p:spPr bwMode="auto">
              <a:xfrm>
                <a:off x="2257426" y="1439863"/>
                <a:ext cx="4706938" cy="382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54" name="Freeform 6"/>
              <p:cNvSpPr>
                <a:spLocks noEditPoints="1"/>
              </p:cNvSpPr>
              <p:nvPr/>
            </p:nvSpPr>
            <p:spPr bwMode="auto">
              <a:xfrm>
                <a:off x="2251076" y="1433513"/>
                <a:ext cx="4719638" cy="3835400"/>
              </a:xfrm>
              <a:custGeom>
                <a:avLst/>
                <a:gdLst>
                  <a:gd name="T0" fmla="*/ 0 w 24776"/>
                  <a:gd name="T1" fmla="*/ 32 h 20136"/>
                  <a:gd name="T2" fmla="*/ 32 w 24776"/>
                  <a:gd name="T3" fmla="*/ 0 h 20136"/>
                  <a:gd name="T4" fmla="*/ 24744 w 24776"/>
                  <a:gd name="T5" fmla="*/ 0 h 20136"/>
                  <a:gd name="T6" fmla="*/ 24776 w 24776"/>
                  <a:gd name="T7" fmla="*/ 32 h 20136"/>
                  <a:gd name="T8" fmla="*/ 24776 w 24776"/>
                  <a:gd name="T9" fmla="*/ 20104 h 20136"/>
                  <a:gd name="T10" fmla="*/ 24744 w 24776"/>
                  <a:gd name="T11" fmla="*/ 20136 h 20136"/>
                  <a:gd name="T12" fmla="*/ 32 w 24776"/>
                  <a:gd name="T13" fmla="*/ 20136 h 20136"/>
                  <a:gd name="T14" fmla="*/ 0 w 24776"/>
                  <a:gd name="T15" fmla="*/ 20104 h 20136"/>
                  <a:gd name="T16" fmla="*/ 0 w 24776"/>
                  <a:gd name="T17" fmla="*/ 32 h 20136"/>
                  <a:gd name="T18" fmla="*/ 64 w 24776"/>
                  <a:gd name="T19" fmla="*/ 20104 h 20136"/>
                  <a:gd name="T20" fmla="*/ 32 w 24776"/>
                  <a:gd name="T21" fmla="*/ 20072 h 20136"/>
                  <a:gd name="T22" fmla="*/ 24744 w 24776"/>
                  <a:gd name="T23" fmla="*/ 20072 h 20136"/>
                  <a:gd name="T24" fmla="*/ 24712 w 24776"/>
                  <a:gd name="T25" fmla="*/ 20104 h 20136"/>
                  <a:gd name="T26" fmla="*/ 24712 w 24776"/>
                  <a:gd name="T27" fmla="*/ 32 h 20136"/>
                  <a:gd name="T28" fmla="*/ 24744 w 24776"/>
                  <a:gd name="T29" fmla="*/ 64 h 20136"/>
                  <a:gd name="T30" fmla="*/ 32 w 24776"/>
                  <a:gd name="T31" fmla="*/ 64 h 20136"/>
                  <a:gd name="T32" fmla="*/ 64 w 24776"/>
                  <a:gd name="T33" fmla="*/ 32 h 20136"/>
                  <a:gd name="T34" fmla="*/ 64 w 24776"/>
                  <a:gd name="T35" fmla="*/ 20104 h 20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76" h="20136">
                    <a:moveTo>
                      <a:pt x="0" y="32"/>
                    </a:moveTo>
                    <a:cubicBezTo>
                      <a:pt x="0" y="15"/>
                      <a:pt x="15" y="0"/>
                      <a:pt x="32" y="0"/>
                    </a:cubicBezTo>
                    <a:lnTo>
                      <a:pt x="24744" y="0"/>
                    </a:lnTo>
                    <a:cubicBezTo>
                      <a:pt x="24762" y="0"/>
                      <a:pt x="24776" y="15"/>
                      <a:pt x="24776" y="32"/>
                    </a:cubicBezTo>
                    <a:lnTo>
                      <a:pt x="24776" y="20104"/>
                    </a:lnTo>
                    <a:cubicBezTo>
                      <a:pt x="24776" y="20122"/>
                      <a:pt x="24762" y="20136"/>
                      <a:pt x="24744" y="20136"/>
                    </a:cubicBezTo>
                    <a:lnTo>
                      <a:pt x="32" y="20136"/>
                    </a:lnTo>
                    <a:cubicBezTo>
                      <a:pt x="15" y="20136"/>
                      <a:pt x="0" y="20122"/>
                      <a:pt x="0" y="20104"/>
                    </a:cubicBezTo>
                    <a:lnTo>
                      <a:pt x="0" y="32"/>
                    </a:lnTo>
                    <a:close/>
                    <a:moveTo>
                      <a:pt x="64" y="20104"/>
                    </a:moveTo>
                    <a:lnTo>
                      <a:pt x="32" y="20072"/>
                    </a:lnTo>
                    <a:lnTo>
                      <a:pt x="24744" y="20072"/>
                    </a:lnTo>
                    <a:lnTo>
                      <a:pt x="24712" y="20104"/>
                    </a:lnTo>
                    <a:lnTo>
                      <a:pt x="24712" y="32"/>
                    </a:lnTo>
                    <a:lnTo>
                      <a:pt x="24744" y="64"/>
                    </a:lnTo>
                    <a:lnTo>
                      <a:pt x="32" y="64"/>
                    </a:lnTo>
                    <a:lnTo>
                      <a:pt x="64" y="32"/>
                    </a:lnTo>
                    <a:lnTo>
                      <a:pt x="64" y="20104"/>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a:p>
            </p:txBody>
          </p:sp>
          <p:sp>
            <p:nvSpPr>
              <p:cNvPr id="56" name="Freeform 8"/>
              <p:cNvSpPr>
                <a:spLocks noEditPoints="1"/>
              </p:cNvSpPr>
              <p:nvPr/>
            </p:nvSpPr>
            <p:spPr bwMode="auto">
              <a:xfrm>
                <a:off x="2257425" y="1435101"/>
                <a:ext cx="87133" cy="3832225"/>
              </a:xfrm>
              <a:custGeom>
                <a:avLst/>
                <a:gdLst>
                  <a:gd name="T0" fmla="*/ 0 w 28"/>
                  <a:gd name="T1" fmla="*/ 2414 h 2414"/>
                  <a:gd name="T2" fmla="*/ 21 w 28"/>
                  <a:gd name="T3" fmla="*/ 2354 h 2414"/>
                  <a:gd name="T4" fmla="*/ 21 w 28"/>
                  <a:gd name="T5" fmla="*/ 2289 h 2414"/>
                  <a:gd name="T6" fmla="*/ 0 w 28"/>
                  <a:gd name="T7" fmla="*/ 2228 h 2414"/>
                  <a:gd name="T8" fmla="*/ 0 w 28"/>
                  <a:gd name="T9" fmla="*/ 2228 h 2414"/>
                  <a:gd name="T10" fmla="*/ 0 w 28"/>
                  <a:gd name="T11" fmla="*/ 2173 h 2414"/>
                  <a:gd name="T12" fmla="*/ 21 w 28"/>
                  <a:gd name="T13" fmla="*/ 2114 h 2414"/>
                  <a:gd name="T14" fmla="*/ 21 w 28"/>
                  <a:gd name="T15" fmla="*/ 2048 h 2414"/>
                  <a:gd name="T16" fmla="*/ 0 w 28"/>
                  <a:gd name="T17" fmla="*/ 1987 h 2414"/>
                  <a:gd name="T18" fmla="*/ 0 w 28"/>
                  <a:gd name="T19" fmla="*/ 1987 h 2414"/>
                  <a:gd name="T20" fmla="*/ 0 w 28"/>
                  <a:gd name="T21" fmla="*/ 1932 h 2414"/>
                  <a:gd name="T22" fmla="*/ 21 w 28"/>
                  <a:gd name="T23" fmla="*/ 1873 h 2414"/>
                  <a:gd name="T24" fmla="*/ 21 w 28"/>
                  <a:gd name="T25" fmla="*/ 1807 h 2414"/>
                  <a:gd name="T26" fmla="*/ 0 w 28"/>
                  <a:gd name="T27" fmla="*/ 1746 h 2414"/>
                  <a:gd name="T28" fmla="*/ 0 w 28"/>
                  <a:gd name="T29" fmla="*/ 1746 h 2414"/>
                  <a:gd name="T30" fmla="*/ 0 w 28"/>
                  <a:gd name="T31" fmla="*/ 1692 h 2414"/>
                  <a:gd name="T32" fmla="*/ 21 w 28"/>
                  <a:gd name="T33" fmla="*/ 1632 h 2414"/>
                  <a:gd name="T34" fmla="*/ 21 w 28"/>
                  <a:gd name="T35" fmla="*/ 1566 h 2414"/>
                  <a:gd name="T36" fmla="*/ 0 w 28"/>
                  <a:gd name="T37" fmla="*/ 1505 h 2414"/>
                  <a:gd name="T38" fmla="*/ 0 w 28"/>
                  <a:gd name="T39" fmla="*/ 1505 h 2414"/>
                  <a:gd name="T40" fmla="*/ 0 w 28"/>
                  <a:gd name="T41" fmla="*/ 1451 h 2414"/>
                  <a:gd name="T42" fmla="*/ 21 w 28"/>
                  <a:gd name="T43" fmla="*/ 1391 h 2414"/>
                  <a:gd name="T44" fmla="*/ 21 w 28"/>
                  <a:gd name="T45" fmla="*/ 1325 h 2414"/>
                  <a:gd name="T46" fmla="*/ 0 w 28"/>
                  <a:gd name="T47" fmla="*/ 1265 h 2414"/>
                  <a:gd name="T48" fmla="*/ 0 w 28"/>
                  <a:gd name="T49" fmla="*/ 1265 h 2414"/>
                  <a:gd name="T50" fmla="*/ 0 w 28"/>
                  <a:gd name="T51" fmla="*/ 1210 h 2414"/>
                  <a:gd name="T52" fmla="*/ 21 w 28"/>
                  <a:gd name="T53" fmla="*/ 1150 h 2414"/>
                  <a:gd name="T54" fmla="*/ 21 w 28"/>
                  <a:gd name="T55" fmla="*/ 1084 h 2414"/>
                  <a:gd name="T56" fmla="*/ 0 w 28"/>
                  <a:gd name="T57" fmla="*/ 1024 h 2414"/>
                  <a:gd name="T58" fmla="*/ 0 w 28"/>
                  <a:gd name="T59" fmla="*/ 1024 h 2414"/>
                  <a:gd name="T60" fmla="*/ 0 w 28"/>
                  <a:gd name="T61" fmla="*/ 969 h 2414"/>
                  <a:gd name="T62" fmla="*/ 21 w 28"/>
                  <a:gd name="T63" fmla="*/ 909 h 2414"/>
                  <a:gd name="T64" fmla="*/ 21 w 28"/>
                  <a:gd name="T65" fmla="*/ 843 h 2414"/>
                  <a:gd name="T66" fmla="*/ 0 w 28"/>
                  <a:gd name="T67" fmla="*/ 783 h 2414"/>
                  <a:gd name="T68" fmla="*/ 0 w 28"/>
                  <a:gd name="T69" fmla="*/ 783 h 2414"/>
                  <a:gd name="T70" fmla="*/ 0 w 28"/>
                  <a:gd name="T71" fmla="*/ 729 h 2414"/>
                  <a:gd name="T72" fmla="*/ 21 w 28"/>
                  <a:gd name="T73" fmla="*/ 668 h 2414"/>
                  <a:gd name="T74" fmla="*/ 21 w 28"/>
                  <a:gd name="T75" fmla="*/ 603 h 2414"/>
                  <a:gd name="T76" fmla="*/ 0 w 28"/>
                  <a:gd name="T77" fmla="*/ 542 h 2414"/>
                  <a:gd name="T78" fmla="*/ 0 w 28"/>
                  <a:gd name="T79" fmla="*/ 542 h 2414"/>
                  <a:gd name="T80" fmla="*/ 0 w 28"/>
                  <a:gd name="T81" fmla="*/ 488 h 2414"/>
                  <a:gd name="T82" fmla="*/ 21 w 28"/>
                  <a:gd name="T83" fmla="*/ 427 h 2414"/>
                  <a:gd name="T84" fmla="*/ 21 w 28"/>
                  <a:gd name="T85" fmla="*/ 362 h 2414"/>
                  <a:gd name="T86" fmla="*/ 0 w 28"/>
                  <a:gd name="T87" fmla="*/ 301 h 2414"/>
                  <a:gd name="T88" fmla="*/ 0 w 28"/>
                  <a:gd name="T89" fmla="*/ 301 h 2414"/>
                  <a:gd name="T90" fmla="*/ 0 w 28"/>
                  <a:gd name="T91" fmla="*/ 247 h 2414"/>
                  <a:gd name="T92" fmla="*/ 21 w 28"/>
                  <a:gd name="T93" fmla="*/ 187 h 2414"/>
                  <a:gd name="T94" fmla="*/ 21 w 28"/>
                  <a:gd name="T95" fmla="*/ 121 h 2414"/>
                  <a:gd name="T96" fmla="*/ 0 w 28"/>
                  <a:gd name="T97" fmla="*/ 60 h 2414"/>
                  <a:gd name="T98" fmla="*/ 0 w 28"/>
                  <a:gd name="T99" fmla="*/ 60 h 2414"/>
                  <a:gd name="T100" fmla="*/ 0 w 28"/>
                  <a:gd name="T101" fmla="*/ 6 h 2414"/>
                  <a:gd name="T102" fmla="*/ 28 w 28"/>
                  <a:gd name="T103" fmla="*/ 2414 h 2414"/>
                  <a:gd name="T104" fmla="*/ 28 w 28"/>
                  <a:gd name="T105" fmla="*/ 2108 h 2414"/>
                  <a:gd name="T106" fmla="*/ 0 w 28"/>
                  <a:gd name="T107" fmla="*/ 1807 h 2414"/>
                  <a:gd name="T108" fmla="*/ 0 w 28"/>
                  <a:gd name="T109" fmla="*/ 1807 h 2414"/>
                  <a:gd name="T110" fmla="*/ 0 w 28"/>
                  <a:gd name="T111" fmla="*/ 1511 h 2414"/>
                  <a:gd name="T112" fmla="*/ 28 w 28"/>
                  <a:gd name="T113" fmla="*/ 1210 h 2414"/>
                  <a:gd name="T114" fmla="*/ 28 w 28"/>
                  <a:gd name="T115" fmla="*/ 903 h 2414"/>
                  <a:gd name="T116" fmla="*/ 0 w 28"/>
                  <a:gd name="T117" fmla="*/ 603 h 2414"/>
                  <a:gd name="T118" fmla="*/ 0 w 28"/>
                  <a:gd name="T119" fmla="*/ 603 h 2414"/>
                  <a:gd name="T120" fmla="*/ 0 w 28"/>
                  <a:gd name="T121" fmla="*/ 307 h 2414"/>
                  <a:gd name="T122" fmla="*/ 28 w 28"/>
                  <a:gd name="T123" fmla="*/ 6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 h="2414">
                    <a:moveTo>
                      <a:pt x="0" y="2409"/>
                    </a:moveTo>
                    <a:lnTo>
                      <a:pt x="21" y="2409"/>
                    </a:lnTo>
                    <a:lnTo>
                      <a:pt x="21" y="2414"/>
                    </a:lnTo>
                    <a:lnTo>
                      <a:pt x="0" y="2414"/>
                    </a:lnTo>
                    <a:lnTo>
                      <a:pt x="0" y="2409"/>
                    </a:lnTo>
                    <a:close/>
                    <a:moveTo>
                      <a:pt x="0" y="2348"/>
                    </a:moveTo>
                    <a:lnTo>
                      <a:pt x="21" y="2348"/>
                    </a:lnTo>
                    <a:lnTo>
                      <a:pt x="21" y="2354"/>
                    </a:lnTo>
                    <a:lnTo>
                      <a:pt x="0" y="2354"/>
                    </a:lnTo>
                    <a:lnTo>
                      <a:pt x="0" y="2348"/>
                    </a:lnTo>
                    <a:close/>
                    <a:moveTo>
                      <a:pt x="0" y="2289"/>
                    </a:moveTo>
                    <a:lnTo>
                      <a:pt x="21" y="2289"/>
                    </a:lnTo>
                    <a:lnTo>
                      <a:pt x="21" y="2294"/>
                    </a:lnTo>
                    <a:lnTo>
                      <a:pt x="0" y="2294"/>
                    </a:lnTo>
                    <a:lnTo>
                      <a:pt x="0" y="2289"/>
                    </a:lnTo>
                    <a:close/>
                    <a:moveTo>
                      <a:pt x="0" y="2228"/>
                    </a:moveTo>
                    <a:lnTo>
                      <a:pt x="21" y="2228"/>
                    </a:lnTo>
                    <a:lnTo>
                      <a:pt x="21" y="2234"/>
                    </a:lnTo>
                    <a:lnTo>
                      <a:pt x="0" y="2234"/>
                    </a:lnTo>
                    <a:lnTo>
                      <a:pt x="0" y="2228"/>
                    </a:lnTo>
                    <a:close/>
                    <a:moveTo>
                      <a:pt x="0" y="2168"/>
                    </a:moveTo>
                    <a:lnTo>
                      <a:pt x="21" y="2168"/>
                    </a:lnTo>
                    <a:lnTo>
                      <a:pt x="21" y="2173"/>
                    </a:lnTo>
                    <a:lnTo>
                      <a:pt x="0" y="2173"/>
                    </a:lnTo>
                    <a:lnTo>
                      <a:pt x="0" y="2168"/>
                    </a:lnTo>
                    <a:close/>
                    <a:moveTo>
                      <a:pt x="0" y="2108"/>
                    </a:moveTo>
                    <a:lnTo>
                      <a:pt x="21" y="2108"/>
                    </a:lnTo>
                    <a:lnTo>
                      <a:pt x="21" y="2114"/>
                    </a:lnTo>
                    <a:lnTo>
                      <a:pt x="0" y="2114"/>
                    </a:lnTo>
                    <a:lnTo>
                      <a:pt x="0" y="2108"/>
                    </a:lnTo>
                    <a:close/>
                    <a:moveTo>
                      <a:pt x="0" y="2048"/>
                    </a:moveTo>
                    <a:lnTo>
                      <a:pt x="21" y="2048"/>
                    </a:lnTo>
                    <a:lnTo>
                      <a:pt x="21" y="2053"/>
                    </a:lnTo>
                    <a:lnTo>
                      <a:pt x="0" y="2053"/>
                    </a:lnTo>
                    <a:lnTo>
                      <a:pt x="0" y="2048"/>
                    </a:lnTo>
                    <a:close/>
                    <a:moveTo>
                      <a:pt x="0" y="1987"/>
                    </a:moveTo>
                    <a:lnTo>
                      <a:pt x="21" y="1987"/>
                    </a:lnTo>
                    <a:lnTo>
                      <a:pt x="21" y="1993"/>
                    </a:lnTo>
                    <a:lnTo>
                      <a:pt x="0" y="1993"/>
                    </a:lnTo>
                    <a:lnTo>
                      <a:pt x="0" y="1987"/>
                    </a:lnTo>
                    <a:close/>
                    <a:moveTo>
                      <a:pt x="0" y="1927"/>
                    </a:moveTo>
                    <a:lnTo>
                      <a:pt x="21" y="1927"/>
                    </a:lnTo>
                    <a:lnTo>
                      <a:pt x="21" y="1932"/>
                    </a:lnTo>
                    <a:lnTo>
                      <a:pt x="0" y="1932"/>
                    </a:lnTo>
                    <a:lnTo>
                      <a:pt x="0" y="1927"/>
                    </a:lnTo>
                    <a:close/>
                    <a:moveTo>
                      <a:pt x="0" y="1867"/>
                    </a:moveTo>
                    <a:lnTo>
                      <a:pt x="21" y="1867"/>
                    </a:lnTo>
                    <a:lnTo>
                      <a:pt x="21" y="1873"/>
                    </a:lnTo>
                    <a:lnTo>
                      <a:pt x="0" y="1873"/>
                    </a:lnTo>
                    <a:lnTo>
                      <a:pt x="0" y="1867"/>
                    </a:lnTo>
                    <a:close/>
                    <a:moveTo>
                      <a:pt x="0" y="1807"/>
                    </a:moveTo>
                    <a:lnTo>
                      <a:pt x="21" y="1807"/>
                    </a:lnTo>
                    <a:lnTo>
                      <a:pt x="21" y="1812"/>
                    </a:lnTo>
                    <a:lnTo>
                      <a:pt x="0" y="1812"/>
                    </a:lnTo>
                    <a:lnTo>
                      <a:pt x="0" y="1807"/>
                    </a:lnTo>
                    <a:close/>
                    <a:moveTo>
                      <a:pt x="0" y="1746"/>
                    </a:moveTo>
                    <a:lnTo>
                      <a:pt x="21" y="1746"/>
                    </a:lnTo>
                    <a:lnTo>
                      <a:pt x="21" y="1752"/>
                    </a:lnTo>
                    <a:lnTo>
                      <a:pt x="0" y="1752"/>
                    </a:lnTo>
                    <a:lnTo>
                      <a:pt x="0" y="1746"/>
                    </a:lnTo>
                    <a:close/>
                    <a:moveTo>
                      <a:pt x="0" y="1687"/>
                    </a:moveTo>
                    <a:lnTo>
                      <a:pt x="21" y="1687"/>
                    </a:lnTo>
                    <a:lnTo>
                      <a:pt x="21" y="1692"/>
                    </a:lnTo>
                    <a:lnTo>
                      <a:pt x="0" y="1692"/>
                    </a:lnTo>
                    <a:lnTo>
                      <a:pt x="0" y="1687"/>
                    </a:lnTo>
                    <a:close/>
                    <a:moveTo>
                      <a:pt x="0" y="1626"/>
                    </a:moveTo>
                    <a:lnTo>
                      <a:pt x="21" y="1626"/>
                    </a:lnTo>
                    <a:lnTo>
                      <a:pt x="21" y="1632"/>
                    </a:lnTo>
                    <a:lnTo>
                      <a:pt x="0" y="1632"/>
                    </a:lnTo>
                    <a:lnTo>
                      <a:pt x="0" y="1626"/>
                    </a:lnTo>
                    <a:close/>
                    <a:moveTo>
                      <a:pt x="0" y="1566"/>
                    </a:moveTo>
                    <a:lnTo>
                      <a:pt x="21" y="1566"/>
                    </a:lnTo>
                    <a:lnTo>
                      <a:pt x="21" y="1571"/>
                    </a:lnTo>
                    <a:lnTo>
                      <a:pt x="0" y="1571"/>
                    </a:lnTo>
                    <a:lnTo>
                      <a:pt x="0" y="1566"/>
                    </a:lnTo>
                    <a:close/>
                    <a:moveTo>
                      <a:pt x="0" y="1505"/>
                    </a:moveTo>
                    <a:lnTo>
                      <a:pt x="21" y="1505"/>
                    </a:lnTo>
                    <a:lnTo>
                      <a:pt x="21" y="1511"/>
                    </a:lnTo>
                    <a:lnTo>
                      <a:pt x="0" y="1511"/>
                    </a:lnTo>
                    <a:lnTo>
                      <a:pt x="0" y="1505"/>
                    </a:lnTo>
                    <a:close/>
                    <a:moveTo>
                      <a:pt x="0" y="1446"/>
                    </a:moveTo>
                    <a:lnTo>
                      <a:pt x="21" y="1446"/>
                    </a:lnTo>
                    <a:lnTo>
                      <a:pt x="21" y="1451"/>
                    </a:lnTo>
                    <a:lnTo>
                      <a:pt x="0" y="1451"/>
                    </a:lnTo>
                    <a:lnTo>
                      <a:pt x="0" y="1446"/>
                    </a:lnTo>
                    <a:close/>
                    <a:moveTo>
                      <a:pt x="0" y="1385"/>
                    </a:moveTo>
                    <a:lnTo>
                      <a:pt x="21" y="1385"/>
                    </a:lnTo>
                    <a:lnTo>
                      <a:pt x="21" y="1391"/>
                    </a:lnTo>
                    <a:lnTo>
                      <a:pt x="0" y="1391"/>
                    </a:lnTo>
                    <a:lnTo>
                      <a:pt x="0" y="1385"/>
                    </a:lnTo>
                    <a:close/>
                    <a:moveTo>
                      <a:pt x="0" y="1325"/>
                    </a:moveTo>
                    <a:lnTo>
                      <a:pt x="21" y="1325"/>
                    </a:lnTo>
                    <a:lnTo>
                      <a:pt x="21" y="1330"/>
                    </a:lnTo>
                    <a:lnTo>
                      <a:pt x="0" y="1330"/>
                    </a:lnTo>
                    <a:lnTo>
                      <a:pt x="0" y="1325"/>
                    </a:lnTo>
                    <a:close/>
                    <a:moveTo>
                      <a:pt x="0" y="1265"/>
                    </a:moveTo>
                    <a:lnTo>
                      <a:pt x="21" y="1265"/>
                    </a:lnTo>
                    <a:lnTo>
                      <a:pt x="21" y="1271"/>
                    </a:lnTo>
                    <a:lnTo>
                      <a:pt x="0" y="1271"/>
                    </a:lnTo>
                    <a:lnTo>
                      <a:pt x="0" y="1265"/>
                    </a:lnTo>
                    <a:close/>
                    <a:moveTo>
                      <a:pt x="0" y="1205"/>
                    </a:moveTo>
                    <a:lnTo>
                      <a:pt x="21" y="1205"/>
                    </a:lnTo>
                    <a:lnTo>
                      <a:pt x="21" y="1210"/>
                    </a:lnTo>
                    <a:lnTo>
                      <a:pt x="0" y="1210"/>
                    </a:lnTo>
                    <a:lnTo>
                      <a:pt x="0" y="1205"/>
                    </a:lnTo>
                    <a:close/>
                    <a:moveTo>
                      <a:pt x="0" y="1144"/>
                    </a:moveTo>
                    <a:lnTo>
                      <a:pt x="21" y="1144"/>
                    </a:lnTo>
                    <a:lnTo>
                      <a:pt x="21" y="1150"/>
                    </a:lnTo>
                    <a:lnTo>
                      <a:pt x="0" y="1150"/>
                    </a:lnTo>
                    <a:lnTo>
                      <a:pt x="0" y="1144"/>
                    </a:lnTo>
                    <a:close/>
                    <a:moveTo>
                      <a:pt x="0" y="1084"/>
                    </a:moveTo>
                    <a:lnTo>
                      <a:pt x="21" y="1084"/>
                    </a:lnTo>
                    <a:lnTo>
                      <a:pt x="21" y="1089"/>
                    </a:lnTo>
                    <a:lnTo>
                      <a:pt x="0" y="1089"/>
                    </a:lnTo>
                    <a:lnTo>
                      <a:pt x="0" y="1084"/>
                    </a:lnTo>
                    <a:close/>
                    <a:moveTo>
                      <a:pt x="0" y="1024"/>
                    </a:moveTo>
                    <a:lnTo>
                      <a:pt x="21" y="1024"/>
                    </a:lnTo>
                    <a:lnTo>
                      <a:pt x="21" y="1030"/>
                    </a:lnTo>
                    <a:lnTo>
                      <a:pt x="0" y="1030"/>
                    </a:lnTo>
                    <a:lnTo>
                      <a:pt x="0" y="1024"/>
                    </a:lnTo>
                    <a:close/>
                    <a:moveTo>
                      <a:pt x="0" y="964"/>
                    </a:moveTo>
                    <a:lnTo>
                      <a:pt x="21" y="964"/>
                    </a:lnTo>
                    <a:lnTo>
                      <a:pt x="21" y="969"/>
                    </a:lnTo>
                    <a:lnTo>
                      <a:pt x="0" y="969"/>
                    </a:lnTo>
                    <a:lnTo>
                      <a:pt x="0" y="964"/>
                    </a:lnTo>
                    <a:close/>
                    <a:moveTo>
                      <a:pt x="0" y="903"/>
                    </a:moveTo>
                    <a:lnTo>
                      <a:pt x="21" y="903"/>
                    </a:lnTo>
                    <a:lnTo>
                      <a:pt x="21" y="909"/>
                    </a:lnTo>
                    <a:lnTo>
                      <a:pt x="0" y="909"/>
                    </a:lnTo>
                    <a:lnTo>
                      <a:pt x="0" y="903"/>
                    </a:lnTo>
                    <a:close/>
                    <a:moveTo>
                      <a:pt x="0" y="843"/>
                    </a:moveTo>
                    <a:lnTo>
                      <a:pt x="21" y="843"/>
                    </a:lnTo>
                    <a:lnTo>
                      <a:pt x="21" y="849"/>
                    </a:lnTo>
                    <a:lnTo>
                      <a:pt x="0" y="849"/>
                    </a:lnTo>
                    <a:lnTo>
                      <a:pt x="0" y="843"/>
                    </a:lnTo>
                    <a:close/>
                    <a:moveTo>
                      <a:pt x="0" y="783"/>
                    </a:moveTo>
                    <a:lnTo>
                      <a:pt x="21" y="783"/>
                    </a:lnTo>
                    <a:lnTo>
                      <a:pt x="21" y="789"/>
                    </a:lnTo>
                    <a:lnTo>
                      <a:pt x="0" y="789"/>
                    </a:lnTo>
                    <a:lnTo>
                      <a:pt x="0" y="783"/>
                    </a:lnTo>
                    <a:close/>
                    <a:moveTo>
                      <a:pt x="0" y="723"/>
                    </a:moveTo>
                    <a:lnTo>
                      <a:pt x="21" y="723"/>
                    </a:lnTo>
                    <a:lnTo>
                      <a:pt x="21" y="729"/>
                    </a:lnTo>
                    <a:lnTo>
                      <a:pt x="0" y="729"/>
                    </a:lnTo>
                    <a:lnTo>
                      <a:pt x="0" y="723"/>
                    </a:lnTo>
                    <a:close/>
                    <a:moveTo>
                      <a:pt x="0" y="662"/>
                    </a:moveTo>
                    <a:lnTo>
                      <a:pt x="21" y="662"/>
                    </a:lnTo>
                    <a:lnTo>
                      <a:pt x="21" y="668"/>
                    </a:lnTo>
                    <a:lnTo>
                      <a:pt x="0" y="668"/>
                    </a:lnTo>
                    <a:lnTo>
                      <a:pt x="0" y="662"/>
                    </a:lnTo>
                    <a:close/>
                    <a:moveTo>
                      <a:pt x="0" y="603"/>
                    </a:moveTo>
                    <a:lnTo>
                      <a:pt x="21" y="603"/>
                    </a:lnTo>
                    <a:lnTo>
                      <a:pt x="21" y="609"/>
                    </a:lnTo>
                    <a:lnTo>
                      <a:pt x="0" y="609"/>
                    </a:lnTo>
                    <a:lnTo>
                      <a:pt x="0" y="603"/>
                    </a:lnTo>
                    <a:close/>
                    <a:moveTo>
                      <a:pt x="0" y="542"/>
                    </a:moveTo>
                    <a:lnTo>
                      <a:pt x="21" y="542"/>
                    </a:lnTo>
                    <a:lnTo>
                      <a:pt x="21" y="548"/>
                    </a:lnTo>
                    <a:lnTo>
                      <a:pt x="0" y="548"/>
                    </a:lnTo>
                    <a:lnTo>
                      <a:pt x="0" y="542"/>
                    </a:lnTo>
                    <a:close/>
                    <a:moveTo>
                      <a:pt x="0" y="482"/>
                    </a:moveTo>
                    <a:lnTo>
                      <a:pt x="21" y="482"/>
                    </a:lnTo>
                    <a:lnTo>
                      <a:pt x="21" y="488"/>
                    </a:lnTo>
                    <a:lnTo>
                      <a:pt x="0" y="488"/>
                    </a:lnTo>
                    <a:lnTo>
                      <a:pt x="0" y="482"/>
                    </a:lnTo>
                    <a:close/>
                    <a:moveTo>
                      <a:pt x="0" y="421"/>
                    </a:moveTo>
                    <a:lnTo>
                      <a:pt x="21" y="421"/>
                    </a:lnTo>
                    <a:lnTo>
                      <a:pt x="21" y="427"/>
                    </a:lnTo>
                    <a:lnTo>
                      <a:pt x="0" y="427"/>
                    </a:lnTo>
                    <a:lnTo>
                      <a:pt x="0" y="421"/>
                    </a:lnTo>
                    <a:close/>
                    <a:moveTo>
                      <a:pt x="0" y="362"/>
                    </a:moveTo>
                    <a:lnTo>
                      <a:pt x="21" y="362"/>
                    </a:lnTo>
                    <a:lnTo>
                      <a:pt x="21" y="368"/>
                    </a:lnTo>
                    <a:lnTo>
                      <a:pt x="0" y="368"/>
                    </a:lnTo>
                    <a:lnTo>
                      <a:pt x="0" y="362"/>
                    </a:lnTo>
                    <a:close/>
                    <a:moveTo>
                      <a:pt x="0" y="301"/>
                    </a:moveTo>
                    <a:lnTo>
                      <a:pt x="21" y="301"/>
                    </a:lnTo>
                    <a:lnTo>
                      <a:pt x="21" y="307"/>
                    </a:lnTo>
                    <a:lnTo>
                      <a:pt x="0" y="307"/>
                    </a:lnTo>
                    <a:lnTo>
                      <a:pt x="0" y="301"/>
                    </a:lnTo>
                    <a:close/>
                    <a:moveTo>
                      <a:pt x="0" y="241"/>
                    </a:moveTo>
                    <a:lnTo>
                      <a:pt x="21" y="241"/>
                    </a:lnTo>
                    <a:lnTo>
                      <a:pt x="21" y="247"/>
                    </a:lnTo>
                    <a:lnTo>
                      <a:pt x="0" y="247"/>
                    </a:lnTo>
                    <a:lnTo>
                      <a:pt x="0" y="241"/>
                    </a:lnTo>
                    <a:close/>
                    <a:moveTo>
                      <a:pt x="0" y="181"/>
                    </a:moveTo>
                    <a:lnTo>
                      <a:pt x="21" y="181"/>
                    </a:lnTo>
                    <a:lnTo>
                      <a:pt x="21" y="187"/>
                    </a:lnTo>
                    <a:lnTo>
                      <a:pt x="0" y="187"/>
                    </a:lnTo>
                    <a:lnTo>
                      <a:pt x="0" y="181"/>
                    </a:lnTo>
                    <a:close/>
                    <a:moveTo>
                      <a:pt x="0" y="121"/>
                    </a:moveTo>
                    <a:lnTo>
                      <a:pt x="21" y="121"/>
                    </a:lnTo>
                    <a:lnTo>
                      <a:pt x="21" y="127"/>
                    </a:lnTo>
                    <a:lnTo>
                      <a:pt x="0" y="127"/>
                    </a:lnTo>
                    <a:lnTo>
                      <a:pt x="0" y="121"/>
                    </a:lnTo>
                    <a:close/>
                    <a:moveTo>
                      <a:pt x="0" y="60"/>
                    </a:moveTo>
                    <a:lnTo>
                      <a:pt x="21" y="60"/>
                    </a:lnTo>
                    <a:lnTo>
                      <a:pt x="21" y="66"/>
                    </a:lnTo>
                    <a:lnTo>
                      <a:pt x="0" y="66"/>
                    </a:lnTo>
                    <a:lnTo>
                      <a:pt x="0" y="60"/>
                    </a:lnTo>
                    <a:close/>
                    <a:moveTo>
                      <a:pt x="0" y="0"/>
                    </a:moveTo>
                    <a:lnTo>
                      <a:pt x="21" y="0"/>
                    </a:lnTo>
                    <a:lnTo>
                      <a:pt x="21" y="6"/>
                    </a:lnTo>
                    <a:lnTo>
                      <a:pt x="0" y="6"/>
                    </a:lnTo>
                    <a:lnTo>
                      <a:pt x="0" y="0"/>
                    </a:lnTo>
                    <a:close/>
                    <a:moveTo>
                      <a:pt x="0" y="2409"/>
                    </a:moveTo>
                    <a:lnTo>
                      <a:pt x="28" y="2409"/>
                    </a:lnTo>
                    <a:lnTo>
                      <a:pt x="28" y="2414"/>
                    </a:lnTo>
                    <a:lnTo>
                      <a:pt x="0" y="2414"/>
                    </a:lnTo>
                    <a:lnTo>
                      <a:pt x="0" y="2409"/>
                    </a:lnTo>
                    <a:close/>
                    <a:moveTo>
                      <a:pt x="0" y="2108"/>
                    </a:moveTo>
                    <a:lnTo>
                      <a:pt x="28" y="2108"/>
                    </a:lnTo>
                    <a:lnTo>
                      <a:pt x="28" y="2114"/>
                    </a:lnTo>
                    <a:lnTo>
                      <a:pt x="0" y="2114"/>
                    </a:lnTo>
                    <a:lnTo>
                      <a:pt x="0" y="2108"/>
                    </a:lnTo>
                    <a:close/>
                    <a:moveTo>
                      <a:pt x="0" y="1807"/>
                    </a:moveTo>
                    <a:lnTo>
                      <a:pt x="28" y="1807"/>
                    </a:lnTo>
                    <a:lnTo>
                      <a:pt x="28" y="1812"/>
                    </a:lnTo>
                    <a:lnTo>
                      <a:pt x="0" y="1812"/>
                    </a:lnTo>
                    <a:lnTo>
                      <a:pt x="0" y="1807"/>
                    </a:lnTo>
                    <a:close/>
                    <a:moveTo>
                      <a:pt x="0" y="1505"/>
                    </a:moveTo>
                    <a:lnTo>
                      <a:pt x="28" y="1505"/>
                    </a:lnTo>
                    <a:lnTo>
                      <a:pt x="28" y="1511"/>
                    </a:lnTo>
                    <a:lnTo>
                      <a:pt x="0" y="1511"/>
                    </a:lnTo>
                    <a:lnTo>
                      <a:pt x="0" y="1505"/>
                    </a:lnTo>
                    <a:close/>
                    <a:moveTo>
                      <a:pt x="0" y="1205"/>
                    </a:moveTo>
                    <a:lnTo>
                      <a:pt x="28" y="1205"/>
                    </a:lnTo>
                    <a:lnTo>
                      <a:pt x="28" y="1210"/>
                    </a:lnTo>
                    <a:lnTo>
                      <a:pt x="0" y="1210"/>
                    </a:lnTo>
                    <a:lnTo>
                      <a:pt x="0" y="1205"/>
                    </a:lnTo>
                    <a:close/>
                    <a:moveTo>
                      <a:pt x="0" y="903"/>
                    </a:moveTo>
                    <a:lnTo>
                      <a:pt x="28" y="903"/>
                    </a:lnTo>
                    <a:lnTo>
                      <a:pt x="28" y="909"/>
                    </a:lnTo>
                    <a:lnTo>
                      <a:pt x="0" y="909"/>
                    </a:lnTo>
                    <a:lnTo>
                      <a:pt x="0" y="903"/>
                    </a:lnTo>
                    <a:close/>
                    <a:moveTo>
                      <a:pt x="0" y="603"/>
                    </a:moveTo>
                    <a:lnTo>
                      <a:pt x="28" y="603"/>
                    </a:lnTo>
                    <a:lnTo>
                      <a:pt x="28" y="609"/>
                    </a:lnTo>
                    <a:lnTo>
                      <a:pt x="0" y="609"/>
                    </a:lnTo>
                    <a:lnTo>
                      <a:pt x="0" y="603"/>
                    </a:lnTo>
                    <a:close/>
                    <a:moveTo>
                      <a:pt x="0" y="301"/>
                    </a:moveTo>
                    <a:lnTo>
                      <a:pt x="28" y="301"/>
                    </a:lnTo>
                    <a:lnTo>
                      <a:pt x="28" y="307"/>
                    </a:lnTo>
                    <a:lnTo>
                      <a:pt x="0" y="307"/>
                    </a:lnTo>
                    <a:lnTo>
                      <a:pt x="0" y="301"/>
                    </a:lnTo>
                    <a:close/>
                    <a:moveTo>
                      <a:pt x="0" y="0"/>
                    </a:moveTo>
                    <a:lnTo>
                      <a:pt x="28" y="0"/>
                    </a:lnTo>
                    <a:lnTo>
                      <a:pt x="28" y="6"/>
                    </a:lnTo>
                    <a:lnTo>
                      <a:pt x="0" y="6"/>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sz="1400">
                  <a:solidFill>
                    <a:schemeClr val="bg1"/>
                  </a:solidFill>
                </a:endParaRPr>
              </a:p>
            </p:txBody>
          </p:sp>
          <p:sp>
            <p:nvSpPr>
              <p:cNvPr id="58" name="Freeform 10"/>
              <p:cNvSpPr>
                <a:spLocks noEditPoints="1"/>
              </p:cNvSpPr>
              <p:nvPr/>
            </p:nvSpPr>
            <p:spPr bwMode="auto">
              <a:xfrm>
                <a:off x="2252663" y="5176839"/>
                <a:ext cx="4716463" cy="85726"/>
              </a:xfrm>
              <a:custGeom>
                <a:avLst/>
                <a:gdLst>
                  <a:gd name="T0" fmla="*/ 0 w 2971"/>
                  <a:gd name="T1" fmla="*/ 27 h 27"/>
                  <a:gd name="T2" fmla="*/ 105 w 2971"/>
                  <a:gd name="T3" fmla="*/ 6 h 27"/>
                  <a:gd name="T4" fmla="*/ 99 w 2971"/>
                  <a:gd name="T5" fmla="*/ 6 h 27"/>
                  <a:gd name="T6" fmla="*/ 203 w 2971"/>
                  <a:gd name="T7" fmla="*/ 27 h 27"/>
                  <a:gd name="T8" fmla="*/ 203 w 2971"/>
                  <a:gd name="T9" fmla="*/ 6 h 27"/>
                  <a:gd name="T10" fmla="*/ 297 w 2971"/>
                  <a:gd name="T11" fmla="*/ 27 h 27"/>
                  <a:gd name="T12" fmla="*/ 401 w 2971"/>
                  <a:gd name="T13" fmla="*/ 6 h 27"/>
                  <a:gd name="T14" fmla="*/ 395 w 2971"/>
                  <a:gd name="T15" fmla="*/ 6 h 27"/>
                  <a:gd name="T16" fmla="*/ 500 w 2971"/>
                  <a:gd name="T17" fmla="*/ 27 h 27"/>
                  <a:gd name="T18" fmla="*/ 500 w 2971"/>
                  <a:gd name="T19" fmla="*/ 6 h 27"/>
                  <a:gd name="T20" fmla="*/ 593 w 2971"/>
                  <a:gd name="T21" fmla="*/ 27 h 27"/>
                  <a:gd name="T22" fmla="*/ 698 w 2971"/>
                  <a:gd name="T23" fmla="*/ 6 h 27"/>
                  <a:gd name="T24" fmla="*/ 692 w 2971"/>
                  <a:gd name="T25" fmla="*/ 6 h 27"/>
                  <a:gd name="T26" fmla="*/ 797 w 2971"/>
                  <a:gd name="T27" fmla="*/ 27 h 27"/>
                  <a:gd name="T28" fmla="*/ 797 w 2971"/>
                  <a:gd name="T29" fmla="*/ 6 h 27"/>
                  <a:gd name="T30" fmla="*/ 890 w 2971"/>
                  <a:gd name="T31" fmla="*/ 27 h 27"/>
                  <a:gd name="T32" fmla="*/ 994 w 2971"/>
                  <a:gd name="T33" fmla="*/ 6 h 27"/>
                  <a:gd name="T34" fmla="*/ 989 w 2971"/>
                  <a:gd name="T35" fmla="*/ 6 h 27"/>
                  <a:gd name="T36" fmla="*/ 1093 w 2971"/>
                  <a:gd name="T37" fmla="*/ 27 h 27"/>
                  <a:gd name="T38" fmla="*/ 1093 w 2971"/>
                  <a:gd name="T39" fmla="*/ 6 h 27"/>
                  <a:gd name="T40" fmla="*/ 1186 w 2971"/>
                  <a:gd name="T41" fmla="*/ 27 h 27"/>
                  <a:gd name="T42" fmla="*/ 1291 w 2971"/>
                  <a:gd name="T43" fmla="*/ 6 h 27"/>
                  <a:gd name="T44" fmla="*/ 1285 w 2971"/>
                  <a:gd name="T45" fmla="*/ 6 h 27"/>
                  <a:gd name="T46" fmla="*/ 1390 w 2971"/>
                  <a:gd name="T47" fmla="*/ 27 h 27"/>
                  <a:gd name="T48" fmla="*/ 1390 w 2971"/>
                  <a:gd name="T49" fmla="*/ 6 h 27"/>
                  <a:gd name="T50" fmla="*/ 1483 w 2971"/>
                  <a:gd name="T51" fmla="*/ 27 h 27"/>
                  <a:gd name="T52" fmla="*/ 1588 w 2971"/>
                  <a:gd name="T53" fmla="*/ 6 h 27"/>
                  <a:gd name="T54" fmla="*/ 1582 w 2971"/>
                  <a:gd name="T55" fmla="*/ 6 h 27"/>
                  <a:gd name="T56" fmla="*/ 1687 w 2971"/>
                  <a:gd name="T57" fmla="*/ 27 h 27"/>
                  <a:gd name="T58" fmla="*/ 1687 w 2971"/>
                  <a:gd name="T59" fmla="*/ 6 h 27"/>
                  <a:gd name="T60" fmla="*/ 1780 w 2971"/>
                  <a:gd name="T61" fmla="*/ 27 h 27"/>
                  <a:gd name="T62" fmla="*/ 1884 w 2971"/>
                  <a:gd name="T63" fmla="*/ 6 h 27"/>
                  <a:gd name="T64" fmla="*/ 1879 w 2971"/>
                  <a:gd name="T65" fmla="*/ 6 h 27"/>
                  <a:gd name="T66" fmla="*/ 1983 w 2971"/>
                  <a:gd name="T67" fmla="*/ 27 h 27"/>
                  <a:gd name="T68" fmla="*/ 1983 w 2971"/>
                  <a:gd name="T69" fmla="*/ 6 h 27"/>
                  <a:gd name="T70" fmla="*/ 2076 w 2971"/>
                  <a:gd name="T71" fmla="*/ 27 h 27"/>
                  <a:gd name="T72" fmla="*/ 2180 w 2971"/>
                  <a:gd name="T73" fmla="*/ 6 h 27"/>
                  <a:gd name="T74" fmla="*/ 2174 w 2971"/>
                  <a:gd name="T75" fmla="*/ 6 h 27"/>
                  <a:gd name="T76" fmla="*/ 2279 w 2971"/>
                  <a:gd name="T77" fmla="*/ 27 h 27"/>
                  <a:gd name="T78" fmla="*/ 2279 w 2971"/>
                  <a:gd name="T79" fmla="*/ 6 h 27"/>
                  <a:gd name="T80" fmla="*/ 2372 w 2971"/>
                  <a:gd name="T81" fmla="*/ 27 h 27"/>
                  <a:gd name="T82" fmla="*/ 2477 w 2971"/>
                  <a:gd name="T83" fmla="*/ 6 h 27"/>
                  <a:gd name="T84" fmla="*/ 2471 w 2971"/>
                  <a:gd name="T85" fmla="*/ 6 h 27"/>
                  <a:gd name="T86" fmla="*/ 2575 w 2971"/>
                  <a:gd name="T87" fmla="*/ 27 h 27"/>
                  <a:gd name="T88" fmla="*/ 2575 w 2971"/>
                  <a:gd name="T89" fmla="*/ 6 h 27"/>
                  <a:gd name="T90" fmla="*/ 2669 w 2971"/>
                  <a:gd name="T91" fmla="*/ 27 h 27"/>
                  <a:gd name="T92" fmla="*/ 2773 w 2971"/>
                  <a:gd name="T93" fmla="*/ 6 h 27"/>
                  <a:gd name="T94" fmla="*/ 2767 w 2971"/>
                  <a:gd name="T95" fmla="*/ 6 h 27"/>
                  <a:gd name="T96" fmla="*/ 2872 w 2971"/>
                  <a:gd name="T97" fmla="*/ 27 h 27"/>
                  <a:gd name="T98" fmla="*/ 2872 w 2971"/>
                  <a:gd name="T99" fmla="*/ 6 h 27"/>
                  <a:gd name="T100" fmla="*/ 2965 w 2971"/>
                  <a:gd name="T101" fmla="*/ 27 h 27"/>
                  <a:gd name="T102" fmla="*/ 6 w 2971"/>
                  <a:gd name="T103" fmla="*/ 0 h 27"/>
                  <a:gd name="T104" fmla="*/ 0 w 2971"/>
                  <a:gd name="T105" fmla="*/ 0 h 27"/>
                  <a:gd name="T106" fmla="*/ 500 w 2971"/>
                  <a:gd name="T107" fmla="*/ 27 h 27"/>
                  <a:gd name="T108" fmla="*/ 500 w 2971"/>
                  <a:gd name="T109" fmla="*/ 0 h 27"/>
                  <a:gd name="T110" fmla="*/ 989 w 2971"/>
                  <a:gd name="T111" fmla="*/ 27 h 27"/>
                  <a:gd name="T112" fmla="*/ 1489 w 2971"/>
                  <a:gd name="T113" fmla="*/ 0 h 27"/>
                  <a:gd name="T114" fmla="*/ 1483 w 2971"/>
                  <a:gd name="T115" fmla="*/ 0 h 27"/>
                  <a:gd name="T116" fmla="*/ 1983 w 2971"/>
                  <a:gd name="T117" fmla="*/ 27 h 27"/>
                  <a:gd name="T118" fmla="*/ 1983 w 2971"/>
                  <a:gd name="T119" fmla="*/ 0 h 27"/>
                  <a:gd name="T120" fmla="*/ 2471 w 2971"/>
                  <a:gd name="T121" fmla="*/ 27 h 27"/>
                  <a:gd name="T122" fmla="*/ 2971 w 2971"/>
                  <a:gd name="T123" fmla="*/ 0 h 27"/>
                  <a:gd name="T124" fmla="*/ 2965 w 2971"/>
                  <a:gd name="T1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71" h="27">
                    <a:moveTo>
                      <a:pt x="6" y="6"/>
                    </a:moveTo>
                    <a:lnTo>
                      <a:pt x="6" y="27"/>
                    </a:lnTo>
                    <a:lnTo>
                      <a:pt x="0" y="27"/>
                    </a:lnTo>
                    <a:lnTo>
                      <a:pt x="0" y="6"/>
                    </a:lnTo>
                    <a:lnTo>
                      <a:pt x="6" y="6"/>
                    </a:lnTo>
                    <a:close/>
                    <a:moveTo>
                      <a:pt x="105" y="6"/>
                    </a:moveTo>
                    <a:lnTo>
                      <a:pt x="105" y="27"/>
                    </a:lnTo>
                    <a:lnTo>
                      <a:pt x="99" y="27"/>
                    </a:lnTo>
                    <a:lnTo>
                      <a:pt x="99" y="6"/>
                    </a:lnTo>
                    <a:lnTo>
                      <a:pt x="105" y="6"/>
                    </a:lnTo>
                    <a:close/>
                    <a:moveTo>
                      <a:pt x="203" y="6"/>
                    </a:moveTo>
                    <a:lnTo>
                      <a:pt x="203" y="27"/>
                    </a:lnTo>
                    <a:lnTo>
                      <a:pt x="198" y="27"/>
                    </a:lnTo>
                    <a:lnTo>
                      <a:pt x="198" y="6"/>
                    </a:lnTo>
                    <a:lnTo>
                      <a:pt x="203" y="6"/>
                    </a:lnTo>
                    <a:close/>
                    <a:moveTo>
                      <a:pt x="302" y="6"/>
                    </a:moveTo>
                    <a:lnTo>
                      <a:pt x="302" y="27"/>
                    </a:lnTo>
                    <a:lnTo>
                      <a:pt x="297" y="27"/>
                    </a:lnTo>
                    <a:lnTo>
                      <a:pt x="297" y="6"/>
                    </a:lnTo>
                    <a:lnTo>
                      <a:pt x="302" y="6"/>
                    </a:lnTo>
                    <a:close/>
                    <a:moveTo>
                      <a:pt x="401" y="6"/>
                    </a:moveTo>
                    <a:lnTo>
                      <a:pt x="401" y="27"/>
                    </a:lnTo>
                    <a:lnTo>
                      <a:pt x="395" y="27"/>
                    </a:lnTo>
                    <a:lnTo>
                      <a:pt x="395" y="6"/>
                    </a:lnTo>
                    <a:lnTo>
                      <a:pt x="401" y="6"/>
                    </a:lnTo>
                    <a:close/>
                    <a:moveTo>
                      <a:pt x="500" y="6"/>
                    </a:moveTo>
                    <a:lnTo>
                      <a:pt x="500" y="27"/>
                    </a:lnTo>
                    <a:lnTo>
                      <a:pt x="494" y="27"/>
                    </a:lnTo>
                    <a:lnTo>
                      <a:pt x="494" y="6"/>
                    </a:lnTo>
                    <a:lnTo>
                      <a:pt x="500" y="6"/>
                    </a:lnTo>
                    <a:close/>
                    <a:moveTo>
                      <a:pt x="599" y="6"/>
                    </a:moveTo>
                    <a:lnTo>
                      <a:pt x="599" y="27"/>
                    </a:lnTo>
                    <a:lnTo>
                      <a:pt x="593" y="27"/>
                    </a:lnTo>
                    <a:lnTo>
                      <a:pt x="593" y="6"/>
                    </a:lnTo>
                    <a:lnTo>
                      <a:pt x="599" y="6"/>
                    </a:lnTo>
                    <a:close/>
                    <a:moveTo>
                      <a:pt x="698" y="6"/>
                    </a:moveTo>
                    <a:lnTo>
                      <a:pt x="698" y="27"/>
                    </a:lnTo>
                    <a:lnTo>
                      <a:pt x="692" y="27"/>
                    </a:lnTo>
                    <a:lnTo>
                      <a:pt x="692" y="6"/>
                    </a:lnTo>
                    <a:lnTo>
                      <a:pt x="698" y="6"/>
                    </a:lnTo>
                    <a:close/>
                    <a:moveTo>
                      <a:pt x="797" y="6"/>
                    </a:moveTo>
                    <a:lnTo>
                      <a:pt x="797" y="27"/>
                    </a:lnTo>
                    <a:lnTo>
                      <a:pt x="791" y="27"/>
                    </a:lnTo>
                    <a:lnTo>
                      <a:pt x="791" y="6"/>
                    </a:lnTo>
                    <a:lnTo>
                      <a:pt x="797" y="6"/>
                    </a:lnTo>
                    <a:close/>
                    <a:moveTo>
                      <a:pt x="896" y="6"/>
                    </a:moveTo>
                    <a:lnTo>
                      <a:pt x="896" y="27"/>
                    </a:lnTo>
                    <a:lnTo>
                      <a:pt x="890" y="27"/>
                    </a:lnTo>
                    <a:lnTo>
                      <a:pt x="890" y="6"/>
                    </a:lnTo>
                    <a:lnTo>
                      <a:pt x="896" y="6"/>
                    </a:lnTo>
                    <a:close/>
                    <a:moveTo>
                      <a:pt x="994" y="6"/>
                    </a:moveTo>
                    <a:lnTo>
                      <a:pt x="994" y="27"/>
                    </a:lnTo>
                    <a:lnTo>
                      <a:pt x="989" y="27"/>
                    </a:lnTo>
                    <a:lnTo>
                      <a:pt x="989" y="6"/>
                    </a:lnTo>
                    <a:lnTo>
                      <a:pt x="994" y="6"/>
                    </a:lnTo>
                    <a:close/>
                    <a:moveTo>
                      <a:pt x="1093" y="6"/>
                    </a:moveTo>
                    <a:lnTo>
                      <a:pt x="1093" y="27"/>
                    </a:lnTo>
                    <a:lnTo>
                      <a:pt x="1088" y="27"/>
                    </a:lnTo>
                    <a:lnTo>
                      <a:pt x="1088" y="6"/>
                    </a:lnTo>
                    <a:lnTo>
                      <a:pt x="1093" y="6"/>
                    </a:lnTo>
                    <a:close/>
                    <a:moveTo>
                      <a:pt x="1192" y="6"/>
                    </a:moveTo>
                    <a:lnTo>
                      <a:pt x="1192" y="27"/>
                    </a:lnTo>
                    <a:lnTo>
                      <a:pt x="1186" y="27"/>
                    </a:lnTo>
                    <a:lnTo>
                      <a:pt x="1186" y="6"/>
                    </a:lnTo>
                    <a:lnTo>
                      <a:pt x="1192" y="6"/>
                    </a:lnTo>
                    <a:close/>
                    <a:moveTo>
                      <a:pt x="1291" y="6"/>
                    </a:moveTo>
                    <a:lnTo>
                      <a:pt x="1291" y="27"/>
                    </a:lnTo>
                    <a:lnTo>
                      <a:pt x="1285" y="27"/>
                    </a:lnTo>
                    <a:lnTo>
                      <a:pt x="1285" y="6"/>
                    </a:lnTo>
                    <a:lnTo>
                      <a:pt x="1291" y="6"/>
                    </a:lnTo>
                    <a:close/>
                    <a:moveTo>
                      <a:pt x="1390" y="6"/>
                    </a:moveTo>
                    <a:lnTo>
                      <a:pt x="1390" y="27"/>
                    </a:lnTo>
                    <a:lnTo>
                      <a:pt x="1384" y="27"/>
                    </a:lnTo>
                    <a:lnTo>
                      <a:pt x="1384" y="6"/>
                    </a:lnTo>
                    <a:lnTo>
                      <a:pt x="1390" y="6"/>
                    </a:lnTo>
                    <a:close/>
                    <a:moveTo>
                      <a:pt x="1489" y="6"/>
                    </a:moveTo>
                    <a:lnTo>
                      <a:pt x="1489" y="27"/>
                    </a:lnTo>
                    <a:lnTo>
                      <a:pt x="1483" y="27"/>
                    </a:lnTo>
                    <a:lnTo>
                      <a:pt x="1483" y="6"/>
                    </a:lnTo>
                    <a:lnTo>
                      <a:pt x="1489" y="6"/>
                    </a:lnTo>
                    <a:close/>
                    <a:moveTo>
                      <a:pt x="1588" y="6"/>
                    </a:moveTo>
                    <a:lnTo>
                      <a:pt x="1588" y="27"/>
                    </a:lnTo>
                    <a:lnTo>
                      <a:pt x="1582" y="27"/>
                    </a:lnTo>
                    <a:lnTo>
                      <a:pt x="1582" y="6"/>
                    </a:lnTo>
                    <a:lnTo>
                      <a:pt x="1588" y="6"/>
                    </a:lnTo>
                    <a:close/>
                    <a:moveTo>
                      <a:pt x="1687" y="6"/>
                    </a:moveTo>
                    <a:lnTo>
                      <a:pt x="1687" y="27"/>
                    </a:lnTo>
                    <a:lnTo>
                      <a:pt x="1681" y="27"/>
                    </a:lnTo>
                    <a:lnTo>
                      <a:pt x="1681" y="6"/>
                    </a:lnTo>
                    <a:lnTo>
                      <a:pt x="1687" y="6"/>
                    </a:lnTo>
                    <a:close/>
                    <a:moveTo>
                      <a:pt x="1785" y="6"/>
                    </a:moveTo>
                    <a:lnTo>
                      <a:pt x="1785" y="27"/>
                    </a:lnTo>
                    <a:lnTo>
                      <a:pt x="1780" y="27"/>
                    </a:lnTo>
                    <a:lnTo>
                      <a:pt x="1780" y="6"/>
                    </a:lnTo>
                    <a:lnTo>
                      <a:pt x="1785" y="6"/>
                    </a:lnTo>
                    <a:close/>
                    <a:moveTo>
                      <a:pt x="1884" y="6"/>
                    </a:moveTo>
                    <a:lnTo>
                      <a:pt x="1884" y="27"/>
                    </a:lnTo>
                    <a:lnTo>
                      <a:pt x="1879" y="27"/>
                    </a:lnTo>
                    <a:lnTo>
                      <a:pt x="1879" y="6"/>
                    </a:lnTo>
                    <a:lnTo>
                      <a:pt x="1884" y="6"/>
                    </a:lnTo>
                    <a:close/>
                    <a:moveTo>
                      <a:pt x="1983" y="6"/>
                    </a:moveTo>
                    <a:lnTo>
                      <a:pt x="1983" y="27"/>
                    </a:lnTo>
                    <a:lnTo>
                      <a:pt x="1977" y="27"/>
                    </a:lnTo>
                    <a:lnTo>
                      <a:pt x="1977" y="6"/>
                    </a:lnTo>
                    <a:lnTo>
                      <a:pt x="1983" y="6"/>
                    </a:lnTo>
                    <a:close/>
                    <a:moveTo>
                      <a:pt x="2082" y="6"/>
                    </a:moveTo>
                    <a:lnTo>
                      <a:pt x="2082" y="27"/>
                    </a:lnTo>
                    <a:lnTo>
                      <a:pt x="2076" y="27"/>
                    </a:lnTo>
                    <a:lnTo>
                      <a:pt x="2076" y="6"/>
                    </a:lnTo>
                    <a:lnTo>
                      <a:pt x="2082" y="6"/>
                    </a:lnTo>
                    <a:close/>
                    <a:moveTo>
                      <a:pt x="2180" y="6"/>
                    </a:moveTo>
                    <a:lnTo>
                      <a:pt x="2180" y="27"/>
                    </a:lnTo>
                    <a:lnTo>
                      <a:pt x="2174" y="27"/>
                    </a:lnTo>
                    <a:lnTo>
                      <a:pt x="2174" y="6"/>
                    </a:lnTo>
                    <a:lnTo>
                      <a:pt x="2180" y="6"/>
                    </a:lnTo>
                    <a:close/>
                    <a:moveTo>
                      <a:pt x="2279" y="6"/>
                    </a:moveTo>
                    <a:lnTo>
                      <a:pt x="2279" y="27"/>
                    </a:lnTo>
                    <a:lnTo>
                      <a:pt x="2273" y="27"/>
                    </a:lnTo>
                    <a:lnTo>
                      <a:pt x="2273" y="6"/>
                    </a:lnTo>
                    <a:lnTo>
                      <a:pt x="2279" y="6"/>
                    </a:lnTo>
                    <a:close/>
                    <a:moveTo>
                      <a:pt x="2378" y="6"/>
                    </a:moveTo>
                    <a:lnTo>
                      <a:pt x="2378" y="27"/>
                    </a:lnTo>
                    <a:lnTo>
                      <a:pt x="2372" y="27"/>
                    </a:lnTo>
                    <a:lnTo>
                      <a:pt x="2372" y="6"/>
                    </a:lnTo>
                    <a:lnTo>
                      <a:pt x="2378" y="6"/>
                    </a:lnTo>
                    <a:close/>
                    <a:moveTo>
                      <a:pt x="2477" y="6"/>
                    </a:moveTo>
                    <a:lnTo>
                      <a:pt x="2477" y="27"/>
                    </a:lnTo>
                    <a:lnTo>
                      <a:pt x="2471" y="27"/>
                    </a:lnTo>
                    <a:lnTo>
                      <a:pt x="2471" y="6"/>
                    </a:lnTo>
                    <a:lnTo>
                      <a:pt x="2477" y="6"/>
                    </a:lnTo>
                    <a:close/>
                    <a:moveTo>
                      <a:pt x="2575" y="6"/>
                    </a:moveTo>
                    <a:lnTo>
                      <a:pt x="2575" y="27"/>
                    </a:lnTo>
                    <a:lnTo>
                      <a:pt x="2570" y="27"/>
                    </a:lnTo>
                    <a:lnTo>
                      <a:pt x="2570" y="6"/>
                    </a:lnTo>
                    <a:lnTo>
                      <a:pt x="2575" y="6"/>
                    </a:lnTo>
                    <a:close/>
                    <a:moveTo>
                      <a:pt x="2674" y="6"/>
                    </a:moveTo>
                    <a:lnTo>
                      <a:pt x="2674" y="27"/>
                    </a:lnTo>
                    <a:lnTo>
                      <a:pt x="2669" y="27"/>
                    </a:lnTo>
                    <a:lnTo>
                      <a:pt x="2669" y="6"/>
                    </a:lnTo>
                    <a:lnTo>
                      <a:pt x="2674" y="6"/>
                    </a:lnTo>
                    <a:close/>
                    <a:moveTo>
                      <a:pt x="2773" y="6"/>
                    </a:moveTo>
                    <a:lnTo>
                      <a:pt x="2773" y="27"/>
                    </a:lnTo>
                    <a:lnTo>
                      <a:pt x="2767" y="27"/>
                    </a:lnTo>
                    <a:lnTo>
                      <a:pt x="2767" y="6"/>
                    </a:lnTo>
                    <a:lnTo>
                      <a:pt x="2773" y="6"/>
                    </a:lnTo>
                    <a:close/>
                    <a:moveTo>
                      <a:pt x="2872" y="6"/>
                    </a:moveTo>
                    <a:lnTo>
                      <a:pt x="2872" y="27"/>
                    </a:lnTo>
                    <a:lnTo>
                      <a:pt x="2866" y="27"/>
                    </a:lnTo>
                    <a:lnTo>
                      <a:pt x="2866" y="6"/>
                    </a:lnTo>
                    <a:lnTo>
                      <a:pt x="2872" y="6"/>
                    </a:lnTo>
                    <a:close/>
                    <a:moveTo>
                      <a:pt x="2971" y="6"/>
                    </a:moveTo>
                    <a:lnTo>
                      <a:pt x="2971" y="27"/>
                    </a:lnTo>
                    <a:lnTo>
                      <a:pt x="2965" y="27"/>
                    </a:lnTo>
                    <a:lnTo>
                      <a:pt x="2965" y="6"/>
                    </a:lnTo>
                    <a:lnTo>
                      <a:pt x="2971" y="6"/>
                    </a:lnTo>
                    <a:close/>
                    <a:moveTo>
                      <a:pt x="6" y="0"/>
                    </a:moveTo>
                    <a:lnTo>
                      <a:pt x="6" y="27"/>
                    </a:lnTo>
                    <a:lnTo>
                      <a:pt x="0" y="27"/>
                    </a:lnTo>
                    <a:lnTo>
                      <a:pt x="0" y="0"/>
                    </a:lnTo>
                    <a:lnTo>
                      <a:pt x="6" y="0"/>
                    </a:lnTo>
                    <a:close/>
                    <a:moveTo>
                      <a:pt x="500" y="0"/>
                    </a:moveTo>
                    <a:lnTo>
                      <a:pt x="500" y="27"/>
                    </a:lnTo>
                    <a:lnTo>
                      <a:pt x="494" y="27"/>
                    </a:lnTo>
                    <a:lnTo>
                      <a:pt x="494" y="0"/>
                    </a:lnTo>
                    <a:lnTo>
                      <a:pt x="500" y="0"/>
                    </a:lnTo>
                    <a:close/>
                    <a:moveTo>
                      <a:pt x="994" y="0"/>
                    </a:moveTo>
                    <a:lnTo>
                      <a:pt x="994" y="27"/>
                    </a:lnTo>
                    <a:lnTo>
                      <a:pt x="989" y="27"/>
                    </a:lnTo>
                    <a:lnTo>
                      <a:pt x="989" y="0"/>
                    </a:lnTo>
                    <a:lnTo>
                      <a:pt x="994" y="0"/>
                    </a:lnTo>
                    <a:close/>
                    <a:moveTo>
                      <a:pt x="1489" y="0"/>
                    </a:moveTo>
                    <a:lnTo>
                      <a:pt x="1489" y="27"/>
                    </a:lnTo>
                    <a:lnTo>
                      <a:pt x="1483" y="27"/>
                    </a:lnTo>
                    <a:lnTo>
                      <a:pt x="1483" y="0"/>
                    </a:lnTo>
                    <a:lnTo>
                      <a:pt x="1489" y="0"/>
                    </a:lnTo>
                    <a:close/>
                    <a:moveTo>
                      <a:pt x="1983" y="0"/>
                    </a:moveTo>
                    <a:lnTo>
                      <a:pt x="1983" y="27"/>
                    </a:lnTo>
                    <a:lnTo>
                      <a:pt x="1977" y="27"/>
                    </a:lnTo>
                    <a:lnTo>
                      <a:pt x="1977" y="0"/>
                    </a:lnTo>
                    <a:lnTo>
                      <a:pt x="1983" y="0"/>
                    </a:lnTo>
                    <a:close/>
                    <a:moveTo>
                      <a:pt x="2477" y="0"/>
                    </a:moveTo>
                    <a:lnTo>
                      <a:pt x="2477" y="27"/>
                    </a:lnTo>
                    <a:lnTo>
                      <a:pt x="2471" y="27"/>
                    </a:lnTo>
                    <a:lnTo>
                      <a:pt x="2471" y="0"/>
                    </a:lnTo>
                    <a:lnTo>
                      <a:pt x="2477" y="0"/>
                    </a:lnTo>
                    <a:close/>
                    <a:moveTo>
                      <a:pt x="2971" y="0"/>
                    </a:moveTo>
                    <a:lnTo>
                      <a:pt x="2971" y="27"/>
                    </a:lnTo>
                    <a:lnTo>
                      <a:pt x="2965" y="27"/>
                    </a:lnTo>
                    <a:lnTo>
                      <a:pt x="2965" y="0"/>
                    </a:lnTo>
                    <a:lnTo>
                      <a:pt x="2971"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a:p>
            </p:txBody>
          </p:sp>
          <p:sp>
            <p:nvSpPr>
              <p:cNvPr id="1135622" name="Rectangle 21"/>
              <p:cNvSpPr>
                <a:spLocks noChangeArrowheads="1"/>
              </p:cNvSpPr>
              <p:nvPr/>
            </p:nvSpPr>
            <p:spPr bwMode="auto">
              <a:xfrm>
                <a:off x="2100945" y="5170488"/>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0</a:t>
                </a:r>
                <a:endParaRPr kumimoji="0" lang="it-IT" altLang="it-IT" sz="1400" b="0" i="0" u="none" strike="noStrike" cap="none" normalizeH="0" baseline="0">
                  <a:ln>
                    <a:noFill/>
                  </a:ln>
                  <a:solidFill>
                    <a:schemeClr val="bg1"/>
                  </a:solidFill>
                  <a:effectLst/>
                </a:endParaRPr>
              </a:p>
            </p:txBody>
          </p:sp>
          <p:sp>
            <p:nvSpPr>
              <p:cNvPr id="1135623" name="Rectangle 22"/>
              <p:cNvSpPr>
                <a:spLocks noChangeArrowheads="1"/>
              </p:cNvSpPr>
              <p:nvPr/>
            </p:nvSpPr>
            <p:spPr bwMode="auto">
              <a:xfrm>
                <a:off x="2100945" y="4694238"/>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5</a:t>
                </a:r>
                <a:endParaRPr kumimoji="0" lang="it-IT" altLang="it-IT" sz="1400" b="0" i="0" u="none" strike="noStrike" cap="none" normalizeH="0" baseline="0">
                  <a:ln>
                    <a:noFill/>
                  </a:ln>
                  <a:solidFill>
                    <a:schemeClr val="bg1"/>
                  </a:solidFill>
                  <a:effectLst/>
                </a:endParaRPr>
              </a:p>
            </p:txBody>
          </p:sp>
          <p:sp>
            <p:nvSpPr>
              <p:cNvPr id="1135624" name="Rectangle 23"/>
              <p:cNvSpPr>
                <a:spLocks noChangeArrowheads="1"/>
              </p:cNvSpPr>
              <p:nvPr/>
            </p:nvSpPr>
            <p:spPr bwMode="auto">
              <a:xfrm>
                <a:off x="2029507" y="4216401"/>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10</a:t>
                </a:r>
                <a:endParaRPr kumimoji="0" lang="it-IT" altLang="it-IT" sz="1400" b="0" i="0" u="none" strike="noStrike" cap="none" normalizeH="0" baseline="0">
                  <a:ln>
                    <a:noFill/>
                  </a:ln>
                  <a:solidFill>
                    <a:schemeClr val="bg1"/>
                  </a:solidFill>
                  <a:effectLst/>
                </a:endParaRPr>
              </a:p>
            </p:txBody>
          </p:sp>
          <p:sp>
            <p:nvSpPr>
              <p:cNvPr id="1135625" name="Rectangle 24"/>
              <p:cNvSpPr>
                <a:spLocks noChangeArrowheads="1"/>
              </p:cNvSpPr>
              <p:nvPr/>
            </p:nvSpPr>
            <p:spPr bwMode="auto">
              <a:xfrm>
                <a:off x="2029507" y="373856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15</a:t>
                </a:r>
                <a:endParaRPr kumimoji="0" lang="it-IT" altLang="it-IT" sz="1400" b="0" i="0" u="none" strike="noStrike" cap="none" normalizeH="0" baseline="0">
                  <a:ln>
                    <a:noFill/>
                  </a:ln>
                  <a:solidFill>
                    <a:schemeClr val="bg1"/>
                  </a:solidFill>
                  <a:effectLst/>
                </a:endParaRPr>
              </a:p>
            </p:txBody>
          </p:sp>
          <p:sp>
            <p:nvSpPr>
              <p:cNvPr id="1135626" name="Rectangle 25"/>
              <p:cNvSpPr>
                <a:spLocks noChangeArrowheads="1"/>
              </p:cNvSpPr>
              <p:nvPr/>
            </p:nvSpPr>
            <p:spPr bwMode="auto">
              <a:xfrm>
                <a:off x="2029507" y="3260726"/>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20</a:t>
                </a:r>
                <a:endParaRPr kumimoji="0" lang="it-IT" altLang="it-IT" sz="1400" b="0" i="0" u="none" strike="noStrike" cap="none" normalizeH="0" baseline="0">
                  <a:ln>
                    <a:noFill/>
                  </a:ln>
                  <a:solidFill>
                    <a:schemeClr val="bg1"/>
                  </a:solidFill>
                  <a:effectLst/>
                </a:endParaRPr>
              </a:p>
            </p:txBody>
          </p:sp>
          <p:sp>
            <p:nvSpPr>
              <p:cNvPr id="1135627" name="Rectangle 26"/>
              <p:cNvSpPr>
                <a:spLocks noChangeArrowheads="1"/>
              </p:cNvSpPr>
              <p:nvPr/>
            </p:nvSpPr>
            <p:spPr bwMode="auto">
              <a:xfrm>
                <a:off x="2029507" y="2782888"/>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25</a:t>
                </a:r>
                <a:endParaRPr kumimoji="0" lang="it-IT" altLang="it-IT" sz="1400" b="0" i="0" u="none" strike="noStrike" cap="none" normalizeH="0" baseline="0">
                  <a:ln>
                    <a:noFill/>
                  </a:ln>
                  <a:solidFill>
                    <a:schemeClr val="bg1"/>
                  </a:solidFill>
                  <a:effectLst/>
                </a:endParaRPr>
              </a:p>
            </p:txBody>
          </p:sp>
          <p:sp>
            <p:nvSpPr>
              <p:cNvPr id="1135628" name="Rectangle 27"/>
              <p:cNvSpPr>
                <a:spLocks noChangeArrowheads="1"/>
              </p:cNvSpPr>
              <p:nvPr/>
            </p:nvSpPr>
            <p:spPr bwMode="auto">
              <a:xfrm>
                <a:off x="2029507" y="2305051"/>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30</a:t>
                </a:r>
                <a:endParaRPr kumimoji="0" lang="it-IT" altLang="it-IT" sz="1400" b="0" i="0" u="none" strike="noStrike" cap="none" normalizeH="0" baseline="0">
                  <a:ln>
                    <a:noFill/>
                  </a:ln>
                  <a:solidFill>
                    <a:schemeClr val="bg1"/>
                  </a:solidFill>
                  <a:effectLst/>
                </a:endParaRPr>
              </a:p>
            </p:txBody>
          </p:sp>
          <p:sp>
            <p:nvSpPr>
              <p:cNvPr id="1135629" name="Rectangle 28"/>
              <p:cNvSpPr>
                <a:spLocks noChangeArrowheads="1"/>
              </p:cNvSpPr>
              <p:nvPr/>
            </p:nvSpPr>
            <p:spPr bwMode="auto">
              <a:xfrm>
                <a:off x="2029507" y="182721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35</a:t>
                </a:r>
                <a:endParaRPr kumimoji="0" lang="it-IT" altLang="it-IT" sz="1400" b="0" i="0" u="none" strike="noStrike" cap="none" normalizeH="0" baseline="0">
                  <a:ln>
                    <a:noFill/>
                  </a:ln>
                  <a:solidFill>
                    <a:schemeClr val="bg1"/>
                  </a:solidFill>
                  <a:effectLst/>
                </a:endParaRPr>
              </a:p>
            </p:txBody>
          </p:sp>
          <p:sp>
            <p:nvSpPr>
              <p:cNvPr id="1135630" name="Rectangle 29"/>
              <p:cNvSpPr>
                <a:spLocks noChangeArrowheads="1"/>
              </p:cNvSpPr>
              <p:nvPr/>
            </p:nvSpPr>
            <p:spPr bwMode="auto">
              <a:xfrm>
                <a:off x="2029507" y="1349376"/>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40</a:t>
                </a:r>
                <a:endParaRPr kumimoji="0" lang="it-IT" altLang="it-IT" sz="1400" b="0" i="0" u="none" strike="noStrike" cap="none" normalizeH="0" baseline="0">
                  <a:ln>
                    <a:noFill/>
                  </a:ln>
                  <a:solidFill>
                    <a:schemeClr val="bg1"/>
                  </a:solidFill>
                  <a:effectLst/>
                </a:endParaRPr>
              </a:p>
            </p:txBody>
          </p:sp>
          <p:sp>
            <p:nvSpPr>
              <p:cNvPr id="1135631" name="Rectangle 30"/>
              <p:cNvSpPr>
                <a:spLocks noChangeArrowheads="1"/>
              </p:cNvSpPr>
              <p:nvPr/>
            </p:nvSpPr>
            <p:spPr bwMode="auto">
              <a:xfrm>
                <a:off x="2222501" y="5267643"/>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0</a:t>
                </a:r>
                <a:endParaRPr kumimoji="0" lang="it-IT" altLang="it-IT" sz="1400" b="0" i="0" u="none" strike="noStrike" cap="none" normalizeH="0" baseline="0">
                  <a:ln>
                    <a:noFill/>
                  </a:ln>
                  <a:solidFill>
                    <a:schemeClr val="bg1"/>
                  </a:solidFill>
                  <a:effectLst/>
                </a:endParaRPr>
              </a:p>
            </p:txBody>
          </p:sp>
          <p:sp>
            <p:nvSpPr>
              <p:cNvPr id="1135632" name="Rectangle 31"/>
              <p:cNvSpPr>
                <a:spLocks noChangeArrowheads="1"/>
              </p:cNvSpPr>
              <p:nvPr/>
            </p:nvSpPr>
            <p:spPr bwMode="auto">
              <a:xfrm>
                <a:off x="2971801"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10</a:t>
                </a:r>
                <a:endParaRPr kumimoji="0" lang="it-IT" altLang="it-IT" sz="1400" b="0" i="0" u="none" strike="noStrike" cap="none" normalizeH="0" baseline="0" dirty="0">
                  <a:ln>
                    <a:noFill/>
                  </a:ln>
                  <a:solidFill>
                    <a:schemeClr val="bg1"/>
                  </a:solidFill>
                  <a:effectLst/>
                </a:endParaRPr>
              </a:p>
            </p:txBody>
          </p:sp>
          <p:sp>
            <p:nvSpPr>
              <p:cNvPr id="1135633" name="Rectangle 32"/>
              <p:cNvSpPr>
                <a:spLocks noChangeArrowheads="1"/>
              </p:cNvSpPr>
              <p:nvPr/>
            </p:nvSpPr>
            <p:spPr bwMode="auto">
              <a:xfrm>
                <a:off x="3756026"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20</a:t>
                </a:r>
                <a:endParaRPr kumimoji="0" lang="it-IT" altLang="it-IT" sz="1400" b="0" i="0" u="none" strike="noStrike" cap="none" normalizeH="0" baseline="0">
                  <a:ln>
                    <a:noFill/>
                  </a:ln>
                  <a:solidFill>
                    <a:schemeClr val="bg1"/>
                  </a:solidFill>
                  <a:effectLst/>
                </a:endParaRPr>
              </a:p>
            </p:txBody>
          </p:sp>
          <p:sp>
            <p:nvSpPr>
              <p:cNvPr id="1135634" name="Rectangle 33"/>
              <p:cNvSpPr>
                <a:spLocks noChangeArrowheads="1"/>
              </p:cNvSpPr>
              <p:nvPr/>
            </p:nvSpPr>
            <p:spPr bwMode="auto">
              <a:xfrm>
                <a:off x="4540251"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30</a:t>
                </a:r>
                <a:endParaRPr kumimoji="0" lang="it-IT" altLang="it-IT" sz="1400" b="0" i="0" u="none" strike="noStrike" cap="none" normalizeH="0" baseline="0" dirty="0">
                  <a:ln>
                    <a:noFill/>
                  </a:ln>
                  <a:solidFill>
                    <a:schemeClr val="bg1"/>
                  </a:solidFill>
                  <a:effectLst/>
                </a:endParaRPr>
              </a:p>
            </p:txBody>
          </p:sp>
          <p:sp>
            <p:nvSpPr>
              <p:cNvPr id="1135635" name="Rectangle 34"/>
              <p:cNvSpPr>
                <a:spLocks noChangeArrowheads="1"/>
              </p:cNvSpPr>
              <p:nvPr/>
            </p:nvSpPr>
            <p:spPr bwMode="auto">
              <a:xfrm>
                <a:off x="5326063"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40</a:t>
                </a:r>
                <a:endParaRPr kumimoji="0" lang="it-IT" altLang="it-IT" sz="1400" b="0" i="0" u="none" strike="noStrike" cap="none" normalizeH="0" baseline="0">
                  <a:ln>
                    <a:noFill/>
                  </a:ln>
                  <a:solidFill>
                    <a:schemeClr val="bg1"/>
                  </a:solidFill>
                  <a:effectLst/>
                </a:endParaRPr>
              </a:p>
            </p:txBody>
          </p:sp>
          <p:sp>
            <p:nvSpPr>
              <p:cNvPr id="1135636" name="Rectangle 35"/>
              <p:cNvSpPr>
                <a:spLocks noChangeArrowheads="1"/>
              </p:cNvSpPr>
              <p:nvPr/>
            </p:nvSpPr>
            <p:spPr bwMode="auto">
              <a:xfrm>
                <a:off x="6110288"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50</a:t>
                </a:r>
                <a:endParaRPr kumimoji="0" lang="it-IT" altLang="it-IT" sz="1400" b="0" i="0" u="none" strike="noStrike" cap="none" normalizeH="0" baseline="0">
                  <a:ln>
                    <a:noFill/>
                  </a:ln>
                  <a:solidFill>
                    <a:schemeClr val="bg1"/>
                  </a:solidFill>
                  <a:effectLst/>
                </a:endParaRPr>
              </a:p>
            </p:txBody>
          </p:sp>
          <p:sp>
            <p:nvSpPr>
              <p:cNvPr id="1135637" name="Rectangle 36"/>
              <p:cNvSpPr>
                <a:spLocks noChangeArrowheads="1"/>
              </p:cNvSpPr>
              <p:nvPr/>
            </p:nvSpPr>
            <p:spPr bwMode="auto">
              <a:xfrm>
                <a:off x="6894513" y="526764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60</a:t>
                </a:r>
                <a:endParaRPr kumimoji="0" lang="it-IT" altLang="it-IT" sz="1400" b="0" i="0" u="none" strike="noStrike" cap="none" normalizeH="0" baseline="0" dirty="0">
                  <a:ln>
                    <a:noFill/>
                  </a:ln>
                  <a:solidFill>
                    <a:schemeClr val="bg1"/>
                  </a:solidFill>
                  <a:effectLst/>
                </a:endParaRPr>
              </a:p>
            </p:txBody>
          </p:sp>
          <p:cxnSp>
            <p:nvCxnSpPr>
              <p:cNvPr id="1135640" name="Connettore 1 1135639"/>
              <p:cNvCxnSpPr/>
              <p:nvPr/>
            </p:nvCxnSpPr>
            <p:spPr bwMode="auto">
              <a:xfrm flipH="1">
                <a:off x="2278380" y="1439863"/>
                <a:ext cx="4616133" cy="3360737"/>
              </a:xfrm>
              <a:prstGeom prst="line">
                <a:avLst/>
              </a:prstGeom>
              <a:noFill/>
              <a:ln w="9525" cap="flat" cmpd="sng" algn="ctr">
                <a:solidFill>
                  <a:schemeClr val="tx1"/>
                </a:solidFill>
                <a:prstDash val="solid"/>
                <a:round/>
                <a:headEnd type="none" w="med" len="med"/>
                <a:tailEnd type="none" w="med" len="med"/>
              </a:ln>
              <a:effectLst/>
            </p:spPr>
          </p:cxnSp>
          <p:sp>
            <p:nvSpPr>
              <p:cNvPr id="90" name="Rectangle 33"/>
              <p:cNvSpPr>
                <a:spLocks noChangeArrowheads="1"/>
              </p:cNvSpPr>
              <p:nvPr/>
            </p:nvSpPr>
            <p:spPr bwMode="auto">
              <a:xfrm>
                <a:off x="3895727" y="5462475"/>
                <a:ext cx="1430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30000" dirty="0">
                    <a:ln>
                      <a:noFill/>
                    </a:ln>
                    <a:solidFill>
                      <a:schemeClr val="bg1"/>
                    </a:solidFill>
                    <a:effectLst/>
                    <a:latin typeface="Calibri" panose="020F0502020204030204" pitchFamily="34" charset="0"/>
                  </a:rPr>
                  <a:t>206</a:t>
                </a:r>
                <a:r>
                  <a:rPr kumimoji="0" lang="it-IT" altLang="it-IT" sz="2000" b="0" i="0" u="none" strike="noStrike" cap="none" normalizeH="0" baseline="0" dirty="0">
                    <a:ln>
                      <a:noFill/>
                    </a:ln>
                    <a:solidFill>
                      <a:schemeClr val="bg1"/>
                    </a:solidFill>
                    <a:effectLst/>
                    <a:latin typeface="Calibri" panose="020F0502020204030204" pitchFamily="34" charset="0"/>
                  </a:rPr>
                  <a:t>Pb/</a:t>
                </a:r>
                <a:r>
                  <a:rPr kumimoji="0" lang="it-IT" altLang="it-IT" sz="2000" b="0" i="0" u="none" strike="noStrike" cap="none" normalizeH="0" baseline="30000" dirty="0">
                    <a:ln>
                      <a:noFill/>
                    </a:ln>
                    <a:solidFill>
                      <a:schemeClr val="bg1"/>
                    </a:solidFill>
                    <a:effectLst/>
                    <a:latin typeface="Calibri" panose="020F0502020204030204" pitchFamily="34" charset="0"/>
                  </a:rPr>
                  <a:t>204</a:t>
                </a:r>
                <a:r>
                  <a:rPr kumimoji="0" lang="it-IT" altLang="it-IT" sz="2000" b="0" i="0" u="none" strike="noStrike" cap="none" normalizeH="0" baseline="0" dirty="0">
                    <a:ln>
                      <a:noFill/>
                    </a:ln>
                    <a:solidFill>
                      <a:schemeClr val="bg1"/>
                    </a:solidFill>
                    <a:effectLst/>
                    <a:latin typeface="Calibri" panose="020F0502020204030204" pitchFamily="34" charset="0"/>
                  </a:rPr>
                  <a:t>Pb</a:t>
                </a:r>
                <a:endParaRPr kumimoji="0" lang="it-IT" altLang="it-IT" sz="2000" b="0" i="0" u="none" strike="noStrike" cap="none" normalizeH="0" baseline="0" dirty="0">
                  <a:ln>
                    <a:noFill/>
                  </a:ln>
                  <a:solidFill>
                    <a:schemeClr val="bg1"/>
                  </a:solidFill>
                  <a:effectLst/>
                </a:endParaRPr>
              </a:p>
            </p:txBody>
          </p:sp>
          <p:sp>
            <p:nvSpPr>
              <p:cNvPr id="91" name="Rectangle 33"/>
              <p:cNvSpPr>
                <a:spLocks noChangeArrowheads="1"/>
              </p:cNvSpPr>
              <p:nvPr/>
            </p:nvSpPr>
            <p:spPr bwMode="auto">
              <a:xfrm rot="16200000">
                <a:off x="1155179" y="3211553"/>
                <a:ext cx="1462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30000" dirty="0">
                    <a:ln>
                      <a:noFill/>
                    </a:ln>
                    <a:solidFill>
                      <a:schemeClr val="bg1"/>
                    </a:solidFill>
                    <a:effectLst/>
                    <a:latin typeface="Calibri" panose="020F0502020204030204" pitchFamily="34" charset="0"/>
                  </a:rPr>
                  <a:t>207</a:t>
                </a:r>
                <a:r>
                  <a:rPr kumimoji="0" lang="it-IT" altLang="it-IT" sz="2000" b="0" i="0" u="none" strike="noStrike" cap="none" normalizeH="0" baseline="0" dirty="0">
                    <a:ln>
                      <a:noFill/>
                    </a:ln>
                    <a:solidFill>
                      <a:schemeClr val="bg1"/>
                    </a:solidFill>
                    <a:effectLst/>
                    <a:latin typeface="Calibri" panose="020F0502020204030204" pitchFamily="34" charset="0"/>
                  </a:rPr>
                  <a:t>Pb/</a:t>
                </a:r>
                <a:r>
                  <a:rPr kumimoji="0" lang="it-IT" altLang="it-IT" sz="2000" b="0" i="0" u="none" strike="noStrike" cap="none" normalizeH="0" baseline="30000" dirty="0">
                    <a:ln>
                      <a:noFill/>
                    </a:ln>
                    <a:solidFill>
                      <a:schemeClr val="bg1"/>
                    </a:solidFill>
                    <a:effectLst/>
                    <a:latin typeface="Calibri" panose="020F0502020204030204" pitchFamily="34" charset="0"/>
                  </a:rPr>
                  <a:t>204</a:t>
                </a:r>
                <a:r>
                  <a:rPr kumimoji="0" lang="it-IT" altLang="it-IT" sz="2000" b="0" i="0" u="none" strike="noStrike" cap="none" normalizeH="0" baseline="0" dirty="0">
                    <a:ln>
                      <a:noFill/>
                    </a:ln>
                    <a:solidFill>
                      <a:schemeClr val="bg1"/>
                    </a:solidFill>
                    <a:effectLst/>
                    <a:latin typeface="Calibri" panose="020F0502020204030204" pitchFamily="34" charset="0"/>
                  </a:rPr>
                  <a:t>Pb</a:t>
                </a:r>
                <a:endParaRPr kumimoji="0" lang="it-IT" altLang="it-IT" sz="2000" b="0" i="0" u="none" strike="noStrike" cap="none" normalizeH="0" baseline="0" dirty="0">
                  <a:ln>
                    <a:noFill/>
                  </a:ln>
                  <a:solidFill>
                    <a:schemeClr val="bg1"/>
                  </a:solidFill>
                  <a:effectLst/>
                </a:endParaRPr>
              </a:p>
            </p:txBody>
          </p:sp>
        </p:grpSp>
        <p:grpSp>
          <p:nvGrpSpPr>
            <p:cNvPr id="1135643" name="Gruppo 1135642"/>
            <p:cNvGrpSpPr/>
            <p:nvPr/>
          </p:nvGrpSpPr>
          <p:grpSpPr>
            <a:xfrm>
              <a:off x="2943019" y="1978129"/>
              <a:ext cx="4154756" cy="2766437"/>
              <a:chOff x="4309181" y="3191669"/>
              <a:chExt cx="4215187" cy="2341896"/>
            </a:xfrm>
          </p:grpSpPr>
          <p:sp>
            <p:nvSpPr>
              <p:cNvPr id="94" name="CasellaDiTesto 93"/>
              <p:cNvSpPr txBox="1"/>
              <p:nvPr/>
            </p:nvSpPr>
            <p:spPr>
              <a:xfrm>
                <a:off x="4650617" y="5142747"/>
                <a:ext cx="683221" cy="390818"/>
              </a:xfrm>
              <a:prstGeom prst="rect">
                <a:avLst/>
              </a:prstGeom>
              <a:noFill/>
            </p:spPr>
            <p:txBody>
              <a:bodyPr wrap="square" rtlCol="0">
                <a:spAutoFit/>
              </a:bodyPr>
              <a:lstStyle/>
              <a:p>
                <a:r>
                  <a:rPr lang="it-IT" sz="1200" dirty="0">
                    <a:solidFill>
                      <a:srgbClr val="FF0000"/>
                    </a:solidFill>
                    <a:effectLst/>
                    <a:latin typeface="Calibri" panose="020F0502020204030204" pitchFamily="34" charset="0"/>
                    <a:cs typeface="Calibri" panose="020F0502020204030204" pitchFamily="34" charset="0"/>
                  </a:rPr>
                  <a:t>Canyon Diablo</a:t>
                </a:r>
              </a:p>
            </p:txBody>
          </p:sp>
          <p:sp>
            <p:nvSpPr>
              <p:cNvPr id="96" name="CasellaDiTesto 95"/>
              <p:cNvSpPr txBox="1"/>
              <p:nvPr/>
            </p:nvSpPr>
            <p:spPr>
              <a:xfrm>
                <a:off x="7762328" y="3263239"/>
                <a:ext cx="762040" cy="390818"/>
              </a:xfrm>
              <a:prstGeom prst="rect">
                <a:avLst/>
              </a:prstGeom>
              <a:noFill/>
            </p:spPr>
            <p:txBody>
              <a:bodyPr wrap="square" rtlCol="0">
                <a:spAutoFit/>
              </a:bodyPr>
              <a:lstStyle/>
              <a:p>
                <a:r>
                  <a:rPr lang="it-IT" sz="1200" dirty="0" err="1">
                    <a:solidFill>
                      <a:schemeClr val="tx1"/>
                    </a:solidFill>
                    <a:effectLst/>
                    <a:latin typeface="Calibri" panose="020F0502020204030204" pitchFamily="34" charset="0"/>
                    <a:cs typeface="Calibri" panose="020F0502020204030204" pitchFamily="34" charset="0"/>
                  </a:rPr>
                  <a:t>Nuevo</a:t>
                </a:r>
                <a:r>
                  <a:rPr lang="it-IT" sz="1200" dirty="0">
                    <a:solidFill>
                      <a:schemeClr val="tx1"/>
                    </a:solidFill>
                    <a:effectLst/>
                    <a:latin typeface="Calibri" panose="020F0502020204030204" pitchFamily="34" charset="0"/>
                    <a:cs typeface="Calibri" panose="020F0502020204030204" pitchFamily="34" charset="0"/>
                  </a:rPr>
                  <a:t> Laredo</a:t>
                </a:r>
              </a:p>
            </p:txBody>
          </p:sp>
          <p:sp>
            <p:nvSpPr>
              <p:cNvPr id="97" name="Ovale 96"/>
              <p:cNvSpPr/>
              <p:nvPr/>
            </p:nvSpPr>
            <p:spPr bwMode="auto">
              <a:xfrm>
                <a:off x="7944645" y="3191669"/>
                <a:ext cx="91309" cy="76189"/>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8" name="Ovale 97"/>
              <p:cNvSpPr/>
              <p:nvPr/>
            </p:nvSpPr>
            <p:spPr bwMode="auto">
              <a:xfrm>
                <a:off x="4309181" y="5421313"/>
                <a:ext cx="91309" cy="7618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135644" name="Rettangolo 1135643"/>
            <p:cNvSpPr/>
            <p:nvPr/>
          </p:nvSpPr>
          <p:spPr bwMode="auto">
            <a:xfrm>
              <a:off x="2927350" y="4041775"/>
              <a:ext cx="965200" cy="648039"/>
            </a:xfrm>
            <a:prstGeom prst="rect">
              <a:avLst/>
            </a:prstGeom>
            <a:no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01" name="CasellaDiTesto 100"/>
            <p:cNvSpPr txBox="1"/>
            <p:nvPr/>
          </p:nvSpPr>
          <p:spPr>
            <a:xfrm>
              <a:off x="3895305" y="4192664"/>
              <a:ext cx="1133896" cy="369332"/>
            </a:xfrm>
            <a:prstGeom prst="rect">
              <a:avLst/>
            </a:prstGeom>
            <a:noFill/>
          </p:spPr>
          <p:txBody>
            <a:bodyPr wrap="square" rtlCol="0">
              <a:spAutoFit/>
            </a:bodyPr>
            <a:lstStyle/>
            <a:p>
              <a:r>
                <a:rPr lang="it-IT" dirty="0" err="1">
                  <a:solidFill>
                    <a:schemeClr val="tx1"/>
                  </a:solidFill>
                  <a:effectLst/>
                  <a:latin typeface="Calibri" panose="020F0502020204030204" pitchFamily="34" charset="0"/>
                  <a:cs typeface="Calibri" panose="020F0502020204030204" pitchFamily="34" charset="0"/>
                </a:rPr>
                <a:t>Next</a:t>
              </a:r>
              <a:r>
                <a:rPr lang="it-IT" dirty="0">
                  <a:solidFill>
                    <a:schemeClr val="tx1"/>
                  </a:solidFill>
                  <a:effectLst/>
                  <a:latin typeface="Calibri" panose="020F0502020204030204" pitchFamily="34" charset="0"/>
                  <a:cs typeface="Calibri" panose="020F0502020204030204" pitchFamily="34" charset="0"/>
                </a:rPr>
                <a:t> slide</a:t>
              </a:r>
            </a:p>
          </p:txBody>
        </p:sp>
        <p:sp>
          <p:nvSpPr>
            <p:cNvPr id="102" name="CasellaDiTesto 101"/>
            <p:cNvSpPr txBox="1"/>
            <p:nvPr/>
          </p:nvSpPr>
          <p:spPr>
            <a:xfrm>
              <a:off x="2724626" y="4676322"/>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9</a:t>
              </a:r>
            </a:p>
          </p:txBody>
        </p:sp>
        <p:sp>
          <p:nvSpPr>
            <p:cNvPr id="103" name="CasellaDiTesto 102"/>
            <p:cNvSpPr txBox="1"/>
            <p:nvPr/>
          </p:nvSpPr>
          <p:spPr>
            <a:xfrm>
              <a:off x="3682475" y="4676322"/>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20</a:t>
              </a:r>
            </a:p>
          </p:txBody>
        </p:sp>
        <p:sp>
          <p:nvSpPr>
            <p:cNvPr id="104" name="CasellaDiTesto 103"/>
            <p:cNvSpPr txBox="1"/>
            <p:nvPr/>
          </p:nvSpPr>
          <p:spPr>
            <a:xfrm>
              <a:off x="2566393" y="4535586"/>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10</a:t>
              </a:r>
            </a:p>
          </p:txBody>
        </p:sp>
        <p:sp>
          <p:nvSpPr>
            <p:cNvPr id="105" name="CasellaDiTesto 104"/>
            <p:cNvSpPr txBox="1"/>
            <p:nvPr/>
          </p:nvSpPr>
          <p:spPr>
            <a:xfrm>
              <a:off x="2566393" y="3887957"/>
              <a:ext cx="409342"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16</a:t>
              </a:r>
            </a:p>
          </p:txBody>
        </p:sp>
      </p:grpSp>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grpSp>
        <p:nvGrpSpPr>
          <p:cNvPr id="46" name="Gruppo 45"/>
          <p:cNvGrpSpPr/>
          <p:nvPr/>
        </p:nvGrpSpPr>
        <p:grpSpPr>
          <a:xfrm>
            <a:off x="1861540" y="1354137"/>
            <a:ext cx="5793937" cy="4643713"/>
            <a:chOff x="1861540" y="1354137"/>
            <a:chExt cx="5793937" cy="4643713"/>
          </a:xfrm>
        </p:grpSpPr>
        <p:sp>
          <p:nvSpPr>
            <p:cNvPr id="7" name="AutoShape 3"/>
            <p:cNvSpPr>
              <a:spLocks noChangeAspect="1" noChangeArrowheads="1" noTextEdit="1"/>
            </p:cNvSpPr>
            <p:nvPr/>
          </p:nvSpPr>
          <p:spPr bwMode="auto">
            <a:xfrm>
              <a:off x="2150185" y="1484313"/>
              <a:ext cx="5243597" cy="426878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t-IT"/>
            </a:p>
          </p:txBody>
        </p:sp>
        <p:sp>
          <p:nvSpPr>
            <p:cNvPr id="10" name="Freeform 7"/>
            <p:cNvSpPr>
              <a:spLocks noEditPoints="1"/>
            </p:cNvSpPr>
            <p:nvPr/>
          </p:nvSpPr>
          <p:spPr bwMode="auto">
            <a:xfrm>
              <a:off x="2141856" y="1452563"/>
              <a:ext cx="92764" cy="4344988"/>
            </a:xfrm>
            <a:custGeom>
              <a:avLst/>
              <a:gdLst>
                <a:gd name="T0" fmla="*/ 23 w 31"/>
                <a:gd name="T1" fmla="*/ 2737 h 2737"/>
                <a:gd name="T2" fmla="*/ 0 w 31"/>
                <a:gd name="T3" fmla="*/ 2640 h 2737"/>
                <a:gd name="T4" fmla="*/ 0 w 31"/>
                <a:gd name="T5" fmla="*/ 2646 h 2737"/>
                <a:gd name="T6" fmla="*/ 23 w 31"/>
                <a:gd name="T7" fmla="*/ 2548 h 2737"/>
                <a:gd name="T8" fmla="*/ 0 w 31"/>
                <a:gd name="T9" fmla="*/ 2548 h 2737"/>
                <a:gd name="T10" fmla="*/ 23 w 31"/>
                <a:gd name="T11" fmla="*/ 2464 h 2737"/>
                <a:gd name="T12" fmla="*/ 0 w 31"/>
                <a:gd name="T13" fmla="*/ 2367 h 2737"/>
                <a:gd name="T14" fmla="*/ 0 w 31"/>
                <a:gd name="T15" fmla="*/ 2373 h 2737"/>
                <a:gd name="T16" fmla="*/ 23 w 31"/>
                <a:gd name="T17" fmla="*/ 2275 h 2737"/>
                <a:gd name="T18" fmla="*/ 0 w 31"/>
                <a:gd name="T19" fmla="*/ 2275 h 2737"/>
                <a:gd name="T20" fmla="*/ 23 w 31"/>
                <a:gd name="T21" fmla="*/ 2191 h 2737"/>
                <a:gd name="T22" fmla="*/ 0 w 31"/>
                <a:gd name="T23" fmla="*/ 2094 h 2737"/>
                <a:gd name="T24" fmla="*/ 0 w 31"/>
                <a:gd name="T25" fmla="*/ 2100 h 2737"/>
                <a:gd name="T26" fmla="*/ 23 w 31"/>
                <a:gd name="T27" fmla="*/ 2002 h 2737"/>
                <a:gd name="T28" fmla="*/ 0 w 31"/>
                <a:gd name="T29" fmla="*/ 2002 h 2737"/>
                <a:gd name="T30" fmla="*/ 23 w 31"/>
                <a:gd name="T31" fmla="*/ 1919 h 2737"/>
                <a:gd name="T32" fmla="*/ 0 w 31"/>
                <a:gd name="T33" fmla="*/ 1821 h 2737"/>
                <a:gd name="T34" fmla="*/ 0 w 31"/>
                <a:gd name="T35" fmla="*/ 1827 h 2737"/>
                <a:gd name="T36" fmla="*/ 23 w 31"/>
                <a:gd name="T37" fmla="*/ 1729 h 2737"/>
                <a:gd name="T38" fmla="*/ 0 w 31"/>
                <a:gd name="T39" fmla="*/ 1729 h 2737"/>
                <a:gd name="T40" fmla="*/ 23 w 31"/>
                <a:gd name="T41" fmla="*/ 1645 h 2737"/>
                <a:gd name="T42" fmla="*/ 0 w 31"/>
                <a:gd name="T43" fmla="*/ 1548 h 2737"/>
                <a:gd name="T44" fmla="*/ 0 w 31"/>
                <a:gd name="T45" fmla="*/ 1554 h 2737"/>
                <a:gd name="T46" fmla="*/ 23 w 31"/>
                <a:gd name="T47" fmla="*/ 1456 h 2737"/>
                <a:gd name="T48" fmla="*/ 0 w 31"/>
                <a:gd name="T49" fmla="*/ 1456 h 2737"/>
                <a:gd name="T50" fmla="*/ 23 w 31"/>
                <a:gd name="T51" fmla="*/ 1372 h 2737"/>
                <a:gd name="T52" fmla="*/ 0 w 31"/>
                <a:gd name="T53" fmla="*/ 1274 h 2737"/>
                <a:gd name="T54" fmla="*/ 0 w 31"/>
                <a:gd name="T55" fmla="*/ 1281 h 2737"/>
                <a:gd name="T56" fmla="*/ 23 w 31"/>
                <a:gd name="T57" fmla="*/ 1184 h 2737"/>
                <a:gd name="T58" fmla="*/ 0 w 31"/>
                <a:gd name="T59" fmla="*/ 1184 h 2737"/>
                <a:gd name="T60" fmla="*/ 23 w 31"/>
                <a:gd name="T61" fmla="*/ 1099 h 2737"/>
                <a:gd name="T62" fmla="*/ 0 w 31"/>
                <a:gd name="T63" fmla="*/ 1001 h 2737"/>
                <a:gd name="T64" fmla="*/ 0 w 31"/>
                <a:gd name="T65" fmla="*/ 1008 h 2737"/>
                <a:gd name="T66" fmla="*/ 23 w 31"/>
                <a:gd name="T67" fmla="*/ 911 h 2737"/>
                <a:gd name="T68" fmla="*/ 0 w 31"/>
                <a:gd name="T69" fmla="*/ 911 h 2737"/>
                <a:gd name="T70" fmla="*/ 23 w 31"/>
                <a:gd name="T71" fmla="*/ 826 h 2737"/>
                <a:gd name="T72" fmla="*/ 0 w 31"/>
                <a:gd name="T73" fmla="*/ 728 h 2737"/>
                <a:gd name="T74" fmla="*/ 0 w 31"/>
                <a:gd name="T75" fmla="*/ 735 h 2737"/>
                <a:gd name="T76" fmla="*/ 23 w 31"/>
                <a:gd name="T77" fmla="*/ 638 h 2737"/>
                <a:gd name="T78" fmla="*/ 0 w 31"/>
                <a:gd name="T79" fmla="*/ 638 h 2737"/>
                <a:gd name="T80" fmla="*/ 23 w 31"/>
                <a:gd name="T81" fmla="*/ 553 h 2737"/>
                <a:gd name="T82" fmla="*/ 0 w 31"/>
                <a:gd name="T83" fmla="*/ 456 h 2737"/>
                <a:gd name="T84" fmla="*/ 0 w 31"/>
                <a:gd name="T85" fmla="*/ 463 h 2737"/>
                <a:gd name="T86" fmla="*/ 23 w 31"/>
                <a:gd name="T87" fmla="*/ 365 h 2737"/>
                <a:gd name="T88" fmla="*/ 0 w 31"/>
                <a:gd name="T89" fmla="*/ 365 h 2737"/>
                <a:gd name="T90" fmla="*/ 23 w 31"/>
                <a:gd name="T91" fmla="*/ 280 h 2737"/>
                <a:gd name="T92" fmla="*/ 0 w 31"/>
                <a:gd name="T93" fmla="*/ 183 h 2737"/>
                <a:gd name="T94" fmla="*/ 0 w 31"/>
                <a:gd name="T95" fmla="*/ 190 h 2737"/>
                <a:gd name="T96" fmla="*/ 23 w 31"/>
                <a:gd name="T97" fmla="*/ 92 h 2737"/>
                <a:gd name="T98" fmla="*/ 0 w 31"/>
                <a:gd name="T99" fmla="*/ 92 h 2737"/>
                <a:gd name="T100" fmla="*/ 23 w 31"/>
                <a:gd name="T101" fmla="*/ 7 h 2737"/>
                <a:gd name="T102" fmla="*/ 0 w 31"/>
                <a:gd name="T103" fmla="*/ 2730 h 2737"/>
                <a:gd name="T104" fmla="*/ 0 w 31"/>
                <a:gd name="T105" fmla="*/ 2737 h 2737"/>
                <a:gd name="T106" fmla="*/ 31 w 31"/>
                <a:gd name="T107" fmla="*/ 2275 h 2737"/>
                <a:gd name="T108" fmla="*/ 0 w 31"/>
                <a:gd name="T109" fmla="*/ 2275 h 2737"/>
                <a:gd name="T110" fmla="*/ 31 w 31"/>
                <a:gd name="T111" fmla="*/ 1827 h 2737"/>
                <a:gd name="T112" fmla="*/ 0 w 31"/>
                <a:gd name="T113" fmla="*/ 1366 h 2737"/>
                <a:gd name="T114" fmla="*/ 0 w 31"/>
                <a:gd name="T115" fmla="*/ 1372 h 2737"/>
                <a:gd name="T116" fmla="*/ 31 w 31"/>
                <a:gd name="T117" fmla="*/ 911 h 2737"/>
                <a:gd name="T118" fmla="*/ 0 w 31"/>
                <a:gd name="T119" fmla="*/ 911 h 2737"/>
                <a:gd name="T120" fmla="*/ 31 w 31"/>
                <a:gd name="T121" fmla="*/ 463 h 2737"/>
                <a:gd name="T122" fmla="*/ 0 w 31"/>
                <a:gd name="T123" fmla="*/ 0 h 2737"/>
                <a:gd name="T124" fmla="*/ 0 w 31"/>
                <a:gd name="T125" fmla="*/ 7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 h="2737">
                  <a:moveTo>
                    <a:pt x="0" y="2730"/>
                  </a:moveTo>
                  <a:lnTo>
                    <a:pt x="23" y="2730"/>
                  </a:lnTo>
                  <a:lnTo>
                    <a:pt x="23" y="2737"/>
                  </a:lnTo>
                  <a:lnTo>
                    <a:pt x="0" y="2737"/>
                  </a:lnTo>
                  <a:lnTo>
                    <a:pt x="0" y="2730"/>
                  </a:lnTo>
                  <a:close/>
                  <a:moveTo>
                    <a:pt x="0" y="2640"/>
                  </a:moveTo>
                  <a:lnTo>
                    <a:pt x="23" y="2640"/>
                  </a:lnTo>
                  <a:lnTo>
                    <a:pt x="23" y="2646"/>
                  </a:lnTo>
                  <a:lnTo>
                    <a:pt x="0" y="2646"/>
                  </a:lnTo>
                  <a:lnTo>
                    <a:pt x="0" y="2640"/>
                  </a:lnTo>
                  <a:close/>
                  <a:moveTo>
                    <a:pt x="0" y="2548"/>
                  </a:moveTo>
                  <a:lnTo>
                    <a:pt x="23" y="2548"/>
                  </a:lnTo>
                  <a:lnTo>
                    <a:pt x="23" y="2555"/>
                  </a:lnTo>
                  <a:lnTo>
                    <a:pt x="0" y="2555"/>
                  </a:lnTo>
                  <a:lnTo>
                    <a:pt x="0" y="2548"/>
                  </a:lnTo>
                  <a:close/>
                  <a:moveTo>
                    <a:pt x="0" y="2457"/>
                  </a:moveTo>
                  <a:lnTo>
                    <a:pt x="23" y="2457"/>
                  </a:lnTo>
                  <a:lnTo>
                    <a:pt x="23" y="2464"/>
                  </a:lnTo>
                  <a:lnTo>
                    <a:pt x="0" y="2464"/>
                  </a:lnTo>
                  <a:lnTo>
                    <a:pt x="0" y="2457"/>
                  </a:lnTo>
                  <a:close/>
                  <a:moveTo>
                    <a:pt x="0" y="2367"/>
                  </a:moveTo>
                  <a:lnTo>
                    <a:pt x="23" y="2367"/>
                  </a:lnTo>
                  <a:lnTo>
                    <a:pt x="23" y="2373"/>
                  </a:lnTo>
                  <a:lnTo>
                    <a:pt x="0" y="2373"/>
                  </a:lnTo>
                  <a:lnTo>
                    <a:pt x="0" y="2367"/>
                  </a:lnTo>
                  <a:close/>
                  <a:moveTo>
                    <a:pt x="0" y="2275"/>
                  </a:moveTo>
                  <a:lnTo>
                    <a:pt x="23" y="2275"/>
                  </a:lnTo>
                  <a:lnTo>
                    <a:pt x="23" y="2282"/>
                  </a:lnTo>
                  <a:lnTo>
                    <a:pt x="0" y="2282"/>
                  </a:lnTo>
                  <a:lnTo>
                    <a:pt x="0" y="2275"/>
                  </a:lnTo>
                  <a:close/>
                  <a:moveTo>
                    <a:pt x="0" y="2184"/>
                  </a:moveTo>
                  <a:lnTo>
                    <a:pt x="23" y="2184"/>
                  </a:lnTo>
                  <a:lnTo>
                    <a:pt x="23" y="2191"/>
                  </a:lnTo>
                  <a:lnTo>
                    <a:pt x="0" y="2191"/>
                  </a:lnTo>
                  <a:lnTo>
                    <a:pt x="0" y="2184"/>
                  </a:lnTo>
                  <a:close/>
                  <a:moveTo>
                    <a:pt x="0" y="2094"/>
                  </a:moveTo>
                  <a:lnTo>
                    <a:pt x="23" y="2094"/>
                  </a:lnTo>
                  <a:lnTo>
                    <a:pt x="23" y="2100"/>
                  </a:lnTo>
                  <a:lnTo>
                    <a:pt x="0" y="2100"/>
                  </a:lnTo>
                  <a:lnTo>
                    <a:pt x="0" y="2094"/>
                  </a:lnTo>
                  <a:close/>
                  <a:moveTo>
                    <a:pt x="0" y="2002"/>
                  </a:moveTo>
                  <a:lnTo>
                    <a:pt x="23" y="2002"/>
                  </a:lnTo>
                  <a:lnTo>
                    <a:pt x="23" y="2009"/>
                  </a:lnTo>
                  <a:lnTo>
                    <a:pt x="0" y="2009"/>
                  </a:lnTo>
                  <a:lnTo>
                    <a:pt x="0" y="2002"/>
                  </a:lnTo>
                  <a:close/>
                  <a:moveTo>
                    <a:pt x="0" y="1912"/>
                  </a:moveTo>
                  <a:lnTo>
                    <a:pt x="23" y="1912"/>
                  </a:lnTo>
                  <a:lnTo>
                    <a:pt x="23" y="1919"/>
                  </a:lnTo>
                  <a:lnTo>
                    <a:pt x="0" y="1919"/>
                  </a:lnTo>
                  <a:lnTo>
                    <a:pt x="0" y="1912"/>
                  </a:lnTo>
                  <a:close/>
                  <a:moveTo>
                    <a:pt x="0" y="1821"/>
                  </a:moveTo>
                  <a:lnTo>
                    <a:pt x="23" y="1821"/>
                  </a:lnTo>
                  <a:lnTo>
                    <a:pt x="23" y="1827"/>
                  </a:lnTo>
                  <a:lnTo>
                    <a:pt x="0" y="1827"/>
                  </a:lnTo>
                  <a:lnTo>
                    <a:pt x="0" y="1821"/>
                  </a:lnTo>
                  <a:close/>
                  <a:moveTo>
                    <a:pt x="0" y="1729"/>
                  </a:moveTo>
                  <a:lnTo>
                    <a:pt x="23" y="1729"/>
                  </a:lnTo>
                  <a:lnTo>
                    <a:pt x="23" y="1736"/>
                  </a:lnTo>
                  <a:lnTo>
                    <a:pt x="0" y="1736"/>
                  </a:lnTo>
                  <a:lnTo>
                    <a:pt x="0" y="1729"/>
                  </a:lnTo>
                  <a:close/>
                  <a:moveTo>
                    <a:pt x="0" y="1639"/>
                  </a:moveTo>
                  <a:lnTo>
                    <a:pt x="23" y="1639"/>
                  </a:lnTo>
                  <a:lnTo>
                    <a:pt x="23" y="1645"/>
                  </a:lnTo>
                  <a:lnTo>
                    <a:pt x="0" y="1645"/>
                  </a:lnTo>
                  <a:lnTo>
                    <a:pt x="0" y="1639"/>
                  </a:lnTo>
                  <a:close/>
                  <a:moveTo>
                    <a:pt x="0" y="1548"/>
                  </a:moveTo>
                  <a:lnTo>
                    <a:pt x="23" y="1548"/>
                  </a:lnTo>
                  <a:lnTo>
                    <a:pt x="23" y="1554"/>
                  </a:lnTo>
                  <a:lnTo>
                    <a:pt x="0" y="1554"/>
                  </a:lnTo>
                  <a:lnTo>
                    <a:pt x="0" y="1548"/>
                  </a:lnTo>
                  <a:close/>
                  <a:moveTo>
                    <a:pt x="0" y="1456"/>
                  </a:moveTo>
                  <a:lnTo>
                    <a:pt x="23" y="1456"/>
                  </a:lnTo>
                  <a:lnTo>
                    <a:pt x="23" y="1463"/>
                  </a:lnTo>
                  <a:lnTo>
                    <a:pt x="0" y="1463"/>
                  </a:lnTo>
                  <a:lnTo>
                    <a:pt x="0" y="1456"/>
                  </a:lnTo>
                  <a:close/>
                  <a:moveTo>
                    <a:pt x="0" y="1366"/>
                  </a:moveTo>
                  <a:lnTo>
                    <a:pt x="23" y="1366"/>
                  </a:lnTo>
                  <a:lnTo>
                    <a:pt x="23" y="1372"/>
                  </a:lnTo>
                  <a:lnTo>
                    <a:pt x="0" y="1372"/>
                  </a:lnTo>
                  <a:lnTo>
                    <a:pt x="0" y="1366"/>
                  </a:lnTo>
                  <a:close/>
                  <a:moveTo>
                    <a:pt x="0" y="1274"/>
                  </a:moveTo>
                  <a:lnTo>
                    <a:pt x="23" y="1274"/>
                  </a:lnTo>
                  <a:lnTo>
                    <a:pt x="23" y="1281"/>
                  </a:lnTo>
                  <a:lnTo>
                    <a:pt x="0" y="1281"/>
                  </a:lnTo>
                  <a:lnTo>
                    <a:pt x="0" y="1274"/>
                  </a:lnTo>
                  <a:close/>
                  <a:moveTo>
                    <a:pt x="0" y="1184"/>
                  </a:moveTo>
                  <a:lnTo>
                    <a:pt x="23" y="1184"/>
                  </a:lnTo>
                  <a:lnTo>
                    <a:pt x="23" y="1191"/>
                  </a:lnTo>
                  <a:lnTo>
                    <a:pt x="0" y="1191"/>
                  </a:lnTo>
                  <a:lnTo>
                    <a:pt x="0" y="1184"/>
                  </a:lnTo>
                  <a:close/>
                  <a:moveTo>
                    <a:pt x="0" y="1093"/>
                  </a:moveTo>
                  <a:lnTo>
                    <a:pt x="23" y="1093"/>
                  </a:lnTo>
                  <a:lnTo>
                    <a:pt x="23" y="1099"/>
                  </a:lnTo>
                  <a:lnTo>
                    <a:pt x="0" y="1099"/>
                  </a:lnTo>
                  <a:lnTo>
                    <a:pt x="0" y="1093"/>
                  </a:lnTo>
                  <a:close/>
                  <a:moveTo>
                    <a:pt x="0" y="1001"/>
                  </a:moveTo>
                  <a:lnTo>
                    <a:pt x="23" y="1001"/>
                  </a:lnTo>
                  <a:lnTo>
                    <a:pt x="23" y="1008"/>
                  </a:lnTo>
                  <a:lnTo>
                    <a:pt x="0" y="1008"/>
                  </a:lnTo>
                  <a:lnTo>
                    <a:pt x="0" y="1001"/>
                  </a:lnTo>
                  <a:close/>
                  <a:moveTo>
                    <a:pt x="0" y="911"/>
                  </a:moveTo>
                  <a:lnTo>
                    <a:pt x="23" y="911"/>
                  </a:lnTo>
                  <a:lnTo>
                    <a:pt x="23" y="918"/>
                  </a:lnTo>
                  <a:lnTo>
                    <a:pt x="0" y="918"/>
                  </a:lnTo>
                  <a:lnTo>
                    <a:pt x="0" y="911"/>
                  </a:lnTo>
                  <a:close/>
                  <a:moveTo>
                    <a:pt x="0" y="820"/>
                  </a:moveTo>
                  <a:lnTo>
                    <a:pt x="23" y="820"/>
                  </a:lnTo>
                  <a:lnTo>
                    <a:pt x="23" y="826"/>
                  </a:lnTo>
                  <a:lnTo>
                    <a:pt x="0" y="826"/>
                  </a:lnTo>
                  <a:lnTo>
                    <a:pt x="0" y="820"/>
                  </a:lnTo>
                  <a:close/>
                  <a:moveTo>
                    <a:pt x="0" y="728"/>
                  </a:moveTo>
                  <a:lnTo>
                    <a:pt x="23" y="728"/>
                  </a:lnTo>
                  <a:lnTo>
                    <a:pt x="23" y="735"/>
                  </a:lnTo>
                  <a:lnTo>
                    <a:pt x="0" y="735"/>
                  </a:lnTo>
                  <a:lnTo>
                    <a:pt x="0" y="728"/>
                  </a:lnTo>
                  <a:close/>
                  <a:moveTo>
                    <a:pt x="0" y="638"/>
                  </a:moveTo>
                  <a:lnTo>
                    <a:pt x="23" y="638"/>
                  </a:lnTo>
                  <a:lnTo>
                    <a:pt x="23" y="645"/>
                  </a:lnTo>
                  <a:lnTo>
                    <a:pt x="0" y="645"/>
                  </a:lnTo>
                  <a:lnTo>
                    <a:pt x="0" y="638"/>
                  </a:lnTo>
                  <a:close/>
                  <a:moveTo>
                    <a:pt x="0" y="547"/>
                  </a:moveTo>
                  <a:lnTo>
                    <a:pt x="23" y="547"/>
                  </a:lnTo>
                  <a:lnTo>
                    <a:pt x="23" y="553"/>
                  </a:lnTo>
                  <a:lnTo>
                    <a:pt x="0" y="553"/>
                  </a:lnTo>
                  <a:lnTo>
                    <a:pt x="0" y="547"/>
                  </a:lnTo>
                  <a:close/>
                  <a:moveTo>
                    <a:pt x="0" y="456"/>
                  </a:moveTo>
                  <a:lnTo>
                    <a:pt x="23" y="456"/>
                  </a:lnTo>
                  <a:lnTo>
                    <a:pt x="23" y="463"/>
                  </a:lnTo>
                  <a:lnTo>
                    <a:pt x="0" y="463"/>
                  </a:lnTo>
                  <a:lnTo>
                    <a:pt x="0" y="456"/>
                  </a:lnTo>
                  <a:close/>
                  <a:moveTo>
                    <a:pt x="0" y="365"/>
                  </a:moveTo>
                  <a:lnTo>
                    <a:pt x="23" y="365"/>
                  </a:lnTo>
                  <a:lnTo>
                    <a:pt x="23" y="371"/>
                  </a:lnTo>
                  <a:lnTo>
                    <a:pt x="0" y="371"/>
                  </a:lnTo>
                  <a:lnTo>
                    <a:pt x="0" y="365"/>
                  </a:lnTo>
                  <a:close/>
                  <a:moveTo>
                    <a:pt x="0" y="274"/>
                  </a:moveTo>
                  <a:lnTo>
                    <a:pt x="23" y="274"/>
                  </a:lnTo>
                  <a:lnTo>
                    <a:pt x="23" y="280"/>
                  </a:lnTo>
                  <a:lnTo>
                    <a:pt x="0" y="280"/>
                  </a:lnTo>
                  <a:lnTo>
                    <a:pt x="0" y="274"/>
                  </a:lnTo>
                  <a:close/>
                  <a:moveTo>
                    <a:pt x="0" y="183"/>
                  </a:moveTo>
                  <a:lnTo>
                    <a:pt x="23" y="183"/>
                  </a:lnTo>
                  <a:lnTo>
                    <a:pt x="23" y="190"/>
                  </a:lnTo>
                  <a:lnTo>
                    <a:pt x="0" y="190"/>
                  </a:lnTo>
                  <a:lnTo>
                    <a:pt x="0" y="183"/>
                  </a:lnTo>
                  <a:close/>
                  <a:moveTo>
                    <a:pt x="0" y="92"/>
                  </a:moveTo>
                  <a:lnTo>
                    <a:pt x="23" y="92"/>
                  </a:lnTo>
                  <a:lnTo>
                    <a:pt x="23" y="98"/>
                  </a:lnTo>
                  <a:lnTo>
                    <a:pt x="0" y="98"/>
                  </a:lnTo>
                  <a:lnTo>
                    <a:pt x="0" y="92"/>
                  </a:lnTo>
                  <a:close/>
                  <a:moveTo>
                    <a:pt x="0" y="0"/>
                  </a:moveTo>
                  <a:lnTo>
                    <a:pt x="23" y="0"/>
                  </a:lnTo>
                  <a:lnTo>
                    <a:pt x="23" y="7"/>
                  </a:lnTo>
                  <a:lnTo>
                    <a:pt x="0" y="7"/>
                  </a:lnTo>
                  <a:lnTo>
                    <a:pt x="0" y="0"/>
                  </a:lnTo>
                  <a:close/>
                  <a:moveTo>
                    <a:pt x="0" y="2730"/>
                  </a:moveTo>
                  <a:lnTo>
                    <a:pt x="31" y="2730"/>
                  </a:lnTo>
                  <a:lnTo>
                    <a:pt x="31" y="2737"/>
                  </a:lnTo>
                  <a:lnTo>
                    <a:pt x="0" y="2737"/>
                  </a:lnTo>
                  <a:lnTo>
                    <a:pt x="0" y="2730"/>
                  </a:lnTo>
                  <a:close/>
                  <a:moveTo>
                    <a:pt x="0" y="2275"/>
                  </a:moveTo>
                  <a:lnTo>
                    <a:pt x="31" y="2275"/>
                  </a:lnTo>
                  <a:lnTo>
                    <a:pt x="31" y="2282"/>
                  </a:lnTo>
                  <a:lnTo>
                    <a:pt x="0" y="2282"/>
                  </a:lnTo>
                  <a:lnTo>
                    <a:pt x="0" y="2275"/>
                  </a:lnTo>
                  <a:close/>
                  <a:moveTo>
                    <a:pt x="0" y="1821"/>
                  </a:moveTo>
                  <a:lnTo>
                    <a:pt x="31" y="1821"/>
                  </a:lnTo>
                  <a:lnTo>
                    <a:pt x="31" y="1827"/>
                  </a:lnTo>
                  <a:lnTo>
                    <a:pt x="0" y="1827"/>
                  </a:lnTo>
                  <a:lnTo>
                    <a:pt x="0" y="1821"/>
                  </a:lnTo>
                  <a:close/>
                  <a:moveTo>
                    <a:pt x="0" y="1366"/>
                  </a:moveTo>
                  <a:lnTo>
                    <a:pt x="31" y="1366"/>
                  </a:lnTo>
                  <a:lnTo>
                    <a:pt x="31" y="1372"/>
                  </a:lnTo>
                  <a:lnTo>
                    <a:pt x="0" y="1372"/>
                  </a:lnTo>
                  <a:lnTo>
                    <a:pt x="0" y="1366"/>
                  </a:lnTo>
                  <a:close/>
                  <a:moveTo>
                    <a:pt x="0" y="911"/>
                  </a:moveTo>
                  <a:lnTo>
                    <a:pt x="31" y="911"/>
                  </a:lnTo>
                  <a:lnTo>
                    <a:pt x="31" y="918"/>
                  </a:lnTo>
                  <a:lnTo>
                    <a:pt x="0" y="918"/>
                  </a:lnTo>
                  <a:lnTo>
                    <a:pt x="0" y="911"/>
                  </a:lnTo>
                  <a:close/>
                  <a:moveTo>
                    <a:pt x="0" y="456"/>
                  </a:moveTo>
                  <a:lnTo>
                    <a:pt x="31" y="456"/>
                  </a:lnTo>
                  <a:lnTo>
                    <a:pt x="31" y="463"/>
                  </a:lnTo>
                  <a:lnTo>
                    <a:pt x="0" y="463"/>
                  </a:lnTo>
                  <a:lnTo>
                    <a:pt x="0" y="456"/>
                  </a:lnTo>
                  <a:close/>
                  <a:moveTo>
                    <a:pt x="0" y="0"/>
                  </a:moveTo>
                  <a:lnTo>
                    <a:pt x="31" y="0"/>
                  </a:lnTo>
                  <a:lnTo>
                    <a:pt x="31" y="7"/>
                  </a:lnTo>
                  <a:lnTo>
                    <a:pt x="0" y="7"/>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a:p>
          </p:txBody>
        </p:sp>
        <p:sp>
          <p:nvSpPr>
            <p:cNvPr id="12" name="Freeform 9"/>
            <p:cNvSpPr>
              <a:spLocks noEditPoints="1"/>
            </p:cNvSpPr>
            <p:nvPr/>
          </p:nvSpPr>
          <p:spPr bwMode="auto">
            <a:xfrm>
              <a:off x="2143126" y="5663835"/>
              <a:ext cx="5273675" cy="95727"/>
            </a:xfrm>
            <a:custGeom>
              <a:avLst/>
              <a:gdLst>
                <a:gd name="T0" fmla="*/ 67 w 3322"/>
                <a:gd name="T1" fmla="*/ 7 h 31"/>
                <a:gd name="T2" fmla="*/ 127 w 3322"/>
                <a:gd name="T3" fmla="*/ 31 h 31"/>
                <a:gd name="T4" fmla="*/ 181 w 3322"/>
                <a:gd name="T5" fmla="*/ 31 h 31"/>
                <a:gd name="T6" fmla="*/ 242 w 3322"/>
                <a:gd name="T7" fmla="*/ 7 h 31"/>
                <a:gd name="T8" fmla="*/ 308 w 3322"/>
                <a:gd name="T9" fmla="*/ 7 h 31"/>
                <a:gd name="T10" fmla="*/ 429 w 3322"/>
                <a:gd name="T11" fmla="*/ 7 h 31"/>
                <a:gd name="T12" fmla="*/ 489 w 3322"/>
                <a:gd name="T13" fmla="*/ 31 h 31"/>
                <a:gd name="T14" fmla="*/ 543 w 3322"/>
                <a:gd name="T15" fmla="*/ 31 h 31"/>
                <a:gd name="T16" fmla="*/ 604 w 3322"/>
                <a:gd name="T17" fmla="*/ 7 h 31"/>
                <a:gd name="T18" fmla="*/ 670 w 3322"/>
                <a:gd name="T19" fmla="*/ 7 h 31"/>
                <a:gd name="T20" fmla="*/ 790 w 3322"/>
                <a:gd name="T21" fmla="*/ 7 h 31"/>
                <a:gd name="T22" fmla="*/ 850 w 3322"/>
                <a:gd name="T23" fmla="*/ 31 h 31"/>
                <a:gd name="T24" fmla="*/ 905 w 3322"/>
                <a:gd name="T25" fmla="*/ 31 h 31"/>
                <a:gd name="T26" fmla="*/ 965 w 3322"/>
                <a:gd name="T27" fmla="*/ 7 h 31"/>
                <a:gd name="T28" fmla="*/ 1032 w 3322"/>
                <a:gd name="T29" fmla="*/ 7 h 31"/>
                <a:gd name="T30" fmla="*/ 1152 w 3322"/>
                <a:gd name="T31" fmla="*/ 7 h 31"/>
                <a:gd name="T32" fmla="*/ 1212 w 3322"/>
                <a:gd name="T33" fmla="*/ 31 h 31"/>
                <a:gd name="T34" fmla="*/ 1267 w 3322"/>
                <a:gd name="T35" fmla="*/ 31 h 31"/>
                <a:gd name="T36" fmla="*/ 1327 w 3322"/>
                <a:gd name="T37" fmla="*/ 7 h 31"/>
                <a:gd name="T38" fmla="*/ 1394 w 3322"/>
                <a:gd name="T39" fmla="*/ 7 h 31"/>
                <a:gd name="T40" fmla="*/ 1514 w 3322"/>
                <a:gd name="T41" fmla="*/ 7 h 31"/>
                <a:gd name="T42" fmla="*/ 1574 w 3322"/>
                <a:gd name="T43" fmla="*/ 31 h 31"/>
                <a:gd name="T44" fmla="*/ 1629 w 3322"/>
                <a:gd name="T45" fmla="*/ 31 h 31"/>
                <a:gd name="T46" fmla="*/ 1689 w 3322"/>
                <a:gd name="T47" fmla="*/ 7 h 31"/>
                <a:gd name="T48" fmla="*/ 1755 w 3322"/>
                <a:gd name="T49" fmla="*/ 7 h 31"/>
                <a:gd name="T50" fmla="*/ 1875 w 3322"/>
                <a:gd name="T51" fmla="*/ 7 h 31"/>
                <a:gd name="T52" fmla="*/ 1936 w 3322"/>
                <a:gd name="T53" fmla="*/ 31 h 31"/>
                <a:gd name="T54" fmla="*/ 1990 w 3322"/>
                <a:gd name="T55" fmla="*/ 31 h 31"/>
                <a:gd name="T56" fmla="*/ 2050 w 3322"/>
                <a:gd name="T57" fmla="*/ 7 h 31"/>
                <a:gd name="T58" fmla="*/ 2117 w 3322"/>
                <a:gd name="T59" fmla="*/ 7 h 31"/>
                <a:gd name="T60" fmla="*/ 2237 w 3322"/>
                <a:gd name="T61" fmla="*/ 7 h 31"/>
                <a:gd name="T62" fmla="*/ 2297 w 3322"/>
                <a:gd name="T63" fmla="*/ 31 h 31"/>
                <a:gd name="T64" fmla="*/ 2352 w 3322"/>
                <a:gd name="T65" fmla="*/ 31 h 31"/>
                <a:gd name="T66" fmla="*/ 2412 w 3322"/>
                <a:gd name="T67" fmla="*/ 7 h 31"/>
                <a:gd name="T68" fmla="*/ 2479 w 3322"/>
                <a:gd name="T69" fmla="*/ 7 h 31"/>
                <a:gd name="T70" fmla="*/ 2599 w 3322"/>
                <a:gd name="T71" fmla="*/ 7 h 31"/>
                <a:gd name="T72" fmla="*/ 2659 w 3322"/>
                <a:gd name="T73" fmla="*/ 31 h 31"/>
                <a:gd name="T74" fmla="*/ 2714 w 3322"/>
                <a:gd name="T75" fmla="*/ 31 h 31"/>
                <a:gd name="T76" fmla="*/ 2774 w 3322"/>
                <a:gd name="T77" fmla="*/ 7 h 31"/>
                <a:gd name="T78" fmla="*/ 2840 w 3322"/>
                <a:gd name="T79" fmla="*/ 7 h 31"/>
                <a:gd name="T80" fmla="*/ 2961 w 3322"/>
                <a:gd name="T81" fmla="*/ 7 h 31"/>
                <a:gd name="T82" fmla="*/ 3021 w 3322"/>
                <a:gd name="T83" fmla="*/ 31 h 31"/>
                <a:gd name="T84" fmla="*/ 3075 w 3322"/>
                <a:gd name="T85" fmla="*/ 31 h 31"/>
                <a:gd name="T86" fmla="*/ 3135 w 3322"/>
                <a:gd name="T87" fmla="*/ 7 h 31"/>
                <a:gd name="T88" fmla="*/ 3202 w 3322"/>
                <a:gd name="T89" fmla="*/ 7 h 31"/>
                <a:gd name="T90" fmla="*/ 3322 w 3322"/>
                <a:gd name="T91" fmla="*/ 7 h 31"/>
                <a:gd name="T92" fmla="*/ 7 w 3322"/>
                <a:gd name="T93" fmla="*/ 31 h 31"/>
                <a:gd name="T94" fmla="*/ 302 w 3322"/>
                <a:gd name="T95" fmla="*/ 31 h 31"/>
                <a:gd name="T96" fmla="*/ 604 w 3322"/>
                <a:gd name="T97" fmla="*/ 0 h 31"/>
                <a:gd name="T98" fmla="*/ 912 w 3322"/>
                <a:gd name="T99" fmla="*/ 0 h 31"/>
                <a:gd name="T100" fmla="*/ 1514 w 3322"/>
                <a:gd name="T101" fmla="*/ 0 h 31"/>
                <a:gd name="T102" fmla="*/ 1815 w 3322"/>
                <a:gd name="T103" fmla="*/ 31 h 31"/>
                <a:gd name="T104" fmla="*/ 2110 w 3322"/>
                <a:gd name="T105" fmla="*/ 31 h 31"/>
                <a:gd name="T106" fmla="*/ 2412 w 3322"/>
                <a:gd name="T107" fmla="*/ 0 h 31"/>
                <a:gd name="T108" fmla="*/ 2720 w 3322"/>
                <a:gd name="T109" fmla="*/ 0 h 31"/>
                <a:gd name="T110" fmla="*/ 3322 w 3322"/>
                <a:gd name="T11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2" h="31">
                  <a:moveTo>
                    <a:pt x="7" y="7"/>
                  </a:moveTo>
                  <a:lnTo>
                    <a:pt x="7" y="31"/>
                  </a:lnTo>
                  <a:lnTo>
                    <a:pt x="0" y="31"/>
                  </a:lnTo>
                  <a:lnTo>
                    <a:pt x="0" y="7"/>
                  </a:lnTo>
                  <a:lnTo>
                    <a:pt x="7" y="7"/>
                  </a:lnTo>
                  <a:close/>
                  <a:moveTo>
                    <a:pt x="67" y="7"/>
                  </a:moveTo>
                  <a:lnTo>
                    <a:pt x="67" y="31"/>
                  </a:lnTo>
                  <a:lnTo>
                    <a:pt x="60" y="31"/>
                  </a:lnTo>
                  <a:lnTo>
                    <a:pt x="60" y="7"/>
                  </a:lnTo>
                  <a:lnTo>
                    <a:pt x="67" y="7"/>
                  </a:lnTo>
                  <a:close/>
                  <a:moveTo>
                    <a:pt x="127" y="7"/>
                  </a:moveTo>
                  <a:lnTo>
                    <a:pt x="127" y="31"/>
                  </a:lnTo>
                  <a:lnTo>
                    <a:pt x="121" y="31"/>
                  </a:lnTo>
                  <a:lnTo>
                    <a:pt x="121" y="7"/>
                  </a:lnTo>
                  <a:lnTo>
                    <a:pt x="127" y="7"/>
                  </a:lnTo>
                  <a:close/>
                  <a:moveTo>
                    <a:pt x="187" y="7"/>
                  </a:moveTo>
                  <a:lnTo>
                    <a:pt x="187" y="31"/>
                  </a:lnTo>
                  <a:lnTo>
                    <a:pt x="181" y="31"/>
                  </a:lnTo>
                  <a:lnTo>
                    <a:pt x="181" y="7"/>
                  </a:lnTo>
                  <a:lnTo>
                    <a:pt x="187" y="7"/>
                  </a:lnTo>
                  <a:close/>
                  <a:moveTo>
                    <a:pt x="248" y="7"/>
                  </a:moveTo>
                  <a:lnTo>
                    <a:pt x="248" y="31"/>
                  </a:lnTo>
                  <a:lnTo>
                    <a:pt x="242" y="31"/>
                  </a:lnTo>
                  <a:lnTo>
                    <a:pt x="242" y="7"/>
                  </a:lnTo>
                  <a:lnTo>
                    <a:pt x="248" y="7"/>
                  </a:lnTo>
                  <a:close/>
                  <a:moveTo>
                    <a:pt x="308" y="7"/>
                  </a:moveTo>
                  <a:lnTo>
                    <a:pt x="308" y="31"/>
                  </a:lnTo>
                  <a:lnTo>
                    <a:pt x="302" y="31"/>
                  </a:lnTo>
                  <a:lnTo>
                    <a:pt x="302" y="7"/>
                  </a:lnTo>
                  <a:lnTo>
                    <a:pt x="308" y="7"/>
                  </a:lnTo>
                  <a:close/>
                  <a:moveTo>
                    <a:pt x="369" y="7"/>
                  </a:moveTo>
                  <a:lnTo>
                    <a:pt x="369" y="31"/>
                  </a:lnTo>
                  <a:lnTo>
                    <a:pt x="362" y="31"/>
                  </a:lnTo>
                  <a:lnTo>
                    <a:pt x="362" y="7"/>
                  </a:lnTo>
                  <a:lnTo>
                    <a:pt x="369" y="7"/>
                  </a:lnTo>
                  <a:close/>
                  <a:moveTo>
                    <a:pt x="429" y="7"/>
                  </a:moveTo>
                  <a:lnTo>
                    <a:pt x="429" y="31"/>
                  </a:lnTo>
                  <a:lnTo>
                    <a:pt x="422" y="31"/>
                  </a:lnTo>
                  <a:lnTo>
                    <a:pt x="422" y="7"/>
                  </a:lnTo>
                  <a:lnTo>
                    <a:pt x="429" y="7"/>
                  </a:lnTo>
                  <a:close/>
                  <a:moveTo>
                    <a:pt x="489" y="7"/>
                  </a:moveTo>
                  <a:lnTo>
                    <a:pt x="489" y="31"/>
                  </a:lnTo>
                  <a:lnTo>
                    <a:pt x="482" y="31"/>
                  </a:lnTo>
                  <a:lnTo>
                    <a:pt x="482" y="7"/>
                  </a:lnTo>
                  <a:lnTo>
                    <a:pt x="489" y="7"/>
                  </a:lnTo>
                  <a:close/>
                  <a:moveTo>
                    <a:pt x="550" y="7"/>
                  </a:moveTo>
                  <a:lnTo>
                    <a:pt x="550" y="31"/>
                  </a:lnTo>
                  <a:lnTo>
                    <a:pt x="543" y="31"/>
                  </a:lnTo>
                  <a:lnTo>
                    <a:pt x="543" y="7"/>
                  </a:lnTo>
                  <a:lnTo>
                    <a:pt x="550" y="7"/>
                  </a:lnTo>
                  <a:close/>
                  <a:moveTo>
                    <a:pt x="610" y="7"/>
                  </a:moveTo>
                  <a:lnTo>
                    <a:pt x="610" y="31"/>
                  </a:lnTo>
                  <a:lnTo>
                    <a:pt x="604" y="31"/>
                  </a:lnTo>
                  <a:lnTo>
                    <a:pt x="604" y="7"/>
                  </a:lnTo>
                  <a:lnTo>
                    <a:pt x="610" y="7"/>
                  </a:lnTo>
                  <a:close/>
                  <a:moveTo>
                    <a:pt x="670" y="7"/>
                  </a:moveTo>
                  <a:lnTo>
                    <a:pt x="670" y="31"/>
                  </a:lnTo>
                  <a:lnTo>
                    <a:pt x="664" y="31"/>
                  </a:lnTo>
                  <a:lnTo>
                    <a:pt x="664" y="7"/>
                  </a:lnTo>
                  <a:lnTo>
                    <a:pt x="670" y="7"/>
                  </a:lnTo>
                  <a:close/>
                  <a:moveTo>
                    <a:pt x="730" y="7"/>
                  </a:moveTo>
                  <a:lnTo>
                    <a:pt x="730" y="31"/>
                  </a:lnTo>
                  <a:lnTo>
                    <a:pt x="724" y="31"/>
                  </a:lnTo>
                  <a:lnTo>
                    <a:pt x="724" y="7"/>
                  </a:lnTo>
                  <a:lnTo>
                    <a:pt x="730" y="7"/>
                  </a:lnTo>
                  <a:close/>
                  <a:moveTo>
                    <a:pt x="790" y="7"/>
                  </a:moveTo>
                  <a:lnTo>
                    <a:pt x="790" y="31"/>
                  </a:lnTo>
                  <a:lnTo>
                    <a:pt x="784" y="31"/>
                  </a:lnTo>
                  <a:lnTo>
                    <a:pt x="784" y="7"/>
                  </a:lnTo>
                  <a:lnTo>
                    <a:pt x="790" y="7"/>
                  </a:lnTo>
                  <a:close/>
                  <a:moveTo>
                    <a:pt x="850" y="7"/>
                  </a:moveTo>
                  <a:lnTo>
                    <a:pt x="850" y="31"/>
                  </a:lnTo>
                  <a:lnTo>
                    <a:pt x="844" y="31"/>
                  </a:lnTo>
                  <a:lnTo>
                    <a:pt x="844" y="7"/>
                  </a:lnTo>
                  <a:lnTo>
                    <a:pt x="850" y="7"/>
                  </a:lnTo>
                  <a:close/>
                  <a:moveTo>
                    <a:pt x="912" y="7"/>
                  </a:moveTo>
                  <a:lnTo>
                    <a:pt x="912" y="31"/>
                  </a:lnTo>
                  <a:lnTo>
                    <a:pt x="905" y="31"/>
                  </a:lnTo>
                  <a:lnTo>
                    <a:pt x="905" y="7"/>
                  </a:lnTo>
                  <a:lnTo>
                    <a:pt x="912" y="7"/>
                  </a:lnTo>
                  <a:close/>
                  <a:moveTo>
                    <a:pt x="972" y="7"/>
                  </a:moveTo>
                  <a:lnTo>
                    <a:pt x="972" y="31"/>
                  </a:lnTo>
                  <a:lnTo>
                    <a:pt x="965" y="31"/>
                  </a:lnTo>
                  <a:lnTo>
                    <a:pt x="965" y="7"/>
                  </a:lnTo>
                  <a:lnTo>
                    <a:pt x="972" y="7"/>
                  </a:lnTo>
                  <a:close/>
                  <a:moveTo>
                    <a:pt x="1032" y="7"/>
                  </a:moveTo>
                  <a:lnTo>
                    <a:pt x="1032" y="31"/>
                  </a:lnTo>
                  <a:lnTo>
                    <a:pt x="1025" y="31"/>
                  </a:lnTo>
                  <a:lnTo>
                    <a:pt x="1025" y="7"/>
                  </a:lnTo>
                  <a:lnTo>
                    <a:pt x="1032" y="7"/>
                  </a:lnTo>
                  <a:close/>
                  <a:moveTo>
                    <a:pt x="1092" y="7"/>
                  </a:moveTo>
                  <a:lnTo>
                    <a:pt x="1092" y="31"/>
                  </a:lnTo>
                  <a:lnTo>
                    <a:pt x="1085" y="31"/>
                  </a:lnTo>
                  <a:lnTo>
                    <a:pt x="1085" y="7"/>
                  </a:lnTo>
                  <a:lnTo>
                    <a:pt x="1092" y="7"/>
                  </a:lnTo>
                  <a:close/>
                  <a:moveTo>
                    <a:pt x="1152" y="7"/>
                  </a:moveTo>
                  <a:lnTo>
                    <a:pt x="1152" y="31"/>
                  </a:lnTo>
                  <a:lnTo>
                    <a:pt x="1146" y="31"/>
                  </a:lnTo>
                  <a:lnTo>
                    <a:pt x="1146" y="7"/>
                  </a:lnTo>
                  <a:lnTo>
                    <a:pt x="1152" y="7"/>
                  </a:lnTo>
                  <a:close/>
                  <a:moveTo>
                    <a:pt x="1212" y="7"/>
                  </a:moveTo>
                  <a:lnTo>
                    <a:pt x="1212" y="31"/>
                  </a:lnTo>
                  <a:lnTo>
                    <a:pt x="1206" y="31"/>
                  </a:lnTo>
                  <a:lnTo>
                    <a:pt x="1206" y="7"/>
                  </a:lnTo>
                  <a:lnTo>
                    <a:pt x="1212" y="7"/>
                  </a:lnTo>
                  <a:close/>
                  <a:moveTo>
                    <a:pt x="1273" y="7"/>
                  </a:moveTo>
                  <a:lnTo>
                    <a:pt x="1273" y="31"/>
                  </a:lnTo>
                  <a:lnTo>
                    <a:pt x="1267" y="31"/>
                  </a:lnTo>
                  <a:lnTo>
                    <a:pt x="1267" y="7"/>
                  </a:lnTo>
                  <a:lnTo>
                    <a:pt x="1273" y="7"/>
                  </a:lnTo>
                  <a:close/>
                  <a:moveTo>
                    <a:pt x="1333" y="7"/>
                  </a:moveTo>
                  <a:lnTo>
                    <a:pt x="1333" y="31"/>
                  </a:lnTo>
                  <a:lnTo>
                    <a:pt x="1327" y="31"/>
                  </a:lnTo>
                  <a:lnTo>
                    <a:pt x="1327" y="7"/>
                  </a:lnTo>
                  <a:lnTo>
                    <a:pt x="1333" y="7"/>
                  </a:lnTo>
                  <a:close/>
                  <a:moveTo>
                    <a:pt x="1394" y="7"/>
                  </a:moveTo>
                  <a:lnTo>
                    <a:pt x="1394" y="31"/>
                  </a:lnTo>
                  <a:lnTo>
                    <a:pt x="1387" y="31"/>
                  </a:lnTo>
                  <a:lnTo>
                    <a:pt x="1387" y="7"/>
                  </a:lnTo>
                  <a:lnTo>
                    <a:pt x="1394" y="7"/>
                  </a:lnTo>
                  <a:close/>
                  <a:moveTo>
                    <a:pt x="1454" y="7"/>
                  </a:moveTo>
                  <a:lnTo>
                    <a:pt x="1454" y="31"/>
                  </a:lnTo>
                  <a:lnTo>
                    <a:pt x="1447" y="31"/>
                  </a:lnTo>
                  <a:lnTo>
                    <a:pt x="1447" y="7"/>
                  </a:lnTo>
                  <a:lnTo>
                    <a:pt x="1454" y="7"/>
                  </a:lnTo>
                  <a:close/>
                  <a:moveTo>
                    <a:pt x="1514" y="7"/>
                  </a:moveTo>
                  <a:lnTo>
                    <a:pt x="1514" y="31"/>
                  </a:lnTo>
                  <a:lnTo>
                    <a:pt x="1507" y="31"/>
                  </a:lnTo>
                  <a:lnTo>
                    <a:pt x="1507" y="7"/>
                  </a:lnTo>
                  <a:lnTo>
                    <a:pt x="1514" y="7"/>
                  </a:lnTo>
                  <a:close/>
                  <a:moveTo>
                    <a:pt x="1574" y="7"/>
                  </a:moveTo>
                  <a:lnTo>
                    <a:pt x="1574" y="31"/>
                  </a:lnTo>
                  <a:lnTo>
                    <a:pt x="1567" y="31"/>
                  </a:lnTo>
                  <a:lnTo>
                    <a:pt x="1567" y="7"/>
                  </a:lnTo>
                  <a:lnTo>
                    <a:pt x="1574" y="7"/>
                  </a:lnTo>
                  <a:close/>
                  <a:moveTo>
                    <a:pt x="1635" y="7"/>
                  </a:moveTo>
                  <a:lnTo>
                    <a:pt x="1635" y="31"/>
                  </a:lnTo>
                  <a:lnTo>
                    <a:pt x="1629" y="31"/>
                  </a:lnTo>
                  <a:lnTo>
                    <a:pt x="1629" y="7"/>
                  </a:lnTo>
                  <a:lnTo>
                    <a:pt x="1635" y="7"/>
                  </a:lnTo>
                  <a:close/>
                  <a:moveTo>
                    <a:pt x="1695" y="7"/>
                  </a:moveTo>
                  <a:lnTo>
                    <a:pt x="1695" y="31"/>
                  </a:lnTo>
                  <a:lnTo>
                    <a:pt x="1689" y="31"/>
                  </a:lnTo>
                  <a:lnTo>
                    <a:pt x="1689" y="7"/>
                  </a:lnTo>
                  <a:lnTo>
                    <a:pt x="1695" y="7"/>
                  </a:lnTo>
                  <a:close/>
                  <a:moveTo>
                    <a:pt x="1755" y="7"/>
                  </a:moveTo>
                  <a:lnTo>
                    <a:pt x="1755" y="31"/>
                  </a:lnTo>
                  <a:lnTo>
                    <a:pt x="1749" y="31"/>
                  </a:lnTo>
                  <a:lnTo>
                    <a:pt x="1749" y="7"/>
                  </a:lnTo>
                  <a:lnTo>
                    <a:pt x="1755" y="7"/>
                  </a:lnTo>
                  <a:close/>
                  <a:moveTo>
                    <a:pt x="1815" y="7"/>
                  </a:moveTo>
                  <a:lnTo>
                    <a:pt x="1815" y="31"/>
                  </a:lnTo>
                  <a:lnTo>
                    <a:pt x="1809" y="31"/>
                  </a:lnTo>
                  <a:lnTo>
                    <a:pt x="1809" y="7"/>
                  </a:lnTo>
                  <a:lnTo>
                    <a:pt x="1815" y="7"/>
                  </a:lnTo>
                  <a:close/>
                  <a:moveTo>
                    <a:pt x="1875" y="7"/>
                  </a:moveTo>
                  <a:lnTo>
                    <a:pt x="1875" y="31"/>
                  </a:lnTo>
                  <a:lnTo>
                    <a:pt x="1869" y="31"/>
                  </a:lnTo>
                  <a:lnTo>
                    <a:pt x="1869" y="7"/>
                  </a:lnTo>
                  <a:lnTo>
                    <a:pt x="1875" y="7"/>
                  </a:lnTo>
                  <a:close/>
                  <a:moveTo>
                    <a:pt x="1936" y="7"/>
                  </a:moveTo>
                  <a:lnTo>
                    <a:pt x="1936" y="31"/>
                  </a:lnTo>
                  <a:lnTo>
                    <a:pt x="1929" y="31"/>
                  </a:lnTo>
                  <a:lnTo>
                    <a:pt x="1929" y="7"/>
                  </a:lnTo>
                  <a:lnTo>
                    <a:pt x="1936" y="7"/>
                  </a:lnTo>
                  <a:close/>
                  <a:moveTo>
                    <a:pt x="1997" y="7"/>
                  </a:moveTo>
                  <a:lnTo>
                    <a:pt x="1997" y="31"/>
                  </a:lnTo>
                  <a:lnTo>
                    <a:pt x="1990" y="31"/>
                  </a:lnTo>
                  <a:lnTo>
                    <a:pt x="1990" y="7"/>
                  </a:lnTo>
                  <a:lnTo>
                    <a:pt x="1997" y="7"/>
                  </a:lnTo>
                  <a:close/>
                  <a:moveTo>
                    <a:pt x="2057" y="7"/>
                  </a:moveTo>
                  <a:lnTo>
                    <a:pt x="2057" y="31"/>
                  </a:lnTo>
                  <a:lnTo>
                    <a:pt x="2050" y="31"/>
                  </a:lnTo>
                  <a:lnTo>
                    <a:pt x="2050" y="7"/>
                  </a:lnTo>
                  <a:lnTo>
                    <a:pt x="2057" y="7"/>
                  </a:lnTo>
                  <a:close/>
                  <a:moveTo>
                    <a:pt x="2117" y="7"/>
                  </a:moveTo>
                  <a:lnTo>
                    <a:pt x="2117" y="31"/>
                  </a:lnTo>
                  <a:lnTo>
                    <a:pt x="2110" y="31"/>
                  </a:lnTo>
                  <a:lnTo>
                    <a:pt x="2110" y="7"/>
                  </a:lnTo>
                  <a:lnTo>
                    <a:pt x="2117" y="7"/>
                  </a:lnTo>
                  <a:close/>
                  <a:moveTo>
                    <a:pt x="2177" y="7"/>
                  </a:moveTo>
                  <a:lnTo>
                    <a:pt x="2177" y="31"/>
                  </a:lnTo>
                  <a:lnTo>
                    <a:pt x="2171" y="31"/>
                  </a:lnTo>
                  <a:lnTo>
                    <a:pt x="2171" y="7"/>
                  </a:lnTo>
                  <a:lnTo>
                    <a:pt x="2177" y="7"/>
                  </a:lnTo>
                  <a:close/>
                  <a:moveTo>
                    <a:pt x="2237" y="7"/>
                  </a:moveTo>
                  <a:lnTo>
                    <a:pt x="2237" y="31"/>
                  </a:lnTo>
                  <a:lnTo>
                    <a:pt x="2231" y="31"/>
                  </a:lnTo>
                  <a:lnTo>
                    <a:pt x="2231" y="7"/>
                  </a:lnTo>
                  <a:lnTo>
                    <a:pt x="2237" y="7"/>
                  </a:lnTo>
                  <a:close/>
                  <a:moveTo>
                    <a:pt x="2297" y="7"/>
                  </a:moveTo>
                  <a:lnTo>
                    <a:pt x="2297" y="31"/>
                  </a:lnTo>
                  <a:lnTo>
                    <a:pt x="2291" y="31"/>
                  </a:lnTo>
                  <a:lnTo>
                    <a:pt x="2291" y="7"/>
                  </a:lnTo>
                  <a:lnTo>
                    <a:pt x="2297" y="7"/>
                  </a:lnTo>
                  <a:close/>
                  <a:moveTo>
                    <a:pt x="2358" y="7"/>
                  </a:moveTo>
                  <a:lnTo>
                    <a:pt x="2358" y="31"/>
                  </a:lnTo>
                  <a:lnTo>
                    <a:pt x="2352" y="31"/>
                  </a:lnTo>
                  <a:lnTo>
                    <a:pt x="2352" y="7"/>
                  </a:lnTo>
                  <a:lnTo>
                    <a:pt x="2358" y="7"/>
                  </a:lnTo>
                  <a:close/>
                  <a:moveTo>
                    <a:pt x="2419" y="7"/>
                  </a:moveTo>
                  <a:lnTo>
                    <a:pt x="2419" y="31"/>
                  </a:lnTo>
                  <a:lnTo>
                    <a:pt x="2412" y="31"/>
                  </a:lnTo>
                  <a:lnTo>
                    <a:pt x="2412" y="7"/>
                  </a:lnTo>
                  <a:lnTo>
                    <a:pt x="2419" y="7"/>
                  </a:lnTo>
                  <a:close/>
                  <a:moveTo>
                    <a:pt x="2479" y="7"/>
                  </a:moveTo>
                  <a:lnTo>
                    <a:pt x="2479" y="31"/>
                  </a:lnTo>
                  <a:lnTo>
                    <a:pt x="2472" y="31"/>
                  </a:lnTo>
                  <a:lnTo>
                    <a:pt x="2472" y="7"/>
                  </a:lnTo>
                  <a:lnTo>
                    <a:pt x="2479" y="7"/>
                  </a:lnTo>
                  <a:close/>
                  <a:moveTo>
                    <a:pt x="2539" y="7"/>
                  </a:moveTo>
                  <a:lnTo>
                    <a:pt x="2539" y="31"/>
                  </a:lnTo>
                  <a:lnTo>
                    <a:pt x="2532" y="31"/>
                  </a:lnTo>
                  <a:lnTo>
                    <a:pt x="2532" y="7"/>
                  </a:lnTo>
                  <a:lnTo>
                    <a:pt x="2539" y="7"/>
                  </a:lnTo>
                  <a:close/>
                  <a:moveTo>
                    <a:pt x="2599" y="7"/>
                  </a:moveTo>
                  <a:lnTo>
                    <a:pt x="2599" y="31"/>
                  </a:lnTo>
                  <a:lnTo>
                    <a:pt x="2592" y="31"/>
                  </a:lnTo>
                  <a:lnTo>
                    <a:pt x="2592" y="7"/>
                  </a:lnTo>
                  <a:lnTo>
                    <a:pt x="2599" y="7"/>
                  </a:lnTo>
                  <a:close/>
                  <a:moveTo>
                    <a:pt x="2659" y="7"/>
                  </a:moveTo>
                  <a:lnTo>
                    <a:pt x="2659" y="31"/>
                  </a:lnTo>
                  <a:lnTo>
                    <a:pt x="2653" y="31"/>
                  </a:lnTo>
                  <a:lnTo>
                    <a:pt x="2653" y="7"/>
                  </a:lnTo>
                  <a:lnTo>
                    <a:pt x="2659" y="7"/>
                  </a:lnTo>
                  <a:close/>
                  <a:moveTo>
                    <a:pt x="2720" y="7"/>
                  </a:moveTo>
                  <a:lnTo>
                    <a:pt x="2720" y="31"/>
                  </a:lnTo>
                  <a:lnTo>
                    <a:pt x="2714" y="31"/>
                  </a:lnTo>
                  <a:lnTo>
                    <a:pt x="2714" y="7"/>
                  </a:lnTo>
                  <a:lnTo>
                    <a:pt x="2720" y="7"/>
                  </a:lnTo>
                  <a:close/>
                  <a:moveTo>
                    <a:pt x="2780" y="7"/>
                  </a:moveTo>
                  <a:lnTo>
                    <a:pt x="2780" y="31"/>
                  </a:lnTo>
                  <a:lnTo>
                    <a:pt x="2774" y="31"/>
                  </a:lnTo>
                  <a:lnTo>
                    <a:pt x="2774" y="7"/>
                  </a:lnTo>
                  <a:lnTo>
                    <a:pt x="2780" y="7"/>
                  </a:lnTo>
                  <a:close/>
                  <a:moveTo>
                    <a:pt x="2840" y="7"/>
                  </a:moveTo>
                  <a:lnTo>
                    <a:pt x="2840" y="31"/>
                  </a:lnTo>
                  <a:lnTo>
                    <a:pt x="2834" y="31"/>
                  </a:lnTo>
                  <a:lnTo>
                    <a:pt x="2834" y="7"/>
                  </a:lnTo>
                  <a:lnTo>
                    <a:pt x="2840" y="7"/>
                  </a:lnTo>
                  <a:close/>
                  <a:moveTo>
                    <a:pt x="2900" y="7"/>
                  </a:moveTo>
                  <a:lnTo>
                    <a:pt x="2900" y="31"/>
                  </a:lnTo>
                  <a:lnTo>
                    <a:pt x="2894" y="31"/>
                  </a:lnTo>
                  <a:lnTo>
                    <a:pt x="2894" y="7"/>
                  </a:lnTo>
                  <a:lnTo>
                    <a:pt x="2900" y="7"/>
                  </a:lnTo>
                  <a:close/>
                  <a:moveTo>
                    <a:pt x="2961" y="7"/>
                  </a:moveTo>
                  <a:lnTo>
                    <a:pt x="2961" y="31"/>
                  </a:lnTo>
                  <a:lnTo>
                    <a:pt x="2954" y="31"/>
                  </a:lnTo>
                  <a:lnTo>
                    <a:pt x="2954" y="7"/>
                  </a:lnTo>
                  <a:lnTo>
                    <a:pt x="2961" y="7"/>
                  </a:lnTo>
                  <a:close/>
                  <a:moveTo>
                    <a:pt x="3021" y="7"/>
                  </a:moveTo>
                  <a:lnTo>
                    <a:pt x="3021" y="31"/>
                  </a:lnTo>
                  <a:lnTo>
                    <a:pt x="3014" y="31"/>
                  </a:lnTo>
                  <a:lnTo>
                    <a:pt x="3014" y="7"/>
                  </a:lnTo>
                  <a:lnTo>
                    <a:pt x="3021" y="7"/>
                  </a:lnTo>
                  <a:close/>
                  <a:moveTo>
                    <a:pt x="3082" y="7"/>
                  </a:moveTo>
                  <a:lnTo>
                    <a:pt x="3082" y="31"/>
                  </a:lnTo>
                  <a:lnTo>
                    <a:pt x="3075" y="31"/>
                  </a:lnTo>
                  <a:lnTo>
                    <a:pt x="3075" y="7"/>
                  </a:lnTo>
                  <a:lnTo>
                    <a:pt x="3082" y="7"/>
                  </a:lnTo>
                  <a:close/>
                  <a:moveTo>
                    <a:pt x="3142" y="7"/>
                  </a:moveTo>
                  <a:lnTo>
                    <a:pt x="3142" y="31"/>
                  </a:lnTo>
                  <a:lnTo>
                    <a:pt x="3135" y="31"/>
                  </a:lnTo>
                  <a:lnTo>
                    <a:pt x="3135" y="7"/>
                  </a:lnTo>
                  <a:lnTo>
                    <a:pt x="3142" y="7"/>
                  </a:lnTo>
                  <a:close/>
                  <a:moveTo>
                    <a:pt x="3202" y="7"/>
                  </a:moveTo>
                  <a:lnTo>
                    <a:pt x="3202" y="31"/>
                  </a:lnTo>
                  <a:lnTo>
                    <a:pt x="3196" y="31"/>
                  </a:lnTo>
                  <a:lnTo>
                    <a:pt x="3196" y="7"/>
                  </a:lnTo>
                  <a:lnTo>
                    <a:pt x="3202" y="7"/>
                  </a:lnTo>
                  <a:close/>
                  <a:moveTo>
                    <a:pt x="3262" y="7"/>
                  </a:moveTo>
                  <a:lnTo>
                    <a:pt x="3262" y="31"/>
                  </a:lnTo>
                  <a:lnTo>
                    <a:pt x="3256" y="31"/>
                  </a:lnTo>
                  <a:lnTo>
                    <a:pt x="3256" y="7"/>
                  </a:lnTo>
                  <a:lnTo>
                    <a:pt x="3262" y="7"/>
                  </a:lnTo>
                  <a:close/>
                  <a:moveTo>
                    <a:pt x="3322" y="7"/>
                  </a:moveTo>
                  <a:lnTo>
                    <a:pt x="3322" y="31"/>
                  </a:lnTo>
                  <a:lnTo>
                    <a:pt x="3316" y="31"/>
                  </a:lnTo>
                  <a:lnTo>
                    <a:pt x="3316" y="7"/>
                  </a:lnTo>
                  <a:lnTo>
                    <a:pt x="3322" y="7"/>
                  </a:lnTo>
                  <a:close/>
                  <a:moveTo>
                    <a:pt x="7" y="0"/>
                  </a:moveTo>
                  <a:lnTo>
                    <a:pt x="7" y="31"/>
                  </a:lnTo>
                  <a:lnTo>
                    <a:pt x="0" y="31"/>
                  </a:lnTo>
                  <a:lnTo>
                    <a:pt x="0" y="0"/>
                  </a:lnTo>
                  <a:lnTo>
                    <a:pt x="7" y="0"/>
                  </a:lnTo>
                  <a:close/>
                  <a:moveTo>
                    <a:pt x="308" y="0"/>
                  </a:moveTo>
                  <a:lnTo>
                    <a:pt x="308" y="31"/>
                  </a:lnTo>
                  <a:lnTo>
                    <a:pt x="302" y="31"/>
                  </a:lnTo>
                  <a:lnTo>
                    <a:pt x="302" y="0"/>
                  </a:lnTo>
                  <a:lnTo>
                    <a:pt x="308" y="0"/>
                  </a:lnTo>
                  <a:close/>
                  <a:moveTo>
                    <a:pt x="610" y="0"/>
                  </a:moveTo>
                  <a:lnTo>
                    <a:pt x="610" y="31"/>
                  </a:lnTo>
                  <a:lnTo>
                    <a:pt x="604" y="31"/>
                  </a:lnTo>
                  <a:lnTo>
                    <a:pt x="604" y="0"/>
                  </a:lnTo>
                  <a:lnTo>
                    <a:pt x="610" y="0"/>
                  </a:lnTo>
                  <a:close/>
                  <a:moveTo>
                    <a:pt x="912" y="0"/>
                  </a:moveTo>
                  <a:lnTo>
                    <a:pt x="912" y="31"/>
                  </a:lnTo>
                  <a:lnTo>
                    <a:pt x="905" y="31"/>
                  </a:lnTo>
                  <a:lnTo>
                    <a:pt x="905" y="0"/>
                  </a:lnTo>
                  <a:lnTo>
                    <a:pt x="912" y="0"/>
                  </a:lnTo>
                  <a:close/>
                  <a:moveTo>
                    <a:pt x="1212" y="0"/>
                  </a:moveTo>
                  <a:lnTo>
                    <a:pt x="1212" y="31"/>
                  </a:lnTo>
                  <a:lnTo>
                    <a:pt x="1206" y="31"/>
                  </a:lnTo>
                  <a:lnTo>
                    <a:pt x="1206" y="0"/>
                  </a:lnTo>
                  <a:lnTo>
                    <a:pt x="1212" y="0"/>
                  </a:lnTo>
                  <a:close/>
                  <a:moveTo>
                    <a:pt x="1514" y="0"/>
                  </a:moveTo>
                  <a:lnTo>
                    <a:pt x="1514" y="31"/>
                  </a:lnTo>
                  <a:lnTo>
                    <a:pt x="1507" y="31"/>
                  </a:lnTo>
                  <a:lnTo>
                    <a:pt x="1507" y="0"/>
                  </a:lnTo>
                  <a:lnTo>
                    <a:pt x="1514" y="0"/>
                  </a:lnTo>
                  <a:close/>
                  <a:moveTo>
                    <a:pt x="1815" y="0"/>
                  </a:moveTo>
                  <a:lnTo>
                    <a:pt x="1815" y="31"/>
                  </a:lnTo>
                  <a:lnTo>
                    <a:pt x="1809" y="31"/>
                  </a:lnTo>
                  <a:lnTo>
                    <a:pt x="1809" y="0"/>
                  </a:lnTo>
                  <a:lnTo>
                    <a:pt x="1815" y="0"/>
                  </a:lnTo>
                  <a:close/>
                  <a:moveTo>
                    <a:pt x="2117" y="0"/>
                  </a:moveTo>
                  <a:lnTo>
                    <a:pt x="2117" y="31"/>
                  </a:lnTo>
                  <a:lnTo>
                    <a:pt x="2110" y="31"/>
                  </a:lnTo>
                  <a:lnTo>
                    <a:pt x="2110" y="0"/>
                  </a:lnTo>
                  <a:lnTo>
                    <a:pt x="2117" y="0"/>
                  </a:lnTo>
                  <a:close/>
                  <a:moveTo>
                    <a:pt x="2419" y="0"/>
                  </a:moveTo>
                  <a:lnTo>
                    <a:pt x="2419" y="31"/>
                  </a:lnTo>
                  <a:lnTo>
                    <a:pt x="2412" y="31"/>
                  </a:lnTo>
                  <a:lnTo>
                    <a:pt x="2412" y="0"/>
                  </a:lnTo>
                  <a:lnTo>
                    <a:pt x="2419" y="0"/>
                  </a:lnTo>
                  <a:close/>
                  <a:moveTo>
                    <a:pt x="2720" y="0"/>
                  </a:moveTo>
                  <a:lnTo>
                    <a:pt x="2720" y="31"/>
                  </a:lnTo>
                  <a:lnTo>
                    <a:pt x="2714" y="31"/>
                  </a:lnTo>
                  <a:lnTo>
                    <a:pt x="2714" y="0"/>
                  </a:lnTo>
                  <a:lnTo>
                    <a:pt x="2720" y="0"/>
                  </a:lnTo>
                  <a:close/>
                  <a:moveTo>
                    <a:pt x="3021" y="0"/>
                  </a:moveTo>
                  <a:lnTo>
                    <a:pt x="3021" y="31"/>
                  </a:lnTo>
                  <a:lnTo>
                    <a:pt x="3014" y="31"/>
                  </a:lnTo>
                  <a:lnTo>
                    <a:pt x="3014" y="0"/>
                  </a:lnTo>
                  <a:lnTo>
                    <a:pt x="3021" y="0"/>
                  </a:lnTo>
                  <a:close/>
                  <a:moveTo>
                    <a:pt x="3322" y="0"/>
                  </a:moveTo>
                  <a:lnTo>
                    <a:pt x="3322" y="31"/>
                  </a:lnTo>
                  <a:lnTo>
                    <a:pt x="3316" y="31"/>
                  </a:lnTo>
                  <a:lnTo>
                    <a:pt x="3316" y="0"/>
                  </a:lnTo>
                  <a:lnTo>
                    <a:pt x="3322"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it-IT" sz="1400">
                <a:solidFill>
                  <a:schemeClr val="bg1"/>
                </a:solidFill>
              </a:endParaRPr>
            </a:p>
          </p:txBody>
        </p:sp>
        <p:sp>
          <p:nvSpPr>
            <p:cNvPr id="43" name="Rettangolo 42"/>
            <p:cNvSpPr/>
            <p:nvPr/>
          </p:nvSpPr>
          <p:spPr bwMode="auto">
            <a:xfrm>
              <a:off x="1861540" y="1354137"/>
              <a:ext cx="274169" cy="454423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Rettangolo 43"/>
            <p:cNvSpPr/>
            <p:nvPr/>
          </p:nvSpPr>
          <p:spPr bwMode="auto">
            <a:xfrm>
              <a:off x="2102781" y="5776408"/>
              <a:ext cx="5552696" cy="2214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42" name="Gruppo 41"/>
            <p:cNvGrpSpPr/>
            <p:nvPr/>
          </p:nvGrpSpPr>
          <p:grpSpPr>
            <a:xfrm>
              <a:off x="1889807" y="1354138"/>
              <a:ext cx="182742" cy="4547732"/>
              <a:chOff x="1889807" y="1354138"/>
              <a:chExt cx="182742" cy="4547732"/>
            </a:xfrm>
          </p:grpSpPr>
          <p:sp>
            <p:nvSpPr>
              <p:cNvPr id="21" name="Rectangle 18"/>
              <p:cNvSpPr>
                <a:spLocks noChangeArrowheads="1"/>
              </p:cNvSpPr>
              <p:nvPr/>
            </p:nvSpPr>
            <p:spPr bwMode="auto">
              <a:xfrm>
                <a:off x="1889807" y="5686426"/>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10</a:t>
                </a:r>
                <a:endParaRPr kumimoji="0" lang="it-IT" altLang="it-IT" sz="1400" b="0" i="0" u="none" strike="noStrike" cap="none" normalizeH="0" baseline="0">
                  <a:ln>
                    <a:noFill/>
                  </a:ln>
                  <a:solidFill>
                    <a:schemeClr val="bg1"/>
                  </a:solidFill>
                  <a:effectLst/>
                </a:endParaRPr>
              </a:p>
            </p:txBody>
          </p:sp>
          <p:sp>
            <p:nvSpPr>
              <p:cNvPr id="22" name="Rectangle 19"/>
              <p:cNvSpPr>
                <a:spLocks noChangeArrowheads="1"/>
              </p:cNvSpPr>
              <p:nvPr/>
            </p:nvSpPr>
            <p:spPr bwMode="auto">
              <a:xfrm>
                <a:off x="1889807" y="4967288"/>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11</a:t>
                </a:r>
                <a:endParaRPr kumimoji="0" lang="it-IT" altLang="it-IT" sz="1400" b="0" i="0" u="none" strike="noStrike" cap="none" normalizeH="0" baseline="0">
                  <a:ln>
                    <a:noFill/>
                  </a:ln>
                  <a:solidFill>
                    <a:schemeClr val="bg1"/>
                  </a:solidFill>
                  <a:effectLst/>
                </a:endParaRPr>
              </a:p>
            </p:txBody>
          </p:sp>
          <p:sp>
            <p:nvSpPr>
              <p:cNvPr id="23" name="Rectangle 20"/>
              <p:cNvSpPr>
                <a:spLocks noChangeArrowheads="1"/>
              </p:cNvSpPr>
              <p:nvPr/>
            </p:nvSpPr>
            <p:spPr bwMode="auto">
              <a:xfrm>
                <a:off x="1889807" y="4244976"/>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12</a:t>
                </a:r>
                <a:endParaRPr kumimoji="0" lang="it-IT" altLang="it-IT" sz="1400" b="0" i="0" u="none" strike="noStrike" cap="none" normalizeH="0" baseline="0">
                  <a:ln>
                    <a:noFill/>
                  </a:ln>
                  <a:solidFill>
                    <a:schemeClr val="bg1"/>
                  </a:solidFill>
                  <a:effectLst/>
                </a:endParaRPr>
              </a:p>
            </p:txBody>
          </p:sp>
          <p:sp>
            <p:nvSpPr>
              <p:cNvPr id="24" name="Rectangle 21"/>
              <p:cNvSpPr>
                <a:spLocks noChangeArrowheads="1"/>
              </p:cNvSpPr>
              <p:nvPr/>
            </p:nvSpPr>
            <p:spPr bwMode="auto">
              <a:xfrm>
                <a:off x="1889807" y="352266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13</a:t>
                </a:r>
                <a:endParaRPr kumimoji="0" lang="it-IT" altLang="it-IT" sz="1400" b="0" i="0" u="none" strike="noStrike" cap="none" normalizeH="0" baseline="0">
                  <a:ln>
                    <a:noFill/>
                  </a:ln>
                  <a:solidFill>
                    <a:schemeClr val="bg1"/>
                  </a:solidFill>
                  <a:effectLst/>
                </a:endParaRPr>
              </a:p>
            </p:txBody>
          </p:sp>
          <p:sp>
            <p:nvSpPr>
              <p:cNvPr id="25" name="Rectangle 22"/>
              <p:cNvSpPr>
                <a:spLocks noChangeArrowheads="1"/>
              </p:cNvSpPr>
              <p:nvPr/>
            </p:nvSpPr>
            <p:spPr bwMode="auto">
              <a:xfrm>
                <a:off x="1889807" y="2800351"/>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14</a:t>
                </a:r>
                <a:endParaRPr kumimoji="0" lang="it-IT" altLang="it-IT" sz="1400" b="0" i="0" u="none" strike="noStrike" cap="none" normalizeH="0" baseline="0">
                  <a:ln>
                    <a:noFill/>
                  </a:ln>
                  <a:solidFill>
                    <a:schemeClr val="bg1"/>
                  </a:solidFill>
                  <a:effectLst/>
                </a:endParaRPr>
              </a:p>
            </p:txBody>
          </p:sp>
          <p:sp>
            <p:nvSpPr>
              <p:cNvPr id="26" name="Rectangle 23"/>
              <p:cNvSpPr>
                <a:spLocks noChangeArrowheads="1"/>
              </p:cNvSpPr>
              <p:nvPr/>
            </p:nvSpPr>
            <p:spPr bwMode="auto">
              <a:xfrm>
                <a:off x="1889807" y="2076451"/>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15</a:t>
                </a:r>
                <a:endParaRPr kumimoji="0" lang="it-IT" altLang="it-IT" sz="1400" b="0" i="0" u="none" strike="noStrike" cap="none" normalizeH="0" baseline="0">
                  <a:ln>
                    <a:noFill/>
                  </a:ln>
                  <a:solidFill>
                    <a:schemeClr val="bg1"/>
                  </a:solidFill>
                  <a:effectLst/>
                </a:endParaRPr>
              </a:p>
            </p:txBody>
          </p:sp>
          <p:sp>
            <p:nvSpPr>
              <p:cNvPr id="27" name="Rectangle 24"/>
              <p:cNvSpPr>
                <a:spLocks noChangeArrowheads="1"/>
              </p:cNvSpPr>
              <p:nvPr/>
            </p:nvSpPr>
            <p:spPr bwMode="auto">
              <a:xfrm>
                <a:off x="1889807" y="1354138"/>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16</a:t>
                </a:r>
                <a:endParaRPr kumimoji="0" lang="it-IT" altLang="it-IT" sz="1400" b="0" i="0" u="none" strike="noStrike" cap="none" normalizeH="0" baseline="0" dirty="0">
                  <a:ln>
                    <a:noFill/>
                  </a:ln>
                  <a:solidFill>
                    <a:schemeClr val="bg1"/>
                  </a:solidFill>
                  <a:effectLst/>
                </a:endParaRPr>
              </a:p>
            </p:txBody>
          </p:sp>
        </p:grpSp>
        <p:grpSp>
          <p:nvGrpSpPr>
            <p:cNvPr id="45" name="Gruppo 44"/>
            <p:cNvGrpSpPr/>
            <p:nvPr/>
          </p:nvGrpSpPr>
          <p:grpSpPr>
            <a:xfrm>
              <a:off x="2109788" y="5773055"/>
              <a:ext cx="5407205" cy="215444"/>
              <a:chOff x="2109788" y="5773055"/>
              <a:chExt cx="5407205" cy="215444"/>
            </a:xfrm>
          </p:grpSpPr>
          <p:sp>
            <p:nvSpPr>
              <p:cNvPr id="28" name="Rectangle 25"/>
              <p:cNvSpPr>
                <a:spLocks noChangeArrowheads="1"/>
              </p:cNvSpPr>
              <p:nvPr/>
            </p:nvSpPr>
            <p:spPr bwMode="auto">
              <a:xfrm>
                <a:off x="2109788" y="5773055"/>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9</a:t>
                </a:r>
                <a:endParaRPr kumimoji="0" lang="it-IT" altLang="it-IT" sz="1400" b="0" i="0" u="none" strike="noStrike" cap="none" normalizeH="0" baseline="0">
                  <a:ln>
                    <a:noFill/>
                  </a:ln>
                  <a:solidFill>
                    <a:schemeClr val="bg1"/>
                  </a:solidFill>
                  <a:effectLst/>
                </a:endParaRPr>
              </a:p>
            </p:txBody>
          </p:sp>
          <p:sp>
            <p:nvSpPr>
              <p:cNvPr id="29" name="Rectangle 26"/>
              <p:cNvSpPr>
                <a:spLocks noChangeArrowheads="1"/>
              </p:cNvSpPr>
              <p:nvPr/>
            </p:nvSpPr>
            <p:spPr bwMode="auto">
              <a:xfrm>
                <a:off x="2549526"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10</a:t>
                </a:r>
                <a:endParaRPr kumimoji="0" lang="it-IT" altLang="it-IT" sz="1400" b="0" i="0" u="none" strike="noStrike" cap="none" normalizeH="0" baseline="0" dirty="0">
                  <a:ln>
                    <a:noFill/>
                  </a:ln>
                  <a:solidFill>
                    <a:schemeClr val="bg1"/>
                  </a:solidFill>
                  <a:effectLst/>
                </a:endParaRPr>
              </a:p>
            </p:txBody>
          </p:sp>
          <p:sp>
            <p:nvSpPr>
              <p:cNvPr id="30" name="Rectangle 27"/>
              <p:cNvSpPr>
                <a:spLocks noChangeArrowheads="1"/>
              </p:cNvSpPr>
              <p:nvPr/>
            </p:nvSpPr>
            <p:spPr bwMode="auto">
              <a:xfrm>
                <a:off x="3027363"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11</a:t>
                </a:r>
                <a:endParaRPr kumimoji="0" lang="it-IT" altLang="it-IT" sz="1400" b="0" i="0" u="none" strike="noStrike" cap="none" normalizeH="0" baseline="0">
                  <a:ln>
                    <a:noFill/>
                  </a:ln>
                  <a:solidFill>
                    <a:schemeClr val="bg1"/>
                  </a:solidFill>
                  <a:effectLst/>
                </a:endParaRPr>
              </a:p>
            </p:txBody>
          </p:sp>
          <p:sp>
            <p:nvSpPr>
              <p:cNvPr id="31" name="Rectangle 28"/>
              <p:cNvSpPr>
                <a:spLocks noChangeArrowheads="1"/>
              </p:cNvSpPr>
              <p:nvPr/>
            </p:nvSpPr>
            <p:spPr bwMode="auto">
              <a:xfrm>
                <a:off x="3506788"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12</a:t>
                </a:r>
                <a:endParaRPr kumimoji="0" lang="it-IT" altLang="it-IT" sz="1400" b="0" i="0" u="none" strike="noStrike" cap="none" normalizeH="0" baseline="0">
                  <a:ln>
                    <a:noFill/>
                  </a:ln>
                  <a:solidFill>
                    <a:schemeClr val="bg1"/>
                  </a:solidFill>
                  <a:effectLst/>
                </a:endParaRPr>
              </a:p>
            </p:txBody>
          </p:sp>
          <p:sp>
            <p:nvSpPr>
              <p:cNvPr id="32" name="Rectangle 29"/>
              <p:cNvSpPr>
                <a:spLocks noChangeArrowheads="1"/>
              </p:cNvSpPr>
              <p:nvPr/>
            </p:nvSpPr>
            <p:spPr bwMode="auto">
              <a:xfrm>
                <a:off x="3984626"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13</a:t>
                </a:r>
                <a:endParaRPr kumimoji="0" lang="it-IT" altLang="it-IT" sz="1400" b="0" i="0" u="none" strike="noStrike" cap="none" normalizeH="0" baseline="0">
                  <a:ln>
                    <a:noFill/>
                  </a:ln>
                  <a:solidFill>
                    <a:schemeClr val="bg1"/>
                  </a:solidFill>
                  <a:effectLst/>
                </a:endParaRPr>
              </a:p>
            </p:txBody>
          </p:sp>
          <p:sp>
            <p:nvSpPr>
              <p:cNvPr id="34" name="Rectangle 30"/>
              <p:cNvSpPr>
                <a:spLocks noChangeArrowheads="1"/>
              </p:cNvSpPr>
              <p:nvPr/>
            </p:nvSpPr>
            <p:spPr bwMode="auto">
              <a:xfrm>
                <a:off x="4462463"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14</a:t>
                </a:r>
                <a:endParaRPr kumimoji="0" lang="it-IT" altLang="it-IT" sz="1400" b="0" i="0" u="none" strike="noStrike" cap="none" normalizeH="0" baseline="0">
                  <a:ln>
                    <a:noFill/>
                  </a:ln>
                  <a:solidFill>
                    <a:schemeClr val="bg1"/>
                  </a:solidFill>
                  <a:effectLst/>
                </a:endParaRPr>
              </a:p>
            </p:txBody>
          </p:sp>
          <p:sp>
            <p:nvSpPr>
              <p:cNvPr id="35" name="Rectangle 31"/>
              <p:cNvSpPr>
                <a:spLocks noChangeArrowheads="1"/>
              </p:cNvSpPr>
              <p:nvPr/>
            </p:nvSpPr>
            <p:spPr bwMode="auto">
              <a:xfrm>
                <a:off x="4941888"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15</a:t>
                </a:r>
                <a:endParaRPr kumimoji="0" lang="it-IT" altLang="it-IT" sz="1400" b="0" i="0" u="none" strike="noStrike" cap="none" normalizeH="0" baseline="0">
                  <a:ln>
                    <a:noFill/>
                  </a:ln>
                  <a:solidFill>
                    <a:schemeClr val="bg1"/>
                  </a:solidFill>
                  <a:effectLst/>
                </a:endParaRPr>
              </a:p>
            </p:txBody>
          </p:sp>
          <p:sp>
            <p:nvSpPr>
              <p:cNvPr id="36" name="Rectangle 32"/>
              <p:cNvSpPr>
                <a:spLocks noChangeArrowheads="1"/>
              </p:cNvSpPr>
              <p:nvPr/>
            </p:nvSpPr>
            <p:spPr bwMode="auto">
              <a:xfrm>
                <a:off x="5419726"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16</a:t>
                </a:r>
                <a:endParaRPr kumimoji="0" lang="it-IT" altLang="it-IT" sz="1400" b="0" i="0" u="none" strike="noStrike" cap="none" normalizeH="0" baseline="0">
                  <a:ln>
                    <a:noFill/>
                  </a:ln>
                  <a:solidFill>
                    <a:schemeClr val="bg1"/>
                  </a:solidFill>
                  <a:effectLst/>
                </a:endParaRPr>
              </a:p>
            </p:txBody>
          </p:sp>
          <p:sp>
            <p:nvSpPr>
              <p:cNvPr id="37" name="Rectangle 33"/>
              <p:cNvSpPr>
                <a:spLocks noChangeArrowheads="1"/>
              </p:cNvSpPr>
              <p:nvPr/>
            </p:nvSpPr>
            <p:spPr bwMode="auto">
              <a:xfrm>
                <a:off x="5899151"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17</a:t>
                </a:r>
                <a:endParaRPr kumimoji="0" lang="it-IT" altLang="it-IT" sz="1400" b="0" i="0" u="none" strike="noStrike" cap="none" normalizeH="0" baseline="0">
                  <a:ln>
                    <a:noFill/>
                  </a:ln>
                  <a:solidFill>
                    <a:schemeClr val="bg1"/>
                  </a:solidFill>
                  <a:effectLst/>
                </a:endParaRPr>
              </a:p>
            </p:txBody>
          </p:sp>
          <p:sp>
            <p:nvSpPr>
              <p:cNvPr id="38" name="Rectangle 34"/>
              <p:cNvSpPr>
                <a:spLocks noChangeArrowheads="1"/>
              </p:cNvSpPr>
              <p:nvPr/>
            </p:nvSpPr>
            <p:spPr bwMode="auto">
              <a:xfrm>
                <a:off x="6376988"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18</a:t>
                </a:r>
                <a:endParaRPr kumimoji="0" lang="it-IT" altLang="it-IT" sz="1400" b="0" i="0" u="none" strike="noStrike" cap="none" normalizeH="0" baseline="0" dirty="0">
                  <a:ln>
                    <a:noFill/>
                  </a:ln>
                  <a:solidFill>
                    <a:schemeClr val="bg1"/>
                  </a:solidFill>
                  <a:effectLst/>
                </a:endParaRPr>
              </a:p>
            </p:txBody>
          </p:sp>
          <p:sp>
            <p:nvSpPr>
              <p:cNvPr id="39" name="Rectangle 35"/>
              <p:cNvSpPr>
                <a:spLocks noChangeArrowheads="1"/>
              </p:cNvSpPr>
              <p:nvPr/>
            </p:nvSpPr>
            <p:spPr bwMode="auto">
              <a:xfrm>
                <a:off x="6856413"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bg1"/>
                    </a:solidFill>
                    <a:effectLst/>
                    <a:latin typeface="Calibri" panose="020F0502020204030204" pitchFamily="34" charset="0"/>
                  </a:rPr>
                  <a:t>19</a:t>
                </a:r>
                <a:endParaRPr kumimoji="0" lang="it-IT" altLang="it-IT" sz="1400" b="0" i="0" u="none" strike="noStrike" cap="none" normalizeH="0" baseline="0">
                  <a:ln>
                    <a:noFill/>
                  </a:ln>
                  <a:solidFill>
                    <a:schemeClr val="bg1"/>
                  </a:solidFill>
                  <a:effectLst/>
                </a:endParaRPr>
              </a:p>
            </p:txBody>
          </p:sp>
          <p:sp>
            <p:nvSpPr>
              <p:cNvPr id="40" name="Rectangle 36"/>
              <p:cNvSpPr>
                <a:spLocks noChangeArrowheads="1"/>
              </p:cNvSpPr>
              <p:nvPr/>
            </p:nvSpPr>
            <p:spPr bwMode="auto">
              <a:xfrm>
                <a:off x="7334251" y="577305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bg1"/>
                    </a:solidFill>
                    <a:effectLst/>
                    <a:latin typeface="Calibri" panose="020F0502020204030204" pitchFamily="34" charset="0"/>
                  </a:rPr>
                  <a:t>20</a:t>
                </a:r>
                <a:endParaRPr kumimoji="0" lang="it-IT" altLang="it-IT" sz="1400" b="0" i="0" u="none" strike="noStrike" cap="none" normalizeH="0" baseline="0" dirty="0">
                  <a:ln>
                    <a:noFill/>
                  </a:ln>
                  <a:solidFill>
                    <a:schemeClr val="bg1"/>
                  </a:solidFill>
                  <a:effectLst/>
                </a:endParaRPr>
              </a:p>
            </p:txBody>
          </p:sp>
        </p:grpSp>
      </p:grpSp>
      <p:sp>
        <p:nvSpPr>
          <p:cNvPr id="85" name="CasellaDiTesto 84"/>
          <p:cNvSpPr txBox="1"/>
          <p:nvPr/>
        </p:nvSpPr>
        <p:spPr>
          <a:xfrm>
            <a:off x="1146011" y="5144755"/>
            <a:ext cx="951698" cy="646331"/>
          </a:xfrm>
          <a:prstGeom prst="rect">
            <a:avLst/>
          </a:prstGeom>
          <a:noFill/>
        </p:spPr>
        <p:txBody>
          <a:bodyPr wrap="square" rtlCol="0">
            <a:spAutoFit/>
          </a:bodyPr>
          <a:lstStyle/>
          <a:p>
            <a:r>
              <a:rPr lang="it-IT" dirty="0">
                <a:solidFill>
                  <a:srgbClr val="FF0000"/>
                </a:solidFill>
                <a:effectLst/>
                <a:latin typeface="Calibri" panose="020F0502020204030204" pitchFamily="34" charset="0"/>
                <a:cs typeface="Calibri" panose="020F0502020204030204" pitchFamily="34" charset="0"/>
              </a:rPr>
              <a:t>Canyon Diablo</a:t>
            </a:r>
          </a:p>
        </p:txBody>
      </p:sp>
      <p:sp>
        <p:nvSpPr>
          <p:cNvPr id="92" name="CasellaDiTesto 91"/>
          <p:cNvSpPr txBox="1"/>
          <p:nvPr/>
        </p:nvSpPr>
        <p:spPr>
          <a:xfrm rot="19020000">
            <a:off x="2368898" y="4489744"/>
            <a:ext cx="1443290" cy="307777"/>
          </a:xfrm>
          <a:prstGeom prst="rect">
            <a:avLst/>
          </a:prstGeom>
          <a:noFill/>
        </p:spPr>
        <p:txBody>
          <a:bodyPr wrap="square" rtlCol="0">
            <a:spAutoFit/>
          </a:bodyPr>
          <a:lstStyle/>
          <a:p>
            <a:pPr algn="l"/>
            <a:r>
              <a:rPr lang="en-GB" sz="1400" i="1" dirty="0">
                <a:solidFill>
                  <a:schemeClr val="tx1"/>
                </a:solidFill>
                <a:effectLst/>
                <a:latin typeface="Calibri" panose="020F0502020204030204" pitchFamily="34" charset="0"/>
                <a:cs typeface="Calibri" panose="020F0502020204030204" pitchFamily="34" charset="0"/>
              </a:rPr>
              <a:t>4.57 Ga Isochron</a:t>
            </a:r>
          </a:p>
        </p:txBody>
      </p:sp>
      <p:sp>
        <p:nvSpPr>
          <p:cNvPr id="121" name="CasellaDiTesto 120"/>
          <p:cNvSpPr txBox="1"/>
          <p:nvPr/>
        </p:nvSpPr>
        <p:spPr>
          <a:xfrm>
            <a:off x="2117768" y="2793206"/>
            <a:ext cx="1181891" cy="630942"/>
          </a:xfrm>
          <a:prstGeom prst="rect">
            <a:avLst/>
          </a:prstGeom>
          <a:noFill/>
        </p:spPr>
        <p:txBody>
          <a:bodyPr wrap="square" rtlCol="0">
            <a:spAutoFit/>
          </a:bodyPr>
          <a:lstStyle/>
          <a:p>
            <a:pPr>
              <a:lnSpc>
                <a:spcPts val="1400"/>
              </a:lnSpc>
            </a:pPr>
            <a:r>
              <a:rPr lang="en-GB" sz="1400" dirty="0">
                <a:solidFill>
                  <a:schemeClr val="tx1"/>
                </a:solidFill>
                <a:effectLst/>
                <a:latin typeface="Calibri" panose="020F0502020204030204" pitchFamily="34" charset="0"/>
                <a:cs typeface="Calibri" panose="020F0502020204030204" pitchFamily="34" charset="0"/>
              </a:rPr>
              <a:t>First stage growth curve (</a:t>
            </a:r>
            <a:r>
              <a:rPr lang="en-GB" sz="1400" b="1" dirty="0">
                <a:solidFill>
                  <a:schemeClr val="tx1"/>
                </a:solidFill>
                <a:effectLst/>
                <a:latin typeface="Symbol" panose="05050102010706020507" pitchFamily="18" charset="2"/>
                <a:cs typeface="Calibri" panose="020F0502020204030204" pitchFamily="34" charset="0"/>
              </a:rPr>
              <a:t>m</a:t>
            </a:r>
            <a:r>
              <a:rPr lang="en-GB" sz="1400" b="1" dirty="0">
                <a:solidFill>
                  <a:schemeClr val="tx1"/>
                </a:solidFill>
                <a:effectLst/>
                <a:latin typeface="Calibri" panose="020F0502020204030204" pitchFamily="34" charset="0"/>
                <a:cs typeface="Calibri" panose="020F0502020204030204" pitchFamily="34" charset="0"/>
              </a:rPr>
              <a:t> = 7.19</a:t>
            </a:r>
            <a:r>
              <a:rPr lang="en-GB" sz="1400" dirty="0">
                <a:solidFill>
                  <a:schemeClr val="tx1"/>
                </a:solidFill>
                <a:effectLst/>
                <a:latin typeface="Calibri" panose="020F0502020204030204" pitchFamily="34" charset="0"/>
                <a:cs typeface="Calibri" panose="020F0502020204030204" pitchFamily="34" charset="0"/>
              </a:rPr>
              <a:t>)</a:t>
            </a:r>
          </a:p>
        </p:txBody>
      </p:sp>
      <p:sp>
        <p:nvSpPr>
          <p:cNvPr id="60" name="Figura a mano libera 59"/>
          <p:cNvSpPr/>
          <p:nvPr/>
        </p:nvSpPr>
        <p:spPr bwMode="auto">
          <a:xfrm rot="21339074">
            <a:off x="2727444" y="3393871"/>
            <a:ext cx="260646" cy="528162"/>
          </a:xfrm>
          <a:custGeom>
            <a:avLst/>
            <a:gdLst>
              <a:gd name="connsiteX0" fmla="*/ 0 w 333375"/>
              <a:gd name="connsiteY0" fmla="*/ 0 h 581025"/>
              <a:gd name="connsiteX1" fmla="*/ 57150 w 333375"/>
              <a:gd name="connsiteY1" fmla="*/ 247650 h 581025"/>
              <a:gd name="connsiteX2" fmla="*/ 233362 w 333375"/>
              <a:gd name="connsiteY2" fmla="*/ 333375 h 581025"/>
              <a:gd name="connsiteX3" fmla="*/ 333375 w 333375"/>
              <a:gd name="connsiteY3" fmla="*/ 581025 h 581025"/>
            </a:gdLst>
            <a:ahLst/>
            <a:cxnLst>
              <a:cxn ang="0">
                <a:pos x="connsiteX0" y="connsiteY0"/>
              </a:cxn>
              <a:cxn ang="0">
                <a:pos x="connsiteX1" y="connsiteY1"/>
              </a:cxn>
              <a:cxn ang="0">
                <a:pos x="connsiteX2" y="connsiteY2"/>
              </a:cxn>
              <a:cxn ang="0">
                <a:pos x="connsiteX3" y="connsiteY3"/>
              </a:cxn>
            </a:cxnLst>
            <a:rect l="l" t="t" r="r" b="b"/>
            <a:pathLst>
              <a:path w="333375" h="581025">
                <a:moveTo>
                  <a:pt x="0" y="0"/>
                </a:moveTo>
                <a:cubicBezTo>
                  <a:pt x="9128" y="96043"/>
                  <a:pt x="18256" y="192087"/>
                  <a:pt x="57150" y="247650"/>
                </a:cubicBezTo>
                <a:cubicBezTo>
                  <a:pt x="96044" y="303213"/>
                  <a:pt x="187325" y="277813"/>
                  <a:pt x="233362" y="333375"/>
                </a:cubicBezTo>
                <a:cubicBezTo>
                  <a:pt x="279399" y="388937"/>
                  <a:pt x="306387" y="484981"/>
                  <a:pt x="333375" y="581025"/>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4" name="CasellaDiTesto 123"/>
          <p:cNvSpPr txBox="1"/>
          <p:nvPr/>
        </p:nvSpPr>
        <p:spPr>
          <a:xfrm>
            <a:off x="2282971" y="5407871"/>
            <a:ext cx="747588" cy="307777"/>
          </a:xfrm>
          <a:prstGeom prst="rect">
            <a:avLst/>
          </a:prstGeom>
          <a:noFill/>
        </p:spPr>
        <p:txBody>
          <a:bodyPr wrap="square" rtlCol="0">
            <a:spAutoFit/>
          </a:bodyPr>
          <a:lstStyle/>
          <a:p>
            <a:r>
              <a:rPr lang="en-GB" sz="1400" b="1" dirty="0">
                <a:solidFill>
                  <a:schemeClr val="tx1"/>
                </a:solidFill>
                <a:effectLst/>
                <a:latin typeface="Calibri" panose="020F0502020204030204" pitchFamily="34" charset="0"/>
                <a:cs typeface="Calibri" panose="020F0502020204030204" pitchFamily="34" charset="0"/>
              </a:rPr>
              <a:t>4.57 Ga</a:t>
            </a:r>
          </a:p>
        </p:txBody>
      </p:sp>
      <p:sp>
        <p:nvSpPr>
          <p:cNvPr id="125" name="CasellaDiTesto 124"/>
          <p:cNvSpPr txBox="1"/>
          <p:nvPr/>
        </p:nvSpPr>
        <p:spPr>
          <a:xfrm>
            <a:off x="5818190" y="2107463"/>
            <a:ext cx="608876" cy="307777"/>
          </a:xfrm>
          <a:prstGeom prst="rect">
            <a:avLst/>
          </a:prstGeom>
          <a:noFill/>
        </p:spPr>
        <p:txBody>
          <a:bodyPr wrap="square" rtlCol="0">
            <a:spAutoFit/>
          </a:bodyPr>
          <a:lstStyle/>
          <a:p>
            <a:r>
              <a:rPr lang="en-GB" sz="1400" b="1" dirty="0">
                <a:solidFill>
                  <a:schemeClr val="tx1"/>
                </a:solidFill>
                <a:effectLst/>
                <a:latin typeface="Calibri" panose="020F0502020204030204" pitchFamily="34" charset="0"/>
                <a:cs typeface="Calibri" panose="020F0502020204030204" pitchFamily="34" charset="0"/>
              </a:rPr>
              <a:t>Now</a:t>
            </a:r>
          </a:p>
        </p:txBody>
      </p:sp>
      <p:sp>
        <p:nvSpPr>
          <p:cNvPr id="63" name="Figura a mano libera 62"/>
          <p:cNvSpPr/>
          <p:nvPr/>
        </p:nvSpPr>
        <p:spPr bwMode="auto">
          <a:xfrm>
            <a:off x="6162136" y="1570377"/>
            <a:ext cx="2191960" cy="365412"/>
          </a:xfrm>
          <a:custGeom>
            <a:avLst/>
            <a:gdLst>
              <a:gd name="connsiteX0" fmla="*/ 1622170 w 2191960"/>
              <a:gd name="connsiteY0" fmla="*/ 34586 h 365412"/>
              <a:gd name="connsiteX1" fmla="*/ 1319752 w 2191960"/>
              <a:gd name="connsiteY1" fmla="*/ 53636 h 365412"/>
              <a:gd name="connsiteX2" fmla="*/ 691102 w 2191960"/>
              <a:gd name="connsiteY2" fmla="*/ 125073 h 365412"/>
              <a:gd name="connsiteX3" fmla="*/ 176752 w 2191960"/>
              <a:gd name="connsiteY3" fmla="*/ 206036 h 365412"/>
              <a:gd name="connsiteX4" fmla="*/ 539 w 2191960"/>
              <a:gd name="connsiteY4" fmla="*/ 296523 h 365412"/>
              <a:gd name="connsiteX5" fmla="*/ 129127 w 2191960"/>
              <a:gd name="connsiteY5" fmla="*/ 360817 h 365412"/>
              <a:gd name="connsiteX6" fmla="*/ 331533 w 2191960"/>
              <a:gd name="connsiteY6" fmla="*/ 348911 h 365412"/>
              <a:gd name="connsiteX7" fmla="*/ 1012570 w 2191960"/>
              <a:gd name="connsiteY7" fmla="*/ 258423 h 365412"/>
              <a:gd name="connsiteX8" fmla="*/ 1603120 w 2191960"/>
              <a:gd name="connsiteY8" fmla="*/ 146504 h 365412"/>
              <a:gd name="connsiteX9" fmla="*/ 1876964 w 2191960"/>
              <a:gd name="connsiteY9" fmla="*/ 115548 h 365412"/>
              <a:gd name="connsiteX10" fmla="*/ 2141283 w 2191960"/>
              <a:gd name="connsiteY10" fmla="*/ 60779 h 365412"/>
              <a:gd name="connsiteX11" fmla="*/ 2188908 w 2191960"/>
              <a:gd name="connsiteY11" fmla="*/ 10773 h 365412"/>
              <a:gd name="connsiteX12" fmla="*/ 2096039 w 2191960"/>
              <a:gd name="connsiteY12" fmla="*/ 1248 h 365412"/>
              <a:gd name="connsiteX13" fmla="*/ 1865058 w 2191960"/>
              <a:gd name="connsiteY13" fmla="*/ 29823 h 365412"/>
              <a:gd name="connsiteX14" fmla="*/ 1622170 w 2191960"/>
              <a:gd name="connsiteY14" fmla="*/ 34586 h 36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960" h="365412">
                <a:moveTo>
                  <a:pt x="1622170" y="34586"/>
                </a:moveTo>
                <a:cubicBezTo>
                  <a:pt x="1531286" y="38555"/>
                  <a:pt x="1474930" y="38555"/>
                  <a:pt x="1319752" y="53636"/>
                </a:cubicBezTo>
                <a:cubicBezTo>
                  <a:pt x="1164574" y="68717"/>
                  <a:pt x="881602" y="99673"/>
                  <a:pt x="691102" y="125073"/>
                </a:cubicBezTo>
                <a:cubicBezTo>
                  <a:pt x="500602" y="150473"/>
                  <a:pt x="291846" y="177461"/>
                  <a:pt x="176752" y="206036"/>
                </a:cubicBezTo>
                <a:cubicBezTo>
                  <a:pt x="61658" y="234611"/>
                  <a:pt x="8476" y="270726"/>
                  <a:pt x="539" y="296523"/>
                </a:cubicBezTo>
                <a:cubicBezTo>
                  <a:pt x="-7399" y="322320"/>
                  <a:pt x="73961" y="352086"/>
                  <a:pt x="129127" y="360817"/>
                </a:cubicBezTo>
                <a:cubicBezTo>
                  <a:pt x="184293" y="369548"/>
                  <a:pt x="184292" y="365977"/>
                  <a:pt x="331533" y="348911"/>
                </a:cubicBezTo>
                <a:cubicBezTo>
                  <a:pt x="478774" y="331845"/>
                  <a:pt x="800639" y="292157"/>
                  <a:pt x="1012570" y="258423"/>
                </a:cubicBezTo>
                <a:cubicBezTo>
                  <a:pt x="1224501" y="224689"/>
                  <a:pt x="1459054" y="170316"/>
                  <a:pt x="1603120" y="146504"/>
                </a:cubicBezTo>
                <a:cubicBezTo>
                  <a:pt x="1747186" y="122692"/>
                  <a:pt x="1787270" y="129835"/>
                  <a:pt x="1876964" y="115548"/>
                </a:cubicBezTo>
                <a:cubicBezTo>
                  <a:pt x="1966658" y="101261"/>
                  <a:pt x="2089292" y="78242"/>
                  <a:pt x="2141283" y="60779"/>
                </a:cubicBezTo>
                <a:cubicBezTo>
                  <a:pt x="2193274" y="43316"/>
                  <a:pt x="2196449" y="20695"/>
                  <a:pt x="2188908" y="10773"/>
                </a:cubicBezTo>
                <a:cubicBezTo>
                  <a:pt x="2181367" y="851"/>
                  <a:pt x="2150014" y="-1927"/>
                  <a:pt x="2096039" y="1248"/>
                </a:cubicBezTo>
                <a:cubicBezTo>
                  <a:pt x="2042064" y="4423"/>
                  <a:pt x="1943639" y="24267"/>
                  <a:pt x="1865058" y="29823"/>
                </a:cubicBezTo>
                <a:cubicBezTo>
                  <a:pt x="1786477" y="35379"/>
                  <a:pt x="1713054" y="30617"/>
                  <a:pt x="1622170" y="34586"/>
                </a:cubicBezTo>
                <a:close/>
              </a:path>
            </a:pathLst>
          </a:cu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Figura a mano libera 61"/>
          <p:cNvSpPr/>
          <p:nvPr/>
        </p:nvSpPr>
        <p:spPr bwMode="auto">
          <a:xfrm>
            <a:off x="6179837" y="1726324"/>
            <a:ext cx="1148668" cy="203325"/>
          </a:xfrm>
          <a:custGeom>
            <a:avLst/>
            <a:gdLst>
              <a:gd name="connsiteX0" fmla="*/ 178101 w 1148668"/>
              <a:gd name="connsiteY0" fmla="*/ 183439 h 203325"/>
              <a:gd name="connsiteX1" fmla="*/ 370982 w 1148668"/>
              <a:gd name="connsiteY1" fmla="*/ 178676 h 203325"/>
              <a:gd name="connsiteX2" fmla="*/ 759126 w 1148668"/>
              <a:gd name="connsiteY2" fmla="*/ 119145 h 203325"/>
              <a:gd name="connsiteX3" fmla="*/ 1044876 w 1148668"/>
              <a:gd name="connsiteY3" fmla="*/ 64376 h 203325"/>
              <a:gd name="connsiteX4" fmla="*/ 1147269 w 1148668"/>
              <a:gd name="connsiteY4" fmla="*/ 21514 h 203325"/>
              <a:gd name="connsiteX5" fmla="*/ 982963 w 1148668"/>
              <a:gd name="connsiteY5" fmla="*/ 82 h 203325"/>
              <a:gd name="connsiteX6" fmla="*/ 673401 w 1148668"/>
              <a:gd name="connsiteY6" fmla="*/ 28657 h 203325"/>
              <a:gd name="connsiteX7" fmla="*/ 330501 w 1148668"/>
              <a:gd name="connsiteY7" fmla="*/ 57232 h 203325"/>
              <a:gd name="connsiteX8" fmla="*/ 120951 w 1148668"/>
              <a:gd name="connsiteY8" fmla="*/ 97714 h 203325"/>
              <a:gd name="connsiteX9" fmla="*/ 4269 w 1148668"/>
              <a:gd name="connsiteY9" fmla="*/ 159626 h 203325"/>
              <a:gd name="connsiteX10" fmla="*/ 42369 w 1148668"/>
              <a:gd name="connsiteY10" fmla="*/ 202489 h 203325"/>
              <a:gd name="connsiteX11" fmla="*/ 178101 w 1148668"/>
              <a:gd name="connsiteY11" fmla="*/ 183439 h 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8668" h="203325">
                <a:moveTo>
                  <a:pt x="178101" y="183439"/>
                </a:moveTo>
                <a:cubicBezTo>
                  <a:pt x="232870" y="179470"/>
                  <a:pt x="274145" y="189392"/>
                  <a:pt x="370982" y="178676"/>
                </a:cubicBezTo>
                <a:cubicBezTo>
                  <a:pt x="467819" y="167960"/>
                  <a:pt x="646810" y="138195"/>
                  <a:pt x="759126" y="119145"/>
                </a:cubicBezTo>
                <a:cubicBezTo>
                  <a:pt x="871442" y="100095"/>
                  <a:pt x="980186" y="80648"/>
                  <a:pt x="1044876" y="64376"/>
                </a:cubicBezTo>
                <a:cubicBezTo>
                  <a:pt x="1109567" y="48104"/>
                  <a:pt x="1157588" y="32230"/>
                  <a:pt x="1147269" y="21514"/>
                </a:cubicBezTo>
                <a:cubicBezTo>
                  <a:pt x="1136950" y="10798"/>
                  <a:pt x="1061941" y="-1109"/>
                  <a:pt x="982963" y="82"/>
                </a:cubicBezTo>
                <a:cubicBezTo>
                  <a:pt x="903985" y="1273"/>
                  <a:pt x="673401" y="28657"/>
                  <a:pt x="673401" y="28657"/>
                </a:cubicBezTo>
                <a:cubicBezTo>
                  <a:pt x="564657" y="38182"/>
                  <a:pt x="422576" y="45723"/>
                  <a:pt x="330501" y="57232"/>
                </a:cubicBezTo>
                <a:cubicBezTo>
                  <a:pt x="238426" y="68741"/>
                  <a:pt x="175323" y="80648"/>
                  <a:pt x="120951" y="97714"/>
                </a:cubicBezTo>
                <a:cubicBezTo>
                  <a:pt x="66579" y="114780"/>
                  <a:pt x="17366" y="142163"/>
                  <a:pt x="4269" y="159626"/>
                </a:cubicBezTo>
                <a:cubicBezTo>
                  <a:pt x="-8828" y="177089"/>
                  <a:pt x="9428" y="197330"/>
                  <a:pt x="42369" y="202489"/>
                </a:cubicBezTo>
                <a:cubicBezTo>
                  <a:pt x="75310" y="207648"/>
                  <a:pt x="123332" y="187408"/>
                  <a:pt x="178101" y="183439"/>
                </a:cubicBezTo>
                <a:close/>
              </a:path>
            </a:pathLst>
          </a:cu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57" name="Gruppo 56"/>
          <p:cNvGrpSpPr/>
          <p:nvPr/>
        </p:nvGrpSpPr>
        <p:grpSpPr>
          <a:xfrm>
            <a:off x="6157048" y="1726728"/>
            <a:ext cx="620737" cy="365943"/>
            <a:chOff x="6157048" y="1726728"/>
            <a:chExt cx="620737" cy="365943"/>
          </a:xfrm>
          <a:solidFill>
            <a:srgbClr val="00B0F0"/>
          </a:solidFill>
        </p:grpSpPr>
        <p:sp>
          <p:nvSpPr>
            <p:cNvPr id="55" name="Rettangolo 54"/>
            <p:cNvSpPr/>
            <p:nvPr/>
          </p:nvSpPr>
          <p:spPr bwMode="auto">
            <a:xfrm>
              <a:off x="6157048" y="2038671"/>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6" name="Rettangolo 105"/>
            <p:cNvSpPr/>
            <p:nvPr/>
          </p:nvSpPr>
          <p:spPr bwMode="auto">
            <a:xfrm>
              <a:off x="6542810" y="1821978"/>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7" name="Rettangolo 106"/>
            <p:cNvSpPr/>
            <p:nvPr/>
          </p:nvSpPr>
          <p:spPr bwMode="auto">
            <a:xfrm>
              <a:off x="6557098" y="1736253"/>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8" name="Rettangolo 107"/>
            <p:cNvSpPr/>
            <p:nvPr/>
          </p:nvSpPr>
          <p:spPr bwMode="auto">
            <a:xfrm>
              <a:off x="6592816" y="1767209"/>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9" name="Rettangolo 108"/>
            <p:cNvSpPr/>
            <p:nvPr/>
          </p:nvSpPr>
          <p:spPr bwMode="auto">
            <a:xfrm>
              <a:off x="6619010" y="1748159"/>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0" name="Rettangolo 109"/>
            <p:cNvSpPr/>
            <p:nvPr/>
          </p:nvSpPr>
          <p:spPr bwMode="auto">
            <a:xfrm>
              <a:off x="6723785" y="1760065"/>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 name="Rettangolo 110"/>
            <p:cNvSpPr/>
            <p:nvPr/>
          </p:nvSpPr>
          <p:spPr bwMode="auto">
            <a:xfrm>
              <a:off x="6478516" y="1726728"/>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2" name="Rettangolo 111"/>
            <p:cNvSpPr/>
            <p:nvPr/>
          </p:nvSpPr>
          <p:spPr bwMode="auto">
            <a:xfrm>
              <a:off x="6464229" y="1771971"/>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Rettangolo 112"/>
            <p:cNvSpPr/>
            <p:nvPr/>
          </p:nvSpPr>
          <p:spPr bwMode="auto">
            <a:xfrm>
              <a:off x="6421366" y="1800546"/>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 name="Rettangolo 113"/>
            <p:cNvSpPr/>
            <p:nvPr/>
          </p:nvSpPr>
          <p:spPr bwMode="auto">
            <a:xfrm>
              <a:off x="6388029" y="1821978"/>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Rettangolo 114"/>
            <p:cNvSpPr/>
            <p:nvPr/>
          </p:nvSpPr>
          <p:spPr bwMode="auto">
            <a:xfrm>
              <a:off x="6342785" y="1829121"/>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Rettangolo 115"/>
            <p:cNvSpPr/>
            <p:nvPr/>
          </p:nvSpPr>
          <p:spPr bwMode="auto">
            <a:xfrm>
              <a:off x="6335641" y="1843409"/>
              <a:ext cx="54000" cy="54000"/>
            </a:xfrm>
            <a:prstGeom prst="rect">
              <a:avLst/>
            </a:prstGeom>
            <a:grp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31" name="CasellaDiTesto 130"/>
          <p:cNvSpPr txBox="1"/>
          <p:nvPr/>
        </p:nvSpPr>
        <p:spPr>
          <a:xfrm>
            <a:off x="4210364" y="3935833"/>
            <a:ext cx="2907122" cy="923330"/>
          </a:xfrm>
          <a:prstGeom prst="rect">
            <a:avLst/>
          </a:prstGeom>
          <a:noFill/>
        </p:spPr>
        <p:txBody>
          <a:bodyPr wrap="square" rtlCol="0">
            <a:spAutoFit/>
          </a:bodyPr>
          <a:lstStyle/>
          <a:p>
            <a:r>
              <a:rPr lang="en-GB" b="1" dirty="0">
                <a:solidFill>
                  <a:schemeClr val="tx1"/>
                </a:solidFill>
                <a:effectLst/>
                <a:latin typeface="Calibri" panose="020F0502020204030204" pitchFamily="34" charset="0"/>
                <a:cs typeface="Calibri" panose="020F0502020204030204" pitchFamily="34" charset="0"/>
              </a:rPr>
              <a:t>BSE, MORB, OIB, CC and GloSS indicate that Earth evolved with </a:t>
            </a:r>
            <a:r>
              <a:rPr lang="en-GB" b="1" i="1" dirty="0">
                <a:solidFill>
                  <a:schemeClr val="tx1"/>
                </a:solidFill>
                <a:effectLst/>
                <a:latin typeface="Symbol" panose="05050102010706020507" pitchFamily="18" charset="2"/>
                <a:cs typeface="Calibri" panose="020F0502020204030204" pitchFamily="34" charset="0"/>
              </a:rPr>
              <a:t>m</a:t>
            </a:r>
            <a:r>
              <a:rPr lang="en-GB" b="1" dirty="0">
                <a:solidFill>
                  <a:schemeClr val="tx1"/>
                </a:solidFill>
                <a:effectLst/>
                <a:latin typeface="Calibri" panose="020F0502020204030204" pitchFamily="34" charset="0"/>
                <a:cs typeface="Calibri" panose="020F0502020204030204" pitchFamily="34" charset="0"/>
              </a:rPr>
              <a:t> &gt;7.19 </a:t>
            </a:r>
          </a:p>
        </p:txBody>
      </p:sp>
      <p:sp>
        <p:nvSpPr>
          <p:cNvPr id="132" name="Rettangolo 131"/>
          <p:cNvSpPr/>
          <p:nvPr/>
        </p:nvSpPr>
        <p:spPr bwMode="auto">
          <a:xfrm rot="2700000">
            <a:off x="6487945" y="1749931"/>
            <a:ext cx="90000" cy="90000"/>
          </a:xfrm>
          <a:prstGeom prst="rect">
            <a:avLst/>
          </a:prstGeom>
          <a:solidFill>
            <a:srgbClr val="FF99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3" name="Rettangolo 132"/>
          <p:cNvSpPr/>
          <p:nvPr/>
        </p:nvSpPr>
        <p:spPr bwMode="auto">
          <a:xfrm rot="2700000">
            <a:off x="6828593" y="1682874"/>
            <a:ext cx="90000" cy="90000"/>
          </a:xfrm>
          <a:prstGeom prst="rect">
            <a:avLst/>
          </a:prstGeom>
          <a:solidFill>
            <a:srgbClr val="CC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Figura a mano libera 116"/>
          <p:cNvSpPr/>
          <p:nvPr/>
        </p:nvSpPr>
        <p:spPr bwMode="auto">
          <a:xfrm>
            <a:off x="2308860" y="2240280"/>
            <a:ext cx="3543300" cy="3299460"/>
          </a:xfrm>
          <a:custGeom>
            <a:avLst/>
            <a:gdLst>
              <a:gd name="connsiteX0" fmla="*/ 0 w 3543300"/>
              <a:gd name="connsiteY0" fmla="*/ 3299460 h 3299460"/>
              <a:gd name="connsiteX1" fmla="*/ 3543300 w 3543300"/>
              <a:gd name="connsiteY1" fmla="*/ 0 h 3299460"/>
              <a:gd name="connsiteX0" fmla="*/ 0 w 3543300"/>
              <a:gd name="connsiteY0" fmla="*/ 3299460 h 3299460"/>
              <a:gd name="connsiteX1" fmla="*/ 3543300 w 3543300"/>
              <a:gd name="connsiteY1" fmla="*/ 0 h 3299460"/>
              <a:gd name="connsiteX0" fmla="*/ 0 w 3543300"/>
              <a:gd name="connsiteY0" fmla="*/ 3299460 h 3299460"/>
              <a:gd name="connsiteX1" fmla="*/ 3543300 w 3543300"/>
              <a:gd name="connsiteY1" fmla="*/ 0 h 3299460"/>
              <a:gd name="connsiteX0" fmla="*/ 0 w 3543300"/>
              <a:gd name="connsiteY0" fmla="*/ 3299460 h 3299460"/>
              <a:gd name="connsiteX1" fmla="*/ 3543300 w 3543300"/>
              <a:gd name="connsiteY1" fmla="*/ 0 h 3299460"/>
            </a:gdLst>
            <a:ahLst/>
            <a:cxnLst>
              <a:cxn ang="0">
                <a:pos x="connsiteX0" y="connsiteY0"/>
              </a:cxn>
              <a:cxn ang="0">
                <a:pos x="connsiteX1" y="connsiteY1"/>
              </a:cxn>
            </a:cxnLst>
            <a:rect l="l" t="t" r="r" b="b"/>
            <a:pathLst>
              <a:path w="3543300" h="3299460">
                <a:moveTo>
                  <a:pt x="0" y="3299460"/>
                </a:moveTo>
                <a:cubicBezTo>
                  <a:pt x="594360" y="1628140"/>
                  <a:pt x="1226820" y="93980"/>
                  <a:pt x="3543300" y="0"/>
                </a:cubicBezTo>
              </a:path>
            </a:pathLst>
          </a:cu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Rettangolo 58"/>
          <p:cNvSpPr/>
          <p:nvPr/>
        </p:nvSpPr>
        <p:spPr bwMode="auto">
          <a:xfrm>
            <a:off x="3178175" y="2179638"/>
            <a:ext cx="2773045" cy="15269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3" name="Figura a mano libera 122"/>
          <p:cNvSpPr/>
          <p:nvPr/>
        </p:nvSpPr>
        <p:spPr bwMode="auto">
          <a:xfrm>
            <a:off x="2309438" y="2240280"/>
            <a:ext cx="3543300" cy="3299460"/>
          </a:xfrm>
          <a:custGeom>
            <a:avLst/>
            <a:gdLst>
              <a:gd name="connsiteX0" fmla="*/ 0 w 3543300"/>
              <a:gd name="connsiteY0" fmla="*/ 3299460 h 3299460"/>
              <a:gd name="connsiteX1" fmla="*/ 3543300 w 3543300"/>
              <a:gd name="connsiteY1" fmla="*/ 0 h 3299460"/>
              <a:gd name="connsiteX0" fmla="*/ 0 w 3543300"/>
              <a:gd name="connsiteY0" fmla="*/ 3299460 h 3299460"/>
              <a:gd name="connsiteX1" fmla="*/ 3543300 w 3543300"/>
              <a:gd name="connsiteY1" fmla="*/ 0 h 3299460"/>
              <a:gd name="connsiteX0" fmla="*/ 0 w 3543300"/>
              <a:gd name="connsiteY0" fmla="*/ 3299460 h 3299460"/>
              <a:gd name="connsiteX1" fmla="*/ 3543300 w 3543300"/>
              <a:gd name="connsiteY1" fmla="*/ 0 h 3299460"/>
              <a:gd name="connsiteX0" fmla="*/ 0 w 3543300"/>
              <a:gd name="connsiteY0" fmla="*/ 3299460 h 3299460"/>
              <a:gd name="connsiteX1" fmla="*/ 3543300 w 3543300"/>
              <a:gd name="connsiteY1" fmla="*/ 0 h 3299460"/>
            </a:gdLst>
            <a:ahLst/>
            <a:cxnLst>
              <a:cxn ang="0">
                <a:pos x="connsiteX0" y="connsiteY0"/>
              </a:cxn>
              <a:cxn ang="0">
                <a:pos x="connsiteX1" y="connsiteY1"/>
              </a:cxn>
            </a:cxnLst>
            <a:rect l="l" t="t" r="r" b="b"/>
            <a:pathLst>
              <a:path w="3543300" h="3299460">
                <a:moveTo>
                  <a:pt x="0" y="3299460"/>
                </a:moveTo>
                <a:cubicBezTo>
                  <a:pt x="594360" y="1628140"/>
                  <a:pt x="1226820" y="93980"/>
                  <a:pt x="3543300" y="0"/>
                </a:cubicBezTo>
              </a:path>
            </a:pathLst>
          </a:cu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0" name="Figura a mano libera 119"/>
          <p:cNvSpPr/>
          <p:nvPr/>
        </p:nvSpPr>
        <p:spPr bwMode="auto">
          <a:xfrm>
            <a:off x="3181350" y="1720850"/>
            <a:ext cx="3613150" cy="1905000"/>
          </a:xfrm>
          <a:custGeom>
            <a:avLst/>
            <a:gdLst>
              <a:gd name="connsiteX0" fmla="*/ 0 w 3613150"/>
              <a:gd name="connsiteY0" fmla="*/ 1905000 h 1905000"/>
              <a:gd name="connsiteX1" fmla="*/ 3613150 w 3613150"/>
              <a:gd name="connsiteY1" fmla="*/ 0 h 1905000"/>
              <a:gd name="connsiteX2" fmla="*/ 3613150 w 3613150"/>
              <a:gd name="connsiteY2" fmla="*/ 0 h 1905000"/>
              <a:gd name="connsiteX0" fmla="*/ 0 w 3613150"/>
              <a:gd name="connsiteY0" fmla="*/ 1905000 h 1905000"/>
              <a:gd name="connsiteX1" fmla="*/ 3613150 w 3613150"/>
              <a:gd name="connsiteY1" fmla="*/ 0 h 1905000"/>
              <a:gd name="connsiteX2" fmla="*/ 3613150 w 3613150"/>
              <a:gd name="connsiteY2" fmla="*/ 0 h 1905000"/>
              <a:gd name="connsiteX0" fmla="*/ 0 w 3613150"/>
              <a:gd name="connsiteY0" fmla="*/ 1905000 h 1905000"/>
              <a:gd name="connsiteX1" fmla="*/ 3613150 w 3613150"/>
              <a:gd name="connsiteY1" fmla="*/ 0 h 1905000"/>
              <a:gd name="connsiteX2" fmla="*/ 3613150 w 3613150"/>
              <a:gd name="connsiteY2" fmla="*/ 0 h 1905000"/>
              <a:gd name="connsiteX0" fmla="*/ 0 w 3613150"/>
              <a:gd name="connsiteY0" fmla="*/ 1905000 h 1905000"/>
              <a:gd name="connsiteX1" fmla="*/ 3613150 w 3613150"/>
              <a:gd name="connsiteY1" fmla="*/ 0 h 1905000"/>
              <a:gd name="connsiteX2" fmla="*/ 3613150 w 3613150"/>
              <a:gd name="connsiteY2" fmla="*/ 0 h 1905000"/>
            </a:gdLst>
            <a:ahLst/>
            <a:cxnLst>
              <a:cxn ang="0">
                <a:pos x="connsiteX0" y="connsiteY0"/>
              </a:cxn>
              <a:cxn ang="0">
                <a:pos x="connsiteX1" y="connsiteY1"/>
              </a:cxn>
              <a:cxn ang="0">
                <a:pos x="connsiteX2" y="connsiteY2"/>
              </a:cxn>
            </a:cxnLst>
            <a:rect l="l" t="t" r="r" b="b"/>
            <a:pathLst>
              <a:path w="3613150" h="1905000">
                <a:moveTo>
                  <a:pt x="0" y="1905000"/>
                </a:moveTo>
                <a:cubicBezTo>
                  <a:pt x="1096433" y="327025"/>
                  <a:pt x="2240492" y="130175"/>
                  <a:pt x="3613150" y="0"/>
                </a:cubicBezTo>
                <a:lnTo>
                  <a:pt x="3613150" y="0"/>
                </a:lnTo>
              </a:path>
            </a:pathLst>
          </a:custGeom>
          <a:noFill/>
          <a:ln w="127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95" name="Connettore 1 94"/>
          <p:cNvCxnSpPr/>
          <p:nvPr/>
        </p:nvCxnSpPr>
        <p:spPr bwMode="auto">
          <a:xfrm flipV="1">
            <a:off x="2308429" y="1417320"/>
            <a:ext cx="4420031" cy="4114478"/>
          </a:xfrm>
          <a:prstGeom prst="line">
            <a:avLst/>
          </a:prstGeom>
          <a:noFill/>
          <a:ln w="9525" cap="flat" cmpd="sng" algn="ctr">
            <a:solidFill>
              <a:schemeClr val="tx1"/>
            </a:solidFill>
            <a:prstDash val="solid"/>
            <a:round/>
            <a:headEnd type="none" w="med" len="med"/>
            <a:tailEnd type="none" w="med" len="med"/>
          </a:ln>
          <a:effectLst/>
        </p:spPr>
      </p:cxnSp>
      <p:sp>
        <p:nvSpPr>
          <p:cNvPr id="138" name="Ovale 137"/>
          <p:cNvSpPr/>
          <p:nvPr/>
        </p:nvSpPr>
        <p:spPr bwMode="auto">
          <a:xfrm>
            <a:off x="3041775" y="3493754"/>
            <a:ext cx="288000" cy="288000"/>
          </a:xfrm>
          <a:prstGeom prst="ellipse">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9" name="CasellaDiTesto 138"/>
          <p:cNvSpPr txBox="1"/>
          <p:nvPr/>
        </p:nvSpPr>
        <p:spPr>
          <a:xfrm>
            <a:off x="3222680" y="3128954"/>
            <a:ext cx="1282338" cy="738664"/>
          </a:xfrm>
          <a:prstGeom prst="rect">
            <a:avLst/>
          </a:prstGeom>
          <a:noFill/>
        </p:spPr>
        <p:txBody>
          <a:bodyPr wrap="square" rtlCol="0">
            <a:spAutoFit/>
          </a:bodyPr>
          <a:lstStyle/>
          <a:p>
            <a:r>
              <a:rPr lang="en-GB" sz="1400" b="1" dirty="0">
                <a:solidFill>
                  <a:schemeClr val="tx1"/>
                </a:solidFill>
                <a:effectLst/>
                <a:latin typeface="Calibri" panose="020F0502020204030204" pitchFamily="34" charset="0"/>
                <a:cs typeface="Calibri" panose="020F0502020204030204" pitchFamily="34" charset="0"/>
              </a:rPr>
              <a:t>Abrupt differentiation @3.7 Ga</a:t>
            </a:r>
          </a:p>
        </p:txBody>
      </p:sp>
      <p:sp>
        <p:nvSpPr>
          <p:cNvPr id="126" name="Rettangolo 125"/>
          <p:cNvSpPr/>
          <p:nvPr/>
        </p:nvSpPr>
        <p:spPr bwMode="auto">
          <a:xfrm>
            <a:off x="5593056" y="2632890"/>
            <a:ext cx="108000" cy="108000"/>
          </a:xfrm>
          <a:prstGeom prst="rect">
            <a:avLst/>
          </a:prstGeom>
          <a:solidFill>
            <a:srgbClr val="00B0F0"/>
          </a:solidFill>
          <a:ln w="31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7" name="CasellaDiTesto 126"/>
          <p:cNvSpPr txBox="1"/>
          <p:nvPr/>
        </p:nvSpPr>
        <p:spPr>
          <a:xfrm>
            <a:off x="5783409" y="2523189"/>
            <a:ext cx="1478454" cy="338554"/>
          </a:xfrm>
          <a:prstGeom prst="rect">
            <a:avLst/>
          </a:prstGeom>
          <a:noFill/>
        </p:spPr>
        <p:txBody>
          <a:bodyPr wrap="square" rtlCol="0">
            <a:spAutoFit/>
          </a:bodyPr>
          <a:lstStyle/>
          <a:p>
            <a:pPr algn="l"/>
            <a:r>
              <a:rPr lang="en-GB" sz="1600" dirty="0">
                <a:solidFill>
                  <a:schemeClr val="tx1"/>
                </a:solidFill>
                <a:effectLst/>
                <a:latin typeface="Calibri" panose="020F0502020204030204" pitchFamily="34" charset="0"/>
                <a:cs typeface="Calibri" panose="020F0502020204030204" pitchFamily="34" charset="0"/>
              </a:rPr>
              <a:t>BSE Estimates</a:t>
            </a:r>
          </a:p>
        </p:txBody>
      </p:sp>
      <p:sp>
        <p:nvSpPr>
          <p:cNvPr id="64" name="Figura a mano libera 63"/>
          <p:cNvSpPr/>
          <p:nvPr/>
        </p:nvSpPr>
        <p:spPr bwMode="auto">
          <a:xfrm>
            <a:off x="5516651" y="2846963"/>
            <a:ext cx="260620" cy="235347"/>
          </a:xfrm>
          <a:custGeom>
            <a:avLst/>
            <a:gdLst>
              <a:gd name="connsiteX0" fmla="*/ 83573 w 260620"/>
              <a:gd name="connsiteY0" fmla="*/ 51495 h 235347"/>
              <a:gd name="connsiteX1" fmla="*/ 2610 w 260620"/>
              <a:gd name="connsiteY1" fmla="*/ 125313 h 235347"/>
              <a:gd name="connsiteX2" fmla="*/ 28804 w 260620"/>
              <a:gd name="connsiteY2" fmla="*/ 203895 h 235347"/>
              <a:gd name="connsiteX3" fmla="*/ 116910 w 260620"/>
              <a:gd name="connsiteY3" fmla="*/ 234851 h 235347"/>
              <a:gd name="connsiteX4" fmla="*/ 193110 w 260620"/>
              <a:gd name="connsiteY4" fmla="*/ 182463 h 235347"/>
              <a:gd name="connsiteX5" fmla="*/ 259785 w 260620"/>
              <a:gd name="connsiteY5" fmla="*/ 103882 h 235347"/>
              <a:gd name="connsiteX6" fmla="*/ 226448 w 260620"/>
              <a:gd name="connsiteY6" fmla="*/ 20538 h 235347"/>
              <a:gd name="connsiteX7" fmla="*/ 166917 w 260620"/>
              <a:gd name="connsiteY7" fmla="*/ 1488 h 235347"/>
              <a:gd name="connsiteX8" fmla="*/ 83573 w 260620"/>
              <a:gd name="connsiteY8" fmla="*/ 51495 h 23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20" h="235347">
                <a:moveTo>
                  <a:pt x="83573" y="51495"/>
                </a:moveTo>
                <a:cubicBezTo>
                  <a:pt x="56189" y="72132"/>
                  <a:pt x="11738" y="99913"/>
                  <a:pt x="2610" y="125313"/>
                </a:cubicBezTo>
                <a:cubicBezTo>
                  <a:pt x="-6518" y="150713"/>
                  <a:pt x="9754" y="185639"/>
                  <a:pt x="28804" y="203895"/>
                </a:cubicBezTo>
                <a:cubicBezTo>
                  <a:pt x="47854" y="222151"/>
                  <a:pt x="89526" y="238423"/>
                  <a:pt x="116910" y="234851"/>
                </a:cubicBezTo>
                <a:cubicBezTo>
                  <a:pt x="144294" y="231279"/>
                  <a:pt x="169298" y="204291"/>
                  <a:pt x="193110" y="182463"/>
                </a:cubicBezTo>
                <a:cubicBezTo>
                  <a:pt x="216922" y="160635"/>
                  <a:pt x="254229" y="130869"/>
                  <a:pt x="259785" y="103882"/>
                </a:cubicBezTo>
                <a:cubicBezTo>
                  <a:pt x="265341" y="76895"/>
                  <a:pt x="241926" y="37604"/>
                  <a:pt x="226448" y="20538"/>
                </a:cubicBezTo>
                <a:cubicBezTo>
                  <a:pt x="210970" y="3472"/>
                  <a:pt x="189936" y="-3275"/>
                  <a:pt x="166917" y="1488"/>
                </a:cubicBezTo>
                <a:cubicBezTo>
                  <a:pt x="143898" y="6250"/>
                  <a:pt x="110957" y="30858"/>
                  <a:pt x="83573" y="51495"/>
                </a:cubicBezTo>
                <a:close/>
              </a:path>
            </a:pathLst>
          </a:cu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8" name="Figura a mano libera 127"/>
          <p:cNvSpPr/>
          <p:nvPr/>
        </p:nvSpPr>
        <p:spPr bwMode="auto">
          <a:xfrm>
            <a:off x="5516651" y="3117544"/>
            <a:ext cx="260620" cy="235347"/>
          </a:xfrm>
          <a:custGeom>
            <a:avLst/>
            <a:gdLst>
              <a:gd name="connsiteX0" fmla="*/ 83573 w 260620"/>
              <a:gd name="connsiteY0" fmla="*/ 51495 h 235347"/>
              <a:gd name="connsiteX1" fmla="*/ 2610 w 260620"/>
              <a:gd name="connsiteY1" fmla="*/ 125313 h 235347"/>
              <a:gd name="connsiteX2" fmla="*/ 28804 w 260620"/>
              <a:gd name="connsiteY2" fmla="*/ 203895 h 235347"/>
              <a:gd name="connsiteX3" fmla="*/ 116910 w 260620"/>
              <a:gd name="connsiteY3" fmla="*/ 234851 h 235347"/>
              <a:gd name="connsiteX4" fmla="*/ 193110 w 260620"/>
              <a:gd name="connsiteY4" fmla="*/ 182463 h 235347"/>
              <a:gd name="connsiteX5" fmla="*/ 259785 w 260620"/>
              <a:gd name="connsiteY5" fmla="*/ 103882 h 235347"/>
              <a:gd name="connsiteX6" fmla="*/ 226448 w 260620"/>
              <a:gd name="connsiteY6" fmla="*/ 20538 h 235347"/>
              <a:gd name="connsiteX7" fmla="*/ 166917 w 260620"/>
              <a:gd name="connsiteY7" fmla="*/ 1488 h 235347"/>
              <a:gd name="connsiteX8" fmla="*/ 83573 w 260620"/>
              <a:gd name="connsiteY8" fmla="*/ 51495 h 23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20" h="235347">
                <a:moveTo>
                  <a:pt x="83573" y="51495"/>
                </a:moveTo>
                <a:cubicBezTo>
                  <a:pt x="56189" y="72132"/>
                  <a:pt x="11738" y="99913"/>
                  <a:pt x="2610" y="125313"/>
                </a:cubicBezTo>
                <a:cubicBezTo>
                  <a:pt x="-6518" y="150713"/>
                  <a:pt x="9754" y="185639"/>
                  <a:pt x="28804" y="203895"/>
                </a:cubicBezTo>
                <a:cubicBezTo>
                  <a:pt x="47854" y="222151"/>
                  <a:pt x="89526" y="238423"/>
                  <a:pt x="116910" y="234851"/>
                </a:cubicBezTo>
                <a:cubicBezTo>
                  <a:pt x="144294" y="231279"/>
                  <a:pt x="169298" y="204291"/>
                  <a:pt x="193110" y="182463"/>
                </a:cubicBezTo>
                <a:cubicBezTo>
                  <a:pt x="216922" y="160635"/>
                  <a:pt x="254229" y="130869"/>
                  <a:pt x="259785" y="103882"/>
                </a:cubicBezTo>
                <a:cubicBezTo>
                  <a:pt x="265341" y="76895"/>
                  <a:pt x="241926" y="37604"/>
                  <a:pt x="226448" y="20538"/>
                </a:cubicBezTo>
                <a:cubicBezTo>
                  <a:pt x="210970" y="3472"/>
                  <a:pt x="189936" y="-3275"/>
                  <a:pt x="166917" y="1488"/>
                </a:cubicBezTo>
                <a:cubicBezTo>
                  <a:pt x="143898" y="6250"/>
                  <a:pt x="110957" y="30858"/>
                  <a:pt x="83573" y="51495"/>
                </a:cubicBezTo>
                <a:close/>
              </a:path>
            </a:pathLst>
          </a:cu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9" name="CasellaDiTesto 128"/>
          <p:cNvSpPr txBox="1"/>
          <p:nvPr/>
        </p:nvSpPr>
        <p:spPr>
          <a:xfrm>
            <a:off x="5783409" y="2793179"/>
            <a:ext cx="866784" cy="338554"/>
          </a:xfrm>
          <a:prstGeom prst="rect">
            <a:avLst/>
          </a:prstGeom>
          <a:noFill/>
        </p:spPr>
        <p:txBody>
          <a:bodyPr wrap="square" rtlCol="0">
            <a:spAutoFit/>
          </a:bodyPr>
          <a:lstStyle/>
          <a:p>
            <a:pPr algn="l"/>
            <a:r>
              <a:rPr lang="en-GB" sz="1600" dirty="0">
                <a:solidFill>
                  <a:schemeClr val="tx1"/>
                </a:solidFill>
                <a:effectLst/>
                <a:latin typeface="Calibri" panose="020F0502020204030204" pitchFamily="34" charset="0"/>
                <a:cs typeface="Calibri" panose="020F0502020204030204" pitchFamily="34" charset="0"/>
              </a:rPr>
              <a:t>MORB</a:t>
            </a:r>
          </a:p>
        </p:txBody>
      </p:sp>
      <p:sp>
        <p:nvSpPr>
          <p:cNvPr id="130" name="CasellaDiTesto 129"/>
          <p:cNvSpPr txBox="1"/>
          <p:nvPr/>
        </p:nvSpPr>
        <p:spPr>
          <a:xfrm>
            <a:off x="5783409" y="3066716"/>
            <a:ext cx="642136" cy="338554"/>
          </a:xfrm>
          <a:prstGeom prst="rect">
            <a:avLst/>
          </a:prstGeom>
          <a:noFill/>
        </p:spPr>
        <p:txBody>
          <a:bodyPr wrap="square" rtlCol="0">
            <a:spAutoFit/>
          </a:bodyPr>
          <a:lstStyle/>
          <a:p>
            <a:pPr algn="l"/>
            <a:r>
              <a:rPr lang="en-GB" sz="1600" dirty="0">
                <a:solidFill>
                  <a:schemeClr val="tx1"/>
                </a:solidFill>
                <a:effectLst/>
                <a:latin typeface="Calibri" panose="020F0502020204030204" pitchFamily="34" charset="0"/>
                <a:cs typeface="Calibri" panose="020F0502020204030204" pitchFamily="34" charset="0"/>
              </a:rPr>
              <a:t>OIB</a:t>
            </a:r>
          </a:p>
        </p:txBody>
      </p:sp>
      <p:sp>
        <p:nvSpPr>
          <p:cNvPr id="134" name="Rettangolo 133"/>
          <p:cNvSpPr/>
          <p:nvPr/>
        </p:nvSpPr>
        <p:spPr bwMode="auto">
          <a:xfrm rot="2700000">
            <a:off x="5572681" y="3444443"/>
            <a:ext cx="144000" cy="144000"/>
          </a:xfrm>
          <a:prstGeom prst="rect">
            <a:avLst/>
          </a:prstGeom>
          <a:solidFill>
            <a:srgbClr val="FF99CC"/>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5" name="Rettangolo 134"/>
          <p:cNvSpPr/>
          <p:nvPr/>
        </p:nvSpPr>
        <p:spPr bwMode="auto">
          <a:xfrm rot="2700000">
            <a:off x="5572681" y="3741378"/>
            <a:ext cx="144000" cy="144000"/>
          </a:xfrm>
          <a:prstGeom prst="rect">
            <a:avLst/>
          </a:prstGeom>
          <a:solidFill>
            <a:srgbClr val="CC66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6" name="CasellaDiTesto 135"/>
          <p:cNvSpPr txBox="1"/>
          <p:nvPr/>
        </p:nvSpPr>
        <p:spPr>
          <a:xfrm>
            <a:off x="5783409" y="3347249"/>
            <a:ext cx="1515774" cy="338554"/>
          </a:xfrm>
          <a:prstGeom prst="rect">
            <a:avLst/>
          </a:prstGeom>
          <a:noFill/>
        </p:spPr>
        <p:txBody>
          <a:bodyPr wrap="square" rtlCol="0">
            <a:spAutoFit/>
          </a:bodyPr>
          <a:lstStyle/>
          <a:p>
            <a:pPr algn="l"/>
            <a:r>
              <a:rPr lang="en-GB" sz="1600" dirty="0">
                <a:solidFill>
                  <a:schemeClr val="tx1"/>
                </a:solidFill>
                <a:effectLst/>
                <a:latin typeface="Calibri" panose="020F0502020204030204" pitchFamily="34" charset="0"/>
                <a:cs typeface="Calibri" panose="020F0502020204030204" pitchFamily="34" charset="0"/>
              </a:rPr>
              <a:t>Avg. Cont. Crust</a:t>
            </a:r>
          </a:p>
        </p:txBody>
      </p:sp>
      <p:sp>
        <p:nvSpPr>
          <p:cNvPr id="137" name="CasellaDiTesto 136"/>
          <p:cNvSpPr txBox="1"/>
          <p:nvPr/>
        </p:nvSpPr>
        <p:spPr>
          <a:xfrm>
            <a:off x="5783408" y="3645792"/>
            <a:ext cx="747507" cy="338554"/>
          </a:xfrm>
          <a:prstGeom prst="rect">
            <a:avLst/>
          </a:prstGeom>
          <a:noFill/>
        </p:spPr>
        <p:txBody>
          <a:bodyPr wrap="square" rtlCol="0">
            <a:spAutoFit/>
          </a:bodyPr>
          <a:lstStyle/>
          <a:p>
            <a:pPr algn="l"/>
            <a:r>
              <a:rPr lang="en-GB" sz="1600" dirty="0">
                <a:solidFill>
                  <a:schemeClr val="tx1"/>
                </a:solidFill>
                <a:effectLst/>
                <a:latin typeface="Calibri" panose="020F0502020204030204" pitchFamily="34" charset="0"/>
                <a:cs typeface="Calibri" panose="020F0502020204030204" pitchFamily="34" charset="0"/>
              </a:rPr>
              <a:t>GloSS</a:t>
            </a:r>
          </a:p>
        </p:txBody>
      </p:sp>
      <p:sp>
        <p:nvSpPr>
          <p:cNvPr id="122" name="CasellaDiTesto 121"/>
          <p:cNvSpPr txBox="1"/>
          <p:nvPr/>
        </p:nvSpPr>
        <p:spPr>
          <a:xfrm>
            <a:off x="3227712" y="1506220"/>
            <a:ext cx="1181891" cy="630942"/>
          </a:xfrm>
          <a:prstGeom prst="rect">
            <a:avLst/>
          </a:prstGeom>
          <a:noFill/>
        </p:spPr>
        <p:txBody>
          <a:bodyPr wrap="square" rtlCol="0">
            <a:spAutoFit/>
          </a:bodyPr>
          <a:lstStyle/>
          <a:p>
            <a:pPr>
              <a:lnSpc>
                <a:spcPts val="1400"/>
              </a:lnSpc>
            </a:pPr>
            <a:r>
              <a:rPr lang="en-GB" sz="1400" dirty="0">
                <a:solidFill>
                  <a:schemeClr val="tx1"/>
                </a:solidFill>
                <a:effectLst/>
                <a:latin typeface="Calibri" panose="020F0502020204030204" pitchFamily="34" charset="0"/>
                <a:cs typeface="Calibri" panose="020F0502020204030204" pitchFamily="34" charset="0"/>
              </a:rPr>
              <a:t>Second stage growth curve (</a:t>
            </a:r>
            <a:r>
              <a:rPr lang="en-GB" sz="1400" b="1" dirty="0">
                <a:solidFill>
                  <a:schemeClr val="tx1"/>
                </a:solidFill>
                <a:effectLst/>
                <a:latin typeface="Symbol" panose="05050102010706020507" pitchFamily="18" charset="2"/>
                <a:cs typeface="Calibri" panose="020F0502020204030204" pitchFamily="34" charset="0"/>
              </a:rPr>
              <a:t>m</a:t>
            </a:r>
            <a:r>
              <a:rPr lang="en-GB" sz="1400" b="1" dirty="0">
                <a:solidFill>
                  <a:schemeClr val="tx1"/>
                </a:solidFill>
                <a:effectLst/>
                <a:latin typeface="Calibri" panose="020F0502020204030204" pitchFamily="34" charset="0"/>
                <a:cs typeface="Calibri" panose="020F0502020204030204" pitchFamily="34" charset="0"/>
              </a:rPr>
              <a:t> = 9.74</a:t>
            </a:r>
            <a:r>
              <a:rPr lang="en-GB" sz="1400" dirty="0">
                <a:solidFill>
                  <a:schemeClr val="tx1"/>
                </a:solidFill>
                <a:effectLst/>
                <a:latin typeface="Calibri" panose="020F0502020204030204" pitchFamily="34" charset="0"/>
                <a:cs typeface="Calibri" panose="020F0502020204030204" pitchFamily="34" charset="0"/>
              </a:rPr>
              <a:t>)</a:t>
            </a:r>
          </a:p>
        </p:txBody>
      </p:sp>
      <p:sp>
        <p:nvSpPr>
          <p:cNvPr id="140" name="Figura a mano libera 139"/>
          <p:cNvSpPr/>
          <p:nvPr/>
        </p:nvSpPr>
        <p:spPr bwMode="auto">
          <a:xfrm rot="21339074">
            <a:off x="3845661" y="2070670"/>
            <a:ext cx="260646" cy="528162"/>
          </a:xfrm>
          <a:custGeom>
            <a:avLst/>
            <a:gdLst>
              <a:gd name="connsiteX0" fmla="*/ 0 w 333375"/>
              <a:gd name="connsiteY0" fmla="*/ 0 h 581025"/>
              <a:gd name="connsiteX1" fmla="*/ 57150 w 333375"/>
              <a:gd name="connsiteY1" fmla="*/ 247650 h 581025"/>
              <a:gd name="connsiteX2" fmla="*/ 233362 w 333375"/>
              <a:gd name="connsiteY2" fmla="*/ 333375 h 581025"/>
              <a:gd name="connsiteX3" fmla="*/ 333375 w 333375"/>
              <a:gd name="connsiteY3" fmla="*/ 581025 h 581025"/>
            </a:gdLst>
            <a:ahLst/>
            <a:cxnLst>
              <a:cxn ang="0">
                <a:pos x="connsiteX0" y="connsiteY0"/>
              </a:cxn>
              <a:cxn ang="0">
                <a:pos x="connsiteX1" y="connsiteY1"/>
              </a:cxn>
              <a:cxn ang="0">
                <a:pos x="connsiteX2" y="connsiteY2"/>
              </a:cxn>
              <a:cxn ang="0">
                <a:pos x="connsiteX3" y="connsiteY3"/>
              </a:cxn>
            </a:cxnLst>
            <a:rect l="l" t="t" r="r" b="b"/>
            <a:pathLst>
              <a:path w="333375" h="581025">
                <a:moveTo>
                  <a:pt x="0" y="0"/>
                </a:moveTo>
                <a:cubicBezTo>
                  <a:pt x="9128" y="96043"/>
                  <a:pt x="18256" y="192087"/>
                  <a:pt x="57150" y="247650"/>
                </a:cubicBezTo>
                <a:cubicBezTo>
                  <a:pt x="96044" y="303213"/>
                  <a:pt x="187325" y="277813"/>
                  <a:pt x="233362" y="333375"/>
                </a:cubicBezTo>
                <a:cubicBezTo>
                  <a:pt x="279399" y="388937"/>
                  <a:pt x="306387" y="484981"/>
                  <a:pt x="333375" y="581025"/>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1" name="Ovale 140"/>
          <p:cNvSpPr/>
          <p:nvPr/>
        </p:nvSpPr>
        <p:spPr bwMode="auto">
          <a:xfrm>
            <a:off x="6610696" y="1549059"/>
            <a:ext cx="360000" cy="360000"/>
          </a:xfrm>
          <a:prstGeom prst="ellipse">
            <a:avLst/>
          </a:prstGeom>
          <a:solidFill>
            <a:srgbClr val="0099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2" name="CasellaDiTesto 141"/>
          <p:cNvSpPr txBox="1"/>
          <p:nvPr/>
        </p:nvSpPr>
        <p:spPr>
          <a:xfrm>
            <a:off x="3056668" y="4773177"/>
            <a:ext cx="4327589" cy="923330"/>
          </a:xfrm>
          <a:prstGeom prst="rect">
            <a:avLst/>
          </a:prstGeom>
          <a:noFill/>
        </p:spPr>
        <p:txBody>
          <a:bodyPr wrap="square" rtlCol="0">
            <a:spAutoFit/>
          </a:bodyPr>
          <a:lstStyle/>
          <a:p>
            <a:r>
              <a:rPr lang="en-GB" dirty="0">
                <a:solidFill>
                  <a:schemeClr val="tx1"/>
                </a:solidFill>
                <a:effectLst/>
                <a:latin typeface="Calibri" panose="020F0502020204030204" pitchFamily="34" charset="0"/>
                <a:cs typeface="Calibri" panose="020F0502020204030204" pitchFamily="34" charset="0"/>
              </a:rPr>
              <a:t>The Earth would have evolved in two stages:</a:t>
            </a:r>
          </a:p>
          <a:p>
            <a:pPr marL="177800" algn="l"/>
            <a:r>
              <a:rPr lang="en-GB" b="1" dirty="0">
                <a:solidFill>
                  <a:schemeClr val="tx1"/>
                </a:solidFill>
                <a:effectLst/>
                <a:latin typeface="Calibri" panose="020F0502020204030204" pitchFamily="34" charset="0"/>
                <a:cs typeface="Calibri" panose="020F0502020204030204" pitchFamily="34" charset="0"/>
              </a:rPr>
              <a:t>Stage 1</a:t>
            </a:r>
            <a:r>
              <a:rPr lang="en-GB" dirty="0">
                <a:solidFill>
                  <a:schemeClr val="tx1"/>
                </a:solidFill>
                <a:effectLst/>
                <a:latin typeface="Calibri" panose="020F0502020204030204" pitchFamily="34" charset="0"/>
                <a:cs typeface="Calibri" panose="020F0502020204030204" pitchFamily="34" charset="0"/>
              </a:rPr>
              <a:t> (</a:t>
            </a:r>
            <a:r>
              <a:rPr lang="en-GB" i="1" dirty="0">
                <a:solidFill>
                  <a:schemeClr val="tx1"/>
                </a:solidFill>
                <a:effectLst/>
                <a:latin typeface="Symbol" panose="05050102010706020507" pitchFamily="18" charset="2"/>
                <a:cs typeface="Calibri" panose="020F0502020204030204" pitchFamily="34" charset="0"/>
              </a:rPr>
              <a:t>m</a:t>
            </a:r>
            <a:r>
              <a:rPr lang="en-GB" dirty="0">
                <a:solidFill>
                  <a:schemeClr val="tx1"/>
                </a:solidFill>
                <a:effectLst/>
                <a:latin typeface="Calibri" panose="020F0502020204030204" pitchFamily="34" charset="0"/>
                <a:cs typeface="Calibri" panose="020F0502020204030204" pitchFamily="34" charset="0"/>
              </a:rPr>
              <a:t> =7.19) from 4.57 to ~3.7 Ga.</a:t>
            </a:r>
          </a:p>
          <a:p>
            <a:pPr marL="177800" algn="l"/>
            <a:r>
              <a:rPr lang="en-GB" b="1" dirty="0">
                <a:solidFill>
                  <a:schemeClr val="tx1"/>
                </a:solidFill>
                <a:effectLst/>
                <a:latin typeface="Calibri" panose="020F0502020204030204" pitchFamily="34" charset="0"/>
                <a:cs typeface="Calibri" panose="020F0502020204030204" pitchFamily="34" charset="0"/>
              </a:rPr>
              <a:t>Stage 2</a:t>
            </a:r>
            <a:r>
              <a:rPr lang="en-GB" dirty="0">
                <a:solidFill>
                  <a:schemeClr val="tx1"/>
                </a:solidFill>
                <a:effectLst/>
                <a:latin typeface="Calibri" panose="020F0502020204030204" pitchFamily="34" charset="0"/>
                <a:cs typeface="Calibri" panose="020F0502020204030204" pitchFamily="34" charset="0"/>
              </a:rPr>
              <a:t> (</a:t>
            </a:r>
            <a:r>
              <a:rPr lang="en-GB" i="1" dirty="0">
                <a:solidFill>
                  <a:schemeClr val="tx1"/>
                </a:solidFill>
                <a:effectLst/>
                <a:latin typeface="Symbol" panose="05050102010706020507" pitchFamily="18" charset="2"/>
                <a:cs typeface="Calibri" panose="020F0502020204030204" pitchFamily="34" charset="0"/>
              </a:rPr>
              <a:t>m</a:t>
            </a:r>
            <a:r>
              <a:rPr lang="en-GB" dirty="0">
                <a:solidFill>
                  <a:schemeClr val="tx1"/>
                </a:solidFill>
                <a:effectLst/>
                <a:latin typeface="Calibri" panose="020F0502020204030204" pitchFamily="34" charset="0"/>
                <a:cs typeface="Calibri" panose="020F0502020204030204" pitchFamily="34" charset="0"/>
              </a:rPr>
              <a:t> = 9.74) from ~3.7 Ga to now. </a:t>
            </a:r>
          </a:p>
        </p:txBody>
      </p:sp>
      <p:sp>
        <p:nvSpPr>
          <p:cNvPr id="99" name="Ovale 98"/>
          <p:cNvSpPr/>
          <p:nvPr/>
        </p:nvSpPr>
        <p:spPr bwMode="auto">
          <a:xfrm>
            <a:off x="2273926" y="5496405"/>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8" name="CasellaDiTesto 117"/>
          <p:cNvSpPr txBox="1"/>
          <p:nvPr/>
        </p:nvSpPr>
        <p:spPr>
          <a:xfrm>
            <a:off x="152400" y="1566854"/>
            <a:ext cx="2921000" cy="1200329"/>
          </a:xfrm>
          <a:prstGeom prst="rect">
            <a:avLst/>
          </a:prstGeom>
          <a:solidFill>
            <a:schemeClr val="bg1"/>
          </a:solidFill>
        </p:spPr>
        <p:txBody>
          <a:bodyPr wrap="square" rtlCol="0">
            <a:spAutoFit/>
          </a:bodyPr>
          <a:lstStyle/>
          <a:p>
            <a:r>
              <a:rPr lang="en-GB" dirty="0">
                <a:solidFill>
                  <a:schemeClr val="tx1"/>
                </a:solidFill>
                <a:effectLst/>
                <a:latin typeface="Calibri" panose="020F0502020204030204" pitchFamily="34" charset="0"/>
                <a:cs typeface="Calibri" panose="020F0502020204030204" pitchFamily="34" charset="0"/>
              </a:rPr>
              <a:t>First hypothesis proposed to explain the positioning of terrestrial samples mostly on the right of the Geochron:</a:t>
            </a:r>
          </a:p>
        </p:txBody>
      </p:sp>
    </p:spTree>
    <p:extLst>
      <p:ext uri="{BB962C8B-B14F-4D97-AF65-F5344CB8AC3E}">
        <p14:creationId xmlns:p14="http://schemas.microsoft.com/office/powerpoint/2010/main" val="88336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wipe(down)">
                                      <p:cBhvr>
                                        <p:cTn id="21" dur="1000"/>
                                        <p:tgtEl>
                                          <p:spTgt spid="9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7"/>
                                        </p:tgtEl>
                                        <p:attrNameLst>
                                          <p:attrName>style.visibility</p:attrName>
                                        </p:attrNameLst>
                                      </p:cBhvr>
                                      <p:to>
                                        <p:strVal val="visible"/>
                                      </p:to>
                                    </p:set>
                                    <p:animEffect transition="in" filter="wipe(left)">
                                      <p:cBhvr>
                                        <p:cTn id="30" dur="3000"/>
                                        <p:tgtEl>
                                          <p:spTgt spid="117"/>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23"/>
                                        </p:tgtEl>
                                        <p:attrNameLst>
                                          <p:attrName>style.visibility</p:attrName>
                                        </p:attrNameLst>
                                      </p:cBhvr>
                                      <p:to>
                                        <p:strVal val="visible"/>
                                      </p:to>
                                    </p:set>
                                    <p:animEffect transition="in" filter="wipe(left)">
                                      <p:cBhvr>
                                        <p:cTn id="34" dur="500"/>
                                        <p:tgtEl>
                                          <p:spTgt spid="123"/>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fade">
                                      <p:cBhvr>
                                        <p:cTn id="38" dur="500"/>
                                        <p:tgtEl>
                                          <p:spTgt spid="121"/>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up)">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fade">
                                      <p:cBhvr>
                                        <p:cTn id="47" dur="500"/>
                                        <p:tgtEl>
                                          <p:spTgt spid="124"/>
                                        </p:tgtEl>
                                      </p:cBhvr>
                                    </p:animEffect>
                                  </p:childTnLst>
                                </p:cTn>
                              </p:par>
                            </p:childTnLst>
                          </p:cTn>
                        </p:par>
                        <p:par>
                          <p:cTn id="48" fill="hold">
                            <p:stCondLst>
                              <p:cond delay="500"/>
                            </p:stCondLst>
                            <p:childTnLst>
                              <p:par>
                                <p:cTn id="49" presetID="10" presetClass="entr" presetSubtype="0" fill="hold" grpId="0" nodeType="afterEffect">
                                  <p:stCondLst>
                                    <p:cond delay="100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500"/>
                                        <p:tgtEl>
                                          <p:spTgt spid="1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26"/>
                                        </p:tgtEl>
                                        <p:attrNameLst>
                                          <p:attrName>style.visibility</p:attrName>
                                        </p:attrNameLst>
                                      </p:cBhvr>
                                      <p:to>
                                        <p:strVal val="visible"/>
                                      </p:to>
                                    </p:set>
                                    <p:animEffect transition="in" filter="fade">
                                      <p:cBhvr>
                                        <p:cTn id="60" dur="500"/>
                                        <p:tgtEl>
                                          <p:spTgt spid="12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fade">
                                      <p:cBhvr>
                                        <p:cTn id="75" dur="500"/>
                                        <p:tgtEl>
                                          <p:spTgt spid="1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128"/>
                                        </p:tgtEl>
                                        <p:attrNameLst>
                                          <p:attrName>style.visibility</p:attrName>
                                        </p:attrNameLst>
                                      </p:cBhvr>
                                      <p:to>
                                        <p:strVal val="visible"/>
                                      </p:to>
                                    </p:set>
                                    <p:animEffect transition="in" filter="fade">
                                      <p:cBhvr>
                                        <p:cTn id="84" dur="500"/>
                                        <p:tgtEl>
                                          <p:spTgt spid="12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fade">
                                      <p:cBhvr>
                                        <p:cTn id="87" dur="500"/>
                                        <p:tgtEl>
                                          <p:spTgt spid="13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32"/>
                                        </p:tgtEl>
                                        <p:attrNameLst>
                                          <p:attrName>style.visibility</p:attrName>
                                        </p:attrNameLst>
                                      </p:cBhvr>
                                      <p:to>
                                        <p:strVal val="visible"/>
                                      </p:to>
                                    </p:set>
                                    <p:animEffect transition="in" filter="fade">
                                      <p:cBhvr>
                                        <p:cTn id="92" dur="500"/>
                                        <p:tgtEl>
                                          <p:spTgt spid="132"/>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134"/>
                                        </p:tgtEl>
                                        <p:attrNameLst>
                                          <p:attrName>style.visibility</p:attrName>
                                        </p:attrNameLst>
                                      </p:cBhvr>
                                      <p:to>
                                        <p:strVal val="visible"/>
                                      </p:to>
                                    </p:set>
                                    <p:animEffect transition="in" filter="fade">
                                      <p:cBhvr>
                                        <p:cTn id="96" dur="500"/>
                                        <p:tgtEl>
                                          <p:spTgt spid="13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36"/>
                                        </p:tgtEl>
                                        <p:attrNameLst>
                                          <p:attrName>style.visibility</p:attrName>
                                        </p:attrNameLst>
                                      </p:cBhvr>
                                      <p:to>
                                        <p:strVal val="visible"/>
                                      </p:to>
                                    </p:set>
                                    <p:animEffect transition="in" filter="fade">
                                      <p:cBhvr>
                                        <p:cTn id="99" dur="500"/>
                                        <p:tgtEl>
                                          <p:spTgt spid="13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33"/>
                                        </p:tgtEl>
                                        <p:attrNameLst>
                                          <p:attrName>style.visibility</p:attrName>
                                        </p:attrNameLst>
                                      </p:cBhvr>
                                      <p:to>
                                        <p:strVal val="visible"/>
                                      </p:to>
                                    </p:set>
                                    <p:animEffect transition="in" filter="fade">
                                      <p:cBhvr>
                                        <p:cTn id="104" dur="500"/>
                                        <p:tgtEl>
                                          <p:spTgt spid="133"/>
                                        </p:tgtEl>
                                      </p:cBhvr>
                                    </p:animEffec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35"/>
                                        </p:tgtEl>
                                        <p:attrNameLst>
                                          <p:attrName>style.visibility</p:attrName>
                                        </p:attrNameLst>
                                      </p:cBhvr>
                                      <p:to>
                                        <p:strVal val="visible"/>
                                      </p:to>
                                    </p:set>
                                    <p:animEffect transition="in" filter="fade">
                                      <p:cBhvr>
                                        <p:cTn id="108" dur="500"/>
                                        <p:tgtEl>
                                          <p:spTgt spid="13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37"/>
                                        </p:tgtEl>
                                        <p:attrNameLst>
                                          <p:attrName>style.visibility</p:attrName>
                                        </p:attrNameLst>
                                      </p:cBhvr>
                                      <p:to>
                                        <p:strVal val="visible"/>
                                      </p:to>
                                    </p:set>
                                    <p:animEffect transition="in" filter="fade">
                                      <p:cBhvr>
                                        <p:cTn id="111" dur="500"/>
                                        <p:tgtEl>
                                          <p:spTgt spid="1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31"/>
                                        </p:tgtEl>
                                        <p:attrNameLst>
                                          <p:attrName>style.visibility</p:attrName>
                                        </p:attrNameLst>
                                      </p:cBhvr>
                                      <p:to>
                                        <p:strVal val="visible"/>
                                      </p:to>
                                    </p:set>
                                    <p:animEffect transition="in" filter="fade">
                                      <p:cBhvr>
                                        <p:cTn id="116" dur="500"/>
                                        <p:tgtEl>
                                          <p:spTgt spid="131"/>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18"/>
                                        </p:tgtEl>
                                        <p:attrNameLst>
                                          <p:attrName>style.visibility</p:attrName>
                                        </p:attrNameLst>
                                      </p:cBhvr>
                                      <p:to>
                                        <p:strVal val="visible"/>
                                      </p:to>
                                    </p:set>
                                    <p:animEffect transition="in" filter="fade">
                                      <p:cBhvr>
                                        <p:cTn id="121" dur="500"/>
                                        <p:tgtEl>
                                          <p:spTgt spid="11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39"/>
                                        </p:tgtEl>
                                        <p:attrNameLst>
                                          <p:attrName>style.visibility</p:attrName>
                                        </p:attrNameLst>
                                      </p:cBhvr>
                                      <p:to>
                                        <p:strVal val="visible"/>
                                      </p:to>
                                    </p:set>
                                    <p:animEffect transition="in" filter="fade">
                                      <p:cBhvr>
                                        <p:cTn id="126" dur="500"/>
                                        <p:tgtEl>
                                          <p:spTgt spid="139"/>
                                        </p:tgtEl>
                                      </p:cBhvr>
                                    </p:animEffect>
                                  </p:childTnLst>
                                </p:cTn>
                              </p:par>
                            </p:childTnLst>
                          </p:cTn>
                        </p:par>
                        <p:par>
                          <p:cTn id="127" fill="hold">
                            <p:stCondLst>
                              <p:cond delay="500"/>
                            </p:stCondLst>
                            <p:childTnLst>
                              <p:par>
                                <p:cTn id="128" presetID="10" presetClass="entr" presetSubtype="0" fill="hold" grpId="0" nodeType="afterEffect">
                                  <p:stCondLst>
                                    <p:cond delay="0"/>
                                  </p:stCondLst>
                                  <p:childTnLst>
                                    <p:set>
                                      <p:cBhvr>
                                        <p:cTn id="129" dur="1" fill="hold">
                                          <p:stCondLst>
                                            <p:cond delay="0"/>
                                          </p:stCondLst>
                                        </p:cTn>
                                        <p:tgtEl>
                                          <p:spTgt spid="138"/>
                                        </p:tgtEl>
                                        <p:attrNameLst>
                                          <p:attrName>style.visibility</p:attrName>
                                        </p:attrNameLst>
                                      </p:cBhvr>
                                      <p:to>
                                        <p:strVal val="visible"/>
                                      </p:to>
                                    </p:set>
                                    <p:animEffect transition="in" filter="fade">
                                      <p:cBhvr>
                                        <p:cTn id="130" dur="1500"/>
                                        <p:tgtEl>
                                          <p:spTgt spid="138"/>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59"/>
                                        </p:tgtEl>
                                        <p:attrNameLst>
                                          <p:attrName>style.visibility</p:attrName>
                                        </p:attrNameLst>
                                      </p:cBhvr>
                                      <p:to>
                                        <p:strVal val="visible"/>
                                      </p:to>
                                    </p:set>
                                    <p:animEffect transition="in" filter="wipe(down)">
                                      <p:cBhvr>
                                        <p:cTn id="135" dur="1000"/>
                                        <p:tgtEl>
                                          <p:spTgt spid="59"/>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20"/>
                                        </p:tgtEl>
                                        <p:attrNameLst>
                                          <p:attrName>style.visibility</p:attrName>
                                        </p:attrNameLst>
                                      </p:cBhvr>
                                      <p:to>
                                        <p:strVal val="visible"/>
                                      </p:to>
                                    </p:set>
                                    <p:animEffect transition="in" filter="wipe(left)">
                                      <p:cBhvr>
                                        <p:cTn id="140" dur="3000"/>
                                        <p:tgtEl>
                                          <p:spTgt spid="120"/>
                                        </p:tgtEl>
                                      </p:cBhvr>
                                    </p:animEffect>
                                  </p:childTnLst>
                                </p:cTn>
                              </p:par>
                            </p:childTnLst>
                          </p:cTn>
                        </p:par>
                        <p:par>
                          <p:cTn id="141" fill="hold">
                            <p:stCondLst>
                              <p:cond delay="3000"/>
                            </p:stCondLst>
                            <p:childTnLst>
                              <p:par>
                                <p:cTn id="142" presetID="10" presetClass="entr" presetSubtype="0" fill="hold" grpId="0" nodeType="afterEffect">
                                  <p:stCondLst>
                                    <p:cond delay="0"/>
                                  </p:stCondLst>
                                  <p:childTnLst>
                                    <p:set>
                                      <p:cBhvr>
                                        <p:cTn id="143" dur="1" fill="hold">
                                          <p:stCondLst>
                                            <p:cond delay="0"/>
                                          </p:stCondLst>
                                        </p:cTn>
                                        <p:tgtEl>
                                          <p:spTgt spid="122"/>
                                        </p:tgtEl>
                                        <p:attrNameLst>
                                          <p:attrName>style.visibility</p:attrName>
                                        </p:attrNameLst>
                                      </p:cBhvr>
                                      <p:to>
                                        <p:strVal val="visible"/>
                                      </p:to>
                                    </p:set>
                                    <p:animEffect transition="in" filter="fade">
                                      <p:cBhvr>
                                        <p:cTn id="144" dur="500"/>
                                        <p:tgtEl>
                                          <p:spTgt spid="122"/>
                                        </p:tgtEl>
                                      </p:cBhvr>
                                    </p:animEffect>
                                  </p:childTnLst>
                                </p:cTn>
                              </p:par>
                            </p:childTnLst>
                          </p:cTn>
                        </p:par>
                        <p:par>
                          <p:cTn id="145" fill="hold">
                            <p:stCondLst>
                              <p:cond delay="3500"/>
                            </p:stCondLst>
                            <p:childTnLst>
                              <p:par>
                                <p:cTn id="146" presetID="22" presetClass="entr" presetSubtype="1" fill="hold" grpId="0" nodeType="afterEffect">
                                  <p:stCondLst>
                                    <p:cond delay="0"/>
                                  </p:stCondLst>
                                  <p:childTnLst>
                                    <p:set>
                                      <p:cBhvr>
                                        <p:cTn id="147" dur="1" fill="hold">
                                          <p:stCondLst>
                                            <p:cond delay="0"/>
                                          </p:stCondLst>
                                        </p:cTn>
                                        <p:tgtEl>
                                          <p:spTgt spid="140"/>
                                        </p:tgtEl>
                                        <p:attrNameLst>
                                          <p:attrName>style.visibility</p:attrName>
                                        </p:attrNameLst>
                                      </p:cBhvr>
                                      <p:to>
                                        <p:strVal val="visible"/>
                                      </p:to>
                                    </p:set>
                                    <p:animEffect transition="in" filter="wipe(up)">
                                      <p:cBhvr>
                                        <p:cTn id="148" dur="500"/>
                                        <p:tgtEl>
                                          <p:spTgt spid="140"/>
                                        </p:tgtEl>
                                      </p:cBhvr>
                                    </p:animEffect>
                                  </p:childTnLst>
                                </p:cTn>
                              </p:par>
                            </p:childTnLst>
                          </p:cTn>
                        </p:par>
                        <p:par>
                          <p:cTn id="149" fill="hold">
                            <p:stCondLst>
                              <p:cond delay="4000"/>
                            </p:stCondLst>
                            <p:childTnLst>
                              <p:par>
                                <p:cTn id="150" presetID="10" presetClass="entr" presetSubtype="0" fill="hold" grpId="0" nodeType="afterEffect">
                                  <p:stCondLst>
                                    <p:cond delay="0"/>
                                  </p:stCondLst>
                                  <p:childTnLst>
                                    <p:set>
                                      <p:cBhvr>
                                        <p:cTn id="151" dur="1" fill="hold">
                                          <p:stCondLst>
                                            <p:cond delay="0"/>
                                          </p:stCondLst>
                                        </p:cTn>
                                        <p:tgtEl>
                                          <p:spTgt spid="141"/>
                                        </p:tgtEl>
                                        <p:attrNameLst>
                                          <p:attrName>style.visibility</p:attrName>
                                        </p:attrNameLst>
                                      </p:cBhvr>
                                      <p:to>
                                        <p:strVal val="visible"/>
                                      </p:to>
                                    </p:set>
                                    <p:animEffect transition="in" filter="fade">
                                      <p:cBhvr>
                                        <p:cTn id="152" dur="1500"/>
                                        <p:tgtEl>
                                          <p:spTgt spid="141"/>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142"/>
                                        </p:tgtEl>
                                        <p:attrNameLst>
                                          <p:attrName>style.visibility</p:attrName>
                                        </p:attrNameLst>
                                      </p:cBhvr>
                                      <p:to>
                                        <p:strVal val="visible"/>
                                      </p:to>
                                    </p:set>
                                    <p:animEffect transition="in" filter="fade">
                                      <p:cBhvr>
                                        <p:cTn id="15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92" grpId="0"/>
      <p:bldP spid="121" grpId="0"/>
      <p:bldP spid="60" grpId="0" animBg="1"/>
      <p:bldP spid="124" grpId="0"/>
      <p:bldP spid="125" grpId="0"/>
      <p:bldP spid="63" grpId="0" animBg="1"/>
      <p:bldP spid="62" grpId="0" animBg="1"/>
      <p:bldP spid="131" grpId="0"/>
      <p:bldP spid="132" grpId="0" animBg="1"/>
      <p:bldP spid="133" grpId="0" animBg="1"/>
      <p:bldP spid="117" grpId="0" animBg="1"/>
      <p:bldP spid="59" grpId="0" animBg="1"/>
      <p:bldP spid="123" grpId="0" animBg="1"/>
      <p:bldP spid="120" grpId="0" animBg="1"/>
      <p:bldP spid="138" grpId="0" animBg="1"/>
      <p:bldP spid="139" grpId="0"/>
      <p:bldP spid="126" grpId="0" animBg="1"/>
      <p:bldP spid="127" grpId="0"/>
      <p:bldP spid="64" grpId="0" animBg="1"/>
      <p:bldP spid="128" grpId="0" animBg="1"/>
      <p:bldP spid="129" grpId="0"/>
      <p:bldP spid="130" grpId="0"/>
      <p:bldP spid="134" grpId="0" animBg="1"/>
      <p:bldP spid="135" grpId="0" animBg="1"/>
      <p:bldP spid="136" grpId="0"/>
      <p:bldP spid="137" grpId="0"/>
      <p:bldP spid="122" grpId="0"/>
      <p:bldP spid="140" grpId="0" animBg="1"/>
      <p:bldP spid="141" grpId="0" animBg="1"/>
      <p:bldP spid="142" grpId="0"/>
      <p:bldP spid="99" grpId="0" animBg="1"/>
      <p:bldP spid="1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F87088A-92D5-114F-D360-4F4574DD625F}"/>
              </a:ext>
            </a:extLst>
          </p:cNvPr>
          <p:cNvPicPr>
            <a:picLocks noChangeAspect="1"/>
          </p:cNvPicPr>
          <p:nvPr/>
        </p:nvPicPr>
        <p:blipFill>
          <a:blip r:embed="rId3"/>
          <a:stretch>
            <a:fillRect/>
          </a:stretch>
        </p:blipFill>
        <p:spPr>
          <a:xfrm>
            <a:off x="1427846" y="4635499"/>
            <a:ext cx="6433453" cy="1770233"/>
          </a:xfrm>
          <a:prstGeom prst="rect">
            <a:avLst/>
          </a:prstGeom>
        </p:spPr>
      </p:pic>
      <p:sp>
        <p:nvSpPr>
          <p:cNvPr id="14" name="CasellaDiTesto 13"/>
          <p:cNvSpPr txBox="1"/>
          <p:nvPr/>
        </p:nvSpPr>
        <p:spPr>
          <a:xfrm>
            <a:off x="914400" y="6390048"/>
            <a:ext cx="8229600" cy="461665"/>
          </a:xfrm>
          <a:prstGeom prst="rect">
            <a:avLst/>
          </a:prstGeom>
          <a:solidFill>
            <a:schemeClr val="tx1"/>
          </a:solidFill>
        </p:spPr>
        <p:txBody>
          <a:bodyPr wrap="square" rtlCol="0">
            <a:spAutoFit/>
          </a:bodyPr>
          <a:lstStyle/>
          <a:p>
            <a:pPr algn="l"/>
            <a:r>
              <a:rPr lang="en-GB" sz="2400" dirty="0">
                <a:solidFill>
                  <a:schemeClr val="bg1"/>
                </a:solidFill>
                <a:latin typeface="Calibri" panose="020F0502020204030204" pitchFamily="34" charset="0"/>
                <a:cs typeface="Calibri" panose="020F0502020204030204" pitchFamily="34" charset="0"/>
              </a:rPr>
              <a:t>Quoted &gt;11.200 times in 50 years (~20 times per month…)</a:t>
            </a:r>
          </a:p>
        </p:txBody>
      </p:sp>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grpSp>
        <p:nvGrpSpPr>
          <p:cNvPr id="5" name="Gruppo 4"/>
          <p:cNvGrpSpPr>
            <a:grpSpLocks noChangeAspect="1"/>
          </p:cNvGrpSpPr>
          <p:nvPr/>
        </p:nvGrpSpPr>
        <p:grpSpPr>
          <a:xfrm>
            <a:off x="474491" y="1046895"/>
            <a:ext cx="8213010" cy="3596394"/>
            <a:chOff x="1040558" y="1114288"/>
            <a:chExt cx="7175369" cy="3142019"/>
          </a:xfrm>
        </p:grpSpPr>
        <p:pic>
          <p:nvPicPr>
            <p:cNvPr id="4" name="Immagine 3"/>
            <p:cNvPicPr>
              <a:picLocks noChangeAspect="1"/>
            </p:cNvPicPr>
            <p:nvPr/>
          </p:nvPicPr>
          <p:blipFill rotWithShape="1">
            <a:blip r:embed="rId4" cstate="print"/>
            <a:srcRect b="91862"/>
            <a:stretch/>
          </p:blipFill>
          <p:spPr>
            <a:xfrm>
              <a:off x="1040558" y="1114288"/>
              <a:ext cx="7175369" cy="409712"/>
            </a:xfrm>
            <a:prstGeom prst="rect">
              <a:avLst/>
            </a:prstGeom>
          </p:spPr>
        </p:pic>
        <p:pic>
          <p:nvPicPr>
            <p:cNvPr id="118" name="Immagine 117"/>
            <p:cNvPicPr>
              <a:picLocks noChangeAspect="1"/>
            </p:cNvPicPr>
            <p:nvPr/>
          </p:nvPicPr>
          <p:blipFill rotWithShape="1">
            <a:blip r:embed="rId4" cstate="print"/>
            <a:srcRect t="20211" b="69842"/>
            <a:stretch/>
          </p:blipFill>
          <p:spPr>
            <a:xfrm>
              <a:off x="1040558" y="1469569"/>
              <a:ext cx="7175369" cy="500746"/>
            </a:xfrm>
            <a:prstGeom prst="rect">
              <a:avLst/>
            </a:prstGeom>
          </p:spPr>
        </p:pic>
        <p:pic>
          <p:nvPicPr>
            <p:cNvPr id="119" name="Immagine 118"/>
            <p:cNvPicPr>
              <a:picLocks noChangeAspect="1"/>
            </p:cNvPicPr>
            <p:nvPr/>
          </p:nvPicPr>
          <p:blipFill rotWithShape="1">
            <a:blip r:embed="rId4" cstate="print"/>
            <a:srcRect t="65404"/>
            <a:stretch/>
          </p:blipFill>
          <p:spPr>
            <a:xfrm>
              <a:off x="1040558" y="2514596"/>
              <a:ext cx="7175369" cy="1741711"/>
            </a:xfrm>
            <a:prstGeom prst="rect">
              <a:avLst/>
            </a:prstGeom>
          </p:spPr>
        </p:pic>
        <p:pic>
          <p:nvPicPr>
            <p:cNvPr id="127" name="Immagine 126"/>
            <p:cNvPicPr>
              <a:picLocks noChangeAspect="1"/>
            </p:cNvPicPr>
            <p:nvPr/>
          </p:nvPicPr>
          <p:blipFill rotWithShape="1">
            <a:blip r:embed="rId4" cstate="print"/>
            <a:srcRect t="34585" b="52874"/>
            <a:stretch/>
          </p:blipFill>
          <p:spPr>
            <a:xfrm>
              <a:off x="1040558" y="1904999"/>
              <a:ext cx="7175369" cy="631372"/>
            </a:xfrm>
            <a:prstGeom prst="rect">
              <a:avLst/>
            </a:prstGeom>
          </p:spPr>
        </p:pic>
      </p:grpSp>
      <p:cxnSp>
        <p:nvCxnSpPr>
          <p:cNvPr id="11" name="Connettore 1 10"/>
          <p:cNvCxnSpPr/>
          <p:nvPr/>
        </p:nvCxnSpPr>
        <p:spPr bwMode="auto">
          <a:xfrm>
            <a:off x="3302000" y="3302000"/>
            <a:ext cx="4629150" cy="0"/>
          </a:xfrm>
          <a:prstGeom prst="line">
            <a:avLst/>
          </a:prstGeom>
          <a:noFill/>
          <a:ln w="19050" cap="flat" cmpd="sng" algn="ctr">
            <a:solidFill>
              <a:srgbClr val="FF0000"/>
            </a:solidFill>
            <a:prstDash val="solid"/>
            <a:round/>
            <a:headEnd type="none" w="med" len="med"/>
            <a:tailEnd type="none" w="med" len="med"/>
          </a:ln>
          <a:effectLst/>
        </p:spPr>
      </p:cxnSp>
      <p:cxnSp>
        <p:nvCxnSpPr>
          <p:cNvPr id="128" name="Connettore 1 127"/>
          <p:cNvCxnSpPr/>
          <p:nvPr/>
        </p:nvCxnSpPr>
        <p:spPr bwMode="auto">
          <a:xfrm>
            <a:off x="1073150" y="3467100"/>
            <a:ext cx="2484000" cy="0"/>
          </a:xfrm>
          <a:prstGeom prst="line">
            <a:avLst/>
          </a:prstGeom>
          <a:noFill/>
          <a:ln w="19050" cap="flat" cmpd="sng" algn="ctr">
            <a:solidFill>
              <a:srgbClr val="FF0000"/>
            </a:solidFill>
            <a:prstDash val="solid"/>
            <a:round/>
            <a:headEnd type="none" w="med" len="med"/>
            <a:tailEnd type="none" w="med" len="med"/>
          </a:ln>
          <a:effectLst/>
        </p:spPr>
      </p:cxnSp>
      <p:sp>
        <p:nvSpPr>
          <p:cNvPr id="13" name="Rettangolo arrotondato 12"/>
          <p:cNvSpPr/>
          <p:nvPr/>
        </p:nvSpPr>
        <p:spPr bwMode="auto">
          <a:xfrm>
            <a:off x="2552700" y="3945216"/>
            <a:ext cx="1263650" cy="195589"/>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9" name="Rettangolo arrotondato 128"/>
          <p:cNvSpPr/>
          <p:nvPr/>
        </p:nvSpPr>
        <p:spPr bwMode="auto">
          <a:xfrm>
            <a:off x="3689350" y="4141461"/>
            <a:ext cx="2533650" cy="195589"/>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Rettangolo arrotondato 14"/>
          <p:cNvSpPr/>
          <p:nvPr/>
        </p:nvSpPr>
        <p:spPr bwMode="auto">
          <a:xfrm>
            <a:off x="4006850" y="6113419"/>
            <a:ext cx="819150" cy="209550"/>
          </a:xfrm>
          <a:prstGeom prst="round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2964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4000"/>
                                        <p:tgtEl>
                                          <p:spTgt spid="11"/>
                                        </p:tgtEl>
                                      </p:cBhvr>
                                    </p:animEffect>
                                  </p:childTnLst>
                                </p:cTn>
                              </p:par>
                            </p:childTnLst>
                          </p:cTn>
                        </p:par>
                        <p:par>
                          <p:cTn id="13" fill="hold">
                            <p:stCondLst>
                              <p:cond delay="4000"/>
                            </p:stCondLst>
                            <p:childTnLst>
                              <p:par>
                                <p:cTn id="14" presetID="22" presetClass="entr" presetSubtype="8" fill="hold" nodeType="after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left)">
                                      <p:cBhvr>
                                        <p:cTn id="16" dur="3000"/>
                                        <p:tgtEl>
                                          <p:spTgt spid="1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1500"/>
                                        <p:tgtEl>
                                          <p:spTgt spid="13"/>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wipe(left)">
                                      <p:cBhvr>
                                        <p:cTn id="25" dur="2500"/>
                                        <p:tgtEl>
                                          <p:spTgt spid="1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9"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magin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 y="0"/>
            <a:ext cx="9139161" cy="6854371"/>
          </a:xfrm>
          <a:prstGeom prst="rect">
            <a:avLst/>
          </a:prstGeom>
        </p:spPr>
      </p:pic>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87" name="Text Box 4"/>
          <p:cNvSpPr txBox="1">
            <a:spLocks noChangeArrowheads="1"/>
          </p:cNvSpPr>
          <p:nvPr/>
        </p:nvSpPr>
        <p:spPr bwMode="auto">
          <a:xfrm>
            <a:off x="323850" y="1142989"/>
            <a:ext cx="8496300" cy="1200329"/>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Despite being cited in &gt;11.200 articles, there is no geological event that could be associated to the change from Stage 1 (</a:t>
            </a:r>
            <a:r>
              <a:rPr lang="en-GB" sz="2400" i="1" dirty="0">
                <a:solidFill>
                  <a:schemeClr val="bg1"/>
                </a:solidFill>
                <a:latin typeface="Symbol" panose="05050102010706020507" pitchFamily="18" charset="2"/>
                <a:cs typeface="Calibri" panose="020F0502020204030204" pitchFamily="34" charset="0"/>
              </a:rPr>
              <a:t>m</a:t>
            </a:r>
            <a:r>
              <a:rPr lang="en-GB" sz="2400" dirty="0">
                <a:solidFill>
                  <a:schemeClr val="bg1"/>
                </a:solidFill>
                <a:latin typeface="Calibri" panose="020F0502020204030204" pitchFamily="34" charset="0"/>
                <a:cs typeface="Calibri" panose="020F0502020204030204" pitchFamily="34" charset="0"/>
              </a:rPr>
              <a:t> = 7.19) to Stage 2 (</a:t>
            </a:r>
            <a:r>
              <a:rPr lang="en-GB" sz="2400" i="1" dirty="0">
                <a:solidFill>
                  <a:schemeClr val="bg1"/>
                </a:solidFill>
                <a:latin typeface="Symbol" panose="05050102010706020507" pitchFamily="18" charset="2"/>
                <a:cs typeface="Calibri" panose="020F0502020204030204" pitchFamily="34" charset="0"/>
              </a:rPr>
              <a:t>m</a:t>
            </a:r>
            <a:r>
              <a:rPr lang="en-GB" sz="2400" dirty="0">
                <a:solidFill>
                  <a:schemeClr val="bg1"/>
                </a:solidFill>
                <a:latin typeface="Calibri" panose="020F0502020204030204" pitchFamily="34" charset="0"/>
                <a:cs typeface="Calibri" panose="020F0502020204030204" pitchFamily="34" charset="0"/>
              </a:rPr>
              <a:t> = 9.74) @ 3.7 Ga.</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88" name="Text Box 4"/>
          <p:cNvSpPr txBox="1">
            <a:spLocks noChangeArrowheads="1"/>
          </p:cNvSpPr>
          <p:nvPr/>
        </p:nvSpPr>
        <p:spPr bwMode="auto">
          <a:xfrm>
            <a:off x="1041400" y="3822689"/>
            <a:ext cx="7061200" cy="954107"/>
          </a:xfrm>
          <a:prstGeom prst="rect">
            <a:avLst/>
          </a:prstGeom>
          <a:noFill/>
          <a:ln w="9525" algn="ctr">
            <a:noFill/>
            <a:miter lim="800000"/>
            <a:headEnd/>
            <a:tailEnd/>
          </a:ln>
          <a:effectLst/>
        </p:spPr>
        <p:txBody>
          <a:bodyPr wrap="square">
            <a:spAutoFit/>
          </a:bodyPr>
          <a:lstStyle/>
          <a:p>
            <a:r>
              <a:rPr lang="en-GB" sz="2800" b="1" dirty="0">
                <a:solidFill>
                  <a:schemeClr val="bg1"/>
                </a:solidFill>
                <a:latin typeface="Calibri" panose="020F0502020204030204" pitchFamily="34" charset="0"/>
                <a:cs typeface="Calibri" panose="020F0502020204030204" pitchFamily="34" charset="0"/>
              </a:rPr>
              <a:t>A new model to explain the (first) Pb paradox has been recently proposed.</a:t>
            </a:r>
            <a:endParaRPr lang="en-GB" sz="2800" b="1"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93" name="Text Box 4"/>
          <p:cNvSpPr txBox="1">
            <a:spLocks noChangeArrowheads="1"/>
          </p:cNvSpPr>
          <p:nvPr/>
        </p:nvSpPr>
        <p:spPr bwMode="auto">
          <a:xfrm>
            <a:off x="87086" y="5106744"/>
            <a:ext cx="8969828" cy="1200329"/>
          </a:xfrm>
          <a:prstGeom prst="rect">
            <a:avLst/>
          </a:prstGeom>
          <a:noFill/>
          <a:ln w="9525" algn="ctr">
            <a:noFill/>
            <a:miter lim="800000"/>
            <a:headEnd/>
            <a:tailEnd/>
          </a:ln>
          <a:effectLst>
            <a:outerShdw blurRad="50800" dist="38100" dir="2700000" algn="tl" rotWithShape="0">
              <a:prstClr val="black">
                <a:alpha val="40000"/>
              </a:prstClr>
            </a:outerShdw>
          </a:effectLst>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It assumes a great change in composition of the proto-Earth happened during the big thwack ~69 Myr after the beginning of the Solar System.</a:t>
            </a:r>
            <a:endParaRPr lang="en-GB" sz="2400" b="1"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35220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par>
                          <p:cTn id="18" fill="hold">
                            <p:stCondLst>
                              <p:cond delay="500"/>
                            </p:stCondLst>
                            <p:childTnLst>
                              <p:par>
                                <p:cTn id="19" presetID="10" presetClass="entr" presetSubtype="0" fill="hold" nodeType="afterEffect">
                                  <p:stCondLst>
                                    <p:cond delay="100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3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9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grpSp>
        <p:nvGrpSpPr>
          <p:cNvPr id="11" name="Gruppo 10"/>
          <p:cNvGrpSpPr>
            <a:grpSpLocks noChangeAspect="1"/>
          </p:cNvGrpSpPr>
          <p:nvPr/>
        </p:nvGrpSpPr>
        <p:grpSpPr>
          <a:xfrm>
            <a:off x="984951" y="1103694"/>
            <a:ext cx="7174098" cy="2769413"/>
            <a:chOff x="1117600" y="1231899"/>
            <a:chExt cx="6908800" cy="2667001"/>
          </a:xfrm>
        </p:grpSpPr>
        <p:pic>
          <p:nvPicPr>
            <p:cNvPr id="9" name="Immagine 8"/>
            <p:cNvPicPr>
              <a:picLocks noChangeAspect="1"/>
            </p:cNvPicPr>
            <p:nvPr/>
          </p:nvPicPr>
          <p:blipFill rotWithShape="1">
            <a:blip r:embed="rId3" cstate="print"/>
            <a:srcRect t="6883" b="62103"/>
            <a:stretch/>
          </p:blipFill>
          <p:spPr>
            <a:xfrm>
              <a:off x="1117600" y="1231899"/>
              <a:ext cx="6908800" cy="1041401"/>
            </a:xfrm>
            <a:prstGeom prst="rect">
              <a:avLst/>
            </a:prstGeom>
          </p:spPr>
        </p:pic>
        <p:pic>
          <p:nvPicPr>
            <p:cNvPr id="109" name="Immagine 108"/>
            <p:cNvPicPr>
              <a:picLocks noChangeAspect="1"/>
            </p:cNvPicPr>
            <p:nvPr/>
          </p:nvPicPr>
          <p:blipFill rotWithShape="1">
            <a:blip r:embed="rId3" cstate="print"/>
            <a:srcRect t="47353" b="3857"/>
            <a:stretch/>
          </p:blipFill>
          <p:spPr>
            <a:xfrm>
              <a:off x="1117600" y="2260600"/>
              <a:ext cx="6908800" cy="1638300"/>
            </a:xfrm>
            <a:prstGeom prst="rect">
              <a:avLst/>
            </a:prstGeom>
          </p:spPr>
        </p:pic>
      </p:grpSp>
      <p:sp>
        <p:nvSpPr>
          <p:cNvPr id="110" name="Text Box 4"/>
          <p:cNvSpPr txBox="1">
            <a:spLocks noChangeArrowheads="1"/>
          </p:cNvSpPr>
          <p:nvPr/>
        </p:nvSpPr>
        <p:spPr bwMode="auto">
          <a:xfrm>
            <a:off x="0" y="3876664"/>
            <a:ext cx="9144000" cy="892552"/>
          </a:xfrm>
          <a:prstGeom prst="rect">
            <a:avLst/>
          </a:prstGeom>
          <a:noFill/>
          <a:ln w="9525" algn="ctr">
            <a:noFill/>
            <a:miter lim="800000"/>
            <a:headEnd/>
            <a:tailEnd/>
          </a:ln>
          <a:effectLst/>
        </p:spPr>
        <p:txBody>
          <a:bodyPr wrap="square">
            <a:spAutoFit/>
          </a:bodyPr>
          <a:lstStyle/>
          <a:p>
            <a:r>
              <a:rPr lang="en-GB" sz="2500" dirty="0">
                <a:solidFill>
                  <a:schemeClr val="bg1"/>
                </a:solidFill>
                <a:latin typeface="Calibri" panose="020F0502020204030204" pitchFamily="34" charset="0"/>
                <a:cs typeface="Calibri" panose="020F0502020204030204" pitchFamily="34" charset="0"/>
              </a:rPr>
              <a:t>The proto-Earth is assumed to be highly depleted in volatile elements and evolved with very high </a:t>
            </a:r>
            <a:r>
              <a:rPr lang="en-GB" sz="2500" baseline="30000" dirty="0">
                <a:solidFill>
                  <a:schemeClr val="bg1"/>
                </a:solidFill>
                <a:latin typeface="Calibri" panose="020F0502020204030204" pitchFamily="34" charset="0"/>
                <a:cs typeface="Calibri" panose="020F0502020204030204" pitchFamily="34" charset="0"/>
              </a:rPr>
              <a:t>238</a:t>
            </a:r>
            <a:r>
              <a:rPr lang="en-GB" sz="2500" dirty="0">
                <a:solidFill>
                  <a:schemeClr val="bg1"/>
                </a:solidFill>
                <a:latin typeface="Calibri" panose="020F0502020204030204" pitchFamily="34" charset="0"/>
                <a:cs typeface="Calibri" panose="020F0502020204030204" pitchFamily="34" charset="0"/>
              </a:rPr>
              <a:t>U/</a:t>
            </a:r>
            <a:r>
              <a:rPr lang="en-GB" sz="2500" baseline="30000" dirty="0">
                <a:solidFill>
                  <a:schemeClr val="bg1"/>
                </a:solidFill>
                <a:latin typeface="Calibri" panose="020F0502020204030204" pitchFamily="34" charset="0"/>
                <a:cs typeface="Calibri" panose="020F0502020204030204" pitchFamily="34" charset="0"/>
              </a:rPr>
              <a:t>204</a:t>
            </a:r>
            <a:r>
              <a:rPr lang="en-GB" sz="2500" dirty="0">
                <a:solidFill>
                  <a:schemeClr val="bg1"/>
                </a:solidFill>
                <a:latin typeface="Calibri" panose="020F0502020204030204" pitchFamily="34" charset="0"/>
                <a:cs typeface="Calibri" panose="020F0502020204030204" pitchFamily="34" charset="0"/>
              </a:rPr>
              <a:t>Pb (</a:t>
            </a:r>
            <a:r>
              <a:rPr lang="en-GB" sz="2500" i="1" dirty="0">
                <a:solidFill>
                  <a:schemeClr val="bg1"/>
                </a:solidFill>
                <a:latin typeface="Symbol" panose="05050102010706020507" pitchFamily="18" charset="2"/>
                <a:cs typeface="Calibri" panose="020F0502020204030204" pitchFamily="34" charset="0"/>
              </a:rPr>
              <a:t>m</a:t>
            </a:r>
            <a:r>
              <a:rPr lang="en-GB" sz="2500" dirty="0">
                <a:solidFill>
                  <a:schemeClr val="bg1"/>
                </a:solidFill>
                <a:latin typeface="Calibri" panose="020F0502020204030204" pitchFamily="34" charset="0"/>
                <a:cs typeface="Calibri" panose="020F0502020204030204" pitchFamily="34" charset="0"/>
              </a:rPr>
              <a:t> &gt;100).</a:t>
            </a:r>
            <a:endParaRPr lang="en-GB" sz="25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11" name="Text Box 4"/>
          <p:cNvSpPr txBox="1">
            <a:spLocks noChangeArrowheads="1"/>
          </p:cNvSpPr>
          <p:nvPr/>
        </p:nvSpPr>
        <p:spPr bwMode="auto">
          <a:xfrm>
            <a:off x="990600" y="4825652"/>
            <a:ext cx="7162800" cy="830997"/>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The Moon-forming impact with Theia would have added volatile elements (including Pb), strongly lowering </a:t>
            </a:r>
            <a:r>
              <a:rPr lang="en-GB" sz="2400" i="1" dirty="0">
                <a:solidFill>
                  <a:schemeClr val="bg1"/>
                </a:solidFill>
                <a:latin typeface="Symbol" panose="05050102010706020507" pitchFamily="18" charset="2"/>
                <a:cs typeface="Calibri" panose="020F0502020204030204" pitchFamily="34" charset="0"/>
              </a:rPr>
              <a:t>m</a:t>
            </a:r>
            <a:r>
              <a:rPr lang="en-GB" sz="2400" dirty="0">
                <a:solidFill>
                  <a:schemeClr val="bg1"/>
                </a:solidFill>
                <a:latin typeface="Calibri" panose="020F0502020204030204" pitchFamily="34" charset="0"/>
                <a:cs typeface="Calibri" panose="020F0502020204030204" pitchFamily="34" charset="0"/>
              </a:rPr>
              <a: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12" name="Text Box 4"/>
          <p:cNvSpPr txBox="1">
            <a:spLocks noChangeArrowheads="1"/>
          </p:cNvSpPr>
          <p:nvPr/>
        </p:nvSpPr>
        <p:spPr bwMode="auto">
          <a:xfrm>
            <a:off x="0" y="5710404"/>
            <a:ext cx="9144000" cy="830997"/>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The impact also would have oxidized proto-Earth's mantle leading Pb to be transferred into the core as sulphide. This reduced even more the </a:t>
            </a:r>
            <a:r>
              <a:rPr lang="en-GB" sz="2400" i="1" dirty="0">
                <a:solidFill>
                  <a:schemeClr val="bg1"/>
                </a:solidFill>
                <a:latin typeface="Symbol" panose="05050102010706020507" pitchFamily="18" charset="2"/>
                <a:cs typeface="Calibri" panose="020F0502020204030204" pitchFamily="34" charset="0"/>
              </a:rPr>
              <a:t>m</a:t>
            </a:r>
            <a:r>
              <a:rPr lang="en-GB" sz="2400" dirty="0">
                <a:solidFill>
                  <a:schemeClr val="bg1"/>
                </a:solidFill>
                <a:latin typeface="Calibri" panose="020F0502020204030204" pitchFamily="34" charset="0"/>
                <a:cs typeface="Calibri" panose="020F0502020204030204" pitchFamily="34" charset="0"/>
              </a:rPr>
              <a: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0" name="Text Box 4"/>
          <p:cNvSpPr txBox="1">
            <a:spLocks noChangeArrowheads="1"/>
          </p:cNvSpPr>
          <p:nvPr/>
        </p:nvSpPr>
        <p:spPr bwMode="auto">
          <a:xfrm>
            <a:off x="6710362" y="3876664"/>
            <a:ext cx="2433638" cy="477054"/>
          </a:xfrm>
          <a:prstGeom prst="rect">
            <a:avLst/>
          </a:prstGeom>
          <a:noFill/>
          <a:ln w="9525" algn="ctr">
            <a:noFill/>
            <a:miter lim="800000"/>
            <a:headEnd/>
            <a:tailEnd/>
          </a:ln>
          <a:effectLst/>
        </p:spPr>
        <p:txBody>
          <a:bodyPr wrap="square">
            <a:spAutoFit/>
          </a:bodyPr>
          <a:lstStyle/>
          <a:p>
            <a:r>
              <a:rPr lang="en-GB" sz="2500" dirty="0">
                <a:solidFill>
                  <a:srgbClr val="FFFF00"/>
                </a:solidFill>
                <a:latin typeface="Calibri" panose="020F0502020204030204" pitchFamily="34" charset="0"/>
                <a:cs typeface="Calibri" panose="020F0502020204030204" pitchFamily="34" charset="0"/>
              </a:rPr>
              <a:t>volatile elements</a:t>
            </a:r>
            <a:endParaRPr lang="en-GB" sz="2500" dirty="0">
              <a:solidFill>
                <a:srgbClr val="FFFF00"/>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 name="Text Box 4"/>
          <p:cNvSpPr txBox="1">
            <a:spLocks noChangeArrowheads="1"/>
          </p:cNvSpPr>
          <p:nvPr/>
        </p:nvSpPr>
        <p:spPr bwMode="auto">
          <a:xfrm>
            <a:off x="7704667" y="4271951"/>
            <a:ext cx="1439333" cy="400110"/>
          </a:xfrm>
          <a:prstGeom prst="rect">
            <a:avLst/>
          </a:prstGeom>
          <a:noFill/>
          <a:ln w="9525" algn="ctr">
            <a:noFill/>
            <a:miter lim="800000"/>
            <a:headEnd/>
            <a:tailEnd/>
          </a:ln>
          <a:effectLst/>
        </p:spPr>
        <p:txBody>
          <a:bodyPr wrap="square">
            <a:spAutoFit/>
          </a:bodyPr>
          <a:lstStyle/>
          <a:p>
            <a:r>
              <a:rPr lang="en-GB" sz="2000" i="1" dirty="0">
                <a:solidFill>
                  <a:srgbClr val="FFFF00"/>
                </a:solidFill>
                <a:latin typeface="Calibri" panose="020F0502020204030204" pitchFamily="34" charset="0"/>
                <a:cs typeface="Calibri" panose="020F0502020204030204" pitchFamily="34" charset="0"/>
              </a:rPr>
              <a:t>(such as Pb)</a:t>
            </a:r>
            <a:endParaRPr lang="en-GB" sz="2000" i="1" dirty="0">
              <a:solidFill>
                <a:srgbClr val="FFFF00"/>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61223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2" grpId="0"/>
      <p:bldP spid="10"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2" name="Immagine 1"/>
          <p:cNvPicPr>
            <a:picLocks noChangeAspect="1"/>
          </p:cNvPicPr>
          <p:nvPr/>
        </p:nvPicPr>
        <p:blipFill rotWithShape="1">
          <a:blip r:embed="rId3" cstate="print"/>
          <a:srcRect l="2506" t="2137" r="838"/>
          <a:stretch/>
        </p:blipFill>
        <p:spPr>
          <a:xfrm>
            <a:off x="2593974" y="1473200"/>
            <a:ext cx="6254751" cy="3642219"/>
          </a:xfrm>
          <a:prstGeom prst="rect">
            <a:avLst/>
          </a:prstGeom>
        </p:spPr>
      </p:pic>
      <p:sp>
        <p:nvSpPr>
          <p:cNvPr id="12" name="Text Box 4"/>
          <p:cNvSpPr txBox="1">
            <a:spLocks noChangeArrowheads="1"/>
          </p:cNvSpPr>
          <p:nvPr/>
        </p:nvSpPr>
        <p:spPr bwMode="auto">
          <a:xfrm>
            <a:off x="0" y="5127614"/>
            <a:ext cx="9144000" cy="461665"/>
          </a:xfrm>
          <a:prstGeom prst="rect">
            <a:avLst/>
          </a:prstGeom>
          <a:noFill/>
          <a:ln w="9525" algn="ctr">
            <a:noFill/>
            <a:miter lim="800000"/>
            <a:headEnd/>
            <a:tailEnd/>
          </a:ln>
          <a:effectLst/>
        </p:spPr>
        <p:txBody>
          <a:bodyPr wrap="square">
            <a:spAutoFit/>
          </a:bodyPr>
          <a:lstStyle/>
          <a:p>
            <a:pPr algn="l"/>
            <a:r>
              <a:rPr lang="en-GB" sz="2400" dirty="0">
                <a:solidFill>
                  <a:schemeClr val="bg1"/>
                </a:solidFill>
                <a:latin typeface="Calibri" panose="020F0502020204030204" pitchFamily="34" charset="0"/>
                <a:cs typeface="Calibri" panose="020F0502020204030204" pitchFamily="34" charset="0"/>
              </a:rPr>
              <a:t>Component </a:t>
            </a:r>
            <a:r>
              <a:rPr lang="en-GB" sz="2400" b="1" dirty="0">
                <a:solidFill>
                  <a:srgbClr val="D8A097"/>
                </a:solidFill>
                <a:latin typeface="Calibri" panose="020F0502020204030204" pitchFamily="34" charset="0"/>
                <a:cs typeface="Calibri" panose="020F0502020204030204" pitchFamily="34" charset="0"/>
              </a:rPr>
              <a:t>A</a:t>
            </a:r>
            <a:r>
              <a:rPr lang="en-GB" sz="2400" dirty="0">
                <a:solidFill>
                  <a:schemeClr val="bg1"/>
                </a:solidFill>
                <a:latin typeface="Calibri" panose="020F0502020204030204" pitchFamily="34" charset="0"/>
                <a:cs typeface="Calibri" panose="020F0502020204030204" pitchFamily="34" charset="0"/>
              </a:rPr>
              <a:t> = proto-Earth (volatile element-depleted; reduced)</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0" y="5564039"/>
            <a:ext cx="9144000" cy="461665"/>
          </a:xfrm>
          <a:prstGeom prst="rect">
            <a:avLst/>
          </a:prstGeom>
          <a:noFill/>
          <a:ln w="9525" algn="ctr">
            <a:noFill/>
            <a:miter lim="800000"/>
            <a:headEnd/>
            <a:tailEnd/>
          </a:ln>
          <a:effectLst/>
        </p:spPr>
        <p:txBody>
          <a:bodyPr wrap="square">
            <a:spAutoFit/>
          </a:bodyPr>
          <a:lstStyle/>
          <a:p>
            <a:pPr algn="l"/>
            <a:r>
              <a:rPr lang="en-GB" sz="2400" dirty="0">
                <a:solidFill>
                  <a:schemeClr val="bg1"/>
                </a:solidFill>
                <a:latin typeface="Calibri" panose="020F0502020204030204" pitchFamily="34" charset="0"/>
                <a:cs typeface="Calibri" panose="020F0502020204030204" pitchFamily="34" charset="0"/>
              </a:rPr>
              <a:t>Component </a:t>
            </a:r>
            <a:r>
              <a:rPr lang="en-GB" sz="2400" b="1" dirty="0">
                <a:solidFill>
                  <a:srgbClr val="999BCD"/>
                </a:solidFill>
                <a:latin typeface="Calibri" panose="020F0502020204030204" pitchFamily="34" charset="0"/>
                <a:cs typeface="Calibri" panose="020F0502020204030204" pitchFamily="34" charset="0"/>
              </a:rPr>
              <a:t>B</a:t>
            </a:r>
            <a:r>
              <a:rPr lang="en-GB" sz="2400" dirty="0">
                <a:solidFill>
                  <a:schemeClr val="bg1"/>
                </a:solidFill>
                <a:latin typeface="Calibri" panose="020F0502020204030204" pitchFamily="34" charset="0"/>
                <a:cs typeface="Calibri" panose="020F0502020204030204" pitchFamily="34" charset="0"/>
              </a:rPr>
              <a:t> = Theia (volatile element-enriched; oxidized)</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5" name="Text Box 4"/>
          <p:cNvSpPr txBox="1">
            <a:spLocks noChangeArrowheads="1"/>
          </p:cNvSpPr>
          <p:nvPr/>
        </p:nvSpPr>
        <p:spPr bwMode="auto">
          <a:xfrm>
            <a:off x="0" y="6018960"/>
            <a:ext cx="9144000" cy="830997"/>
          </a:xfrm>
          <a:prstGeom prst="rect">
            <a:avLst/>
          </a:prstGeom>
          <a:solidFill>
            <a:schemeClr val="tx1"/>
          </a:solidFill>
          <a:ln w="9525" algn="ctr">
            <a:noFill/>
            <a:miter lim="800000"/>
            <a:headEnd/>
            <a:tailEnd/>
          </a:ln>
          <a:effectLst/>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The proto-Earth might have accreted almost free of volatile elements and then mixed with a volatile undepleted body.</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6" name="Text Box 4"/>
          <p:cNvSpPr txBox="1">
            <a:spLocks noChangeArrowheads="1"/>
          </p:cNvSpPr>
          <p:nvPr/>
        </p:nvSpPr>
        <p:spPr bwMode="auto">
          <a:xfrm>
            <a:off x="0" y="949969"/>
            <a:ext cx="9144000" cy="523220"/>
          </a:xfrm>
          <a:prstGeom prst="rect">
            <a:avLst/>
          </a:prstGeom>
          <a:noFill/>
          <a:ln w="9525" algn="ctr">
            <a:noFill/>
            <a:miter lim="800000"/>
            <a:headEnd/>
            <a:tailEnd/>
          </a:ln>
          <a:effectLst/>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Element abundances in BSE normalized to chondrite and Sun</a:t>
            </a:r>
            <a:endParaRPr lang="en-GB" sz="2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 name="Figura a mano libera 2"/>
          <p:cNvSpPr/>
          <p:nvPr/>
        </p:nvSpPr>
        <p:spPr bwMode="auto">
          <a:xfrm>
            <a:off x="3706387" y="2225583"/>
            <a:ext cx="2540544" cy="1620681"/>
          </a:xfrm>
          <a:custGeom>
            <a:avLst/>
            <a:gdLst>
              <a:gd name="connsiteX0" fmla="*/ 172977 w 2536883"/>
              <a:gd name="connsiteY0" fmla="*/ 616976 h 1612091"/>
              <a:gd name="connsiteX1" fmla="*/ 14227 w 2536883"/>
              <a:gd name="connsiteY1" fmla="*/ 1182126 h 1612091"/>
              <a:gd name="connsiteX2" fmla="*/ 58677 w 2536883"/>
              <a:gd name="connsiteY2" fmla="*/ 1505976 h 1612091"/>
              <a:gd name="connsiteX3" fmla="*/ 465077 w 2536883"/>
              <a:gd name="connsiteY3" fmla="*/ 1607576 h 1612091"/>
              <a:gd name="connsiteX4" fmla="*/ 1404877 w 2536883"/>
              <a:gd name="connsiteY4" fmla="*/ 1582176 h 1612091"/>
              <a:gd name="connsiteX5" fmla="*/ 1779527 w 2536883"/>
              <a:gd name="connsiteY5" fmla="*/ 1474226 h 1612091"/>
              <a:gd name="connsiteX6" fmla="*/ 2484377 w 2536883"/>
              <a:gd name="connsiteY6" fmla="*/ 1474226 h 1612091"/>
              <a:gd name="connsiteX7" fmla="*/ 2433577 w 2536883"/>
              <a:gd name="connsiteY7" fmla="*/ 1194826 h 1612091"/>
              <a:gd name="connsiteX8" fmla="*/ 2020827 w 2536883"/>
              <a:gd name="connsiteY8" fmla="*/ 839226 h 1612091"/>
              <a:gd name="connsiteX9" fmla="*/ 1849377 w 2536883"/>
              <a:gd name="connsiteY9" fmla="*/ 248676 h 1612091"/>
              <a:gd name="connsiteX10" fmla="*/ 1392177 w 2536883"/>
              <a:gd name="connsiteY10" fmla="*/ 1026 h 1612091"/>
              <a:gd name="connsiteX11" fmla="*/ 1138177 w 2536883"/>
              <a:gd name="connsiteY11" fmla="*/ 172476 h 1612091"/>
              <a:gd name="connsiteX12" fmla="*/ 611127 w 2536883"/>
              <a:gd name="connsiteY12" fmla="*/ 458226 h 1612091"/>
              <a:gd name="connsiteX13" fmla="*/ 338077 w 2536883"/>
              <a:gd name="connsiteY13" fmla="*/ 566176 h 1612091"/>
              <a:gd name="connsiteX14" fmla="*/ 172977 w 2536883"/>
              <a:gd name="connsiteY14" fmla="*/ 616976 h 1612091"/>
              <a:gd name="connsiteX0" fmla="*/ 350062 w 2548868"/>
              <a:gd name="connsiteY0" fmla="*/ 566176 h 1612091"/>
              <a:gd name="connsiteX1" fmla="*/ 26212 w 2548868"/>
              <a:gd name="connsiteY1" fmla="*/ 1182126 h 1612091"/>
              <a:gd name="connsiteX2" fmla="*/ 70662 w 2548868"/>
              <a:gd name="connsiteY2" fmla="*/ 1505976 h 1612091"/>
              <a:gd name="connsiteX3" fmla="*/ 477062 w 2548868"/>
              <a:gd name="connsiteY3" fmla="*/ 1607576 h 1612091"/>
              <a:gd name="connsiteX4" fmla="*/ 1416862 w 2548868"/>
              <a:gd name="connsiteY4" fmla="*/ 1582176 h 1612091"/>
              <a:gd name="connsiteX5" fmla="*/ 1791512 w 2548868"/>
              <a:gd name="connsiteY5" fmla="*/ 1474226 h 1612091"/>
              <a:gd name="connsiteX6" fmla="*/ 2496362 w 2548868"/>
              <a:gd name="connsiteY6" fmla="*/ 1474226 h 1612091"/>
              <a:gd name="connsiteX7" fmla="*/ 2445562 w 2548868"/>
              <a:gd name="connsiteY7" fmla="*/ 1194826 h 1612091"/>
              <a:gd name="connsiteX8" fmla="*/ 2032812 w 2548868"/>
              <a:gd name="connsiteY8" fmla="*/ 839226 h 1612091"/>
              <a:gd name="connsiteX9" fmla="*/ 1861362 w 2548868"/>
              <a:gd name="connsiteY9" fmla="*/ 248676 h 1612091"/>
              <a:gd name="connsiteX10" fmla="*/ 1404162 w 2548868"/>
              <a:gd name="connsiteY10" fmla="*/ 1026 h 1612091"/>
              <a:gd name="connsiteX11" fmla="*/ 1150162 w 2548868"/>
              <a:gd name="connsiteY11" fmla="*/ 172476 h 1612091"/>
              <a:gd name="connsiteX12" fmla="*/ 623112 w 2548868"/>
              <a:gd name="connsiteY12" fmla="*/ 458226 h 1612091"/>
              <a:gd name="connsiteX13" fmla="*/ 350062 w 2548868"/>
              <a:gd name="connsiteY13" fmla="*/ 566176 h 1612091"/>
              <a:gd name="connsiteX0" fmla="*/ 227438 w 2540544"/>
              <a:gd name="connsiteY0" fmla="*/ 648726 h 1612091"/>
              <a:gd name="connsiteX1" fmla="*/ 17888 w 2540544"/>
              <a:gd name="connsiteY1" fmla="*/ 1182126 h 1612091"/>
              <a:gd name="connsiteX2" fmla="*/ 62338 w 2540544"/>
              <a:gd name="connsiteY2" fmla="*/ 1505976 h 1612091"/>
              <a:gd name="connsiteX3" fmla="*/ 468738 w 2540544"/>
              <a:gd name="connsiteY3" fmla="*/ 1607576 h 1612091"/>
              <a:gd name="connsiteX4" fmla="*/ 1408538 w 2540544"/>
              <a:gd name="connsiteY4" fmla="*/ 1582176 h 1612091"/>
              <a:gd name="connsiteX5" fmla="*/ 1783188 w 2540544"/>
              <a:gd name="connsiteY5" fmla="*/ 1474226 h 1612091"/>
              <a:gd name="connsiteX6" fmla="*/ 2488038 w 2540544"/>
              <a:gd name="connsiteY6" fmla="*/ 1474226 h 1612091"/>
              <a:gd name="connsiteX7" fmla="*/ 2437238 w 2540544"/>
              <a:gd name="connsiteY7" fmla="*/ 1194826 h 1612091"/>
              <a:gd name="connsiteX8" fmla="*/ 2024488 w 2540544"/>
              <a:gd name="connsiteY8" fmla="*/ 839226 h 1612091"/>
              <a:gd name="connsiteX9" fmla="*/ 1853038 w 2540544"/>
              <a:gd name="connsiteY9" fmla="*/ 248676 h 1612091"/>
              <a:gd name="connsiteX10" fmla="*/ 1395838 w 2540544"/>
              <a:gd name="connsiteY10" fmla="*/ 1026 h 1612091"/>
              <a:gd name="connsiteX11" fmla="*/ 1141838 w 2540544"/>
              <a:gd name="connsiteY11" fmla="*/ 172476 h 1612091"/>
              <a:gd name="connsiteX12" fmla="*/ 614788 w 2540544"/>
              <a:gd name="connsiteY12" fmla="*/ 458226 h 1612091"/>
              <a:gd name="connsiteX13" fmla="*/ 227438 w 2540544"/>
              <a:gd name="connsiteY13" fmla="*/ 648726 h 1612091"/>
              <a:gd name="connsiteX0" fmla="*/ 227438 w 2540544"/>
              <a:gd name="connsiteY0" fmla="*/ 651157 h 1614522"/>
              <a:gd name="connsiteX1" fmla="*/ 17888 w 2540544"/>
              <a:gd name="connsiteY1" fmla="*/ 1184557 h 1614522"/>
              <a:gd name="connsiteX2" fmla="*/ 62338 w 2540544"/>
              <a:gd name="connsiteY2" fmla="*/ 1508407 h 1614522"/>
              <a:gd name="connsiteX3" fmla="*/ 468738 w 2540544"/>
              <a:gd name="connsiteY3" fmla="*/ 1610007 h 1614522"/>
              <a:gd name="connsiteX4" fmla="*/ 1408538 w 2540544"/>
              <a:gd name="connsiteY4" fmla="*/ 1584607 h 1614522"/>
              <a:gd name="connsiteX5" fmla="*/ 1783188 w 2540544"/>
              <a:gd name="connsiteY5" fmla="*/ 1476657 h 1614522"/>
              <a:gd name="connsiteX6" fmla="*/ 2488038 w 2540544"/>
              <a:gd name="connsiteY6" fmla="*/ 1476657 h 1614522"/>
              <a:gd name="connsiteX7" fmla="*/ 2437238 w 2540544"/>
              <a:gd name="connsiteY7" fmla="*/ 1197257 h 1614522"/>
              <a:gd name="connsiteX8" fmla="*/ 2024488 w 2540544"/>
              <a:gd name="connsiteY8" fmla="*/ 841657 h 1614522"/>
              <a:gd name="connsiteX9" fmla="*/ 1853038 w 2540544"/>
              <a:gd name="connsiteY9" fmla="*/ 251107 h 1614522"/>
              <a:gd name="connsiteX10" fmla="*/ 1395838 w 2540544"/>
              <a:gd name="connsiteY10" fmla="*/ 3457 h 1614522"/>
              <a:gd name="connsiteX11" fmla="*/ 1135488 w 2540544"/>
              <a:gd name="connsiteY11" fmla="*/ 130457 h 1614522"/>
              <a:gd name="connsiteX12" fmla="*/ 614788 w 2540544"/>
              <a:gd name="connsiteY12" fmla="*/ 460657 h 1614522"/>
              <a:gd name="connsiteX13" fmla="*/ 227438 w 2540544"/>
              <a:gd name="connsiteY13" fmla="*/ 651157 h 1614522"/>
              <a:gd name="connsiteX0" fmla="*/ 227438 w 2540544"/>
              <a:gd name="connsiteY0" fmla="*/ 657316 h 1620681"/>
              <a:gd name="connsiteX1" fmla="*/ 17888 w 2540544"/>
              <a:gd name="connsiteY1" fmla="*/ 1190716 h 1620681"/>
              <a:gd name="connsiteX2" fmla="*/ 62338 w 2540544"/>
              <a:gd name="connsiteY2" fmla="*/ 1514566 h 1620681"/>
              <a:gd name="connsiteX3" fmla="*/ 468738 w 2540544"/>
              <a:gd name="connsiteY3" fmla="*/ 1616166 h 1620681"/>
              <a:gd name="connsiteX4" fmla="*/ 1408538 w 2540544"/>
              <a:gd name="connsiteY4" fmla="*/ 1590766 h 1620681"/>
              <a:gd name="connsiteX5" fmla="*/ 1783188 w 2540544"/>
              <a:gd name="connsiteY5" fmla="*/ 1482816 h 1620681"/>
              <a:gd name="connsiteX6" fmla="*/ 2488038 w 2540544"/>
              <a:gd name="connsiteY6" fmla="*/ 1482816 h 1620681"/>
              <a:gd name="connsiteX7" fmla="*/ 2437238 w 2540544"/>
              <a:gd name="connsiteY7" fmla="*/ 1203416 h 1620681"/>
              <a:gd name="connsiteX8" fmla="*/ 2024488 w 2540544"/>
              <a:gd name="connsiteY8" fmla="*/ 847816 h 1620681"/>
              <a:gd name="connsiteX9" fmla="*/ 1853038 w 2540544"/>
              <a:gd name="connsiteY9" fmla="*/ 257266 h 1620681"/>
              <a:gd name="connsiteX10" fmla="*/ 1351388 w 2540544"/>
              <a:gd name="connsiteY10" fmla="*/ 3266 h 1620681"/>
              <a:gd name="connsiteX11" fmla="*/ 1135488 w 2540544"/>
              <a:gd name="connsiteY11" fmla="*/ 136616 h 1620681"/>
              <a:gd name="connsiteX12" fmla="*/ 614788 w 2540544"/>
              <a:gd name="connsiteY12" fmla="*/ 466816 h 1620681"/>
              <a:gd name="connsiteX13" fmla="*/ 227438 w 2540544"/>
              <a:gd name="connsiteY13" fmla="*/ 657316 h 16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0544" h="1620681">
                <a:moveTo>
                  <a:pt x="227438" y="657316"/>
                </a:moveTo>
                <a:cubicBezTo>
                  <a:pt x="127955" y="777966"/>
                  <a:pt x="45405" y="1047841"/>
                  <a:pt x="17888" y="1190716"/>
                </a:cubicBezTo>
                <a:cubicBezTo>
                  <a:pt x="-9629" y="1333591"/>
                  <a:pt x="-12804" y="1443658"/>
                  <a:pt x="62338" y="1514566"/>
                </a:cubicBezTo>
                <a:cubicBezTo>
                  <a:pt x="137480" y="1585474"/>
                  <a:pt x="244371" y="1603466"/>
                  <a:pt x="468738" y="1616166"/>
                </a:cubicBezTo>
                <a:cubicBezTo>
                  <a:pt x="693105" y="1628866"/>
                  <a:pt x="1189463" y="1612991"/>
                  <a:pt x="1408538" y="1590766"/>
                </a:cubicBezTo>
                <a:cubicBezTo>
                  <a:pt x="1627613" y="1568541"/>
                  <a:pt x="1603271" y="1500808"/>
                  <a:pt x="1783188" y="1482816"/>
                </a:cubicBezTo>
                <a:cubicBezTo>
                  <a:pt x="1963105" y="1464824"/>
                  <a:pt x="2379030" y="1529383"/>
                  <a:pt x="2488038" y="1482816"/>
                </a:cubicBezTo>
                <a:cubicBezTo>
                  <a:pt x="2597046" y="1436249"/>
                  <a:pt x="2514496" y="1309249"/>
                  <a:pt x="2437238" y="1203416"/>
                </a:cubicBezTo>
                <a:cubicBezTo>
                  <a:pt x="2359980" y="1097583"/>
                  <a:pt x="2121855" y="1005508"/>
                  <a:pt x="2024488" y="847816"/>
                </a:cubicBezTo>
                <a:cubicBezTo>
                  <a:pt x="1927121" y="690124"/>
                  <a:pt x="1965221" y="398024"/>
                  <a:pt x="1853038" y="257266"/>
                </a:cubicBezTo>
                <a:cubicBezTo>
                  <a:pt x="1740855" y="116508"/>
                  <a:pt x="1470980" y="23374"/>
                  <a:pt x="1351388" y="3266"/>
                </a:cubicBezTo>
                <a:cubicBezTo>
                  <a:pt x="1231796" y="-16842"/>
                  <a:pt x="1258255" y="59358"/>
                  <a:pt x="1135488" y="136616"/>
                </a:cubicBezTo>
                <a:cubicBezTo>
                  <a:pt x="1012721" y="213874"/>
                  <a:pt x="748138" y="401199"/>
                  <a:pt x="614788" y="466816"/>
                </a:cubicBezTo>
                <a:cubicBezTo>
                  <a:pt x="481438" y="532433"/>
                  <a:pt x="326921" y="536666"/>
                  <a:pt x="227438" y="657316"/>
                </a:cubicBezTo>
                <a:close/>
              </a:path>
            </a:pathLst>
          </a:custGeom>
          <a:noFill/>
          <a:ln w="19050" cap="flat" cmpd="sng" algn="ctr">
            <a:solidFill>
              <a:srgbClr val="0000FF"/>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Text Box 4"/>
          <p:cNvSpPr txBox="1">
            <a:spLocks noChangeArrowheads="1"/>
          </p:cNvSpPr>
          <p:nvPr/>
        </p:nvSpPr>
        <p:spPr bwMode="auto">
          <a:xfrm>
            <a:off x="3457031" y="2340462"/>
            <a:ext cx="941614" cy="409023"/>
          </a:xfrm>
          <a:prstGeom prst="rect">
            <a:avLst/>
          </a:prstGeom>
          <a:noFill/>
          <a:ln w="9525" algn="ctr">
            <a:noFill/>
            <a:miter lim="800000"/>
            <a:headEnd/>
            <a:tailEnd/>
          </a:ln>
          <a:effectLst/>
        </p:spPr>
        <p:txBody>
          <a:bodyPr wrap="square">
            <a:spAutoFit/>
          </a:bodyPr>
          <a:lstStyle/>
          <a:p>
            <a:pPr>
              <a:lnSpc>
                <a:spcPts val="1200"/>
              </a:lnSpc>
            </a:pPr>
            <a:r>
              <a:rPr lang="en-GB" sz="1300" dirty="0">
                <a:solidFill>
                  <a:srgbClr val="0000FF"/>
                </a:solidFill>
                <a:effectLst/>
                <a:latin typeface="Calibri" panose="020F0502020204030204" pitchFamily="34" charset="0"/>
                <a:cs typeface="Calibri" panose="020F0502020204030204" pitchFamily="34" charset="0"/>
              </a:rPr>
              <a:t>Mostly in the core</a:t>
            </a:r>
          </a:p>
        </p:txBody>
      </p:sp>
      <p:sp>
        <p:nvSpPr>
          <p:cNvPr id="4" name="Figura a mano libera 3"/>
          <p:cNvSpPr/>
          <p:nvPr/>
        </p:nvSpPr>
        <p:spPr bwMode="auto">
          <a:xfrm>
            <a:off x="5955804" y="2721670"/>
            <a:ext cx="2654635" cy="1286077"/>
          </a:xfrm>
          <a:custGeom>
            <a:avLst/>
            <a:gdLst>
              <a:gd name="connsiteX0" fmla="*/ 759321 w 2654635"/>
              <a:gd name="connsiteY0" fmla="*/ 891480 h 1286077"/>
              <a:gd name="connsiteX1" fmla="*/ 962521 w 2654635"/>
              <a:gd name="connsiteY1" fmla="*/ 1139130 h 1286077"/>
              <a:gd name="connsiteX2" fmla="*/ 1280021 w 2654635"/>
              <a:gd name="connsiteY2" fmla="*/ 1285180 h 1286077"/>
              <a:gd name="connsiteX3" fmla="*/ 1578471 w 2654635"/>
              <a:gd name="connsiteY3" fmla="*/ 1189930 h 1286077"/>
              <a:gd name="connsiteX4" fmla="*/ 2124571 w 2654635"/>
              <a:gd name="connsiteY4" fmla="*/ 980380 h 1286077"/>
              <a:gd name="connsiteX5" fmla="*/ 2600821 w 2654635"/>
              <a:gd name="connsiteY5" fmla="*/ 866080 h 1286077"/>
              <a:gd name="connsiteX6" fmla="*/ 2588121 w 2654635"/>
              <a:gd name="connsiteY6" fmla="*/ 707330 h 1286077"/>
              <a:gd name="connsiteX7" fmla="*/ 2105521 w 2654635"/>
              <a:gd name="connsiteY7" fmla="*/ 351730 h 1286077"/>
              <a:gd name="connsiteX8" fmla="*/ 1781671 w 2654635"/>
              <a:gd name="connsiteY8" fmla="*/ 34230 h 1286077"/>
              <a:gd name="connsiteX9" fmla="*/ 1438771 w 2654635"/>
              <a:gd name="connsiteY9" fmla="*/ 15180 h 1286077"/>
              <a:gd name="connsiteX10" fmla="*/ 1032371 w 2654635"/>
              <a:gd name="connsiteY10" fmla="*/ 91380 h 1286077"/>
              <a:gd name="connsiteX11" fmla="*/ 378321 w 2654635"/>
              <a:gd name="connsiteY11" fmla="*/ 142180 h 1286077"/>
              <a:gd name="connsiteX12" fmla="*/ 187821 w 2654635"/>
              <a:gd name="connsiteY12" fmla="*/ 116780 h 1286077"/>
              <a:gd name="connsiteX13" fmla="*/ 22721 w 2654635"/>
              <a:gd name="connsiteY13" fmla="*/ 269180 h 1286077"/>
              <a:gd name="connsiteX14" fmla="*/ 16371 w 2654635"/>
              <a:gd name="connsiteY14" fmla="*/ 516830 h 1286077"/>
              <a:gd name="connsiteX15" fmla="*/ 162421 w 2654635"/>
              <a:gd name="connsiteY15" fmla="*/ 675580 h 1286077"/>
              <a:gd name="connsiteX16" fmla="*/ 575171 w 2654635"/>
              <a:gd name="connsiteY16" fmla="*/ 764480 h 1286077"/>
              <a:gd name="connsiteX17" fmla="*/ 759321 w 2654635"/>
              <a:gd name="connsiteY17" fmla="*/ 891480 h 12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54635" h="1286077">
                <a:moveTo>
                  <a:pt x="759321" y="891480"/>
                </a:moveTo>
                <a:cubicBezTo>
                  <a:pt x="823879" y="953922"/>
                  <a:pt x="875738" y="1073513"/>
                  <a:pt x="962521" y="1139130"/>
                </a:cubicBezTo>
                <a:cubicBezTo>
                  <a:pt x="1049304" y="1204747"/>
                  <a:pt x="1177363" y="1276713"/>
                  <a:pt x="1280021" y="1285180"/>
                </a:cubicBezTo>
                <a:cubicBezTo>
                  <a:pt x="1382679" y="1293647"/>
                  <a:pt x="1437713" y="1240730"/>
                  <a:pt x="1578471" y="1189930"/>
                </a:cubicBezTo>
                <a:cubicBezTo>
                  <a:pt x="1719229" y="1139130"/>
                  <a:pt x="1954179" y="1034355"/>
                  <a:pt x="2124571" y="980380"/>
                </a:cubicBezTo>
                <a:cubicBezTo>
                  <a:pt x="2294963" y="926405"/>
                  <a:pt x="2523563" y="911588"/>
                  <a:pt x="2600821" y="866080"/>
                </a:cubicBezTo>
                <a:cubicBezTo>
                  <a:pt x="2678079" y="820572"/>
                  <a:pt x="2670671" y="793055"/>
                  <a:pt x="2588121" y="707330"/>
                </a:cubicBezTo>
                <a:cubicBezTo>
                  <a:pt x="2505571" y="621605"/>
                  <a:pt x="2239929" y="463913"/>
                  <a:pt x="2105521" y="351730"/>
                </a:cubicBezTo>
                <a:cubicBezTo>
                  <a:pt x="1971113" y="239547"/>
                  <a:pt x="1892796" y="90322"/>
                  <a:pt x="1781671" y="34230"/>
                </a:cubicBezTo>
                <a:cubicBezTo>
                  <a:pt x="1670546" y="-21862"/>
                  <a:pt x="1563654" y="5655"/>
                  <a:pt x="1438771" y="15180"/>
                </a:cubicBezTo>
                <a:cubicBezTo>
                  <a:pt x="1313888" y="24705"/>
                  <a:pt x="1209113" y="70213"/>
                  <a:pt x="1032371" y="91380"/>
                </a:cubicBezTo>
                <a:cubicBezTo>
                  <a:pt x="855629" y="112547"/>
                  <a:pt x="519079" y="137947"/>
                  <a:pt x="378321" y="142180"/>
                </a:cubicBezTo>
                <a:cubicBezTo>
                  <a:pt x="237563" y="146413"/>
                  <a:pt x="247088" y="95613"/>
                  <a:pt x="187821" y="116780"/>
                </a:cubicBezTo>
                <a:cubicBezTo>
                  <a:pt x="128554" y="137947"/>
                  <a:pt x="51296" y="202505"/>
                  <a:pt x="22721" y="269180"/>
                </a:cubicBezTo>
                <a:cubicBezTo>
                  <a:pt x="-5854" y="335855"/>
                  <a:pt x="-6912" y="449097"/>
                  <a:pt x="16371" y="516830"/>
                </a:cubicBezTo>
                <a:cubicBezTo>
                  <a:pt x="39654" y="584563"/>
                  <a:pt x="69288" y="634305"/>
                  <a:pt x="162421" y="675580"/>
                </a:cubicBezTo>
                <a:cubicBezTo>
                  <a:pt x="255554" y="716855"/>
                  <a:pt x="475688" y="730613"/>
                  <a:pt x="575171" y="764480"/>
                </a:cubicBezTo>
                <a:cubicBezTo>
                  <a:pt x="674654" y="798347"/>
                  <a:pt x="694763" y="829038"/>
                  <a:pt x="759321" y="891480"/>
                </a:cubicBezTo>
                <a:close/>
              </a:path>
            </a:pathLst>
          </a:cu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Text Box 4"/>
          <p:cNvSpPr txBox="1">
            <a:spLocks noChangeArrowheads="1"/>
          </p:cNvSpPr>
          <p:nvPr/>
        </p:nvSpPr>
        <p:spPr bwMode="auto">
          <a:xfrm>
            <a:off x="6388553" y="3994200"/>
            <a:ext cx="2340429" cy="559512"/>
          </a:xfrm>
          <a:prstGeom prst="rect">
            <a:avLst/>
          </a:prstGeom>
          <a:noFill/>
          <a:ln w="9525" algn="ctr">
            <a:noFill/>
            <a:miter lim="800000"/>
            <a:headEnd/>
            <a:tailEnd/>
          </a:ln>
          <a:effectLst/>
        </p:spPr>
        <p:txBody>
          <a:bodyPr wrap="square">
            <a:spAutoFit/>
          </a:bodyPr>
          <a:lstStyle/>
          <a:p>
            <a:pPr>
              <a:lnSpc>
                <a:spcPts val="1200"/>
              </a:lnSpc>
            </a:pPr>
            <a:r>
              <a:rPr lang="en-GB" sz="1300" dirty="0">
                <a:solidFill>
                  <a:srgbClr val="FF0000"/>
                </a:solidFill>
                <a:effectLst/>
                <a:latin typeface="Calibri" panose="020F0502020204030204" pitchFamily="34" charset="0"/>
                <a:cs typeface="Calibri" panose="020F0502020204030204" pitchFamily="34" charset="0"/>
              </a:rPr>
              <a:t>Also chalcophile elements mostly migrated in the Earth's core as sulphide melts</a:t>
            </a:r>
          </a:p>
        </p:txBody>
      </p:sp>
      <p:sp>
        <p:nvSpPr>
          <p:cNvPr id="20" name="Text Box 16"/>
          <p:cNvSpPr txBox="1">
            <a:spLocks noChangeArrowheads="1"/>
          </p:cNvSpPr>
          <p:nvPr/>
        </p:nvSpPr>
        <p:spPr bwMode="auto">
          <a:xfrm>
            <a:off x="2603222" y="4749141"/>
            <a:ext cx="2702203" cy="400110"/>
          </a:xfrm>
          <a:prstGeom prst="rect">
            <a:avLst/>
          </a:prstGeom>
          <a:noFill/>
          <a:ln w="9525" algn="ctr">
            <a:noFill/>
            <a:miter lim="800000"/>
            <a:headEnd/>
            <a:tailEnd/>
          </a:ln>
          <a:effectLst/>
        </p:spPr>
        <p:txBody>
          <a:bodyPr wrap="square">
            <a:spAutoFit/>
          </a:bodyPr>
          <a:lstStyle/>
          <a:p>
            <a:pPr algn="l" eaLnBrk="0" hangingPunct="0">
              <a:defRPr/>
            </a:pPr>
            <a:r>
              <a:rPr lang="en-GB" sz="1000" dirty="0">
                <a:solidFill>
                  <a:schemeClr val="tx1"/>
                </a:solidFill>
                <a:effectLst/>
                <a:latin typeface="Calibri" pitchFamily="34" charset="0"/>
              </a:rPr>
              <a:t>Maltese and </a:t>
            </a:r>
            <a:r>
              <a:rPr lang="en-GB" sz="1000" dirty="0" err="1">
                <a:solidFill>
                  <a:schemeClr val="tx1"/>
                </a:solidFill>
                <a:effectLst/>
                <a:latin typeface="Calibri" pitchFamily="34" charset="0"/>
              </a:rPr>
              <a:t>Mezger</a:t>
            </a:r>
            <a:r>
              <a:rPr lang="en-GB" sz="1000" dirty="0">
                <a:solidFill>
                  <a:schemeClr val="tx1"/>
                </a:solidFill>
                <a:effectLst/>
                <a:latin typeface="Calibri" pitchFamily="34" charset="0"/>
              </a:rPr>
              <a:t>, 2020 (</a:t>
            </a:r>
            <a:r>
              <a:rPr lang="en-GB" sz="1000" dirty="0" err="1">
                <a:solidFill>
                  <a:schemeClr val="tx1"/>
                </a:solidFill>
                <a:effectLst/>
                <a:latin typeface="Calibri" pitchFamily="34" charset="0"/>
              </a:rPr>
              <a:t>Geochim</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Cosmochim</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Acta</a:t>
            </a:r>
            <a:r>
              <a:rPr lang="en-GB" sz="1000" dirty="0">
                <a:solidFill>
                  <a:schemeClr val="tx1"/>
                </a:solidFill>
                <a:effectLst/>
                <a:latin typeface="Calibri" pitchFamily="34" charset="0"/>
              </a:rPr>
              <a:t>, 271, 179-193)</a:t>
            </a:r>
          </a:p>
        </p:txBody>
      </p:sp>
      <p:sp>
        <p:nvSpPr>
          <p:cNvPr id="18" name="Text Box 4"/>
          <p:cNvSpPr txBox="1">
            <a:spLocks noChangeArrowheads="1"/>
          </p:cNvSpPr>
          <p:nvPr/>
        </p:nvSpPr>
        <p:spPr bwMode="auto">
          <a:xfrm>
            <a:off x="-1" y="2444735"/>
            <a:ext cx="2562225" cy="1631216"/>
          </a:xfrm>
          <a:prstGeom prst="rect">
            <a:avLst/>
          </a:prstGeom>
          <a:noFill/>
          <a:ln w="9525" algn="ctr">
            <a:noFill/>
            <a:miter lim="800000"/>
            <a:headEnd/>
            <a:tailEnd/>
          </a:ln>
          <a:effectLst/>
        </p:spPr>
        <p:txBody>
          <a:bodyPr wrap="square">
            <a:spAutoFit/>
          </a:bodyPr>
          <a:lstStyle/>
          <a:p>
            <a:pPr algn="l"/>
            <a:r>
              <a:rPr lang="en-GB" sz="2000" dirty="0">
                <a:solidFill>
                  <a:schemeClr val="bg1"/>
                </a:solidFill>
                <a:latin typeface="Calibri" panose="020F0502020204030204" pitchFamily="34" charset="0"/>
                <a:cs typeface="Calibri" panose="020F0502020204030204" pitchFamily="34" charset="0"/>
              </a:rPr>
              <a:t>Silicate Earth (mantle + crust) contains only ~0.2-10% of chondrite values for most of the </a:t>
            </a:r>
            <a:r>
              <a:rPr lang="en-GB" sz="2000" dirty="0">
                <a:solidFill>
                  <a:srgbClr val="0000FF"/>
                </a:solidFill>
                <a:latin typeface="Calibri" panose="020F0502020204030204" pitchFamily="34" charset="0"/>
                <a:cs typeface="Calibri" panose="020F0502020204030204" pitchFamily="34" charset="0"/>
              </a:rPr>
              <a:t>siderophile</a:t>
            </a:r>
            <a:r>
              <a:rPr lang="en-GB" sz="2000" dirty="0">
                <a:solidFill>
                  <a:schemeClr val="bg1"/>
                </a:solidFill>
                <a:latin typeface="Calibri" panose="020F0502020204030204" pitchFamily="34" charset="0"/>
                <a:cs typeface="Calibri" panose="020F0502020204030204" pitchFamily="34" charset="0"/>
              </a:rPr>
              <a:t> elements</a:t>
            </a:r>
            <a:endPar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1" name="Parentesi graffa aperta 20"/>
          <p:cNvSpPr/>
          <p:nvPr/>
        </p:nvSpPr>
        <p:spPr bwMode="auto">
          <a:xfrm>
            <a:off x="2905125" y="2733675"/>
            <a:ext cx="104775" cy="1023938"/>
          </a:xfrm>
          <a:prstGeom prst="leftBrace">
            <a:avLst>
              <a:gd name="adj1" fmla="val 90151"/>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Rettangolo arrotondato 21"/>
          <p:cNvSpPr/>
          <p:nvPr/>
        </p:nvSpPr>
        <p:spPr bwMode="auto">
          <a:xfrm>
            <a:off x="4584700" y="4200525"/>
            <a:ext cx="736600" cy="200026"/>
          </a:xfrm>
          <a:prstGeom prst="roundRect">
            <a:avLst/>
          </a:pr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Rettangolo arrotondato 22"/>
          <p:cNvSpPr/>
          <p:nvPr/>
        </p:nvSpPr>
        <p:spPr bwMode="auto">
          <a:xfrm>
            <a:off x="5657850" y="4200525"/>
            <a:ext cx="736600" cy="200026"/>
          </a:xfrm>
          <a:prstGeom prst="round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Text Box 4"/>
          <p:cNvSpPr txBox="1">
            <a:spLocks noChangeArrowheads="1"/>
          </p:cNvSpPr>
          <p:nvPr/>
        </p:nvSpPr>
        <p:spPr bwMode="auto">
          <a:xfrm>
            <a:off x="-1" y="3997313"/>
            <a:ext cx="2628901" cy="707886"/>
          </a:xfrm>
          <a:prstGeom prst="rect">
            <a:avLst/>
          </a:prstGeom>
          <a:noFill/>
          <a:ln w="9525" algn="ctr">
            <a:noFill/>
            <a:miter lim="800000"/>
            <a:headEnd/>
            <a:tailEnd/>
          </a:ln>
          <a:effectLst/>
        </p:spPr>
        <p:txBody>
          <a:bodyPr wrap="square">
            <a:spAutoFit/>
          </a:bodyPr>
          <a:lstStyle/>
          <a:p>
            <a:pPr algn="l"/>
            <a:r>
              <a:rPr lang="en-GB" sz="2000" dirty="0">
                <a:solidFill>
                  <a:schemeClr val="bg1"/>
                </a:solidFill>
                <a:latin typeface="Calibri" panose="020F0502020204030204" pitchFamily="34" charset="0"/>
                <a:cs typeface="Calibri" panose="020F0502020204030204" pitchFamily="34" charset="0"/>
              </a:rPr>
              <a:t>and of </a:t>
            </a:r>
            <a:r>
              <a:rPr lang="en-GB" sz="2000" dirty="0">
                <a:solidFill>
                  <a:srgbClr val="FF0000"/>
                </a:solidFill>
                <a:latin typeface="Calibri" panose="020F0502020204030204" pitchFamily="34" charset="0"/>
                <a:cs typeface="Calibri" panose="020F0502020204030204" pitchFamily="34" charset="0"/>
              </a:rPr>
              <a:t>calcophile</a:t>
            </a:r>
            <a:r>
              <a:rPr lang="en-GB" sz="2000" dirty="0">
                <a:solidFill>
                  <a:schemeClr val="bg1"/>
                </a:solidFill>
                <a:latin typeface="Calibri" panose="020F0502020204030204" pitchFamily="34" charset="0"/>
                <a:cs typeface="Calibri" panose="020F0502020204030204" pitchFamily="34" charset="0"/>
              </a:rPr>
              <a:t> elements.</a:t>
            </a:r>
            <a:endPar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48435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1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1000"/>
                                        <p:tgtEl>
                                          <p:spTgt spid="4"/>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1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16" grpId="0"/>
      <p:bldP spid="3" grpId="0" animBg="1"/>
      <p:bldP spid="17" grpId="0"/>
      <p:bldP spid="4" grpId="0" animBg="1"/>
      <p:bldP spid="19" grpId="0"/>
      <p:bldP spid="18" grpId="0"/>
      <p:bldP spid="21" grpId="0" animBg="1"/>
      <p:bldP spid="22" grpId="0" animBg="1"/>
      <p:bldP spid="23" grpId="0" animBg="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2" name="Immagine 1"/>
          <p:cNvPicPr>
            <a:picLocks noChangeAspect="1"/>
          </p:cNvPicPr>
          <p:nvPr/>
        </p:nvPicPr>
        <p:blipFill rotWithShape="1">
          <a:blip r:embed="rId3" cstate="print"/>
          <a:srcRect l="2506" t="2137" r="838"/>
          <a:stretch/>
        </p:blipFill>
        <p:spPr>
          <a:xfrm>
            <a:off x="2593974" y="1473200"/>
            <a:ext cx="6254751" cy="3642219"/>
          </a:xfrm>
          <a:prstGeom prst="rect">
            <a:avLst/>
          </a:prstGeom>
        </p:spPr>
      </p:pic>
      <p:sp>
        <p:nvSpPr>
          <p:cNvPr id="12" name="Text Box 4"/>
          <p:cNvSpPr txBox="1">
            <a:spLocks noChangeArrowheads="1"/>
          </p:cNvSpPr>
          <p:nvPr/>
        </p:nvSpPr>
        <p:spPr bwMode="auto">
          <a:xfrm>
            <a:off x="0" y="5128977"/>
            <a:ext cx="9144000" cy="461665"/>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Pb depletion in the BSE relative to the Solar System abundance due to:</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6" name="Text Box 4"/>
          <p:cNvSpPr txBox="1">
            <a:spLocks noChangeArrowheads="1"/>
          </p:cNvSpPr>
          <p:nvPr/>
        </p:nvSpPr>
        <p:spPr bwMode="auto">
          <a:xfrm>
            <a:off x="0" y="949969"/>
            <a:ext cx="9144000" cy="523220"/>
          </a:xfrm>
          <a:prstGeom prst="rect">
            <a:avLst/>
          </a:prstGeom>
          <a:noFill/>
          <a:ln w="9525" algn="ctr">
            <a:noFill/>
            <a:miter lim="800000"/>
            <a:headEnd/>
            <a:tailEnd/>
          </a:ln>
          <a:effectLst/>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Element abundances in BSE normalized to chondrite and Sun</a:t>
            </a:r>
            <a:endParaRPr lang="en-GB" sz="2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3" name="Text Box 4"/>
          <p:cNvSpPr txBox="1">
            <a:spLocks noChangeArrowheads="1"/>
          </p:cNvSpPr>
          <p:nvPr/>
        </p:nvSpPr>
        <p:spPr bwMode="auto">
          <a:xfrm>
            <a:off x="0" y="5589268"/>
            <a:ext cx="9144000" cy="461665"/>
          </a:xfrm>
          <a:prstGeom prst="rect">
            <a:avLst/>
          </a:prstGeom>
          <a:noFill/>
          <a:ln w="9525" algn="ctr">
            <a:noFill/>
            <a:miter lim="800000"/>
            <a:headEnd/>
            <a:tailEnd/>
          </a:ln>
          <a:effectLst/>
        </p:spPr>
        <p:txBody>
          <a:bodyPr wrap="square">
            <a:spAutoFit/>
          </a:bodyPr>
          <a:lstStyle/>
          <a:p>
            <a:pPr algn="l"/>
            <a:r>
              <a:rPr lang="en-GB" sz="2400" dirty="0">
                <a:solidFill>
                  <a:schemeClr val="bg1"/>
                </a:solidFill>
                <a:latin typeface="Calibri" panose="020F0502020204030204" pitchFamily="34" charset="0"/>
                <a:cs typeface="Calibri" panose="020F0502020204030204" pitchFamily="34" charset="0"/>
              </a:rPr>
              <a:t>(1) Initial extreme depletion of Earth in volatile elements;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8" name="Text Box 4"/>
          <p:cNvSpPr txBox="1">
            <a:spLocks noChangeArrowheads="1"/>
          </p:cNvSpPr>
          <p:nvPr/>
        </p:nvSpPr>
        <p:spPr bwMode="auto">
          <a:xfrm>
            <a:off x="0" y="6010908"/>
            <a:ext cx="9144000" cy="830997"/>
          </a:xfrm>
          <a:prstGeom prst="rect">
            <a:avLst/>
          </a:prstGeom>
          <a:solidFill>
            <a:schemeClr val="tx1"/>
          </a:solidFill>
          <a:ln w="9525" algn="ctr">
            <a:noFill/>
            <a:miter lim="800000"/>
            <a:headEnd/>
            <a:tailEnd/>
          </a:ln>
          <a:effectLst/>
        </p:spPr>
        <p:txBody>
          <a:bodyPr wrap="square">
            <a:spAutoFit/>
          </a:bodyPr>
          <a:lstStyle/>
          <a:p>
            <a:pPr algn="l"/>
            <a:r>
              <a:rPr lang="en-GB" sz="2400" dirty="0">
                <a:solidFill>
                  <a:schemeClr val="bg1"/>
                </a:solidFill>
                <a:latin typeface="Calibri" panose="020F0502020204030204" pitchFamily="34" charset="0"/>
                <a:cs typeface="Calibri" panose="020F0502020204030204" pitchFamily="34" charset="0"/>
              </a:rPr>
              <a:t>(2) Removal of Pb from the mantle via a sulphide melt after mixing with a smaller oxidized component.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0" name="Text Box 16"/>
          <p:cNvSpPr txBox="1">
            <a:spLocks noChangeArrowheads="1"/>
          </p:cNvSpPr>
          <p:nvPr/>
        </p:nvSpPr>
        <p:spPr bwMode="auto">
          <a:xfrm>
            <a:off x="2603222" y="4749141"/>
            <a:ext cx="2702203" cy="400110"/>
          </a:xfrm>
          <a:prstGeom prst="rect">
            <a:avLst/>
          </a:prstGeom>
          <a:noFill/>
          <a:ln w="9525" algn="ctr">
            <a:noFill/>
            <a:miter lim="800000"/>
            <a:headEnd/>
            <a:tailEnd/>
          </a:ln>
          <a:effectLst/>
        </p:spPr>
        <p:txBody>
          <a:bodyPr wrap="square">
            <a:spAutoFit/>
          </a:bodyPr>
          <a:lstStyle/>
          <a:p>
            <a:pPr algn="l" eaLnBrk="0" hangingPunct="0">
              <a:defRPr/>
            </a:pPr>
            <a:r>
              <a:rPr lang="en-GB" sz="1000" dirty="0">
                <a:solidFill>
                  <a:schemeClr val="tx1"/>
                </a:solidFill>
                <a:effectLst/>
                <a:latin typeface="Calibri" pitchFamily="34" charset="0"/>
              </a:rPr>
              <a:t>Maltese and </a:t>
            </a:r>
            <a:r>
              <a:rPr lang="en-GB" sz="1000" dirty="0" err="1">
                <a:solidFill>
                  <a:schemeClr val="tx1"/>
                </a:solidFill>
                <a:effectLst/>
                <a:latin typeface="Calibri" pitchFamily="34" charset="0"/>
              </a:rPr>
              <a:t>Mezger</a:t>
            </a:r>
            <a:r>
              <a:rPr lang="en-GB" sz="1000" dirty="0">
                <a:solidFill>
                  <a:schemeClr val="tx1"/>
                </a:solidFill>
                <a:effectLst/>
                <a:latin typeface="Calibri" pitchFamily="34" charset="0"/>
              </a:rPr>
              <a:t>, 2020 (</a:t>
            </a:r>
            <a:r>
              <a:rPr lang="en-GB" sz="1000" dirty="0" err="1">
                <a:solidFill>
                  <a:schemeClr val="tx1"/>
                </a:solidFill>
                <a:effectLst/>
                <a:latin typeface="Calibri" pitchFamily="34" charset="0"/>
              </a:rPr>
              <a:t>Geochim</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Cosmochim</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Acta</a:t>
            </a:r>
            <a:r>
              <a:rPr lang="en-GB" sz="1000" dirty="0">
                <a:solidFill>
                  <a:schemeClr val="tx1"/>
                </a:solidFill>
                <a:effectLst/>
                <a:latin typeface="Calibri" pitchFamily="34" charset="0"/>
              </a:rPr>
              <a:t>, 271, 179-193)</a:t>
            </a:r>
          </a:p>
        </p:txBody>
      </p:sp>
      <p:sp>
        <p:nvSpPr>
          <p:cNvPr id="15" name="Text Box 4"/>
          <p:cNvSpPr txBox="1">
            <a:spLocks noChangeArrowheads="1"/>
          </p:cNvSpPr>
          <p:nvPr/>
        </p:nvSpPr>
        <p:spPr bwMode="auto">
          <a:xfrm>
            <a:off x="3457031" y="2340462"/>
            <a:ext cx="941614" cy="409023"/>
          </a:xfrm>
          <a:prstGeom prst="rect">
            <a:avLst/>
          </a:prstGeom>
          <a:noFill/>
          <a:ln w="9525" algn="ctr">
            <a:noFill/>
            <a:miter lim="800000"/>
            <a:headEnd/>
            <a:tailEnd/>
          </a:ln>
          <a:effectLst/>
        </p:spPr>
        <p:txBody>
          <a:bodyPr wrap="square">
            <a:spAutoFit/>
          </a:bodyPr>
          <a:lstStyle/>
          <a:p>
            <a:pPr>
              <a:lnSpc>
                <a:spcPts val="1200"/>
              </a:lnSpc>
            </a:pPr>
            <a:r>
              <a:rPr lang="en-GB" sz="1300" dirty="0">
                <a:solidFill>
                  <a:srgbClr val="0000FF"/>
                </a:solidFill>
                <a:effectLst/>
                <a:latin typeface="Calibri" panose="020F0502020204030204" pitchFamily="34" charset="0"/>
                <a:cs typeface="Calibri" panose="020F0502020204030204" pitchFamily="34" charset="0"/>
              </a:rPr>
              <a:t>Mostly in the core</a:t>
            </a:r>
          </a:p>
        </p:txBody>
      </p:sp>
      <p:sp>
        <p:nvSpPr>
          <p:cNvPr id="22" name="Text Box 4"/>
          <p:cNvSpPr txBox="1">
            <a:spLocks noChangeArrowheads="1"/>
          </p:cNvSpPr>
          <p:nvPr/>
        </p:nvSpPr>
        <p:spPr bwMode="auto">
          <a:xfrm>
            <a:off x="6388553" y="3994200"/>
            <a:ext cx="2340429" cy="559512"/>
          </a:xfrm>
          <a:prstGeom prst="rect">
            <a:avLst/>
          </a:prstGeom>
          <a:noFill/>
          <a:ln w="9525" algn="ctr">
            <a:noFill/>
            <a:miter lim="800000"/>
            <a:headEnd/>
            <a:tailEnd/>
          </a:ln>
          <a:effectLst/>
        </p:spPr>
        <p:txBody>
          <a:bodyPr wrap="square">
            <a:spAutoFit/>
          </a:bodyPr>
          <a:lstStyle/>
          <a:p>
            <a:pPr>
              <a:lnSpc>
                <a:spcPts val="1200"/>
              </a:lnSpc>
            </a:pPr>
            <a:r>
              <a:rPr lang="en-GB" sz="1300" dirty="0">
                <a:solidFill>
                  <a:srgbClr val="FF0000"/>
                </a:solidFill>
                <a:effectLst/>
                <a:latin typeface="Calibri" panose="020F0502020204030204" pitchFamily="34" charset="0"/>
                <a:cs typeface="Calibri" panose="020F0502020204030204" pitchFamily="34" charset="0"/>
              </a:rPr>
              <a:t>Also chalcophile elements mostly migrated in the Earth's core as sulphide melts</a:t>
            </a:r>
          </a:p>
        </p:txBody>
      </p:sp>
      <p:sp>
        <p:nvSpPr>
          <p:cNvPr id="24" name="Parentesi graffa aperta 23"/>
          <p:cNvSpPr/>
          <p:nvPr/>
        </p:nvSpPr>
        <p:spPr bwMode="auto">
          <a:xfrm>
            <a:off x="2905125" y="2733675"/>
            <a:ext cx="104775" cy="1023938"/>
          </a:xfrm>
          <a:prstGeom prst="leftBrace">
            <a:avLst>
              <a:gd name="adj1" fmla="val 90151"/>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Figura a mano libera 16"/>
          <p:cNvSpPr/>
          <p:nvPr/>
        </p:nvSpPr>
        <p:spPr bwMode="auto">
          <a:xfrm>
            <a:off x="3706387" y="2225583"/>
            <a:ext cx="2540544" cy="1620681"/>
          </a:xfrm>
          <a:custGeom>
            <a:avLst/>
            <a:gdLst>
              <a:gd name="connsiteX0" fmla="*/ 172977 w 2536883"/>
              <a:gd name="connsiteY0" fmla="*/ 616976 h 1612091"/>
              <a:gd name="connsiteX1" fmla="*/ 14227 w 2536883"/>
              <a:gd name="connsiteY1" fmla="*/ 1182126 h 1612091"/>
              <a:gd name="connsiteX2" fmla="*/ 58677 w 2536883"/>
              <a:gd name="connsiteY2" fmla="*/ 1505976 h 1612091"/>
              <a:gd name="connsiteX3" fmla="*/ 465077 w 2536883"/>
              <a:gd name="connsiteY3" fmla="*/ 1607576 h 1612091"/>
              <a:gd name="connsiteX4" fmla="*/ 1404877 w 2536883"/>
              <a:gd name="connsiteY4" fmla="*/ 1582176 h 1612091"/>
              <a:gd name="connsiteX5" fmla="*/ 1779527 w 2536883"/>
              <a:gd name="connsiteY5" fmla="*/ 1474226 h 1612091"/>
              <a:gd name="connsiteX6" fmla="*/ 2484377 w 2536883"/>
              <a:gd name="connsiteY6" fmla="*/ 1474226 h 1612091"/>
              <a:gd name="connsiteX7" fmla="*/ 2433577 w 2536883"/>
              <a:gd name="connsiteY7" fmla="*/ 1194826 h 1612091"/>
              <a:gd name="connsiteX8" fmla="*/ 2020827 w 2536883"/>
              <a:gd name="connsiteY8" fmla="*/ 839226 h 1612091"/>
              <a:gd name="connsiteX9" fmla="*/ 1849377 w 2536883"/>
              <a:gd name="connsiteY9" fmla="*/ 248676 h 1612091"/>
              <a:gd name="connsiteX10" fmla="*/ 1392177 w 2536883"/>
              <a:gd name="connsiteY10" fmla="*/ 1026 h 1612091"/>
              <a:gd name="connsiteX11" fmla="*/ 1138177 w 2536883"/>
              <a:gd name="connsiteY11" fmla="*/ 172476 h 1612091"/>
              <a:gd name="connsiteX12" fmla="*/ 611127 w 2536883"/>
              <a:gd name="connsiteY12" fmla="*/ 458226 h 1612091"/>
              <a:gd name="connsiteX13" fmla="*/ 338077 w 2536883"/>
              <a:gd name="connsiteY13" fmla="*/ 566176 h 1612091"/>
              <a:gd name="connsiteX14" fmla="*/ 172977 w 2536883"/>
              <a:gd name="connsiteY14" fmla="*/ 616976 h 1612091"/>
              <a:gd name="connsiteX0" fmla="*/ 350062 w 2548868"/>
              <a:gd name="connsiteY0" fmla="*/ 566176 h 1612091"/>
              <a:gd name="connsiteX1" fmla="*/ 26212 w 2548868"/>
              <a:gd name="connsiteY1" fmla="*/ 1182126 h 1612091"/>
              <a:gd name="connsiteX2" fmla="*/ 70662 w 2548868"/>
              <a:gd name="connsiteY2" fmla="*/ 1505976 h 1612091"/>
              <a:gd name="connsiteX3" fmla="*/ 477062 w 2548868"/>
              <a:gd name="connsiteY3" fmla="*/ 1607576 h 1612091"/>
              <a:gd name="connsiteX4" fmla="*/ 1416862 w 2548868"/>
              <a:gd name="connsiteY4" fmla="*/ 1582176 h 1612091"/>
              <a:gd name="connsiteX5" fmla="*/ 1791512 w 2548868"/>
              <a:gd name="connsiteY5" fmla="*/ 1474226 h 1612091"/>
              <a:gd name="connsiteX6" fmla="*/ 2496362 w 2548868"/>
              <a:gd name="connsiteY6" fmla="*/ 1474226 h 1612091"/>
              <a:gd name="connsiteX7" fmla="*/ 2445562 w 2548868"/>
              <a:gd name="connsiteY7" fmla="*/ 1194826 h 1612091"/>
              <a:gd name="connsiteX8" fmla="*/ 2032812 w 2548868"/>
              <a:gd name="connsiteY8" fmla="*/ 839226 h 1612091"/>
              <a:gd name="connsiteX9" fmla="*/ 1861362 w 2548868"/>
              <a:gd name="connsiteY9" fmla="*/ 248676 h 1612091"/>
              <a:gd name="connsiteX10" fmla="*/ 1404162 w 2548868"/>
              <a:gd name="connsiteY10" fmla="*/ 1026 h 1612091"/>
              <a:gd name="connsiteX11" fmla="*/ 1150162 w 2548868"/>
              <a:gd name="connsiteY11" fmla="*/ 172476 h 1612091"/>
              <a:gd name="connsiteX12" fmla="*/ 623112 w 2548868"/>
              <a:gd name="connsiteY12" fmla="*/ 458226 h 1612091"/>
              <a:gd name="connsiteX13" fmla="*/ 350062 w 2548868"/>
              <a:gd name="connsiteY13" fmla="*/ 566176 h 1612091"/>
              <a:gd name="connsiteX0" fmla="*/ 227438 w 2540544"/>
              <a:gd name="connsiteY0" fmla="*/ 648726 h 1612091"/>
              <a:gd name="connsiteX1" fmla="*/ 17888 w 2540544"/>
              <a:gd name="connsiteY1" fmla="*/ 1182126 h 1612091"/>
              <a:gd name="connsiteX2" fmla="*/ 62338 w 2540544"/>
              <a:gd name="connsiteY2" fmla="*/ 1505976 h 1612091"/>
              <a:gd name="connsiteX3" fmla="*/ 468738 w 2540544"/>
              <a:gd name="connsiteY3" fmla="*/ 1607576 h 1612091"/>
              <a:gd name="connsiteX4" fmla="*/ 1408538 w 2540544"/>
              <a:gd name="connsiteY4" fmla="*/ 1582176 h 1612091"/>
              <a:gd name="connsiteX5" fmla="*/ 1783188 w 2540544"/>
              <a:gd name="connsiteY5" fmla="*/ 1474226 h 1612091"/>
              <a:gd name="connsiteX6" fmla="*/ 2488038 w 2540544"/>
              <a:gd name="connsiteY6" fmla="*/ 1474226 h 1612091"/>
              <a:gd name="connsiteX7" fmla="*/ 2437238 w 2540544"/>
              <a:gd name="connsiteY7" fmla="*/ 1194826 h 1612091"/>
              <a:gd name="connsiteX8" fmla="*/ 2024488 w 2540544"/>
              <a:gd name="connsiteY8" fmla="*/ 839226 h 1612091"/>
              <a:gd name="connsiteX9" fmla="*/ 1853038 w 2540544"/>
              <a:gd name="connsiteY9" fmla="*/ 248676 h 1612091"/>
              <a:gd name="connsiteX10" fmla="*/ 1395838 w 2540544"/>
              <a:gd name="connsiteY10" fmla="*/ 1026 h 1612091"/>
              <a:gd name="connsiteX11" fmla="*/ 1141838 w 2540544"/>
              <a:gd name="connsiteY11" fmla="*/ 172476 h 1612091"/>
              <a:gd name="connsiteX12" fmla="*/ 614788 w 2540544"/>
              <a:gd name="connsiteY12" fmla="*/ 458226 h 1612091"/>
              <a:gd name="connsiteX13" fmla="*/ 227438 w 2540544"/>
              <a:gd name="connsiteY13" fmla="*/ 648726 h 1612091"/>
              <a:gd name="connsiteX0" fmla="*/ 227438 w 2540544"/>
              <a:gd name="connsiteY0" fmla="*/ 651157 h 1614522"/>
              <a:gd name="connsiteX1" fmla="*/ 17888 w 2540544"/>
              <a:gd name="connsiteY1" fmla="*/ 1184557 h 1614522"/>
              <a:gd name="connsiteX2" fmla="*/ 62338 w 2540544"/>
              <a:gd name="connsiteY2" fmla="*/ 1508407 h 1614522"/>
              <a:gd name="connsiteX3" fmla="*/ 468738 w 2540544"/>
              <a:gd name="connsiteY3" fmla="*/ 1610007 h 1614522"/>
              <a:gd name="connsiteX4" fmla="*/ 1408538 w 2540544"/>
              <a:gd name="connsiteY4" fmla="*/ 1584607 h 1614522"/>
              <a:gd name="connsiteX5" fmla="*/ 1783188 w 2540544"/>
              <a:gd name="connsiteY5" fmla="*/ 1476657 h 1614522"/>
              <a:gd name="connsiteX6" fmla="*/ 2488038 w 2540544"/>
              <a:gd name="connsiteY6" fmla="*/ 1476657 h 1614522"/>
              <a:gd name="connsiteX7" fmla="*/ 2437238 w 2540544"/>
              <a:gd name="connsiteY7" fmla="*/ 1197257 h 1614522"/>
              <a:gd name="connsiteX8" fmla="*/ 2024488 w 2540544"/>
              <a:gd name="connsiteY8" fmla="*/ 841657 h 1614522"/>
              <a:gd name="connsiteX9" fmla="*/ 1853038 w 2540544"/>
              <a:gd name="connsiteY9" fmla="*/ 251107 h 1614522"/>
              <a:gd name="connsiteX10" fmla="*/ 1395838 w 2540544"/>
              <a:gd name="connsiteY10" fmla="*/ 3457 h 1614522"/>
              <a:gd name="connsiteX11" fmla="*/ 1135488 w 2540544"/>
              <a:gd name="connsiteY11" fmla="*/ 130457 h 1614522"/>
              <a:gd name="connsiteX12" fmla="*/ 614788 w 2540544"/>
              <a:gd name="connsiteY12" fmla="*/ 460657 h 1614522"/>
              <a:gd name="connsiteX13" fmla="*/ 227438 w 2540544"/>
              <a:gd name="connsiteY13" fmla="*/ 651157 h 1614522"/>
              <a:gd name="connsiteX0" fmla="*/ 227438 w 2540544"/>
              <a:gd name="connsiteY0" fmla="*/ 657316 h 1620681"/>
              <a:gd name="connsiteX1" fmla="*/ 17888 w 2540544"/>
              <a:gd name="connsiteY1" fmla="*/ 1190716 h 1620681"/>
              <a:gd name="connsiteX2" fmla="*/ 62338 w 2540544"/>
              <a:gd name="connsiteY2" fmla="*/ 1514566 h 1620681"/>
              <a:gd name="connsiteX3" fmla="*/ 468738 w 2540544"/>
              <a:gd name="connsiteY3" fmla="*/ 1616166 h 1620681"/>
              <a:gd name="connsiteX4" fmla="*/ 1408538 w 2540544"/>
              <a:gd name="connsiteY4" fmla="*/ 1590766 h 1620681"/>
              <a:gd name="connsiteX5" fmla="*/ 1783188 w 2540544"/>
              <a:gd name="connsiteY5" fmla="*/ 1482816 h 1620681"/>
              <a:gd name="connsiteX6" fmla="*/ 2488038 w 2540544"/>
              <a:gd name="connsiteY6" fmla="*/ 1482816 h 1620681"/>
              <a:gd name="connsiteX7" fmla="*/ 2437238 w 2540544"/>
              <a:gd name="connsiteY7" fmla="*/ 1203416 h 1620681"/>
              <a:gd name="connsiteX8" fmla="*/ 2024488 w 2540544"/>
              <a:gd name="connsiteY8" fmla="*/ 847816 h 1620681"/>
              <a:gd name="connsiteX9" fmla="*/ 1853038 w 2540544"/>
              <a:gd name="connsiteY9" fmla="*/ 257266 h 1620681"/>
              <a:gd name="connsiteX10" fmla="*/ 1351388 w 2540544"/>
              <a:gd name="connsiteY10" fmla="*/ 3266 h 1620681"/>
              <a:gd name="connsiteX11" fmla="*/ 1135488 w 2540544"/>
              <a:gd name="connsiteY11" fmla="*/ 136616 h 1620681"/>
              <a:gd name="connsiteX12" fmla="*/ 614788 w 2540544"/>
              <a:gd name="connsiteY12" fmla="*/ 466816 h 1620681"/>
              <a:gd name="connsiteX13" fmla="*/ 227438 w 2540544"/>
              <a:gd name="connsiteY13" fmla="*/ 657316 h 16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0544" h="1620681">
                <a:moveTo>
                  <a:pt x="227438" y="657316"/>
                </a:moveTo>
                <a:cubicBezTo>
                  <a:pt x="127955" y="777966"/>
                  <a:pt x="45405" y="1047841"/>
                  <a:pt x="17888" y="1190716"/>
                </a:cubicBezTo>
                <a:cubicBezTo>
                  <a:pt x="-9629" y="1333591"/>
                  <a:pt x="-12804" y="1443658"/>
                  <a:pt x="62338" y="1514566"/>
                </a:cubicBezTo>
                <a:cubicBezTo>
                  <a:pt x="137480" y="1585474"/>
                  <a:pt x="244371" y="1603466"/>
                  <a:pt x="468738" y="1616166"/>
                </a:cubicBezTo>
                <a:cubicBezTo>
                  <a:pt x="693105" y="1628866"/>
                  <a:pt x="1189463" y="1612991"/>
                  <a:pt x="1408538" y="1590766"/>
                </a:cubicBezTo>
                <a:cubicBezTo>
                  <a:pt x="1627613" y="1568541"/>
                  <a:pt x="1603271" y="1500808"/>
                  <a:pt x="1783188" y="1482816"/>
                </a:cubicBezTo>
                <a:cubicBezTo>
                  <a:pt x="1963105" y="1464824"/>
                  <a:pt x="2379030" y="1529383"/>
                  <a:pt x="2488038" y="1482816"/>
                </a:cubicBezTo>
                <a:cubicBezTo>
                  <a:pt x="2597046" y="1436249"/>
                  <a:pt x="2514496" y="1309249"/>
                  <a:pt x="2437238" y="1203416"/>
                </a:cubicBezTo>
                <a:cubicBezTo>
                  <a:pt x="2359980" y="1097583"/>
                  <a:pt x="2121855" y="1005508"/>
                  <a:pt x="2024488" y="847816"/>
                </a:cubicBezTo>
                <a:cubicBezTo>
                  <a:pt x="1927121" y="690124"/>
                  <a:pt x="1965221" y="398024"/>
                  <a:pt x="1853038" y="257266"/>
                </a:cubicBezTo>
                <a:cubicBezTo>
                  <a:pt x="1740855" y="116508"/>
                  <a:pt x="1470980" y="23374"/>
                  <a:pt x="1351388" y="3266"/>
                </a:cubicBezTo>
                <a:cubicBezTo>
                  <a:pt x="1231796" y="-16842"/>
                  <a:pt x="1258255" y="59358"/>
                  <a:pt x="1135488" y="136616"/>
                </a:cubicBezTo>
                <a:cubicBezTo>
                  <a:pt x="1012721" y="213874"/>
                  <a:pt x="748138" y="401199"/>
                  <a:pt x="614788" y="466816"/>
                </a:cubicBezTo>
                <a:cubicBezTo>
                  <a:pt x="481438" y="532433"/>
                  <a:pt x="326921" y="536666"/>
                  <a:pt x="227438" y="657316"/>
                </a:cubicBezTo>
                <a:close/>
              </a:path>
            </a:pathLst>
          </a:custGeom>
          <a:noFill/>
          <a:ln w="19050" cap="flat" cmpd="sng" algn="ctr">
            <a:solidFill>
              <a:srgbClr val="0000FF"/>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5955804" y="2721670"/>
            <a:ext cx="2654635" cy="1286077"/>
          </a:xfrm>
          <a:custGeom>
            <a:avLst/>
            <a:gdLst>
              <a:gd name="connsiteX0" fmla="*/ 759321 w 2654635"/>
              <a:gd name="connsiteY0" fmla="*/ 891480 h 1286077"/>
              <a:gd name="connsiteX1" fmla="*/ 962521 w 2654635"/>
              <a:gd name="connsiteY1" fmla="*/ 1139130 h 1286077"/>
              <a:gd name="connsiteX2" fmla="*/ 1280021 w 2654635"/>
              <a:gd name="connsiteY2" fmla="*/ 1285180 h 1286077"/>
              <a:gd name="connsiteX3" fmla="*/ 1578471 w 2654635"/>
              <a:gd name="connsiteY3" fmla="*/ 1189930 h 1286077"/>
              <a:gd name="connsiteX4" fmla="*/ 2124571 w 2654635"/>
              <a:gd name="connsiteY4" fmla="*/ 980380 h 1286077"/>
              <a:gd name="connsiteX5" fmla="*/ 2600821 w 2654635"/>
              <a:gd name="connsiteY5" fmla="*/ 866080 h 1286077"/>
              <a:gd name="connsiteX6" fmla="*/ 2588121 w 2654635"/>
              <a:gd name="connsiteY6" fmla="*/ 707330 h 1286077"/>
              <a:gd name="connsiteX7" fmla="*/ 2105521 w 2654635"/>
              <a:gd name="connsiteY7" fmla="*/ 351730 h 1286077"/>
              <a:gd name="connsiteX8" fmla="*/ 1781671 w 2654635"/>
              <a:gd name="connsiteY8" fmla="*/ 34230 h 1286077"/>
              <a:gd name="connsiteX9" fmla="*/ 1438771 w 2654635"/>
              <a:gd name="connsiteY9" fmla="*/ 15180 h 1286077"/>
              <a:gd name="connsiteX10" fmla="*/ 1032371 w 2654635"/>
              <a:gd name="connsiteY10" fmla="*/ 91380 h 1286077"/>
              <a:gd name="connsiteX11" fmla="*/ 378321 w 2654635"/>
              <a:gd name="connsiteY11" fmla="*/ 142180 h 1286077"/>
              <a:gd name="connsiteX12" fmla="*/ 187821 w 2654635"/>
              <a:gd name="connsiteY12" fmla="*/ 116780 h 1286077"/>
              <a:gd name="connsiteX13" fmla="*/ 22721 w 2654635"/>
              <a:gd name="connsiteY13" fmla="*/ 269180 h 1286077"/>
              <a:gd name="connsiteX14" fmla="*/ 16371 w 2654635"/>
              <a:gd name="connsiteY14" fmla="*/ 516830 h 1286077"/>
              <a:gd name="connsiteX15" fmla="*/ 162421 w 2654635"/>
              <a:gd name="connsiteY15" fmla="*/ 675580 h 1286077"/>
              <a:gd name="connsiteX16" fmla="*/ 575171 w 2654635"/>
              <a:gd name="connsiteY16" fmla="*/ 764480 h 1286077"/>
              <a:gd name="connsiteX17" fmla="*/ 759321 w 2654635"/>
              <a:gd name="connsiteY17" fmla="*/ 891480 h 12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54635" h="1286077">
                <a:moveTo>
                  <a:pt x="759321" y="891480"/>
                </a:moveTo>
                <a:cubicBezTo>
                  <a:pt x="823879" y="953922"/>
                  <a:pt x="875738" y="1073513"/>
                  <a:pt x="962521" y="1139130"/>
                </a:cubicBezTo>
                <a:cubicBezTo>
                  <a:pt x="1049304" y="1204747"/>
                  <a:pt x="1177363" y="1276713"/>
                  <a:pt x="1280021" y="1285180"/>
                </a:cubicBezTo>
                <a:cubicBezTo>
                  <a:pt x="1382679" y="1293647"/>
                  <a:pt x="1437713" y="1240730"/>
                  <a:pt x="1578471" y="1189930"/>
                </a:cubicBezTo>
                <a:cubicBezTo>
                  <a:pt x="1719229" y="1139130"/>
                  <a:pt x="1954179" y="1034355"/>
                  <a:pt x="2124571" y="980380"/>
                </a:cubicBezTo>
                <a:cubicBezTo>
                  <a:pt x="2294963" y="926405"/>
                  <a:pt x="2523563" y="911588"/>
                  <a:pt x="2600821" y="866080"/>
                </a:cubicBezTo>
                <a:cubicBezTo>
                  <a:pt x="2678079" y="820572"/>
                  <a:pt x="2670671" y="793055"/>
                  <a:pt x="2588121" y="707330"/>
                </a:cubicBezTo>
                <a:cubicBezTo>
                  <a:pt x="2505571" y="621605"/>
                  <a:pt x="2239929" y="463913"/>
                  <a:pt x="2105521" y="351730"/>
                </a:cubicBezTo>
                <a:cubicBezTo>
                  <a:pt x="1971113" y="239547"/>
                  <a:pt x="1892796" y="90322"/>
                  <a:pt x="1781671" y="34230"/>
                </a:cubicBezTo>
                <a:cubicBezTo>
                  <a:pt x="1670546" y="-21862"/>
                  <a:pt x="1563654" y="5655"/>
                  <a:pt x="1438771" y="15180"/>
                </a:cubicBezTo>
                <a:cubicBezTo>
                  <a:pt x="1313888" y="24705"/>
                  <a:pt x="1209113" y="70213"/>
                  <a:pt x="1032371" y="91380"/>
                </a:cubicBezTo>
                <a:cubicBezTo>
                  <a:pt x="855629" y="112547"/>
                  <a:pt x="519079" y="137947"/>
                  <a:pt x="378321" y="142180"/>
                </a:cubicBezTo>
                <a:cubicBezTo>
                  <a:pt x="237563" y="146413"/>
                  <a:pt x="247088" y="95613"/>
                  <a:pt x="187821" y="116780"/>
                </a:cubicBezTo>
                <a:cubicBezTo>
                  <a:pt x="128554" y="137947"/>
                  <a:pt x="51296" y="202505"/>
                  <a:pt x="22721" y="269180"/>
                </a:cubicBezTo>
                <a:cubicBezTo>
                  <a:pt x="-5854" y="335855"/>
                  <a:pt x="-6912" y="449097"/>
                  <a:pt x="16371" y="516830"/>
                </a:cubicBezTo>
                <a:cubicBezTo>
                  <a:pt x="39654" y="584563"/>
                  <a:pt x="69288" y="634305"/>
                  <a:pt x="162421" y="675580"/>
                </a:cubicBezTo>
                <a:cubicBezTo>
                  <a:pt x="255554" y="716855"/>
                  <a:pt x="475688" y="730613"/>
                  <a:pt x="575171" y="764480"/>
                </a:cubicBezTo>
                <a:cubicBezTo>
                  <a:pt x="674654" y="798347"/>
                  <a:pt x="694763" y="829038"/>
                  <a:pt x="759321" y="891480"/>
                </a:cubicBezTo>
                <a:close/>
              </a:path>
            </a:pathLst>
          </a:cu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Text Box 4"/>
          <p:cNvSpPr txBox="1">
            <a:spLocks noChangeArrowheads="1"/>
          </p:cNvSpPr>
          <p:nvPr/>
        </p:nvSpPr>
        <p:spPr bwMode="auto">
          <a:xfrm>
            <a:off x="-1" y="2444735"/>
            <a:ext cx="2562225" cy="1631216"/>
          </a:xfrm>
          <a:prstGeom prst="rect">
            <a:avLst/>
          </a:prstGeom>
          <a:noFill/>
          <a:ln w="9525" algn="ctr">
            <a:noFill/>
            <a:miter lim="800000"/>
            <a:headEnd/>
            <a:tailEnd/>
          </a:ln>
          <a:effectLst/>
        </p:spPr>
        <p:txBody>
          <a:bodyPr wrap="square">
            <a:spAutoFit/>
          </a:bodyPr>
          <a:lstStyle/>
          <a:p>
            <a:pPr algn="l"/>
            <a:r>
              <a:rPr lang="en-GB" sz="2000" dirty="0">
                <a:solidFill>
                  <a:schemeClr val="bg1"/>
                </a:solidFill>
                <a:latin typeface="Calibri" panose="020F0502020204030204" pitchFamily="34" charset="0"/>
                <a:cs typeface="Calibri" panose="020F0502020204030204" pitchFamily="34" charset="0"/>
              </a:rPr>
              <a:t>Silicate Earth (mantle + crust) contains only ~0.2-10% of chondrite values for most of the </a:t>
            </a:r>
            <a:r>
              <a:rPr lang="en-GB" sz="2000" dirty="0">
                <a:solidFill>
                  <a:srgbClr val="0000FF"/>
                </a:solidFill>
                <a:latin typeface="Calibri" panose="020F0502020204030204" pitchFamily="34" charset="0"/>
                <a:cs typeface="Calibri" panose="020F0502020204030204" pitchFamily="34" charset="0"/>
              </a:rPr>
              <a:t>siderophile</a:t>
            </a:r>
            <a:r>
              <a:rPr lang="en-GB" sz="2000" dirty="0">
                <a:solidFill>
                  <a:schemeClr val="bg1"/>
                </a:solidFill>
                <a:latin typeface="Calibri" panose="020F0502020204030204" pitchFamily="34" charset="0"/>
                <a:cs typeface="Calibri" panose="020F0502020204030204" pitchFamily="34" charset="0"/>
              </a:rPr>
              <a:t> elements</a:t>
            </a:r>
            <a:endPar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6" name="Text Box 4"/>
          <p:cNvSpPr txBox="1">
            <a:spLocks noChangeArrowheads="1"/>
          </p:cNvSpPr>
          <p:nvPr/>
        </p:nvSpPr>
        <p:spPr bwMode="auto">
          <a:xfrm>
            <a:off x="-1" y="3997313"/>
            <a:ext cx="2628901" cy="707886"/>
          </a:xfrm>
          <a:prstGeom prst="rect">
            <a:avLst/>
          </a:prstGeom>
          <a:noFill/>
          <a:ln w="9525" algn="ctr">
            <a:noFill/>
            <a:miter lim="800000"/>
            <a:headEnd/>
            <a:tailEnd/>
          </a:ln>
          <a:effectLst/>
        </p:spPr>
        <p:txBody>
          <a:bodyPr wrap="square">
            <a:spAutoFit/>
          </a:bodyPr>
          <a:lstStyle/>
          <a:p>
            <a:pPr algn="l"/>
            <a:r>
              <a:rPr lang="en-GB" sz="2000" dirty="0">
                <a:solidFill>
                  <a:schemeClr val="bg1"/>
                </a:solidFill>
                <a:latin typeface="Calibri" panose="020F0502020204030204" pitchFamily="34" charset="0"/>
                <a:cs typeface="Calibri" panose="020F0502020204030204" pitchFamily="34" charset="0"/>
              </a:rPr>
              <a:t>and of </a:t>
            </a:r>
            <a:r>
              <a:rPr lang="en-GB" sz="2000" dirty="0">
                <a:solidFill>
                  <a:srgbClr val="FF0000"/>
                </a:solidFill>
                <a:latin typeface="Calibri" panose="020F0502020204030204" pitchFamily="34" charset="0"/>
                <a:cs typeface="Calibri" panose="020F0502020204030204" pitchFamily="34" charset="0"/>
              </a:rPr>
              <a:t>calcophile</a:t>
            </a:r>
            <a:r>
              <a:rPr lang="en-GB" sz="2000" dirty="0">
                <a:solidFill>
                  <a:schemeClr val="bg1"/>
                </a:solidFill>
                <a:latin typeface="Calibri" panose="020F0502020204030204" pitchFamily="34" charset="0"/>
                <a:cs typeface="Calibri" panose="020F0502020204030204" pitchFamily="34" charset="0"/>
              </a:rPr>
              <a:t> elements.</a:t>
            </a:r>
            <a:endPar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7" name="Rettangolo arrotondato 26"/>
          <p:cNvSpPr/>
          <p:nvPr/>
        </p:nvSpPr>
        <p:spPr bwMode="auto">
          <a:xfrm>
            <a:off x="4584700" y="4200525"/>
            <a:ext cx="736600" cy="200026"/>
          </a:xfrm>
          <a:prstGeom prst="roundRect">
            <a:avLst/>
          </a:pr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5657850" y="4200525"/>
            <a:ext cx="736600" cy="200026"/>
          </a:xfrm>
          <a:prstGeom prst="round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Figura a mano libera 30"/>
          <p:cNvSpPr/>
          <p:nvPr/>
        </p:nvSpPr>
        <p:spPr bwMode="auto">
          <a:xfrm>
            <a:off x="7086600" y="2497668"/>
            <a:ext cx="584200" cy="623358"/>
          </a:xfrm>
          <a:custGeom>
            <a:avLst/>
            <a:gdLst>
              <a:gd name="connsiteX0" fmla="*/ 0 w 447675"/>
              <a:gd name="connsiteY0" fmla="*/ 530225 h 530225"/>
              <a:gd name="connsiteX1" fmla="*/ 136525 w 447675"/>
              <a:gd name="connsiteY1" fmla="*/ 260350 h 530225"/>
              <a:gd name="connsiteX2" fmla="*/ 323850 w 447675"/>
              <a:gd name="connsiteY2" fmla="*/ 193675 h 530225"/>
              <a:gd name="connsiteX3" fmla="*/ 447675 w 447675"/>
              <a:gd name="connsiteY3" fmla="*/ 0 h 530225"/>
            </a:gdLst>
            <a:ahLst/>
            <a:cxnLst>
              <a:cxn ang="0">
                <a:pos x="connsiteX0" y="connsiteY0"/>
              </a:cxn>
              <a:cxn ang="0">
                <a:pos x="connsiteX1" y="connsiteY1"/>
              </a:cxn>
              <a:cxn ang="0">
                <a:pos x="connsiteX2" y="connsiteY2"/>
              </a:cxn>
              <a:cxn ang="0">
                <a:pos x="connsiteX3" y="connsiteY3"/>
              </a:cxn>
            </a:cxnLst>
            <a:rect l="l" t="t" r="r" b="b"/>
            <a:pathLst>
              <a:path w="447675" h="530225">
                <a:moveTo>
                  <a:pt x="0" y="530225"/>
                </a:moveTo>
                <a:cubicBezTo>
                  <a:pt x="41275" y="423333"/>
                  <a:pt x="82550" y="316442"/>
                  <a:pt x="136525" y="260350"/>
                </a:cubicBezTo>
                <a:cubicBezTo>
                  <a:pt x="190500" y="204258"/>
                  <a:pt x="271992" y="237067"/>
                  <a:pt x="323850" y="193675"/>
                </a:cubicBezTo>
                <a:cubicBezTo>
                  <a:pt x="375708" y="150283"/>
                  <a:pt x="411691" y="75141"/>
                  <a:pt x="447675" y="0"/>
                </a:cubicBezTo>
              </a:path>
            </a:pathLst>
          </a:cu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30" name="Gruppo 29"/>
          <p:cNvGrpSpPr/>
          <p:nvPr/>
        </p:nvGrpSpPr>
        <p:grpSpPr>
          <a:xfrm>
            <a:off x="6964603" y="2992277"/>
            <a:ext cx="252000" cy="252000"/>
            <a:chOff x="6964603" y="2992277"/>
            <a:chExt cx="252000" cy="252000"/>
          </a:xfrm>
        </p:grpSpPr>
        <p:sp>
          <p:nvSpPr>
            <p:cNvPr id="29" name="Rettangolo 28"/>
            <p:cNvSpPr/>
            <p:nvPr/>
          </p:nvSpPr>
          <p:spPr bwMode="auto">
            <a:xfrm rot="2700000">
              <a:off x="6964603" y="2992277"/>
              <a:ext cx="252000" cy="252000"/>
            </a:xfrm>
            <a:prstGeom prst="rect">
              <a:avLst/>
            </a:prstGeom>
            <a:solidFill>
              <a:srgbClr val="FF0000"/>
            </a:solid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softEdge rad="3175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Rettangolo 20"/>
            <p:cNvSpPr/>
            <p:nvPr/>
          </p:nvSpPr>
          <p:spPr bwMode="auto">
            <a:xfrm rot="2700000">
              <a:off x="7036158" y="3063502"/>
              <a:ext cx="108000" cy="108000"/>
            </a:xfrm>
            <a:prstGeom prst="rect">
              <a:avLst/>
            </a:prstGeom>
            <a:solidFill>
              <a:srgbClr val="FFFF00"/>
            </a:solid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2" name="Text Box 4"/>
          <p:cNvSpPr txBox="1">
            <a:spLocks noChangeArrowheads="1"/>
          </p:cNvSpPr>
          <p:nvPr/>
        </p:nvSpPr>
        <p:spPr bwMode="auto">
          <a:xfrm>
            <a:off x="6940853" y="2126242"/>
            <a:ext cx="1635882" cy="405624"/>
          </a:xfrm>
          <a:prstGeom prst="rect">
            <a:avLst/>
          </a:prstGeom>
          <a:noFill/>
          <a:ln w="9525" algn="ctr">
            <a:noFill/>
            <a:miter lim="800000"/>
            <a:headEnd/>
            <a:tailEnd/>
          </a:ln>
          <a:effectLst/>
        </p:spPr>
        <p:txBody>
          <a:bodyPr wrap="square">
            <a:spAutoFit/>
          </a:bodyPr>
          <a:lstStyle/>
          <a:p>
            <a:pPr>
              <a:lnSpc>
                <a:spcPts val="1200"/>
              </a:lnSpc>
            </a:pPr>
            <a:r>
              <a:rPr lang="en-GB" sz="1300" dirty="0" err="1">
                <a:solidFill>
                  <a:schemeClr val="tx1"/>
                </a:solidFill>
                <a:effectLst/>
                <a:latin typeface="Calibri" panose="020F0502020204030204" pitchFamily="34" charset="0"/>
                <a:cs typeface="Calibri" panose="020F0502020204030204" pitchFamily="34" charset="0"/>
              </a:rPr>
              <a:t>Pb</a:t>
            </a:r>
            <a:r>
              <a:rPr lang="en-GB" sz="1300" baseline="-25000" dirty="0" err="1">
                <a:solidFill>
                  <a:schemeClr val="tx1"/>
                </a:solidFill>
                <a:effectLst/>
                <a:latin typeface="Calibri" panose="020F0502020204030204" pitchFamily="34" charset="0"/>
                <a:cs typeface="Calibri" panose="020F0502020204030204" pitchFamily="34" charset="0"/>
              </a:rPr>
              <a:t>BSE</a:t>
            </a:r>
            <a:r>
              <a:rPr lang="en-GB" sz="1300" dirty="0">
                <a:solidFill>
                  <a:schemeClr val="tx1"/>
                </a:solidFill>
                <a:effectLst/>
                <a:latin typeface="Calibri" panose="020F0502020204030204" pitchFamily="34" charset="0"/>
                <a:cs typeface="Calibri" panose="020F0502020204030204" pitchFamily="34" charset="0"/>
              </a:rPr>
              <a:t> = ~2.5% of CI Chondrite values</a:t>
            </a:r>
          </a:p>
        </p:txBody>
      </p:sp>
    </p:spTree>
    <p:extLst>
      <p:ext uri="{BB962C8B-B14F-4D97-AF65-F5344CB8AC3E}">
        <p14:creationId xmlns:p14="http://schemas.microsoft.com/office/powerpoint/2010/main" val="5609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animBg="1"/>
      <p:bldP spid="31" grpId="0" animBg="1"/>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grpSp>
        <p:nvGrpSpPr>
          <p:cNvPr id="7" name="Gruppo 6"/>
          <p:cNvGrpSpPr/>
          <p:nvPr/>
        </p:nvGrpSpPr>
        <p:grpSpPr>
          <a:xfrm>
            <a:off x="1442601" y="1060452"/>
            <a:ext cx="6258798" cy="3191320"/>
            <a:chOff x="1442601" y="1060452"/>
            <a:chExt cx="6258798" cy="3191320"/>
          </a:xfrm>
        </p:grpSpPr>
        <p:pic>
          <p:nvPicPr>
            <p:cNvPr id="5" name="Immagine 4"/>
            <p:cNvPicPr>
              <a:picLocks noChangeAspect="1"/>
            </p:cNvPicPr>
            <p:nvPr/>
          </p:nvPicPr>
          <p:blipFill>
            <a:blip r:embed="rId3" cstate="print"/>
            <a:stretch>
              <a:fillRect/>
            </a:stretch>
          </p:blipFill>
          <p:spPr>
            <a:xfrm>
              <a:off x="1442601" y="1060452"/>
              <a:ext cx="6258798" cy="3191320"/>
            </a:xfrm>
            <a:prstGeom prst="rect">
              <a:avLst/>
            </a:prstGeom>
          </p:spPr>
        </p:pic>
        <p:sp>
          <p:nvSpPr>
            <p:cNvPr id="6" name="Rettangolo 5"/>
            <p:cNvSpPr/>
            <p:nvPr/>
          </p:nvSpPr>
          <p:spPr bwMode="auto">
            <a:xfrm>
              <a:off x="4424363" y="2028825"/>
              <a:ext cx="452437"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Rettangolo 21"/>
            <p:cNvSpPr/>
            <p:nvPr/>
          </p:nvSpPr>
          <p:spPr bwMode="auto">
            <a:xfrm>
              <a:off x="6667501" y="2028825"/>
              <a:ext cx="452437"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23" name="Text Box 4"/>
          <p:cNvSpPr txBox="1">
            <a:spLocks noChangeArrowheads="1"/>
          </p:cNvSpPr>
          <p:nvPr/>
        </p:nvSpPr>
        <p:spPr bwMode="auto">
          <a:xfrm>
            <a:off x="393700" y="4267189"/>
            <a:ext cx="8356600" cy="892552"/>
          </a:xfrm>
          <a:prstGeom prst="rect">
            <a:avLst/>
          </a:prstGeom>
          <a:noFill/>
          <a:ln w="9525" algn="ctr">
            <a:noFill/>
            <a:miter lim="800000"/>
            <a:headEnd/>
            <a:tailEnd/>
          </a:ln>
          <a:effectLst/>
        </p:spPr>
        <p:txBody>
          <a:bodyPr wrap="square">
            <a:spAutoFit/>
          </a:bodyPr>
          <a:lstStyle/>
          <a:p>
            <a:r>
              <a:rPr lang="en-GB" sz="2600" dirty="0">
                <a:solidFill>
                  <a:schemeClr val="bg1"/>
                </a:solidFill>
                <a:latin typeface="Calibri" panose="020F0502020204030204" pitchFamily="34" charset="0"/>
                <a:cs typeface="Calibri" panose="020F0502020204030204" pitchFamily="34" charset="0"/>
              </a:rPr>
              <a:t>The isotopic compositions of proto-Earth and Theia are assumed to be the same.</a:t>
            </a:r>
            <a:endParaRPr lang="en-GB" sz="2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8" name="Rettangolo arrotondato 7"/>
          <p:cNvSpPr/>
          <p:nvPr/>
        </p:nvSpPr>
        <p:spPr bwMode="auto">
          <a:xfrm>
            <a:off x="1543050" y="2844800"/>
            <a:ext cx="5253038" cy="23495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Text Box 4"/>
          <p:cNvSpPr txBox="1">
            <a:spLocks noChangeArrowheads="1"/>
          </p:cNvSpPr>
          <p:nvPr/>
        </p:nvSpPr>
        <p:spPr bwMode="auto">
          <a:xfrm>
            <a:off x="4301081" y="5159804"/>
            <a:ext cx="4436533" cy="492443"/>
          </a:xfrm>
          <a:prstGeom prst="rect">
            <a:avLst/>
          </a:prstGeom>
          <a:noFill/>
          <a:ln w="9525" algn="ctr">
            <a:noFill/>
            <a:miter lim="800000"/>
            <a:headEnd/>
            <a:tailEnd/>
          </a:ln>
          <a:effectLst/>
        </p:spPr>
        <p:txBody>
          <a:bodyPr wrap="square">
            <a:spAutoFit/>
          </a:bodyPr>
          <a:lstStyle/>
          <a:p>
            <a:pPr algn="l"/>
            <a:r>
              <a:rPr lang="en-GB" sz="2600" dirty="0">
                <a:solidFill>
                  <a:schemeClr val="bg1"/>
                </a:solidFill>
                <a:latin typeface="Calibri" panose="020F0502020204030204" pitchFamily="34" charset="0"/>
                <a:cs typeface="Calibri" panose="020F0502020204030204" pitchFamily="34" charset="0"/>
              </a:rPr>
              <a:t>and the absolute amount of Pb</a:t>
            </a:r>
            <a:endParaRPr lang="en-GB" sz="2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5" name="Text Box 4"/>
          <p:cNvSpPr txBox="1">
            <a:spLocks noChangeArrowheads="1"/>
          </p:cNvSpPr>
          <p:nvPr/>
        </p:nvSpPr>
        <p:spPr bwMode="auto">
          <a:xfrm>
            <a:off x="364081" y="5159641"/>
            <a:ext cx="4080919" cy="492443"/>
          </a:xfrm>
          <a:prstGeom prst="rect">
            <a:avLst/>
          </a:prstGeom>
          <a:noFill/>
          <a:ln w="9525" algn="ctr">
            <a:noFill/>
            <a:miter lim="800000"/>
            <a:headEnd/>
            <a:tailEnd/>
          </a:ln>
          <a:effectLst/>
        </p:spPr>
        <p:txBody>
          <a:bodyPr wrap="square">
            <a:spAutoFit/>
          </a:bodyPr>
          <a:lstStyle/>
          <a:p>
            <a:pPr algn="l"/>
            <a:r>
              <a:rPr lang="en-GB" sz="2600" dirty="0">
                <a:solidFill>
                  <a:schemeClr val="bg1"/>
                </a:solidFill>
                <a:latin typeface="Calibri" panose="020F0502020204030204" pitchFamily="34" charset="0"/>
                <a:cs typeface="Calibri" panose="020F0502020204030204" pitchFamily="34" charset="0"/>
              </a:rPr>
              <a:t>They differ for </a:t>
            </a:r>
            <a:r>
              <a:rPr lang="en-GB" sz="2600" i="1" dirty="0">
                <a:solidFill>
                  <a:srgbClr val="FFFF00"/>
                </a:solidFill>
                <a:latin typeface="Symbol" panose="05050102010706020507" pitchFamily="18" charset="2"/>
                <a:cs typeface="Calibri" panose="020F0502020204030204" pitchFamily="34" charset="0"/>
              </a:rPr>
              <a:t>m</a:t>
            </a:r>
            <a:r>
              <a:rPr lang="en-GB" sz="2600" i="1" dirty="0">
                <a:solidFill>
                  <a:schemeClr val="bg1"/>
                </a:solidFill>
                <a:latin typeface="Symbol" panose="05050102010706020507" pitchFamily="18" charset="2"/>
                <a:cs typeface="Calibri" panose="020F0502020204030204" pitchFamily="34" charset="0"/>
              </a:rPr>
              <a:t> </a:t>
            </a:r>
            <a:r>
              <a:rPr lang="en-GB" sz="2600" dirty="0">
                <a:solidFill>
                  <a:schemeClr val="bg1"/>
                </a:solidFill>
                <a:latin typeface="Calibri" panose="020F0502020204030204" pitchFamily="34" charset="0"/>
                <a:cs typeface="Calibri" panose="020F0502020204030204" pitchFamily="34" charset="0"/>
              </a:rPr>
              <a:t>(</a:t>
            </a:r>
            <a:r>
              <a:rPr lang="en-GB" sz="2600" baseline="30000" dirty="0">
                <a:solidFill>
                  <a:schemeClr val="bg1"/>
                </a:solidFill>
                <a:latin typeface="Calibri" panose="020F0502020204030204" pitchFamily="34" charset="0"/>
                <a:cs typeface="Calibri" panose="020F0502020204030204" pitchFamily="34" charset="0"/>
              </a:rPr>
              <a:t>238</a:t>
            </a:r>
            <a:r>
              <a:rPr lang="en-GB" sz="2600" dirty="0">
                <a:solidFill>
                  <a:schemeClr val="bg1"/>
                </a:solidFill>
                <a:latin typeface="Calibri" panose="020F0502020204030204" pitchFamily="34" charset="0"/>
                <a:cs typeface="Calibri" panose="020F0502020204030204" pitchFamily="34" charset="0"/>
              </a:rPr>
              <a:t>U/</a:t>
            </a:r>
            <a:r>
              <a:rPr lang="en-GB" sz="2600" baseline="30000" dirty="0">
                <a:solidFill>
                  <a:schemeClr val="bg1"/>
                </a:solidFill>
                <a:latin typeface="Calibri" panose="020F0502020204030204" pitchFamily="34" charset="0"/>
                <a:cs typeface="Calibri" panose="020F0502020204030204" pitchFamily="34" charset="0"/>
              </a:rPr>
              <a:t>204</a:t>
            </a:r>
            <a:r>
              <a:rPr lang="en-GB" sz="2600" dirty="0">
                <a:solidFill>
                  <a:schemeClr val="bg1"/>
                </a:solidFill>
                <a:latin typeface="Calibri" panose="020F0502020204030204" pitchFamily="34" charset="0"/>
                <a:cs typeface="Calibri" panose="020F0502020204030204" pitchFamily="34" charset="0"/>
              </a:rPr>
              <a:t>Pb)</a:t>
            </a:r>
            <a:endParaRPr lang="en-GB" sz="2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6" name="Rettangolo arrotondato 25"/>
          <p:cNvSpPr/>
          <p:nvPr/>
        </p:nvSpPr>
        <p:spPr bwMode="auto">
          <a:xfrm>
            <a:off x="1543049" y="3299867"/>
            <a:ext cx="5423807" cy="847589"/>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1543049" y="2553741"/>
            <a:ext cx="5870575" cy="25023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16"/>
          <p:cNvSpPr txBox="1">
            <a:spLocks noChangeArrowheads="1"/>
          </p:cNvSpPr>
          <p:nvPr/>
        </p:nvSpPr>
        <p:spPr bwMode="auto">
          <a:xfrm>
            <a:off x="1451429" y="1485900"/>
            <a:ext cx="2702203" cy="461665"/>
          </a:xfrm>
          <a:prstGeom prst="rect">
            <a:avLst/>
          </a:prstGeom>
          <a:noFill/>
          <a:ln w="9525" algn="ctr">
            <a:noFill/>
            <a:miter lim="800000"/>
            <a:headEnd/>
            <a:tailEnd/>
          </a:ln>
          <a:effectLst/>
        </p:spPr>
        <p:txBody>
          <a:bodyPr wrap="square">
            <a:spAutoFit/>
          </a:bodyPr>
          <a:lstStyle/>
          <a:p>
            <a:pPr algn="l" eaLnBrk="0" hangingPunct="0">
              <a:defRPr/>
            </a:pPr>
            <a:r>
              <a:rPr lang="en-GB" sz="1200" dirty="0">
                <a:solidFill>
                  <a:schemeClr val="tx1"/>
                </a:solidFill>
                <a:effectLst/>
                <a:latin typeface="Calibri" pitchFamily="34" charset="0"/>
              </a:rPr>
              <a:t>Maltese and </a:t>
            </a:r>
            <a:r>
              <a:rPr lang="en-GB" sz="1200" dirty="0" err="1">
                <a:solidFill>
                  <a:schemeClr val="tx1"/>
                </a:solidFill>
                <a:effectLst/>
                <a:latin typeface="Calibri" pitchFamily="34" charset="0"/>
              </a:rPr>
              <a:t>Mezger</a:t>
            </a:r>
            <a:r>
              <a:rPr lang="en-GB" sz="1200" dirty="0">
                <a:solidFill>
                  <a:schemeClr val="tx1"/>
                </a:solidFill>
                <a:effectLst/>
                <a:latin typeface="Calibri" pitchFamily="34" charset="0"/>
              </a:rPr>
              <a:t>, 2020 (</a:t>
            </a:r>
            <a:r>
              <a:rPr lang="en-GB" sz="1200" dirty="0" err="1">
                <a:solidFill>
                  <a:schemeClr val="tx1"/>
                </a:solidFill>
                <a:effectLst/>
                <a:latin typeface="Calibri" pitchFamily="34" charset="0"/>
              </a:rPr>
              <a:t>Geochim</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Cosmochim</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Acta</a:t>
            </a:r>
            <a:r>
              <a:rPr lang="en-GB" sz="1200" dirty="0">
                <a:solidFill>
                  <a:schemeClr val="tx1"/>
                </a:solidFill>
                <a:effectLst/>
                <a:latin typeface="Calibri" pitchFamily="34" charset="0"/>
              </a:rPr>
              <a:t>, 271, 179-193)</a:t>
            </a:r>
          </a:p>
        </p:txBody>
      </p:sp>
      <p:sp>
        <p:nvSpPr>
          <p:cNvPr id="15" name="Text Box 4"/>
          <p:cNvSpPr txBox="1">
            <a:spLocks noChangeArrowheads="1"/>
          </p:cNvSpPr>
          <p:nvPr/>
        </p:nvSpPr>
        <p:spPr bwMode="auto">
          <a:xfrm>
            <a:off x="393700" y="5698056"/>
            <a:ext cx="8356600" cy="892552"/>
          </a:xfrm>
          <a:prstGeom prst="rect">
            <a:avLst/>
          </a:prstGeom>
          <a:noFill/>
          <a:ln w="9525" algn="ctr">
            <a:noFill/>
            <a:miter lim="800000"/>
            <a:headEnd/>
            <a:tailEnd/>
          </a:ln>
          <a:effectLst/>
        </p:spPr>
        <p:txBody>
          <a:bodyPr wrap="square">
            <a:spAutoFit/>
          </a:bodyPr>
          <a:lstStyle/>
          <a:p>
            <a:r>
              <a:rPr lang="en-GB" sz="2600" dirty="0">
                <a:solidFill>
                  <a:schemeClr val="bg1"/>
                </a:solidFill>
                <a:latin typeface="Calibri" panose="020F0502020204030204" pitchFamily="34" charset="0"/>
                <a:cs typeface="Calibri" panose="020F0502020204030204" pitchFamily="34" charset="0"/>
              </a:rPr>
              <a:t>In this model, a low-</a:t>
            </a:r>
            <a:r>
              <a:rPr lang="en-GB" sz="2600" i="1" dirty="0">
                <a:solidFill>
                  <a:schemeClr val="bg1"/>
                </a:solidFill>
                <a:latin typeface="Symbol" pitchFamily="18" charset="2"/>
                <a:cs typeface="Calibri" panose="020F0502020204030204" pitchFamily="34" charset="0"/>
              </a:rPr>
              <a:t>m</a:t>
            </a:r>
            <a:r>
              <a:rPr lang="en-GB" sz="2600" dirty="0">
                <a:solidFill>
                  <a:schemeClr val="bg1"/>
                </a:solidFill>
                <a:latin typeface="Calibri" panose="020F0502020204030204" pitchFamily="34" charset="0"/>
                <a:cs typeface="Calibri" panose="020F0502020204030204" pitchFamily="34" charset="0"/>
              </a:rPr>
              <a:t> </a:t>
            </a:r>
            <a:r>
              <a:rPr lang="en-GB" sz="2600" dirty="0" err="1">
                <a:solidFill>
                  <a:schemeClr val="bg1"/>
                </a:solidFill>
                <a:latin typeface="Calibri" panose="020F0502020204030204" pitchFamily="34" charset="0"/>
                <a:cs typeface="Calibri" panose="020F0502020204030204" pitchFamily="34" charset="0"/>
              </a:rPr>
              <a:t>impactor</a:t>
            </a:r>
            <a:r>
              <a:rPr lang="en-GB" sz="2600" dirty="0">
                <a:solidFill>
                  <a:schemeClr val="bg1"/>
                </a:solidFill>
                <a:latin typeface="Calibri" panose="020F0502020204030204" pitchFamily="34" charset="0"/>
                <a:cs typeface="Calibri" panose="020F0502020204030204" pitchFamily="34" charset="0"/>
              </a:rPr>
              <a:t> (Theia) collides with a very high-</a:t>
            </a:r>
            <a:r>
              <a:rPr lang="en-GB" sz="2600" i="1" dirty="0">
                <a:solidFill>
                  <a:schemeClr val="bg1"/>
                </a:solidFill>
                <a:latin typeface="Symbol" pitchFamily="18" charset="2"/>
                <a:cs typeface="Calibri" panose="020F0502020204030204" pitchFamily="34" charset="0"/>
              </a:rPr>
              <a:t>m</a:t>
            </a:r>
            <a:r>
              <a:rPr lang="en-GB" sz="2600" dirty="0">
                <a:solidFill>
                  <a:schemeClr val="bg1"/>
                </a:solidFill>
                <a:latin typeface="Calibri" panose="020F0502020204030204" pitchFamily="34" charset="0"/>
                <a:cs typeface="Calibri" panose="020F0502020204030204" pitchFamily="34" charset="0"/>
              </a:rPr>
              <a:t> proto-Earth producing a mid-</a:t>
            </a:r>
            <a:r>
              <a:rPr lang="en-GB" sz="2600" i="1" dirty="0">
                <a:solidFill>
                  <a:schemeClr val="bg1"/>
                </a:solidFill>
                <a:latin typeface="Symbol" pitchFamily="18" charset="2"/>
                <a:cs typeface="Calibri" panose="020F0502020204030204" pitchFamily="34" charset="0"/>
              </a:rPr>
              <a:t>m</a:t>
            </a:r>
            <a:r>
              <a:rPr lang="en-GB" sz="2600" dirty="0">
                <a:solidFill>
                  <a:schemeClr val="bg1"/>
                </a:solidFill>
                <a:latin typeface="Calibri" panose="020F0502020204030204" pitchFamily="34" charset="0"/>
                <a:cs typeface="Calibri" panose="020F0502020204030204" pitchFamily="34" charset="0"/>
              </a:rPr>
              <a:t> Earth.</a:t>
            </a:r>
            <a:endParaRPr lang="en-GB" sz="2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120323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1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animBg="1"/>
      <p:bldP spid="24" grpId="0"/>
      <p:bldP spid="25" grpId="0"/>
      <p:bldP spid="26" grpId="0" animBg="1"/>
      <p:bldP spid="28" grpId="0" animBg="1"/>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0" y="1137232"/>
            <a:ext cx="4533900" cy="3452395"/>
            <a:chOff x="0" y="1137232"/>
            <a:chExt cx="4533900" cy="3452395"/>
          </a:xfrm>
        </p:grpSpPr>
        <p:grpSp>
          <p:nvGrpSpPr>
            <p:cNvPr id="4" name="Gruppo 3"/>
            <p:cNvGrpSpPr/>
            <p:nvPr/>
          </p:nvGrpSpPr>
          <p:grpSpPr>
            <a:xfrm>
              <a:off x="0" y="1137232"/>
              <a:ext cx="4533900" cy="3452395"/>
              <a:chOff x="0" y="1137232"/>
              <a:chExt cx="4533900" cy="3452395"/>
            </a:xfrm>
          </p:grpSpPr>
          <p:pic>
            <p:nvPicPr>
              <p:cNvPr id="2" name="Immagine 1"/>
              <p:cNvPicPr>
                <a:picLocks noChangeAspect="1"/>
              </p:cNvPicPr>
              <p:nvPr/>
            </p:nvPicPr>
            <p:blipFill rotWithShape="1">
              <a:blip r:embed="rId3" cstate="print"/>
              <a:srcRect l="1354" r="50044"/>
              <a:stretch/>
            </p:blipFill>
            <p:spPr>
              <a:xfrm>
                <a:off x="0" y="1137232"/>
                <a:ext cx="4533900" cy="3452395"/>
              </a:xfrm>
              <a:prstGeom prst="rect">
                <a:avLst/>
              </a:prstGeom>
            </p:spPr>
          </p:pic>
          <p:sp>
            <p:nvSpPr>
              <p:cNvPr id="3" name="Rettangolo 2"/>
              <p:cNvSpPr/>
              <p:nvPr/>
            </p:nvSpPr>
            <p:spPr bwMode="auto">
              <a:xfrm>
                <a:off x="876300" y="3633788"/>
                <a:ext cx="423862" cy="2571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0" name="Figura a mano libera 9"/>
            <p:cNvSpPr/>
            <p:nvPr/>
          </p:nvSpPr>
          <p:spPr bwMode="auto">
            <a:xfrm>
              <a:off x="535781" y="3588544"/>
              <a:ext cx="340519" cy="292894"/>
            </a:xfrm>
            <a:custGeom>
              <a:avLst/>
              <a:gdLst>
                <a:gd name="connsiteX0" fmla="*/ 333375 w 340519"/>
                <a:gd name="connsiteY0" fmla="*/ 0 h 292894"/>
                <a:gd name="connsiteX1" fmla="*/ 283369 w 340519"/>
                <a:gd name="connsiteY1" fmla="*/ 11906 h 292894"/>
                <a:gd name="connsiteX2" fmla="*/ 283369 w 340519"/>
                <a:gd name="connsiteY2" fmla="*/ 235744 h 292894"/>
                <a:gd name="connsiteX3" fmla="*/ 0 w 340519"/>
                <a:gd name="connsiteY3" fmla="*/ 247650 h 292894"/>
                <a:gd name="connsiteX4" fmla="*/ 0 w 340519"/>
                <a:gd name="connsiteY4" fmla="*/ 292894 h 292894"/>
                <a:gd name="connsiteX5" fmla="*/ 340519 w 340519"/>
                <a:gd name="connsiteY5" fmla="*/ 290512 h 292894"/>
                <a:gd name="connsiteX6" fmla="*/ 333375 w 340519"/>
                <a:gd name="connsiteY6" fmla="*/ 0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519" h="292894">
                  <a:moveTo>
                    <a:pt x="333375" y="0"/>
                  </a:moveTo>
                  <a:lnTo>
                    <a:pt x="283369" y="11906"/>
                  </a:lnTo>
                  <a:lnTo>
                    <a:pt x="283369" y="235744"/>
                  </a:lnTo>
                  <a:lnTo>
                    <a:pt x="0" y="247650"/>
                  </a:lnTo>
                  <a:lnTo>
                    <a:pt x="0" y="292894"/>
                  </a:lnTo>
                  <a:lnTo>
                    <a:pt x="340519" y="290512"/>
                  </a:lnTo>
                  <a:lnTo>
                    <a:pt x="333375"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igura a mano libera 10"/>
            <p:cNvSpPr/>
            <p:nvPr/>
          </p:nvSpPr>
          <p:spPr bwMode="auto">
            <a:xfrm>
              <a:off x="221456" y="3343275"/>
              <a:ext cx="302419" cy="533400"/>
            </a:xfrm>
            <a:custGeom>
              <a:avLst/>
              <a:gdLst>
                <a:gd name="connsiteX0" fmla="*/ 302419 w 302419"/>
                <a:gd name="connsiteY0" fmla="*/ 488156 h 533400"/>
                <a:gd name="connsiteX1" fmla="*/ 57150 w 302419"/>
                <a:gd name="connsiteY1" fmla="*/ 492919 h 533400"/>
                <a:gd name="connsiteX2" fmla="*/ 59532 w 302419"/>
                <a:gd name="connsiteY2" fmla="*/ 78581 h 533400"/>
                <a:gd name="connsiteX3" fmla="*/ 302419 w 302419"/>
                <a:gd name="connsiteY3" fmla="*/ 78581 h 533400"/>
                <a:gd name="connsiteX4" fmla="*/ 295275 w 302419"/>
                <a:gd name="connsiteY4" fmla="*/ 0 h 533400"/>
                <a:gd name="connsiteX5" fmla="*/ 11907 w 302419"/>
                <a:gd name="connsiteY5" fmla="*/ 4763 h 533400"/>
                <a:gd name="connsiteX6" fmla="*/ 0 w 302419"/>
                <a:gd name="connsiteY6" fmla="*/ 533400 h 533400"/>
                <a:gd name="connsiteX7" fmla="*/ 302419 w 302419"/>
                <a:gd name="connsiteY7" fmla="*/ 488156 h 533400"/>
                <a:gd name="connsiteX0" fmla="*/ 302419 w 302419"/>
                <a:gd name="connsiteY0" fmla="*/ 488156 h 533400"/>
                <a:gd name="connsiteX1" fmla="*/ 57150 w 302419"/>
                <a:gd name="connsiteY1" fmla="*/ 492919 h 533400"/>
                <a:gd name="connsiteX2" fmla="*/ 59532 w 302419"/>
                <a:gd name="connsiteY2" fmla="*/ 78581 h 533400"/>
                <a:gd name="connsiteX3" fmla="*/ 302419 w 302419"/>
                <a:gd name="connsiteY3" fmla="*/ 78581 h 533400"/>
                <a:gd name="connsiteX4" fmla="*/ 295275 w 302419"/>
                <a:gd name="connsiteY4" fmla="*/ 0 h 533400"/>
                <a:gd name="connsiteX5" fmla="*/ 11907 w 302419"/>
                <a:gd name="connsiteY5" fmla="*/ 4763 h 533400"/>
                <a:gd name="connsiteX6" fmla="*/ 0 w 302419"/>
                <a:gd name="connsiteY6" fmla="*/ 533400 h 533400"/>
                <a:gd name="connsiteX7" fmla="*/ 300038 w 302419"/>
                <a:gd name="connsiteY7" fmla="*/ 528638 h 533400"/>
                <a:gd name="connsiteX8" fmla="*/ 302419 w 302419"/>
                <a:gd name="connsiteY8" fmla="*/ 48815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9" h="533400">
                  <a:moveTo>
                    <a:pt x="302419" y="488156"/>
                  </a:moveTo>
                  <a:lnTo>
                    <a:pt x="57150" y="492919"/>
                  </a:lnTo>
                  <a:lnTo>
                    <a:pt x="59532" y="78581"/>
                  </a:lnTo>
                  <a:lnTo>
                    <a:pt x="302419" y="78581"/>
                  </a:lnTo>
                  <a:lnTo>
                    <a:pt x="295275" y="0"/>
                  </a:lnTo>
                  <a:lnTo>
                    <a:pt x="11907" y="4763"/>
                  </a:lnTo>
                  <a:lnTo>
                    <a:pt x="0" y="533400"/>
                  </a:lnTo>
                  <a:cubicBezTo>
                    <a:pt x="64294" y="523875"/>
                    <a:pt x="235744" y="538163"/>
                    <a:pt x="300038" y="528638"/>
                  </a:cubicBezTo>
                  <a:lnTo>
                    <a:pt x="302419" y="488156"/>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Figura a mano libera 11"/>
            <p:cNvSpPr/>
            <p:nvPr/>
          </p:nvSpPr>
          <p:spPr bwMode="auto">
            <a:xfrm>
              <a:off x="538163" y="3357563"/>
              <a:ext cx="357187" cy="92868"/>
            </a:xfrm>
            <a:custGeom>
              <a:avLst/>
              <a:gdLst>
                <a:gd name="connsiteX0" fmla="*/ 0 w 357187"/>
                <a:gd name="connsiteY0" fmla="*/ 0 h 92868"/>
                <a:gd name="connsiteX1" fmla="*/ 0 w 357187"/>
                <a:gd name="connsiteY1" fmla="*/ 71437 h 92868"/>
                <a:gd name="connsiteX2" fmla="*/ 307181 w 357187"/>
                <a:gd name="connsiteY2" fmla="*/ 92868 h 92868"/>
                <a:gd name="connsiteX3" fmla="*/ 357187 w 357187"/>
                <a:gd name="connsiteY3" fmla="*/ 40481 h 92868"/>
                <a:gd name="connsiteX4" fmla="*/ 330993 w 357187"/>
                <a:gd name="connsiteY4" fmla="*/ 9525 h 92868"/>
                <a:gd name="connsiteX5" fmla="*/ 0 w 357187"/>
                <a:gd name="connsiteY5" fmla="*/ 0 h 9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7" h="92868">
                  <a:moveTo>
                    <a:pt x="0" y="0"/>
                  </a:moveTo>
                  <a:lnTo>
                    <a:pt x="0" y="71437"/>
                  </a:lnTo>
                  <a:lnTo>
                    <a:pt x="307181" y="92868"/>
                  </a:lnTo>
                  <a:lnTo>
                    <a:pt x="357187" y="40481"/>
                  </a:lnTo>
                  <a:lnTo>
                    <a:pt x="330993" y="95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Figura a mano libera 12"/>
            <p:cNvSpPr/>
            <p:nvPr/>
          </p:nvSpPr>
          <p:spPr bwMode="auto">
            <a:xfrm>
              <a:off x="819150" y="3426619"/>
              <a:ext cx="66675" cy="164306"/>
            </a:xfrm>
            <a:custGeom>
              <a:avLst/>
              <a:gdLst>
                <a:gd name="connsiteX0" fmla="*/ 0 w 66675"/>
                <a:gd name="connsiteY0" fmla="*/ 71437 h 164306"/>
                <a:gd name="connsiteX1" fmla="*/ 66675 w 66675"/>
                <a:gd name="connsiteY1" fmla="*/ 0 h 164306"/>
                <a:gd name="connsiteX2" fmla="*/ 54769 w 66675"/>
                <a:gd name="connsiteY2" fmla="*/ 150019 h 164306"/>
                <a:gd name="connsiteX3" fmla="*/ 0 w 66675"/>
                <a:gd name="connsiteY3" fmla="*/ 164306 h 164306"/>
                <a:gd name="connsiteX4" fmla="*/ 0 w 66675"/>
                <a:gd name="connsiteY4" fmla="*/ 71437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64306">
                  <a:moveTo>
                    <a:pt x="0" y="71437"/>
                  </a:moveTo>
                  <a:lnTo>
                    <a:pt x="66675" y="0"/>
                  </a:lnTo>
                  <a:lnTo>
                    <a:pt x="54769" y="150019"/>
                  </a:lnTo>
                  <a:lnTo>
                    <a:pt x="0" y="164306"/>
                  </a:lnTo>
                  <a:lnTo>
                    <a:pt x="0" y="71437"/>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15" name="Immagine 14"/>
          <p:cNvPicPr>
            <a:picLocks noChangeAspect="1"/>
          </p:cNvPicPr>
          <p:nvPr/>
        </p:nvPicPr>
        <p:blipFill rotWithShape="1">
          <a:blip r:embed="rId3" cstate="print"/>
          <a:srcRect l="49514" r="625"/>
          <a:stretch/>
        </p:blipFill>
        <p:spPr>
          <a:xfrm>
            <a:off x="4495799" y="1137232"/>
            <a:ext cx="4651375" cy="3452395"/>
          </a:xfrm>
          <a:prstGeom prst="rect">
            <a:avLst/>
          </a:prstGeom>
        </p:spPr>
      </p:pic>
      <p:sp>
        <p:nvSpPr>
          <p:cNvPr id="9" name="Rettangolo 8"/>
          <p:cNvSpPr/>
          <p:nvPr/>
        </p:nvSpPr>
        <p:spPr bwMode="auto">
          <a:xfrm>
            <a:off x="575453" y="3559969"/>
            <a:ext cx="205597" cy="150020"/>
          </a:xfrm>
          <a:prstGeom prst="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Text Box 4"/>
          <p:cNvSpPr txBox="1">
            <a:spLocks noChangeArrowheads="1"/>
          </p:cNvSpPr>
          <p:nvPr/>
        </p:nvSpPr>
        <p:spPr bwMode="auto">
          <a:xfrm>
            <a:off x="2686050" y="1348641"/>
            <a:ext cx="1720850" cy="830997"/>
          </a:xfrm>
          <a:prstGeom prst="rect">
            <a:avLst/>
          </a:prstGeom>
          <a:noFill/>
          <a:ln w="9525" algn="ctr">
            <a:noFill/>
            <a:miter lim="800000"/>
            <a:headEnd/>
            <a:tailEnd/>
          </a:ln>
          <a:effectLst/>
        </p:spPr>
        <p:txBody>
          <a:bodyPr wrap="square">
            <a:spAutoFit/>
          </a:bodyPr>
          <a:lstStyle/>
          <a:p>
            <a:r>
              <a:rPr lang="en-GB" sz="1600" b="1" dirty="0">
                <a:solidFill>
                  <a:srgbClr val="A54C4B"/>
                </a:solidFill>
                <a:effectLst/>
                <a:latin typeface="Calibri" panose="020F0502020204030204" pitchFamily="34" charset="0"/>
                <a:cs typeface="Calibri" panose="020F0502020204030204" pitchFamily="34" charset="0"/>
              </a:rPr>
              <a:t>Proto-Earth evolving with very high </a:t>
            </a:r>
            <a:r>
              <a:rPr lang="en-GB" sz="1600" b="1" i="1" dirty="0">
                <a:solidFill>
                  <a:srgbClr val="A54C4B"/>
                </a:solidFill>
                <a:effectLst/>
                <a:latin typeface="Symbol" panose="05050102010706020507" pitchFamily="18" charset="2"/>
                <a:cs typeface="Calibri" panose="020F0502020204030204" pitchFamily="34" charset="0"/>
              </a:rPr>
              <a:t>m</a:t>
            </a:r>
            <a:r>
              <a:rPr lang="en-GB" sz="1600" b="1" dirty="0">
                <a:solidFill>
                  <a:srgbClr val="A54C4B"/>
                </a:solidFill>
                <a:effectLst/>
                <a:latin typeface="Calibri" panose="020F0502020204030204" pitchFamily="34" charset="0"/>
                <a:cs typeface="Calibri" panose="020F0502020204030204" pitchFamily="34" charset="0"/>
              </a:rPr>
              <a:t> (100)</a:t>
            </a:r>
          </a:p>
        </p:txBody>
      </p:sp>
      <p:sp>
        <p:nvSpPr>
          <p:cNvPr id="20" name="Text Box 4"/>
          <p:cNvSpPr txBox="1">
            <a:spLocks noChangeArrowheads="1"/>
          </p:cNvSpPr>
          <p:nvPr/>
        </p:nvSpPr>
        <p:spPr bwMode="auto">
          <a:xfrm>
            <a:off x="678251" y="3606465"/>
            <a:ext cx="2881313" cy="338554"/>
          </a:xfrm>
          <a:prstGeom prst="rect">
            <a:avLst/>
          </a:prstGeom>
          <a:noFill/>
          <a:ln w="9525" algn="ctr">
            <a:noFill/>
            <a:miter lim="800000"/>
            <a:headEnd/>
            <a:tailEnd/>
          </a:ln>
          <a:effectLst/>
        </p:spPr>
        <p:txBody>
          <a:bodyPr wrap="square">
            <a:spAutoFit/>
          </a:bodyPr>
          <a:lstStyle/>
          <a:p>
            <a:r>
              <a:rPr lang="en-GB" sz="1600" b="1" dirty="0">
                <a:solidFill>
                  <a:srgbClr val="FF0000"/>
                </a:solidFill>
                <a:effectLst/>
                <a:latin typeface="Calibri" panose="020F0502020204030204" pitchFamily="34" charset="0"/>
                <a:cs typeface="Calibri" panose="020F0502020204030204" pitchFamily="34" charset="0"/>
              </a:rPr>
              <a:t>Figure to the right (close up) </a:t>
            </a:r>
            <a:r>
              <a:rPr lang="en-GB" sz="1600" b="1" dirty="0">
                <a:solidFill>
                  <a:srgbClr val="FF0000"/>
                </a:solidFill>
                <a:effectLst/>
                <a:latin typeface="Calibri" panose="020F0502020204030204" pitchFamily="34" charset="0"/>
                <a:cs typeface="Calibri" panose="020F0502020204030204" pitchFamily="34" charset="0"/>
                <a:sym typeface="Wingdings" panose="05000000000000000000" pitchFamily="2" charset="2"/>
              </a:rPr>
              <a:t></a:t>
            </a:r>
            <a:endParaRPr lang="en-GB" sz="1600" b="1" dirty="0">
              <a:solidFill>
                <a:srgbClr val="FF0000"/>
              </a:solidFill>
              <a:effectLst/>
              <a:latin typeface="Calibri" pitchFamily="34" charset="0"/>
              <a:cs typeface="Calibri" panose="020F0502020204030204" pitchFamily="34" charset="0"/>
            </a:endParaRPr>
          </a:p>
        </p:txBody>
      </p:sp>
      <p:sp>
        <p:nvSpPr>
          <p:cNvPr id="21" name="Text Box 4"/>
          <p:cNvSpPr txBox="1">
            <a:spLocks noChangeArrowheads="1"/>
          </p:cNvSpPr>
          <p:nvPr/>
        </p:nvSpPr>
        <p:spPr bwMode="auto">
          <a:xfrm>
            <a:off x="6722533" y="2920262"/>
            <a:ext cx="2307167" cy="830997"/>
          </a:xfrm>
          <a:prstGeom prst="rect">
            <a:avLst/>
          </a:prstGeom>
          <a:noFill/>
          <a:ln w="9525" algn="ctr">
            <a:noFill/>
            <a:miter lim="800000"/>
            <a:headEnd/>
            <a:tailEnd/>
          </a:ln>
          <a:effectLst/>
        </p:spPr>
        <p:txBody>
          <a:bodyPr wrap="square">
            <a:spAutoFit/>
          </a:bodyPr>
          <a:lstStyle/>
          <a:p>
            <a:pPr algn="r"/>
            <a:r>
              <a:rPr lang="en-GB" sz="1600" b="1" dirty="0">
                <a:solidFill>
                  <a:srgbClr val="4C81B8"/>
                </a:solidFill>
                <a:effectLst/>
                <a:latin typeface="Calibri" panose="020F0502020204030204" pitchFamily="34" charset="0"/>
                <a:cs typeface="Calibri" panose="020F0502020204030204" pitchFamily="34" charset="0"/>
              </a:rPr>
              <a:t>Limited Pb isotopic growth of Theia (due to very low </a:t>
            </a:r>
            <a:r>
              <a:rPr lang="en-GB" sz="1600" b="1" i="1" dirty="0">
                <a:solidFill>
                  <a:srgbClr val="4C81B8"/>
                </a:solidFill>
                <a:effectLst/>
                <a:latin typeface="Symbol" panose="05050102010706020507" pitchFamily="18" charset="2"/>
                <a:cs typeface="Calibri" panose="020F0502020204030204" pitchFamily="34" charset="0"/>
              </a:rPr>
              <a:t>m</a:t>
            </a:r>
            <a:r>
              <a:rPr lang="en-GB" sz="1600" b="1" dirty="0">
                <a:solidFill>
                  <a:srgbClr val="4C81B8"/>
                </a:solidFill>
                <a:effectLst/>
                <a:latin typeface="Calibri" panose="020F0502020204030204" pitchFamily="34" charset="0"/>
                <a:cs typeface="Calibri" panose="020F0502020204030204" pitchFamily="34" charset="0"/>
              </a:rPr>
              <a:t> = 0.188)</a:t>
            </a:r>
          </a:p>
        </p:txBody>
      </p:sp>
      <p:sp>
        <p:nvSpPr>
          <p:cNvPr id="27" name="Text Box 4"/>
          <p:cNvSpPr txBox="1">
            <a:spLocks noChangeArrowheads="1"/>
          </p:cNvSpPr>
          <p:nvPr/>
        </p:nvSpPr>
        <p:spPr bwMode="auto">
          <a:xfrm>
            <a:off x="7413625" y="1664051"/>
            <a:ext cx="1616073" cy="707886"/>
          </a:xfrm>
          <a:prstGeom prst="rect">
            <a:avLst/>
          </a:prstGeom>
          <a:noFill/>
          <a:ln w="9525" algn="ctr">
            <a:noFill/>
            <a:miter lim="800000"/>
            <a:headEnd/>
            <a:tailEnd/>
          </a:ln>
          <a:effectLst/>
        </p:spPr>
        <p:txBody>
          <a:bodyPr wrap="square">
            <a:spAutoFit/>
          </a:bodyPr>
          <a:lstStyle/>
          <a:p>
            <a:r>
              <a:rPr lang="en-GB" sz="2000" b="1" dirty="0">
                <a:solidFill>
                  <a:srgbClr val="8176A2"/>
                </a:solidFill>
                <a:effectLst/>
                <a:latin typeface="Calibri" panose="020F0502020204030204" pitchFamily="34" charset="0"/>
                <a:cs typeface="Calibri" panose="020F0502020204030204" pitchFamily="34" charset="0"/>
              </a:rPr>
              <a:t>Product of   the mixing</a:t>
            </a:r>
          </a:p>
        </p:txBody>
      </p:sp>
      <p:sp>
        <p:nvSpPr>
          <p:cNvPr id="30" name="Text Box 4"/>
          <p:cNvSpPr txBox="1">
            <a:spLocks noChangeArrowheads="1"/>
          </p:cNvSpPr>
          <p:nvPr/>
        </p:nvSpPr>
        <p:spPr bwMode="auto">
          <a:xfrm>
            <a:off x="393700" y="5143489"/>
            <a:ext cx="8356600" cy="1077218"/>
          </a:xfrm>
          <a:prstGeom prst="rect">
            <a:avLst/>
          </a:prstGeom>
          <a:noFill/>
          <a:ln w="9525" algn="ctr">
            <a:noFill/>
            <a:miter lim="800000"/>
            <a:headEnd/>
            <a:tailEnd/>
          </a:ln>
          <a:effectLst/>
        </p:spPr>
        <p:txBody>
          <a:bodyPr wrap="square">
            <a:spAutoFit/>
          </a:bodyPr>
          <a:lstStyle/>
          <a:p>
            <a:r>
              <a:rPr lang="en-GB" sz="3200" dirty="0">
                <a:solidFill>
                  <a:schemeClr val="bg1"/>
                </a:solidFill>
                <a:latin typeface="Calibri" panose="020F0502020204030204" pitchFamily="34" charset="0"/>
                <a:cs typeface="Calibri" panose="020F0502020204030204" pitchFamily="34" charset="0"/>
              </a:rPr>
              <a:t>The two components were mixed during or shortly after the giant impact.</a:t>
            </a:r>
            <a:endParaRPr lang="en-GB" sz="32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31" name="Text Box 16"/>
          <p:cNvSpPr txBox="1">
            <a:spLocks noChangeArrowheads="1"/>
          </p:cNvSpPr>
          <p:nvPr/>
        </p:nvSpPr>
        <p:spPr bwMode="auto">
          <a:xfrm>
            <a:off x="1" y="4635962"/>
            <a:ext cx="5359400" cy="307777"/>
          </a:xfrm>
          <a:prstGeom prst="rect">
            <a:avLst/>
          </a:prstGeom>
          <a:noFill/>
          <a:ln w="9525" algn="ctr">
            <a:noFill/>
            <a:miter lim="800000"/>
            <a:headEnd/>
            <a:tailEnd/>
          </a:ln>
          <a:effectLst/>
        </p:spPr>
        <p:txBody>
          <a:bodyPr wrap="square">
            <a:spAutoFit/>
          </a:bodyPr>
          <a:lstStyle/>
          <a:p>
            <a:pPr algn="l" eaLnBrk="0" hangingPunct="0">
              <a:defRPr/>
            </a:pPr>
            <a:r>
              <a:rPr lang="en-GB" sz="1400" dirty="0">
                <a:solidFill>
                  <a:schemeClr val="bg1"/>
                </a:solidFill>
                <a:effectLst/>
                <a:latin typeface="Calibri" pitchFamily="34" charset="0"/>
              </a:rPr>
              <a:t>Maltese and </a:t>
            </a:r>
            <a:r>
              <a:rPr lang="en-GB" sz="1400" dirty="0" err="1">
                <a:solidFill>
                  <a:schemeClr val="bg1"/>
                </a:solidFill>
                <a:effectLst/>
                <a:latin typeface="Calibri" pitchFamily="34" charset="0"/>
              </a:rPr>
              <a:t>Mezger</a:t>
            </a:r>
            <a:r>
              <a:rPr lang="en-GB" sz="1400" dirty="0">
                <a:solidFill>
                  <a:schemeClr val="bg1"/>
                </a:solidFill>
                <a:effectLst/>
                <a:latin typeface="Calibri" pitchFamily="34" charset="0"/>
              </a:rPr>
              <a:t>, 2020 (</a:t>
            </a:r>
            <a:r>
              <a:rPr lang="en-GB" sz="1400" dirty="0" err="1">
                <a:solidFill>
                  <a:schemeClr val="bg1"/>
                </a:solidFill>
                <a:effectLst/>
                <a:latin typeface="Calibri" pitchFamily="34" charset="0"/>
              </a:rPr>
              <a:t>Geochim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Cosmochim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Acta</a:t>
            </a:r>
            <a:r>
              <a:rPr lang="en-GB" sz="1400" dirty="0">
                <a:solidFill>
                  <a:schemeClr val="bg1"/>
                </a:solidFill>
                <a:effectLst/>
                <a:latin typeface="Calibri" pitchFamily="34" charset="0"/>
              </a:rPr>
              <a:t>, 271, 179-193)</a:t>
            </a:r>
          </a:p>
        </p:txBody>
      </p:sp>
      <p:sp>
        <p:nvSpPr>
          <p:cNvPr id="22" name="Figura a mano libera 21"/>
          <p:cNvSpPr/>
          <p:nvPr/>
        </p:nvSpPr>
        <p:spPr bwMode="auto">
          <a:xfrm>
            <a:off x="1204913" y="1435101"/>
            <a:ext cx="1531937" cy="1612106"/>
          </a:xfrm>
          <a:custGeom>
            <a:avLst/>
            <a:gdLst>
              <a:gd name="connsiteX0" fmla="*/ 615950 w 1538287"/>
              <a:gd name="connsiteY0" fmla="*/ 693737 h 1563687"/>
              <a:gd name="connsiteX1" fmla="*/ 220662 w 1538287"/>
              <a:gd name="connsiteY1" fmla="*/ 1084262 h 1563687"/>
              <a:gd name="connsiteX2" fmla="*/ 15875 w 1538287"/>
              <a:gd name="connsiteY2" fmla="*/ 1436687 h 1563687"/>
              <a:gd name="connsiteX3" fmla="*/ 125412 w 1538287"/>
              <a:gd name="connsiteY3" fmla="*/ 1560512 h 1563687"/>
              <a:gd name="connsiteX4" fmla="*/ 334962 w 1538287"/>
              <a:gd name="connsiteY4" fmla="*/ 1455737 h 1563687"/>
              <a:gd name="connsiteX5" fmla="*/ 596900 w 1538287"/>
              <a:gd name="connsiteY5" fmla="*/ 1155699 h 1563687"/>
              <a:gd name="connsiteX6" fmla="*/ 754062 w 1538287"/>
              <a:gd name="connsiteY6" fmla="*/ 955674 h 1563687"/>
              <a:gd name="connsiteX7" fmla="*/ 1201737 w 1538287"/>
              <a:gd name="connsiteY7" fmla="*/ 517524 h 1563687"/>
              <a:gd name="connsiteX8" fmla="*/ 1487487 w 1538287"/>
              <a:gd name="connsiteY8" fmla="*/ 227012 h 1563687"/>
              <a:gd name="connsiteX9" fmla="*/ 1506537 w 1538287"/>
              <a:gd name="connsiteY9" fmla="*/ 74612 h 1563687"/>
              <a:gd name="connsiteX10" fmla="*/ 1349375 w 1538287"/>
              <a:gd name="connsiteY10" fmla="*/ 26987 h 1563687"/>
              <a:gd name="connsiteX11" fmla="*/ 1106487 w 1538287"/>
              <a:gd name="connsiteY11" fmla="*/ 236537 h 1563687"/>
              <a:gd name="connsiteX12" fmla="*/ 744537 w 1538287"/>
              <a:gd name="connsiteY12" fmla="*/ 584199 h 1563687"/>
              <a:gd name="connsiteX13" fmla="*/ 615950 w 1538287"/>
              <a:gd name="connsiteY13" fmla="*/ 693737 h 1563687"/>
              <a:gd name="connsiteX0" fmla="*/ 622300 w 1544637"/>
              <a:gd name="connsiteY0" fmla="*/ 693737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12" fmla="*/ 750887 w 1544637"/>
              <a:gd name="connsiteY12" fmla="*/ 584199 h 1563687"/>
              <a:gd name="connsiteX13" fmla="*/ 622300 w 1544637"/>
              <a:gd name="connsiteY13" fmla="*/ 693737 h 1563687"/>
              <a:gd name="connsiteX0" fmla="*/ 750887 w 1544637"/>
              <a:gd name="connsiteY0" fmla="*/ 584199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12" fmla="*/ 750887 w 1544637"/>
              <a:gd name="connsiteY12" fmla="*/ 584199 h 1563687"/>
              <a:gd name="connsiteX0" fmla="*/ 1112837 w 1544637"/>
              <a:gd name="connsiteY0" fmla="*/ 236537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0" fmla="*/ 1112837 w 1544637"/>
              <a:gd name="connsiteY0" fmla="*/ 236537 h 1607343"/>
              <a:gd name="connsiteX1" fmla="*/ 265112 w 1544637"/>
              <a:gd name="connsiteY1" fmla="*/ 1103312 h 1607343"/>
              <a:gd name="connsiteX2" fmla="*/ 22225 w 1544637"/>
              <a:gd name="connsiteY2" fmla="*/ 1436687 h 1607343"/>
              <a:gd name="connsiteX3" fmla="*/ 131762 w 1544637"/>
              <a:gd name="connsiteY3" fmla="*/ 1560512 h 1607343"/>
              <a:gd name="connsiteX4" fmla="*/ 603250 w 1544637"/>
              <a:gd name="connsiteY4" fmla="*/ 1155699 h 1607343"/>
              <a:gd name="connsiteX5" fmla="*/ 760412 w 1544637"/>
              <a:gd name="connsiteY5" fmla="*/ 955674 h 1607343"/>
              <a:gd name="connsiteX6" fmla="*/ 1208087 w 1544637"/>
              <a:gd name="connsiteY6" fmla="*/ 517524 h 1607343"/>
              <a:gd name="connsiteX7" fmla="*/ 1493837 w 1544637"/>
              <a:gd name="connsiteY7" fmla="*/ 227012 h 1607343"/>
              <a:gd name="connsiteX8" fmla="*/ 1512887 w 1544637"/>
              <a:gd name="connsiteY8" fmla="*/ 74612 h 1607343"/>
              <a:gd name="connsiteX9" fmla="*/ 1355725 w 1544637"/>
              <a:gd name="connsiteY9" fmla="*/ 26987 h 1607343"/>
              <a:gd name="connsiteX10" fmla="*/ 1112837 w 1544637"/>
              <a:gd name="connsiteY10" fmla="*/ 236537 h 1607343"/>
              <a:gd name="connsiteX0" fmla="*/ 1112837 w 1544637"/>
              <a:gd name="connsiteY0" fmla="*/ 236537 h 1640681"/>
              <a:gd name="connsiteX1" fmla="*/ 265112 w 1544637"/>
              <a:gd name="connsiteY1" fmla="*/ 1103312 h 1640681"/>
              <a:gd name="connsiteX2" fmla="*/ 22225 w 1544637"/>
              <a:gd name="connsiteY2" fmla="*/ 1436687 h 1640681"/>
              <a:gd name="connsiteX3" fmla="*/ 131762 w 1544637"/>
              <a:gd name="connsiteY3" fmla="*/ 1560512 h 1640681"/>
              <a:gd name="connsiteX4" fmla="*/ 760412 w 1544637"/>
              <a:gd name="connsiteY4" fmla="*/ 955674 h 1640681"/>
              <a:gd name="connsiteX5" fmla="*/ 1208087 w 1544637"/>
              <a:gd name="connsiteY5" fmla="*/ 517524 h 1640681"/>
              <a:gd name="connsiteX6" fmla="*/ 1493837 w 1544637"/>
              <a:gd name="connsiteY6" fmla="*/ 227012 h 1640681"/>
              <a:gd name="connsiteX7" fmla="*/ 1512887 w 1544637"/>
              <a:gd name="connsiteY7" fmla="*/ 74612 h 1640681"/>
              <a:gd name="connsiteX8" fmla="*/ 1355725 w 1544637"/>
              <a:gd name="connsiteY8" fmla="*/ 26987 h 1640681"/>
              <a:gd name="connsiteX9" fmla="*/ 1112837 w 1544637"/>
              <a:gd name="connsiteY9" fmla="*/ 236537 h 1640681"/>
              <a:gd name="connsiteX0" fmla="*/ 1100137 w 1531937"/>
              <a:gd name="connsiteY0" fmla="*/ 236537 h 1612106"/>
              <a:gd name="connsiteX1" fmla="*/ 252412 w 1531937"/>
              <a:gd name="connsiteY1" fmla="*/ 1103312 h 1612106"/>
              <a:gd name="connsiteX2" fmla="*/ 9525 w 1531937"/>
              <a:gd name="connsiteY2" fmla="*/ 1436687 h 1612106"/>
              <a:gd name="connsiteX3" fmla="*/ 195262 w 1531937"/>
              <a:gd name="connsiteY3" fmla="*/ 1531937 h 1612106"/>
              <a:gd name="connsiteX4" fmla="*/ 747712 w 1531937"/>
              <a:gd name="connsiteY4" fmla="*/ 955674 h 1612106"/>
              <a:gd name="connsiteX5" fmla="*/ 1195387 w 1531937"/>
              <a:gd name="connsiteY5" fmla="*/ 517524 h 1612106"/>
              <a:gd name="connsiteX6" fmla="*/ 1481137 w 1531937"/>
              <a:gd name="connsiteY6" fmla="*/ 227012 h 1612106"/>
              <a:gd name="connsiteX7" fmla="*/ 1500187 w 1531937"/>
              <a:gd name="connsiteY7" fmla="*/ 74612 h 1612106"/>
              <a:gd name="connsiteX8" fmla="*/ 1343025 w 1531937"/>
              <a:gd name="connsiteY8" fmla="*/ 26987 h 1612106"/>
              <a:gd name="connsiteX9" fmla="*/ 1100137 w 1531937"/>
              <a:gd name="connsiteY9" fmla="*/ 236537 h 161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1937" h="1612106">
                <a:moveTo>
                  <a:pt x="1100137" y="236537"/>
                </a:moveTo>
                <a:cubicBezTo>
                  <a:pt x="918368" y="415925"/>
                  <a:pt x="434181" y="903287"/>
                  <a:pt x="252412" y="1103312"/>
                </a:cubicBezTo>
                <a:cubicBezTo>
                  <a:pt x="70643" y="1303337"/>
                  <a:pt x="19050" y="1365250"/>
                  <a:pt x="9525" y="1436687"/>
                </a:cubicBezTo>
                <a:cubicBezTo>
                  <a:pt x="0" y="1508125"/>
                  <a:pt x="72231" y="1612106"/>
                  <a:pt x="195262" y="1531937"/>
                </a:cubicBezTo>
                <a:cubicBezTo>
                  <a:pt x="318293" y="1451768"/>
                  <a:pt x="568325" y="1129505"/>
                  <a:pt x="747712" y="955674"/>
                </a:cubicBezTo>
                <a:lnTo>
                  <a:pt x="1195387" y="517524"/>
                </a:lnTo>
                <a:cubicBezTo>
                  <a:pt x="1317625" y="396080"/>
                  <a:pt x="1430337" y="300831"/>
                  <a:pt x="1481137" y="227012"/>
                </a:cubicBezTo>
                <a:cubicBezTo>
                  <a:pt x="1531937" y="153193"/>
                  <a:pt x="1523206" y="107949"/>
                  <a:pt x="1500187" y="74612"/>
                </a:cubicBezTo>
                <a:cubicBezTo>
                  <a:pt x="1477168" y="41275"/>
                  <a:pt x="1409700" y="0"/>
                  <a:pt x="1343025" y="26987"/>
                </a:cubicBezTo>
                <a:cubicBezTo>
                  <a:pt x="1276350" y="53975"/>
                  <a:pt x="1281906" y="57149"/>
                  <a:pt x="1100137" y="236537"/>
                </a:cubicBezTo>
                <a:close/>
              </a:path>
            </a:pathLst>
          </a:custGeom>
          <a:noFill/>
          <a:ln w="12700" cap="flat" cmpd="sng" algn="ctr">
            <a:solidFill>
              <a:srgbClr val="C00000"/>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6183232" y="3037046"/>
            <a:ext cx="359569" cy="407192"/>
          </a:xfrm>
          <a:custGeom>
            <a:avLst/>
            <a:gdLst>
              <a:gd name="connsiteX0" fmla="*/ 615950 w 1538287"/>
              <a:gd name="connsiteY0" fmla="*/ 693737 h 1563687"/>
              <a:gd name="connsiteX1" fmla="*/ 220662 w 1538287"/>
              <a:gd name="connsiteY1" fmla="*/ 1084262 h 1563687"/>
              <a:gd name="connsiteX2" fmla="*/ 15875 w 1538287"/>
              <a:gd name="connsiteY2" fmla="*/ 1436687 h 1563687"/>
              <a:gd name="connsiteX3" fmla="*/ 125412 w 1538287"/>
              <a:gd name="connsiteY3" fmla="*/ 1560512 h 1563687"/>
              <a:gd name="connsiteX4" fmla="*/ 334962 w 1538287"/>
              <a:gd name="connsiteY4" fmla="*/ 1455737 h 1563687"/>
              <a:gd name="connsiteX5" fmla="*/ 596900 w 1538287"/>
              <a:gd name="connsiteY5" fmla="*/ 1155699 h 1563687"/>
              <a:gd name="connsiteX6" fmla="*/ 754062 w 1538287"/>
              <a:gd name="connsiteY6" fmla="*/ 955674 h 1563687"/>
              <a:gd name="connsiteX7" fmla="*/ 1201737 w 1538287"/>
              <a:gd name="connsiteY7" fmla="*/ 517524 h 1563687"/>
              <a:gd name="connsiteX8" fmla="*/ 1487487 w 1538287"/>
              <a:gd name="connsiteY8" fmla="*/ 227012 h 1563687"/>
              <a:gd name="connsiteX9" fmla="*/ 1506537 w 1538287"/>
              <a:gd name="connsiteY9" fmla="*/ 74612 h 1563687"/>
              <a:gd name="connsiteX10" fmla="*/ 1349375 w 1538287"/>
              <a:gd name="connsiteY10" fmla="*/ 26987 h 1563687"/>
              <a:gd name="connsiteX11" fmla="*/ 1106487 w 1538287"/>
              <a:gd name="connsiteY11" fmla="*/ 236537 h 1563687"/>
              <a:gd name="connsiteX12" fmla="*/ 744537 w 1538287"/>
              <a:gd name="connsiteY12" fmla="*/ 584199 h 1563687"/>
              <a:gd name="connsiteX13" fmla="*/ 615950 w 1538287"/>
              <a:gd name="connsiteY13" fmla="*/ 693737 h 1563687"/>
              <a:gd name="connsiteX0" fmla="*/ 622300 w 1544637"/>
              <a:gd name="connsiteY0" fmla="*/ 693737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12" fmla="*/ 750887 w 1544637"/>
              <a:gd name="connsiteY12" fmla="*/ 584199 h 1563687"/>
              <a:gd name="connsiteX13" fmla="*/ 622300 w 1544637"/>
              <a:gd name="connsiteY13" fmla="*/ 693737 h 1563687"/>
              <a:gd name="connsiteX0" fmla="*/ 750887 w 1544637"/>
              <a:gd name="connsiteY0" fmla="*/ 584199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12" fmla="*/ 750887 w 1544637"/>
              <a:gd name="connsiteY12" fmla="*/ 584199 h 1563687"/>
              <a:gd name="connsiteX0" fmla="*/ 1112837 w 1544637"/>
              <a:gd name="connsiteY0" fmla="*/ 236537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0" fmla="*/ 1112837 w 1544637"/>
              <a:gd name="connsiteY0" fmla="*/ 236537 h 1607343"/>
              <a:gd name="connsiteX1" fmla="*/ 265112 w 1544637"/>
              <a:gd name="connsiteY1" fmla="*/ 1103312 h 1607343"/>
              <a:gd name="connsiteX2" fmla="*/ 22225 w 1544637"/>
              <a:gd name="connsiteY2" fmla="*/ 1436687 h 1607343"/>
              <a:gd name="connsiteX3" fmla="*/ 131762 w 1544637"/>
              <a:gd name="connsiteY3" fmla="*/ 1560512 h 1607343"/>
              <a:gd name="connsiteX4" fmla="*/ 603250 w 1544637"/>
              <a:gd name="connsiteY4" fmla="*/ 1155699 h 1607343"/>
              <a:gd name="connsiteX5" fmla="*/ 760412 w 1544637"/>
              <a:gd name="connsiteY5" fmla="*/ 955674 h 1607343"/>
              <a:gd name="connsiteX6" fmla="*/ 1208087 w 1544637"/>
              <a:gd name="connsiteY6" fmla="*/ 517524 h 1607343"/>
              <a:gd name="connsiteX7" fmla="*/ 1493837 w 1544637"/>
              <a:gd name="connsiteY7" fmla="*/ 227012 h 1607343"/>
              <a:gd name="connsiteX8" fmla="*/ 1512887 w 1544637"/>
              <a:gd name="connsiteY8" fmla="*/ 74612 h 1607343"/>
              <a:gd name="connsiteX9" fmla="*/ 1355725 w 1544637"/>
              <a:gd name="connsiteY9" fmla="*/ 26987 h 1607343"/>
              <a:gd name="connsiteX10" fmla="*/ 1112837 w 1544637"/>
              <a:gd name="connsiteY10" fmla="*/ 236537 h 1607343"/>
              <a:gd name="connsiteX0" fmla="*/ 1112837 w 1544637"/>
              <a:gd name="connsiteY0" fmla="*/ 236537 h 1640681"/>
              <a:gd name="connsiteX1" fmla="*/ 265112 w 1544637"/>
              <a:gd name="connsiteY1" fmla="*/ 1103312 h 1640681"/>
              <a:gd name="connsiteX2" fmla="*/ 22225 w 1544637"/>
              <a:gd name="connsiteY2" fmla="*/ 1436687 h 1640681"/>
              <a:gd name="connsiteX3" fmla="*/ 131762 w 1544637"/>
              <a:gd name="connsiteY3" fmla="*/ 1560512 h 1640681"/>
              <a:gd name="connsiteX4" fmla="*/ 760412 w 1544637"/>
              <a:gd name="connsiteY4" fmla="*/ 955674 h 1640681"/>
              <a:gd name="connsiteX5" fmla="*/ 1208087 w 1544637"/>
              <a:gd name="connsiteY5" fmla="*/ 517524 h 1640681"/>
              <a:gd name="connsiteX6" fmla="*/ 1493837 w 1544637"/>
              <a:gd name="connsiteY6" fmla="*/ 227012 h 1640681"/>
              <a:gd name="connsiteX7" fmla="*/ 1512887 w 1544637"/>
              <a:gd name="connsiteY7" fmla="*/ 74612 h 1640681"/>
              <a:gd name="connsiteX8" fmla="*/ 1355725 w 1544637"/>
              <a:gd name="connsiteY8" fmla="*/ 26987 h 1640681"/>
              <a:gd name="connsiteX9" fmla="*/ 1112837 w 1544637"/>
              <a:gd name="connsiteY9" fmla="*/ 236537 h 1640681"/>
              <a:gd name="connsiteX0" fmla="*/ 1100137 w 1531937"/>
              <a:gd name="connsiteY0" fmla="*/ 236537 h 1612106"/>
              <a:gd name="connsiteX1" fmla="*/ 252412 w 1531937"/>
              <a:gd name="connsiteY1" fmla="*/ 1103312 h 1612106"/>
              <a:gd name="connsiteX2" fmla="*/ 9525 w 1531937"/>
              <a:gd name="connsiteY2" fmla="*/ 1436687 h 1612106"/>
              <a:gd name="connsiteX3" fmla="*/ 195262 w 1531937"/>
              <a:gd name="connsiteY3" fmla="*/ 1531937 h 1612106"/>
              <a:gd name="connsiteX4" fmla="*/ 747712 w 1531937"/>
              <a:gd name="connsiteY4" fmla="*/ 955674 h 1612106"/>
              <a:gd name="connsiteX5" fmla="*/ 1195387 w 1531937"/>
              <a:gd name="connsiteY5" fmla="*/ 517524 h 1612106"/>
              <a:gd name="connsiteX6" fmla="*/ 1481137 w 1531937"/>
              <a:gd name="connsiteY6" fmla="*/ 227012 h 1612106"/>
              <a:gd name="connsiteX7" fmla="*/ 1500187 w 1531937"/>
              <a:gd name="connsiteY7" fmla="*/ 74612 h 1612106"/>
              <a:gd name="connsiteX8" fmla="*/ 1343025 w 1531937"/>
              <a:gd name="connsiteY8" fmla="*/ 26987 h 1612106"/>
              <a:gd name="connsiteX9" fmla="*/ 1100137 w 1531937"/>
              <a:gd name="connsiteY9" fmla="*/ 236537 h 1612106"/>
              <a:gd name="connsiteX0" fmla="*/ 998537 w 1430337"/>
              <a:gd name="connsiteY0" fmla="*/ 236537 h 1556543"/>
              <a:gd name="connsiteX1" fmla="*/ 150812 w 1430337"/>
              <a:gd name="connsiteY1" fmla="*/ 1103312 h 1556543"/>
              <a:gd name="connsiteX2" fmla="*/ 93662 w 1430337"/>
              <a:gd name="connsiteY2" fmla="*/ 1531937 h 1556543"/>
              <a:gd name="connsiteX3" fmla="*/ 646112 w 1430337"/>
              <a:gd name="connsiteY3" fmla="*/ 955674 h 1556543"/>
              <a:gd name="connsiteX4" fmla="*/ 1093787 w 1430337"/>
              <a:gd name="connsiteY4" fmla="*/ 517524 h 1556543"/>
              <a:gd name="connsiteX5" fmla="*/ 1379537 w 1430337"/>
              <a:gd name="connsiteY5" fmla="*/ 227012 h 1556543"/>
              <a:gd name="connsiteX6" fmla="*/ 1398587 w 1430337"/>
              <a:gd name="connsiteY6" fmla="*/ 74612 h 1556543"/>
              <a:gd name="connsiteX7" fmla="*/ 1241425 w 1430337"/>
              <a:gd name="connsiteY7" fmla="*/ 26987 h 1556543"/>
              <a:gd name="connsiteX8" fmla="*/ 998537 w 1430337"/>
              <a:gd name="connsiteY8" fmla="*/ 236537 h 1556543"/>
              <a:gd name="connsiteX0" fmla="*/ 906463 w 1338263"/>
              <a:gd name="connsiteY0" fmla="*/ 236537 h 1223168"/>
              <a:gd name="connsiteX1" fmla="*/ 58738 w 1338263"/>
              <a:gd name="connsiteY1" fmla="*/ 1103312 h 1223168"/>
              <a:gd name="connsiteX2" fmla="*/ 554038 w 1338263"/>
              <a:gd name="connsiteY2" fmla="*/ 955674 h 1223168"/>
              <a:gd name="connsiteX3" fmla="*/ 1001713 w 1338263"/>
              <a:gd name="connsiteY3" fmla="*/ 517524 h 1223168"/>
              <a:gd name="connsiteX4" fmla="*/ 1287463 w 1338263"/>
              <a:gd name="connsiteY4" fmla="*/ 227012 h 1223168"/>
              <a:gd name="connsiteX5" fmla="*/ 1306513 w 1338263"/>
              <a:gd name="connsiteY5" fmla="*/ 74612 h 1223168"/>
              <a:gd name="connsiteX6" fmla="*/ 1149351 w 1338263"/>
              <a:gd name="connsiteY6" fmla="*/ 26987 h 1223168"/>
              <a:gd name="connsiteX7" fmla="*/ 906463 w 1338263"/>
              <a:gd name="connsiteY7" fmla="*/ 236537 h 1223168"/>
              <a:gd name="connsiteX0" fmla="*/ 368300 w 800100"/>
              <a:gd name="connsiteY0" fmla="*/ 236537 h 955674"/>
              <a:gd name="connsiteX1" fmla="*/ 15875 w 800100"/>
              <a:gd name="connsiteY1" fmla="*/ 955674 h 955674"/>
              <a:gd name="connsiteX2" fmla="*/ 463550 w 800100"/>
              <a:gd name="connsiteY2" fmla="*/ 517524 h 955674"/>
              <a:gd name="connsiteX3" fmla="*/ 749300 w 800100"/>
              <a:gd name="connsiteY3" fmla="*/ 227012 h 955674"/>
              <a:gd name="connsiteX4" fmla="*/ 768350 w 800100"/>
              <a:gd name="connsiteY4" fmla="*/ 74612 h 955674"/>
              <a:gd name="connsiteX5" fmla="*/ 611188 w 800100"/>
              <a:gd name="connsiteY5" fmla="*/ 26987 h 955674"/>
              <a:gd name="connsiteX6" fmla="*/ 368300 w 800100"/>
              <a:gd name="connsiteY6" fmla="*/ 236537 h 955674"/>
              <a:gd name="connsiteX0" fmla="*/ 24606 w 456406"/>
              <a:gd name="connsiteY0" fmla="*/ 236537 h 519111"/>
              <a:gd name="connsiteX1" fmla="*/ 119856 w 456406"/>
              <a:gd name="connsiteY1" fmla="*/ 517524 h 519111"/>
              <a:gd name="connsiteX2" fmla="*/ 405606 w 456406"/>
              <a:gd name="connsiteY2" fmla="*/ 227012 h 519111"/>
              <a:gd name="connsiteX3" fmla="*/ 424656 w 456406"/>
              <a:gd name="connsiteY3" fmla="*/ 74612 h 519111"/>
              <a:gd name="connsiteX4" fmla="*/ 267494 w 456406"/>
              <a:gd name="connsiteY4" fmla="*/ 26987 h 519111"/>
              <a:gd name="connsiteX5" fmla="*/ 24606 w 456406"/>
              <a:gd name="connsiteY5" fmla="*/ 236537 h 519111"/>
              <a:gd name="connsiteX0" fmla="*/ 24606 w 492125"/>
              <a:gd name="connsiteY0" fmla="*/ 342106 h 549275"/>
              <a:gd name="connsiteX1" fmla="*/ 155575 w 492125"/>
              <a:gd name="connsiteY1" fmla="*/ 532606 h 549275"/>
              <a:gd name="connsiteX2" fmla="*/ 441325 w 492125"/>
              <a:gd name="connsiteY2" fmla="*/ 242094 h 549275"/>
              <a:gd name="connsiteX3" fmla="*/ 460375 w 492125"/>
              <a:gd name="connsiteY3" fmla="*/ 89694 h 549275"/>
              <a:gd name="connsiteX4" fmla="*/ 303213 w 492125"/>
              <a:gd name="connsiteY4" fmla="*/ 42069 h 549275"/>
              <a:gd name="connsiteX5" fmla="*/ 24606 w 492125"/>
              <a:gd name="connsiteY5" fmla="*/ 342106 h 549275"/>
              <a:gd name="connsiteX0" fmla="*/ 27385 w 497682"/>
              <a:gd name="connsiteY0" fmla="*/ 342106 h 494506"/>
              <a:gd name="connsiteX1" fmla="*/ 141685 w 497682"/>
              <a:gd name="connsiteY1" fmla="*/ 477837 h 494506"/>
              <a:gd name="connsiteX2" fmla="*/ 444104 w 497682"/>
              <a:gd name="connsiteY2" fmla="*/ 242094 h 494506"/>
              <a:gd name="connsiteX3" fmla="*/ 463154 w 497682"/>
              <a:gd name="connsiteY3" fmla="*/ 89694 h 494506"/>
              <a:gd name="connsiteX4" fmla="*/ 305992 w 497682"/>
              <a:gd name="connsiteY4" fmla="*/ 42069 h 494506"/>
              <a:gd name="connsiteX5" fmla="*/ 27385 w 497682"/>
              <a:gd name="connsiteY5" fmla="*/ 342106 h 494506"/>
              <a:gd name="connsiteX0" fmla="*/ 27385 w 470298"/>
              <a:gd name="connsiteY0" fmla="*/ 342106 h 490140"/>
              <a:gd name="connsiteX1" fmla="*/ 141685 w 470298"/>
              <a:gd name="connsiteY1" fmla="*/ 477837 h 490140"/>
              <a:gd name="connsiteX2" fmla="*/ 348854 w 470298"/>
              <a:gd name="connsiteY2" fmla="*/ 268288 h 490140"/>
              <a:gd name="connsiteX3" fmla="*/ 463154 w 470298"/>
              <a:gd name="connsiteY3" fmla="*/ 89694 h 490140"/>
              <a:gd name="connsiteX4" fmla="*/ 305992 w 470298"/>
              <a:gd name="connsiteY4" fmla="*/ 42069 h 490140"/>
              <a:gd name="connsiteX5" fmla="*/ 27385 w 470298"/>
              <a:gd name="connsiteY5" fmla="*/ 342106 h 490140"/>
              <a:gd name="connsiteX0" fmla="*/ 27385 w 408385"/>
              <a:gd name="connsiteY0" fmla="*/ 329802 h 477836"/>
              <a:gd name="connsiteX1" fmla="*/ 141685 w 408385"/>
              <a:gd name="connsiteY1" fmla="*/ 465533 h 477836"/>
              <a:gd name="connsiteX2" fmla="*/ 348854 w 408385"/>
              <a:gd name="connsiteY2" fmla="*/ 255984 h 477836"/>
              <a:gd name="connsiteX3" fmla="*/ 401241 w 408385"/>
              <a:gd name="connsiteY3" fmla="*/ 151209 h 477836"/>
              <a:gd name="connsiteX4" fmla="*/ 305992 w 408385"/>
              <a:gd name="connsiteY4" fmla="*/ 29765 h 477836"/>
              <a:gd name="connsiteX5" fmla="*/ 27385 w 408385"/>
              <a:gd name="connsiteY5" fmla="*/ 329802 h 477836"/>
              <a:gd name="connsiteX0" fmla="*/ 18653 w 408384"/>
              <a:gd name="connsiteY0" fmla="*/ 263127 h 411161"/>
              <a:gd name="connsiteX1" fmla="*/ 132953 w 408384"/>
              <a:gd name="connsiteY1" fmla="*/ 398858 h 411161"/>
              <a:gd name="connsiteX2" fmla="*/ 340122 w 408384"/>
              <a:gd name="connsiteY2" fmla="*/ 189309 h 411161"/>
              <a:gd name="connsiteX3" fmla="*/ 392509 w 408384"/>
              <a:gd name="connsiteY3" fmla="*/ 84534 h 411161"/>
              <a:gd name="connsiteX4" fmla="*/ 244872 w 408384"/>
              <a:gd name="connsiteY4" fmla="*/ 29765 h 411161"/>
              <a:gd name="connsiteX5" fmla="*/ 18653 w 408384"/>
              <a:gd name="connsiteY5" fmla="*/ 263127 h 411161"/>
              <a:gd name="connsiteX0" fmla="*/ 18653 w 401637"/>
              <a:gd name="connsiteY0" fmla="*/ 263127 h 404811"/>
              <a:gd name="connsiteX1" fmla="*/ 132953 w 401637"/>
              <a:gd name="connsiteY1" fmla="*/ 398858 h 404811"/>
              <a:gd name="connsiteX2" fmla="*/ 299640 w 401637"/>
              <a:gd name="connsiteY2" fmla="*/ 227409 h 404811"/>
              <a:gd name="connsiteX3" fmla="*/ 392509 w 401637"/>
              <a:gd name="connsiteY3" fmla="*/ 84534 h 404811"/>
              <a:gd name="connsiteX4" fmla="*/ 244872 w 401637"/>
              <a:gd name="connsiteY4" fmla="*/ 29765 h 404811"/>
              <a:gd name="connsiteX5" fmla="*/ 18653 w 401637"/>
              <a:gd name="connsiteY5" fmla="*/ 263127 h 404811"/>
              <a:gd name="connsiteX0" fmla="*/ 18653 w 375444"/>
              <a:gd name="connsiteY0" fmla="*/ 260746 h 402430"/>
              <a:gd name="connsiteX1" fmla="*/ 132953 w 375444"/>
              <a:gd name="connsiteY1" fmla="*/ 396477 h 402430"/>
              <a:gd name="connsiteX2" fmla="*/ 299640 w 375444"/>
              <a:gd name="connsiteY2" fmla="*/ 225028 h 402430"/>
              <a:gd name="connsiteX3" fmla="*/ 366316 w 375444"/>
              <a:gd name="connsiteY3" fmla="*/ 96440 h 402430"/>
              <a:gd name="connsiteX4" fmla="*/ 244872 w 375444"/>
              <a:gd name="connsiteY4" fmla="*/ 27384 h 402430"/>
              <a:gd name="connsiteX5" fmla="*/ 18653 w 375444"/>
              <a:gd name="connsiteY5" fmla="*/ 260746 h 402430"/>
              <a:gd name="connsiteX0" fmla="*/ 24209 w 381000"/>
              <a:gd name="connsiteY0" fmla="*/ 260746 h 400048"/>
              <a:gd name="connsiteX1" fmla="*/ 105172 w 381000"/>
              <a:gd name="connsiteY1" fmla="*/ 394095 h 400048"/>
              <a:gd name="connsiteX2" fmla="*/ 305196 w 381000"/>
              <a:gd name="connsiteY2" fmla="*/ 225028 h 400048"/>
              <a:gd name="connsiteX3" fmla="*/ 371872 w 381000"/>
              <a:gd name="connsiteY3" fmla="*/ 96440 h 400048"/>
              <a:gd name="connsiteX4" fmla="*/ 250428 w 381000"/>
              <a:gd name="connsiteY4" fmla="*/ 27384 h 400048"/>
              <a:gd name="connsiteX5" fmla="*/ 24209 w 381000"/>
              <a:gd name="connsiteY5" fmla="*/ 260746 h 400048"/>
              <a:gd name="connsiteX0" fmla="*/ 24209 w 359569"/>
              <a:gd name="connsiteY0" fmla="*/ 285750 h 407192"/>
              <a:gd name="connsiteX1" fmla="*/ 83741 w 359569"/>
              <a:gd name="connsiteY1" fmla="*/ 397667 h 407192"/>
              <a:gd name="connsiteX2" fmla="*/ 283765 w 359569"/>
              <a:gd name="connsiteY2" fmla="*/ 228600 h 407192"/>
              <a:gd name="connsiteX3" fmla="*/ 350441 w 359569"/>
              <a:gd name="connsiteY3" fmla="*/ 100012 h 407192"/>
              <a:gd name="connsiteX4" fmla="*/ 228997 w 359569"/>
              <a:gd name="connsiteY4" fmla="*/ 30956 h 407192"/>
              <a:gd name="connsiteX5" fmla="*/ 24209 w 359569"/>
              <a:gd name="connsiteY5" fmla="*/ 285750 h 4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569" h="407192">
                <a:moveTo>
                  <a:pt x="24209" y="285750"/>
                </a:moveTo>
                <a:cubicBezTo>
                  <a:pt x="0" y="346868"/>
                  <a:pt x="40482" y="407192"/>
                  <a:pt x="83741" y="397667"/>
                </a:cubicBezTo>
                <a:cubicBezTo>
                  <a:pt x="127000" y="388142"/>
                  <a:pt x="239315" y="278209"/>
                  <a:pt x="283765" y="228600"/>
                </a:cubicBezTo>
                <a:cubicBezTo>
                  <a:pt x="328215" y="178991"/>
                  <a:pt x="359569" y="132953"/>
                  <a:pt x="350441" y="100012"/>
                </a:cubicBezTo>
                <a:cubicBezTo>
                  <a:pt x="341313" y="67071"/>
                  <a:pt x="283369" y="0"/>
                  <a:pt x="228997" y="30956"/>
                </a:cubicBezTo>
                <a:cubicBezTo>
                  <a:pt x="174625" y="61912"/>
                  <a:pt x="48418" y="224632"/>
                  <a:pt x="24209" y="285750"/>
                </a:cubicBezTo>
                <a:close/>
              </a:path>
            </a:pathLst>
          </a:custGeom>
          <a:noFill/>
          <a:ln w="12700" cap="flat" cmpd="sng" algn="ctr">
            <a:solidFill>
              <a:srgbClr val="0070C0"/>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Figura a mano libera 23"/>
          <p:cNvSpPr/>
          <p:nvPr/>
        </p:nvSpPr>
        <p:spPr bwMode="auto">
          <a:xfrm>
            <a:off x="6658134" y="1486376"/>
            <a:ext cx="1135062" cy="1370013"/>
          </a:xfrm>
          <a:custGeom>
            <a:avLst/>
            <a:gdLst>
              <a:gd name="connsiteX0" fmla="*/ 615950 w 1538287"/>
              <a:gd name="connsiteY0" fmla="*/ 693737 h 1563687"/>
              <a:gd name="connsiteX1" fmla="*/ 220662 w 1538287"/>
              <a:gd name="connsiteY1" fmla="*/ 1084262 h 1563687"/>
              <a:gd name="connsiteX2" fmla="*/ 15875 w 1538287"/>
              <a:gd name="connsiteY2" fmla="*/ 1436687 h 1563687"/>
              <a:gd name="connsiteX3" fmla="*/ 125412 w 1538287"/>
              <a:gd name="connsiteY3" fmla="*/ 1560512 h 1563687"/>
              <a:gd name="connsiteX4" fmla="*/ 334962 w 1538287"/>
              <a:gd name="connsiteY4" fmla="*/ 1455737 h 1563687"/>
              <a:gd name="connsiteX5" fmla="*/ 596900 w 1538287"/>
              <a:gd name="connsiteY5" fmla="*/ 1155699 h 1563687"/>
              <a:gd name="connsiteX6" fmla="*/ 754062 w 1538287"/>
              <a:gd name="connsiteY6" fmla="*/ 955674 h 1563687"/>
              <a:gd name="connsiteX7" fmla="*/ 1201737 w 1538287"/>
              <a:gd name="connsiteY7" fmla="*/ 517524 h 1563687"/>
              <a:gd name="connsiteX8" fmla="*/ 1487487 w 1538287"/>
              <a:gd name="connsiteY8" fmla="*/ 227012 h 1563687"/>
              <a:gd name="connsiteX9" fmla="*/ 1506537 w 1538287"/>
              <a:gd name="connsiteY9" fmla="*/ 74612 h 1563687"/>
              <a:gd name="connsiteX10" fmla="*/ 1349375 w 1538287"/>
              <a:gd name="connsiteY10" fmla="*/ 26987 h 1563687"/>
              <a:gd name="connsiteX11" fmla="*/ 1106487 w 1538287"/>
              <a:gd name="connsiteY11" fmla="*/ 236537 h 1563687"/>
              <a:gd name="connsiteX12" fmla="*/ 744537 w 1538287"/>
              <a:gd name="connsiteY12" fmla="*/ 584199 h 1563687"/>
              <a:gd name="connsiteX13" fmla="*/ 615950 w 1538287"/>
              <a:gd name="connsiteY13" fmla="*/ 693737 h 1563687"/>
              <a:gd name="connsiteX0" fmla="*/ 622300 w 1544637"/>
              <a:gd name="connsiteY0" fmla="*/ 693737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12" fmla="*/ 750887 w 1544637"/>
              <a:gd name="connsiteY12" fmla="*/ 584199 h 1563687"/>
              <a:gd name="connsiteX13" fmla="*/ 622300 w 1544637"/>
              <a:gd name="connsiteY13" fmla="*/ 693737 h 1563687"/>
              <a:gd name="connsiteX0" fmla="*/ 750887 w 1544637"/>
              <a:gd name="connsiteY0" fmla="*/ 584199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12" fmla="*/ 750887 w 1544637"/>
              <a:gd name="connsiteY12" fmla="*/ 584199 h 1563687"/>
              <a:gd name="connsiteX0" fmla="*/ 1112837 w 1544637"/>
              <a:gd name="connsiteY0" fmla="*/ 236537 h 1563687"/>
              <a:gd name="connsiteX1" fmla="*/ 265112 w 1544637"/>
              <a:gd name="connsiteY1" fmla="*/ 1103312 h 1563687"/>
              <a:gd name="connsiteX2" fmla="*/ 22225 w 1544637"/>
              <a:gd name="connsiteY2" fmla="*/ 1436687 h 1563687"/>
              <a:gd name="connsiteX3" fmla="*/ 131762 w 1544637"/>
              <a:gd name="connsiteY3" fmla="*/ 1560512 h 1563687"/>
              <a:gd name="connsiteX4" fmla="*/ 341312 w 1544637"/>
              <a:gd name="connsiteY4" fmla="*/ 1455737 h 1563687"/>
              <a:gd name="connsiteX5" fmla="*/ 603250 w 1544637"/>
              <a:gd name="connsiteY5" fmla="*/ 1155699 h 1563687"/>
              <a:gd name="connsiteX6" fmla="*/ 760412 w 1544637"/>
              <a:gd name="connsiteY6" fmla="*/ 955674 h 1563687"/>
              <a:gd name="connsiteX7" fmla="*/ 1208087 w 1544637"/>
              <a:gd name="connsiteY7" fmla="*/ 517524 h 1563687"/>
              <a:gd name="connsiteX8" fmla="*/ 1493837 w 1544637"/>
              <a:gd name="connsiteY8" fmla="*/ 227012 h 1563687"/>
              <a:gd name="connsiteX9" fmla="*/ 1512887 w 1544637"/>
              <a:gd name="connsiteY9" fmla="*/ 74612 h 1563687"/>
              <a:gd name="connsiteX10" fmla="*/ 1355725 w 1544637"/>
              <a:gd name="connsiteY10" fmla="*/ 26987 h 1563687"/>
              <a:gd name="connsiteX11" fmla="*/ 1112837 w 1544637"/>
              <a:gd name="connsiteY11" fmla="*/ 236537 h 1563687"/>
              <a:gd name="connsiteX0" fmla="*/ 1112837 w 1544637"/>
              <a:gd name="connsiteY0" fmla="*/ 236537 h 1607343"/>
              <a:gd name="connsiteX1" fmla="*/ 265112 w 1544637"/>
              <a:gd name="connsiteY1" fmla="*/ 1103312 h 1607343"/>
              <a:gd name="connsiteX2" fmla="*/ 22225 w 1544637"/>
              <a:gd name="connsiteY2" fmla="*/ 1436687 h 1607343"/>
              <a:gd name="connsiteX3" fmla="*/ 131762 w 1544637"/>
              <a:gd name="connsiteY3" fmla="*/ 1560512 h 1607343"/>
              <a:gd name="connsiteX4" fmla="*/ 603250 w 1544637"/>
              <a:gd name="connsiteY4" fmla="*/ 1155699 h 1607343"/>
              <a:gd name="connsiteX5" fmla="*/ 760412 w 1544637"/>
              <a:gd name="connsiteY5" fmla="*/ 955674 h 1607343"/>
              <a:gd name="connsiteX6" fmla="*/ 1208087 w 1544637"/>
              <a:gd name="connsiteY6" fmla="*/ 517524 h 1607343"/>
              <a:gd name="connsiteX7" fmla="*/ 1493837 w 1544637"/>
              <a:gd name="connsiteY7" fmla="*/ 227012 h 1607343"/>
              <a:gd name="connsiteX8" fmla="*/ 1512887 w 1544637"/>
              <a:gd name="connsiteY8" fmla="*/ 74612 h 1607343"/>
              <a:gd name="connsiteX9" fmla="*/ 1355725 w 1544637"/>
              <a:gd name="connsiteY9" fmla="*/ 26987 h 1607343"/>
              <a:gd name="connsiteX10" fmla="*/ 1112837 w 1544637"/>
              <a:gd name="connsiteY10" fmla="*/ 236537 h 1607343"/>
              <a:gd name="connsiteX0" fmla="*/ 1112837 w 1544637"/>
              <a:gd name="connsiteY0" fmla="*/ 236537 h 1640681"/>
              <a:gd name="connsiteX1" fmla="*/ 265112 w 1544637"/>
              <a:gd name="connsiteY1" fmla="*/ 1103312 h 1640681"/>
              <a:gd name="connsiteX2" fmla="*/ 22225 w 1544637"/>
              <a:gd name="connsiteY2" fmla="*/ 1436687 h 1640681"/>
              <a:gd name="connsiteX3" fmla="*/ 131762 w 1544637"/>
              <a:gd name="connsiteY3" fmla="*/ 1560512 h 1640681"/>
              <a:gd name="connsiteX4" fmla="*/ 760412 w 1544637"/>
              <a:gd name="connsiteY4" fmla="*/ 955674 h 1640681"/>
              <a:gd name="connsiteX5" fmla="*/ 1208087 w 1544637"/>
              <a:gd name="connsiteY5" fmla="*/ 517524 h 1640681"/>
              <a:gd name="connsiteX6" fmla="*/ 1493837 w 1544637"/>
              <a:gd name="connsiteY6" fmla="*/ 227012 h 1640681"/>
              <a:gd name="connsiteX7" fmla="*/ 1512887 w 1544637"/>
              <a:gd name="connsiteY7" fmla="*/ 74612 h 1640681"/>
              <a:gd name="connsiteX8" fmla="*/ 1355725 w 1544637"/>
              <a:gd name="connsiteY8" fmla="*/ 26987 h 1640681"/>
              <a:gd name="connsiteX9" fmla="*/ 1112837 w 1544637"/>
              <a:gd name="connsiteY9" fmla="*/ 236537 h 1640681"/>
              <a:gd name="connsiteX0" fmla="*/ 1100137 w 1531937"/>
              <a:gd name="connsiteY0" fmla="*/ 236537 h 1612106"/>
              <a:gd name="connsiteX1" fmla="*/ 252412 w 1531937"/>
              <a:gd name="connsiteY1" fmla="*/ 1103312 h 1612106"/>
              <a:gd name="connsiteX2" fmla="*/ 9525 w 1531937"/>
              <a:gd name="connsiteY2" fmla="*/ 1436687 h 1612106"/>
              <a:gd name="connsiteX3" fmla="*/ 195262 w 1531937"/>
              <a:gd name="connsiteY3" fmla="*/ 1531937 h 1612106"/>
              <a:gd name="connsiteX4" fmla="*/ 747712 w 1531937"/>
              <a:gd name="connsiteY4" fmla="*/ 955674 h 1612106"/>
              <a:gd name="connsiteX5" fmla="*/ 1195387 w 1531937"/>
              <a:gd name="connsiteY5" fmla="*/ 517524 h 1612106"/>
              <a:gd name="connsiteX6" fmla="*/ 1481137 w 1531937"/>
              <a:gd name="connsiteY6" fmla="*/ 227012 h 1612106"/>
              <a:gd name="connsiteX7" fmla="*/ 1500187 w 1531937"/>
              <a:gd name="connsiteY7" fmla="*/ 74612 h 1612106"/>
              <a:gd name="connsiteX8" fmla="*/ 1343025 w 1531937"/>
              <a:gd name="connsiteY8" fmla="*/ 26987 h 1612106"/>
              <a:gd name="connsiteX9" fmla="*/ 1100137 w 1531937"/>
              <a:gd name="connsiteY9" fmla="*/ 236537 h 1612106"/>
              <a:gd name="connsiteX0" fmla="*/ 998537 w 1430337"/>
              <a:gd name="connsiteY0" fmla="*/ 236537 h 1556543"/>
              <a:gd name="connsiteX1" fmla="*/ 150812 w 1430337"/>
              <a:gd name="connsiteY1" fmla="*/ 1103312 h 1556543"/>
              <a:gd name="connsiteX2" fmla="*/ 93662 w 1430337"/>
              <a:gd name="connsiteY2" fmla="*/ 1531937 h 1556543"/>
              <a:gd name="connsiteX3" fmla="*/ 646112 w 1430337"/>
              <a:gd name="connsiteY3" fmla="*/ 955674 h 1556543"/>
              <a:gd name="connsiteX4" fmla="*/ 1093787 w 1430337"/>
              <a:gd name="connsiteY4" fmla="*/ 517524 h 1556543"/>
              <a:gd name="connsiteX5" fmla="*/ 1379537 w 1430337"/>
              <a:gd name="connsiteY5" fmla="*/ 227012 h 1556543"/>
              <a:gd name="connsiteX6" fmla="*/ 1398587 w 1430337"/>
              <a:gd name="connsiteY6" fmla="*/ 74612 h 1556543"/>
              <a:gd name="connsiteX7" fmla="*/ 1241425 w 1430337"/>
              <a:gd name="connsiteY7" fmla="*/ 26987 h 1556543"/>
              <a:gd name="connsiteX8" fmla="*/ 998537 w 1430337"/>
              <a:gd name="connsiteY8" fmla="*/ 236537 h 1556543"/>
              <a:gd name="connsiteX0" fmla="*/ 941387 w 1373187"/>
              <a:gd name="connsiteY0" fmla="*/ 236537 h 1380331"/>
              <a:gd name="connsiteX1" fmla="*/ 93662 w 1373187"/>
              <a:gd name="connsiteY1" fmla="*/ 1103312 h 1380331"/>
              <a:gd name="connsiteX2" fmla="*/ 379412 w 1373187"/>
              <a:gd name="connsiteY2" fmla="*/ 1355725 h 1380331"/>
              <a:gd name="connsiteX3" fmla="*/ 588962 w 1373187"/>
              <a:gd name="connsiteY3" fmla="*/ 955674 h 1380331"/>
              <a:gd name="connsiteX4" fmla="*/ 1036637 w 1373187"/>
              <a:gd name="connsiteY4" fmla="*/ 517524 h 1380331"/>
              <a:gd name="connsiteX5" fmla="*/ 1322387 w 1373187"/>
              <a:gd name="connsiteY5" fmla="*/ 227012 h 1380331"/>
              <a:gd name="connsiteX6" fmla="*/ 1341437 w 1373187"/>
              <a:gd name="connsiteY6" fmla="*/ 74612 h 1380331"/>
              <a:gd name="connsiteX7" fmla="*/ 1184275 w 1373187"/>
              <a:gd name="connsiteY7" fmla="*/ 26987 h 1380331"/>
              <a:gd name="connsiteX8" fmla="*/ 941387 w 1373187"/>
              <a:gd name="connsiteY8" fmla="*/ 236537 h 1380331"/>
              <a:gd name="connsiteX0" fmla="*/ 941387 w 1373187"/>
              <a:gd name="connsiteY0" fmla="*/ 236537 h 1380331"/>
              <a:gd name="connsiteX1" fmla="*/ 93662 w 1373187"/>
              <a:gd name="connsiteY1" fmla="*/ 1103312 h 1380331"/>
              <a:gd name="connsiteX2" fmla="*/ 379412 w 1373187"/>
              <a:gd name="connsiteY2" fmla="*/ 1355725 h 1380331"/>
              <a:gd name="connsiteX3" fmla="*/ 1036637 w 1373187"/>
              <a:gd name="connsiteY3" fmla="*/ 517524 h 1380331"/>
              <a:gd name="connsiteX4" fmla="*/ 1322387 w 1373187"/>
              <a:gd name="connsiteY4" fmla="*/ 227012 h 1380331"/>
              <a:gd name="connsiteX5" fmla="*/ 1341437 w 1373187"/>
              <a:gd name="connsiteY5" fmla="*/ 74612 h 1380331"/>
              <a:gd name="connsiteX6" fmla="*/ 1184275 w 1373187"/>
              <a:gd name="connsiteY6" fmla="*/ 26987 h 1380331"/>
              <a:gd name="connsiteX7" fmla="*/ 941387 w 1373187"/>
              <a:gd name="connsiteY7" fmla="*/ 236537 h 1380331"/>
              <a:gd name="connsiteX0" fmla="*/ 698499 w 1130299"/>
              <a:gd name="connsiteY0" fmla="*/ 236537 h 1380331"/>
              <a:gd name="connsiteX1" fmla="*/ 93662 w 1130299"/>
              <a:gd name="connsiteY1" fmla="*/ 1093787 h 1380331"/>
              <a:gd name="connsiteX2" fmla="*/ 136524 w 1130299"/>
              <a:gd name="connsiteY2" fmla="*/ 1355725 h 1380331"/>
              <a:gd name="connsiteX3" fmla="*/ 793749 w 1130299"/>
              <a:gd name="connsiteY3" fmla="*/ 517524 h 1380331"/>
              <a:gd name="connsiteX4" fmla="*/ 1079499 w 1130299"/>
              <a:gd name="connsiteY4" fmla="*/ 227012 h 1380331"/>
              <a:gd name="connsiteX5" fmla="*/ 1098549 w 1130299"/>
              <a:gd name="connsiteY5" fmla="*/ 74612 h 1380331"/>
              <a:gd name="connsiteX6" fmla="*/ 941387 w 1130299"/>
              <a:gd name="connsiteY6" fmla="*/ 26987 h 1380331"/>
              <a:gd name="connsiteX7" fmla="*/ 698499 w 1130299"/>
              <a:gd name="connsiteY7" fmla="*/ 236537 h 1380331"/>
              <a:gd name="connsiteX0" fmla="*/ 698499 w 1130299"/>
              <a:gd name="connsiteY0" fmla="*/ 207962 h 1351756"/>
              <a:gd name="connsiteX1" fmla="*/ 93662 w 1130299"/>
              <a:gd name="connsiteY1" fmla="*/ 1065212 h 1351756"/>
              <a:gd name="connsiteX2" fmla="*/ 136524 w 1130299"/>
              <a:gd name="connsiteY2" fmla="*/ 1327150 h 1351756"/>
              <a:gd name="connsiteX3" fmla="*/ 793749 w 1130299"/>
              <a:gd name="connsiteY3" fmla="*/ 488949 h 1351756"/>
              <a:gd name="connsiteX4" fmla="*/ 1079499 w 1130299"/>
              <a:gd name="connsiteY4" fmla="*/ 198437 h 1351756"/>
              <a:gd name="connsiteX5" fmla="*/ 1098549 w 1130299"/>
              <a:gd name="connsiteY5" fmla="*/ 46037 h 1351756"/>
              <a:gd name="connsiteX6" fmla="*/ 931862 w 1130299"/>
              <a:gd name="connsiteY6" fmla="*/ 26987 h 1351756"/>
              <a:gd name="connsiteX7" fmla="*/ 698499 w 1130299"/>
              <a:gd name="connsiteY7" fmla="*/ 207962 h 1351756"/>
              <a:gd name="connsiteX0" fmla="*/ 698499 w 1239837"/>
              <a:gd name="connsiteY0" fmla="*/ 223044 h 1366838"/>
              <a:gd name="connsiteX1" fmla="*/ 93662 w 1239837"/>
              <a:gd name="connsiteY1" fmla="*/ 1080294 h 1366838"/>
              <a:gd name="connsiteX2" fmla="*/ 136524 w 1239837"/>
              <a:gd name="connsiteY2" fmla="*/ 1342232 h 1366838"/>
              <a:gd name="connsiteX3" fmla="*/ 1079499 w 1239837"/>
              <a:gd name="connsiteY3" fmla="*/ 213519 h 1366838"/>
              <a:gd name="connsiteX4" fmla="*/ 1098549 w 1239837"/>
              <a:gd name="connsiteY4" fmla="*/ 61119 h 1366838"/>
              <a:gd name="connsiteX5" fmla="*/ 931862 w 1239837"/>
              <a:gd name="connsiteY5" fmla="*/ 42069 h 1366838"/>
              <a:gd name="connsiteX6" fmla="*/ 698499 w 1239837"/>
              <a:gd name="connsiteY6" fmla="*/ 223044 h 1366838"/>
              <a:gd name="connsiteX0" fmla="*/ 698499 w 1231105"/>
              <a:gd name="connsiteY0" fmla="*/ 378619 h 1522413"/>
              <a:gd name="connsiteX1" fmla="*/ 93662 w 1231105"/>
              <a:gd name="connsiteY1" fmla="*/ 1235869 h 1522413"/>
              <a:gd name="connsiteX2" fmla="*/ 136524 w 1231105"/>
              <a:gd name="connsiteY2" fmla="*/ 1497807 h 1522413"/>
              <a:gd name="connsiteX3" fmla="*/ 1098549 w 1231105"/>
              <a:gd name="connsiteY3" fmla="*/ 216694 h 1522413"/>
              <a:gd name="connsiteX4" fmla="*/ 931862 w 1231105"/>
              <a:gd name="connsiteY4" fmla="*/ 197644 h 1522413"/>
              <a:gd name="connsiteX5" fmla="*/ 698499 w 1231105"/>
              <a:gd name="connsiteY5" fmla="*/ 378619 h 1522413"/>
              <a:gd name="connsiteX0" fmla="*/ 698499 w 1164430"/>
              <a:gd name="connsiteY0" fmla="*/ 202407 h 1346201"/>
              <a:gd name="connsiteX1" fmla="*/ 93662 w 1164430"/>
              <a:gd name="connsiteY1" fmla="*/ 1059657 h 1346201"/>
              <a:gd name="connsiteX2" fmla="*/ 136524 w 1164430"/>
              <a:gd name="connsiteY2" fmla="*/ 1321595 h 1346201"/>
              <a:gd name="connsiteX3" fmla="*/ 1031874 w 1164430"/>
              <a:gd name="connsiteY3" fmla="*/ 216694 h 1346201"/>
              <a:gd name="connsiteX4" fmla="*/ 931862 w 1164430"/>
              <a:gd name="connsiteY4" fmla="*/ 21432 h 1346201"/>
              <a:gd name="connsiteX5" fmla="*/ 698499 w 1164430"/>
              <a:gd name="connsiteY5" fmla="*/ 202407 h 1346201"/>
              <a:gd name="connsiteX0" fmla="*/ 691356 w 1150143"/>
              <a:gd name="connsiteY0" fmla="*/ 196851 h 1307308"/>
              <a:gd name="connsiteX1" fmla="*/ 86519 w 1150143"/>
              <a:gd name="connsiteY1" fmla="*/ 1054101 h 1307308"/>
              <a:gd name="connsiteX2" fmla="*/ 172244 w 1150143"/>
              <a:gd name="connsiteY2" fmla="*/ 1282702 h 1307308"/>
              <a:gd name="connsiteX3" fmla="*/ 1024731 w 1150143"/>
              <a:gd name="connsiteY3" fmla="*/ 211138 h 1307308"/>
              <a:gd name="connsiteX4" fmla="*/ 924719 w 1150143"/>
              <a:gd name="connsiteY4" fmla="*/ 15876 h 1307308"/>
              <a:gd name="connsiteX5" fmla="*/ 691356 w 1150143"/>
              <a:gd name="connsiteY5" fmla="*/ 196851 h 1307308"/>
              <a:gd name="connsiteX0" fmla="*/ 691356 w 1150143"/>
              <a:gd name="connsiteY0" fmla="*/ 196851 h 1335883"/>
              <a:gd name="connsiteX1" fmla="*/ 86519 w 1150143"/>
              <a:gd name="connsiteY1" fmla="*/ 1054101 h 1335883"/>
              <a:gd name="connsiteX2" fmla="*/ 172244 w 1150143"/>
              <a:gd name="connsiteY2" fmla="*/ 1282702 h 1335883"/>
              <a:gd name="connsiteX3" fmla="*/ 1024731 w 1150143"/>
              <a:gd name="connsiteY3" fmla="*/ 211138 h 1335883"/>
              <a:gd name="connsiteX4" fmla="*/ 924719 w 1150143"/>
              <a:gd name="connsiteY4" fmla="*/ 15876 h 1335883"/>
              <a:gd name="connsiteX5" fmla="*/ 691356 w 1150143"/>
              <a:gd name="connsiteY5" fmla="*/ 196851 h 1335883"/>
              <a:gd name="connsiteX0" fmla="*/ 691356 w 1156493"/>
              <a:gd name="connsiteY0" fmla="*/ 197644 h 1336676"/>
              <a:gd name="connsiteX1" fmla="*/ 86519 w 1156493"/>
              <a:gd name="connsiteY1" fmla="*/ 1054894 h 1336676"/>
              <a:gd name="connsiteX2" fmla="*/ 172244 w 1156493"/>
              <a:gd name="connsiteY2" fmla="*/ 1283495 h 1336676"/>
              <a:gd name="connsiteX3" fmla="*/ 1024731 w 1156493"/>
              <a:gd name="connsiteY3" fmla="*/ 211931 h 1336676"/>
              <a:gd name="connsiteX4" fmla="*/ 962819 w 1156493"/>
              <a:gd name="connsiteY4" fmla="*/ 11907 h 1336676"/>
              <a:gd name="connsiteX5" fmla="*/ 691356 w 1156493"/>
              <a:gd name="connsiteY5" fmla="*/ 197644 h 1336676"/>
              <a:gd name="connsiteX0" fmla="*/ 691356 w 1156493"/>
              <a:gd name="connsiteY0" fmla="*/ 197644 h 1336676"/>
              <a:gd name="connsiteX1" fmla="*/ 86519 w 1156493"/>
              <a:gd name="connsiteY1" fmla="*/ 1054894 h 1336676"/>
              <a:gd name="connsiteX2" fmla="*/ 172244 w 1156493"/>
              <a:gd name="connsiteY2" fmla="*/ 1283495 h 1336676"/>
              <a:gd name="connsiteX3" fmla="*/ 1024731 w 1156493"/>
              <a:gd name="connsiteY3" fmla="*/ 211931 h 1336676"/>
              <a:gd name="connsiteX4" fmla="*/ 962819 w 1156493"/>
              <a:gd name="connsiteY4" fmla="*/ 11907 h 1336676"/>
              <a:gd name="connsiteX5" fmla="*/ 691356 w 1156493"/>
              <a:gd name="connsiteY5" fmla="*/ 197644 h 1336676"/>
              <a:gd name="connsiteX0" fmla="*/ 691356 w 1156493"/>
              <a:gd name="connsiteY0" fmla="*/ 197644 h 1336676"/>
              <a:gd name="connsiteX1" fmla="*/ 86519 w 1156493"/>
              <a:gd name="connsiteY1" fmla="*/ 1054894 h 1336676"/>
              <a:gd name="connsiteX2" fmla="*/ 172244 w 1156493"/>
              <a:gd name="connsiteY2" fmla="*/ 1283495 h 1336676"/>
              <a:gd name="connsiteX3" fmla="*/ 1024731 w 1156493"/>
              <a:gd name="connsiteY3" fmla="*/ 211931 h 1336676"/>
              <a:gd name="connsiteX4" fmla="*/ 962819 w 1156493"/>
              <a:gd name="connsiteY4" fmla="*/ 11907 h 1336676"/>
              <a:gd name="connsiteX5" fmla="*/ 691356 w 1156493"/>
              <a:gd name="connsiteY5" fmla="*/ 197644 h 1336676"/>
              <a:gd name="connsiteX0" fmla="*/ 962819 w 1156493"/>
              <a:gd name="connsiteY0" fmla="*/ 11907 h 1336676"/>
              <a:gd name="connsiteX1" fmla="*/ 86519 w 1156493"/>
              <a:gd name="connsiteY1" fmla="*/ 1054894 h 1336676"/>
              <a:gd name="connsiteX2" fmla="*/ 172244 w 1156493"/>
              <a:gd name="connsiteY2" fmla="*/ 1283495 h 1336676"/>
              <a:gd name="connsiteX3" fmla="*/ 1024731 w 1156493"/>
              <a:gd name="connsiteY3" fmla="*/ 211931 h 1336676"/>
              <a:gd name="connsiteX4" fmla="*/ 962819 w 1156493"/>
              <a:gd name="connsiteY4" fmla="*/ 11907 h 1336676"/>
              <a:gd name="connsiteX0" fmla="*/ 962819 w 1156493"/>
              <a:gd name="connsiteY0" fmla="*/ 11907 h 1336676"/>
              <a:gd name="connsiteX1" fmla="*/ 86519 w 1156493"/>
              <a:gd name="connsiteY1" fmla="*/ 1054894 h 1336676"/>
              <a:gd name="connsiteX2" fmla="*/ 172244 w 1156493"/>
              <a:gd name="connsiteY2" fmla="*/ 1283495 h 1336676"/>
              <a:gd name="connsiteX3" fmla="*/ 1024731 w 1156493"/>
              <a:gd name="connsiteY3" fmla="*/ 211931 h 1336676"/>
              <a:gd name="connsiteX4" fmla="*/ 962819 w 1156493"/>
              <a:gd name="connsiteY4" fmla="*/ 11907 h 1336676"/>
              <a:gd name="connsiteX0" fmla="*/ 962819 w 1156493"/>
              <a:gd name="connsiteY0" fmla="*/ 11907 h 1336676"/>
              <a:gd name="connsiteX1" fmla="*/ 86519 w 1156493"/>
              <a:gd name="connsiteY1" fmla="*/ 1054894 h 1336676"/>
              <a:gd name="connsiteX2" fmla="*/ 172244 w 1156493"/>
              <a:gd name="connsiteY2" fmla="*/ 1283495 h 1336676"/>
              <a:gd name="connsiteX3" fmla="*/ 1024731 w 1156493"/>
              <a:gd name="connsiteY3" fmla="*/ 211931 h 1336676"/>
              <a:gd name="connsiteX4" fmla="*/ 962819 w 1156493"/>
              <a:gd name="connsiteY4" fmla="*/ 11907 h 1336676"/>
              <a:gd name="connsiteX0" fmla="*/ 962819 w 1135062"/>
              <a:gd name="connsiteY0" fmla="*/ 9524 h 1334293"/>
              <a:gd name="connsiteX1" fmla="*/ 86519 w 1135062"/>
              <a:gd name="connsiteY1" fmla="*/ 1052511 h 1334293"/>
              <a:gd name="connsiteX2" fmla="*/ 172244 w 1135062"/>
              <a:gd name="connsiteY2" fmla="*/ 1281112 h 1334293"/>
              <a:gd name="connsiteX3" fmla="*/ 1003300 w 1135062"/>
              <a:gd name="connsiteY3" fmla="*/ 254792 h 1334293"/>
              <a:gd name="connsiteX4" fmla="*/ 962819 w 1135062"/>
              <a:gd name="connsiteY4" fmla="*/ 9524 h 1334293"/>
              <a:gd name="connsiteX0" fmla="*/ 962819 w 1135062"/>
              <a:gd name="connsiteY0" fmla="*/ 0 h 1324769"/>
              <a:gd name="connsiteX1" fmla="*/ 86519 w 1135062"/>
              <a:gd name="connsiteY1" fmla="*/ 1042987 h 1324769"/>
              <a:gd name="connsiteX2" fmla="*/ 172244 w 1135062"/>
              <a:gd name="connsiteY2" fmla="*/ 1271588 h 1324769"/>
              <a:gd name="connsiteX3" fmla="*/ 1003300 w 1135062"/>
              <a:gd name="connsiteY3" fmla="*/ 245268 h 1324769"/>
              <a:gd name="connsiteX4" fmla="*/ 962819 w 1135062"/>
              <a:gd name="connsiteY4" fmla="*/ 0 h 1324769"/>
              <a:gd name="connsiteX0" fmla="*/ 962819 w 1135062"/>
              <a:gd name="connsiteY0" fmla="*/ 45244 h 1370013"/>
              <a:gd name="connsiteX1" fmla="*/ 86519 w 1135062"/>
              <a:gd name="connsiteY1" fmla="*/ 1088231 h 1370013"/>
              <a:gd name="connsiteX2" fmla="*/ 172244 w 1135062"/>
              <a:gd name="connsiteY2" fmla="*/ 1316832 h 1370013"/>
              <a:gd name="connsiteX3" fmla="*/ 1003300 w 1135062"/>
              <a:gd name="connsiteY3" fmla="*/ 290512 h 1370013"/>
              <a:gd name="connsiteX4" fmla="*/ 962819 w 1135062"/>
              <a:gd name="connsiteY4" fmla="*/ 45244 h 137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2" h="1370013">
                <a:moveTo>
                  <a:pt x="962819" y="45244"/>
                </a:moveTo>
                <a:cubicBezTo>
                  <a:pt x="901699" y="0"/>
                  <a:pt x="218281" y="876300"/>
                  <a:pt x="86519" y="1088231"/>
                </a:cubicBezTo>
                <a:cubicBezTo>
                  <a:pt x="0" y="1269206"/>
                  <a:pt x="23019" y="1370013"/>
                  <a:pt x="172244" y="1316832"/>
                </a:cubicBezTo>
                <a:cubicBezTo>
                  <a:pt x="339725" y="1146970"/>
                  <a:pt x="871538" y="502443"/>
                  <a:pt x="1003300" y="290512"/>
                </a:cubicBezTo>
                <a:cubicBezTo>
                  <a:pt x="1135062" y="78581"/>
                  <a:pt x="1018020" y="52003"/>
                  <a:pt x="962819" y="45244"/>
                </a:cubicBezTo>
                <a:close/>
              </a:path>
            </a:pathLst>
          </a:custGeom>
          <a:noFill/>
          <a:ln w="12700" cap="flat" cmpd="sng" algn="ctr">
            <a:solidFill>
              <a:srgbClr val="7030A0"/>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Rettangolo 24"/>
          <p:cNvSpPr/>
          <p:nvPr/>
        </p:nvSpPr>
        <p:spPr bwMode="auto">
          <a:xfrm>
            <a:off x="5176028" y="1340643"/>
            <a:ext cx="3834622" cy="2612231"/>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0102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10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20" grpId="0"/>
      <p:bldP spid="21" grpId="0"/>
      <p:bldP spid="27" grpId="0"/>
      <p:bldP spid="30" grpId="0"/>
      <p:bldP spid="31" grpId="0"/>
      <p:bldP spid="22" grpId="0" animBg="1"/>
      <p:bldP spid="23" grpId="0" animBg="1"/>
      <p:bldP spid="24"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5" name="Immagine 4"/>
          <p:cNvPicPr>
            <a:picLocks noChangeAspect="1"/>
          </p:cNvPicPr>
          <p:nvPr/>
        </p:nvPicPr>
        <p:blipFill>
          <a:blip r:embed="rId3" cstate="print"/>
          <a:stretch>
            <a:fillRect/>
          </a:stretch>
        </p:blipFill>
        <p:spPr>
          <a:xfrm>
            <a:off x="1587501" y="1039934"/>
            <a:ext cx="5826124" cy="3876762"/>
          </a:xfrm>
          <a:prstGeom prst="rect">
            <a:avLst/>
          </a:prstGeom>
        </p:spPr>
      </p:pic>
      <p:cxnSp>
        <p:nvCxnSpPr>
          <p:cNvPr id="7" name="Connettore 1 6"/>
          <p:cNvCxnSpPr/>
          <p:nvPr/>
        </p:nvCxnSpPr>
        <p:spPr bwMode="auto">
          <a:xfrm flipV="1">
            <a:off x="2352675" y="1240631"/>
            <a:ext cx="2478881" cy="2310607"/>
          </a:xfrm>
          <a:prstGeom prst="line">
            <a:avLst/>
          </a:prstGeom>
          <a:noFill/>
          <a:ln w="12700" cap="flat" cmpd="sng" algn="ctr">
            <a:solidFill>
              <a:srgbClr val="FF0000"/>
            </a:solidFill>
            <a:prstDash val="dash"/>
            <a:round/>
            <a:headEnd type="none" w="med" len="med"/>
            <a:tailEnd type="none" w="med" len="med"/>
          </a:ln>
          <a:effectLst/>
        </p:spPr>
      </p:cxnSp>
      <p:sp>
        <p:nvSpPr>
          <p:cNvPr id="67" name="Text Box 16"/>
          <p:cNvSpPr txBox="1">
            <a:spLocks noChangeArrowheads="1"/>
          </p:cNvSpPr>
          <p:nvPr/>
        </p:nvSpPr>
        <p:spPr bwMode="auto">
          <a:xfrm>
            <a:off x="1602739" y="4916696"/>
            <a:ext cx="5810885" cy="307777"/>
          </a:xfrm>
          <a:prstGeom prst="rect">
            <a:avLst/>
          </a:prstGeom>
          <a:noFill/>
          <a:ln w="9525" algn="ctr">
            <a:noFill/>
            <a:miter lim="800000"/>
            <a:headEnd/>
            <a:tailEnd/>
          </a:ln>
          <a:effectLst/>
        </p:spPr>
        <p:txBody>
          <a:bodyPr wrap="square">
            <a:spAutoFit/>
          </a:bodyPr>
          <a:lstStyle/>
          <a:p>
            <a:pPr eaLnBrk="0" hangingPunct="0">
              <a:defRPr/>
            </a:pPr>
            <a:r>
              <a:rPr lang="en-GB" sz="1400" dirty="0">
                <a:solidFill>
                  <a:schemeClr val="bg1"/>
                </a:solidFill>
                <a:effectLst/>
                <a:latin typeface="Calibri" pitchFamily="34" charset="0"/>
              </a:rPr>
              <a:t>Maltese and </a:t>
            </a:r>
            <a:r>
              <a:rPr lang="en-GB" sz="1400" dirty="0" err="1">
                <a:solidFill>
                  <a:schemeClr val="bg1"/>
                </a:solidFill>
                <a:effectLst/>
                <a:latin typeface="Calibri" pitchFamily="34" charset="0"/>
              </a:rPr>
              <a:t>Mezger</a:t>
            </a:r>
            <a:r>
              <a:rPr lang="en-GB" sz="1400" dirty="0">
                <a:solidFill>
                  <a:schemeClr val="bg1"/>
                </a:solidFill>
                <a:effectLst/>
                <a:latin typeface="Calibri" pitchFamily="34" charset="0"/>
              </a:rPr>
              <a:t>, 2020 (</a:t>
            </a:r>
            <a:r>
              <a:rPr lang="en-GB" sz="1400" dirty="0" err="1">
                <a:solidFill>
                  <a:schemeClr val="bg1"/>
                </a:solidFill>
                <a:effectLst/>
                <a:latin typeface="Calibri" pitchFamily="34" charset="0"/>
              </a:rPr>
              <a:t>Geochim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Cosmochim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Acta</a:t>
            </a:r>
            <a:r>
              <a:rPr lang="en-GB" sz="1400" dirty="0">
                <a:solidFill>
                  <a:schemeClr val="bg1"/>
                </a:solidFill>
                <a:effectLst/>
                <a:latin typeface="Calibri" pitchFamily="34" charset="0"/>
              </a:rPr>
              <a:t>, 271, 179-193)</a:t>
            </a:r>
          </a:p>
        </p:txBody>
      </p:sp>
      <p:sp>
        <p:nvSpPr>
          <p:cNvPr id="70" name="CasellaDiTesto 69"/>
          <p:cNvSpPr txBox="1"/>
          <p:nvPr/>
        </p:nvSpPr>
        <p:spPr>
          <a:xfrm rot="19020000">
            <a:off x="2149777" y="3196790"/>
            <a:ext cx="1236826" cy="276999"/>
          </a:xfrm>
          <a:prstGeom prst="rect">
            <a:avLst/>
          </a:prstGeom>
          <a:noFill/>
        </p:spPr>
        <p:txBody>
          <a:bodyPr wrap="square" rtlCol="0">
            <a:spAutoFit/>
          </a:bodyPr>
          <a:lstStyle/>
          <a:p>
            <a:pPr algn="l"/>
            <a:r>
              <a:rPr lang="en-GB" sz="1200" i="1" dirty="0">
                <a:solidFill>
                  <a:srgbClr val="FF0000"/>
                </a:solidFill>
                <a:effectLst/>
                <a:latin typeface="Calibri" panose="020F0502020204030204" pitchFamily="34" charset="0"/>
                <a:cs typeface="Calibri" panose="020F0502020204030204" pitchFamily="34" charset="0"/>
              </a:rPr>
              <a:t>4.57 Ga Isochron</a:t>
            </a:r>
          </a:p>
        </p:txBody>
      </p:sp>
      <p:sp>
        <p:nvSpPr>
          <p:cNvPr id="71" name="Text Box 4"/>
          <p:cNvSpPr txBox="1">
            <a:spLocks noChangeArrowheads="1"/>
          </p:cNvSpPr>
          <p:nvPr/>
        </p:nvSpPr>
        <p:spPr bwMode="auto">
          <a:xfrm>
            <a:off x="-319" y="5217091"/>
            <a:ext cx="9144000" cy="523220"/>
          </a:xfrm>
          <a:prstGeom prst="rect">
            <a:avLst/>
          </a:prstGeom>
          <a:noFill/>
          <a:ln w="9525" algn="ctr">
            <a:noFill/>
            <a:miter lim="800000"/>
            <a:headEnd/>
            <a:tailEnd/>
          </a:ln>
          <a:effectLst/>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An exact match can be reached with all the BSE estimates.</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72" name="Text Box 4"/>
          <p:cNvSpPr txBox="1">
            <a:spLocks noChangeArrowheads="1"/>
          </p:cNvSpPr>
          <p:nvPr/>
        </p:nvSpPr>
        <p:spPr bwMode="auto">
          <a:xfrm>
            <a:off x="-319" y="5713443"/>
            <a:ext cx="9144000" cy="1200329"/>
          </a:xfrm>
          <a:prstGeom prst="rect">
            <a:avLst/>
          </a:prstGeom>
          <a:solidFill>
            <a:schemeClr val="tx1"/>
          </a:solidFill>
          <a:ln w="9525" algn="ctr">
            <a:noFill/>
            <a:miter lim="800000"/>
            <a:headEnd/>
            <a:tailEnd/>
          </a:ln>
          <a:effectLst/>
        </p:spPr>
        <p:txBody>
          <a:bodyPr wrap="square">
            <a:spAutoFit/>
          </a:bodyPr>
          <a:lstStyle/>
          <a:p>
            <a:r>
              <a:rPr lang="it-IT" dirty="0">
                <a:solidFill>
                  <a:schemeClr val="bg1"/>
                </a:solidFill>
                <a:latin typeface="Calibri" panose="020F0502020204030204" pitchFamily="34" charset="0"/>
                <a:cs typeface="Calibri" panose="020F0502020204030204" pitchFamily="34" charset="0"/>
              </a:rPr>
              <a:t>[DZ-79] </a:t>
            </a:r>
            <a:r>
              <a:rPr lang="it-IT" dirty="0" err="1">
                <a:solidFill>
                  <a:schemeClr val="bg1"/>
                </a:solidFill>
                <a:latin typeface="Calibri" panose="020F0502020204030204" pitchFamily="34" charset="0"/>
                <a:cs typeface="Calibri" panose="020F0502020204030204" pitchFamily="34" charset="0"/>
              </a:rPr>
              <a:t>Doe</a:t>
            </a:r>
            <a:r>
              <a:rPr lang="it-IT" dirty="0">
                <a:solidFill>
                  <a:schemeClr val="bg1"/>
                </a:solidFill>
                <a:latin typeface="Calibri" panose="020F0502020204030204" pitchFamily="34" charset="0"/>
                <a:cs typeface="Calibri" panose="020F0502020204030204" pitchFamily="34" charset="0"/>
              </a:rPr>
              <a:t> and </a:t>
            </a:r>
            <a:r>
              <a:rPr lang="it-IT" dirty="0" err="1">
                <a:solidFill>
                  <a:schemeClr val="bg1"/>
                </a:solidFill>
                <a:latin typeface="Calibri" panose="020F0502020204030204" pitchFamily="34" charset="0"/>
                <a:cs typeface="Calibri" panose="020F0502020204030204" pitchFamily="34" charset="0"/>
              </a:rPr>
              <a:t>Zartman</a:t>
            </a:r>
            <a:r>
              <a:rPr lang="it-IT" dirty="0">
                <a:solidFill>
                  <a:schemeClr val="bg1"/>
                </a:solidFill>
                <a:latin typeface="Calibri" panose="020F0502020204030204" pitchFamily="34" charset="0"/>
                <a:cs typeface="Calibri" panose="020F0502020204030204" pitchFamily="34" charset="0"/>
              </a:rPr>
              <a:t> (1979); [D-84] Davies (1984); [A-88] </a:t>
            </a:r>
            <a:r>
              <a:rPr lang="it-IT" dirty="0" err="1">
                <a:solidFill>
                  <a:schemeClr val="bg1"/>
                </a:solidFill>
                <a:latin typeface="Calibri" panose="020F0502020204030204" pitchFamily="34" charset="0"/>
                <a:cs typeface="Calibri" panose="020F0502020204030204" pitchFamily="34" charset="0"/>
              </a:rPr>
              <a:t>Allègre</a:t>
            </a:r>
            <a:r>
              <a:rPr lang="it-IT" dirty="0">
                <a:solidFill>
                  <a:schemeClr val="bg1"/>
                </a:solidFill>
                <a:latin typeface="Calibri" panose="020F0502020204030204" pitchFamily="34" charset="0"/>
                <a:cs typeface="Calibri" panose="020F0502020204030204" pitchFamily="34" charset="0"/>
              </a:rPr>
              <a:t> et al. (1988); [ZH-88] </a:t>
            </a:r>
            <a:r>
              <a:rPr lang="it-IT" dirty="0" err="1">
                <a:solidFill>
                  <a:schemeClr val="bg1"/>
                </a:solidFill>
                <a:latin typeface="Calibri" panose="020F0502020204030204" pitchFamily="34" charset="0"/>
                <a:cs typeface="Calibri" panose="020F0502020204030204" pitchFamily="34" charset="0"/>
              </a:rPr>
              <a:t>Zartman</a:t>
            </a:r>
            <a:r>
              <a:rPr lang="it-IT" dirty="0">
                <a:solidFill>
                  <a:schemeClr val="bg1"/>
                </a:solidFill>
                <a:latin typeface="Calibri" panose="020F0502020204030204" pitchFamily="34" charset="0"/>
                <a:cs typeface="Calibri" panose="020F0502020204030204" pitchFamily="34" charset="0"/>
              </a:rPr>
              <a:t> and </a:t>
            </a:r>
            <a:r>
              <a:rPr lang="it-IT" dirty="0" err="1">
                <a:solidFill>
                  <a:schemeClr val="bg1"/>
                </a:solidFill>
                <a:latin typeface="Calibri" panose="020F0502020204030204" pitchFamily="34" charset="0"/>
                <a:cs typeface="Calibri" panose="020F0502020204030204" pitchFamily="34" charset="0"/>
              </a:rPr>
              <a:t>Haines</a:t>
            </a:r>
            <a:r>
              <a:rPr lang="it-IT" dirty="0">
                <a:solidFill>
                  <a:schemeClr val="bg1"/>
                </a:solidFill>
                <a:latin typeface="Calibri" panose="020F0502020204030204" pitchFamily="34" charset="0"/>
                <a:cs typeface="Calibri" panose="020F0502020204030204" pitchFamily="34" charset="0"/>
              </a:rPr>
              <a:t> (1988); [AL-89] </a:t>
            </a:r>
            <a:r>
              <a:rPr lang="da-DK" dirty="0">
                <a:solidFill>
                  <a:schemeClr val="bg1"/>
                </a:solidFill>
                <a:latin typeface="Calibri" panose="020F0502020204030204" pitchFamily="34" charset="0"/>
                <a:cs typeface="Calibri" panose="020F0502020204030204" pitchFamily="34" charset="0"/>
              </a:rPr>
              <a:t>Allègre and Lewin (1989); [K-89] Kwon et al. (1989); [L-91] Liew et al. (1991); [GG-91]/[GG-96] Galer &amp; Goldstein (1991, 1996); [KT-97] </a:t>
            </a:r>
            <a:r>
              <a:rPr lang="it-IT" dirty="0" err="1">
                <a:solidFill>
                  <a:schemeClr val="bg1"/>
                </a:solidFill>
                <a:latin typeface="Calibri" panose="020F0502020204030204" pitchFamily="34" charset="0"/>
                <a:cs typeface="Calibri" panose="020F0502020204030204" pitchFamily="34" charset="0"/>
              </a:rPr>
              <a:t>Kramers</a:t>
            </a:r>
            <a:r>
              <a:rPr lang="it-IT" dirty="0">
                <a:solidFill>
                  <a:schemeClr val="bg1"/>
                </a:solidFill>
                <a:latin typeface="Calibri" panose="020F0502020204030204" pitchFamily="34" charset="0"/>
                <a:cs typeface="Calibri" panose="020F0502020204030204" pitchFamily="34" charset="0"/>
              </a:rPr>
              <a:t> and </a:t>
            </a:r>
            <a:r>
              <a:rPr lang="it-IT" dirty="0" err="1">
                <a:solidFill>
                  <a:schemeClr val="bg1"/>
                </a:solidFill>
                <a:latin typeface="Calibri" panose="020F0502020204030204" pitchFamily="34" charset="0"/>
                <a:cs typeface="Calibri" panose="020F0502020204030204" pitchFamily="34" charset="0"/>
              </a:rPr>
              <a:t>Tolstikhin</a:t>
            </a:r>
            <a:r>
              <a:rPr lang="it-IT" dirty="0">
                <a:solidFill>
                  <a:schemeClr val="bg1"/>
                </a:solidFill>
                <a:latin typeface="Calibri" panose="020F0502020204030204" pitchFamily="34" charset="0"/>
                <a:cs typeface="Calibri" panose="020F0502020204030204" pitchFamily="34" charset="0"/>
              </a:rPr>
              <a:t> (1997); [KC-99] </a:t>
            </a:r>
            <a:r>
              <a:rPr lang="it-IT" dirty="0" err="1">
                <a:solidFill>
                  <a:schemeClr val="bg1"/>
                </a:solidFill>
                <a:latin typeface="Calibri" panose="020F0502020204030204" pitchFamily="34" charset="0"/>
                <a:cs typeface="Calibri" panose="020F0502020204030204" pitchFamily="34" charset="0"/>
              </a:rPr>
              <a:t>Kamber</a:t>
            </a:r>
            <a:r>
              <a:rPr lang="it-IT" dirty="0">
                <a:solidFill>
                  <a:schemeClr val="bg1"/>
                </a:solidFill>
                <a:latin typeface="Calibri" panose="020F0502020204030204" pitchFamily="34" charset="0"/>
                <a:cs typeface="Calibri" panose="020F0502020204030204" pitchFamily="34" charset="0"/>
              </a:rPr>
              <a:t> &amp; </a:t>
            </a:r>
            <a:r>
              <a:rPr lang="it-IT" dirty="0" err="1">
                <a:solidFill>
                  <a:schemeClr val="bg1"/>
                </a:solidFill>
                <a:latin typeface="Calibri" panose="020F0502020204030204" pitchFamily="34" charset="0"/>
                <a:cs typeface="Calibri" panose="020F0502020204030204" pitchFamily="34" charset="0"/>
              </a:rPr>
              <a:t>Collerson</a:t>
            </a:r>
            <a:r>
              <a:rPr lang="it-IT" dirty="0">
                <a:solidFill>
                  <a:schemeClr val="bg1"/>
                </a:solidFill>
                <a:latin typeface="Calibri" panose="020F0502020204030204" pitchFamily="34" charset="0"/>
                <a:cs typeface="Calibri" panose="020F0502020204030204" pitchFamily="34" charset="0"/>
              </a:rPr>
              <a:t> (1999); [M-03] Murphy et al. (2003).</a:t>
            </a:r>
            <a:endParaRPr lang="en-GB"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111809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000"/>
                                        <p:tgtEl>
                                          <p:spTgt spid="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P spid="71" grpId="0"/>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5"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057797" name="Text Box 5"/>
          <p:cNvSpPr txBox="1">
            <a:spLocks noChangeArrowheads="1"/>
          </p:cNvSpPr>
          <p:nvPr/>
        </p:nvSpPr>
        <p:spPr bwMode="auto">
          <a:xfrm>
            <a:off x="371475" y="1128713"/>
            <a:ext cx="8401050" cy="3325812"/>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The three Pb daughter radiogenic isotopes are commonly normalized to the stable </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 isotope.</a:t>
            </a:r>
          </a:p>
          <a:p>
            <a:pPr algn="l">
              <a:defRPr/>
            </a:pPr>
            <a:r>
              <a:rPr lang="en-GB" sz="2800" dirty="0">
                <a:solidFill>
                  <a:schemeClr val="bg1"/>
                </a:solidFill>
                <a:effectLst>
                  <a:outerShdw blurRad="38100" dist="38100" dir="2700000" algn="tl">
                    <a:srgbClr val="000000"/>
                  </a:outerShdw>
                </a:effectLst>
                <a:latin typeface="Calibri" pitchFamily="34" charset="0"/>
              </a:rPr>
              <a:t>Typical views of Pb isotopic ratios are therefore:</a:t>
            </a:r>
          </a:p>
          <a:p>
            <a:pPr algn="l">
              <a:defRPr/>
            </a:pPr>
            <a:endParaRPr lang="en-GB" sz="1000" dirty="0">
              <a:solidFill>
                <a:schemeClr val="bg1"/>
              </a:solidFill>
              <a:effectLst>
                <a:outerShdw blurRad="38100" dist="38100" dir="2700000" algn="tl">
                  <a:srgbClr val="000000"/>
                </a:outerShdw>
              </a:effectLst>
              <a:latin typeface="Calibri" pitchFamily="34" charset="0"/>
            </a:endParaRPr>
          </a:p>
          <a:p>
            <a:pPr algn="l">
              <a:defRPr/>
            </a:pPr>
            <a:endParaRPr lang="en-GB" sz="1000" dirty="0">
              <a:solidFill>
                <a:schemeClr val="bg1"/>
              </a:solidFill>
              <a:effectLst>
                <a:outerShdw blurRad="38100" dist="38100" dir="2700000" algn="tl">
                  <a:srgbClr val="000000"/>
                </a:outerShdw>
              </a:effectLst>
              <a:latin typeface="Calibri" pitchFamily="34" charset="0"/>
            </a:endParaRPr>
          </a:p>
          <a:p>
            <a:pPr>
              <a:defRPr/>
            </a:pPr>
            <a:r>
              <a:rPr lang="en-GB" sz="3600" baseline="30000" dirty="0">
                <a:solidFill>
                  <a:schemeClr val="bg1"/>
                </a:solidFill>
                <a:effectLst>
                  <a:outerShdw blurRad="38100" dist="38100" dir="2700000" algn="tl">
                    <a:srgbClr val="000000"/>
                  </a:outerShdw>
                </a:effectLst>
                <a:latin typeface="Calibri" pitchFamily="34" charset="0"/>
              </a:rPr>
              <a:t>206</a:t>
            </a:r>
            <a:r>
              <a:rPr lang="en-GB" sz="3600" dirty="0">
                <a:solidFill>
                  <a:schemeClr val="bg1"/>
                </a:solidFill>
                <a:effectLst>
                  <a:outerShdw blurRad="38100" dist="38100" dir="2700000" algn="tl">
                    <a:srgbClr val="000000"/>
                  </a:outerShdw>
                </a:effectLst>
                <a:latin typeface="Calibri" pitchFamily="34" charset="0"/>
              </a:rPr>
              <a:t>Pb/</a:t>
            </a:r>
            <a:r>
              <a:rPr lang="en-GB" sz="3600" baseline="30000" dirty="0">
                <a:solidFill>
                  <a:schemeClr val="bg1"/>
                </a:solidFill>
                <a:effectLst>
                  <a:outerShdw blurRad="38100" dist="38100" dir="2700000" algn="tl">
                    <a:srgbClr val="000000"/>
                  </a:outerShdw>
                </a:effectLst>
                <a:latin typeface="Calibri" pitchFamily="34" charset="0"/>
              </a:rPr>
              <a:t>204</a:t>
            </a:r>
            <a:r>
              <a:rPr lang="en-GB" sz="3600" dirty="0">
                <a:solidFill>
                  <a:schemeClr val="bg1"/>
                </a:solidFill>
                <a:effectLst>
                  <a:outerShdw blurRad="38100" dist="38100" dir="2700000" algn="tl">
                    <a:srgbClr val="000000"/>
                  </a:outerShdw>
                </a:effectLst>
                <a:latin typeface="Calibri" pitchFamily="34" charset="0"/>
              </a:rPr>
              <a:t>Pb</a:t>
            </a:r>
            <a:endParaRPr lang="en-GB" sz="3600" baseline="30000" dirty="0">
              <a:solidFill>
                <a:schemeClr val="bg1"/>
              </a:solidFill>
              <a:effectLst>
                <a:outerShdw blurRad="38100" dist="38100" dir="2700000" algn="tl">
                  <a:srgbClr val="000000"/>
                </a:outerShdw>
              </a:effectLst>
              <a:latin typeface="Calibri" pitchFamily="34" charset="0"/>
            </a:endParaRPr>
          </a:p>
          <a:p>
            <a:pPr>
              <a:defRPr/>
            </a:pPr>
            <a:r>
              <a:rPr lang="en-GB" sz="3600" baseline="30000" dirty="0">
                <a:solidFill>
                  <a:schemeClr val="bg1"/>
                </a:solidFill>
                <a:effectLst>
                  <a:outerShdw blurRad="38100" dist="38100" dir="2700000" algn="tl">
                    <a:srgbClr val="000000"/>
                  </a:outerShdw>
                </a:effectLst>
                <a:latin typeface="Calibri" pitchFamily="34" charset="0"/>
              </a:rPr>
              <a:t>207</a:t>
            </a:r>
            <a:r>
              <a:rPr lang="en-GB" sz="3600" dirty="0">
                <a:solidFill>
                  <a:schemeClr val="bg1"/>
                </a:solidFill>
                <a:effectLst>
                  <a:outerShdw blurRad="38100" dist="38100" dir="2700000" algn="tl">
                    <a:srgbClr val="000000"/>
                  </a:outerShdw>
                </a:effectLst>
                <a:latin typeface="Calibri" pitchFamily="34" charset="0"/>
              </a:rPr>
              <a:t>Pb/</a:t>
            </a:r>
            <a:r>
              <a:rPr lang="en-GB" sz="3600" baseline="30000" dirty="0">
                <a:solidFill>
                  <a:schemeClr val="bg1"/>
                </a:solidFill>
                <a:effectLst>
                  <a:outerShdw blurRad="38100" dist="38100" dir="2700000" algn="tl">
                    <a:srgbClr val="000000"/>
                  </a:outerShdw>
                </a:effectLst>
                <a:latin typeface="Calibri" pitchFamily="34" charset="0"/>
              </a:rPr>
              <a:t>204</a:t>
            </a:r>
            <a:r>
              <a:rPr lang="en-GB" sz="3600" dirty="0">
                <a:solidFill>
                  <a:schemeClr val="bg1"/>
                </a:solidFill>
                <a:effectLst>
                  <a:outerShdw blurRad="38100" dist="38100" dir="2700000" algn="tl">
                    <a:srgbClr val="000000"/>
                  </a:outerShdw>
                </a:effectLst>
                <a:latin typeface="Calibri" pitchFamily="34" charset="0"/>
              </a:rPr>
              <a:t>Pb</a:t>
            </a:r>
          </a:p>
          <a:p>
            <a:pPr>
              <a:defRPr/>
            </a:pPr>
            <a:r>
              <a:rPr lang="en-GB" sz="3600" baseline="30000" dirty="0">
                <a:solidFill>
                  <a:schemeClr val="bg1"/>
                </a:solidFill>
                <a:effectLst>
                  <a:outerShdw blurRad="38100" dist="38100" dir="2700000" algn="tl">
                    <a:srgbClr val="000000"/>
                  </a:outerShdw>
                </a:effectLst>
                <a:latin typeface="Calibri" pitchFamily="34" charset="0"/>
              </a:rPr>
              <a:t>208</a:t>
            </a:r>
            <a:r>
              <a:rPr lang="en-GB" sz="3600" dirty="0">
                <a:solidFill>
                  <a:schemeClr val="bg1"/>
                </a:solidFill>
                <a:effectLst>
                  <a:outerShdw blurRad="38100" dist="38100" dir="2700000" algn="tl">
                    <a:srgbClr val="000000"/>
                  </a:outerShdw>
                </a:effectLst>
                <a:latin typeface="Calibri" pitchFamily="34" charset="0"/>
              </a:rPr>
              <a:t>Pb/</a:t>
            </a:r>
            <a:r>
              <a:rPr lang="en-GB" sz="3600" baseline="30000" dirty="0">
                <a:solidFill>
                  <a:schemeClr val="bg1"/>
                </a:solidFill>
                <a:effectLst>
                  <a:outerShdw blurRad="38100" dist="38100" dir="2700000" algn="tl">
                    <a:srgbClr val="000000"/>
                  </a:outerShdw>
                </a:effectLst>
                <a:latin typeface="Calibri" pitchFamily="34" charset="0"/>
              </a:rPr>
              <a:t>204</a:t>
            </a:r>
            <a:r>
              <a:rPr lang="en-GB" sz="3600" dirty="0">
                <a:solidFill>
                  <a:schemeClr val="bg1"/>
                </a:solidFill>
                <a:effectLst>
                  <a:outerShdw blurRad="38100" dist="38100" dir="2700000" algn="tl">
                    <a:srgbClr val="000000"/>
                  </a:outerShdw>
                </a:effectLst>
                <a:latin typeface="Calibri" pitchFamily="34" charset="0"/>
              </a:rPr>
              <a:t>Pb</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057798" name="AutoShape 6"/>
          <p:cNvSpPr>
            <a:spLocks noChangeArrowheads="1"/>
          </p:cNvSpPr>
          <p:nvPr/>
        </p:nvSpPr>
        <p:spPr bwMode="auto">
          <a:xfrm>
            <a:off x="3441700" y="2693988"/>
            <a:ext cx="1060450" cy="1127125"/>
          </a:xfrm>
          <a:prstGeom prst="roundRect">
            <a:avLst>
              <a:gd name="adj" fmla="val 16667"/>
            </a:avLst>
          </a:prstGeom>
          <a:noFill/>
          <a:ln w="57150" algn="ctr">
            <a:solidFill>
              <a:srgbClr val="FF0000"/>
            </a:solidFill>
            <a:round/>
            <a:headEnd/>
            <a:tailEnd/>
          </a:ln>
          <a:effectLst/>
        </p:spPr>
        <p:txBody>
          <a:bodyPr wrap="none" anchor="ctr"/>
          <a:lstStyle/>
          <a:p>
            <a:pPr>
              <a:defRPr/>
            </a:pPr>
            <a:endParaRPr lang="it-IT">
              <a:latin typeface="Calibri" pitchFamily="34" charset="0"/>
            </a:endParaRPr>
          </a:p>
        </p:txBody>
      </p:sp>
      <p:sp>
        <p:nvSpPr>
          <p:cNvPr id="1057799" name="AutoShape 7"/>
          <p:cNvSpPr>
            <a:spLocks noChangeArrowheads="1"/>
          </p:cNvSpPr>
          <p:nvPr/>
        </p:nvSpPr>
        <p:spPr bwMode="auto">
          <a:xfrm>
            <a:off x="3441700" y="3810000"/>
            <a:ext cx="1060450" cy="568325"/>
          </a:xfrm>
          <a:prstGeom prst="roundRect">
            <a:avLst>
              <a:gd name="adj" fmla="val 16667"/>
            </a:avLst>
          </a:prstGeom>
          <a:noFill/>
          <a:ln w="57150" algn="ctr">
            <a:solidFill>
              <a:srgbClr val="FF0000"/>
            </a:solidFill>
            <a:round/>
            <a:headEnd/>
            <a:tailEnd/>
          </a:ln>
          <a:effectLst/>
        </p:spPr>
        <p:txBody>
          <a:bodyPr wrap="none" anchor="ctr"/>
          <a:lstStyle/>
          <a:p>
            <a:pPr>
              <a:defRPr/>
            </a:pPr>
            <a:endParaRPr lang="it-IT">
              <a:latin typeface="Calibri" pitchFamily="34" charset="0"/>
            </a:endParaRPr>
          </a:p>
        </p:txBody>
      </p:sp>
      <p:sp>
        <p:nvSpPr>
          <p:cNvPr id="1057800" name="Text Box 8"/>
          <p:cNvSpPr txBox="1">
            <a:spLocks noChangeArrowheads="1"/>
          </p:cNvSpPr>
          <p:nvPr/>
        </p:nvSpPr>
        <p:spPr bwMode="auto">
          <a:xfrm>
            <a:off x="371475" y="4591050"/>
            <a:ext cx="8401050" cy="885825"/>
          </a:xfrm>
          <a:prstGeom prst="rect">
            <a:avLst/>
          </a:prstGeom>
          <a:noFill/>
          <a:ln w="9525" algn="ctr">
            <a:noFill/>
            <a:miter lim="800000"/>
            <a:headEnd/>
            <a:tailEnd/>
          </a:ln>
          <a:effectLst/>
        </p:spPr>
        <p:txBody>
          <a:bodyPr wrap="square">
            <a:spAutoFit/>
          </a:bodyPr>
          <a:lstStyle/>
          <a:p>
            <a:pPr algn="l">
              <a:defRPr/>
            </a:pPr>
            <a:r>
              <a:rPr lang="en-GB" sz="2600" dirty="0">
                <a:solidFill>
                  <a:schemeClr val="bg1"/>
                </a:solidFill>
                <a:effectLst>
                  <a:outerShdw blurRad="38100" dist="38100" dir="2700000" algn="tl">
                    <a:srgbClr val="000000"/>
                  </a:outerShdw>
                </a:effectLst>
                <a:latin typeface="Calibri" pitchFamily="34" charset="0"/>
              </a:rPr>
              <a:t>The first two leads are called “</a:t>
            </a:r>
            <a:r>
              <a:rPr lang="en-GB" sz="2600" dirty="0">
                <a:solidFill>
                  <a:srgbClr val="FFFF00"/>
                </a:solidFill>
                <a:effectLst>
                  <a:outerShdw blurRad="38100" dist="38100" dir="2700000" algn="tl">
                    <a:srgbClr val="000000"/>
                  </a:outerShdw>
                </a:effectLst>
                <a:latin typeface="Calibri" pitchFamily="34" charset="0"/>
              </a:rPr>
              <a:t>Uranogenic Pb</a:t>
            </a:r>
            <a:r>
              <a:rPr lang="en-GB" sz="2600" dirty="0">
                <a:solidFill>
                  <a:schemeClr val="bg1"/>
                </a:solidFill>
                <a:effectLst>
                  <a:outerShdw blurRad="38100" dist="38100" dir="2700000" algn="tl">
                    <a:srgbClr val="000000"/>
                  </a:outerShdw>
                </a:effectLst>
                <a:latin typeface="Calibri" pitchFamily="34" charset="0"/>
              </a:rPr>
              <a:t>” because they are derived from the decay of U isotopes.</a:t>
            </a:r>
          </a:p>
        </p:txBody>
      </p:sp>
      <p:sp>
        <p:nvSpPr>
          <p:cNvPr id="1057801" name="Text Box 9"/>
          <p:cNvSpPr txBox="1">
            <a:spLocks noChangeArrowheads="1"/>
          </p:cNvSpPr>
          <p:nvPr/>
        </p:nvSpPr>
        <p:spPr bwMode="auto">
          <a:xfrm>
            <a:off x="371475" y="5481638"/>
            <a:ext cx="8401050" cy="885825"/>
          </a:xfrm>
          <a:prstGeom prst="rect">
            <a:avLst/>
          </a:prstGeom>
          <a:noFill/>
          <a:ln w="9525" algn="ctr">
            <a:noFill/>
            <a:miter lim="800000"/>
            <a:headEnd/>
            <a:tailEnd/>
          </a:ln>
          <a:effectLst/>
        </p:spPr>
        <p:txBody>
          <a:bodyPr wrap="square">
            <a:spAutoFit/>
          </a:bodyPr>
          <a:lstStyle/>
          <a:p>
            <a:pPr algn="l">
              <a:defRPr/>
            </a:pPr>
            <a:r>
              <a:rPr lang="en-GB" sz="2600" dirty="0">
                <a:solidFill>
                  <a:schemeClr val="bg1"/>
                </a:solidFill>
                <a:effectLst>
                  <a:outerShdw blurRad="38100" dist="38100" dir="2700000" algn="tl">
                    <a:srgbClr val="000000"/>
                  </a:outerShdw>
                </a:effectLst>
                <a:latin typeface="Calibri" pitchFamily="34" charset="0"/>
              </a:rPr>
              <a:t>The third isotope (</a:t>
            </a:r>
            <a:r>
              <a:rPr lang="en-GB" sz="2600" baseline="30000" dirty="0">
                <a:solidFill>
                  <a:schemeClr val="bg1"/>
                </a:solidFill>
                <a:effectLst>
                  <a:outerShdw blurRad="38100" dist="38100" dir="2700000" algn="tl">
                    <a:srgbClr val="000000"/>
                  </a:outerShdw>
                </a:effectLst>
                <a:latin typeface="Calibri" pitchFamily="34" charset="0"/>
              </a:rPr>
              <a:t>208</a:t>
            </a:r>
            <a:r>
              <a:rPr lang="en-GB" sz="2600" dirty="0">
                <a:solidFill>
                  <a:schemeClr val="bg1"/>
                </a:solidFill>
                <a:effectLst>
                  <a:outerShdw blurRad="38100" dist="38100" dir="2700000" algn="tl">
                    <a:srgbClr val="000000"/>
                  </a:outerShdw>
                </a:effectLst>
                <a:latin typeface="Calibri" pitchFamily="34" charset="0"/>
              </a:rPr>
              <a:t>Pb) is called the “</a:t>
            </a:r>
            <a:r>
              <a:rPr lang="en-GB" sz="2600" dirty="0">
                <a:solidFill>
                  <a:srgbClr val="FFFF00"/>
                </a:solidFill>
                <a:effectLst>
                  <a:outerShdw blurRad="38100" dist="38100" dir="2700000" algn="tl">
                    <a:srgbClr val="000000"/>
                  </a:outerShdw>
                </a:effectLst>
                <a:latin typeface="Calibri" pitchFamily="34" charset="0"/>
              </a:rPr>
              <a:t>Thorogenic Pb</a:t>
            </a:r>
            <a:r>
              <a:rPr lang="en-GB" sz="2600" dirty="0">
                <a:solidFill>
                  <a:schemeClr val="bg1"/>
                </a:solidFill>
                <a:effectLst>
                  <a:outerShdw blurRad="38100" dist="38100" dir="2700000" algn="tl">
                    <a:srgbClr val="000000"/>
                  </a:outerShdw>
                </a:effectLst>
                <a:latin typeface="Calibri" pitchFamily="34" charset="0"/>
              </a:rPr>
              <a:t>” because it derives from Th.</a:t>
            </a:r>
          </a:p>
        </p:txBody>
      </p:sp>
      <p:sp>
        <p:nvSpPr>
          <p:cNvPr id="9"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7797">
                                            <p:txEl>
                                              <p:pRg st="0" end="0"/>
                                            </p:txEl>
                                          </p:spTgt>
                                        </p:tgtEl>
                                        <p:attrNameLst>
                                          <p:attrName>style.visibility</p:attrName>
                                        </p:attrNameLst>
                                      </p:cBhvr>
                                      <p:to>
                                        <p:strVal val="visible"/>
                                      </p:to>
                                    </p:set>
                                    <p:animEffect transition="in" filter="fade">
                                      <p:cBhvr>
                                        <p:cTn id="7" dur="500"/>
                                        <p:tgtEl>
                                          <p:spTgt spid="1057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7797">
                                            <p:txEl>
                                              <p:pRg st="1" end="1"/>
                                            </p:txEl>
                                          </p:spTgt>
                                        </p:tgtEl>
                                        <p:attrNameLst>
                                          <p:attrName>style.visibility</p:attrName>
                                        </p:attrNameLst>
                                      </p:cBhvr>
                                      <p:to>
                                        <p:strVal val="visible"/>
                                      </p:to>
                                    </p:set>
                                    <p:animEffect transition="in" filter="fade">
                                      <p:cBhvr>
                                        <p:cTn id="12" dur="500"/>
                                        <p:tgtEl>
                                          <p:spTgt spid="10577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7797">
                                            <p:txEl>
                                              <p:pRg st="4" end="4"/>
                                            </p:txEl>
                                          </p:spTgt>
                                        </p:tgtEl>
                                        <p:attrNameLst>
                                          <p:attrName>style.visibility</p:attrName>
                                        </p:attrNameLst>
                                      </p:cBhvr>
                                      <p:to>
                                        <p:strVal val="visible"/>
                                      </p:to>
                                    </p:set>
                                    <p:animEffect transition="in" filter="fade">
                                      <p:cBhvr>
                                        <p:cTn id="17" dur="500"/>
                                        <p:tgtEl>
                                          <p:spTgt spid="105779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7797">
                                            <p:txEl>
                                              <p:pRg st="5" end="5"/>
                                            </p:txEl>
                                          </p:spTgt>
                                        </p:tgtEl>
                                        <p:attrNameLst>
                                          <p:attrName>style.visibility</p:attrName>
                                        </p:attrNameLst>
                                      </p:cBhvr>
                                      <p:to>
                                        <p:strVal val="visible"/>
                                      </p:to>
                                    </p:set>
                                    <p:animEffect transition="in" filter="fade">
                                      <p:cBhvr>
                                        <p:cTn id="22" dur="500"/>
                                        <p:tgtEl>
                                          <p:spTgt spid="105779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57797">
                                            <p:txEl>
                                              <p:pRg st="6" end="6"/>
                                            </p:txEl>
                                          </p:spTgt>
                                        </p:tgtEl>
                                        <p:attrNameLst>
                                          <p:attrName>style.visibility</p:attrName>
                                        </p:attrNameLst>
                                      </p:cBhvr>
                                      <p:to>
                                        <p:strVal val="visible"/>
                                      </p:to>
                                    </p:set>
                                    <p:animEffect transition="in" filter="fade">
                                      <p:cBhvr>
                                        <p:cTn id="27" dur="500"/>
                                        <p:tgtEl>
                                          <p:spTgt spid="105779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57800">
                                            <p:txEl>
                                              <p:pRg st="0" end="0"/>
                                            </p:txEl>
                                          </p:spTgt>
                                        </p:tgtEl>
                                        <p:attrNameLst>
                                          <p:attrName>style.visibility</p:attrName>
                                        </p:attrNameLst>
                                      </p:cBhvr>
                                      <p:to>
                                        <p:strVal val="visible"/>
                                      </p:to>
                                    </p:set>
                                    <p:animEffect transition="in" filter="fade">
                                      <p:cBhvr>
                                        <p:cTn id="32" dur="500"/>
                                        <p:tgtEl>
                                          <p:spTgt spid="1057800">
                                            <p:txEl>
                                              <p:pRg st="0" end="0"/>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57798"/>
                                        </p:tgtEl>
                                        <p:attrNameLst>
                                          <p:attrName>style.visibility</p:attrName>
                                        </p:attrNameLst>
                                      </p:cBhvr>
                                      <p:to>
                                        <p:strVal val="visible"/>
                                      </p:to>
                                    </p:set>
                                    <p:animEffect transition="in" filter="fade">
                                      <p:cBhvr>
                                        <p:cTn id="36" dur="2000"/>
                                        <p:tgtEl>
                                          <p:spTgt spid="105779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57801">
                                            <p:txEl>
                                              <p:pRg st="0" end="0"/>
                                            </p:txEl>
                                          </p:spTgt>
                                        </p:tgtEl>
                                        <p:attrNameLst>
                                          <p:attrName>style.visibility</p:attrName>
                                        </p:attrNameLst>
                                      </p:cBhvr>
                                      <p:to>
                                        <p:strVal val="visible"/>
                                      </p:to>
                                    </p:set>
                                    <p:animEffect transition="in" filter="fade">
                                      <p:cBhvr>
                                        <p:cTn id="41" dur="500"/>
                                        <p:tgtEl>
                                          <p:spTgt spid="1057801">
                                            <p:txEl>
                                              <p:pRg st="0" end="0"/>
                                            </p:tx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057799"/>
                                        </p:tgtEl>
                                        <p:attrNameLst>
                                          <p:attrName>style.visibility</p:attrName>
                                        </p:attrNameLst>
                                      </p:cBhvr>
                                      <p:to>
                                        <p:strVal val="visible"/>
                                      </p:to>
                                    </p:set>
                                    <p:animEffect transition="in" filter="fade">
                                      <p:cBhvr>
                                        <p:cTn id="45" dur="2000"/>
                                        <p:tgtEl>
                                          <p:spTgt spid="1057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7" grpId="0" build="p"/>
      <p:bldP spid="1057798" grpId="0" animBg="1"/>
      <p:bldP spid="1057799" grpId="0" animBg="1"/>
      <p:bldP spid="1057800" grpId="0" build="p"/>
      <p:bldP spid="105780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5" name="Immagine 4"/>
          <p:cNvPicPr>
            <a:picLocks noChangeAspect="1"/>
          </p:cNvPicPr>
          <p:nvPr/>
        </p:nvPicPr>
        <p:blipFill>
          <a:blip r:embed="rId3" cstate="print"/>
          <a:stretch>
            <a:fillRect/>
          </a:stretch>
        </p:blipFill>
        <p:spPr>
          <a:xfrm>
            <a:off x="1587501" y="1039934"/>
            <a:ext cx="5826124" cy="3876762"/>
          </a:xfrm>
          <a:prstGeom prst="rect">
            <a:avLst/>
          </a:prstGeom>
        </p:spPr>
      </p:pic>
      <p:cxnSp>
        <p:nvCxnSpPr>
          <p:cNvPr id="7" name="Connettore 1 6"/>
          <p:cNvCxnSpPr/>
          <p:nvPr/>
        </p:nvCxnSpPr>
        <p:spPr bwMode="auto">
          <a:xfrm flipV="1">
            <a:off x="2352675" y="1240631"/>
            <a:ext cx="2478881" cy="2310607"/>
          </a:xfrm>
          <a:prstGeom prst="line">
            <a:avLst/>
          </a:prstGeom>
          <a:noFill/>
          <a:ln w="12700" cap="flat" cmpd="sng" algn="ctr">
            <a:solidFill>
              <a:srgbClr val="FF0000"/>
            </a:solidFill>
            <a:prstDash val="dash"/>
            <a:round/>
            <a:headEnd type="none" w="med" len="med"/>
            <a:tailEnd type="none" w="med" len="med"/>
          </a:ln>
          <a:effectLst/>
        </p:spPr>
      </p:cxnSp>
      <p:sp>
        <p:nvSpPr>
          <p:cNvPr id="67" name="Text Box 16"/>
          <p:cNvSpPr txBox="1">
            <a:spLocks noChangeArrowheads="1"/>
          </p:cNvSpPr>
          <p:nvPr/>
        </p:nvSpPr>
        <p:spPr bwMode="auto">
          <a:xfrm>
            <a:off x="1602739" y="4916696"/>
            <a:ext cx="5810885" cy="307777"/>
          </a:xfrm>
          <a:prstGeom prst="rect">
            <a:avLst/>
          </a:prstGeom>
          <a:noFill/>
          <a:ln w="9525" algn="ctr">
            <a:noFill/>
            <a:miter lim="800000"/>
            <a:headEnd/>
            <a:tailEnd/>
          </a:ln>
          <a:effectLst/>
        </p:spPr>
        <p:txBody>
          <a:bodyPr wrap="square">
            <a:spAutoFit/>
          </a:bodyPr>
          <a:lstStyle/>
          <a:p>
            <a:pPr eaLnBrk="0" hangingPunct="0">
              <a:defRPr/>
            </a:pPr>
            <a:r>
              <a:rPr lang="en-GB" sz="1400" dirty="0">
                <a:solidFill>
                  <a:schemeClr val="bg1"/>
                </a:solidFill>
                <a:effectLst/>
                <a:latin typeface="Calibri" pitchFamily="34" charset="0"/>
              </a:rPr>
              <a:t>Maltese and </a:t>
            </a:r>
            <a:r>
              <a:rPr lang="en-GB" sz="1400" dirty="0" err="1">
                <a:solidFill>
                  <a:schemeClr val="bg1"/>
                </a:solidFill>
                <a:effectLst/>
                <a:latin typeface="Calibri" pitchFamily="34" charset="0"/>
              </a:rPr>
              <a:t>Mezger</a:t>
            </a:r>
            <a:r>
              <a:rPr lang="en-GB" sz="1400" dirty="0">
                <a:solidFill>
                  <a:schemeClr val="bg1"/>
                </a:solidFill>
                <a:effectLst/>
                <a:latin typeface="Calibri" pitchFamily="34" charset="0"/>
              </a:rPr>
              <a:t>, 2020 (</a:t>
            </a:r>
            <a:r>
              <a:rPr lang="en-GB" sz="1400" dirty="0" err="1">
                <a:solidFill>
                  <a:schemeClr val="bg1"/>
                </a:solidFill>
                <a:effectLst/>
                <a:latin typeface="Calibri" pitchFamily="34" charset="0"/>
              </a:rPr>
              <a:t>Geochim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Cosmochim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Acta</a:t>
            </a:r>
            <a:r>
              <a:rPr lang="en-GB" sz="1400" dirty="0">
                <a:solidFill>
                  <a:schemeClr val="bg1"/>
                </a:solidFill>
                <a:effectLst/>
                <a:latin typeface="Calibri" pitchFamily="34" charset="0"/>
              </a:rPr>
              <a:t>, 271, 179-193)</a:t>
            </a:r>
          </a:p>
        </p:txBody>
      </p:sp>
      <p:sp>
        <p:nvSpPr>
          <p:cNvPr id="70" name="CasellaDiTesto 69"/>
          <p:cNvSpPr txBox="1"/>
          <p:nvPr/>
        </p:nvSpPr>
        <p:spPr>
          <a:xfrm rot="19020000">
            <a:off x="2149777" y="3196790"/>
            <a:ext cx="1236826" cy="276999"/>
          </a:xfrm>
          <a:prstGeom prst="rect">
            <a:avLst/>
          </a:prstGeom>
          <a:noFill/>
        </p:spPr>
        <p:txBody>
          <a:bodyPr wrap="square" rtlCol="0">
            <a:spAutoFit/>
          </a:bodyPr>
          <a:lstStyle/>
          <a:p>
            <a:pPr algn="l"/>
            <a:r>
              <a:rPr lang="en-GB" sz="1200" i="1" dirty="0">
                <a:solidFill>
                  <a:srgbClr val="FF0000"/>
                </a:solidFill>
                <a:effectLst/>
                <a:latin typeface="Calibri" panose="020F0502020204030204" pitchFamily="34" charset="0"/>
                <a:cs typeface="Calibri" panose="020F0502020204030204" pitchFamily="34" charset="0"/>
              </a:rPr>
              <a:t>4.57 Ga Isochron</a:t>
            </a:r>
          </a:p>
        </p:txBody>
      </p:sp>
      <p:sp>
        <p:nvSpPr>
          <p:cNvPr id="71" name="Text Box 4"/>
          <p:cNvSpPr txBox="1">
            <a:spLocks noChangeArrowheads="1"/>
          </p:cNvSpPr>
          <p:nvPr/>
        </p:nvSpPr>
        <p:spPr bwMode="auto">
          <a:xfrm>
            <a:off x="-319" y="5217091"/>
            <a:ext cx="9144000" cy="861774"/>
          </a:xfrm>
          <a:prstGeom prst="rect">
            <a:avLst/>
          </a:prstGeom>
          <a:noFill/>
          <a:ln w="9525" algn="ctr">
            <a:noFill/>
            <a:miter lim="800000"/>
            <a:headEnd/>
            <a:tailEnd/>
          </a:ln>
          <a:effectLst/>
        </p:spPr>
        <p:txBody>
          <a:bodyPr wrap="square">
            <a:spAutoFit/>
          </a:bodyPr>
          <a:lstStyle/>
          <a:p>
            <a:pPr algn="l">
              <a:lnSpc>
                <a:spcPts val="3000"/>
              </a:lnSpc>
            </a:pPr>
            <a:r>
              <a:rPr lang="en-GB" sz="2800" dirty="0">
                <a:solidFill>
                  <a:schemeClr val="bg1"/>
                </a:solidFill>
                <a:latin typeface="Calibri" panose="020F0502020204030204" pitchFamily="34" charset="0"/>
                <a:cs typeface="Calibri" panose="020F0502020204030204" pitchFamily="34" charset="0"/>
              </a:rPr>
              <a:t>Bold numbers indicate the time (Myr) of the mixing after Solar System formation (from 60 to 180 Myr).</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0" name="Text Box 4"/>
          <p:cNvSpPr txBox="1">
            <a:spLocks noChangeArrowheads="1"/>
          </p:cNvSpPr>
          <p:nvPr/>
        </p:nvSpPr>
        <p:spPr bwMode="auto">
          <a:xfrm>
            <a:off x="-319" y="5980093"/>
            <a:ext cx="9144000" cy="861774"/>
          </a:xfrm>
          <a:prstGeom prst="rect">
            <a:avLst/>
          </a:prstGeom>
          <a:solidFill>
            <a:schemeClr val="tx1"/>
          </a:solidFill>
          <a:ln w="9525" algn="ctr">
            <a:noFill/>
            <a:miter lim="800000"/>
            <a:headEnd/>
            <a:tailEnd/>
          </a:ln>
          <a:effectLst/>
        </p:spPr>
        <p:txBody>
          <a:bodyPr wrap="square">
            <a:spAutoFit/>
          </a:bodyPr>
          <a:lstStyle/>
          <a:p>
            <a:pPr algn="l">
              <a:lnSpc>
                <a:spcPts val="3000"/>
              </a:lnSpc>
            </a:pPr>
            <a:r>
              <a:rPr lang="en-GB" sz="2800" dirty="0">
                <a:solidFill>
                  <a:schemeClr val="bg1"/>
                </a:solidFill>
                <a:latin typeface="Calibri" panose="020F0502020204030204" pitchFamily="34" charset="0"/>
                <a:cs typeface="Calibri" panose="020F0502020204030204" pitchFamily="34" charset="0"/>
              </a:rPr>
              <a:t>Numbers after the "slash" indicate the </a:t>
            </a:r>
            <a:r>
              <a:rPr lang="en-GB" sz="2800" i="1" dirty="0">
                <a:solidFill>
                  <a:schemeClr val="bg1"/>
                </a:solidFill>
                <a:latin typeface="Symbol" panose="05050102010706020507" pitchFamily="18" charset="2"/>
                <a:cs typeface="Calibri" panose="020F0502020204030204" pitchFamily="34" charset="0"/>
              </a:rPr>
              <a:t>m</a:t>
            </a:r>
            <a:r>
              <a:rPr lang="en-GB" sz="2800" dirty="0">
                <a:solidFill>
                  <a:schemeClr val="bg1"/>
                </a:solidFill>
                <a:latin typeface="Calibri" panose="020F0502020204030204" pitchFamily="34" charset="0"/>
                <a:cs typeface="Calibri" panose="020F0502020204030204" pitchFamily="34" charset="0"/>
              </a:rPr>
              <a:t> of the Earth after the impact and after core separation (BSE </a:t>
            </a:r>
            <a:r>
              <a:rPr lang="en-GB" sz="2800" i="1" dirty="0">
                <a:solidFill>
                  <a:schemeClr val="bg1"/>
                </a:solidFill>
                <a:latin typeface="Symbol" panose="05050102010706020507" pitchFamily="18" charset="2"/>
                <a:cs typeface="Calibri" panose="020F0502020204030204" pitchFamily="34" charset="0"/>
              </a:rPr>
              <a:t>m</a:t>
            </a:r>
            <a:r>
              <a:rPr lang="en-GB" sz="2800" dirty="0">
                <a:solidFill>
                  <a:schemeClr val="bg1"/>
                </a:solidFill>
                <a:latin typeface="Calibri" pitchFamily="34" charset="0"/>
                <a:cs typeface="Calibri" panose="020F0502020204030204" pitchFamily="34" charset="0"/>
              </a:rPr>
              <a:t>; from 8.0 to 9.5).</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369178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5" name="Immagine 4"/>
          <p:cNvPicPr>
            <a:picLocks noChangeAspect="1"/>
          </p:cNvPicPr>
          <p:nvPr/>
        </p:nvPicPr>
        <p:blipFill>
          <a:blip r:embed="rId3" cstate="print"/>
          <a:stretch>
            <a:fillRect/>
          </a:stretch>
        </p:blipFill>
        <p:spPr>
          <a:xfrm>
            <a:off x="1587501" y="1039934"/>
            <a:ext cx="5826124" cy="3876762"/>
          </a:xfrm>
          <a:prstGeom prst="rect">
            <a:avLst/>
          </a:prstGeom>
        </p:spPr>
      </p:pic>
      <p:cxnSp>
        <p:nvCxnSpPr>
          <p:cNvPr id="7" name="Connettore 1 6"/>
          <p:cNvCxnSpPr/>
          <p:nvPr/>
        </p:nvCxnSpPr>
        <p:spPr bwMode="auto">
          <a:xfrm flipV="1">
            <a:off x="2352675" y="1240631"/>
            <a:ext cx="2478881" cy="2310607"/>
          </a:xfrm>
          <a:prstGeom prst="line">
            <a:avLst/>
          </a:prstGeom>
          <a:noFill/>
          <a:ln w="12700" cap="flat" cmpd="sng" algn="ctr">
            <a:solidFill>
              <a:srgbClr val="FF0000"/>
            </a:solidFill>
            <a:prstDash val="dash"/>
            <a:round/>
            <a:headEnd type="none" w="med" len="med"/>
            <a:tailEnd type="none" w="med" len="med"/>
          </a:ln>
          <a:effectLst/>
        </p:spPr>
      </p:cxnSp>
      <p:sp>
        <p:nvSpPr>
          <p:cNvPr id="67" name="Text Box 16"/>
          <p:cNvSpPr txBox="1">
            <a:spLocks noChangeArrowheads="1"/>
          </p:cNvSpPr>
          <p:nvPr/>
        </p:nvSpPr>
        <p:spPr bwMode="auto">
          <a:xfrm>
            <a:off x="1602739" y="4916696"/>
            <a:ext cx="5810885" cy="307777"/>
          </a:xfrm>
          <a:prstGeom prst="rect">
            <a:avLst/>
          </a:prstGeom>
          <a:noFill/>
          <a:ln w="9525" algn="ctr">
            <a:noFill/>
            <a:miter lim="800000"/>
            <a:headEnd/>
            <a:tailEnd/>
          </a:ln>
          <a:effectLst/>
        </p:spPr>
        <p:txBody>
          <a:bodyPr wrap="square">
            <a:spAutoFit/>
          </a:bodyPr>
          <a:lstStyle/>
          <a:p>
            <a:pPr eaLnBrk="0" hangingPunct="0">
              <a:defRPr/>
            </a:pPr>
            <a:r>
              <a:rPr lang="en-GB" sz="1400" dirty="0">
                <a:solidFill>
                  <a:schemeClr val="bg1"/>
                </a:solidFill>
                <a:effectLst/>
                <a:latin typeface="Calibri" pitchFamily="34" charset="0"/>
              </a:rPr>
              <a:t>Maltese and </a:t>
            </a:r>
            <a:r>
              <a:rPr lang="en-GB" sz="1400" dirty="0" err="1">
                <a:solidFill>
                  <a:schemeClr val="bg1"/>
                </a:solidFill>
                <a:effectLst/>
                <a:latin typeface="Calibri" pitchFamily="34" charset="0"/>
              </a:rPr>
              <a:t>Mezger</a:t>
            </a:r>
            <a:r>
              <a:rPr lang="en-GB" sz="1400" dirty="0">
                <a:solidFill>
                  <a:schemeClr val="bg1"/>
                </a:solidFill>
                <a:effectLst/>
                <a:latin typeface="Calibri" pitchFamily="34" charset="0"/>
              </a:rPr>
              <a:t>, 2020 (</a:t>
            </a:r>
            <a:r>
              <a:rPr lang="en-GB" sz="1400" dirty="0" err="1">
                <a:solidFill>
                  <a:schemeClr val="bg1"/>
                </a:solidFill>
                <a:effectLst/>
                <a:latin typeface="Calibri" pitchFamily="34" charset="0"/>
              </a:rPr>
              <a:t>Geochim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Cosmochim</a:t>
            </a:r>
            <a:r>
              <a:rPr lang="en-GB" sz="1400" dirty="0">
                <a:solidFill>
                  <a:schemeClr val="bg1"/>
                </a:solidFill>
                <a:effectLst/>
                <a:latin typeface="Calibri" pitchFamily="34" charset="0"/>
              </a:rPr>
              <a:t>. </a:t>
            </a:r>
            <a:r>
              <a:rPr lang="en-GB" sz="1400" dirty="0" err="1">
                <a:solidFill>
                  <a:schemeClr val="bg1"/>
                </a:solidFill>
                <a:effectLst/>
                <a:latin typeface="Calibri" pitchFamily="34" charset="0"/>
              </a:rPr>
              <a:t>Acta</a:t>
            </a:r>
            <a:r>
              <a:rPr lang="en-GB" sz="1400" dirty="0">
                <a:solidFill>
                  <a:schemeClr val="bg1"/>
                </a:solidFill>
                <a:effectLst/>
                <a:latin typeface="Calibri" pitchFamily="34" charset="0"/>
              </a:rPr>
              <a:t>, 271, 179-193)</a:t>
            </a:r>
          </a:p>
        </p:txBody>
      </p:sp>
      <p:sp>
        <p:nvSpPr>
          <p:cNvPr id="70" name="CasellaDiTesto 69"/>
          <p:cNvSpPr txBox="1"/>
          <p:nvPr/>
        </p:nvSpPr>
        <p:spPr>
          <a:xfrm rot="19020000">
            <a:off x="2149777" y="3196790"/>
            <a:ext cx="1236826" cy="276999"/>
          </a:xfrm>
          <a:prstGeom prst="rect">
            <a:avLst/>
          </a:prstGeom>
          <a:noFill/>
        </p:spPr>
        <p:txBody>
          <a:bodyPr wrap="square" rtlCol="0">
            <a:spAutoFit/>
          </a:bodyPr>
          <a:lstStyle/>
          <a:p>
            <a:pPr algn="l"/>
            <a:r>
              <a:rPr lang="en-GB" sz="1200" i="1" dirty="0">
                <a:solidFill>
                  <a:srgbClr val="FF0000"/>
                </a:solidFill>
                <a:effectLst/>
                <a:latin typeface="Calibri" panose="020F0502020204030204" pitchFamily="34" charset="0"/>
                <a:cs typeface="Calibri" panose="020F0502020204030204" pitchFamily="34" charset="0"/>
              </a:rPr>
              <a:t>4.57 Ga Isochron</a:t>
            </a:r>
          </a:p>
        </p:txBody>
      </p:sp>
      <p:sp>
        <p:nvSpPr>
          <p:cNvPr id="71" name="Text Box 4"/>
          <p:cNvSpPr txBox="1">
            <a:spLocks noChangeArrowheads="1"/>
          </p:cNvSpPr>
          <p:nvPr/>
        </p:nvSpPr>
        <p:spPr bwMode="auto">
          <a:xfrm>
            <a:off x="-319" y="5217091"/>
            <a:ext cx="9144000" cy="1231556"/>
          </a:xfrm>
          <a:prstGeom prst="rect">
            <a:avLst/>
          </a:prstGeom>
          <a:solidFill>
            <a:schemeClr val="tx1"/>
          </a:solidFill>
          <a:ln w="9525" algn="ctr">
            <a:noFill/>
            <a:miter lim="800000"/>
            <a:headEnd/>
            <a:tailEnd/>
          </a:ln>
          <a:effectLst/>
        </p:spPr>
        <p:txBody>
          <a:bodyPr wrap="square">
            <a:spAutoFit/>
          </a:bodyPr>
          <a:lstStyle/>
          <a:p>
            <a:pPr>
              <a:lnSpc>
                <a:spcPts val="3000"/>
              </a:lnSpc>
            </a:pPr>
            <a:r>
              <a:rPr lang="en-GB" sz="2400" dirty="0">
                <a:solidFill>
                  <a:schemeClr val="bg1"/>
                </a:solidFill>
                <a:latin typeface="Calibri" panose="020F0502020204030204" pitchFamily="34" charset="0"/>
                <a:cs typeface="Calibri" panose="020F0502020204030204" pitchFamily="34" charset="0"/>
              </a:rPr>
              <a:t>This model (Big thwack between proto-Earth and Theia) can solve the "first lead paradox", having the possibility to obtain the necessary </a:t>
            </a:r>
            <a:r>
              <a:rPr lang="en-GB" sz="2400" dirty="0">
                <a:solidFill>
                  <a:schemeClr val="bg1"/>
                </a:solidFill>
                <a:latin typeface="Symbol" panose="05050102010706020507" pitchFamily="18" charset="2"/>
                <a:cs typeface="Calibri" panose="020F0502020204030204" pitchFamily="34" charset="0"/>
              </a:rPr>
              <a:t>m</a:t>
            </a:r>
            <a:r>
              <a:rPr lang="en-GB" sz="2400" dirty="0">
                <a:solidFill>
                  <a:schemeClr val="bg1"/>
                </a:solidFill>
                <a:latin typeface="Calibri" panose="020F0502020204030204" pitchFamily="34" charset="0"/>
                <a:cs typeface="Calibri" panose="020F0502020204030204" pitchFamily="34" charset="0"/>
              </a:rPr>
              <a:t> to explain the BSE positioning to the left of the Geochron.</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9304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grpSp>
        <p:nvGrpSpPr>
          <p:cNvPr id="3" name="Gruppo 2"/>
          <p:cNvGrpSpPr/>
          <p:nvPr/>
        </p:nvGrpSpPr>
        <p:grpSpPr>
          <a:xfrm>
            <a:off x="0" y="1059450"/>
            <a:ext cx="9144000" cy="4191182"/>
            <a:chOff x="0" y="1168310"/>
            <a:chExt cx="9144000" cy="4191182"/>
          </a:xfrm>
        </p:grpSpPr>
        <p:pic>
          <p:nvPicPr>
            <p:cNvPr id="2" name="Immagine 1"/>
            <p:cNvPicPr>
              <a:picLocks noChangeAspect="1"/>
            </p:cNvPicPr>
            <p:nvPr/>
          </p:nvPicPr>
          <p:blipFill rotWithShape="1">
            <a:blip r:embed="rId3" cstate="print"/>
            <a:srcRect l="1806" r="2916" b="91665"/>
            <a:stretch/>
          </p:blipFill>
          <p:spPr>
            <a:xfrm>
              <a:off x="0" y="1168310"/>
              <a:ext cx="9144000" cy="381090"/>
            </a:xfrm>
            <a:prstGeom prst="rect">
              <a:avLst/>
            </a:prstGeom>
          </p:spPr>
        </p:pic>
        <p:pic>
          <p:nvPicPr>
            <p:cNvPr id="11" name="Immagine 10"/>
            <p:cNvPicPr>
              <a:picLocks noChangeAspect="1"/>
            </p:cNvPicPr>
            <p:nvPr/>
          </p:nvPicPr>
          <p:blipFill rotWithShape="1">
            <a:blip r:embed="rId3" cstate="print"/>
            <a:srcRect l="1806" t="16390" r="2916"/>
            <a:stretch/>
          </p:blipFill>
          <p:spPr>
            <a:xfrm>
              <a:off x="0" y="1536700"/>
              <a:ext cx="9144000" cy="3822792"/>
            </a:xfrm>
            <a:prstGeom prst="rect">
              <a:avLst/>
            </a:prstGeom>
          </p:spPr>
        </p:pic>
      </p:grpSp>
      <p:sp>
        <p:nvSpPr>
          <p:cNvPr id="4" name="Rettangolo arrotondato 3"/>
          <p:cNvSpPr/>
          <p:nvPr/>
        </p:nvSpPr>
        <p:spPr bwMode="auto">
          <a:xfrm>
            <a:off x="53340" y="1933300"/>
            <a:ext cx="9006840" cy="1310640"/>
          </a:xfrm>
          <a:prstGeom prst="roundRect">
            <a:avLst>
              <a:gd name="adj" fmla="val 7365"/>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arrotondato 13"/>
          <p:cNvSpPr/>
          <p:nvPr/>
        </p:nvSpPr>
        <p:spPr bwMode="auto">
          <a:xfrm>
            <a:off x="53340" y="3243940"/>
            <a:ext cx="9006840" cy="998220"/>
          </a:xfrm>
          <a:prstGeom prst="roundRect">
            <a:avLst>
              <a:gd name="adj" fmla="val 7365"/>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Rettangolo arrotondato 14"/>
          <p:cNvSpPr/>
          <p:nvPr/>
        </p:nvSpPr>
        <p:spPr bwMode="auto">
          <a:xfrm>
            <a:off x="53340" y="4287019"/>
            <a:ext cx="9006840" cy="183741"/>
          </a:xfrm>
          <a:prstGeom prst="roundRect">
            <a:avLst>
              <a:gd name="adj" fmla="val 7365"/>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Rettangolo arrotondato 15"/>
          <p:cNvSpPr/>
          <p:nvPr/>
        </p:nvSpPr>
        <p:spPr bwMode="auto">
          <a:xfrm>
            <a:off x="53340" y="4486000"/>
            <a:ext cx="9006840" cy="183741"/>
          </a:xfrm>
          <a:prstGeom prst="roundRect">
            <a:avLst>
              <a:gd name="adj" fmla="val 7365"/>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Text Box 4"/>
          <p:cNvSpPr txBox="1">
            <a:spLocks noChangeArrowheads="1"/>
          </p:cNvSpPr>
          <p:nvPr/>
        </p:nvSpPr>
        <p:spPr bwMode="auto">
          <a:xfrm>
            <a:off x="-319" y="5249743"/>
            <a:ext cx="9144000" cy="482440"/>
          </a:xfrm>
          <a:prstGeom prst="rect">
            <a:avLst/>
          </a:prstGeom>
          <a:noFill/>
          <a:ln w="9525" algn="ctr">
            <a:noFill/>
            <a:miter lim="800000"/>
            <a:headEnd/>
            <a:tailEnd/>
          </a:ln>
          <a:effectLst/>
        </p:spPr>
        <p:txBody>
          <a:bodyPr wrap="square">
            <a:spAutoFit/>
          </a:bodyPr>
          <a:lstStyle/>
          <a:p>
            <a:pPr>
              <a:lnSpc>
                <a:spcPts val="3000"/>
              </a:lnSpc>
            </a:pPr>
            <a:r>
              <a:rPr lang="en-GB" sz="3000" dirty="0">
                <a:solidFill>
                  <a:schemeClr val="bg1"/>
                </a:solidFill>
                <a:latin typeface="Calibri" panose="020F0502020204030204" pitchFamily="34" charset="0"/>
                <a:cs typeface="Calibri" panose="020F0502020204030204" pitchFamily="34" charset="0"/>
              </a:rPr>
              <a:t>Two sets of solutions for the two groups of BSE estimates.</a:t>
            </a:r>
            <a:endParaRPr lang="en-GB" sz="3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8" name="Text Box 4"/>
          <p:cNvSpPr txBox="1">
            <a:spLocks noChangeArrowheads="1"/>
          </p:cNvSpPr>
          <p:nvPr/>
        </p:nvSpPr>
        <p:spPr bwMode="auto">
          <a:xfrm>
            <a:off x="-319" y="5710459"/>
            <a:ext cx="9144000" cy="861774"/>
          </a:xfrm>
          <a:prstGeom prst="rect">
            <a:avLst/>
          </a:prstGeom>
          <a:noFill/>
          <a:ln w="9525" algn="ctr">
            <a:noFill/>
            <a:miter lim="800000"/>
            <a:headEnd/>
            <a:tailEnd/>
          </a:ln>
          <a:effectLst/>
        </p:spPr>
        <p:txBody>
          <a:bodyPr wrap="square">
            <a:spAutoFit/>
          </a:bodyPr>
          <a:lstStyle/>
          <a:p>
            <a:pPr>
              <a:lnSpc>
                <a:spcPts val="3000"/>
              </a:lnSpc>
            </a:pPr>
            <a:r>
              <a:rPr lang="en-GB" sz="2800" dirty="0">
                <a:solidFill>
                  <a:schemeClr val="bg1"/>
                </a:solidFill>
                <a:latin typeface="Calibri" panose="020F0502020204030204" pitchFamily="34" charset="0"/>
                <a:cs typeface="Calibri" panose="020F0502020204030204" pitchFamily="34" charset="0"/>
              </a:rPr>
              <a:t>The young average (69 ± 10 Ma) is preferred because more in agreement with Hf-W, Lu-Hf and Rb-Sr constraints.</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26941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500"/>
                                        <p:tgtEl>
                                          <p:spTgt spid="15"/>
                                        </p:tgtEl>
                                      </p:cBhvr>
                                    </p:animEffect>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2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500"/>
                                        <p:tgtEl>
                                          <p:spTgt spid="16"/>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2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uppo 6"/>
          <p:cNvGrpSpPr/>
          <p:nvPr/>
        </p:nvGrpSpPr>
        <p:grpSpPr>
          <a:xfrm>
            <a:off x="493094" y="1028898"/>
            <a:ext cx="8027180" cy="5131767"/>
            <a:chOff x="493094" y="1028898"/>
            <a:chExt cx="8027180" cy="5131767"/>
          </a:xfrm>
        </p:grpSpPr>
        <p:pic>
          <p:nvPicPr>
            <p:cNvPr id="5" name="Immagine 4"/>
            <p:cNvPicPr>
              <a:picLocks noChangeAspect="1"/>
            </p:cNvPicPr>
            <p:nvPr/>
          </p:nvPicPr>
          <p:blipFill>
            <a:blip r:embed="rId3" cstate="print"/>
            <a:stretch>
              <a:fillRect/>
            </a:stretch>
          </p:blipFill>
          <p:spPr>
            <a:xfrm>
              <a:off x="493094" y="1028898"/>
              <a:ext cx="8027180" cy="5131767"/>
            </a:xfrm>
            <a:prstGeom prst="rect">
              <a:avLst/>
            </a:prstGeom>
          </p:spPr>
        </p:pic>
        <p:pic>
          <p:nvPicPr>
            <p:cNvPr id="20" name="Immagine 19"/>
            <p:cNvPicPr>
              <a:picLocks noChangeAspect="1"/>
            </p:cNvPicPr>
            <p:nvPr/>
          </p:nvPicPr>
          <p:blipFill rotWithShape="1">
            <a:blip r:embed="rId3" cstate="print"/>
            <a:srcRect l="79292" t="59143" r="6785" b="14376"/>
            <a:stretch/>
          </p:blipFill>
          <p:spPr>
            <a:xfrm>
              <a:off x="3382963" y="4254501"/>
              <a:ext cx="1117600" cy="1358900"/>
            </a:xfrm>
            <a:prstGeom prst="rect">
              <a:avLst/>
            </a:prstGeom>
          </p:spPr>
        </p:pic>
        <p:sp>
          <p:nvSpPr>
            <p:cNvPr id="6" name="Rettangolo 5"/>
            <p:cNvSpPr/>
            <p:nvPr/>
          </p:nvSpPr>
          <p:spPr bwMode="auto">
            <a:xfrm>
              <a:off x="6611781" y="3822700"/>
              <a:ext cx="1440019" cy="17907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13561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chemeClr val="bg1"/>
                </a:solidFill>
                <a:effectLst>
                  <a:outerShdw blurRad="38100" dist="38100" dir="2700000" algn="tl">
                    <a:srgbClr val="000000"/>
                  </a:outerShdw>
                </a:effectLst>
                <a:latin typeface="Calibri" pitchFamily="34" charset="0"/>
              </a:rPr>
              <a:t>CHEMICAL GEODYNAMICS</a:t>
            </a:r>
          </a:p>
        </p:txBody>
      </p:sp>
      <p:sp>
        <p:nvSpPr>
          <p:cNvPr id="33"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19" name="CasellaDiTesto 18"/>
          <p:cNvSpPr txBox="1"/>
          <p:nvPr/>
        </p:nvSpPr>
        <p:spPr>
          <a:xfrm>
            <a:off x="4330699" y="3678238"/>
            <a:ext cx="3960499" cy="1785104"/>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The calculated </a:t>
            </a:r>
            <a:r>
              <a:rPr lang="en-GB" sz="2200" b="1" i="1" dirty="0">
                <a:solidFill>
                  <a:schemeClr val="tx1"/>
                </a:solidFill>
                <a:effectLst/>
                <a:latin typeface="Symbol" panose="05050102010706020507" pitchFamily="18" charset="2"/>
                <a:cs typeface="Calibri" panose="020F0502020204030204" pitchFamily="34" charset="0"/>
              </a:rPr>
              <a:t>m</a:t>
            </a:r>
            <a:r>
              <a:rPr lang="en-GB" sz="2200" b="1" dirty="0">
                <a:solidFill>
                  <a:schemeClr val="tx1"/>
                </a:solidFill>
                <a:effectLst/>
                <a:latin typeface="Calibri" panose="020F0502020204030204" pitchFamily="34" charset="0"/>
                <a:cs typeface="Calibri" panose="020F0502020204030204" pitchFamily="34" charset="0"/>
              </a:rPr>
              <a:t> = 8.63 is in agreement with the "common lead" (i.e., with Pb ore deposits with little to no U, such as galena </a:t>
            </a:r>
            <a:r>
              <a:rPr lang="en-GB" sz="2200" b="1" dirty="0" err="1">
                <a:solidFill>
                  <a:schemeClr val="tx1"/>
                </a:solidFill>
                <a:effectLst/>
                <a:latin typeface="Calibri" panose="020F0502020204030204" pitchFamily="34" charset="0"/>
                <a:cs typeface="Calibri" panose="020F0502020204030204" pitchFamily="34" charset="0"/>
              </a:rPr>
              <a:t>PbS</a:t>
            </a:r>
            <a:r>
              <a:rPr lang="en-GB" sz="2200" b="1" dirty="0">
                <a:solidFill>
                  <a:schemeClr val="tx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7787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Text Box 2"/>
          <p:cNvSpPr txBox="1">
            <a:spLocks noChangeArrowheads="1"/>
          </p:cNvSpPr>
          <p:nvPr/>
        </p:nvSpPr>
        <p:spPr bwMode="auto">
          <a:xfrm>
            <a:off x="647700" y="1379919"/>
            <a:ext cx="7848600" cy="1508105"/>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An widely used concept associated with Pb isotopes in basaltic magmas is:</a:t>
            </a:r>
          </a:p>
          <a:p>
            <a:pPr>
              <a:defRPr/>
            </a:pPr>
            <a:r>
              <a:rPr lang="en-GB" sz="3600" dirty="0">
                <a:solidFill>
                  <a:schemeClr val="bg1"/>
                </a:solidFill>
                <a:effectLst>
                  <a:outerShdw blurRad="38100" dist="38100" dir="2700000" algn="tl">
                    <a:srgbClr val="000000"/>
                  </a:outerShdw>
                </a:effectLst>
                <a:latin typeface="Calibri" pitchFamily="34" charset="0"/>
              </a:rPr>
              <a:t>NHRL</a:t>
            </a:r>
          </a:p>
        </p:txBody>
      </p:sp>
      <p:sp>
        <p:nvSpPr>
          <p:cNvPr id="1212423" name="Text Box 7"/>
          <p:cNvSpPr txBox="1">
            <a:spLocks noChangeArrowheads="1"/>
          </p:cNvSpPr>
          <p:nvPr/>
        </p:nvSpPr>
        <p:spPr bwMode="auto">
          <a:xfrm>
            <a:off x="142875" y="2827200"/>
            <a:ext cx="2662238" cy="2308324"/>
          </a:xfrm>
          <a:prstGeom prst="rect">
            <a:avLst/>
          </a:prstGeom>
          <a:noFill/>
          <a:ln w="9525" algn="ctr">
            <a:noFill/>
            <a:miter lim="800000"/>
            <a:headEnd/>
            <a:tailEnd/>
          </a:ln>
          <a:effectLst/>
        </p:spPr>
        <p:txBody>
          <a:bodyPr wrap="square">
            <a:spAutoFit/>
          </a:bodyPr>
          <a:lstStyle/>
          <a:p>
            <a:pPr algn="l">
              <a:defRPr/>
            </a:pPr>
            <a:r>
              <a:rPr lang="en-GB" sz="3600" dirty="0">
                <a:solidFill>
                  <a:srgbClr val="FFFF00"/>
                </a:solidFill>
                <a:effectLst>
                  <a:outerShdw blurRad="38100" dist="38100" dir="2700000" algn="tl">
                    <a:srgbClr val="000000"/>
                  </a:outerShdw>
                </a:effectLst>
                <a:latin typeface="Calibri" pitchFamily="34" charset="0"/>
              </a:rPr>
              <a:t>N</a:t>
            </a:r>
            <a:r>
              <a:rPr lang="en-GB" sz="3600" dirty="0">
                <a:solidFill>
                  <a:schemeClr val="bg1"/>
                </a:solidFill>
                <a:effectLst>
                  <a:outerShdw blurRad="38100" dist="38100" dir="2700000" algn="tl">
                    <a:srgbClr val="000000"/>
                  </a:outerShdw>
                </a:effectLst>
                <a:latin typeface="Calibri" pitchFamily="34" charset="0"/>
              </a:rPr>
              <a:t>orthern </a:t>
            </a:r>
            <a:r>
              <a:rPr lang="en-GB" sz="3600" dirty="0">
                <a:solidFill>
                  <a:srgbClr val="FFFF00"/>
                </a:solidFill>
                <a:effectLst>
                  <a:outerShdw blurRad="38100" dist="38100" dir="2700000" algn="tl">
                    <a:srgbClr val="000000"/>
                  </a:outerShdw>
                </a:effectLst>
                <a:latin typeface="Calibri" pitchFamily="34" charset="0"/>
              </a:rPr>
              <a:t>H</a:t>
            </a:r>
            <a:r>
              <a:rPr lang="en-GB" sz="3600" dirty="0">
                <a:solidFill>
                  <a:schemeClr val="bg1"/>
                </a:solidFill>
                <a:effectLst>
                  <a:outerShdw blurRad="38100" dist="38100" dir="2700000" algn="tl">
                    <a:srgbClr val="000000"/>
                  </a:outerShdw>
                </a:effectLst>
                <a:latin typeface="Calibri" pitchFamily="34" charset="0"/>
              </a:rPr>
              <a:t>emisphere </a:t>
            </a:r>
            <a:r>
              <a:rPr lang="en-GB" sz="3600" dirty="0">
                <a:solidFill>
                  <a:srgbClr val="FFFF00"/>
                </a:solidFill>
                <a:effectLst>
                  <a:outerShdw blurRad="38100" dist="38100" dir="2700000" algn="tl">
                    <a:srgbClr val="000000"/>
                  </a:outerShdw>
                </a:effectLst>
                <a:latin typeface="Calibri" pitchFamily="34" charset="0"/>
              </a:rPr>
              <a:t>R</a:t>
            </a:r>
            <a:r>
              <a:rPr lang="en-GB" sz="3600" dirty="0">
                <a:solidFill>
                  <a:schemeClr val="bg1"/>
                </a:solidFill>
                <a:effectLst>
                  <a:outerShdw blurRad="38100" dist="38100" dir="2700000" algn="tl">
                    <a:srgbClr val="000000"/>
                  </a:outerShdw>
                </a:effectLst>
                <a:latin typeface="Calibri" pitchFamily="34" charset="0"/>
              </a:rPr>
              <a:t>eference </a:t>
            </a:r>
            <a:r>
              <a:rPr lang="en-GB" sz="3600" dirty="0">
                <a:solidFill>
                  <a:srgbClr val="FFFF00"/>
                </a:solidFill>
                <a:effectLst>
                  <a:outerShdw blurRad="38100" dist="38100" dir="2700000" algn="tl">
                    <a:srgbClr val="000000"/>
                  </a:outerShdw>
                </a:effectLst>
                <a:latin typeface="Calibri" pitchFamily="34" charset="0"/>
              </a:rPr>
              <a:t>L</a:t>
            </a:r>
            <a:r>
              <a:rPr lang="en-GB" sz="3600" dirty="0">
                <a:solidFill>
                  <a:schemeClr val="bg1"/>
                </a:solidFill>
                <a:effectLst>
                  <a:outerShdw blurRad="38100" dist="38100" dir="2700000" algn="tl">
                    <a:srgbClr val="000000"/>
                  </a:outerShdw>
                </a:effectLst>
                <a:latin typeface="Calibri" pitchFamily="34" charset="0"/>
              </a:rPr>
              <a:t>ine</a:t>
            </a:r>
          </a:p>
        </p:txBody>
      </p:sp>
      <p:sp>
        <p:nvSpPr>
          <p:cNvPr id="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7" name="Text Box 6"/>
          <p:cNvSpPr txBox="1">
            <a:spLocks noChangeArrowheads="1"/>
          </p:cNvSpPr>
          <p:nvPr/>
        </p:nvSpPr>
        <p:spPr bwMode="auto">
          <a:xfrm>
            <a:off x="2609851" y="3093900"/>
            <a:ext cx="6445250" cy="1692771"/>
          </a:xfrm>
          <a:prstGeom prst="rect">
            <a:avLst/>
          </a:prstGeom>
          <a:noFill/>
          <a:ln w="9525" algn="ctr">
            <a:noFill/>
            <a:miter lim="800000"/>
            <a:headEnd/>
            <a:tailEnd/>
          </a:ln>
          <a:effectLst/>
        </p:spPr>
        <p:txBody>
          <a:bodyPr wrap="square">
            <a:spAutoFit/>
          </a:bodyPr>
          <a:lstStyle/>
          <a:p>
            <a:pPr algn="l">
              <a:defRPr/>
            </a:pPr>
            <a:r>
              <a:rPr lang="en-GB" sz="2600" dirty="0">
                <a:solidFill>
                  <a:schemeClr val="bg1"/>
                </a:solidFill>
                <a:effectLst>
                  <a:outerShdw blurRad="38100" dist="38100" dir="2700000" algn="tl">
                    <a:srgbClr val="000000"/>
                  </a:outerShdw>
                </a:effectLst>
                <a:latin typeface="Calibri" pitchFamily="34" charset="0"/>
              </a:rPr>
              <a:t>In early ’80s it was observed that Southern Hemisphere oceanic basalts had Sr-Nd-Pb isotopic compositions different from Northern Hemisphere oceanic basalts.</a:t>
            </a:r>
          </a:p>
        </p:txBody>
      </p:sp>
      <p:sp>
        <p:nvSpPr>
          <p:cNvPr id="8" name="Text Box 7"/>
          <p:cNvSpPr txBox="1">
            <a:spLocks noChangeArrowheads="1"/>
          </p:cNvSpPr>
          <p:nvPr/>
        </p:nvSpPr>
        <p:spPr bwMode="auto">
          <a:xfrm>
            <a:off x="371475" y="5145246"/>
            <a:ext cx="8401050" cy="954107"/>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Later on, in 1984, it was proposed a graphic and simple mathematic solution to quantify this isotopic difference.</a:t>
            </a:r>
          </a:p>
        </p:txBody>
      </p:sp>
      <p:sp>
        <p:nvSpPr>
          <p:cNvPr id="2" name="Text Box 2">
            <a:extLst>
              <a:ext uri="{FF2B5EF4-FFF2-40B4-BE49-F238E27FC236}">
                <a16:creationId xmlns:a16="http://schemas.microsoft.com/office/drawing/2014/main" id="{1DC6E6DC-CB73-A713-CF90-8B9AE5CCEF97}"/>
              </a:ext>
            </a:extLst>
          </p:cNvPr>
          <p:cNvSpPr txBox="1">
            <a:spLocks noChangeArrowheads="1"/>
          </p:cNvSpPr>
          <p:nvPr/>
        </p:nvSpPr>
        <p:spPr bwMode="auto">
          <a:xfrm>
            <a:off x="0" y="699948"/>
            <a:ext cx="9144000" cy="553998"/>
          </a:xfrm>
          <a:prstGeom prst="rect">
            <a:avLst/>
          </a:prstGeom>
          <a:noFill/>
          <a:ln w="9525" algn="ctr">
            <a:noFill/>
            <a:miter lim="800000"/>
            <a:headEnd/>
            <a:tailEnd/>
          </a:ln>
          <a:effectLst/>
        </p:spPr>
        <p:txBody>
          <a:bodyPr wrap="square">
            <a:spAutoFit/>
          </a:bodyPr>
          <a:lstStyle/>
          <a:p>
            <a:pPr>
              <a:defRPr/>
            </a:pPr>
            <a:r>
              <a:rPr lang="en-GB" sz="3000" dirty="0">
                <a:solidFill>
                  <a:schemeClr val="bg1"/>
                </a:solidFill>
                <a:effectLst>
                  <a:outerShdw blurRad="38100" dist="38100" dir="2700000" algn="tl">
                    <a:srgbClr val="000000"/>
                  </a:outerShdw>
                </a:effectLst>
                <a:latin typeface="Calibri" pitchFamily="34" charset="0"/>
              </a:rPr>
              <a:t>Come back to terrestrial igneous petrology arguments.</a:t>
            </a:r>
          </a:p>
        </p:txBody>
      </p:sp>
      <p:sp>
        <p:nvSpPr>
          <p:cNvPr id="3" name="Text Box 16">
            <a:extLst>
              <a:ext uri="{FF2B5EF4-FFF2-40B4-BE49-F238E27FC236}">
                <a16:creationId xmlns:a16="http://schemas.microsoft.com/office/drawing/2014/main" id="{99CE1100-D18E-675A-7C99-402FDA643123}"/>
              </a:ext>
            </a:extLst>
          </p:cNvPr>
          <p:cNvSpPr txBox="1">
            <a:spLocks noChangeArrowheads="1"/>
          </p:cNvSpPr>
          <p:nvPr/>
        </p:nvSpPr>
        <p:spPr bwMode="auto">
          <a:xfrm>
            <a:off x="5562600" y="6270803"/>
            <a:ext cx="3456626" cy="338554"/>
          </a:xfrm>
          <a:prstGeom prst="rect">
            <a:avLst/>
          </a:prstGeom>
          <a:noFill/>
          <a:ln w="9525" algn="ctr">
            <a:noFill/>
            <a:miter lim="800000"/>
            <a:headEnd/>
            <a:tailEnd/>
          </a:ln>
          <a:effectLst/>
        </p:spPr>
        <p:txBody>
          <a:bodyPr wrap="square">
            <a:spAutoFit/>
          </a:bodyPr>
          <a:lstStyle/>
          <a:p>
            <a:pPr algn="r" eaLnBrk="0" hangingPunct="0">
              <a:defRPr/>
            </a:pPr>
            <a:r>
              <a:rPr lang="en-GB" sz="1600" dirty="0">
                <a:solidFill>
                  <a:schemeClr val="bg1"/>
                </a:solidFill>
                <a:effectLst/>
                <a:latin typeface="Calibri" pitchFamily="34" charset="0"/>
              </a:rPr>
              <a:t>Hart, 1984 (Nature, 309, 753-757)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2418"/>
                                        </p:tgtEl>
                                        <p:attrNameLst>
                                          <p:attrName>style.visibility</p:attrName>
                                        </p:attrNameLst>
                                      </p:cBhvr>
                                      <p:to>
                                        <p:strVal val="visible"/>
                                      </p:to>
                                    </p:set>
                                    <p:animEffect transition="in" filter="fade">
                                      <p:cBhvr>
                                        <p:cTn id="12" dur="1000"/>
                                        <p:tgtEl>
                                          <p:spTgt spid="12124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2423"/>
                                        </p:tgtEl>
                                        <p:attrNameLst>
                                          <p:attrName>style.visibility</p:attrName>
                                        </p:attrNameLst>
                                      </p:cBhvr>
                                      <p:to>
                                        <p:strVal val="visible"/>
                                      </p:to>
                                    </p:set>
                                    <p:animEffect transition="in" filter="fade">
                                      <p:cBhvr>
                                        <p:cTn id="17" dur="500"/>
                                        <p:tgtEl>
                                          <p:spTgt spid="121242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418" grpId="0"/>
      <p:bldP spid="1212423" grpId="0"/>
      <p:bldP spid="7" grpId="0"/>
      <p:bldP spid="8" grpId="0"/>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501" name="Text Box 5"/>
          <p:cNvSpPr txBox="1">
            <a:spLocks noChangeArrowheads="1"/>
          </p:cNvSpPr>
          <p:nvPr/>
        </p:nvSpPr>
        <p:spPr bwMode="auto">
          <a:xfrm>
            <a:off x="2524126" y="3027935"/>
            <a:ext cx="6076950" cy="1938992"/>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The NHRL was built using the NH oceanic basalts only.</a:t>
            </a:r>
          </a:p>
          <a:p>
            <a:pPr algn="l">
              <a:defRPr/>
            </a:pPr>
            <a:r>
              <a:rPr lang="en-GB" sz="2400" dirty="0">
                <a:solidFill>
                  <a:schemeClr val="bg1"/>
                </a:solidFill>
                <a:effectLst>
                  <a:outerShdw blurRad="38100" dist="38100" dir="2700000" algn="tl">
                    <a:srgbClr val="000000"/>
                  </a:outerShdw>
                </a:effectLst>
                <a:latin typeface="Calibri" pitchFamily="34" charset="0"/>
              </a:rPr>
              <a:t>These samples plot on a straight line in terms of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vs.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and </a:t>
            </a:r>
            <a:r>
              <a:rPr lang="en-GB" sz="2400" baseline="30000" dirty="0">
                <a:solidFill>
                  <a:schemeClr val="bg1"/>
                </a:solidFill>
                <a:effectLst>
                  <a:outerShdw blurRad="38100" dist="38100" dir="2700000" algn="tl">
                    <a:srgbClr val="000000"/>
                  </a:outerShdw>
                </a:effectLst>
                <a:latin typeface="Calibri" pitchFamily="34" charset="0"/>
              </a:rPr>
              <a:t>208</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vs.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a:t>
            </a:r>
          </a:p>
        </p:txBody>
      </p:sp>
      <p:sp>
        <p:nvSpPr>
          <p:cNvPr id="1514502" name="Text Box 6"/>
          <p:cNvSpPr txBox="1">
            <a:spLocks noChangeArrowheads="1"/>
          </p:cNvSpPr>
          <p:nvPr/>
        </p:nvSpPr>
        <p:spPr bwMode="auto">
          <a:xfrm>
            <a:off x="0" y="5159375"/>
            <a:ext cx="9144000"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Southern Hemisphere oceanic basalts typically plot </a:t>
            </a:r>
            <a:r>
              <a:rPr lang="en-GB" sz="2800" dirty="0">
                <a:solidFill>
                  <a:srgbClr val="FFFF00"/>
                </a:solidFill>
                <a:effectLst>
                  <a:outerShdw blurRad="38100" dist="38100" dir="2700000" algn="tl">
                    <a:srgbClr val="000000"/>
                  </a:outerShdw>
                </a:effectLst>
                <a:latin typeface="Calibri" pitchFamily="34" charset="0"/>
              </a:rPr>
              <a:t>ABOVE</a:t>
            </a:r>
            <a:r>
              <a:rPr lang="en-GB" sz="2800" dirty="0">
                <a:solidFill>
                  <a:schemeClr val="bg1"/>
                </a:solidFill>
                <a:effectLst>
                  <a:outerShdw blurRad="38100" dist="38100" dir="2700000" algn="tl">
                    <a:srgbClr val="000000"/>
                  </a:outerShdw>
                </a:effectLst>
                <a:latin typeface="Calibri" pitchFamily="34" charset="0"/>
              </a:rPr>
              <a:t> the NHRL in the two diagrams.</a:t>
            </a:r>
          </a:p>
        </p:txBody>
      </p:sp>
      <p:sp>
        <p:nvSpPr>
          <p:cNvPr id="7"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 name="Text Box 16"/>
          <p:cNvSpPr txBox="1">
            <a:spLocks noChangeArrowheads="1"/>
          </p:cNvSpPr>
          <p:nvPr/>
        </p:nvSpPr>
        <p:spPr bwMode="auto">
          <a:xfrm>
            <a:off x="5562600" y="6270803"/>
            <a:ext cx="3456626" cy="338554"/>
          </a:xfrm>
          <a:prstGeom prst="rect">
            <a:avLst/>
          </a:prstGeom>
          <a:noFill/>
          <a:ln w="9525" algn="ctr">
            <a:noFill/>
            <a:miter lim="800000"/>
            <a:headEnd/>
            <a:tailEnd/>
          </a:ln>
          <a:effectLst/>
        </p:spPr>
        <p:txBody>
          <a:bodyPr wrap="square">
            <a:spAutoFit/>
          </a:bodyPr>
          <a:lstStyle/>
          <a:p>
            <a:pPr algn="r" eaLnBrk="0" hangingPunct="0">
              <a:defRPr/>
            </a:pPr>
            <a:r>
              <a:rPr lang="en-GB" sz="1600" dirty="0">
                <a:solidFill>
                  <a:schemeClr val="bg1"/>
                </a:solidFill>
                <a:effectLst/>
                <a:latin typeface="Calibri" pitchFamily="34" charset="0"/>
              </a:rPr>
              <a:t>Hart, 1984 (Nature, 309, 753-757)</a:t>
            </a:r>
          </a:p>
        </p:txBody>
      </p:sp>
      <p:sp>
        <p:nvSpPr>
          <p:cNvPr id="2" name="Text Box 2">
            <a:extLst>
              <a:ext uri="{FF2B5EF4-FFF2-40B4-BE49-F238E27FC236}">
                <a16:creationId xmlns:a16="http://schemas.microsoft.com/office/drawing/2014/main" id="{C8CC9393-44B9-A6E5-DA7C-E52D428EDD41}"/>
              </a:ext>
            </a:extLst>
          </p:cNvPr>
          <p:cNvSpPr txBox="1">
            <a:spLocks noChangeArrowheads="1"/>
          </p:cNvSpPr>
          <p:nvPr/>
        </p:nvSpPr>
        <p:spPr bwMode="auto">
          <a:xfrm>
            <a:off x="647700" y="1379919"/>
            <a:ext cx="7848600" cy="1508105"/>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An widely used concept associated with Pb isotopes in basaltic magmas is:</a:t>
            </a:r>
          </a:p>
          <a:p>
            <a:pPr>
              <a:defRPr/>
            </a:pPr>
            <a:r>
              <a:rPr lang="en-GB" sz="3600" dirty="0">
                <a:solidFill>
                  <a:schemeClr val="bg1"/>
                </a:solidFill>
                <a:effectLst>
                  <a:outerShdw blurRad="38100" dist="38100" dir="2700000" algn="tl">
                    <a:srgbClr val="000000"/>
                  </a:outerShdw>
                </a:effectLst>
                <a:latin typeface="Calibri" pitchFamily="34" charset="0"/>
              </a:rPr>
              <a:t>NHRL</a:t>
            </a:r>
          </a:p>
        </p:txBody>
      </p:sp>
      <p:sp>
        <p:nvSpPr>
          <p:cNvPr id="3" name="Text Box 7">
            <a:extLst>
              <a:ext uri="{FF2B5EF4-FFF2-40B4-BE49-F238E27FC236}">
                <a16:creationId xmlns:a16="http://schemas.microsoft.com/office/drawing/2014/main" id="{D8B893D1-D6DC-FED8-5BF8-986B8AEBEFF7}"/>
              </a:ext>
            </a:extLst>
          </p:cNvPr>
          <p:cNvSpPr txBox="1">
            <a:spLocks noChangeArrowheads="1"/>
          </p:cNvSpPr>
          <p:nvPr/>
        </p:nvSpPr>
        <p:spPr bwMode="auto">
          <a:xfrm>
            <a:off x="142875" y="2827200"/>
            <a:ext cx="2662238" cy="2308324"/>
          </a:xfrm>
          <a:prstGeom prst="rect">
            <a:avLst/>
          </a:prstGeom>
          <a:noFill/>
          <a:ln w="9525" algn="ctr">
            <a:noFill/>
            <a:miter lim="800000"/>
            <a:headEnd/>
            <a:tailEnd/>
          </a:ln>
          <a:effectLst/>
        </p:spPr>
        <p:txBody>
          <a:bodyPr wrap="square">
            <a:spAutoFit/>
          </a:bodyPr>
          <a:lstStyle/>
          <a:p>
            <a:pPr algn="l">
              <a:defRPr/>
            </a:pPr>
            <a:r>
              <a:rPr lang="en-GB" sz="3600" dirty="0">
                <a:solidFill>
                  <a:srgbClr val="FFFF00"/>
                </a:solidFill>
                <a:effectLst>
                  <a:outerShdw blurRad="38100" dist="38100" dir="2700000" algn="tl">
                    <a:srgbClr val="000000"/>
                  </a:outerShdw>
                </a:effectLst>
                <a:latin typeface="Calibri" pitchFamily="34" charset="0"/>
              </a:rPr>
              <a:t>N</a:t>
            </a:r>
            <a:r>
              <a:rPr lang="en-GB" sz="3600" dirty="0">
                <a:solidFill>
                  <a:schemeClr val="bg1"/>
                </a:solidFill>
                <a:effectLst>
                  <a:outerShdw blurRad="38100" dist="38100" dir="2700000" algn="tl">
                    <a:srgbClr val="000000"/>
                  </a:outerShdw>
                </a:effectLst>
                <a:latin typeface="Calibri" pitchFamily="34" charset="0"/>
              </a:rPr>
              <a:t>orthern </a:t>
            </a:r>
            <a:r>
              <a:rPr lang="en-GB" sz="3600" dirty="0">
                <a:solidFill>
                  <a:srgbClr val="FFFF00"/>
                </a:solidFill>
                <a:effectLst>
                  <a:outerShdw blurRad="38100" dist="38100" dir="2700000" algn="tl">
                    <a:srgbClr val="000000"/>
                  </a:outerShdw>
                </a:effectLst>
                <a:latin typeface="Calibri" pitchFamily="34" charset="0"/>
              </a:rPr>
              <a:t>H</a:t>
            </a:r>
            <a:r>
              <a:rPr lang="en-GB" sz="3600" dirty="0">
                <a:solidFill>
                  <a:schemeClr val="bg1"/>
                </a:solidFill>
                <a:effectLst>
                  <a:outerShdw blurRad="38100" dist="38100" dir="2700000" algn="tl">
                    <a:srgbClr val="000000"/>
                  </a:outerShdw>
                </a:effectLst>
                <a:latin typeface="Calibri" pitchFamily="34" charset="0"/>
              </a:rPr>
              <a:t>emisphere </a:t>
            </a:r>
            <a:r>
              <a:rPr lang="en-GB" sz="3600" dirty="0">
                <a:solidFill>
                  <a:srgbClr val="FFFF00"/>
                </a:solidFill>
                <a:effectLst>
                  <a:outerShdw blurRad="38100" dist="38100" dir="2700000" algn="tl">
                    <a:srgbClr val="000000"/>
                  </a:outerShdw>
                </a:effectLst>
                <a:latin typeface="Calibri" pitchFamily="34" charset="0"/>
              </a:rPr>
              <a:t>R</a:t>
            </a:r>
            <a:r>
              <a:rPr lang="en-GB" sz="3600" dirty="0">
                <a:solidFill>
                  <a:schemeClr val="bg1"/>
                </a:solidFill>
                <a:effectLst>
                  <a:outerShdw blurRad="38100" dist="38100" dir="2700000" algn="tl">
                    <a:srgbClr val="000000"/>
                  </a:outerShdw>
                </a:effectLst>
                <a:latin typeface="Calibri" pitchFamily="34" charset="0"/>
              </a:rPr>
              <a:t>eference </a:t>
            </a:r>
            <a:r>
              <a:rPr lang="en-GB" sz="3600" dirty="0">
                <a:solidFill>
                  <a:srgbClr val="FFFF00"/>
                </a:solidFill>
                <a:effectLst>
                  <a:outerShdw blurRad="38100" dist="38100" dir="2700000" algn="tl">
                    <a:srgbClr val="000000"/>
                  </a:outerShdw>
                </a:effectLst>
                <a:latin typeface="Calibri" pitchFamily="34" charset="0"/>
              </a:rPr>
              <a:t>L</a:t>
            </a:r>
            <a:r>
              <a:rPr lang="en-GB" sz="3600" dirty="0">
                <a:solidFill>
                  <a:schemeClr val="bg1"/>
                </a:solidFill>
                <a:effectLst>
                  <a:outerShdw blurRad="38100" dist="38100" dir="2700000" algn="tl">
                    <a:srgbClr val="000000"/>
                  </a:outerShdw>
                </a:effectLst>
                <a:latin typeface="Calibri" pitchFamily="34" charset="0"/>
              </a:rPr>
              <a:t>ine</a:t>
            </a:r>
          </a:p>
        </p:txBody>
      </p:sp>
      <p:sp>
        <p:nvSpPr>
          <p:cNvPr id="4" name="Text Box 2">
            <a:extLst>
              <a:ext uri="{FF2B5EF4-FFF2-40B4-BE49-F238E27FC236}">
                <a16:creationId xmlns:a16="http://schemas.microsoft.com/office/drawing/2014/main" id="{382A7549-BB51-01C1-1053-0136ECA883FC}"/>
              </a:ext>
            </a:extLst>
          </p:cNvPr>
          <p:cNvSpPr txBox="1">
            <a:spLocks noChangeArrowheads="1"/>
          </p:cNvSpPr>
          <p:nvPr/>
        </p:nvSpPr>
        <p:spPr bwMode="auto">
          <a:xfrm>
            <a:off x="0" y="699948"/>
            <a:ext cx="9144000" cy="553998"/>
          </a:xfrm>
          <a:prstGeom prst="rect">
            <a:avLst/>
          </a:prstGeom>
          <a:noFill/>
          <a:ln w="9525" algn="ctr">
            <a:noFill/>
            <a:miter lim="800000"/>
            <a:headEnd/>
            <a:tailEnd/>
          </a:ln>
          <a:effectLst/>
        </p:spPr>
        <p:txBody>
          <a:bodyPr wrap="square">
            <a:spAutoFit/>
          </a:bodyPr>
          <a:lstStyle/>
          <a:p>
            <a:pPr>
              <a:defRPr/>
            </a:pPr>
            <a:r>
              <a:rPr lang="en-GB" sz="3000" dirty="0">
                <a:solidFill>
                  <a:schemeClr val="bg1"/>
                </a:solidFill>
                <a:effectLst>
                  <a:outerShdw blurRad="38100" dist="38100" dir="2700000" algn="tl">
                    <a:srgbClr val="000000"/>
                  </a:outerShdw>
                </a:effectLst>
                <a:latin typeface="Calibri" pitchFamily="34" charset="0"/>
              </a:rPr>
              <a:t>Come back to terrestrial igneous petrology arguments.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4501"/>
                                        </p:tgtEl>
                                        <p:attrNameLst>
                                          <p:attrName>style.visibility</p:attrName>
                                        </p:attrNameLst>
                                      </p:cBhvr>
                                      <p:to>
                                        <p:strVal val="visible"/>
                                      </p:to>
                                    </p:set>
                                    <p:animEffect transition="in" filter="fade">
                                      <p:cBhvr>
                                        <p:cTn id="7" dur="500"/>
                                        <p:tgtEl>
                                          <p:spTgt spid="15145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14502"/>
                                        </p:tgtEl>
                                        <p:attrNameLst>
                                          <p:attrName>style.visibility</p:attrName>
                                        </p:attrNameLst>
                                      </p:cBhvr>
                                      <p:to>
                                        <p:strVal val="visible"/>
                                      </p:to>
                                    </p:set>
                                    <p:animEffect transition="in" filter="fade">
                                      <p:cBhvr>
                                        <p:cTn id="12" dur="500"/>
                                        <p:tgtEl>
                                          <p:spTgt spid="1514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501" grpId="0"/>
      <p:bldP spid="151450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99DA3F7-8203-C7B6-6258-EBD042640EF9}"/>
              </a:ext>
            </a:extLst>
          </p:cNvPr>
          <p:cNvSpPr txBox="1">
            <a:spLocks noChangeArrowheads="1"/>
          </p:cNvSpPr>
          <p:nvPr/>
        </p:nvSpPr>
        <p:spPr bwMode="auto">
          <a:xfrm>
            <a:off x="2524126" y="3027935"/>
            <a:ext cx="6076950" cy="1938992"/>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The NHRL was built using the NH oceanic basalts only.</a:t>
            </a:r>
          </a:p>
          <a:p>
            <a:pPr algn="l">
              <a:defRPr/>
            </a:pPr>
            <a:r>
              <a:rPr lang="en-GB" sz="2400" dirty="0">
                <a:solidFill>
                  <a:schemeClr val="bg1"/>
                </a:solidFill>
                <a:effectLst>
                  <a:outerShdw blurRad="38100" dist="38100" dir="2700000" algn="tl">
                    <a:srgbClr val="000000"/>
                  </a:outerShdw>
                </a:effectLst>
                <a:latin typeface="Calibri" pitchFamily="34" charset="0"/>
              </a:rPr>
              <a:t>These samples plot on a straight line in terms of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vs.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and </a:t>
            </a:r>
            <a:r>
              <a:rPr lang="en-GB" sz="2400" baseline="30000" dirty="0">
                <a:solidFill>
                  <a:schemeClr val="bg1"/>
                </a:solidFill>
                <a:effectLst>
                  <a:outerShdw blurRad="38100" dist="38100" dir="2700000" algn="tl">
                    <a:srgbClr val="000000"/>
                  </a:outerShdw>
                </a:effectLst>
                <a:latin typeface="Calibri" pitchFamily="34" charset="0"/>
              </a:rPr>
              <a:t>208</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vs.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a:t>
            </a:r>
          </a:p>
        </p:txBody>
      </p:sp>
      <p:sp>
        <p:nvSpPr>
          <p:cNvPr id="3" name="Text Box 6">
            <a:extLst>
              <a:ext uri="{FF2B5EF4-FFF2-40B4-BE49-F238E27FC236}">
                <a16:creationId xmlns:a16="http://schemas.microsoft.com/office/drawing/2014/main" id="{ADA8ACAB-3145-9669-4A64-8C2D7B115B98}"/>
              </a:ext>
            </a:extLst>
          </p:cNvPr>
          <p:cNvSpPr txBox="1">
            <a:spLocks noChangeArrowheads="1"/>
          </p:cNvSpPr>
          <p:nvPr/>
        </p:nvSpPr>
        <p:spPr bwMode="auto">
          <a:xfrm>
            <a:off x="0" y="5159375"/>
            <a:ext cx="9144000"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Southern Hemisphere oceanic basalts typically plot </a:t>
            </a:r>
            <a:r>
              <a:rPr lang="en-GB" sz="2800" dirty="0">
                <a:solidFill>
                  <a:srgbClr val="FFFF00"/>
                </a:solidFill>
                <a:effectLst>
                  <a:outerShdw blurRad="38100" dist="38100" dir="2700000" algn="tl">
                    <a:srgbClr val="000000"/>
                  </a:outerShdw>
                </a:effectLst>
                <a:latin typeface="Calibri" pitchFamily="34" charset="0"/>
              </a:rPr>
              <a:t>ABOVE</a:t>
            </a:r>
            <a:r>
              <a:rPr lang="en-GB" sz="2800" dirty="0">
                <a:solidFill>
                  <a:schemeClr val="bg1"/>
                </a:solidFill>
                <a:effectLst>
                  <a:outerShdw blurRad="38100" dist="38100" dir="2700000" algn="tl">
                    <a:srgbClr val="000000"/>
                  </a:outerShdw>
                </a:effectLst>
                <a:latin typeface="Calibri" pitchFamily="34" charset="0"/>
              </a:rPr>
              <a:t> the NHRL in the two diagrams.</a:t>
            </a:r>
          </a:p>
        </p:txBody>
      </p:sp>
      <p:sp>
        <p:nvSpPr>
          <p:cNvPr id="4" name="Text Box 2">
            <a:extLst>
              <a:ext uri="{FF2B5EF4-FFF2-40B4-BE49-F238E27FC236}">
                <a16:creationId xmlns:a16="http://schemas.microsoft.com/office/drawing/2014/main" id="{A9C2C0DB-874E-2284-098E-3459ADD3497D}"/>
              </a:ext>
            </a:extLst>
          </p:cNvPr>
          <p:cNvSpPr txBox="1">
            <a:spLocks noChangeArrowheads="1"/>
          </p:cNvSpPr>
          <p:nvPr/>
        </p:nvSpPr>
        <p:spPr bwMode="auto">
          <a:xfrm>
            <a:off x="647700" y="1379919"/>
            <a:ext cx="7848600" cy="1508105"/>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An widely used concept associated with Pb isotopes in basaltic magmas is:</a:t>
            </a:r>
          </a:p>
          <a:p>
            <a:pPr>
              <a:defRPr/>
            </a:pPr>
            <a:r>
              <a:rPr lang="en-GB" sz="3600" dirty="0">
                <a:solidFill>
                  <a:schemeClr val="bg1"/>
                </a:solidFill>
                <a:effectLst>
                  <a:outerShdw blurRad="38100" dist="38100" dir="2700000" algn="tl">
                    <a:srgbClr val="000000"/>
                  </a:outerShdw>
                </a:effectLst>
                <a:latin typeface="Calibri" pitchFamily="34" charset="0"/>
              </a:rPr>
              <a:t>NHRL</a:t>
            </a:r>
          </a:p>
        </p:txBody>
      </p:sp>
      <p:sp>
        <p:nvSpPr>
          <p:cNvPr id="5" name="Text Box 7">
            <a:extLst>
              <a:ext uri="{FF2B5EF4-FFF2-40B4-BE49-F238E27FC236}">
                <a16:creationId xmlns:a16="http://schemas.microsoft.com/office/drawing/2014/main" id="{E6D1C56D-EBC7-E619-9B54-DF7B8D3C67E0}"/>
              </a:ext>
            </a:extLst>
          </p:cNvPr>
          <p:cNvSpPr txBox="1">
            <a:spLocks noChangeArrowheads="1"/>
          </p:cNvSpPr>
          <p:nvPr/>
        </p:nvSpPr>
        <p:spPr bwMode="auto">
          <a:xfrm>
            <a:off x="142875" y="2827200"/>
            <a:ext cx="2662238" cy="2308324"/>
          </a:xfrm>
          <a:prstGeom prst="rect">
            <a:avLst/>
          </a:prstGeom>
          <a:noFill/>
          <a:ln w="9525" algn="ctr">
            <a:noFill/>
            <a:miter lim="800000"/>
            <a:headEnd/>
            <a:tailEnd/>
          </a:ln>
          <a:effectLst/>
        </p:spPr>
        <p:txBody>
          <a:bodyPr wrap="square">
            <a:spAutoFit/>
          </a:bodyPr>
          <a:lstStyle/>
          <a:p>
            <a:pPr algn="l">
              <a:defRPr/>
            </a:pPr>
            <a:r>
              <a:rPr lang="en-GB" sz="3600" dirty="0">
                <a:solidFill>
                  <a:srgbClr val="FFFF00"/>
                </a:solidFill>
                <a:effectLst>
                  <a:outerShdw blurRad="38100" dist="38100" dir="2700000" algn="tl">
                    <a:srgbClr val="000000"/>
                  </a:outerShdw>
                </a:effectLst>
                <a:latin typeface="Calibri" pitchFamily="34" charset="0"/>
              </a:rPr>
              <a:t>N</a:t>
            </a:r>
            <a:r>
              <a:rPr lang="en-GB" sz="3600" dirty="0">
                <a:solidFill>
                  <a:schemeClr val="bg1"/>
                </a:solidFill>
                <a:effectLst>
                  <a:outerShdw blurRad="38100" dist="38100" dir="2700000" algn="tl">
                    <a:srgbClr val="000000"/>
                  </a:outerShdw>
                </a:effectLst>
                <a:latin typeface="Calibri" pitchFamily="34" charset="0"/>
              </a:rPr>
              <a:t>orthern </a:t>
            </a:r>
            <a:r>
              <a:rPr lang="en-GB" sz="3600" dirty="0">
                <a:solidFill>
                  <a:srgbClr val="FFFF00"/>
                </a:solidFill>
                <a:effectLst>
                  <a:outerShdw blurRad="38100" dist="38100" dir="2700000" algn="tl">
                    <a:srgbClr val="000000"/>
                  </a:outerShdw>
                </a:effectLst>
                <a:latin typeface="Calibri" pitchFamily="34" charset="0"/>
              </a:rPr>
              <a:t>H</a:t>
            </a:r>
            <a:r>
              <a:rPr lang="en-GB" sz="3600" dirty="0">
                <a:solidFill>
                  <a:schemeClr val="bg1"/>
                </a:solidFill>
                <a:effectLst>
                  <a:outerShdw blurRad="38100" dist="38100" dir="2700000" algn="tl">
                    <a:srgbClr val="000000"/>
                  </a:outerShdw>
                </a:effectLst>
                <a:latin typeface="Calibri" pitchFamily="34" charset="0"/>
              </a:rPr>
              <a:t>emisphere </a:t>
            </a:r>
            <a:r>
              <a:rPr lang="en-GB" sz="3600" dirty="0">
                <a:solidFill>
                  <a:srgbClr val="FFFF00"/>
                </a:solidFill>
                <a:effectLst>
                  <a:outerShdw blurRad="38100" dist="38100" dir="2700000" algn="tl">
                    <a:srgbClr val="000000"/>
                  </a:outerShdw>
                </a:effectLst>
                <a:latin typeface="Calibri" pitchFamily="34" charset="0"/>
              </a:rPr>
              <a:t>R</a:t>
            </a:r>
            <a:r>
              <a:rPr lang="en-GB" sz="3600" dirty="0">
                <a:solidFill>
                  <a:schemeClr val="bg1"/>
                </a:solidFill>
                <a:effectLst>
                  <a:outerShdw blurRad="38100" dist="38100" dir="2700000" algn="tl">
                    <a:srgbClr val="000000"/>
                  </a:outerShdw>
                </a:effectLst>
                <a:latin typeface="Calibri" pitchFamily="34" charset="0"/>
              </a:rPr>
              <a:t>eference </a:t>
            </a:r>
            <a:r>
              <a:rPr lang="en-GB" sz="3600" dirty="0">
                <a:solidFill>
                  <a:srgbClr val="FFFF00"/>
                </a:solidFill>
                <a:effectLst>
                  <a:outerShdw blurRad="38100" dist="38100" dir="2700000" algn="tl">
                    <a:srgbClr val="000000"/>
                  </a:outerShdw>
                </a:effectLst>
                <a:latin typeface="Calibri" pitchFamily="34" charset="0"/>
              </a:rPr>
              <a:t>L</a:t>
            </a:r>
            <a:r>
              <a:rPr lang="en-GB" sz="3600" dirty="0">
                <a:solidFill>
                  <a:schemeClr val="bg1"/>
                </a:solidFill>
                <a:effectLst>
                  <a:outerShdw blurRad="38100" dist="38100" dir="2700000" algn="tl">
                    <a:srgbClr val="000000"/>
                  </a:outerShdw>
                </a:effectLst>
                <a:latin typeface="Calibri" pitchFamily="34" charset="0"/>
              </a:rPr>
              <a:t>ine</a:t>
            </a:r>
          </a:p>
        </p:txBody>
      </p:sp>
      <p:sp>
        <p:nvSpPr>
          <p:cNvPr id="6" name="Text Box 2">
            <a:extLst>
              <a:ext uri="{FF2B5EF4-FFF2-40B4-BE49-F238E27FC236}">
                <a16:creationId xmlns:a16="http://schemas.microsoft.com/office/drawing/2014/main" id="{17A18A5E-EB86-FA0D-D915-C59EA49C6772}"/>
              </a:ext>
            </a:extLst>
          </p:cNvPr>
          <p:cNvSpPr txBox="1">
            <a:spLocks noChangeArrowheads="1"/>
          </p:cNvSpPr>
          <p:nvPr/>
        </p:nvSpPr>
        <p:spPr bwMode="auto">
          <a:xfrm>
            <a:off x="0" y="699948"/>
            <a:ext cx="9144000" cy="553998"/>
          </a:xfrm>
          <a:prstGeom prst="rect">
            <a:avLst/>
          </a:prstGeom>
          <a:noFill/>
          <a:ln w="9525" algn="ctr">
            <a:noFill/>
            <a:miter lim="800000"/>
            <a:headEnd/>
            <a:tailEnd/>
          </a:ln>
          <a:effectLst/>
        </p:spPr>
        <p:txBody>
          <a:bodyPr wrap="square">
            <a:spAutoFit/>
          </a:bodyPr>
          <a:lstStyle/>
          <a:p>
            <a:pPr>
              <a:defRPr/>
            </a:pPr>
            <a:r>
              <a:rPr lang="en-GB" sz="3000" dirty="0">
                <a:solidFill>
                  <a:schemeClr val="bg1"/>
                </a:solidFill>
                <a:effectLst>
                  <a:outerShdw blurRad="38100" dist="38100" dir="2700000" algn="tl">
                    <a:srgbClr val="000000"/>
                  </a:outerShdw>
                </a:effectLst>
                <a:latin typeface="Calibri" pitchFamily="34" charset="0"/>
              </a:rPr>
              <a:t>Come back to terrestrial igneous petrology arguments.</a:t>
            </a:r>
          </a:p>
        </p:txBody>
      </p:sp>
      <p:sp>
        <p:nvSpPr>
          <p:cNvPr id="7"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 name="Text Box 16"/>
          <p:cNvSpPr txBox="1">
            <a:spLocks noChangeArrowheads="1"/>
          </p:cNvSpPr>
          <p:nvPr/>
        </p:nvSpPr>
        <p:spPr bwMode="auto">
          <a:xfrm>
            <a:off x="5562600" y="6270803"/>
            <a:ext cx="3456626" cy="338554"/>
          </a:xfrm>
          <a:prstGeom prst="rect">
            <a:avLst/>
          </a:prstGeom>
          <a:noFill/>
          <a:ln w="9525" algn="ctr">
            <a:noFill/>
            <a:miter lim="800000"/>
            <a:headEnd/>
            <a:tailEnd/>
          </a:ln>
          <a:effectLst/>
        </p:spPr>
        <p:txBody>
          <a:bodyPr wrap="square">
            <a:spAutoFit/>
          </a:bodyPr>
          <a:lstStyle/>
          <a:p>
            <a:pPr algn="r" eaLnBrk="0" hangingPunct="0">
              <a:defRPr/>
            </a:pPr>
            <a:r>
              <a:rPr lang="en-GB" sz="1600" dirty="0">
                <a:solidFill>
                  <a:schemeClr val="bg1"/>
                </a:solidFill>
                <a:effectLst/>
                <a:latin typeface="Calibri" pitchFamily="34" charset="0"/>
              </a:rPr>
              <a:t>Hart, 1984 (Nature, 309, 753-757)</a:t>
            </a:r>
          </a:p>
        </p:txBody>
      </p:sp>
      <p:pic>
        <p:nvPicPr>
          <p:cNvPr id="2050" name="Picture 2"/>
          <p:cNvPicPr>
            <a:picLocks noChangeAspect="1" noChangeArrowheads="1"/>
          </p:cNvPicPr>
          <p:nvPr/>
        </p:nvPicPr>
        <p:blipFill>
          <a:blip r:embed="rId3" cstate="print"/>
          <a:srcRect l="2374"/>
          <a:stretch>
            <a:fillRect/>
          </a:stretch>
        </p:blipFill>
        <p:spPr bwMode="auto">
          <a:xfrm>
            <a:off x="-1" y="622300"/>
            <a:ext cx="9144000" cy="56809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Text Box 2"/>
          <p:cNvSpPr txBox="1">
            <a:spLocks noChangeArrowheads="1"/>
          </p:cNvSpPr>
          <p:nvPr/>
        </p:nvSpPr>
        <p:spPr bwMode="auto">
          <a:xfrm>
            <a:off x="371475" y="555625"/>
            <a:ext cx="8401050" cy="1068388"/>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The Pb isotopic difference with NHRL is expressed with two parameters: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7/4</a:t>
            </a:r>
            <a:r>
              <a:rPr lang="en-GB" sz="3600" dirty="0">
                <a:solidFill>
                  <a:schemeClr val="bg1"/>
                </a:solidFill>
                <a:effectLst>
                  <a:outerShdw blurRad="38100" dist="38100" dir="2700000" algn="tl">
                    <a:srgbClr val="000000"/>
                  </a:outerShdw>
                </a:effectLst>
                <a:latin typeface="Calibri" pitchFamily="34" charset="0"/>
              </a:rPr>
              <a:t> and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8/4</a:t>
            </a:r>
            <a:r>
              <a:rPr lang="en-GB" sz="2800" dirty="0">
                <a:solidFill>
                  <a:schemeClr val="bg1"/>
                </a:solidFill>
                <a:effectLst>
                  <a:outerShdw blurRad="38100" dist="38100" dir="2700000" algn="tl">
                    <a:srgbClr val="000000"/>
                  </a:outerShdw>
                </a:effectLst>
                <a:latin typeface="Calibri" pitchFamily="34" charset="0"/>
              </a:rPr>
              <a:t>.</a:t>
            </a:r>
          </a:p>
        </p:txBody>
      </p:sp>
      <p:sp>
        <p:nvSpPr>
          <p:cNvPr id="1518599" name="Text Box 7"/>
          <p:cNvSpPr txBox="1">
            <a:spLocks noChangeArrowheads="1"/>
          </p:cNvSpPr>
          <p:nvPr/>
        </p:nvSpPr>
        <p:spPr bwMode="auto">
          <a:xfrm>
            <a:off x="476250" y="1649115"/>
            <a:ext cx="8191500"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Symbol" pitchFamily="18" charset="2"/>
              </a:rPr>
              <a:t>D</a:t>
            </a:r>
            <a:r>
              <a:rPr lang="en-GB" sz="2400" dirty="0">
                <a:solidFill>
                  <a:schemeClr val="bg1"/>
                </a:solidFill>
                <a:effectLst>
                  <a:outerShdw blurRad="38100" dist="38100" dir="2700000" algn="tl">
                    <a:srgbClr val="000000"/>
                  </a:outerShdw>
                </a:effectLst>
                <a:latin typeface="Calibri" pitchFamily="34" charset="0"/>
              </a:rPr>
              <a:t>7/4 and </a:t>
            </a:r>
            <a:r>
              <a:rPr lang="en-GB" sz="2400" dirty="0">
                <a:solidFill>
                  <a:schemeClr val="bg1"/>
                </a:solidFill>
                <a:effectLst>
                  <a:outerShdw blurRad="38100" dist="38100" dir="2700000" algn="tl">
                    <a:srgbClr val="000000"/>
                  </a:outerShdw>
                </a:effectLst>
                <a:latin typeface="Symbol" pitchFamily="18" charset="2"/>
              </a:rPr>
              <a:t>D</a:t>
            </a:r>
            <a:r>
              <a:rPr lang="en-GB" sz="2400" dirty="0">
                <a:solidFill>
                  <a:schemeClr val="bg1"/>
                </a:solidFill>
                <a:effectLst>
                  <a:outerShdw blurRad="38100" dist="38100" dir="2700000" algn="tl">
                    <a:srgbClr val="000000"/>
                  </a:outerShdw>
                </a:effectLst>
                <a:latin typeface="Calibri" pitchFamily="34" charset="0"/>
              </a:rPr>
              <a:t>8/4 define the vertical difference of </a:t>
            </a:r>
            <a:r>
              <a:rPr lang="en-GB" sz="2400" baseline="30000" dirty="0">
                <a:solidFill>
                  <a:schemeClr val="bg1"/>
                </a:solidFill>
                <a:effectLst>
                  <a:outerShdw blurRad="38100" dist="38100" dir="2700000" algn="tl">
                    <a:srgbClr val="000000"/>
                  </a:outerShdw>
                </a:effectLst>
                <a:latin typeface="Calibri" pitchFamily="34" charset="0"/>
              </a:rPr>
              <a:t>207</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and </a:t>
            </a:r>
            <a:r>
              <a:rPr lang="en-GB" sz="2400" baseline="30000" dirty="0">
                <a:solidFill>
                  <a:schemeClr val="bg1"/>
                </a:solidFill>
                <a:effectLst>
                  <a:outerShdw blurRad="38100" dist="38100" dir="2700000" algn="tl">
                    <a:srgbClr val="000000"/>
                  </a:outerShdw>
                </a:effectLst>
                <a:latin typeface="Calibri" pitchFamily="34" charset="0"/>
              </a:rPr>
              <a:t>208</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respectively, compared to a given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value laying on the NHRL.</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2" name="Group 23"/>
          <p:cNvGrpSpPr>
            <a:grpSpLocks/>
          </p:cNvGrpSpPr>
          <p:nvPr/>
        </p:nvGrpSpPr>
        <p:grpSpPr bwMode="auto">
          <a:xfrm>
            <a:off x="3846513" y="2917825"/>
            <a:ext cx="4948237" cy="3686175"/>
            <a:chOff x="2423" y="1838"/>
            <a:chExt cx="3117" cy="2322"/>
          </a:xfrm>
        </p:grpSpPr>
        <p:sp>
          <p:nvSpPr>
            <p:cNvPr id="1518600" name="Rectangle 8"/>
            <p:cNvSpPr>
              <a:spLocks noChangeArrowheads="1"/>
            </p:cNvSpPr>
            <p:nvPr/>
          </p:nvSpPr>
          <p:spPr bwMode="auto">
            <a:xfrm>
              <a:off x="2423" y="1838"/>
              <a:ext cx="3117" cy="230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518601" name="Rectangle 9"/>
            <p:cNvSpPr>
              <a:spLocks noChangeArrowheads="1"/>
            </p:cNvSpPr>
            <p:nvPr/>
          </p:nvSpPr>
          <p:spPr bwMode="auto">
            <a:xfrm>
              <a:off x="2770" y="1957"/>
              <a:ext cx="2626" cy="1906"/>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518602" name="Text Box 10"/>
            <p:cNvSpPr txBox="1">
              <a:spLocks noChangeArrowheads="1"/>
            </p:cNvSpPr>
            <p:nvPr/>
          </p:nvSpPr>
          <p:spPr bwMode="auto">
            <a:xfrm>
              <a:off x="3337" y="3872"/>
              <a:ext cx="1457" cy="288"/>
            </a:xfrm>
            <a:prstGeom prst="rect">
              <a:avLst/>
            </a:prstGeom>
            <a:noFill/>
            <a:ln w="9525" algn="ctr">
              <a:noFill/>
              <a:miter lim="800000"/>
              <a:headEnd/>
              <a:tailEnd/>
            </a:ln>
            <a:effectLst/>
          </p:spPr>
          <p:txBody>
            <a:bodyPr>
              <a:spAutoFit/>
            </a:bodyPr>
            <a:lstStyle/>
            <a:p>
              <a:pPr>
                <a:spcBef>
                  <a:spcPct val="50000"/>
                </a:spcBef>
                <a:defRPr/>
              </a:pPr>
              <a:r>
                <a:rPr lang="en-GB" sz="2400" baseline="30000">
                  <a:solidFill>
                    <a:schemeClr val="tx1"/>
                  </a:solidFill>
                  <a:effectLst>
                    <a:outerShdw blurRad="38100" dist="38100" dir="2700000" algn="tl">
                      <a:srgbClr val="FFFFFF"/>
                    </a:outerShdw>
                  </a:effectLst>
                  <a:latin typeface="Calibri" pitchFamily="34" charset="0"/>
                </a:rPr>
                <a:t>206</a:t>
              </a:r>
              <a:r>
                <a:rPr lang="en-GB" sz="2400">
                  <a:solidFill>
                    <a:schemeClr val="tx1"/>
                  </a:solidFill>
                  <a:effectLst>
                    <a:outerShdw blurRad="38100" dist="38100" dir="2700000" algn="tl">
                      <a:srgbClr val="FFFFFF"/>
                    </a:outerShdw>
                  </a:effectLst>
                  <a:latin typeface="Calibri" pitchFamily="34" charset="0"/>
                </a:rPr>
                <a:t>Pb/</a:t>
              </a:r>
              <a:r>
                <a:rPr lang="en-GB" sz="2400" baseline="30000">
                  <a:solidFill>
                    <a:schemeClr val="tx1"/>
                  </a:solidFill>
                  <a:effectLst>
                    <a:outerShdw blurRad="38100" dist="38100" dir="2700000" algn="tl">
                      <a:srgbClr val="FFFFFF"/>
                    </a:outerShdw>
                  </a:effectLst>
                  <a:latin typeface="Calibri" pitchFamily="34" charset="0"/>
                </a:rPr>
                <a:t>204</a:t>
              </a:r>
              <a:r>
                <a:rPr lang="en-GB" sz="2400">
                  <a:solidFill>
                    <a:schemeClr val="tx1"/>
                  </a:solidFill>
                  <a:effectLst>
                    <a:outerShdw blurRad="38100" dist="38100" dir="2700000" algn="tl">
                      <a:srgbClr val="FFFFFF"/>
                    </a:outerShdw>
                  </a:effectLst>
                  <a:latin typeface="Calibri" pitchFamily="34" charset="0"/>
                </a:rPr>
                <a:t>Pb</a:t>
              </a:r>
            </a:p>
          </p:txBody>
        </p:sp>
        <p:sp>
          <p:nvSpPr>
            <p:cNvPr id="1518603" name="Text Box 11"/>
            <p:cNvSpPr txBox="1">
              <a:spLocks noChangeArrowheads="1"/>
            </p:cNvSpPr>
            <p:nvPr/>
          </p:nvSpPr>
          <p:spPr bwMode="auto">
            <a:xfrm rot="16200000">
              <a:off x="1879" y="2814"/>
              <a:ext cx="1457" cy="288"/>
            </a:xfrm>
            <a:prstGeom prst="rect">
              <a:avLst/>
            </a:prstGeom>
            <a:noFill/>
            <a:ln w="9525" algn="ctr">
              <a:noFill/>
              <a:miter lim="800000"/>
              <a:headEnd/>
              <a:tailEnd/>
            </a:ln>
            <a:effectLst/>
          </p:spPr>
          <p:txBody>
            <a:bodyPr>
              <a:spAutoFit/>
            </a:bodyPr>
            <a:lstStyle/>
            <a:p>
              <a:pPr>
                <a:spcBef>
                  <a:spcPct val="50000"/>
                </a:spcBef>
                <a:defRPr/>
              </a:pPr>
              <a:r>
                <a:rPr lang="en-GB" sz="2400" baseline="30000">
                  <a:solidFill>
                    <a:schemeClr val="tx1"/>
                  </a:solidFill>
                  <a:effectLst>
                    <a:outerShdw blurRad="38100" dist="38100" dir="2700000" algn="tl">
                      <a:srgbClr val="FFFFFF"/>
                    </a:outerShdw>
                  </a:effectLst>
                  <a:latin typeface="Calibri" pitchFamily="34" charset="0"/>
                </a:rPr>
                <a:t>207</a:t>
              </a:r>
              <a:r>
                <a:rPr lang="en-GB" sz="2400">
                  <a:solidFill>
                    <a:schemeClr val="tx1"/>
                  </a:solidFill>
                  <a:effectLst>
                    <a:outerShdw blurRad="38100" dist="38100" dir="2700000" algn="tl">
                      <a:srgbClr val="FFFFFF"/>
                    </a:outerShdw>
                  </a:effectLst>
                  <a:latin typeface="Calibri" pitchFamily="34" charset="0"/>
                </a:rPr>
                <a:t>Pb/</a:t>
              </a:r>
              <a:r>
                <a:rPr lang="en-GB" sz="2400" baseline="30000">
                  <a:solidFill>
                    <a:schemeClr val="tx1"/>
                  </a:solidFill>
                  <a:effectLst>
                    <a:outerShdw blurRad="38100" dist="38100" dir="2700000" algn="tl">
                      <a:srgbClr val="FFFFFF"/>
                    </a:outerShdw>
                  </a:effectLst>
                  <a:latin typeface="Calibri" pitchFamily="34" charset="0"/>
                </a:rPr>
                <a:t>204</a:t>
              </a:r>
              <a:r>
                <a:rPr lang="en-GB" sz="2400">
                  <a:solidFill>
                    <a:schemeClr val="tx1"/>
                  </a:solidFill>
                  <a:effectLst>
                    <a:outerShdw blurRad="38100" dist="38100" dir="2700000" algn="tl">
                      <a:srgbClr val="FFFFFF"/>
                    </a:outerShdw>
                  </a:effectLst>
                  <a:latin typeface="Calibri" pitchFamily="34" charset="0"/>
                </a:rPr>
                <a:t>Pb</a:t>
              </a:r>
            </a:p>
          </p:txBody>
        </p:sp>
        <p:sp>
          <p:nvSpPr>
            <p:cNvPr id="1518604" name="Line 12"/>
            <p:cNvSpPr>
              <a:spLocks noChangeShapeType="1"/>
            </p:cNvSpPr>
            <p:nvPr/>
          </p:nvSpPr>
          <p:spPr bwMode="auto">
            <a:xfrm flipV="1">
              <a:off x="2914" y="2372"/>
              <a:ext cx="2482" cy="1474"/>
            </a:xfrm>
            <a:prstGeom prst="line">
              <a:avLst/>
            </a:prstGeom>
            <a:noFill/>
            <a:ln w="28575">
              <a:solidFill>
                <a:schemeClr val="tx1"/>
              </a:solidFill>
              <a:prstDash val="dash"/>
              <a:round/>
              <a:headEnd/>
              <a:tailEnd/>
            </a:ln>
            <a:effectLst/>
          </p:spPr>
          <p:txBody>
            <a:bodyPr anchor="ctr"/>
            <a:lstStyle/>
            <a:p>
              <a:pPr>
                <a:defRPr/>
              </a:pPr>
              <a:endParaRPr lang="en-GB">
                <a:latin typeface="Calibri" pitchFamily="34" charset="0"/>
              </a:endParaRPr>
            </a:p>
          </p:txBody>
        </p:sp>
        <p:sp>
          <p:nvSpPr>
            <p:cNvPr id="1518605" name="Text Box 13"/>
            <p:cNvSpPr txBox="1">
              <a:spLocks noChangeArrowheads="1"/>
            </p:cNvSpPr>
            <p:nvPr/>
          </p:nvSpPr>
          <p:spPr bwMode="auto">
            <a:xfrm rot="-1801913">
              <a:off x="4733" y="2561"/>
              <a:ext cx="771" cy="288"/>
            </a:xfrm>
            <a:prstGeom prst="rect">
              <a:avLst/>
            </a:prstGeom>
            <a:noFill/>
            <a:ln w="9525" algn="ctr">
              <a:noFill/>
              <a:miter lim="800000"/>
              <a:headEnd/>
              <a:tailEnd/>
            </a:ln>
            <a:effectLst/>
          </p:spPr>
          <p:txBody>
            <a:bodyPr>
              <a:spAutoFit/>
            </a:bodyPr>
            <a:lstStyle/>
            <a:p>
              <a:pPr>
                <a:spcBef>
                  <a:spcPct val="50000"/>
                </a:spcBef>
                <a:defRPr/>
              </a:pPr>
              <a:r>
                <a:rPr lang="en-GB" sz="2400" i="1">
                  <a:solidFill>
                    <a:schemeClr val="tx1"/>
                  </a:solidFill>
                  <a:effectLst>
                    <a:outerShdw blurRad="38100" dist="38100" dir="2700000" algn="tl">
                      <a:srgbClr val="FFFFFF"/>
                    </a:outerShdw>
                  </a:effectLst>
                  <a:latin typeface="Calibri" pitchFamily="34" charset="0"/>
                </a:rPr>
                <a:t>NHRL</a:t>
              </a:r>
            </a:p>
          </p:txBody>
        </p:sp>
      </p:grpSp>
      <p:sp>
        <p:nvSpPr>
          <p:cNvPr id="1518606" name="AutoShape 14"/>
          <p:cNvSpPr>
            <a:spLocks noChangeArrowheads="1"/>
          </p:cNvSpPr>
          <p:nvPr/>
        </p:nvSpPr>
        <p:spPr bwMode="auto">
          <a:xfrm>
            <a:off x="5307013" y="5240338"/>
            <a:ext cx="107950" cy="415925"/>
          </a:xfrm>
          <a:prstGeom prst="upDownArrow">
            <a:avLst>
              <a:gd name="adj1" fmla="val 50000"/>
              <a:gd name="adj2" fmla="val 7705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518607" name="AutoShape 15"/>
          <p:cNvSpPr>
            <a:spLocks noChangeArrowheads="1"/>
          </p:cNvSpPr>
          <p:nvPr/>
        </p:nvSpPr>
        <p:spPr bwMode="auto">
          <a:xfrm>
            <a:off x="6342063" y="3659188"/>
            <a:ext cx="107950" cy="1406525"/>
          </a:xfrm>
          <a:prstGeom prst="upDownArrow">
            <a:avLst>
              <a:gd name="adj1" fmla="val 50000"/>
              <a:gd name="adj2" fmla="val 260588"/>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518608" name="AutoShape 16"/>
          <p:cNvSpPr>
            <a:spLocks noChangeArrowheads="1"/>
          </p:cNvSpPr>
          <p:nvPr/>
        </p:nvSpPr>
        <p:spPr bwMode="auto">
          <a:xfrm>
            <a:off x="6973888" y="3968750"/>
            <a:ext cx="107950" cy="698500"/>
          </a:xfrm>
          <a:prstGeom prst="upDownArrow">
            <a:avLst>
              <a:gd name="adj1" fmla="val 50000"/>
              <a:gd name="adj2" fmla="val 1294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518609" name="Oval 17"/>
          <p:cNvSpPr>
            <a:spLocks noChangeArrowheads="1"/>
          </p:cNvSpPr>
          <p:nvPr/>
        </p:nvSpPr>
        <p:spPr bwMode="auto">
          <a:xfrm>
            <a:off x="5249290" y="5033963"/>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18610" name="Oval 18"/>
          <p:cNvSpPr>
            <a:spLocks noChangeArrowheads="1"/>
          </p:cNvSpPr>
          <p:nvPr/>
        </p:nvSpPr>
        <p:spPr bwMode="auto">
          <a:xfrm>
            <a:off x="5797549" y="5248274"/>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18611" name="Oval 19"/>
          <p:cNvSpPr>
            <a:spLocks noChangeArrowheads="1"/>
          </p:cNvSpPr>
          <p:nvPr/>
        </p:nvSpPr>
        <p:spPr bwMode="auto">
          <a:xfrm>
            <a:off x="6284340" y="3459163"/>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18612" name="Oval 20"/>
          <p:cNvSpPr>
            <a:spLocks noChangeArrowheads="1"/>
          </p:cNvSpPr>
          <p:nvPr/>
        </p:nvSpPr>
        <p:spPr bwMode="auto">
          <a:xfrm>
            <a:off x="6916165" y="3752849"/>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18613" name="Oval 21"/>
          <p:cNvSpPr>
            <a:spLocks noChangeArrowheads="1"/>
          </p:cNvSpPr>
          <p:nvPr/>
        </p:nvSpPr>
        <p:spPr bwMode="auto">
          <a:xfrm>
            <a:off x="7488999" y="5054091"/>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18614" name="AutoShape 22"/>
          <p:cNvSpPr>
            <a:spLocks noChangeArrowheads="1"/>
          </p:cNvSpPr>
          <p:nvPr/>
        </p:nvSpPr>
        <p:spPr bwMode="auto">
          <a:xfrm>
            <a:off x="7539038" y="4343400"/>
            <a:ext cx="107950" cy="698500"/>
          </a:xfrm>
          <a:prstGeom prst="upDownArrow">
            <a:avLst>
              <a:gd name="adj1" fmla="val 50000"/>
              <a:gd name="adj2" fmla="val 1294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518616" name="Text Box 24"/>
          <p:cNvSpPr txBox="1">
            <a:spLocks noChangeArrowheads="1"/>
          </p:cNvSpPr>
          <p:nvPr/>
        </p:nvSpPr>
        <p:spPr bwMode="auto">
          <a:xfrm>
            <a:off x="5203825" y="4656138"/>
            <a:ext cx="309563"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1</a:t>
            </a:r>
          </a:p>
        </p:txBody>
      </p:sp>
      <p:sp>
        <p:nvSpPr>
          <p:cNvPr id="1518617" name="Text Box 25"/>
          <p:cNvSpPr txBox="1">
            <a:spLocks noChangeArrowheads="1"/>
          </p:cNvSpPr>
          <p:nvPr/>
        </p:nvSpPr>
        <p:spPr bwMode="auto">
          <a:xfrm>
            <a:off x="5703888" y="4843463"/>
            <a:ext cx="363537"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2</a:t>
            </a:r>
          </a:p>
        </p:txBody>
      </p:sp>
      <p:sp>
        <p:nvSpPr>
          <p:cNvPr id="1518618" name="Text Box 26"/>
          <p:cNvSpPr txBox="1">
            <a:spLocks noChangeArrowheads="1"/>
          </p:cNvSpPr>
          <p:nvPr/>
        </p:nvSpPr>
        <p:spPr bwMode="auto">
          <a:xfrm>
            <a:off x="6165850" y="3070225"/>
            <a:ext cx="471488"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3</a:t>
            </a:r>
          </a:p>
        </p:txBody>
      </p:sp>
      <p:sp>
        <p:nvSpPr>
          <p:cNvPr id="1518619" name="Text Box 27"/>
          <p:cNvSpPr txBox="1">
            <a:spLocks noChangeArrowheads="1"/>
          </p:cNvSpPr>
          <p:nvPr/>
        </p:nvSpPr>
        <p:spPr bwMode="auto">
          <a:xfrm>
            <a:off x="6835775" y="3351213"/>
            <a:ext cx="388938"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4</a:t>
            </a:r>
          </a:p>
        </p:txBody>
      </p:sp>
      <p:sp>
        <p:nvSpPr>
          <p:cNvPr id="1518620" name="Text Box 28"/>
          <p:cNvSpPr txBox="1">
            <a:spLocks noChangeArrowheads="1"/>
          </p:cNvSpPr>
          <p:nvPr/>
        </p:nvSpPr>
        <p:spPr bwMode="auto">
          <a:xfrm>
            <a:off x="7402513" y="5233988"/>
            <a:ext cx="390525"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5</a:t>
            </a:r>
          </a:p>
        </p:txBody>
      </p:sp>
      <p:sp>
        <p:nvSpPr>
          <p:cNvPr id="1518621" name="Text Box 29"/>
          <p:cNvSpPr txBox="1">
            <a:spLocks noChangeArrowheads="1"/>
          </p:cNvSpPr>
          <p:nvPr/>
        </p:nvSpPr>
        <p:spPr bwMode="auto">
          <a:xfrm>
            <a:off x="371474" y="4076700"/>
            <a:ext cx="3527425" cy="420688"/>
          </a:xfrm>
          <a:prstGeom prst="rect">
            <a:avLst/>
          </a:prstGeom>
          <a:noFill/>
          <a:ln w="9525" algn="ctr">
            <a:noFill/>
            <a:miter lim="800000"/>
            <a:headEnd/>
            <a:tailEnd/>
          </a:ln>
          <a:effectLst/>
        </p:spPr>
        <p:txBody>
          <a:bodyPr wrap="square">
            <a:spAutoFit/>
          </a:bodyPr>
          <a:lstStyle/>
          <a:p>
            <a:pPr algn="l">
              <a:lnSpc>
                <a:spcPct val="90000"/>
              </a:lnSpc>
              <a:defRPr/>
            </a:pPr>
            <a:r>
              <a:rPr lang="en-GB" sz="2400" dirty="0">
                <a:solidFill>
                  <a:schemeClr val="bg1"/>
                </a:solidFill>
                <a:effectLst>
                  <a:outerShdw blurRad="38100" dist="38100" dir="2700000" algn="tl">
                    <a:srgbClr val="000000"/>
                  </a:outerShdw>
                </a:effectLst>
                <a:latin typeface="Symbol" pitchFamily="18" charset="2"/>
              </a:rPr>
              <a:t>D</a:t>
            </a:r>
            <a:r>
              <a:rPr lang="en-GB" sz="2400" dirty="0">
                <a:solidFill>
                  <a:schemeClr val="bg1"/>
                </a:solidFill>
                <a:effectLst>
                  <a:outerShdw blurRad="38100" dist="38100" dir="2700000" algn="tl">
                    <a:srgbClr val="000000"/>
                  </a:outerShdw>
                </a:effectLst>
                <a:latin typeface="Calibri" pitchFamily="34" charset="0"/>
              </a:rPr>
              <a:t>7/4 </a:t>
            </a:r>
            <a:r>
              <a:rPr lang="en-GB" sz="2400" dirty="0">
                <a:solidFill>
                  <a:srgbClr val="FFFF00"/>
                </a:solidFill>
                <a:effectLst>
                  <a:outerShdw blurRad="38100" dist="38100" dir="2700000" algn="tl">
                    <a:srgbClr val="000000"/>
                  </a:outerShdw>
                </a:effectLst>
                <a:latin typeface="Calibri" pitchFamily="34" charset="0"/>
              </a:rPr>
              <a:t>of sample 1: </a:t>
            </a:r>
            <a:r>
              <a:rPr lang="en-GB" sz="2400" dirty="0">
                <a:solidFill>
                  <a:schemeClr val="bg1"/>
                </a:solidFill>
                <a:effectLst>
                  <a:outerShdw blurRad="38100" dist="38100" dir="2700000" algn="tl">
                    <a:srgbClr val="000000"/>
                  </a:outerShdw>
                </a:effectLst>
                <a:latin typeface="Calibri" pitchFamily="34" charset="0"/>
              </a:rPr>
              <a:t>+2</a:t>
            </a:r>
          </a:p>
        </p:txBody>
      </p:sp>
      <p:sp>
        <p:nvSpPr>
          <p:cNvPr id="1518622" name="Text Box 30"/>
          <p:cNvSpPr txBox="1">
            <a:spLocks noChangeArrowheads="1"/>
          </p:cNvSpPr>
          <p:nvPr/>
        </p:nvSpPr>
        <p:spPr bwMode="auto">
          <a:xfrm>
            <a:off x="371474" y="4513263"/>
            <a:ext cx="3527425" cy="420687"/>
          </a:xfrm>
          <a:prstGeom prst="rect">
            <a:avLst/>
          </a:prstGeom>
          <a:noFill/>
          <a:ln w="9525" algn="ctr">
            <a:noFill/>
            <a:miter lim="800000"/>
            <a:headEnd/>
            <a:tailEnd/>
          </a:ln>
          <a:effectLst/>
        </p:spPr>
        <p:txBody>
          <a:bodyPr wrap="square">
            <a:spAutoFit/>
          </a:bodyPr>
          <a:lstStyle/>
          <a:p>
            <a:pPr algn="l">
              <a:lnSpc>
                <a:spcPct val="90000"/>
              </a:lnSpc>
              <a:defRPr/>
            </a:pPr>
            <a:r>
              <a:rPr lang="en-GB" sz="2400" dirty="0">
                <a:solidFill>
                  <a:schemeClr val="bg1"/>
                </a:solidFill>
                <a:effectLst>
                  <a:outerShdw blurRad="38100" dist="38100" dir="2700000" algn="tl">
                    <a:srgbClr val="000000"/>
                  </a:outerShdw>
                </a:effectLst>
                <a:latin typeface="Symbol" pitchFamily="18" charset="2"/>
              </a:rPr>
              <a:t>D</a:t>
            </a:r>
            <a:r>
              <a:rPr lang="en-GB" sz="2400" dirty="0">
                <a:solidFill>
                  <a:schemeClr val="bg1"/>
                </a:solidFill>
                <a:effectLst>
                  <a:outerShdw blurRad="38100" dist="38100" dir="2700000" algn="tl">
                    <a:srgbClr val="000000"/>
                  </a:outerShdw>
                </a:effectLst>
                <a:latin typeface="Calibri" pitchFamily="34" charset="0"/>
              </a:rPr>
              <a:t>7/4 </a:t>
            </a:r>
            <a:r>
              <a:rPr lang="en-GB" sz="2400" dirty="0">
                <a:solidFill>
                  <a:srgbClr val="FFFF00"/>
                </a:solidFill>
                <a:effectLst>
                  <a:outerShdw blurRad="38100" dist="38100" dir="2700000" algn="tl">
                    <a:srgbClr val="000000"/>
                  </a:outerShdw>
                </a:effectLst>
                <a:latin typeface="Calibri" pitchFamily="34" charset="0"/>
              </a:rPr>
              <a:t>of sample 2: </a:t>
            </a:r>
            <a:r>
              <a:rPr lang="en-GB" sz="2400" dirty="0">
                <a:solidFill>
                  <a:schemeClr val="bg1"/>
                </a:solidFill>
                <a:effectLst>
                  <a:outerShdw blurRad="38100" dist="38100" dir="2700000" algn="tl">
                    <a:srgbClr val="000000"/>
                  </a:outerShdw>
                </a:effectLst>
                <a:latin typeface="Calibri" pitchFamily="34" charset="0"/>
              </a:rPr>
              <a:t>0</a:t>
            </a:r>
          </a:p>
        </p:txBody>
      </p:sp>
      <p:sp>
        <p:nvSpPr>
          <p:cNvPr id="1518623" name="Text Box 31"/>
          <p:cNvSpPr txBox="1">
            <a:spLocks noChangeArrowheads="1"/>
          </p:cNvSpPr>
          <p:nvPr/>
        </p:nvSpPr>
        <p:spPr bwMode="auto">
          <a:xfrm>
            <a:off x="371474" y="4983163"/>
            <a:ext cx="3527425" cy="420687"/>
          </a:xfrm>
          <a:prstGeom prst="rect">
            <a:avLst/>
          </a:prstGeom>
          <a:noFill/>
          <a:ln w="9525" algn="ctr">
            <a:noFill/>
            <a:miter lim="800000"/>
            <a:headEnd/>
            <a:tailEnd/>
          </a:ln>
          <a:effectLst/>
        </p:spPr>
        <p:txBody>
          <a:bodyPr wrap="square">
            <a:spAutoFit/>
          </a:bodyPr>
          <a:lstStyle/>
          <a:p>
            <a:pPr algn="l">
              <a:lnSpc>
                <a:spcPct val="90000"/>
              </a:lnSpc>
              <a:defRPr/>
            </a:pPr>
            <a:r>
              <a:rPr lang="en-GB" sz="2400" dirty="0">
                <a:solidFill>
                  <a:schemeClr val="bg1"/>
                </a:solidFill>
                <a:effectLst>
                  <a:outerShdw blurRad="38100" dist="38100" dir="2700000" algn="tl">
                    <a:srgbClr val="000000"/>
                  </a:outerShdw>
                </a:effectLst>
                <a:latin typeface="Symbol" pitchFamily="18" charset="2"/>
              </a:rPr>
              <a:t>D</a:t>
            </a:r>
            <a:r>
              <a:rPr lang="en-GB" sz="2400" dirty="0">
                <a:solidFill>
                  <a:schemeClr val="bg1"/>
                </a:solidFill>
                <a:effectLst>
                  <a:outerShdw blurRad="38100" dist="38100" dir="2700000" algn="tl">
                    <a:srgbClr val="000000"/>
                  </a:outerShdw>
                </a:effectLst>
                <a:latin typeface="Calibri" pitchFamily="34" charset="0"/>
              </a:rPr>
              <a:t>7/4 </a:t>
            </a:r>
            <a:r>
              <a:rPr lang="en-GB" sz="2400" dirty="0">
                <a:solidFill>
                  <a:srgbClr val="FFFF00"/>
                </a:solidFill>
                <a:effectLst>
                  <a:outerShdw blurRad="38100" dist="38100" dir="2700000" algn="tl">
                    <a:srgbClr val="000000"/>
                  </a:outerShdw>
                </a:effectLst>
                <a:latin typeface="Calibri" pitchFamily="34" charset="0"/>
              </a:rPr>
              <a:t>of sample 3: </a:t>
            </a:r>
            <a:r>
              <a:rPr lang="en-GB" sz="2400" dirty="0">
                <a:solidFill>
                  <a:schemeClr val="bg1"/>
                </a:solidFill>
                <a:effectLst>
                  <a:outerShdw blurRad="38100" dist="38100" dir="2700000" algn="tl">
                    <a:srgbClr val="000000"/>
                  </a:outerShdw>
                </a:effectLst>
                <a:latin typeface="Calibri" pitchFamily="34" charset="0"/>
              </a:rPr>
              <a:t>+10</a:t>
            </a:r>
          </a:p>
        </p:txBody>
      </p:sp>
      <p:sp>
        <p:nvSpPr>
          <p:cNvPr id="1518624" name="Text Box 32"/>
          <p:cNvSpPr txBox="1">
            <a:spLocks noChangeArrowheads="1"/>
          </p:cNvSpPr>
          <p:nvPr/>
        </p:nvSpPr>
        <p:spPr bwMode="auto">
          <a:xfrm>
            <a:off x="371474" y="5419725"/>
            <a:ext cx="3527425" cy="420688"/>
          </a:xfrm>
          <a:prstGeom prst="rect">
            <a:avLst/>
          </a:prstGeom>
          <a:noFill/>
          <a:ln w="9525" algn="ctr">
            <a:noFill/>
            <a:miter lim="800000"/>
            <a:headEnd/>
            <a:tailEnd/>
          </a:ln>
          <a:effectLst/>
        </p:spPr>
        <p:txBody>
          <a:bodyPr wrap="square">
            <a:spAutoFit/>
          </a:bodyPr>
          <a:lstStyle/>
          <a:p>
            <a:pPr algn="l">
              <a:lnSpc>
                <a:spcPct val="90000"/>
              </a:lnSpc>
              <a:defRPr/>
            </a:pPr>
            <a:r>
              <a:rPr lang="en-GB" sz="2400" dirty="0">
                <a:solidFill>
                  <a:schemeClr val="bg1"/>
                </a:solidFill>
                <a:effectLst>
                  <a:outerShdw blurRad="38100" dist="38100" dir="2700000" algn="tl">
                    <a:srgbClr val="000000"/>
                  </a:outerShdw>
                </a:effectLst>
                <a:latin typeface="Symbol" pitchFamily="18" charset="2"/>
              </a:rPr>
              <a:t>D</a:t>
            </a:r>
            <a:r>
              <a:rPr lang="en-GB" sz="2400" dirty="0">
                <a:solidFill>
                  <a:schemeClr val="bg1"/>
                </a:solidFill>
                <a:effectLst>
                  <a:outerShdw blurRad="38100" dist="38100" dir="2700000" algn="tl">
                    <a:srgbClr val="000000"/>
                  </a:outerShdw>
                </a:effectLst>
                <a:latin typeface="Calibri" pitchFamily="34" charset="0"/>
              </a:rPr>
              <a:t>7/4 </a:t>
            </a:r>
            <a:r>
              <a:rPr lang="en-GB" sz="2400" dirty="0">
                <a:solidFill>
                  <a:srgbClr val="FFFF00"/>
                </a:solidFill>
                <a:effectLst>
                  <a:outerShdw blurRad="38100" dist="38100" dir="2700000" algn="tl">
                    <a:srgbClr val="000000"/>
                  </a:outerShdw>
                </a:effectLst>
                <a:latin typeface="Calibri" pitchFamily="34" charset="0"/>
              </a:rPr>
              <a:t>of sample 2: </a:t>
            </a:r>
            <a:r>
              <a:rPr lang="en-GB" sz="2400" dirty="0">
                <a:solidFill>
                  <a:schemeClr val="bg1"/>
                </a:solidFill>
                <a:effectLst>
                  <a:outerShdw blurRad="38100" dist="38100" dir="2700000" algn="tl">
                    <a:srgbClr val="000000"/>
                  </a:outerShdw>
                </a:effectLst>
                <a:latin typeface="Calibri" pitchFamily="34" charset="0"/>
              </a:rPr>
              <a:t>+6</a:t>
            </a:r>
          </a:p>
        </p:txBody>
      </p:sp>
      <p:sp>
        <p:nvSpPr>
          <p:cNvPr id="1518625" name="Text Box 33"/>
          <p:cNvSpPr txBox="1">
            <a:spLocks noChangeArrowheads="1"/>
          </p:cNvSpPr>
          <p:nvPr/>
        </p:nvSpPr>
        <p:spPr bwMode="auto">
          <a:xfrm>
            <a:off x="371474" y="5868988"/>
            <a:ext cx="3527425" cy="420687"/>
          </a:xfrm>
          <a:prstGeom prst="rect">
            <a:avLst/>
          </a:prstGeom>
          <a:noFill/>
          <a:ln w="9525" algn="ctr">
            <a:noFill/>
            <a:miter lim="800000"/>
            <a:headEnd/>
            <a:tailEnd/>
          </a:ln>
          <a:effectLst/>
        </p:spPr>
        <p:txBody>
          <a:bodyPr wrap="square">
            <a:spAutoFit/>
          </a:bodyPr>
          <a:lstStyle/>
          <a:p>
            <a:pPr algn="l">
              <a:lnSpc>
                <a:spcPct val="90000"/>
              </a:lnSpc>
              <a:defRPr/>
            </a:pPr>
            <a:r>
              <a:rPr lang="en-GB" sz="2400" dirty="0">
                <a:solidFill>
                  <a:schemeClr val="bg1"/>
                </a:solidFill>
                <a:effectLst>
                  <a:outerShdw blurRad="38100" dist="38100" dir="2700000" algn="tl">
                    <a:srgbClr val="000000"/>
                  </a:outerShdw>
                </a:effectLst>
                <a:latin typeface="Symbol" pitchFamily="18" charset="2"/>
              </a:rPr>
              <a:t>D</a:t>
            </a:r>
            <a:r>
              <a:rPr lang="en-GB" sz="2400" dirty="0">
                <a:solidFill>
                  <a:schemeClr val="bg1"/>
                </a:solidFill>
                <a:effectLst>
                  <a:outerShdw blurRad="38100" dist="38100" dir="2700000" algn="tl">
                    <a:srgbClr val="000000"/>
                  </a:outerShdw>
                </a:effectLst>
                <a:latin typeface="Calibri" pitchFamily="34" charset="0"/>
              </a:rPr>
              <a:t>7/4 </a:t>
            </a:r>
            <a:r>
              <a:rPr lang="en-GB" sz="2400" dirty="0">
                <a:solidFill>
                  <a:srgbClr val="FFFF00"/>
                </a:solidFill>
                <a:effectLst>
                  <a:outerShdw blurRad="38100" dist="38100" dir="2700000" algn="tl">
                    <a:srgbClr val="000000"/>
                  </a:outerShdw>
                </a:effectLst>
                <a:latin typeface="Calibri" pitchFamily="34" charset="0"/>
              </a:rPr>
              <a:t>of sample 2: </a:t>
            </a:r>
            <a:r>
              <a:rPr lang="en-GB" sz="2400" dirty="0">
                <a:solidFill>
                  <a:schemeClr val="bg1"/>
                </a:solidFill>
                <a:effectLst>
                  <a:outerShdw blurRad="38100" dist="38100" dir="2700000" algn="tl">
                    <a:srgbClr val="000000"/>
                  </a:outerShdw>
                </a:effectLst>
                <a:latin typeface="Calibri" pitchFamily="34" charset="0"/>
              </a:rPr>
              <a:t>-6</a:t>
            </a:r>
          </a:p>
        </p:txBody>
      </p:sp>
      <p:sp>
        <p:nvSpPr>
          <p:cNvPr id="1518626" name="Text Box 34"/>
          <p:cNvSpPr txBox="1">
            <a:spLocks noChangeArrowheads="1"/>
          </p:cNvSpPr>
          <p:nvPr/>
        </p:nvSpPr>
        <p:spPr bwMode="auto">
          <a:xfrm>
            <a:off x="0" y="3544888"/>
            <a:ext cx="3898900" cy="476250"/>
          </a:xfrm>
          <a:prstGeom prst="rect">
            <a:avLst/>
          </a:prstGeom>
          <a:noFill/>
          <a:ln w="9525" algn="ctr">
            <a:noFill/>
            <a:miter lim="800000"/>
            <a:headEnd/>
            <a:tailEnd/>
          </a:ln>
          <a:effectLst/>
        </p:spPr>
        <p:txBody>
          <a:bodyPr>
            <a:spAutoFit/>
          </a:bodyPr>
          <a:lstStyle/>
          <a:p>
            <a:pPr>
              <a:lnSpc>
                <a:spcPct val="90000"/>
              </a:lnSpc>
              <a:defRPr/>
            </a:pPr>
            <a:r>
              <a:rPr lang="en-GB" sz="2800">
                <a:solidFill>
                  <a:srgbClr val="FFFF00"/>
                </a:solidFill>
                <a:effectLst>
                  <a:outerShdw blurRad="38100" dist="38100" dir="2700000" algn="tl">
                    <a:srgbClr val="000000"/>
                  </a:outerShdw>
                </a:effectLst>
                <a:latin typeface="Calibri" pitchFamily="34" charset="0"/>
              </a:rPr>
              <a:t>Qualitative examples:</a:t>
            </a:r>
          </a:p>
        </p:txBody>
      </p:sp>
      <p:sp>
        <p:nvSpPr>
          <p:cNvPr id="32"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8594"/>
                                        </p:tgtEl>
                                        <p:attrNameLst>
                                          <p:attrName>style.visibility</p:attrName>
                                        </p:attrNameLst>
                                      </p:cBhvr>
                                      <p:to>
                                        <p:strVal val="visible"/>
                                      </p:to>
                                    </p:set>
                                    <p:animEffect transition="in" filter="fade">
                                      <p:cBhvr>
                                        <p:cTn id="7" dur="500"/>
                                        <p:tgtEl>
                                          <p:spTgt spid="15185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18599"/>
                                        </p:tgtEl>
                                        <p:attrNameLst>
                                          <p:attrName>style.visibility</p:attrName>
                                        </p:attrNameLst>
                                      </p:cBhvr>
                                      <p:to>
                                        <p:strVal val="visible"/>
                                      </p:to>
                                    </p:set>
                                    <p:animEffect transition="in" filter="fade">
                                      <p:cBhvr>
                                        <p:cTn id="12" dur="500"/>
                                        <p:tgtEl>
                                          <p:spTgt spid="15185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18609"/>
                                        </p:tgtEl>
                                        <p:attrNameLst>
                                          <p:attrName>style.visibility</p:attrName>
                                        </p:attrNameLst>
                                      </p:cBhvr>
                                      <p:to>
                                        <p:strVal val="visible"/>
                                      </p:to>
                                    </p:set>
                                    <p:animEffect transition="in" filter="fade">
                                      <p:cBhvr>
                                        <p:cTn id="22" dur="500"/>
                                        <p:tgtEl>
                                          <p:spTgt spid="151860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18610"/>
                                        </p:tgtEl>
                                        <p:attrNameLst>
                                          <p:attrName>style.visibility</p:attrName>
                                        </p:attrNameLst>
                                      </p:cBhvr>
                                      <p:to>
                                        <p:strVal val="visible"/>
                                      </p:to>
                                    </p:set>
                                    <p:animEffect transition="in" filter="fade">
                                      <p:cBhvr>
                                        <p:cTn id="26" dur="500"/>
                                        <p:tgtEl>
                                          <p:spTgt spid="151861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18611"/>
                                        </p:tgtEl>
                                        <p:attrNameLst>
                                          <p:attrName>style.visibility</p:attrName>
                                        </p:attrNameLst>
                                      </p:cBhvr>
                                      <p:to>
                                        <p:strVal val="visible"/>
                                      </p:to>
                                    </p:set>
                                    <p:animEffect transition="in" filter="fade">
                                      <p:cBhvr>
                                        <p:cTn id="30" dur="500"/>
                                        <p:tgtEl>
                                          <p:spTgt spid="1518611"/>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518612"/>
                                        </p:tgtEl>
                                        <p:attrNameLst>
                                          <p:attrName>style.visibility</p:attrName>
                                        </p:attrNameLst>
                                      </p:cBhvr>
                                      <p:to>
                                        <p:strVal val="visible"/>
                                      </p:to>
                                    </p:set>
                                    <p:animEffect transition="in" filter="fade">
                                      <p:cBhvr>
                                        <p:cTn id="34" dur="500"/>
                                        <p:tgtEl>
                                          <p:spTgt spid="1518612"/>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518613"/>
                                        </p:tgtEl>
                                        <p:attrNameLst>
                                          <p:attrName>style.visibility</p:attrName>
                                        </p:attrNameLst>
                                      </p:cBhvr>
                                      <p:to>
                                        <p:strVal val="visible"/>
                                      </p:to>
                                    </p:set>
                                    <p:animEffect transition="in" filter="fade">
                                      <p:cBhvr>
                                        <p:cTn id="38" dur="500"/>
                                        <p:tgtEl>
                                          <p:spTgt spid="15186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18616"/>
                                        </p:tgtEl>
                                        <p:attrNameLst>
                                          <p:attrName>style.visibility</p:attrName>
                                        </p:attrNameLst>
                                      </p:cBhvr>
                                      <p:to>
                                        <p:strVal val="visible"/>
                                      </p:to>
                                    </p:set>
                                    <p:animEffect transition="in" filter="fade">
                                      <p:cBhvr>
                                        <p:cTn id="43" dur="500"/>
                                        <p:tgtEl>
                                          <p:spTgt spid="1518616"/>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518606"/>
                                        </p:tgtEl>
                                        <p:attrNameLst>
                                          <p:attrName>style.visibility</p:attrName>
                                        </p:attrNameLst>
                                      </p:cBhvr>
                                      <p:to>
                                        <p:strVal val="visible"/>
                                      </p:to>
                                    </p:set>
                                    <p:animEffect transition="in" filter="wipe(down)">
                                      <p:cBhvr>
                                        <p:cTn id="47" dur="500"/>
                                        <p:tgtEl>
                                          <p:spTgt spid="15186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18617"/>
                                        </p:tgtEl>
                                        <p:attrNameLst>
                                          <p:attrName>style.visibility</p:attrName>
                                        </p:attrNameLst>
                                      </p:cBhvr>
                                      <p:to>
                                        <p:strVal val="visible"/>
                                      </p:to>
                                    </p:set>
                                    <p:animEffect transition="in" filter="fade">
                                      <p:cBhvr>
                                        <p:cTn id="52" dur="500"/>
                                        <p:tgtEl>
                                          <p:spTgt spid="15186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18618"/>
                                        </p:tgtEl>
                                        <p:attrNameLst>
                                          <p:attrName>style.visibility</p:attrName>
                                        </p:attrNameLst>
                                      </p:cBhvr>
                                      <p:to>
                                        <p:strVal val="visible"/>
                                      </p:to>
                                    </p:set>
                                    <p:animEffect transition="in" filter="fade">
                                      <p:cBhvr>
                                        <p:cTn id="57" dur="500"/>
                                        <p:tgtEl>
                                          <p:spTgt spid="1518618"/>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518607"/>
                                        </p:tgtEl>
                                        <p:attrNameLst>
                                          <p:attrName>style.visibility</p:attrName>
                                        </p:attrNameLst>
                                      </p:cBhvr>
                                      <p:to>
                                        <p:strVal val="visible"/>
                                      </p:to>
                                    </p:set>
                                    <p:animEffect transition="in" filter="wipe(down)">
                                      <p:cBhvr>
                                        <p:cTn id="61" dur="500"/>
                                        <p:tgtEl>
                                          <p:spTgt spid="151860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18619"/>
                                        </p:tgtEl>
                                        <p:attrNameLst>
                                          <p:attrName>style.visibility</p:attrName>
                                        </p:attrNameLst>
                                      </p:cBhvr>
                                      <p:to>
                                        <p:strVal val="visible"/>
                                      </p:to>
                                    </p:set>
                                    <p:animEffect transition="in" filter="fade">
                                      <p:cBhvr>
                                        <p:cTn id="66" dur="500"/>
                                        <p:tgtEl>
                                          <p:spTgt spid="1518619"/>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1518608"/>
                                        </p:tgtEl>
                                        <p:attrNameLst>
                                          <p:attrName>style.visibility</p:attrName>
                                        </p:attrNameLst>
                                      </p:cBhvr>
                                      <p:to>
                                        <p:strVal val="visible"/>
                                      </p:to>
                                    </p:set>
                                    <p:animEffect transition="in" filter="wipe(down)">
                                      <p:cBhvr>
                                        <p:cTn id="70" dur="500"/>
                                        <p:tgtEl>
                                          <p:spTgt spid="151860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18620"/>
                                        </p:tgtEl>
                                        <p:attrNameLst>
                                          <p:attrName>style.visibility</p:attrName>
                                        </p:attrNameLst>
                                      </p:cBhvr>
                                      <p:to>
                                        <p:strVal val="visible"/>
                                      </p:to>
                                    </p:set>
                                    <p:animEffect transition="in" filter="fade">
                                      <p:cBhvr>
                                        <p:cTn id="75" dur="500"/>
                                        <p:tgtEl>
                                          <p:spTgt spid="1518620"/>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1518614"/>
                                        </p:tgtEl>
                                        <p:attrNameLst>
                                          <p:attrName>style.visibility</p:attrName>
                                        </p:attrNameLst>
                                      </p:cBhvr>
                                      <p:to>
                                        <p:strVal val="visible"/>
                                      </p:to>
                                    </p:set>
                                    <p:animEffect transition="in" filter="wipe(up)">
                                      <p:cBhvr>
                                        <p:cTn id="79" dur="500"/>
                                        <p:tgtEl>
                                          <p:spTgt spid="15186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18626"/>
                                        </p:tgtEl>
                                        <p:attrNameLst>
                                          <p:attrName>style.visibility</p:attrName>
                                        </p:attrNameLst>
                                      </p:cBhvr>
                                      <p:to>
                                        <p:strVal val="visible"/>
                                      </p:to>
                                    </p:set>
                                    <p:animEffect transition="in" filter="fade">
                                      <p:cBhvr>
                                        <p:cTn id="84" dur="500"/>
                                        <p:tgtEl>
                                          <p:spTgt spid="151862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518621"/>
                                        </p:tgtEl>
                                        <p:attrNameLst>
                                          <p:attrName>style.visibility</p:attrName>
                                        </p:attrNameLst>
                                      </p:cBhvr>
                                      <p:to>
                                        <p:strVal val="visible"/>
                                      </p:to>
                                    </p:set>
                                    <p:animEffect transition="in" filter="fade">
                                      <p:cBhvr>
                                        <p:cTn id="89" dur="500"/>
                                        <p:tgtEl>
                                          <p:spTgt spid="151862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518622"/>
                                        </p:tgtEl>
                                        <p:attrNameLst>
                                          <p:attrName>style.visibility</p:attrName>
                                        </p:attrNameLst>
                                      </p:cBhvr>
                                      <p:to>
                                        <p:strVal val="visible"/>
                                      </p:to>
                                    </p:set>
                                    <p:animEffect transition="in" filter="fade">
                                      <p:cBhvr>
                                        <p:cTn id="94" dur="500"/>
                                        <p:tgtEl>
                                          <p:spTgt spid="151862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518623"/>
                                        </p:tgtEl>
                                        <p:attrNameLst>
                                          <p:attrName>style.visibility</p:attrName>
                                        </p:attrNameLst>
                                      </p:cBhvr>
                                      <p:to>
                                        <p:strVal val="visible"/>
                                      </p:to>
                                    </p:set>
                                    <p:animEffect transition="in" filter="fade">
                                      <p:cBhvr>
                                        <p:cTn id="99" dur="500"/>
                                        <p:tgtEl>
                                          <p:spTgt spid="151862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518624"/>
                                        </p:tgtEl>
                                        <p:attrNameLst>
                                          <p:attrName>style.visibility</p:attrName>
                                        </p:attrNameLst>
                                      </p:cBhvr>
                                      <p:to>
                                        <p:strVal val="visible"/>
                                      </p:to>
                                    </p:set>
                                    <p:animEffect transition="in" filter="fade">
                                      <p:cBhvr>
                                        <p:cTn id="104" dur="500"/>
                                        <p:tgtEl>
                                          <p:spTgt spid="151862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518625"/>
                                        </p:tgtEl>
                                        <p:attrNameLst>
                                          <p:attrName>style.visibility</p:attrName>
                                        </p:attrNameLst>
                                      </p:cBhvr>
                                      <p:to>
                                        <p:strVal val="visible"/>
                                      </p:to>
                                    </p:set>
                                    <p:animEffect transition="in" filter="fade">
                                      <p:cBhvr>
                                        <p:cTn id="109" dur="500"/>
                                        <p:tgtEl>
                                          <p:spTgt spid="1518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8594" grpId="0"/>
      <p:bldP spid="1518599" grpId="0"/>
      <p:bldP spid="1518606" grpId="0" animBg="1"/>
      <p:bldP spid="1518607" grpId="0" animBg="1"/>
      <p:bldP spid="1518608" grpId="0" animBg="1"/>
      <p:bldP spid="1518609" grpId="0" animBg="1"/>
      <p:bldP spid="1518610" grpId="0" animBg="1"/>
      <p:bldP spid="1518611" grpId="0" animBg="1"/>
      <p:bldP spid="1518612" grpId="0" animBg="1"/>
      <p:bldP spid="1518613" grpId="0" animBg="1"/>
      <p:bldP spid="1518614" grpId="0" animBg="1"/>
      <p:bldP spid="1518616" grpId="0"/>
      <p:bldP spid="1518617" grpId="0"/>
      <p:bldP spid="1518618" grpId="0"/>
      <p:bldP spid="1518619" grpId="0"/>
      <p:bldP spid="1518620" grpId="0"/>
      <p:bldP spid="1518621" grpId="0"/>
      <p:bldP spid="1518622" grpId="0"/>
      <p:bldP spid="1518623" grpId="0"/>
      <p:bldP spid="1518624" grpId="0"/>
      <p:bldP spid="1518625" grpId="0"/>
      <p:bldP spid="15186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Text Box 2"/>
          <p:cNvSpPr txBox="1">
            <a:spLocks noChangeArrowheads="1"/>
          </p:cNvSpPr>
          <p:nvPr/>
        </p:nvSpPr>
        <p:spPr bwMode="auto">
          <a:xfrm>
            <a:off x="371475" y="555625"/>
            <a:ext cx="8401050" cy="1068388"/>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The Pb isotopic difference with NHRL is expressed with two parameters: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7/4</a:t>
            </a:r>
            <a:r>
              <a:rPr lang="en-GB" sz="3600" dirty="0">
                <a:solidFill>
                  <a:schemeClr val="bg1"/>
                </a:solidFill>
                <a:effectLst>
                  <a:outerShdw blurRad="38100" dist="38100" dir="2700000" algn="tl">
                    <a:srgbClr val="000000"/>
                  </a:outerShdw>
                </a:effectLst>
                <a:latin typeface="Calibri" pitchFamily="34" charset="0"/>
              </a:rPr>
              <a:t> and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8/4</a:t>
            </a:r>
            <a:r>
              <a:rPr lang="en-GB" sz="2800" dirty="0">
                <a:solidFill>
                  <a:schemeClr val="bg1"/>
                </a:solidFill>
                <a:effectLst>
                  <a:outerShdw blurRad="38100" dist="38100" dir="2700000" algn="tl">
                    <a:srgbClr val="000000"/>
                  </a:outerShdw>
                </a:effectLst>
                <a:latin typeface="Calibri" pitchFamily="34" charset="0"/>
              </a:rPr>
              <a:t>.</a:t>
            </a:r>
          </a:p>
        </p:txBody>
      </p:sp>
      <p:sp>
        <p:nvSpPr>
          <p:cNvPr id="1518621" name="Text Box 29"/>
          <p:cNvSpPr txBox="1">
            <a:spLocks noChangeArrowheads="1"/>
          </p:cNvSpPr>
          <p:nvPr/>
        </p:nvSpPr>
        <p:spPr bwMode="auto">
          <a:xfrm>
            <a:off x="371474" y="4076700"/>
            <a:ext cx="3527425" cy="420688"/>
          </a:xfrm>
          <a:prstGeom prst="rect">
            <a:avLst/>
          </a:prstGeom>
          <a:noFill/>
          <a:ln w="9525" algn="ctr">
            <a:noFill/>
            <a:miter lim="800000"/>
            <a:headEnd/>
            <a:tailEnd/>
          </a:ln>
          <a:effectLst/>
        </p:spPr>
        <p:txBody>
          <a:bodyPr wrap="square">
            <a:spAutoFit/>
          </a:bodyPr>
          <a:lstStyle/>
          <a:p>
            <a:pPr algn="l">
              <a:lnSpc>
                <a:spcPct val="90000"/>
              </a:lnSpc>
              <a:defRPr/>
            </a:pPr>
            <a:r>
              <a:rPr lang="en-GB" sz="2400">
                <a:solidFill>
                  <a:schemeClr val="bg1"/>
                </a:solidFill>
                <a:effectLst>
                  <a:outerShdw blurRad="38100" dist="38100" dir="2700000" algn="tl">
                    <a:srgbClr val="000000"/>
                  </a:outerShdw>
                </a:effectLst>
                <a:latin typeface="Symbol" pitchFamily="18" charset="2"/>
              </a:rPr>
              <a:t>D</a:t>
            </a:r>
            <a:r>
              <a:rPr lang="en-GB" sz="2400">
                <a:solidFill>
                  <a:schemeClr val="bg1"/>
                </a:solidFill>
                <a:effectLst>
                  <a:outerShdw blurRad="38100" dist="38100" dir="2700000" algn="tl">
                    <a:srgbClr val="000000"/>
                  </a:outerShdw>
                </a:effectLst>
                <a:latin typeface="Calibri" pitchFamily="34" charset="0"/>
              </a:rPr>
              <a:t>7/4 </a:t>
            </a:r>
            <a:r>
              <a:rPr lang="en-GB" sz="2400">
                <a:solidFill>
                  <a:srgbClr val="FFFF00"/>
                </a:solidFill>
                <a:effectLst>
                  <a:outerShdw blurRad="38100" dist="38100" dir="2700000" algn="tl">
                    <a:srgbClr val="000000"/>
                  </a:outerShdw>
                </a:effectLst>
                <a:latin typeface="Calibri" pitchFamily="34" charset="0"/>
              </a:rPr>
              <a:t>of sample 1: </a:t>
            </a:r>
            <a:r>
              <a:rPr lang="en-GB" sz="2400">
                <a:solidFill>
                  <a:schemeClr val="bg1"/>
                </a:solidFill>
                <a:effectLst>
                  <a:outerShdw blurRad="38100" dist="38100" dir="2700000" algn="tl">
                    <a:srgbClr val="000000"/>
                  </a:outerShdw>
                </a:effectLst>
                <a:latin typeface="Calibri" pitchFamily="34" charset="0"/>
              </a:rPr>
              <a:t>+2</a:t>
            </a:r>
          </a:p>
        </p:txBody>
      </p:sp>
      <p:sp>
        <p:nvSpPr>
          <p:cNvPr id="1518622" name="Text Box 30"/>
          <p:cNvSpPr txBox="1">
            <a:spLocks noChangeArrowheads="1"/>
          </p:cNvSpPr>
          <p:nvPr/>
        </p:nvSpPr>
        <p:spPr bwMode="auto">
          <a:xfrm>
            <a:off x="371474" y="4513263"/>
            <a:ext cx="3527425" cy="420687"/>
          </a:xfrm>
          <a:prstGeom prst="rect">
            <a:avLst/>
          </a:prstGeom>
          <a:noFill/>
          <a:ln w="9525" algn="ctr">
            <a:noFill/>
            <a:miter lim="800000"/>
            <a:headEnd/>
            <a:tailEnd/>
          </a:ln>
          <a:effectLst/>
        </p:spPr>
        <p:txBody>
          <a:bodyPr wrap="square">
            <a:spAutoFit/>
          </a:bodyPr>
          <a:lstStyle/>
          <a:p>
            <a:pPr algn="l">
              <a:lnSpc>
                <a:spcPct val="90000"/>
              </a:lnSpc>
              <a:defRPr/>
            </a:pPr>
            <a:r>
              <a:rPr lang="en-GB" sz="2400">
                <a:solidFill>
                  <a:schemeClr val="bg1"/>
                </a:solidFill>
                <a:effectLst>
                  <a:outerShdw blurRad="38100" dist="38100" dir="2700000" algn="tl">
                    <a:srgbClr val="000000"/>
                  </a:outerShdw>
                </a:effectLst>
                <a:latin typeface="Symbol" pitchFamily="18" charset="2"/>
              </a:rPr>
              <a:t>D</a:t>
            </a:r>
            <a:r>
              <a:rPr lang="en-GB" sz="2400">
                <a:solidFill>
                  <a:schemeClr val="bg1"/>
                </a:solidFill>
                <a:effectLst>
                  <a:outerShdw blurRad="38100" dist="38100" dir="2700000" algn="tl">
                    <a:srgbClr val="000000"/>
                  </a:outerShdw>
                </a:effectLst>
                <a:latin typeface="Calibri" pitchFamily="34" charset="0"/>
              </a:rPr>
              <a:t>7/4 </a:t>
            </a:r>
            <a:r>
              <a:rPr lang="en-GB" sz="2400">
                <a:solidFill>
                  <a:srgbClr val="FFFF00"/>
                </a:solidFill>
                <a:effectLst>
                  <a:outerShdw blurRad="38100" dist="38100" dir="2700000" algn="tl">
                    <a:srgbClr val="000000"/>
                  </a:outerShdw>
                </a:effectLst>
                <a:latin typeface="Calibri" pitchFamily="34" charset="0"/>
              </a:rPr>
              <a:t>of sample 2: </a:t>
            </a:r>
            <a:r>
              <a:rPr lang="en-GB" sz="2400">
                <a:solidFill>
                  <a:schemeClr val="bg1"/>
                </a:solidFill>
                <a:effectLst>
                  <a:outerShdw blurRad="38100" dist="38100" dir="2700000" algn="tl">
                    <a:srgbClr val="000000"/>
                  </a:outerShdw>
                </a:effectLst>
                <a:latin typeface="Calibri" pitchFamily="34" charset="0"/>
              </a:rPr>
              <a:t>0</a:t>
            </a:r>
          </a:p>
        </p:txBody>
      </p:sp>
      <p:sp>
        <p:nvSpPr>
          <p:cNvPr id="1518623" name="Text Box 31"/>
          <p:cNvSpPr txBox="1">
            <a:spLocks noChangeArrowheads="1"/>
          </p:cNvSpPr>
          <p:nvPr/>
        </p:nvSpPr>
        <p:spPr bwMode="auto">
          <a:xfrm>
            <a:off x="371474" y="4983163"/>
            <a:ext cx="3527425" cy="420687"/>
          </a:xfrm>
          <a:prstGeom prst="rect">
            <a:avLst/>
          </a:prstGeom>
          <a:noFill/>
          <a:ln w="9525" algn="ctr">
            <a:noFill/>
            <a:miter lim="800000"/>
            <a:headEnd/>
            <a:tailEnd/>
          </a:ln>
          <a:effectLst/>
        </p:spPr>
        <p:txBody>
          <a:bodyPr wrap="square">
            <a:spAutoFit/>
          </a:bodyPr>
          <a:lstStyle/>
          <a:p>
            <a:pPr algn="l">
              <a:lnSpc>
                <a:spcPct val="90000"/>
              </a:lnSpc>
              <a:defRPr/>
            </a:pPr>
            <a:r>
              <a:rPr lang="en-GB" sz="2400">
                <a:solidFill>
                  <a:schemeClr val="bg1"/>
                </a:solidFill>
                <a:effectLst>
                  <a:outerShdw blurRad="38100" dist="38100" dir="2700000" algn="tl">
                    <a:srgbClr val="000000"/>
                  </a:outerShdw>
                </a:effectLst>
                <a:latin typeface="Symbol" pitchFamily="18" charset="2"/>
              </a:rPr>
              <a:t>D</a:t>
            </a:r>
            <a:r>
              <a:rPr lang="en-GB" sz="2400">
                <a:solidFill>
                  <a:schemeClr val="bg1"/>
                </a:solidFill>
                <a:effectLst>
                  <a:outerShdw blurRad="38100" dist="38100" dir="2700000" algn="tl">
                    <a:srgbClr val="000000"/>
                  </a:outerShdw>
                </a:effectLst>
                <a:latin typeface="Calibri" pitchFamily="34" charset="0"/>
              </a:rPr>
              <a:t>7/4 </a:t>
            </a:r>
            <a:r>
              <a:rPr lang="en-GB" sz="2400">
                <a:solidFill>
                  <a:srgbClr val="FFFF00"/>
                </a:solidFill>
                <a:effectLst>
                  <a:outerShdw blurRad="38100" dist="38100" dir="2700000" algn="tl">
                    <a:srgbClr val="000000"/>
                  </a:outerShdw>
                </a:effectLst>
                <a:latin typeface="Calibri" pitchFamily="34" charset="0"/>
              </a:rPr>
              <a:t>of sample 3: </a:t>
            </a:r>
            <a:r>
              <a:rPr lang="en-GB" sz="2400">
                <a:solidFill>
                  <a:schemeClr val="bg1"/>
                </a:solidFill>
                <a:effectLst>
                  <a:outerShdw blurRad="38100" dist="38100" dir="2700000" algn="tl">
                    <a:srgbClr val="000000"/>
                  </a:outerShdw>
                </a:effectLst>
                <a:latin typeface="Calibri" pitchFamily="34" charset="0"/>
              </a:rPr>
              <a:t>+10</a:t>
            </a:r>
          </a:p>
        </p:txBody>
      </p:sp>
      <p:sp>
        <p:nvSpPr>
          <p:cNvPr id="1518624" name="Text Box 32"/>
          <p:cNvSpPr txBox="1">
            <a:spLocks noChangeArrowheads="1"/>
          </p:cNvSpPr>
          <p:nvPr/>
        </p:nvSpPr>
        <p:spPr bwMode="auto">
          <a:xfrm>
            <a:off x="371474" y="5419725"/>
            <a:ext cx="3527425" cy="420688"/>
          </a:xfrm>
          <a:prstGeom prst="rect">
            <a:avLst/>
          </a:prstGeom>
          <a:noFill/>
          <a:ln w="9525" algn="ctr">
            <a:noFill/>
            <a:miter lim="800000"/>
            <a:headEnd/>
            <a:tailEnd/>
          </a:ln>
          <a:effectLst/>
        </p:spPr>
        <p:txBody>
          <a:bodyPr wrap="square">
            <a:spAutoFit/>
          </a:bodyPr>
          <a:lstStyle/>
          <a:p>
            <a:pPr algn="l">
              <a:lnSpc>
                <a:spcPct val="90000"/>
              </a:lnSpc>
              <a:defRPr/>
            </a:pPr>
            <a:r>
              <a:rPr lang="en-GB" sz="2400">
                <a:solidFill>
                  <a:schemeClr val="bg1"/>
                </a:solidFill>
                <a:effectLst>
                  <a:outerShdw blurRad="38100" dist="38100" dir="2700000" algn="tl">
                    <a:srgbClr val="000000"/>
                  </a:outerShdw>
                </a:effectLst>
                <a:latin typeface="Symbol" pitchFamily="18" charset="2"/>
              </a:rPr>
              <a:t>D</a:t>
            </a:r>
            <a:r>
              <a:rPr lang="en-GB" sz="2400">
                <a:solidFill>
                  <a:schemeClr val="bg1"/>
                </a:solidFill>
                <a:effectLst>
                  <a:outerShdw blurRad="38100" dist="38100" dir="2700000" algn="tl">
                    <a:srgbClr val="000000"/>
                  </a:outerShdw>
                </a:effectLst>
                <a:latin typeface="Calibri" pitchFamily="34" charset="0"/>
              </a:rPr>
              <a:t>7/4 </a:t>
            </a:r>
            <a:r>
              <a:rPr lang="en-GB" sz="2400">
                <a:solidFill>
                  <a:srgbClr val="FFFF00"/>
                </a:solidFill>
                <a:effectLst>
                  <a:outerShdw blurRad="38100" dist="38100" dir="2700000" algn="tl">
                    <a:srgbClr val="000000"/>
                  </a:outerShdw>
                </a:effectLst>
                <a:latin typeface="Calibri" pitchFamily="34" charset="0"/>
              </a:rPr>
              <a:t>of sample 2: </a:t>
            </a:r>
            <a:r>
              <a:rPr lang="en-GB" sz="2400">
                <a:solidFill>
                  <a:schemeClr val="bg1"/>
                </a:solidFill>
                <a:effectLst>
                  <a:outerShdw blurRad="38100" dist="38100" dir="2700000" algn="tl">
                    <a:srgbClr val="000000"/>
                  </a:outerShdw>
                </a:effectLst>
                <a:latin typeface="Calibri" pitchFamily="34" charset="0"/>
              </a:rPr>
              <a:t>+6</a:t>
            </a:r>
          </a:p>
        </p:txBody>
      </p:sp>
      <p:sp>
        <p:nvSpPr>
          <p:cNvPr id="1518625" name="Text Box 33"/>
          <p:cNvSpPr txBox="1">
            <a:spLocks noChangeArrowheads="1"/>
          </p:cNvSpPr>
          <p:nvPr/>
        </p:nvSpPr>
        <p:spPr bwMode="auto">
          <a:xfrm>
            <a:off x="371474" y="5868988"/>
            <a:ext cx="3527425" cy="420687"/>
          </a:xfrm>
          <a:prstGeom prst="rect">
            <a:avLst/>
          </a:prstGeom>
          <a:noFill/>
          <a:ln w="9525" algn="ctr">
            <a:noFill/>
            <a:miter lim="800000"/>
            <a:headEnd/>
            <a:tailEnd/>
          </a:ln>
          <a:effectLst/>
        </p:spPr>
        <p:txBody>
          <a:bodyPr wrap="square">
            <a:spAutoFit/>
          </a:bodyPr>
          <a:lstStyle/>
          <a:p>
            <a:pPr algn="l">
              <a:lnSpc>
                <a:spcPct val="90000"/>
              </a:lnSpc>
              <a:defRPr/>
            </a:pPr>
            <a:r>
              <a:rPr lang="en-GB" sz="2400">
                <a:solidFill>
                  <a:schemeClr val="bg1"/>
                </a:solidFill>
                <a:effectLst>
                  <a:outerShdw blurRad="38100" dist="38100" dir="2700000" algn="tl">
                    <a:srgbClr val="000000"/>
                  </a:outerShdw>
                </a:effectLst>
                <a:latin typeface="Symbol" pitchFamily="18" charset="2"/>
              </a:rPr>
              <a:t>D</a:t>
            </a:r>
            <a:r>
              <a:rPr lang="en-GB" sz="2400">
                <a:solidFill>
                  <a:schemeClr val="bg1"/>
                </a:solidFill>
                <a:effectLst>
                  <a:outerShdw blurRad="38100" dist="38100" dir="2700000" algn="tl">
                    <a:srgbClr val="000000"/>
                  </a:outerShdw>
                </a:effectLst>
                <a:latin typeface="Calibri" pitchFamily="34" charset="0"/>
              </a:rPr>
              <a:t>7/4 </a:t>
            </a:r>
            <a:r>
              <a:rPr lang="en-GB" sz="2400">
                <a:solidFill>
                  <a:srgbClr val="FFFF00"/>
                </a:solidFill>
                <a:effectLst>
                  <a:outerShdw blurRad="38100" dist="38100" dir="2700000" algn="tl">
                    <a:srgbClr val="000000"/>
                  </a:outerShdw>
                </a:effectLst>
                <a:latin typeface="Calibri" pitchFamily="34" charset="0"/>
              </a:rPr>
              <a:t>of sample 2: </a:t>
            </a:r>
            <a:r>
              <a:rPr lang="en-GB" sz="2400">
                <a:solidFill>
                  <a:schemeClr val="bg1"/>
                </a:solidFill>
                <a:effectLst>
                  <a:outerShdw blurRad="38100" dist="38100" dir="2700000" algn="tl">
                    <a:srgbClr val="000000"/>
                  </a:outerShdw>
                </a:effectLst>
                <a:latin typeface="Calibri" pitchFamily="34" charset="0"/>
              </a:rPr>
              <a:t>-6</a:t>
            </a:r>
          </a:p>
        </p:txBody>
      </p:sp>
      <p:sp>
        <p:nvSpPr>
          <p:cNvPr id="1518626" name="Text Box 34"/>
          <p:cNvSpPr txBox="1">
            <a:spLocks noChangeArrowheads="1"/>
          </p:cNvSpPr>
          <p:nvPr/>
        </p:nvSpPr>
        <p:spPr bwMode="auto">
          <a:xfrm>
            <a:off x="0" y="3544888"/>
            <a:ext cx="3898900" cy="476250"/>
          </a:xfrm>
          <a:prstGeom prst="rect">
            <a:avLst/>
          </a:prstGeom>
          <a:noFill/>
          <a:ln w="9525" algn="ctr">
            <a:noFill/>
            <a:miter lim="800000"/>
            <a:headEnd/>
            <a:tailEnd/>
          </a:ln>
          <a:effectLst/>
        </p:spPr>
        <p:txBody>
          <a:bodyPr>
            <a:spAutoFit/>
          </a:bodyPr>
          <a:lstStyle/>
          <a:p>
            <a:pPr>
              <a:lnSpc>
                <a:spcPct val="90000"/>
              </a:lnSpc>
              <a:defRPr/>
            </a:pPr>
            <a:r>
              <a:rPr lang="en-GB" sz="2800">
                <a:solidFill>
                  <a:srgbClr val="FFFF00"/>
                </a:solidFill>
                <a:effectLst>
                  <a:outerShdw blurRad="38100" dist="38100" dir="2700000" algn="tl">
                    <a:srgbClr val="000000"/>
                  </a:outerShdw>
                </a:effectLst>
                <a:latin typeface="Calibri" pitchFamily="34" charset="0"/>
              </a:rPr>
              <a:t>Qualitative examples:</a:t>
            </a:r>
          </a:p>
        </p:txBody>
      </p:sp>
      <p:sp>
        <p:nvSpPr>
          <p:cNvPr id="32" name="Text Box 2"/>
          <p:cNvSpPr txBox="1">
            <a:spLocks noChangeArrowheads="1"/>
          </p:cNvSpPr>
          <p:nvPr/>
        </p:nvSpPr>
        <p:spPr bwMode="auto">
          <a:xfrm>
            <a:off x="371475" y="1717675"/>
            <a:ext cx="8401050" cy="523875"/>
          </a:xfrm>
          <a:prstGeom prst="rect">
            <a:avLst/>
          </a:prstGeom>
          <a:noFill/>
          <a:ln w="9525" algn="ctr">
            <a:noFill/>
            <a:miter lim="800000"/>
            <a:headEnd/>
            <a:tailEnd/>
          </a:ln>
          <a:effectLst/>
        </p:spPr>
        <p:txBody>
          <a:bodyPr wrap="square">
            <a:spAutoFit/>
          </a:bodyPr>
          <a:lstStyle/>
          <a:p>
            <a:pPr algn="l">
              <a:defRPr/>
            </a:pPr>
            <a:r>
              <a:rPr lang="en-GB" sz="2800">
                <a:solidFill>
                  <a:srgbClr val="FFFF00"/>
                </a:solidFill>
                <a:effectLst>
                  <a:outerShdw blurRad="38100" dist="38100" dir="2700000" algn="tl">
                    <a:srgbClr val="000000"/>
                  </a:outerShdw>
                </a:effectLst>
                <a:latin typeface="Symbol" pitchFamily="18" charset="2"/>
              </a:rPr>
              <a:t>D</a:t>
            </a:r>
            <a:r>
              <a:rPr lang="en-GB" sz="2800">
                <a:solidFill>
                  <a:srgbClr val="FFFF00"/>
                </a:solidFill>
                <a:effectLst>
                  <a:outerShdw blurRad="38100" dist="38100" dir="2700000" algn="tl">
                    <a:srgbClr val="000000"/>
                  </a:outerShdw>
                </a:effectLst>
                <a:latin typeface="Calibri" pitchFamily="34" charset="0"/>
              </a:rPr>
              <a:t>7/4</a:t>
            </a:r>
            <a:r>
              <a:rPr lang="en-GB" sz="2800">
                <a:solidFill>
                  <a:schemeClr val="bg1"/>
                </a:solidFill>
                <a:effectLst>
                  <a:outerShdw blurRad="38100" dist="38100" dir="2700000" algn="tl">
                    <a:srgbClr val="000000"/>
                  </a:outerShdw>
                </a:effectLst>
                <a:latin typeface="Calibri" pitchFamily="34" charset="0"/>
              </a:rPr>
              <a:t> = </a:t>
            </a:r>
            <a:r>
              <a:rPr lang="en-GB" sz="2800" baseline="30000">
                <a:solidFill>
                  <a:schemeClr val="bg1"/>
                </a:solidFill>
                <a:effectLst>
                  <a:outerShdw blurRad="38100" dist="38100" dir="2700000" algn="tl">
                    <a:srgbClr val="000000"/>
                  </a:outerShdw>
                </a:effectLst>
                <a:latin typeface="Calibri" pitchFamily="34" charset="0"/>
              </a:rPr>
              <a:t>207</a:t>
            </a:r>
            <a:r>
              <a:rPr lang="en-GB" sz="2800">
                <a:solidFill>
                  <a:schemeClr val="bg1"/>
                </a:solidFill>
                <a:effectLst>
                  <a:outerShdw blurRad="38100" dist="38100" dir="2700000" algn="tl">
                    <a:srgbClr val="000000"/>
                  </a:outerShdw>
                </a:effectLst>
                <a:latin typeface="Calibri" pitchFamily="34" charset="0"/>
              </a:rPr>
              <a:t>Pb/</a:t>
            </a:r>
            <a:r>
              <a:rPr lang="en-GB" sz="2800" baseline="30000">
                <a:solidFill>
                  <a:schemeClr val="bg1"/>
                </a:solidFill>
                <a:effectLst>
                  <a:outerShdw blurRad="38100" dist="38100" dir="2700000" algn="tl">
                    <a:srgbClr val="000000"/>
                  </a:outerShdw>
                </a:effectLst>
                <a:latin typeface="Calibri" pitchFamily="34" charset="0"/>
              </a:rPr>
              <a:t>204</a:t>
            </a:r>
            <a:r>
              <a:rPr lang="en-GB" sz="2800">
                <a:solidFill>
                  <a:schemeClr val="bg1"/>
                </a:solidFill>
                <a:effectLst>
                  <a:outerShdw blurRad="38100" dist="38100" dir="2700000" algn="tl">
                    <a:srgbClr val="000000"/>
                  </a:outerShdw>
                </a:effectLst>
                <a:latin typeface="Calibri" pitchFamily="34" charset="0"/>
              </a:rPr>
              <a:t>Pb-((0.184*</a:t>
            </a:r>
            <a:r>
              <a:rPr lang="en-GB" sz="2800" baseline="30000">
                <a:solidFill>
                  <a:schemeClr val="bg1"/>
                </a:solidFill>
                <a:effectLst>
                  <a:outerShdw blurRad="38100" dist="38100" dir="2700000" algn="tl">
                    <a:srgbClr val="000000"/>
                  </a:outerShdw>
                </a:effectLst>
                <a:latin typeface="Calibri" pitchFamily="34" charset="0"/>
              </a:rPr>
              <a:t>206</a:t>
            </a:r>
            <a:r>
              <a:rPr lang="en-GB" sz="2800">
                <a:solidFill>
                  <a:schemeClr val="bg1"/>
                </a:solidFill>
                <a:effectLst>
                  <a:outerShdw blurRad="38100" dist="38100" dir="2700000" algn="tl">
                    <a:srgbClr val="000000"/>
                  </a:outerShdw>
                </a:effectLst>
                <a:latin typeface="Calibri" pitchFamily="34" charset="0"/>
              </a:rPr>
              <a:t>Pb/</a:t>
            </a:r>
            <a:r>
              <a:rPr lang="en-GB" sz="2800" baseline="30000">
                <a:solidFill>
                  <a:schemeClr val="bg1"/>
                </a:solidFill>
                <a:effectLst>
                  <a:outerShdw blurRad="38100" dist="38100" dir="2700000" algn="tl">
                    <a:srgbClr val="000000"/>
                  </a:outerShdw>
                </a:effectLst>
                <a:latin typeface="Calibri" pitchFamily="34" charset="0"/>
              </a:rPr>
              <a:t>204</a:t>
            </a:r>
            <a:r>
              <a:rPr lang="en-GB" sz="2800">
                <a:solidFill>
                  <a:schemeClr val="bg1"/>
                </a:solidFill>
                <a:effectLst>
                  <a:outerShdw blurRad="38100" dist="38100" dir="2700000" algn="tl">
                    <a:srgbClr val="000000"/>
                  </a:outerShdw>
                </a:effectLst>
                <a:latin typeface="Calibri" pitchFamily="34" charset="0"/>
              </a:rPr>
              <a:t>Pb)+13.491))*100</a:t>
            </a:r>
            <a:endParaRPr lang="en-GB" sz="2000">
              <a:solidFill>
                <a:srgbClr val="FFFF00"/>
              </a:solidFill>
              <a:effectLst>
                <a:outerShdw blurRad="38100" dist="38100" dir="2700000" algn="tl">
                  <a:srgbClr val="000000"/>
                </a:outerShdw>
              </a:effectLst>
              <a:latin typeface="Calibri" pitchFamily="34" charset="0"/>
            </a:endParaRPr>
          </a:p>
        </p:txBody>
      </p:sp>
      <p:sp>
        <p:nvSpPr>
          <p:cNvPr id="33" name="Text Box 2"/>
          <p:cNvSpPr txBox="1">
            <a:spLocks noChangeArrowheads="1"/>
          </p:cNvSpPr>
          <p:nvPr/>
        </p:nvSpPr>
        <p:spPr bwMode="auto">
          <a:xfrm>
            <a:off x="371475" y="2270125"/>
            <a:ext cx="8401050" cy="523220"/>
          </a:xfrm>
          <a:prstGeom prst="rect">
            <a:avLst/>
          </a:prstGeom>
          <a:noFill/>
          <a:ln w="9525" algn="ctr">
            <a:noFill/>
            <a:miter lim="800000"/>
            <a:headEnd/>
            <a:tailEnd/>
          </a:ln>
          <a:effectLst/>
        </p:spPr>
        <p:txBody>
          <a:bodyPr wrap="square">
            <a:spAutoFit/>
          </a:bodyPr>
          <a:lstStyle/>
          <a:p>
            <a:pPr algn="l">
              <a:defRPr/>
            </a:pPr>
            <a:r>
              <a:rPr lang="en-GB" sz="2800">
                <a:solidFill>
                  <a:srgbClr val="FFFF00"/>
                </a:solidFill>
                <a:effectLst>
                  <a:outerShdw blurRad="38100" dist="38100" dir="2700000" algn="tl">
                    <a:srgbClr val="000000"/>
                  </a:outerShdw>
                </a:effectLst>
                <a:latin typeface="Symbol" pitchFamily="18" charset="2"/>
              </a:rPr>
              <a:t>D</a:t>
            </a:r>
            <a:r>
              <a:rPr lang="en-GB" sz="2800">
                <a:solidFill>
                  <a:srgbClr val="FFFF00"/>
                </a:solidFill>
                <a:effectLst>
                  <a:outerShdw blurRad="38100" dist="38100" dir="2700000" algn="tl">
                    <a:srgbClr val="000000"/>
                  </a:outerShdw>
                </a:effectLst>
                <a:latin typeface="Calibri" pitchFamily="34" charset="0"/>
              </a:rPr>
              <a:t>8/4</a:t>
            </a:r>
            <a:r>
              <a:rPr lang="en-GB" sz="2800">
                <a:solidFill>
                  <a:schemeClr val="bg1"/>
                </a:solidFill>
                <a:effectLst>
                  <a:outerShdw blurRad="38100" dist="38100" dir="2700000" algn="tl">
                    <a:srgbClr val="000000"/>
                  </a:outerShdw>
                </a:effectLst>
                <a:latin typeface="Calibri" pitchFamily="34" charset="0"/>
              </a:rPr>
              <a:t> = </a:t>
            </a:r>
            <a:r>
              <a:rPr lang="en-GB" sz="2800" baseline="30000">
                <a:solidFill>
                  <a:schemeClr val="bg1"/>
                </a:solidFill>
                <a:effectLst>
                  <a:outerShdw blurRad="38100" dist="38100" dir="2700000" algn="tl">
                    <a:srgbClr val="000000"/>
                  </a:outerShdw>
                </a:effectLst>
                <a:latin typeface="Calibri" pitchFamily="34" charset="0"/>
              </a:rPr>
              <a:t>208</a:t>
            </a:r>
            <a:r>
              <a:rPr lang="en-GB" sz="2800">
                <a:solidFill>
                  <a:schemeClr val="bg1"/>
                </a:solidFill>
                <a:effectLst>
                  <a:outerShdw blurRad="38100" dist="38100" dir="2700000" algn="tl">
                    <a:srgbClr val="000000"/>
                  </a:outerShdw>
                </a:effectLst>
                <a:latin typeface="Calibri" pitchFamily="34" charset="0"/>
              </a:rPr>
              <a:t>Pb/</a:t>
            </a:r>
            <a:r>
              <a:rPr lang="en-GB" sz="2800" baseline="30000">
                <a:solidFill>
                  <a:schemeClr val="bg1"/>
                </a:solidFill>
                <a:effectLst>
                  <a:outerShdw blurRad="38100" dist="38100" dir="2700000" algn="tl">
                    <a:srgbClr val="000000"/>
                  </a:outerShdw>
                </a:effectLst>
                <a:latin typeface="Calibri" pitchFamily="34" charset="0"/>
              </a:rPr>
              <a:t>204</a:t>
            </a:r>
            <a:r>
              <a:rPr lang="en-GB" sz="2800">
                <a:solidFill>
                  <a:schemeClr val="bg1"/>
                </a:solidFill>
                <a:effectLst>
                  <a:outerShdw blurRad="38100" dist="38100" dir="2700000" algn="tl">
                    <a:srgbClr val="000000"/>
                  </a:outerShdw>
                </a:effectLst>
                <a:latin typeface="Calibri" pitchFamily="34" charset="0"/>
              </a:rPr>
              <a:t>Pb-((1.209*</a:t>
            </a:r>
            <a:r>
              <a:rPr lang="en-GB" sz="2800" baseline="30000">
                <a:solidFill>
                  <a:schemeClr val="bg1"/>
                </a:solidFill>
                <a:effectLst>
                  <a:outerShdw blurRad="38100" dist="38100" dir="2700000" algn="tl">
                    <a:srgbClr val="000000"/>
                  </a:outerShdw>
                </a:effectLst>
                <a:latin typeface="Calibri" pitchFamily="34" charset="0"/>
              </a:rPr>
              <a:t>206</a:t>
            </a:r>
            <a:r>
              <a:rPr lang="en-GB" sz="2800">
                <a:solidFill>
                  <a:schemeClr val="bg1"/>
                </a:solidFill>
                <a:effectLst>
                  <a:outerShdw blurRad="38100" dist="38100" dir="2700000" algn="tl">
                    <a:srgbClr val="000000"/>
                  </a:outerShdw>
                </a:effectLst>
                <a:latin typeface="Calibri" pitchFamily="34" charset="0"/>
              </a:rPr>
              <a:t>Pb/</a:t>
            </a:r>
            <a:r>
              <a:rPr lang="en-GB" sz="2800" baseline="30000">
                <a:solidFill>
                  <a:schemeClr val="bg1"/>
                </a:solidFill>
                <a:effectLst>
                  <a:outerShdw blurRad="38100" dist="38100" dir="2700000" algn="tl">
                    <a:srgbClr val="000000"/>
                  </a:outerShdw>
                </a:effectLst>
                <a:latin typeface="Calibri" pitchFamily="34" charset="0"/>
              </a:rPr>
              <a:t>204</a:t>
            </a:r>
            <a:r>
              <a:rPr lang="en-GB" sz="2800">
                <a:solidFill>
                  <a:schemeClr val="bg1"/>
                </a:solidFill>
                <a:effectLst>
                  <a:outerShdw blurRad="38100" dist="38100" dir="2700000" algn="tl">
                    <a:srgbClr val="000000"/>
                  </a:outerShdw>
                </a:effectLst>
                <a:latin typeface="Calibri" pitchFamily="34" charset="0"/>
              </a:rPr>
              <a:t>Pb)+15.623))*100</a:t>
            </a:r>
            <a:endParaRPr lang="en-GB" sz="2000">
              <a:solidFill>
                <a:srgbClr val="FFFF00"/>
              </a:solidFill>
              <a:effectLst>
                <a:outerShdw blurRad="38100" dist="38100" dir="2700000" algn="tl">
                  <a:srgbClr val="000000"/>
                </a:outerShdw>
              </a:effectLst>
              <a:latin typeface="Calibri" pitchFamily="34" charset="0"/>
            </a:endParaRPr>
          </a:p>
        </p:txBody>
      </p:sp>
      <p:sp>
        <p:nvSpPr>
          <p:cNvPr id="34"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56" name="Gruppo 55"/>
          <p:cNvGrpSpPr/>
          <p:nvPr/>
        </p:nvGrpSpPr>
        <p:grpSpPr>
          <a:xfrm>
            <a:off x="3846513" y="2917825"/>
            <a:ext cx="4948237" cy="3686175"/>
            <a:chOff x="3846513" y="2917825"/>
            <a:chExt cx="4948237" cy="3686175"/>
          </a:xfrm>
        </p:grpSpPr>
        <p:grpSp>
          <p:nvGrpSpPr>
            <p:cNvPr id="35" name="Group 23"/>
            <p:cNvGrpSpPr>
              <a:grpSpLocks/>
            </p:cNvGrpSpPr>
            <p:nvPr/>
          </p:nvGrpSpPr>
          <p:grpSpPr bwMode="auto">
            <a:xfrm>
              <a:off x="3846513" y="2917825"/>
              <a:ext cx="4948237" cy="3686175"/>
              <a:chOff x="2423" y="1838"/>
              <a:chExt cx="3117" cy="2322"/>
            </a:xfrm>
          </p:grpSpPr>
          <p:sp>
            <p:nvSpPr>
              <p:cNvPr id="36" name="Rectangle 8"/>
              <p:cNvSpPr>
                <a:spLocks noChangeArrowheads="1"/>
              </p:cNvSpPr>
              <p:nvPr/>
            </p:nvSpPr>
            <p:spPr bwMode="auto">
              <a:xfrm>
                <a:off x="2423" y="1838"/>
                <a:ext cx="3117" cy="230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7" name="Rectangle 9"/>
              <p:cNvSpPr>
                <a:spLocks noChangeArrowheads="1"/>
              </p:cNvSpPr>
              <p:nvPr/>
            </p:nvSpPr>
            <p:spPr bwMode="auto">
              <a:xfrm>
                <a:off x="2770" y="1957"/>
                <a:ext cx="2626" cy="1906"/>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 name="Text Box 10"/>
              <p:cNvSpPr txBox="1">
                <a:spLocks noChangeArrowheads="1"/>
              </p:cNvSpPr>
              <p:nvPr/>
            </p:nvSpPr>
            <p:spPr bwMode="auto">
              <a:xfrm>
                <a:off x="3337" y="3872"/>
                <a:ext cx="1457" cy="288"/>
              </a:xfrm>
              <a:prstGeom prst="rect">
                <a:avLst/>
              </a:prstGeom>
              <a:noFill/>
              <a:ln w="9525" algn="ctr">
                <a:noFill/>
                <a:miter lim="800000"/>
                <a:headEnd/>
                <a:tailEnd/>
              </a:ln>
              <a:effectLst/>
            </p:spPr>
            <p:txBody>
              <a:bodyPr>
                <a:spAutoFit/>
              </a:bodyPr>
              <a:lstStyle/>
              <a:p>
                <a:pPr>
                  <a:spcBef>
                    <a:spcPct val="50000"/>
                  </a:spcBef>
                  <a:defRPr/>
                </a:pPr>
                <a:r>
                  <a:rPr lang="en-GB" sz="2400" baseline="30000">
                    <a:solidFill>
                      <a:schemeClr val="tx1"/>
                    </a:solidFill>
                    <a:effectLst>
                      <a:outerShdw blurRad="38100" dist="38100" dir="2700000" algn="tl">
                        <a:srgbClr val="FFFFFF"/>
                      </a:outerShdw>
                    </a:effectLst>
                    <a:latin typeface="Calibri" pitchFamily="34" charset="0"/>
                  </a:rPr>
                  <a:t>206</a:t>
                </a:r>
                <a:r>
                  <a:rPr lang="en-GB" sz="2400">
                    <a:solidFill>
                      <a:schemeClr val="tx1"/>
                    </a:solidFill>
                    <a:effectLst>
                      <a:outerShdw blurRad="38100" dist="38100" dir="2700000" algn="tl">
                        <a:srgbClr val="FFFFFF"/>
                      </a:outerShdw>
                    </a:effectLst>
                    <a:latin typeface="Calibri" pitchFamily="34" charset="0"/>
                  </a:rPr>
                  <a:t>Pb/</a:t>
                </a:r>
                <a:r>
                  <a:rPr lang="en-GB" sz="2400" baseline="30000">
                    <a:solidFill>
                      <a:schemeClr val="tx1"/>
                    </a:solidFill>
                    <a:effectLst>
                      <a:outerShdw blurRad="38100" dist="38100" dir="2700000" algn="tl">
                        <a:srgbClr val="FFFFFF"/>
                      </a:outerShdw>
                    </a:effectLst>
                    <a:latin typeface="Calibri" pitchFamily="34" charset="0"/>
                  </a:rPr>
                  <a:t>204</a:t>
                </a:r>
                <a:r>
                  <a:rPr lang="en-GB" sz="2400">
                    <a:solidFill>
                      <a:schemeClr val="tx1"/>
                    </a:solidFill>
                    <a:effectLst>
                      <a:outerShdw blurRad="38100" dist="38100" dir="2700000" algn="tl">
                        <a:srgbClr val="FFFFFF"/>
                      </a:outerShdw>
                    </a:effectLst>
                    <a:latin typeface="Calibri" pitchFamily="34" charset="0"/>
                  </a:rPr>
                  <a:t>Pb</a:t>
                </a:r>
              </a:p>
            </p:txBody>
          </p:sp>
          <p:sp>
            <p:nvSpPr>
              <p:cNvPr id="39" name="Text Box 11"/>
              <p:cNvSpPr txBox="1">
                <a:spLocks noChangeArrowheads="1"/>
              </p:cNvSpPr>
              <p:nvPr/>
            </p:nvSpPr>
            <p:spPr bwMode="auto">
              <a:xfrm rot="16200000">
                <a:off x="1879" y="2814"/>
                <a:ext cx="1457" cy="288"/>
              </a:xfrm>
              <a:prstGeom prst="rect">
                <a:avLst/>
              </a:prstGeom>
              <a:noFill/>
              <a:ln w="9525" algn="ctr">
                <a:noFill/>
                <a:miter lim="800000"/>
                <a:headEnd/>
                <a:tailEnd/>
              </a:ln>
              <a:effectLst/>
            </p:spPr>
            <p:txBody>
              <a:bodyPr>
                <a:spAutoFit/>
              </a:bodyPr>
              <a:lstStyle/>
              <a:p>
                <a:pPr>
                  <a:spcBef>
                    <a:spcPct val="50000"/>
                  </a:spcBef>
                  <a:defRPr/>
                </a:pPr>
                <a:r>
                  <a:rPr lang="en-GB" sz="2400" baseline="30000">
                    <a:solidFill>
                      <a:schemeClr val="tx1"/>
                    </a:solidFill>
                    <a:effectLst>
                      <a:outerShdw blurRad="38100" dist="38100" dir="2700000" algn="tl">
                        <a:srgbClr val="FFFFFF"/>
                      </a:outerShdw>
                    </a:effectLst>
                    <a:latin typeface="Calibri" pitchFamily="34" charset="0"/>
                  </a:rPr>
                  <a:t>207</a:t>
                </a:r>
                <a:r>
                  <a:rPr lang="en-GB" sz="2400">
                    <a:solidFill>
                      <a:schemeClr val="tx1"/>
                    </a:solidFill>
                    <a:effectLst>
                      <a:outerShdw blurRad="38100" dist="38100" dir="2700000" algn="tl">
                        <a:srgbClr val="FFFFFF"/>
                      </a:outerShdw>
                    </a:effectLst>
                    <a:latin typeface="Calibri" pitchFamily="34" charset="0"/>
                  </a:rPr>
                  <a:t>Pb/</a:t>
                </a:r>
                <a:r>
                  <a:rPr lang="en-GB" sz="2400" baseline="30000">
                    <a:solidFill>
                      <a:schemeClr val="tx1"/>
                    </a:solidFill>
                    <a:effectLst>
                      <a:outerShdw blurRad="38100" dist="38100" dir="2700000" algn="tl">
                        <a:srgbClr val="FFFFFF"/>
                      </a:outerShdw>
                    </a:effectLst>
                    <a:latin typeface="Calibri" pitchFamily="34" charset="0"/>
                  </a:rPr>
                  <a:t>204</a:t>
                </a:r>
                <a:r>
                  <a:rPr lang="en-GB" sz="2400">
                    <a:solidFill>
                      <a:schemeClr val="tx1"/>
                    </a:solidFill>
                    <a:effectLst>
                      <a:outerShdw blurRad="38100" dist="38100" dir="2700000" algn="tl">
                        <a:srgbClr val="FFFFFF"/>
                      </a:outerShdw>
                    </a:effectLst>
                    <a:latin typeface="Calibri" pitchFamily="34" charset="0"/>
                  </a:rPr>
                  <a:t>Pb</a:t>
                </a:r>
              </a:p>
            </p:txBody>
          </p:sp>
          <p:sp>
            <p:nvSpPr>
              <p:cNvPr id="40" name="Line 12"/>
              <p:cNvSpPr>
                <a:spLocks noChangeShapeType="1"/>
              </p:cNvSpPr>
              <p:nvPr/>
            </p:nvSpPr>
            <p:spPr bwMode="auto">
              <a:xfrm flipV="1">
                <a:off x="2914" y="2372"/>
                <a:ext cx="2482" cy="1474"/>
              </a:xfrm>
              <a:prstGeom prst="line">
                <a:avLst/>
              </a:prstGeom>
              <a:noFill/>
              <a:ln w="28575">
                <a:solidFill>
                  <a:schemeClr val="tx1"/>
                </a:solidFill>
                <a:prstDash val="dash"/>
                <a:round/>
                <a:headEnd/>
                <a:tailEnd/>
              </a:ln>
              <a:effectLst/>
            </p:spPr>
            <p:txBody>
              <a:bodyPr anchor="ctr"/>
              <a:lstStyle/>
              <a:p>
                <a:pPr>
                  <a:defRPr/>
                </a:pPr>
                <a:endParaRPr lang="en-GB">
                  <a:latin typeface="Calibri" pitchFamily="34" charset="0"/>
                </a:endParaRPr>
              </a:p>
            </p:txBody>
          </p:sp>
          <p:sp>
            <p:nvSpPr>
              <p:cNvPr id="41" name="Text Box 13"/>
              <p:cNvSpPr txBox="1">
                <a:spLocks noChangeArrowheads="1"/>
              </p:cNvSpPr>
              <p:nvPr/>
            </p:nvSpPr>
            <p:spPr bwMode="auto">
              <a:xfrm rot="-1801913">
                <a:off x="4733" y="2561"/>
                <a:ext cx="771" cy="288"/>
              </a:xfrm>
              <a:prstGeom prst="rect">
                <a:avLst/>
              </a:prstGeom>
              <a:noFill/>
              <a:ln w="9525" algn="ctr">
                <a:noFill/>
                <a:miter lim="800000"/>
                <a:headEnd/>
                <a:tailEnd/>
              </a:ln>
              <a:effectLst/>
            </p:spPr>
            <p:txBody>
              <a:bodyPr>
                <a:spAutoFit/>
              </a:bodyPr>
              <a:lstStyle/>
              <a:p>
                <a:pPr>
                  <a:spcBef>
                    <a:spcPct val="50000"/>
                  </a:spcBef>
                  <a:defRPr/>
                </a:pPr>
                <a:r>
                  <a:rPr lang="en-GB" sz="2400" i="1">
                    <a:solidFill>
                      <a:schemeClr val="tx1"/>
                    </a:solidFill>
                    <a:effectLst>
                      <a:outerShdw blurRad="38100" dist="38100" dir="2700000" algn="tl">
                        <a:srgbClr val="FFFFFF"/>
                      </a:outerShdw>
                    </a:effectLst>
                    <a:latin typeface="Calibri" pitchFamily="34" charset="0"/>
                  </a:rPr>
                  <a:t>NHRL</a:t>
                </a:r>
              </a:p>
            </p:txBody>
          </p:sp>
        </p:grpSp>
        <p:sp>
          <p:nvSpPr>
            <p:cNvPr id="42" name="AutoShape 14"/>
            <p:cNvSpPr>
              <a:spLocks noChangeArrowheads="1"/>
            </p:cNvSpPr>
            <p:nvPr/>
          </p:nvSpPr>
          <p:spPr bwMode="auto">
            <a:xfrm>
              <a:off x="5307013" y="5240338"/>
              <a:ext cx="107950" cy="415925"/>
            </a:xfrm>
            <a:prstGeom prst="upDownArrow">
              <a:avLst>
                <a:gd name="adj1" fmla="val 50000"/>
                <a:gd name="adj2" fmla="val 7705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3" name="AutoShape 15"/>
            <p:cNvSpPr>
              <a:spLocks noChangeArrowheads="1"/>
            </p:cNvSpPr>
            <p:nvPr/>
          </p:nvSpPr>
          <p:spPr bwMode="auto">
            <a:xfrm>
              <a:off x="6342063" y="3659188"/>
              <a:ext cx="107950" cy="1406525"/>
            </a:xfrm>
            <a:prstGeom prst="upDownArrow">
              <a:avLst>
                <a:gd name="adj1" fmla="val 50000"/>
                <a:gd name="adj2" fmla="val 260588"/>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4" name="AutoShape 16"/>
            <p:cNvSpPr>
              <a:spLocks noChangeArrowheads="1"/>
            </p:cNvSpPr>
            <p:nvPr/>
          </p:nvSpPr>
          <p:spPr bwMode="auto">
            <a:xfrm>
              <a:off x="6973888" y="3968750"/>
              <a:ext cx="107950" cy="698500"/>
            </a:xfrm>
            <a:prstGeom prst="upDownArrow">
              <a:avLst>
                <a:gd name="adj1" fmla="val 50000"/>
                <a:gd name="adj2" fmla="val 1294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5" name="Oval 17"/>
            <p:cNvSpPr>
              <a:spLocks noChangeArrowheads="1"/>
            </p:cNvSpPr>
            <p:nvPr/>
          </p:nvSpPr>
          <p:spPr bwMode="auto">
            <a:xfrm>
              <a:off x="5249290" y="5033963"/>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6" name="Oval 18"/>
            <p:cNvSpPr>
              <a:spLocks noChangeArrowheads="1"/>
            </p:cNvSpPr>
            <p:nvPr/>
          </p:nvSpPr>
          <p:spPr bwMode="auto">
            <a:xfrm>
              <a:off x="5797549" y="5248274"/>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7" name="Oval 19"/>
            <p:cNvSpPr>
              <a:spLocks noChangeArrowheads="1"/>
            </p:cNvSpPr>
            <p:nvPr/>
          </p:nvSpPr>
          <p:spPr bwMode="auto">
            <a:xfrm>
              <a:off x="6284340" y="3459163"/>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8" name="Oval 20"/>
            <p:cNvSpPr>
              <a:spLocks noChangeArrowheads="1"/>
            </p:cNvSpPr>
            <p:nvPr/>
          </p:nvSpPr>
          <p:spPr bwMode="auto">
            <a:xfrm>
              <a:off x="6916165" y="3752849"/>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9" name="Oval 21"/>
            <p:cNvSpPr>
              <a:spLocks noChangeArrowheads="1"/>
            </p:cNvSpPr>
            <p:nvPr/>
          </p:nvSpPr>
          <p:spPr bwMode="auto">
            <a:xfrm>
              <a:off x="7488999" y="5054091"/>
              <a:ext cx="216000" cy="216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0" name="AutoShape 22"/>
            <p:cNvSpPr>
              <a:spLocks noChangeArrowheads="1"/>
            </p:cNvSpPr>
            <p:nvPr/>
          </p:nvSpPr>
          <p:spPr bwMode="auto">
            <a:xfrm>
              <a:off x="7539038" y="4343400"/>
              <a:ext cx="107950" cy="698500"/>
            </a:xfrm>
            <a:prstGeom prst="upDownArrow">
              <a:avLst>
                <a:gd name="adj1" fmla="val 50000"/>
                <a:gd name="adj2" fmla="val 1294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1" name="Text Box 24"/>
            <p:cNvSpPr txBox="1">
              <a:spLocks noChangeArrowheads="1"/>
            </p:cNvSpPr>
            <p:nvPr/>
          </p:nvSpPr>
          <p:spPr bwMode="auto">
            <a:xfrm>
              <a:off x="5203825" y="4656138"/>
              <a:ext cx="309563"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1</a:t>
              </a:r>
            </a:p>
          </p:txBody>
        </p:sp>
        <p:sp>
          <p:nvSpPr>
            <p:cNvPr id="52" name="Text Box 25"/>
            <p:cNvSpPr txBox="1">
              <a:spLocks noChangeArrowheads="1"/>
            </p:cNvSpPr>
            <p:nvPr/>
          </p:nvSpPr>
          <p:spPr bwMode="auto">
            <a:xfrm>
              <a:off x="5703888" y="4843463"/>
              <a:ext cx="363537"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2</a:t>
              </a:r>
            </a:p>
          </p:txBody>
        </p:sp>
        <p:sp>
          <p:nvSpPr>
            <p:cNvPr id="53" name="Text Box 26"/>
            <p:cNvSpPr txBox="1">
              <a:spLocks noChangeArrowheads="1"/>
            </p:cNvSpPr>
            <p:nvPr/>
          </p:nvSpPr>
          <p:spPr bwMode="auto">
            <a:xfrm>
              <a:off x="6165850" y="3070225"/>
              <a:ext cx="471488"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3</a:t>
              </a:r>
            </a:p>
          </p:txBody>
        </p:sp>
        <p:sp>
          <p:nvSpPr>
            <p:cNvPr id="54" name="Text Box 27"/>
            <p:cNvSpPr txBox="1">
              <a:spLocks noChangeArrowheads="1"/>
            </p:cNvSpPr>
            <p:nvPr/>
          </p:nvSpPr>
          <p:spPr bwMode="auto">
            <a:xfrm>
              <a:off x="6835775" y="3351213"/>
              <a:ext cx="388938"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4</a:t>
              </a:r>
            </a:p>
          </p:txBody>
        </p:sp>
        <p:sp>
          <p:nvSpPr>
            <p:cNvPr id="55" name="Text Box 28"/>
            <p:cNvSpPr txBox="1">
              <a:spLocks noChangeArrowheads="1"/>
            </p:cNvSpPr>
            <p:nvPr/>
          </p:nvSpPr>
          <p:spPr bwMode="auto">
            <a:xfrm>
              <a:off x="7402513" y="5233988"/>
              <a:ext cx="390525" cy="457200"/>
            </a:xfrm>
            <a:prstGeom prst="rect">
              <a:avLst/>
            </a:prstGeom>
            <a:noFill/>
            <a:ln w="9525" algn="ctr">
              <a:noFill/>
              <a:miter lim="800000"/>
              <a:headEnd/>
              <a:tailEnd/>
            </a:ln>
            <a:effectLst/>
          </p:spPr>
          <p:txBody>
            <a:bodyPr>
              <a:spAutoFit/>
            </a:bodyPr>
            <a:lstStyle/>
            <a:p>
              <a:pPr>
                <a:spcBef>
                  <a:spcPct val="50000"/>
                </a:spcBef>
                <a:defRPr/>
              </a:pPr>
              <a:r>
                <a:rPr lang="en-GB" sz="2400">
                  <a:solidFill>
                    <a:schemeClr val="tx1"/>
                  </a:solidFill>
                  <a:effectLst>
                    <a:outerShdw blurRad="38100" dist="38100" dir="2700000" algn="tl">
                      <a:srgbClr val="FFFFFF"/>
                    </a:outerShdw>
                  </a:effectLst>
                  <a:latin typeface="Calibri" pitchFamily="34" charset="0"/>
                </a:rPr>
                <a:t>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2"/>
          <p:cNvSpPr txBox="1">
            <a:spLocks noChangeArrowheads="1"/>
          </p:cNvSpPr>
          <p:nvPr/>
        </p:nvSpPr>
        <p:spPr bwMode="auto">
          <a:xfrm>
            <a:off x="371475" y="1717675"/>
            <a:ext cx="8401050" cy="523875"/>
          </a:xfrm>
          <a:prstGeom prst="rect">
            <a:avLst/>
          </a:prstGeom>
          <a:noFill/>
          <a:ln w="9525" algn="ctr">
            <a:noFill/>
            <a:miter lim="800000"/>
            <a:headEnd/>
            <a:tailEnd/>
          </a:ln>
          <a:effectLst/>
        </p:spPr>
        <p:txBody>
          <a:bodyPr wrap="square">
            <a:spAutoFit/>
          </a:bodyPr>
          <a:lstStyle/>
          <a:p>
            <a:pPr algn="l">
              <a:defRPr/>
            </a:pPr>
            <a:r>
              <a:rPr lang="en-GB" sz="2800" dirty="0">
                <a:solidFill>
                  <a:srgbClr val="FFFF00"/>
                </a:solidFill>
                <a:effectLst>
                  <a:outerShdw blurRad="38100" dist="38100" dir="2700000" algn="tl">
                    <a:srgbClr val="000000"/>
                  </a:outerShdw>
                </a:effectLst>
                <a:latin typeface="Symbol" pitchFamily="18" charset="2"/>
              </a:rPr>
              <a:t>D</a:t>
            </a:r>
            <a:r>
              <a:rPr lang="en-GB" sz="2800" dirty="0">
                <a:solidFill>
                  <a:srgbClr val="FFFF00"/>
                </a:solidFill>
                <a:effectLst>
                  <a:outerShdw blurRad="38100" dist="38100" dir="2700000" algn="tl">
                    <a:srgbClr val="000000"/>
                  </a:outerShdw>
                </a:effectLst>
                <a:latin typeface="Calibri" pitchFamily="34" charset="0"/>
              </a:rPr>
              <a:t>7/4</a:t>
            </a:r>
            <a:r>
              <a:rPr lang="en-GB" sz="2800" dirty="0">
                <a:solidFill>
                  <a:schemeClr val="bg1"/>
                </a:solidFill>
                <a:effectLst>
                  <a:outerShdw blurRad="38100" dist="38100" dir="2700000" algn="tl">
                    <a:srgbClr val="000000"/>
                  </a:outerShdw>
                </a:effectLst>
                <a:latin typeface="Calibri" pitchFamily="34" charset="0"/>
              </a:rPr>
              <a:t> = </a:t>
            </a:r>
            <a:r>
              <a:rPr lang="en-GB" sz="2800" baseline="30000" dirty="0">
                <a:solidFill>
                  <a:schemeClr val="bg1"/>
                </a:solidFill>
                <a:effectLst>
                  <a:outerShdw blurRad="38100" dist="38100" dir="2700000" algn="tl">
                    <a:srgbClr val="000000"/>
                  </a:outerShdw>
                </a:effectLst>
                <a:latin typeface="Calibri" pitchFamily="34" charset="0"/>
              </a:rPr>
              <a:t>207</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Pb-((0.184*</a:t>
            </a:r>
            <a:r>
              <a:rPr lang="en-GB" sz="2800" baseline="30000" dirty="0">
                <a:solidFill>
                  <a:schemeClr val="bg1"/>
                </a:solidFill>
                <a:effectLst>
                  <a:outerShdw blurRad="38100" dist="38100" dir="2700000" algn="tl">
                    <a:srgbClr val="000000"/>
                  </a:outerShdw>
                </a:effectLst>
                <a:latin typeface="Calibri" pitchFamily="34" charset="0"/>
              </a:rPr>
              <a:t>206</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Pb)+13.491))*100</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33" name="Text Box 2"/>
          <p:cNvSpPr txBox="1">
            <a:spLocks noChangeArrowheads="1"/>
          </p:cNvSpPr>
          <p:nvPr/>
        </p:nvSpPr>
        <p:spPr bwMode="auto">
          <a:xfrm>
            <a:off x="371475" y="2270125"/>
            <a:ext cx="8401050" cy="523220"/>
          </a:xfrm>
          <a:prstGeom prst="rect">
            <a:avLst/>
          </a:prstGeom>
          <a:noFill/>
          <a:ln w="9525" algn="ctr">
            <a:noFill/>
            <a:miter lim="800000"/>
            <a:headEnd/>
            <a:tailEnd/>
          </a:ln>
          <a:effectLst/>
        </p:spPr>
        <p:txBody>
          <a:bodyPr wrap="square">
            <a:spAutoFit/>
          </a:bodyPr>
          <a:lstStyle/>
          <a:p>
            <a:pPr algn="l">
              <a:defRPr/>
            </a:pPr>
            <a:r>
              <a:rPr lang="en-GB" sz="2800" dirty="0">
                <a:solidFill>
                  <a:srgbClr val="FFFF00"/>
                </a:solidFill>
                <a:effectLst>
                  <a:outerShdw blurRad="38100" dist="38100" dir="2700000" algn="tl">
                    <a:srgbClr val="000000"/>
                  </a:outerShdw>
                </a:effectLst>
                <a:latin typeface="Symbol" pitchFamily="18" charset="2"/>
              </a:rPr>
              <a:t>D</a:t>
            </a:r>
            <a:r>
              <a:rPr lang="en-GB" sz="2800" dirty="0">
                <a:solidFill>
                  <a:srgbClr val="FFFF00"/>
                </a:solidFill>
                <a:effectLst>
                  <a:outerShdw blurRad="38100" dist="38100" dir="2700000" algn="tl">
                    <a:srgbClr val="000000"/>
                  </a:outerShdw>
                </a:effectLst>
                <a:latin typeface="Calibri" pitchFamily="34" charset="0"/>
              </a:rPr>
              <a:t>8/4</a:t>
            </a:r>
            <a:r>
              <a:rPr lang="en-GB" sz="2800" dirty="0">
                <a:solidFill>
                  <a:schemeClr val="bg1"/>
                </a:solidFill>
                <a:effectLst>
                  <a:outerShdw blurRad="38100" dist="38100" dir="2700000" algn="tl">
                    <a:srgbClr val="000000"/>
                  </a:outerShdw>
                </a:effectLst>
                <a:latin typeface="Calibri" pitchFamily="34" charset="0"/>
              </a:rPr>
              <a:t> = </a:t>
            </a:r>
            <a:r>
              <a:rPr lang="en-GB" sz="2800" baseline="30000" dirty="0">
                <a:solidFill>
                  <a:schemeClr val="bg1"/>
                </a:solidFill>
                <a:effectLst>
                  <a:outerShdw blurRad="38100" dist="38100" dir="2700000" algn="tl">
                    <a:srgbClr val="000000"/>
                  </a:outerShdw>
                </a:effectLst>
                <a:latin typeface="Calibri" pitchFamily="34" charset="0"/>
              </a:rPr>
              <a:t>208</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Pb-((1.209*</a:t>
            </a:r>
            <a:r>
              <a:rPr lang="en-GB" sz="2800" baseline="30000" dirty="0">
                <a:solidFill>
                  <a:schemeClr val="bg1"/>
                </a:solidFill>
                <a:effectLst>
                  <a:outerShdw blurRad="38100" dist="38100" dir="2700000" algn="tl">
                    <a:srgbClr val="000000"/>
                  </a:outerShdw>
                </a:effectLst>
                <a:latin typeface="Calibri" pitchFamily="34" charset="0"/>
              </a:rPr>
              <a:t>206</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Pb)+15.623))*100</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34"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35" name="Text Box 2"/>
          <p:cNvSpPr txBox="1">
            <a:spLocks noChangeArrowheads="1"/>
          </p:cNvSpPr>
          <p:nvPr/>
        </p:nvSpPr>
        <p:spPr bwMode="auto">
          <a:xfrm>
            <a:off x="371475" y="3082925"/>
            <a:ext cx="8401050" cy="523220"/>
          </a:xfrm>
          <a:prstGeom prst="rect">
            <a:avLst/>
          </a:prstGeom>
          <a:noFill/>
          <a:ln w="9525" algn="ctr">
            <a:noFill/>
            <a:miter lim="800000"/>
            <a:headEnd/>
            <a:tailEnd/>
          </a:ln>
          <a:effectLst/>
        </p:spPr>
        <p:txBody>
          <a:bodyPr wrap="square">
            <a:spAutoFit/>
          </a:bodyPr>
          <a:lstStyle/>
          <a:p>
            <a:pPr algn="l">
              <a:defRPr/>
            </a:pPr>
            <a:r>
              <a:rPr lang="en-GB" sz="2800" dirty="0">
                <a:solidFill>
                  <a:srgbClr val="FFFF00"/>
                </a:solidFill>
                <a:effectLst>
                  <a:outerShdw blurRad="38100" dist="38100" dir="2700000" algn="tl">
                    <a:srgbClr val="000000"/>
                  </a:outerShdw>
                </a:effectLst>
                <a:latin typeface="Calibri" pitchFamily="34" charset="0"/>
              </a:rPr>
              <a:t>Calculate </a:t>
            </a:r>
            <a:r>
              <a:rPr lang="en-GB" sz="2800" dirty="0">
                <a:solidFill>
                  <a:schemeClr val="bg1"/>
                </a:solidFill>
                <a:effectLst>
                  <a:outerShdw blurRad="38100" dist="38100" dir="2700000" algn="tl">
                    <a:srgbClr val="000000"/>
                  </a:outerShdw>
                </a:effectLst>
                <a:latin typeface="Symbol" pitchFamily="18" charset="2"/>
              </a:rPr>
              <a:t>D</a:t>
            </a:r>
            <a:r>
              <a:rPr lang="en-GB" sz="2800" dirty="0">
                <a:solidFill>
                  <a:schemeClr val="bg1"/>
                </a:solidFill>
                <a:effectLst>
                  <a:outerShdw blurRad="38100" dist="38100" dir="2700000" algn="tl">
                    <a:srgbClr val="000000"/>
                  </a:outerShdw>
                </a:effectLst>
                <a:latin typeface="Calibri" pitchFamily="34" charset="0"/>
              </a:rPr>
              <a:t>7/4 for a sample with </a:t>
            </a:r>
            <a:r>
              <a:rPr lang="en-GB" sz="2800" baseline="30000" dirty="0">
                <a:solidFill>
                  <a:schemeClr val="bg1"/>
                </a:solidFill>
                <a:effectLst>
                  <a:outerShdw blurRad="38100" dist="38100" dir="2700000" algn="tl">
                    <a:srgbClr val="000000"/>
                  </a:outerShdw>
                </a:effectLst>
                <a:latin typeface="Calibri" pitchFamily="34" charset="0"/>
              </a:rPr>
              <a:t>207</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 = 15.65.</a:t>
            </a:r>
          </a:p>
        </p:txBody>
      </p:sp>
      <p:sp>
        <p:nvSpPr>
          <p:cNvPr id="36" name="Text Box 2"/>
          <p:cNvSpPr txBox="1">
            <a:spLocks noChangeArrowheads="1"/>
          </p:cNvSpPr>
          <p:nvPr/>
        </p:nvSpPr>
        <p:spPr bwMode="auto">
          <a:xfrm>
            <a:off x="0" y="3756025"/>
            <a:ext cx="9144000" cy="461665"/>
          </a:xfrm>
          <a:prstGeom prst="rect">
            <a:avLst/>
          </a:prstGeom>
          <a:noFill/>
          <a:ln w="9525" algn="ctr">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rPr>
              <a:t>... It is not possible if you do not have also the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a:t>
            </a:r>
          </a:p>
        </p:txBody>
      </p:sp>
      <p:sp>
        <p:nvSpPr>
          <p:cNvPr id="37" name="Text Box 2"/>
          <p:cNvSpPr txBox="1">
            <a:spLocks noChangeArrowheads="1"/>
          </p:cNvSpPr>
          <p:nvPr/>
        </p:nvSpPr>
        <p:spPr bwMode="auto">
          <a:xfrm>
            <a:off x="0" y="4996646"/>
            <a:ext cx="3086100" cy="1384995"/>
          </a:xfrm>
          <a:prstGeom prst="rect">
            <a:avLst/>
          </a:prstGeom>
          <a:noFill/>
          <a:ln w="9525" algn="ctr">
            <a:noFill/>
            <a:miter lim="800000"/>
            <a:headEnd/>
            <a:tailEnd/>
          </a:ln>
          <a:effectLst/>
        </p:spPr>
        <p:txBody>
          <a:bodyPr wrap="square">
            <a:spAutoFit/>
          </a:bodyPr>
          <a:lstStyle/>
          <a:p>
            <a:pPr algn="l">
              <a:defRPr/>
            </a:pPr>
            <a:r>
              <a:rPr lang="en-GB" sz="2800" baseline="30000" dirty="0">
                <a:solidFill>
                  <a:schemeClr val="bg1"/>
                </a:solidFill>
                <a:effectLst>
                  <a:outerShdw blurRad="38100" dist="38100" dir="2700000" algn="tl">
                    <a:srgbClr val="000000"/>
                  </a:outerShdw>
                </a:effectLst>
                <a:latin typeface="Calibri" pitchFamily="34" charset="0"/>
              </a:rPr>
              <a:t>206</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 = 18.67</a:t>
            </a:r>
          </a:p>
          <a:p>
            <a:pPr algn="l">
              <a:defRPr/>
            </a:pPr>
            <a:r>
              <a:rPr lang="en-GB" sz="2800" baseline="30000" dirty="0">
                <a:solidFill>
                  <a:schemeClr val="bg1"/>
                </a:solidFill>
                <a:effectLst>
                  <a:outerShdw blurRad="38100" dist="38100" dir="2700000" algn="tl">
                    <a:srgbClr val="000000"/>
                  </a:outerShdw>
                </a:effectLst>
                <a:latin typeface="Calibri" pitchFamily="34" charset="0"/>
              </a:rPr>
              <a:t>207</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 = 15.65</a:t>
            </a:r>
          </a:p>
          <a:p>
            <a:pPr algn="l">
              <a:defRPr/>
            </a:pPr>
            <a:r>
              <a:rPr lang="en-GB" sz="2800" baseline="30000" dirty="0">
                <a:solidFill>
                  <a:schemeClr val="bg1"/>
                </a:solidFill>
                <a:effectLst>
                  <a:outerShdw blurRad="38100" dist="38100" dir="2700000" algn="tl">
                    <a:srgbClr val="000000"/>
                  </a:outerShdw>
                </a:effectLst>
                <a:latin typeface="Calibri" pitchFamily="34" charset="0"/>
              </a:rPr>
              <a:t>208</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 = 38.98</a:t>
            </a:r>
          </a:p>
        </p:txBody>
      </p:sp>
      <p:sp>
        <p:nvSpPr>
          <p:cNvPr id="38" name="Text Box 2"/>
          <p:cNvSpPr txBox="1">
            <a:spLocks noChangeArrowheads="1"/>
          </p:cNvSpPr>
          <p:nvPr/>
        </p:nvSpPr>
        <p:spPr bwMode="auto">
          <a:xfrm>
            <a:off x="4051301" y="4577259"/>
            <a:ext cx="1778000" cy="769441"/>
          </a:xfrm>
          <a:prstGeom prst="rect">
            <a:avLst/>
          </a:prstGeom>
          <a:noFill/>
          <a:ln w="9525" algn="ctr">
            <a:noFill/>
            <a:miter lim="800000"/>
            <a:headEnd/>
            <a:tailEnd/>
          </a:ln>
          <a:effectLst/>
        </p:spPr>
        <p:txBody>
          <a:bodyPr wrap="square">
            <a:spAutoFit/>
          </a:bodyPr>
          <a:lstStyle/>
          <a:p>
            <a:pPr algn="l">
              <a:defRPr/>
            </a:pPr>
            <a:r>
              <a:rPr lang="en-GB" sz="4400" dirty="0">
                <a:solidFill>
                  <a:schemeClr val="bg1"/>
                </a:solidFill>
                <a:effectLst>
                  <a:outerShdw blurRad="38100" dist="38100" dir="2700000" algn="tl">
                    <a:srgbClr val="000000"/>
                  </a:outerShdw>
                </a:effectLst>
                <a:latin typeface="Symbol" pitchFamily="18" charset="2"/>
              </a:rPr>
              <a:t>D</a:t>
            </a:r>
            <a:r>
              <a:rPr lang="en-GB" sz="4400" dirty="0">
                <a:solidFill>
                  <a:schemeClr val="bg1"/>
                </a:solidFill>
                <a:effectLst>
                  <a:outerShdw blurRad="38100" dist="38100" dir="2700000" algn="tl">
                    <a:srgbClr val="000000"/>
                  </a:outerShdw>
                </a:effectLst>
                <a:latin typeface="Calibri" pitchFamily="34" charset="0"/>
              </a:rPr>
              <a:t>7/4 ?</a:t>
            </a:r>
          </a:p>
        </p:txBody>
      </p:sp>
      <p:sp>
        <p:nvSpPr>
          <p:cNvPr id="39" name="Text Box 2"/>
          <p:cNvSpPr txBox="1">
            <a:spLocks noChangeArrowheads="1"/>
          </p:cNvSpPr>
          <p:nvPr/>
        </p:nvSpPr>
        <p:spPr bwMode="auto">
          <a:xfrm>
            <a:off x="4051301" y="5638800"/>
            <a:ext cx="1750470" cy="769441"/>
          </a:xfrm>
          <a:prstGeom prst="rect">
            <a:avLst/>
          </a:prstGeom>
          <a:noFill/>
          <a:ln w="9525" algn="ctr">
            <a:noFill/>
            <a:miter lim="800000"/>
            <a:headEnd/>
            <a:tailEnd/>
          </a:ln>
          <a:effectLst/>
        </p:spPr>
        <p:txBody>
          <a:bodyPr wrap="square">
            <a:spAutoFit/>
          </a:bodyPr>
          <a:lstStyle/>
          <a:p>
            <a:pPr algn="l">
              <a:defRPr/>
            </a:pPr>
            <a:r>
              <a:rPr lang="en-GB" sz="4400" dirty="0">
                <a:solidFill>
                  <a:schemeClr val="bg1"/>
                </a:solidFill>
                <a:effectLst>
                  <a:outerShdw blurRad="38100" dist="38100" dir="2700000" algn="tl">
                    <a:srgbClr val="000000"/>
                  </a:outerShdw>
                </a:effectLst>
                <a:latin typeface="Symbol" pitchFamily="18" charset="2"/>
              </a:rPr>
              <a:t>D</a:t>
            </a:r>
            <a:r>
              <a:rPr lang="en-GB" sz="4400" dirty="0">
                <a:solidFill>
                  <a:schemeClr val="bg1"/>
                </a:solidFill>
                <a:effectLst>
                  <a:outerShdw blurRad="38100" dist="38100" dir="2700000" algn="tl">
                    <a:srgbClr val="000000"/>
                  </a:outerShdw>
                </a:effectLst>
                <a:latin typeface="Calibri" pitchFamily="34" charset="0"/>
              </a:rPr>
              <a:t>8/4 ?</a:t>
            </a:r>
          </a:p>
        </p:txBody>
      </p:sp>
      <p:sp>
        <p:nvSpPr>
          <p:cNvPr id="40" name="Text Box 2"/>
          <p:cNvSpPr txBox="1">
            <a:spLocks noChangeArrowheads="1"/>
          </p:cNvSpPr>
          <p:nvPr/>
        </p:nvSpPr>
        <p:spPr bwMode="auto">
          <a:xfrm>
            <a:off x="5857875" y="4609009"/>
            <a:ext cx="1444625" cy="707886"/>
          </a:xfrm>
          <a:prstGeom prst="rect">
            <a:avLst/>
          </a:prstGeom>
          <a:noFill/>
          <a:ln w="9525" algn="ctr">
            <a:noFill/>
            <a:miter lim="800000"/>
            <a:headEnd/>
            <a:tailEnd/>
          </a:ln>
          <a:effectLst/>
        </p:spPr>
        <p:txBody>
          <a:bodyPr wrap="square">
            <a:spAutoFit/>
          </a:bodyPr>
          <a:lstStyle/>
          <a:p>
            <a:pPr algn="l">
              <a:defRPr/>
            </a:pPr>
            <a:r>
              <a:rPr lang="en-GB" sz="4000" dirty="0">
                <a:solidFill>
                  <a:srgbClr val="FFFF00"/>
                </a:solidFill>
                <a:effectLst>
                  <a:outerShdw blurRad="38100" dist="38100" dir="2700000" algn="tl">
                    <a:srgbClr val="000000"/>
                  </a:outerShdw>
                </a:effectLst>
                <a:latin typeface="Calibri" pitchFamily="34" charset="0"/>
              </a:rPr>
              <a:t>+14.7</a:t>
            </a:r>
          </a:p>
        </p:txBody>
      </p:sp>
      <p:sp>
        <p:nvSpPr>
          <p:cNvPr id="41" name="Text Box 2"/>
          <p:cNvSpPr txBox="1">
            <a:spLocks noChangeArrowheads="1"/>
          </p:cNvSpPr>
          <p:nvPr/>
        </p:nvSpPr>
        <p:spPr bwMode="auto">
          <a:xfrm>
            <a:off x="5857875" y="5669459"/>
            <a:ext cx="1444625" cy="707886"/>
          </a:xfrm>
          <a:prstGeom prst="rect">
            <a:avLst/>
          </a:prstGeom>
          <a:noFill/>
          <a:ln w="9525" algn="ctr">
            <a:noFill/>
            <a:miter lim="800000"/>
            <a:headEnd/>
            <a:tailEnd/>
          </a:ln>
          <a:effectLst/>
        </p:spPr>
        <p:txBody>
          <a:bodyPr wrap="square">
            <a:spAutoFit/>
          </a:bodyPr>
          <a:lstStyle/>
          <a:p>
            <a:pPr algn="l">
              <a:defRPr/>
            </a:pPr>
            <a:r>
              <a:rPr lang="en-GB" sz="4000" dirty="0">
                <a:solidFill>
                  <a:srgbClr val="FFFF00"/>
                </a:solidFill>
                <a:effectLst>
                  <a:outerShdw blurRad="38100" dist="38100" dir="2700000" algn="tl">
                    <a:srgbClr val="000000"/>
                  </a:outerShdw>
                </a:effectLst>
                <a:latin typeface="Calibri" pitchFamily="34" charset="0"/>
              </a:rPr>
              <a:t>+78.4</a:t>
            </a:r>
          </a:p>
        </p:txBody>
      </p:sp>
      <p:sp>
        <p:nvSpPr>
          <p:cNvPr id="13" name="Text Box 2"/>
          <p:cNvSpPr txBox="1">
            <a:spLocks noChangeArrowheads="1"/>
          </p:cNvSpPr>
          <p:nvPr/>
        </p:nvSpPr>
        <p:spPr bwMode="auto">
          <a:xfrm>
            <a:off x="371475" y="555625"/>
            <a:ext cx="8401050" cy="1068388"/>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The Pb isotopic difference with NHRL is expressed with two parameters:</a:t>
            </a:r>
            <a:r>
              <a:rPr lang="en-GB" sz="2800"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7/4</a:t>
            </a:r>
            <a:r>
              <a:rPr lang="en-GB" sz="3600" dirty="0">
                <a:solidFill>
                  <a:schemeClr val="bg1"/>
                </a:solidFill>
                <a:effectLst>
                  <a:outerShdw blurRad="38100" dist="38100" dir="2700000" algn="tl">
                    <a:srgbClr val="000000"/>
                  </a:outerShdw>
                </a:effectLst>
                <a:latin typeface="Calibri" pitchFamily="34" charset="0"/>
              </a:rPr>
              <a:t> and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8/4</a:t>
            </a:r>
            <a:r>
              <a:rPr lang="en-GB" sz="2800" dirty="0">
                <a:solidFill>
                  <a:schemeClr val="bg1"/>
                </a:solidFill>
                <a:effectLst>
                  <a:outerShdw blurRad="38100" dist="38100" dir="2700000" algn="tl">
                    <a:srgbClr val="000000"/>
                  </a:outerShdw>
                </a:effectLst>
                <a:latin typeface="Calibri" pitchFamily="34" charset="0"/>
              </a:rPr>
              <a:t>.</a:t>
            </a:r>
          </a:p>
        </p:txBody>
      </p:sp>
      <p:sp>
        <p:nvSpPr>
          <p:cNvPr id="14" name="Text Box 2"/>
          <p:cNvSpPr txBox="1">
            <a:spLocks noChangeArrowheads="1"/>
          </p:cNvSpPr>
          <p:nvPr/>
        </p:nvSpPr>
        <p:spPr bwMode="auto">
          <a:xfrm>
            <a:off x="0" y="4441825"/>
            <a:ext cx="2962275" cy="646331"/>
          </a:xfrm>
          <a:prstGeom prst="rect">
            <a:avLst/>
          </a:prstGeom>
          <a:noFill/>
          <a:ln w="9525" algn="ctr">
            <a:noFill/>
            <a:miter lim="800000"/>
            <a:headEnd/>
            <a:tailEnd/>
          </a:ln>
          <a:effectLst/>
        </p:spPr>
        <p:txBody>
          <a:bodyPr wrap="square">
            <a:spAutoFit/>
          </a:bodyPr>
          <a:lstStyle/>
          <a:p>
            <a:pPr>
              <a:defRPr/>
            </a:pPr>
            <a:r>
              <a:rPr lang="en-GB" dirty="0">
                <a:solidFill>
                  <a:srgbClr val="FFFF00"/>
                </a:solidFill>
                <a:effectLst>
                  <a:outerShdw blurRad="38100" dist="38100" dir="2700000" algn="tl">
                    <a:srgbClr val="000000"/>
                  </a:outerShdw>
                </a:effectLst>
                <a:latin typeface="Calibri" pitchFamily="34" charset="0"/>
              </a:rPr>
              <a:t>(compositions of a hypothetical sample):</a:t>
            </a:r>
            <a:endParaRPr lang="en-GB"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bwMode="auto">
          <a:xfrm>
            <a:off x="0" y="6048375"/>
            <a:ext cx="552450" cy="80962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4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1" name="Rettangolo arrotondato 10"/>
          <p:cNvSpPr/>
          <p:nvPr/>
        </p:nvSpPr>
        <p:spPr>
          <a:xfrm>
            <a:off x="3582938" y="5157192"/>
            <a:ext cx="1368152" cy="1584176"/>
          </a:xfrm>
          <a:prstGeom prst="roundRect">
            <a:avLst/>
          </a:prstGeom>
          <a:solidFill>
            <a:srgbClr val="FF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2" name="Gruppo 352"/>
          <p:cNvGrpSpPr/>
          <p:nvPr/>
        </p:nvGrpSpPr>
        <p:grpSpPr>
          <a:xfrm>
            <a:off x="6723444" y="0"/>
            <a:ext cx="2385060" cy="5520630"/>
            <a:chOff x="7259920" y="0"/>
            <a:chExt cx="2385060" cy="5520630"/>
          </a:xfrm>
        </p:grpSpPr>
        <p:sp>
          <p:nvSpPr>
            <p:cNvPr id="13" name="CasellaDiTesto 12"/>
            <p:cNvSpPr txBox="1"/>
            <p:nvPr/>
          </p:nvSpPr>
          <p:spPr>
            <a:xfrm>
              <a:off x="7259920" y="0"/>
              <a:ext cx="2385060" cy="461665"/>
            </a:xfrm>
            <a:prstGeom prst="rect">
              <a:avLst/>
            </a:prstGeom>
            <a:noFill/>
          </p:spPr>
          <p:txBody>
            <a:bodyPr wrap="square" rtlCol="0">
              <a:spAutoFit/>
            </a:bodyPr>
            <a:lstStyle/>
            <a:p>
              <a:pPr algn="ctr"/>
              <a:r>
                <a:rPr lang="en-GB" sz="2400" baseline="30000" dirty="0">
                  <a:solidFill>
                    <a:schemeClr val="bg1"/>
                  </a:solidFill>
                  <a:latin typeface="Calibri" pitchFamily="34" charset="0"/>
                </a:rPr>
                <a:t>235</a:t>
              </a:r>
              <a:r>
                <a:rPr lang="en-GB" sz="2400" dirty="0">
                  <a:solidFill>
                    <a:schemeClr val="bg1"/>
                  </a:solidFill>
                  <a:latin typeface="Calibri" pitchFamily="34" charset="0"/>
                </a:rPr>
                <a:t>U Decay Chain</a:t>
              </a:r>
            </a:p>
          </p:txBody>
        </p:sp>
        <p:sp>
          <p:nvSpPr>
            <p:cNvPr id="14" name="Freccia in giù 13"/>
            <p:cNvSpPr/>
            <p:nvPr/>
          </p:nvSpPr>
          <p:spPr>
            <a:xfrm>
              <a:off x="8362130" y="69850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5" name="Gruppo 151"/>
            <p:cNvGrpSpPr/>
            <p:nvPr/>
          </p:nvGrpSpPr>
          <p:grpSpPr>
            <a:xfrm>
              <a:off x="8143436" y="373380"/>
              <a:ext cx="611886" cy="340300"/>
              <a:chOff x="4783836" y="419100"/>
              <a:chExt cx="611886" cy="340300"/>
            </a:xfrm>
          </p:grpSpPr>
          <p:sp>
            <p:nvSpPr>
              <p:cNvPr id="114" name="CasellaDiTesto 113"/>
              <p:cNvSpPr txBox="1"/>
              <p:nvPr/>
            </p:nvSpPr>
            <p:spPr>
              <a:xfrm>
                <a:off x="4783836" y="419100"/>
                <a:ext cx="611886"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235</a:t>
                </a:r>
                <a:r>
                  <a:rPr lang="it-IT" sz="1600" dirty="0">
                    <a:solidFill>
                      <a:schemeClr val="bg1"/>
                    </a:solidFill>
                    <a:latin typeface="Calibri" pitchFamily="34" charset="0"/>
                  </a:rPr>
                  <a:t>U</a:t>
                </a:r>
              </a:p>
            </p:txBody>
          </p:sp>
          <p:sp>
            <p:nvSpPr>
              <p:cNvPr id="115" name="CasellaDiTesto 114"/>
              <p:cNvSpPr txBox="1"/>
              <p:nvPr/>
            </p:nvSpPr>
            <p:spPr>
              <a:xfrm>
                <a:off x="4835652"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92</a:t>
                </a:r>
              </a:p>
            </p:txBody>
          </p:sp>
        </p:grpSp>
        <p:grpSp>
          <p:nvGrpSpPr>
            <p:cNvPr id="16" name="Gruppo 154"/>
            <p:cNvGrpSpPr/>
            <p:nvPr/>
          </p:nvGrpSpPr>
          <p:grpSpPr>
            <a:xfrm>
              <a:off x="8118289" y="835660"/>
              <a:ext cx="656749" cy="340300"/>
              <a:chOff x="4808219" y="419100"/>
              <a:chExt cx="656749" cy="340300"/>
            </a:xfrm>
          </p:grpSpPr>
          <p:sp>
            <p:nvSpPr>
              <p:cNvPr id="112" name="CasellaDiTesto 111"/>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231</a:t>
                </a:r>
                <a:r>
                  <a:rPr lang="it-IT" sz="1600" dirty="0">
                    <a:solidFill>
                      <a:schemeClr val="bg1"/>
                    </a:solidFill>
                    <a:latin typeface="Calibri" pitchFamily="34" charset="0"/>
                  </a:rPr>
                  <a:t>Th</a:t>
                </a:r>
              </a:p>
            </p:txBody>
          </p:sp>
          <p:sp>
            <p:nvSpPr>
              <p:cNvPr id="113" name="CasellaDiTesto 112"/>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90</a:t>
                </a:r>
              </a:p>
            </p:txBody>
          </p:sp>
        </p:grpSp>
        <p:sp>
          <p:nvSpPr>
            <p:cNvPr id="17" name="Freccia in giù 16"/>
            <p:cNvSpPr/>
            <p:nvPr/>
          </p:nvSpPr>
          <p:spPr>
            <a:xfrm>
              <a:off x="8362130" y="115189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8" name="Gruppo 158"/>
            <p:cNvGrpSpPr/>
            <p:nvPr/>
          </p:nvGrpSpPr>
          <p:grpSpPr>
            <a:xfrm>
              <a:off x="8118289" y="1284605"/>
              <a:ext cx="656749" cy="340300"/>
              <a:chOff x="4808219" y="419100"/>
              <a:chExt cx="656749" cy="340300"/>
            </a:xfrm>
          </p:grpSpPr>
          <p:sp>
            <p:nvSpPr>
              <p:cNvPr id="110" name="CasellaDiTesto 109"/>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231</a:t>
                </a:r>
                <a:r>
                  <a:rPr lang="it-IT" sz="1600" dirty="0">
                    <a:solidFill>
                      <a:schemeClr val="bg1"/>
                    </a:solidFill>
                    <a:latin typeface="Calibri" pitchFamily="34" charset="0"/>
                  </a:rPr>
                  <a:t>Pa</a:t>
                </a:r>
              </a:p>
            </p:txBody>
          </p:sp>
          <p:sp>
            <p:nvSpPr>
              <p:cNvPr id="111" name="CasellaDiTesto 110"/>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91</a:t>
                </a:r>
              </a:p>
            </p:txBody>
          </p:sp>
        </p:grpSp>
        <p:sp>
          <p:nvSpPr>
            <p:cNvPr id="19" name="Freccia in giù 18"/>
            <p:cNvSpPr/>
            <p:nvPr/>
          </p:nvSpPr>
          <p:spPr>
            <a:xfrm>
              <a:off x="8362130" y="282003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itchFamily="34" charset="0"/>
              </a:endParaRPr>
            </a:p>
          </p:txBody>
        </p:sp>
        <p:grpSp>
          <p:nvGrpSpPr>
            <p:cNvPr id="20" name="Gruppo 162"/>
            <p:cNvGrpSpPr/>
            <p:nvPr/>
          </p:nvGrpSpPr>
          <p:grpSpPr>
            <a:xfrm>
              <a:off x="8118289" y="2957830"/>
              <a:ext cx="656749" cy="340300"/>
              <a:chOff x="4808219" y="419100"/>
              <a:chExt cx="656749" cy="340300"/>
            </a:xfrm>
          </p:grpSpPr>
          <p:sp>
            <p:nvSpPr>
              <p:cNvPr id="108" name="CasellaDiTesto 107"/>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219</a:t>
                </a:r>
                <a:r>
                  <a:rPr lang="it-IT" sz="1600" dirty="0">
                    <a:solidFill>
                      <a:schemeClr val="bg1"/>
                    </a:solidFill>
                    <a:latin typeface="Calibri" pitchFamily="34" charset="0"/>
                  </a:rPr>
                  <a:t>Rn</a:t>
                </a:r>
              </a:p>
            </p:txBody>
          </p:sp>
          <p:sp>
            <p:nvSpPr>
              <p:cNvPr id="109" name="CasellaDiTesto 108"/>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86</a:t>
                </a:r>
              </a:p>
            </p:txBody>
          </p:sp>
        </p:grpSp>
        <p:sp>
          <p:nvSpPr>
            <p:cNvPr id="21" name="Freccia in giù 20"/>
            <p:cNvSpPr/>
            <p:nvPr/>
          </p:nvSpPr>
          <p:spPr>
            <a:xfrm>
              <a:off x="8362130" y="327723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2" name="Gruppo 166"/>
            <p:cNvGrpSpPr/>
            <p:nvPr/>
          </p:nvGrpSpPr>
          <p:grpSpPr>
            <a:xfrm>
              <a:off x="8118289" y="3418840"/>
              <a:ext cx="656749" cy="340300"/>
              <a:chOff x="4808219" y="419100"/>
              <a:chExt cx="656749" cy="340300"/>
            </a:xfrm>
          </p:grpSpPr>
          <p:sp>
            <p:nvSpPr>
              <p:cNvPr id="106" name="CasellaDiTesto 105"/>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215</a:t>
                </a:r>
                <a:r>
                  <a:rPr lang="it-IT" sz="1600" dirty="0">
                    <a:solidFill>
                      <a:schemeClr val="bg1"/>
                    </a:solidFill>
                    <a:latin typeface="Calibri" pitchFamily="34" charset="0"/>
                  </a:rPr>
                  <a:t>Po</a:t>
                </a:r>
              </a:p>
            </p:txBody>
          </p:sp>
          <p:sp>
            <p:nvSpPr>
              <p:cNvPr id="107" name="CasellaDiTesto 106"/>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84</a:t>
                </a:r>
              </a:p>
            </p:txBody>
          </p:sp>
        </p:grpSp>
        <p:sp>
          <p:nvSpPr>
            <p:cNvPr id="23" name="Freccia in giù 22"/>
            <p:cNvSpPr/>
            <p:nvPr/>
          </p:nvSpPr>
          <p:spPr>
            <a:xfrm>
              <a:off x="8362130" y="373824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4" name="Gruppo 170"/>
            <p:cNvGrpSpPr/>
            <p:nvPr/>
          </p:nvGrpSpPr>
          <p:grpSpPr>
            <a:xfrm>
              <a:off x="8118289" y="3874135"/>
              <a:ext cx="656749" cy="340300"/>
              <a:chOff x="4808219" y="419100"/>
              <a:chExt cx="656749" cy="340300"/>
            </a:xfrm>
          </p:grpSpPr>
          <p:sp>
            <p:nvSpPr>
              <p:cNvPr id="104" name="CasellaDiTesto 103"/>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211</a:t>
                </a:r>
                <a:r>
                  <a:rPr lang="it-IT" sz="1600" dirty="0">
                    <a:solidFill>
                      <a:schemeClr val="bg1"/>
                    </a:solidFill>
                    <a:latin typeface="Calibri" pitchFamily="34" charset="0"/>
                  </a:rPr>
                  <a:t>Pb</a:t>
                </a:r>
              </a:p>
            </p:txBody>
          </p:sp>
          <p:sp>
            <p:nvSpPr>
              <p:cNvPr id="105" name="CasellaDiTesto 104"/>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82</a:t>
                </a:r>
              </a:p>
            </p:txBody>
          </p:sp>
        </p:grpSp>
        <p:sp>
          <p:nvSpPr>
            <p:cNvPr id="25" name="Freccia in giù 24"/>
            <p:cNvSpPr/>
            <p:nvPr/>
          </p:nvSpPr>
          <p:spPr>
            <a:xfrm>
              <a:off x="8362130" y="419417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6" name="Gruppo 174"/>
            <p:cNvGrpSpPr/>
            <p:nvPr/>
          </p:nvGrpSpPr>
          <p:grpSpPr>
            <a:xfrm>
              <a:off x="8118289" y="4331970"/>
              <a:ext cx="656749" cy="340300"/>
              <a:chOff x="4808219" y="419100"/>
              <a:chExt cx="656749" cy="340300"/>
            </a:xfrm>
          </p:grpSpPr>
          <p:sp>
            <p:nvSpPr>
              <p:cNvPr id="102" name="CasellaDiTesto 101"/>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211</a:t>
                </a:r>
                <a:r>
                  <a:rPr lang="it-IT" sz="1600" dirty="0">
                    <a:solidFill>
                      <a:schemeClr val="bg1"/>
                    </a:solidFill>
                    <a:latin typeface="Calibri" pitchFamily="34" charset="0"/>
                  </a:rPr>
                  <a:t>Bi</a:t>
                </a:r>
              </a:p>
            </p:txBody>
          </p:sp>
          <p:sp>
            <p:nvSpPr>
              <p:cNvPr id="103" name="CasellaDiTesto 102"/>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83</a:t>
                </a:r>
              </a:p>
            </p:txBody>
          </p:sp>
        </p:grpSp>
        <p:grpSp>
          <p:nvGrpSpPr>
            <p:cNvPr id="27" name="Gruppo 178"/>
            <p:cNvGrpSpPr/>
            <p:nvPr/>
          </p:nvGrpSpPr>
          <p:grpSpPr>
            <a:xfrm>
              <a:off x="8118289" y="5180330"/>
              <a:ext cx="656749" cy="340300"/>
              <a:chOff x="4808219" y="419100"/>
              <a:chExt cx="656749" cy="340300"/>
            </a:xfrm>
          </p:grpSpPr>
          <p:sp>
            <p:nvSpPr>
              <p:cNvPr id="100" name="CasellaDiTesto 99"/>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207</a:t>
                </a:r>
                <a:r>
                  <a:rPr lang="it-IT" sz="1600" dirty="0">
                    <a:solidFill>
                      <a:schemeClr val="bg1"/>
                    </a:solidFill>
                    <a:latin typeface="Calibri" pitchFamily="34" charset="0"/>
                  </a:rPr>
                  <a:t>Pb</a:t>
                </a:r>
              </a:p>
            </p:txBody>
          </p:sp>
          <p:sp>
            <p:nvSpPr>
              <p:cNvPr id="101" name="CasellaDiTesto 100"/>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82</a:t>
                </a:r>
              </a:p>
            </p:txBody>
          </p:sp>
        </p:grpSp>
        <p:sp>
          <p:nvSpPr>
            <p:cNvPr id="28" name="Freccia in giù 27"/>
            <p:cNvSpPr/>
            <p:nvPr/>
          </p:nvSpPr>
          <p:spPr>
            <a:xfrm rot="2700000">
              <a:off x="8095747" y="198882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29" name="Freccia in giù 28"/>
            <p:cNvSpPr/>
            <p:nvPr/>
          </p:nvSpPr>
          <p:spPr>
            <a:xfrm rot="-2700000">
              <a:off x="8587237" y="198882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30" name="Gruppo 187"/>
            <p:cNvGrpSpPr/>
            <p:nvPr/>
          </p:nvGrpSpPr>
          <p:grpSpPr>
            <a:xfrm>
              <a:off x="7722049" y="2101215"/>
              <a:ext cx="656749" cy="340300"/>
              <a:chOff x="4808219" y="419100"/>
              <a:chExt cx="656749" cy="340300"/>
            </a:xfrm>
          </p:grpSpPr>
          <p:sp>
            <p:nvSpPr>
              <p:cNvPr id="98" name="CasellaDiTesto 97"/>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227</a:t>
                </a:r>
                <a:r>
                  <a:rPr lang="it-IT" sz="1600" dirty="0">
                    <a:solidFill>
                      <a:schemeClr val="bg1"/>
                    </a:solidFill>
                    <a:latin typeface="Calibri" pitchFamily="34" charset="0"/>
                  </a:rPr>
                  <a:t>Th</a:t>
                </a:r>
              </a:p>
            </p:txBody>
          </p:sp>
          <p:sp>
            <p:nvSpPr>
              <p:cNvPr id="99" name="CasellaDiTesto 98"/>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90</a:t>
                </a:r>
              </a:p>
            </p:txBody>
          </p:sp>
        </p:grpSp>
        <p:grpSp>
          <p:nvGrpSpPr>
            <p:cNvPr id="31" name="Gruppo 190"/>
            <p:cNvGrpSpPr/>
            <p:nvPr/>
          </p:nvGrpSpPr>
          <p:grpSpPr>
            <a:xfrm>
              <a:off x="8450713" y="2101215"/>
              <a:ext cx="656749" cy="340300"/>
              <a:chOff x="4808219" y="419100"/>
              <a:chExt cx="656749" cy="340300"/>
            </a:xfrm>
          </p:grpSpPr>
          <p:sp>
            <p:nvSpPr>
              <p:cNvPr id="96" name="CasellaDiTesto 95"/>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223</a:t>
                </a:r>
                <a:r>
                  <a:rPr lang="it-IT" sz="1600" dirty="0">
                    <a:solidFill>
                      <a:schemeClr val="bg1"/>
                    </a:solidFill>
                    <a:latin typeface="Calibri" pitchFamily="34" charset="0"/>
                  </a:rPr>
                  <a:t>Fr</a:t>
                </a:r>
              </a:p>
            </p:txBody>
          </p:sp>
          <p:sp>
            <p:nvSpPr>
              <p:cNvPr id="97" name="CasellaDiTesto 96"/>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87</a:t>
                </a:r>
              </a:p>
            </p:txBody>
          </p:sp>
        </p:grpSp>
        <p:sp>
          <p:nvSpPr>
            <p:cNvPr id="32" name="Freccia in giù 31"/>
            <p:cNvSpPr/>
            <p:nvPr/>
          </p:nvSpPr>
          <p:spPr>
            <a:xfrm rot="-2700000">
              <a:off x="8119875" y="240030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33" name="Freccia in giù 32"/>
            <p:cNvSpPr/>
            <p:nvPr/>
          </p:nvSpPr>
          <p:spPr>
            <a:xfrm rot="2700000">
              <a:off x="8558027" y="2410459"/>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34" name="Gruppo 195"/>
            <p:cNvGrpSpPr/>
            <p:nvPr/>
          </p:nvGrpSpPr>
          <p:grpSpPr>
            <a:xfrm>
              <a:off x="8118289" y="2502535"/>
              <a:ext cx="656749" cy="340300"/>
              <a:chOff x="4808219" y="419100"/>
              <a:chExt cx="656749" cy="340300"/>
            </a:xfrm>
          </p:grpSpPr>
          <p:sp>
            <p:nvSpPr>
              <p:cNvPr id="94" name="CasellaDiTesto 93"/>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223</a:t>
                </a:r>
                <a:r>
                  <a:rPr lang="it-IT" sz="1600" dirty="0">
                    <a:solidFill>
                      <a:schemeClr val="bg1"/>
                    </a:solidFill>
                    <a:latin typeface="Calibri" pitchFamily="34" charset="0"/>
                  </a:rPr>
                  <a:t>Ra</a:t>
                </a:r>
              </a:p>
            </p:txBody>
          </p:sp>
          <p:sp>
            <p:nvSpPr>
              <p:cNvPr id="95" name="CasellaDiTesto 94"/>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88</a:t>
                </a:r>
              </a:p>
            </p:txBody>
          </p:sp>
        </p:grpSp>
        <p:sp>
          <p:nvSpPr>
            <p:cNvPr id="35" name="Freccia in giù 34"/>
            <p:cNvSpPr/>
            <p:nvPr/>
          </p:nvSpPr>
          <p:spPr>
            <a:xfrm>
              <a:off x="8362130" y="160083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36" name="Gruppo 200"/>
            <p:cNvGrpSpPr/>
            <p:nvPr/>
          </p:nvGrpSpPr>
          <p:grpSpPr>
            <a:xfrm>
              <a:off x="8118289" y="1738630"/>
              <a:ext cx="656749" cy="340300"/>
              <a:chOff x="4808219" y="419100"/>
              <a:chExt cx="656749" cy="340300"/>
            </a:xfrm>
          </p:grpSpPr>
          <p:sp>
            <p:nvSpPr>
              <p:cNvPr id="92" name="CasellaDiTesto 91"/>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227</a:t>
                </a:r>
                <a:r>
                  <a:rPr lang="it-IT" sz="1600" dirty="0">
                    <a:solidFill>
                      <a:schemeClr val="bg1"/>
                    </a:solidFill>
                    <a:latin typeface="Calibri" pitchFamily="34" charset="0"/>
                  </a:rPr>
                  <a:t>Ac</a:t>
                </a:r>
              </a:p>
            </p:txBody>
          </p:sp>
          <p:sp>
            <p:nvSpPr>
              <p:cNvPr id="93" name="CasellaDiTesto 92"/>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89</a:t>
                </a:r>
              </a:p>
            </p:txBody>
          </p:sp>
        </p:grpSp>
        <p:sp>
          <p:nvSpPr>
            <p:cNvPr id="37" name="Freccia in giù 36"/>
            <p:cNvSpPr/>
            <p:nvPr/>
          </p:nvSpPr>
          <p:spPr>
            <a:xfrm rot="2700000">
              <a:off x="8095747" y="459994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38" name="Freccia in giù 37"/>
            <p:cNvSpPr/>
            <p:nvPr/>
          </p:nvSpPr>
          <p:spPr>
            <a:xfrm rot="-2700000">
              <a:off x="8587237" y="459994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39" name="Gruppo 205"/>
            <p:cNvGrpSpPr/>
            <p:nvPr/>
          </p:nvGrpSpPr>
          <p:grpSpPr>
            <a:xfrm>
              <a:off x="7722049" y="4712335"/>
              <a:ext cx="656749" cy="340300"/>
              <a:chOff x="4808219" y="419100"/>
              <a:chExt cx="656749" cy="340300"/>
            </a:xfrm>
          </p:grpSpPr>
          <p:sp>
            <p:nvSpPr>
              <p:cNvPr id="90" name="CasellaDiTesto 89"/>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211</a:t>
                </a:r>
                <a:r>
                  <a:rPr lang="it-IT" sz="1600" dirty="0">
                    <a:solidFill>
                      <a:schemeClr val="bg1"/>
                    </a:solidFill>
                    <a:latin typeface="Calibri" pitchFamily="34" charset="0"/>
                  </a:rPr>
                  <a:t>Po</a:t>
                </a:r>
              </a:p>
            </p:txBody>
          </p:sp>
          <p:sp>
            <p:nvSpPr>
              <p:cNvPr id="91" name="CasellaDiTesto 90"/>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84</a:t>
                </a:r>
              </a:p>
            </p:txBody>
          </p:sp>
        </p:grpSp>
        <p:grpSp>
          <p:nvGrpSpPr>
            <p:cNvPr id="40" name="Gruppo 208"/>
            <p:cNvGrpSpPr/>
            <p:nvPr/>
          </p:nvGrpSpPr>
          <p:grpSpPr>
            <a:xfrm>
              <a:off x="8450713" y="4712335"/>
              <a:ext cx="656749" cy="340300"/>
              <a:chOff x="4808219" y="419100"/>
              <a:chExt cx="656749" cy="340300"/>
            </a:xfrm>
          </p:grpSpPr>
          <p:sp>
            <p:nvSpPr>
              <p:cNvPr id="88" name="CasellaDiTesto 87"/>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207</a:t>
                </a:r>
                <a:r>
                  <a:rPr lang="it-IT" sz="1600" dirty="0">
                    <a:solidFill>
                      <a:schemeClr val="bg1"/>
                    </a:solidFill>
                    <a:latin typeface="Calibri" pitchFamily="34" charset="0"/>
                  </a:rPr>
                  <a:t>Tl</a:t>
                </a:r>
              </a:p>
            </p:txBody>
          </p:sp>
          <p:sp>
            <p:nvSpPr>
              <p:cNvPr id="89" name="CasellaDiTesto 88"/>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81</a:t>
                </a:r>
              </a:p>
            </p:txBody>
          </p:sp>
        </p:grpSp>
        <p:sp>
          <p:nvSpPr>
            <p:cNvPr id="41" name="Freccia in giù 40"/>
            <p:cNvSpPr/>
            <p:nvPr/>
          </p:nvSpPr>
          <p:spPr>
            <a:xfrm rot="-2700000">
              <a:off x="8119875" y="502158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42" name="Freccia in giù 41"/>
            <p:cNvSpPr/>
            <p:nvPr/>
          </p:nvSpPr>
          <p:spPr>
            <a:xfrm rot="2700000">
              <a:off x="8558027" y="5031739"/>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cxnSp>
          <p:nvCxnSpPr>
            <p:cNvPr id="43" name="Connettore 2 42"/>
            <p:cNvCxnSpPr/>
            <p:nvPr/>
          </p:nvCxnSpPr>
          <p:spPr>
            <a:xfrm flipH="1">
              <a:off x="8001000" y="54353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7760970" y="55626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45" name="Connettore 2 44"/>
            <p:cNvCxnSpPr/>
            <p:nvPr/>
          </p:nvCxnSpPr>
          <p:spPr>
            <a:xfrm flipH="1">
              <a:off x="8001000" y="101216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6" name="CasellaDiTesto 45"/>
            <p:cNvSpPr txBox="1"/>
            <p:nvPr/>
          </p:nvSpPr>
          <p:spPr>
            <a:xfrm>
              <a:off x="7760970" y="102489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47" name="Connettore 2 46"/>
            <p:cNvCxnSpPr/>
            <p:nvPr/>
          </p:nvCxnSpPr>
          <p:spPr>
            <a:xfrm flipH="1">
              <a:off x="8001000" y="145412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8" name="CasellaDiTesto 47"/>
            <p:cNvSpPr txBox="1"/>
            <p:nvPr/>
          </p:nvSpPr>
          <p:spPr>
            <a:xfrm>
              <a:off x="7760970" y="146685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49" name="Connettore 2 48"/>
            <p:cNvCxnSpPr/>
            <p:nvPr/>
          </p:nvCxnSpPr>
          <p:spPr>
            <a:xfrm flipH="1">
              <a:off x="7608570" y="2285985"/>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0" name="CasellaDiTesto 49"/>
            <p:cNvSpPr txBox="1"/>
            <p:nvPr/>
          </p:nvSpPr>
          <p:spPr>
            <a:xfrm>
              <a:off x="7368540" y="2298715"/>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51" name="Connettore 2 50"/>
            <p:cNvCxnSpPr/>
            <p:nvPr/>
          </p:nvCxnSpPr>
          <p:spPr>
            <a:xfrm>
              <a:off x="9006782" y="2285985"/>
              <a:ext cx="232468" cy="1714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2" name="CasellaDiTesto 51"/>
            <p:cNvSpPr txBox="1"/>
            <p:nvPr/>
          </p:nvSpPr>
          <p:spPr>
            <a:xfrm>
              <a:off x="9166860" y="2298715"/>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53" name="Connettore 2 52"/>
            <p:cNvCxnSpPr/>
            <p:nvPr/>
          </p:nvCxnSpPr>
          <p:spPr>
            <a:xfrm flipH="1">
              <a:off x="8016240" y="2680955"/>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a:off x="7760335" y="2693685"/>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55" name="Connettore 2 54"/>
            <p:cNvCxnSpPr/>
            <p:nvPr/>
          </p:nvCxnSpPr>
          <p:spPr>
            <a:xfrm flipH="1">
              <a:off x="8016240" y="3130535"/>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7760335" y="3143265"/>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57" name="Connettore 2 56"/>
            <p:cNvCxnSpPr/>
            <p:nvPr/>
          </p:nvCxnSpPr>
          <p:spPr>
            <a:xfrm flipH="1">
              <a:off x="8016240" y="3591545"/>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8" name="CasellaDiTesto 57"/>
            <p:cNvSpPr txBox="1"/>
            <p:nvPr/>
          </p:nvSpPr>
          <p:spPr>
            <a:xfrm>
              <a:off x="7760335" y="3604275"/>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59" name="Connettore 2 58"/>
            <p:cNvCxnSpPr/>
            <p:nvPr/>
          </p:nvCxnSpPr>
          <p:spPr>
            <a:xfrm flipH="1">
              <a:off x="8016240" y="4048745"/>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0" name="CasellaDiTesto 59"/>
            <p:cNvSpPr txBox="1"/>
            <p:nvPr/>
          </p:nvSpPr>
          <p:spPr>
            <a:xfrm>
              <a:off x="7760335" y="4061475"/>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61" name="Connettore 2 60"/>
            <p:cNvCxnSpPr/>
            <p:nvPr/>
          </p:nvCxnSpPr>
          <p:spPr>
            <a:xfrm flipH="1">
              <a:off x="8033693" y="1906494"/>
              <a:ext cx="184419" cy="6137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2" name="CasellaDiTesto 61"/>
            <p:cNvSpPr txBox="1"/>
            <p:nvPr/>
          </p:nvSpPr>
          <p:spPr>
            <a:xfrm>
              <a:off x="7760970" y="1785874"/>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63" name="Connettore 2 62"/>
            <p:cNvCxnSpPr/>
            <p:nvPr/>
          </p:nvCxnSpPr>
          <p:spPr>
            <a:xfrm flipH="1">
              <a:off x="7616190" y="4886945"/>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4" name="CasellaDiTesto 63"/>
            <p:cNvSpPr txBox="1"/>
            <p:nvPr/>
          </p:nvSpPr>
          <p:spPr>
            <a:xfrm>
              <a:off x="7376160" y="4899675"/>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65" name="Connettore 2 64"/>
            <p:cNvCxnSpPr/>
            <p:nvPr/>
          </p:nvCxnSpPr>
          <p:spPr>
            <a:xfrm>
              <a:off x="9006782" y="4959335"/>
              <a:ext cx="232468" cy="1714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6" name="CasellaDiTesto 65"/>
            <p:cNvSpPr txBox="1"/>
            <p:nvPr/>
          </p:nvSpPr>
          <p:spPr>
            <a:xfrm>
              <a:off x="9166860" y="4972065"/>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67" name="Connettore 2 66"/>
            <p:cNvCxnSpPr/>
            <p:nvPr/>
          </p:nvCxnSpPr>
          <p:spPr>
            <a:xfrm>
              <a:off x="8663882" y="4503390"/>
              <a:ext cx="190558" cy="3559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8" name="CasellaDiTesto 67"/>
            <p:cNvSpPr txBox="1"/>
            <p:nvPr/>
          </p:nvSpPr>
          <p:spPr>
            <a:xfrm>
              <a:off x="8797290" y="435229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69" name="Connettore 2 68"/>
            <p:cNvCxnSpPr/>
            <p:nvPr/>
          </p:nvCxnSpPr>
          <p:spPr>
            <a:xfrm>
              <a:off x="8663882" y="1915130"/>
              <a:ext cx="190558" cy="3559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0" name="CasellaDiTesto 69"/>
            <p:cNvSpPr txBox="1"/>
            <p:nvPr/>
          </p:nvSpPr>
          <p:spPr>
            <a:xfrm>
              <a:off x="8797290" y="176403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sp>
          <p:nvSpPr>
            <p:cNvPr id="71" name="CasellaDiTesto 70"/>
            <p:cNvSpPr txBox="1"/>
            <p:nvPr/>
          </p:nvSpPr>
          <p:spPr>
            <a:xfrm>
              <a:off x="8534400" y="566928"/>
              <a:ext cx="794058" cy="276999"/>
            </a:xfrm>
            <a:prstGeom prst="rect">
              <a:avLst/>
            </a:prstGeom>
            <a:noFill/>
          </p:spPr>
          <p:txBody>
            <a:bodyPr wrap="square" rtlCol="0">
              <a:spAutoFit/>
            </a:bodyPr>
            <a:lstStyle/>
            <a:p>
              <a:r>
                <a:rPr lang="it-IT" sz="1200" i="1" dirty="0">
                  <a:solidFill>
                    <a:srgbClr val="FFFF00"/>
                  </a:solidFill>
                  <a:latin typeface="Calibri" pitchFamily="34" charset="0"/>
                </a:rPr>
                <a:t>7,0 10</a:t>
              </a:r>
              <a:r>
                <a:rPr lang="it-IT" sz="1200" i="1" baseline="30000" dirty="0">
                  <a:solidFill>
                    <a:srgbClr val="FFFF00"/>
                  </a:solidFill>
                  <a:latin typeface="Calibri" pitchFamily="34" charset="0"/>
                </a:rPr>
                <a:t>8</a:t>
              </a:r>
              <a:r>
                <a:rPr lang="it-IT" sz="1200" i="1" dirty="0">
                  <a:solidFill>
                    <a:srgbClr val="FFFF00"/>
                  </a:solidFill>
                  <a:latin typeface="Calibri" pitchFamily="34" charset="0"/>
                </a:rPr>
                <a:t> y</a:t>
              </a:r>
            </a:p>
          </p:txBody>
        </p:sp>
        <p:sp>
          <p:nvSpPr>
            <p:cNvPr id="72" name="CasellaDiTesto 71"/>
            <p:cNvSpPr txBox="1"/>
            <p:nvPr/>
          </p:nvSpPr>
          <p:spPr>
            <a:xfrm>
              <a:off x="8534400" y="1011936"/>
              <a:ext cx="725424" cy="276999"/>
            </a:xfrm>
            <a:prstGeom prst="rect">
              <a:avLst/>
            </a:prstGeom>
            <a:noFill/>
          </p:spPr>
          <p:txBody>
            <a:bodyPr wrap="square" rtlCol="0">
              <a:spAutoFit/>
            </a:bodyPr>
            <a:lstStyle/>
            <a:p>
              <a:r>
                <a:rPr lang="it-IT" sz="1200" i="1" dirty="0">
                  <a:solidFill>
                    <a:srgbClr val="FFFF00"/>
                  </a:solidFill>
                  <a:latin typeface="Calibri" pitchFamily="34" charset="0"/>
                </a:rPr>
                <a:t>25,5 h</a:t>
              </a:r>
            </a:p>
          </p:txBody>
        </p:sp>
        <p:sp>
          <p:nvSpPr>
            <p:cNvPr id="73" name="CasellaDiTesto 72"/>
            <p:cNvSpPr txBox="1"/>
            <p:nvPr/>
          </p:nvSpPr>
          <p:spPr>
            <a:xfrm>
              <a:off x="8534400" y="1456944"/>
              <a:ext cx="847344" cy="276999"/>
            </a:xfrm>
            <a:prstGeom prst="rect">
              <a:avLst/>
            </a:prstGeom>
            <a:noFill/>
          </p:spPr>
          <p:txBody>
            <a:bodyPr wrap="square" rtlCol="0">
              <a:spAutoFit/>
            </a:bodyPr>
            <a:lstStyle/>
            <a:p>
              <a:r>
                <a:rPr lang="it-IT" sz="1200" i="1" dirty="0">
                  <a:solidFill>
                    <a:srgbClr val="FFFF00"/>
                  </a:solidFill>
                  <a:latin typeface="Calibri" pitchFamily="34" charset="0"/>
                </a:rPr>
                <a:t>3,3*10</a:t>
              </a:r>
              <a:r>
                <a:rPr lang="it-IT" sz="1200" i="1" baseline="30000" dirty="0">
                  <a:solidFill>
                    <a:srgbClr val="FFFF00"/>
                  </a:solidFill>
                  <a:latin typeface="Calibri" pitchFamily="34" charset="0"/>
                </a:rPr>
                <a:t>4</a:t>
              </a:r>
              <a:r>
                <a:rPr lang="it-IT" sz="1200" i="1" dirty="0">
                  <a:solidFill>
                    <a:srgbClr val="FFFF00"/>
                  </a:solidFill>
                  <a:latin typeface="Calibri" pitchFamily="34" charset="0"/>
                </a:rPr>
                <a:t> y</a:t>
              </a:r>
            </a:p>
          </p:txBody>
        </p:sp>
        <p:sp>
          <p:nvSpPr>
            <p:cNvPr id="74" name="CasellaDiTesto 73"/>
            <p:cNvSpPr txBox="1"/>
            <p:nvPr/>
          </p:nvSpPr>
          <p:spPr>
            <a:xfrm>
              <a:off x="9003792" y="1920240"/>
              <a:ext cx="573586" cy="276999"/>
            </a:xfrm>
            <a:prstGeom prst="rect">
              <a:avLst/>
            </a:prstGeom>
            <a:noFill/>
          </p:spPr>
          <p:txBody>
            <a:bodyPr wrap="square" rtlCol="0">
              <a:spAutoFit/>
            </a:bodyPr>
            <a:lstStyle/>
            <a:p>
              <a:r>
                <a:rPr lang="it-IT" sz="1200" i="1" dirty="0">
                  <a:solidFill>
                    <a:srgbClr val="FFFF00"/>
                  </a:solidFill>
                  <a:latin typeface="Calibri" pitchFamily="34" charset="0"/>
                </a:rPr>
                <a:t>21,8 y</a:t>
              </a:r>
            </a:p>
          </p:txBody>
        </p:sp>
        <p:sp>
          <p:nvSpPr>
            <p:cNvPr id="75" name="CasellaDiTesto 74"/>
            <p:cNvSpPr txBox="1"/>
            <p:nvPr/>
          </p:nvSpPr>
          <p:spPr>
            <a:xfrm>
              <a:off x="8715276" y="2361692"/>
              <a:ext cx="613182" cy="276999"/>
            </a:xfrm>
            <a:prstGeom prst="rect">
              <a:avLst/>
            </a:prstGeom>
            <a:noFill/>
          </p:spPr>
          <p:txBody>
            <a:bodyPr wrap="square" rtlCol="0">
              <a:spAutoFit/>
            </a:bodyPr>
            <a:lstStyle/>
            <a:p>
              <a:r>
                <a:rPr lang="it-IT" sz="1200" i="1" dirty="0">
                  <a:solidFill>
                    <a:srgbClr val="FFFF00"/>
                  </a:solidFill>
                  <a:latin typeface="Calibri" pitchFamily="34" charset="0"/>
                </a:rPr>
                <a:t>21,8 m</a:t>
              </a:r>
            </a:p>
          </p:txBody>
        </p:sp>
        <p:sp>
          <p:nvSpPr>
            <p:cNvPr id="76" name="CasellaDiTesto 75"/>
            <p:cNvSpPr txBox="1"/>
            <p:nvPr/>
          </p:nvSpPr>
          <p:spPr>
            <a:xfrm>
              <a:off x="7616498" y="2361692"/>
              <a:ext cx="588718" cy="276999"/>
            </a:xfrm>
            <a:prstGeom prst="rect">
              <a:avLst/>
            </a:prstGeom>
            <a:noFill/>
          </p:spPr>
          <p:txBody>
            <a:bodyPr wrap="square" rtlCol="0">
              <a:spAutoFit/>
            </a:bodyPr>
            <a:lstStyle/>
            <a:p>
              <a:r>
                <a:rPr lang="it-IT" sz="1200" i="1" dirty="0">
                  <a:solidFill>
                    <a:srgbClr val="FFFF00"/>
                  </a:solidFill>
                  <a:latin typeface="Calibri" pitchFamily="34" charset="0"/>
                </a:rPr>
                <a:t>18,7 d</a:t>
              </a:r>
            </a:p>
          </p:txBody>
        </p:sp>
        <p:sp>
          <p:nvSpPr>
            <p:cNvPr id="77" name="CasellaDiTesto 76"/>
            <p:cNvSpPr txBox="1"/>
            <p:nvPr/>
          </p:nvSpPr>
          <p:spPr>
            <a:xfrm>
              <a:off x="8534400" y="2676144"/>
              <a:ext cx="725424" cy="276999"/>
            </a:xfrm>
            <a:prstGeom prst="rect">
              <a:avLst/>
            </a:prstGeom>
            <a:noFill/>
          </p:spPr>
          <p:txBody>
            <a:bodyPr wrap="square" rtlCol="0">
              <a:spAutoFit/>
            </a:bodyPr>
            <a:lstStyle/>
            <a:p>
              <a:r>
                <a:rPr lang="it-IT" sz="1200" i="1" dirty="0">
                  <a:solidFill>
                    <a:srgbClr val="FFFF00"/>
                  </a:solidFill>
                  <a:latin typeface="Calibri" pitchFamily="34" charset="0"/>
                </a:rPr>
                <a:t>11,4 d</a:t>
              </a:r>
            </a:p>
          </p:txBody>
        </p:sp>
        <p:sp>
          <p:nvSpPr>
            <p:cNvPr id="78" name="CasellaDiTesto 77"/>
            <p:cNvSpPr txBox="1"/>
            <p:nvPr/>
          </p:nvSpPr>
          <p:spPr>
            <a:xfrm>
              <a:off x="8534400" y="3145536"/>
              <a:ext cx="725424" cy="276999"/>
            </a:xfrm>
            <a:prstGeom prst="rect">
              <a:avLst/>
            </a:prstGeom>
            <a:noFill/>
          </p:spPr>
          <p:txBody>
            <a:bodyPr wrap="square" rtlCol="0">
              <a:spAutoFit/>
            </a:bodyPr>
            <a:lstStyle/>
            <a:p>
              <a:r>
                <a:rPr lang="it-IT" sz="1200" i="1" dirty="0">
                  <a:solidFill>
                    <a:srgbClr val="FFFF00"/>
                  </a:solidFill>
                  <a:latin typeface="Calibri" pitchFamily="34" charset="0"/>
                </a:rPr>
                <a:t>4,0 s</a:t>
              </a:r>
            </a:p>
          </p:txBody>
        </p:sp>
        <p:sp>
          <p:nvSpPr>
            <p:cNvPr id="79" name="CasellaDiTesto 78"/>
            <p:cNvSpPr txBox="1"/>
            <p:nvPr/>
          </p:nvSpPr>
          <p:spPr>
            <a:xfrm>
              <a:off x="8534400" y="3590544"/>
              <a:ext cx="847344" cy="276999"/>
            </a:xfrm>
            <a:prstGeom prst="rect">
              <a:avLst/>
            </a:prstGeom>
            <a:noFill/>
          </p:spPr>
          <p:txBody>
            <a:bodyPr wrap="square" rtlCol="0">
              <a:spAutoFit/>
            </a:bodyPr>
            <a:lstStyle/>
            <a:p>
              <a:r>
                <a:rPr lang="it-IT" sz="1200" i="1" dirty="0">
                  <a:solidFill>
                    <a:srgbClr val="FFFF00"/>
                  </a:solidFill>
                  <a:latin typeface="Calibri" pitchFamily="34" charset="0"/>
                </a:rPr>
                <a:t>1,8*10</a:t>
              </a:r>
              <a:r>
                <a:rPr lang="it-IT" sz="1200" i="1" baseline="30000" dirty="0">
                  <a:solidFill>
                    <a:srgbClr val="FFFF00"/>
                  </a:solidFill>
                  <a:latin typeface="Calibri" pitchFamily="34" charset="0"/>
                </a:rPr>
                <a:t>-3</a:t>
              </a:r>
              <a:r>
                <a:rPr lang="it-IT" sz="1200" i="1" dirty="0">
                  <a:solidFill>
                    <a:srgbClr val="FFFF00"/>
                  </a:solidFill>
                  <a:latin typeface="Calibri" pitchFamily="34" charset="0"/>
                </a:rPr>
                <a:t> s</a:t>
              </a:r>
            </a:p>
          </p:txBody>
        </p:sp>
        <p:sp>
          <p:nvSpPr>
            <p:cNvPr id="80" name="CasellaDiTesto 79"/>
            <p:cNvSpPr txBox="1"/>
            <p:nvPr/>
          </p:nvSpPr>
          <p:spPr>
            <a:xfrm>
              <a:off x="8534400" y="4053840"/>
              <a:ext cx="725424" cy="276999"/>
            </a:xfrm>
            <a:prstGeom prst="rect">
              <a:avLst/>
            </a:prstGeom>
            <a:noFill/>
          </p:spPr>
          <p:txBody>
            <a:bodyPr wrap="square" rtlCol="0">
              <a:spAutoFit/>
            </a:bodyPr>
            <a:lstStyle/>
            <a:p>
              <a:r>
                <a:rPr lang="it-IT" sz="1200" i="1" dirty="0">
                  <a:solidFill>
                    <a:srgbClr val="FFFF00"/>
                  </a:solidFill>
                  <a:latin typeface="Calibri" pitchFamily="34" charset="0"/>
                </a:rPr>
                <a:t>36,1 m</a:t>
              </a:r>
            </a:p>
          </p:txBody>
        </p:sp>
        <p:sp>
          <p:nvSpPr>
            <p:cNvPr id="81" name="CasellaDiTesto 80"/>
            <p:cNvSpPr txBox="1"/>
            <p:nvPr/>
          </p:nvSpPr>
          <p:spPr>
            <a:xfrm>
              <a:off x="8957618" y="4535424"/>
              <a:ext cx="533854" cy="276999"/>
            </a:xfrm>
            <a:prstGeom prst="rect">
              <a:avLst/>
            </a:prstGeom>
            <a:noFill/>
          </p:spPr>
          <p:txBody>
            <a:bodyPr wrap="square" rtlCol="0">
              <a:spAutoFit/>
            </a:bodyPr>
            <a:lstStyle/>
            <a:p>
              <a:r>
                <a:rPr lang="it-IT" sz="1200" i="1" dirty="0">
                  <a:solidFill>
                    <a:srgbClr val="FFFF00"/>
                  </a:solidFill>
                  <a:latin typeface="Calibri" pitchFamily="34" charset="0"/>
                </a:rPr>
                <a:t>2,1 m</a:t>
              </a:r>
            </a:p>
          </p:txBody>
        </p:sp>
        <p:sp>
          <p:nvSpPr>
            <p:cNvPr id="82" name="CasellaDiTesto 81"/>
            <p:cNvSpPr txBox="1"/>
            <p:nvPr/>
          </p:nvSpPr>
          <p:spPr>
            <a:xfrm>
              <a:off x="7418378" y="5145024"/>
              <a:ext cx="811222" cy="276999"/>
            </a:xfrm>
            <a:prstGeom prst="rect">
              <a:avLst/>
            </a:prstGeom>
            <a:noFill/>
          </p:spPr>
          <p:txBody>
            <a:bodyPr wrap="square" rtlCol="0">
              <a:spAutoFit/>
            </a:bodyPr>
            <a:lstStyle/>
            <a:p>
              <a:r>
                <a:rPr lang="it-IT" sz="1200" i="1" dirty="0">
                  <a:solidFill>
                    <a:srgbClr val="FFFF00"/>
                  </a:solidFill>
                  <a:latin typeface="Calibri" pitchFamily="34" charset="0"/>
                </a:rPr>
                <a:t>5,2*10</a:t>
              </a:r>
              <a:r>
                <a:rPr lang="it-IT" sz="1200" i="1" baseline="30000" dirty="0">
                  <a:solidFill>
                    <a:srgbClr val="FFFF00"/>
                  </a:solidFill>
                  <a:latin typeface="Calibri" pitchFamily="34" charset="0"/>
                </a:rPr>
                <a:t>-3</a:t>
              </a:r>
              <a:r>
                <a:rPr lang="it-IT" sz="1200" i="1" dirty="0">
                  <a:solidFill>
                    <a:srgbClr val="FFFF00"/>
                  </a:solidFill>
                  <a:latin typeface="Calibri" pitchFamily="34" charset="0"/>
                </a:rPr>
                <a:t> s</a:t>
              </a:r>
            </a:p>
          </p:txBody>
        </p:sp>
        <p:sp>
          <p:nvSpPr>
            <p:cNvPr id="83" name="CasellaDiTesto 82"/>
            <p:cNvSpPr txBox="1"/>
            <p:nvPr/>
          </p:nvSpPr>
          <p:spPr>
            <a:xfrm>
              <a:off x="8570976" y="5145024"/>
              <a:ext cx="725424" cy="276999"/>
            </a:xfrm>
            <a:prstGeom prst="rect">
              <a:avLst/>
            </a:prstGeom>
            <a:noFill/>
          </p:spPr>
          <p:txBody>
            <a:bodyPr wrap="square" rtlCol="0">
              <a:spAutoFit/>
            </a:bodyPr>
            <a:lstStyle/>
            <a:p>
              <a:r>
                <a:rPr lang="it-IT" sz="1200" i="1" dirty="0">
                  <a:solidFill>
                    <a:srgbClr val="FFFF00"/>
                  </a:solidFill>
                  <a:latin typeface="Calibri" pitchFamily="34" charset="0"/>
                </a:rPr>
                <a:t>4,8 m</a:t>
              </a:r>
            </a:p>
          </p:txBody>
        </p:sp>
        <p:sp>
          <p:nvSpPr>
            <p:cNvPr id="84" name="CasellaDiTesto 83"/>
            <p:cNvSpPr txBox="1"/>
            <p:nvPr/>
          </p:nvSpPr>
          <p:spPr>
            <a:xfrm>
              <a:off x="7357872" y="1920240"/>
              <a:ext cx="573586" cy="276999"/>
            </a:xfrm>
            <a:prstGeom prst="rect">
              <a:avLst/>
            </a:prstGeom>
            <a:noFill/>
          </p:spPr>
          <p:txBody>
            <a:bodyPr wrap="square" rtlCol="0">
              <a:spAutoFit/>
            </a:bodyPr>
            <a:lstStyle/>
            <a:p>
              <a:r>
                <a:rPr lang="it-IT" sz="1200" i="1" dirty="0">
                  <a:solidFill>
                    <a:srgbClr val="FFFF00"/>
                  </a:solidFill>
                  <a:latin typeface="Calibri" pitchFamily="34" charset="0"/>
                </a:rPr>
                <a:t>21,8 y</a:t>
              </a:r>
            </a:p>
          </p:txBody>
        </p:sp>
        <p:cxnSp>
          <p:nvCxnSpPr>
            <p:cNvPr id="85" name="Connettore 2 84"/>
            <p:cNvCxnSpPr/>
            <p:nvPr/>
          </p:nvCxnSpPr>
          <p:spPr>
            <a:xfrm flipH="1">
              <a:off x="8043218" y="4503390"/>
              <a:ext cx="168544" cy="6353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6" name="CasellaDiTesto 85"/>
            <p:cNvSpPr txBox="1"/>
            <p:nvPr/>
          </p:nvSpPr>
          <p:spPr>
            <a:xfrm>
              <a:off x="7760335" y="4386595"/>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sp>
          <p:nvSpPr>
            <p:cNvPr id="87" name="CasellaDiTesto 86"/>
            <p:cNvSpPr txBox="1"/>
            <p:nvPr/>
          </p:nvSpPr>
          <p:spPr>
            <a:xfrm>
              <a:off x="7391073" y="4535424"/>
              <a:ext cx="533854" cy="276999"/>
            </a:xfrm>
            <a:prstGeom prst="rect">
              <a:avLst/>
            </a:prstGeom>
            <a:noFill/>
          </p:spPr>
          <p:txBody>
            <a:bodyPr wrap="square" rtlCol="0">
              <a:spAutoFit/>
            </a:bodyPr>
            <a:lstStyle/>
            <a:p>
              <a:r>
                <a:rPr lang="it-IT" sz="1200" i="1" dirty="0">
                  <a:solidFill>
                    <a:srgbClr val="FFFF00"/>
                  </a:solidFill>
                  <a:latin typeface="Calibri" pitchFamily="34" charset="0"/>
                </a:rPr>
                <a:t>2,1 m</a:t>
              </a:r>
            </a:p>
          </p:txBody>
        </p:sp>
      </p:grpSp>
      <p:grpSp>
        <p:nvGrpSpPr>
          <p:cNvPr id="116" name="Gruppo 350"/>
          <p:cNvGrpSpPr/>
          <p:nvPr/>
        </p:nvGrpSpPr>
        <p:grpSpPr>
          <a:xfrm>
            <a:off x="-94028" y="0"/>
            <a:ext cx="2532428" cy="6807200"/>
            <a:chOff x="2471436" y="0"/>
            <a:chExt cx="2532428" cy="6807200"/>
          </a:xfrm>
        </p:grpSpPr>
        <p:sp>
          <p:nvSpPr>
            <p:cNvPr id="117" name="CasellaDiTesto 116"/>
            <p:cNvSpPr txBox="1"/>
            <p:nvPr/>
          </p:nvSpPr>
          <p:spPr>
            <a:xfrm>
              <a:off x="2471436" y="0"/>
              <a:ext cx="2532428" cy="461665"/>
            </a:xfrm>
            <a:prstGeom prst="rect">
              <a:avLst/>
            </a:prstGeom>
            <a:noFill/>
          </p:spPr>
          <p:txBody>
            <a:bodyPr wrap="square" rtlCol="0">
              <a:spAutoFit/>
            </a:bodyPr>
            <a:lstStyle/>
            <a:p>
              <a:pPr algn="ctr"/>
              <a:r>
                <a:rPr lang="en-GB" sz="2400" baseline="30000">
                  <a:solidFill>
                    <a:schemeClr val="bg1"/>
                  </a:solidFill>
                  <a:latin typeface="Calibri" pitchFamily="34" charset="0"/>
                </a:rPr>
                <a:t>238</a:t>
              </a:r>
              <a:r>
                <a:rPr lang="en-GB" sz="2400">
                  <a:solidFill>
                    <a:schemeClr val="bg1"/>
                  </a:solidFill>
                  <a:latin typeface="Calibri" pitchFamily="34" charset="0"/>
                </a:rPr>
                <a:t>U Decay Chain</a:t>
              </a:r>
            </a:p>
          </p:txBody>
        </p:sp>
        <p:sp>
          <p:nvSpPr>
            <p:cNvPr id="118" name="Freccia in giù 117"/>
            <p:cNvSpPr/>
            <p:nvPr/>
          </p:nvSpPr>
          <p:spPr>
            <a:xfrm>
              <a:off x="3642360" y="69850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19" name="Gruppo 8"/>
            <p:cNvGrpSpPr/>
            <p:nvPr/>
          </p:nvGrpSpPr>
          <p:grpSpPr>
            <a:xfrm>
              <a:off x="3443288" y="373380"/>
              <a:ext cx="563880" cy="340300"/>
              <a:chOff x="4803458" y="419100"/>
              <a:chExt cx="563880" cy="340300"/>
            </a:xfrm>
          </p:grpSpPr>
          <p:sp>
            <p:nvSpPr>
              <p:cNvPr id="239" name="CasellaDiTesto 238"/>
              <p:cNvSpPr txBox="1"/>
              <p:nvPr/>
            </p:nvSpPr>
            <p:spPr>
              <a:xfrm>
                <a:off x="4803458" y="419100"/>
                <a:ext cx="563880"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238</a:t>
                </a:r>
                <a:r>
                  <a:rPr lang="it-IT" sz="1600" dirty="0">
                    <a:solidFill>
                      <a:schemeClr val="bg1"/>
                    </a:solidFill>
                    <a:latin typeface="Calibri" pitchFamily="34" charset="0"/>
                  </a:rPr>
                  <a:t>U</a:t>
                </a:r>
              </a:p>
            </p:txBody>
          </p:sp>
          <p:sp>
            <p:nvSpPr>
              <p:cNvPr id="240" name="CasellaDiTesto 239"/>
              <p:cNvSpPr txBox="1"/>
              <p:nvPr/>
            </p:nvSpPr>
            <p:spPr>
              <a:xfrm>
                <a:off x="4865372"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92</a:t>
                </a:r>
              </a:p>
            </p:txBody>
          </p:sp>
        </p:grpSp>
        <p:grpSp>
          <p:nvGrpSpPr>
            <p:cNvPr id="120" name="Gruppo 10"/>
            <p:cNvGrpSpPr/>
            <p:nvPr/>
          </p:nvGrpSpPr>
          <p:grpSpPr>
            <a:xfrm>
              <a:off x="3398519" y="835660"/>
              <a:ext cx="656749" cy="340300"/>
              <a:chOff x="4808219" y="419100"/>
              <a:chExt cx="656749" cy="340300"/>
            </a:xfrm>
          </p:grpSpPr>
          <p:sp>
            <p:nvSpPr>
              <p:cNvPr id="237" name="CasellaDiTesto 236"/>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234</a:t>
                </a:r>
                <a:r>
                  <a:rPr lang="it-IT" sz="1600" dirty="0">
                    <a:solidFill>
                      <a:schemeClr val="bg1"/>
                    </a:solidFill>
                    <a:latin typeface="Calibri" pitchFamily="34" charset="0"/>
                  </a:rPr>
                  <a:t>Th</a:t>
                </a:r>
              </a:p>
            </p:txBody>
          </p:sp>
          <p:sp>
            <p:nvSpPr>
              <p:cNvPr id="238" name="CasellaDiTesto 237"/>
              <p:cNvSpPr txBox="1"/>
              <p:nvPr/>
            </p:nvSpPr>
            <p:spPr>
              <a:xfrm>
                <a:off x="4877277"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90</a:t>
                </a:r>
              </a:p>
            </p:txBody>
          </p:sp>
        </p:grpSp>
        <p:sp>
          <p:nvSpPr>
            <p:cNvPr id="121" name="Freccia in giù 120"/>
            <p:cNvSpPr/>
            <p:nvPr/>
          </p:nvSpPr>
          <p:spPr>
            <a:xfrm>
              <a:off x="3642360" y="115189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22" name="Gruppo 14"/>
            <p:cNvGrpSpPr/>
            <p:nvPr/>
          </p:nvGrpSpPr>
          <p:grpSpPr>
            <a:xfrm>
              <a:off x="3398519" y="1284605"/>
              <a:ext cx="656749" cy="340300"/>
              <a:chOff x="4808219" y="419100"/>
              <a:chExt cx="656749" cy="340300"/>
            </a:xfrm>
          </p:grpSpPr>
          <p:sp>
            <p:nvSpPr>
              <p:cNvPr id="235" name="CasellaDiTesto 234"/>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234</a:t>
                </a:r>
                <a:r>
                  <a:rPr lang="it-IT" sz="1600" dirty="0">
                    <a:solidFill>
                      <a:schemeClr val="bg1"/>
                    </a:solidFill>
                    <a:latin typeface="Calibri" pitchFamily="34" charset="0"/>
                  </a:rPr>
                  <a:t>Pa</a:t>
                </a:r>
              </a:p>
            </p:txBody>
          </p:sp>
          <p:sp>
            <p:nvSpPr>
              <p:cNvPr id="236" name="CasellaDiTesto 235"/>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91</a:t>
                </a:r>
              </a:p>
            </p:txBody>
          </p:sp>
        </p:grpSp>
        <p:sp>
          <p:nvSpPr>
            <p:cNvPr id="123" name="Freccia in giù 122"/>
            <p:cNvSpPr/>
            <p:nvPr/>
          </p:nvSpPr>
          <p:spPr>
            <a:xfrm>
              <a:off x="3642360" y="160083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24" name="Gruppo 18"/>
            <p:cNvGrpSpPr/>
            <p:nvPr/>
          </p:nvGrpSpPr>
          <p:grpSpPr>
            <a:xfrm>
              <a:off x="3398519" y="1738630"/>
              <a:ext cx="656749" cy="340300"/>
              <a:chOff x="4808219" y="419100"/>
              <a:chExt cx="656749" cy="340300"/>
            </a:xfrm>
          </p:grpSpPr>
          <p:sp>
            <p:nvSpPr>
              <p:cNvPr id="233" name="CasellaDiTesto 232"/>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234</a:t>
                </a:r>
                <a:r>
                  <a:rPr lang="it-IT" sz="1600" dirty="0">
                    <a:solidFill>
                      <a:schemeClr val="bg1"/>
                    </a:solidFill>
                    <a:latin typeface="Calibri" pitchFamily="34" charset="0"/>
                  </a:rPr>
                  <a:t>U</a:t>
                </a:r>
              </a:p>
            </p:txBody>
          </p:sp>
          <p:sp>
            <p:nvSpPr>
              <p:cNvPr id="234" name="CasellaDiTesto 233"/>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92</a:t>
                </a:r>
              </a:p>
            </p:txBody>
          </p:sp>
        </p:grpSp>
        <p:sp>
          <p:nvSpPr>
            <p:cNvPr id="125" name="Freccia in giù 124"/>
            <p:cNvSpPr/>
            <p:nvPr/>
          </p:nvSpPr>
          <p:spPr>
            <a:xfrm>
              <a:off x="3642360" y="205803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26" name="Gruppo 22"/>
            <p:cNvGrpSpPr/>
            <p:nvPr/>
          </p:nvGrpSpPr>
          <p:grpSpPr>
            <a:xfrm>
              <a:off x="3398519" y="2199640"/>
              <a:ext cx="656749" cy="340300"/>
              <a:chOff x="4808219" y="419100"/>
              <a:chExt cx="656749" cy="340300"/>
            </a:xfrm>
          </p:grpSpPr>
          <p:sp>
            <p:nvSpPr>
              <p:cNvPr id="231" name="CasellaDiTesto 230"/>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230</a:t>
                </a:r>
                <a:r>
                  <a:rPr lang="it-IT" sz="1600" dirty="0">
                    <a:solidFill>
                      <a:schemeClr val="bg1"/>
                    </a:solidFill>
                    <a:latin typeface="Calibri" pitchFamily="34" charset="0"/>
                  </a:rPr>
                  <a:t>Th</a:t>
                </a:r>
              </a:p>
            </p:txBody>
          </p:sp>
          <p:sp>
            <p:nvSpPr>
              <p:cNvPr id="232" name="CasellaDiTesto 231"/>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90</a:t>
                </a:r>
              </a:p>
            </p:txBody>
          </p:sp>
        </p:grpSp>
        <p:sp>
          <p:nvSpPr>
            <p:cNvPr id="127" name="Freccia in giù 126"/>
            <p:cNvSpPr/>
            <p:nvPr/>
          </p:nvSpPr>
          <p:spPr>
            <a:xfrm>
              <a:off x="3642360" y="251904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28" name="Gruppo 26"/>
            <p:cNvGrpSpPr/>
            <p:nvPr/>
          </p:nvGrpSpPr>
          <p:grpSpPr>
            <a:xfrm>
              <a:off x="3398519" y="2654935"/>
              <a:ext cx="656749" cy="340300"/>
              <a:chOff x="4808219" y="419100"/>
              <a:chExt cx="656749" cy="340300"/>
            </a:xfrm>
          </p:grpSpPr>
          <p:sp>
            <p:nvSpPr>
              <p:cNvPr id="229" name="CasellaDiTesto 228"/>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226</a:t>
                </a:r>
                <a:r>
                  <a:rPr lang="it-IT" sz="1600" dirty="0">
                    <a:solidFill>
                      <a:schemeClr val="bg1"/>
                    </a:solidFill>
                    <a:latin typeface="Calibri" pitchFamily="34" charset="0"/>
                  </a:rPr>
                  <a:t>Ra</a:t>
                </a:r>
              </a:p>
            </p:txBody>
          </p:sp>
          <p:sp>
            <p:nvSpPr>
              <p:cNvPr id="230" name="CasellaDiTesto 229"/>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88</a:t>
                </a:r>
              </a:p>
            </p:txBody>
          </p:sp>
        </p:grpSp>
        <p:sp>
          <p:nvSpPr>
            <p:cNvPr id="129" name="Freccia in giù 128"/>
            <p:cNvSpPr/>
            <p:nvPr/>
          </p:nvSpPr>
          <p:spPr>
            <a:xfrm>
              <a:off x="3642360" y="297497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30" name="Gruppo 30"/>
            <p:cNvGrpSpPr/>
            <p:nvPr/>
          </p:nvGrpSpPr>
          <p:grpSpPr>
            <a:xfrm>
              <a:off x="3398519" y="3112770"/>
              <a:ext cx="656749" cy="340300"/>
              <a:chOff x="4808219" y="419100"/>
              <a:chExt cx="656749" cy="340300"/>
            </a:xfrm>
          </p:grpSpPr>
          <p:sp>
            <p:nvSpPr>
              <p:cNvPr id="227" name="CasellaDiTesto 226"/>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222</a:t>
                </a:r>
                <a:r>
                  <a:rPr lang="it-IT" sz="1600" dirty="0">
                    <a:solidFill>
                      <a:schemeClr val="bg1"/>
                    </a:solidFill>
                    <a:latin typeface="Calibri" pitchFamily="34" charset="0"/>
                  </a:rPr>
                  <a:t>Rn</a:t>
                </a:r>
              </a:p>
            </p:txBody>
          </p:sp>
          <p:sp>
            <p:nvSpPr>
              <p:cNvPr id="228" name="CasellaDiTesto 227"/>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86</a:t>
                </a:r>
              </a:p>
            </p:txBody>
          </p:sp>
        </p:grpSp>
        <p:sp>
          <p:nvSpPr>
            <p:cNvPr id="131" name="Freccia in giù 130"/>
            <p:cNvSpPr/>
            <p:nvPr/>
          </p:nvSpPr>
          <p:spPr>
            <a:xfrm>
              <a:off x="3642360" y="343281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32" name="Gruppo 34"/>
            <p:cNvGrpSpPr/>
            <p:nvPr/>
          </p:nvGrpSpPr>
          <p:grpSpPr>
            <a:xfrm>
              <a:off x="3398519" y="3576320"/>
              <a:ext cx="656749" cy="340300"/>
              <a:chOff x="4808219" y="419100"/>
              <a:chExt cx="656749" cy="340300"/>
            </a:xfrm>
          </p:grpSpPr>
          <p:sp>
            <p:nvSpPr>
              <p:cNvPr id="225" name="CasellaDiTesto 224"/>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218</a:t>
                </a:r>
                <a:r>
                  <a:rPr lang="it-IT" sz="1600" dirty="0">
                    <a:solidFill>
                      <a:schemeClr val="bg1"/>
                    </a:solidFill>
                    <a:latin typeface="Calibri" pitchFamily="34" charset="0"/>
                  </a:rPr>
                  <a:t>Po</a:t>
                </a:r>
              </a:p>
            </p:txBody>
          </p:sp>
          <p:sp>
            <p:nvSpPr>
              <p:cNvPr id="226" name="CasellaDiTesto 225"/>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84</a:t>
                </a:r>
              </a:p>
            </p:txBody>
          </p:sp>
        </p:grpSp>
        <p:sp>
          <p:nvSpPr>
            <p:cNvPr id="133" name="Freccia in giù 132"/>
            <p:cNvSpPr/>
            <p:nvPr/>
          </p:nvSpPr>
          <p:spPr>
            <a:xfrm>
              <a:off x="3642360" y="389763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34" name="Gruppo 38"/>
            <p:cNvGrpSpPr/>
            <p:nvPr/>
          </p:nvGrpSpPr>
          <p:grpSpPr>
            <a:xfrm>
              <a:off x="3398519" y="4039235"/>
              <a:ext cx="656749" cy="340300"/>
              <a:chOff x="4808219" y="419100"/>
              <a:chExt cx="656749" cy="340300"/>
            </a:xfrm>
          </p:grpSpPr>
          <p:sp>
            <p:nvSpPr>
              <p:cNvPr id="223" name="CasellaDiTesto 222"/>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214</a:t>
                </a:r>
                <a:r>
                  <a:rPr lang="it-IT" sz="1600" dirty="0">
                    <a:solidFill>
                      <a:schemeClr val="bg1"/>
                    </a:solidFill>
                    <a:latin typeface="Calibri" pitchFamily="34" charset="0"/>
                  </a:rPr>
                  <a:t>Pb</a:t>
                </a:r>
              </a:p>
            </p:txBody>
          </p:sp>
          <p:sp>
            <p:nvSpPr>
              <p:cNvPr id="224" name="CasellaDiTesto 223"/>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82</a:t>
                </a:r>
              </a:p>
            </p:txBody>
          </p:sp>
        </p:grpSp>
        <p:sp>
          <p:nvSpPr>
            <p:cNvPr id="135" name="Freccia in giù 134"/>
            <p:cNvSpPr/>
            <p:nvPr/>
          </p:nvSpPr>
          <p:spPr>
            <a:xfrm>
              <a:off x="3642360" y="435864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36" name="Gruppo 42"/>
            <p:cNvGrpSpPr/>
            <p:nvPr/>
          </p:nvGrpSpPr>
          <p:grpSpPr>
            <a:xfrm>
              <a:off x="3398519" y="4526915"/>
              <a:ext cx="656749" cy="340300"/>
              <a:chOff x="4808219" y="419100"/>
              <a:chExt cx="656749" cy="340300"/>
            </a:xfrm>
          </p:grpSpPr>
          <p:sp>
            <p:nvSpPr>
              <p:cNvPr id="221" name="CasellaDiTesto 220"/>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214</a:t>
                </a:r>
                <a:r>
                  <a:rPr lang="it-IT" sz="1600" dirty="0">
                    <a:solidFill>
                      <a:schemeClr val="bg1"/>
                    </a:solidFill>
                    <a:latin typeface="Calibri" pitchFamily="34" charset="0"/>
                  </a:rPr>
                  <a:t>Bi</a:t>
                </a:r>
              </a:p>
            </p:txBody>
          </p:sp>
          <p:sp>
            <p:nvSpPr>
              <p:cNvPr id="222" name="CasellaDiTesto 221"/>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83</a:t>
                </a:r>
              </a:p>
            </p:txBody>
          </p:sp>
        </p:grpSp>
        <p:sp>
          <p:nvSpPr>
            <p:cNvPr id="137" name="Freccia in giù 136"/>
            <p:cNvSpPr/>
            <p:nvPr/>
          </p:nvSpPr>
          <p:spPr>
            <a:xfrm rot="2700000">
              <a:off x="3375977" y="474980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138" name="Freccia in giù 137"/>
            <p:cNvSpPr/>
            <p:nvPr/>
          </p:nvSpPr>
          <p:spPr>
            <a:xfrm rot="-2700000">
              <a:off x="3867467" y="474980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39" name="Gruppo 47"/>
            <p:cNvGrpSpPr/>
            <p:nvPr/>
          </p:nvGrpSpPr>
          <p:grpSpPr>
            <a:xfrm>
              <a:off x="3002279" y="4862195"/>
              <a:ext cx="656749" cy="340300"/>
              <a:chOff x="4808219" y="419100"/>
              <a:chExt cx="656749" cy="340300"/>
            </a:xfrm>
          </p:grpSpPr>
          <p:sp>
            <p:nvSpPr>
              <p:cNvPr id="219" name="CasellaDiTesto 218"/>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214</a:t>
                </a:r>
                <a:r>
                  <a:rPr lang="it-IT" sz="1600" dirty="0">
                    <a:solidFill>
                      <a:schemeClr val="bg1"/>
                    </a:solidFill>
                    <a:latin typeface="Calibri" pitchFamily="34" charset="0"/>
                  </a:rPr>
                  <a:t>Po</a:t>
                </a:r>
              </a:p>
            </p:txBody>
          </p:sp>
          <p:sp>
            <p:nvSpPr>
              <p:cNvPr id="220" name="CasellaDiTesto 219"/>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84</a:t>
                </a:r>
              </a:p>
            </p:txBody>
          </p:sp>
        </p:grpSp>
        <p:grpSp>
          <p:nvGrpSpPr>
            <p:cNvPr id="140" name="Gruppo 50"/>
            <p:cNvGrpSpPr/>
            <p:nvPr/>
          </p:nvGrpSpPr>
          <p:grpSpPr>
            <a:xfrm>
              <a:off x="3730943" y="4862195"/>
              <a:ext cx="656749" cy="340300"/>
              <a:chOff x="4808219" y="419100"/>
              <a:chExt cx="656749" cy="340300"/>
            </a:xfrm>
          </p:grpSpPr>
          <p:sp>
            <p:nvSpPr>
              <p:cNvPr id="217" name="CasellaDiTesto 216"/>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210</a:t>
                </a:r>
                <a:r>
                  <a:rPr lang="it-IT" sz="1600" dirty="0">
                    <a:solidFill>
                      <a:schemeClr val="bg1"/>
                    </a:solidFill>
                    <a:latin typeface="Calibri" pitchFamily="34" charset="0"/>
                  </a:rPr>
                  <a:t>Tl</a:t>
                </a:r>
              </a:p>
            </p:txBody>
          </p:sp>
          <p:sp>
            <p:nvSpPr>
              <p:cNvPr id="218" name="CasellaDiTesto 217"/>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81</a:t>
                </a:r>
              </a:p>
            </p:txBody>
          </p:sp>
        </p:grpSp>
        <p:sp>
          <p:nvSpPr>
            <p:cNvPr id="141" name="Freccia in giù 140"/>
            <p:cNvSpPr/>
            <p:nvPr/>
          </p:nvSpPr>
          <p:spPr>
            <a:xfrm rot="-2700000">
              <a:off x="3400105" y="514096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142" name="Freccia in giù 141"/>
            <p:cNvSpPr/>
            <p:nvPr/>
          </p:nvSpPr>
          <p:spPr>
            <a:xfrm rot="2700000">
              <a:off x="3838257" y="5151119"/>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43" name="Gruppo 56"/>
            <p:cNvGrpSpPr/>
            <p:nvPr/>
          </p:nvGrpSpPr>
          <p:grpSpPr>
            <a:xfrm>
              <a:off x="3398519" y="5243195"/>
              <a:ext cx="656749" cy="340300"/>
              <a:chOff x="4808219" y="419100"/>
              <a:chExt cx="656749" cy="340300"/>
            </a:xfrm>
          </p:grpSpPr>
          <p:sp>
            <p:nvSpPr>
              <p:cNvPr id="215" name="CasellaDiTesto 214"/>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210</a:t>
                </a:r>
                <a:r>
                  <a:rPr lang="it-IT" sz="1600" dirty="0">
                    <a:solidFill>
                      <a:schemeClr val="bg1"/>
                    </a:solidFill>
                    <a:latin typeface="Calibri" pitchFamily="34" charset="0"/>
                  </a:rPr>
                  <a:t>Pb</a:t>
                </a:r>
              </a:p>
            </p:txBody>
          </p:sp>
          <p:sp>
            <p:nvSpPr>
              <p:cNvPr id="216" name="CasellaDiTesto 215"/>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82</a:t>
                </a:r>
              </a:p>
            </p:txBody>
          </p:sp>
        </p:grpSp>
        <p:sp>
          <p:nvSpPr>
            <p:cNvPr id="144" name="Freccia in giù 143"/>
            <p:cNvSpPr/>
            <p:nvPr/>
          </p:nvSpPr>
          <p:spPr>
            <a:xfrm>
              <a:off x="3642360" y="556768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45" name="Gruppo 62"/>
            <p:cNvGrpSpPr/>
            <p:nvPr/>
          </p:nvGrpSpPr>
          <p:grpSpPr>
            <a:xfrm>
              <a:off x="3398519" y="5710555"/>
              <a:ext cx="656749" cy="340300"/>
              <a:chOff x="4808219" y="419100"/>
              <a:chExt cx="656749" cy="340300"/>
            </a:xfrm>
          </p:grpSpPr>
          <p:sp>
            <p:nvSpPr>
              <p:cNvPr id="213" name="CasellaDiTesto 212"/>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210</a:t>
                </a:r>
                <a:r>
                  <a:rPr lang="it-IT" sz="1600" dirty="0">
                    <a:solidFill>
                      <a:schemeClr val="bg1"/>
                    </a:solidFill>
                    <a:latin typeface="Calibri" pitchFamily="34" charset="0"/>
                  </a:rPr>
                  <a:t>Bi</a:t>
                </a:r>
              </a:p>
            </p:txBody>
          </p:sp>
          <p:sp>
            <p:nvSpPr>
              <p:cNvPr id="214" name="CasellaDiTesto 213"/>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83</a:t>
                </a:r>
              </a:p>
            </p:txBody>
          </p:sp>
        </p:grpSp>
        <p:sp>
          <p:nvSpPr>
            <p:cNvPr id="146" name="Freccia in giù 145"/>
            <p:cNvSpPr/>
            <p:nvPr/>
          </p:nvSpPr>
          <p:spPr>
            <a:xfrm rot="2700000">
              <a:off x="3375977" y="595376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147" name="Freccia in giù 146"/>
            <p:cNvSpPr/>
            <p:nvPr/>
          </p:nvSpPr>
          <p:spPr>
            <a:xfrm rot="-2700000">
              <a:off x="3867467" y="595376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48" name="Gruppo 67"/>
            <p:cNvGrpSpPr/>
            <p:nvPr/>
          </p:nvGrpSpPr>
          <p:grpSpPr>
            <a:xfrm>
              <a:off x="3002279" y="6071235"/>
              <a:ext cx="656749" cy="340300"/>
              <a:chOff x="4808219" y="419100"/>
              <a:chExt cx="656749" cy="340300"/>
            </a:xfrm>
          </p:grpSpPr>
          <p:sp>
            <p:nvSpPr>
              <p:cNvPr id="211" name="CasellaDiTesto 210"/>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210</a:t>
                </a:r>
                <a:r>
                  <a:rPr lang="it-IT" sz="1600" dirty="0">
                    <a:solidFill>
                      <a:schemeClr val="bg1"/>
                    </a:solidFill>
                    <a:latin typeface="Calibri" pitchFamily="34" charset="0"/>
                  </a:rPr>
                  <a:t>Po</a:t>
                </a:r>
              </a:p>
            </p:txBody>
          </p:sp>
          <p:sp>
            <p:nvSpPr>
              <p:cNvPr id="212" name="CasellaDiTesto 211"/>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84</a:t>
                </a:r>
              </a:p>
            </p:txBody>
          </p:sp>
        </p:grpSp>
        <p:grpSp>
          <p:nvGrpSpPr>
            <p:cNvPr id="149" name="Gruppo 70"/>
            <p:cNvGrpSpPr/>
            <p:nvPr/>
          </p:nvGrpSpPr>
          <p:grpSpPr>
            <a:xfrm>
              <a:off x="3730943" y="6071235"/>
              <a:ext cx="656749" cy="340300"/>
              <a:chOff x="4808219" y="419100"/>
              <a:chExt cx="656749" cy="340300"/>
            </a:xfrm>
          </p:grpSpPr>
          <p:sp>
            <p:nvSpPr>
              <p:cNvPr id="209" name="CasellaDiTesto 208"/>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210</a:t>
                </a:r>
                <a:r>
                  <a:rPr lang="it-IT" sz="1600" dirty="0">
                    <a:solidFill>
                      <a:schemeClr val="bg1"/>
                    </a:solidFill>
                    <a:latin typeface="Calibri" pitchFamily="34" charset="0"/>
                  </a:rPr>
                  <a:t>Tl</a:t>
                </a:r>
              </a:p>
            </p:txBody>
          </p:sp>
          <p:sp>
            <p:nvSpPr>
              <p:cNvPr id="210" name="CasellaDiTesto 209"/>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81</a:t>
                </a:r>
              </a:p>
            </p:txBody>
          </p:sp>
        </p:grpSp>
        <p:sp>
          <p:nvSpPr>
            <p:cNvPr id="150" name="Freccia in giù 149"/>
            <p:cNvSpPr/>
            <p:nvPr/>
          </p:nvSpPr>
          <p:spPr>
            <a:xfrm rot="-2700000">
              <a:off x="3400104" y="633984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151" name="Freccia in giù 150"/>
            <p:cNvSpPr/>
            <p:nvPr/>
          </p:nvSpPr>
          <p:spPr>
            <a:xfrm rot="2700000">
              <a:off x="3838256" y="6349999"/>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152" name="Gruppo 76"/>
            <p:cNvGrpSpPr/>
            <p:nvPr/>
          </p:nvGrpSpPr>
          <p:grpSpPr>
            <a:xfrm>
              <a:off x="3398519" y="6466900"/>
              <a:ext cx="656749" cy="340300"/>
              <a:chOff x="4808219" y="419100"/>
              <a:chExt cx="656749" cy="340300"/>
            </a:xfrm>
          </p:grpSpPr>
          <p:sp>
            <p:nvSpPr>
              <p:cNvPr id="207" name="CasellaDiTesto 206"/>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206</a:t>
                </a:r>
                <a:r>
                  <a:rPr lang="it-IT" sz="1600" dirty="0">
                    <a:solidFill>
                      <a:schemeClr val="bg1"/>
                    </a:solidFill>
                    <a:latin typeface="Calibri" pitchFamily="34" charset="0"/>
                  </a:rPr>
                  <a:t>Pb</a:t>
                </a:r>
              </a:p>
            </p:txBody>
          </p:sp>
          <p:sp>
            <p:nvSpPr>
              <p:cNvPr id="208" name="CasellaDiTesto 207"/>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82</a:t>
                </a:r>
              </a:p>
            </p:txBody>
          </p:sp>
        </p:grpSp>
        <p:cxnSp>
          <p:nvCxnSpPr>
            <p:cNvPr id="153" name="Connettore 2 152"/>
            <p:cNvCxnSpPr/>
            <p:nvPr/>
          </p:nvCxnSpPr>
          <p:spPr>
            <a:xfrm flipH="1">
              <a:off x="3298508" y="559405"/>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4" name="CasellaDiTesto 153"/>
            <p:cNvSpPr txBox="1"/>
            <p:nvPr/>
          </p:nvSpPr>
          <p:spPr>
            <a:xfrm>
              <a:off x="3082290" y="55626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155" name="Connettore 2 154"/>
            <p:cNvCxnSpPr/>
            <p:nvPr/>
          </p:nvCxnSpPr>
          <p:spPr>
            <a:xfrm flipH="1">
              <a:off x="3296920" y="101216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6" name="CasellaDiTesto 155"/>
            <p:cNvSpPr txBox="1"/>
            <p:nvPr/>
          </p:nvSpPr>
          <p:spPr>
            <a:xfrm>
              <a:off x="3082290" y="102489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57" name="Connettore 2 156"/>
            <p:cNvCxnSpPr/>
            <p:nvPr/>
          </p:nvCxnSpPr>
          <p:spPr>
            <a:xfrm flipH="1">
              <a:off x="3296920" y="145920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8" name="CasellaDiTesto 157"/>
            <p:cNvSpPr txBox="1"/>
            <p:nvPr/>
          </p:nvSpPr>
          <p:spPr>
            <a:xfrm>
              <a:off x="3082290" y="147193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59" name="Connettore 2 158"/>
            <p:cNvCxnSpPr/>
            <p:nvPr/>
          </p:nvCxnSpPr>
          <p:spPr>
            <a:xfrm flipH="1">
              <a:off x="3300095" y="190497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0" name="CasellaDiTesto 159"/>
            <p:cNvSpPr txBox="1"/>
            <p:nvPr/>
          </p:nvSpPr>
          <p:spPr>
            <a:xfrm>
              <a:off x="3082290" y="191770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161" name="Connettore 2 160"/>
            <p:cNvCxnSpPr/>
            <p:nvPr/>
          </p:nvCxnSpPr>
          <p:spPr>
            <a:xfrm flipH="1">
              <a:off x="3296602" y="236982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2" name="CasellaDiTesto 161"/>
            <p:cNvSpPr txBox="1"/>
            <p:nvPr/>
          </p:nvSpPr>
          <p:spPr>
            <a:xfrm>
              <a:off x="3083560" y="238255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163" name="Connettore 2 162"/>
            <p:cNvCxnSpPr/>
            <p:nvPr/>
          </p:nvCxnSpPr>
          <p:spPr>
            <a:xfrm flipH="1">
              <a:off x="3298983" y="282956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4" name="CasellaDiTesto 163"/>
            <p:cNvSpPr txBox="1"/>
            <p:nvPr/>
          </p:nvSpPr>
          <p:spPr>
            <a:xfrm>
              <a:off x="3083560" y="284229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165" name="Connettore 2 164"/>
            <p:cNvCxnSpPr/>
            <p:nvPr/>
          </p:nvCxnSpPr>
          <p:spPr>
            <a:xfrm flipH="1">
              <a:off x="3298983" y="327914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6" name="CasellaDiTesto 165"/>
            <p:cNvSpPr txBox="1"/>
            <p:nvPr/>
          </p:nvSpPr>
          <p:spPr>
            <a:xfrm>
              <a:off x="3083560" y="329187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167" name="Connettore 2 166"/>
            <p:cNvCxnSpPr/>
            <p:nvPr/>
          </p:nvCxnSpPr>
          <p:spPr>
            <a:xfrm flipH="1">
              <a:off x="3296602" y="374650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8" name="CasellaDiTesto 167"/>
            <p:cNvSpPr txBox="1"/>
            <p:nvPr/>
          </p:nvSpPr>
          <p:spPr>
            <a:xfrm>
              <a:off x="3083560" y="375923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169" name="Connettore 2 168"/>
            <p:cNvCxnSpPr/>
            <p:nvPr/>
          </p:nvCxnSpPr>
          <p:spPr>
            <a:xfrm flipH="1">
              <a:off x="3296920" y="420240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0" name="CasellaDiTesto 169"/>
            <p:cNvSpPr txBox="1"/>
            <p:nvPr/>
          </p:nvSpPr>
          <p:spPr>
            <a:xfrm>
              <a:off x="3082290" y="421513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71" name="Connettore 2 170"/>
            <p:cNvCxnSpPr/>
            <p:nvPr/>
          </p:nvCxnSpPr>
          <p:spPr>
            <a:xfrm flipH="1">
              <a:off x="3298031" y="4701510"/>
              <a:ext cx="213302" cy="3178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2" name="CasellaDiTesto 171"/>
            <p:cNvSpPr txBox="1"/>
            <p:nvPr/>
          </p:nvSpPr>
          <p:spPr>
            <a:xfrm>
              <a:off x="3083560" y="455041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73" name="Connettore 2 172"/>
            <p:cNvCxnSpPr/>
            <p:nvPr/>
          </p:nvCxnSpPr>
          <p:spPr>
            <a:xfrm>
              <a:off x="3929322" y="4698970"/>
              <a:ext cx="190558" cy="3559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4" name="CasellaDiTesto 173"/>
            <p:cNvSpPr txBox="1"/>
            <p:nvPr/>
          </p:nvSpPr>
          <p:spPr>
            <a:xfrm>
              <a:off x="4062730" y="454787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175" name="Connettore 2 174"/>
            <p:cNvCxnSpPr/>
            <p:nvPr/>
          </p:nvCxnSpPr>
          <p:spPr>
            <a:xfrm flipH="1">
              <a:off x="2885440" y="503552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6" name="Connettore 2 175"/>
            <p:cNvCxnSpPr/>
            <p:nvPr/>
          </p:nvCxnSpPr>
          <p:spPr>
            <a:xfrm>
              <a:off x="4262062" y="5021565"/>
              <a:ext cx="232468" cy="1714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7" name="CasellaDiTesto 176"/>
            <p:cNvSpPr txBox="1"/>
            <p:nvPr/>
          </p:nvSpPr>
          <p:spPr>
            <a:xfrm>
              <a:off x="4413250" y="504825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78" name="Connettore 2 177"/>
            <p:cNvCxnSpPr/>
            <p:nvPr/>
          </p:nvCxnSpPr>
          <p:spPr>
            <a:xfrm flipH="1">
              <a:off x="3281680" y="541652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9" name="CasellaDiTesto 178"/>
            <p:cNvSpPr txBox="1"/>
            <p:nvPr/>
          </p:nvSpPr>
          <p:spPr>
            <a:xfrm>
              <a:off x="3082925" y="542925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80" name="Connettore 2 179"/>
            <p:cNvCxnSpPr/>
            <p:nvPr/>
          </p:nvCxnSpPr>
          <p:spPr>
            <a:xfrm flipH="1">
              <a:off x="2890520" y="6239480"/>
              <a:ext cx="217112" cy="172750"/>
            </a:xfrm>
            <a:prstGeom prst="straightConnector1">
              <a:avLst/>
            </a:prstGeom>
            <a:ln w="19050">
              <a:solidFill>
                <a:schemeClr val="tx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1" name="CasellaDiTesto 180"/>
            <p:cNvSpPr txBox="1"/>
            <p:nvPr/>
          </p:nvSpPr>
          <p:spPr>
            <a:xfrm>
              <a:off x="4438650" y="625221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82" name="Connettore 2 181"/>
            <p:cNvCxnSpPr/>
            <p:nvPr/>
          </p:nvCxnSpPr>
          <p:spPr>
            <a:xfrm>
              <a:off x="4267142" y="6240765"/>
              <a:ext cx="232468" cy="1714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3" name="CasellaDiTesto 182"/>
            <p:cNvSpPr txBox="1"/>
            <p:nvPr/>
          </p:nvSpPr>
          <p:spPr>
            <a:xfrm>
              <a:off x="2655570" y="627383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sp>
          <p:nvSpPr>
            <p:cNvPr id="184" name="CasellaDiTesto 183"/>
            <p:cNvSpPr txBox="1"/>
            <p:nvPr/>
          </p:nvSpPr>
          <p:spPr>
            <a:xfrm>
              <a:off x="3804920" y="566928"/>
              <a:ext cx="894080" cy="276999"/>
            </a:xfrm>
            <a:prstGeom prst="rect">
              <a:avLst/>
            </a:prstGeom>
            <a:noFill/>
          </p:spPr>
          <p:txBody>
            <a:bodyPr wrap="square" rtlCol="0">
              <a:spAutoFit/>
            </a:bodyPr>
            <a:lstStyle/>
            <a:p>
              <a:r>
                <a:rPr lang="it-IT" sz="1200" i="1" dirty="0">
                  <a:solidFill>
                    <a:srgbClr val="FFFF00"/>
                  </a:solidFill>
                  <a:latin typeface="Calibri" pitchFamily="34" charset="0"/>
                </a:rPr>
                <a:t>4,5*10</a:t>
              </a:r>
              <a:r>
                <a:rPr lang="it-IT" sz="1200" i="1" baseline="30000" dirty="0">
                  <a:solidFill>
                    <a:srgbClr val="FFFF00"/>
                  </a:solidFill>
                  <a:latin typeface="Calibri" pitchFamily="34" charset="0"/>
                </a:rPr>
                <a:t>9</a:t>
              </a:r>
              <a:r>
                <a:rPr lang="it-IT" sz="1200" i="1" dirty="0">
                  <a:solidFill>
                    <a:srgbClr val="FFFF00"/>
                  </a:solidFill>
                  <a:latin typeface="Calibri" pitchFamily="34" charset="0"/>
                </a:rPr>
                <a:t> y</a:t>
              </a:r>
            </a:p>
          </p:txBody>
        </p:sp>
        <p:sp>
          <p:nvSpPr>
            <p:cNvPr id="185" name="CasellaDiTesto 184"/>
            <p:cNvSpPr txBox="1"/>
            <p:nvPr/>
          </p:nvSpPr>
          <p:spPr>
            <a:xfrm>
              <a:off x="3789680" y="1008888"/>
              <a:ext cx="609600" cy="276999"/>
            </a:xfrm>
            <a:prstGeom prst="rect">
              <a:avLst/>
            </a:prstGeom>
            <a:noFill/>
          </p:spPr>
          <p:txBody>
            <a:bodyPr wrap="square" rtlCol="0">
              <a:spAutoFit/>
            </a:bodyPr>
            <a:lstStyle/>
            <a:p>
              <a:r>
                <a:rPr lang="it-IT" sz="1200" i="1" dirty="0">
                  <a:solidFill>
                    <a:srgbClr val="FFFF00"/>
                  </a:solidFill>
                  <a:latin typeface="Calibri" pitchFamily="34" charset="0"/>
                </a:rPr>
                <a:t>24,1 d</a:t>
              </a:r>
            </a:p>
          </p:txBody>
        </p:sp>
        <p:sp>
          <p:nvSpPr>
            <p:cNvPr id="186" name="CasellaDiTesto 185"/>
            <p:cNvSpPr txBox="1"/>
            <p:nvPr/>
          </p:nvSpPr>
          <p:spPr>
            <a:xfrm>
              <a:off x="3789680" y="1455928"/>
              <a:ext cx="609600" cy="276999"/>
            </a:xfrm>
            <a:prstGeom prst="rect">
              <a:avLst/>
            </a:prstGeom>
            <a:noFill/>
          </p:spPr>
          <p:txBody>
            <a:bodyPr wrap="square" rtlCol="0">
              <a:spAutoFit/>
            </a:bodyPr>
            <a:lstStyle/>
            <a:p>
              <a:r>
                <a:rPr lang="it-IT" sz="1200" i="1" dirty="0">
                  <a:solidFill>
                    <a:srgbClr val="FFFF00"/>
                  </a:solidFill>
                  <a:latin typeface="Calibri" pitchFamily="34" charset="0"/>
                </a:rPr>
                <a:t>1,2 m</a:t>
              </a:r>
            </a:p>
          </p:txBody>
        </p:sp>
        <p:sp>
          <p:nvSpPr>
            <p:cNvPr id="187" name="CasellaDiTesto 186"/>
            <p:cNvSpPr txBox="1"/>
            <p:nvPr/>
          </p:nvSpPr>
          <p:spPr>
            <a:xfrm>
              <a:off x="3804920" y="2385060"/>
              <a:ext cx="894080" cy="276999"/>
            </a:xfrm>
            <a:prstGeom prst="rect">
              <a:avLst/>
            </a:prstGeom>
            <a:noFill/>
          </p:spPr>
          <p:txBody>
            <a:bodyPr wrap="square" rtlCol="0">
              <a:spAutoFit/>
            </a:bodyPr>
            <a:lstStyle/>
            <a:p>
              <a:r>
                <a:rPr lang="it-IT" sz="1200" i="1" dirty="0">
                  <a:solidFill>
                    <a:srgbClr val="FFFF00"/>
                  </a:solidFill>
                  <a:latin typeface="Calibri" pitchFamily="34" charset="0"/>
                </a:rPr>
                <a:t>7,7*10</a:t>
              </a:r>
              <a:r>
                <a:rPr lang="it-IT" sz="1200" i="1" baseline="30000" dirty="0">
                  <a:solidFill>
                    <a:srgbClr val="FFFF00"/>
                  </a:solidFill>
                  <a:latin typeface="Calibri" pitchFamily="34" charset="0"/>
                </a:rPr>
                <a:t>5</a:t>
              </a:r>
              <a:r>
                <a:rPr lang="it-IT" sz="1200" i="1" dirty="0">
                  <a:solidFill>
                    <a:srgbClr val="FFFF00"/>
                  </a:solidFill>
                  <a:latin typeface="Calibri" pitchFamily="34" charset="0"/>
                </a:rPr>
                <a:t> y</a:t>
              </a:r>
            </a:p>
          </p:txBody>
        </p:sp>
        <p:sp>
          <p:nvSpPr>
            <p:cNvPr id="188" name="CasellaDiTesto 187"/>
            <p:cNvSpPr txBox="1"/>
            <p:nvPr/>
          </p:nvSpPr>
          <p:spPr>
            <a:xfrm>
              <a:off x="3789680" y="2841752"/>
              <a:ext cx="609600" cy="276999"/>
            </a:xfrm>
            <a:prstGeom prst="rect">
              <a:avLst/>
            </a:prstGeom>
            <a:noFill/>
          </p:spPr>
          <p:txBody>
            <a:bodyPr wrap="square" rtlCol="0">
              <a:spAutoFit/>
            </a:bodyPr>
            <a:lstStyle/>
            <a:p>
              <a:r>
                <a:rPr lang="it-IT" sz="1200" i="1" dirty="0">
                  <a:solidFill>
                    <a:srgbClr val="FFFF00"/>
                  </a:solidFill>
                  <a:latin typeface="Calibri" pitchFamily="34" charset="0"/>
                </a:rPr>
                <a:t>1590 y</a:t>
              </a:r>
            </a:p>
          </p:txBody>
        </p:sp>
        <p:sp>
          <p:nvSpPr>
            <p:cNvPr id="189" name="CasellaDiTesto 188"/>
            <p:cNvSpPr txBox="1"/>
            <p:nvPr/>
          </p:nvSpPr>
          <p:spPr>
            <a:xfrm>
              <a:off x="3789680" y="3301492"/>
              <a:ext cx="609600" cy="276999"/>
            </a:xfrm>
            <a:prstGeom prst="rect">
              <a:avLst/>
            </a:prstGeom>
            <a:noFill/>
          </p:spPr>
          <p:txBody>
            <a:bodyPr wrap="square" rtlCol="0">
              <a:spAutoFit/>
            </a:bodyPr>
            <a:lstStyle/>
            <a:p>
              <a:r>
                <a:rPr lang="it-IT" sz="1200" i="1" dirty="0">
                  <a:solidFill>
                    <a:srgbClr val="FFFF00"/>
                  </a:solidFill>
                  <a:latin typeface="Calibri" pitchFamily="34" charset="0"/>
                </a:rPr>
                <a:t>3,8 d</a:t>
              </a:r>
            </a:p>
          </p:txBody>
        </p:sp>
        <p:sp>
          <p:nvSpPr>
            <p:cNvPr id="190" name="CasellaDiTesto 189"/>
            <p:cNvSpPr txBox="1"/>
            <p:nvPr/>
          </p:nvSpPr>
          <p:spPr>
            <a:xfrm>
              <a:off x="3804920" y="1899920"/>
              <a:ext cx="894080" cy="276999"/>
            </a:xfrm>
            <a:prstGeom prst="rect">
              <a:avLst/>
            </a:prstGeom>
            <a:noFill/>
          </p:spPr>
          <p:txBody>
            <a:bodyPr wrap="square" rtlCol="0">
              <a:spAutoFit/>
            </a:bodyPr>
            <a:lstStyle/>
            <a:p>
              <a:r>
                <a:rPr lang="it-IT" sz="1200" i="1" dirty="0">
                  <a:solidFill>
                    <a:srgbClr val="FFFF00"/>
                  </a:solidFill>
                  <a:latin typeface="Calibri" pitchFamily="34" charset="0"/>
                </a:rPr>
                <a:t>2,4*10</a:t>
              </a:r>
              <a:r>
                <a:rPr lang="it-IT" sz="1200" i="1" baseline="30000" dirty="0">
                  <a:solidFill>
                    <a:srgbClr val="FFFF00"/>
                  </a:solidFill>
                  <a:latin typeface="Calibri" pitchFamily="34" charset="0"/>
                </a:rPr>
                <a:t>5</a:t>
              </a:r>
              <a:r>
                <a:rPr lang="it-IT" sz="1200" i="1" dirty="0">
                  <a:solidFill>
                    <a:srgbClr val="FFFF00"/>
                  </a:solidFill>
                  <a:latin typeface="Calibri" pitchFamily="34" charset="0"/>
                </a:rPr>
                <a:t> y</a:t>
              </a:r>
            </a:p>
          </p:txBody>
        </p:sp>
        <p:sp>
          <p:nvSpPr>
            <p:cNvPr id="191" name="CasellaDiTesto 190"/>
            <p:cNvSpPr txBox="1"/>
            <p:nvPr/>
          </p:nvSpPr>
          <p:spPr>
            <a:xfrm>
              <a:off x="3789680" y="3748532"/>
              <a:ext cx="609600" cy="276999"/>
            </a:xfrm>
            <a:prstGeom prst="rect">
              <a:avLst/>
            </a:prstGeom>
            <a:noFill/>
          </p:spPr>
          <p:txBody>
            <a:bodyPr wrap="square" rtlCol="0">
              <a:spAutoFit/>
            </a:bodyPr>
            <a:lstStyle/>
            <a:p>
              <a:r>
                <a:rPr lang="it-IT" sz="1200" i="1" dirty="0">
                  <a:solidFill>
                    <a:srgbClr val="FFFF00"/>
                  </a:solidFill>
                  <a:latin typeface="Calibri" pitchFamily="34" charset="0"/>
                </a:rPr>
                <a:t>3,0 m</a:t>
              </a:r>
            </a:p>
          </p:txBody>
        </p:sp>
        <p:sp>
          <p:nvSpPr>
            <p:cNvPr id="192" name="CasellaDiTesto 191"/>
            <p:cNvSpPr txBox="1"/>
            <p:nvPr/>
          </p:nvSpPr>
          <p:spPr>
            <a:xfrm>
              <a:off x="3789680" y="4220972"/>
              <a:ext cx="685800" cy="276999"/>
            </a:xfrm>
            <a:prstGeom prst="rect">
              <a:avLst/>
            </a:prstGeom>
            <a:noFill/>
          </p:spPr>
          <p:txBody>
            <a:bodyPr wrap="square" rtlCol="0">
              <a:spAutoFit/>
            </a:bodyPr>
            <a:lstStyle/>
            <a:p>
              <a:r>
                <a:rPr lang="it-IT" sz="1200" i="1" dirty="0">
                  <a:solidFill>
                    <a:srgbClr val="FFFF00"/>
                  </a:solidFill>
                  <a:latin typeface="Calibri" pitchFamily="34" charset="0"/>
                </a:rPr>
                <a:t>26,8 m</a:t>
              </a:r>
            </a:p>
          </p:txBody>
        </p:sp>
        <p:sp>
          <p:nvSpPr>
            <p:cNvPr id="193" name="CasellaDiTesto 192"/>
            <p:cNvSpPr txBox="1"/>
            <p:nvPr/>
          </p:nvSpPr>
          <p:spPr>
            <a:xfrm>
              <a:off x="4175760" y="4734052"/>
              <a:ext cx="685800" cy="276999"/>
            </a:xfrm>
            <a:prstGeom prst="rect">
              <a:avLst/>
            </a:prstGeom>
            <a:noFill/>
          </p:spPr>
          <p:txBody>
            <a:bodyPr wrap="square" rtlCol="0">
              <a:spAutoFit/>
            </a:bodyPr>
            <a:lstStyle/>
            <a:p>
              <a:r>
                <a:rPr lang="it-IT" sz="1200" i="1" dirty="0">
                  <a:solidFill>
                    <a:srgbClr val="FFFF00"/>
                  </a:solidFill>
                  <a:latin typeface="Calibri" pitchFamily="34" charset="0"/>
                </a:rPr>
                <a:t>19,9 m</a:t>
              </a:r>
            </a:p>
          </p:txBody>
        </p:sp>
        <p:sp>
          <p:nvSpPr>
            <p:cNvPr id="194" name="CasellaDiTesto 193"/>
            <p:cNvSpPr txBox="1"/>
            <p:nvPr/>
          </p:nvSpPr>
          <p:spPr>
            <a:xfrm>
              <a:off x="3957320" y="5216652"/>
              <a:ext cx="685800" cy="276999"/>
            </a:xfrm>
            <a:prstGeom prst="rect">
              <a:avLst/>
            </a:prstGeom>
            <a:noFill/>
          </p:spPr>
          <p:txBody>
            <a:bodyPr wrap="square" rtlCol="0">
              <a:spAutoFit/>
            </a:bodyPr>
            <a:lstStyle/>
            <a:p>
              <a:r>
                <a:rPr lang="it-IT" sz="1200" i="1" dirty="0">
                  <a:solidFill>
                    <a:srgbClr val="FFFF00"/>
                  </a:solidFill>
                  <a:latin typeface="Calibri" pitchFamily="34" charset="0"/>
                </a:rPr>
                <a:t>1,32 m</a:t>
              </a:r>
            </a:p>
          </p:txBody>
        </p:sp>
        <p:sp>
          <p:nvSpPr>
            <p:cNvPr id="195" name="CasellaDiTesto 194"/>
            <p:cNvSpPr txBox="1"/>
            <p:nvPr/>
          </p:nvSpPr>
          <p:spPr>
            <a:xfrm>
              <a:off x="2768600" y="5216652"/>
              <a:ext cx="843280" cy="276999"/>
            </a:xfrm>
            <a:prstGeom prst="rect">
              <a:avLst/>
            </a:prstGeom>
            <a:noFill/>
          </p:spPr>
          <p:txBody>
            <a:bodyPr wrap="square" rtlCol="0">
              <a:spAutoFit/>
            </a:bodyPr>
            <a:lstStyle/>
            <a:p>
              <a:r>
                <a:rPr lang="it-IT" sz="1200" i="1" dirty="0">
                  <a:solidFill>
                    <a:srgbClr val="FFFF00"/>
                  </a:solidFill>
                  <a:latin typeface="Calibri" pitchFamily="34" charset="0"/>
                </a:rPr>
                <a:t>1,6*10</a:t>
              </a:r>
              <a:r>
                <a:rPr lang="it-IT" sz="1200" i="1" baseline="30000" dirty="0">
                  <a:solidFill>
                    <a:srgbClr val="FFFF00"/>
                  </a:solidFill>
                  <a:latin typeface="Calibri" pitchFamily="34" charset="0"/>
                </a:rPr>
                <a:t>-4</a:t>
              </a:r>
              <a:r>
                <a:rPr lang="it-IT" sz="1200" i="1" dirty="0">
                  <a:solidFill>
                    <a:srgbClr val="FFFF00"/>
                  </a:solidFill>
                  <a:latin typeface="Calibri" pitchFamily="34" charset="0"/>
                </a:rPr>
                <a:t> s</a:t>
              </a:r>
            </a:p>
          </p:txBody>
        </p:sp>
        <p:sp>
          <p:nvSpPr>
            <p:cNvPr id="196" name="CasellaDiTesto 195"/>
            <p:cNvSpPr txBox="1"/>
            <p:nvPr/>
          </p:nvSpPr>
          <p:spPr>
            <a:xfrm>
              <a:off x="3789680" y="5435092"/>
              <a:ext cx="685800" cy="276999"/>
            </a:xfrm>
            <a:prstGeom prst="rect">
              <a:avLst/>
            </a:prstGeom>
            <a:noFill/>
          </p:spPr>
          <p:txBody>
            <a:bodyPr wrap="square" rtlCol="0">
              <a:spAutoFit/>
            </a:bodyPr>
            <a:lstStyle/>
            <a:p>
              <a:r>
                <a:rPr lang="it-IT" sz="1200" i="1" dirty="0">
                  <a:solidFill>
                    <a:srgbClr val="FFFF00"/>
                  </a:solidFill>
                  <a:latin typeface="Calibri" pitchFamily="34" charset="0"/>
                </a:rPr>
                <a:t>22,3 y</a:t>
              </a:r>
            </a:p>
          </p:txBody>
        </p:sp>
        <p:cxnSp>
          <p:nvCxnSpPr>
            <p:cNvPr id="197" name="Connettore 2 196"/>
            <p:cNvCxnSpPr/>
            <p:nvPr/>
          </p:nvCxnSpPr>
          <p:spPr>
            <a:xfrm flipH="1">
              <a:off x="3295650" y="5885150"/>
              <a:ext cx="213302" cy="3178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8" name="CasellaDiTesto 197"/>
            <p:cNvSpPr txBox="1"/>
            <p:nvPr/>
          </p:nvSpPr>
          <p:spPr>
            <a:xfrm>
              <a:off x="3083560" y="573405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199" name="Connettore 2 198"/>
            <p:cNvCxnSpPr/>
            <p:nvPr/>
          </p:nvCxnSpPr>
          <p:spPr>
            <a:xfrm>
              <a:off x="3929322" y="5882610"/>
              <a:ext cx="190558" cy="3559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0" name="CasellaDiTesto 199"/>
            <p:cNvSpPr txBox="1"/>
            <p:nvPr/>
          </p:nvSpPr>
          <p:spPr>
            <a:xfrm>
              <a:off x="4062730" y="573151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sp>
          <p:nvSpPr>
            <p:cNvPr id="201" name="CasellaDiTesto 200"/>
            <p:cNvSpPr txBox="1"/>
            <p:nvPr/>
          </p:nvSpPr>
          <p:spPr>
            <a:xfrm>
              <a:off x="4175759" y="5887212"/>
              <a:ext cx="532019" cy="276999"/>
            </a:xfrm>
            <a:prstGeom prst="rect">
              <a:avLst/>
            </a:prstGeom>
            <a:noFill/>
          </p:spPr>
          <p:txBody>
            <a:bodyPr wrap="square" rtlCol="0">
              <a:spAutoFit/>
            </a:bodyPr>
            <a:lstStyle/>
            <a:p>
              <a:r>
                <a:rPr lang="it-IT" sz="1200" i="1" dirty="0">
                  <a:solidFill>
                    <a:srgbClr val="FFFF00"/>
                  </a:solidFill>
                  <a:latin typeface="Calibri" pitchFamily="34" charset="0"/>
                </a:rPr>
                <a:t>5,0 d</a:t>
              </a:r>
            </a:p>
          </p:txBody>
        </p:sp>
        <p:sp>
          <p:nvSpPr>
            <p:cNvPr id="202" name="CasellaDiTesto 201"/>
            <p:cNvSpPr txBox="1"/>
            <p:nvPr/>
          </p:nvSpPr>
          <p:spPr>
            <a:xfrm>
              <a:off x="3957320" y="6425692"/>
              <a:ext cx="685800" cy="276999"/>
            </a:xfrm>
            <a:prstGeom prst="rect">
              <a:avLst/>
            </a:prstGeom>
            <a:noFill/>
          </p:spPr>
          <p:txBody>
            <a:bodyPr wrap="square" rtlCol="0">
              <a:spAutoFit/>
            </a:bodyPr>
            <a:lstStyle/>
            <a:p>
              <a:r>
                <a:rPr lang="it-IT" sz="1200" i="1" dirty="0">
                  <a:solidFill>
                    <a:srgbClr val="FFFF00"/>
                  </a:solidFill>
                  <a:latin typeface="Calibri" pitchFamily="34" charset="0"/>
                </a:rPr>
                <a:t>6 m</a:t>
              </a:r>
            </a:p>
          </p:txBody>
        </p:sp>
        <p:sp>
          <p:nvSpPr>
            <p:cNvPr id="203" name="CasellaDiTesto 202"/>
            <p:cNvSpPr txBox="1"/>
            <p:nvPr/>
          </p:nvSpPr>
          <p:spPr>
            <a:xfrm>
              <a:off x="2768600" y="6425692"/>
              <a:ext cx="843280" cy="276999"/>
            </a:xfrm>
            <a:prstGeom prst="rect">
              <a:avLst/>
            </a:prstGeom>
            <a:noFill/>
          </p:spPr>
          <p:txBody>
            <a:bodyPr wrap="square" rtlCol="0">
              <a:spAutoFit/>
            </a:bodyPr>
            <a:lstStyle/>
            <a:p>
              <a:r>
                <a:rPr lang="it-IT" sz="1200" i="1" dirty="0">
                  <a:solidFill>
                    <a:srgbClr val="FFFF00"/>
                  </a:solidFill>
                  <a:latin typeface="Calibri" pitchFamily="34" charset="0"/>
                </a:rPr>
                <a:t>138,4 d</a:t>
              </a:r>
            </a:p>
          </p:txBody>
        </p:sp>
        <p:sp>
          <p:nvSpPr>
            <p:cNvPr id="204" name="CasellaDiTesto 203"/>
            <p:cNvSpPr txBox="1"/>
            <p:nvPr/>
          </p:nvSpPr>
          <p:spPr>
            <a:xfrm>
              <a:off x="2600960" y="4734052"/>
              <a:ext cx="685800" cy="276999"/>
            </a:xfrm>
            <a:prstGeom prst="rect">
              <a:avLst/>
            </a:prstGeom>
            <a:noFill/>
          </p:spPr>
          <p:txBody>
            <a:bodyPr wrap="square" rtlCol="0">
              <a:spAutoFit/>
            </a:bodyPr>
            <a:lstStyle/>
            <a:p>
              <a:r>
                <a:rPr lang="it-IT" sz="1200" i="1" dirty="0">
                  <a:solidFill>
                    <a:srgbClr val="FFFF00"/>
                  </a:solidFill>
                  <a:latin typeface="Calibri" pitchFamily="34" charset="0"/>
                </a:rPr>
                <a:t>19,9 m</a:t>
              </a:r>
            </a:p>
          </p:txBody>
        </p:sp>
        <p:sp>
          <p:nvSpPr>
            <p:cNvPr id="205" name="CasellaDiTesto 204"/>
            <p:cNvSpPr txBox="1"/>
            <p:nvPr/>
          </p:nvSpPr>
          <p:spPr>
            <a:xfrm>
              <a:off x="2717799" y="5887212"/>
              <a:ext cx="532019" cy="276999"/>
            </a:xfrm>
            <a:prstGeom prst="rect">
              <a:avLst/>
            </a:prstGeom>
            <a:noFill/>
          </p:spPr>
          <p:txBody>
            <a:bodyPr wrap="square" rtlCol="0">
              <a:spAutoFit/>
            </a:bodyPr>
            <a:lstStyle/>
            <a:p>
              <a:r>
                <a:rPr lang="it-IT" sz="1200" i="1" dirty="0">
                  <a:solidFill>
                    <a:srgbClr val="FFFF00"/>
                  </a:solidFill>
                  <a:latin typeface="Calibri" pitchFamily="34" charset="0"/>
                </a:rPr>
                <a:t>5,0 d</a:t>
              </a:r>
            </a:p>
          </p:txBody>
        </p:sp>
        <p:sp>
          <p:nvSpPr>
            <p:cNvPr id="206" name="CasellaDiTesto 205"/>
            <p:cNvSpPr txBox="1"/>
            <p:nvPr/>
          </p:nvSpPr>
          <p:spPr>
            <a:xfrm>
              <a:off x="2625090" y="502923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grpSp>
      <p:sp>
        <p:nvSpPr>
          <p:cNvPr id="241" name="CasellaDiTesto 240"/>
          <p:cNvSpPr txBox="1"/>
          <p:nvPr/>
        </p:nvSpPr>
        <p:spPr>
          <a:xfrm>
            <a:off x="2726505" y="5733107"/>
            <a:ext cx="4220395" cy="461665"/>
          </a:xfrm>
          <a:prstGeom prst="rect">
            <a:avLst/>
          </a:prstGeom>
          <a:noFill/>
        </p:spPr>
        <p:txBody>
          <a:bodyPr wrap="square" rtlCol="0">
            <a:spAutoFit/>
          </a:bodyPr>
          <a:lstStyle/>
          <a:p>
            <a:pPr algn="l">
              <a:tabLst>
                <a:tab pos="720725" algn="l"/>
              </a:tabLst>
            </a:pPr>
            <a:r>
              <a:rPr lang="it-IT" sz="2400" baseline="30000" dirty="0">
                <a:solidFill>
                  <a:schemeClr val="bg1"/>
                </a:solidFill>
                <a:effectLst>
                  <a:outerShdw blurRad="38100" dist="38100" dir="2700000" algn="tl">
                    <a:srgbClr val="000000">
                      <a:alpha val="43137"/>
                    </a:srgbClr>
                  </a:outerShdw>
                </a:effectLst>
                <a:latin typeface="Calibri" pitchFamily="34" charset="0"/>
              </a:rPr>
              <a:t>238</a:t>
            </a:r>
            <a:r>
              <a:rPr lang="it-IT" sz="2400" dirty="0">
                <a:solidFill>
                  <a:schemeClr val="bg1"/>
                </a:solidFill>
                <a:effectLst>
                  <a:outerShdw blurRad="38100" dist="38100" dir="2700000" algn="tl">
                    <a:srgbClr val="000000">
                      <a:alpha val="43137"/>
                    </a:srgbClr>
                  </a:outerShdw>
                </a:effectLst>
                <a:latin typeface="Calibri" pitchFamily="34" charset="0"/>
              </a:rPr>
              <a:t>U	</a:t>
            </a:r>
            <a:r>
              <a:rPr lang="it-IT" sz="2400" dirty="0">
                <a:solidFill>
                  <a:schemeClr val="bg1"/>
                </a:solidFill>
                <a:effectLst>
                  <a:outerShdw blurRad="38100" dist="38100" dir="2700000" algn="tl">
                    <a:srgbClr val="000000">
                      <a:alpha val="43137"/>
                    </a:srgbClr>
                  </a:outerShdw>
                </a:effectLst>
                <a:latin typeface="Calibri" pitchFamily="34" charset="0"/>
                <a:cs typeface="Arial"/>
              </a:rPr>
              <a:t>→  </a:t>
            </a:r>
            <a:r>
              <a:rPr lang="it-IT" sz="2400" baseline="30000" dirty="0">
                <a:solidFill>
                  <a:schemeClr val="bg1"/>
                </a:solidFill>
                <a:effectLst>
                  <a:outerShdw blurRad="38100" dist="38100" dir="2700000" algn="tl">
                    <a:srgbClr val="000000">
                      <a:alpha val="43137"/>
                    </a:srgbClr>
                  </a:outerShdw>
                </a:effectLst>
                <a:latin typeface="Calibri" pitchFamily="34" charset="0"/>
              </a:rPr>
              <a:t>206</a:t>
            </a:r>
            <a:r>
              <a:rPr lang="it-IT" sz="2400" dirty="0">
                <a:solidFill>
                  <a:schemeClr val="bg1"/>
                </a:solidFill>
                <a:effectLst>
                  <a:outerShdw blurRad="38100" dist="38100" dir="2700000" algn="tl">
                    <a:srgbClr val="000000">
                      <a:alpha val="43137"/>
                    </a:srgbClr>
                  </a:outerShdw>
                </a:effectLst>
                <a:latin typeface="Calibri" pitchFamily="34" charset="0"/>
              </a:rPr>
              <a:t>Pb = 8</a:t>
            </a:r>
            <a:r>
              <a:rPr lang="it-IT" sz="2400" dirty="0">
                <a:solidFill>
                  <a:schemeClr val="bg1"/>
                </a:solidFill>
                <a:effectLst>
                  <a:outerShdw blurRad="38100" dist="38100" dir="2700000" algn="tl">
                    <a:srgbClr val="000000">
                      <a:alpha val="43137"/>
                    </a:srgbClr>
                  </a:outerShdw>
                </a:effectLst>
                <a:latin typeface="Symbol" pitchFamily="18" charset="2"/>
              </a:rPr>
              <a:t>a</a:t>
            </a:r>
            <a:r>
              <a:rPr lang="it-IT" sz="2400" dirty="0">
                <a:solidFill>
                  <a:schemeClr val="bg1"/>
                </a:solidFill>
                <a:effectLst>
                  <a:outerShdw blurRad="38100" dist="38100" dir="2700000" algn="tl">
                    <a:srgbClr val="000000">
                      <a:alpha val="43137"/>
                    </a:srgbClr>
                  </a:outerShdw>
                </a:effectLst>
                <a:latin typeface="Calibri" pitchFamily="34" charset="0"/>
              </a:rPr>
              <a:t> + 6</a:t>
            </a:r>
            <a:r>
              <a:rPr lang="it-IT" sz="2400" dirty="0">
                <a:solidFill>
                  <a:schemeClr val="bg1"/>
                </a:solidFill>
                <a:effectLst>
                  <a:outerShdw blurRad="38100" dist="38100" dir="2700000" algn="tl">
                    <a:srgbClr val="000000">
                      <a:alpha val="43137"/>
                    </a:srgbClr>
                  </a:outerShdw>
                </a:effectLst>
                <a:latin typeface="Symbol" pitchFamily="18" charset="2"/>
              </a:rPr>
              <a:t>b</a:t>
            </a:r>
            <a:r>
              <a:rPr lang="it-IT" sz="2400" baseline="30000" dirty="0">
                <a:solidFill>
                  <a:schemeClr val="bg1"/>
                </a:solidFill>
                <a:effectLst>
                  <a:outerShdw blurRad="38100" dist="38100" dir="2700000" algn="tl">
                    <a:srgbClr val="000000">
                      <a:alpha val="43137"/>
                    </a:srgbClr>
                  </a:outerShdw>
                </a:effectLst>
                <a:latin typeface="Calibri" pitchFamily="34" charset="0"/>
              </a:rPr>
              <a:t>-</a:t>
            </a:r>
            <a:r>
              <a:rPr lang="it-IT" sz="2400" dirty="0">
                <a:solidFill>
                  <a:schemeClr val="bg1"/>
                </a:solidFill>
                <a:effectLst>
                  <a:outerShdw blurRad="38100" dist="38100" dir="2700000" algn="tl">
                    <a:srgbClr val="000000">
                      <a:alpha val="43137"/>
                    </a:srgbClr>
                  </a:outerShdw>
                </a:effectLst>
                <a:latin typeface="Calibri" pitchFamily="34" charset="0"/>
              </a:rPr>
              <a:t> + 6</a:t>
            </a:r>
            <a:r>
              <a:rPr lang="it-IT" sz="2400" dirty="0">
                <a:solidFill>
                  <a:schemeClr val="bg1"/>
                </a:solidFill>
                <a:effectLst>
                  <a:outerShdw blurRad="38100" dist="38100" dir="2700000" algn="tl">
                    <a:srgbClr val="000000">
                      <a:alpha val="43137"/>
                    </a:srgbClr>
                  </a:outerShdw>
                </a:effectLst>
                <a:latin typeface="Symbol" pitchFamily="18" charset="2"/>
              </a:rPr>
              <a:t>n</a:t>
            </a:r>
          </a:p>
        </p:txBody>
      </p:sp>
      <p:sp>
        <p:nvSpPr>
          <p:cNvPr id="242" name="CasellaDiTesto 241"/>
          <p:cNvSpPr txBox="1"/>
          <p:nvPr/>
        </p:nvSpPr>
        <p:spPr>
          <a:xfrm>
            <a:off x="2726505" y="6120323"/>
            <a:ext cx="4057835" cy="461665"/>
          </a:xfrm>
          <a:prstGeom prst="rect">
            <a:avLst/>
          </a:prstGeom>
          <a:noFill/>
        </p:spPr>
        <p:txBody>
          <a:bodyPr wrap="square" rtlCol="0">
            <a:spAutoFit/>
          </a:bodyPr>
          <a:lstStyle/>
          <a:p>
            <a:pPr algn="l">
              <a:tabLst>
                <a:tab pos="720725" algn="l"/>
              </a:tabLst>
            </a:pPr>
            <a:r>
              <a:rPr lang="it-IT" sz="2400" baseline="30000" dirty="0">
                <a:solidFill>
                  <a:schemeClr val="bg1"/>
                </a:solidFill>
                <a:effectLst>
                  <a:outerShdw blurRad="38100" dist="38100" dir="2700000" algn="tl">
                    <a:srgbClr val="000000">
                      <a:alpha val="43137"/>
                    </a:srgbClr>
                  </a:outerShdw>
                </a:effectLst>
                <a:latin typeface="Calibri" pitchFamily="34" charset="0"/>
              </a:rPr>
              <a:t>235</a:t>
            </a:r>
            <a:r>
              <a:rPr lang="it-IT" sz="2400" dirty="0">
                <a:solidFill>
                  <a:schemeClr val="bg1"/>
                </a:solidFill>
                <a:effectLst>
                  <a:outerShdw blurRad="38100" dist="38100" dir="2700000" algn="tl">
                    <a:srgbClr val="000000">
                      <a:alpha val="43137"/>
                    </a:srgbClr>
                  </a:outerShdw>
                </a:effectLst>
                <a:latin typeface="Calibri" pitchFamily="34" charset="0"/>
              </a:rPr>
              <a:t>U	</a:t>
            </a:r>
            <a:r>
              <a:rPr lang="it-IT" sz="2400" dirty="0">
                <a:solidFill>
                  <a:schemeClr val="bg1"/>
                </a:solidFill>
                <a:effectLst>
                  <a:outerShdw blurRad="38100" dist="38100" dir="2700000" algn="tl">
                    <a:srgbClr val="000000">
                      <a:alpha val="43137"/>
                    </a:srgbClr>
                  </a:outerShdw>
                </a:effectLst>
                <a:latin typeface="Calibri" pitchFamily="34" charset="0"/>
                <a:cs typeface="Arial"/>
              </a:rPr>
              <a:t>→  </a:t>
            </a:r>
            <a:r>
              <a:rPr lang="it-IT" sz="2400" baseline="30000" dirty="0">
                <a:solidFill>
                  <a:schemeClr val="bg1"/>
                </a:solidFill>
                <a:effectLst>
                  <a:outerShdw blurRad="38100" dist="38100" dir="2700000" algn="tl">
                    <a:srgbClr val="000000">
                      <a:alpha val="43137"/>
                    </a:srgbClr>
                  </a:outerShdw>
                </a:effectLst>
                <a:latin typeface="Calibri" pitchFamily="34" charset="0"/>
              </a:rPr>
              <a:t>207</a:t>
            </a:r>
            <a:r>
              <a:rPr lang="it-IT" sz="2400" dirty="0">
                <a:solidFill>
                  <a:schemeClr val="bg1"/>
                </a:solidFill>
                <a:effectLst>
                  <a:outerShdw blurRad="38100" dist="38100" dir="2700000" algn="tl">
                    <a:srgbClr val="000000">
                      <a:alpha val="43137"/>
                    </a:srgbClr>
                  </a:outerShdw>
                </a:effectLst>
                <a:latin typeface="Calibri" pitchFamily="34" charset="0"/>
              </a:rPr>
              <a:t>Pb = 7</a:t>
            </a:r>
            <a:r>
              <a:rPr lang="it-IT" sz="2400" dirty="0">
                <a:solidFill>
                  <a:schemeClr val="bg1"/>
                </a:solidFill>
                <a:effectLst>
                  <a:outerShdw blurRad="38100" dist="38100" dir="2700000" algn="tl">
                    <a:srgbClr val="000000">
                      <a:alpha val="43137"/>
                    </a:srgbClr>
                  </a:outerShdw>
                </a:effectLst>
                <a:latin typeface="Symbol" panose="05050102010706020507" pitchFamily="18" charset="2"/>
              </a:rPr>
              <a:t>a</a:t>
            </a:r>
            <a:r>
              <a:rPr lang="it-IT" sz="2400" dirty="0">
                <a:solidFill>
                  <a:schemeClr val="bg1"/>
                </a:solidFill>
                <a:effectLst>
                  <a:outerShdw blurRad="38100" dist="38100" dir="2700000" algn="tl">
                    <a:srgbClr val="000000">
                      <a:alpha val="43137"/>
                    </a:srgbClr>
                  </a:outerShdw>
                </a:effectLst>
                <a:latin typeface="Calibri" pitchFamily="34" charset="0"/>
              </a:rPr>
              <a:t> + 4</a:t>
            </a:r>
            <a:r>
              <a:rPr lang="it-IT" sz="2400" dirty="0">
                <a:solidFill>
                  <a:schemeClr val="bg1"/>
                </a:solidFill>
                <a:effectLst>
                  <a:outerShdw blurRad="38100" dist="38100" dir="2700000" algn="tl">
                    <a:srgbClr val="000000">
                      <a:alpha val="43137"/>
                    </a:srgbClr>
                  </a:outerShdw>
                </a:effectLst>
                <a:latin typeface="Symbol" pitchFamily="18" charset="2"/>
              </a:rPr>
              <a:t>b</a:t>
            </a:r>
            <a:r>
              <a:rPr lang="it-IT" sz="2400" baseline="30000" dirty="0">
                <a:solidFill>
                  <a:schemeClr val="bg1"/>
                </a:solidFill>
                <a:effectLst>
                  <a:outerShdw blurRad="38100" dist="38100" dir="2700000" algn="tl">
                    <a:srgbClr val="000000">
                      <a:alpha val="43137"/>
                    </a:srgbClr>
                  </a:outerShdw>
                </a:effectLst>
                <a:latin typeface="Calibri" pitchFamily="34" charset="0"/>
              </a:rPr>
              <a:t>-</a:t>
            </a:r>
            <a:r>
              <a:rPr lang="it-IT" sz="2400" dirty="0">
                <a:solidFill>
                  <a:schemeClr val="bg1"/>
                </a:solidFill>
                <a:effectLst>
                  <a:outerShdw blurRad="38100" dist="38100" dir="2700000" algn="tl">
                    <a:srgbClr val="000000">
                      <a:alpha val="43137"/>
                    </a:srgbClr>
                  </a:outerShdw>
                </a:effectLst>
                <a:latin typeface="Calibri" pitchFamily="34" charset="0"/>
              </a:rPr>
              <a:t> + 4</a:t>
            </a:r>
            <a:r>
              <a:rPr lang="it-IT" sz="2400" dirty="0">
                <a:solidFill>
                  <a:schemeClr val="bg1"/>
                </a:solidFill>
                <a:effectLst>
                  <a:outerShdw blurRad="38100" dist="38100" dir="2700000" algn="tl">
                    <a:srgbClr val="000000">
                      <a:alpha val="43137"/>
                    </a:srgbClr>
                  </a:outerShdw>
                </a:effectLst>
                <a:latin typeface="Symbol" pitchFamily="18" charset="2"/>
              </a:rPr>
              <a:t>n</a:t>
            </a:r>
          </a:p>
        </p:txBody>
      </p:sp>
      <p:grpSp>
        <p:nvGrpSpPr>
          <p:cNvPr id="243" name="Gruppo 351"/>
          <p:cNvGrpSpPr/>
          <p:nvPr/>
        </p:nvGrpSpPr>
        <p:grpSpPr>
          <a:xfrm>
            <a:off x="3297225" y="0"/>
            <a:ext cx="2385060" cy="5207575"/>
            <a:chOff x="4875535" y="0"/>
            <a:chExt cx="2385060" cy="5207575"/>
          </a:xfrm>
        </p:grpSpPr>
        <p:sp>
          <p:nvSpPr>
            <p:cNvPr id="244" name="CasellaDiTesto 243"/>
            <p:cNvSpPr txBox="1"/>
            <p:nvPr/>
          </p:nvSpPr>
          <p:spPr>
            <a:xfrm>
              <a:off x="4875535" y="0"/>
              <a:ext cx="2385060" cy="461665"/>
            </a:xfrm>
            <a:prstGeom prst="rect">
              <a:avLst/>
            </a:prstGeom>
            <a:noFill/>
          </p:spPr>
          <p:txBody>
            <a:bodyPr wrap="square" rtlCol="0">
              <a:spAutoFit/>
            </a:bodyPr>
            <a:lstStyle/>
            <a:p>
              <a:pPr algn="ctr"/>
              <a:r>
                <a:rPr lang="en-GB" sz="2400" baseline="30000">
                  <a:solidFill>
                    <a:schemeClr val="bg1"/>
                  </a:solidFill>
                  <a:latin typeface="Calibri" pitchFamily="34" charset="0"/>
                </a:rPr>
                <a:t>232</a:t>
              </a:r>
              <a:r>
                <a:rPr lang="en-GB" sz="2400">
                  <a:solidFill>
                    <a:schemeClr val="bg1"/>
                  </a:solidFill>
                  <a:latin typeface="Calibri" pitchFamily="34" charset="0"/>
                </a:rPr>
                <a:t>Th Decay Chain</a:t>
              </a:r>
            </a:p>
          </p:txBody>
        </p:sp>
        <p:sp>
          <p:nvSpPr>
            <p:cNvPr id="245" name="Freccia in giù 244"/>
            <p:cNvSpPr/>
            <p:nvPr/>
          </p:nvSpPr>
          <p:spPr>
            <a:xfrm>
              <a:off x="5989320" y="69850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46" name="Gruppo 81"/>
            <p:cNvGrpSpPr/>
            <p:nvPr/>
          </p:nvGrpSpPr>
          <p:grpSpPr>
            <a:xfrm>
              <a:off x="5770626" y="373380"/>
              <a:ext cx="611886" cy="340300"/>
              <a:chOff x="4783836" y="419100"/>
              <a:chExt cx="611886" cy="340300"/>
            </a:xfrm>
          </p:grpSpPr>
          <p:sp>
            <p:nvSpPr>
              <p:cNvPr id="327" name="CasellaDiTesto 326"/>
              <p:cNvSpPr txBox="1"/>
              <p:nvPr/>
            </p:nvSpPr>
            <p:spPr>
              <a:xfrm>
                <a:off x="4783836" y="419100"/>
                <a:ext cx="611886"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232</a:t>
                </a:r>
                <a:r>
                  <a:rPr lang="it-IT" sz="1600" dirty="0">
                    <a:solidFill>
                      <a:schemeClr val="bg1"/>
                    </a:solidFill>
                    <a:latin typeface="Calibri" pitchFamily="34" charset="0"/>
                  </a:rPr>
                  <a:t>Th</a:t>
                </a:r>
              </a:p>
            </p:txBody>
          </p:sp>
          <p:sp>
            <p:nvSpPr>
              <p:cNvPr id="328" name="CasellaDiTesto 327"/>
              <p:cNvSpPr txBox="1"/>
              <p:nvPr/>
            </p:nvSpPr>
            <p:spPr>
              <a:xfrm>
                <a:off x="4835652"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90</a:t>
                </a:r>
              </a:p>
            </p:txBody>
          </p:sp>
        </p:grpSp>
        <p:grpSp>
          <p:nvGrpSpPr>
            <p:cNvPr id="247" name="Gruppo 84"/>
            <p:cNvGrpSpPr/>
            <p:nvPr/>
          </p:nvGrpSpPr>
          <p:grpSpPr>
            <a:xfrm>
              <a:off x="5745479" y="835660"/>
              <a:ext cx="656749" cy="340300"/>
              <a:chOff x="4808219" y="419100"/>
              <a:chExt cx="656749" cy="340300"/>
            </a:xfrm>
          </p:grpSpPr>
          <p:sp>
            <p:nvSpPr>
              <p:cNvPr id="325" name="CasellaDiTesto 324"/>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228</a:t>
                </a:r>
                <a:r>
                  <a:rPr lang="it-IT" sz="1600" dirty="0">
                    <a:solidFill>
                      <a:schemeClr val="bg1"/>
                    </a:solidFill>
                    <a:latin typeface="Calibri" pitchFamily="34" charset="0"/>
                  </a:rPr>
                  <a:t>Ra</a:t>
                </a:r>
              </a:p>
            </p:txBody>
          </p:sp>
          <p:sp>
            <p:nvSpPr>
              <p:cNvPr id="326" name="CasellaDiTesto 325"/>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88</a:t>
                </a:r>
              </a:p>
            </p:txBody>
          </p:sp>
        </p:grpSp>
        <p:sp>
          <p:nvSpPr>
            <p:cNvPr id="248" name="Freccia in giù 247"/>
            <p:cNvSpPr/>
            <p:nvPr/>
          </p:nvSpPr>
          <p:spPr>
            <a:xfrm>
              <a:off x="5989320" y="115189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49" name="Gruppo 88"/>
            <p:cNvGrpSpPr/>
            <p:nvPr/>
          </p:nvGrpSpPr>
          <p:grpSpPr>
            <a:xfrm>
              <a:off x="5745479" y="1284605"/>
              <a:ext cx="656749" cy="340300"/>
              <a:chOff x="4808219" y="419100"/>
              <a:chExt cx="656749" cy="340300"/>
            </a:xfrm>
          </p:grpSpPr>
          <p:sp>
            <p:nvSpPr>
              <p:cNvPr id="323" name="CasellaDiTesto 322"/>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228</a:t>
                </a:r>
                <a:r>
                  <a:rPr lang="it-IT" sz="1600" dirty="0">
                    <a:solidFill>
                      <a:schemeClr val="bg1"/>
                    </a:solidFill>
                    <a:latin typeface="Calibri" pitchFamily="34" charset="0"/>
                  </a:rPr>
                  <a:t>Ac</a:t>
                </a:r>
              </a:p>
            </p:txBody>
          </p:sp>
          <p:sp>
            <p:nvSpPr>
              <p:cNvPr id="324" name="CasellaDiTesto 323"/>
              <p:cNvSpPr txBox="1"/>
              <p:nvPr/>
            </p:nvSpPr>
            <p:spPr>
              <a:xfrm>
                <a:off x="4884420" y="502920"/>
                <a:ext cx="381000" cy="256480"/>
              </a:xfrm>
              <a:prstGeom prst="rect">
                <a:avLst/>
              </a:prstGeom>
              <a:noFill/>
            </p:spPr>
            <p:txBody>
              <a:bodyPr wrap="square" rtlCol="0">
                <a:spAutoFit/>
              </a:bodyPr>
              <a:lstStyle/>
              <a:p>
                <a:pPr algn="ctr"/>
                <a:r>
                  <a:rPr lang="it-IT" sz="1600" baseline="-25000" dirty="0">
                    <a:latin typeface="Calibri" pitchFamily="34" charset="0"/>
                  </a:rPr>
                  <a:t>89</a:t>
                </a:r>
              </a:p>
            </p:txBody>
          </p:sp>
        </p:grpSp>
        <p:sp>
          <p:nvSpPr>
            <p:cNvPr id="250" name="Freccia in giù 249"/>
            <p:cNvSpPr/>
            <p:nvPr/>
          </p:nvSpPr>
          <p:spPr>
            <a:xfrm>
              <a:off x="5989320" y="160083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51" name="Gruppo 92"/>
            <p:cNvGrpSpPr/>
            <p:nvPr/>
          </p:nvGrpSpPr>
          <p:grpSpPr>
            <a:xfrm>
              <a:off x="5745479" y="1738630"/>
              <a:ext cx="656749" cy="340300"/>
              <a:chOff x="4808219" y="419100"/>
              <a:chExt cx="656749" cy="340300"/>
            </a:xfrm>
          </p:grpSpPr>
          <p:sp>
            <p:nvSpPr>
              <p:cNvPr id="321" name="CasellaDiTesto 320"/>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228</a:t>
                </a:r>
                <a:r>
                  <a:rPr lang="it-IT" sz="1600" dirty="0">
                    <a:solidFill>
                      <a:schemeClr val="bg1"/>
                    </a:solidFill>
                    <a:latin typeface="Calibri" pitchFamily="34" charset="0"/>
                  </a:rPr>
                  <a:t>Th</a:t>
                </a:r>
              </a:p>
            </p:txBody>
          </p:sp>
          <p:sp>
            <p:nvSpPr>
              <p:cNvPr id="322" name="CasellaDiTesto 321"/>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90</a:t>
                </a:r>
              </a:p>
            </p:txBody>
          </p:sp>
        </p:grpSp>
        <p:sp>
          <p:nvSpPr>
            <p:cNvPr id="252" name="Freccia in giù 251"/>
            <p:cNvSpPr/>
            <p:nvPr/>
          </p:nvSpPr>
          <p:spPr>
            <a:xfrm>
              <a:off x="5989320" y="205803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53" name="Gruppo 96"/>
            <p:cNvGrpSpPr/>
            <p:nvPr/>
          </p:nvGrpSpPr>
          <p:grpSpPr>
            <a:xfrm>
              <a:off x="5745479" y="2199640"/>
              <a:ext cx="656749" cy="340300"/>
              <a:chOff x="4808219" y="419100"/>
              <a:chExt cx="656749" cy="340300"/>
            </a:xfrm>
          </p:grpSpPr>
          <p:sp>
            <p:nvSpPr>
              <p:cNvPr id="319" name="CasellaDiTesto 318"/>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224</a:t>
                </a:r>
                <a:r>
                  <a:rPr lang="it-IT" sz="1600" dirty="0">
                    <a:solidFill>
                      <a:schemeClr val="bg1"/>
                    </a:solidFill>
                    <a:latin typeface="Calibri" pitchFamily="34" charset="0"/>
                  </a:rPr>
                  <a:t>Ra</a:t>
                </a:r>
              </a:p>
            </p:txBody>
          </p:sp>
          <p:sp>
            <p:nvSpPr>
              <p:cNvPr id="320" name="CasellaDiTesto 319"/>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88</a:t>
                </a:r>
              </a:p>
            </p:txBody>
          </p:sp>
        </p:grpSp>
        <p:sp>
          <p:nvSpPr>
            <p:cNvPr id="254" name="Freccia in giù 253"/>
            <p:cNvSpPr/>
            <p:nvPr/>
          </p:nvSpPr>
          <p:spPr>
            <a:xfrm>
              <a:off x="5989320" y="251904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55" name="Gruppo 100"/>
            <p:cNvGrpSpPr/>
            <p:nvPr/>
          </p:nvGrpSpPr>
          <p:grpSpPr>
            <a:xfrm>
              <a:off x="5745479" y="2654935"/>
              <a:ext cx="656749" cy="340300"/>
              <a:chOff x="4808219" y="419100"/>
              <a:chExt cx="656749" cy="340300"/>
            </a:xfrm>
          </p:grpSpPr>
          <p:sp>
            <p:nvSpPr>
              <p:cNvPr id="317" name="CasellaDiTesto 316"/>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220</a:t>
                </a:r>
                <a:r>
                  <a:rPr lang="it-IT" sz="1600" dirty="0">
                    <a:solidFill>
                      <a:schemeClr val="bg1"/>
                    </a:solidFill>
                    <a:latin typeface="Calibri" pitchFamily="34" charset="0"/>
                  </a:rPr>
                  <a:t>Rn</a:t>
                </a:r>
              </a:p>
            </p:txBody>
          </p:sp>
          <p:sp>
            <p:nvSpPr>
              <p:cNvPr id="318" name="CasellaDiTesto 317"/>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86</a:t>
                </a:r>
              </a:p>
            </p:txBody>
          </p:sp>
        </p:grpSp>
        <p:sp>
          <p:nvSpPr>
            <p:cNvPr id="256" name="Freccia in giù 255"/>
            <p:cNvSpPr/>
            <p:nvPr/>
          </p:nvSpPr>
          <p:spPr>
            <a:xfrm>
              <a:off x="5989320" y="2974975"/>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57" name="Gruppo 104"/>
            <p:cNvGrpSpPr/>
            <p:nvPr/>
          </p:nvGrpSpPr>
          <p:grpSpPr>
            <a:xfrm>
              <a:off x="5745479" y="3112770"/>
              <a:ext cx="656749" cy="340300"/>
              <a:chOff x="4808219" y="419100"/>
              <a:chExt cx="656749" cy="340300"/>
            </a:xfrm>
          </p:grpSpPr>
          <p:sp>
            <p:nvSpPr>
              <p:cNvPr id="315" name="CasellaDiTesto 314"/>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216</a:t>
                </a:r>
                <a:r>
                  <a:rPr lang="it-IT" sz="1600" dirty="0">
                    <a:solidFill>
                      <a:schemeClr val="bg1"/>
                    </a:solidFill>
                    <a:latin typeface="Calibri" pitchFamily="34" charset="0"/>
                  </a:rPr>
                  <a:t>Po</a:t>
                </a:r>
              </a:p>
            </p:txBody>
          </p:sp>
          <p:sp>
            <p:nvSpPr>
              <p:cNvPr id="316" name="CasellaDiTesto 315"/>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84</a:t>
                </a:r>
              </a:p>
            </p:txBody>
          </p:sp>
        </p:grpSp>
        <p:sp>
          <p:nvSpPr>
            <p:cNvPr id="258" name="Freccia in giù 257"/>
            <p:cNvSpPr/>
            <p:nvPr/>
          </p:nvSpPr>
          <p:spPr>
            <a:xfrm>
              <a:off x="5989320" y="343281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59" name="Gruppo 108"/>
            <p:cNvGrpSpPr/>
            <p:nvPr/>
          </p:nvGrpSpPr>
          <p:grpSpPr>
            <a:xfrm>
              <a:off x="5745479" y="3576320"/>
              <a:ext cx="656749" cy="340300"/>
              <a:chOff x="4808219" y="419100"/>
              <a:chExt cx="656749" cy="340300"/>
            </a:xfrm>
          </p:grpSpPr>
          <p:sp>
            <p:nvSpPr>
              <p:cNvPr id="313" name="CasellaDiTesto 312"/>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212</a:t>
                </a:r>
                <a:r>
                  <a:rPr lang="it-IT" sz="1600" dirty="0">
                    <a:solidFill>
                      <a:schemeClr val="bg1"/>
                    </a:solidFill>
                    <a:latin typeface="Calibri" pitchFamily="34" charset="0"/>
                  </a:rPr>
                  <a:t>Pb</a:t>
                </a:r>
              </a:p>
            </p:txBody>
          </p:sp>
          <p:sp>
            <p:nvSpPr>
              <p:cNvPr id="314" name="CasellaDiTesto 313"/>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82</a:t>
                </a:r>
              </a:p>
            </p:txBody>
          </p:sp>
        </p:grpSp>
        <p:sp>
          <p:nvSpPr>
            <p:cNvPr id="260" name="Freccia in giù 259"/>
            <p:cNvSpPr/>
            <p:nvPr/>
          </p:nvSpPr>
          <p:spPr>
            <a:xfrm>
              <a:off x="5989320" y="389763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61" name="Gruppo 112"/>
            <p:cNvGrpSpPr/>
            <p:nvPr/>
          </p:nvGrpSpPr>
          <p:grpSpPr>
            <a:xfrm>
              <a:off x="5745479" y="4039235"/>
              <a:ext cx="656749" cy="340300"/>
              <a:chOff x="4808219" y="419100"/>
              <a:chExt cx="656749" cy="340300"/>
            </a:xfrm>
          </p:grpSpPr>
          <p:sp>
            <p:nvSpPr>
              <p:cNvPr id="311" name="CasellaDiTesto 310"/>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212</a:t>
                </a:r>
                <a:r>
                  <a:rPr lang="it-IT" sz="1600" dirty="0">
                    <a:solidFill>
                      <a:schemeClr val="bg1"/>
                    </a:solidFill>
                    <a:latin typeface="Calibri" pitchFamily="34" charset="0"/>
                  </a:rPr>
                  <a:t>Bi</a:t>
                </a:r>
              </a:p>
            </p:txBody>
          </p:sp>
          <p:sp>
            <p:nvSpPr>
              <p:cNvPr id="312" name="CasellaDiTesto 311"/>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83</a:t>
                </a:r>
              </a:p>
            </p:txBody>
          </p:sp>
        </p:grpSp>
        <p:sp>
          <p:nvSpPr>
            <p:cNvPr id="262" name="Freccia in giù 261"/>
            <p:cNvSpPr/>
            <p:nvPr/>
          </p:nvSpPr>
          <p:spPr>
            <a:xfrm rot="2700000">
              <a:off x="5722937" y="435356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263" name="Freccia in giù 262"/>
            <p:cNvSpPr/>
            <p:nvPr/>
          </p:nvSpPr>
          <p:spPr>
            <a:xfrm rot="-2700000">
              <a:off x="6214427" y="435356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64" name="Gruppo 121"/>
            <p:cNvGrpSpPr/>
            <p:nvPr/>
          </p:nvGrpSpPr>
          <p:grpSpPr>
            <a:xfrm>
              <a:off x="5349239" y="4465955"/>
              <a:ext cx="656749" cy="340300"/>
              <a:chOff x="4808219" y="419100"/>
              <a:chExt cx="656749" cy="340300"/>
            </a:xfrm>
          </p:grpSpPr>
          <p:sp>
            <p:nvSpPr>
              <p:cNvPr id="309" name="CasellaDiTesto 308"/>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212</a:t>
                </a:r>
                <a:r>
                  <a:rPr lang="it-IT" sz="1600" dirty="0">
                    <a:solidFill>
                      <a:schemeClr val="bg1"/>
                    </a:solidFill>
                    <a:latin typeface="Calibri" pitchFamily="34" charset="0"/>
                  </a:rPr>
                  <a:t>Po</a:t>
                </a:r>
              </a:p>
            </p:txBody>
          </p:sp>
          <p:sp>
            <p:nvSpPr>
              <p:cNvPr id="310" name="CasellaDiTesto 309"/>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84</a:t>
                </a:r>
              </a:p>
            </p:txBody>
          </p:sp>
        </p:grpSp>
        <p:grpSp>
          <p:nvGrpSpPr>
            <p:cNvPr id="265" name="Gruppo 124"/>
            <p:cNvGrpSpPr/>
            <p:nvPr/>
          </p:nvGrpSpPr>
          <p:grpSpPr>
            <a:xfrm>
              <a:off x="6077903" y="4465955"/>
              <a:ext cx="656749" cy="340300"/>
              <a:chOff x="4808219" y="419100"/>
              <a:chExt cx="656749" cy="340300"/>
            </a:xfrm>
          </p:grpSpPr>
          <p:sp>
            <p:nvSpPr>
              <p:cNvPr id="307" name="CasellaDiTesto 306"/>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208</a:t>
                </a:r>
                <a:r>
                  <a:rPr lang="it-IT" sz="1600" dirty="0">
                    <a:solidFill>
                      <a:schemeClr val="bg1"/>
                    </a:solidFill>
                    <a:latin typeface="Calibri" pitchFamily="34" charset="0"/>
                  </a:rPr>
                  <a:t>Tl</a:t>
                </a:r>
              </a:p>
            </p:txBody>
          </p:sp>
          <p:sp>
            <p:nvSpPr>
              <p:cNvPr id="308" name="CasellaDiTesto 307"/>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81</a:t>
                </a:r>
              </a:p>
            </p:txBody>
          </p:sp>
        </p:grpSp>
        <p:sp>
          <p:nvSpPr>
            <p:cNvPr id="266" name="Freccia in giù 265"/>
            <p:cNvSpPr/>
            <p:nvPr/>
          </p:nvSpPr>
          <p:spPr>
            <a:xfrm rot="-2700000">
              <a:off x="5747065" y="4744720"/>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sp>
          <p:nvSpPr>
            <p:cNvPr id="267" name="Freccia in giù 266"/>
            <p:cNvSpPr/>
            <p:nvPr/>
          </p:nvSpPr>
          <p:spPr>
            <a:xfrm rot="2700000">
              <a:off x="6185217" y="4754879"/>
              <a:ext cx="172720" cy="21110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endParaRPr>
            </a:p>
          </p:txBody>
        </p:sp>
        <p:grpSp>
          <p:nvGrpSpPr>
            <p:cNvPr id="268" name="Gruppo 129"/>
            <p:cNvGrpSpPr/>
            <p:nvPr/>
          </p:nvGrpSpPr>
          <p:grpSpPr>
            <a:xfrm>
              <a:off x="5745479" y="4867275"/>
              <a:ext cx="656749" cy="340300"/>
              <a:chOff x="4808219" y="419100"/>
              <a:chExt cx="656749" cy="340300"/>
            </a:xfrm>
          </p:grpSpPr>
          <p:sp>
            <p:nvSpPr>
              <p:cNvPr id="305" name="CasellaDiTesto 304"/>
              <p:cNvSpPr txBox="1"/>
              <p:nvPr/>
            </p:nvSpPr>
            <p:spPr>
              <a:xfrm>
                <a:off x="4808219" y="419100"/>
                <a:ext cx="656749" cy="338554"/>
              </a:xfrm>
              <a:prstGeom prst="rect">
                <a:avLst/>
              </a:prstGeom>
              <a:noFill/>
            </p:spPr>
            <p:txBody>
              <a:bodyPr wrap="square" rtlCol="0">
                <a:spAutoFit/>
              </a:bodyPr>
              <a:lstStyle/>
              <a:p>
                <a:pPr algn="ctr"/>
                <a:r>
                  <a:rPr lang="it-IT" sz="1600" baseline="30000" dirty="0">
                    <a:solidFill>
                      <a:schemeClr val="bg1"/>
                    </a:solidFill>
                    <a:latin typeface="Calibri" pitchFamily="34" charset="0"/>
                  </a:rPr>
                  <a:t>208</a:t>
                </a:r>
                <a:r>
                  <a:rPr lang="it-IT" sz="1600" dirty="0">
                    <a:solidFill>
                      <a:schemeClr val="bg1"/>
                    </a:solidFill>
                    <a:latin typeface="Calibri" pitchFamily="34" charset="0"/>
                  </a:rPr>
                  <a:t>Pb</a:t>
                </a:r>
              </a:p>
            </p:txBody>
          </p:sp>
          <p:sp>
            <p:nvSpPr>
              <p:cNvPr id="306" name="CasellaDiTesto 305"/>
              <p:cNvSpPr txBox="1"/>
              <p:nvPr/>
            </p:nvSpPr>
            <p:spPr>
              <a:xfrm>
                <a:off x="4884420" y="502920"/>
                <a:ext cx="381000" cy="256480"/>
              </a:xfrm>
              <a:prstGeom prst="rect">
                <a:avLst/>
              </a:prstGeom>
              <a:noFill/>
            </p:spPr>
            <p:txBody>
              <a:bodyPr wrap="square" rtlCol="0">
                <a:spAutoFit/>
              </a:bodyPr>
              <a:lstStyle/>
              <a:p>
                <a:pPr algn="ctr"/>
                <a:r>
                  <a:rPr lang="it-IT" sz="1600" baseline="-25000" dirty="0">
                    <a:solidFill>
                      <a:schemeClr val="bg1"/>
                    </a:solidFill>
                    <a:latin typeface="Calibri" pitchFamily="34" charset="0"/>
                  </a:rPr>
                  <a:t>82</a:t>
                </a:r>
              </a:p>
            </p:txBody>
          </p:sp>
        </p:grpSp>
        <p:cxnSp>
          <p:nvCxnSpPr>
            <p:cNvPr id="269" name="Connettore 2 268"/>
            <p:cNvCxnSpPr/>
            <p:nvPr/>
          </p:nvCxnSpPr>
          <p:spPr>
            <a:xfrm flipH="1">
              <a:off x="5662930" y="4259550"/>
              <a:ext cx="213302" cy="3178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0" name="CasellaDiTesto 269"/>
            <p:cNvSpPr txBox="1"/>
            <p:nvPr/>
          </p:nvSpPr>
          <p:spPr>
            <a:xfrm>
              <a:off x="5419090" y="410845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271" name="Connettore 2 270"/>
            <p:cNvCxnSpPr/>
            <p:nvPr/>
          </p:nvCxnSpPr>
          <p:spPr>
            <a:xfrm flipH="1">
              <a:off x="5633720" y="54353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2" name="CasellaDiTesto 271"/>
            <p:cNvSpPr txBox="1"/>
            <p:nvPr/>
          </p:nvSpPr>
          <p:spPr>
            <a:xfrm>
              <a:off x="5393690" y="55626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273" name="Connettore 2 272"/>
            <p:cNvCxnSpPr/>
            <p:nvPr/>
          </p:nvCxnSpPr>
          <p:spPr>
            <a:xfrm flipH="1">
              <a:off x="5633720" y="101216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4" name="CasellaDiTesto 273"/>
            <p:cNvSpPr txBox="1"/>
            <p:nvPr/>
          </p:nvSpPr>
          <p:spPr>
            <a:xfrm>
              <a:off x="5393690" y="102489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275" name="Connettore 2 274"/>
            <p:cNvCxnSpPr/>
            <p:nvPr/>
          </p:nvCxnSpPr>
          <p:spPr>
            <a:xfrm flipH="1">
              <a:off x="5633720" y="145920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6" name="CasellaDiTesto 275"/>
            <p:cNvSpPr txBox="1"/>
            <p:nvPr/>
          </p:nvSpPr>
          <p:spPr>
            <a:xfrm>
              <a:off x="5393690" y="147193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277" name="Connettore 2 276"/>
            <p:cNvCxnSpPr/>
            <p:nvPr/>
          </p:nvCxnSpPr>
          <p:spPr>
            <a:xfrm flipH="1">
              <a:off x="5633720" y="190497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8" name="CasellaDiTesto 277"/>
            <p:cNvSpPr txBox="1"/>
            <p:nvPr/>
          </p:nvSpPr>
          <p:spPr>
            <a:xfrm>
              <a:off x="5393690" y="191770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279" name="Connettore 2 278"/>
            <p:cNvCxnSpPr/>
            <p:nvPr/>
          </p:nvCxnSpPr>
          <p:spPr>
            <a:xfrm flipH="1">
              <a:off x="5633720" y="236982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0" name="CasellaDiTesto 279"/>
            <p:cNvSpPr txBox="1"/>
            <p:nvPr/>
          </p:nvSpPr>
          <p:spPr>
            <a:xfrm>
              <a:off x="5393690" y="238255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281" name="Connettore 2 280"/>
            <p:cNvCxnSpPr/>
            <p:nvPr/>
          </p:nvCxnSpPr>
          <p:spPr>
            <a:xfrm flipH="1">
              <a:off x="5633720" y="281686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2" name="CasellaDiTesto 281"/>
            <p:cNvSpPr txBox="1"/>
            <p:nvPr/>
          </p:nvSpPr>
          <p:spPr>
            <a:xfrm>
              <a:off x="5393690" y="282959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283" name="Connettore 2 282"/>
            <p:cNvCxnSpPr/>
            <p:nvPr/>
          </p:nvCxnSpPr>
          <p:spPr>
            <a:xfrm flipH="1">
              <a:off x="5633720" y="327914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4" name="CasellaDiTesto 283"/>
            <p:cNvSpPr txBox="1"/>
            <p:nvPr/>
          </p:nvSpPr>
          <p:spPr>
            <a:xfrm>
              <a:off x="5393690" y="329187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285" name="Connettore 2 284"/>
            <p:cNvCxnSpPr/>
            <p:nvPr/>
          </p:nvCxnSpPr>
          <p:spPr>
            <a:xfrm flipH="1">
              <a:off x="5633720" y="374520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6" name="CasellaDiTesto 285"/>
            <p:cNvSpPr txBox="1"/>
            <p:nvPr/>
          </p:nvSpPr>
          <p:spPr>
            <a:xfrm>
              <a:off x="5393690" y="3757930"/>
              <a:ext cx="243840" cy="338554"/>
            </a:xfrm>
            <a:prstGeom prst="rect">
              <a:avLst/>
            </a:prstGeom>
            <a:noFill/>
          </p:spPr>
          <p:txBody>
            <a:bodyPr wrap="square" rtlCol="0">
              <a:spAutoFit/>
            </a:bodyPr>
            <a:lstStyle/>
            <a:p>
              <a:r>
                <a:rPr lang="it-IT" sz="1600" dirty="0">
                  <a:solidFill>
                    <a:srgbClr val="FF0000"/>
                  </a:solidFill>
                  <a:latin typeface="Symbol" pitchFamily="18" charset="2"/>
                </a:rPr>
                <a:t>b</a:t>
              </a:r>
            </a:p>
          </p:txBody>
        </p:sp>
        <p:cxnSp>
          <p:nvCxnSpPr>
            <p:cNvPr id="287" name="Connettore 2 286"/>
            <p:cNvCxnSpPr/>
            <p:nvPr/>
          </p:nvCxnSpPr>
          <p:spPr>
            <a:xfrm>
              <a:off x="6281362" y="4262090"/>
              <a:ext cx="190558" cy="3559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8" name="CasellaDiTesto 287"/>
            <p:cNvSpPr txBox="1"/>
            <p:nvPr/>
          </p:nvSpPr>
          <p:spPr>
            <a:xfrm>
              <a:off x="6414770" y="411099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289" name="Connettore 2 288"/>
            <p:cNvCxnSpPr/>
            <p:nvPr/>
          </p:nvCxnSpPr>
          <p:spPr>
            <a:xfrm flipH="1">
              <a:off x="5227320" y="4645660"/>
              <a:ext cx="217112" cy="17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0" name="CasellaDiTesto 289"/>
            <p:cNvSpPr txBox="1"/>
            <p:nvPr/>
          </p:nvSpPr>
          <p:spPr>
            <a:xfrm>
              <a:off x="4987290" y="465839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cxnSp>
          <p:nvCxnSpPr>
            <p:cNvPr id="291" name="Connettore 2 290"/>
            <p:cNvCxnSpPr/>
            <p:nvPr/>
          </p:nvCxnSpPr>
          <p:spPr>
            <a:xfrm>
              <a:off x="6614102" y="4645645"/>
              <a:ext cx="232468" cy="1714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2" name="CasellaDiTesto 291"/>
            <p:cNvSpPr txBox="1"/>
            <p:nvPr/>
          </p:nvSpPr>
          <p:spPr>
            <a:xfrm>
              <a:off x="6755130" y="4678710"/>
              <a:ext cx="243840" cy="338554"/>
            </a:xfrm>
            <a:prstGeom prst="rect">
              <a:avLst/>
            </a:prstGeom>
            <a:noFill/>
          </p:spPr>
          <p:txBody>
            <a:bodyPr wrap="square" rtlCol="0">
              <a:spAutoFit/>
            </a:bodyPr>
            <a:lstStyle/>
            <a:p>
              <a:r>
                <a:rPr lang="it-IT" sz="1600" dirty="0">
                  <a:solidFill>
                    <a:srgbClr val="00FF00"/>
                  </a:solidFill>
                  <a:latin typeface="Symbol" pitchFamily="18" charset="2"/>
                </a:rPr>
                <a:t>a</a:t>
              </a:r>
            </a:p>
          </p:txBody>
        </p:sp>
        <p:sp>
          <p:nvSpPr>
            <p:cNvPr id="293" name="CasellaDiTesto 292"/>
            <p:cNvSpPr txBox="1"/>
            <p:nvPr/>
          </p:nvSpPr>
          <p:spPr>
            <a:xfrm>
              <a:off x="6146800" y="566928"/>
              <a:ext cx="894080" cy="276999"/>
            </a:xfrm>
            <a:prstGeom prst="rect">
              <a:avLst/>
            </a:prstGeom>
            <a:noFill/>
          </p:spPr>
          <p:txBody>
            <a:bodyPr wrap="square" rtlCol="0">
              <a:spAutoFit/>
            </a:bodyPr>
            <a:lstStyle/>
            <a:p>
              <a:r>
                <a:rPr lang="it-IT" sz="1200" i="1" dirty="0">
                  <a:solidFill>
                    <a:srgbClr val="FFFF00"/>
                  </a:solidFill>
                  <a:latin typeface="Calibri" pitchFamily="34" charset="0"/>
                </a:rPr>
                <a:t>14*10</a:t>
              </a:r>
              <a:r>
                <a:rPr lang="it-IT" sz="1200" i="1" baseline="30000" dirty="0">
                  <a:solidFill>
                    <a:srgbClr val="FFFF00"/>
                  </a:solidFill>
                  <a:latin typeface="Calibri" pitchFamily="34" charset="0"/>
                </a:rPr>
                <a:t>9</a:t>
              </a:r>
              <a:r>
                <a:rPr lang="it-IT" sz="1200" i="1" dirty="0">
                  <a:solidFill>
                    <a:srgbClr val="FFFF00"/>
                  </a:solidFill>
                  <a:latin typeface="Calibri" pitchFamily="34" charset="0"/>
                </a:rPr>
                <a:t> y</a:t>
              </a:r>
            </a:p>
          </p:txBody>
        </p:sp>
        <p:sp>
          <p:nvSpPr>
            <p:cNvPr id="294" name="CasellaDiTesto 293"/>
            <p:cNvSpPr txBox="1"/>
            <p:nvPr/>
          </p:nvSpPr>
          <p:spPr>
            <a:xfrm>
              <a:off x="6146800" y="1008888"/>
              <a:ext cx="609600" cy="276999"/>
            </a:xfrm>
            <a:prstGeom prst="rect">
              <a:avLst/>
            </a:prstGeom>
            <a:noFill/>
          </p:spPr>
          <p:txBody>
            <a:bodyPr wrap="square" rtlCol="0">
              <a:spAutoFit/>
            </a:bodyPr>
            <a:lstStyle/>
            <a:p>
              <a:r>
                <a:rPr lang="it-IT" sz="1200" i="1" dirty="0">
                  <a:solidFill>
                    <a:srgbClr val="FFFF00"/>
                  </a:solidFill>
                  <a:latin typeface="Calibri" pitchFamily="34" charset="0"/>
                </a:rPr>
                <a:t>5,7 y</a:t>
              </a:r>
            </a:p>
          </p:txBody>
        </p:sp>
        <p:sp>
          <p:nvSpPr>
            <p:cNvPr id="295" name="CasellaDiTesto 294"/>
            <p:cNvSpPr txBox="1"/>
            <p:nvPr/>
          </p:nvSpPr>
          <p:spPr>
            <a:xfrm>
              <a:off x="6146800" y="1455928"/>
              <a:ext cx="609600" cy="276999"/>
            </a:xfrm>
            <a:prstGeom prst="rect">
              <a:avLst/>
            </a:prstGeom>
            <a:noFill/>
          </p:spPr>
          <p:txBody>
            <a:bodyPr wrap="square" rtlCol="0">
              <a:spAutoFit/>
            </a:bodyPr>
            <a:lstStyle/>
            <a:p>
              <a:r>
                <a:rPr lang="it-IT" sz="1200" i="1" dirty="0">
                  <a:solidFill>
                    <a:srgbClr val="FFFF00"/>
                  </a:solidFill>
                  <a:latin typeface="Calibri" pitchFamily="34" charset="0"/>
                </a:rPr>
                <a:t>6,1 h</a:t>
              </a:r>
            </a:p>
          </p:txBody>
        </p:sp>
        <p:sp>
          <p:nvSpPr>
            <p:cNvPr id="296" name="CasellaDiTesto 295"/>
            <p:cNvSpPr txBox="1"/>
            <p:nvPr/>
          </p:nvSpPr>
          <p:spPr>
            <a:xfrm>
              <a:off x="6146800" y="1918208"/>
              <a:ext cx="609600" cy="276999"/>
            </a:xfrm>
            <a:prstGeom prst="rect">
              <a:avLst/>
            </a:prstGeom>
            <a:noFill/>
          </p:spPr>
          <p:txBody>
            <a:bodyPr wrap="square" rtlCol="0">
              <a:spAutoFit/>
            </a:bodyPr>
            <a:lstStyle/>
            <a:p>
              <a:r>
                <a:rPr lang="it-IT" sz="1200" i="1" dirty="0">
                  <a:solidFill>
                    <a:srgbClr val="FFFF00"/>
                  </a:solidFill>
                  <a:latin typeface="Calibri" pitchFamily="34" charset="0"/>
                </a:rPr>
                <a:t>1,9 y</a:t>
              </a:r>
            </a:p>
          </p:txBody>
        </p:sp>
        <p:sp>
          <p:nvSpPr>
            <p:cNvPr id="297" name="CasellaDiTesto 296"/>
            <p:cNvSpPr txBox="1"/>
            <p:nvPr/>
          </p:nvSpPr>
          <p:spPr>
            <a:xfrm>
              <a:off x="6146800" y="2375408"/>
              <a:ext cx="609600" cy="276999"/>
            </a:xfrm>
            <a:prstGeom prst="rect">
              <a:avLst/>
            </a:prstGeom>
            <a:noFill/>
          </p:spPr>
          <p:txBody>
            <a:bodyPr wrap="square" rtlCol="0">
              <a:spAutoFit/>
            </a:bodyPr>
            <a:lstStyle/>
            <a:p>
              <a:r>
                <a:rPr lang="it-IT" sz="1200" i="1" dirty="0">
                  <a:solidFill>
                    <a:srgbClr val="FFFF00"/>
                  </a:solidFill>
                  <a:latin typeface="Calibri" pitchFamily="34" charset="0"/>
                </a:rPr>
                <a:t>3,7 d</a:t>
              </a:r>
            </a:p>
          </p:txBody>
        </p:sp>
        <p:sp>
          <p:nvSpPr>
            <p:cNvPr id="298" name="CasellaDiTesto 297"/>
            <p:cNvSpPr txBox="1"/>
            <p:nvPr/>
          </p:nvSpPr>
          <p:spPr>
            <a:xfrm>
              <a:off x="6146800" y="2830068"/>
              <a:ext cx="609600" cy="276999"/>
            </a:xfrm>
            <a:prstGeom prst="rect">
              <a:avLst/>
            </a:prstGeom>
            <a:noFill/>
          </p:spPr>
          <p:txBody>
            <a:bodyPr wrap="square" rtlCol="0">
              <a:spAutoFit/>
            </a:bodyPr>
            <a:lstStyle/>
            <a:p>
              <a:r>
                <a:rPr lang="it-IT" sz="1200" i="1" dirty="0">
                  <a:solidFill>
                    <a:srgbClr val="FFFF00"/>
                  </a:solidFill>
                  <a:latin typeface="Calibri" pitchFamily="34" charset="0"/>
                </a:rPr>
                <a:t>55,6 s</a:t>
              </a:r>
            </a:p>
          </p:txBody>
        </p:sp>
        <p:sp>
          <p:nvSpPr>
            <p:cNvPr id="299" name="CasellaDiTesto 298"/>
            <p:cNvSpPr txBox="1"/>
            <p:nvPr/>
          </p:nvSpPr>
          <p:spPr>
            <a:xfrm>
              <a:off x="6146800" y="3287268"/>
              <a:ext cx="609600" cy="276999"/>
            </a:xfrm>
            <a:prstGeom prst="rect">
              <a:avLst/>
            </a:prstGeom>
            <a:noFill/>
          </p:spPr>
          <p:txBody>
            <a:bodyPr wrap="square" rtlCol="0">
              <a:spAutoFit/>
            </a:bodyPr>
            <a:lstStyle/>
            <a:p>
              <a:r>
                <a:rPr lang="it-IT" sz="1200" i="1" dirty="0">
                  <a:solidFill>
                    <a:srgbClr val="FFFF00"/>
                  </a:solidFill>
                  <a:latin typeface="Calibri" pitchFamily="34" charset="0"/>
                </a:rPr>
                <a:t>0,14 s</a:t>
              </a:r>
            </a:p>
          </p:txBody>
        </p:sp>
        <p:sp>
          <p:nvSpPr>
            <p:cNvPr id="300" name="CasellaDiTesto 299"/>
            <p:cNvSpPr txBox="1"/>
            <p:nvPr/>
          </p:nvSpPr>
          <p:spPr>
            <a:xfrm>
              <a:off x="6146800" y="3754628"/>
              <a:ext cx="609600" cy="276999"/>
            </a:xfrm>
            <a:prstGeom prst="rect">
              <a:avLst/>
            </a:prstGeom>
            <a:noFill/>
          </p:spPr>
          <p:txBody>
            <a:bodyPr wrap="square" rtlCol="0">
              <a:spAutoFit/>
            </a:bodyPr>
            <a:lstStyle/>
            <a:p>
              <a:r>
                <a:rPr lang="it-IT" sz="1200" i="1" dirty="0">
                  <a:solidFill>
                    <a:srgbClr val="FFFF00"/>
                  </a:solidFill>
                  <a:latin typeface="Calibri" pitchFamily="34" charset="0"/>
                </a:rPr>
                <a:t>10,6 h</a:t>
              </a:r>
            </a:p>
          </p:txBody>
        </p:sp>
        <p:sp>
          <p:nvSpPr>
            <p:cNvPr id="301" name="CasellaDiTesto 300"/>
            <p:cNvSpPr txBox="1"/>
            <p:nvPr/>
          </p:nvSpPr>
          <p:spPr>
            <a:xfrm>
              <a:off x="6548120" y="4267708"/>
              <a:ext cx="694390" cy="276999"/>
            </a:xfrm>
            <a:prstGeom prst="rect">
              <a:avLst/>
            </a:prstGeom>
            <a:noFill/>
          </p:spPr>
          <p:txBody>
            <a:bodyPr wrap="square" rtlCol="0">
              <a:spAutoFit/>
            </a:bodyPr>
            <a:lstStyle/>
            <a:p>
              <a:r>
                <a:rPr lang="it-IT" sz="1200" i="1" dirty="0">
                  <a:solidFill>
                    <a:srgbClr val="FFFF00"/>
                  </a:solidFill>
                  <a:latin typeface="Calibri" pitchFamily="34" charset="0"/>
                </a:rPr>
                <a:t>60,6 m</a:t>
              </a:r>
            </a:p>
          </p:txBody>
        </p:sp>
        <p:sp>
          <p:nvSpPr>
            <p:cNvPr id="302" name="CasellaDiTesto 301"/>
            <p:cNvSpPr txBox="1"/>
            <p:nvPr/>
          </p:nvSpPr>
          <p:spPr>
            <a:xfrm>
              <a:off x="6344920" y="4826508"/>
              <a:ext cx="609600" cy="276999"/>
            </a:xfrm>
            <a:prstGeom prst="rect">
              <a:avLst/>
            </a:prstGeom>
            <a:noFill/>
          </p:spPr>
          <p:txBody>
            <a:bodyPr wrap="square" rtlCol="0">
              <a:spAutoFit/>
            </a:bodyPr>
            <a:lstStyle/>
            <a:p>
              <a:r>
                <a:rPr lang="it-IT" sz="1200" i="1" dirty="0">
                  <a:solidFill>
                    <a:srgbClr val="FFFF00"/>
                  </a:solidFill>
                  <a:latin typeface="Calibri" pitchFamily="34" charset="0"/>
                </a:rPr>
                <a:t>3,0 m</a:t>
              </a:r>
            </a:p>
          </p:txBody>
        </p:sp>
        <p:sp>
          <p:nvSpPr>
            <p:cNvPr id="303" name="CasellaDiTesto 302"/>
            <p:cNvSpPr txBox="1"/>
            <p:nvPr/>
          </p:nvSpPr>
          <p:spPr>
            <a:xfrm>
              <a:off x="5134310" y="4826508"/>
              <a:ext cx="788970" cy="276999"/>
            </a:xfrm>
            <a:prstGeom prst="rect">
              <a:avLst/>
            </a:prstGeom>
            <a:noFill/>
          </p:spPr>
          <p:txBody>
            <a:bodyPr wrap="square" rtlCol="0">
              <a:spAutoFit/>
            </a:bodyPr>
            <a:lstStyle/>
            <a:p>
              <a:r>
                <a:rPr lang="it-IT" sz="1200" i="1" dirty="0">
                  <a:solidFill>
                    <a:srgbClr val="FFFF00"/>
                  </a:solidFill>
                  <a:latin typeface="Calibri" pitchFamily="34" charset="0"/>
                </a:rPr>
                <a:t>0,3 10</a:t>
              </a:r>
              <a:r>
                <a:rPr lang="it-IT" sz="1200" i="1" baseline="30000" dirty="0">
                  <a:solidFill>
                    <a:srgbClr val="FFFF00"/>
                  </a:solidFill>
                  <a:latin typeface="Calibri" pitchFamily="34" charset="0"/>
                </a:rPr>
                <a:t>-6</a:t>
              </a:r>
              <a:r>
                <a:rPr lang="it-IT" sz="1200" i="1" dirty="0">
                  <a:solidFill>
                    <a:srgbClr val="FFFF00"/>
                  </a:solidFill>
                  <a:latin typeface="Calibri" pitchFamily="34" charset="0"/>
                </a:rPr>
                <a:t> s</a:t>
              </a:r>
            </a:p>
          </p:txBody>
        </p:sp>
        <p:sp>
          <p:nvSpPr>
            <p:cNvPr id="304" name="CasellaDiTesto 303"/>
            <p:cNvSpPr txBox="1"/>
            <p:nvPr/>
          </p:nvSpPr>
          <p:spPr>
            <a:xfrm>
              <a:off x="4973320" y="4267708"/>
              <a:ext cx="694390" cy="276999"/>
            </a:xfrm>
            <a:prstGeom prst="rect">
              <a:avLst/>
            </a:prstGeom>
            <a:noFill/>
          </p:spPr>
          <p:txBody>
            <a:bodyPr wrap="square" rtlCol="0">
              <a:spAutoFit/>
            </a:bodyPr>
            <a:lstStyle/>
            <a:p>
              <a:r>
                <a:rPr lang="it-IT" sz="1200" i="1" dirty="0">
                  <a:solidFill>
                    <a:srgbClr val="FFFF00"/>
                  </a:solidFill>
                  <a:latin typeface="Calibri" pitchFamily="34" charset="0"/>
                </a:rPr>
                <a:t>60,6 m</a:t>
              </a:r>
            </a:p>
          </p:txBody>
        </p:sp>
      </p:grpSp>
      <p:sp>
        <p:nvSpPr>
          <p:cNvPr id="329" name="CasellaDiTesto 328"/>
          <p:cNvSpPr txBox="1"/>
          <p:nvPr/>
        </p:nvSpPr>
        <p:spPr>
          <a:xfrm>
            <a:off x="2726505" y="5333061"/>
            <a:ext cx="4210235" cy="461665"/>
          </a:xfrm>
          <a:prstGeom prst="rect">
            <a:avLst/>
          </a:prstGeom>
          <a:noFill/>
        </p:spPr>
        <p:txBody>
          <a:bodyPr wrap="square" rtlCol="0">
            <a:spAutoFit/>
          </a:bodyPr>
          <a:lstStyle/>
          <a:p>
            <a:pPr algn="l">
              <a:tabLst>
                <a:tab pos="720725" algn="l"/>
              </a:tabLst>
            </a:pPr>
            <a:r>
              <a:rPr lang="it-IT" sz="2400" baseline="30000" dirty="0">
                <a:solidFill>
                  <a:schemeClr val="bg1"/>
                </a:solidFill>
                <a:effectLst>
                  <a:outerShdw blurRad="38100" dist="38100" dir="2700000" algn="tl">
                    <a:srgbClr val="000000">
                      <a:alpha val="43137"/>
                    </a:srgbClr>
                  </a:outerShdw>
                </a:effectLst>
                <a:latin typeface="Calibri" pitchFamily="34" charset="0"/>
              </a:rPr>
              <a:t>232</a:t>
            </a:r>
            <a:r>
              <a:rPr lang="it-IT" sz="2400" dirty="0">
                <a:solidFill>
                  <a:schemeClr val="bg1"/>
                </a:solidFill>
                <a:effectLst>
                  <a:outerShdw blurRad="38100" dist="38100" dir="2700000" algn="tl">
                    <a:srgbClr val="000000">
                      <a:alpha val="43137"/>
                    </a:srgbClr>
                  </a:outerShdw>
                </a:effectLst>
                <a:latin typeface="Calibri" pitchFamily="34" charset="0"/>
              </a:rPr>
              <a:t>Th	</a:t>
            </a:r>
            <a:r>
              <a:rPr lang="it-IT" sz="2400" dirty="0">
                <a:solidFill>
                  <a:schemeClr val="bg1"/>
                </a:solidFill>
                <a:effectLst>
                  <a:outerShdw blurRad="38100" dist="38100" dir="2700000" algn="tl">
                    <a:srgbClr val="000000">
                      <a:alpha val="43137"/>
                    </a:srgbClr>
                  </a:outerShdw>
                </a:effectLst>
                <a:latin typeface="Calibri" pitchFamily="34" charset="0"/>
                <a:cs typeface="Arial"/>
              </a:rPr>
              <a:t>→  </a:t>
            </a:r>
            <a:r>
              <a:rPr lang="it-IT" sz="2400" baseline="30000" dirty="0">
                <a:solidFill>
                  <a:schemeClr val="bg1"/>
                </a:solidFill>
                <a:effectLst>
                  <a:outerShdw blurRad="38100" dist="38100" dir="2700000" algn="tl">
                    <a:srgbClr val="000000">
                      <a:alpha val="43137"/>
                    </a:srgbClr>
                  </a:outerShdw>
                </a:effectLst>
                <a:latin typeface="Calibri" pitchFamily="34" charset="0"/>
              </a:rPr>
              <a:t>208</a:t>
            </a:r>
            <a:r>
              <a:rPr lang="it-IT" sz="2400" dirty="0">
                <a:solidFill>
                  <a:schemeClr val="bg1"/>
                </a:solidFill>
                <a:effectLst>
                  <a:outerShdw blurRad="38100" dist="38100" dir="2700000" algn="tl">
                    <a:srgbClr val="000000">
                      <a:alpha val="43137"/>
                    </a:srgbClr>
                  </a:outerShdw>
                </a:effectLst>
                <a:latin typeface="Calibri" pitchFamily="34" charset="0"/>
              </a:rPr>
              <a:t>Pb = 6</a:t>
            </a:r>
            <a:r>
              <a:rPr lang="it-IT" sz="2400" dirty="0">
                <a:solidFill>
                  <a:schemeClr val="bg1"/>
                </a:solidFill>
                <a:effectLst>
                  <a:outerShdw blurRad="38100" dist="38100" dir="2700000" algn="tl">
                    <a:srgbClr val="000000">
                      <a:alpha val="43137"/>
                    </a:srgbClr>
                  </a:outerShdw>
                </a:effectLst>
                <a:latin typeface="Symbol" pitchFamily="18" charset="2"/>
              </a:rPr>
              <a:t>a</a:t>
            </a:r>
            <a:r>
              <a:rPr lang="it-IT" sz="2400" dirty="0">
                <a:solidFill>
                  <a:schemeClr val="bg1"/>
                </a:solidFill>
                <a:effectLst>
                  <a:outerShdw blurRad="38100" dist="38100" dir="2700000" algn="tl">
                    <a:srgbClr val="000000">
                      <a:alpha val="43137"/>
                    </a:srgbClr>
                  </a:outerShdw>
                </a:effectLst>
                <a:latin typeface="Calibri" pitchFamily="34" charset="0"/>
              </a:rPr>
              <a:t> + 4</a:t>
            </a:r>
            <a:r>
              <a:rPr lang="it-IT" sz="2400" dirty="0">
                <a:solidFill>
                  <a:schemeClr val="bg1"/>
                </a:solidFill>
                <a:effectLst>
                  <a:outerShdw blurRad="38100" dist="38100" dir="2700000" algn="tl">
                    <a:srgbClr val="000000">
                      <a:alpha val="43137"/>
                    </a:srgbClr>
                  </a:outerShdw>
                </a:effectLst>
                <a:latin typeface="Symbol" pitchFamily="18" charset="2"/>
              </a:rPr>
              <a:t>b</a:t>
            </a:r>
            <a:r>
              <a:rPr lang="it-IT" sz="2400" baseline="30000" dirty="0">
                <a:solidFill>
                  <a:schemeClr val="bg1"/>
                </a:solidFill>
                <a:effectLst>
                  <a:outerShdw blurRad="38100" dist="38100" dir="2700000" algn="tl">
                    <a:srgbClr val="000000">
                      <a:alpha val="43137"/>
                    </a:srgbClr>
                  </a:outerShdw>
                </a:effectLst>
                <a:latin typeface="Calibri" pitchFamily="34" charset="0"/>
              </a:rPr>
              <a:t>-</a:t>
            </a:r>
            <a:r>
              <a:rPr lang="it-IT" sz="2400" dirty="0">
                <a:solidFill>
                  <a:schemeClr val="bg1"/>
                </a:solidFill>
                <a:effectLst>
                  <a:outerShdw blurRad="38100" dist="38100" dir="2700000" algn="tl">
                    <a:srgbClr val="000000">
                      <a:alpha val="43137"/>
                    </a:srgbClr>
                  </a:outerShdw>
                </a:effectLst>
                <a:latin typeface="Calibri" pitchFamily="34" charset="0"/>
              </a:rPr>
              <a:t> + 4</a:t>
            </a:r>
            <a:r>
              <a:rPr lang="it-IT" sz="2400" dirty="0">
                <a:solidFill>
                  <a:schemeClr val="bg1"/>
                </a:solidFill>
                <a:effectLst>
                  <a:outerShdw blurRad="38100" dist="38100" dir="2700000" algn="tl">
                    <a:srgbClr val="000000">
                      <a:alpha val="43137"/>
                    </a:srgbClr>
                  </a:outerShdw>
                </a:effectLst>
                <a:latin typeface="Symbol" pitchFamily="18" charset="2"/>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up)">
                                      <p:cBhvr>
                                        <p:cTn id="7" dur="3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3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2"/>
                                        </p:tgtEl>
                                        <p:attrNameLst>
                                          <p:attrName>style.visibility</p:attrName>
                                        </p:attrNameLst>
                                      </p:cBhvr>
                                      <p:to>
                                        <p:strVal val="visible"/>
                                      </p:to>
                                    </p:set>
                                    <p:animEffect transition="in" filter="fade">
                                      <p:cBhvr>
                                        <p:cTn id="22" dur="500"/>
                                        <p:tgtEl>
                                          <p:spTgt spid="2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wipe(up)">
                                      <p:cBhvr>
                                        <p:cTn id="27" dur="3000"/>
                                        <p:tgtEl>
                                          <p:spTgt spid="2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9"/>
                                        </p:tgtEl>
                                        <p:attrNameLst>
                                          <p:attrName>style.visibility</p:attrName>
                                        </p:attrNameLst>
                                      </p:cBhvr>
                                      <p:to>
                                        <p:strVal val="visible"/>
                                      </p:to>
                                    </p:set>
                                    <p:animEffect transition="in" filter="fade">
                                      <p:cBhvr>
                                        <p:cTn id="32" dur="500"/>
                                        <p:tgtEl>
                                          <p:spTgt spid="3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1" grpId="0"/>
      <p:bldP spid="242" grpId="0"/>
      <p:bldP spid="3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0"/>
          <p:cNvGrpSpPr/>
          <p:nvPr/>
        </p:nvGrpSpPr>
        <p:grpSpPr>
          <a:xfrm>
            <a:off x="0" y="1536700"/>
            <a:ext cx="9144000" cy="4927600"/>
            <a:chOff x="0" y="1536700"/>
            <a:chExt cx="9144000" cy="4927600"/>
          </a:xfrm>
        </p:grpSpPr>
        <p:sp>
          <p:nvSpPr>
            <p:cNvPr id="35" name="Rettangolo 34"/>
            <p:cNvSpPr/>
            <p:nvPr/>
          </p:nvSpPr>
          <p:spPr bwMode="auto">
            <a:xfrm>
              <a:off x="0" y="1536700"/>
              <a:ext cx="9144000" cy="492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39"/>
            <p:cNvGrpSpPr/>
            <p:nvPr/>
          </p:nvGrpSpPr>
          <p:grpSpPr>
            <a:xfrm>
              <a:off x="37057" y="1564640"/>
              <a:ext cx="9106943" cy="4750435"/>
              <a:chOff x="37057" y="1564640"/>
              <a:chExt cx="9106943" cy="4750435"/>
            </a:xfrm>
          </p:grpSpPr>
          <p:pic>
            <p:nvPicPr>
              <p:cNvPr id="832514" name="Picture 2"/>
              <p:cNvPicPr>
                <a:picLocks noChangeAspect="1" noChangeArrowheads="1"/>
              </p:cNvPicPr>
              <p:nvPr/>
            </p:nvPicPr>
            <p:blipFill>
              <a:blip r:embed="rId3" cstate="print"/>
              <a:srcRect r="1490"/>
              <a:stretch>
                <a:fillRect/>
              </a:stretch>
            </p:blipFill>
            <p:spPr bwMode="auto">
              <a:xfrm>
                <a:off x="37057" y="1600200"/>
                <a:ext cx="8999439" cy="4714875"/>
              </a:xfrm>
              <a:prstGeom prst="rect">
                <a:avLst/>
              </a:prstGeom>
              <a:noFill/>
              <a:ln w="9525">
                <a:noFill/>
                <a:miter lim="800000"/>
                <a:headEnd/>
                <a:tailEnd/>
              </a:ln>
            </p:spPr>
          </p:pic>
          <p:sp>
            <p:nvSpPr>
              <p:cNvPr id="37" name="Ovale 36"/>
              <p:cNvSpPr/>
              <p:nvPr/>
            </p:nvSpPr>
            <p:spPr bwMode="auto">
              <a:xfrm>
                <a:off x="701040" y="1706880"/>
                <a:ext cx="467360" cy="46736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Rettangolo 38"/>
              <p:cNvSpPr/>
              <p:nvPr/>
            </p:nvSpPr>
            <p:spPr bwMode="auto">
              <a:xfrm>
                <a:off x="8721725" y="1564640"/>
                <a:ext cx="422275" cy="2438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42" name="Text Box 6"/>
          <p:cNvSpPr txBox="1">
            <a:spLocks noChangeArrowheads="1"/>
          </p:cNvSpPr>
          <p:nvPr/>
        </p:nvSpPr>
        <p:spPr bwMode="auto">
          <a:xfrm>
            <a:off x="2882900" y="6483350"/>
            <a:ext cx="3378200" cy="323165"/>
          </a:xfrm>
          <a:prstGeom prst="rect">
            <a:avLst/>
          </a:prstGeom>
          <a:noFill/>
          <a:ln w="9525" algn="ctr">
            <a:noFill/>
            <a:miter lim="800000"/>
            <a:headEnd/>
            <a:tailEnd/>
          </a:ln>
          <a:effectLst/>
        </p:spPr>
        <p:txBody>
          <a:bodyPr wrap="square">
            <a:spAutoFit/>
          </a:bodyPr>
          <a:lstStyle/>
          <a:p>
            <a:pPr>
              <a:defRPr/>
            </a:pPr>
            <a:r>
              <a:rPr lang="en-GB" sz="1500" dirty="0">
                <a:solidFill>
                  <a:schemeClr val="bg1"/>
                </a:solidFill>
                <a:effectLst/>
                <a:latin typeface="Calibri" pitchFamily="34" charset="0"/>
              </a:rPr>
              <a:t>Zhang et al.,2016 (Geol. J. 51, 644-651)</a:t>
            </a:r>
          </a:p>
        </p:txBody>
      </p:sp>
      <p:sp>
        <p:nvSpPr>
          <p:cNvPr id="12"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 name="Text Box 2"/>
          <p:cNvSpPr txBox="1">
            <a:spLocks noChangeArrowheads="1"/>
          </p:cNvSpPr>
          <p:nvPr/>
        </p:nvSpPr>
        <p:spPr bwMode="auto">
          <a:xfrm>
            <a:off x="371475" y="555625"/>
            <a:ext cx="8401050" cy="1068388"/>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The Pb isotopic difference with NHRL is expressed with two parameters:</a:t>
            </a:r>
            <a:r>
              <a:rPr lang="en-GB" sz="2800"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7/4</a:t>
            </a:r>
            <a:r>
              <a:rPr lang="en-GB" sz="3600" dirty="0">
                <a:solidFill>
                  <a:schemeClr val="bg1"/>
                </a:solidFill>
                <a:effectLst>
                  <a:outerShdw blurRad="38100" dist="38100" dir="2700000" algn="tl">
                    <a:srgbClr val="000000"/>
                  </a:outerShdw>
                </a:effectLst>
                <a:latin typeface="Calibri" pitchFamily="34" charset="0"/>
              </a:rPr>
              <a:t> and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8/4</a:t>
            </a:r>
            <a:r>
              <a:rPr lang="en-GB" sz="2800" dirty="0">
                <a:solidFill>
                  <a:schemeClr val="bg1"/>
                </a:solidFill>
                <a:effectLst>
                  <a:outerShdw blurRad="38100" dist="38100" dir="2700000" algn="tl">
                    <a:srgbClr val="000000"/>
                  </a:outerShdw>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bwMode="auto">
          <a:xfrm>
            <a:off x="0" y="1536700"/>
            <a:ext cx="9144000" cy="492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6"/>
          <p:cNvGrpSpPr/>
          <p:nvPr/>
        </p:nvGrpSpPr>
        <p:grpSpPr>
          <a:xfrm>
            <a:off x="37057" y="1564640"/>
            <a:ext cx="9106943" cy="4750435"/>
            <a:chOff x="37057" y="1564640"/>
            <a:chExt cx="9106943" cy="4750435"/>
          </a:xfrm>
        </p:grpSpPr>
        <p:pic>
          <p:nvPicPr>
            <p:cNvPr id="8" name="Picture 2"/>
            <p:cNvPicPr>
              <a:picLocks noChangeAspect="1" noChangeArrowheads="1"/>
            </p:cNvPicPr>
            <p:nvPr/>
          </p:nvPicPr>
          <p:blipFill>
            <a:blip r:embed="rId3" cstate="print"/>
            <a:srcRect r="1490"/>
            <a:stretch>
              <a:fillRect/>
            </a:stretch>
          </p:blipFill>
          <p:spPr bwMode="auto">
            <a:xfrm>
              <a:off x="37057" y="1600200"/>
              <a:ext cx="8999439" cy="4714875"/>
            </a:xfrm>
            <a:prstGeom prst="rect">
              <a:avLst/>
            </a:prstGeom>
            <a:noFill/>
            <a:ln w="9525">
              <a:noFill/>
              <a:miter lim="800000"/>
              <a:headEnd/>
              <a:tailEnd/>
            </a:ln>
          </p:spPr>
        </p:pic>
        <p:sp>
          <p:nvSpPr>
            <p:cNvPr id="9" name="Ovale 8"/>
            <p:cNvSpPr/>
            <p:nvPr/>
          </p:nvSpPr>
          <p:spPr bwMode="auto">
            <a:xfrm>
              <a:off x="701040" y="1706880"/>
              <a:ext cx="467360" cy="46736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Rettangolo 9"/>
            <p:cNvSpPr/>
            <p:nvPr/>
          </p:nvSpPr>
          <p:spPr bwMode="auto">
            <a:xfrm>
              <a:off x="8721725" y="1564640"/>
              <a:ext cx="422275" cy="2438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nvGrpSpPr>
          <p:cNvPr id="3" name="Gruppo 14"/>
          <p:cNvGrpSpPr/>
          <p:nvPr/>
        </p:nvGrpSpPr>
        <p:grpSpPr>
          <a:xfrm>
            <a:off x="215900" y="1682749"/>
            <a:ext cx="8826501" cy="4679951"/>
            <a:chOff x="215900" y="1682749"/>
            <a:chExt cx="8826501" cy="4679951"/>
          </a:xfrm>
        </p:grpSpPr>
        <p:grpSp>
          <p:nvGrpSpPr>
            <p:cNvPr id="4" name="Gruppo 11"/>
            <p:cNvGrpSpPr/>
            <p:nvPr/>
          </p:nvGrpSpPr>
          <p:grpSpPr>
            <a:xfrm>
              <a:off x="215900" y="1682749"/>
              <a:ext cx="8826501" cy="4679951"/>
              <a:chOff x="215900" y="1682749"/>
              <a:chExt cx="8826501" cy="4679951"/>
            </a:xfrm>
          </p:grpSpPr>
          <p:pic>
            <p:nvPicPr>
              <p:cNvPr id="833538" name="Picture 2"/>
              <p:cNvPicPr>
                <a:picLocks noChangeAspect="1" noChangeArrowheads="1"/>
              </p:cNvPicPr>
              <p:nvPr/>
            </p:nvPicPr>
            <p:blipFill>
              <a:blip r:embed="rId4" cstate="print"/>
              <a:srcRect/>
              <a:stretch>
                <a:fillRect/>
              </a:stretch>
            </p:blipFill>
            <p:spPr bwMode="auto">
              <a:xfrm>
                <a:off x="215900" y="1682749"/>
                <a:ext cx="8826501" cy="4679951"/>
              </a:xfrm>
              <a:prstGeom prst="rect">
                <a:avLst/>
              </a:prstGeom>
              <a:noFill/>
              <a:ln w="9525">
                <a:noFill/>
                <a:miter lim="800000"/>
                <a:headEnd/>
                <a:tailEnd/>
              </a:ln>
            </p:spPr>
          </p:pic>
          <p:sp>
            <p:nvSpPr>
              <p:cNvPr id="11" name="Ovale 10"/>
              <p:cNvSpPr/>
              <p:nvPr/>
            </p:nvSpPr>
            <p:spPr bwMode="auto">
              <a:xfrm>
                <a:off x="701040" y="1747520"/>
                <a:ext cx="457200" cy="406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4" name="Rettangolo 13"/>
            <p:cNvSpPr/>
            <p:nvPr/>
          </p:nvSpPr>
          <p:spPr bwMode="auto">
            <a:xfrm>
              <a:off x="7162800" y="5886768"/>
              <a:ext cx="386080" cy="2295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CasellaDiTesto 12"/>
            <p:cNvSpPr txBox="1"/>
            <p:nvPr/>
          </p:nvSpPr>
          <p:spPr>
            <a:xfrm>
              <a:off x="7187345" y="5835968"/>
              <a:ext cx="663963" cy="369332"/>
            </a:xfrm>
            <a:prstGeom prst="rect">
              <a:avLst/>
            </a:prstGeom>
            <a:noFill/>
          </p:spPr>
          <p:txBody>
            <a:bodyPr wrap="none" rtlCol="0">
              <a:spAutoFit/>
            </a:bodyPr>
            <a:lstStyle/>
            <a:p>
              <a:r>
                <a:rPr lang="en-GB" b="1" dirty="0">
                  <a:solidFill>
                    <a:schemeClr val="tx1"/>
                  </a:solidFill>
                  <a:effectLst/>
                  <a:latin typeface="Symbol" pitchFamily="18" charset="2"/>
                </a:rPr>
                <a:t>D</a:t>
              </a:r>
              <a:r>
                <a:rPr lang="en-GB" b="1" dirty="0">
                  <a:solidFill>
                    <a:schemeClr val="tx1"/>
                  </a:solidFill>
                  <a:effectLst/>
                  <a:latin typeface="Calibri" pitchFamily="34" charset="0"/>
                </a:rPr>
                <a:t>7/4</a:t>
              </a:r>
            </a:p>
          </p:txBody>
        </p:sp>
      </p:grpSp>
      <p:sp>
        <p:nvSpPr>
          <p:cNvPr id="19"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6" name="Text Box 2"/>
          <p:cNvSpPr txBox="1">
            <a:spLocks noChangeArrowheads="1"/>
          </p:cNvSpPr>
          <p:nvPr/>
        </p:nvSpPr>
        <p:spPr bwMode="auto">
          <a:xfrm>
            <a:off x="371475" y="555625"/>
            <a:ext cx="8401050" cy="1068388"/>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The Pb isotopic difference with NHRL is expressed with two parameters:</a:t>
            </a:r>
            <a:r>
              <a:rPr lang="en-GB" sz="2800"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7/4</a:t>
            </a:r>
            <a:r>
              <a:rPr lang="en-GB" sz="3600" dirty="0">
                <a:solidFill>
                  <a:schemeClr val="bg1"/>
                </a:solidFill>
                <a:effectLst>
                  <a:outerShdw blurRad="38100" dist="38100" dir="2700000" algn="tl">
                    <a:srgbClr val="000000"/>
                  </a:outerShdw>
                </a:effectLst>
                <a:latin typeface="Calibri" pitchFamily="34" charset="0"/>
              </a:rPr>
              <a:t> and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8/4</a:t>
            </a:r>
            <a:r>
              <a:rPr lang="en-GB" sz="2800" dirty="0">
                <a:solidFill>
                  <a:schemeClr val="bg1"/>
                </a:solidFill>
                <a:effectLst>
                  <a:outerShdw blurRad="38100" dist="38100" dir="2700000" algn="tl">
                    <a:srgbClr val="000000"/>
                  </a:outerShdw>
                </a:effectLst>
                <a:latin typeface="Calibri" pitchFamily="34" charset="0"/>
              </a:rPr>
              <a:t>.</a:t>
            </a:r>
          </a:p>
        </p:txBody>
      </p:sp>
      <p:sp>
        <p:nvSpPr>
          <p:cNvPr id="17" name="Text Box 6"/>
          <p:cNvSpPr txBox="1">
            <a:spLocks noChangeArrowheads="1"/>
          </p:cNvSpPr>
          <p:nvPr/>
        </p:nvSpPr>
        <p:spPr bwMode="auto">
          <a:xfrm>
            <a:off x="2882900" y="6483350"/>
            <a:ext cx="3378200" cy="323165"/>
          </a:xfrm>
          <a:prstGeom prst="rect">
            <a:avLst/>
          </a:prstGeom>
          <a:noFill/>
          <a:ln w="9525" algn="ctr">
            <a:noFill/>
            <a:miter lim="800000"/>
            <a:headEnd/>
            <a:tailEnd/>
          </a:ln>
          <a:effectLst/>
        </p:spPr>
        <p:txBody>
          <a:bodyPr wrap="square">
            <a:spAutoFit/>
          </a:bodyPr>
          <a:lstStyle/>
          <a:p>
            <a:pPr>
              <a:defRPr/>
            </a:pPr>
            <a:r>
              <a:rPr lang="en-GB" sz="1500" dirty="0">
                <a:solidFill>
                  <a:schemeClr val="bg1"/>
                </a:solidFill>
                <a:effectLst/>
                <a:latin typeface="Calibri" pitchFamily="34" charset="0"/>
              </a:rPr>
              <a:t>Zhang et al., 2016 (Geol. J. 51, 644-651)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bwMode="auto">
          <a:xfrm>
            <a:off x="0" y="1536700"/>
            <a:ext cx="9144000" cy="492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22"/>
          <p:cNvGrpSpPr/>
          <p:nvPr/>
        </p:nvGrpSpPr>
        <p:grpSpPr>
          <a:xfrm>
            <a:off x="215900" y="1682749"/>
            <a:ext cx="8826501" cy="4679951"/>
            <a:chOff x="215900" y="1682749"/>
            <a:chExt cx="8826501" cy="4679951"/>
          </a:xfrm>
        </p:grpSpPr>
        <p:grpSp>
          <p:nvGrpSpPr>
            <p:cNvPr id="3" name="Gruppo 11"/>
            <p:cNvGrpSpPr/>
            <p:nvPr/>
          </p:nvGrpSpPr>
          <p:grpSpPr>
            <a:xfrm>
              <a:off x="215900" y="1682749"/>
              <a:ext cx="8826501" cy="4679951"/>
              <a:chOff x="215900" y="1682749"/>
              <a:chExt cx="8826501" cy="4679951"/>
            </a:xfrm>
          </p:grpSpPr>
          <p:pic>
            <p:nvPicPr>
              <p:cNvPr id="15" name="Picture 2"/>
              <p:cNvPicPr>
                <a:picLocks noChangeAspect="1" noChangeArrowheads="1"/>
              </p:cNvPicPr>
              <p:nvPr/>
            </p:nvPicPr>
            <p:blipFill>
              <a:blip r:embed="rId3" cstate="print"/>
              <a:srcRect/>
              <a:stretch>
                <a:fillRect/>
              </a:stretch>
            </p:blipFill>
            <p:spPr bwMode="auto">
              <a:xfrm>
                <a:off x="215900" y="1682749"/>
                <a:ext cx="8826501" cy="4679951"/>
              </a:xfrm>
              <a:prstGeom prst="rect">
                <a:avLst/>
              </a:prstGeom>
              <a:noFill/>
              <a:ln w="9525">
                <a:noFill/>
                <a:miter lim="800000"/>
                <a:headEnd/>
                <a:tailEnd/>
              </a:ln>
            </p:spPr>
          </p:pic>
          <p:sp>
            <p:nvSpPr>
              <p:cNvPr id="16" name="Ovale 15"/>
              <p:cNvSpPr/>
              <p:nvPr/>
            </p:nvSpPr>
            <p:spPr bwMode="auto">
              <a:xfrm>
                <a:off x="701040" y="1747520"/>
                <a:ext cx="457200" cy="406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21" name="Rettangolo 20"/>
            <p:cNvSpPr/>
            <p:nvPr/>
          </p:nvSpPr>
          <p:spPr bwMode="auto">
            <a:xfrm>
              <a:off x="7162800" y="5886768"/>
              <a:ext cx="386080" cy="2295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CasellaDiTesto 21"/>
            <p:cNvSpPr txBox="1"/>
            <p:nvPr/>
          </p:nvSpPr>
          <p:spPr>
            <a:xfrm>
              <a:off x="7187345" y="5835968"/>
              <a:ext cx="663963" cy="369332"/>
            </a:xfrm>
            <a:prstGeom prst="rect">
              <a:avLst/>
            </a:prstGeom>
            <a:noFill/>
          </p:spPr>
          <p:txBody>
            <a:bodyPr wrap="none" rtlCol="0">
              <a:spAutoFit/>
            </a:bodyPr>
            <a:lstStyle/>
            <a:p>
              <a:r>
                <a:rPr lang="en-GB" b="1" dirty="0">
                  <a:solidFill>
                    <a:schemeClr val="tx1"/>
                  </a:solidFill>
                  <a:effectLst/>
                  <a:latin typeface="Symbol" pitchFamily="18" charset="2"/>
                </a:rPr>
                <a:t>D</a:t>
              </a:r>
              <a:r>
                <a:rPr lang="en-GB" b="1" dirty="0">
                  <a:solidFill>
                    <a:schemeClr val="tx1"/>
                  </a:solidFill>
                  <a:effectLst/>
                  <a:latin typeface="Calibri" pitchFamily="34" charset="0"/>
                </a:rPr>
                <a:t>7/4</a:t>
              </a:r>
            </a:p>
          </p:txBody>
        </p:sp>
      </p:grpSp>
      <p:grpSp>
        <p:nvGrpSpPr>
          <p:cNvPr id="4" name="Gruppo 19"/>
          <p:cNvGrpSpPr/>
          <p:nvPr/>
        </p:nvGrpSpPr>
        <p:grpSpPr>
          <a:xfrm>
            <a:off x="172720" y="1615440"/>
            <a:ext cx="8971280" cy="4767580"/>
            <a:chOff x="172720" y="1615440"/>
            <a:chExt cx="8950960" cy="4767580"/>
          </a:xfrm>
        </p:grpSpPr>
        <p:sp>
          <p:nvSpPr>
            <p:cNvPr id="13" name="Rettangolo 12"/>
            <p:cNvSpPr/>
            <p:nvPr/>
          </p:nvSpPr>
          <p:spPr bwMode="auto">
            <a:xfrm>
              <a:off x="7162800" y="5886768"/>
              <a:ext cx="386080" cy="2295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CasellaDiTesto 13"/>
            <p:cNvSpPr txBox="1"/>
            <p:nvPr/>
          </p:nvSpPr>
          <p:spPr>
            <a:xfrm>
              <a:off x="7187345" y="5835968"/>
              <a:ext cx="663963" cy="369332"/>
            </a:xfrm>
            <a:prstGeom prst="rect">
              <a:avLst/>
            </a:prstGeom>
            <a:noFill/>
          </p:spPr>
          <p:txBody>
            <a:bodyPr wrap="none" rtlCol="0">
              <a:spAutoFit/>
            </a:bodyPr>
            <a:lstStyle/>
            <a:p>
              <a:r>
                <a:rPr lang="en-GB" b="1">
                  <a:solidFill>
                    <a:schemeClr val="tx1"/>
                  </a:solidFill>
                  <a:effectLst/>
                  <a:latin typeface="Calibri" pitchFamily="34" charset="0"/>
                </a:rPr>
                <a:t>D7/4</a:t>
              </a:r>
            </a:p>
          </p:txBody>
        </p:sp>
        <p:pic>
          <p:nvPicPr>
            <p:cNvPr id="834562" name="Picture 2"/>
            <p:cNvPicPr>
              <a:picLocks noChangeAspect="1" noChangeArrowheads="1"/>
            </p:cNvPicPr>
            <p:nvPr/>
          </p:nvPicPr>
          <p:blipFill>
            <a:blip r:embed="rId4" cstate="print"/>
            <a:srcRect/>
            <a:stretch>
              <a:fillRect/>
            </a:stretch>
          </p:blipFill>
          <p:spPr bwMode="auto">
            <a:xfrm>
              <a:off x="172720" y="1645920"/>
              <a:ext cx="8950960" cy="4737100"/>
            </a:xfrm>
            <a:prstGeom prst="rect">
              <a:avLst/>
            </a:prstGeom>
            <a:noFill/>
            <a:ln w="9525">
              <a:noFill/>
              <a:miter lim="800000"/>
              <a:headEnd/>
              <a:tailEnd/>
            </a:ln>
          </p:spPr>
        </p:pic>
        <p:sp>
          <p:nvSpPr>
            <p:cNvPr id="17" name="Rettangolo 16"/>
            <p:cNvSpPr/>
            <p:nvPr/>
          </p:nvSpPr>
          <p:spPr bwMode="auto">
            <a:xfrm>
              <a:off x="7122160" y="5886768"/>
              <a:ext cx="386080" cy="2295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8" name="CasellaDiTesto 17"/>
            <p:cNvSpPr txBox="1"/>
            <p:nvPr/>
          </p:nvSpPr>
          <p:spPr>
            <a:xfrm>
              <a:off x="7146705" y="5835968"/>
              <a:ext cx="663963" cy="369332"/>
            </a:xfrm>
            <a:prstGeom prst="rect">
              <a:avLst/>
            </a:prstGeom>
            <a:noFill/>
          </p:spPr>
          <p:txBody>
            <a:bodyPr wrap="none" rtlCol="0">
              <a:spAutoFit/>
            </a:bodyPr>
            <a:lstStyle/>
            <a:p>
              <a:r>
                <a:rPr lang="en-GB" b="1" dirty="0">
                  <a:solidFill>
                    <a:schemeClr val="tx1"/>
                  </a:solidFill>
                  <a:effectLst/>
                  <a:latin typeface="Symbol" pitchFamily="18" charset="2"/>
                </a:rPr>
                <a:t>D</a:t>
              </a:r>
              <a:r>
                <a:rPr lang="en-GB" b="1" dirty="0">
                  <a:solidFill>
                    <a:schemeClr val="tx1"/>
                  </a:solidFill>
                  <a:effectLst/>
                  <a:latin typeface="Calibri" pitchFamily="34" charset="0"/>
                </a:rPr>
                <a:t>8/4</a:t>
              </a:r>
            </a:p>
          </p:txBody>
        </p:sp>
        <p:sp>
          <p:nvSpPr>
            <p:cNvPr id="19" name="Ovale 18"/>
            <p:cNvSpPr/>
            <p:nvPr/>
          </p:nvSpPr>
          <p:spPr bwMode="auto">
            <a:xfrm>
              <a:off x="670560" y="1615440"/>
              <a:ext cx="497840" cy="51816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20"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25" name="Text Box 2"/>
          <p:cNvSpPr txBox="1">
            <a:spLocks noChangeArrowheads="1"/>
          </p:cNvSpPr>
          <p:nvPr/>
        </p:nvSpPr>
        <p:spPr bwMode="auto">
          <a:xfrm>
            <a:off x="371475" y="555625"/>
            <a:ext cx="8401050" cy="1068388"/>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The Pb isotopic difference with NHRL is expressed with two parameters:</a:t>
            </a:r>
            <a:r>
              <a:rPr lang="en-GB" sz="2800"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7/4</a:t>
            </a:r>
            <a:r>
              <a:rPr lang="en-GB" sz="3600" dirty="0">
                <a:solidFill>
                  <a:schemeClr val="bg1"/>
                </a:solidFill>
                <a:effectLst>
                  <a:outerShdw blurRad="38100" dist="38100" dir="2700000" algn="tl">
                    <a:srgbClr val="000000"/>
                  </a:outerShdw>
                </a:effectLst>
                <a:latin typeface="Calibri" pitchFamily="34" charset="0"/>
              </a:rPr>
              <a:t> and </a:t>
            </a:r>
            <a:r>
              <a:rPr lang="en-GB" sz="3600" dirty="0">
                <a:solidFill>
                  <a:srgbClr val="FFFF00"/>
                </a:solidFill>
                <a:effectLst>
                  <a:outerShdw blurRad="38100" dist="38100" dir="2700000" algn="tl">
                    <a:srgbClr val="000000"/>
                  </a:outerShdw>
                </a:effectLst>
                <a:latin typeface="Symbol" pitchFamily="18" charset="2"/>
              </a:rPr>
              <a:t>D</a:t>
            </a:r>
            <a:r>
              <a:rPr lang="en-GB" sz="3600" dirty="0">
                <a:solidFill>
                  <a:srgbClr val="FFFF00"/>
                </a:solidFill>
                <a:effectLst>
                  <a:outerShdw blurRad="38100" dist="38100" dir="2700000" algn="tl">
                    <a:srgbClr val="000000"/>
                  </a:outerShdw>
                </a:effectLst>
                <a:latin typeface="Calibri" pitchFamily="34" charset="0"/>
              </a:rPr>
              <a:t>8/4</a:t>
            </a:r>
            <a:r>
              <a:rPr lang="en-GB" sz="2800" dirty="0">
                <a:solidFill>
                  <a:schemeClr val="bg1"/>
                </a:solidFill>
                <a:effectLst>
                  <a:outerShdw blurRad="38100" dist="38100" dir="2700000" algn="tl">
                    <a:srgbClr val="000000"/>
                  </a:outerShdw>
                </a:effectLst>
                <a:latin typeface="Calibri" pitchFamily="34" charset="0"/>
              </a:rPr>
              <a:t>.</a:t>
            </a:r>
          </a:p>
        </p:txBody>
      </p:sp>
      <p:sp>
        <p:nvSpPr>
          <p:cNvPr id="23" name="Text Box 6"/>
          <p:cNvSpPr txBox="1">
            <a:spLocks noChangeArrowheads="1"/>
          </p:cNvSpPr>
          <p:nvPr/>
        </p:nvSpPr>
        <p:spPr bwMode="auto">
          <a:xfrm>
            <a:off x="2882900" y="6483350"/>
            <a:ext cx="3378200" cy="323165"/>
          </a:xfrm>
          <a:prstGeom prst="rect">
            <a:avLst/>
          </a:prstGeom>
          <a:noFill/>
          <a:ln w="9525" algn="ctr">
            <a:noFill/>
            <a:miter lim="800000"/>
            <a:headEnd/>
            <a:tailEnd/>
          </a:ln>
          <a:effectLst/>
        </p:spPr>
        <p:txBody>
          <a:bodyPr wrap="square">
            <a:spAutoFit/>
          </a:bodyPr>
          <a:lstStyle/>
          <a:p>
            <a:pPr>
              <a:defRPr/>
            </a:pPr>
            <a:r>
              <a:rPr lang="en-GB" sz="1500" dirty="0">
                <a:solidFill>
                  <a:schemeClr val="bg1"/>
                </a:solidFill>
                <a:effectLst/>
                <a:latin typeface="Calibri" pitchFamily="34" charset="0"/>
              </a:rPr>
              <a:t>Zhang et al., 2016 (Geol. J. 51, 644-651)</a:t>
            </a:r>
          </a:p>
        </p:txBody>
      </p:sp>
      <p:sp>
        <p:nvSpPr>
          <p:cNvPr id="5" name="Ovale 4">
            <a:extLst>
              <a:ext uri="{FF2B5EF4-FFF2-40B4-BE49-F238E27FC236}">
                <a16:creationId xmlns:a16="http://schemas.microsoft.com/office/drawing/2014/main" id="{652A8A6F-22D7-5B34-103F-4F36BF880F65}"/>
              </a:ext>
            </a:extLst>
          </p:cNvPr>
          <p:cNvSpPr/>
          <p:nvPr/>
        </p:nvSpPr>
        <p:spPr bwMode="auto">
          <a:xfrm>
            <a:off x="671690" y="1652269"/>
            <a:ext cx="498970" cy="51816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90"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15492" name="Text Box 4"/>
          <p:cNvSpPr txBox="1">
            <a:spLocks noChangeArrowheads="1"/>
          </p:cNvSpPr>
          <p:nvPr/>
        </p:nvSpPr>
        <p:spPr bwMode="auto">
          <a:xfrm>
            <a:off x="371475" y="1071563"/>
            <a:ext cx="8401050"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Now try to define the Pb isotopic composition of the previously identified mantle end-members:</a:t>
            </a:r>
          </a:p>
        </p:txBody>
      </p:sp>
      <p:pic>
        <p:nvPicPr>
          <p:cNvPr id="1215493" name="Picture 5"/>
          <p:cNvPicPr>
            <a:picLocks noChangeAspect="1" noChangeArrowheads="1"/>
          </p:cNvPicPr>
          <p:nvPr/>
        </p:nvPicPr>
        <p:blipFill>
          <a:blip r:embed="rId3" cstate="print"/>
          <a:srcRect t="1134"/>
          <a:stretch>
            <a:fillRect/>
          </a:stretch>
        </p:blipFill>
        <p:spPr bwMode="auto">
          <a:xfrm>
            <a:off x="1395413" y="2154238"/>
            <a:ext cx="6632575" cy="4435475"/>
          </a:xfrm>
          <a:prstGeom prst="rect">
            <a:avLst/>
          </a:prstGeom>
          <a:noFill/>
          <a:ln w="9525" algn="ctr">
            <a:noFill/>
            <a:miter lim="800000"/>
            <a:headEnd/>
            <a:tailEnd/>
          </a:ln>
        </p:spPr>
      </p:pic>
      <p:sp>
        <p:nvSpPr>
          <p:cNvPr id="1215494" name="AutoShape 6"/>
          <p:cNvSpPr>
            <a:spLocks noChangeArrowheads="1"/>
          </p:cNvSpPr>
          <p:nvPr/>
        </p:nvSpPr>
        <p:spPr bwMode="auto">
          <a:xfrm flipH="1">
            <a:off x="7705725" y="1808163"/>
            <a:ext cx="1074738" cy="9413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215495" name="AutoShape 7"/>
          <p:cNvSpPr>
            <a:spLocks noChangeArrowheads="1"/>
          </p:cNvSpPr>
          <p:nvPr/>
        </p:nvSpPr>
        <p:spPr bwMode="auto">
          <a:xfrm>
            <a:off x="5537200" y="2057400"/>
            <a:ext cx="1427163" cy="706438"/>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215496" name="AutoShape 8"/>
          <p:cNvSpPr>
            <a:spLocks noChangeArrowheads="1"/>
          </p:cNvSpPr>
          <p:nvPr/>
        </p:nvSpPr>
        <p:spPr bwMode="auto">
          <a:xfrm flipH="1" flipV="1">
            <a:off x="7732713" y="2979738"/>
            <a:ext cx="1060450" cy="773112"/>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215497" name="AutoShape 9"/>
          <p:cNvSpPr>
            <a:spLocks noChangeArrowheads="1"/>
          </p:cNvSpPr>
          <p:nvPr/>
        </p:nvSpPr>
        <p:spPr bwMode="auto">
          <a:xfrm flipV="1">
            <a:off x="6145213" y="2967038"/>
            <a:ext cx="871537" cy="8270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215498" name="AutoShape 10"/>
          <p:cNvSpPr>
            <a:spLocks noChangeArrowheads="1"/>
          </p:cNvSpPr>
          <p:nvPr/>
        </p:nvSpPr>
        <p:spPr bwMode="auto">
          <a:xfrm rot="2401269" flipH="1" flipV="1">
            <a:off x="7034213" y="3155950"/>
            <a:ext cx="895350" cy="773113"/>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215499" name="AutoShape 11"/>
          <p:cNvSpPr>
            <a:spLocks noChangeArrowheads="1"/>
          </p:cNvSpPr>
          <p:nvPr/>
        </p:nvSpPr>
        <p:spPr bwMode="auto">
          <a:xfrm rot="2401269">
            <a:off x="7056438" y="1716088"/>
            <a:ext cx="619125" cy="800100"/>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215500" name="Rectangle 12"/>
          <p:cNvSpPr>
            <a:spLocks noChangeArrowheads="1"/>
          </p:cNvSpPr>
          <p:nvPr/>
        </p:nvSpPr>
        <p:spPr bwMode="auto">
          <a:xfrm>
            <a:off x="7019925" y="2659063"/>
            <a:ext cx="646113" cy="266700"/>
          </a:xfrm>
          <a:prstGeom prst="rect">
            <a:avLst/>
          </a:prstGeom>
          <a:noFill/>
          <a:ln w="76200" algn="ctr">
            <a:solidFill>
              <a:srgbClr val="FF0066"/>
            </a:solidFill>
            <a:miter lim="800000"/>
            <a:headEnd/>
            <a:tailEnd/>
          </a:ln>
          <a:effectLst/>
        </p:spPr>
        <p:txBody>
          <a:bodyPr wrap="none" anchor="ctr"/>
          <a:lstStyle/>
          <a:p>
            <a:pPr>
              <a:defRPr/>
            </a:pPr>
            <a:endParaRPr lang="it-IT">
              <a:latin typeface="Calibri" pitchFamily="34" charset="0"/>
            </a:endParaRPr>
          </a:p>
        </p:txBody>
      </p:sp>
      <p:sp>
        <p:nvSpPr>
          <p:cNvPr id="1215501" name="Text Box 13"/>
          <p:cNvSpPr txBox="1">
            <a:spLocks noChangeArrowheads="1"/>
          </p:cNvSpPr>
          <p:nvPr/>
        </p:nvSpPr>
        <p:spPr bwMode="auto">
          <a:xfrm>
            <a:off x="5254625" y="4375150"/>
            <a:ext cx="3789363" cy="1349375"/>
          </a:xfrm>
          <a:prstGeom prst="rect">
            <a:avLst/>
          </a:prstGeom>
          <a:solidFill>
            <a:schemeClr val="bg1"/>
          </a:solidFill>
          <a:ln w="38100" algn="ctr">
            <a:solidFill>
              <a:schemeClr val="tx1"/>
            </a:solidFill>
            <a:miter lim="800000"/>
            <a:headEnd/>
            <a:tailEnd/>
          </a:ln>
          <a:effectLst/>
        </p:spPr>
        <p:txBody>
          <a:bodyPr>
            <a:spAutoFit/>
          </a:bodyPr>
          <a:lstStyle/>
          <a:p>
            <a:pPr>
              <a:spcBef>
                <a:spcPct val="50000"/>
              </a:spcBef>
              <a:defRPr/>
            </a:pPr>
            <a:r>
              <a:rPr lang="it-IT" sz="2000" dirty="0" err="1">
                <a:solidFill>
                  <a:schemeClr val="tx1"/>
                </a:solidFill>
                <a:effectLst>
                  <a:outerShdw blurRad="38100" dist="38100" dir="2700000" algn="tl">
                    <a:srgbClr val="C0C0C0"/>
                  </a:outerShdw>
                </a:effectLst>
                <a:latin typeface="Calibri" pitchFamily="34" charset="0"/>
              </a:rPr>
              <a:t>Remember</a:t>
            </a:r>
            <a:r>
              <a:rPr lang="it-IT" sz="2000" dirty="0">
                <a:solidFill>
                  <a:schemeClr val="tx1"/>
                </a:solidFill>
                <a:effectLst>
                  <a:outerShdw blurRad="38100" dist="38100" dir="2700000" algn="tl">
                    <a:srgbClr val="C0C0C0"/>
                  </a:outerShdw>
                </a:effectLst>
                <a:latin typeface="Calibri" pitchFamily="34" charset="0"/>
              </a:rPr>
              <a:t> </a:t>
            </a:r>
            <a:r>
              <a:rPr lang="it-IT" sz="2000" dirty="0" err="1">
                <a:solidFill>
                  <a:schemeClr val="tx1"/>
                </a:solidFill>
                <a:effectLst>
                  <a:outerShdw blurRad="38100" dist="38100" dir="2700000" algn="tl">
                    <a:srgbClr val="C0C0C0"/>
                  </a:outerShdw>
                </a:effectLst>
                <a:latin typeface="Calibri" pitchFamily="34" charset="0"/>
              </a:rPr>
              <a:t>that</a:t>
            </a:r>
            <a:r>
              <a:rPr lang="it-IT" sz="2000" dirty="0">
                <a:solidFill>
                  <a:schemeClr val="tx1"/>
                </a:solidFill>
                <a:effectLst>
                  <a:outerShdw blurRad="38100" dist="38100" dir="2700000" algn="tl">
                    <a:srgbClr val="C0C0C0"/>
                  </a:outerShdw>
                </a:effectLst>
                <a:latin typeface="Calibri" pitchFamily="34" charset="0"/>
              </a:rPr>
              <a:t> on Sr-Nd </a:t>
            </a:r>
            <a:r>
              <a:rPr lang="it-IT" sz="2000" dirty="0" err="1">
                <a:solidFill>
                  <a:schemeClr val="tx1"/>
                </a:solidFill>
                <a:effectLst>
                  <a:outerShdw blurRad="38100" dist="38100" dir="2700000" algn="tl">
                    <a:srgbClr val="C0C0C0"/>
                  </a:outerShdw>
                </a:effectLst>
                <a:latin typeface="Calibri" pitchFamily="34" charset="0"/>
              </a:rPr>
              <a:t>isotopic</a:t>
            </a:r>
            <a:r>
              <a:rPr lang="it-IT" sz="2000" dirty="0">
                <a:solidFill>
                  <a:schemeClr val="tx1"/>
                </a:solidFill>
                <a:effectLst>
                  <a:outerShdw blurRad="38100" dist="38100" dir="2700000" algn="tl">
                    <a:srgbClr val="C0C0C0"/>
                  </a:outerShdw>
                </a:effectLst>
                <a:latin typeface="Calibri" pitchFamily="34" charset="0"/>
              </a:rPr>
              <a:t> </a:t>
            </a:r>
            <a:r>
              <a:rPr lang="it-IT" sz="2000" dirty="0" err="1">
                <a:solidFill>
                  <a:schemeClr val="tx1"/>
                </a:solidFill>
                <a:effectLst>
                  <a:outerShdw blurRad="38100" dist="38100" dir="2700000" algn="tl">
                    <a:srgbClr val="C0C0C0"/>
                  </a:outerShdw>
                </a:effectLst>
                <a:latin typeface="Calibri" pitchFamily="34" charset="0"/>
              </a:rPr>
              <a:t>grounds</a:t>
            </a:r>
            <a:r>
              <a:rPr lang="it-IT" sz="2000" dirty="0">
                <a:solidFill>
                  <a:schemeClr val="tx1"/>
                </a:solidFill>
                <a:effectLst>
                  <a:outerShdw blurRad="38100" dist="38100" dir="2700000" algn="tl">
                    <a:srgbClr val="C0C0C0"/>
                  </a:outerShdw>
                </a:effectLst>
                <a:latin typeface="Calibri" pitchFamily="34" charset="0"/>
              </a:rPr>
              <a:t> the DMM and HIMU end-</a:t>
            </a:r>
            <a:r>
              <a:rPr lang="it-IT" sz="2000" dirty="0" err="1">
                <a:solidFill>
                  <a:schemeClr val="tx1"/>
                </a:solidFill>
                <a:effectLst>
                  <a:outerShdw blurRad="38100" dist="38100" dir="2700000" algn="tl">
                    <a:srgbClr val="C0C0C0"/>
                  </a:outerShdw>
                </a:effectLst>
                <a:latin typeface="Calibri" pitchFamily="34" charset="0"/>
              </a:rPr>
              <a:t>members</a:t>
            </a:r>
            <a:r>
              <a:rPr lang="it-IT" sz="2000" dirty="0">
                <a:solidFill>
                  <a:schemeClr val="tx1"/>
                </a:solidFill>
                <a:effectLst>
                  <a:outerShdw blurRad="38100" dist="38100" dir="2700000" algn="tl">
                    <a:srgbClr val="C0C0C0"/>
                  </a:outerShdw>
                </a:effectLst>
                <a:latin typeface="Calibri" pitchFamily="34" charset="0"/>
              </a:rPr>
              <a:t> </a:t>
            </a:r>
            <a:r>
              <a:rPr lang="it-IT" sz="2000" dirty="0" err="1">
                <a:solidFill>
                  <a:schemeClr val="tx1"/>
                </a:solidFill>
                <a:effectLst>
                  <a:outerShdw blurRad="38100" dist="38100" dir="2700000" algn="tl">
                    <a:srgbClr val="C0C0C0"/>
                  </a:outerShdw>
                </a:effectLst>
                <a:latin typeface="Calibri" pitchFamily="34" charset="0"/>
              </a:rPr>
              <a:t>were</a:t>
            </a:r>
            <a:r>
              <a:rPr lang="it-IT" sz="2000" dirty="0">
                <a:solidFill>
                  <a:schemeClr val="tx1"/>
                </a:solidFill>
                <a:effectLst>
                  <a:outerShdw blurRad="38100" dist="38100" dir="2700000" algn="tl">
                    <a:srgbClr val="C0C0C0"/>
                  </a:outerShdw>
                </a:effectLst>
                <a:latin typeface="Calibri" pitchFamily="34" charset="0"/>
              </a:rPr>
              <a:t> </a:t>
            </a:r>
            <a:r>
              <a:rPr lang="it-IT" sz="2000" dirty="0" err="1">
                <a:solidFill>
                  <a:schemeClr val="tx1"/>
                </a:solidFill>
                <a:effectLst>
                  <a:outerShdw blurRad="38100" dist="38100" dir="2700000" algn="tl">
                    <a:srgbClr val="C0C0C0"/>
                  </a:outerShdw>
                </a:effectLst>
                <a:latin typeface="Calibri" pitchFamily="34" charset="0"/>
              </a:rPr>
              <a:t>not</a:t>
            </a:r>
            <a:r>
              <a:rPr lang="it-IT" sz="2000" dirty="0">
                <a:solidFill>
                  <a:schemeClr val="tx1"/>
                </a:solidFill>
                <a:effectLst>
                  <a:outerShdw blurRad="38100" dist="38100" dir="2700000" algn="tl">
                    <a:srgbClr val="C0C0C0"/>
                  </a:outerShdw>
                </a:effectLst>
                <a:latin typeface="Calibri" pitchFamily="34" charset="0"/>
              </a:rPr>
              <a:t> so easy to </a:t>
            </a:r>
            <a:r>
              <a:rPr lang="it-IT" sz="2000" dirty="0" err="1">
                <a:solidFill>
                  <a:schemeClr val="tx1"/>
                </a:solidFill>
                <a:effectLst>
                  <a:outerShdw blurRad="38100" dist="38100" dir="2700000" algn="tl">
                    <a:srgbClr val="C0C0C0"/>
                  </a:outerShdw>
                </a:effectLst>
                <a:latin typeface="Calibri" pitchFamily="34" charset="0"/>
              </a:rPr>
              <a:t>distinguish</a:t>
            </a:r>
            <a:r>
              <a:rPr lang="it-IT" sz="2000" dirty="0">
                <a:solidFill>
                  <a:schemeClr val="tx1"/>
                </a:solidFill>
                <a:effectLst>
                  <a:outerShdw blurRad="38100" dist="38100" dir="2700000" algn="tl">
                    <a:srgbClr val="C0C0C0"/>
                  </a:outerShdw>
                </a:effectLst>
                <a:latin typeface="Calibri" pitchFamily="34" charset="0"/>
              </a:rPr>
              <a:t>.</a:t>
            </a:r>
          </a:p>
        </p:txBody>
      </p:sp>
      <p:pic>
        <p:nvPicPr>
          <p:cNvPr id="1215502" name="Picture 14"/>
          <p:cNvPicPr>
            <a:picLocks noChangeAspect="1" noChangeArrowheads="1"/>
          </p:cNvPicPr>
          <p:nvPr/>
        </p:nvPicPr>
        <p:blipFill>
          <a:blip r:embed="rId4" cstate="print"/>
          <a:srcRect l="73538" t="4295" r="6430" b="60001"/>
          <a:stretch>
            <a:fillRect/>
          </a:stretch>
        </p:blipFill>
        <p:spPr bwMode="auto">
          <a:xfrm>
            <a:off x="1628775" y="2047875"/>
            <a:ext cx="1731963" cy="2136775"/>
          </a:xfrm>
          <a:prstGeom prst="rect">
            <a:avLst/>
          </a:prstGeom>
          <a:noFill/>
          <a:ln w="9525" algn="ctr">
            <a:noFill/>
            <a:miter lim="800000"/>
            <a:headEnd/>
            <a:tailEnd/>
          </a:ln>
        </p:spPr>
      </p:pic>
      <p:sp>
        <p:nvSpPr>
          <p:cNvPr id="1215503" name="Text Box 15"/>
          <p:cNvSpPr txBox="1">
            <a:spLocks noChangeArrowheads="1"/>
          </p:cNvSpPr>
          <p:nvPr/>
        </p:nvSpPr>
        <p:spPr bwMode="auto">
          <a:xfrm>
            <a:off x="1949450" y="6269038"/>
            <a:ext cx="2730500" cy="336550"/>
          </a:xfrm>
          <a:prstGeom prst="rect">
            <a:avLst/>
          </a:prstGeom>
          <a:noFill/>
          <a:ln w="9525" algn="ctr">
            <a:noFill/>
            <a:miter lim="800000"/>
            <a:headEnd/>
            <a:tailEnd/>
          </a:ln>
          <a:effectLst/>
        </p:spPr>
        <p:txBody>
          <a:bodyPr>
            <a:spAutoFit/>
          </a:bodyPr>
          <a:lstStyle/>
          <a:p>
            <a:pPr algn="l">
              <a:defRPr/>
            </a:pPr>
            <a:r>
              <a:rPr lang="it-IT" sz="1600">
                <a:solidFill>
                  <a:schemeClr val="tx1"/>
                </a:solidFill>
                <a:effectLst>
                  <a:outerShdw blurRad="38100" dist="38100" dir="2700000" algn="tl">
                    <a:srgbClr val="FFFFFF"/>
                  </a:outerShdw>
                </a:effectLst>
                <a:latin typeface="Calibri" pitchFamily="34" charset="0"/>
              </a:rPr>
              <a:t>From: Hofmann (2003)</a:t>
            </a:r>
          </a:p>
        </p:txBody>
      </p:sp>
      <p:grpSp>
        <p:nvGrpSpPr>
          <p:cNvPr id="2" name="Group 41"/>
          <p:cNvGrpSpPr>
            <a:grpSpLocks/>
          </p:cNvGrpSpPr>
          <p:nvPr/>
        </p:nvGrpSpPr>
        <p:grpSpPr bwMode="auto">
          <a:xfrm>
            <a:off x="212648" y="2057400"/>
            <a:ext cx="3044902" cy="2359108"/>
            <a:chOff x="2063" y="1535"/>
            <a:chExt cx="1829" cy="1413"/>
          </a:xfrm>
        </p:grpSpPr>
        <p:sp>
          <p:nvSpPr>
            <p:cNvPr id="1215530" name="Text Box 42"/>
            <p:cNvSpPr txBox="1">
              <a:spLocks noChangeArrowheads="1"/>
            </p:cNvSpPr>
            <p:nvPr/>
          </p:nvSpPr>
          <p:spPr bwMode="auto">
            <a:xfrm>
              <a:off x="2749" y="2745"/>
              <a:ext cx="524" cy="203"/>
            </a:xfrm>
            <a:prstGeom prst="rect">
              <a:avLst/>
            </a:prstGeom>
            <a:solidFill>
              <a:schemeClr val="bg1"/>
            </a:solidFill>
            <a:ln w="9525" algn="ctr">
              <a:noFill/>
              <a:miter lim="800000"/>
              <a:headEnd/>
              <a:tailEnd/>
            </a:ln>
            <a:effectLst/>
          </p:spPr>
          <p:txBody>
            <a:bodyPr wrap="none">
              <a:spAutoFit/>
            </a:bodyPr>
            <a:lstStyle/>
            <a:p>
              <a:pPr algn="l">
                <a:defRPr/>
              </a:pPr>
              <a:r>
                <a:rPr lang="it-IT" sz="1600" baseline="30000">
                  <a:solidFill>
                    <a:schemeClr val="tx1"/>
                  </a:solidFill>
                  <a:effectLst>
                    <a:outerShdw blurRad="38100" dist="38100" dir="2700000" algn="tl">
                      <a:srgbClr val="C0C0C0"/>
                    </a:outerShdw>
                  </a:effectLst>
                  <a:latin typeface="Calibri" pitchFamily="34" charset="0"/>
                </a:rPr>
                <a:t>87</a:t>
              </a:r>
              <a:r>
                <a:rPr lang="it-IT" sz="1600">
                  <a:solidFill>
                    <a:schemeClr val="tx1"/>
                  </a:solidFill>
                  <a:effectLst>
                    <a:outerShdw blurRad="38100" dist="38100" dir="2700000" algn="tl">
                      <a:srgbClr val="C0C0C0"/>
                    </a:outerShdw>
                  </a:effectLst>
                  <a:latin typeface="Calibri" pitchFamily="34" charset="0"/>
                </a:rPr>
                <a:t>Sr/</a:t>
              </a:r>
              <a:r>
                <a:rPr lang="it-IT" sz="1600" baseline="30000">
                  <a:solidFill>
                    <a:schemeClr val="tx1"/>
                  </a:solidFill>
                  <a:effectLst>
                    <a:outerShdw blurRad="38100" dist="38100" dir="2700000" algn="tl">
                      <a:srgbClr val="C0C0C0"/>
                    </a:outerShdw>
                  </a:effectLst>
                  <a:latin typeface="Calibri" pitchFamily="34" charset="0"/>
                </a:rPr>
                <a:t>86</a:t>
              </a:r>
              <a:r>
                <a:rPr lang="it-IT" sz="1600">
                  <a:solidFill>
                    <a:schemeClr val="tx1"/>
                  </a:solidFill>
                  <a:effectLst>
                    <a:outerShdw blurRad="38100" dist="38100" dir="2700000" algn="tl">
                      <a:srgbClr val="C0C0C0"/>
                    </a:outerShdw>
                  </a:effectLst>
                  <a:latin typeface="Calibri" pitchFamily="34" charset="0"/>
                </a:rPr>
                <a:t>Sr</a:t>
              </a:r>
            </a:p>
          </p:txBody>
        </p:sp>
        <p:sp>
          <p:nvSpPr>
            <p:cNvPr id="1215531" name="Text Box 43"/>
            <p:cNvSpPr txBox="1">
              <a:spLocks noChangeArrowheads="1"/>
            </p:cNvSpPr>
            <p:nvPr/>
          </p:nvSpPr>
          <p:spPr bwMode="auto">
            <a:xfrm rot="16200000">
              <a:off x="1818" y="2050"/>
              <a:ext cx="693" cy="203"/>
            </a:xfrm>
            <a:prstGeom prst="rect">
              <a:avLst/>
            </a:prstGeom>
            <a:solidFill>
              <a:schemeClr val="bg1"/>
            </a:solidFill>
            <a:ln w="9525" algn="ctr">
              <a:noFill/>
              <a:miter lim="800000"/>
              <a:headEnd/>
              <a:tailEnd/>
            </a:ln>
            <a:effectLst/>
          </p:spPr>
          <p:txBody>
            <a:bodyPr wrap="none">
              <a:spAutoFit/>
            </a:bodyPr>
            <a:lstStyle/>
            <a:p>
              <a:pPr algn="l">
                <a:defRPr/>
              </a:pPr>
              <a:r>
                <a:rPr lang="it-IT" sz="1600" baseline="30000">
                  <a:solidFill>
                    <a:schemeClr val="tx1"/>
                  </a:solidFill>
                  <a:effectLst>
                    <a:outerShdw blurRad="38100" dist="38100" dir="2700000" algn="tl">
                      <a:srgbClr val="C0C0C0"/>
                    </a:outerShdw>
                  </a:effectLst>
                  <a:latin typeface="Calibri" pitchFamily="34" charset="0"/>
                </a:rPr>
                <a:t>143</a:t>
              </a:r>
              <a:r>
                <a:rPr lang="it-IT" sz="1600">
                  <a:solidFill>
                    <a:schemeClr val="tx1"/>
                  </a:solidFill>
                  <a:effectLst>
                    <a:outerShdw blurRad="38100" dist="38100" dir="2700000" algn="tl">
                      <a:srgbClr val="C0C0C0"/>
                    </a:outerShdw>
                  </a:effectLst>
                  <a:latin typeface="Calibri" pitchFamily="34" charset="0"/>
                </a:rPr>
                <a:t>Nd/</a:t>
              </a:r>
              <a:r>
                <a:rPr lang="it-IT" sz="1600" baseline="30000">
                  <a:solidFill>
                    <a:schemeClr val="tx1"/>
                  </a:solidFill>
                  <a:effectLst>
                    <a:outerShdw blurRad="38100" dist="38100" dir="2700000" algn="tl">
                      <a:srgbClr val="C0C0C0"/>
                    </a:outerShdw>
                  </a:effectLst>
                  <a:latin typeface="Calibri" pitchFamily="34" charset="0"/>
                </a:rPr>
                <a:t>144</a:t>
              </a:r>
              <a:r>
                <a:rPr lang="it-IT" sz="1600">
                  <a:solidFill>
                    <a:schemeClr val="tx1"/>
                  </a:solidFill>
                  <a:effectLst>
                    <a:outerShdw blurRad="38100" dist="38100" dir="2700000" algn="tl">
                      <a:srgbClr val="C0C0C0"/>
                    </a:outerShdw>
                  </a:effectLst>
                  <a:latin typeface="Calibri" pitchFamily="34" charset="0"/>
                </a:rPr>
                <a:t>Nd</a:t>
              </a:r>
            </a:p>
          </p:txBody>
        </p:sp>
        <p:sp>
          <p:nvSpPr>
            <p:cNvPr id="1215532" name="Rectangle 44"/>
            <p:cNvSpPr>
              <a:spLocks noChangeArrowheads="1"/>
            </p:cNvSpPr>
            <p:nvPr/>
          </p:nvSpPr>
          <p:spPr bwMode="auto">
            <a:xfrm>
              <a:off x="2269" y="1539"/>
              <a:ext cx="1623" cy="1209"/>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215533" name="Rectangle 45"/>
            <p:cNvSpPr>
              <a:spLocks noChangeArrowheads="1"/>
            </p:cNvSpPr>
            <p:nvPr/>
          </p:nvSpPr>
          <p:spPr bwMode="auto">
            <a:xfrm>
              <a:off x="2762" y="2008"/>
              <a:ext cx="1123" cy="741"/>
            </a:xfrm>
            <a:prstGeom prst="rect">
              <a:avLst/>
            </a:prstGeom>
            <a:solidFill>
              <a:srgbClr val="0066FF"/>
            </a:solidFill>
            <a:ln w="9525" algn="ctr">
              <a:noFill/>
              <a:miter lim="800000"/>
              <a:headEnd/>
              <a:tailEnd/>
            </a:ln>
            <a:effectLst/>
          </p:spPr>
          <p:txBody>
            <a:bodyPr wrap="none" anchor="ctr"/>
            <a:lstStyle/>
            <a:p>
              <a:pPr>
                <a:defRPr/>
              </a:pPr>
              <a:endParaRPr lang="it-IT">
                <a:latin typeface="Calibri" pitchFamily="34" charset="0"/>
              </a:endParaRPr>
            </a:p>
          </p:txBody>
        </p:sp>
        <p:sp>
          <p:nvSpPr>
            <p:cNvPr id="1215534" name="Rectangle 46"/>
            <p:cNvSpPr>
              <a:spLocks noChangeArrowheads="1"/>
            </p:cNvSpPr>
            <p:nvPr/>
          </p:nvSpPr>
          <p:spPr bwMode="auto">
            <a:xfrm>
              <a:off x="2275" y="1545"/>
              <a:ext cx="489" cy="454"/>
            </a:xfrm>
            <a:prstGeom prst="rect">
              <a:avLst/>
            </a:prstGeom>
            <a:solidFill>
              <a:srgbClr val="0066FF"/>
            </a:solidFill>
            <a:ln w="9525" algn="ctr">
              <a:noFill/>
              <a:miter lim="800000"/>
              <a:headEnd/>
              <a:tailEnd/>
            </a:ln>
            <a:effectLst/>
          </p:spPr>
          <p:txBody>
            <a:bodyPr wrap="none" anchor="ctr"/>
            <a:lstStyle/>
            <a:p>
              <a:pPr>
                <a:defRPr/>
              </a:pPr>
              <a:endParaRPr lang="it-IT">
                <a:latin typeface="Calibri" pitchFamily="34" charset="0"/>
              </a:endParaRPr>
            </a:p>
          </p:txBody>
        </p:sp>
        <p:sp>
          <p:nvSpPr>
            <p:cNvPr id="1215535" name="Line 47"/>
            <p:cNvSpPr>
              <a:spLocks noChangeShapeType="1"/>
            </p:cNvSpPr>
            <p:nvPr/>
          </p:nvSpPr>
          <p:spPr bwMode="auto">
            <a:xfrm flipV="1">
              <a:off x="2768" y="1535"/>
              <a:ext cx="0" cy="1212"/>
            </a:xfrm>
            <a:prstGeom prst="line">
              <a:avLst/>
            </a:prstGeom>
            <a:noFill/>
            <a:ln w="28575">
              <a:solidFill>
                <a:schemeClr val="tx1"/>
              </a:solidFill>
              <a:prstDash val="dash"/>
              <a:round/>
              <a:headEnd/>
              <a:tailEnd/>
            </a:ln>
            <a:effectLst/>
          </p:spPr>
          <p:txBody>
            <a:bodyPr anchor="ctr"/>
            <a:lstStyle/>
            <a:p>
              <a:pPr>
                <a:defRPr/>
              </a:pPr>
              <a:endParaRPr lang="it-IT">
                <a:latin typeface="Calibri" pitchFamily="34" charset="0"/>
              </a:endParaRPr>
            </a:p>
          </p:txBody>
        </p:sp>
        <p:sp>
          <p:nvSpPr>
            <p:cNvPr id="1215536" name="Line 48"/>
            <p:cNvSpPr>
              <a:spLocks noChangeShapeType="1"/>
            </p:cNvSpPr>
            <p:nvPr/>
          </p:nvSpPr>
          <p:spPr bwMode="auto">
            <a:xfrm>
              <a:off x="2269" y="2003"/>
              <a:ext cx="1619" cy="0"/>
            </a:xfrm>
            <a:prstGeom prst="line">
              <a:avLst/>
            </a:prstGeom>
            <a:noFill/>
            <a:ln w="28575">
              <a:solidFill>
                <a:schemeClr val="tx1"/>
              </a:solidFill>
              <a:prstDash val="dash"/>
              <a:round/>
              <a:headEnd/>
              <a:tailEnd/>
            </a:ln>
            <a:effectLst/>
          </p:spPr>
          <p:txBody>
            <a:bodyPr anchor="ctr"/>
            <a:lstStyle/>
            <a:p>
              <a:pPr>
                <a:defRPr/>
              </a:pPr>
              <a:endParaRPr lang="it-IT">
                <a:latin typeface="Calibri" pitchFamily="34" charset="0"/>
              </a:endParaRPr>
            </a:p>
          </p:txBody>
        </p:sp>
        <p:sp>
          <p:nvSpPr>
            <p:cNvPr id="1215537" name="Text Box 49"/>
            <p:cNvSpPr txBox="1">
              <a:spLocks noChangeArrowheads="1"/>
            </p:cNvSpPr>
            <p:nvPr/>
          </p:nvSpPr>
          <p:spPr bwMode="auto">
            <a:xfrm>
              <a:off x="2221" y="1637"/>
              <a:ext cx="573" cy="253"/>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200">
                  <a:solidFill>
                    <a:srgbClr val="FFFF00"/>
                  </a:solidFill>
                  <a:effectLst>
                    <a:outerShdw blurRad="38100" dist="38100" dir="2700000" algn="tl">
                      <a:srgbClr val="000000"/>
                    </a:outerShdw>
                  </a:effectLst>
                  <a:latin typeface="Calibri" pitchFamily="34" charset="0"/>
                </a:rPr>
                <a:t>Depleted Quadrant</a:t>
              </a:r>
            </a:p>
          </p:txBody>
        </p:sp>
        <p:sp>
          <p:nvSpPr>
            <p:cNvPr id="1215538" name="Text Box 50"/>
            <p:cNvSpPr txBox="1">
              <a:spLocks noChangeArrowheads="1"/>
            </p:cNvSpPr>
            <p:nvPr/>
          </p:nvSpPr>
          <p:spPr bwMode="auto">
            <a:xfrm>
              <a:off x="3050" y="2229"/>
              <a:ext cx="582" cy="253"/>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200">
                  <a:solidFill>
                    <a:srgbClr val="FFFF00"/>
                  </a:solidFill>
                  <a:effectLst>
                    <a:outerShdw blurRad="38100" dist="38100" dir="2700000" algn="tl">
                      <a:srgbClr val="000000"/>
                    </a:outerShdw>
                  </a:effectLst>
                  <a:latin typeface="Calibri" pitchFamily="34" charset="0"/>
                </a:rPr>
                <a:t>Enriched Quadrant</a:t>
              </a:r>
            </a:p>
          </p:txBody>
        </p:sp>
      </p:grpSp>
      <p:sp>
        <p:nvSpPr>
          <p:cNvPr id="1215541" name="Line 53"/>
          <p:cNvSpPr>
            <a:spLocks noChangeShapeType="1"/>
          </p:cNvSpPr>
          <p:nvPr/>
        </p:nvSpPr>
        <p:spPr bwMode="auto">
          <a:xfrm flipV="1">
            <a:off x="939800" y="2330450"/>
            <a:ext cx="615950" cy="6350"/>
          </a:xfrm>
          <a:prstGeom prst="line">
            <a:avLst/>
          </a:prstGeom>
          <a:noFill/>
          <a:ln w="28575">
            <a:solidFill>
              <a:srgbClr val="FF0000"/>
            </a:solidFill>
            <a:round/>
            <a:headEnd/>
            <a:tailEnd/>
          </a:ln>
          <a:effectLst/>
        </p:spPr>
        <p:txBody>
          <a:bodyPr anchor="ctr"/>
          <a:lstStyle/>
          <a:p>
            <a:pPr>
              <a:defRPr/>
            </a:pPr>
            <a:endParaRPr lang="it-IT">
              <a:latin typeface="Calibri" pitchFamily="34" charset="0"/>
            </a:endParaRPr>
          </a:p>
        </p:txBody>
      </p:sp>
      <p:sp>
        <p:nvSpPr>
          <p:cNvPr id="1215542" name="Line 54"/>
          <p:cNvSpPr>
            <a:spLocks noChangeShapeType="1"/>
          </p:cNvSpPr>
          <p:nvPr/>
        </p:nvSpPr>
        <p:spPr bwMode="auto">
          <a:xfrm>
            <a:off x="819150" y="2540000"/>
            <a:ext cx="6350" cy="514350"/>
          </a:xfrm>
          <a:prstGeom prst="line">
            <a:avLst/>
          </a:prstGeom>
          <a:noFill/>
          <a:ln w="28575">
            <a:solidFill>
              <a:srgbClr val="00FF00"/>
            </a:solidFill>
            <a:round/>
            <a:headEnd/>
            <a:tailEnd/>
          </a:ln>
          <a:effectLst/>
        </p:spPr>
        <p:txBody>
          <a:bodyPr anchor="ctr"/>
          <a:lstStyle/>
          <a:p>
            <a:pPr>
              <a:defRPr/>
            </a:pPr>
            <a:endParaRPr lang="it-IT">
              <a:latin typeface="Calibri" pitchFamily="34" charset="0"/>
            </a:endParaRPr>
          </a:p>
        </p:txBody>
      </p:sp>
      <p:sp>
        <p:nvSpPr>
          <p:cNvPr id="1215539" name="AutoShape 51"/>
          <p:cNvSpPr>
            <a:spLocks noChangeArrowheads="1"/>
          </p:cNvSpPr>
          <p:nvPr/>
        </p:nvSpPr>
        <p:spPr bwMode="auto">
          <a:xfrm>
            <a:off x="750888" y="2120900"/>
            <a:ext cx="371475" cy="354013"/>
          </a:xfrm>
          <a:prstGeom prst="star5">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215540" name="AutoShape 52"/>
          <p:cNvSpPr>
            <a:spLocks noChangeArrowheads="1"/>
          </p:cNvSpPr>
          <p:nvPr/>
        </p:nvSpPr>
        <p:spPr bwMode="auto">
          <a:xfrm>
            <a:off x="638175" y="2357438"/>
            <a:ext cx="371475" cy="355600"/>
          </a:xfrm>
          <a:prstGeom prst="star5">
            <a:avLst/>
          </a:prstGeom>
          <a:solidFill>
            <a:srgbClr val="00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215543" name="Text Box 55"/>
          <p:cNvSpPr txBox="1">
            <a:spLocks noChangeArrowheads="1"/>
          </p:cNvSpPr>
          <p:nvPr/>
        </p:nvSpPr>
        <p:spPr bwMode="auto">
          <a:xfrm>
            <a:off x="1488602" y="2155825"/>
            <a:ext cx="721671" cy="369332"/>
          </a:xfrm>
          <a:prstGeom prst="rect">
            <a:avLst/>
          </a:prstGeom>
          <a:noFill/>
          <a:ln w="9525" algn="ctr">
            <a:noFill/>
            <a:miter lim="800000"/>
            <a:headEnd/>
            <a:tailEnd/>
          </a:ln>
          <a:effectLst/>
        </p:spPr>
        <p:txBody>
          <a:bodyPr wrap="none">
            <a:spAutoFit/>
          </a:bodyPr>
          <a:lstStyle/>
          <a:p>
            <a:pPr>
              <a:defRPr/>
            </a:pPr>
            <a:r>
              <a:rPr lang="en-GB">
                <a:solidFill>
                  <a:srgbClr val="FF0000"/>
                </a:solidFill>
                <a:effectLst>
                  <a:outerShdw blurRad="38100" dist="38100" dir="2700000" algn="tl">
                    <a:srgbClr val="000000"/>
                  </a:outerShdw>
                </a:effectLst>
                <a:latin typeface="Calibri" pitchFamily="34" charset="0"/>
              </a:rPr>
              <a:t>DMM</a:t>
            </a:r>
          </a:p>
        </p:txBody>
      </p:sp>
      <p:sp>
        <p:nvSpPr>
          <p:cNvPr id="1215544" name="Text Box 56"/>
          <p:cNvSpPr txBox="1">
            <a:spLocks noChangeArrowheads="1"/>
          </p:cNvSpPr>
          <p:nvPr/>
        </p:nvSpPr>
        <p:spPr bwMode="auto">
          <a:xfrm>
            <a:off x="557487" y="3025775"/>
            <a:ext cx="731289" cy="369332"/>
          </a:xfrm>
          <a:prstGeom prst="rect">
            <a:avLst/>
          </a:prstGeom>
          <a:noFill/>
          <a:ln w="9525" algn="ctr">
            <a:noFill/>
            <a:miter lim="800000"/>
            <a:headEnd/>
            <a:tailEnd/>
          </a:ln>
          <a:effectLst/>
        </p:spPr>
        <p:txBody>
          <a:bodyPr wrap="none">
            <a:spAutoFit/>
          </a:bodyPr>
          <a:lstStyle/>
          <a:p>
            <a:pPr>
              <a:defRPr/>
            </a:pPr>
            <a:r>
              <a:rPr lang="en-GB" dirty="0">
                <a:solidFill>
                  <a:srgbClr val="00FF00"/>
                </a:solidFill>
                <a:effectLst>
                  <a:outerShdw blurRad="38100" dist="38100" dir="2700000" algn="tl">
                    <a:srgbClr val="000000"/>
                  </a:outerShdw>
                </a:effectLst>
                <a:latin typeface="Calibri" pitchFamily="34" charset="0"/>
              </a:rPr>
              <a:t>HIMU</a:t>
            </a:r>
          </a:p>
        </p:txBody>
      </p:sp>
      <p:sp>
        <p:nvSpPr>
          <p:cNvPr id="32"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5492">
                                            <p:txEl>
                                              <p:pRg st="0" end="0"/>
                                            </p:txEl>
                                          </p:spTgt>
                                        </p:tgtEl>
                                        <p:attrNameLst>
                                          <p:attrName>style.visibility</p:attrName>
                                        </p:attrNameLst>
                                      </p:cBhvr>
                                      <p:to>
                                        <p:strVal val="visible"/>
                                      </p:to>
                                    </p:set>
                                    <p:animEffect transition="in" filter="fade">
                                      <p:cBhvr>
                                        <p:cTn id="7" dur="500"/>
                                        <p:tgtEl>
                                          <p:spTgt spid="12154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5493"/>
                                        </p:tgtEl>
                                        <p:attrNameLst>
                                          <p:attrName>style.visibility</p:attrName>
                                        </p:attrNameLst>
                                      </p:cBhvr>
                                      <p:to>
                                        <p:strVal val="visible"/>
                                      </p:to>
                                    </p:set>
                                    <p:animEffect transition="in" filter="fade">
                                      <p:cBhvr>
                                        <p:cTn id="12" dur="500"/>
                                        <p:tgtEl>
                                          <p:spTgt spid="121549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15503"/>
                                        </p:tgtEl>
                                        <p:attrNameLst>
                                          <p:attrName>style.visibility</p:attrName>
                                        </p:attrNameLst>
                                      </p:cBhvr>
                                      <p:to>
                                        <p:strVal val="visible"/>
                                      </p:to>
                                    </p:set>
                                    <p:animEffect transition="in" filter="fade">
                                      <p:cBhvr>
                                        <p:cTn id="15" dur="500"/>
                                        <p:tgtEl>
                                          <p:spTgt spid="1215503"/>
                                        </p:tgtEl>
                                      </p:cBhvr>
                                    </p:animEffect>
                                  </p:childTnLst>
                                </p:cTn>
                              </p:par>
                              <p:par>
                                <p:cTn id="16" presetID="10" presetClass="entr" presetSubtype="0" fill="hold" nodeType="withEffect">
                                  <p:stCondLst>
                                    <p:cond delay="0"/>
                                  </p:stCondLst>
                                  <p:childTnLst>
                                    <p:set>
                                      <p:cBhvr>
                                        <p:cTn id="17" dur="1" fill="hold">
                                          <p:stCondLst>
                                            <p:cond delay="0"/>
                                          </p:stCondLst>
                                        </p:cTn>
                                        <p:tgtEl>
                                          <p:spTgt spid="1215502"/>
                                        </p:tgtEl>
                                        <p:attrNameLst>
                                          <p:attrName>style.visibility</p:attrName>
                                        </p:attrNameLst>
                                      </p:cBhvr>
                                      <p:to>
                                        <p:strVal val="visible"/>
                                      </p:to>
                                    </p:set>
                                    <p:animEffect transition="in" filter="fade">
                                      <p:cBhvr>
                                        <p:cTn id="18" dur="500"/>
                                        <p:tgtEl>
                                          <p:spTgt spid="121550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15499"/>
                                        </p:tgtEl>
                                        <p:attrNameLst>
                                          <p:attrName>style.visibility</p:attrName>
                                        </p:attrNameLst>
                                      </p:cBhvr>
                                      <p:to>
                                        <p:strVal val="visible"/>
                                      </p:to>
                                    </p:set>
                                    <p:animEffect transition="in" filter="wipe(up)">
                                      <p:cBhvr>
                                        <p:cTn id="23" dur="1000"/>
                                        <p:tgtEl>
                                          <p:spTgt spid="1215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15498"/>
                                        </p:tgtEl>
                                        <p:attrNameLst>
                                          <p:attrName>style.visibility</p:attrName>
                                        </p:attrNameLst>
                                      </p:cBhvr>
                                      <p:to>
                                        <p:strVal val="visible"/>
                                      </p:to>
                                    </p:set>
                                    <p:animEffect transition="in" filter="wipe(down)">
                                      <p:cBhvr>
                                        <p:cTn id="26" dur="1000"/>
                                        <p:tgtEl>
                                          <p:spTgt spid="121549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15497"/>
                                        </p:tgtEl>
                                        <p:attrNameLst>
                                          <p:attrName>style.visibility</p:attrName>
                                        </p:attrNameLst>
                                      </p:cBhvr>
                                      <p:to>
                                        <p:strVal val="visible"/>
                                      </p:to>
                                    </p:set>
                                    <p:animEffect transition="in" filter="wipe(left)">
                                      <p:cBhvr>
                                        <p:cTn id="29" dur="1000"/>
                                        <p:tgtEl>
                                          <p:spTgt spid="121549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15495"/>
                                        </p:tgtEl>
                                        <p:attrNameLst>
                                          <p:attrName>style.visibility</p:attrName>
                                        </p:attrNameLst>
                                      </p:cBhvr>
                                      <p:to>
                                        <p:strVal val="visible"/>
                                      </p:to>
                                    </p:set>
                                    <p:animEffect transition="in" filter="wipe(left)">
                                      <p:cBhvr>
                                        <p:cTn id="32" dur="1000"/>
                                        <p:tgtEl>
                                          <p:spTgt spid="1215495"/>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215494"/>
                                        </p:tgtEl>
                                        <p:attrNameLst>
                                          <p:attrName>style.visibility</p:attrName>
                                        </p:attrNameLst>
                                      </p:cBhvr>
                                      <p:to>
                                        <p:strVal val="visible"/>
                                      </p:to>
                                    </p:set>
                                    <p:animEffect transition="in" filter="wipe(right)">
                                      <p:cBhvr>
                                        <p:cTn id="35" dur="1000"/>
                                        <p:tgtEl>
                                          <p:spTgt spid="1215494"/>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215496"/>
                                        </p:tgtEl>
                                        <p:attrNameLst>
                                          <p:attrName>style.visibility</p:attrName>
                                        </p:attrNameLst>
                                      </p:cBhvr>
                                      <p:to>
                                        <p:strVal val="visible"/>
                                      </p:to>
                                    </p:set>
                                    <p:animEffect transition="in" filter="wipe(right)">
                                      <p:cBhvr>
                                        <p:cTn id="38" dur="1000"/>
                                        <p:tgtEl>
                                          <p:spTgt spid="1215496"/>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215500"/>
                                        </p:tgtEl>
                                        <p:attrNameLst>
                                          <p:attrName>style.visibility</p:attrName>
                                        </p:attrNameLst>
                                      </p:cBhvr>
                                      <p:to>
                                        <p:strVal val="visible"/>
                                      </p:to>
                                    </p:set>
                                    <p:animEffect transition="in" filter="fade">
                                      <p:cBhvr>
                                        <p:cTn id="42" dur="1000"/>
                                        <p:tgtEl>
                                          <p:spTgt spid="12155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15501"/>
                                        </p:tgtEl>
                                        <p:attrNameLst>
                                          <p:attrName>style.visibility</p:attrName>
                                        </p:attrNameLst>
                                      </p:cBhvr>
                                      <p:to>
                                        <p:strVal val="visible"/>
                                      </p:to>
                                    </p:set>
                                    <p:animEffect transition="in" filter="fade">
                                      <p:cBhvr>
                                        <p:cTn id="47" dur="500"/>
                                        <p:tgtEl>
                                          <p:spTgt spid="121550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15539"/>
                                        </p:tgtEl>
                                        <p:attrNameLst>
                                          <p:attrName>style.visibility</p:attrName>
                                        </p:attrNameLst>
                                      </p:cBhvr>
                                      <p:to>
                                        <p:strVal val="visible"/>
                                      </p:to>
                                    </p:set>
                                    <p:animEffect transition="in" filter="fade">
                                      <p:cBhvr>
                                        <p:cTn id="57" dur="500"/>
                                        <p:tgtEl>
                                          <p:spTgt spid="1215539"/>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1215541"/>
                                        </p:tgtEl>
                                        <p:attrNameLst>
                                          <p:attrName>style.visibility</p:attrName>
                                        </p:attrNameLst>
                                      </p:cBhvr>
                                      <p:to>
                                        <p:strVal val="visible"/>
                                      </p:to>
                                    </p:set>
                                    <p:animEffect transition="in" filter="wipe(left)">
                                      <p:cBhvr>
                                        <p:cTn id="61" dur="500"/>
                                        <p:tgtEl>
                                          <p:spTgt spid="1215541"/>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215543"/>
                                        </p:tgtEl>
                                        <p:attrNameLst>
                                          <p:attrName>style.visibility</p:attrName>
                                        </p:attrNameLst>
                                      </p:cBhvr>
                                      <p:to>
                                        <p:strVal val="visible"/>
                                      </p:to>
                                    </p:set>
                                    <p:animEffect transition="in" filter="fade">
                                      <p:cBhvr>
                                        <p:cTn id="65" dur="500"/>
                                        <p:tgtEl>
                                          <p:spTgt spid="121554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15540"/>
                                        </p:tgtEl>
                                        <p:attrNameLst>
                                          <p:attrName>style.visibility</p:attrName>
                                        </p:attrNameLst>
                                      </p:cBhvr>
                                      <p:to>
                                        <p:strVal val="visible"/>
                                      </p:to>
                                    </p:set>
                                    <p:animEffect transition="in" filter="fade">
                                      <p:cBhvr>
                                        <p:cTn id="70" dur="500"/>
                                        <p:tgtEl>
                                          <p:spTgt spid="1215540"/>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1215542"/>
                                        </p:tgtEl>
                                        <p:attrNameLst>
                                          <p:attrName>style.visibility</p:attrName>
                                        </p:attrNameLst>
                                      </p:cBhvr>
                                      <p:to>
                                        <p:strVal val="visible"/>
                                      </p:to>
                                    </p:set>
                                    <p:animEffect transition="in" filter="wipe(up)">
                                      <p:cBhvr>
                                        <p:cTn id="74" dur="500"/>
                                        <p:tgtEl>
                                          <p:spTgt spid="1215542"/>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215544"/>
                                        </p:tgtEl>
                                        <p:attrNameLst>
                                          <p:attrName>style.visibility</p:attrName>
                                        </p:attrNameLst>
                                      </p:cBhvr>
                                      <p:to>
                                        <p:strVal val="visible"/>
                                      </p:to>
                                    </p:set>
                                    <p:animEffect transition="in" filter="fade">
                                      <p:cBhvr>
                                        <p:cTn id="78" dur="500"/>
                                        <p:tgtEl>
                                          <p:spTgt spid="121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2" grpId="0" build="p"/>
      <p:bldP spid="1215494" grpId="0" animBg="1"/>
      <p:bldP spid="1215495" grpId="0" animBg="1"/>
      <p:bldP spid="1215496" grpId="0" animBg="1"/>
      <p:bldP spid="1215497" grpId="0" animBg="1"/>
      <p:bldP spid="1215498" grpId="0" animBg="1"/>
      <p:bldP spid="1215499" grpId="0" animBg="1"/>
      <p:bldP spid="1215500" grpId="0" animBg="1"/>
      <p:bldP spid="1215501" grpId="0" animBg="1"/>
      <p:bldP spid="1215503" grpId="0"/>
      <p:bldP spid="1215539" grpId="0" animBg="1"/>
      <p:bldP spid="1215540" grpId="0" animBg="1"/>
      <p:bldP spid="1215543" grpId="0"/>
      <p:bldP spid="121554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137221" name="Picture 16"/>
          <p:cNvPicPr>
            <a:picLocks noChangeAspect="1" noChangeArrowheads="1"/>
          </p:cNvPicPr>
          <p:nvPr/>
        </p:nvPicPr>
        <p:blipFill>
          <a:blip r:embed="rId3" cstate="print"/>
          <a:srcRect t="1134"/>
          <a:stretch>
            <a:fillRect/>
          </a:stretch>
        </p:blipFill>
        <p:spPr bwMode="auto">
          <a:xfrm>
            <a:off x="1395413" y="2154238"/>
            <a:ext cx="6632575" cy="4435475"/>
          </a:xfrm>
          <a:prstGeom prst="rect">
            <a:avLst/>
          </a:prstGeom>
          <a:noFill/>
          <a:ln w="9525" algn="ctr">
            <a:noFill/>
            <a:miter lim="800000"/>
            <a:headEnd/>
            <a:tailEnd/>
          </a:ln>
        </p:spPr>
      </p:pic>
      <p:pic>
        <p:nvPicPr>
          <p:cNvPr id="137223" name="Picture 30"/>
          <p:cNvPicPr>
            <a:picLocks noChangeAspect="1" noChangeArrowheads="1"/>
          </p:cNvPicPr>
          <p:nvPr/>
        </p:nvPicPr>
        <p:blipFill>
          <a:blip r:embed="rId4" cstate="print"/>
          <a:srcRect l="73538" t="4295" r="6430" b="60001"/>
          <a:stretch>
            <a:fillRect/>
          </a:stretch>
        </p:blipFill>
        <p:spPr bwMode="auto">
          <a:xfrm>
            <a:off x="1670050" y="2187575"/>
            <a:ext cx="1646238" cy="2030413"/>
          </a:xfrm>
          <a:prstGeom prst="rect">
            <a:avLst/>
          </a:prstGeom>
          <a:noFill/>
          <a:ln w="9525" algn="ctr">
            <a:noFill/>
            <a:miter lim="800000"/>
            <a:headEnd/>
            <a:tailEnd/>
          </a:ln>
        </p:spPr>
      </p:pic>
      <p:sp>
        <p:nvSpPr>
          <p:cNvPr id="1137699" name="Text Box 35"/>
          <p:cNvSpPr txBox="1">
            <a:spLocks noChangeArrowheads="1"/>
          </p:cNvSpPr>
          <p:nvPr/>
        </p:nvSpPr>
        <p:spPr bwMode="auto">
          <a:xfrm>
            <a:off x="1949450" y="6269038"/>
            <a:ext cx="2730500" cy="336550"/>
          </a:xfrm>
          <a:prstGeom prst="rect">
            <a:avLst/>
          </a:prstGeom>
          <a:noFill/>
          <a:ln w="9525" algn="ctr">
            <a:noFill/>
            <a:miter lim="800000"/>
            <a:headEnd/>
            <a:tailEnd/>
          </a:ln>
          <a:effectLst/>
        </p:spPr>
        <p:txBody>
          <a:bodyPr>
            <a:spAutoFit/>
          </a:bodyPr>
          <a:lstStyle/>
          <a:p>
            <a:pPr algn="l">
              <a:defRPr/>
            </a:pPr>
            <a:r>
              <a:rPr lang="en-GB" sz="1600" dirty="0">
                <a:solidFill>
                  <a:schemeClr val="tx1"/>
                </a:solidFill>
                <a:effectLst>
                  <a:outerShdw blurRad="38100" dist="38100" dir="2700000" algn="tl">
                    <a:srgbClr val="FFFFFF"/>
                  </a:outerShdw>
                </a:effectLst>
                <a:latin typeface="Calibri" pitchFamily="34" charset="0"/>
              </a:rPr>
              <a:t>Hofmann (2004)</a:t>
            </a:r>
          </a:p>
        </p:txBody>
      </p:sp>
      <p:sp>
        <p:nvSpPr>
          <p:cNvPr id="1137701" name="Freeform 37"/>
          <p:cNvSpPr>
            <a:spLocks/>
          </p:cNvSpPr>
          <p:nvPr/>
        </p:nvSpPr>
        <p:spPr bwMode="auto">
          <a:xfrm>
            <a:off x="5589588" y="2386013"/>
            <a:ext cx="1447800" cy="1271587"/>
          </a:xfrm>
          <a:custGeom>
            <a:avLst/>
            <a:gdLst/>
            <a:ahLst/>
            <a:cxnLst>
              <a:cxn ang="0">
                <a:pos x="726" y="27"/>
              </a:cxn>
              <a:cxn ang="0">
                <a:pos x="193" y="173"/>
              </a:cxn>
              <a:cxn ang="0">
                <a:pos x="47" y="320"/>
              </a:cxn>
              <a:cxn ang="0">
                <a:pos x="4" y="612"/>
              </a:cxn>
              <a:cxn ang="0">
                <a:pos x="73" y="758"/>
              </a:cxn>
              <a:cxn ang="0">
                <a:pos x="244" y="741"/>
              </a:cxn>
              <a:cxn ang="0">
                <a:pos x="752" y="397"/>
              </a:cxn>
              <a:cxn ang="0">
                <a:pos x="889" y="182"/>
              </a:cxn>
              <a:cxn ang="0">
                <a:pos x="889" y="62"/>
              </a:cxn>
              <a:cxn ang="0">
                <a:pos x="812" y="10"/>
              </a:cxn>
              <a:cxn ang="0">
                <a:pos x="726" y="27"/>
              </a:cxn>
            </a:cxnLst>
            <a:rect l="0" t="0" r="r" b="b"/>
            <a:pathLst>
              <a:path w="912" h="801">
                <a:moveTo>
                  <a:pt x="726" y="27"/>
                </a:moveTo>
                <a:cubicBezTo>
                  <a:pt x="623" y="54"/>
                  <a:pt x="306" y="124"/>
                  <a:pt x="193" y="173"/>
                </a:cubicBezTo>
                <a:cubicBezTo>
                  <a:pt x="80" y="222"/>
                  <a:pt x="78" y="247"/>
                  <a:pt x="47" y="320"/>
                </a:cubicBezTo>
                <a:cubicBezTo>
                  <a:pt x="16" y="393"/>
                  <a:pt x="0" y="539"/>
                  <a:pt x="4" y="612"/>
                </a:cubicBezTo>
                <a:cubicBezTo>
                  <a:pt x="8" y="685"/>
                  <a:pt x="33" y="737"/>
                  <a:pt x="73" y="758"/>
                </a:cubicBezTo>
                <a:cubicBezTo>
                  <a:pt x="113" y="779"/>
                  <a:pt x="131" y="801"/>
                  <a:pt x="244" y="741"/>
                </a:cubicBezTo>
                <a:cubicBezTo>
                  <a:pt x="357" y="681"/>
                  <a:pt x="645" y="490"/>
                  <a:pt x="752" y="397"/>
                </a:cubicBezTo>
                <a:cubicBezTo>
                  <a:pt x="859" y="304"/>
                  <a:pt x="866" y="238"/>
                  <a:pt x="889" y="182"/>
                </a:cubicBezTo>
                <a:cubicBezTo>
                  <a:pt x="912" y="126"/>
                  <a:pt x="902" y="91"/>
                  <a:pt x="889" y="62"/>
                </a:cubicBezTo>
                <a:cubicBezTo>
                  <a:pt x="876" y="33"/>
                  <a:pt x="842" y="17"/>
                  <a:pt x="812" y="10"/>
                </a:cubicBezTo>
                <a:cubicBezTo>
                  <a:pt x="782" y="3"/>
                  <a:pt x="829" y="0"/>
                  <a:pt x="726" y="27"/>
                </a:cubicBezTo>
                <a:close/>
              </a:path>
            </a:pathLst>
          </a:custGeom>
          <a:solidFill>
            <a:srgbClr val="0066FF">
              <a:alpha val="50000"/>
            </a:srgbClr>
          </a:solidFill>
          <a:ln w="38100" cap="flat" cmpd="sng">
            <a:solidFill>
              <a:schemeClr val="tx1"/>
            </a:solidFill>
            <a:prstDash val="dash"/>
            <a:round/>
            <a:headEnd/>
            <a:tailEnd/>
          </a:ln>
          <a:effectLst/>
        </p:spPr>
        <p:txBody>
          <a:bodyPr anchor="ctr"/>
          <a:lstStyle/>
          <a:p>
            <a:pPr>
              <a:defRPr/>
            </a:pPr>
            <a:endParaRPr lang="en-GB">
              <a:latin typeface="Calibri" pitchFamily="34" charset="0"/>
            </a:endParaRPr>
          </a:p>
        </p:txBody>
      </p:sp>
      <p:sp>
        <p:nvSpPr>
          <p:cNvPr id="1137689" name="Rectangle 25"/>
          <p:cNvSpPr>
            <a:spLocks noChangeArrowheads="1"/>
          </p:cNvSpPr>
          <p:nvPr/>
        </p:nvSpPr>
        <p:spPr bwMode="auto">
          <a:xfrm>
            <a:off x="7019925" y="2659063"/>
            <a:ext cx="646113" cy="266700"/>
          </a:xfrm>
          <a:prstGeom prst="rect">
            <a:avLst/>
          </a:prstGeom>
          <a:noFill/>
          <a:ln w="76200" algn="ctr">
            <a:solidFill>
              <a:srgbClr val="FF0066"/>
            </a:solidFill>
            <a:miter lim="800000"/>
            <a:headEnd/>
            <a:tailEnd/>
          </a:ln>
          <a:effectLst/>
        </p:spPr>
        <p:txBody>
          <a:bodyPr wrap="none" anchor="ctr"/>
          <a:lstStyle/>
          <a:p>
            <a:pPr>
              <a:defRPr/>
            </a:pPr>
            <a:endParaRPr lang="en-GB">
              <a:latin typeface="Calibri" pitchFamily="34" charset="0"/>
            </a:endParaRPr>
          </a:p>
        </p:txBody>
      </p:sp>
      <p:sp>
        <p:nvSpPr>
          <p:cNvPr id="1137702" name="Text Box 38"/>
          <p:cNvSpPr txBox="1">
            <a:spLocks noChangeArrowheads="1"/>
          </p:cNvSpPr>
          <p:nvPr/>
        </p:nvSpPr>
        <p:spPr bwMode="auto">
          <a:xfrm>
            <a:off x="3157538" y="2278063"/>
            <a:ext cx="2797175" cy="641350"/>
          </a:xfrm>
          <a:prstGeom prst="rect">
            <a:avLst/>
          </a:prstGeom>
          <a:noFill/>
          <a:ln w="9525" algn="ctr">
            <a:noFill/>
            <a:miter lim="800000"/>
            <a:headEnd/>
            <a:tailEnd/>
          </a:ln>
          <a:effectLst/>
        </p:spPr>
        <p:txBody>
          <a:bodyPr>
            <a:spAutoFit/>
          </a:bodyPr>
          <a:lstStyle/>
          <a:p>
            <a:pPr>
              <a:spcBef>
                <a:spcPct val="50000"/>
              </a:spcBef>
              <a:defRPr/>
            </a:pPr>
            <a:r>
              <a:rPr lang="en-GB" dirty="0">
                <a:solidFill>
                  <a:srgbClr val="000000"/>
                </a:solidFill>
                <a:effectLst>
                  <a:outerShdw blurRad="38100" dist="38100" dir="2700000" algn="tl">
                    <a:srgbClr val="FFFFFF"/>
                  </a:outerShdw>
                </a:effectLst>
                <a:latin typeface="Calibri" pitchFamily="34" charset="0"/>
              </a:rPr>
              <a:t>True HIMU-OIB (with </a:t>
            </a:r>
            <a:r>
              <a:rPr lang="en-GB" baseline="30000" dirty="0">
                <a:solidFill>
                  <a:srgbClr val="000000"/>
                </a:solidFill>
                <a:effectLst>
                  <a:outerShdw blurRad="38100" dist="38100" dir="2700000" algn="tl">
                    <a:srgbClr val="FFFFFF"/>
                  </a:outerShdw>
                </a:effectLst>
                <a:latin typeface="Calibri" pitchFamily="34" charset="0"/>
              </a:rPr>
              <a:t>206</a:t>
            </a:r>
            <a:r>
              <a:rPr lang="en-GB" dirty="0">
                <a:solidFill>
                  <a:srgbClr val="000000"/>
                </a:solidFill>
                <a:effectLst>
                  <a:outerShdw blurRad="38100" dist="38100" dir="2700000" algn="tl">
                    <a:srgbClr val="FFFFFF"/>
                  </a:outerShdw>
                </a:effectLst>
                <a:latin typeface="Calibri" pitchFamily="34" charset="0"/>
              </a:rPr>
              <a:t>Pb/</a:t>
            </a:r>
            <a:r>
              <a:rPr lang="en-GB" baseline="30000" dirty="0">
                <a:solidFill>
                  <a:srgbClr val="000000"/>
                </a:solidFill>
                <a:effectLst>
                  <a:outerShdw blurRad="38100" dist="38100" dir="2700000" algn="tl">
                    <a:srgbClr val="FFFFFF"/>
                  </a:outerShdw>
                </a:effectLst>
                <a:latin typeface="Calibri" pitchFamily="34" charset="0"/>
              </a:rPr>
              <a:t>204</a:t>
            </a:r>
            <a:r>
              <a:rPr lang="en-GB" dirty="0">
                <a:solidFill>
                  <a:srgbClr val="000000"/>
                </a:solidFill>
                <a:effectLst>
                  <a:outerShdw blurRad="38100" dist="38100" dir="2700000" algn="tl">
                    <a:srgbClr val="FFFFFF"/>
                  </a:outerShdw>
                </a:effectLst>
                <a:latin typeface="Calibri" pitchFamily="34" charset="0"/>
              </a:rPr>
              <a:t>Pb &gt;20.5)</a:t>
            </a:r>
          </a:p>
        </p:txBody>
      </p:sp>
      <p:sp>
        <p:nvSpPr>
          <p:cNvPr id="1137703" name="Freeform 39"/>
          <p:cNvSpPr>
            <a:spLocks/>
          </p:cNvSpPr>
          <p:nvPr/>
        </p:nvSpPr>
        <p:spPr bwMode="auto">
          <a:xfrm>
            <a:off x="4451350" y="2765425"/>
            <a:ext cx="1247775" cy="1809750"/>
          </a:xfrm>
          <a:custGeom>
            <a:avLst/>
            <a:gdLst/>
            <a:ahLst/>
            <a:cxnLst>
              <a:cxn ang="0">
                <a:pos x="532" y="124"/>
              </a:cxn>
              <a:cxn ang="0">
                <a:pos x="153" y="459"/>
              </a:cxn>
              <a:cxn ang="0">
                <a:pos x="24" y="768"/>
              </a:cxn>
              <a:cxn ang="0">
                <a:pos x="24" y="1043"/>
              </a:cxn>
              <a:cxn ang="0">
                <a:pos x="171" y="1104"/>
              </a:cxn>
              <a:cxn ang="0">
                <a:pos x="618" y="829"/>
              </a:cxn>
              <a:cxn ang="0">
                <a:pos x="729" y="442"/>
              </a:cxn>
              <a:cxn ang="0">
                <a:pos x="772" y="63"/>
              </a:cxn>
              <a:cxn ang="0">
                <a:pos x="643" y="63"/>
              </a:cxn>
              <a:cxn ang="0">
                <a:pos x="532" y="124"/>
              </a:cxn>
            </a:cxnLst>
            <a:rect l="0" t="0" r="r" b="b"/>
            <a:pathLst>
              <a:path w="786" h="1140">
                <a:moveTo>
                  <a:pt x="532" y="124"/>
                </a:moveTo>
                <a:cubicBezTo>
                  <a:pt x="450" y="190"/>
                  <a:pt x="238" y="352"/>
                  <a:pt x="153" y="459"/>
                </a:cubicBezTo>
                <a:cubicBezTo>
                  <a:pt x="68" y="566"/>
                  <a:pt x="46" y="671"/>
                  <a:pt x="24" y="768"/>
                </a:cubicBezTo>
                <a:cubicBezTo>
                  <a:pt x="2" y="865"/>
                  <a:pt x="0" y="987"/>
                  <a:pt x="24" y="1043"/>
                </a:cubicBezTo>
                <a:cubicBezTo>
                  <a:pt x="48" y="1099"/>
                  <a:pt x="72" y="1140"/>
                  <a:pt x="171" y="1104"/>
                </a:cubicBezTo>
                <a:cubicBezTo>
                  <a:pt x="270" y="1068"/>
                  <a:pt x="525" y="939"/>
                  <a:pt x="618" y="829"/>
                </a:cubicBezTo>
                <a:cubicBezTo>
                  <a:pt x="711" y="719"/>
                  <a:pt x="703" y="570"/>
                  <a:pt x="729" y="442"/>
                </a:cubicBezTo>
                <a:cubicBezTo>
                  <a:pt x="755" y="314"/>
                  <a:pt x="786" y="126"/>
                  <a:pt x="772" y="63"/>
                </a:cubicBezTo>
                <a:cubicBezTo>
                  <a:pt x="758" y="0"/>
                  <a:pt x="680" y="50"/>
                  <a:pt x="643" y="63"/>
                </a:cubicBezTo>
                <a:cubicBezTo>
                  <a:pt x="606" y="76"/>
                  <a:pt x="614" y="58"/>
                  <a:pt x="532" y="124"/>
                </a:cubicBezTo>
                <a:close/>
              </a:path>
            </a:pathLst>
          </a:custGeom>
          <a:solidFill>
            <a:srgbClr val="00FF00">
              <a:alpha val="50000"/>
            </a:srgbClr>
          </a:solidFill>
          <a:ln w="28575" cap="flat" cmpd="sng">
            <a:solidFill>
              <a:schemeClr val="tx1"/>
            </a:solidFill>
            <a:prstDash val="dash"/>
            <a:round/>
            <a:headEnd/>
            <a:tailEnd/>
          </a:ln>
          <a:effectLst/>
        </p:spPr>
        <p:txBody>
          <a:bodyPr anchor="ctr"/>
          <a:lstStyle/>
          <a:p>
            <a:pPr>
              <a:defRPr/>
            </a:pPr>
            <a:endParaRPr lang="en-GB">
              <a:latin typeface="Calibri" pitchFamily="34" charset="0"/>
            </a:endParaRPr>
          </a:p>
        </p:txBody>
      </p:sp>
      <p:sp>
        <p:nvSpPr>
          <p:cNvPr id="1137704" name="Line 40"/>
          <p:cNvSpPr>
            <a:spLocks noChangeShapeType="1"/>
          </p:cNvSpPr>
          <p:nvPr/>
        </p:nvSpPr>
        <p:spPr bwMode="auto">
          <a:xfrm>
            <a:off x="5595938" y="2579688"/>
            <a:ext cx="217487" cy="136525"/>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37705" name="Text Box 41"/>
          <p:cNvSpPr txBox="1">
            <a:spLocks noChangeArrowheads="1"/>
          </p:cNvSpPr>
          <p:nvPr/>
        </p:nvSpPr>
        <p:spPr bwMode="auto">
          <a:xfrm>
            <a:off x="4414838" y="4784725"/>
            <a:ext cx="3438525" cy="923330"/>
          </a:xfrm>
          <a:prstGeom prst="rect">
            <a:avLst/>
          </a:prstGeom>
          <a:noFill/>
          <a:ln w="9525" algn="ctr">
            <a:noFill/>
            <a:miter lim="800000"/>
            <a:headEnd/>
            <a:tailEnd/>
          </a:ln>
          <a:effectLst/>
        </p:spPr>
        <p:txBody>
          <a:bodyPr>
            <a:spAutoFit/>
          </a:bodyPr>
          <a:lstStyle/>
          <a:p>
            <a:pPr>
              <a:spcBef>
                <a:spcPct val="50000"/>
              </a:spcBef>
              <a:defRPr/>
            </a:pPr>
            <a:r>
              <a:rPr lang="en-GB" dirty="0">
                <a:solidFill>
                  <a:srgbClr val="000000"/>
                </a:solidFill>
                <a:effectLst>
                  <a:outerShdw blurRad="38100" dist="38100" dir="2700000" algn="tl">
                    <a:srgbClr val="FFFFFF"/>
                  </a:outerShdw>
                </a:effectLst>
                <a:latin typeface="Calibri" pitchFamily="34" charset="0"/>
              </a:rPr>
              <a:t>Less “strong” HIMU-OIB (with </a:t>
            </a:r>
            <a:r>
              <a:rPr lang="en-GB" baseline="30000" dirty="0">
                <a:solidFill>
                  <a:srgbClr val="000000"/>
                </a:solidFill>
                <a:effectLst>
                  <a:outerShdw blurRad="38100" dist="38100" dir="2700000" algn="tl">
                    <a:srgbClr val="FFFFFF"/>
                  </a:outerShdw>
                </a:effectLst>
                <a:latin typeface="Calibri" pitchFamily="34" charset="0"/>
              </a:rPr>
              <a:t>206</a:t>
            </a:r>
            <a:r>
              <a:rPr lang="en-GB" dirty="0">
                <a:solidFill>
                  <a:srgbClr val="000000"/>
                </a:solidFill>
                <a:effectLst>
                  <a:outerShdw blurRad="38100" dist="38100" dir="2700000" algn="tl">
                    <a:srgbClr val="FFFFFF"/>
                  </a:outerShdw>
                </a:effectLst>
                <a:latin typeface="Calibri" pitchFamily="34" charset="0"/>
              </a:rPr>
              <a:t>Pb/</a:t>
            </a:r>
            <a:r>
              <a:rPr lang="en-GB" baseline="30000" dirty="0">
                <a:solidFill>
                  <a:srgbClr val="000000"/>
                </a:solidFill>
                <a:effectLst>
                  <a:outerShdw blurRad="38100" dist="38100" dir="2700000" algn="tl">
                    <a:srgbClr val="FFFFFF"/>
                  </a:outerShdw>
                </a:effectLst>
                <a:latin typeface="Calibri" pitchFamily="34" charset="0"/>
              </a:rPr>
              <a:t>204</a:t>
            </a:r>
            <a:r>
              <a:rPr lang="en-GB" dirty="0">
                <a:solidFill>
                  <a:srgbClr val="000000"/>
                </a:solidFill>
                <a:effectLst>
                  <a:outerShdw blurRad="38100" dist="38100" dir="2700000" algn="tl">
                    <a:srgbClr val="FFFFFF"/>
                  </a:outerShdw>
                </a:effectLst>
                <a:latin typeface="Calibri" pitchFamily="34" charset="0"/>
              </a:rPr>
              <a:t>Pb ~19.5-20.5). These are also called    </a:t>
            </a:r>
            <a:r>
              <a:rPr lang="en-GB" dirty="0">
                <a:solidFill>
                  <a:srgbClr val="FF0000"/>
                </a:solidFill>
                <a:effectLst>
                  <a:outerShdw blurRad="38100" dist="38100" dir="2700000" algn="tl">
                    <a:srgbClr val="000000"/>
                  </a:outerShdw>
                </a:effectLst>
                <a:latin typeface="Calibri" pitchFamily="34" charset="0"/>
              </a:rPr>
              <a:t>HIMU-type FOZO</a:t>
            </a:r>
          </a:p>
        </p:txBody>
      </p:sp>
      <p:sp>
        <p:nvSpPr>
          <p:cNvPr id="1137706" name="Line 42"/>
          <p:cNvSpPr>
            <a:spLocks noChangeShapeType="1"/>
          </p:cNvSpPr>
          <p:nvPr/>
        </p:nvSpPr>
        <p:spPr bwMode="auto">
          <a:xfrm flipH="1" flipV="1">
            <a:off x="5322888" y="4203700"/>
            <a:ext cx="136525" cy="641350"/>
          </a:xfrm>
          <a:prstGeom prst="line">
            <a:avLst/>
          </a:prstGeom>
          <a:noFill/>
          <a:ln w="2857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6"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17" name="AutoShape 6"/>
          <p:cNvSpPr>
            <a:spLocks noChangeArrowheads="1"/>
          </p:cNvSpPr>
          <p:nvPr/>
        </p:nvSpPr>
        <p:spPr bwMode="auto">
          <a:xfrm flipH="1">
            <a:off x="7705725" y="1808163"/>
            <a:ext cx="1074738" cy="9413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8" name="AutoShape 7"/>
          <p:cNvSpPr>
            <a:spLocks noChangeArrowheads="1"/>
          </p:cNvSpPr>
          <p:nvPr/>
        </p:nvSpPr>
        <p:spPr bwMode="auto">
          <a:xfrm>
            <a:off x="5537200" y="2057400"/>
            <a:ext cx="1427163" cy="706438"/>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9" name="AutoShape 8"/>
          <p:cNvSpPr>
            <a:spLocks noChangeArrowheads="1"/>
          </p:cNvSpPr>
          <p:nvPr/>
        </p:nvSpPr>
        <p:spPr bwMode="auto">
          <a:xfrm flipH="1" flipV="1">
            <a:off x="7732713" y="2979738"/>
            <a:ext cx="1060450" cy="773112"/>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20" name="AutoShape 9"/>
          <p:cNvSpPr>
            <a:spLocks noChangeArrowheads="1"/>
          </p:cNvSpPr>
          <p:nvPr/>
        </p:nvSpPr>
        <p:spPr bwMode="auto">
          <a:xfrm flipV="1">
            <a:off x="6145213" y="2967038"/>
            <a:ext cx="871537" cy="8270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21" name="AutoShape 10"/>
          <p:cNvSpPr>
            <a:spLocks noChangeArrowheads="1"/>
          </p:cNvSpPr>
          <p:nvPr/>
        </p:nvSpPr>
        <p:spPr bwMode="auto">
          <a:xfrm rot="2401269" flipH="1" flipV="1">
            <a:off x="7034213" y="3155950"/>
            <a:ext cx="895350" cy="773113"/>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22" name="AutoShape 11"/>
          <p:cNvSpPr>
            <a:spLocks noChangeArrowheads="1"/>
          </p:cNvSpPr>
          <p:nvPr/>
        </p:nvSpPr>
        <p:spPr bwMode="auto">
          <a:xfrm rot="2401269">
            <a:off x="7056438" y="1716088"/>
            <a:ext cx="619125" cy="800100"/>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37692" name="Text Box 28"/>
          <p:cNvSpPr txBox="1">
            <a:spLocks noChangeArrowheads="1"/>
          </p:cNvSpPr>
          <p:nvPr/>
        </p:nvSpPr>
        <p:spPr bwMode="auto">
          <a:xfrm>
            <a:off x="5835650" y="3725863"/>
            <a:ext cx="3203575" cy="1044575"/>
          </a:xfrm>
          <a:prstGeom prst="rect">
            <a:avLst/>
          </a:prstGeom>
          <a:solidFill>
            <a:schemeClr val="bg1"/>
          </a:solidFill>
          <a:ln w="38100" algn="ctr">
            <a:solidFill>
              <a:schemeClr val="tx1"/>
            </a:solidFill>
            <a:miter lim="800000"/>
            <a:headEnd/>
            <a:tailEnd/>
          </a:ln>
          <a:effectLst/>
        </p:spPr>
        <p:txBody>
          <a:bodyPr>
            <a:spAutoFit/>
          </a:bodyPr>
          <a:lstStyle/>
          <a:p>
            <a:pPr>
              <a:spcBef>
                <a:spcPct val="50000"/>
              </a:spcBef>
              <a:defRPr/>
            </a:pPr>
            <a:r>
              <a:rPr lang="en-GB" sz="2000" dirty="0">
                <a:solidFill>
                  <a:schemeClr val="tx1"/>
                </a:solidFill>
                <a:effectLst>
                  <a:outerShdw blurRad="38100" dist="38100" dir="2700000" algn="tl">
                    <a:srgbClr val="C0C0C0"/>
                  </a:outerShdw>
                </a:effectLst>
                <a:latin typeface="Calibri" pitchFamily="34" charset="0"/>
              </a:rPr>
              <a:t>Note that two types of HIMU-OIB have been identified in literature.</a:t>
            </a:r>
          </a:p>
        </p:txBody>
      </p:sp>
      <p:sp>
        <p:nvSpPr>
          <p:cNvPr id="23" name="Text Box 4"/>
          <p:cNvSpPr txBox="1">
            <a:spLocks noChangeArrowheads="1"/>
          </p:cNvSpPr>
          <p:nvPr/>
        </p:nvSpPr>
        <p:spPr bwMode="auto">
          <a:xfrm>
            <a:off x="371475" y="1071563"/>
            <a:ext cx="8401050"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Now try to define the Pb isotopic composition of the previously identified mantle end-members: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7699"/>
                                        </p:tgtEl>
                                        <p:attrNameLst>
                                          <p:attrName>style.visibility</p:attrName>
                                        </p:attrNameLst>
                                      </p:cBhvr>
                                      <p:to>
                                        <p:strVal val="visible"/>
                                      </p:to>
                                    </p:set>
                                    <p:animEffect transition="in" filter="fade">
                                      <p:cBhvr>
                                        <p:cTn id="7" dur="500"/>
                                        <p:tgtEl>
                                          <p:spTgt spid="11376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7692"/>
                                        </p:tgtEl>
                                        <p:attrNameLst>
                                          <p:attrName>style.visibility</p:attrName>
                                        </p:attrNameLst>
                                      </p:cBhvr>
                                      <p:to>
                                        <p:strVal val="visible"/>
                                      </p:to>
                                    </p:set>
                                    <p:animEffect transition="in" filter="fade">
                                      <p:cBhvr>
                                        <p:cTn id="10" dur="500"/>
                                        <p:tgtEl>
                                          <p:spTgt spid="11376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37701"/>
                                        </p:tgtEl>
                                        <p:attrNameLst>
                                          <p:attrName>style.visibility</p:attrName>
                                        </p:attrNameLst>
                                      </p:cBhvr>
                                      <p:to>
                                        <p:strVal val="visible"/>
                                      </p:to>
                                    </p:set>
                                    <p:animEffect transition="in" filter="fade">
                                      <p:cBhvr>
                                        <p:cTn id="15" dur="500"/>
                                        <p:tgtEl>
                                          <p:spTgt spid="113770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37704"/>
                                        </p:tgtEl>
                                        <p:attrNameLst>
                                          <p:attrName>style.visibility</p:attrName>
                                        </p:attrNameLst>
                                      </p:cBhvr>
                                      <p:to>
                                        <p:strVal val="visible"/>
                                      </p:to>
                                    </p:set>
                                    <p:animEffect transition="in" filter="wipe(left)">
                                      <p:cBhvr>
                                        <p:cTn id="19" dur="500"/>
                                        <p:tgtEl>
                                          <p:spTgt spid="113770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37702"/>
                                        </p:tgtEl>
                                        <p:attrNameLst>
                                          <p:attrName>style.visibility</p:attrName>
                                        </p:attrNameLst>
                                      </p:cBhvr>
                                      <p:to>
                                        <p:strVal val="visible"/>
                                      </p:to>
                                    </p:set>
                                    <p:animEffect transition="in" filter="fade">
                                      <p:cBhvr>
                                        <p:cTn id="23" dur="500"/>
                                        <p:tgtEl>
                                          <p:spTgt spid="113770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37703"/>
                                        </p:tgtEl>
                                        <p:attrNameLst>
                                          <p:attrName>style.visibility</p:attrName>
                                        </p:attrNameLst>
                                      </p:cBhvr>
                                      <p:to>
                                        <p:strVal val="visible"/>
                                      </p:to>
                                    </p:set>
                                    <p:animEffect transition="in" filter="fade">
                                      <p:cBhvr>
                                        <p:cTn id="28" dur="500"/>
                                        <p:tgtEl>
                                          <p:spTgt spid="113770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137706"/>
                                        </p:tgtEl>
                                        <p:attrNameLst>
                                          <p:attrName>style.visibility</p:attrName>
                                        </p:attrNameLst>
                                      </p:cBhvr>
                                      <p:to>
                                        <p:strVal val="visible"/>
                                      </p:to>
                                    </p:set>
                                    <p:animEffect transition="in" filter="wipe(down)">
                                      <p:cBhvr>
                                        <p:cTn id="32" dur="500"/>
                                        <p:tgtEl>
                                          <p:spTgt spid="113770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37705"/>
                                        </p:tgtEl>
                                        <p:attrNameLst>
                                          <p:attrName>style.visibility</p:attrName>
                                        </p:attrNameLst>
                                      </p:cBhvr>
                                      <p:to>
                                        <p:strVal val="visible"/>
                                      </p:to>
                                    </p:set>
                                    <p:animEffect transition="in" filter="fade">
                                      <p:cBhvr>
                                        <p:cTn id="36" dur="500"/>
                                        <p:tgtEl>
                                          <p:spTgt spid="1137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99" grpId="0"/>
      <p:bldP spid="1137701" grpId="0" animBg="1"/>
      <p:bldP spid="1137702" grpId="0"/>
      <p:bldP spid="1137703" grpId="0" animBg="1"/>
      <p:bldP spid="1137705" grpId="0"/>
      <p:bldP spid="113769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9"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138245" name="Picture 6"/>
          <p:cNvPicPr>
            <a:picLocks noChangeAspect="1" noChangeArrowheads="1"/>
          </p:cNvPicPr>
          <p:nvPr/>
        </p:nvPicPr>
        <p:blipFill>
          <a:blip r:embed="rId3" cstate="print"/>
          <a:srcRect t="1134"/>
          <a:stretch>
            <a:fillRect/>
          </a:stretch>
        </p:blipFill>
        <p:spPr bwMode="auto">
          <a:xfrm>
            <a:off x="1395413" y="2154238"/>
            <a:ext cx="6632575" cy="4435475"/>
          </a:xfrm>
          <a:prstGeom prst="rect">
            <a:avLst/>
          </a:prstGeom>
          <a:noFill/>
          <a:ln w="9525" algn="ctr">
            <a:noFill/>
            <a:miter lim="800000"/>
            <a:headEnd/>
            <a:tailEnd/>
          </a:ln>
        </p:spPr>
      </p:pic>
      <p:sp>
        <p:nvSpPr>
          <p:cNvPr id="1145863" name="AutoShape 7"/>
          <p:cNvSpPr>
            <a:spLocks noChangeArrowheads="1"/>
          </p:cNvSpPr>
          <p:nvPr/>
        </p:nvSpPr>
        <p:spPr bwMode="auto">
          <a:xfrm flipH="1">
            <a:off x="7705725" y="1808163"/>
            <a:ext cx="1074738" cy="9413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5864" name="AutoShape 8"/>
          <p:cNvSpPr>
            <a:spLocks noChangeArrowheads="1"/>
          </p:cNvSpPr>
          <p:nvPr/>
        </p:nvSpPr>
        <p:spPr bwMode="auto">
          <a:xfrm>
            <a:off x="5537200" y="2057400"/>
            <a:ext cx="1427163" cy="706438"/>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5865" name="AutoShape 9"/>
          <p:cNvSpPr>
            <a:spLocks noChangeArrowheads="1"/>
          </p:cNvSpPr>
          <p:nvPr/>
        </p:nvSpPr>
        <p:spPr bwMode="auto">
          <a:xfrm flipH="1" flipV="1">
            <a:off x="7732713" y="2979738"/>
            <a:ext cx="1060450" cy="773112"/>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5867" name="AutoShape 11"/>
          <p:cNvSpPr>
            <a:spLocks noChangeArrowheads="1"/>
          </p:cNvSpPr>
          <p:nvPr/>
        </p:nvSpPr>
        <p:spPr bwMode="auto">
          <a:xfrm rot="2401269" flipH="1" flipV="1">
            <a:off x="7034213" y="3155950"/>
            <a:ext cx="895350" cy="773113"/>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5868" name="AutoShape 12"/>
          <p:cNvSpPr>
            <a:spLocks noChangeArrowheads="1"/>
          </p:cNvSpPr>
          <p:nvPr/>
        </p:nvSpPr>
        <p:spPr bwMode="auto">
          <a:xfrm rot="2401269">
            <a:off x="7056438" y="1716088"/>
            <a:ext cx="619125" cy="800100"/>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5869" name="Rectangle 13"/>
          <p:cNvSpPr>
            <a:spLocks noChangeArrowheads="1"/>
          </p:cNvSpPr>
          <p:nvPr/>
        </p:nvSpPr>
        <p:spPr bwMode="auto">
          <a:xfrm>
            <a:off x="7019925" y="2659063"/>
            <a:ext cx="646113" cy="266700"/>
          </a:xfrm>
          <a:prstGeom prst="rect">
            <a:avLst/>
          </a:prstGeom>
          <a:noFill/>
          <a:ln w="76200" algn="ctr">
            <a:solidFill>
              <a:srgbClr val="FF0066"/>
            </a:solidFill>
            <a:miter lim="800000"/>
            <a:headEnd/>
            <a:tailEnd/>
          </a:ln>
          <a:effectLst/>
        </p:spPr>
        <p:txBody>
          <a:bodyPr wrap="none" anchor="ctr"/>
          <a:lstStyle/>
          <a:p>
            <a:pPr>
              <a:defRPr/>
            </a:pPr>
            <a:endParaRPr lang="en-GB">
              <a:latin typeface="Calibri" pitchFamily="34" charset="0"/>
            </a:endParaRPr>
          </a:p>
        </p:txBody>
      </p:sp>
      <p:sp>
        <p:nvSpPr>
          <p:cNvPr id="1145870" name="Text Box 14"/>
          <p:cNvSpPr txBox="1">
            <a:spLocks noChangeArrowheads="1"/>
          </p:cNvSpPr>
          <p:nvPr/>
        </p:nvSpPr>
        <p:spPr bwMode="auto">
          <a:xfrm>
            <a:off x="5299075" y="4332288"/>
            <a:ext cx="3789363" cy="1569660"/>
          </a:xfrm>
          <a:prstGeom prst="rect">
            <a:avLst/>
          </a:prstGeom>
          <a:solidFill>
            <a:schemeClr val="bg1"/>
          </a:solidFill>
          <a:ln w="38100" algn="ctr">
            <a:solidFill>
              <a:schemeClr val="tx1"/>
            </a:solidFill>
            <a:miter lim="800000"/>
            <a:headEnd/>
            <a:tailEnd/>
          </a:ln>
          <a:effectLst/>
        </p:spPr>
        <p:txBody>
          <a:bodyPr>
            <a:spAutoFit/>
          </a:bodyPr>
          <a:lstStyle/>
          <a:p>
            <a:pPr>
              <a:spcBef>
                <a:spcPct val="50000"/>
              </a:spcBef>
              <a:defRPr/>
            </a:pPr>
            <a:r>
              <a:rPr lang="en-GB" sz="2400" dirty="0">
                <a:solidFill>
                  <a:schemeClr val="tx1"/>
                </a:solidFill>
                <a:effectLst>
                  <a:outerShdw blurRad="38100" dist="38100" dir="2700000" algn="tl">
                    <a:srgbClr val="C0C0C0"/>
                  </a:outerShdw>
                </a:effectLst>
                <a:latin typeface="Calibri" pitchFamily="34" charset="0"/>
              </a:rPr>
              <a:t>On the basis of Pb isotopes, the HIMU and DMM end-members plot in completely different spaces.</a:t>
            </a:r>
          </a:p>
        </p:txBody>
      </p:sp>
      <p:sp>
        <p:nvSpPr>
          <p:cNvPr id="1145872" name="Line 16"/>
          <p:cNvSpPr>
            <a:spLocks noChangeShapeType="1"/>
          </p:cNvSpPr>
          <p:nvPr/>
        </p:nvSpPr>
        <p:spPr bwMode="auto">
          <a:xfrm flipH="1">
            <a:off x="2462213" y="4614863"/>
            <a:ext cx="112712" cy="955675"/>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sp>
        <p:nvSpPr>
          <p:cNvPr id="1145873" name="Line 17"/>
          <p:cNvSpPr>
            <a:spLocks noChangeShapeType="1"/>
          </p:cNvSpPr>
          <p:nvPr/>
        </p:nvSpPr>
        <p:spPr bwMode="auto">
          <a:xfrm flipV="1">
            <a:off x="2925763" y="2940050"/>
            <a:ext cx="4514850" cy="2841625"/>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sp>
        <p:nvSpPr>
          <p:cNvPr id="1145874" name="Line 18"/>
          <p:cNvSpPr>
            <a:spLocks noChangeShapeType="1"/>
          </p:cNvSpPr>
          <p:nvPr/>
        </p:nvSpPr>
        <p:spPr bwMode="auto">
          <a:xfrm flipH="1">
            <a:off x="3727450" y="2616200"/>
            <a:ext cx="3362325" cy="830263"/>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sp>
        <p:nvSpPr>
          <p:cNvPr id="1145875" name="Line 19"/>
          <p:cNvSpPr>
            <a:spLocks noChangeShapeType="1"/>
          </p:cNvSpPr>
          <p:nvPr/>
        </p:nvSpPr>
        <p:spPr bwMode="auto">
          <a:xfrm flipH="1">
            <a:off x="2630488" y="3544888"/>
            <a:ext cx="1012825" cy="844550"/>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pic>
        <p:nvPicPr>
          <p:cNvPr id="138258" name="Picture 27"/>
          <p:cNvPicPr>
            <a:picLocks noChangeAspect="1" noChangeArrowheads="1"/>
          </p:cNvPicPr>
          <p:nvPr/>
        </p:nvPicPr>
        <p:blipFill>
          <a:blip r:embed="rId4" cstate="print"/>
          <a:srcRect l="73538" t="4295" r="6430" b="60001"/>
          <a:stretch>
            <a:fillRect/>
          </a:stretch>
        </p:blipFill>
        <p:spPr bwMode="auto">
          <a:xfrm>
            <a:off x="1670050" y="2187575"/>
            <a:ext cx="1646238" cy="2030413"/>
          </a:xfrm>
          <a:prstGeom prst="rect">
            <a:avLst/>
          </a:prstGeom>
          <a:noFill/>
          <a:ln w="9525" algn="ctr">
            <a:noFill/>
            <a:miter lim="800000"/>
            <a:headEnd/>
            <a:tailEnd/>
          </a:ln>
        </p:spPr>
      </p:pic>
      <p:sp>
        <p:nvSpPr>
          <p:cNvPr id="1145876" name="Text Box 20"/>
          <p:cNvSpPr txBox="1">
            <a:spLocks noChangeArrowheads="1"/>
          </p:cNvSpPr>
          <p:nvPr/>
        </p:nvSpPr>
        <p:spPr bwMode="auto">
          <a:xfrm>
            <a:off x="28576" y="2279650"/>
            <a:ext cx="3428999" cy="1862048"/>
          </a:xfrm>
          <a:prstGeom prst="rect">
            <a:avLst/>
          </a:prstGeom>
          <a:solidFill>
            <a:schemeClr val="bg1"/>
          </a:solidFill>
          <a:ln w="38100" algn="ctr">
            <a:solidFill>
              <a:schemeClr val="tx1"/>
            </a:solidFill>
            <a:miter lim="800000"/>
            <a:headEnd/>
            <a:tailEnd/>
          </a:ln>
          <a:effectLst/>
        </p:spPr>
        <p:txBody>
          <a:bodyPr wrap="square">
            <a:spAutoFit/>
          </a:bodyPr>
          <a:lstStyle/>
          <a:p>
            <a:pPr>
              <a:spcBef>
                <a:spcPct val="50000"/>
              </a:spcBef>
              <a:defRPr/>
            </a:pPr>
            <a:r>
              <a:rPr lang="en-GB" sz="2300" dirty="0">
                <a:solidFill>
                  <a:schemeClr val="tx1"/>
                </a:solidFill>
                <a:effectLst>
                  <a:outerShdw blurRad="38100" dist="38100" dir="2700000" algn="tl">
                    <a:srgbClr val="C0C0C0"/>
                  </a:outerShdw>
                </a:effectLst>
                <a:latin typeface="Calibri" pitchFamily="34" charset="0"/>
              </a:rPr>
              <a:t>Also in terms of Pb isotopic ratios, with only four end-members it is possible to define the entire isotopic variation of OIB.</a:t>
            </a:r>
          </a:p>
        </p:txBody>
      </p:sp>
      <p:sp>
        <p:nvSpPr>
          <p:cNvPr id="1145884" name="Text Box 28"/>
          <p:cNvSpPr txBox="1">
            <a:spLocks noChangeArrowheads="1"/>
          </p:cNvSpPr>
          <p:nvPr/>
        </p:nvSpPr>
        <p:spPr bwMode="auto">
          <a:xfrm>
            <a:off x="1949450" y="6269038"/>
            <a:ext cx="2730500" cy="336550"/>
          </a:xfrm>
          <a:prstGeom prst="rect">
            <a:avLst/>
          </a:prstGeom>
          <a:noFill/>
          <a:ln w="9525" algn="ctr">
            <a:noFill/>
            <a:miter lim="800000"/>
            <a:headEnd/>
            <a:tailEnd/>
          </a:ln>
          <a:effectLst/>
        </p:spPr>
        <p:txBody>
          <a:bodyPr>
            <a:spAutoFit/>
          </a:bodyPr>
          <a:lstStyle/>
          <a:p>
            <a:pPr algn="l">
              <a:defRPr/>
            </a:pPr>
            <a:r>
              <a:rPr lang="en-GB" sz="1600" dirty="0">
                <a:solidFill>
                  <a:schemeClr val="tx1"/>
                </a:solidFill>
                <a:effectLst>
                  <a:outerShdw blurRad="38100" dist="38100" dir="2700000" algn="tl">
                    <a:srgbClr val="FFFFFF"/>
                  </a:outerShdw>
                </a:effectLst>
                <a:latin typeface="Calibri" pitchFamily="34" charset="0"/>
              </a:rPr>
              <a:t>Hofmann (2004)</a:t>
            </a:r>
          </a:p>
        </p:txBody>
      </p:sp>
      <p:sp>
        <p:nvSpPr>
          <p:cNvPr id="1145866" name="AutoShape 10"/>
          <p:cNvSpPr>
            <a:spLocks noChangeArrowheads="1"/>
          </p:cNvSpPr>
          <p:nvPr/>
        </p:nvSpPr>
        <p:spPr bwMode="auto">
          <a:xfrm flipV="1">
            <a:off x="6145213" y="2967038"/>
            <a:ext cx="871537" cy="8270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1"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2" name="Text Box 4"/>
          <p:cNvSpPr txBox="1">
            <a:spLocks noChangeArrowheads="1"/>
          </p:cNvSpPr>
          <p:nvPr/>
        </p:nvSpPr>
        <p:spPr bwMode="auto">
          <a:xfrm>
            <a:off x="371475" y="1071563"/>
            <a:ext cx="8401050"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Now try to define the Pb isotopic composition of the previously identified mantle end-members: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5870"/>
                                        </p:tgtEl>
                                        <p:attrNameLst>
                                          <p:attrName>style.visibility</p:attrName>
                                        </p:attrNameLst>
                                      </p:cBhvr>
                                      <p:to>
                                        <p:strVal val="visible"/>
                                      </p:to>
                                    </p:set>
                                    <p:animEffect transition="in" filter="fade">
                                      <p:cBhvr>
                                        <p:cTn id="7" dur="500"/>
                                        <p:tgtEl>
                                          <p:spTgt spid="11458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45873"/>
                                        </p:tgtEl>
                                        <p:attrNameLst>
                                          <p:attrName>style.visibility</p:attrName>
                                        </p:attrNameLst>
                                      </p:cBhvr>
                                      <p:to>
                                        <p:strVal val="visible"/>
                                      </p:to>
                                    </p:set>
                                    <p:animEffect transition="in" filter="wipe(down)">
                                      <p:cBhvr>
                                        <p:cTn id="12" dur="500"/>
                                        <p:tgtEl>
                                          <p:spTgt spid="1145873"/>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45874"/>
                                        </p:tgtEl>
                                        <p:attrNameLst>
                                          <p:attrName>style.visibility</p:attrName>
                                        </p:attrNameLst>
                                      </p:cBhvr>
                                      <p:to>
                                        <p:strVal val="visible"/>
                                      </p:to>
                                    </p:set>
                                    <p:animEffect transition="in" filter="wipe(right)">
                                      <p:cBhvr>
                                        <p:cTn id="16" dur="500"/>
                                        <p:tgtEl>
                                          <p:spTgt spid="114587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45875"/>
                                        </p:tgtEl>
                                        <p:attrNameLst>
                                          <p:attrName>style.visibility</p:attrName>
                                        </p:attrNameLst>
                                      </p:cBhvr>
                                      <p:to>
                                        <p:strVal val="visible"/>
                                      </p:to>
                                    </p:set>
                                    <p:animEffect transition="in" filter="wipe(right)">
                                      <p:cBhvr>
                                        <p:cTn id="20" dur="500"/>
                                        <p:tgtEl>
                                          <p:spTgt spid="1145875"/>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145872"/>
                                        </p:tgtEl>
                                        <p:attrNameLst>
                                          <p:attrName>style.visibility</p:attrName>
                                        </p:attrNameLst>
                                      </p:cBhvr>
                                      <p:to>
                                        <p:strVal val="visible"/>
                                      </p:to>
                                    </p:set>
                                    <p:animEffect transition="in" filter="wipe(up)">
                                      <p:cBhvr>
                                        <p:cTn id="24" dur="500"/>
                                        <p:tgtEl>
                                          <p:spTgt spid="114587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145876"/>
                                        </p:tgtEl>
                                        <p:attrNameLst>
                                          <p:attrName>style.visibility</p:attrName>
                                        </p:attrNameLst>
                                      </p:cBhvr>
                                      <p:to>
                                        <p:strVal val="visible"/>
                                      </p:to>
                                    </p:set>
                                    <p:animEffect transition="in" filter="fade">
                                      <p:cBhvr>
                                        <p:cTn id="28" dur="500"/>
                                        <p:tgtEl>
                                          <p:spTgt spid="1145876"/>
                                        </p:tgtEl>
                                      </p:cBhvr>
                                    </p:animEffect>
                                  </p:childTnLst>
                                  <p:subTnLst>
                                    <p:set>
                                      <p:cBhvr override="childStyle">
                                        <p:cTn dur="1" fill="hold" display="0" masterRel="nextClick" afterEffect="1"/>
                                        <p:tgtEl>
                                          <p:spTgt spid="114587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870" grpId="0" animBg="1"/>
      <p:bldP spid="114587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7"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139269" name="Picture 6"/>
          <p:cNvPicPr>
            <a:picLocks noChangeAspect="1" noChangeArrowheads="1"/>
          </p:cNvPicPr>
          <p:nvPr/>
        </p:nvPicPr>
        <p:blipFill>
          <a:blip r:embed="rId3" cstate="print"/>
          <a:srcRect t="1134"/>
          <a:stretch>
            <a:fillRect/>
          </a:stretch>
        </p:blipFill>
        <p:spPr bwMode="auto">
          <a:xfrm>
            <a:off x="1395413" y="2154238"/>
            <a:ext cx="6632575" cy="4435475"/>
          </a:xfrm>
          <a:prstGeom prst="rect">
            <a:avLst/>
          </a:prstGeom>
          <a:noFill/>
          <a:ln w="9525" algn="ctr">
            <a:noFill/>
            <a:miter lim="800000"/>
            <a:headEnd/>
            <a:tailEnd/>
          </a:ln>
        </p:spPr>
      </p:pic>
      <p:sp>
        <p:nvSpPr>
          <p:cNvPr id="1147911" name="AutoShape 7"/>
          <p:cNvSpPr>
            <a:spLocks noChangeArrowheads="1"/>
          </p:cNvSpPr>
          <p:nvPr/>
        </p:nvSpPr>
        <p:spPr bwMode="auto">
          <a:xfrm flipH="1">
            <a:off x="7705725" y="1808163"/>
            <a:ext cx="1074738" cy="9413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7912" name="AutoShape 8"/>
          <p:cNvSpPr>
            <a:spLocks noChangeArrowheads="1"/>
          </p:cNvSpPr>
          <p:nvPr/>
        </p:nvSpPr>
        <p:spPr bwMode="auto">
          <a:xfrm>
            <a:off x="5537200" y="2057400"/>
            <a:ext cx="1427163" cy="706438"/>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7913" name="AutoShape 9"/>
          <p:cNvSpPr>
            <a:spLocks noChangeArrowheads="1"/>
          </p:cNvSpPr>
          <p:nvPr/>
        </p:nvSpPr>
        <p:spPr bwMode="auto">
          <a:xfrm flipH="1" flipV="1">
            <a:off x="7732713" y="2979738"/>
            <a:ext cx="1060450" cy="773112"/>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7915" name="AutoShape 11"/>
          <p:cNvSpPr>
            <a:spLocks noChangeArrowheads="1"/>
          </p:cNvSpPr>
          <p:nvPr/>
        </p:nvSpPr>
        <p:spPr bwMode="auto">
          <a:xfrm rot="2401269" flipH="1" flipV="1">
            <a:off x="7034213" y="3155950"/>
            <a:ext cx="895350" cy="773113"/>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7916" name="AutoShape 12"/>
          <p:cNvSpPr>
            <a:spLocks noChangeArrowheads="1"/>
          </p:cNvSpPr>
          <p:nvPr/>
        </p:nvSpPr>
        <p:spPr bwMode="auto">
          <a:xfrm rot="2401269">
            <a:off x="7056438" y="1716088"/>
            <a:ext cx="619125" cy="800100"/>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47917" name="Rectangle 13"/>
          <p:cNvSpPr>
            <a:spLocks noChangeArrowheads="1"/>
          </p:cNvSpPr>
          <p:nvPr/>
        </p:nvSpPr>
        <p:spPr bwMode="auto">
          <a:xfrm>
            <a:off x="7019925" y="2659063"/>
            <a:ext cx="646113" cy="266700"/>
          </a:xfrm>
          <a:prstGeom prst="rect">
            <a:avLst/>
          </a:prstGeom>
          <a:noFill/>
          <a:ln w="76200" algn="ctr">
            <a:solidFill>
              <a:srgbClr val="FF0066"/>
            </a:solidFill>
            <a:miter lim="800000"/>
            <a:headEnd/>
            <a:tailEnd/>
          </a:ln>
          <a:effectLst/>
        </p:spPr>
        <p:txBody>
          <a:bodyPr wrap="none" anchor="ctr"/>
          <a:lstStyle/>
          <a:p>
            <a:pPr>
              <a:defRPr/>
            </a:pPr>
            <a:endParaRPr lang="en-GB">
              <a:latin typeface="Calibri" pitchFamily="34" charset="0"/>
            </a:endParaRPr>
          </a:p>
        </p:txBody>
      </p:sp>
      <p:sp>
        <p:nvSpPr>
          <p:cNvPr id="1147919" name="Line 15"/>
          <p:cNvSpPr>
            <a:spLocks noChangeShapeType="1"/>
          </p:cNvSpPr>
          <p:nvPr/>
        </p:nvSpPr>
        <p:spPr bwMode="auto">
          <a:xfrm flipH="1">
            <a:off x="2462213" y="4614863"/>
            <a:ext cx="112712" cy="955675"/>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sp>
        <p:nvSpPr>
          <p:cNvPr id="1147920" name="Line 16"/>
          <p:cNvSpPr>
            <a:spLocks noChangeShapeType="1"/>
          </p:cNvSpPr>
          <p:nvPr/>
        </p:nvSpPr>
        <p:spPr bwMode="auto">
          <a:xfrm flipV="1">
            <a:off x="2925763" y="2940050"/>
            <a:ext cx="4514850" cy="2841625"/>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sp>
        <p:nvSpPr>
          <p:cNvPr id="1147921" name="Line 17"/>
          <p:cNvSpPr>
            <a:spLocks noChangeShapeType="1"/>
          </p:cNvSpPr>
          <p:nvPr/>
        </p:nvSpPr>
        <p:spPr bwMode="auto">
          <a:xfrm flipH="1">
            <a:off x="3727450" y="2616200"/>
            <a:ext cx="3362325" cy="830263"/>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sp>
        <p:nvSpPr>
          <p:cNvPr id="1147924" name="Text Box 20"/>
          <p:cNvSpPr txBox="1">
            <a:spLocks noChangeArrowheads="1"/>
          </p:cNvSpPr>
          <p:nvPr/>
        </p:nvSpPr>
        <p:spPr bwMode="auto">
          <a:xfrm>
            <a:off x="5354638" y="4332288"/>
            <a:ext cx="3559175" cy="1569660"/>
          </a:xfrm>
          <a:prstGeom prst="rect">
            <a:avLst/>
          </a:prstGeom>
          <a:solidFill>
            <a:schemeClr val="bg1"/>
          </a:solidFill>
          <a:ln w="38100" algn="ctr">
            <a:solidFill>
              <a:schemeClr val="tx1"/>
            </a:solidFill>
            <a:miter lim="800000"/>
            <a:headEnd/>
            <a:tailEnd/>
          </a:ln>
          <a:effectLst/>
        </p:spPr>
        <p:txBody>
          <a:bodyPr>
            <a:spAutoFit/>
          </a:bodyPr>
          <a:lstStyle/>
          <a:p>
            <a:pPr>
              <a:spcBef>
                <a:spcPct val="50000"/>
              </a:spcBef>
              <a:defRPr/>
            </a:pPr>
            <a:r>
              <a:rPr lang="en-GB" sz="2400" dirty="0">
                <a:solidFill>
                  <a:schemeClr val="tx1"/>
                </a:solidFill>
                <a:effectLst>
                  <a:outerShdw blurRad="38100" dist="38100" dir="2700000" algn="tl">
                    <a:srgbClr val="C0C0C0"/>
                  </a:outerShdw>
                </a:effectLst>
                <a:latin typeface="Calibri" pitchFamily="34" charset="0"/>
              </a:rPr>
              <a:t>I have some doubts about the position of the DMM end-member in terms of Pb isotopes…</a:t>
            </a:r>
          </a:p>
        </p:txBody>
      </p:sp>
      <p:sp>
        <p:nvSpPr>
          <p:cNvPr id="1147925" name="Text Box 21"/>
          <p:cNvSpPr txBox="1">
            <a:spLocks noChangeArrowheads="1"/>
          </p:cNvSpPr>
          <p:nvPr/>
        </p:nvSpPr>
        <p:spPr bwMode="auto">
          <a:xfrm>
            <a:off x="1879600" y="5318125"/>
            <a:ext cx="421910" cy="707886"/>
          </a:xfrm>
          <a:prstGeom prst="rect">
            <a:avLst/>
          </a:prstGeom>
          <a:noFill/>
          <a:ln w="9525" algn="ctr">
            <a:noFill/>
            <a:miter lim="800000"/>
            <a:headEnd/>
            <a:tailEnd/>
          </a:ln>
          <a:effectLst/>
        </p:spPr>
        <p:txBody>
          <a:bodyPr wrap="none">
            <a:spAutoFit/>
          </a:bodyPr>
          <a:lstStyle/>
          <a:p>
            <a:pPr algn="l">
              <a:defRPr/>
            </a:pPr>
            <a:r>
              <a:rPr lang="en-GB" sz="4000">
                <a:solidFill>
                  <a:srgbClr val="FF0000"/>
                </a:solidFill>
                <a:effectLst>
                  <a:outerShdw blurRad="38100" dist="38100" dir="2700000" algn="tl">
                    <a:srgbClr val="000000"/>
                  </a:outerShdw>
                </a:effectLst>
                <a:latin typeface="Calibri" pitchFamily="34" charset="0"/>
              </a:rPr>
              <a:t>?</a:t>
            </a:r>
          </a:p>
        </p:txBody>
      </p:sp>
      <p:sp>
        <p:nvSpPr>
          <p:cNvPr id="1147927" name="Text Box 23"/>
          <p:cNvSpPr txBox="1">
            <a:spLocks noChangeArrowheads="1"/>
          </p:cNvSpPr>
          <p:nvPr/>
        </p:nvSpPr>
        <p:spPr bwMode="auto">
          <a:xfrm>
            <a:off x="2916238" y="5318125"/>
            <a:ext cx="421910" cy="707886"/>
          </a:xfrm>
          <a:prstGeom prst="rect">
            <a:avLst/>
          </a:prstGeom>
          <a:noFill/>
          <a:ln w="9525" algn="ctr">
            <a:noFill/>
            <a:miter lim="800000"/>
            <a:headEnd/>
            <a:tailEnd/>
          </a:ln>
          <a:effectLst/>
        </p:spPr>
        <p:txBody>
          <a:bodyPr wrap="none">
            <a:spAutoFit/>
          </a:bodyPr>
          <a:lstStyle/>
          <a:p>
            <a:pPr algn="l">
              <a:defRPr/>
            </a:pPr>
            <a:r>
              <a:rPr lang="en-GB" sz="4000">
                <a:solidFill>
                  <a:srgbClr val="FF0000"/>
                </a:solidFill>
                <a:effectLst>
                  <a:outerShdw blurRad="38100" dist="38100" dir="2700000" algn="tl">
                    <a:srgbClr val="000000"/>
                  </a:outerShdw>
                </a:effectLst>
                <a:latin typeface="Calibri" pitchFamily="34" charset="0"/>
              </a:rPr>
              <a:t>?</a:t>
            </a:r>
          </a:p>
        </p:txBody>
      </p:sp>
      <p:sp>
        <p:nvSpPr>
          <p:cNvPr id="1147928" name="Text Box 24"/>
          <p:cNvSpPr txBox="1">
            <a:spLocks noChangeArrowheads="1"/>
          </p:cNvSpPr>
          <p:nvPr/>
        </p:nvSpPr>
        <p:spPr bwMode="auto">
          <a:xfrm>
            <a:off x="2411413" y="5734050"/>
            <a:ext cx="421910" cy="707886"/>
          </a:xfrm>
          <a:prstGeom prst="rect">
            <a:avLst/>
          </a:prstGeom>
          <a:noFill/>
          <a:ln w="9525" algn="ctr">
            <a:noFill/>
            <a:miter lim="800000"/>
            <a:headEnd/>
            <a:tailEnd/>
          </a:ln>
          <a:effectLst/>
        </p:spPr>
        <p:txBody>
          <a:bodyPr wrap="none">
            <a:spAutoFit/>
          </a:bodyPr>
          <a:lstStyle/>
          <a:p>
            <a:pPr algn="l">
              <a:defRPr/>
            </a:pPr>
            <a:r>
              <a:rPr lang="en-GB" sz="4000">
                <a:solidFill>
                  <a:srgbClr val="FF0000"/>
                </a:solidFill>
                <a:effectLst>
                  <a:outerShdw blurRad="38100" dist="38100" dir="2700000" algn="tl">
                    <a:srgbClr val="000000"/>
                  </a:outerShdw>
                </a:effectLst>
                <a:latin typeface="Calibri" pitchFamily="34" charset="0"/>
              </a:rPr>
              <a:t>?</a:t>
            </a:r>
          </a:p>
        </p:txBody>
      </p:sp>
      <p:sp>
        <p:nvSpPr>
          <p:cNvPr id="1147929" name="Text Box 25"/>
          <p:cNvSpPr txBox="1">
            <a:spLocks noChangeArrowheads="1"/>
          </p:cNvSpPr>
          <p:nvPr/>
        </p:nvSpPr>
        <p:spPr bwMode="auto">
          <a:xfrm>
            <a:off x="2411413" y="5013325"/>
            <a:ext cx="421910" cy="707886"/>
          </a:xfrm>
          <a:prstGeom prst="rect">
            <a:avLst/>
          </a:prstGeom>
          <a:noFill/>
          <a:ln w="9525" algn="ctr">
            <a:noFill/>
            <a:miter lim="800000"/>
            <a:headEnd/>
            <a:tailEnd/>
          </a:ln>
          <a:effectLst/>
        </p:spPr>
        <p:txBody>
          <a:bodyPr wrap="none">
            <a:spAutoFit/>
          </a:bodyPr>
          <a:lstStyle/>
          <a:p>
            <a:pPr algn="l">
              <a:defRPr/>
            </a:pPr>
            <a:r>
              <a:rPr lang="en-GB" sz="4000">
                <a:solidFill>
                  <a:srgbClr val="FF0000"/>
                </a:solidFill>
                <a:effectLst>
                  <a:outerShdw blurRad="38100" dist="38100" dir="2700000" algn="tl">
                    <a:srgbClr val="000000"/>
                  </a:outerShdw>
                </a:effectLst>
                <a:latin typeface="Calibri" pitchFamily="34" charset="0"/>
              </a:rPr>
              <a:t>?</a:t>
            </a:r>
          </a:p>
        </p:txBody>
      </p:sp>
      <p:sp>
        <p:nvSpPr>
          <p:cNvPr id="1147922" name="Line 18"/>
          <p:cNvSpPr>
            <a:spLocks noChangeShapeType="1"/>
          </p:cNvSpPr>
          <p:nvPr/>
        </p:nvSpPr>
        <p:spPr bwMode="auto">
          <a:xfrm flipH="1">
            <a:off x="2630488" y="3533775"/>
            <a:ext cx="1012825" cy="844550"/>
          </a:xfrm>
          <a:prstGeom prst="line">
            <a:avLst/>
          </a:prstGeom>
          <a:noFill/>
          <a:ln w="38100">
            <a:solidFill>
              <a:schemeClr val="tx1"/>
            </a:solidFill>
            <a:prstDash val="dash"/>
            <a:round/>
            <a:headEnd/>
            <a:tailEnd/>
          </a:ln>
          <a:effectLst/>
        </p:spPr>
        <p:txBody>
          <a:bodyPr anchor="ctr"/>
          <a:lstStyle/>
          <a:p>
            <a:pPr>
              <a:defRPr/>
            </a:pPr>
            <a:endParaRPr lang="en-GB">
              <a:latin typeface="Calibri" pitchFamily="34" charset="0"/>
            </a:endParaRPr>
          </a:p>
        </p:txBody>
      </p:sp>
      <p:sp>
        <p:nvSpPr>
          <p:cNvPr id="1147931" name="Text Box 27"/>
          <p:cNvSpPr txBox="1">
            <a:spLocks noChangeArrowheads="1"/>
          </p:cNvSpPr>
          <p:nvPr/>
        </p:nvSpPr>
        <p:spPr bwMode="auto">
          <a:xfrm>
            <a:off x="1949450" y="6269038"/>
            <a:ext cx="2730500" cy="336550"/>
          </a:xfrm>
          <a:prstGeom prst="rect">
            <a:avLst/>
          </a:prstGeom>
          <a:noFill/>
          <a:ln w="9525" algn="ctr">
            <a:noFill/>
            <a:miter lim="800000"/>
            <a:headEnd/>
            <a:tailEnd/>
          </a:ln>
          <a:effectLst/>
        </p:spPr>
        <p:txBody>
          <a:bodyPr>
            <a:spAutoFit/>
          </a:bodyPr>
          <a:lstStyle/>
          <a:p>
            <a:pPr algn="l">
              <a:defRPr/>
            </a:pPr>
            <a:r>
              <a:rPr lang="en-GB" sz="1600" dirty="0">
                <a:solidFill>
                  <a:schemeClr val="tx1"/>
                </a:solidFill>
                <a:effectLst>
                  <a:outerShdw blurRad="38100" dist="38100" dir="2700000" algn="tl">
                    <a:srgbClr val="FFFFFF"/>
                  </a:outerShdw>
                </a:effectLst>
                <a:latin typeface="Calibri" pitchFamily="34" charset="0"/>
              </a:rPr>
              <a:t>Hofmann (2004)</a:t>
            </a:r>
          </a:p>
        </p:txBody>
      </p:sp>
      <p:sp>
        <p:nvSpPr>
          <p:cNvPr id="1147914" name="AutoShape 10"/>
          <p:cNvSpPr>
            <a:spLocks noChangeArrowheads="1"/>
          </p:cNvSpPr>
          <p:nvPr/>
        </p:nvSpPr>
        <p:spPr bwMode="auto">
          <a:xfrm flipV="1">
            <a:off x="6145213" y="2967038"/>
            <a:ext cx="871537" cy="8270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4"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5" name="Text Box 4"/>
          <p:cNvSpPr txBox="1">
            <a:spLocks noChangeArrowheads="1"/>
          </p:cNvSpPr>
          <p:nvPr/>
        </p:nvSpPr>
        <p:spPr bwMode="auto">
          <a:xfrm>
            <a:off x="371475" y="1071563"/>
            <a:ext cx="8401050"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Now try to define the Pb isotopic composition of the previously identified mantle end-members:</a:t>
            </a:r>
          </a:p>
        </p:txBody>
      </p:sp>
      <p:pic>
        <p:nvPicPr>
          <p:cNvPr id="139285" name="Picture 26"/>
          <p:cNvPicPr>
            <a:picLocks noChangeAspect="1" noChangeArrowheads="1"/>
          </p:cNvPicPr>
          <p:nvPr/>
        </p:nvPicPr>
        <p:blipFill>
          <a:blip r:embed="rId4" cstate="print"/>
          <a:srcRect l="73538" t="4295" r="6430" b="60001"/>
          <a:stretch>
            <a:fillRect/>
          </a:stretch>
        </p:blipFill>
        <p:spPr bwMode="auto">
          <a:xfrm>
            <a:off x="1670050" y="2187575"/>
            <a:ext cx="1646238" cy="2030413"/>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7924"/>
                                        </p:tgtEl>
                                        <p:attrNameLst>
                                          <p:attrName>style.visibility</p:attrName>
                                        </p:attrNameLst>
                                      </p:cBhvr>
                                      <p:to>
                                        <p:strVal val="visible"/>
                                      </p:to>
                                    </p:set>
                                    <p:animEffect transition="in" filter="fade">
                                      <p:cBhvr>
                                        <p:cTn id="7" dur="500"/>
                                        <p:tgtEl>
                                          <p:spTgt spid="11479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47925"/>
                                        </p:tgtEl>
                                        <p:attrNameLst>
                                          <p:attrName>style.visibility</p:attrName>
                                        </p:attrNameLst>
                                      </p:cBhvr>
                                      <p:to>
                                        <p:strVal val="visible"/>
                                      </p:to>
                                    </p:set>
                                    <p:animEffect transition="in" filter="fade">
                                      <p:cBhvr>
                                        <p:cTn id="11" dur="1000"/>
                                        <p:tgtEl>
                                          <p:spTgt spid="114792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47927"/>
                                        </p:tgtEl>
                                        <p:attrNameLst>
                                          <p:attrName>style.visibility</p:attrName>
                                        </p:attrNameLst>
                                      </p:cBhvr>
                                      <p:to>
                                        <p:strVal val="visible"/>
                                      </p:to>
                                    </p:set>
                                    <p:animEffect transition="in" filter="fade">
                                      <p:cBhvr>
                                        <p:cTn id="15" dur="1000"/>
                                        <p:tgtEl>
                                          <p:spTgt spid="114792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47928"/>
                                        </p:tgtEl>
                                        <p:attrNameLst>
                                          <p:attrName>style.visibility</p:attrName>
                                        </p:attrNameLst>
                                      </p:cBhvr>
                                      <p:to>
                                        <p:strVal val="visible"/>
                                      </p:to>
                                    </p:set>
                                    <p:animEffect transition="in" filter="fade">
                                      <p:cBhvr>
                                        <p:cTn id="19" dur="1000"/>
                                        <p:tgtEl>
                                          <p:spTgt spid="1147928"/>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147929"/>
                                        </p:tgtEl>
                                        <p:attrNameLst>
                                          <p:attrName>style.visibility</p:attrName>
                                        </p:attrNameLst>
                                      </p:cBhvr>
                                      <p:to>
                                        <p:strVal val="visible"/>
                                      </p:to>
                                    </p:set>
                                    <p:animEffect transition="in" filter="fade">
                                      <p:cBhvr>
                                        <p:cTn id="23" dur="1000"/>
                                        <p:tgtEl>
                                          <p:spTgt spid="114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24" grpId="0" animBg="1"/>
      <p:bldP spid="1147925" grpId="0"/>
      <p:bldP spid="1147927" grpId="0"/>
      <p:bldP spid="1147928" grpId="0"/>
      <p:bldP spid="114792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5"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140293" name="Picture 6"/>
          <p:cNvPicPr>
            <a:picLocks noChangeAspect="1" noChangeArrowheads="1"/>
          </p:cNvPicPr>
          <p:nvPr/>
        </p:nvPicPr>
        <p:blipFill>
          <a:blip r:embed="rId3" cstate="print"/>
          <a:srcRect t="1134"/>
          <a:stretch>
            <a:fillRect/>
          </a:stretch>
        </p:blipFill>
        <p:spPr bwMode="auto">
          <a:xfrm>
            <a:off x="1395413" y="2154238"/>
            <a:ext cx="6632575" cy="4435475"/>
          </a:xfrm>
          <a:prstGeom prst="rect">
            <a:avLst/>
          </a:prstGeom>
          <a:noFill/>
          <a:ln w="9525" algn="ctr">
            <a:noFill/>
            <a:miter lim="800000"/>
            <a:headEnd/>
            <a:tailEnd/>
          </a:ln>
        </p:spPr>
      </p:pic>
      <p:sp>
        <p:nvSpPr>
          <p:cNvPr id="1149959" name="AutoShape 7"/>
          <p:cNvSpPr>
            <a:spLocks noChangeArrowheads="1"/>
          </p:cNvSpPr>
          <p:nvPr/>
        </p:nvSpPr>
        <p:spPr bwMode="auto">
          <a:xfrm flipH="1">
            <a:off x="7705725" y="1808163"/>
            <a:ext cx="1074738" cy="9413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49960" name="AutoShape 8"/>
          <p:cNvSpPr>
            <a:spLocks noChangeArrowheads="1"/>
          </p:cNvSpPr>
          <p:nvPr/>
        </p:nvSpPr>
        <p:spPr bwMode="auto">
          <a:xfrm>
            <a:off x="5537200" y="2057400"/>
            <a:ext cx="1427163" cy="706438"/>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49961" name="AutoShape 9"/>
          <p:cNvSpPr>
            <a:spLocks noChangeArrowheads="1"/>
          </p:cNvSpPr>
          <p:nvPr/>
        </p:nvSpPr>
        <p:spPr bwMode="auto">
          <a:xfrm flipH="1" flipV="1">
            <a:off x="7732713" y="2979738"/>
            <a:ext cx="1060450" cy="773112"/>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49963" name="AutoShape 11"/>
          <p:cNvSpPr>
            <a:spLocks noChangeArrowheads="1"/>
          </p:cNvSpPr>
          <p:nvPr/>
        </p:nvSpPr>
        <p:spPr bwMode="auto">
          <a:xfrm rot="2401269" flipH="1" flipV="1">
            <a:off x="7034213" y="3155950"/>
            <a:ext cx="895350" cy="773113"/>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49964" name="AutoShape 12"/>
          <p:cNvSpPr>
            <a:spLocks noChangeArrowheads="1"/>
          </p:cNvSpPr>
          <p:nvPr/>
        </p:nvSpPr>
        <p:spPr bwMode="auto">
          <a:xfrm rot="2401269">
            <a:off x="7056438" y="1716088"/>
            <a:ext cx="619125" cy="800100"/>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49965" name="Rectangle 13"/>
          <p:cNvSpPr>
            <a:spLocks noChangeArrowheads="1"/>
          </p:cNvSpPr>
          <p:nvPr/>
        </p:nvSpPr>
        <p:spPr bwMode="auto">
          <a:xfrm>
            <a:off x="7019925" y="2659063"/>
            <a:ext cx="646113" cy="266700"/>
          </a:xfrm>
          <a:prstGeom prst="rect">
            <a:avLst/>
          </a:prstGeom>
          <a:noFill/>
          <a:ln w="76200" algn="ctr">
            <a:solidFill>
              <a:srgbClr val="FF0066"/>
            </a:solidFill>
            <a:miter lim="800000"/>
            <a:headEnd/>
            <a:tailEnd/>
          </a:ln>
          <a:effectLst/>
        </p:spPr>
        <p:txBody>
          <a:bodyPr wrap="none" anchor="ctr"/>
          <a:lstStyle/>
          <a:p>
            <a:pPr>
              <a:defRPr/>
            </a:pPr>
            <a:endParaRPr lang="it-IT">
              <a:latin typeface="Calibri" pitchFamily="34" charset="0"/>
            </a:endParaRPr>
          </a:p>
        </p:txBody>
      </p:sp>
      <p:sp>
        <p:nvSpPr>
          <p:cNvPr id="1149966" name="Line 14"/>
          <p:cNvSpPr>
            <a:spLocks noChangeShapeType="1"/>
          </p:cNvSpPr>
          <p:nvPr/>
        </p:nvSpPr>
        <p:spPr bwMode="auto">
          <a:xfrm>
            <a:off x="1857375" y="5065713"/>
            <a:ext cx="1425575" cy="701675"/>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9967" name="Line 15"/>
          <p:cNvSpPr>
            <a:spLocks noChangeShapeType="1"/>
          </p:cNvSpPr>
          <p:nvPr/>
        </p:nvSpPr>
        <p:spPr bwMode="auto">
          <a:xfrm flipV="1">
            <a:off x="4010025" y="2940050"/>
            <a:ext cx="3430588" cy="2532063"/>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9968" name="Line 16"/>
          <p:cNvSpPr>
            <a:spLocks noChangeShapeType="1"/>
          </p:cNvSpPr>
          <p:nvPr/>
        </p:nvSpPr>
        <p:spPr bwMode="auto">
          <a:xfrm flipH="1">
            <a:off x="3727450" y="2616200"/>
            <a:ext cx="3362325" cy="830263"/>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9970" name="Text Box 18"/>
          <p:cNvSpPr txBox="1">
            <a:spLocks noChangeArrowheads="1"/>
          </p:cNvSpPr>
          <p:nvPr/>
        </p:nvSpPr>
        <p:spPr bwMode="auto">
          <a:xfrm>
            <a:off x="5354638" y="4332288"/>
            <a:ext cx="3559175" cy="1590675"/>
          </a:xfrm>
          <a:prstGeom prst="rect">
            <a:avLst/>
          </a:prstGeom>
          <a:solidFill>
            <a:schemeClr val="bg1"/>
          </a:solidFill>
          <a:ln w="38100" algn="ctr">
            <a:solidFill>
              <a:schemeClr val="tx1"/>
            </a:solidFill>
            <a:miter lim="800000"/>
            <a:headEnd/>
            <a:tailEnd/>
          </a:ln>
          <a:effectLst/>
        </p:spPr>
        <p:txBody>
          <a:bodyPr>
            <a:spAutoFit/>
          </a:bodyPr>
          <a:lstStyle/>
          <a:p>
            <a:pPr>
              <a:spcBef>
                <a:spcPct val="50000"/>
              </a:spcBef>
              <a:defRPr/>
            </a:pPr>
            <a:r>
              <a:rPr lang="it-IT" sz="2400">
                <a:solidFill>
                  <a:schemeClr val="tx1"/>
                </a:solidFill>
                <a:effectLst>
                  <a:outerShdw blurRad="38100" dist="38100" dir="2700000" algn="tl">
                    <a:srgbClr val="C0C0C0"/>
                  </a:outerShdw>
                </a:effectLst>
                <a:latin typeface="Calibri" pitchFamily="34" charset="0"/>
              </a:rPr>
              <a:t>A partially different isotope topology of at least two end-members is possible.</a:t>
            </a:r>
          </a:p>
        </p:txBody>
      </p:sp>
      <p:sp>
        <p:nvSpPr>
          <p:cNvPr id="1149975" name="Text Box 23"/>
          <p:cNvSpPr txBox="1">
            <a:spLocks noChangeArrowheads="1"/>
          </p:cNvSpPr>
          <p:nvPr/>
        </p:nvSpPr>
        <p:spPr bwMode="auto">
          <a:xfrm>
            <a:off x="3273425" y="5507038"/>
            <a:ext cx="711200" cy="268984"/>
          </a:xfrm>
          <a:prstGeom prst="rect">
            <a:avLst/>
          </a:prstGeom>
          <a:noFill/>
          <a:ln w="28575" algn="ctr">
            <a:solidFill>
              <a:schemeClr val="hlink"/>
            </a:solidFill>
            <a:miter lim="800000"/>
            <a:headEnd/>
            <a:tailEnd/>
          </a:ln>
          <a:effectLst/>
        </p:spPr>
        <p:txBody>
          <a:bodyPr>
            <a:spAutoFit/>
          </a:bodyPr>
          <a:lstStyle/>
          <a:p>
            <a:pPr>
              <a:lnSpc>
                <a:spcPct val="80000"/>
              </a:lnSpc>
              <a:defRPr/>
            </a:pPr>
            <a:r>
              <a:rPr lang="it-IT" sz="1400" b="1" dirty="0">
                <a:solidFill>
                  <a:schemeClr val="tx1"/>
                </a:solidFill>
                <a:effectLst>
                  <a:outerShdw blurRad="38100" dist="38100" dir="2700000" algn="tl">
                    <a:srgbClr val="FFFFFF"/>
                  </a:outerShdw>
                </a:effectLst>
                <a:latin typeface="Calibri" pitchFamily="34" charset="0"/>
              </a:rPr>
              <a:t>DMM</a:t>
            </a:r>
          </a:p>
        </p:txBody>
      </p:sp>
      <p:sp>
        <p:nvSpPr>
          <p:cNvPr id="1149976" name="Text Box 24"/>
          <p:cNvSpPr txBox="1">
            <a:spLocks noChangeArrowheads="1"/>
          </p:cNvSpPr>
          <p:nvPr/>
        </p:nvSpPr>
        <p:spPr bwMode="auto">
          <a:xfrm>
            <a:off x="1509713" y="4451350"/>
            <a:ext cx="677862" cy="630238"/>
          </a:xfrm>
          <a:prstGeom prst="rect">
            <a:avLst/>
          </a:prstGeom>
          <a:solidFill>
            <a:schemeClr val="bg1"/>
          </a:solidFill>
          <a:ln w="28575" algn="ctr">
            <a:solidFill>
              <a:srgbClr val="FF6600"/>
            </a:solidFill>
            <a:miter lim="800000"/>
            <a:headEnd/>
            <a:tailEnd/>
          </a:ln>
          <a:effectLst/>
        </p:spPr>
        <p:txBody>
          <a:bodyPr>
            <a:spAutoFit/>
          </a:bodyPr>
          <a:lstStyle/>
          <a:p>
            <a:pPr>
              <a:lnSpc>
                <a:spcPct val="80000"/>
              </a:lnSpc>
              <a:defRPr/>
            </a:pPr>
            <a:endParaRPr lang="it-IT" sz="1400" b="1" dirty="0">
              <a:solidFill>
                <a:schemeClr val="tx1"/>
              </a:solidFill>
              <a:effectLst>
                <a:outerShdw blurRad="38100" dist="38100" dir="2700000" algn="tl">
                  <a:srgbClr val="C0C0C0"/>
                </a:outerShdw>
              </a:effectLst>
              <a:latin typeface="Calibri" pitchFamily="34" charset="0"/>
            </a:endParaRPr>
          </a:p>
          <a:p>
            <a:pPr>
              <a:lnSpc>
                <a:spcPct val="80000"/>
              </a:lnSpc>
              <a:defRPr/>
            </a:pPr>
            <a:r>
              <a:rPr lang="it-IT" sz="1400" b="1" dirty="0">
                <a:solidFill>
                  <a:schemeClr val="tx1"/>
                </a:solidFill>
                <a:effectLst>
                  <a:outerShdw blurRad="38100" dist="38100" dir="2700000" algn="tl">
                    <a:srgbClr val="C0C0C0"/>
                  </a:outerShdw>
                </a:effectLst>
                <a:latin typeface="Calibri" pitchFamily="34" charset="0"/>
              </a:rPr>
              <a:t>EM-I</a:t>
            </a:r>
          </a:p>
          <a:p>
            <a:pPr>
              <a:lnSpc>
                <a:spcPct val="80000"/>
              </a:lnSpc>
              <a:defRPr/>
            </a:pPr>
            <a:endParaRPr lang="it-IT" sz="1400" b="1" dirty="0">
              <a:solidFill>
                <a:schemeClr val="tx1"/>
              </a:solidFill>
              <a:effectLst>
                <a:outerShdw blurRad="38100" dist="38100" dir="2700000" algn="tl">
                  <a:srgbClr val="C0C0C0"/>
                </a:outerShdw>
              </a:effectLst>
              <a:latin typeface="Calibri" pitchFamily="34" charset="0"/>
            </a:endParaRPr>
          </a:p>
        </p:txBody>
      </p:sp>
      <p:sp>
        <p:nvSpPr>
          <p:cNvPr id="1149977" name="Rectangle 25"/>
          <p:cNvSpPr>
            <a:spLocks noChangeArrowheads="1"/>
          </p:cNvSpPr>
          <p:nvPr/>
        </p:nvSpPr>
        <p:spPr bwMode="auto">
          <a:xfrm>
            <a:off x="2405063" y="4305300"/>
            <a:ext cx="703262" cy="322263"/>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1149978" name="Rectangle 26"/>
          <p:cNvSpPr>
            <a:spLocks noChangeArrowheads="1"/>
          </p:cNvSpPr>
          <p:nvPr/>
        </p:nvSpPr>
        <p:spPr bwMode="auto">
          <a:xfrm>
            <a:off x="2244725" y="5529263"/>
            <a:ext cx="703263" cy="322262"/>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1149979" name="Line 27"/>
          <p:cNvSpPr>
            <a:spLocks noChangeShapeType="1"/>
          </p:cNvSpPr>
          <p:nvPr/>
        </p:nvSpPr>
        <p:spPr bwMode="auto">
          <a:xfrm flipH="1">
            <a:off x="2462213" y="4614863"/>
            <a:ext cx="112712" cy="955675"/>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9980" name="Line 28"/>
          <p:cNvSpPr>
            <a:spLocks noChangeShapeType="1"/>
          </p:cNvSpPr>
          <p:nvPr/>
        </p:nvSpPr>
        <p:spPr bwMode="auto">
          <a:xfrm flipH="1">
            <a:off x="2630488" y="3544888"/>
            <a:ext cx="1012825" cy="844550"/>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9982" name="Line 30"/>
          <p:cNvSpPr>
            <a:spLocks noChangeShapeType="1"/>
          </p:cNvSpPr>
          <p:nvPr/>
        </p:nvSpPr>
        <p:spPr bwMode="auto">
          <a:xfrm flipH="1">
            <a:off x="2463800" y="4616450"/>
            <a:ext cx="112713" cy="955675"/>
          </a:xfrm>
          <a:prstGeom prst="line">
            <a:avLst/>
          </a:prstGeom>
          <a:noFill/>
          <a:ln w="38100">
            <a:solidFill>
              <a:schemeClr val="bg1"/>
            </a:solidFill>
            <a:prstDash val="dash"/>
            <a:round/>
            <a:headEnd/>
            <a:tailEnd/>
          </a:ln>
          <a:effectLst/>
        </p:spPr>
        <p:txBody>
          <a:bodyPr anchor="ctr"/>
          <a:lstStyle/>
          <a:p>
            <a:pPr>
              <a:defRPr/>
            </a:pPr>
            <a:endParaRPr lang="it-IT">
              <a:latin typeface="Calibri" pitchFamily="34" charset="0"/>
            </a:endParaRPr>
          </a:p>
        </p:txBody>
      </p:sp>
      <p:sp>
        <p:nvSpPr>
          <p:cNvPr id="1149983" name="Line 31"/>
          <p:cNvSpPr>
            <a:spLocks noChangeShapeType="1"/>
          </p:cNvSpPr>
          <p:nvPr/>
        </p:nvSpPr>
        <p:spPr bwMode="auto">
          <a:xfrm flipV="1">
            <a:off x="2925763" y="2940050"/>
            <a:ext cx="4514850" cy="2841625"/>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9984" name="Line 32"/>
          <p:cNvSpPr>
            <a:spLocks noChangeShapeType="1"/>
          </p:cNvSpPr>
          <p:nvPr/>
        </p:nvSpPr>
        <p:spPr bwMode="auto">
          <a:xfrm flipV="1">
            <a:off x="2927350" y="2941638"/>
            <a:ext cx="4514850" cy="2841625"/>
          </a:xfrm>
          <a:prstGeom prst="line">
            <a:avLst/>
          </a:prstGeom>
          <a:noFill/>
          <a:ln w="38100">
            <a:solidFill>
              <a:schemeClr val="bg1"/>
            </a:solidFill>
            <a:prstDash val="dash"/>
            <a:round/>
            <a:headEnd/>
            <a:tailEnd/>
          </a:ln>
          <a:effectLst/>
        </p:spPr>
        <p:txBody>
          <a:bodyPr anchor="ctr"/>
          <a:lstStyle/>
          <a:p>
            <a:pPr>
              <a:defRPr/>
            </a:pPr>
            <a:endParaRPr lang="it-IT">
              <a:latin typeface="Calibri" pitchFamily="34" charset="0"/>
            </a:endParaRPr>
          </a:p>
        </p:txBody>
      </p:sp>
      <p:pic>
        <p:nvPicPr>
          <p:cNvPr id="140314" name="Picture 33"/>
          <p:cNvPicPr>
            <a:picLocks noChangeAspect="1" noChangeArrowheads="1"/>
          </p:cNvPicPr>
          <p:nvPr/>
        </p:nvPicPr>
        <p:blipFill>
          <a:blip r:embed="rId4" cstate="print"/>
          <a:srcRect l="73538" t="4295" r="6430" b="60001"/>
          <a:stretch>
            <a:fillRect/>
          </a:stretch>
        </p:blipFill>
        <p:spPr bwMode="auto">
          <a:xfrm>
            <a:off x="1670050" y="2187575"/>
            <a:ext cx="1646238" cy="2030413"/>
          </a:xfrm>
          <a:prstGeom prst="rect">
            <a:avLst/>
          </a:prstGeom>
          <a:noFill/>
          <a:ln w="9525" algn="ctr">
            <a:noFill/>
            <a:miter lim="800000"/>
            <a:headEnd/>
            <a:tailEnd/>
          </a:ln>
        </p:spPr>
      </p:pic>
      <p:sp>
        <p:nvSpPr>
          <p:cNvPr id="1149981" name="Line 29"/>
          <p:cNvSpPr>
            <a:spLocks noChangeShapeType="1"/>
          </p:cNvSpPr>
          <p:nvPr/>
        </p:nvSpPr>
        <p:spPr bwMode="auto">
          <a:xfrm flipH="1">
            <a:off x="2632075" y="3546475"/>
            <a:ext cx="1012825" cy="844550"/>
          </a:xfrm>
          <a:prstGeom prst="line">
            <a:avLst/>
          </a:prstGeom>
          <a:noFill/>
          <a:ln w="38100">
            <a:solidFill>
              <a:schemeClr val="bg1"/>
            </a:solidFill>
            <a:prstDash val="dash"/>
            <a:round/>
            <a:headEnd/>
            <a:tailEnd/>
          </a:ln>
          <a:effectLst/>
        </p:spPr>
        <p:txBody>
          <a:bodyPr anchor="ctr"/>
          <a:lstStyle/>
          <a:p>
            <a:pPr>
              <a:defRPr/>
            </a:pPr>
            <a:endParaRPr lang="it-IT">
              <a:latin typeface="Calibri" pitchFamily="34" charset="0"/>
            </a:endParaRPr>
          </a:p>
        </p:txBody>
      </p:sp>
      <p:sp>
        <p:nvSpPr>
          <p:cNvPr id="1149969" name="Line 17"/>
          <p:cNvSpPr>
            <a:spLocks noChangeShapeType="1"/>
          </p:cNvSpPr>
          <p:nvPr/>
        </p:nvSpPr>
        <p:spPr bwMode="auto">
          <a:xfrm flipH="1">
            <a:off x="1828800" y="3544888"/>
            <a:ext cx="1814513" cy="900112"/>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9986" name="Text Box 34"/>
          <p:cNvSpPr txBox="1">
            <a:spLocks noChangeArrowheads="1"/>
          </p:cNvSpPr>
          <p:nvPr/>
        </p:nvSpPr>
        <p:spPr bwMode="auto">
          <a:xfrm>
            <a:off x="1949450" y="6269038"/>
            <a:ext cx="2730500" cy="336550"/>
          </a:xfrm>
          <a:prstGeom prst="rect">
            <a:avLst/>
          </a:prstGeom>
          <a:noFill/>
          <a:ln w="9525" algn="ctr">
            <a:noFill/>
            <a:miter lim="800000"/>
            <a:headEnd/>
            <a:tailEnd/>
          </a:ln>
          <a:effectLst/>
        </p:spPr>
        <p:txBody>
          <a:bodyPr>
            <a:spAutoFit/>
          </a:bodyPr>
          <a:lstStyle/>
          <a:p>
            <a:pPr algn="l">
              <a:defRPr/>
            </a:pPr>
            <a:r>
              <a:rPr lang="it-IT" sz="1600" dirty="0">
                <a:solidFill>
                  <a:schemeClr val="tx1"/>
                </a:solidFill>
                <a:effectLst>
                  <a:outerShdw blurRad="38100" dist="38100" dir="2700000" algn="tl">
                    <a:srgbClr val="FFFFFF"/>
                  </a:outerShdw>
                </a:effectLst>
                <a:latin typeface="Calibri" pitchFamily="34" charset="0"/>
              </a:rPr>
              <a:t>Hofmann (2004)</a:t>
            </a:r>
          </a:p>
        </p:txBody>
      </p:sp>
      <p:sp>
        <p:nvSpPr>
          <p:cNvPr id="1149962" name="AutoShape 10"/>
          <p:cNvSpPr>
            <a:spLocks noChangeArrowheads="1"/>
          </p:cNvSpPr>
          <p:nvPr/>
        </p:nvSpPr>
        <p:spPr bwMode="auto">
          <a:xfrm flipV="1">
            <a:off x="6145213" y="2967038"/>
            <a:ext cx="871537" cy="8270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30"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1" name="Text Box 4"/>
          <p:cNvSpPr txBox="1">
            <a:spLocks noChangeArrowheads="1"/>
          </p:cNvSpPr>
          <p:nvPr/>
        </p:nvSpPr>
        <p:spPr bwMode="auto">
          <a:xfrm>
            <a:off x="371475" y="1071563"/>
            <a:ext cx="8401050"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Now try to define the Pb isotopic composition of the previously identified mantle end-members:</a:t>
            </a:r>
          </a:p>
        </p:txBody>
      </p:sp>
      <p:sp>
        <p:nvSpPr>
          <p:cNvPr id="32" name="Text Box 4"/>
          <p:cNvSpPr txBox="1">
            <a:spLocks noChangeArrowheads="1"/>
          </p:cNvSpPr>
          <p:nvPr/>
        </p:nvSpPr>
        <p:spPr bwMode="auto">
          <a:xfrm>
            <a:off x="371475" y="1071563"/>
            <a:ext cx="8401050" cy="830997"/>
          </a:xfrm>
          <a:prstGeom prst="rect">
            <a:avLst/>
          </a:prstGeom>
          <a:solidFill>
            <a:schemeClr val="tx1"/>
          </a:solid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In this case the EM-I end-member has much lower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(&lt;17) and DMM has higher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9970"/>
                                        </p:tgtEl>
                                        <p:attrNameLst>
                                          <p:attrName>style.visibility</p:attrName>
                                        </p:attrNameLst>
                                      </p:cBhvr>
                                      <p:to>
                                        <p:strVal val="visible"/>
                                      </p:to>
                                    </p:set>
                                    <p:animEffect transition="in" filter="fade">
                                      <p:cBhvr>
                                        <p:cTn id="7" dur="500"/>
                                        <p:tgtEl>
                                          <p:spTgt spid="1149970"/>
                                        </p:tgtEl>
                                      </p:cBhvr>
                                    </p:animEffect>
                                  </p:childTnLst>
                                  <p:subTnLst>
                                    <p:set>
                                      <p:cBhvr override="childStyle">
                                        <p:cTn dur="1" fill="hold" display="0" masterRel="nextClick" afterEffect="1"/>
                                        <p:tgtEl>
                                          <p:spTgt spid="114997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9977"/>
                                        </p:tgtEl>
                                        <p:attrNameLst>
                                          <p:attrName>style.visibility</p:attrName>
                                        </p:attrNameLst>
                                      </p:cBhvr>
                                      <p:to>
                                        <p:strVal val="visible"/>
                                      </p:to>
                                    </p:set>
                                    <p:animEffect transition="in" filter="fade">
                                      <p:cBhvr>
                                        <p:cTn id="12" dur="500"/>
                                        <p:tgtEl>
                                          <p:spTgt spid="114997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49978"/>
                                        </p:tgtEl>
                                        <p:attrNameLst>
                                          <p:attrName>style.visibility</p:attrName>
                                        </p:attrNameLst>
                                      </p:cBhvr>
                                      <p:to>
                                        <p:strVal val="visible"/>
                                      </p:to>
                                    </p:set>
                                    <p:animEffect transition="in" filter="fade">
                                      <p:cBhvr>
                                        <p:cTn id="16" dur="500"/>
                                        <p:tgtEl>
                                          <p:spTgt spid="114997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49981"/>
                                        </p:tgtEl>
                                        <p:attrNameLst>
                                          <p:attrName>style.visibility</p:attrName>
                                        </p:attrNameLst>
                                      </p:cBhvr>
                                      <p:to>
                                        <p:strVal val="visible"/>
                                      </p:to>
                                    </p:set>
                                    <p:animEffect transition="in" filter="wipe(up)">
                                      <p:cBhvr>
                                        <p:cTn id="20" dur="500"/>
                                        <p:tgtEl>
                                          <p:spTgt spid="1149981"/>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149982"/>
                                        </p:tgtEl>
                                        <p:attrNameLst>
                                          <p:attrName>style.visibility</p:attrName>
                                        </p:attrNameLst>
                                      </p:cBhvr>
                                      <p:to>
                                        <p:strVal val="visible"/>
                                      </p:to>
                                    </p:set>
                                    <p:animEffect transition="in" filter="wipe(up)">
                                      <p:cBhvr>
                                        <p:cTn id="24" dur="500"/>
                                        <p:tgtEl>
                                          <p:spTgt spid="1149982"/>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149984"/>
                                        </p:tgtEl>
                                        <p:attrNameLst>
                                          <p:attrName>style.visibility</p:attrName>
                                        </p:attrNameLst>
                                      </p:cBhvr>
                                      <p:to>
                                        <p:strVal val="visible"/>
                                      </p:to>
                                    </p:set>
                                    <p:animEffect transition="in" filter="wipe(left)">
                                      <p:cBhvr>
                                        <p:cTn id="28" dur="500"/>
                                        <p:tgtEl>
                                          <p:spTgt spid="114998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49976"/>
                                        </p:tgtEl>
                                        <p:attrNameLst>
                                          <p:attrName>style.visibility</p:attrName>
                                        </p:attrNameLst>
                                      </p:cBhvr>
                                      <p:to>
                                        <p:strVal val="visible"/>
                                      </p:to>
                                    </p:set>
                                    <p:animEffect transition="in" filter="fade">
                                      <p:cBhvr>
                                        <p:cTn id="33" dur="500"/>
                                        <p:tgtEl>
                                          <p:spTgt spid="114997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49975"/>
                                        </p:tgtEl>
                                        <p:attrNameLst>
                                          <p:attrName>style.visibility</p:attrName>
                                        </p:attrNameLst>
                                      </p:cBhvr>
                                      <p:to>
                                        <p:strVal val="visible"/>
                                      </p:to>
                                    </p:set>
                                    <p:animEffect transition="in" filter="fade">
                                      <p:cBhvr>
                                        <p:cTn id="37" dur="500"/>
                                        <p:tgtEl>
                                          <p:spTgt spid="1149975"/>
                                        </p:tgtEl>
                                      </p:cBhvr>
                                    </p:animEffect>
                                  </p:childTnLst>
                                </p:cTn>
                              </p:par>
                            </p:childTnLst>
                          </p:cTn>
                        </p:par>
                        <p:par>
                          <p:cTn id="38" fill="hold">
                            <p:stCondLst>
                              <p:cond delay="1000"/>
                            </p:stCondLst>
                            <p:childTnLst>
                              <p:par>
                                <p:cTn id="39" presetID="22" presetClass="entr" presetSubtype="2" fill="hold" nodeType="afterEffect">
                                  <p:stCondLst>
                                    <p:cond delay="0"/>
                                  </p:stCondLst>
                                  <p:childTnLst>
                                    <p:set>
                                      <p:cBhvr>
                                        <p:cTn id="40" dur="1" fill="hold">
                                          <p:stCondLst>
                                            <p:cond delay="0"/>
                                          </p:stCondLst>
                                        </p:cTn>
                                        <p:tgtEl>
                                          <p:spTgt spid="1149969"/>
                                        </p:tgtEl>
                                        <p:attrNameLst>
                                          <p:attrName>style.visibility</p:attrName>
                                        </p:attrNameLst>
                                      </p:cBhvr>
                                      <p:to>
                                        <p:strVal val="visible"/>
                                      </p:to>
                                    </p:set>
                                    <p:animEffect transition="in" filter="wipe(right)">
                                      <p:cBhvr>
                                        <p:cTn id="41" dur="500"/>
                                        <p:tgtEl>
                                          <p:spTgt spid="1149969"/>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1149966"/>
                                        </p:tgtEl>
                                        <p:attrNameLst>
                                          <p:attrName>style.visibility</p:attrName>
                                        </p:attrNameLst>
                                      </p:cBhvr>
                                      <p:to>
                                        <p:strVal val="visible"/>
                                      </p:to>
                                    </p:set>
                                    <p:animEffect transition="in" filter="wipe(left)">
                                      <p:cBhvr>
                                        <p:cTn id="45" dur="500"/>
                                        <p:tgtEl>
                                          <p:spTgt spid="1149966"/>
                                        </p:tgtEl>
                                      </p:cBhvr>
                                    </p:animEffect>
                                  </p:childTnLst>
                                </p:cTn>
                              </p:par>
                            </p:childTnLst>
                          </p:cTn>
                        </p:par>
                        <p:par>
                          <p:cTn id="46" fill="hold">
                            <p:stCondLst>
                              <p:cond delay="2000"/>
                            </p:stCondLst>
                            <p:childTnLst>
                              <p:par>
                                <p:cTn id="47" presetID="22" presetClass="entr" presetSubtype="4" fill="hold" nodeType="afterEffect">
                                  <p:stCondLst>
                                    <p:cond delay="0"/>
                                  </p:stCondLst>
                                  <p:childTnLst>
                                    <p:set>
                                      <p:cBhvr>
                                        <p:cTn id="48" dur="1" fill="hold">
                                          <p:stCondLst>
                                            <p:cond delay="0"/>
                                          </p:stCondLst>
                                        </p:cTn>
                                        <p:tgtEl>
                                          <p:spTgt spid="1149967"/>
                                        </p:tgtEl>
                                        <p:attrNameLst>
                                          <p:attrName>style.visibility</p:attrName>
                                        </p:attrNameLst>
                                      </p:cBhvr>
                                      <p:to>
                                        <p:strVal val="visible"/>
                                      </p:to>
                                    </p:set>
                                    <p:animEffect transition="in" filter="wipe(down)">
                                      <p:cBhvr>
                                        <p:cTn id="49" dur="500"/>
                                        <p:tgtEl>
                                          <p:spTgt spid="114996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70" grpId="0" animBg="1"/>
      <p:bldP spid="1149975" grpId="0" animBg="1"/>
      <p:bldP spid="1149976" grpId="0" animBg="1"/>
      <p:bldP spid="1149977" grpId="0" animBg="1"/>
      <p:bldP spid="1149978" grpId="0" animBg="1"/>
      <p:bldP spid="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3"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141318" name="Picture 6"/>
          <p:cNvPicPr>
            <a:picLocks noChangeAspect="1" noChangeArrowheads="1"/>
          </p:cNvPicPr>
          <p:nvPr/>
        </p:nvPicPr>
        <p:blipFill>
          <a:blip r:embed="rId3" cstate="print"/>
          <a:srcRect t="1134"/>
          <a:stretch>
            <a:fillRect/>
          </a:stretch>
        </p:blipFill>
        <p:spPr bwMode="auto">
          <a:xfrm>
            <a:off x="1395413" y="2154238"/>
            <a:ext cx="6632575" cy="4435475"/>
          </a:xfrm>
          <a:prstGeom prst="rect">
            <a:avLst/>
          </a:prstGeom>
          <a:noFill/>
          <a:ln w="9525" algn="ctr">
            <a:noFill/>
            <a:miter lim="800000"/>
            <a:headEnd/>
            <a:tailEnd/>
          </a:ln>
        </p:spPr>
      </p:pic>
      <p:sp>
        <p:nvSpPr>
          <p:cNvPr id="1152007" name="AutoShape 7"/>
          <p:cNvSpPr>
            <a:spLocks noChangeArrowheads="1"/>
          </p:cNvSpPr>
          <p:nvPr/>
        </p:nvSpPr>
        <p:spPr bwMode="auto">
          <a:xfrm flipH="1">
            <a:off x="7705725" y="1808163"/>
            <a:ext cx="1074738" cy="9413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52008" name="AutoShape 8"/>
          <p:cNvSpPr>
            <a:spLocks noChangeArrowheads="1"/>
          </p:cNvSpPr>
          <p:nvPr/>
        </p:nvSpPr>
        <p:spPr bwMode="auto">
          <a:xfrm>
            <a:off x="5537200" y="2057400"/>
            <a:ext cx="1427163" cy="706438"/>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52009" name="AutoShape 9"/>
          <p:cNvSpPr>
            <a:spLocks noChangeArrowheads="1"/>
          </p:cNvSpPr>
          <p:nvPr/>
        </p:nvSpPr>
        <p:spPr bwMode="auto">
          <a:xfrm flipH="1" flipV="1">
            <a:off x="7732713" y="2979738"/>
            <a:ext cx="1060450" cy="773112"/>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52011" name="AutoShape 11"/>
          <p:cNvSpPr>
            <a:spLocks noChangeArrowheads="1"/>
          </p:cNvSpPr>
          <p:nvPr/>
        </p:nvSpPr>
        <p:spPr bwMode="auto">
          <a:xfrm rot="2401269" flipH="1" flipV="1">
            <a:off x="7034213" y="3155950"/>
            <a:ext cx="895350" cy="773113"/>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52012" name="AutoShape 12"/>
          <p:cNvSpPr>
            <a:spLocks noChangeArrowheads="1"/>
          </p:cNvSpPr>
          <p:nvPr/>
        </p:nvSpPr>
        <p:spPr bwMode="auto">
          <a:xfrm rot="2401269">
            <a:off x="7056438" y="1716088"/>
            <a:ext cx="619125" cy="800100"/>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52013" name="Rectangle 13"/>
          <p:cNvSpPr>
            <a:spLocks noChangeArrowheads="1"/>
          </p:cNvSpPr>
          <p:nvPr/>
        </p:nvSpPr>
        <p:spPr bwMode="auto">
          <a:xfrm>
            <a:off x="7019925" y="2659063"/>
            <a:ext cx="646113" cy="266700"/>
          </a:xfrm>
          <a:prstGeom prst="rect">
            <a:avLst/>
          </a:prstGeom>
          <a:noFill/>
          <a:ln w="76200" algn="ctr">
            <a:solidFill>
              <a:srgbClr val="FF0066"/>
            </a:solidFill>
            <a:miter lim="800000"/>
            <a:headEnd/>
            <a:tailEnd/>
          </a:ln>
          <a:effectLst/>
        </p:spPr>
        <p:txBody>
          <a:bodyPr wrap="none" anchor="ctr"/>
          <a:lstStyle/>
          <a:p>
            <a:pPr>
              <a:defRPr/>
            </a:pPr>
            <a:endParaRPr lang="it-IT">
              <a:latin typeface="Calibri" pitchFamily="34" charset="0"/>
            </a:endParaRPr>
          </a:p>
        </p:txBody>
      </p:sp>
      <p:sp>
        <p:nvSpPr>
          <p:cNvPr id="1152014" name="Line 14"/>
          <p:cNvSpPr>
            <a:spLocks noChangeShapeType="1"/>
          </p:cNvSpPr>
          <p:nvPr/>
        </p:nvSpPr>
        <p:spPr bwMode="auto">
          <a:xfrm>
            <a:off x="1857375" y="5065713"/>
            <a:ext cx="1425575" cy="712787"/>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52015" name="Line 15"/>
          <p:cNvSpPr>
            <a:spLocks noChangeShapeType="1"/>
          </p:cNvSpPr>
          <p:nvPr/>
        </p:nvSpPr>
        <p:spPr bwMode="auto">
          <a:xfrm flipV="1">
            <a:off x="4010025" y="2940050"/>
            <a:ext cx="3430588" cy="2532063"/>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52016" name="Line 16"/>
          <p:cNvSpPr>
            <a:spLocks noChangeShapeType="1"/>
          </p:cNvSpPr>
          <p:nvPr/>
        </p:nvSpPr>
        <p:spPr bwMode="auto">
          <a:xfrm flipH="1">
            <a:off x="3727450" y="2616200"/>
            <a:ext cx="3362325" cy="830263"/>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52017" name="Line 17"/>
          <p:cNvSpPr>
            <a:spLocks noChangeShapeType="1"/>
          </p:cNvSpPr>
          <p:nvPr/>
        </p:nvSpPr>
        <p:spPr bwMode="auto">
          <a:xfrm flipH="1">
            <a:off x="1828800" y="3544888"/>
            <a:ext cx="1814513" cy="900112"/>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52021" name="Rectangle 21"/>
          <p:cNvSpPr>
            <a:spLocks noChangeArrowheads="1"/>
          </p:cNvSpPr>
          <p:nvPr/>
        </p:nvSpPr>
        <p:spPr bwMode="auto">
          <a:xfrm>
            <a:off x="2405063" y="4305300"/>
            <a:ext cx="703262" cy="322263"/>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1152022" name="Rectangle 22"/>
          <p:cNvSpPr>
            <a:spLocks noChangeArrowheads="1"/>
          </p:cNvSpPr>
          <p:nvPr/>
        </p:nvSpPr>
        <p:spPr bwMode="auto">
          <a:xfrm>
            <a:off x="2244725" y="5529263"/>
            <a:ext cx="703263" cy="322262"/>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152029" name="Picture 29"/>
          <p:cNvPicPr>
            <a:picLocks noChangeAspect="1" noChangeArrowheads="1"/>
          </p:cNvPicPr>
          <p:nvPr/>
        </p:nvPicPr>
        <p:blipFill>
          <a:blip r:embed="rId4" cstate="print"/>
          <a:srcRect/>
          <a:stretch>
            <a:fillRect/>
          </a:stretch>
        </p:blipFill>
        <p:spPr bwMode="auto">
          <a:xfrm>
            <a:off x="5087938" y="3943350"/>
            <a:ext cx="3959225" cy="2843213"/>
          </a:xfrm>
          <a:prstGeom prst="rect">
            <a:avLst/>
          </a:prstGeom>
          <a:noFill/>
          <a:ln w="28575" algn="ctr">
            <a:solidFill>
              <a:schemeClr val="tx1"/>
            </a:solidFill>
            <a:miter lim="800000"/>
            <a:headEnd/>
            <a:tailEnd/>
          </a:ln>
        </p:spPr>
      </p:pic>
      <p:sp>
        <p:nvSpPr>
          <p:cNvPr id="1152030" name="Line 30"/>
          <p:cNvSpPr>
            <a:spLocks noChangeShapeType="1"/>
          </p:cNvSpPr>
          <p:nvPr/>
        </p:nvSpPr>
        <p:spPr bwMode="auto">
          <a:xfrm flipV="1">
            <a:off x="2476500" y="2279650"/>
            <a:ext cx="900113" cy="3711575"/>
          </a:xfrm>
          <a:prstGeom prst="line">
            <a:avLst/>
          </a:prstGeom>
          <a:noFill/>
          <a:ln w="38100">
            <a:solidFill>
              <a:srgbClr val="FF0000"/>
            </a:solidFill>
            <a:prstDash val="dash"/>
            <a:round/>
            <a:headEnd/>
            <a:tailEnd/>
          </a:ln>
          <a:effectLst/>
        </p:spPr>
        <p:txBody>
          <a:bodyPr anchor="ctr"/>
          <a:lstStyle/>
          <a:p>
            <a:pPr>
              <a:defRPr/>
            </a:pPr>
            <a:endParaRPr lang="it-IT">
              <a:latin typeface="Calibri" pitchFamily="34" charset="0"/>
            </a:endParaRPr>
          </a:p>
        </p:txBody>
      </p:sp>
      <p:sp>
        <p:nvSpPr>
          <p:cNvPr id="1152031" name="Text Box 31"/>
          <p:cNvSpPr txBox="1">
            <a:spLocks noChangeArrowheads="1"/>
          </p:cNvSpPr>
          <p:nvPr/>
        </p:nvSpPr>
        <p:spPr bwMode="auto">
          <a:xfrm rot="17040494">
            <a:off x="2249705" y="2816375"/>
            <a:ext cx="1412438" cy="461665"/>
          </a:xfrm>
          <a:prstGeom prst="rect">
            <a:avLst/>
          </a:prstGeom>
          <a:noFill/>
          <a:ln w="9525" algn="ctr">
            <a:noFill/>
            <a:miter lim="800000"/>
            <a:headEnd/>
            <a:tailEnd/>
          </a:ln>
          <a:effectLst/>
        </p:spPr>
        <p:txBody>
          <a:bodyPr wrap="none">
            <a:spAutoFit/>
          </a:bodyPr>
          <a:lstStyle/>
          <a:p>
            <a:pPr algn="l">
              <a:defRPr/>
            </a:pPr>
            <a:r>
              <a:rPr lang="it-IT" sz="2400" dirty="0">
                <a:solidFill>
                  <a:srgbClr val="FF0000"/>
                </a:solidFill>
                <a:effectLst>
                  <a:outerShdw blurRad="38100" dist="38100" dir="2700000" algn="tl">
                    <a:srgbClr val="000000"/>
                  </a:outerShdw>
                </a:effectLst>
                <a:latin typeface="Calibri" pitchFamily="34" charset="0"/>
              </a:rPr>
              <a:t>Geochron</a:t>
            </a:r>
          </a:p>
        </p:txBody>
      </p:sp>
      <p:sp>
        <p:nvSpPr>
          <p:cNvPr id="1152032" name="AutoShape 32"/>
          <p:cNvSpPr>
            <a:spLocks noChangeArrowheads="1"/>
          </p:cNvSpPr>
          <p:nvPr/>
        </p:nvSpPr>
        <p:spPr bwMode="auto">
          <a:xfrm rot="3068797">
            <a:off x="1053306" y="3925094"/>
            <a:ext cx="1679575" cy="1690688"/>
          </a:xfrm>
          <a:prstGeom prst="irregularSeal2">
            <a:avLst/>
          </a:prstGeom>
          <a:solidFill>
            <a:srgbClr val="FF66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52020" name="Text Box 20"/>
          <p:cNvSpPr txBox="1">
            <a:spLocks noChangeArrowheads="1"/>
          </p:cNvSpPr>
          <p:nvPr/>
        </p:nvSpPr>
        <p:spPr bwMode="auto">
          <a:xfrm>
            <a:off x="1509713" y="4451350"/>
            <a:ext cx="677862" cy="630238"/>
          </a:xfrm>
          <a:prstGeom prst="rect">
            <a:avLst/>
          </a:prstGeom>
          <a:solidFill>
            <a:schemeClr val="bg1"/>
          </a:solidFill>
          <a:ln w="28575" algn="ctr">
            <a:solidFill>
              <a:srgbClr val="FF6F05"/>
            </a:solidFill>
            <a:miter lim="800000"/>
            <a:headEnd/>
            <a:tailEnd/>
          </a:ln>
          <a:effectLst/>
        </p:spPr>
        <p:txBody>
          <a:bodyPr>
            <a:spAutoFit/>
          </a:bodyPr>
          <a:lstStyle/>
          <a:p>
            <a:pPr>
              <a:lnSpc>
                <a:spcPct val="80000"/>
              </a:lnSpc>
              <a:defRPr/>
            </a:pPr>
            <a:endParaRPr lang="it-IT" sz="1400" b="1" dirty="0">
              <a:solidFill>
                <a:schemeClr val="tx1"/>
              </a:solidFill>
              <a:effectLst>
                <a:outerShdw blurRad="38100" dist="38100" dir="2700000" algn="tl">
                  <a:srgbClr val="C0C0C0"/>
                </a:outerShdw>
              </a:effectLst>
              <a:latin typeface="Calibri" pitchFamily="34" charset="0"/>
            </a:endParaRPr>
          </a:p>
          <a:p>
            <a:pPr>
              <a:lnSpc>
                <a:spcPct val="80000"/>
              </a:lnSpc>
              <a:defRPr/>
            </a:pPr>
            <a:r>
              <a:rPr lang="it-IT" sz="1400" b="1" dirty="0">
                <a:solidFill>
                  <a:schemeClr val="tx1"/>
                </a:solidFill>
                <a:effectLst>
                  <a:outerShdw blurRad="38100" dist="38100" dir="2700000" algn="tl">
                    <a:srgbClr val="C0C0C0"/>
                  </a:outerShdw>
                </a:effectLst>
                <a:latin typeface="Calibri" pitchFamily="34" charset="0"/>
              </a:rPr>
              <a:t>EM-I</a:t>
            </a:r>
          </a:p>
          <a:p>
            <a:pPr>
              <a:lnSpc>
                <a:spcPct val="80000"/>
              </a:lnSpc>
              <a:defRPr/>
            </a:pPr>
            <a:endParaRPr lang="it-IT" sz="1400" b="1" dirty="0">
              <a:solidFill>
                <a:schemeClr val="tx1"/>
              </a:solidFill>
              <a:effectLst>
                <a:outerShdw blurRad="38100" dist="38100" dir="2700000" algn="tl">
                  <a:srgbClr val="C0C0C0"/>
                </a:outerShdw>
              </a:effectLst>
              <a:latin typeface="Calibri" pitchFamily="34" charset="0"/>
            </a:endParaRPr>
          </a:p>
        </p:txBody>
      </p:sp>
      <p:sp>
        <p:nvSpPr>
          <p:cNvPr id="1152033" name="Text Box 33"/>
          <p:cNvSpPr txBox="1">
            <a:spLocks noChangeArrowheads="1"/>
          </p:cNvSpPr>
          <p:nvPr/>
        </p:nvSpPr>
        <p:spPr bwMode="auto">
          <a:xfrm>
            <a:off x="1682750" y="6269038"/>
            <a:ext cx="2730500" cy="336550"/>
          </a:xfrm>
          <a:prstGeom prst="rect">
            <a:avLst/>
          </a:prstGeom>
          <a:noFill/>
          <a:ln w="9525" algn="ctr">
            <a:noFill/>
            <a:miter lim="800000"/>
            <a:headEnd/>
            <a:tailEnd/>
          </a:ln>
          <a:effectLst/>
        </p:spPr>
        <p:txBody>
          <a:bodyPr>
            <a:spAutoFit/>
          </a:bodyPr>
          <a:lstStyle/>
          <a:p>
            <a:pPr algn="l">
              <a:defRPr/>
            </a:pPr>
            <a:r>
              <a:rPr lang="it-IT" sz="1600" dirty="0">
                <a:solidFill>
                  <a:schemeClr val="tx1"/>
                </a:solidFill>
                <a:effectLst>
                  <a:outerShdw blurRad="38100" dist="38100" dir="2700000" algn="tl">
                    <a:srgbClr val="FFFFFF"/>
                  </a:outerShdw>
                </a:effectLst>
                <a:latin typeface="Calibri" pitchFamily="34" charset="0"/>
              </a:rPr>
              <a:t>Hofmann (2004)</a:t>
            </a:r>
          </a:p>
        </p:txBody>
      </p:sp>
      <p:sp>
        <p:nvSpPr>
          <p:cNvPr id="1152035" name="Text Box 35"/>
          <p:cNvSpPr txBox="1">
            <a:spLocks noChangeArrowheads="1"/>
          </p:cNvSpPr>
          <p:nvPr/>
        </p:nvSpPr>
        <p:spPr bwMode="auto">
          <a:xfrm>
            <a:off x="3273425" y="5507038"/>
            <a:ext cx="711200" cy="264688"/>
          </a:xfrm>
          <a:prstGeom prst="rect">
            <a:avLst/>
          </a:prstGeom>
          <a:noFill/>
          <a:ln w="28575" algn="ctr">
            <a:solidFill>
              <a:schemeClr val="hlink"/>
            </a:solidFill>
            <a:miter lim="800000"/>
            <a:headEnd/>
            <a:tailEnd/>
          </a:ln>
          <a:effectLst/>
        </p:spPr>
        <p:txBody>
          <a:bodyPr>
            <a:spAutoFit/>
          </a:bodyPr>
          <a:lstStyle/>
          <a:p>
            <a:pPr>
              <a:lnSpc>
                <a:spcPct val="80000"/>
              </a:lnSpc>
              <a:defRPr/>
            </a:pPr>
            <a:r>
              <a:rPr lang="it-IT" sz="1400" b="1">
                <a:solidFill>
                  <a:schemeClr val="tx1"/>
                </a:solidFill>
                <a:effectLst>
                  <a:outerShdw blurRad="38100" dist="38100" dir="2700000" algn="tl">
                    <a:srgbClr val="FFFFFF"/>
                  </a:outerShdw>
                </a:effectLst>
                <a:latin typeface="Calibri" pitchFamily="34" charset="0"/>
              </a:rPr>
              <a:t>DMM</a:t>
            </a:r>
          </a:p>
        </p:txBody>
      </p:sp>
      <p:sp>
        <p:nvSpPr>
          <p:cNvPr id="1152036" name="Oval 36"/>
          <p:cNvSpPr>
            <a:spLocks noChangeArrowheads="1"/>
          </p:cNvSpPr>
          <p:nvPr/>
        </p:nvSpPr>
        <p:spPr bwMode="auto">
          <a:xfrm>
            <a:off x="6686550" y="5178425"/>
            <a:ext cx="1103313" cy="890588"/>
          </a:xfrm>
          <a:prstGeom prst="ellipse">
            <a:avLst/>
          </a:prstGeom>
          <a:solidFill>
            <a:srgbClr val="808080">
              <a:alpha val="50000"/>
            </a:srgbClr>
          </a:solidFill>
          <a:ln w="28575" algn="ctr">
            <a:solidFill>
              <a:srgbClr val="4D4D4D"/>
            </a:solidFill>
            <a:round/>
            <a:headEnd/>
            <a:tailEnd/>
          </a:ln>
          <a:effectLst/>
        </p:spPr>
        <p:txBody>
          <a:bodyPr wrap="none" anchor="ctr"/>
          <a:lstStyle/>
          <a:p>
            <a:pPr>
              <a:defRPr/>
            </a:pPr>
            <a:endParaRPr lang="it-IT">
              <a:latin typeface="Calibri" pitchFamily="34" charset="0"/>
            </a:endParaRPr>
          </a:p>
        </p:txBody>
      </p:sp>
      <p:sp>
        <p:nvSpPr>
          <p:cNvPr id="1152037" name="Text Box 37"/>
          <p:cNvSpPr txBox="1">
            <a:spLocks noChangeArrowheads="1"/>
          </p:cNvSpPr>
          <p:nvPr/>
        </p:nvSpPr>
        <p:spPr bwMode="auto">
          <a:xfrm>
            <a:off x="6906436" y="4183063"/>
            <a:ext cx="784189"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MORB</a:t>
            </a:r>
          </a:p>
        </p:txBody>
      </p:sp>
      <p:sp>
        <p:nvSpPr>
          <p:cNvPr id="1152038" name="AutoShape 38"/>
          <p:cNvSpPr>
            <a:spLocks noChangeArrowheads="1"/>
          </p:cNvSpPr>
          <p:nvPr/>
        </p:nvSpPr>
        <p:spPr bwMode="auto">
          <a:xfrm>
            <a:off x="5813425" y="4084638"/>
            <a:ext cx="966788" cy="498475"/>
          </a:xfrm>
          <a:prstGeom prst="roundRect">
            <a:avLst>
              <a:gd name="adj" fmla="val 16667"/>
            </a:avLst>
          </a:prstGeom>
          <a:noFill/>
          <a:ln w="38100" algn="ctr">
            <a:solidFill>
              <a:schemeClr val="tx1"/>
            </a:solidFill>
            <a:round/>
            <a:headEnd/>
            <a:tailEnd/>
          </a:ln>
          <a:effectLst/>
        </p:spPr>
        <p:txBody>
          <a:bodyPr wrap="none" anchor="ctr"/>
          <a:lstStyle/>
          <a:p>
            <a:pPr>
              <a:defRPr/>
            </a:pPr>
            <a:endParaRPr lang="it-IT">
              <a:latin typeface="Calibri" pitchFamily="34" charset="0"/>
            </a:endParaRPr>
          </a:p>
        </p:txBody>
      </p:sp>
      <p:sp>
        <p:nvSpPr>
          <p:cNvPr id="1152039" name="Rectangle 39"/>
          <p:cNvSpPr>
            <a:spLocks noChangeArrowheads="1"/>
          </p:cNvSpPr>
          <p:nvPr/>
        </p:nvSpPr>
        <p:spPr bwMode="auto">
          <a:xfrm>
            <a:off x="6221413" y="6021388"/>
            <a:ext cx="519112" cy="187325"/>
          </a:xfrm>
          <a:prstGeom prst="rect">
            <a:avLst/>
          </a:prstGeom>
          <a:solidFill>
            <a:srgbClr val="CC9900"/>
          </a:solidFill>
          <a:ln w="28575" algn="ctr">
            <a:solidFill>
              <a:schemeClr val="tx1"/>
            </a:solidFill>
            <a:miter lim="800000"/>
            <a:headEnd/>
            <a:tailEnd/>
          </a:ln>
          <a:effectLst/>
        </p:spPr>
        <p:txBody>
          <a:bodyPr wrap="none" anchor="ctr"/>
          <a:lstStyle/>
          <a:p>
            <a:pPr>
              <a:defRPr/>
            </a:pPr>
            <a:r>
              <a:rPr lang="en-GB" sz="1400">
                <a:solidFill>
                  <a:schemeClr val="tx1"/>
                </a:solidFill>
                <a:effectLst>
                  <a:outerShdw blurRad="38100" dist="38100" dir="2700000" algn="tl">
                    <a:srgbClr val="FFFFFF"/>
                  </a:outerShdw>
                </a:effectLst>
                <a:latin typeface="Calibri" pitchFamily="34" charset="0"/>
              </a:rPr>
              <a:t>DMM</a:t>
            </a:r>
          </a:p>
        </p:txBody>
      </p:sp>
      <p:sp>
        <p:nvSpPr>
          <p:cNvPr id="1152041" name="Text Box 41"/>
          <p:cNvSpPr txBox="1">
            <a:spLocks noChangeArrowheads="1"/>
          </p:cNvSpPr>
          <p:nvPr/>
        </p:nvSpPr>
        <p:spPr bwMode="auto">
          <a:xfrm>
            <a:off x="3952875" y="5973763"/>
            <a:ext cx="2216150" cy="739775"/>
          </a:xfrm>
          <a:prstGeom prst="rect">
            <a:avLst/>
          </a:prstGeom>
          <a:solidFill>
            <a:schemeClr val="bg1"/>
          </a:solidFill>
          <a:ln w="9525" algn="ctr">
            <a:solidFill>
              <a:schemeClr val="tx1"/>
            </a:solidFill>
            <a:miter lim="800000"/>
            <a:headEnd/>
            <a:tailEnd/>
          </a:ln>
          <a:effectLst/>
        </p:spPr>
        <p:txBody>
          <a:bodyPr>
            <a:spAutoFit/>
          </a:bodyPr>
          <a:lstStyle/>
          <a:p>
            <a:pPr>
              <a:defRPr/>
            </a:pPr>
            <a:r>
              <a:rPr lang="en-GB" sz="1400">
                <a:solidFill>
                  <a:schemeClr val="tx1"/>
                </a:solidFill>
                <a:effectLst>
                  <a:outerShdw blurRad="38100" dist="38100" dir="2700000" algn="tl">
                    <a:srgbClr val="C0C0C0"/>
                  </a:outerShdw>
                </a:effectLst>
                <a:latin typeface="Calibri" pitchFamily="34" charset="0"/>
              </a:rPr>
              <a:t>Pb isotopic composition of DMM usually considered in literature</a:t>
            </a:r>
          </a:p>
        </p:txBody>
      </p:sp>
      <p:sp>
        <p:nvSpPr>
          <p:cNvPr id="1152042" name="Text Box 42"/>
          <p:cNvSpPr txBox="1">
            <a:spLocks noChangeArrowheads="1"/>
          </p:cNvSpPr>
          <p:nvPr/>
        </p:nvSpPr>
        <p:spPr bwMode="auto">
          <a:xfrm>
            <a:off x="7864475" y="5654675"/>
            <a:ext cx="1112838" cy="527050"/>
          </a:xfrm>
          <a:prstGeom prst="rect">
            <a:avLst/>
          </a:prstGeom>
          <a:solidFill>
            <a:schemeClr val="bg1"/>
          </a:solidFill>
          <a:ln w="9525" algn="ctr">
            <a:solidFill>
              <a:schemeClr val="tx1"/>
            </a:solidFill>
            <a:miter lim="800000"/>
            <a:headEnd/>
            <a:tailEnd/>
          </a:ln>
          <a:effectLst/>
        </p:spPr>
        <p:txBody>
          <a:bodyPr>
            <a:spAutoFit/>
          </a:bodyPr>
          <a:lstStyle/>
          <a:p>
            <a:pPr>
              <a:defRPr/>
            </a:pPr>
            <a:r>
              <a:rPr lang="en-GB" sz="1400" dirty="0">
                <a:solidFill>
                  <a:schemeClr val="tx1"/>
                </a:solidFill>
                <a:effectLst>
                  <a:outerShdw blurRad="38100" dist="38100" dir="2700000" algn="tl">
                    <a:srgbClr val="C0C0C0"/>
                  </a:outerShdw>
                </a:effectLst>
                <a:latin typeface="Calibri" pitchFamily="34" charset="0"/>
              </a:rPr>
              <a:t>Bulk of MORB</a:t>
            </a:r>
          </a:p>
        </p:txBody>
      </p:sp>
      <p:sp>
        <p:nvSpPr>
          <p:cNvPr id="1152010" name="AutoShape 10"/>
          <p:cNvSpPr>
            <a:spLocks noChangeArrowheads="1"/>
          </p:cNvSpPr>
          <p:nvPr/>
        </p:nvSpPr>
        <p:spPr bwMode="auto">
          <a:xfrm flipV="1">
            <a:off x="6145213" y="2967038"/>
            <a:ext cx="871537" cy="827087"/>
          </a:xfrm>
          <a:prstGeom prst="lightningBolt">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32"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34" name="Text Box 4"/>
          <p:cNvSpPr txBox="1">
            <a:spLocks noChangeArrowheads="1"/>
          </p:cNvSpPr>
          <p:nvPr/>
        </p:nvSpPr>
        <p:spPr bwMode="auto">
          <a:xfrm>
            <a:off x="371475" y="1071563"/>
            <a:ext cx="8401050" cy="830997"/>
          </a:xfrm>
          <a:prstGeom prst="rect">
            <a:avLst/>
          </a:prstGeom>
          <a:solidFill>
            <a:schemeClr val="tx1"/>
          </a:solid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In this case the EM-I end-member has much lower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(&lt;17) and DMM has higher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a:t>
            </a:r>
          </a:p>
        </p:txBody>
      </p:sp>
      <p:sp>
        <p:nvSpPr>
          <p:cNvPr id="35" name="Text Box 4"/>
          <p:cNvSpPr txBox="1">
            <a:spLocks noChangeArrowheads="1"/>
          </p:cNvSpPr>
          <p:nvPr/>
        </p:nvSpPr>
        <p:spPr bwMode="auto">
          <a:xfrm>
            <a:off x="371474" y="1071563"/>
            <a:ext cx="8401050" cy="830997"/>
          </a:xfrm>
          <a:prstGeom prst="rect">
            <a:avLst/>
          </a:prstGeom>
          <a:solidFill>
            <a:schemeClr val="tx1"/>
          </a:solid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Note also that the EM-I end member is the only mantle component to plot to the left of the Geochron.</a:t>
            </a:r>
          </a:p>
        </p:txBody>
      </p:sp>
      <p:sp>
        <p:nvSpPr>
          <p:cNvPr id="2" name="Text Box 20">
            <a:extLst>
              <a:ext uri="{FF2B5EF4-FFF2-40B4-BE49-F238E27FC236}">
                <a16:creationId xmlns:a16="http://schemas.microsoft.com/office/drawing/2014/main" id="{CCBB5EDB-5DD9-593F-8CF2-9F63B5BB6CFE}"/>
              </a:ext>
            </a:extLst>
          </p:cNvPr>
          <p:cNvSpPr txBox="1">
            <a:spLocks noChangeArrowheads="1"/>
          </p:cNvSpPr>
          <p:nvPr/>
        </p:nvSpPr>
        <p:spPr bwMode="auto">
          <a:xfrm>
            <a:off x="1509713" y="4451349"/>
            <a:ext cx="677862" cy="630238"/>
          </a:xfrm>
          <a:prstGeom prst="rect">
            <a:avLst/>
          </a:prstGeom>
          <a:solidFill>
            <a:srgbClr val="FF6F05"/>
          </a:solidFill>
          <a:ln w="28575" algn="ctr">
            <a:noFill/>
            <a:miter lim="800000"/>
            <a:headEnd/>
            <a:tailEnd/>
          </a:ln>
          <a:effectLst/>
        </p:spPr>
        <p:txBody>
          <a:bodyPr>
            <a:spAutoFit/>
          </a:bodyPr>
          <a:lstStyle/>
          <a:p>
            <a:pPr>
              <a:lnSpc>
                <a:spcPct val="80000"/>
              </a:lnSpc>
              <a:defRPr/>
            </a:pPr>
            <a:endParaRPr lang="it-IT" sz="1400" b="1" dirty="0">
              <a:solidFill>
                <a:schemeClr val="tx1"/>
              </a:solidFill>
              <a:effectLst>
                <a:outerShdw blurRad="38100" dist="38100" dir="2700000" algn="tl">
                  <a:srgbClr val="C0C0C0"/>
                </a:outerShdw>
              </a:effectLst>
              <a:latin typeface="Calibri" pitchFamily="34" charset="0"/>
            </a:endParaRPr>
          </a:p>
          <a:p>
            <a:pPr>
              <a:lnSpc>
                <a:spcPct val="80000"/>
              </a:lnSpc>
              <a:defRPr/>
            </a:pPr>
            <a:r>
              <a:rPr lang="it-IT" sz="1400" b="1" dirty="0">
                <a:solidFill>
                  <a:schemeClr val="tx1"/>
                </a:solidFill>
                <a:effectLst>
                  <a:outerShdw blurRad="38100" dist="38100" dir="2700000" algn="tl">
                    <a:srgbClr val="C0C0C0"/>
                  </a:outerShdw>
                </a:effectLst>
                <a:latin typeface="Calibri" pitchFamily="34" charset="0"/>
              </a:rPr>
              <a:t>EM-I</a:t>
            </a:r>
          </a:p>
          <a:p>
            <a:pPr>
              <a:lnSpc>
                <a:spcPct val="80000"/>
              </a:lnSpc>
              <a:defRPr/>
            </a:pPr>
            <a:endParaRPr lang="it-IT" sz="1400" b="1" dirty="0">
              <a:solidFill>
                <a:schemeClr val="tx1"/>
              </a:solidFill>
              <a:effectLst>
                <a:outerShdw blurRad="38100" dist="38100" dir="2700000" algn="tl">
                  <a:srgbClr val="C0C0C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52029"/>
                                        </p:tgtEl>
                                        <p:attrNameLst>
                                          <p:attrName>style.visibility</p:attrName>
                                        </p:attrNameLst>
                                      </p:cBhvr>
                                      <p:to>
                                        <p:strVal val="visible"/>
                                      </p:to>
                                    </p:set>
                                    <p:animEffect transition="in" filter="fade">
                                      <p:cBhvr>
                                        <p:cTn id="7" dur="500"/>
                                        <p:tgtEl>
                                          <p:spTgt spid="1152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2038"/>
                                        </p:tgtEl>
                                        <p:attrNameLst>
                                          <p:attrName>style.visibility</p:attrName>
                                        </p:attrNameLst>
                                      </p:cBhvr>
                                      <p:to>
                                        <p:strVal val="visible"/>
                                      </p:to>
                                    </p:set>
                                    <p:animEffect transition="in" filter="fade">
                                      <p:cBhvr>
                                        <p:cTn id="12" dur="500"/>
                                        <p:tgtEl>
                                          <p:spTgt spid="115203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52037"/>
                                        </p:tgtEl>
                                        <p:attrNameLst>
                                          <p:attrName>style.visibility</p:attrName>
                                        </p:attrNameLst>
                                      </p:cBhvr>
                                      <p:to>
                                        <p:strVal val="visible"/>
                                      </p:to>
                                    </p:set>
                                    <p:animEffect transition="in" filter="fade">
                                      <p:cBhvr>
                                        <p:cTn id="16" dur="500"/>
                                        <p:tgtEl>
                                          <p:spTgt spid="11520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52039"/>
                                        </p:tgtEl>
                                        <p:attrNameLst>
                                          <p:attrName>style.visibility</p:attrName>
                                        </p:attrNameLst>
                                      </p:cBhvr>
                                      <p:to>
                                        <p:strVal val="visible"/>
                                      </p:to>
                                    </p:set>
                                    <p:animEffect transition="in" filter="fade">
                                      <p:cBhvr>
                                        <p:cTn id="21" dur="1000"/>
                                        <p:tgtEl>
                                          <p:spTgt spid="115203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52041"/>
                                        </p:tgtEl>
                                        <p:attrNameLst>
                                          <p:attrName>style.visibility</p:attrName>
                                        </p:attrNameLst>
                                      </p:cBhvr>
                                      <p:to>
                                        <p:strVal val="visible"/>
                                      </p:to>
                                    </p:set>
                                    <p:animEffect transition="in" filter="fade">
                                      <p:cBhvr>
                                        <p:cTn id="25" dur="1000"/>
                                        <p:tgtEl>
                                          <p:spTgt spid="11520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52036"/>
                                        </p:tgtEl>
                                        <p:attrNameLst>
                                          <p:attrName>style.visibility</p:attrName>
                                        </p:attrNameLst>
                                      </p:cBhvr>
                                      <p:to>
                                        <p:strVal val="visible"/>
                                      </p:to>
                                    </p:set>
                                    <p:animEffect transition="in" filter="fade">
                                      <p:cBhvr>
                                        <p:cTn id="30" dur="500"/>
                                        <p:tgtEl>
                                          <p:spTgt spid="115203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52042"/>
                                        </p:tgtEl>
                                        <p:attrNameLst>
                                          <p:attrName>style.visibility</p:attrName>
                                        </p:attrNameLst>
                                      </p:cBhvr>
                                      <p:to>
                                        <p:strVal val="visible"/>
                                      </p:to>
                                    </p:set>
                                    <p:animEffect transition="in" filter="fade">
                                      <p:cBhvr>
                                        <p:cTn id="34" dur="1000"/>
                                        <p:tgtEl>
                                          <p:spTgt spid="115204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52030"/>
                                        </p:tgtEl>
                                        <p:attrNameLst>
                                          <p:attrName>style.visibility</p:attrName>
                                        </p:attrNameLst>
                                      </p:cBhvr>
                                      <p:to>
                                        <p:strVal val="visible"/>
                                      </p:to>
                                    </p:set>
                                    <p:animEffect transition="in" filter="wipe(down)">
                                      <p:cBhvr>
                                        <p:cTn id="39" dur="500"/>
                                        <p:tgtEl>
                                          <p:spTgt spid="115203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52031"/>
                                        </p:tgtEl>
                                        <p:attrNameLst>
                                          <p:attrName>style.visibility</p:attrName>
                                        </p:attrNameLst>
                                      </p:cBhvr>
                                      <p:to>
                                        <p:strVal val="visible"/>
                                      </p:to>
                                    </p:set>
                                    <p:animEffect transition="in" filter="fade">
                                      <p:cBhvr>
                                        <p:cTn id="43" dur="500"/>
                                        <p:tgtEl>
                                          <p:spTgt spid="11520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52032"/>
                                        </p:tgtEl>
                                        <p:attrNameLst>
                                          <p:attrName>style.visibility</p:attrName>
                                        </p:attrNameLst>
                                      </p:cBhvr>
                                      <p:to>
                                        <p:strVal val="visible"/>
                                      </p:to>
                                    </p:set>
                                    <p:animEffect transition="in" filter="fade">
                                      <p:cBhvr>
                                        <p:cTn id="48" dur="1000"/>
                                        <p:tgtEl>
                                          <p:spTgt spid="115203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31" grpId="0"/>
      <p:bldP spid="1152032" grpId="0" animBg="1"/>
      <p:bldP spid="1152036" grpId="0" animBg="1"/>
      <p:bldP spid="1152037" grpId="0"/>
      <p:bldP spid="1152038" grpId="0" animBg="1"/>
      <p:bldP spid="1152039" grpId="0" animBg="1"/>
      <p:bldP spid="1152041" grpId="0" animBg="1"/>
      <p:bldP spid="1152042" grpId="0" animBg="1"/>
      <p:bldP spid="35"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1489075" y="2178050"/>
            <a:ext cx="6578600" cy="4679950"/>
            <a:chOff x="938" y="1372"/>
            <a:chExt cx="4144" cy="2948"/>
          </a:xfrm>
        </p:grpSpPr>
        <p:pic>
          <p:nvPicPr>
            <p:cNvPr id="142357" name="Picture 7"/>
            <p:cNvPicPr>
              <a:picLocks noChangeAspect="1" noChangeArrowheads="1"/>
            </p:cNvPicPr>
            <p:nvPr/>
          </p:nvPicPr>
          <p:blipFill>
            <a:blip r:embed="rId3" cstate="print"/>
            <a:srcRect b="2156"/>
            <a:stretch>
              <a:fillRect/>
            </a:stretch>
          </p:blipFill>
          <p:spPr bwMode="auto">
            <a:xfrm>
              <a:off x="938" y="1372"/>
              <a:ext cx="4144" cy="2948"/>
            </a:xfrm>
            <a:prstGeom prst="rect">
              <a:avLst/>
            </a:prstGeom>
            <a:noFill/>
            <a:ln w="9525" algn="ctr">
              <a:noFill/>
              <a:miter lim="800000"/>
              <a:headEnd/>
              <a:tailEnd/>
            </a:ln>
          </p:spPr>
        </p:pic>
        <p:sp>
          <p:nvSpPr>
            <p:cNvPr id="1139732" name="Rectangle 20"/>
            <p:cNvSpPr>
              <a:spLocks noChangeArrowheads="1"/>
            </p:cNvSpPr>
            <p:nvPr/>
          </p:nvSpPr>
          <p:spPr bwMode="auto">
            <a:xfrm>
              <a:off x="975" y="4103"/>
              <a:ext cx="230" cy="217"/>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139715"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39720" name="Text Box 8"/>
          <p:cNvSpPr txBox="1">
            <a:spLocks noChangeArrowheads="1"/>
          </p:cNvSpPr>
          <p:nvPr/>
        </p:nvSpPr>
        <p:spPr bwMode="auto">
          <a:xfrm>
            <a:off x="2436813" y="5218113"/>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1" name="Text Box 9"/>
          <p:cNvSpPr txBox="1">
            <a:spLocks noChangeArrowheads="1"/>
          </p:cNvSpPr>
          <p:nvPr/>
        </p:nvSpPr>
        <p:spPr bwMode="auto">
          <a:xfrm>
            <a:off x="3473450" y="5218113"/>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2" name="Text Box 10"/>
          <p:cNvSpPr txBox="1">
            <a:spLocks noChangeArrowheads="1"/>
          </p:cNvSpPr>
          <p:nvPr/>
        </p:nvSpPr>
        <p:spPr bwMode="auto">
          <a:xfrm>
            <a:off x="2968625" y="5634038"/>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3" name="Text Box 11"/>
          <p:cNvSpPr txBox="1">
            <a:spLocks noChangeArrowheads="1"/>
          </p:cNvSpPr>
          <p:nvPr/>
        </p:nvSpPr>
        <p:spPr bwMode="auto">
          <a:xfrm>
            <a:off x="2968625" y="4913313"/>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4" name="Text Box 12"/>
          <p:cNvSpPr txBox="1">
            <a:spLocks noChangeArrowheads="1"/>
          </p:cNvSpPr>
          <p:nvPr/>
        </p:nvSpPr>
        <p:spPr bwMode="auto">
          <a:xfrm>
            <a:off x="2182813" y="3713163"/>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5" name="Text Box 13"/>
          <p:cNvSpPr txBox="1">
            <a:spLocks noChangeArrowheads="1"/>
          </p:cNvSpPr>
          <p:nvPr/>
        </p:nvSpPr>
        <p:spPr bwMode="auto">
          <a:xfrm>
            <a:off x="3219450" y="3713163"/>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6" name="Text Box 14"/>
          <p:cNvSpPr txBox="1">
            <a:spLocks noChangeArrowheads="1"/>
          </p:cNvSpPr>
          <p:nvPr/>
        </p:nvSpPr>
        <p:spPr bwMode="auto">
          <a:xfrm>
            <a:off x="2714625" y="4129088"/>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7" name="Text Box 15"/>
          <p:cNvSpPr txBox="1">
            <a:spLocks noChangeArrowheads="1"/>
          </p:cNvSpPr>
          <p:nvPr/>
        </p:nvSpPr>
        <p:spPr bwMode="auto">
          <a:xfrm>
            <a:off x="2714625" y="3408363"/>
            <a:ext cx="421910" cy="707886"/>
          </a:xfrm>
          <a:prstGeom prst="rect">
            <a:avLst/>
          </a:prstGeom>
          <a:noFill/>
          <a:ln w="9525" algn="ctr">
            <a:noFill/>
            <a:miter lim="800000"/>
            <a:headEnd/>
            <a:tailEnd/>
          </a:ln>
          <a:effectLst/>
        </p:spPr>
        <p:txBody>
          <a:bodyPr wrap="none">
            <a:spAutoFit/>
          </a:bodyPr>
          <a:lstStyle/>
          <a:p>
            <a:pPr algn="l">
              <a:defRPr/>
            </a:pPr>
            <a:r>
              <a:rPr lang="it-IT" sz="4000">
                <a:solidFill>
                  <a:srgbClr val="FF0000"/>
                </a:solidFill>
                <a:effectLst>
                  <a:outerShdw blurRad="38100" dist="38100" dir="2700000" algn="tl">
                    <a:srgbClr val="000000"/>
                  </a:outerShdw>
                </a:effectLst>
                <a:latin typeface="Calibri" pitchFamily="34" charset="0"/>
              </a:rPr>
              <a:t>?</a:t>
            </a:r>
          </a:p>
        </p:txBody>
      </p:sp>
      <p:sp>
        <p:nvSpPr>
          <p:cNvPr id="1139728" name="Line 16"/>
          <p:cNvSpPr>
            <a:spLocks noChangeShapeType="1"/>
          </p:cNvSpPr>
          <p:nvPr/>
        </p:nvSpPr>
        <p:spPr bwMode="auto">
          <a:xfrm flipH="1">
            <a:off x="4614863" y="2447925"/>
            <a:ext cx="2601912" cy="731838"/>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39729" name="Line 17"/>
          <p:cNvSpPr>
            <a:spLocks noChangeShapeType="1"/>
          </p:cNvSpPr>
          <p:nvPr/>
        </p:nvSpPr>
        <p:spPr bwMode="auto">
          <a:xfrm flipH="1">
            <a:off x="2940050" y="3278188"/>
            <a:ext cx="1504950" cy="674687"/>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39730" name="Line 18"/>
          <p:cNvSpPr>
            <a:spLocks noChangeShapeType="1"/>
          </p:cNvSpPr>
          <p:nvPr/>
        </p:nvSpPr>
        <p:spPr bwMode="auto">
          <a:xfrm>
            <a:off x="2968625" y="4276725"/>
            <a:ext cx="182563" cy="1195388"/>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139731" name="Line 19"/>
          <p:cNvSpPr>
            <a:spLocks noChangeShapeType="1"/>
          </p:cNvSpPr>
          <p:nvPr/>
        </p:nvSpPr>
        <p:spPr bwMode="auto">
          <a:xfrm flipV="1">
            <a:off x="3505200" y="2659063"/>
            <a:ext cx="4175125" cy="3086100"/>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pic>
        <p:nvPicPr>
          <p:cNvPr id="1139734" name="Picture 22"/>
          <p:cNvPicPr>
            <a:picLocks noChangeAspect="1" noChangeArrowheads="1"/>
          </p:cNvPicPr>
          <p:nvPr/>
        </p:nvPicPr>
        <p:blipFill>
          <a:blip r:embed="rId4" cstate="print"/>
          <a:srcRect l="73538" t="4295" r="6430" b="60001"/>
          <a:stretch>
            <a:fillRect/>
          </a:stretch>
        </p:blipFill>
        <p:spPr bwMode="auto">
          <a:xfrm>
            <a:off x="6159500" y="3838575"/>
            <a:ext cx="1646238" cy="2030413"/>
          </a:xfrm>
          <a:prstGeom prst="rect">
            <a:avLst/>
          </a:prstGeom>
          <a:noFill/>
          <a:ln w="9525" algn="ctr">
            <a:noFill/>
            <a:miter lim="800000"/>
            <a:headEnd/>
            <a:tailEnd/>
          </a:ln>
        </p:spPr>
      </p:pic>
      <p:sp>
        <p:nvSpPr>
          <p:cNvPr id="1139735" name="Text Box 23"/>
          <p:cNvSpPr txBox="1">
            <a:spLocks noChangeArrowheads="1"/>
          </p:cNvSpPr>
          <p:nvPr/>
        </p:nvSpPr>
        <p:spPr bwMode="auto">
          <a:xfrm>
            <a:off x="1949450" y="6526213"/>
            <a:ext cx="2730500" cy="336550"/>
          </a:xfrm>
          <a:prstGeom prst="rect">
            <a:avLst/>
          </a:prstGeom>
          <a:noFill/>
          <a:ln w="9525" algn="ctr">
            <a:noFill/>
            <a:miter lim="800000"/>
            <a:headEnd/>
            <a:tailEnd/>
          </a:ln>
          <a:effectLst/>
        </p:spPr>
        <p:txBody>
          <a:bodyPr>
            <a:spAutoFit/>
          </a:bodyPr>
          <a:lstStyle/>
          <a:p>
            <a:pPr algn="l">
              <a:defRPr/>
            </a:pPr>
            <a:r>
              <a:rPr lang="it-IT" sz="1600" dirty="0">
                <a:solidFill>
                  <a:schemeClr val="tx1"/>
                </a:solidFill>
                <a:effectLst>
                  <a:outerShdw blurRad="38100" dist="38100" dir="2700000" algn="tl">
                    <a:srgbClr val="FFFFFF"/>
                  </a:outerShdw>
                </a:effectLst>
                <a:latin typeface="Calibri" pitchFamily="34" charset="0"/>
              </a:rPr>
              <a:t>Hofmann (2004)</a:t>
            </a:r>
          </a:p>
        </p:txBody>
      </p:sp>
      <p:sp>
        <p:nvSpPr>
          <p:cNvPr id="22"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3" name="Text Box 4"/>
          <p:cNvSpPr txBox="1">
            <a:spLocks noChangeArrowheads="1"/>
          </p:cNvSpPr>
          <p:nvPr/>
        </p:nvSpPr>
        <p:spPr bwMode="auto">
          <a:xfrm>
            <a:off x="371475" y="1071563"/>
            <a:ext cx="8401050"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The same mantle end-members reported in different isotopic systems: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39735"/>
                                        </p:tgtEl>
                                        <p:attrNameLst>
                                          <p:attrName>style.visibility</p:attrName>
                                        </p:attrNameLst>
                                      </p:cBhvr>
                                      <p:to>
                                        <p:strVal val="visible"/>
                                      </p:to>
                                    </p:set>
                                    <p:animEffect transition="in" filter="fade">
                                      <p:cBhvr>
                                        <p:cTn id="14" dur="2000"/>
                                        <p:tgtEl>
                                          <p:spTgt spid="1139735"/>
                                        </p:tgtEl>
                                      </p:cBhvr>
                                    </p:animEffect>
                                  </p:childTnLst>
                                </p:cTn>
                              </p:par>
                              <p:par>
                                <p:cTn id="15" presetID="10" presetClass="entr" presetSubtype="0" fill="hold" nodeType="withEffect">
                                  <p:stCondLst>
                                    <p:cond delay="0"/>
                                  </p:stCondLst>
                                  <p:childTnLst>
                                    <p:set>
                                      <p:cBhvr>
                                        <p:cTn id="16" dur="1" fill="hold">
                                          <p:stCondLst>
                                            <p:cond delay="0"/>
                                          </p:stCondLst>
                                        </p:cTn>
                                        <p:tgtEl>
                                          <p:spTgt spid="1139734"/>
                                        </p:tgtEl>
                                        <p:attrNameLst>
                                          <p:attrName>style.visibility</p:attrName>
                                        </p:attrNameLst>
                                      </p:cBhvr>
                                      <p:to>
                                        <p:strVal val="visible"/>
                                      </p:to>
                                    </p:set>
                                    <p:animEffect transition="in" filter="fade">
                                      <p:cBhvr>
                                        <p:cTn id="17" dur="500"/>
                                        <p:tgtEl>
                                          <p:spTgt spid="11397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9720"/>
                                        </p:tgtEl>
                                        <p:attrNameLst>
                                          <p:attrName>style.visibility</p:attrName>
                                        </p:attrNameLst>
                                      </p:cBhvr>
                                      <p:to>
                                        <p:strVal val="visible"/>
                                      </p:to>
                                    </p:set>
                                    <p:animEffect transition="in" filter="fade">
                                      <p:cBhvr>
                                        <p:cTn id="22" dur="500"/>
                                        <p:tgtEl>
                                          <p:spTgt spid="11397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39721"/>
                                        </p:tgtEl>
                                        <p:attrNameLst>
                                          <p:attrName>style.visibility</p:attrName>
                                        </p:attrNameLst>
                                      </p:cBhvr>
                                      <p:to>
                                        <p:strVal val="visible"/>
                                      </p:to>
                                    </p:set>
                                    <p:animEffect transition="in" filter="fade">
                                      <p:cBhvr>
                                        <p:cTn id="25" dur="500"/>
                                        <p:tgtEl>
                                          <p:spTgt spid="11397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39722"/>
                                        </p:tgtEl>
                                        <p:attrNameLst>
                                          <p:attrName>style.visibility</p:attrName>
                                        </p:attrNameLst>
                                      </p:cBhvr>
                                      <p:to>
                                        <p:strVal val="visible"/>
                                      </p:to>
                                    </p:set>
                                    <p:animEffect transition="in" filter="fade">
                                      <p:cBhvr>
                                        <p:cTn id="28" dur="500"/>
                                        <p:tgtEl>
                                          <p:spTgt spid="11397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39723"/>
                                        </p:tgtEl>
                                        <p:attrNameLst>
                                          <p:attrName>style.visibility</p:attrName>
                                        </p:attrNameLst>
                                      </p:cBhvr>
                                      <p:to>
                                        <p:strVal val="visible"/>
                                      </p:to>
                                    </p:set>
                                    <p:animEffect transition="in" filter="fade">
                                      <p:cBhvr>
                                        <p:cTn id="31" dur="500"/>
                                        <p:tgtEl>
                                          <p:spTgt spid="113972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39724"/>
                                        </p:tgtEl>
                                        <p:attrNameLst>
                                          <p:attrName>style.visibility</p:attrName>
                                        </p:attrNameLst>
                                      </p:cBhvr>
                                      <p:to>
                                        <p:strVal val="visible"/>
                                      </p:to>
                                    </p:set>
                                    <p:animEffect transition="in" filter="fade">
                                      <p:cBhvr>
                                        <p:cTn id="35" dur="500"/>
                                        <p:tgtEl>
                                          <p:spTgt spid="11397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39725"/>
                                        </p:tgtEl>
                                        <p:attrNameLst>
                                          <p:attrName>style.visibility</p:attrName>
                                        </p:attrNameLst>
                                      </p:cBhvr>
                                      <p:to>
                                        <p:strVal val="visible"/>
                                      </p:to>
                                    </p:set>
                                    <p:animEffect transition="in" filter="fade">
                                      <p:cBhvr>
                                        <p:cTn id="38" dur="500"/>
                                        <p:tgtEl>
                                          <p:spTgt spid="11397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9726"/>
                                        </p:tgtEl>
                                        <p:attrNameLst>
                                          <p:attrName>style.visibility</p:attrName>
                                        </p:attrNameLst>
                                      </p:cBhvr>
                                      <p:to>
                                        <p:strVal val="visible"/>
                                      </p:to>
                                    </p:set>
                                    <p:animEffect transition="in" filter="fade">
                                      <p:cBhvr>
                                        <p:cTn id="41" dur="500"/>
                                        <p:tgtEl>
                                          <p:spTgt spid="11397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39727"/>
                                        </p:tgtEl>
                                        <p:attrNameLst>
                                          <p:attrName>style.visibility</p:attrName>
                                        </p:attrNameLst>
                                      </p:cBhvr>
                                      <p:to>
                                        <p:strVal val="visible"/>
                                      </p:to>
                                    </p:set>
                                    <p:animEffect transition="in" filter="fade">
                                      <p:cBhvr>
                                        <p:cTn id="44" dur="500"/>
                                        <p:tgtEl>
                                          <p:spTgt spid="11397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139728"/>
                                        </p:tgtEl>
                                        <p:attrNameLst>
                                          <p:attrName>style.visibility</p:attrName>
                                        </p:attrNameLst>
                                      </p:cBhvr>
                                      <p:to>
                                        <p:strVal val="visible"/>
                                      </p:to>
                                    </p:set>
                                    <p:animEffect transition="in" filter="wipe(right)">
                                      <p:cBhvr>
                                        <p:cTn id="49" dur="500"/>
                                        <p:tgtEl>
                                          <p:spTgt spid="1139728"/>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139729"/>
                                        </p:tgtEl>
                                        <p:attrNameLst>
                                          <p:attrName>style.visibility</p:attrName>
                                        </p:attrNameLst>
                                      </p:cBhvr>
                                      <p:to>
                                        <p:strVal val="visible"/>
                                      </p:to>
                                    </p:set>
                                    <p:animEffect transition="in" filter="wipe(right)">
                                      <p:cBhvr>
                                        <p:cTn id="53" dur="500"/>
                                        <p:tgtEl>
                                          <p:spTgt spid="1139729"/>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1139730"/>
                                        </p:tgtEl>
                                        <p:attrNameLst>
                                          <p:attrName>style.visibility</p:attrName>
                                        </p:attrNameLst>
                                      </p:cBhvr>
                                      <p:to>
                                        <p:strVal val="visible"/>
                                      </p:to>
                                    </p:set>
                                    <p:animEffect transition="in" filter="wipe(up)">
                                      <p:cBhvr>
                                        <p:cTn id="57" dur="500"/>
                                        <p:tgtEl>
                                          <p:spTgt spid="1139730"/>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1139731"/>
                                        </p:tgtEl>
                                        <p:attrNameLst>
                                          <p:attrName>style.visibility</p:attrName>
                                        </p:attrNameLst>
                                      </p:cBhvr>
                                      <p:to>
                                        <p:strVal val="visible"/>
                                      </p:to>
                                    </p:set>
                                    <p:animEffect transition="in" filter="wipe(left)">
                                      <p:cBhvr>
                                        <p:cTn id="61" dur="500"/>
                                        <p:tgtEl>
                                          <p:spTgt spid="113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20" grpId="0"/>
      <p:bldP spid="1139721" grpId="0"/>
      <p:bldP spid="1139722" grpId="0"/>
      <p:bldP spid="1139723" grpId="0"/>
      <p:bldP spid="1139724" grpId="0"/>
      <p:bldP spid="1139725" grpId="0"/>
      <p:bldP spid="1139726" grpId="0"/>
      <p:bldP spid="1139727" grpId="0"/>
      <p:bldP spid="1139735"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3"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059845" name="Text Box 5"/>
          <p:cNvSpPr txBox="1">
            <a:spLocks noChangeArrowheads="1"/>
          </p:cNvSpPr>
          <p:nvPr/>
        </p:nvSpPr>
        <p:spPr bwMode="auto">
          <a:xfrm>
            <a:off x="0" y="1187450"/>
            <a:ext cx="9144000" cy="4970591"/>
          </a:xfrm>
          <a:prstGeom prst="rect">
            <a:avLst/>
          </a:prstGeom>
          <a:noFill/>
          <a:ln w="9525" algn="ctr">
            <a:noFill/>
            <a:miter lim="800000"/>
            <a:headEnd/>
            <a:tailEnd/>
          </a:ln>
          <a:effectLst/>
        </p:spPr>
        <p:txBody>
          <a:bodyPr wrap="square">
            <a:spAutoFit/>
          </a:bodyPr>
          <a:lstStyle/>
          <a:p>
            <a:pPr algn="l">
              <a:spcAft>
                <a:spcPts val="1800"/>
              </a:spcAft>
              <a:defRPr/>
            </a:pPr>
            <a:r>
              <a:rPr lang="en-GB" sz="2600" dirty="0">
                <a:solidFill>
                  <a:schemeClr val="bg1"/>
                </a:solidFill>
                <a:effectLst>
                  <a:outerShdw blurRad="38100" dist="38100" dir="2700000" algn="tl">
                    <a:srgbClr val="000000"/>
                  </a:outerShdw>
                </a:effectLst>
                <a:latin typeface="Calibri" pitchFamily="34" charset="0"/>
              </a:rPr>
              <a:t>As seen for Rb-Sr and Sm-Nd isotopes, Pb isotopic ratios of an igneous rock are a function of the amount of parent isotope (</a:t>
            </a:r>
            <a:r>
              <a:rPr lang="en-GB" sz="2600" baseline="30000" dirty="0">
                <a:solidFill>
                  <a:schemeClr val="bg1"/>
                </a:solidFill>
                <a:effectLst>
                  <a:outerShdw blurRad="38100" dist="38100" dir="2700000" algn="tl">
                    <a:srgbClr val="000000"/>
                  </a:outerShdw>
                </a:effectLst>
                <a:latin typeface="Calibri" pitchFamily="34" charset="0"/>
              </a:rPr>
              <a:t>235</a:t>
            </a:r>
            <a:r>
              <a:rPr lang="en-GB" sz="2600" dirty="0">
                <a:solidFill>
                  <a:schemeClr val="bg1"/>
                </a:solidFill>
                <a:effectLst>
                  <a:outerShdw blurRad="38100" dist="38100" dir="2700000" algn="tl">
                    <a:srgbClr val="000000"/>
                  </a:outerShdw>
                </a:effectLst>
                <a:latin typeface="Calibri" pitchFamily="34" charset="0"/>
              </a:rPr>
              <a:t>U, </a:t>
            </a:r>
            <a:r>
              <a:rPr lang="en-GB" sz="2600" baseline="30000" dirty="0">
                <a:solidFill>
                  <a:schemeClr val="bg1"/>
                </a:solidFill>
                <a:effectLst>
                  <a:outerShdw blurRad="38100" dist="38100" dir="2700000" algn="tl">
                    <a:srgbClr val="000000"/>
                  </a:outerShdw>
                </a:effectLst>
                <a:latin typeface="Calibri" pitchFamily="34" charset="0"/>
              </a:rPr>
              <a:t>238</a:t>
            </a:r>
            <a:r>
              <a:rPr lang="en-GB" sz="2600" dirty="0">
                <a:solidFill>
                  <a:schemeClr val="bg1"/>
                </a:solidFill>
                <a:effectLst>
                  <a:outerShdw blurRad="38100" dist="38100" dir="2700000" algn="tl">
                    <a:srgbClr val="000000"/>
                  </a:outerShdw>
                </a:effectLst>
                <a:latin typeface="Calibri" pitchFamily="34" charset="0"/>
              </a:rPr>
              <a:t>U and </a:t>
            </a:r>
            <a:r>
              <a:rPr lang="en-GB" sz="2600" baseline="30000" dirty="0">
                <a:solidFill>
                  <a:schemeClr val="bg1"/>
                </a:solidFill>
                <a:effectLst>
                  <a:outerShdw blurRad="38100" dist="38100" dir="2700000" algn="tl">
                    <a:srgbClr val="000000"/>
                  </a:outerShdw>
                </a:effectLst>
                <a:latin typeface="Calibri" pitchFamily="34" charset="0"/>
              </a:rPr>
              <a:t>232</a:t>
            </a:r>
            <a:r>
              <a:rPr lang="en-GB" sz="2600" dirty="0">
                <a:solidFill>
                  <a:schemeClr val="bg1"/>
                </a:solidFill>
                <a:effectLst>
                  <a:outerShdw blurRad="38100" dist="38100" dir="2700000" algn="tl">
                    <a:srgbClr val="000000"/>
                  </a:outerShdw>
                </a:effectLst>
                <a:latin typeface="Calibri" pitchFamily="34" charset="0"/>
              </a:rPr>
              <a:t>Th) and the age of the sample (i.e., the time-integrated isotopic growth of the daughter isotopes).</a:t>
            </a:r>
          </a:p>
          <a:p>
            <a:pPr>
              <a:spcAft>
                <a:spcPts val="1200"/>
              </a:spcAft>
              <a:defRPr/>
            </a:pPr>
            <a:r>
              <a:rPr lang="en-GB" sz="3200" dirty="0">
                <a:solidFill>
                  <a:schemeClr val="bg1"/>
                </a:solidFill>
                <a:effectLst>
                  <a:outerShdw blurRad="38100" dist="38100" dir="2700000" algn="tl">
                    <a:srgbClr val="000000"/>
                  </a:outerShdw>
                </a:effectLst>
                <a:latin typeface="Calibri" pitchFamily="34" charset="0"/>
              </a:rPr>
              <a:t>The isotopic ratio </a:t>
            </a:r>
            <a:r>
              <a:rPr lang="en-GB" sz="3200" baseline="30000" dirty="0">
                <a:solidFill>
                  <a:srgbClr val="FFFF00"/>
                </a:solidFill>
                <a:effectLst>
                  <a:outerShdw blurRad="38100" dist="38100" dir="2700000" algn="tl">
                    <a:srgbClr val="000000"/>
                  </a:outerShdw>
                </a:effectLst>
                <a:latin typeface="Calibri" pitchFamily="34" charset="0"/>
              </a:rPr>
              <a:t>238</a:t>
            </a:r>
            <a:r>
              <a:rPr lang="en-GB" sz="3200" dirty="0">
                <a:solidFill>
                  <a:srgbClr val="FFFF00"/>
                </a:solidFill>
                <a:effectLst>
                  <a:outerShdw blurRad="38100" dist="38100" dir="2700000" algn="tl">
                    <a:srgbClr val="000000"/>
                  </a:outerShdw>
                </a:effectLst>
                <a:latin typeface="Calibri" pitchFamily="34" charset="0"/>
              </a:rPr>
              <a:t>U/</a:t>
            </a:r>
            <a:r>
              <a:rPr lang="en-GB" sz="3200" baseline="30000" dirty="0">
                <a:solidFill>
                  <a:srgbClr val="FFFF00"/>
                </a:solidFill>
                <a:effectLst>
                  <a:outerShdw blurRad="38100" dist="38100" dir="2700000" algn="tl">
                    <a:srgbClr val="000000"/>
                  </a:outerShdw>
                </a:effectLst>
                <a:latin typeface="Calibri" pitchFamily="34" charset="0"/>
              </a:rPr>
              <a:t>204</a:t>
            </a:r>
            <a:r>
              <a:rPr lang="en-GB" sz="3200" dirty="0">
                <a:solidFill>
                  <a:srgbClr val="FFFF00"/>
                </a:solidFill>
                <a:effectLst>
                  <a:outerShdw blurRad="38100" dist="38100" dir="2700000" algn="tl">
                    <a:srgbClr val="000000"/>
                  </a:outerShdw>
                </a:effectLst>
                <a:latin typeface="Calibri" pitchFamily="34" charset="0"/>
              </a:rPr>
              <a:t>Pb</a:t>
            </a:r>
            <a:r>
              <a:rPr lang="en-GB" sz="3200" dirty="0">
                <a:solidFill>
                  <a:schemeClr val="bg1"/>
                </a:solidFill>
                <a:effectLst>
                  <a:outerShdw blurRad="38100" dist="38100" dir="2700000" algn="tl">
                    <a:srgbClr val="000000"/>
                  </a:outerShdw>
                </a:effectLst>
                <a:latin typeface="Calibri" pitchFamily="34" charset="0"/>
              </a:rPr>
              <a:t> is called </a:t>
            </a:r>
            <a:r>
              <a:rPr lang="en-GB" sz="3200" i="1" dirty="0">
                <a:solidFill>
                  <a:srgbClr val="FFFF00"/>
                </a:solidFill>
                <a:effectLst>
                  <a:outerShdw blurRad="38100" dist="38100" dir="2700000" algn="tl">
                    <a:srgbClr val="000000"/>
                  </a:outerShdw>
                </a:effectLst>
                <a:latin typeface="Symbol" pitchFamily="18" charset="2"/>
              </a:rPr>
              <a:t>m</a:t>
            </a:r>
            <a:r>
              <a:rPr lang="en-GB" sz="3200" dirty="0">
                <a:solidFill>
                  <a:schemeClr val="bg1"/>
                </a:solidFill>
                <a:effectLst>
                  <a:outerShdw blurRad="38100" dist="38100" dir="2700000" algn="tl">
                    <a:srgbClr val="000000"/>
                  </a:outerShdw>
                </a:effectLst>
                <a:latin typeface="Calibri" pitchFamily="34" charset="0"/>
              </a:rPr>
              <a:t>.</a:t>
            </a:r>
          </a:p>
          <a:p>
            <a:pPr>
              <a:defRPr/>
            </a:pPr>
            <a:r>
              <a:rPr lang="en-GB" sz="2800" dirty="0">
                <a:solidFill>
                  <a:schemeClr val="bg1"/>
                </a:solidFill>
                <a:effectLst>
                  <a:outerShdw blurRad="38100" dist="38100" dir="2700000" algn="tl">
                    <a:srgbClr val="000000"/>
                  </a:outerShdw>
                </a:effectLst>
                <a:latin typeface="Calibri" pitchFamily="34" charset="0"/>
              </a:rPr>
              <a:t>Rocks with high </a:t>
            </a:r>
            <a:r>
              <a:rPr lang="en-GB" sz="2800" baseline="30000" dirty="0">
                <a:solidFill>
                  <a:schemeClr val="bg1"/>
                </a:solidFill>
                <a:effectLst>
                  <a:outerShdw blurRad="38100" dist="38100" dir="2700000" algn="tl">
                    <a:srgbClr val="000000"/>
                  </a:outerShdw>
                </a:effectLst>
                <a:latin typeface="Calibri" pitchFamily="34" charset="0"/>
              </a:rPr>
              <a:t>206</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 are called   </a:t>
            </a:r>
            <a:r>
              <a:rPr lang="en-GB" sz="2800" dirty="0">
                <a:solidFill>
                  <a:srgbClr val="FFFF00"/>
                </a:solidFill>
                <a:effectLst>
                  <a:outerShdw blurRad="38100" dist="38100" dir="2700000" algn="tl">
                    <a:srgbClr val="000000"/>
                  </a:outerShdw>
                </a:effectLst>
                <a:latin typeface="Calibri" pitchFamily="34" charset="0"/>
              </a:rPr>
              <a:t>High-</a:t>
            </a:r>
            <a:r>
              <a:rPr lang="en-GB" sz="2800" i="1" dirty="0">
                <a:solidFill>
                  <a:srgbClr val="FFFF00"/>
                </a:solidFill>
                <a:effectLst>
                  <a:outerShdw blurRad="38100" dist="38100" dir="2700000" algn="tl">
                    <a:srgbClr val="000000"/>
                  </a:outerShdw>
                </a:effectLst>
                <a:latin typeface="Symbol" pitchFamily="18" charset="2"/>
              </a:rPr>
              <a:t>m</a:t>
            </a:r>
            <a:r>
              <a:rPr lang="en-GB" sz="2800" i="1" dirty="0">
                <a:solidFill>
                  <a:schemeClr val="bg1"/>
                </a:solidFill>
                <a:effectLst>
                  <a:outerShdw blurRad="38100" dist="38100" dir="2700000" algn="tl">
                    <a:srgbClr val="000000"/>
                  </a:outerShdw>
                </a:effectLst>
                <a:latin typeface="Calibri" pitchFamily="34" charset="0"/>
              </a:rPr>
              <a:t> </a:t>
            </a:r>
            <a:r>
              <a:rPr lang="en-GB" sz="2800" b="1" dirty="0">
                <a:solidFill>
                  <a:srgbClr val="FFFF00"/>
                </a:solidFill>
                <a:effectLst>
                  <a:outerShdw blurRad="38100" dist="38100" dir="2700000" algn="tl">
                    <a:srgbClr val="000000"/>
                  </a:outerShdw>
                </a:effectLst>
                <a:latin typeface="Calibri" pitchFamily="34" charset="0"/>
              </a:rPr>
              <a:t>HIMU</a:t>
            </a:r>
            <a:r>
              <a:rPr lang="en-GB" sz="2800" dirty="0">
                <a:solidFill>
                  <a:schemeClr val="bg1"/>
                </a:solidFill>
                <a:effectLst>
                  <a:outerShdw blurRad="38100" dist="38100" dir="2700000" algn="tl">
                    <a:srgbClr val="000000"/>
                  </a:outerShdw>
                </a:effectLst>
                <a:latin typeface="Calibri" pitchFamily="34" charset="0"/>
              </a:rPr>
              <a:t>).</a:t>
            </a:r>
          </a:p>
          <a:p>
            <a:pPr>
              <a:defRPr/>
            </a:pPr>
            <a:endParaRPr lang="en-GB" sz="1200" dirty="0">
              <a:solidFill>
                <a:schemeClr val="bg1"/>
              </a:solidFill>
              <a:effectLst>
                <a:outerShdw blurRad="38100" dist="38100" dir="2700000" algn="tl">
                  <a:srgbClr val="000000"/>
                </a:outerShdw>
              </a:effectLst>
              <a:latin typeface="Calibri" pitchFamily="34" charset="0"/>
            </a:endParaRPr>
          </a:p>
          <a:p>
            <a:pPr>
              <a:defRPr/>
            </a:pPr>
            <a:r>
              <a:rPr lang="en-GB" sz="3200" dirty="0">
                <a:solidFill>
                  <a:schemeClr val="bg1"/>
                </a:solidFill>
                <a:effectLst>
                  <a:outerShdw blurRad="38100" dist="38100" dir="2700000" algn="tl">
                    <a:srgbClr val="000000"/>
                  </a:outerShdw>
                </a:effectLst>
                <a:latin typeface="Calibri" pitchFamily="34" charset="0"/>
              </a:rPr>
              <a:t>...Why?</a:t>
            </a:r>
          </a:p>
          <a:p>
            <a:pPr>
              <a:defRPr/>
            </a:pPr>
            <a:endParaRPr lang="en-GB" sz="1200" dirty="0">
              <a:solidFill>
                <a:schemeClr val="bg1"/>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Because rocks with high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(up to 21-22) imply derivation        from sources evolved for a lot of time with high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(because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 derives from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9845">
                                            <p:txEl>
                                              <p:pRg st="0" end="0"/>
                                            </p:txEl>
                                          </p:spTgt>
                                        </p:tgtEl>
                                        <p:attrNameLst>
                                          <p:attrName>style.visibility</p:attrName>
                                        </p:attrNameLst>
                                      </p:cBhvr>
                                      <p:to>
                                        <p:strVal val="visible"/>
                                      </p:to>
                                    </p:set>
                                    <p:animEffect transition="in" filter="fade">
                                      <p:cBhvr>
                                        <p:cTn id="7" dur="500"/>
                                        <p:tgtEl>
                                          <p:spTgt spid="1059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9845">
                                            <p:txEl>
                                              <p:pRg st="1" end="1"/>
                                            </p:txEl>
                                          </p:spTgt>
                                        </p:tgtEl>
                                        <p:attrNameLst>
                                          <p:attrName>style.visibility</p:attrName>
                                        </p:attrNameLst>
                                      </p:cBhvr>
                                      <p:to>
                                        <p:strVal val="visible"/>
                                      </p:to>
                                    </p:set>
                                    <p:animEffect transition="in" filter="fade">
                                      <p:cBhvr>
                                        <p:cTn id="12" dur="500"/>
                                        <p:tgtEl>
                                          <p:spTgt spid="10598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9845">
                                            <p:txEl>
                                              <p:pRg st="2" end="2"/>
                                            </p:txEl>
                                          </p:spTgt>
                                        </p:tgtEl>
                                        <p:attrNameLst>
                                          <p:attrName>style.visibility</p:attrName>
                                        </p:attrNameLst>
                                      </p:cBhvr>
                                      <p:to>
                                        <p:strVal val="visible"/>
                                      </p:to>
                                    </p:set>
                                    <p:animEffect transition="in" filter="fade">
                                      <p:cBhvr>
                                        <p:cTn id="17" dur="500"/>
                                        <p:tgtEl>
                                          <p:spTgt spid="10598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9845">
                                            <p:txEl>
                                              <p:pRg st="4" end="4"/>
                                            </p:txEl>
                                          </p:spTgt>
                                        </p:tgtEl>
                                        <p:attrNameLst>
                                          <p:attrName>style.visibility</p:attrName>
                                        </p:attrNameLst>
                                      </p:cBhvr>
                                      <p:to>
                                        <p:strVal val="visible"/>
                                      </p:to>
                                    </p:set>
                                    <p:animEffect transition="in" filter="fade">
                                      <p:cBhvr>
                                        <p:cTn id="22" dur="500"/>
                                        <p:tgtEl>
                                          <p:spTgt spid="105984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59845">
                                            <p:txEl>
                                              <p:pRg st="6" end="6"/>
                                            </p:txEl>
                                          </p:spTgt>
                                        </p:tgtEl>
                                        <p:attrNameLst>
                                          <p:attrName>style.visibility</p:attrName>
                                        </p:attrNameLst>
                                      </p:cBhvr>
                                      <p:to>
                                        <p:strVal val="visible"/>
                                      </p:to>
                                    </p:set>
                                    <p:animEffect transition="in" filter="fade">
                                      <p:cBhvr>
                                        <p:cTn id="27" dur="500"/>
                                        <p:tgtEl>
                                          <p:spTgt spid="10598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84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503363" y="2152650"/>
            <a:ext cx="6621462" cy="4616450"/>
            <a:chOff x="947" y="1356"/>
            <a:chExt cx="4171" cy="2908"/>
          </a:xfrm>
        </p:grpSpPr>
        <p:pic>
          <p:nvPicPr>
            <p:cNvPr id="143373" name="Picture 4"/>
            <p:cNvPicPr>
              <a:picLocks noChangeAspect="1" noChangeArrowheads="1"/>
            </p:cNvPicPr>
            <p:nvPr/>
          </p:nvPicPr>
          <p:blipFill>
            <a:blip r:embed="rId3" cstate="print"/>
            <a:srcRect b="3722"/>
            <a:stretch>
              <a:fillRect/>
            </a:stretch>
          </p:blipFill>
          <p:spPr bwMode="auto">
            <a:xfrm>
              <a:off x="947" y="1356"/>
              <a:ext cx="4171" cy="2908"/>
            </a:xfrm>
            <a:prstGeom prst="rect">
              <a:avLst/>
            </a:prstGeom>
            <a:noFill/>
            <a:ln w="9525" algn="ctr">
              <a:noFill/>
              <a:miter lim="800000"/>
              <a:headEnd/>
              <a:tailEnd/>
            </a:ln>
          </p:spPr>
        </p:pic>
        <p:sp>
          <p:nvSpPr>
            <p:cNvPr id="1254405" name="Rectangle 5"/>
            <p:cNvSpPr>
              <a:spLocks noChangeArrowheads="1"/>
            </p:cNvSpPr>
            <p:nvPr/>
          </p:nvSpPr>
          <p:spPr bwMode="auto">
            <a:xfrm>
              <a:off x="1010" y="4121"/>
              <a:ext cx="222" cy="142"/>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254406" name="Text Box 6"/>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54409" name="Line 9"/>
          <p:cNvSpPr>
            <a:spLocks noChangeShapeType="1"/>
          </p:cNvSpPr>
          <p:nvPr/>
        </p:nvSpPr>
        <p:spPr bwMode="auto">
          <a:xfrm>
            <a:off x="2589213" y="2700338"/>
            <a:ext cx="223837" cy="2433637"/>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254410" name="Line 10"/>
          <p:cNvSpPr>
            <a:spLocks noChangeShapeType="1"/>
          </p:cNvSpPr>
          <p:nvPr/>
        </p:nvSpPr>
        <p:spPr bwMode="auto">
          <a:xfrm>
            <a:off x="3305175" y="5368925"/>
            <a:ext cx="2068513" cy="103188"/>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254411" name="Line 11"/>
          <p:cNvSpPr>
            <a:spLocks noChangeShapeType="1"/>
          </p:cNvSpPr>
          <p:nvPr/>
        </p:nvSpPr>
        <p:spPr bwMode="auto">
          <a:xfrm flipV="1">
            <a:off x="5949950" y="4725988"/>
            <a:ext cx="1758950" cy="731837"/>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sp>
        <p:nvSpPr>
          <p:cNvPr id="1254412" name="Line 12"/>
          <p:cNvSpPr>
            <a:spLocks noChangeShapeType="1"/>
          </p:cNvSpPr>
          <p:nvPr/>
        </p:nvSpPr>
        <p:spPr bwMode="auto">
          <a:xfrm flipH="1" flipV="1">
            <a:off x="3081338" y="2659063"/>
            <a:ext cx="4614862" cy="1785937"/>
          </a:xfrm>
          <a:prstGeom prst="line">
            <a:avLst/>
          </a:prstGeom>
          <a:noFill/>
          <a:ln w="38100">
            <a:solidFill>
              <a:schemeClr val="tx1"/>
            </a:solidFill>
            <a:prstDash val="dash"/>
            <a:round/>
            <a:headEnd/>
            <a:tailEnd/>
          </a:ln>
          <a:effectLst/>
        </p:spPr>
        <p:txBody>
          <a:bodyPr anchor="ctr"/>
          <a:lstStyle/>
          <a:p>
            <a:pPr>
              <a:defRPr/>
            </a:pPr>
            <a:endParaRPr lang="it-IT">
              <a:latin typeface="Calibri" pitchFamily="34" charset="0"/>
            </a:endParaRPr>
          </a:p>
        </p:txBody>
      </p:sp>
      <p:pic>
        <p:nvPicPr>
          <p:cNvPr id="1254413" name="Picture 13"/>
          <p:cNvPicPr>
            <a:picLocks noChangeAspect="1" noChangeArrowheads="1"/>
          </p:cNvPicPr>
          <p:nvPr/>
        </p:nvPicPr>
        <p:blipFill>
          <a:blip r:embed="rId4" cstate="print"/>
          <a:srcRect l="73538" t="4295" r="6430" b="60001"/>
          <a:stretch>
            <a:fillRect/>
          </a:stretch>
        </p:blipFill>
        <p:spPr bwMode="auto">
          <a:xfrm>
            <a:off x="7127875" y="2151063"/>
            <a:ext cx="1646238" cy="2030412"/>
          </a:xfrm>
          <a:prstGeom prst="rect">
            <a:avLst/>
          </a:prstGeom>
          <a:noFill/>
          <a:ln w="9525" algn="ctr">
            <a:noFill/>
            <a:miter lim="800000"/>
            <a:headEnd/>
            <a:tailEnd/>
          </a:ln>
        </p:spPr>
      </p:pic>
      <p:sp>
        <p:nvSpPr>
          <p:cNvPr id="1254414" name="Text Box 14"/>
          <p:cNvSpPr txBox="1">
            <a:spLocks noChangeArrowheads="1"/>
          </p:cNvSpPr>
          <p:nvPr/>
        </p:nvSpPr>
        <p:spPr bwMode="auto">
          <a:xfrm>
            <a:off x="1949450" y="6526213"/>
            <a:ext cx="2730500" cy="336550"/>
          </a:xfrm>
          <a:prstGeom prst="rect">
            <a:avLst/>
          </a:prstGeom>
          <a:noFill/>
          <a:ln w="9525" algn="ctr">
            <a:noFill/>
            <a:miter lim="800000"/>
            <a:headEnd/>
            <a:tailEnd/>
          </a:ln>
          <a:effectLst/>
        </p:spPr>
        <p:txBody>
          <a:bodyPr>
            <a:spAutoFit/>
          </a:bodyPr>
          <a:lstStyle/>
          <a:p>
            <a:pPr algn="l">
              <a:defRPr/>
            </a:pPr>
            <a:r>
              <a:rPr lang="it-IT" sz="1600" dirty="0">
                <a:solidFill>
                  <a:schemeClr val="tx1"/>
                </a:solidFill>
                <a:effectLst>
                  <a:outerShdw blurRad="38100" dist="38100" dir="2700000" algn="tl">
                    <a:srgbClr val="FFFFFF"/>
                  </a:outerShdw>
                </a:effectLst>
                <a:latin typeface="Calibri" pitchFamily="34" charset="0"/>
              </a:rPr>
              <a:t>Hofmann (2004)</a:t>
            </a:r>
          </a:p>
        </p:txBody>
      </p:sp>
      <p:sp>
        <p:nvSpPr>
          <p:cNvPr id="14"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16" name="Text Box 4"/>
          <p:cNvSpPr txBox="1">
            <a:spLocks noChangeArrowheads="1"/>
          </p:cNvSpPr>
          <p:nvPr/>
        </p:nvSpPr>
        <p:spPr bwMode="auto">
          <a:xfrm>
            <a:off x="371475" y="1071563"/>
            <a:ext cx="8401050" cy="830997"/>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The same mantle end-members reported in different isotopic systems: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54414"/>
                                        </p:tgtEl>
                                        <p:attrNameLst>
                                          <p:attrName>style.visibility</p:attrName>
                                        </p:attrNameLst>
                                      </p:cBhvr>
                                      <p:to>
                                        <p:strVal val="visible"/>
                                      </p:to>
                                    </p:set>
                                    <p:animEffect transition="in" filter="fade">
                                      <p:cBhvr>
                                        <p:cTn id="10" dur="2000"/>
                                        <p:tgtEl>
                                          <p:spTgt spid="1254414"/>
                                        </p:tgtEl>
                                      </p:cBhvr>
                                    </p:animEffect>
                                  </p:childTnLst>
                                </p:cTn>
                              </p:par>
                              <p:par>
                                <p:cTn id="11" presetID="10" presetClass="entr" presetSubtype="0" fill="hold" nodeType="withEffect">
                                  <p:stCondLst>
                                    <p:cond delay="0"/>
                                  </p:stCondLst>
                                  <p:childTnLst>
                                    <p:set>
                                      <p:cBhvr>
                                        <p:cTn id="12" dur="1" fill="hold">
                                          <p:stCondLst>
                                            <p:cond delay="0"/>
                                          </p:stCondLst>
                                        </p:cTn>
                                        <p:tgtEl>
                                          <p:spTgt spid="1254413"/>
                                        </p:tgtEl>
                                        <p:attrNameLst>
                                          <p:attrName>style.visibility</p:attrName>
                                        </p:attrNameLst>
                                      </p:cBhvr>
                                      <p:to>
                                        <p:strVal val="visible"/>
                                      </p:to>
                                    </p:set>
                                    <p:animEffect transition="in" filter="fade">
                                      <p:cBhvr>
                                        <p:cTn id="13" dur="500"/>
                                        <p:tgtEl>
                                          <p:spTgt spid="12544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54409"/>
                                        </p:tgtEl>
                                        <p:attrNameLst>
                                          <p:attrName>style.visibility</p:attrName>
                                        </p:attrNameLst>
                                      </p:cBhvr>
                                      <p:to>
                                        <p:strVal val="visible"/>
                                      </p:to>
                                    </p:set>
                                    <p:animEffect transition="in" filter="wipe(up)">
                                      <p:cBhvr>
                                        <p:cTn id="18" dur="500"/>
                                        <p:tgtEl>
                                          <p:spTgt spid="1254409"/>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254410"/>
                                        </p:tgtEl>
                                        <p:attrNameLst>
                                          <p:attrName>style.visibility</p:attrName>
                                        </p:attrNameLst>
                                      </p:cBhvr>
                                      <p:to>
                                        <p:strVal val="visible"/>
                                      </p:to>
                                    </p:set>
                                    <p:animEffect transition="in" filter="wipe(left)">
                                      <p:cBhvr>
                                        <p:cTn id="22" dur="500"/>
                                        <p:tgtEl>
                                          <p:spTgt spid="1254410"/>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254411"/>
                                        </p:tgtEl>
                                        <p:attrNameLst>
                                          <p:attrName>style.visibility</p:attrName>
                                        </p:attrNameLst>
                                      </p:cBhvr>
                                      <p:to>
                                        <p:strVal val="visible"/>
                                      </p:to>
                                    </p:set>
                                    <p:animEffect transition="in" filter="wipe(left)">
                                      <p:cBhvr>
                                        <p:cTn id="26" dur="500"/>
                                        <p:tgtEl>
                                          <p:spTgt spid="1254411"/>
                                        </p:tgtEl>
                                      </p:cBhvr>
                                    </p:animEffect>
                                  </p:childTnLst>
                                </p:cTn>
                              </p:par>
                            </p:childTnLst>
                          </p:cTn>
                        </p:par>
                        <p:par>
                          <p:cTn id="27" fill="hold">
                            <p:stCondLst>
                              <p:cond delay="1500"/>
                            </p:stCondLst>
                            <p:childTnLst>
                              <p:par>
                                <p:cTn id="28" presetID="22" presetClass="entr" presetSubtype="2" fill="hold" nodeType="afterEffect">
                                  <p:stCondLst>
                                    <p:cond delay="0"/>
                                  </p:stCondLst>
                                  <p:childTnLst>
                                    <p:set>
                                      <p:cBhvr>
                                        <p:cTn id="29" dur="1" fill="hold">
                                          <p:stCondLst>
                                            <p:cond delay="0"/>
                                          </p:stCondLst>
                                        </p:cTn>
                                        <p:tgtEl>
                                          <p:spTgt spid="1254412"/>
                                        </p:tgtEl>
                                        <p:attrNameLst>
                                          <p:attrName>style.visibility</p:attrName>
                                        </p:attrNameLst>
                                      </p:cBhvr>
                                      <p:to>
                                        <p:strVal val="visible"/>
                                      </p:to>
                                    </p:set>
                                    <p:animEffect transition="in" filter="wipe(right)">
                                      <p:cBhvr>
                                        <p:cTn id="30" dur="500"/>
                                        <p:tgtEl>
                                          <p:spTgt spid="1254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414"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1763"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41764" name="Text Box 4"/>
          <p:cNvSpPr txBox="1">
            <a:spLocks noChangeArrowheads="1"/>
          </p:cNvSpPr>
          <p:nvPr/>
        </p:nvSpPr>
        <p:spPr bwMode="auto">
          <a:xfrm>
            <a:off x="371475" y="585788"/>
            <a:ext cx="4603750" cy="476250"/>
          </a:xfrm>
          <a:prstGeom prst="rect">
            <a:avLst/>
          </a:prstGeom>
          <a:noFill/>
          <a:ln w="9525" algn="ctr">
            <a:noFill/>
            <a:miter lim="800000"/>
            <a:headEnd/>
            <a:tailEnd/>
          </a:ln>
          <a:effectLst/>
        </p:spPr>
        <p:txBody>
          <a:bodyPr wrap="square">
            <a:spAutoFit/>
          </a:bodyPr>
          <a:lstStyle/>
          <a:p>
            <a:pPr algn="l">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Some problems with DMM…</a:t>
            </a:r>
          </a:p>
        </p:txBody>
      </p:sp>
      <p:pic>
        <p:nvPicPr>
          <p:cNvPr id="1141777" name="Picture 17"/>
          <p:cNvPicPr>
            <a:picLocks noChangeAspect="1" noChangeArrowheads="1"/>
          </p:cNvPicPr>
          <p:nvPr/>
        </p:nvPicPr>
        <p:blipFill>
          <a:blip r:embed="rId3" cstate="print"/>
          <a:srcRect l="53790" t="24962" r="21745" b="8661"/>
          <a:stretch>
            <a:fillRect/>
          </a:stretch>
        </p:blipFill>
        <p:spPr bwMode="auto">
          <a:xfrm>
            <a:off x="600075" y="2136775"/>
            <a:ext cx="2320925" cy="4721225"/>
          </a:xfrm>
          <a:prstGeom prst="rect">
            <a:avLst/>
          </a:prstGeom>
          <a:noFill/>
          <a:ln w="9525" algn="ctr">
            <a:noFill/>
            <a:miter lim="800000"/>
            <a:headEnd/>
            <a:tailEnd/>
          </a:ln>
        </p:spPr>
      </p:pic>
      <p:sp>
        <p:nvSpPr>
          <p:cNvPr id="1141778" name="AutoShape 18"/>
          <p:cNvSpPr>
            <a:spLocks noChangeArrowheads="1"/>
          </p:cNvSpPr>
          <p:nvPr/>
        </p:nvSpPr>
        <p:spPr bwMode="auto">
          <a:xfrm>
            <a:off x="563563" y="2136775"/>
            <a:ext cx="1722437" cy="1033463"/>
          </a:xfrm>
          <a:prstGeom prst="roundRect">
            <a:avLst>
              <a:gd name="adj" fmla="val 16667"/>
            </a:avLst>
          </a:prstGeom>
          <a:noFill/>
          <a:ln w="3810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grpSp>
        <p:nvGrpSpPr>
          <p:cNvPr id="2" name="Group 41"/>
          <p:cNvGrpSpPr>
            <a:grpSpLocks/>
          </p:cNvGrpSpPr>
          <p:nvPr/>
        </p:nvGrpSpPr>
        <p:grpSpPr bwMode="auto">
          <a:xfrm>
            <a:off x="2921000" y="2136775"/>
            <a:ext cx="6223000" cy="4721225"/>
            <a:chOff x="1840" y="1346"/>
            <a:chExt cx="3920" cy="2974"/>
          </a:xfrm>
        </p:grpSpPr>
        <p:pic>
          <p:nvPicPr>
            <p:cNvPr id="144418" name="Picture 16"/>
            <p:cNvPicPr>
              <a:picLocks noChangeAspect="1" noChangeArrowheads="1"/>
            </p:cNvPicPr>
            <p:nvPr/>
          </p:nvPicPr>
          <p:blipFill>
            <a:blip r:embed="rId4" cstate="print"/>
            <a:srcRect l="20891" t="25116" r="13846" b="8873"/>
            <a:stretch>
              <a:fillRect/>
            </a:stretch>
          </p:blipFill>
          <p:spPr bwMode="auto">
            <a:xfrm>
              <a:off x="1840" y="1346"/>
              <a:ext cx="3920" cy="2974"/>
            </a:xfrm>
            <a:prstGeom prst="rect">
              <a:avLst/>
            </a:prstGeom>
            <a:noFill/>
            <a:ln w="9525" algn="ctr">
              <a:noFill/>
              <a:miter lim="800000"/>
              <a:headEnd/>
              <a:tailEnd/>
            </a:ln>
          </p:spPr>
        </p:pic>
        <p:sp>
          <p:nvSpPr>
            <p:cNvPr id="1141800" name="Oval 40"/>
            <p:cNvSpPr>
              <a:spLocks noChangeArrowheads="1"/>
            </p:cNvSpPr>
            <p:nvPr/>
          </p:nvSpPr>
          <p:spPr bwMode="auto">
            <a:xfrm>
              <a:off x="5042" y="1601"/>
              <a:ext cx="351" cy="321"/>
            </a:xfrm>
            <a:prstGeom prst="ellipse">
              <a:avLst/>
            </a:prstGeom>
            <a:solidFill>
              <a:srgbClr val="ECECEC"/>
            </a:solidFill>
            <a:ln w="9525" algn="ctr">
              <a:noFill/>
              <a:round/>
              <a:headEnd/>
              <a:tailEnd/>
            </a:ln>
            <a:effectLst/>
          </p:spPr>
          <p:txBody>
            <a:bodyPr wrap="none" anchor="ctr"/>
            <a:lstStyle/>
            <a:p>
              <a:pPr>
                <a:defRPr/>
              </a:pPr>
              <a:endParaRPr lang="it-IT">
                <a:latin typeface="Calibri" pitchFamily="34" charset="0"/>
              </a:endParaRPr>
            </a:p>
          </p:txBody>
        </p:sp>
      </p:grpSp>
      <p:grpSp>
        <p:nvGrpSpPr>
          <p:cNvPr id="3" name="Group 36"/>
          <p:cNvGrpSpPr>
            <a:grpSpLocks/>
          </p:cNvGrpSpPr>
          <p:nvPr/>
        </p:nvGrpSpPr>
        <p:grpSpPr bwMode="auto">
          <a:xfrm>
            <a:off x="5922963" y="627063"/>
            <a:ext cx="3055938" cy="2381249"/>
            <a:chOff x="3654" y="668"/>
            <a:chExt cx="1925" cy="1500"/>
          </a:xfrm>
        </p:grpSpPr>
        <p:sp>
          <p:nvSpPr>
            <p:cNvPr id="1141781" name="Text Box 21"/>
            <p:cNvSpPr txBox="1">
              <a:spLocks noChangeArrowheads="1"/>
            </p:cNvSpPr>
            <p:nvPr/>
          </p:nvSpPr>
          <p:spPr bwMode="auto">
            <a:xfrm>
              <a:off x="4380" y="1955"/>
              <a:ext cx="550" cy="213"/>
            </a:xfrm>
            <a:prstGeom prst="rect">
              <a:avLst/>
            </a:prstGeom>
            <a:solidFill>
              <a:schemeClr val="bg1"/>
            </a:solidFill>
            <a:ln w="9525" algn="ctr">
              <a:noFill/>
              <a:miter lim="800000"/>
              <a:headEnd/>
              <a:tailEnd/>
            </a:ln>
            <a:effectLst/>
          </p:spPr>
          <p:txBody>
            <a:bodyPr wrap="none">
              <a:spAutoFit/>
            </a:bodyPr>
            <a:lstStyle/>
            <a:p>
              <a:pPr algn="l">
                <a:defRPr/>
              </a:pPr>
              <a:r>
                <a:rPr lang="it-IT" sz="1600" baseline="30000">
                  <a:solidFill>
                    <a:schemeClr val="tx1"/>
                  </a:solidFill>
                  <a:effectLst>
                    <a:outerShdw blurRad="38100" dist="38100" dir="2700000" algn="tl">
                      <a:srgbClr val="C0C0C0"/>
                    </a:outerShdw>
                  </a:effectLst>
                  <a:latin typeface="Calibri" pitchFamily="34" charset="0"/>
                </a:rPr>
                <a:t>87</a:t>
              </a:r>
              <a:r>
                <a:rPr lang="it-IT" sz="1600">
                  <a:solidFill>
                    <a:schemeClr val="tx1"/>
                  </a:solidFill>
                  <a:effectLst>
                    <a:outerShdw blurRad="38100" dist="38100" dir="2700000" algn="tl">
                      <a:srgbClr val="C0C0C0"/>
                    </a:outerShdw>
                  </a:effectLst>
                  <a:latin typeface="Calibri" pitchFamily="34" charset="0"/>
                </a:rPr>
                <a:t>Sr/</a:t>
              </a:r>
              <a:r>
                <a:rPr lang="it-IT" sz="1600" baseline="30000">
                  <a:solidFill>
                    <a:schemeClr val="tx1"/>
                  </a:solidFill>
                  <a:effectLst>
                    <a:outerShdw blurRad="38100" dist="38100" dir="2700000" algn="tl">
                      <a:srgbClr val="C0C0C0"/>
                    </a:outerShdw>
                  </a:effectLst>
                  <a:latin typeface="Calibri" pitchFamily="34" charset="0"/>
                </a:rPr>
                <a:t>86</a:t>
              </a:r>
              <a:r>
                <a:rPr lang="it-IT" sz="1600">
                  <a:solidFill>
                    <a:schemeClr val="tx1"/>
                  </a:solidFill>
                  <a:effectLst>
                    <a:outerShdw blurRad="38100" dist="38100" dir="2700000" algn="tl">
                      <a:srgbClr val="C0C0C0"/>
                    </a:outerShdw>
                  </a:effectLst>
                  <a:latin typeface="Calibri" pitchFamily="34" charset="0"/>
                </a:rPr>
                <a:t>Sr</a:t>
              </a:r>
            </a:p>
          </p:txBody>
        </p:sp>
        <p:sp>
          <p:nvSpPr>
            <p:cNvPr id="1141782" name="Text Box 22"/>
            <p:cNvSpPr txBox="1">
              <a:spLocks noChangeArrowheads="1"/>
            </p:cNvSpPr>
            <p:nvPr/>
          </p:nvSpPr>
          <p:spPr bwMode="auto">
            <a:xfrm rot="16200000">
              <a:off x="3396" y="1212"/>
              <a:ext cx="729" cy="213"/>
            </a:xfrm>
            <a:prstGeom prst="rect">
              <a:avLst/>
            </a:prstGeom>
            <a:solidFill>
              <a:schemeClr val="bg1"/>
            </a:solidFill>
            <a:ln w="9525" algn="ctr">
              <a:noFill/>
              <a:miter lim="800000"/>
              <a:headEnd/>
              <a:tailEnd/>
            </a:ln>
            <a:effectLst/>
          </p:spPr>
          <p:txBody>
            <a:bodyPr wrap="none">
              <a:spAutoFit/>
            </a:bodyPr>
            <a:lstStyle/>
            <a:p>
              <a:pPr algn="l">
                <a:defRPr/>
              </a:pPr>
              <a:r>
                <a:rPr lang="it-IT" sz="1600" baseline="30000">
                  <a:solidFill>
                    <a:schemeClr val="tx1"/>
                  </a:solidFill>
                  <a:effectLst>
                    <a:outerShdw blurRad="38100" dist="38100" dir="2700000" algn="tl">
                      <a:srgbClr val="C0C0C0"/>
                    </a:outerShdw>
                  </a:effectLst>
                  <a:latin typeface="Calibri" pitchFamily="34" charset="0"/>
                </a:rPr>
                <a:t>143</a:t>
              </a:r>
              <a:r>
                <a:rPr lang="it-IT" sz="1600">
                  <a:solidFill>
                    <a:schemeClr val="tx1"/>
                  </a:solidFill>
                  <a:effectLst>
                    <a:outerShdw blurRad="38100" dist="38100" dir="2700000" algn="tl">
                      <a:srgbClr val="C0C0C0"/>
                    </a:outerShdw>
                  </a:effectLst>
                  <a:latin typeface="Calibri" pitchFamily="34" charset="0"/>
                </a:rPr>
                <a:t>Nd/</a:t>
              </a:r>
              <a:r>
                <a:rPr lang="it-IT" sz="1600" baseline="30000">
                  <a:solidFill>
                    <a:schemeClr val="tx1"/>
                  </a:solidFill>
                  <a:effectLst>
                    <a:outerShdw blurRad="38100" dist="38100" dir="2700000" algn="tl">
                      <a:srgbClr val="C0C0C0"/>
                    </a:outerShdw>
                  </a:effectLst>
                  <a:latin typeface="Calibri" pitchFamily="34" charset="0"/>
                </a:rPr>
                <a:t>144</a:t>
              </a:r>
              <a:r>
                <a:rPr lang="it-IT" sz="1600">
                  <a:solidFill>
                    <a:schemeClr val="tx1"/>
                  </a:solidFill>
                  <a:effectLst>
                    <a:outerShdw blurRad="38100" dist="38100" dir="2700000" algn="tl">
                      <a:srgbClr val="C0C0C0"/>
                    </a:outerShdw>
                  </a:effectLst>
                  <a:latin typeface="Calibri" pitchFamily="34" charset="0"/>
                </a:rPr>
                <a:t>Nd</a:t>
              </a:r>
            </a:p>
          </p:txBody>
        </p:sp>
        <p:sp>
          <p:nvSpPr>
            <p:cNvPr id="1141783" name="Rectangle 23"/>
            <p:cNvSpPr>
              <a:spLocks noChangeArrowheads="1"/>
            </p:cNvSpPr>
            <p:nvPr/>
          </p:nvSpPr>
          <p:spPr bwMode="auto">
            <a:xfrm>
              <a:off x="3877" y="672"/>
              <a:ext cx="1702" cy="1271"/>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41784" name="Rectangle 24"/>
            <p:cNvSpPr>
              <a:spLocks noChangeArrowheads="1"/>
            </p:cNvSpPr>
            <p:nvPr/>
          </p:nvSpPr>
          <p:spPr bwMode="auto">
            <a:xfrm>
              <a:off x="4394" y="1165"/>
              <a:ext cx="1178" cy="775"/>
            </a:xfrm>
            <a:prstGeom prst="rect">
              <a:avLst/>
            </a:prstGeom>
            <a:solidFill>
              <a:srgbClr val="0066FF"/>
            </a:solidFill>
            <a:ln w="9525" algn="ctr">
              <a:noFill/>
              <a:miter lim="800000"/>
              <a:headEnd/>
              <a:tailEnd/>
            </a:ln>
            <a:effectLst/>
          </p:spPr>
          <p:txBody>
            <a:bodyPr wrap="none" anchor="ctr"/>
            <a:lstStyle/>
            <a:p>
              <a:pPr>
                <a:defRPr/>
              </a:pPr>
              <a:endParaRPr lang="it-IT">
                <a:latin typeface="Calibri" pitchFamily="34" charset="0"/>
              </a:endParaRPr>
            </a:p>
          </p:txBody>
        </p:sp>
        <p:sp>
          <p:nvSpPr>
            <p:cNvPr id="1141785" name="Rectangle 25"/>
            <p:cNvSpPr>
              <a:spLocks noChangeArrowheads="1"/>
            </p:cNvSpPr>
            <p:nvPr/>
          </p:nvSpPr>
          <p:spPr bwMode="auto">
            <a:xfrm>
              <a:off x="3883" y="679"/>
              <a:ext cx="513" cy="477"/>
            </a:xfrm>
            <a:prstGeom prst="rect">
              <a:avLst/>
            </a:prstGeom>
            <a:solidFill>
              <a:srgbClr val="0066FF"/>
            </a:solidFill>
            <a:ln w="9525" algn="ctr">
              <a:noFill/>
              <a:miter lim="800000"/>
              <a:headEnd/>
              <a:tailEnd/>
            </a:ln>
            <a:effectLst/>
          </p:spPr>
          <p:txBody>
            <a:bodyPr wrap="none" anchor="ctr"/>
            <a:lstStyle/>
            <a:p>
              <a:pPr>
                <a:defRPr/>
              </a:pPr>
              <a:endParaRPr lang="it-IT">
                <a:latin typeface="Calibri" pitchFamily="34" charset="0"/>
              </a:endParaRPr>
            </a:p>
          </p:txBody>
        </p:sp>
        <p:sp>
          <p:nvSpPr>
            <p:cNvPr id="1141786" name="Line 26"/>
            <p:cNvSpPr>
              <a:spLocks noChangeShapeType="1"/>
            </p:cNvSpPr>
            <p:nvPr/>
          </p:nvSpPr>
          <p:spPr bwMode="auto">
            <a:xfrm flipV="1">
              <a:off x="4400" y="668"/>
              <a:ext cx="0" cy="1275"/>
            </a:xfrm>
            <a:prstGeom prst="line">
              <a:avLst/>
            </a:prstGeom>
            <a:noFill/>
            <a:ln w="28575">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1787" name="Line 27"/>
            <p:cNvSpPr>
              <a:spLocks noChangeShapeType="1"/>
            </p:cNvSpPr>
            <p:nvPr/>
          </p:nvSpPr>
          <p:spPr bwMode="auto">
            <a:xfrm>
              <a:off x="3877" y="1160"/>
              <a:ext cx="1698" cy="0"/>
            </a:xfrm>
            <a:prstGeom prst="line">
              <a:avLst/>
            </a:prstGeom>
            <a:noFill/>
            <a:ln w="28575">
              <a:solidFill>
                <a:schemeClr val="tx1"/>
              </a:solidFill>
              <a:prstDash val="dash"/>
              <a:round/>
              <a:headEnd/>
              <a:tailEnd/>
            </a:ln>
            <a:effectLst/>
          </p:spPr>
          <p:txBody>
            <a:bodyPr anchor="ctr"/>
            <a:lstStyle/>
            <a:p>
              <a:pPr>
                <a:defRPr/>
              </a:pPr>
              <a:endParaRPr lang="it-IT">
                <a:latin typeface="Calibri" pitchFamily="34" charset="0"/>
              </a:endParaRPr>
            </a:p>
          </p:txBody>
        </p:sp>
        <p:sp>
          <p:nvSpPr>
            <p:cNvPr id="1141788" name="Text Box 28"/>
            <p:cNvSpPr txBox="1">
              <a:spLocks noChangeArrowheads="1"/>
            </p:cNvSpPr>
            <p:nvPr/>
          </p:nvSpPr>
          <p:spPr bwMode="auto">
            <a:xfrm>
              <a:off x="3827" y="880"/>
              <a:ext cx="601" cy="266"/>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200">
                  <a:solidFill>
                    <a:srgbClr val="FFFF00"/>
                  </a:solidFill>
                  <a:effectLst>
                    <a:outerShdw blurRad="38100" dist="38100" dir="2700000" algn="tl">
                      <a:srgbClr val="000000"/>
                    </a:outerShdw>
                  </a:effectLst>
                  <a:latin typeface="Calibri" pitchFamily="34" charset="0"/>
                </a:rPr>
                <a:t>Depleted Quadrant</a:t>
              </a:r>
            </a:p>
          </p:txBody>
        </p:sp>
        <p:sp>
          <p:nvSpPr>
            <p:cNvPr id="1141789" name="Text Box 29"/>
            <p:cNvSpPr txBox="1">
              <a:spLocks noChangeArrowheads="1"/>
            </p:cNvSpPr>
            <p:nvPr/>
          </p:nvSpPr>
          <p:spPr bwMode="auto">
            <a:xfrm>
              <a:off x="4696" y="1398"/>
              <a:ext cx="610" cy="266"/>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200">
                  <a:solidFill>
                    <a:srgbClr val="FFFF00"/>
                  </a:solidFill>
                  <a:effectLst>
                    <a:outerShdw blurRad="38100" dist="38100" dir="2700000" algn="tl">
                      <a:srgbClr val="000000"/>
                    </a:outerShdw>
                  </a:effectLst>
                  <a:latin typeface="Calibri" pitchFamily="34" charset="0"/>
                </a:rPr>
                <a:t>Enriched Quadrant</a:t>
              </a:r>
            </a:p>
          </p:txBody>
        </p:sp>
      </p:grpSp>
      <p:sp>
        <p:nvSpPr>
          <p:cNvPr id="1141790" name="Line 30"/>
          <p:cNvSpPr>
            <a:spLocks noChangeShapeType="1"/>
          </p:cNvSpPr>
          <p:nvPr/>
        </p:nvSpPr>
        <p:spPr bwMode="auto">
          <a:xfrm flipH="1" flipV="1">
            <a:off x="5662613" y="844550"/>
            <a:ext cx="776287" cy="6350"/>
          </a:xfrm>
          <a:prstGeom prst="line">
            <a:avLst/>
          </a:prstGeom>
          <a:noFill/>
          <a:ln w="28575">
            <a:solidFill>
              <a:srgbClr val="FF0000"/>
            </a:solidFill>
            <a:round/>
            <a:headEnd/>
            <a:tailEnd/>
          </a:ln>
          <a:effectLst/>
        </p:spPr>
        <p:txBody>
          <a:bodyPr anchor="ctr"/>
          <a:lstStyle/>
          <a:p>
            <a:pPr>
              <a:defRPr/>
            </a:pPr>
            <a:endParaRPr lang="it-IT">
              <a:latin typeface="Calibri" pitchFamily="34" charset="0"/>
            </a:endParaRPr>
          </a:p>
        </p:txBody>
      </p:sp>
      <p:sp>
        <p:nvSpPr>
          <p:cNvPr id="1141794" name="Text Box 34"/>
          <p:cNvSpPr txBox="1">
            <a:spLocks noChangeArrowheads="1"/>
          </p:cNvSpPr>
          <p:nvPr/>
        </p:nvSpPr>
        <p:spPr bwMode="auto">
          <a:xfrm>
            <a:off x="4954115" y="646113"/>
            <a:ext cx="721671" cy="369332"/>
          </a:xfrm>
          <a:prstGeom prst="rect">
            <a:avLst/>
          </a:prstGeom>
          <a:noFill/>
          <a:ln w="9525" algn="ctr">
            <a:noFill/>
            <a:miter lim="800000"/>
            <a:headEnd/>
            <a:tailEnd/>
          </a:ln>
          <a:effectLst/>
        </p:spPr>
        <p:txBody>
          <a:bodyPr wrap="none">
            <a:spAutoFit/>
          </a:bodyPr>
          <a:lstStyle/>
          <a:p>
            <a:pPr>
              <a:defRPr/>
            </a:pPr>
            <a:r>
              <a:rPr lang="en-GB">
                <a:solidFill>
                  <a:srgbClr val="FF0000"/>
                </a:solidFill>
                <a:effectLst>
                  <a:outerShdw blurRad="38100" dist="38100" dir="2700000" algn="tl">
                    <a:srgbClr val="000000"/>
                  </a:outerShdw>
                </a:effectLst>
                <a:latin typeface="Calibri" pitchFamily="34" charset="0"/>
              </a:rPr>
              <a:t>DMM</a:t>
            </a:r>
          </a:p>
        </p:txBody>
      </p:sp>
      <p:sp>
        <p:nvSpPr>
          <p:cNvPr id="1141797" name="Text Box 37"/>
          <p:cNvSpPr txBox="1">
            <a:spLocks noChangeArrowheads="1"/>
          </p:cNvSpPr>
          <p:nvPr/>
        </p:nvSpPr>
        <p:spPr bwMode="auto">
          <a:xfrm rot="16200000">
            <a:off x="6594524" y="1833662"/>
            <a:ext cx="777777" cy="307777"/>
          </a:xfrm>
          <a:prstGeom prst="rect">
            <a:avLst/>
          </a:prstGeom>
          <a:noFill/>
          <a:ln w="9525" algn="ctr">
            <a:noFill/>
            <a:miter lim="800000"/>
            <a:headEnd/>
            <a:tailEnd/>
          </a:ln>
          <a:effectLst/>
        </p:spPr>
        <p:txBody>
          <a:bodyPr wrap="none">
            <a:spAutoFit/>
          </a:bodyPr>
          <a:lstStyle/>
          <a:p>
            <a:pPr>
              <a:defRPr/>
            </a:pPr>
            <a:r>
              <a:rPr lang="en-GB" sz="1400">
                <a:solidFill>
                  <a:srgbClr val="FF0000"/>
                </a:solidFill>
                <a:effectLst>
                  <a:outerShdw blurRad="38100" dist="38100" dir="2700000" algn="tl">
                    <a:srgbClr val="000000"/>
                  </a:outerShdw>
                </a:effectLst>
                <a:latin typeface="Calibri" pitchFamily="34" charset="0"/>
              </a:rPr>
              <a:t>0.70445</a:t>
            </a:r>
          </a:p>
        </p:txBody>
      </p:sp>
      <p:sp>
        <p:nvSpPr>
          <p:cNvPr id="1141798" name="Line 38"/>
          <p:cNvSpPr>
            <a:spLocks noChangeShapeType="1"/>
          </p:cNvSpPr>
          <p:nvPr/>
        </p:nvSpPr>
        <p:spPr bwMode="auto">
          <a:xfrm>
            <a:off x="6435725" y="738188"/>
            <a:ext cx="0" cy="1995487"/>
          </a:xfrm>
          <a:prstGeom prst="line">
            <a:avLst/>
          </a:prstGeom>
          <a:noFill/>
          <a:ln w="28575">
            <a:solidFill>
              <a:srgbClr val="FF0000"/>
            </a:solidFill>
            <a:prstDash val="dash"/>
            <a:round/>
            <a:headEnd/>
            <a:tailEnd/>
          </a:ln>
          <a:effectLst/>
        </p:spPr>
        <p:txBody>
          <a:bodyPr anchor="ctr"/>
          <a:lstStyle/>
          <a:p>
            <a:pPr>
              <a:defRPr/>
            </a:pPr>
            <a:endParaRPr lang="it-IT">
              <a:latin typeface="Calibri" pitchFamily="34" charset="0"/>
            </a:endParaRPr>
          </a:p>
        </p:txBody>
      </p:sp>
      <p:sp>
        <p:nvSpPr>
          <p:cNvPr id="1141792" name="AutoShape 32"/>
          <p:cNvSpPr>
            <a:spLocks noChangeArrowheads="1"/>
          </p:cNvSpPr>
          <p:nvPr/>
        </p:nvSpPr>
        <p:spPr bwMode="auto">
          <a:xfrm>
            <a:off x="6249988" y="635000"/>
            <a:ext cx="371475" cy="354013"/>
          </a:xfrm>
          <a:prstGeom prst="star5">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141799" name="Text Box 39"/>
          <p:cNvSpPr txBox="1">
            <a:spLocks noChangeArrowheads="1"/>
          </p:cNvSpPr>
          <p:nvPr/>
        </p:nvSpPr>
        <p:spPr bwMode="auto">
          <a:xfrm>
            <a:off x="5813425" y="2641600"/>
            <a:ext cx="1416050" cy="523220"/>
          </a:xfrm>
          <a:prstGeom prst="rect">
            <a:avLst/>
          </a:prstGeom>
          <a:noFill/>
          <a:ln w="9525" algn="ctr">
            <a:noFill/>
            <a:miter lim="800000"/>
            <a:headEnd/>
            <a:tailEnd/>
          </a:ln>
          <a:effectLst/>
        </p:spPr>
        <p:txBody>
          <a:bodyPr>
            <a:spAutoFit/>
          </a:bodyPr>
          <a:lstStyle/>
          <a:p>
            <a:pPr>
              <a:defRPr/>
            </a:pPr>
            <a:r>
              <a:rPr lang="en-GB" sz="1400">
                <a:solidFill>
                  <a:srgbClr val="FF0000"/>
                </a:solidFill>
                <a:effectLst>
                  <a:outerShdw blurRad="38100" dist="38100" dir="2700000" algn="tl">
                    <a:srgbClr val="000000"/>
                  </a:outerShdw>
                </a:effectLst>
                <a:latin typeface="Calibri" pitchFamily="34" charset="0"/>
              </a:rPr>
              <a:t>Low </a:t>
            </a:r>
            <a:r>
              <a:rPr lang="en-GB" sz="1400" baseline="30000">
                <a:solidFill>
                  <a:srgbClr val="FF0000"/>
                </a:solidFill>
                <a:effectLst>
                  <a:outerShdw blurRad="38100" dist="38100" dir="2700000" algn="tl">
                    <a:srgbClr val="000000"/>
                  </a:outerShdw>
                </a:effectLst>
                <a:latin typeface="Calibri" pitchFamily="34" charset="0"/>
              </a:rPr>
              <a:t>87</a:t>
            </a:r>
            <a:r>
              <a:rPr lang="en-GB" sz="1400">
                <a:solidFill>
                  <a:srgbClr val="FF0000"/>
                </a:solidFill>
                <a:effectLst>
                  <a:outerShdw blurRad="38100" dist="38100" dir="2700000" algn="tl">
                    <a:srgbClr val="000000"/>
                  </a:outerShdw>
                </a:effectLst>
                <a:latin typeface="Calibri" pitchFamily="34" charset="0"/>
              </a:rPr>
              <a:t>Sr/</a:t>
            </a:r>
            <a:r>
              <a:rPr lang="en-GB" sz="1400" baseline="30000">
                <a:solidFill>
                  <a:srgbClr val="FF0000"/>
                </a:solidFill>
                <a:effectLst>
                  <a:outerShdw blurRad="38100" dist="38100" dir="2700000" algn="tl">
                    <a:srgbClr val="000000"/>
                  </a:outerShdw>
                </a:effectLst>
                <a:latin typeface="Calibri" pitchFamily="34" charset="0"/>
              </a:rPr>
              <a:t>86</a:t>
            </a:r>
            <a:r>
              <a:rPr lang="en-GB" sz="1400">
                <a:solidFill>
                  <a:srgbClr val="FF0000"/>
                </a:solidFill>
                <a:effectLst>
                  <a:outerShdw blurRad="38100" dist="38100" dir="2700000" algn="tl">
                    <a:srgbClr val="000000"/>
                  </a:outerShdw>
                </a:effectLst>
                <a:latin typeface="Calibri" pitchFamily="34" charset="0"/>
              </a:rPr>
              <a:t>Sr (&lt;0.70445)</a:t>
            </a:r>
          </a:p>
        </p:txBody>
      </p:sp>
      <p:sp>
        <p:nvSpPr>
          <p:cNvPr id="1141802" name="Text Box 42"/>
          <p:cNvSpPr txBox="1">
            <a:spLocks noChangeArrowheads="1"/>
          </p:cNvSpPr>
          <p:nvPr/>
        </p:nvSpPr>
        <p:spPr bwMode="auto">
          <a:xfrm>
            <a:off x="371475" y="976313"/>
            <a:ext cx="5441950" cy="1144587"/>
          </a:xfrm>
          <a:prstGeom prst="rect">
            <a:avLst/>
          </a:prstGeom>
          <a:noFill/>
          <a:ln w="9525" algn="ctr">
            <a:noFill/>
            <a:miter lim="800000"/>
            <a:headEnd/>
            <a:tailEnd/>
          </a:ln>
          <a:effectLst/>
        </p:spPr>
        <p:txBody>
          <a:bodyPr wrap="square">
            <a:spAutoFit/>
          </a:bodyPr>
          <a:lstStyle/>
          <a:p>
            <a:pPr>
              <a:spcBef>
                <a:spcPct val="50000"/>
              </a:spcBef>
              <a:defRPr/>
            </a:pPr>
            <a:r>
              <a:rPr lang="en-GB" sz="2300" dirty="0">
                <a:solidFill>
                  <a:schemeClr val="bg1"/>
                </a:solidFill>
                <a:effectLst>
                  <a:outerShdw blurRad="38100" dist="38100" dir="2700000" algn="tl">
                    <a:srgbClr val="000000"/>
                  </a:outerShdw>
                </a:effectLst>
                <a:latin typeface="Calibri" pitchFamily="34" charset="0"/>
              </a:rPr>
              <a:t>The </a:t>
            </a:r>
            <a:r>
              <a:rPr lang="en-GB" sz="2300" b="1" u="sng" dirty="0">
                <a:solidFill>
                  <a:srgbClr val="FFFF00"/>
                </a:solidFill>
                <a:effectLst>
                  <a:outerShdw blurRad="38100" dist="38100" dir="2700000" algn="tl">
                    <a:srgbClr val="000000"/>
                  </a:outerShdw>
                </a:effectLst>
                <a:latin typeface="Calibri" pitchFamily="34" charset="0"/>
              </a:rPr>
              <a:t>true DMM</a:t>
            </a:r>
            <a:r>
              <a:rPr lang="en-GB" sz="2300" dirty="0">
                <a:solidFill>
                  <a:schemeClr val="bg1"/>
                </a:solidFill>
                <a:effectLst>
                  <a:outerShdw blurRad="38100" dist="38100" dir="2700000" algn="tl">
                    <a:srgbClr val="000000"/>
                  </a:outerShdw>
                </a:effectLst>
                <a:latin typeface="Calibri" pitchFamily="34" charset="0"/>
              </a:rPr>
              <a:t> must have very low (unradiogenic) Sr isotopic composition (and very high Nd isotopic ratios). Right?</a:t>
            </a:r>
          </a:p>
        </p:txBody>
      </p:sp>
      <p:sp>
        <p:nvSpPr>
          <p:cNvPr id="1141803" name="Text Box 43"/>
          <p:cNvSpPr txBox="1">
            <a:spLocks noChangeArrowheads="1"/>
          </p:cNvSpPr>
          <p:nvPr/>
        </p:nvSpPr>
        <p:spPr bwMode="auto">
          <a:xfrm>
            <a:off x="3816350" y="2297113"/>
            <a:ext cx="1997075" cy="1200150"/>
          </a:xfrm>
          <a:prstGeom prst="rect">
            <a:avLst/>
          </a:prstGeom>
          <a:solidFill>
            <a:schemeClr val="bg1"/>
          </a:solidFill>
          <a:ln w="9525" algn="ctr">
            <a:solidFill>
              <a:schemeClr val="tx1"/>
            </a:solidFill>
            <a:miter lim="800000"/>
            <a:headEnd/>
            <a:tailEnd/>
          </a:ln>
          <a:effectLst/>
        </p:spPr>
        <p:txBody>
          <a:bodyPr>
            <a:spAutoFit/>
          </a:bodyPr>
          <a:lstStyle/>
          <a:p>
            <a:pPr>
              <a:spcBef>
                <a:spcPct val="50000"/>
              </a:spcBef>
              <a:defRPr/>
            </a:pPr>
            <a:r>
              <a:rPr lang="en-GB" dirty="0">
                <a:solidFill>
                  <a:schemeClr val="tx1"/>
                </a:solidFill>
                <a:effectLst>
                  <a:outerShdw blurRad="38100" dist="38100" dir="2700000" algn="tl">
                    <a:srgbClr val="FFFFFF"/>
                  </a:outerShdw>
                </a:effectLst>
                <a:latin typeface="Calibri" pitchFamily="34" charset="0"/>
              </a:rPr>
              <a:t>Now let us give a look on the Sr isotopic range of MORB</a:t>
            </a:r>
          </a:p>
        </p:txBody>
      </p:sp>
      <p:sp>
        <p:nvSpPr>
          <p:cNvPr id="1141804" name="AutoShape 44"/>
          <p:cNvSpPr>
            <a:spLocks/>
          </p:cNvSpPr>
          <p:nvPr/>
        </p:nvSpPr>
        <p:spPr bwMode="auto">
          <a:xfrm flipH="1">
            <a:off x="3757613" y="4305300"/>
            <a:ext cx="261937" cy="1978025"/>
          </a:xfrm>
          <a:prstGeom prst="leftBrace">
            <a:avLst>
              <a:gd name="adj1" fmla="val 62929"/>
              <a:gd name="adj2" fmla="val 50000"/>
            </a:avLst>
          </a:prstGeom>
          <a:noFill/>
          <a:ln w="38100">
            <a:solidFill>
              <a:srgbClr val="FF0000"/>
            </a:solidFill>
            <a:round/>
            <a:headEnd/>
            <a:tailEnd/>
          </a:ln>
          <a:effectLst/>
        </p:spPr>
        <p:txBody>
          <a:bodyPr wrap="none" anchor="ctr"/>
          <a:lstStyle/>
          <a:p>
            <a:pPr>
              <a:defRPr/>
            </a:pPr>
            <a:endParaRPr lang="it-IT">
              <a:latin typeface="Calibri" pitchFamily="34" charset="0"/>
            </a:endParaRPr>
          </a:p>
        </p:txBody>
      </p:sp>
      <p:sp>
        <p:nvSpPr>
          <p:cNvPr id="1141805" name="Text Box 45"/>
          <p:cNvSpPr txBox="1">
            <a:spLocks noChangeArrowheads="1"/>
          </p:cNvSpPr>
          <p:nvPr/>
        </p:nvSpPr>
        <p:spPr bwMode="auto">
          <a:xfrm>
            <a:off x="7040563" y="3117850"/>
            <a:ext cx="1997075" cy="1200150"/>
          </a:xfrm>
          <a:prstGeom prst="rect">
            <a:avLst/>
          </a:prstGeom>
          <a:solidFill>
            <a:schemeClr val="bg1"/>
          </a:solidFill>
          <a:ln w="9525" algn="ctr">
            <a:solidFill>
              <a:schemeClr val="tx1"/>
            </a:solidFill>
            <a:miter lim="800000"/>
            <a:headEnd/>
            <a:tailEnd/>
          </a:ln>
          <a:effectLst/>
        </p:spPr>
        <p:txBody>
          <a:bodyPr>
            <a:spAutoFit/>
          </a:bodyPr>
          <a:lstStyle/>
          <a:p>
            <a:pPr>
              <a:spcBef>
                <a:spcPct val="50000"/>
              </a:spcBef>
              <a:defRPr/>
            </a:pPr>
            <a:r>
              <a:rPr lang="en-GB" dirty="0">
                <a:solidFill>
                  <a:schemeClr val="tx1"/>
                </a:solidFill>
                <a:effectLst>
                  <a:outerShdw blurRad="38100" dist="38100" dir="2700000" algn="tl">
                    <a:srgbClr val="FFFFFF"/>
                  </a:outerShdw>
                </a:effectLst>
                <a:latin typeface="Calibri" pitchFamily="34" charset="0"/>
              </a:rPr>
              <a:t>What should be the correct </a:t>
            </a:r>
            <a:r>
              <a:rPr lang="en-GB" baseline="30000" dirty="0">
                <a:solidFill>
                  <a:schemeClr val="tx1"/>
                </a:solidFill>
                <a:effectLst>
                  <a:outerShdw blurRad="38100" dist="38100" dir="2700000" algn="tl">
                    <a:srgbClr val="FFFFFF"/>
                  </a:outerShdw>
                </a:effectLst>
                <a:latin typeface="Calibri" pitchFamily="34" charset="0"/>
              </a:rPr>
              <a:t>206</a:t>
            </a:r>
            <a:r>
              <a:rPr lang="en-GB" dirty="0">
                <a:solidFill>
                  <a:schemeClr val="tx1"/>
                </a:solidFill>
                <a:effectLst>
                  <a:outerShdw blurRad="38100" dist="38100" dir="2700000" algn="tl">
                    <a:srgbClr val="FFFFFF"/>
                  </a:outerShdw>
                </a:effectLst>
                <a:latin typeface="Calibri" pitchFamily="34" charset="0"/>
              </a:rPr>
              <a:t>Pb/</a:t>
            </a:r>
            <a:r>
              <a:rPr lang="en-GB" baseline="30000" dirty="0">
                <a:solidFill>
                  <a:schemeClr val="tx1"/>
                </a:solidFill>
                <a:effectLst>
                  <a:outerShdw blurRad="38100" dist="38100" dir="2700000" algn="tl">
                    <a:srgbClr val="FFFFFF"/>
                  </a:outerShdw>
                </a:effectLst>
                <a:latin typeface="Calibri" pitchFamily="34" charset="0"/>
              </a:rPr>
              <a:t>204</a:t>
            </a:r>
            <a:r>
              <a:rPr lang="en-GB" dirty="0">
                <a:solidFill>
                  <a:schemeClr val="tx1"/>
                </a:solidFill>
                <a:effectLst>
                  <a:outerShdw blurRad="38100" dist="38100" dir="2700000" algn="tl">
                    <a:srgbClr val="FFFFFF"/>
                  </a:outerShdw>
                </a:effectLst>
                <a:latin typeface="Calibri" pitchFamily="34" charset="0"/>
              </a:rPr>
              <a:t>Pb of true MORB?</a:t>
            </a:r>
          </a:p>
        </p:txBody>
      </p:sp>
      <p:sp>
        <p:nvSpPr>
          <p:cNvPr id="1141806" name="AutoShape 46"/>
          <p:cNvSpPr>
            <a:spLocks noChangeArrowheads="1"/>
          </p:cNvSpPr>
          <p:nvPr/>
        </p:nvSpPr>
        <p:spPr bwMode="auto">
          <a:xfrm>
            <a:off x="3735388" y="5942013"/>
            <a:ext cx="654050" cy="641350"/>
          </a:xfrm>
          <a:prstGeom prst="star5">
            <a:avLst/>
          </a:prstGeom>
          <a:solidFill>
            <a:srgbClr val="FFFF00">
              <a:alpha val="60001"/>
            </a:srgbClr>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41807" name="AutoShape 47"/>
          <p:cNvSpPr>
            <a:spLocks noChangeArrowheads="1"/>
          </p:cNvSpPr>
          <p:nvPr/>
        </p:nvSpPr>
        <p:spPr bwMode="auto">
          <a:xfrm>
            <a:off x="4870204" y="5942013"/>
            <a:ext cx="654050" cy="641350"/>
          </a:xfrm>
          <a:prstGeom prst="star5">
            <a:avLst/>
          </a:prstGeom>
          <a:solidFill>
            <a:srgbClr val="FF0000">
              <a:alpha val="60001"/>
            </a:srgbClr>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it-IT">
              <a:latin typeface="Calibri" pitchFamily="34" charset="0"/>
            </a:endParaRPr>
          </a:p>
        </p:txBody>
      </p:sp>
      <p:sp>
        <p:nvSpPr>
          <p:cNvPr id="1141808" name="Text Box 48"/>
          <p:cNvSpPr txBox="1">
            <a:spLocks noChangeArrowheads="1"/>
          </p:cNvSpPr>
          <p:nvPr/>
        </p:nvSpPr>
        <p:spPr bwMode="auto">
          <a:xfrm>
            <a:off x="3708400" y="6591300"/>
            <a:ext cx="819150" cy="284163"/>
          </a:xfrm>
          <a:prstGeom prst="rect">
            <a:avLst/>
          </a:prstGeom>
          <a:noFill/>
          <a:ln w="9525" algn="ctr">
            <a:noFill/>
            <a:miter lim="800000"/>
            <a:headEnd/>
            <a:tailEnd/>
          </a:ln>
          <a:effectLst/>
        </p:spPr>
        <p:txBody>
          <a:bodyPr>
            <a:spAutoFit/>
          </a:bodyPr>
          <a:lstStyle/>
          <a:p>
            <a:pPr algn="l">
              <a:lnSpc>
                <a:spcPct val="70000"/>
              </a:lnSpc>
              <a:spcBef>
                <a:spcPct val="50000"/>
              </a:spcBef>
              <a:defRPr/>
            </a:pPr>
            <a:r>
              <a:rPr lang="en-GB">
                <a:solidFill>
                  <a:schemeClr val="tx1"/>
                </a:solidFill>
                <a:effectLst>
                  <a:outerShdw blurRad="38100" dist="38100" dir="2700000" algn="tl">
                    <a:srgbClr val="FFFFFF"/>
                  </a:outerShdw>
                </a:effectLst>
                <a:latin typeface="Calibri" pitchFamily="34" charset="0"/>
              </a:rPr>
              <a:t>This?</a:t>
            </a:r>
          </a:p>
        </p:txBody>
      </p:sp>
      <p:sp>
        <p:nvSpPr>
          <p:cNvPr id="1141809" name="Text Box 49"/>
          <p:cNvSpPr txBox="1">
            <a:spLocks noChangeArrowheads="1"/>
          </p:cNvSpPr>
          <p:nvPr/>
        </p:nvSpPr>
        <p:spPr bwMode="auto">
          <a:xfrm>
            <a:off x="4724154" y="6591300"/>
            <a:ext cx="1225550" cy="284163"/>
          </a:xfrm>
          <a:prstGeom prst="rect">
            <a:avLst/>
          </a:prstGeom>
          <a:noFill/>
          <a:ln w="9525" algn="ctr">
            <a:noFill/>
            <a:miter lim="800000"/>
            <a:headEnd/>
            <a:tailEnd/>
          </a:ln>
          <a:effectLst/>
        </p:spPr>
        <p:txBody>
          <a:bodyPr>
            <a:spAutoFit/>
          </a:bodyPr>
          <a:lstStyle/>
          <a:p>
            <a:pPr algn="l">
              <a:lnSpc>
                <a:spcPct val="70000"/>
              </a:lnSpc>
              <a:spcBef>
                <a:spcPct val="50000"/>
              </a:spcBef>
              <a:defRPr/>
            </a:pPr>
            <a:r>
              <a:rPr lang="en-GB">
                <a:solidFill>
                  <a:schemeClr val="tx1"/>
                </a:solidFill>
                <a:effectLst>
                  <a:outerShdw blurRad="38100" dist="38100" dir="2700000" algn="tl">
                    <a:srgbClr val="FFFFFF"/>
                  </a:outerShdw>
                </a:effectLst>
                <a:latin typeface="Calibri" pitchFamily="34" charset="0"/>
              </a:rPr>
              <a:t>Or this?</a:t>
            </a:r>
          </a:p>
        </p:txBody>
      </p:sp>
      <p:sp>
        <p:nvSpPr>
          <p:cNvPr id="1141810" name="Line 50"/>
          <p:cNvSpPr>
            <a:spLocks noChangeShapeType="1"/>
          </p:cNvSpPr>
          <p:nvPr/>
        </p:nvSpPr>
        <p:spPr bwMode="auto">
          <a:xfrm flipV="1">
            <a:off x="4059238" y="4630738"/>
            <a:ext cx="12700" cy="1319212"/>
          </a:xfrm>
          <a:prstGeom prst="line">
            <a:avLst/>
          </a:prstGeom>
          <a:noFill/>
          <a:ln w="38100">
            <a:solidFill>
              <a:schemeClr val="bg2"/>
            </a:solidFill>
            <a:round/>
            <a:headEnd/>
            <a:tailEnd/>
          </a:ln>
          <a:effectLst/>
        </p:spPr>
        <p:txBody>
          <a:bodyPr anchor="ctr"/>
          <a:lstStyle/>
          <a:p>
            <a:pPr>
              <a:defRPr/>
            </a:pPr>
            <a:endParaRPr lang="it-IT">
              <a:latin typeface="Calibri" pitchFamily="34" charset="0"/>
            </a:endParaRPr>
          </a:p>
        </p:txBody>
      </p:sp>
      <p:sp>
        <p:nvSpPr>
          <p:cNvPr id="1141811" name="Oval 51"/>
          <p:cNvSpPr>
            <a:spLocks noChangeArrowheads="1"/>
          </p:cNvSpPr>
          <p:nvPr/>
        </p:nvSpPr>
        <p:spPr bwMode="auto">
          <a:xfrm>
            <a:off x="3954463" y="4500563"/>
            <a:ext cx="225425" cy="225425"/>
          </a:xfrm>
          <a:prstGeom prst="ellipse">
            <a:avLst/>
          </a:prstGeom>
          <a:solidFill>
            <a:srgbClr val="808080">
              <a:alpha val="60001"/>
            </a:srgbClr>
          </a:solidFill>
          <a:ln w="9525" algn="ctr">
            <a:noFill/>
            <a:round/>
            <a:headEnd/>
            <a:tailEnd/>
          </a:ln>
          <a:effectLst/>
        </p:spPr>
        <p:txBody>
          <a:bodyPr wrap="none"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1764"/>
                                        </p:tgtEl>
                                        <p:attrNameLst>
                                          <p:attrName>style.visibility</p:attrName>
                                        </p:attrNameLst>
                                      </p:cBhvr>
                                      <p:to>
                                        <p:strVal val="visible"/>
                                      </p:to>
                                    </p:set>
                                    <p:animEffect transition="in" filter="fade">
                                      <p:cBhvr>
                                        <p:cTn id="7" dur="500"/>
                                        <p:tgtEl>
                                          <p:spTgt spid="11417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1777"/>
                                        </p:tgtEl>
                                        <p:attrNameLst>
                                          <p:attrName>style.visibility</p:attrName>
                                        </p:attrNameLst>
                                      </p:cBhvr>
                                      <p:to>
                                        <p:strVal val="visible"/>
                                      </p:to>
                                    </p:set>
                                    <p:animEffect transition="in" filter="fade">
                                      <p:cBhvr>
                                        <p:cTn id="12" dur="500"/>
                                        <p:tgtEl>
                                          <p:spTgt spid="114177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41778"/>
                                        </p:tgtEl>
                                        <p:attrNameLst>
                                          <p:attrName>style.visibility</p:attrName>
                                        </p:attrNameLst>
                                      </p:cBhvr>
                                      <p:to>
                                        <p:strVal val="visible"/>
                                      </p:to>
                                    </p:set>
                                    <p:animEffect transition="in" filter="fade">
                                      <p:cBhvr>
                                        <p:cTn id="20" dur="1000"/>
                                        <p:tgtEl>
                                          <p:spTgt spid="114177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41792"/>
                                        </p:tgtEl>
                                        <p:attrNameLst>
                                          <p:attrName>style.visibility</p:attrName>
                                        </p:attrNameLst>
                                      </p:cBhvr>
                                      <p:to>
                                        <p:strVal val="visible"/>
                                      </p:to>
                                    </p:set>
                                    <p:animEffect transition="in" filter="fade">
                                      <p:cBhvr>
                                        <p:cTn id="30" dur="500"/>
                                        <p:tgtEl>
                                          <p:spTgt spid="114179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141790"/>
                                        </p:tgtEl>
                                        <p:attrNameLst>
                                          <p:attrName>style.visibility</p:attrName>
                                        </p:attrNameLst>
                                      </p:cBhvr>
                                      <p:to>
                                        <p:strVal val="visible"/>
                                      </p:to>
                                    </p:set>
                                    <p:animEffect transition="in" filter="wipe(left)">
                                      <p:cBhvr>
                                        <p:cTn id="34" dur="500"/>
                                        <p:tgtEl>
                                          <p:spTgt spid="114179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141794"/>
                                        </p:tgtEl>
                                        <p:attrNameLst>
                                          <p:attrName>style.visibility</p:attrName>
                                        </p:attrNameLst>
                                      </p:cBhvr>
                                      <p:to>
                                        <p:strVal val="visible"/>
                                      </p:to>
                                    </p:set>
                                    <p:animEffect transition="in" filter="fade">
                                      <p:cBhvr>
                                        <p:cTn id="38" dur="500"/>
                                        <p:tgtEl>
                                          <p:spTgt spid="11417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41797"/>
                                        </p:tgtEl>
                                        <p:attrNameLst>
                                          <p:attrName>style.visibility</p:attrName>
                                        </p:attrNameLst>
                                      </p:cBhvr>
                                      <p:to>
                                        <p:strVal val="visible"/>
                                      </p:to>
                                    </p:set>
                                    <p:animEffect transition="in" filter="fade">
                                      <p:cBhvr>
                                        <p:cTn id="43" dur="500"/>
                                        <p:tgtEl>
                                          <p:spTgt spid="114179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141798"/>
                                        </p:tgtEl>
                                        <p:attrNameLst>
                                          <p:attrName>style.visibility</p:attrName>
                                        </p:attrNameLst>
                                      </p:cBhvr>
                                      <p:to>
                                        <p:strVal val="visible"/>
                                      </p:to>
                                    </p:set>
                                    <p:animEffect transition="in" filter="wipe(up)">
                                      <p:cBhvr>
                                        <p:cTn id="48" dur="1000"/>
                                        <p:tgtEl>
                                          <p:spTgt spid="1141798"/>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141799"/>
                                        </p:tgtEl>
                                        <p:attrNameLst>
                                          <p:attrName>style.visibility</p:attrName>
                                        </p:attrNameLst>
                                      </p:cBhvr>
                                      <p:to>
                                        <p:strVal val="visible"/>
                                      </p:to>
                                    </p:set>
                                    <p:animEffect transition="in" filter="fade">
                                      <p:cBhvr>
                                        <p:cTn id="52" dur="500"/>
                                        <p:tgtEl>
                                          <p:spTgt spid="11417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41802"/>
                                        </p:tgtEl>
                                        <p:attrNameLst>
                                          <p:attrName>style.visibility</p:attrName>
                                        </p:attrNameLst>
                                      </p:cBhvr>
                                      <p:to>
                                        <p:strVal val="visible"/>
                                      </p:to>
                                    </p:set>
                                    <p:animEffect transition="in" filter="fade">
                                      <p:cBhvr>
                                        <p:cTn id="57" dur="500"/>
                                        <p:tgtEl>
                                          <p:spTgt spid="114180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41803"/>
                                        </p:tgtEl>
                                        <p:attrNameLst>
                                          <p:attrName>style.visibility</p:attrName>
                                        </p:attrNameLst>
                                      </p:cBhvr>
                                      <p:to>
                                        <p:strVal val="visible"/>
                                      </p:to>
                                    </p:set>
                                    <p:animEffect transition="in" filter="fade">
                                      <p:cBhvr>
                                        <p:cTn id="62" dur="500"/>
                                        <p:tgtEl>
                                          <p:spTgt spid="114180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1141804"/>
                                        </p:tgtEl>
                                        <p:attrNameLst>
                                          <p:attrName>style.visibility</p:attrName>
                                        </p:attrNameLst>
                                      </p:cBhvr>
                                      <p:to>
                                        <p:strVal val="visible"/>
                                      </p:to>
                                    </p:set>
                                    <p:animEffect transition="in" filter="wipe(right)">
                                      <p:cBhvr>
                                        <p:cTn id="67" dur="2000"/>
                                        <p:tgtEl>
                                          <p:spTgt spid="114180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41805"/>
                                        </p:tgtEl>
                                        <p:attrNameLst>
                                          <p:attrName>style.visibility</p:attrName>
                                        </p:attrNameLst>
                                      </p:cBhvr>
                                      <p:to>
                                        <p:strVal val="visible"/>
                                      </p:to>
                                    </p:set>
                                    <p:animEffect transition="in" filter="fade">
                                      <p:cBhvr>
                                        <p:cTn id="72" dur="500"/>
                                        <p:tgtEl>
                                          <p:spTgt spid="114180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41806"/>
                                        </p:tgtEl>
                                        <p:attrNameLst>
                                          <p:attrName>style.visibility</p:attrName>
                                        </p:attrNameLst>
                                      </p:cBhvr>
                                      <p:to>
                                        <p:strVal val="visible"/>
                                      </p:to>
                                    </p:set>
                                    <p:animEffect transition="in" filter="fade">
                                      <p:cBhvr>
                                        <p:cTn id="77" dur="500"/>
                                        <p:tgtEl>
                                          <p:spTgt spid="1141806"/>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1141808"/>
                                        </p:tgtEl>
                                        <p:attrNameLst>
                                          <p:attrName>style.visibility</p:attrName>
                                        </p:attrNameLst>
                                      </p:cBhvr>
                                      <p:to>
                                        <p:strVal val="visible"/>
                                      </p:to>
                                    </p:set>
                                    <p:animEffect transition="in" filter="fade">
                                      <p:cBhvr>
                                        <p:cTn id="81" dur="500"/>
                                        <p:tgtEl>
                                          <p:spTgt spid="1141808"/>
                                        </p:tgtEl>
                                      </p:cBhvr>
                                    </p:animEffect>
                                  </p:childTnLst>
                                </p:cTn>
                              </p:par>
                            </p:childTnLst>
                          </p:cTn>
                        </p:par>
                        <p:par>
                          <p:cTn id="82" fill="hold">
                            <p:stCondLst>
                              <p:cond delay="1000"/>
                            </p:stCondLst>
                            <p:childTnLst>
                              <p:par>
                                <p:cTn id="83" presetID="22" presetClass="entr" presetSubtype="4" fill="hold" nodeType="afterEffect">
                                  <p:stCondLst>
                                    <p:cond delay="0"/>
                                  </p:stCondLst>
                                  <p:childTnLst>
                                    <p:set>
                                      <p:cBhvr>
                                        <p:cTn id="84" dur="1" fill="hold">
                                          <p:stCondLst>
                                            <p:cond delay="0"/>
                                          </p:stCondLst>
                                        </p:cTn>
                                        <p:tgtEl>
                                          <p:spTgt spid="1141810"/>
                                        </p:tgtEl>
                                        <p:attrNameLst>
                                          <p:attrName>style.visibility</p:attrName>
                                        </p:attrNameLst>
                                      </p:cBhvr>
                                      <p:to>
                                        <p:strVal val="visible"/>
                                      </p:to>
                                    </p:set>
                                    <p:animEffect transition="in" filter="wipe(down)">
                                      <p:cBhvr>
                                        <p:cTn id="85" dur="3000"/>
                                        <p:tgtEl>
                                          <p:spTgt spid="1141810"/>
                                        </p:tgtEl>
                                      </p:cBhvr>
                                    </p:animEffect>
                                  </p:childTnLst>
                                </p:cTn>
                              </p:par>
                            </p:childTnLst>
                          </p:cTn>
                        </p:par>
                        <p:par>
                          <p:cTn id="86" fill="hold">
                            <p:stCondLst>
                              <p:cond delay="4000"/>
                            </p:stCondLst>
                            <p:childTnLst>
                              <p:par>
                                <p:cTn id="87" presetID="10" presetClass="entr" presetSubtype="0" fill="hold" grpId="0" nodeType="afterEffect">
                                  <p:stCondLst>
                                    <p:cond delay="0"/>
                                  </p:stCondLst>
                                  <p:childTnLst>
                                    <p:set>
                                      <p:cBhvr>
                                        <p:cTn id="88" dur="1" fill="hold">
                                          <p:stCondLst>
                                            <p:cond delay="0"/>
                                          </p:stCondLst>
                                        </p:cTn>
                                        <p:tgtEl>
                                          <p:spTgt spid="1141811"/>
                                        </p:tgtEl>
                                        <p:attrNameLst>
                                          <p:attrName>style.visibility</p:attrName>
                                        </p:attrNameLst>
                                      </p:cBhvr>
                                      <p:to>
                                        <p:strVal val="visible"/>
                                      </p:to>
                                    </p:set>
                                    <p:animEffect transition="in" filter="fade">
                                      <p:cBhvr>
                                        <p:cTn id="89" dur="500"/>
                                        <p:tgtEl>
                                          <p:spTgt spid="114181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41807"/>
                                        </p:tgtEl>
                                        <p:attrNameLst>
                                          <p:attrName>style.visibility</p:attrName>
                                        </p:attrNameLst>
                                      </p:cBhvr>
                                      <p:to>
                                        <p:strVal val="visible"/>
                                      </p:to>
                                    </p:set>
                                    <p:animEffect transition="in" filter="fade">
                                      <p:cBhvr>
                                        <p:cTn id="94" dur="500"/>
                                        <p:tgtEl>
                                          <p:spTgt spid="1141807"/>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1141809"/>
                                        </p:tgtEl>
                                        <p:attrNameLst>
                                          <p:attrName>style.visibility</p:attrName>
                                        </p:attrNameLst>
                                      </p:cBhvr>
                                      <p:to>
                                        <p:strVal val="visible"/>
                                      </p:to>
                                    </p:set>
                                    <p:animEffect transition="in" filter="fade">
                                      <p:cBhvr>
                                        <p:cTn id="98" dur="500"/>
                                        <p:tgtEl>
                                          <p:spTgt spid="1141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1764" grpId="0"/>
      <p:bldP spid="1141778" grpId="0" animBg="1"/>
      <p:bldP spid="1141794" grpId="0"/>
      <p:bldP spid="1141797" grpId="0"/>
      <p:bldP spid="1141792" grpId="0" animBg="1"/>
      <p:bldP spid="1141799" grpId="0"/>
      <p:bldP spid="1141802" grpId="0"/>
      <p:bldP spid="1141803" grpId="0" animBg="1"/>
      <p:bldP spid="1141804" grpId="0" animBg="1"/>
      <p:bldP spid="1141805" grpId="0" animBg="1"/>
      <p:bldP spid="1141806" grpId="0" animBg="1"/>
      <p:bldP spid="1141807" grpId="0" animBg="1"/>
      <p:bldP spid="1141808" grpId="0"/>
      <p:bldP spid="1141809" grpId="0"/>
      <p:bldP spid="11418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43813" name="Text Box 5"/>
          <p:cNvSpPr txBox="1">
            <a:spLocks noChangeArrowheads="1"/>
          </p:cNvSpPr>
          <p:nvPr/>
        </p:nvSpPr>
        <p:spPr bwMode="auto">
          <a:xfrm>
            <a:off x="0" y="804863"/>
            <a:ext cx="9144000" cy="641350"/>
          </a:xfrm>
          <a:prstGeom prst="rect">
            <a:avLst/>
          </a:prstGeom>
          <a:noFill/>
          <a:ln w="9525" algn="ctr">
            <a:noFill/>
            <a:miter lim="800000"/>
            <a:headEnd/>
            <a:tailEnd/>
          </a:ln>
          <a:effectLst/>
        </p:spPr>
        <p:txBody>
          <a:bodyPr>
            <a:spAutoFit/>
          </a:bodyPr>
          <a:lstStyle/>
          <a:p>
            <a:pPr>
              <a:defRPr/>
            </a:pPr>
            <a:r>
              <a:rPr lang="en-GB" sz="3600">
                <a:solidFill>
                  <a:srgbClr val="FFFF00"/>
                </a:solidFill>
                <a:effectLst>
                  <a:outerShdw blurRad="38100" dist="38100" dir="2700000" algn="tl">
                    <a:srgbClr val="000000"/>
                  </a:outerShdw>
                </a:effectLst>
                <a:latin typeface="Calibri" pitchFamily="34" charset="0"/>
              </a:rPr>
              <a:t>To resume:</a:t>
            </a:r>
          </a:p>
        </p:txBody>
      </p:sp>
      <p:sp>
        <p:nvSpPr>
          <p:cNvPr id="1143815" name="Text Box 7"/>
          <p:cNvSpPr txBox="1">
            <a:spLocks noChangeArrowheads="1"/>
          </p:cNvSpPr>
          <p:nvPr/>
        </p:nvSpPr>
        <p:spPr bwMode="auto">
          <a:xfrm>
            <a:off x="114300" y="1577975"/>
            <a:ext cx="8658225" cy="4154984"/>
          </a:xfrm>
          <a:prstGeom prst="rect">
            <a:avLst/>
          </a:prstGeom>
          <a:noFill/>
          <a:ln w="9525" algn="ctr">
            <a:noFill/>
            <a:miter lim="800000"/>
            <a:headEnd/>
            <a:tailEnd/>
          </a:ln>
          <a:effectLst/>
        </p:spPr>
        <p:txBody>
          <a:bodyPr wrap="square">
            <a:spAutoFit/>
          </a:bodyPr>
          <a:lstStyle/>
          <a:p>
            <a:pPr algn="l">
              <a:defRPr/>
            </a:pPr>
            <a:r>
              <a:rPr lang="en-GB" sz="2600" dirty="0">
                <a:solidFill>
                  <a:schemeClr val="bg1"/>
                </a:solidFill>
                <a:effectLst>
                  <a:outerShdw blurRad="38100" dist="38100" dir="2700000" algn="tl">
                    <a:srgbClr val="000000"/>
                  </a:outerShdw>
                </a:effectLst>
                <a:latin typeface="Calibri" pitchFamily="34" charset="0"/>
              </a:rPr>
              <a:t>Based on Sr-Nd-Pb isotope systematic it is possible to reduce the isotopic variability of the oceanic basalts (MORB and OIB) in terms of </a:t>
            </a:r>
            <a:r>
              <a:rPr lang="en-GB" sz="2600" dirty="0">
                <a:solidFill>
                  <a:srgbClr val="FFFF00"/>
                </a:solidFill>
                <a:effectLst>
                  <a:outerShdw blurRad="38100" dist="38100" dir="2700000" algn="tl">
                    <a:srgbClr val="000000"/>
                  </a:outerShdw>
                </a:effectLst>
                <a:latin typeface="Calibri" pitchFamily="34" charset="0"/>
              </a:rPr>
              <a:t>four fundamental end-members</a:t>
            </a:r>
            <a:r>
              <a:rPr lang="en-GB" sz="2600" dirty="0">
                <a:solidFill>
                  <a:schemeClr val="bg1"/>
                </a:solidFill>
                <a:effectLst>
                  <a:outerShdw blurRad="38100" dist="38100" dir="2700000" algn="tl">
                    <a:srgbClr val="000000"/>
                  </a:outerShdw>
                </a:effectLst>
                <a:latin typeface="Calibri" pitchFamily="34" charset="0"/>
              </a:rPr>
              <a:t>:</a:t>
            </a:r>
          </a:p>
          <a:p>
            <a:pPr algn="l">
              <a:defRPr/>
            </a:pPr>
            <a:endParaRPr lang="en-GB" sz="2600" dirty="0">
              <a:solidFill>
                <a:schemeClr val="bg1"/>
              </a:solidFill>
              <a:effectLst>
                <a:outerShdw blurRad="38100" dist="38100" dir="2700000" algn="tl">
                  <a:srgbClr val="000000"/>
                </a:outerShdw>
              </a:effectLst>
              <a:latin typeface="Calibri" pitchFamily="34" charset="0"/>
            </a:endParaRPr>
          </a:p>
          <a:p>
            <a:pPr algn="l">
              <a:defRPr/>
            </a:pPr>
            <a:r>
              <a:rPr lang="en-GB" sz="4000" dirty="0">
                <a:solidFill>
                  <a:srgbClr val="FFFF00"/>
                </a:solidFill>
                <a:effectLst>
                  <a:outerShdw blurRad="38100" dist="38100" dir="2700000" algn="tl">
                    <a:srgbClr val="000000"/>
                  </a:outerShdw>
                </a:effectLst>
                <a:latin typeface="Calibri" pitchFamily="34" charset="0"/>
              </a:rPr>
              <a:t>DMM</a:t>
            </a:r>
          </a:p>
          <a:p>
            <a:pPr algn="l">
              <a:defRPr/>
            </a:pPr>
            <a:r>
              <a:rPr lang="en-GB" sz="4000" dirty="0">
                <a:solidFill>
                  <a:srgbClr val="FFFF00"/>
                </a:solidFill>
                <a:effectLst>
                  <a:outerShdw blurRad="38100" dist="38100" dir="2700000" algn="tl">
                    <a:srgbClr val="000000"/>
                  </a:outerShdw>
                </a:effectLst>
                <a:latin typeface="Calibri" pitchFamily="34" charset="0"/>
              </a:rPr>
              <a:t>HIMU</a:t>
            </a:r>
          </a:p>
          <a:p>
            <a:pPr algn="l">
              <a:defRPr/>
            </a:pPr>
            <a:r>
              <a:rPr lang="en-GB" sz="4000" dirty="0">
                <a:solidFill>
                  <a:srgbClr val="FFFF00"/>
                </a:solidFill>
                <a:effectLst>
                  <a:outerShdw blurRad="38100" dist="38100" dir="2700000" algn="tl">
                    <a:srgbClr val="000000"/>
                  </a:outerShdw>
                </a:effectLst>
                <a:latin typeface="Calibri" pitchFamily="34" charset="0"/>
              </a:rPr>
              <a:t>EM-I</a:t>
            </a:r>
          </a:p>
          <a:p>
            <a:pPr algn="l">
              <a:defRPr/>
            </a:pPr>
            <a:r>
              <a:rPr lang="en-GB" sz="4000" dirty="0">
                <a:solidFill>
                  <a:srgbClr val="FFFF00"/>
                </a:solidFill>
                <a:effectLst>
                  <a:outerShdw blurRad="38100" dist="38100" dir="2700000" algn="tl">
                    <a:srgbClr val="000000"/>
                  </a:outerShdw>
                </a:effectLst>
                <a:latin typeface="Calibri" pitchFamily="34" charset="0"/>
              </a:rPr>
              <a:t>EM-II</a:t>
            </a:r>
          </a:p>
        </p:txBody>
      </p:sp>
      <p:sp>
        <p:nvSpPr>
          <p:cNvPr id="5" name="Text Box 5"/>
          <p:cNvSpPr txBox="1">
            <a:spLocks noChangeArrowheads="1"/>
          </p:cNvSpPr>
          <p:nvPr/>
        </p:nvSpPr>
        <p:spPr bwMode="auto">
          <a:xfrm>
            <a:off x="2000249" y="3364797"/>
            <a:ext cx="6924675" cy="2169825"/>
          </a:xfrm>
          <a:prstGeom prst="rect">
            <a:avLst/>
          </a:prstGeom>
          <a:noFill/>
          <a:ln w="9525" algn="ctr">
            <a:noFill/>
            <a:miter lim="800000"/>
            <a:headEnd/>
            <a:tailEnd/>
          </a:ln>
          <a:effectLst/>
        </p:spPr>
        <p:txBody>
          <a:bodyPr wrap="square">
            <a:spAutoFit/>
          </a:bodyPr>
          <a:lstStyle/>
          <a:p>
            <a:pPr algn="l">
              <a:spcAft>
                <a:spcPts val="1800"/>
              </a:spcAft>
              <a:defRPr/>
            </a:pPr>
            <a:r>
              <a:rPr lang="en-GB" sz="2400" dirty="0">
                <a:solidFill>
                  <a:schemeClr val="bg1"/>
                </a:solidFill>
                <a:effectLst>
                  <a:outerShdw blurRad="38100" dist="38100" dir="2700000" algn="tl">
                    <a:srgbClr val="000000"/>
                  </a:outerShdw>
                </a:effectLst>
                <a:latin typeface="Calibri" pitchFamily="34" charset="0"/>
              </a:rPr>
              <a:t>For each of these end-members several isotopic compositions or isotopic ranges have been proposed in literature.</a:t>
            </a:r>
          </a:p>
          <a:p>
            <a:pPr algn="l">
              <a:spcAft>
                <a:spcPts val="1800"/>
              </a:spcAft>
              <a:defRPr/>
            </a:pPr>
            <a:r>
              <a:rPr lang="en-GB" sz="2400" dirty="0">
                <a:solidFill>
                  <a:schemeClr val="bg1"/>
                </a:solidFill>
                <a:effectLst>
                  <a:outerShdw blurRad="38100" dist="38100" dir="2700000" algn="tl">
                    <a:srgbClr val="000000"/>
                  </a:outerShdw>
                </a:effectLst>
                <a:latin typeface="Calibri" pitchFamily="34" charset="0"/>
              </a:rPr>
              <a:t>What is the correct value for each of these end-members?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6" name="Text Box 6"/>
          <p:cNvSpPr txBox="1">
            <a:spLocks noChangeArrowheads="1"/>
          </p:cNvSpPr>
          <p:nvPr/>
        </p:nvSpPr>
        <p:spPr bwMode="auto">
          <a:xfrm>
            <a:off x="2724150" y="5557838"/>
            <a:ext cx="3695700" cy="707886"/>
          </a:xfrm>
          <a:prstGeom prst="rect">
            <a:avLst/>
          </a:prstGeom>
          <a:noFill/>
          <a:ln w="9525" algn="ctr">
            <a:noFill/>
            <a:miter lim="800000"/>
            <a:headEnd/>
            <a:tailEnd/>
          </a:ln>
          <a:effectLst/>
        </p:spPr>
        <p:txBody>
          <a:bodyPr wrap="square">
            <a:spAutoFit/>
          </a:bodyPr>
          <a:lstStyle/>
          <a:p>
            <a:pPr>
              <a:defRPr/>
            </a:pPr>
            <a:r>
              <a:rPr lang="en-GB" sz="4000" dirty="0">
                <a:solidFill>
                  <a:srgbClr val="FFFF00"/>
                </a:solidFill>
                <a:effectLst>
                  <a:outerShdw blurRad="38100" dist="38100" dir="2700000" algn="tl">
                    <a:srgbClr val="000000"/>
                  </a:outerShdw>
                </a:effectLst>
                <a:latin typeface="Calibri" pitchFamily="34" charset="0"/>
              </a:rPr>
              <a:t>Who knows?</a:t>
            </a:r>
            <a:endParaRPr lang="en-GB" sz="54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3813">
                                            <p:txEl>
                                              <p:pRg st="0" end="0"/>
                                            </p:txEl>
                                          </p:spTgt>
                                        </p:tgtEl>
                                        <p:attrNameLst>
                                          <p:attrName>style.visibility</p:attrName>
                                        </p:attrNameLst>
                                      </p:cBhvr>
                                      <p:to>
                                        <p:strVal val="visible"/>
                                      </p:to>
                                    </p:set>
                                    <p:animEffect transition="in" filter="fade">
                                      <p:cBhvr>
                                        <p:cTn id="7" dur="500"/>
                                        <p:tgtEl>
                                          <p:spTgt spid="11438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3815">
                                            <p:txEl>
                                              <p:pRg st="0" end="0"/>
                                            </p:txEl>
                                          </p:spTgt>
                                        </p:tgtEl>
                                        <p:attrNameLst>
                                          <p:attrName>style.visibility</p:attrName>
                                        </p:attrNameLst>
                                      </p:cBhvr>
                                      <p:to>
                                        <p:strVal val="visible"/>
                                      </p:to>
                                    </p:set>
                                    <p:animEffect transition="in" filter="fade">
                                      <p:cBhvr>
                                        <p:cTn id="12" dur="500"/>
                                        <p:tgtEl>
                                          <p:spTgt spid="11438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43815">
                                            <p:txEl>
                                              <p:pRg st="2" end="2"/>
                                            </p:txEl>
                                          </p:spTgt>
                                        </p:tgtEl>
                                        <p:attrNameLst>
                                          <p:attrName>style.visibility</p:attrName>
                                        </p:attrNameLst>
                                      </p:cBhvr>
                                      <p:to>
                                        <p:strVal val="visible"/>
                                      </p:to>
                                    </p:set>
                                    <p:animEffect transition="in" filter="fade">
                                      <p:cBhvr>
                                        <p:cTn id="17" dur="500"/>
                                        <p:tgtEl>
                                          <p:spTgt spid="11438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3815">
                                            <p:txEl>
                                              <p:pRg st="3" end="3"/>
                                            </p:txEl>
                                          </p:spTgt>
                                        </p:tgtEl>
                                        <p:attrNameLst>
                                          <p:attrName>style.visibility</p:attrName>
                                        </p:attrNameLst>
                                      </p:cBhvr>
                                      <p:to>
                                        <p:strVal val="visible"/>
                                      </p:to>
                                    </p:set>
                                    <p:animEffect transition="in" filter="fade">
                                      <p:cBhvr>
                                        <p:cTn id="22" dur="500"/>
                                        <p:tgtEl>
                                          <p:spTgt spid="11438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43815">
                                            <p:txEl>
                                              <p:pRg st="4" end="4"/>
                                            </p:txEl>
                                          </p:spTgt>
                                        </p:tgtEl>
                                        <p:attrNameLst>
                                          <p:attrName>style.visibility</p:attrName>
                                        </p:attrNameLst>
                                      </p:cBhvr>
                                      <p:to>
                                        <p:strVal val="visible"/>
                                      </p:to>
                                    </p:set>
                                    <p:animEffect transition="in" filter="fade">
                                      <p:cBhvr>
                                        <p:cTn id="27" dur="500"/>
                                        <p:tgtEl>
                                          <p:spTgt spid="11438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43815">
                                            <p:txEl>
                                              <p:pRg st="5" end="5"/>
                                            </p:txEl>
                                          </p:spTgt>
                                        </p:tgtEl>
                                        <p:attrNameLst>
                                          <p:attrName>style.visibility</p:attrName>
                                        </p:attrNameLst>
                                      </p:cBhvr>
                                      <p:to>
                                        <p:strVal val="visible"/>
                                      </p:to>
                                    </p:set>
                                    <p:animEffect transition="in" filter="fade">
                                      <p:cBhvr>
                                        <p:cTn id="32" dur="500"/>
                                        <p:tgtEl>
                                          <p:spTgt spid="11438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fade">
                                      <p:cBhvr>
                                        <p:cTn id="4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813" grpId="0" build="p"/>
      <p:bldP spid="1143815" grpId="0" build="p"/>
      <p:bldP spid="5" grpId="0" uiExpand="1" build="p"/>
      <p:bldP spid="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2" name="Immagine 1"/>
          <p:cNvPicPr>
            <a:picLocks noChangeAspect="1"/>
          </p:cNvPicPr>
          <p:nvPr/>
        </p:nvPicPr>
        <p:blipFill>
          <a:blip r:embed="rId3" cstate="print"/>
          <a:stretch>
            <a:fillRect/>
          </a:stretch>
        </p:blipFill>
        <p:spPr>
          <a:xfrm>
            <a:off x="625475" y="637764"/>
            <a:ext cx="8335538" cy="5887272"/>
          </a:xfrm>
          <a:prstGeom prst="rect">
            <a:avLst/>
          </a:prstGeom>
        </p:spPr>
      </p:pic>
      <p:sp>
        <p:nvSpPr>
          <p:cNvPr id="8" name="Text Box 3"/>
          <p:cNvSpPr txBox="1">
            <a:spLocks noChangeArrowheads="1"/>
          </p:cNvSpPr>
          <p:nvPr/>
        </p:nvSpPr>
        <p:spPr bwMode="auto">
          <a:xfrm>
            <a:off x="2641600" y="5457825"/>
            <a:ext cx="2044700" cy="523220"/>
          </a:xfrm>
          <a:prstGeom prst="rect">
            <a:avLst/>
          </a:prstGeom>
          <a:noFill/>
          <a:ln w="9525">
            <a:noFill/>
            <a:miter lim="800000"/>
            <a:headEnd/>
            <a:tailEnd/>
          </a:ln>
          <a:effectLst/>
        </p:spPr>
        <p:txBody>
          <a:bodyPr wrap="square">
            <a:spAutoFit/>
          </a:bodyPr>
          <a:lstStyle/>
          <a:p>
            <a:pPr algn="r"/>
            <a:r>
              <a:rPr lang="en-GB" altLang="ja-JP" sz="1400" dirty="0">
                <a:solidFill>
                  <a:schemeClr val="tx1"/>
                </a:solidFill>
                <a:effectLst/>
                <a:latin typeface="Calibri" pitchFamily="34" charset="0"/>
                <a:ea typeface="ＭＳ Ｐゴシック" pitchFamily="34" charset="-128"/>
              </a:rPr>
              <a:t>Wang et al., 2023</a:t>
            </a:r>
          </a:p>
          <a:p>
            <a:pPr algn="r"/>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5753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5" name="Gruppo 4"/>
          <p:cNvGrpSpPr/>
          <p:nvPr/>
        </p:nvGrpSpPr>
        <p:grpSpPr>
          <a:xfrm>
            <a:off x="508000" y="673100"/>
            <a:ext cx="8343900" cy="5930900"/>
            <a:chOff x="254000" y="673100"/>
            <a:chExt cx="8343900" cy="5930900"/>
          </a:xfrm>
        </p:grpSpPr>
        <p:sp>
          <p:nvSpPr>
            <p:cNvPr id="6" name="Rettangolo 5"/>
            <p:cNvSpPr/>
            <p:nvPr/>
          </p:nvSpPr>
          <p:spPr bwMode="auto">
            <a:xfrm>
              <a:off x="254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rotWithShape="1">
            <a:blip r:embed="rId3" cstate="print"/>
            <a:srcRect l="1354" t="972" r="1082" b="888"/>
            <a:stretch/>
          </p:blipFill>
          <p:spPr>
            <a:xfrm>
              <a:off x="520700" y="736599"/>
              <a:ext cx="8013700" cy="5803901"/>
            </a:xfrm>
            <a:prstGeom prst="rect">
              <a:avLst/>
            </a:prstGeom>
          </p:spPr>
        </p:pic>
      </p:grpSp>
      <p:sp>
        <p:nvSpPr>
          <p:cNvPr id="8"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10" name="Connettore 1 9"/>
          <p:cNvCxnSpPr/>
          <p:nvPr/>
        </p:nvCxnSpPr>
        <p:spPr bwMode="auto">
          <a:xfrm flipV="1">
            <a:off x="3457575" y="5276850"/>
            <a:ext cx="4610100" cy="361950"/>
          </a:xfrm>
          <a:prstGeom prst="line">
            <a:avLst/>
          </a:prstGeom>
          <a:noFill/>
          <a:ln w="19050" cap="flat" cmpd="sng" algn="ctr">
            <a:solidFill>
              <a:schemeClr val="tx1"/>
            </a:solidFill>
            <a:prstDash val="solid"/>
            <a:round/>
            <a:headEnd type="none" w="med" len="med"/>
            <a:tailEnd type="none" w="med" len="med"/>
          </a:ln>
          <a:effectLst/>
        </p:spPr>
      </p:cxnSp>
      <p:cxnSp>
        <p:nvCxnSpPr>
          <p:cNvPr id="12" name="Connettore 1 11"/>
          <p:cNvCxnSpPr/>
          <p:nvPr/>
        </p:nvCxnSpPr>
        <p:spPr bwMode="auto">
          <a:xfrm>
            <a:off x="5210175" y="1666875"/>
            <a:ext cx="2886075" cy="3486150"/>
          </a:xfrm>
          <a:prstGeom prst="line">
            <a:avLst/>
          </a:prstGeom>
          <a:noFill/>
          <a:ln w="19050" cap="flat" cmpd="sng" algn="ctr">
            <a:solidFill>
              <a:schemeClr val="tx1"/>
            </a:solidFill>
            <a:prstDash val="solid"/>
            <a:round/>
            <a:headEnd type="none" w="med" len="med"/>
            <a:tailEnd type="none" w="med" len="med"/>
          </a:ln>
          <a:effectLst/>
        </p:spPr>
      </p:cxnSp>
      <p:cxnSp>
        <p:nvCxnSpPr>
          <p:cNvPr id="16" name="Connettore 1 15"/>
          <p:cNvCxnSpPr/>
          <p:nvPr/>
        </p:nvCxnSpPr>
        <p:spPr bwMode="auto">
          <a:xfrm>
            <a:off x="3333750" y="3448050"/>
            <a:ext cx="19050" cy="2076450"/>
          </a:xfrm>
          <a:prstGeom prst="line">
            <a:avLst/>
          </a:prstGeom>
          <a:noFill/>
          <a:ln w="19050" cap="flat" cmpd="sng" algn="ctr">
            <a:solidFill>
              <a:schemeClr val="tx1"/>
            </a:solidFill>
            <a:prstDash val="solid"/>
            <a:round/>
            <a:headEnd type="none" w="med" len="med"/>
            <a:tailEnd type="none" w="med" len="med"/>
          </a:ln>
          <a:effectLst/>
        </p:spPr>
      </p:cxnSp>
      <p:sp>
        <p:nvSpPr>
          <p:cNvPr id="20" name="Text Box 3"/>
          <p:cNvSpPr txBox="1">
            <a:spLocks noChangeArrowheads="1"/>
          </p:cNvSpPr>
          <p:nvPr/>
        </p:nvSpPr>
        <p:spPr bwMode="auto">
          <a:xfrm>
            <a:off x="2319568" y="1016454"/>
            <a:ext cx="2576283" cy="1015663"/>
          </a:xfrm>
          <a:prstGeom prst="rect">
            <a:avLst/>
          </a:prstGeom>
          <a:solidFill>
            <a:schemeClr val="bg1"/>
          </a:solidFill>
          <a:ln w="9525">
            <a:noFill/>
            <a:miter lim="800000"/>
            <a:headEnd/>
            <a:tailEnd/>
          </a:ln>
          <a:effectLst/>
        </p:spPr>
        <p:txBody>
          <a:bodyPr wrap="square">
            <a:spAutoFit/>
          </a:bodyPr>
          <a:lstStyle/>
          <a:p>
            <a:pPr>
              <a:lnSpc>
                <a:spcPts val="2400"/>
              </a:lnSpc>
              <a:spcAft>
                <a:spcPts val="600"/>
              </a:spcAft>
            </a:pPr>
            <a:r>
              <a:rPr lang="en-GB" altLang="ja-JP" sz="2000" b="1" dirty="0">
                <a:solidFill>
                  <a:schemeClr val="tx1"/>
                </a:solidFill>
                <a:effectLst/>
                <a:latin typeface="Calibri" pitchFamily="34" charset="0"/>
                <a:ea typeface="ＭＳ Ｐゴシック" pitchFamily="34" charset="-128"/>
              </a:rPr>
              <a:t>Not all the samples plot within the isotopic quadrilateral</a:t>
            </a:r>
            <a:endParaRPr lang="en-GB" sz="3600" b="1"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14" name="Connettore 1 13"/>
          <p:cNvCxnSpPr/>
          <p:nvPr/>
        </p:nvCxnSpPr>
        <p:spPr bwMode="auto">
          <a:xfrm flipH="1">
            <a:off x="3419475" y="1657350"/>
            <a:ext cx="1590676" cy="1566863"/>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3511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5" name="Gruppo 4"/>
          <p:cNvGrpSpPr/>
          <p:nvPr/>
        </p:nvGrpSpPr>
        <p:grpSpPr>
          <a:xfrm>
            <a:off x="508000" y="673100"/>
            <a:ext cx="8343900" cy="5930900"/>
            <a:chOff x="254000" y="673100"/>
            <a:chExt cx="8343900" cy="5930900"/>
          </a:xfrm>
        </p:grpSpPr>
        <p:sp>
          <p:nvSpPr>
            <p:cNvPr id="6" name="Rettangolo 5"/>
            <p:cNvSpPr/>
            <p:nvPr/>
          </p:nvSpPr>
          <p:spPr bwMode="auto">
            <a:xfrm>
              <a:off x="254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rotWithShape="1">
            <a:blip r:embed="rId3" cstate="print"/>
            <a:srcRect l="1354" t="972" r="1082" b="888"/>
            <a:stretch/>
          </p:blipFill>
          <p:spPr>
            <a:xfrm>
              <a:off x="520700" y="736599"/>
              <a:ext cx="8013700" cy="5803901"/>
            </a:xfrm>
            <a:prstGeom prst="rect">
              <a:avLst/>
            </a:prstGeom>
          </p:spPr>
        </p:pic>
      </p:grpSp>
      <p:sp>
        <p:nvSpPr>
          <p:cNvPr id="8"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10" name="Connettore 1 9"/>
          <p:cNvCxnSpPr/>
          <p:nvPr/>
        </p:nvCxnSpPr>
        <p:spPr bwMode="auto">
          <a:xfrm flipV="1">
            <a:off x="3457575" y="5276850"/>
            <a:ext cx="4610100" cy="361950"/>
          </a:xfrm>
          <a:prstGeom prst="line">
            <a:avLst/>
          </a:prstGeom>
          <a:noFill/>
          <a:ln w="19050" cap="flat" cmpd="sng" algn="ctr">
            <a:solidFill>
              <a:schemeClr val="tx1"/>
            </a:solidFill>
            <a:prstDash val="solid"/>
            <a:round/>
            <a:headEnd type="none" w="med" len="med"/>
            <a:tailEnd type="none" w="med" len="med"/>
          </a:ln>
          <a:effectLst/>
        </p:spPr>
      </p:cxnSp>
      <p:cxnSp>
        <p:nvCxnSpPr>
          <p:cNvPr id="12" name="Connettore 1 11"/>
          <p:cNvCxnSpPr/>
          <p:nvPr/>
        </p:nvCxnSpPr>
        <p:spPr bwMode="auto">
          <a:xfrm>
            <a:off x="5210175" y="1666875"/>
            <a:ext cx="2886075" cy="3486150"/>
          </a:xfrm>
          <a:prstGeom prst="line">
            <a:avLst/>
          </a:prstGeom>
          <a:noFill/>
          <a:ln w="19050" cap="flat" cmpd="sng" algn="ctr">
            <a:solidFill>
              <a:schemeClr val="tx1"/>
            </a:solidFill>
            <a:prstDash val="solid"/>
            <a:round/>
            <a:headEnd type="none" w="med" len="med"/>
            <a:tailEnd type="none" w="med" len="med"/>
          </a:ln>
          <a:effectLst/>
        </p:spPr>
      </p:cxnSp>
      <p:cxnSp>
        <p:nvCxnSpPr>
          <p:cNvPr id="16" name="Connettore 1 15"/>
          <p:cNvCxnSpPr/>
          <p:nvPr/>
        </p:nvCxnSpPr>
        <p:spPr bwMode="auto">
          <a:xfrm>
            <a:off x="3333750" y="3448050"/>
            <a:ext cx="19050" cy="2076450"/>
          </a:xfrm>
          <a:prstGeom prst="line">
            <a:avLst/>
          </a:prstGeom>
          <a:noFill/>
          <a:ln w="19050" cap="flat" cmpd="sng" algn="ctr">
            <a:solidFill>
              <a:schemeClr val="tx1"/>
            </a:solidFill>
            <a:prstDash val="solid"/>
            <a:round/>
            <a:headEnd type="none" w="med" len="med"/>
            <a:tailEnd type="none" w="med" len="med"/>
          </a:ln>
          <a:effectLst/>
        </p:spPr>
      </p:cxnSp>
      <p:sp>
        <p:nvSpPr>
          <p:cNvPr id="2" name="Ovale 1"/>
          <p:cNvSpPr/>
          <p:nvPr/>
        </p:nvSpPr>
        <p:spPr bwMode="auto">
          <a:xfrm>
            <a:off x="3205160" y="3183731"/>
            <a:ext cx="259200" cy="259200"/>
          </a:xfrm>
          <a:prstGeom prst="ellipse">
            <a:avLst/>
          </a:prstGeom>
          <a:solidFill>
            <a:srgbClr val="F0FD3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3207537" y="5505809"/>
            <a:ext cx="259200" cy="259200"/>
          </a:xfrm>
          <a:prstGeom prst="ellipse">
            <a:avLst/>
          </a:prstGeom>
          <a:solidFill>
            <a:srgbClr val="BBD1D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ext Box 3"/>
          <p:cNvSpPr txBox="1">
            <a:spLocks noChangeArrowheads="1"/>
          </p:cNvSpPr>
          <p:nvPr/>
        </p:nvSpPr>
        <p:spPr bwMode="auto">
          <a:xfrm>
            <a:off x="2319568" y="1016454"/>
            <a:ext cx="2576283" cy="1015663"/>
          </a:xfrm>
          <a:prstGeom prst="rect">
            <a:avLst/>
          </a:prstGeom>
          <a:solidFill>
            <a:schemeClr val="bg1"/>
          </a:solidFill>
          <a:ln w="9525">
            <a:noFill/>
            <a:miter lim="800000"/>
            <a:headEnd/>
            <a:tailEnd/>
          </a:ln>
          <a:effectLst/>
        </p:spPr>
        <p:txBody>
          <a:bodyPr wrap="square">
            <a:spAutoFit/>
          </a:bodyPr>
          <a:lstStyle/>
          <a:p>
            <a:pPr>
              <a:lnSpc>
                <a:spcPts val="2400"/>
              </a:lnSpc>
              <a:spcAft>
                <a:spcPts val="600"/>
              </a:spcAft>
            </a:pPr>
            <a:r>
              <a:rPr lang="en-GB" altLang="ja-JP" sz="2000" b="1" dirty="0">
                <a:solidFill>
                  <a:schemeClr val="tx1"/>
                </a:solidFill>
                <a:effectLst/>
                <a:latin typeface="Calibri" pitchFamily="34" charset="0"/>
                <a:ea typeface="ＭＳ Ｐゴシック" pitchFamily="34" charset="-128"/>
              </a:rPr>
              <a:t>Not all the samples plot within the isotopic quadrilateral</a:t>
            </a:r>
            <a:endParaRPr lang="en-GB" sz="3600" b="1"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14" name="Connettore 1 13"/>
          <p:cNvCxnSpPr/>
          <p:nvPr/>
        </p:nvCxnSpPr>
        <p:spPr bwMode="auto">
          <a:xfrm flipH="1">
            <a:off x="3419475" y="1657350"/>
            <a:ext cx="1590676" cy="1566863"/>
          </a:xfrm>
          <a:prstGeom prst="line">
            <a:avLst/>
          </a:prstGeom>
          <a:noFill/>
          <a:ln w="19050" cap="flat" cmpd="sng" algn="ctr">
            <a:solidFill>
              <a:schemeClr val="tx1"/>
            </a:solidFill>
            <a:prstDash val="solid"/>
            <a:round/>
            <a:headEnd type="none" w="med" len="med"/>
            <a:tailEnd type="none" w="med" len="med"/>
          </a:ln>
          <a:effectLst/>
        </p:spPr>
      </p:cxnSp>
      <p:grpSp>
        <p:nvGrpSpPr>
          <p:cNvPr id="17" name="Gruppo 16"/>
          <p:cNvGrpSpPr/>
          <p:nvPr/>
        </p:nvGrpSpPr>
        <p:grpSpPr>
          <a:xfrm>
            <a:off x="3124200" y="5493325"/>
            <a:ext cx="406400" cy="280800"/>
            <a:chOff x="3124200" y="5493325"/>
            <a:chExt cx="406400" cy="280800"/>
          </a:xfrm>
        </p:grpSpPr>
        <p:sp>
          <p:nvSpPr>
            <p:cNvPr id="18" name="Ovale 17"/>
            <p:cNvSpPr/>
            <p:nvPr/>
          </p:nvSpPr>
          <p:spPr bwMode="auto">
            <a:xfrm>
              <a:off x="3194625" y="5493325"/>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9" name="Connettore 1 18"/>
            <p:cNvCxnSpPr/>
            <p:nvPr/>
          </p:nvCxnSpPr>
          <p:spPr bwMode="auto">
            <a:xfrm>
              <a:off x="3124200" y="5739130"/>
              <a:ext cx="406400" cy="0"/>
            </a:xfrm>
            <a:prstGeom prst="line">
              <a:avLst/>
            </a:prstGeom>
            <a:noFill/>
            <a:ln w="19050" cap="flat" cmpd="sng" algn="ctr">
              <a:solidFill>
                <a:srgbClr val="1C1F22"/>
              </a:solidFill>
              <a:prstDash val="solid"/>
              <a:round/>
              <a:headEnd type="none" w="med" len="med"/>
              <a:tailEnd type="none" w="med" len="med"/>
            </a:ln>
            <a:effectLst/>
          </p:spPr>
        </p:cxnSp>
      </p:grpSp>
      <p:sp>
        <p:nvSpPr>
          <p:cNvPr id="21" name="Ovale 20"/>
          <p:cNvSpPr/>
          <p:nvPr/>
        </p:nvSpPr>
        <p:spPr bwMode="auto">
          <a:xfrm>
            <a:off x="3192244" y="3173507"/>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1881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path" presetSubtype="0" accel="50000" decel="50000" fill="hold" grpId="1" nodeType="afterEffect">
                                  <p:stCondLst>
                                    <p:cond delay="0"/>
                                  </p:stCondLst>
                                  <p:childTnLst>
                                    <p:animMotion origin="layout" path="M -3.33333E-6 -1.85185E-6 L -0.09861 0.00116 " pathEditMode="relative" rAng="0" ptsTypes="AA">
                                      <p:cBhvr>
                                        <p:cTn id="10" dur="2000" fill="hold"/>
                                        <p:tgtEl>
                                          <p:spTgt spid="2"/>
                                        </p:tgtEl>
                                        <p:attrNameLst>
                                          <p:attrName>ppt_x</p:attrName>
                                          <p:attrName>ppt_y</p:attrName>
                                        </p:attrNameLst>
                                      </p:cBhvr>
                                      <p:rCtr x="-4931" y="46"/>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42" presetClass="path" presetSubtype="0" accel="50000" decel="50000" fill="hold" grpId="1" nodeType="afterEffect">
                                  <p:stCondLst>
                                    <p:cond delay="0"/>
                                  </p:stCondLst>
                                  <p:childTnLst>
                                    <p:animMotion origin="layout" path="M -5.55556E-7 7.40741E-7 L 0.11563 0.00324 " pathEditMode="relative" rAng="0" ptsTypes="AA">
                                      <p:cBhvr>
                                        <p:cTn id="18" dur="2000" fill="hold"/>
                                        <p:tgtEl>
                                          <p:spTgt spid="13"/>
                                        </p:tgtEl>
                                        <p:attrNameLst>
                                          <p:attrName>ppt_x</p:attrName>
                                          <p:attrName>ppt_y</p:attrName>
                                        </p:attrNameLst>
                                      </p:cBhvr>
                                      <p:rCtr x="5781" y="16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P spid="13" grpId="1" animBg="1"/>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5" name="Gruppo 4"/>
          <p:cNvGrpSpPr/>
          <p:nvPr/>
        </p:nvGrpSpPr>
        <p:grpSpPr>
          <a:xfrm>
            <a:off x="508000" y="673100"/>
            <a:ext cx="8343900" cy="5930900"/>
            <a:chOff x="254000" y="673100"/>
            <a:chExt cx="8343900" cy="5930900"/>
          </a:xfrm>
        </p:grpSpPr>
        <p:sp>
          <p:nvSpPr>
            <p:cNvPr id="6" name="Rettangolo 5"/>
            <p:cNvSpPr/>
            <p:nvPr/>
          </p:nvSpPr>
          <p:spPr bwMode="auto">
            <a:xfrm>
              <a:off x="254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rotWithShape="1">
            <a:blip r:embed="rId3" cstate="print"/>
            <a:srcRect l="1354" t="972" r="1082" b="888"/>
            <a:stretch/>
          </p:blipFill>
          <p:spPr>
            <a:xfrm>
              <a:off x="520700" y="736599"/>
              <a:ext cx="8013700" cy="5803901"/>
            </a:xfrm>
            <a:prstGeom prst="rect">
              <a:avLst/>
            </a:prstGeom>
          </p:spPr>
        </p:pic>
      </p:grpSp>
      <p:sp>
        <p:nvSpPr>
          <p:cNvPr id="8"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10" name="Connettore 1 9"/>
          <p:cNvCxnSpPr/>
          <p:nvPr/>
        </p:nvCxnSpPr>
        <p:spPr bwMode="auto">
          <a:xfrm flipV="1">
            <a:off x="4184650" y="5276850"/>
            <a:ext cx="3883025" cy="361950"/>
          </a:xfrm>
          <a:prstGeom prst="line">
            <a:avLst/>
          </a:prstGeom>
          <a:noFill/>
          <a:ln w="19050" cap="flat" cmpd="sng" algn="ctr">
            <a:solidFill>
              <a:schemeClr val="tx1"/>
            </a:solidFill>
            <a:prstDash val="solid"/>
            <a:round/>
            <a:headEnd type="none" w="med" len="med"/>
            <a:tailEnd type="none" w="med" len="med"/>
          </a:ln>
          <a:effectLst/>
        </p:spPr>
      </p:cxnSp>
      <p:cxnSp>
        <p:nvCxnSpPr>
          <p:cNvPr id="12" name="Connettore 1 11"/>
          <p:cNvCxnSpPr/>
          <p:nvPr/>
        </p:nvCxnSpPr>
        <p:spPr bwMode="auto">
          <a:xfrm>
            <a:off x="5210175" y="1666875"/>
            <a:ext cx="2886075" cy="3486150"/>
          </a:xfrm>
          <a:prstGeom prst="line">
            <a:avLst/>
          </a:prstGeom>
          <a:noFill/>
          <a:ln w="19050" cap="flat" cmpd="sng" algn="ctr">
            <a:solidFill>
              <a:schemeClr val="tx1"/>
            </a:solidFill>
            <a:prstDash val="solid"/>
            <a:round/>
            <a:headEnd type="none" w="med" len="med"/>
            <a:tailEnd type="none" w="med" len="med"/>
          </a:ln>
          <a:effectLst/>
        </p:spPr>
      </p:cxnSp>
      <p:cxnSp>
        <p:nvCxnSpPr>
          <p:cNvPr id="16" name="Connettore 1 15"/>
          <p:cNvCxnSpPr>
            <a:endCxn id="13" idx="1"/>
          </p:cNvCxnSpPr>
          <p:nvPr/>
        </p:nvCxnSpPr>
        <p:spPr bwMode="auto">
          <a:xfrm>
            <a:off x="2457450" y="3441700"/>
            <a:ext cx="1508559" cy="2127684"/>
          </a:xfrm>
          <a:prstGeom prst="line">
            <a:avLst/>
          </a:prstGeom>
          <a:noFill/>
          <a:ln w="19050" cap="flat" cmpd="sng" algn="ctr">
            <a:solidFill>
              <a:schemeClr val="tx1"/>
            </a:solidFill>
            <a:prstDash val="solid"/>
            <a:round/>
            <a:headEnd type="none" w="med" len="med"/>
            <a:tailEnd type="none" w="med" len="med"/>
          </a:ln>
          <a:effectLst/>
        </p:spPr>
      </p:cxnSp>
      <p:sp>
        <p:nvSpPr>
          <p:cNvPr id="13" name="Ovale 12"/>
          <p:cNvSpPr/>
          <p:nvPr/>
        </p:nvSpPr>
        <p:spPr bwMode="auto">
          <a:xfrm>
            <a:off x="3928050" y="5531425"/>
            <a:ext cx="259200" cy="259200"/>
          </a:xfrm>
          <a:prstGeom prst="ellipse">
            <a:avLst/>
          </a:prstGeom>
          <a:solidFill>
            <a:srgbClr val="BBD1D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Ovale 20"/>
          <p:cNvSpPr/>
          <p:nvPr/>
        </p:nvSpPr>
        <p:spPr bwMode="auto">
          <a:xfrm>
            <a:off x="2296100" y="3191450"/>
            <a:ext cx="259200" cy="259200"/>
          </a:xfrm>
          <a:prstGeom prst="ellipse">
            <a:avLst/>
          </a:prstGeom>
          <a:solidFill>
            <a:srgbClr val="F0FD3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27" name="Gruppo 26"/>
          <p:cNvGrpSpPr/>
          <p:nvPr/>
        </p:nvGrpSpPr>
        <p:grpSpPr>
          <a:xfrm>
            <a:off x="3124200" y="5493325"/>
            <a:ext cx="406400" cy="280800"/>
            <a:chOff x="3124200" y="5493325"/>
            <a:chExt cx="406400" cy="280800"/>
          </a:xfrm>
        </p:grpSpPr>
        <p:sp>
          <p:nvSpPr>
            <p:cNvPr id="25" name="Ovale 24"/>
            <p:cNvSpPr/>
            <p:nvPr/>
          </p:nvSpPr>
          <p:spPr bwMode="auto">
            <a:xfrm>
              <a:off x="3194625" y="5493325"/>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6" name="Connettore 1 25"/>
            <p:cNvCxnSpPr/>
            <p:nvPr/>
          </p:nvCxnSpPr>
          <p:spPr bwMode="auto">
            <a:xfrm>
              <a:off x="3124200" y="5739130"/>
              <a:ext cx="406400" cy="0"/>
            </a:xfrm>
            <a:prstGeom prst="line">
              <a:avLst/>
            </a:prstGeom>
            <a:noFill/>
            <a:ln w="19050" cap="flat" cmpd="sng" algn="ctr">
              <a:solidFill>
                <a:srgbClr val="1C1F22"/>
              </a:solidFill>
              <a:prstDash val="solid"/>
              <a:round/>
              <a:headEnd type="none" w="med" len="med"/>
              <a:tailEnd type="none" w="med" len="med"/>
            </a:ln>
            <a:effectLst/>
          </p:spPr>
        </p:cxnSp>
      </p:grpSp>
      <p:sp>
        <p:nvSpPr>
          <p:cNvPr id="30" name="Ovale 29"/>
          <p:cNvSpPr/>
          <p:nvPr/>
        </p:nvSpPr>
        <p:spPr bwMode="auto">
          <a:xfrm>
            <a:off x="3192244" y="3173507"/>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Text Box 3">
            <a:extLst>
              <a:ext uri="{FF2B5EF4-FFF2-40B4-BE49-F238E27FC236}">
                <a16:creationId xmlns:a16="http://schemas.microsoft.com/office/drawing/2014/main" id="{C75F8A80-4251-636F-F1A8-5919D5423BEA}"/>
              </a:ext>
            </a:extLst>
          </p:cNvPr>
          <p:cNvSpPr txBox="1">
            <a:spLocks noChangeArrowheads="1"/>
          </p:cNvSpPr>
          <p:nvPr/>
        </p:nvSpPr>
        <p:spPr bwMode="auto">
          <a:xfrm>
            <a:off x="2319568" y="1016454"/>
            <a:ext cx="2576283" cy="1015663"/>
          </a:xfrm>
          <a:prstGeom prst="rect">
            <a:avLst/>
          </a:prstGeom>
          <a:solidFill>
            <a:schemeClr val="bg1"/>
          </a:solidFill>
          <a:ln w="9525">
            <a:noFill/>
            <a:miter lim="800000"/>
            <a:headEnd/>
            <a:tailEnd/>
          </a:ln>
          <a:effectLst/>
        </p:spPr>
        <p:txBody>
          <a:bodyPr wrap="square">
            <a:spAutoFit/>
          </a:bodyPr>
          <a:lstStyle/>
          <a:p>
            <a:pPr>
              <a:lnSpc>
                <a:spcPts val="2400"/>
              </a:lnSpc>
              <a:spcAft>
                <a:spcPts val="600"/>
              </a:spcAft>
            </a:pPr>
            <a:r>
              <a:rPr lang="en-GB" altLang="ja-JP" sz="2000" b="1" dirty="0">
                <a:solidFill>
                  <a:schemeClr val="tx1"/>
                </a:solidFill>
                <a:effectLst/>
                <a:latin typeface="Calibri" pitchFamily="34" charset="0"/>
                <a:ea typeface="ＭＳ Ｐゴシック" pitchFamily="34" charset="-128"/>
              </a:rPr>
              <a:t>Not all the samples plot within the isotopic quadrilateral</a:t>
            </a:r>
            <a:endParaRPr lang="en-GB" sz="3600" b="1" dirty="0">
              <a:solidFill>
                <a:schemeClr val="tx1"/>
              </a:solidFill>
              <a:effectLst/>
              <a:latin typeface="Calibri" pitchFamily="34" charset="0"/>
              <a:ea typeface="ＭＳ Ｐゴシック" pitchFamily="34" charset="-128"/>
              <a:cs typeface="Calibri" panose="020F0502020204030204" pitchFamily="34" charset="0"/>
            </a:endParaRPr>
          </a:p>
        </p:txBody>
      </p:sp>
      <p:sp>
        <p:nvSpPr>
          <p:cNvPr id="32" name="Text Box 3"/>
          <p:cNvSpPr txBox="1">
            <a:spLocks noChangeArrowheads="1"/>
          </p:cNvSpPr>
          <p:nvPr/>
        </p:nvSpPr>
        <p:spPr bwMode="auto">
          <a:xfrm>
            <a:off x="2333561" y="998697"/>
            <a:ext cx="2601686" cy="1162498"/>
          </a:xfrm>
          <a:prstGeom prst="rect">
            <a:avLst/>
          </a:prstGeom>
          <a:solidFill>
            <a:schemeClr val="bg1"/>
          </a:solidFill>
          <a:ln w="9525">
            <a:noFill/>
            <a:miter lim="800000"/>
            <a:headEnd/>
            <a:tailEnd/>
          </a:ln>
          <a:effectLst/>
        </p:spPr>
        <p:txBody>
          <a:bodyPr wrap="square">
            <a:spAutoFit/>
          </a:bodyPr>
          <a:lstStyle/>
          <a:p>
            <a:pPr>
              <a:lnSpc>
                <a:spcPts val="2000"/>
              </a:lnSpc>
              <a:spcAft>
                <a:spcPts val="600"/>
              </a:spcAft>
            </a:pPr>
            <a:r>
              <a:rPr lang="en-GB" b="1" dirty="0">
                <a:solidFill>
                  <a:schemeClr val="tx1"/>
                </a:solidFill>
                <a:effectLst/>
                <a:latin typeface="Calibri" pitchFamily="34" charset="0"/>
                <a:ea typeface="ＭＳ Ｐゴシック" pitchFamily="34" charset="-128"/>
              </a:rPr>
              <a:t>With the new topology nearly all the samples plot within the quadrilateral</a:t>
            </a:r>
            <a:endParaRPr lang="en-GB" sz="3200" b="1"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14" name="Connettore 1 13"/>
          <p:cNvCxnSpPr>
            <a:cxnSpLocks/>
          </p:cNvCxnSpPr>
          <p:nvPr/>
        </p:nvCxnSpPr>
        <p:spPr bwMode="auto">
          <a:xfrm flipH="1">
            <a:off x="2514600" y="1640681"/>
            <a:ext cx="2486025" cy="1610519"/>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306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bwMode="auto">
          <a:xfrm>
            <a:off x="508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2" name="Immagine 1"/>
          <p:cNvPicPr>
            <a:picLocks noChangeAspect="1"/>
          </p:cNvPicPr>
          <p:nvPr/>
        </p:nvPicPr>
        <p:blipFill rotWithShape="1">
          <a:blip r:embed="rId3" cstate="print"/>
          <a:srcRect l="2239" t="3738" r="2635" b="634"/>
          <a:stretch/>
        </p:blipFill>
        <p:spPr>
          <a:xfrm>
            <a:off x="546100" y="736600"/>
            <a:ext cx="8255000" cy="5816600"/>
          </a:xfrm>
          <a:prstGeom prst="rect">
            <a:avLst/>
          </a:prstGeom>
        </p:spPr>
      </p:pic>
      <p:sp>
        <p:nvSpPr>
          <p:cNvPr id="6"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8" name="Connettore 1 7"/>
          <p:cNvCxnSpPr/>
          <p:nvPr/>
        </p:nvCxnSpPr>
        <p:spPr bwMode="auto">
          <a:xfrm flipV="1">
            <a:off x="3490232" y="4201886"/>
            <a:ext cx="1506311" cy="696685"/>
          </a:xfrm>
          <a:prstGeom prst="line">
            <a:avLst/>
          </a:prstGeom>
          <a:noFill/>
          <a:ln w="19050" cap="flat" cmpd="sng" algn="ctr">
            <a:solidFill>
              <a:schemeClr val="tx1"/>
            </a:solidFill>
            <a:prstDash val="solid"/>
            <a:round/>
            <a:headEnd type="none" w="med" len="med"/>
            <a:tailEnd type="none" w="med" len="med"/>
          </a:ln>
          <a:effectLst/>
        </p:spPr>
      </p:cxnSp>
      <p:cxnSp>
        <p:nvCxnSpPr>
          <p:cNvPr id="9" name="Connettore 1 8"/>
          <p:cNvCxnSpPr/>
          <p:nvPr/>
        </p:nvCxnSpPr>
        <p:spPr bwMode="auto">
          <a:xfrm flipH="1">
            <a:off x="5236029" y="3321050"/>
            <a:ext cx="2841171" cy="761093"/>
          </a:xfrm>
          <a:prstGeom prst="line">
            <a:avLst/>
          </a:prstGeom>
          <a:noFill/>
          <a:ln w="19050" cap="flat" cmpd="sng" algn="ctr">
            <a:solidFill>
              <a:schemeClr val="tx1"/>
            </a:solidFill>
            <a:prstDash val="solid"/>
            <a:round/>
            <a:headEnd type="none" w="med" len="med"/>
            <a:tailEnd type="none" w="med" len="med"/>
          </a:ln>
          <a:effectLst/>
        </p:spPr>
      </p:cxnSp>
      <p:cxnSp>
        <p:nvCxnSpPr>
          <p:cNvPr id="10" name="Connettore 1 9"/>
          <p:cNvCxnSpPr/>
          <p:nvPr/>
        </p:nvCxnSpPr>
        <p:spPr bwMode="auto">
          <a:xfrm>
            <a:off x="3355521" y="1042308"/>
            <a:ext cx="8165" cy="3769178"/>
          </a:xfrm>
          <a:prstGeom prst="line">
            <a:avLst/>
          </a:prstGeom>
          <a:noFill/>
          <a:ln w="19050" cap="flat" cmpd="sng" algn="ctr">
            <a:solidFill>
              <a:schemeClr val="tx1"/>
            </a:solidFill>
            <a:prstDash val="solid"/>
            <a:round/>
            <a:headEnd type="none" w="med" len="med"/>
            <a:tailEnd type="none" w="med" len="med"/>
          </a:ln>
          <a:effectLst/>
        </p:spPr>
      </p:cxnSp>
      <p:cxnSp>
        <p:nvCxnSpPr>
          <p:cNvPr id="11" name="Connettore 1 10"/>
          <p:cNvCxnSpPr/>
          <p:nvPr/>
        </p:nvCxnSpPr>
        <p:spPr bwMode="auto">
          <a:xfrm flipH="1" flipV="1">
            <a:off x="3461657" y="979714"/>
            <a:ext cx="4672694" cy="2234293"/>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9521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bwMode="auto">
          <a:xfrm>
            <a:off x="508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2" name="Immagine 1"/>
          <p:cNvPicPr>
            <a:picLocks noChangeAspect="1"/>
          </p:cNvPicPr>
          <p:nvPr/>
        </p:nvPicPr>
        <p:blipFill rotWithShape="1">
          <a:blip r:embed="rId3" cstate="print"/>
          <a:srcRect l="2239" t="3738" r="2635" b="634"/>
          <a:stretch/>
        </p:blipFill>
        <p:spPr>
          <a:xfrm>
            <a:off x="546100" y="736600"/>
            <a:ext cx="8255000" cy="5816600"/>
          </a:xfrm>
          <a:prstGeom prst="rect">
            <a:avLst/>
          </a:prstGeom>
        </p:spPr>
      </p:pic>
      <p:sp>
        <p:nvSpPr>
          <p:cNvPr id="6"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8" name="Connettore 1 7"/>
          <p:cNvCxnSpPr/>
          <p:nvPr/>
        </p:nvCxnSpPr>
        <p:spPr bwMode="auto">
          <a:xfrm flipV="1">
            <a:off x="3490232" y="4201886"/>
            <a:ext cx="1506311" cy="696685"/>
          </a:xfrm>
          <a:prstGeom prst="line">
            <a:avLst/>
          </a:prstGeom>
          <a:noFill/>
          <a:ln w="19050" cap="flat" cmpd="sng" algn="ctr">
            <a:solidFill>
              <a:schemeClr val="tx1"/>
            </a:solidFill>
            <a:prstDash val="solid"/>
            <a:round/>
            <a:headEnd type="none" w="med" len="med"/>
            <a:tailEnd type="none" w="med" len="med"/>
          </a:ln>
          <a:effectLst/>
        </p:spPr>
      </p:cxnSp>
      <p:cxnSp>
        <p:nvCxnSpPr>
          <p:cNvPr id="9" name="Connettore 1 8"/>
          <p:cNvCxnSpPr/>
          <p:nvPr/>
        </p:nvCxnSpPr>
        <p:spPr bwMode="auto">
          <a:xfrm flipH="1">
            <a:off x="5236029" y="3321050"/>
            <a:ext cx="2841171" cy="761093"/>
          </a:xfrm>
          <a:prstGeom prst="line">
            <a:avLst/>
          </a:prstGeom>
          <a:noFill/>
          <a:ln w="19050" cap="flat" cmpd="sng" algn="ctr">
            <a:solidFill>
              <a:schemeClr val="tx1"/>
            </a:solidFill>
            <a:prstDash val="solid"/>
            <a:round/>
            <a:headEnd type="none" w="med" len="med"/>
            <a:tailEnd type="none" w="med" len="med"/>
          </a:ln>
          <a:effectLst/>
        </p:spPr>
      </p:cxnSp>
      <p:cxnSp>
        <p:nvCxnSpPr>
          <p:cNvPr id="10" name="Connettore 1 9"/>
          <p:cNvCxnSpPr/>
          <p:nvPr/>
        </p:nvCxnSpPr>
        <p:spPr bwMode="auto">
          <a:xfrm>
            <a:off x="3355521" y="1042308"/>
            <a:ext cx="8165" cy="3769178"/>
          </a:xfrm>
          <a:prstGeom prst="line">
            <a:avLst/>
          </a:prstGeom>
          <a:noFill/>
          <a:ln w="19050" cap="flat" cmpd="sng" algn="ctr">
            <a:solidFill>
              <a:schemeClr val="tx1"/>
            </a:solidFill>
            <a:prstDash val="solid"/>
            <a:round/>
            <a:headEnd type="none" w="med" len="med"/>
            <a:tailEnd type="none" w="med" len="med"/>
          </a:ln>
          <a:effectLst/>
        </p:spPr>
      </p:cxnSp>
      <p:cxnSp>
        <p:nvCxnSpPr>
          <p:cNvPr id="11" name="Connettore 1 10"/>
          <p:cNvCxnSpPr/>
          <p:nvPr/>
        </p:nvCxnSpPr>
        <p:spPr bwMode="auto">
          <a:xfrm flipH="1" flipV="1">
            <a:off x="3461657" y="979714"/>
            <a:ext cx="4672694" cy="2234293"/>
          </a:xfrm>
          <a:prstGeom prst="line">
            <a:avLst/>
          </a:prstGeom>
          <a:noFill/>
          <a:ln w="19050" cap="flat" cmpd="sng" algn="ctr">
            <a:solidFill>
              <a:schemeClr val="tx1"/>
            </a:solidFill>
            <a:prstDash val="solid"/>
            <a:round/>
            <a:headEnd type="none" w="med" len="med"/>
            <a:tailEnd type="none" w="med" len="med"/>
          </a:ln>
          <a:effectLst/>
        </p:spPr>
      </p:cxnSp>
      <p:sp>
        <p:nvSpPr>
          <p:cNvPr id="12" name="Ovale 11"/>
          <p:cNvSpPr/>
          <p:nvPr/>
        </p:nvSpPr>
        <p:spPr bwMode="auto">
          <a:xfrm>
            <a:off x="3226932" y="4794817"/>
            <a:ext cx="259200" cy="259200"/>
          </a:xfrm>
          <a:prstGeom prst="ellipse">
            <a:avLst/>
          </a:prstGeom>
          <a:solidFill>
            <a:srgbClr val="F0FD3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3229309" y="781409"/>
            <a:ext cx="259200" cy="259200"/>
          </a:xfrm>
          <a:prstGeom prst="ellipse">
            <a:avLst/>
          </a:prstGeom>
          <a:solidFill>
            <a:srgbClr val="BBD1D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4" name="Gruppo 13"/>
          <p:cNvGrpSpPr/>
          <p:nvPr/>
        </p:nvGrpSpPr>
        <p:grpSpPr>
          <a:xfrm>
            <a:off x="3145972" y="771306"/>
            <a:ext cx="406400" cy="280800"/>
            <a:chOff x="3124200" y="5495706"/>
            <a:chExt cx="406400" cy="280800"/>
          </a:xfrm>
        </p:grpSpPr>
        <p:sp>
          <p:nvSpPr>
            <p:cNvPr id="15" name="Ovale 14"/>
            <p:cNvSpPr/>
            <p:nvPr/>
          </p:nvSpPr>
          <p:spPr bwMode="auto">
            <a:xfrm>
              <a:off x="3194625" y="5495706"/>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6" name="Connettore 1 15"/>
            <p:cNvCxnSpPr/>
            <p:nvPr/>
          </p:nvCxnSpPr>
          <p:spPr bwMode="auto">
            <a:xfrm>
              <a:off x="3124200" y="5617685"/>
              <a:ext cx="406400" cy="0"/>
            </a:xfrm>
            <a:prstGeom prst="line">
              <a:avLst/>
            </a:prstGeom>
            <a:noFill/>
            <a:ln w="19050" cap="flat" cmpd="sng" algn="ctr">
              <a:solidFill>
                <a:srgbClr val="1C1F22"/>
              </a:solidFill>
              <a:prstDash val="solid"/>
              <a:round/>
              <a:headEnd type="none" w="med" len="med"/>
              <a:tailEnd type="none" w="med" len="med"/>
            </a:ln>
            <a:effectLst/>
          </p:spPr>
        </p:cxnSp>
      </p:grpSp>
      <p:sp>
        <p:nvSpPr>
          <p:cNvPr id="17" name="Ovale 16"/>
          <p:cNvSpPr/>
          <p:nvPr/>
        </p:nvSpPr>
        <p:spPr bwMode="auto">
          <a:xfrm>
            <a:off x="3214016" y="4784593"/>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601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path" presetSubtype="0" accel="50000" decel="50000" fill="hold" grpId="1" nodeType="afterEffect">
                                  <p:stCondLst>
                                    <p:cond delay="0"/>
                                  </p:stCondLst>
                                  <p:childTnLst>
                                    <p:animMotion origin="layout" path="M -3.88889E-6 4.44444E-6 L -0.10312 0.03194 " pathEditMode="relative" rAng="0" ptsTypes="AA">
                                      <p:cBhvr>
                                        <p:cTn id="10" dur="2000" fill="hold"/>
                                        <p:tgtEl>
                                          <p:spTgt spid="12"/>
                                        </p:tgtEl>
                                        <p:attrNameLst>
                                          <p:attrName>ppt_x</p:attrName>
                                          <p:attrName>ppt_y</p:attrName>
                                        </p:attrNameLst>
                                      </p:cBhvr>
                                      <p:rCtr x="-5156" y="1597"/>
                                    </p:animMotion>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500"/>
                            </p:stCondLst>
                            <p:childTnLst>
                              <p:par>
                                <p:cTn id="20" presetID="42" presetClass="path" presetSubtype="0" accel="50000" decel="50000" fill="hold" grpId="1" nodeType="afterEffect">
                                  <p:stCondLst>
                                    <p:cond delay="0"/>
                                  </p:stCondLst>
                                  <p:childTnLst>
                                    <p:animMotion origin="layout" path="M 2.5E-6 -3.7037E-7 L 0.0776 -3.7037E-7 " pathEditMode="relative" rAng="0" ptsTypes="AA">
                                      <p:cBhvr>
                                        <p:cTn id="21" dur="2000" fill="hold"/>
                                        <p:tgtEl>
                                          <p:spTgt spid="13"/>
                                        </p:tgtEl>
                                        <p:attrNameLst>
                                          <p:attrName>ppt_x</p:attrName>
                                          <p:attrName>ppt_y</p:attrName>
                                        </p:attrNameLst>
                                      </p:cBhvr>
                                      <p:rCtr x="3872" y="0"/>
                                    </p:animMotion>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bwMode="auto">
          <a:xfrm>
            <a:off x="508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2" name="Immagine 1"/>
          <p:cNvPicPr>
            <a:picLocks noChangeAspect="1"/>
          </p:cNvPicPr>
          <p:nvPr/>
        </p:nvPicPr>
        <p:blipFill rotWithShape="1">
          <a:blip r:embed="rId3" cstate="print"/>
          <a:srcRect l="2239" t="3738" r="2635" b="634"/>
          <a:stretch/>
        </p:blipFill>
        <p:spPr>
          <a:xfrm>
            <a:off x="546100" y="736600"/>
            <a:ext cx="8255000" cy="5816600"/>
          </a:xfrm>
          <a:prstGeom prst="rect">
            <a:avLst/>
          </a:prstGeom>
        </p:spPr>
      </p:pic>
      <p:sp>
        <p:nvSpPr>
          <p:cNvPr id="6"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cxnSp>
        <p:nvCxnSpPr>
          <p:cNvPr id="9" name="Connettore 1 8"/>
          <p:cNvCxnSpPr/>
          <p:nvPr/>
        </p:nvCxnSpPr>
        <p:spPr bwMode="auto">
          <a:xfrm flipH="1">
            <a:off x="5236029" y="3321050"/>
            <a:ext cx="2841171" cy="761093"/>
          </a:xfrm>
          <a:prstGeom prst="line">
            <a:avLst/>
          </a:prstGeom>
          <a:noFill/>
          <a:ln w="19050" cap="flat" cmpd="sng" algn="ctr">
            <a:solidFill>
              <a:schemeClr val="tx1"/>
            </a:solidFill>
            <a:prstDash val="solid"/>
            <a:round/>
            <a:headEnd type="none" w="med" len="med"/>
            <a:tailEnd type="none" w="med" len="med"/>
          </a:ln>
          <a:effectLst/>
        </p:spPr>
      </p:cxnSp>
      <p:cxnSp>
        <p:nvCxnSpPr>
          <p:cNvPr id="10" name="Connettore 1 9"/>
          <p:cNvCxnSpPr>
            <a:stCxn id="13" idx="3"/>
            <a:endCxn id="12" idx="0"/>
          </p:cNvCxnSpPr>
          <p:nvPr/>
        </p:nvCxnSpPr>
        <p:spPr bwMode="auto">
          <a:xfrm flipH="1">
            <a:off x="2411413" y="1026679"/>
            <a:ext cx="1564121" cy="4001509"/>
          </a:xfrm>
          <a:prstGeom prst="line">
            <a:avLst/>
          </a:prstGeom>
          <a:noFill/>
          <a:ln w="19050" cap="flat" cmpd="sng" algn="ctr">
            <a:solidFill>
              <a:schemeClr val="tx1"/>
            </a:solidFill>
            <a:prstDash val="solid"/>
            <a:round/>
            <a:headEnd type="none" w="med" len="med"/>
            <a:tailEnd type="none" w="med" len="med"/>
          </a:ln>
          <a:effectLst/>
        </p:spPr>
      </p:cxnSp>
      <p:cxnSp>
        <p:nvCxnSpPr>
          <p:cNvPr id="11" name="Connettore 1 10"/>
          <p:cNvCxnSpPr/>
          <p:nvPr/>
        </p:nvCxnSpPr>
        <p:spPr bwMode="auto">
          <a:xfrm flipH="1" flipV="1">
            <a:off x="4187826" y="1006475"/>
            <a:ext cx="3936999" cy="2222500"/>
          </a:xfrm>
          <a:prstGeom prst="line">
            <a:avLst/>
          </a:prstGeom>
          <a:noFill/>
          <a:ln w="19050" cap="flat" cmpd="sng" algn="ctr">
            <a:solidFill>
              <a:schemeClr val="tx1"/>
            </a:solidFill>
            <a:prstDash val="solid"/>
            <a:round/>
            <a:headEnd type="none" w="med" len="med"/>
            <a:tailEnd type="none" w="med" len="med"/>
          </a:ln>
          <a:effectLst/>
        </p:spPr>
      </p:cxnSp>
      <p:sp>
        <p:nvSpPr>
          <p:cNvPr id="12" name="Ovale 11"/>
          <p:cNvSpPr/>
          <p:nvPr/>
        </p:nvSpPr>
        <p:spPr bwMode="auto">
          <a:xfrm>
            <a:off x="2281813" y="5028188"/>
            <a:ext cx="259200" cy="259200"/>
          </a:xfrm>
          <a:prstGeom prst="ellipse">
            <a:avLst/>
          </a:prstGeom>
          <a:solidFill>
            <a:srgbClr val="F0FD3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Ovale 12"/>
          <p:cNvSpPr/>
          <p:nvPr/>
        </p:nvSpPr>
        <p:spPr bwMode="auto">
          <a:xfrm>
            <a:off x="3937575" y="805438"/>
            <a:ext cx="259200" cy="259200"/>
          </a:xfrm>
          <a:prstGeom prst="ellipse">
            <a:avLst/>
          </a:prstGeom>
          <a:solidFill>
            <a:srgbClr val="BBD1D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8" name="Gruppo 17"/>
          <p:cNvGrpSpPr/>
          <p:nvPr/>
        </p:nvGrpSpPr>
        <p:grpSpPr>
          <a:xfrm>
            <a:off x="3136447" y="771306"/>
            <a:ext cx="406400" cy="280800"/>
            <a:chOff x="3124200" y="5495706"/>
            <a:chExt cx="406400" cy="280800"/>
          </a:xfrm>
        </p:grpSpPr>
        <p:sp>
          <p:nvSpPr>
            <p:cNvPr id="19" name="Ovale 18"/>
            <p:cNvSpPr/>
            <p:nvPr/>
          </p:nvSpPr>
          <p:spPr bwMode="auto">
            <a:xfrm>
              <a:off x="3194625" y="5495706"/>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0" name="Connettore 1 19"/>
            <p:cNvCxnSpPr/>
            <p:nvPr/>
          </p:nvCxnSpPr>
          <p:spPr bwMode="auto">
            <a:xfrm>
              <a:off x="3124200" y="5617685"/>
              <a:ext cx="406400" cy="0"/>
            </a:xfrm>
            <a:prstGeom prst="line">
              <a:avLst/>
            </a:prstGeom>
            <a:noFill/>
            <a:ln w="19050" cap="flat" cmpd="sng" algn="ctr">
              <a:solidFill>
                <a:srgbClr val="1C1F22"/>
              </a:solidFill>
              <a:prstDash val="solid"/>
              <a:round/>
              <a:headEnd type="none" w="med" len="med"/>
              <a:tailEnd type="none" w="med" len="med"/>
            </a:ln>
            <a:effectLst/>
          </p:spPr>
        </p:cxnSp>
      </p:grpSp>
      <p:sp>
        <p:nvSpPr>
          <p:cNvPr id="21" name="Ovale 20"/>
          <p:cNvSpPr/>
          <p:nvPr/>
        </p:nvSpPr>
        <p:spPr bwMode="auto">
          <a:xfrm>
            <a:off x="3214016" y="4784593"/>
            <a:ext cx="280800" cy="2808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8" name="Connettore 1 7"/>
          <p:cNvCxnSpPr>
            <a:stCxn id="12" idx="6"/>
          </p:cNvCxnSpPr>
          <p:nvPr/>
        </p:nvCxnSpPr>
        <p:spPr bwMode="auto">
          <a:xfrm flipV="1">
            <a:off x="2541013" y="4201887"/>
            <a:ext cx="2455530" cy="955901"/>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016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5"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52357" name="Text Box 5"/>
          <p:cNvSpPr txBox="1">
            <a:spLocks noChangeArrowheads="1"/>
          </p:cNvSpPr>
          <p:nvPr/>
        </p:nvSpPr>
        <p:spPr bwMode="auto">
          <a:xfrm>
            <a:off x="676275" y="4287384"/>
            <a:ext cx="7791450" cy="2246769"/>
          </a:xfrm>
          <a:prstGeom prst="rect">
            <a:avLst/>
          </a:prstGeom>
          <a:noFill/>
          <a:ln w="9525" algn="ctr">
            <a:noFill/>
            <a:miter lim="800000"/>
            <a:headEnd/>
            <a:tailEnd/>
          </a:ln>
          <a:effectLst/>
        </p:spPr>
        <p:txBody>
          <a:bodyPr wrap="square">
            <a:spAutoFit/>
          </a:bodyPr>
          <a:lstStyle/>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HIMU rocks do not need to have necessarily high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isotopic ratios at the time of eruption (or solidification).</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What is required is a derivation from an ancient source that evolved with high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isotopic ratios.</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This is necessary to have high time-integrated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a:t>
            </a: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sp>
        <p:nvSpPr>
          <p:cNvPr id="2" name="Text Box 5">
            <a:extLst>
              <a:ext uri="{FF2B5EF4-FFF2-40B4-BE49-F238E27FC236}">
                <a16:creationId xmlns:a16="http://schemas.microsoft.com/office/drawing/2014/main" id="{B1FF8A9A-0945-E673-84E2-DA05486F91BF}"/>
              </a:ext>
            </a:extLst>
          </p:cNvPr>
          <p:cNvSpPr txBox="1">
            <a:spLocks noChangeArrowheads="1"/>
          </p:cNvSpPr>
          <p:nvPr/>
        </p:nvSpPr>
        <p:spPr bwMode="auto">
          <a:xfrm>
            <a:off x="0" y="1187450"/>
            <a:ext cx="9144000" cy="3000821"/>
          </a:xfrm>
          <a:prstGeom prst="rect">
            <a:avLst/>
          </a:prstGeom>
          <a:noFill/>
          <a:ln w="9525" algn="ctr">
            <a:noFill/>
            <a:miter lim="800000"/>
            <a:headEnd/>
            <a:tailEnd/>
          </a:ln>
          <a:effectLst/>
        </p:spPr>
        <p:txBody>
          <a:bodyPr wrap="square">
            <a:spAutoFit/>
          </a:bodyPr>
          <a:lstStyle/>
          <a:p>
            <a:pPr algn="l">
              <a:spcAft>
                <a:spcPts val="1800"/>
              </a:spcAft>
              <a:defRPr/>
            </a:pPr>
            <a:r>
              <a:rPr lang="en-GB" sz="2600" dirty="0">
                <a:solidFill>
                  <a:schemeClr val="bg1"/>
                </a:solidFill>
                <a:effectLst>
                  <a:outerShdw blurRad="38100" dist="38100" dir="2700000" algn="tl">
                    <a:srgbClr val="000000"/>
                  </a:outerShdw>
                </a:effectLst>
                <a:latin typeface="Calibri" pitchFamily="34" charset="0"/>
              </a:rPr>
              <a:t>As seen for Rb-Sr and Sm-Nd isotopes, Pb isotopic ratios of an igneous rock are a function of the amount of parent isotope (</a:t>
            </a:r>
            <a:r>
              <a:rPr lang="en-GB" sz="2600" baseline="30000" dirty="0">
                <a:solidFill>
                  <a:schemeClr val="bg1"/>
                </a:solidFill>
                <a:effectLst>
                  <a:outerShdw blurRad="38100" dist="38100" dir="2700000" algn="tl">
                    <a:srgbClr val="000000"/>
                  </a:outerShdw>
                </a:effectLst>
                <a:latin typeface="Calibri" pitchFamily="34" charset="0"/>
              </a:rPr>
              <a:t>235</a:t>
            </a:r>
            <a:r>
              <a:rPr lang="en-GB" sz="2600" dirty="0">
                <a:solidFill>
                  <a:schemeClr val="bg1"/>
                </a:solidFill>
                <a:effectLst>
                  <a:outerShdw blurRad="38100" dist="38100" dir="2700000" algn="tl">
                    <a:srgbClr val="000000"/>
                  </a:outerShdw>
                </a:effectLst>
                <a:latin typeface="Calibri" pitchFamily="34" charset="0"/>
              </a:rPr>
              <a:t>U, </a:t>
            </a:r>
            <a:r>
              <a:rPr lang="en-GB" sz="2600" baseline="30000" dirty="0">
                <a:solidFill>
                  <a:schemeClr val="bg1"/>
                </a:solidFill>
                <a:effectLst>
                  <a:outerShdw blurRad="38100" dist="38100" dir="2700000" algn="tl">
                    <a:srgbClr val="000000"/>
                  </a:outerShdw>
                </a:effectLst>
                <a:latin typeface="Calibri" pitchFamily="34" charset="0"/>
              </a:rPr>
              <a:t>238</a:t>
            </a:r>
            <a:r>
              <a:rPr lang="en-GB" sz="2600" dirty="0">
                <a:solidFill>
                  <a:schemeClr val="bg1"/>
                </a:solidFill>
                <a:effectLst>
                  <a:outerShdw blurRad="38100" dist="38100" dir="2700000" algn="tl">
                    <a:srgbClr val="000000"/>
                  </a:outerShdw>
                </a:effectLst>
                <a:latin typeface="Calibri" pitchFamily="34" charset="0"/>
              </a:rPr>
              <a:t>U and </a:t>
            </a:r>
            <a:r>
              <a:rPr lang="en-GB" sz="2600" baseline="30000" dirty="0">
                <a:solidFill>
                  <a:schemeClr val="bg1"/>
                </a:solidFill>
                <a:effectLst>
                  <a:outerShdw blurRad="38100" dist="38100" dir="2700000" algn="tl">
                    <a:srgbClr val="000000"/>
                  </a:outerShdw>
                </a:effectLst>
                <a:latin typeface="Calibri" pitchFamily="34" charset="0"/>
              </a:rPr>
              <a:t>232</a:t>
            </a:r>
            <a:r>
              <a:rPr lang="en-GB" sz="2600" dirty="0">
                <a:solidFill>
                  <a:schemeClr val="bg1"/>
                </a:solidFill>
                <a:effectLst>
                  <a:outerShdw blurRad="38100" dist="38100" dir="2700000" algn="tl">
                    <a:srgbClr val="000000"/>
                  </a:outerShdw>
                </a:effectLst>
                <a:latin typeface="Calibri" pitchFamily="34" charset="0"/>
              </a:rPr>
              <a:t>Th) and the age of the sample (i.e., the time-integrated isotopic growth of the daughter isotopes).</a:t>
            </a:r>
          </a:p>
          <a:p>
            <a:pPr>
              <a:spcAft>
                <a:spcPts val="1200"/>
              </a:spcAft>
              <a:defRPr/>
            </a:pPr>
            <a:r>
              <a:rPr lang="en-GB" sz="3200" dirty="0">
                <a:solidFill>
                  <a:schemeClr val="bg1"/>
                </a:solidFill>
                <a:effectLst>
                  <a:outerShdw blurRad="38100" dist="38100" dir="2700000" algn="tl">
                    <a:srgbClr val="000000"/>
                  </a:outerShdw>
                </a:effectLst>
                <a:latin typeface="Calibri" pitchFamily="34" charset="0"/>
              </a:rPr>
              <a:t>The isotopic ratio </a:t>
            </a:r>
            <a:r>
              <a:rPr lang="en-GB" sz="3200" baseline="30000" dirty="0">
                <a:solidFill>
                  <a:srgbClr val="FFFF00"/>
                </a:solidFill>
                <a:effectLst>
                  <a:outerShdw blurRad="38100" dist="38100" dir="2700000" algn="tl">
                    <a:srgbClr val="000000"/>
                  </a:outerShdw>
                </a:effectLst>
                <a:latin typeface="Calibri" pitchFamily="34" charset="0"/>
              </a:rPr>
              <a:t>238</a:t>
            </a:r>
            <a:r>
              <a:rPr lang="en-GB" sz="3200" dirty="0">
                <a:solidFill>
                  <a:srgbClr val="FFFF00"/>
                </a:solidFill>
                <a:effectLst>
                  <a:outerShdw blurRad="38100" dist="38100" dir="2700000" algn="tl">
                    <a:srgbClr val="000000"/>
                  </a:outerShdw>
                </a:effectLst>
                <a:latin typeface="Calibri" pitchFamily="34" charset="0"/>
              </a:rPr>
              <a:t>U/</a:t>
            </a:r>
            <a:r>
              <a:rPr lang="en-GB" sz="3200" baseline="30000" dirty="0">
                <a:solidFill>
                  <a:srgbClr val="FFFF00"/>
                </a:solidFill>
                <a:effectLst>
                  <a:outerShdw blurRad="38100" dist="38100" dir="2700000" algn="tl">
                    <a:srgbClr val="000000"/>
                  </a:outerShdw>
                </a:effectLst>
                <a:latin typeface="Calibri" pitchFamily="34" charset="0"/>
              </a:rPr>
              <a:t>204</a:t>
            </a:r>
            <a:r>
              <a:rPr lang="en-GB" sz="3200" dirty="0">
                <a:solidFill>
                  <a:srgbClr val="FFFF00"/>
                </a:solidFill>
                <a:effectLst>
                  <a:outerShdw blurRad="38100" dist="38100" dir="2700000" algn="tl">
                    <a:srgbClr val="000000"/>
                  </a:outerShdw>
                </a:effectLst>
                <a:latin typeface="Calibri" pitchFamily="34" charset="0"/>
              </a:rPr>
              <a:t>Pb</a:t>
            </a:r>
            <a:r>
              <a:rPr lang="en-GB" sz="3200" dirty="0">
                <a:solidFill>
                  <a:schemeClr val="bg1"/>
                </a:solidFill>
                <a:effectLst>
                  <a:outerShdw blurRad="38100" dist="38100" dir="2700000" algn="tl">
                    <a:srgbClr val="000000"/>
                  </a:outerShdw>
                </a:effectLst>
                <a:latin typeface="Calibri" pitchFamily="34" charset="0"/>
              </a:rPr>
              <a:t> is called </a:t>
            </a:r>
            <a:r>
              <a:rPr lang="en-GB" sz="3200" i="1" dirty="0">
                <a:solidFill>
                  <a:srgbClr val="FFFF00"/>
                </a:solidFill>
                <a:effectLst>
                  <a:outerShdw blurRad="38100" dist="38100" dir="2700000" algn="tl">
                    <a:srgbClr val="000000"/>
                  </a:outerShdw>
                </a:effectLst>
                <a:latin typeface="Symbol" pitchFamily="18" charset="2"/>
              </a:rPr>
              <a:t>m</a:t>
            </a:r>
            <a:r>
              <a:rPr lang="en-GB" sz="3200" dirty="0">
                <a:solidFill>
                  <a:schemeClr val="bg1"/>
                </a:solidFill>
                <a:effectLst>
                  <a:outerShdw blurRad="38100" dist="38100" dir="2700000" algn="tl">
                    <a:srgbClr val="000000"/>
                  </a:outerShdw>
                </a:effectLst>
                <a:latin typeface="Calibri" pitchFamily="34" charset="0"/>
              </a:rPr>
              <a:t>.</a:t>
            </a:r>
          </a:p>
          <a:p>
            <a:pPr>
              <a:defRPr/>
            </a:pPr>
            <a:r>
              <a:rPr lang="en-GB" sz="2800" dirty="0">
                <a:solidFill>
                  <a:schemeClr val="bg1"/>
                </a:solidFill>
                <a:effectLst>
                  <a:outerShdw blurRad="38100" dist="38100" dir="2700000" algn="tl">
                    <a:srgbClr val="000000"/>
                  </a:outerShdw>
                </a:effectLst>
                <a:latin typeface="Calibri" pitchFamily="34" charset="0"/>
              </a:rPr>
              <a:t>Rocks with high </a:t>
            </a:r>
            <a:r>
              <a:rPr lang="en-GB" sz="2800" baseline="30000" dirty="0">
                <a:solidFill>
                  <a:schemeClr val="bg1"/>
                </a:solidFill>
                <a:effectLst>
                  <a:outerShdw blurRad="38100" dist="38100" dir="2700000" algn="tl">
                    <a:srgbClr val="000000"/>
                  </a:outerShdw>
                </a:effectLst>
                <a:latin typeface="Calibri" pitchFamily="34" charset="0"/>
              </a:rPr>
              <a:t>206</a:t>
            </a:r>
            <a:r>
              <a:rPr lang="en-GB" sz="2800" dirty="0">
                <a:solidFill>
                  <a:schemeClr val="bg1"/>
                </a:solidFill>
                <a:effectLst>
                  <a:outerShdw blurRad="38100" dist="38100" dir="2700000" algn="tl">
                    <a:srgbClr val="000000"/>
                  </a:outerShdw>
                </a:effectLst>
                <a:latin typeface="Calibri" pitchFamily="34" charset="0"/>
              </a:rPr>
              <a:t>Pb/</a:t>
            </a:r>
            <a:r>
              <a:rPr lang="en-GB" sz="2800" baseline="30000" dirty="0">
                <a:solidFill>
                  <a:schemeClr val="bg1"/>
                </a:solidFill>
                <a:effectLst>
                  <a:outerShdw blurRad="38100" dist="38100" dir="2700000" algn="tl">
                    <a:srgbClr val="000000"/>
                  </a:outerShdw>
                </a:effectLst>
                <a:latin typeface="Calibri" pitchFamily="34" charset="0"/>
              </a:rPr>
              <a:t>204</a:t>
            </a:r>
            <a:r>
              <a:rPr lang="en-GB" sz="2800" dirty="0">
                <a:solidFill>
                  <a:schemeClr val="bg1"/>
                </a:solidFill>
                <a:effectLst>
                  <a:outerShdw blurRad="38100" dist="38100" dir="2700000" algn="tl">
                    <a:srgbClr val="000000"/>
                  </a:outerShdw>
                </a:effectLst>
                <a:latin typeface="Calibri" pitchFamily="34" charset="0"/>
              </a:rPr>
              <a:t>Pb are called   </a:t>
            </a:r>
            <a:r>
              <a:rPr lang="en-GB" sz="2800" dirty="0">
                <a:solidFill>
                  <a:srgbClr val="FFFF00"/>
                </a:solidFill>
                <a:effectLst>
                  <a:outerShdw blurRad="38100" dist="38100" dir="2700000" algn="tl">
                    <a:srgbClr val="000000"/>
                  </a:outerShdw>
                </a:effectLst>
                <a:latin typeface="Calibri" pitchFamily="34" charset="0"/>
              </a:rPr>
              <a:t>High-</a:t>
            </a:r>
            <a:r>
              <a:rPr lang="en-GB" sz="2800" i="1" dirty="0">
                <a:solidFill>
                  <a:srgbClr val="FFFF00"/>
                </a:solidFill>
                <a:effectLst>
                  <a:outerShdw blurRad="38100" dist="38100" dir="2700000" algn="tl">
                    <a:srgbClr val="000000"/>
                  </a:outerShdw>
                </a:effectLst>
                <a:latin typeface="Symbol" pitchFamily="18" charset="2"/>
              </a:rPr>
              <a:t>m</a:t>
            </a:r>
            <a:r>
              <a:rPr lang="en-GB" sz="2800" i="1" dirty="0">
                <a:solidFill>
                  <a:schemeClr val="bg1"/>
                </a:solidFill>
                <a:effectLst>
                  <a:outerShdw blurRad="38100" dist="38100" dir="2700000" algn="tl">
                    <a:srgbClr val="000000"/>
                  </a:outerShdw>
                </a:effectLst>
                <a:latin typeface="Calibri" pitchFamily="34" charset="0"/>
              </a:rPr>
              <a:t> </a:t>
            </a:r>
            <a:r>
              <a:rPr lang="en-GB" sz="2800" b="1" dirty="0">
                <a:solidFill>
                  <a:srgbClr val="FFFF00"/>
                </a:solidFill>
                <a:effectLst>
                  <a:outerShdw blurRad="38100" dist="38100" dir="2700000" algn="tl">
                    <a:srgbClr val="000000"/>
                  </a:outerShdw>
                </a:effectLst>
                <a:latin typeface="Calibri" pitchFamily="34" charset="0"/>
              </a:rPr>
              <a:t>HIMU</a:t>
            </a:r>
            <a:r>
              <a:rPr lang="en-GB" sz="2800" dirty="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2357">
                                            <p:txEl>
                                              <p:pRg st="0" end="0"/>
                                            </p:txEl>
                                          </p:spTgt>
                                        </p:tgtEl>
                                        <p:attrNameLst>
                                          <p:attrName>style.visibility</p:attrName>
                                        </p:attrNameLst>
                                      </p:cBhvr>
                                      <p:to>
                                        <p:strVal val="visible"/>
                                      </p:to>
                                    </p:set>
                                    <p:animEffect transition="in" filter="fade">
                                      <p:cBhvr>
                                        <p:cTn id="7" dur="500"/>
                                        <p:tgtEl>
                                          <p:spTgt spid="12523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357">
                                            <p:txEl>
                                              <p:pRg st="1" end="1"/>
                                            </p:txEl>
                                          </p:spTgt>
                                        </p:tgtEl>
                                        <p:attrNameLst>
                                          <p:attrName>style.visibility</p:attrName>
                                        </p:attrNameLst>
                                      </p:cBhvr>
                                      <p:to>
                                        <p:strVal val="visible"/>
                                      </p:to>
                                    </p:set>
                                    <p:animEffect transition="in" filter="fade">
                                      <p:cBhvr>
                                        <p:cTn id="12" dur="500"/>
                                        <p:tgtEl>
                                          <p:spTgt spid="12523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357">
                                            <p:txEl>
                                              <p:pRg st="2" end="2"/>
                                            </p:txEl>
                                          </p:spTgt>
                                        </p:tgtEl>
                                        <p:attrNameLst>
                                          <p:attrName>style.visibility</p:attrName>
                                        </p:attrNameLst>
                                      </p:cBhvr>
                                      <p:to>
                                        <p:strVal val="visible"/>
                                      </p:to>
                                    </p:set>
                                    <p:animEffect transition="in" filter="fade">
                                      <p:cBhvr>
                                        <p:cTn id="17" dur="500"/>
                                        <p:tgtEl>
                                          <p:spTgt spid="12523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357"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bwMode="auto">
          <a:xfrm>
            <a:off x="508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3" name="Immagine 2"/>
          <p:cNvPicPr>
            <a:picLocks noChangeAspect="1"/>
          </p:cNvPicPr>
          <p:nvPr/>
        </p:nvPicPr>
        <p:blipFill rotWithShape="1">
          <a:blip r:embed="rId3" cstate="print"/>
          <a:srcRect l="2136" t="1452" r="1810" b="3363"/>
          <a:stretch/>
        </p:blipFill>
        <p:spPr>
          <a:xfrm>
            <a:off x="711200" y="723900"/>
            <a:ext cx="8089900" cy="5829300"/>
          </a:xfrm>
          <a:prstGeom prst="rect">
            <a:avLst/>
          </a:prstGeom>
        </p:spPr>
      </p:pic>
      <p:sp>
        <p:nvSpPr>
          <p:cNvPr id="6"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12229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bwMode="auto">
          <a:xfrm>
            <a:off x="508000" y="673100"/>
            <a:ext cx="8343900" cy="5930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3811"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2" name="Immagine 1"/>
          <p:cNvPicPr>
            <a:picLocks noChangeAspect="1"/>
          </p:cNvPicPr>
          <p:nvPr/>
        </p:nvPicPr>
        <p:blipFill rotWithShape="1">
          <a:blip r:embed="rId3" cstate="print"/>
          <a:srcRect l="2136" t="939" r="1046" b="1505"/>
          <a:stretch/>
        </p:blipFill>
        <p:spPr>
          <a:xfrm>
            <a:off x="558800" y="736600"/>
            <a:ext cx="8229600" cy="5803900"/>
          </a:xfrm>
          <a:prstGeom prst="rect">
            <a:avLst/>
          </a:prstGeom>
        </p:spPr>
      </p:pic>
      <p:sp>
        <p:nvSpPr>
          <p:cNvPr id="6" name="Text Box 3"/>
          <p:cNvSpPr txBox="1">
            <a:spLocks noChangeArrowheads="1"/>
          </p:cNvSpPr>
          <p:nvPr/>
        </p:nvSpPr>
        <p:spPr bwMode="auto">
          <a:xfrm>
            <a:off x="482600" y="6067425"/>
            <a:ext cx="2044700" cy="523220"/>
          </a:xfrm>
          <a:prstGeom prst="rect">
            <a:avLst/>
          </a:prstGeom>
          <a:noFill/>
          <a:ln w="9525">
            <a:noFill/>
            <a:miter lim="800000"/>
            <a:headEnd/>
            <a:tailEnd/>
          </a:ln>
          <a:effectLst/>
        </p:spPr>
        <p:txBody>
          <a:bodyPr wrap="square">
            <a:spAutoFit/>
          </a:bodyPr>
          <a:lstStyle/>
          <a:p>
            <a:pPr algn="l"/>
            <a:r>
              <a:rPr lang="en-GB" altLang="ja-JP" sz="1400" dirty="0">
                <a:solidFill>
                  <a:schemeClr val="tx1"/>
                </a:solidFill>
                <a:effectLst/>
                <a:latin typeface="Calibri" pitchFamily="34" charset="0"/>
                <a:ea typeface="ＭＳ Ｐゴシック" pitchFamily="34" charset="-128"/>
              </a:rPr>
              <a:t>Wang et al., 2023</a:t>
            </a:r>
          </a:p>
          <a:p>
            <a:pPr algn="l"/>
            <a:r>
              <a:rPr lang="en-GB" altLang="ja-JP" sz="1400" dirty="0">
                <a:solidFill>
                  <a:schemeClr val="tx1"/>
                </a:solidFill>
                <a:effectLst/>
                <a:latin typeface="Calibri" pitchFamily="34" charset="0"/>
                <a:ea typeface="ＭＳ Ｐゴシック" pitchFamily="34" charset="-128"/>
              </a:rPr>
              <a:t>(</a:t>
            </a:r>
            <a:r>
              <a:rPr lang="it-IT" altLang="ja-JP" sz="1400" dirty="0">
                <a:solidFill>
                  <a:schemeClr val="tx1"/>
                </a:solidFill>
                <a:effectLst/>
                <a:latin typeface="Calibri" pitchFamily="34" charset="0"/>
                <a:ea typeface="ＭＳ Ｐゴシック" pitchFamily="34" charset="-128"/>
              </a:rPr>
              <a:t>Lithos, 456-457, 107292</a:t>
            </a:r>
            <a:r>
              <a:rPr lang="en-GB" altLang="ja-JP" sz="1400" dirty="0">
                <a:solidFill>
                  <a:schemeClr val="tx1"/>
                </a:solidFill>
                <a:effectLst/>
                <a:latin typeface="Calibri" pitchFamily="34" charset="0"/>
                <a:ea typeface="ＭＳ Ｐゴシック" pitchFamily="34" charset="-128"/>
                <a:cs typeface="Calibri" panose="020F0502020204030204" pitchFamily="34" charset="0"/>
              </a:rPr>
              <a:t>)</a:t>
            </a:r>
            <a:endParaRPr lang="en-GB" sz="2400" dirty="0">
              <a:solidFill>
                <a:schemeClr val="tx1"/>
              </a:solidFill>
              <a:effectLst/>
              <a:latin typeface="Calibri" pitchFamily="34" charset="0"/>
              <a:ea typeface="ＭＳ Ｐゴシック" pitchFamily="34" charset="-128"/>
              <a:cs typeface="Calibri" panose="020F0502020204030204" pitchFamily="34" charset="0"/>
            </a:endParaRPr>
          </a:p>
        </p:txBody>
      </p:sp>
      <p:sp>
        <p:nvSpPr>
          <p:cNvPr id="7" name="Text Box 3"/>
          <p:cNvSpPr txBox="1">
            <a:spLocks noChangeArrowheads="1"/>
          </p:cNvSpPr>
          <p:nvPr/>
        </p:nvSpPr>
        <p:spPr bwMode="auto">
          <a:xfrm>
            <a:off x="4699000" y="1000579"/>
            <a:ext cx="4092575" cy="1477328"/>
          </a:xfrm>
          <a:prstGeom prst="rect">
            <a:avLst/>
          </a:prstGeom>
          <a:noFill/>
          <a:ln w="9525">
            <a:noFill/>
            <a:miter lim="800000"/>
            <a:headEnd/>
            <a:tailEnd/>
          </a:ln>
          <a:effectLst/>
        </p:spPr>
        <p:txBody>
          <a:bodyPr wrap="square">
            <a:spAutoFit/>
          </a:bodyPr>
          <a:lstStyle/>
          <a:p>
            <a:pPr>
              <a:spcAft>
                <a:spcPts val="600"/>
              </a:spcAft>
            </a:pPr>
            <a:r>
              <a:rPr lang="en-GB" b="1" dirty="0">
                <a:solidFill>
                  <a:schemeClr val="tx1"/>
                </a:solidFill>
                <a:effectLst/>
                <a:latin typeface="Calibri" pitchFamily="34" charset="0"/>
                <a:ea typeface="ＭＳ Ｐゴシック" pitchFamily="34" charset="-128"/>
              </a:rPr>
              <a:t>In conclusion, all the isotopic compositions of oceanic and most of the continental igneous rocks can be explained with the presence of only four mantle end-members.</a:t>
            </a:r>
            <a:endParaRPr lang="en-GB" b="1" dirty="0">
              <a:solidFill>
                <a:schemeClr val="tx1"/>
              </a:solidFill>
              <a:effectLst/>
              <a:latin typeface="Calibri"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33690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9"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56101" name="Text Box 5"/>
          <p:cNvSpPr txBox="1">
            <a:spLocks noChangeArrowheads="1"/>
          </p:cNvSpPr>
          <p:nvPr/>
        </p:nvSpPr>
        <p:spPr bwMode="auto">
          <a:xfrm>
            <a:off x="0" y="660400"/>
            <a:ext cx="9144000" cy="5586145"/>
          </a:xfrm>
          <a:prstGeom prst="rect">
            <a:avLst/>
          </a:prstGeom>
          <a:noFill/>
          <a:ln w="9525" algn="ctr">
            <a:noFill/>
            <a:miter lim="800000"/>
            <a:headEnd/>
            <a:tailEnd/>
          </a:ln>
          <a:effectLst/>
        </p:spPr>
        <p:txBody>
          <a:bodyPr wrap="square">
            <a:spAutoFit/>
          </a:bodyPr>
          <a:lstStyle/>
          <a:p>
            <a:pPr marL="342900" indent="-342900">
              <a:defRPr/>
            </a:pPr>
            <a:r>
              <a:rPr lang="en-GB" sz="2800" dirty="0">
                <a:solidFill>
                  <a:srgbClr val="FFFF00"/>
                </a:solidFill>
                <a:effectLst>
                  <a:outerShdw blurRad="38100" dist="38100" dir="2700000" algn="tl">
                    <a:srgbClr val="000000"/>
                  </a:outerShdw>
                </a:effectLst>
                <a:latin typeface="Calibri" pitchFamily="34" charset="0"/>
              </a:rPr>
              <a:t>Why do these end-members are considered                               so important in modern igneous petrology?</a:t>
            </a:r>
            <a:endParaRPr lang="en-GB" sz="900" dirty="0">
              <a:solidFill>
                <a:srgbClr val="FFFF00"/>
              </a:solidFill>
              <a:effectLst>
                <a:outerShdw blurRad="38100" dist="38100" dir="2700000" algn="tl">
                  <a:srgbClr val="000000"/>
                </a:outerShdw>
              </a:effectLst>
              <a:latin typeface="Calibri" pitchFamily="34" charset="0"/>
            </a:endParaRPr>
          </a:p>
          <a:p>
            <a:pPr marL="342900" indent="-342900">
              <a:defRPr/>
            </a:pPr>
            <a:endParaRPr lang="en-GB" sz="900" dirty="0">
              <a:solidFill>
                <a:srgbClr val="FFFF00"/>
              </a:solidFill>
              <a:effectLst>
                <a:outerShdw blurRad="38100" dist="38100" dir="2700000" algn="tl">
                  <a:srgbClr val="000000"/>
                </a:outerShdw>
              </a:effectLst>
              <a:latin typeface="Calibri" pitchFamily="34" charset="0"/>
            </a:endParaRPr>
          </a:p>
          <a:p>
            <a:pPr marL="342900" indent="-342900">
              <a:defRPr/>
            </a:pPr>
            <a:r>
              <a:rPr lang="en-GB" sz="3200" dirty="0">
                <a:solidFill>
                  <a:schemeClr val="bg1"/>
                </a:solidFill>
                <a:effectLst>
                  <a:outerShdw blurRad="38100" dist="38100" dir="2700000" algn="tl">
                    <a:srgbClr val="000000"/>
                  </a:outerShdw>
                </a:effectLst>
                <a:latin typeface="Calibri" pitchFamily="34" charset="0"/>
              </a:rPr>
              <a:t>The typical sequence of rationale is:</a:t>
            </a:r>
            <a:endParaRPr lang="en-GB" sz="1200" dirty="0">
              <a:solidFill>
                <a:schemeClr val="bg1"/>
              </a:solidFill>
              <a:effectLst>
                <a:outerShdw blurRad="38100" dist="38100" dir="2700000" algn="tl">
                  <a:srgbClr val="000000"/>
                </a:outerShdw>
              </a:effectLst>
              <a:latin typeface="Calibri" pitchFamily="34" charset="0"/>
            </a:endParaRPr>
          </a:p>
          <a:p>
            <a:pPr marL="342900" indent="-342900">
              <a:defRPr/>
            </a:pPr>
            <a:endParaRPr lang="en-GB" sz="1400" dirty="0">
              <a:solidFill>
                <a:schemeClr val="bg1"/>
              </a:solidFill>
              <a:effectLst>
                <a:outerShdw blurRad="38100" dist="38100" dir="2700000" algn="tl">
                  <a:srgbClr val="000000"/>
                </a:outerShdw>
              </a:effectLst>
              <a:latin typeface="Calibri" pitchFamily="34" charset="0"/>
            </a:endParaRPr>
          </a:p>
          <a:p>
            <a:pPr marL="342900" indent="-342900" algn="l">
              <a:spcAft>
                <a:spcPts val="1200"/>
              </a:spcAft>
              <a:defRPr/>
            </a:pPr>
            <a:r>
              <a:rPr lang="en-GB" sz="2400" dirty="0">
                <a:solidFill>
                  <a:srgbClr val="FFFF00"/>
                </a:solidFill>
                <a:effectLst>
                  <a:outerShdw blurRad="38100" dist="38100" dir="2700000" algn="tl">
                    <a:srgbClr val="000000"/>
                  </a:outerShdw>
                </a:effectLst>
                <a:latin typeface="Calibri" pitchFamily="34" charset="0"/>
              </a:rPr>
              <a:t>1)</a:t>
            </a:r>
            <a:r>
              <a:rPr lang="en-GB" sz="2400" dirty="0">
                <a:solidFill>
                  <a:schemeClr val="bg1"/>
                </a:solidFill>
                <a:effectLst>
                  <a:outerShdw blurRad="38100" dist="38100" dir="2700000" algn="tl">
                    <a:srgbClr val="000000"/>
                  </a:outerShdw>
                </a:effectLst>
                <a:latin typeface="Calibri" pitchFamily="34" charset="0"/>
              </a:rPr>
              <a:t> The HIMU, EM-I and EM-II end-members have been identified in OIB.</a:t>
            </a:r>
          </a:p>
          <a:p>
            <a:pPr marL="342900" indent="-342900" algn="l">
              <a:spcAft>
                <a:spcPts val="1200"/>
              </a:spcAft>
              <a:defRPr/>
            </a:pPr>
            <a:r>
              <a:rPr lang="en-GB" sz="2400" dirty="0">
                <a:solidFill>
                  <a:srgbClr val="FFFF00"/>
                </a:solidFill>
                <a:effectLst>
                  <a:outerShdw blurRad="38100" dist="38100" dir="2700000" algn="tl">
                    <a:srgbClr val="000000"/>
                  </a:outerShdw>
                </a:effectLst>
                <a:latin typeface="Calibri" pitchFamily="34" charset="0"/>
              </a:rPr>
              <a:t>2) </a:t>
            </a:r>
            <a:r>
              <a:rPr lang="en-GB" sz="2400" dirty="0">
                <a:solidFill>
                  <a:schemeClr val="bg1"/>
                </a:solidFill>
                <a:effectLst>
                  <a:outerShdw blurRad="38100" dist="38100" dir="2700000" algn="tl">
                    <a:srgbClr val="000000"/>
                  </a:outerShdw>
                </a:effectLst>
                <a:latin typeface="Calibri" pitchFamily="34" charset="0"/>
              </a:rPr>
              <a:t>The OIB are </a:t>
            </a:r>
            <a:r>
              <a:rPr lang="en-GB" sz="2400" i="1" dirty="0">
                <a:solidFill>
                  <a:schemeClr val="bg1"/>
                </a:solidFill>
                <a:effectLst>
                  <a:outerShdw blurRad="38100" dist="38100" dir="2700000" algn="tl">
                    <a:srgbClr val="000000"/>
                  </a:outerShdw>
                </a:effectLst>
                <a:latin typeface="Calibri" pitchFamily="34" charset="0"/>
              </a:rPr>
              <a:t>classically</a:t>
            </a:r>
            <a:r>
              <a:rPr lang="en-GB" sz="2400" dirty="0">
                <a:solidFill>
                  <a:schemeClr val="bg1"/>
                </a:solidFill>
                <a:effectLst>
                  <a:outerShdw blurRad="38100" dist="38100" dir="2700000" algn="tl">
                    <a:srgbClr val="000000"/>
                  </a:outerShdw>
                </a:effectLst>
                <a:latin typeface="Calibri" pitchFamily="34" charset="0"/>
              </a:rPr>
              <a:t> related to mantle plumes.</a:t>
            </a:r>
          </a:p>
          <a:p>
            <a:pPr marL="342900" indent="-342900" algn="l">
              <a:spcAft>
                <a:spcPts val="1200"/>
              </a:spcAft>
              <a:defRPr/>
            </a:pPr>
            <a:r>
              <a:rPr lang="en-GB" sz="2400" dirty="0">
                <a:solidFill>
                  <a:srgbClr val="FFFF00"/>
                </a:solidFill>
                <a:effectLst>
                  <a:outerShdw blurRad="38100" dist="38100" dir="2700000" algn="tl">
                    <a:srgbClr val="000000"/>
                  </a:outerShdw>
                </a:effectLst>
                <a:latin typeface="Calibri" pitchFamily="34" charset="0"/>
              </a:rPr>
              <a:t>3) </a:t>
            </a:r>
            <a:r>
              <a:rPr lang="en-GB" sz="2400" dirty="0">
                <a:solidFill>
                  <a:schemeClr val="bg1"/>
                </a:solidFill>
                <a:effectLst>
                  <a:outerShdw blurRad="38100" dist="38100" dir="2700000" algn="tl">
                    <a:srgbClr val="000000"/>
                  </a:outerShdw>
                </a:effectLst>
                <a:latin typeface="Calibri" pitchFamily="34" charset="0"/>
              </a:rPr>
              <a:t>The identification of one of these end-members in other areas (e.g., continental basalts) must be considered as isotopic evidence for the existence of a mantle plume (deep thermal anomaly typically coming from the Core-Mantle Boundary Layer).</a:t>
            </a:r>
          </a:p>
          <a:p>
            <a:pPr marL="342900" indent="-342900" algn="l">
              <a:spcAft>
                <a:spcPts val="1200"/>
              </a:spcAft>
              <a:defRPr/>
            </a:pPr>
            <a:r>
              <a:rPr lang="en-GB" sz="2400" dirty="0">
                <a:solidFill>
                  <a:srgbClr val="FFFF00"/>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 In other words, it is considered that isotopic geochemistry has the power to identify the presence of mantle plumes without any other geological or petrological reasoning and without any doubt.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6101">
                                            <p:txEl>
                                              <p:pRg st="0" end="0"/>
                                            </p:txEl>
                                          </p:spTgt>
                                        </p:tgtEl>
                                        <p:attrNameLst>
                                          <p:attrName>style.visibility</p:attrName>
                                        </p:attrNameLst>
                                      </p:cBhvr>
                                      <p:to>
                                        <p:strVal val="visible"/>
                                      </p:to>
                                    </p:set>
                                    <p:animEffect transition="in" filter="fade">
                                      <p:cBhvr>
                                        <p:cTn id="7" dur="500"/>
                                        <p:tgtEl>
                                          <p:spTgt spid="1156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6101">
                                            <p:txEl>
                                              <p:pRg st="2" end="2"/>
                                            </p:txEl>
                                          </p:spTgt>
                                        </p:tgtEl>
                                        <p:attrNameLst>
                                          <p:attrName>style.visibility</p:attrName>
                                        </p:attrNameLst>
                                      </p:cBhvr>
                                      <p:to>
                                        <p:strVal val="visible"/>
                                      </p:to>
                                    </p:set>
                                    <p:animEffect transition="in" filter="fade">
                                      <p:cBhvr>
                                        <p:cTn id="12" dur="500"/>
                                        <p:tgtEl>
                                          <p:spTgt spid="11561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6101">
                                            <p:txEl>
                                              <p:pRg st="4" end="4"/>
                                            </p:txEl>
                                          </p:spTgt>
                                        </p:tgtEl>
                                        <p:attrNameLst>
                                          <p:attrName>style.visibility</p:attrName>
                                        </p:attrNameLst>
                                      </p:cBhvr>
                                      <p:to>
                                        <p:strVal val="visible"/>
                                      </p:to>
                                    </p:set>
                                    <p:animEffect transition="in" filter="fade">
                                      <p:cBhvr>
                                        <p:cTn id="17" dur="500"/>
                                        <p:tgtEl>
                                          <p:spTgt spid="115610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6101">
                                            <p:txEl>
                                              <p:pRg st="5" end="5"/>
                                            </p:txEl>
                                          </p:spTgt>
                                        </p:tgtEl>
                                        <p:attrNameLst>
                                          <p:attrName>style.visibility</p:attrName>
                                        </p:attrNameLst>
                                      </p:cBhvr>
                                      <p:to>
                                        <p:strVal val="visible"/>
                                      </p:to>
                                    </p:set>
                                    <p:animEffect transition="in" filter="fade">
                                      <p:cBhvr>
                                        <p:cTn id="22" dur="500"/>
                                        <p:tgtEl>
                                          <p:spTgt spid="115610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6101">
                                            <p:txEl>
                                              <p:pRg st="6" end="6"/>
                                            </p:txEl>
                                          </p:spTgt>
                                        </p:tgtEl>
                                        <p:attrNameLst>
                                          <p:attrName>style.visibility</p:attrName>
                                        </p:attrNameLst>
                                      </p:cBhvr>
                                      <p:to>
                                        <p:strVal val="visible"/>
                                      </p:to>
                                    </p:set>
                                    <p:animEffect transition="in" filter="fade">
                                      <p:cBhvr>
                                        <p:cTn id="27" dur="500"/>
                                        <p:tgtEl>
                                          <p:spTgt spid="115610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56101">
                                            <p:txEl>
                                              <p:pRg st="7" end="7"/>
                                            </p:txEl>
                                          </p:spTgt>
                                        </p:tgtEl>
                                        <p:attrNameLst>
                                          <p:attrName>style.visibility</p:attrName>
                                        </p:attrNameLst>
                                      </p:cBhvr>
                                      <p:to>
                                        <p:strVal val="visible"/>
                                      </p:to>
                                    </p:set>
                                    <p:animEffect transition="in" filter="fade">
                                      <p:cBhvr>
                                        <p:cTn id="32" dur="500"/>
                                        <p:tgtEl>
                                          <p:spTgt spid="115610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101"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7" name="Text Box 3"/>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58149" name="Text Box 5"/>
          <p:cNvSpPr txBox="1">
            <a:spLocks noChangeArrowheads="1"/>
          </p:cNvSpPr>
          <p:nvPr/>
        </p:nvSpPr>
        <p:spPr bwMode="auto">
          <a:xfrm>
            <a:off x="133350" y="682625"/>
            <a:ext cx="8877300" cy="2985433"/>
          </a:xfrm>
          <a:prstGeom prst="rect">
            <a:avLst/>
          </a:prstGeom>
          <a:noFill/>
          <a:ln w="9525" algn="ctr">
            <a:noFill/>
            <a:miter lim="800000"/>
            <a:headEnd/>
            <a:tailEnd/>
          </a:ln>
          <a:effectLst/>
        </p:spPr>
        <p:txBody>
          <a:bodyPr wrap="square">
            <a:spAutoFit/>
          </a:bodyPr>
          <a:lstStyle/>
          <a:p>
            <a:pPr algn="l">
              <a:spcAft>
                <a:spcPts val="1200"/>
              </a:spcAft>
              <a:defRPr/>
            </a:pPr>
            <a:r>
              <a:rPr lang="en-GB" sz="2400" dirty="0">
                <a:solidFill>
                  <a:schemeClr val="bg1"/>
                </a:solidFill>
                <a:effectLst>
                  <a:outerShdw blurRad="38100" dist="38100" dir="2700000" algn="tl">
                    <a:srgbClr val="000000"/>
                  </a:outerShdw>
                </a:effectLst>
                <a:latin typeface="Calibri" pitchFamily="34" charset="0"/>
              </a:rPr>
              <a:t>This is the ground over which most (if not all) of the geochemical and petrological studies aiming to identify the existence of mantle plumes with isotopic tools are built.</a:t>
            </a:r>
          </a:p>
          <a:p>
            <a:pPr algn="l">
              <a:spcAft>
                <a:spcPts val="1200"/>
              </a:spcAft>
              <a:defRPr/>
            </a:pPr>
            <a:r>
              <a:rPr lang="en-GB" sz="2400" dirty="0">
                <a:solidFill>
                  <a:schemeClr val="bg1"/>
                </a:solidFill>
                <a:effectLst>
                  <a:outerShdw blurRad="38100" dist="38100" dir="2700000" algn="tl">
                    <a:srgbClr val="000000"/>
                  </a:outerShdw>
                </a:effectLst>
                <a:latin typeface="Calibri" pitchFamily="34" charset="0"/>
              </a:rPr>
              <a:t>But are the isotopic composition of the OIB end-members really compatible with a deep mantle source?</a:t>
            </a:r>
          </a:p>
          <a:p>
            <a:pPr algn="l">
              <a:spcAft>
                <a:spcPts val="1200"/>
              </a:spcAft>
              <a:defRPr/>
            </a:pPr>
            <a:r>
              <a:rPr lang="en-GB" sz="2400" dirty="0">
                <a:solidFill>
                  <a:schemeClr val="bg1"/>
                </a:solidFill>
                <a:effectLst>
                  <a:outerShdw blurRad="38100" dist="38100" dir="2700000" algn="tl">
                    <a:srgbClr val="000000"/>
                  </a:outerShdw>
                </a:effectLst>
                <a:latin typeface="Calibri" pitchFamily="34" charset="0"/>
              </a:rPr>
              <a:t>I.e., can these be used as a proof for the existence of a derivation from primitive (undegassed) source?</a:t>
            </a:r>
          </a:p>
        </p:txBody>
      </p:sp>
      <p:sp>
        <p:nvSpPr>
          <p:cNvPr id="4" name="Text Box 4"/>
          <p:cNvSpPr txBox="1">
            <a:spLocks noChangeArrowheads="1"/>
          </p:cNvSpPr>
          <p:nvPr/>
        </p:nvSpPr>
        <p:spPr bwMode="auto">
          <a:xfrm>
            <a:off x="0" y="3540125"/>
            <a:ext cx="9144000" cy="3077766"/>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In other words:</a:t>
            </a:r>
          </a:p>
          <a:p>
            <a:pPr>
              <a:spcAft>
                <a:spcPts val="1200"/>
              </a:spcAft>
              <a:defRPr/>
            </a:pPr>
            <a:r>
              <a:rPr lang="en-GB" sz="3600" dirty="0">
                <a:solidFill>
                  <a:schemeClr val="bg1"/>
                </a:solidFill>
                <a:effectLst>
                  <a:outerShdw blurRad="38100" dist="38100" dir="2700000" algn="tl">
                    <a:srgbClr val="000000"/>
                  </a:outerShdw>
                </a:effectLst>
                <a:latin typeface="Calibri" pitchFamily="34" charset="0"/>
              </a:rPr>
              <a:t>What do HIMU-EMI-EMII really mean?</a:t>
            </a:r>
            <a:endParaRPr lang="en-GB" sz="900" dirty="0">
              <a:solidFill>
                <a:schemeClr val="bg1"/>
              </a:solidFill>
              <a:effectLst>
                <a:outerShdw blurRad="38100" dist="38100" dir="2700000" algn="tl">
                  <a:srgbClr val="000000"/>
                </a:outerShdw>
              </a:effectLst>
              <a:latin typeface="Calibri" pitchFamily="34" charset="0"/>
            </a:endParaRPr>
          </a:p>
          <a:p>
            <a:pPr algn="l">
              <a:defRPr/>
            </a:pPr>
            <a:r>
              <a:rPr lang="en-GB" sz="2400" dirty="0">
                <a:solidFill>
                  <a:srgbClr val="FFFF00"/>
                </a:solidFill>
                <a:effectLst>
                  <a:outerShdw blurRad="38100" dist="38100" dir="2700000" algn="tl">
                    <a:srgbClr val="000000"/>
                  </a:outerShdw>
                </a:effectLst>
                <a:latin typeface="Calibri" pitchFamily="34" charset="0"/>
              </a:rPr>
              <a:t>More: what do other hypothetical mantle components (EM-III, FOZO, C, PREMA, LVC, CMR, EAR) really mean?</a:t>
            </a:r>
          </a:p>
          <a:p>
            <a:pPr>
              <a:defRPr/>
            </a:pPr>
            <a:r>
              <a:rPr lang="en-GB" sz="2400" dirty="0">
                <a:solidFill>
                  <a:schemeClr val="bg1"/>
                </a:solidFill>
                <a:effectLst>
                  <a:outerShdw blurRad="38100" dist="38100" dir="2700000" algn="tl">
                    <a:srgbClr val="000000"/>
                  </a:outerShdw>
                </a:effectLst>
                <a:latin typeface="Calibri" pitchFamily="34" charset="0"/>
              </a:rPr>
              <a:t>All these acronyms are HYPOTHETICAL end-member compositions resident </a:t>
            </a:r>
            <a:r>
              <a:rPr lang="en-GB" sz="2400" i="1" dirty="0">
                <a:solidFill>
                  <a:schemeClr val="bg1"/>
                </a:solidFill>
                <a:effectLst>
                  <a:outerShdw blurRad="38100" dist="38100" dir="2700000" algn="tl">
                    <a:srgbClr val="000000"/>
                  </a:outerShdw>
                </a:effectLst>
                <a:latin typeface="Calibri" pitchFamily="34" charset="0"/>
              </a:rPr>
              <a:t>somewhere</a:t>
            </a:r>
            <a:r>
              <a:rPr lang="en-GB" sz="2400" dirty="0">
                <a:solidFill>
                  <a:schemeClr val="bg1"/>
                </a:solidFill>
                <a:effectLst>
                  <a:outerShdw blurRad="38100" dist="38100" dir="2700000" algn="tl">
                    <a:srgbClr val="000000"/>
                  </a:outerShdw>
                </a:effectLst>
                <a:latin typeface="Calibri" pitchFamily="34" charset="0"/>
              </a:rPr>
              <a:t> in the upper and lower mantle, as well as at the core-mantle boundary.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8149">
                                            <p:txEl>
                                              <p:pRg st="0" end="0"/>
                                            </p:txEl>
                                          </p:spTgt>
                                        </p:tgtEl>
                                        <p:attrNameLst>
                                          <p:attrName>style.visibility</p:attrName>
                                        </p:attrNameLst>
                                      </p:cBhvr>
                                      <p:to>
                                        <p:strVal val="visible"/>
                                      </p:to>
                                    </p:set>
                                    <p:animEffect transition="in" filter="fade">
                                      <p:cBhvr>
                                        <p:cTn id="7" dur="500"/>
                                        <p:tgtEl>
                                          <p:spTgt spid="1158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8149">
                                            <p:txEl>
                                              <p:pRg st="1" end="1"/>
                                            </p:txEl>
                                          </p:spTgt>
                                        </p:tgtEl>
                                        <p:attrNameLst>
                                          <p:attrName>style.visibility</p:attrName>
                                        </p:attrNameLst>
                                      </p:cBhvr>
                                      <p:to>
                                        <p:strVal val="visible"/>
                                      </p:to>
                                    </p:set>
                                    <p:animEffect transition="in" filter="fade">
                                      <p:cBhvr>
                                        <p:cTn id="12" dur="500"/>
                                        <p:tgtEl>
                                          <p:spTgt spid="1158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8149">
                                            <p:txEl>
                                              <p:pRg st="2" end="2"/>
                                            </p:txEl>
                                          </p:spTgt>
                                        </p:tgtEl>
                                        <p:attrNameLst>
                                          <p:attrName>style.visibility</p:attrName>
                                        </p:attrNameLst>
                                      </p:cBhvr>
                                      <p:to>
                                        <p:strVal val="visible"/>
                                      </p:to>
                                    </p:set>
                                    <p:animEffect transition="in" filter="fade">
                                      <p:cBhvr>
                                        <p:cTn id="17" dur="500"/>
                                        <p:tgtEl>
                                          <p:spTgt spid="1158149">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49" grpId="0" build="p"/>
      <p:bldP spid="4"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70435" name="Text Box 3"/>
          <p:cNvSpPr txBox="1">
            <a:spLocks noChangeArrowheads="1"/>
          </p:cNvSpPr>
          <p:nvPr/>
        </p:nvSpPr>
        <p:spPr bwMode="auto">
          <a:xfrm>
            <a:off x="715107" y="892175"/>
            <a:ext cx="8057417" cy="5218113"/>
          </a:xfrm>
          <a:prstGeom prst="rect">
            <a:avLst/>
          </a:prstGeom>
          <a:noFill/>
          <a:ln w="9525" algn="ctr">
            <a:noFill/>
            <a:miter lim="800000"/>
            <a:headEnd/>
            <a:tailEnd/>
          </a:ln>
          <a:effectLst/>
        </p:spPr>
        <p:txBody>
          <a:bodyPr wrap="square">
            <a:spAutoFit/>
          </a:bodyPr>
          <a:lstStyle/>
          <a:p>
            <a:pPr algn="l">
              <a:defRPr/>
            </a:pPr>
            <a:r>
              <a:rPr lang="en-GB" sz="3600" dirty="0">
                <a:solidFill>
                  <a:schemeClr val="bg1"/>
                </a:solidFill>
                <a:effectLst>
                  <a:outerShdw blurRad="38100" dist="38100" dir="2700000" algn="tl">
                    <a:srgbClr val="000000"/>
                  </a:outerShdw>
                </a:effectLst>
                <a:latin typeface="Calibri" pitchFamily="34" charset="0"/>
              </a:rPr>
              <a:t>FOZO </a:t>
            </a:r>
            <a:r>
              <a:rPr lang="en-GB" sz="3600" dirty="0">
                <a:solidFill>
                  <a:srgbClr val="FFFF00"/>
                </a:solidFill>
                <a:effectLst>
                  <a:outerShdw blurRad="38100" dist="38100" dir="2700000" algn="tl">
                    <a:srgbClr val="000000"/>
                  </a:outerShdw>
                </a:effectLst>
                <a:latin typeface="Calibri" pitchFamily="34" charset="0"/>
              </a:rPr>
              <a:t>= Focal Zone;</a:t>
            </a:r>
          </a:p>
          <a:p>
            <a:pPr algn="l">
              <a:defRPr/>
            </a:pPr>
            <a:r>
              <a:rPr lang="en-GB" sz="3600" dirty="0">
                <a:solidFill>
                  <a:schemeClr val="bg1"/>
                </a:solidFill>
                <a:effectLst>
                  <a:outerShdw blurRad="38100" dist="38100" dir="2700000" algn="tl">
                    <a:srgbClr val="000000"/>
                  </a:outerShdw>
                </a:effectLst>
                <a:latin typeface="Calibri" pitchFamily="34" charset="0"/>
              </a:rPr>
              <a:t>C</a:t>
            </a:r>
            <a:r>
              <a:rPr lang="en-GB" sz="3600" dirty="0">
                <a:solidFill>
                  <a:srgbClr val="FFFF00"/>
                </a:solidFill>
                <a:effectLst>
                  <a:outerShdw blurRad="38100" dist="38100" dir="2700000" algn="tl">
                    <a:srgbClr val="000000"/>
                  </a:outerShdw>
                </a:effectLst>
                <a:latin typeface="Calibri" pitchFamily="34" charset="0"/>
              </a:rPr>
              <a:t> = Common Component;</a:t>
            </a:r>
          </a:p>
          <a:p>
            <a:pPr algn="l">
              <a:defRPr/>
            </a:pPr>
            <a:r>
              <a:rPr lang="en-GB" sz="3600" dirty="0">
                <a:solidFill>
                  <a:schemeClr val="bg1"/>
                </a:solidFill>
                <a:effectLst>
                  <a:outerShdw blurRad="38100" dist="38100" dir="2700000" algn="tl">
                    <a:srgbClr val="000000"/>
                  </a:outerShdw>
                </a:effectLst>
                <a:latin typeface="Calibri" pitchFamily="34" charset="0"/>
              </a:rPr>
              <a:t>PREMA</a:t>
            </a:r>
            <a:r>
              <a:rPr lang="en-GB" sz="3600" dirty="0">
                <a:solidFill>
                  <a:srgbClr val="FFFF00"/>
                </a:solidFill>
                <a:effectLst>
                  <a:outerShdw blurRad="38100" dist="38100" dir="2700000" algn="tl">
                    <a:srgbClr val="000000"/>
                  </a:outerShdw>
                </a:effectLst>
                <a:latin typeface="Calibri" pitchFamily="34" charset="0"/>
              </a:rPr>
              <a:t> = Prevalent Mantle;</a:t>
            </a:r>
          </a:p>
          <a:p>
            <a:pPr algn="l">
              <a:defRPr/>
            </a:pPr>
            <a:r>
              <a:rPr lang="en-GB" sz="3600" dirty="0">
                <a:solidFill>
                  <a:schemeClr val="bg1"/>
                </a:solidFill>
                <a:effectLst>
                  <a:outerShdw blurRad="38100" dist="38100" dir="2700000" algn="tl">
                    <a:srgbClr val="000000"/>
                  </a:outerShdw>
                </a:effectLst>
                <a:latin typeface="Calibri" pitchFamily="34" charset="0"/>
              </a:rPr>
              <a:t>LVC</a:t>
            </a:r>
            <a:r>
              <a:rPr lang="en-GB" sz="3600" dirty="0">
                <a:solidFill>
                  <a:srgbClr val="FFFF00"/>
                </a:solidFill>
                <a:effectLst>
                  <a:outerShdw blurRad="38100" dist="38100" dir="2700000" algn="tl">
                    <a:srgbClr val="000000"/>
                  </a:outerShdw>
                </a:effectLst>
                <a:latin typeface="Calibri" pitchFamily="34" charset="0"/>
              </a:rPr>
              <a:t> = Low Velocity Component;</a:t>
            </a:r>
          </a:p>
          <a:p>
            <a:pPr algn="l">
              <a:defRPr/>
            </a:pPr>
            <a:r>
              <a:rPr lang="en-GB" sz="3600" dirty="0">
                <a:solidFill>
                  <a:schemeClr val="bg1"/>
                </a:solidFill>
                <a:effectLst>
                  <a:outerShdw blurRad="38100" dist="38100" dir="2700000" algn="tl">
                    <a:srgbClr val="000000"/>
                  </a:outerShdw>
                </a:effectLst>
                <a:latin typeface="Calibri" pitchFamily="34" charset="0"/>
              </a:rPr>
              <a:t>CMR</a:t>
            </a:r>
            <a:r>
              <a:rPr lang="en-GB" sz="3600" dirty="0">
                <a:solidFill>
                  <a:srgbClr val="FFFF00"/>
                </a:solidFill>
                <a:effectLst>
                  <a:outerShdw blurRad="38100" dist="38100" dir="2700000" algn="tl">
                    <a:srgbClr val="000000"/>
                  </a:outerShdw>
                </a:effectLst>
                <a:latin typeface="Calibri" pitchFamily="34" charset="0"/>
              </a:rPr>
              <a:t> = Common Mantle Reservoir;</a:t>
            </a:r>
          </a:p>
          <a:p>
            <a:pPr algn="l">
              <a:defRPr/>
            </a:pPr>
            <a:r>
              <a:rPr lang="en-GB" sz="3600" dirty="0">
                <a:solidFill>
                  <a:schemeClr val="bg1"/>
                </a:solidFill>
                <a:effectLst>
                  <a:outerShdw blurRad="38100" dist="38100" dir="2700000" algn="tl">
                    <a:srgbClr val="000000"/>
                  </a:outerShdw>
                </a:effectLst>
                <a:latin typeface="Calibri" pitchFamily="34" charset="0"/>
              </a:rPr>
              <a:t>EAR</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European</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Asthenospheric</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Reservoir.</a:t>
            </a:r>
          </a:p>
          <a:p>
            <a:pPr algn="l">
              <a:defRPr/>
            </a:pPr>
            <a:endParaRPr lang="en-GB" sz="3600" dirty="0">
              <a:solidFill>
                <a:srgbClr val="FFFF00"/>
              </a:solidFill>
              <a:effectLst>
                <a:outerShdw blurRad="38100" dist="38100" dir="2700000" algn="tl">
                  <a:srgbClr val="000000"/>
                </a:outerShdw>
              </a:effectLst>
              <a:latin typeface="Calibri" pitchFamily="34" charset="0"/>
            </a:endParaRPr>
          </a:p>
          <a:p>
            <a:pPr>
              <a:defRPr/>
            </a:pPr>
            <a:r>
              <a:rPr lang="en-GB" sz="2800" dirty="0">
                <a:solidFill>
                  <a:schemeClr val="bg1"/>
                </a:solidFill>
                <a:effectLst>
                  <a:outerShdw blurRad="38100" dist="38100" dir="2700000" algn="tl">
                    <a:srgbClr val="000000"/>
                  </a:outerShdw>
                </a:effectLst>
                <a:latin typeface="Calibri" pitchFamily="34" charset="0"/>
              </a:rPr>
              <a:t>All these are components identified on isotopic grounds. These are the areas where large amounts of subduction-unrelated (i.e., anorogenic) basalts plot.</a:t>
            </a:r>
          </a:p>
        </p:txBody>
      </p:sp>
      <p:sp>
        <p:nvSpPr>
          <p:cNvPr id="1170436" name="AutoShape 4"/>
          <p:cNvSpPr>
            <a:spLocks noChangeArrowheads="1"/>
          </p:cNvSpPr>
          <p:nvPr/>
        </p:nvSpPr>
        <p:spPr bwMode="auto">
          <a:xfrm>
            <a:off x="758334" y="893763"/>
            <a:ext cx="1119188" cy="62071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0435">
                                            <p:txEl>
                                              <p:pRg st="0" end="0"/>
                                            </p:txEl>
                                          </p:spTgt>
                                        </p:tgtEl>
                                        <p:attrNameLst>
                                          <p:attrName>style.visibility</p:attrName>
                                        </p:attrNameLst>
                                      </p:cBhvr>
                                      <p:to>
                                        <p:strVal val="visible"/>
                                      </p:to>
                                    </p:set>
                                    <p:animEffect transition="in" filter="fade">
                                      <p:cBhvr>
                                        <p:cTn id="7" dur="500"/>
                                        <p:tgtEl>
                                          <p:spTgt spid="1170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0435">
                                            <p:txEl>
                                              <p:pRg st="1" end="1"/>
                                            </p:txEl>
                                          </p:spTgt>
                                        </p:tgtEl>
                                        <p:attrNameLst>
                                          <p:attrName>style.visibility</p:attrName>
                                        </p:attrNameLst>
                                      </p:cBhvr>
                                      <p:to>
                                        <p:strVal val="visible"/>
                                      </p:to>
                                    </p:set>
                                    <p:animEffect transition="in" filter="fade">
                                      <p:cBhvr>
                                        <p:cTn id="12" dur="500"/>
                                        <p:tgtEl>
                                          <p:spTgt spid="1170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0435">
                                            <p:txEl>
                                              <p:pRg st="2" end="2"/>
                                            </p:txEl>
                                          </p:spTgt>
                                        </p:tgtEl>
                                        <p:attrNameLst>
                                          <p:attrName>style.visibility</p:attrName>
                                        </p:attrNameLst>
                                      </p:cBhvr>
                                      <p:to>
                                        <p:strVal val="visible"/>
                                      </p:to>
                                    </p:set>
                                    <p:animEffect transition="in" filter="fade">
                                      <p:cBhvr>
                                        <p:cTn id="17" dur="500"/>
                                        <p:tgtEl>
                                          <p:spTgt spid="1170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70435">
                                            <p:txEl>
                                              <p:pRg st="3" end="3"/>
                                            </p:txEl>
                                          </p:spTgt>
                                        </p:tgtEl>
                                        <p:attrNameLst>
                                          <p:attrName>style.visibility</p:attrName>
                                        </p:attrNameLst>
                                      </p:cBhvr>
                                      <p:to>
                                        <p:strVal val="visible"/>
                                      </p:to>
                                    </p:set>
                                    <p:animEffect transition="in" filter="fade">
                                      <p:cBhvr>
                                        <p:cTn id="22" dur="500"/>
                                        <p:tgtEl>
                                          <p:spTgt spid="1170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70435">
                                            <p:txEl>
                                              <p:pRg st="4" end="4"/>
                                            </p:txEl>
                                          </p:spTgt>
                                        </p:tgtEl>
                                        <p:attrNameLst>
                                          <p:attrName>style.visibility</p:attrName>
                                        </p:attrNameLst>
                                      </p:cBhvr>
                                      <p:to>
                                        <p:strVal val="visible"/>
                                      </p:to>
                                    </p:set>
                                    <p:animEffect transition="in" filter="fade">
                                      <p:cBhvr>
                                        <p:cTn id="27" dur="500"/>
                                        <p:tgtEl>
                                          <p:spTgt spid="1170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70435">
                                            <p:txEl>
                                              <p:pRg st="5" end="5"/>
                                            </p:txEl>
                                          </p:spTgt>
                                        </p:tgtEl>
                                        <p:attrNameLst>
                                          <p:attrName>style.visibility</p:attrName>
                                        </p:attrNameLst>
                                      </p:cBhvr>
                                      <p:to>
                                        <p:strVal val="visible"/>
                                      </p:to>
                                    </p:set>
                                    <p:animEffect transition="in" filter="fade">
                                      <p:cBhvr>
                                        <p:cTn id="32" dur="500"/>
                                        <p:tgtEl>
                                          <p:spTgt spid="1170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70435">
                                            <p:txEl>
                                              <p:pRg st="7" end="7"/>
                                            </p:txEl>
                                          </p:spTgt>
                                        </p:tgtEl>
                                        <p:attrNameLst>
                                          <p:attrName>style.visibility</p:attrName>
                                        </p:attrNameLst>
                                      </p:cBhvr>
                                      <p:to>
                                        <p:strVal val="visible"/>
                                      </p:to>
                                    </p:set>
                                    <p:animEffect transition="in" filter="fade">
                                      <p:cBhvr>
                                        <p:cTn id="37" dur="500"/>
                                        <p:tgtEl>
                                          <p:spTgt spid="117043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70436"/>
                                        </p:tgtEl>
                                        <p:attrNameLst>
                                          <p:attrName>style.visibility</p:attrName>
                                        </p:attrNameLst>
                                      </p:cBhvr>
                                      <p:to>
                                        <p:strVal val="visible"/>
                                      </p:to>
                                    </p:set>
                                    <p:animEffect transition="in" filter="fade">
                                      <p:cBhvr>
                                        <p:cTn id="42" dur="500"/>
                                        <p:tgtEl>
                                          <p:spTgt spid="1170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435" grpId="0" build="p"/>
      <p:bldP spid="117043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715107" y="892175"/>
            <a:ext cx="8057417" cy="5218113"/>
          </a:xfrm>
          <a:prstGeom prst="rect">
            <a:avLst/>
          </a:prstGeom>
          <a:noFill/>
          <a:ln w="9525" algn="ctr">
            <a:noFill/>
            <a:miter lim="800000"/>
            <a:headEnd/>
            <a:tailEnd/>
          </a:ln>
          <a:effectLst/>
        </p:spPr>
        <p:txBody>
          <a:bodyPr wrap="square">
            <a:spAutoFit/>
          </a:bodyPr>
          <a:lstStyle/>
          <a:p>
            <a:pPr algn="l">
              <a:defRPr/>
            </a:pPr>
            <a:r>
              <a:rPr lang="en-GB" sz="3600" dirty="0">
                <a:solidFill>
                  <a:schemeClr val="bg1"/>
                </a:solidFill>
                <a:effectLst>
                  <a:outerShdw blurRad="38100" dist="38100" dir="2700000" algn="tl">
                    <a:srgbClr val="000000"/>
                  </a:outerShdw>
                </a:effectLst>
                <a:latin typeface="Calibri" pitchFamily="34" charset="0"/>
              </a:rPr>
              <a:t>FOZO </a:t>
            </a:r>
            <a:r>
              <a:rPr lang="en-GB" sz="3600" dirty="0">
                <a:solidFill>
                  <a:srgbClr val="FFFF00"/>
                </a:solidFill>
                <a:effectLst>
                  <a:outerShdw blurRad="38100" dist="38100" dir="2700000" algn="tl">
                    <a:srgbClr val="000000"/>
                  </a:outerShdw>
                </a:effectLst>
                <a:latin typeface="Calibri" pitchFamily="34" charset="0"/>
              </a:rPr>
              <a:t>= Focal Zone;</a:t>
            </a:r>
          </a:p>
          <a:p>
            <a:pPr algn="l">
              <a:defRPr/>
            </a:pPr>
            <a:r>
              <a:rPr lang="en-GB" sz="3600" dirty="0">
                <a:solidFill>
                  <a:schemeClr val="bg1"/>
                </a:solidFill>
                <a:effectLst>
                  <a:outerShdw blurRad="38100" dist="38100" dir="2700000" algn="tl">
                    <a:srgbClr val="000000"/>
                  </a:outerShdw>
                </a:effectLst>
                <a:latin typeface="Calibri" pitchFamily="34" charset="0"/>
              </a:rPr>
              <a:t>C</a:t>
            </a:r>
            <a:r>
              <a:rPr lang="en-GB" sz="3600" dirty="0">
                <a:solidFill>
                  <a:srgbClr val="FFFF00"/>
                </a:solidFill>
                <a:effectLst>
                  <a:outerShdw blurRad="38100" dist="38100" dir="2700000" algn="tl">
                    <a:srgbClr val="000000"/>
                  </a:outerShdw>
                </a:effectLst>
                <a:latin typeface="Calibri" pitchFamily="34" charset="0"/>
              </a:rPr>
              <a:t> = Common Component;</a:t>
            </a:r>
          </a:p>
          <a:p>
            <a:pPr algn="l">
              <a:defRPr/>
            </a:pPr>
            <a:r>
              <a:rPr lang="en-GB" sz="3600" dirty="0">
                <a:solidFill>
                  <a:schemeClr val="bg1"/>
                </a:solidFill>
                <a:effectLst>
                  <a:outerShdw blurRad="38100" dist="38100" dir="2700000" algn="tl">
                    <a:srgbClr val="000000"/>
                  </a:outerShdw>
                </a:effectLst>
                <a:latin typeface="Calibri" pitchFamily="34" charset="0"/>
              </a:rPr>
              <a:t>PREMA</a:t>
            </a:r>
            <a:r>
              <a:rPr lang="en-GB" sz="3600" dirty="0">
                <a:solidFill>
                  <a:srgbClr val="FFFF00"/>
                </a:solidFill>
                <a:effectLst>
                  <a:outerShdw blurRad="38100" dist="38100" dir="2700000" algn="tl">
                    <a:srgbClr val="000000"/>
                  </a:outerShdw>
                </a:effectLst>
                <a:latin typeface="Calibri" pitchFamily="34" charset="0"/>
              </a:rPr>
              <a:t> = Prevalent Mantle;</a:t>
            </a:r>
          </a:p>
          <a:p>
            <a:pPr algn="l">
              <a:defRPr/>
            </a:pPr>
            <a:r>
              <a:rPr lang="en-GB" sz="3600" dirty="0">
                <a:solidFill>
                  <a:schemeClr val="bg1"/>
                </a:solidFill>
                <a:effectLst>
                  <a:outerShdw blurRad="38100" dist="38100" dir="2700000" algn="tl">
                    <a:srgbClr val="000000"/>
                  </a:outerShdw>
                </a:effectLst>
                <a:latin typeface="Calibri" pitchFamily="34" charset="0"/>
              </a:rPr>
              <a:t>LVC</a:t>
            </a:r>
            <a:r>
              <a:rPr lang="en-GB" sz="3600" dirty="0">
                <a:solidFill>
                  <a:srgbClr val="FFFF00"/>
                </a:solidFill>
                <a:effectLst>
                  <a:outerShdw blurRad="38100" dist="38100" dir="2700000" algn="tl">
                    <a:srgbClr val="000000"/>
                  </a:outerShdw>
                </a:effectLst>
                <a:latin typeface="Calibri" pitchFamily="34" charset="0"/>
              </a:rPr>
              <a:t> = Low Velocity Component;</a:t>
            </a:r>
          </a:p>
          <a:p>
            <a:pPr algn="l">
              <a:defRPr/>
            </a:pPr>
            <a:r>
              <a:rPr lang="en-GB" sz="3600" dirty="0">
                <a:solidFill>
                  <a:schemeClr val="bg1"/>
                </a:solidFill>
                <a:effectLst>
                  <a:outerShdw blurRad="38100" dist="38100" dir="2700000" algn="tl">
                    <a:srgbClr val="000000"/>
                  </a:outerShdw>
                </a:effectLst>
                <a:latin typeface="Calibri" pitchFamily="34" charset="0"/>
              </a:rPr>
              <a:t>CMR</a:t>
            </a:r>
            <a:r>
              <a:rPr lang="en-GB" sz="3600" dirty="0">
                <a:solidFill>
                  <a:srgbClr val="FFFF00"/>
                </a:solidFill>
                <a:effectLst>
                  <a:outerShdw blurRad="38100" dist="38100" dir="2700000" algn="tl">
                    <a:srgbClr val="000000"/>
                  </a:outerShdw>
                </a:effectLst>
                <a:latin typeface="Calibri" pitchFamily="34" charset="0"/>
              </a:rPr>
              <a:t> = Common Mantle Reservoir;</a:t>
            </a:r>
          </a:p>
          <a:p>
            <a:pPr algn="l">
              <a:defRPr/>
            </a:pPr>
            <a:r>
              <a:rPr lang="en-GB" sz="3600" dirty="0">
                <a:solidFill>
                  <a:schemeClr val="bg1"/>
                </a:solidFill>
                <a:effectLst>
                  <a:outerShdw blurRad="38100" dist="38100" dir="2700000" algn="tl">
                    <a:srgbClr val="000000"/>
                  </a:outerShdw>
                </a:effectLst>
                <a:latin typeface="Calibri" pitchFamily="34" charset="0"/>
              </a:rPr>
              <a:t>EAR</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European</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Asthenospheric</a:t>
            </a:r>
            <a:r>
              <a:rPr lang="en-GB" dirty="0">
                <a:solidFill>
                  <a:srgbClr val="FFFF00"/>
                </a:solidFill>
                <a:effectLst>
                  <a:outerShdw blurRad="38100" dist="38100" dir="2700000" algn="tl">
                    <a:srgbClr val="000000"/>
                  </a:outerShdw>
                </a:effectLst>
                <a:latin typeface="Calibri" pitchFamily="34" charset="0"/>
              </a:rPr>
              <a:t> </a:t>
            </a:r>
            <a:r>
              <a:rPr lang="en-GB" sz="3600" dirty="0">
                <a:solidFill>
                  <a:srgbClr val="FFFF00"/>
                </a:solidFill>
                <a:effectLst>
                  <a:outerShdw blurRad="38100" dist="38100" dir="2700000" algn="tl">
                    <a:srgbClr val="000000"/>
                  </a:outerShdw>
                </a:effectLst>
                <a:latin typeface="Calibri" pitchFamily="34" charset="0"/>
              </a:rPr>
              <a:t>Reservoir.</a:t>
            </a:r>
          </a:p>
          <a:p>
            <a:pPr algn="l">
              <a:defRPr/>
            </a:pPr>
            <a:endParaRPr lang="en-GB" sz="3600" dirty="0">
              <a:solidFill>
                <a:srgbClr val="FFFF00"/>
              </a:solidFill>
              <a:effectLst>
                <a:outerShdw blurRad="38100" dist="38100" dir="2700000" algn="tl">
                  <a:srgbClr val="000000"/>
                </a:outerShdw>
              </a:effectLst>
              <a:latin typeface="Calibri" pitchFamily="34" charset="0"/>
            </a:endParaRPr>
          </a:p>
          <a:p>
            <a:pPr>
              <a:defRPr/>
            </a:pPr>
            <a:r>
              <a:rPr lang="en-GB" sz="2800" dirty="0">
                <a:solidFill>
                  <a:schemeClr val="bg1"/>
                </a:solidFill>
                <a:effectLst>
                  <a:outerShdw blurRad="38100" dist="38100" dir="2700000" algn="tl">
                    <a:srgbClr val="000000"/>
                  </a:outerShdw>
                </a:effectLst>
                <a:latin typeface="Calibri" pitchFamily="34" charset="0"/>
              </a:rPr>
              <a:t>All these are components identified on isotopic grounds. These are the areas where large amounts of subduction-unrelated (i.e., anorogenic) basalts plot.</a:t>
            </a:r>
          </a:p>
        </p:txBody>
      </p:sp>
      <p:sp>
        <p:nvSpPr>
          <p:cNvPr id="1170434"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70436" name="AutoShape 4"/>
          <p:cNvSpPr>
            <a:spLocks noChangeArrowheads="1"/>
          </p:cNvSpPr>
          <p:nvPr/>
        </p:nvSpPr>
        <p:spPr bwMode="auto">
          <a:xfrm>
            <a:off x="758334" y="893763"/>
            <a:ext cx="1119188" cy="62071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6" name="Rettangolo 5"/>
          <p:cNvSpPr/>
          <p:nvPr/>
        </p:nvSpPr>
        <p:spPr bwMode="auto">
          <a:xfrm>
            <a:off x="-1" y="1543050"/>
            <a:ext cx="8924925" cy="476567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31750" y="1489075"/>
            <a:ext cx="8788400" cy="1569660"/>
          </a:xfrm>
          <a:prstGeom prst="rect">
            <a:avLst/>
          </a:prstGeom>
          <a:noFill/>
        </p:spPr>
        <p:txBody>
          <a:bodyPr wrap="square" rtlCol="0">
            <a:spAutoFit/>
          </a:bodyPr>
          <a:lstStyle/>
          <a:p>
            <a:pPr algn="l"/>
            <a:r>
              <a:rPr lang="en-GB" sz="2400" dirty="0">
                <a:solidFill>
                  <a:schemeClr val="bg1"/>
                </a:solidFill>
                <a:latin typeface="Calibri" pitchFamily="34" charset="0"/>
              </a:rPr>
              <a:t>“</a:t>
            </a:r>
            <a:r>
              <a:rPr lang="en-GB" sz="2400" i="1" dirty="0">
                <a:solidFill>
                  <a:schemeClr val="bg1"/>
                </a:solidFill>
                <a:latin typeface="Calibri" pitchFamily="34" charset="0"/>
              </a:rPr>
              <a:t>FOZO is likely to be a ubiquitously dispersed, small-scale component in possibly the entire mantle</a:t>
            </a:r>
            <a:r>
              <a:rPr lang="en-GB" sz="2400" dirty="0">
                <a:solidFill>
                  <a:schemeClr val="bg1"/>
                </a:solidFill>
                <a:latin typeface="Calibri" pitchFamily="34" charset="0"/>
              </a:rPr>
              <a:t>”.</a:t>
            </a:r>
          </a:p>
          <a:p>
            <a:pPr algn="l"/>
            <a:r>
              <a:rPr lang="en-GB" sz="2400" dirty="0">
                <a:solidFill>
                  <a:schemeClr val="bg1"/>
                </a:solidFill>
                <a:latin typeface="Calibri" pitchFamily="34" charset="0"/>
              </a:rPr>
              <a:t>“</a:t>
            </a:r>
            <a:r>
              <a:rPr lang="en-GB" sz="2400" i="1" dirty="0">
                <a:solidFill>
                  <a:schemeClr val="bg1"/>
                </a:solidFill>
                <a:latin typeface="Calibri" pitchFamily="34" charset="0"/>
              </a:rPr>
              <a:t>FOZO is a much more common and perhaps ubiquitous component in the MORB source</a:t>
            </a:r>
            <a:r>
              <a:rPr lang="en-GB" sz="2400" dirty="0">
                <a:solidFill>
                  <a:schemeClr val="bg1"/>
                </a:solidFill>
                <a:latin typeface="Calibri" pitchFamily="34" charset="0"/>
              </a:rPr>
              <a:t>”.</a:t>
            </a:r>
          </a:p>
        </p:txBody>
      </p:sp>
      <p:sp>
        <p:nvSpPr>
          <p:cNvPr id="8" name="CasellaDiTesto 7"/>
          <p:cNvSpPr txBox="1"/>
          <p:nvPr/>
        </p:nvSpPr>
        <p:spPr>
          <a:xfrm>
            <a:off x="31750" y="5554653"/>
            <a:ext cx="8788400" cy="830997"/>
          </a:xfrm>
          <a:prstGeom prst="rect">
            <a:avLst/>
          </a:prstGeom>
          <a:noFill/>
        </p:spPr>
        <p:txBody>
          <a:bodyPr wrap="square" rtlCol="0">
            <a:spAutoFit/>
          </a:bodyPr>
          <a:lstStyle/>
          <a:p>
            <a:pPr algn="l"/>
            <a:r>
              <a:rPr lang="en-US" sz="2400" dirty="0">
                <a:solidFill>
                  <a:schemeClr val="bg1"/>
                </a:solidFill>
                <a:latin typeface="Calibri" pitchFamily="34" charset="0"/>
              </a:rPr>
              <a:t>“</a:t>
            </a:r>
            <a:r>
              <a:rPr lang="en-US" sz="2400" i="1" dirty="0">
                <a:solidFill>
                  <a:schemeClr val="bg1"/>
                </a:solidFill>
                <a:latin typeface="Calibri" pitchFamily="34" charset="0"/>
              </a:rPr>
              <a:t>FOZO reservoir is almost certainly sampled by the deepest, hottest mantle plumes</a:t>
            </a:r>
            <a:r>
              <a:rPr lang="en-US" sz="2400" dirty="0">
                <a:solidFill>
                  <a:schemeClr val="bg1"/>
                </a:solidFill>
                <a:latin typeface="Calibri" pitchFamily="34" charset="0"/>
              </a:rPr>
              <a:t>”.</a:t>
            </a:r>
            <a:endParaRPr lang="it-IT" sz="2400" dirty="0">
              <a:solidFill>
                <a:schemeClr val="bg1"/>
              </a:solidFill>
              <a:latin typeface="Calibri" pitchFamily="34" charset="0"/>
            </a:endParaRPr>
          </a:p>
        </p:txBody>
      </p:sp>
      <p:grpSp>
        <p:nvGrpSpPr>
          <p:cNvPr id="11" name="Gruppo 10"/>
          <p:cNvGrpSpPr/>
          <p:nvPr/>
        </p:nvGrpSpPr>
        <p:grpSpPr>
          <a:xfrm>
            <a:off x="3168650" y="2720976"/>
            <a:ext cx="5819775" cy="2842752"/>
            <a:chOff x="2409825" y="2794001"/>
            <a:chExt cx="5819775" cy="2842752"/>
          </a:xfrm>
        </p:grpSpPr>
        <p:pic>
          <p:nvPicPr>
            <p:cNvPr id="10" name="Picture 2"/>
            <p:cNvPicPr>
              <a:picLocks noChangeAspect="1" noChangeArrowheads="1"/>
            </p:cNvPicPr>
            <p:nvPr/>
          </p:nvPicPr>
          <p:blipFill>
            <a:blip r:embed="rId3" cstate="print"/>
            <a:srcRect r="6585"/>
            <a:stretch>
              <a:fillRect/>
            </a:stretch>
          </p:blipFill>
          <p:spPr bwMode="auto">
            <a:xfrm>
              <a:off x="2409825" y="2794001"/>
              <a:ext cx="5810250" cy="2842752"/>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69287" r="-153" b="59904"/>
            <a:stretch>
              <a:fillRect/>
            </a:stretch>
          </p:blipFill>
          <p:spPr bwMode="auto">
            <a:xfrm>
              <a:off x="6309717" y="2794001"/>
              <a:ext cx="1919883" cy="1139824"/>
            </a:xfrm>
            <a:prstGeom prst="rect">
              <a:avLst/>
            </a:prstGeom>
            <a:noFill/>
            <a:ln w="9525">
              <a:noFill/>
              <a:miter lim="800000"/>
              <a:headEnd/>
              <a:tailEnd/>
            </a:ln>
          </p:spPr>
        </p:pic>
      </p:grpSp>
      <p:sp>
        <p:nvSpPr>
          <p:cNvPr id="12" name="CasellaDiTesto 11"/>
          <p:cNvSpPr txBox="1"/>
          <p:nvPr/>
        </p:nvSpPr>
        <p:spPr>
          <a:xfrm>
            <a:off x="31750" y="4602153"/>
            <a:ext cx="3149600" cy="584775"/>
          </a:xfrm>
          <a:prstGeom prst="rect">
            <a:avLst/>
          </a:prstGeom>
          <a:noFill/>
        </p:spPr>
        <p:txBody>
          <a:bodyPr wrap="square" rtlCol="0">
            <a:spAutoFit/>
          </a:bodyPr>
          <a:lstStyle/>
          <a:p>
            <a:r>
              <a:rPr lang="en-US" sz="3200" dirty="0">
                <a:solidFill>
                  <a:schemeClr val="bg1"/>
                </a:solidFill>
                <a:latin typeface="Calibri" pitchFamily="34" charset="0"/>
              </a:rPr>
              <a:t>But see also:</a:t>
            </a:r>
            <a:endParaRPr lang="it-IT" sz="3200" dirty="0">
              <a:solidFill>
                <a:schemeClr val="bg1"/>
              </a:solidFill>
              <a:latin typeface="Calibri" pitchFamily="34" charset="0"/>
            </a:endParaRPr>
          </a:p>
        </p:txBody>
      </p:sp>
      <p:sp>
        <p:nvSpPr>
          <p:cNvPr id="13" name="Freccia in giù 12"/>
          <p:cNvSpPr/>
          <p:nvPr/>
        </p:nvSpPr>
        <p:spPr bwMode="auto">
          <a:xfrm>
            <a:off x="1414462" y="5154613"/>
            <a:ext cx="409576" cy="490537"/>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Text Box 3"/>
          <p:cNvSpPr txBox="1">
            <a:spLocks noChangeArrowheads="1"/>
          </p:cNvSpPr>
          <p:nvPr/>
        </p:nvSpPr>
        <p:spPr bwMode="auto">
          <a:xfrm>
            <a:off x="5200650" y="6118225"/>
            <a:ext cx="3943350" cy="338554"/>
          </a:xfrm>
          <a:prstGeom prst="rect">
            <a:avLst/>
          </a:prstGeom>
          <a:noFill/>
          <a:ln w="9525">
            <a:noFill/>
            <a:miter lim="800000"/>
            <a:headEnd/>
            <a:tailEnd/>
          </a:ln>
          <a:effectLst/>
        </p:spPr>
        <p:txBody>
          <a:bodyPr wrap="square">
            <a:spAutoFit/>
          </a:bodyPr>
          <a:lstStyle/>
          <a:p>
            <a:pPr algn="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rPr>
              <a:t>Day et al., 2022 (Chem.</a:t>
            </a: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rPr>
              <a:t> Geol., </a:t>
            </a:r>
            <a:r>
              <a:rPr lang="it-IT" altLang="ja-JP" sz="16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rPr>
              <a:t>587, </a:t>
            </a:r>
            <a:r>
              <a:rPr lang="it-IT" sz="1600" dirty="0">
                <a:solidFill>
                  <a:schemeClr val="bg1"/>
                </a:solidFill>
                <a:latin typeface="Calibri" panose="020F0502020204030204" pitchFamily="34" charset="0"/>
                <a:cs typeface="Calibri" panose="020F0502020204030204" pitchFamily="34" charset="0"/>
              </a:rPr>
              <a:t>120626</a:t>
            </a:r>
            <a:r>
              <a:rPr lang="en-GB" altLang="ja-JP" sz="16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rPr>
              <a:t>)</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p:bldP spid="12" grpId="0"/>
      <p:bldP spid="13" grpId="0" animBg="1"/>
      <p:bldP spid="14" grpId="0" build="p"/>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3442"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213463" name="Text Box 23"/>
          <p:cNvSpPr txBox="1">
            <a:spLocks noChangeArrowheads="1"/>
          </p:cNvSpPr>
          <p:nvPr/>
        </p:nvSpPr>
        <p:spPr bwMode="auto">
          <a:xfrm>
            <a:off x="6938963" y="1973263"/>
            <a:ext cx="2141537" cy="3200876"/>
          </a:xfrm>
          <a:prstGeom prst="rect">
            <a:avLst/>
          </a:prstGeom>
          <a:noFill/>
          <a:ln w="9525" algn="ctr">
            <a:noFill/>
            <a:miter lim="800000"/>
            <a:headEnd/>
            <a:tailEnd/>
          </a:ln>
          <a:effectLst/>
        </p:spPr>
        <p:txBody>
          <a:bodyPr>
            <a:spAutoFit/>
          </a:bodyPr>
          <a:lstStyle/>
          <a:p>
            <a:pPr algn="l">
              <a:lnSpc>
                <a:spcPct val="90000"/>
              </a:lnSpc>
              <a:spcBef>
                <a:spcPct val="50000"/>
              </a:spcBef>
              <a:defRPr/>
            </a:pPr>
            <a:r>
              <a:rPr lang="it-IT" sz="2000" dirty="0" err="1">
                <a:solidFill>
                  <a:schemeClr val="bg1"/>
                </a:solidFill>
                <a:effectLst>
                  <a:outerShdw blurRad="38100" dist="38100" dir="2700000" algn="tl">
                    <a:srgbClr val="000000"/>
                  </a:outerShdw>
                </a:effectLst>
                <a:latin typeface="Calibri" pitchFamily="34" charset="0"/>
              </a:rPr>
              <a:t>Red</a:t>
            </a:r>
            <a:r>
              <a:rPr lang="it-IT" sz="2000" dirty="0">
                <a:solidFill>
                  <a:schemeClr val="bg1"/>
                </a:solidFill>
                <a:effectLst>
                  <a:outerShdw blurRad="38100" dist="38100" dir="2700000" algn="tl">
                    <a:srgbClr val="000000"/>
                  </a:outerShdw>
                </a:effectLst>
                <a:latin typeface="Calibri" pitchFamily="34" charset="0"/>
              </a:rPr>
              <a:t> </a:t>
            </a:r>
            <a:r>
              <a:rPr lang="it-IT" sz="2000" dirty="0" err="1">
                <a:solidFill>
                  <a:schemeClr val="bg1"/>
                </a:solidFill>
                <a:effectLst>
                  <a:outerShdw blurRad="38100" dist="38100" dir="2700000" algn="tl">
                    <a:srgbClr val="000000"/>
                  </a:outerShdw>
                </a:effectLst>
                <a:latin typeface="Calibri" pitchFamily="34" charset="0"/>
              </a:rPr>
              <a:t>symbols</a:t>
            </a:r>
            <a:r>
              <a:rPr lang="it-IT" sz="2000" dirty="0">
                <a:solidFill>
                  <a:schemeClr val="bg1"/>
                </a:solidFill>
                <a:effectLst>
                  <a:outerShdw blurRad="38100" dist="38100" dir="2700000" algn="tl">
                    <a:srgbClr val="000000"/>
                  </a:outerShdw>
                </a:effectLst>
                <a:latin typeface="Calibri" pitchFamily="34" charset="0"/>
              </a:rPr>
              <a:t>: </a:t>
            </a:r>
            <a:r>
              <a:rPr lang="it-IT" sz="2000" dirty="0">
                <a:solidFill>
                  <a:srgbClr val="FFFF00"/>
                </a:solidFill>
                <a:effectLst>
                  <a:outerShdw blurRad="38100" dist="38100" dir="2700000" algn="tl">
                    <a:srgbClr val="000000"/>
                  </a:outerShdw>
                </a:effectLst>
                <a:latin typeface="Calibri" pitchFamily="34" charset="0"/>
              </a:rPr>
              <a:t>HIMU-OIB</a:t>
            </a:r>
          </a:p>
          <a:p>
            <a:pPr algn="l">
              <a:lnSpc>
                <a:spcPct val="90000"/>
              </a:lnSpc>
              <a:spcBef>
                <a:spcPct val="50000"/>
              </a:spcBef>
              <a:defRPr/>
            </a:pPr>
            <a:r>
              <a:rPr lang="it-IT" sz="2000" dirty="0">
                <a:solidFill>
                  <a:schemeClr val="bg1"/>
                </a:solidFill>
                <a:effectLst>
                  <a:outerShdw blurRad="38100" dist="38100" dir="2700000" algn="tl">
                    <a:srgbClr val="000000"/>
                  </a:outerShdw>
                </a:effectLst>
                <a:latin typeface="Calibri" pitchFamily="34" charset="0"/>
              </a:rPr>
              <a:t>Blue </a:t>
            </a:r>
            <a:r>
              <a:rPr lang="it-IT" sz="2000" dirty="0" err="1">
                <a:solidFill>
                  <a:schemeClr val="bg1"/>
                </a:solidFill>
                <a:effectLst>
                  <a:outerShdw blurRad="38100" dist="38100" dir="2700000" algn="tl">
                    <a:srgbClr val="000000"/>
                  </a:outerShdw>
                </a:effectLst>
                <a:latin typeface="Calibri" pitchFamily="34" charset="0"/>
              </a:rPr>
              <a:t>symbols</a:t>
            </a:r>
            <a:r>
              <a:rPr lang="it-IT" sz="2000" dirty="0">
                <a:solidFill>
                  <a:schemeClr val="bg1"/>
                </a:solidFill>
                <a:effectLst>
                  <a:outerShdw blurRad="38100" dist="38100" dir="2700000" algn="tl">
                    <a:srgbClr val="000000"/>
                  </a:outerShdw>
                </a:effectLst>
                <a:latin typeface="Calibri" pitchFamily="34" charset="0"/>
              </a:rPr>
              <a:t>:  </a:t>
            </a:r>
            <a:r>
              <a:rPr lang="it-IT" sz="2000" dirty="0">
                <a:solidFill>
                  <a:srgbClr val="FFFF00"/>
                </a:solidFill>
                <a:effectLst>
                  <a:outerShdw blurRad="38100" dist="38100" dir="2700000" algn="tl">
                    <a:srgbClr val="000000"/>
                  </a:outerShdw>
                </a:effectLst>
                <a:latin typeface="Calibri" pitchFamily="34" charset="0"/>
              </a:rPr>
              <a:t>MORB</a:t>
            </a:r>
          </a:p>
          <a:p>
            <a:pPr algn="l">
              <a:lnSpc>
                <a:spcPct val="90000"/>
              </a:lnSpc>
              <a:spcBef>
                <a:spcPct val="50000"/>
              </a:spcBef>
              <a:defRPr/>
            </a:pPr>
            <a:r>
              <a:rPr lang="it-IT" sz="2000" dirty="0">
                <a:solidFill>
                  <a:schemeClr val="bg1"/>
                </a:solidFill>
                <a:effectLst>
                  <a:outerShdw blurRad="38100" dist="38100" dir="2700000" algn="tl">
                    <a:srgbClr val="000000"/>
                  </a:outerShdw>
                </a:effectLst>
                <a:latin typeface="Calibri" pitchFamily="34" charset="0"/>
              </a:rPr>
              <a:t>Grey </a:t>
            </a:r>
            <a:r>
              <a:rPr lang="it-IT" sz="2000" dirty="0" err="1">
                <a:solidFill>
                  <a:schemeClr val="bg1"/>
                </a:solidFill>
                <a:effectLst>
                  <a:outerShdw blurRad="38100" dist="38100" dir="2700000" algn="tl">
                    <a:srgbClr val="000000"/>
                  </a:outerShdw>
                </a:effectLst>
                <a:latin typeface="Calibri" pitchFamily="34" charset="0"/>
              </a:rPr>
              <a:t>symbols</a:t>
            </a:r>
            <a:r>
              <a:rPr lang="it-IT" sz="2000" dirty="0">
                <a:solidFill>
                  <a:schemeClr val="bg1"/>
                </a:solidFill>
                <a:effectLst>
                  <a:outerShdw blurRad="38100" dist="38100" dir="2700000" algn="tl">
                    <a:srgbClr val="000000"/>
                  </a:outerShdw>
                </a:effectLst>
                <a:latin typeface="Calibri" pitchFamily="34" charset="0"/>
              </a:rPr>
              <a:t>:    </a:t>
            </a:r>
            <a:r>
              <a:rPr lang="it-IT" sz="2000" dirty="0">
                <a:solidFill>
                  <a:srgbClr val="FFFF00"/>
                </a:solidFill>
                <a:effectLst>
                  <a:outerShdw blurRad="38100" dist="38100" dir="2700000" algn="tl">
                    <a:srgbClr val="000000"/>
                  </a:outerShdw>
                </a:effectLst>
                <a:latin typeface="Calibri" pitchFamily="34" charset="0"/>
              </a:rPr>
              <a:t>non-HIMU-OIB</a:t>
            </a:r>
          </a:p>
          <a:p>
            <a:pPr algn="l">
              <a:lnSpc>
                <a:spcPct val="90000"/>
              </a:lnSpc>
              <a:spcBef>
                <a:spcPct val="50000"/>
              </a:spcBef>
              <a:defRPr/>
            </a:pPr>
            <a:r>
              <a:rPr lang="it-IT" sz="2000" dirty="0">
                <a:solidFill>
                  <a:schemeClr val="bg1"/>
                </a:solidFill>
                <a:effectLst>
                  <a:outerShdw blurRad="38100" dist="38100" dir="2700000" algn="tl">
                    <a:srgbClr val="000000"/>
                  </a:outerShdw>
                </a:effectLst>
                <a:latin typeface="Calibri" pitchFamily="34" charset="0"/>
              </a:rPr>
              <a:t>Green </a:t>
            </a:r>
            <a:r>
              <a:rPr lang="it-IT" sz="2000" dirty="0" err="1">
                <a:solidFill>
                  <a:schemeClr val="bg1"/>
                </a:solidFill>
                <a:effectLst>
                  <a:outerShdw blurRad="38100" dist="38100" dir="2700000" algn="tl">
                    <a:srgbClr val="000000"/>
                  </a:outerShdw>
                </a:effectLst>
                <a:latin typeface="Calibri" pitchFamily="34" charset="0"/>
              </a:rPr>
              <a:t>symbols</a:t>
            </a:r>
            <a:r>
              <a:rPr lang="it-IT" sz="2000" dirty="0">
                <a:solidFill>
                  <a:schemeClr val="bg1"/>
                </a:solidFill>
                <a:effectLst>
                  <a:outerShdw blurRad="38100" dist="38100" dir="2700000" algn="tl">
                    <a:srgbClr val="000000"/>
                  </a:outerShdw>
                </a:effectLst>
                <a:latin typeface="Calibri" pitchFamily="34" charset="0"/>
              </a:rPr>
              <a:t>: </a:t>
            </a:r>
            <a:r>
              <a:rPr lang="it-IT" sz="2000" dirty="0">
                <a:solidFill>
                  <a:srgbClr val="FFFF00"/>
                </a:solidFill>
                <a:effectLst>
                  <a:outerShdw blurRad="38100" dist="38100" dir="2700000" algn="tl">
                    <a:srgbClr val="000000"/>
                  </a:outerShdw>
                </a:effectLst>
                <a:latin typeface="Calibri" pitchFamily="34" charset="0"/>
              </a:rPr>
              <a:t>FOZO-OIB</a:t>
            </a:r>
          </a:p>
          <a:p>
            <a:pPr algn="l">
              <a:lnSpc>
                <a:spcPct val="90000"/>
              </a:lnSpc>
              <a:spcBef>
                <a:spcPct val="50000"/>
              </a:spcBef>
              <a:defRPr/>
            </a:pPr>
            <a:r>
              <a:rPr lang="it-IT" sz="2000" dirty="0">
                <a:solidFill>
                  <a:schemeClr val="bg1"/>
                </a:solidFill>
                <a:effectLst>
                  <a:outerShdw blurRad="38100" dist="38100" dir="2700000" algn="tl">
                    <a:srgbClr val="000000"/>
                  </a:outerShdw>
                </a:effectLst>
                <a:latin typeface="Calibri" pitchFamily="34" charset="0"/>
              </a:rPr>
              <a:t>Green </a:t>
            </a:r>
            <a:r>
              <a:rPr lang="it-IT" sz="2000" dirty="0" err="1">
                <a:solidFill>
                  <a:schemeClr val="bg1"/>
                </a:solidFill>
                <a:effectLst>
                  <a:outerShdw blurRad="38100" dist="38100" dir="2700000" algn="tl">
                    <a:srgbClr val="000000"/>
                  </a:outerShdw>
                </a:effectLst>
                <a:latin typeface="Calibri" pitchFamily="34" charset="0"/>
              </a:rPr>
              <a:t>Circle</a:t>
            </a:r>
            <a:r>
              <a:rPr lang="it-IT" sz="2000" dirty="0">
                <a:solidFill>
                  <a:srgbClr val="FFFF00"/>
                </a:solidFill>
                <a:effectLst>
                  <a:outerShdw blurRad="38100" dist="38100" dir="2700000" algn="tl">
                    <a:srgbClr val="000000"/>
                  </a:outerShdw>
                </a:effectLst>
                <a:latin typeface="Calibri" pitchFamily="34" charset="0"/>
              </a:rPr>
              <a:t> FOZO</a:t>
            </a:r>
          </a:p>
        </p:txBody>
      </p:sp>
      <p:sp>
        <p:nvSpPr>
          <p:cNvPr id="1213464" name="Text Box 24"/>
          <p:cNvSpPr txBox="1">
            <a:spLocks noChangeArrowheads="1"/>
          </p:cNvSpPr>
          <p:nvPr/>
        </p:nvSpPr>
        <p:spPr bwMode="auto">
          <a:xfrm>
            <a:off x="7002463" y="5913438"/>
            <a:ext cx="2141537" cy="701675"/>
          </a:xfrm>
          <a:prstGeom prst="rect">
            <a:avLst/>
          </a:prstGeom>
          <a:noFill/>
          <a:ln w="9525" algn="ctr">
            <a:noFill/>
            <a:miter lim="800000"/>
            <a:headEnd/>
            <a:tailEnd/>
          </a:ln>
          <a:effectLst/>
        </p:spPr>
        <p:txBody>
          <a:bodyPr>
            <a:spAutoFit/>
          </a:bodyPr>
          <a:lstStyle/>
          <a:p>
            <a:pPr algn="l">
              <a:spcBef>
                <a:spcPct val="50000"/>
              </a:spcBef>
              <a:defRPr/>
            </a:pPr>
            <a:r>
              <a:rPr lang="it-IT" sz="2000" dirty="0" err="1">
                <a:solidFill>
                  <a:schemeClr val="bg1"/>
                </a:solidFill>
                <a:effectLst>
                  <a:outerShdw blurRad="38100" dist="38100" dir="2700000" algn="tl">
                    <a:srgbClr val="000000"/>
                  </a:outerShdw>
                </a:effectLst>
                <a:latin typeface="Calibri" pitchFamily="34" charset="0"/>
              </a:rPr>
              <a:t>Stracke</a:t>
            </a:r>
            <a:r>
              <a:rPr lang="it-IT" sz="2000" dirty="0">
                <a:solidFill>
                  <a:schemeClr val="bg1"/>
                </a:solidFill>
                <a:effectLst>
                  <a:outerShdw blurRad="38100" dist="38100" dir="2700000" algn="tl">
                    <a:srgbClr val="000000"/>
                  </a:outerShdw>
                </a:effectLst>
                <a:latin typeface="Calibri" pitchFamily="34" charset="0"/>
              </a:rPr>
              <a:t> et al., 2005 (G3, 6)</a:t>
            </a:r>
            <a:endParaRPr lang="it-IT" sz="2000" dirty="0">
              <a:solidFill>
                <a:srgbClr val="FFFF00"/>
              </a:solidFill>
              <a:effectLst>
                <a:outerShdw blurRad="38100" dist="38100" dir="2700000" algn="tl">
                  <a:srgbClr val="000000"/>
                </a:outerShdw>
              </a:effectLst>
              <a:latin typeface="Calibri" pitchFamily="34" charset="0"/>
            </a:endParaRPr>
          </a:p>
        </p:txBody>
      </p:sp>
      <p:sp>
        <p:nvSpPr>
          <p:cNvPr id="1213465" name="Text Box 25"/>
          <p:cNvSpPr txBox="1">
            <a:spLocks noChangeArrowheads="1"/>
          </p:cNvSpPr>
          <p:nvPr/>
        </p:nvSpPr>
        <p:spPr bwMode="auto">
          <a:xfrm>
            <a:off x="6850063" y="5456238"/>
            <a:ext cx="2192337" cy="336550"/>
          </a:xfrm>
          <a:prstGeom prst="rect">
            <a:avLst/>
          </a:prstGeom>
          <a:noFill/>
          <a:ln w="9525" algn="ctr">
            <a:noFill/>
            <a:miter lim="800000"/>
            <a:headEnd/>
            <a:tailEnd/>
          </a:ln>
          <a:effectLst/>
        </p:spPr>
        <p:txBody>
          <a:bodyPr>
            <a:spAutoFit/>
          </a:bodyPr>
          <a:lstStyle/>
          <a:p>
            <a:pPr algn="r">
              <a:spcBef>
                <a:spcPct val="50000"/>
              </a:spcBef>
              <a:defRPr/>
            </a:pPr>
            <a:r>
              <a:rPr lang="it-IT" sz="1600" i="1">
                <a:solidFill>
                  <a:schemeClr val="bg1"/>
                </a:solidFill>
                <a:effectLst>
                  <a:outerShdw blurRad="38100" dist="38100" dir="2700000" algn="tl">
                    <a:srgbClr val="000000"/>
                  </a:outerShdw>
                </a:effectLst>
                <a:latin typeface="Calibri" pitchFamily="34" charset="0"/>
              </a:rPr>
              <a:t>About 3,000 samples</a:t>
            </a:r>
            <a:endParaRPr lang="it-IT" sz="1600" i="1">
              <a:solidFill>
                <a:srgbClr val="FFFF00"/>
              </a:solidFill>
              <a:effectLst>
                <a:outerShdw blurRad="38100" dist="38100" dir="2700000" algn="tl">
                  <a:srgbClr val="000000"/>
                </a:outerShdw>
              </a:effectLst>
              <a:latin typeface="Calibri" pitchFamily="34" charset="0"/>
            </a:endParaRPr>
          </a:p>
        </p:txBody>
      </p:sp>
      <p:pic>
        <p:nvPicPr>
          <p:cNvPr id="8" name="Stracke et al 2005 (FOZO movie).mov">
            <a:hlinkClick r:id="" action="ppaction://media"/>
          </p:cNvPr>
          <p:cNvPicPr>
            <a:picLocks noRot="1" noChangeAspect="1"/>
          </p:cNvPicPr>
          <p:nvPr>
            <a:videoFile r:link="rId1"/>
          </p:nvPr>
        </p:nvPicPr>
        <p:blipFill>
          <a:blip r:embed="rId4" cstate="print"/>
          <a:stretch>
            <a:fillRect/>
          </a:stretch>
        </p:blipFill>
        <p:spPr>
          <a:xfrm>
            <a:off x="464456" y="1355725"/>
            <a:ext cx="6262309" cy="4696732"/>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pic>
        <p:nvPicPr>
          <p:cNvPr id="1026" name="Picture 2"/>
          <p:cNvPicPr>
            <a:picLocks noChangeAspect="1" noChangeArrowheads="1"/>
          </p:cNvPicPr>
          <p:nvPr/>
        </p:nvPicPr>
        <p:blipFill>
          <a:blip r:embed="rId3" cstate="print"/>
          <a:srcRect l="4129" r="2693"/>
          <a:stretch>
            <a:fillRect/>
          </a:stretch>
        </p:blipFill>
        <p:spPr bwMode="auto">
          <a:xfrm>
            <a:off x="3615064" y="1172430"/>
            <a:ext cx="5528930" cy="4932786"/>
          </a:xfrm>
          <a:prstGeom prst="rect">
            <a:avLst/>
          </a:prstGeom>
          <a:noFill/>
          <a:ln w="9525">
            <a:noFill/>
            <a:miter lim="800000"/>
            <a:headEnd/>
            <a:tailEnd/>
          </a:ln>
        </p:spPr>
      </p:pic>
      <p:sp>
        <p:nvSpPr>
          <p:cNvPr id="7" name="Text Box 6"/>
          <p:cNvSpPr txBox="1">
            <a:spLocks noChangeArrowheads="1"/>
          </p:cNvSpPr>
          <p:nvPr/>
        </p:nvSpPr>
        <p:spPr bwMode="auto">
          <a:xfrm>
            <a:off x="3757428" y="6152079"/>
            <a:ext cx="5386572" cy="323165"/>
          </a:xfrm>
          <a:prstGeom prst="rect">
            <a:avLst/>
          </a:prstGeom>
          <a:noFill/>
          <a:ln w="9525" algn="ctr">
            <a:noFill/>
            <a:miter lim="800000"/>
            <a:headEnd/>
            <a:tailEnd/>
          </a:ln>
          <a:effectLst/>
        </p:spPr>
        <p:txBody>
          <a:bodyPr wrap="square">
            <a:spAutoFit/>
          </a:bodyPr>
          <a:lstStyle/>
          <a:p>
            <a:pPr algn="l">
              <a:defRPr/>
            </a:pPr>
            <a:r>
              <a:rPr lang="it-IT" sz="1500" dirty="0">
                <a:solidFill>
                  <a:schemeClr val="bg1"/>
                </a:solidFill>
                <a:latin typeface="Calibri" pitchFamily="34" charset="0"/>
              </a:rPr>
              <a:t>Zhang et al., 2016 (</a:t>
            </a:r>
            <a:r>
              <a:rPr lang="it-IT" sz="1500" dirty="0" err="1">
                <a:solidFill>
                  <a:schemeClr val="bg1"/>
                </a:solidFill>
                <a:latin typeface="Calibri" pitchFamily="34" charset="0"/>
              </a:rPr>
              <a:t>Geol</a:t>
            </a:r>
            <a:r>
              <a:rPr lang="it-IT" sz="1500" dirty="0">
                <a:solidFill>
                  <a:schemeClr val="bg1"/>
                </a:solidFill>
                <a:latin typeface="Calibri" pitchFamily="34" charset="0"/>
              </a:rPr>
              <a:t>. J. 51, 644-651)</a:t>
            </a:r>
          </a:p>
        </p:txBody>
      </p:sp>
      <p:sp>
        <p:nvSpPr>
          <p:cNvPr id="8" name="CasellaDiTesto 7"/>
          <p:cNvSpPr txBox="1"/>
          <p:nvPr/>
        </p:nvSpPr>
        <p:spPr>
          <a:xfrm>
            <a:off x="0" y="1138422"/>
            <a:ext cx="3604437" cy="2062103"/>
          </a:xfrm>
          <a:prstGeom prst="rect">
            <a:avLst/>
          </a:prstGeom>
          <a:noFill/>
        </p:spPr>
        <p:txBody>
          <a:bodyPr wrap="square" rtlCol="0">
            <a:spAutoFit/>
          </a:bodyPr>
          <a:lstStyle/>
          <a:p>
            <a:pPr algn="ctr"/>
            <a:r>
              <a:rPr lang="en-GB" sz="3200" i="1" dirty="0">
                <a:solidFill>
                  <a:schemeClr val="bg1"/>
                </a:solidFill>
                <a:latin typeface="Calibri" pitchFamily="34" charset="0"/>
              </a:rPr>
              <a:t>“Mantle plumes can be divided into several genera, EMI, EMII and HIMU...”</a:t>
            </a:r>
          </a:p>
        </p:txBody>
      </p:sp>
      <p:sp>
        <p:nvSpPr>
          <p:cNvPr id="9" name="CasellaDiTesto 8"/>
          <p:cNvSpPr txBox="1"/>
          <p:nvPr/>
        </p:nvSpPr>
        <p:spPr>
          <a:xfrm>
            <a:off x="453928" y="3346435"/>
            <a:ext cx="2696579" cy="584775"/>
          </a:xfrm>
          <a:prstGeom prst="rect">
            <a:avLst/>
          </a:prstGeom>
          <a:noFill/>
        </p:spPr>
        <p:txBody>
          <a:bodyPr wrap="square" rtlCol="0">
            <a:spAutoFit/>
          </a:bodyPr>
          <a:lstStyle/>
          <a:p>
            <a:r>
              <a:rPr lang="en-GB" sz="1600" i="1" dirty="0">
                <a:solidFill>
                  <a:schemeClr val="bg1"/>
                </a:solidFill>
                <a:latin typeface="Calibri" pitchFamily="34" charset="0"/>
              </a:rPr>
              <a:t>(White, 2015, </a:t>
            </a:r>
            <a:r>
              <a:rPr lang="en-GB" sz="1600" i="1" dirty="0" err="1">
                <a:solidFill>
                  <a:schemeClr val="bg1"/>
                </a:solidFill>
                <a:latin typeface="Calibri" pitchFamily="34" charset="0"/>
              </a:rPr>
              <a:t>Geochem</a:t>
            </a:r>
            <a:r>
              <a:rPr lang="en-GB" sz="1600" i="1" dirty="0">
                <a:solidFill>
                  <a:schemeClr val="bg1"/>
                </a:solidFill>
                <a:latin typeface="Calibri" pitchFamily="34" charset="0"/>
              </a:rPr>
              <a:t>. </a:t>
            </a:r>
            <a:r>
              <a:rPr lang="en-GB" sz="1600" i="1" dirty="0" err="1">
                <a:solidFill>
                  <a:schemeClr val="bg1"/>
                </a:solidFill>
                <a:latin typeface="Calibri" pitchFamily="34" charset="0"/>
              </a:rPr>
              <a:t>Perspect</a:t>
            </a:r>
            <a:r>
              <a:rPr lang="en-GB" sz="1600" i="1" dirty="0">
                <a:solidFill>
                  <a:schemeClr val="bg1"/>
                </a:solidFill>
                <a:latin typeface="Calibri" pitchFamily="34" charset="0"/>
              </a:rPr>
              <a:t>., 4, 95-251)</a:t>
            </a:r>
            <a:endParaRPr lang="en-GB" sz="2800" i="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grpSp>
        <p:nvGrpSpPr>
          <p:cNvPr id="8" name="Gruppo 7"/>
          <p:cNvGrpSpPr/>
          <p:nvPr/>
        </p:nvGrpSpPr>
        <p:grpSpPr>
          <a:xfrm>
            <a:off x="152400" y="673100"/>
            <a:ext cx="8785960" cy="5748746"/>
            <a:chOff x="152400" y="673100"/>
            <a:chExt cx="8785960" cy="5748746"/>
          </a:xfrm>
        </p:grpSpPr>
        <p:pic>
          <p:nvPicPr>
            <p:cNvPr id="2050" name="Picture 2"/>
            <p:cNvPicPr>
              <a:picLocks noChangeAspect="1" noChangeArrowheads="1"/>
            </p:cNvPicPr>
            <p:nvPr/>
          </p:nvPicPr>
          <p:blipFill>
            <a:blip r:embed="rId3" cstate="print"/>
            <a:srcRect/>
            <a:stretch>
              <a:fillRect/>
            </a:stretch>
          </p:blipFill>
          <p:spPr bwMode="auto">
            <a:xfrm>
              <a:off x="152400" y="673100"/>
              <a:ext cx="8785960" cy="50165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52400" y="5673724"/>
              <a:ext cx="8785860" cy="74812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371475" y="55563"/>
            <a:ext cx="8401050" cy="641350"/>
          </a:xfrm>
          <a:prstGeom prst="rect">
            <a:avLst/>
          </a:prstGeom>
          <a:noFill/>
          <a:ln w="9525" algn="ctr">
            <a:noFill/>
            <a:miter lim="800000"/>
            <a:headEnd/>
            <a:tailEnd/>
          </a:ln>
          <a:effectLst/>
        </p:spPr>
        <p:txBody>
          <a:bodyPr wrap="square">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6" name="CasellaDiTesto 5"/>
          <p:cNvSpPr txBox="1"/>
          <p:nvPr/>
        </p:nvSpPr>
        <p:spPr>
          <a:xfrm>
            <a:off x="371475" y="682903"/>
            <a:ext cx="8401050" cy="5447645"/>
          </a:xfrm>
          <a:prstGeom prst="rect">
            <a:avLst/>
          </a:prstGeom>
          <a:noFill/>
        </p:spPr>
        <p:txBody>
          <a:bodyPr wrap="square" rtlCol="0">
            <a:spAutoFit/>
          </a:bodyPr>
          <a:lstStyle/>
          <a:p>
            <a:pPr algn="l">
              <a:spcAft>
                <a:spcPts val="1200"/>
              </a:spcAft>
            </a:pPr>
            <a:r>
              <a:rPr lang="en-GB" sz="2200" dirty="0">
                <a:solidFill>
                  <a:schemeClr val="bg1"/>
                </a:solidFill>
                <a:latin typeface="Calibri" pitchFamily="34" charset="0"/>
              </a:rPr>
              <a:t>The </a:t>
            </a:r>
            <a:r>
              <a:rPr lang="en-GB" sz="2200" dirty="0">
                <a:solidFill>
                  <a:srgbClr val="FFFF00"/>
                </a:solidFill>
                <a:latin typeface="Calibri" pitchFamily="34" charset="0"/>
              </a:rPr>
              <a:t>DMM</a:t>
            </a:r>
            <a:r>
              <a:rPr lang="en-GB" sz="2200" dirty="0">
                <a:solidFill>
                  <a:schemeClr val="bg1"/>
                </a:solidFill>
                <a:latin typeface="Calibri" pitchFamily="34" charset="0"/>
              </a:rPr>
              <a:t>, </a:t>
            </a:r>
            <a:r>
              <a:rPr lang="en-GB" sz="2200" dirty="0">
                <a:solidFill>
                  <a:srgbClr val="FFFF00"/>
                </a:solidFill>
                <a:latin typeface="Calibri" pitchFamily="34" charset="0"/>
              </a:rPr>
              <a:t>HIMU</a:t>
            </a:r>
            <a:r>
              <a:rPr lang="en-GB" sz="2200" dirty="0">
                <a:solidFill>
                  <a:schemeClr val="bg1"/>
                </a:solidFill>
                <a:latin typeface="Calibri" pitchFamily="34" charset="0"/>
              </a:rPr>
              <a:t>, </a:t>
            </a:r>
            <a:r>
              <a:rPr lang="en-GB" sz="2200" dirty="0">
                <a:solidFill>
                  <a:srgbClr val="FFFF00"/>
                </a:solidFill>
                <a:latin typeface="Calibri" pitchFamily="34" charset="0"/>
              </a:rPr>
              <a:t>EMI</a:t>
            </a:r>
            <a:r>
              <a:rPr lang="en-GB" sz="2200" dirty="0">
                <a:solidFill>
                  <a:schemeClr val="bg1"/>
                </a:solidFill>
                <a:latin typeface="Calibri" pitchFamily="34" charset="0"/>
              </a:rPr>
              <a:t> and </a:t>
            </a:r>
            <a:r>
              <a:rPr lang="en-GB" sz="2200" dirty="0">
                <a:solidFill>
                  <a:srgbClr val="FFFF00"/>
                </a:solidFill>
                <a:latin typeface="Calibri" pitchFamily="34" charset="0"/>
              </a:rPr>
              <a:t>EMII</a:t>
            </a:r>
            <a:r>
              <a:rPr lang="en-GB" sz="2200" dirty="0">
                <a:solidFill>
                  <a:schemeClr val="bg1"/>
                </a:solidFill>
                <a:latin typeface="Calibri" pitchFamily="34" charset="0"/>
              </a:rPr>
              <a:t> end members represent the most extreme Sr-Nd-Pb isotopic compositions that can be found in the oceanic mantle.</a:t>
            </a:r>
          </a:p>
          <a:p>
            <a:pPr algn="l">
              <a:spcAft>
                <a:spcPts val="1200"/>
              </a:spcAft>
            </a:pPr>
            <a:r>
              <a:rPr lang="en-GB" sz="2200" dirty="0">
                <a:solidFill>
                  <a:schemeClr val="bg1"/>
                </a:solidFill>
                <a:latin typeface="Calibri" pitchFamily="34" charset="0"/>
              </a:rPr>
              <a:t>They can be interpreted using the analogy of printing, where four basic colours (</a:t>
            </a:r>
            <a:r>
              <a:rPr lang="en-GB" sz="2200" dirty="0">
                <a:solidFill>
                  <a:srgbClr val="FFFF00"/>
                </a:solidFill>
                <a:latin typeface="Calibri" pitchFamily="34" charset="0"/>
              </a:rPr>
              <a:t>black</a:t>
            </a:r>
            <a:r>
              <a:rPr lang="en-GB" sz="2200" dirty="0">
                <a:solidFill>
                  <a:schemeClr val="bg1"/>
                </a:solidFill>
                <a:latin typeface="Calibri" pitchFamily="34" charset="0"/>
              </a:rPr>
              <a:t>, </a:t>
            </a:r>
            <a:r>
              <a:rPr lang="en-GB" sz="2200" dirty="0">
                <a:solidFill>
                  <a:srgbClr val="FFFF00"/>
                </a:solidFill>
                <a:latin typeface="Calibri" pitchFamily="34" charset="0"/>
              </a:rPr>
              <a:t>cyan</a:t>
            </a:r>
            <a:r>
              <a:rPr lang="en-GB" sz="2200" dirty="0">
                <a:solidFill>
                  <a:schemeClr val="bg1"/>
                </a:solidFill>
                <a:latin typeface="Calibri" pitchFamily="34" charset="0"/>
              </a:rPr>
              <a:t>, </a:t>
            </a:r>
            <a:r>
              <a:rPr lang="en-GB" sz="2200" dirty="0">
                <a:solidFill>
                  <a:srgbClr val="FFFF00"/>
                </a:solidFill>
                <a:latin typeface="Calibri" pitchFamily="34" charset="0"/>
              </a:rPr>
              <a:t>magenta</a:t>
            </a:r>
            <a:r>
              <a:rPr lang="en-GB" sz="2200" dirty="0">
                <a:solidFill>
                  <a:schemeClr val="bg1"/>
                </a:solidFill>
                <a:latin typeface="Calibri" pitchFamily="34" charset="0"/>
              </a:rPr>
              <a:t>, </a:t>
            </a:r>
            <a:r>
              <a:rPr lang="en-GB" sz="2200" dirty="0">
                <a:solidFill>
                  <a:srgbClr val="FFFF00"/>
                </a:solidFill>
                <a:latin typeface="Calibri" pitchFamily="34" charset="0"/>
              </a:rPr>
              <a:t>yellow</a:t>
            </a:r>
            <a:r>
              <a:rPr lang="en-GB" sz="2200" dirty="0">
                <a:solidFill>
                  <a:schemeClr val="bg1"/>
                </a:solidFill>
                <a:latin typeface="Calibri" pitchFamily="34" charset="0"/>
              </a:rPr>
              <a:t>), mixed in the appropriate amounts, can produce the full range of colours.</a:t>
            </a:r>
          </a:p>
          <a:p>
            <a:pPr algn="l">
              <a:spcAft>
                <a:spcPts val="1200"/>
              </a:spcAft>
            </a:pPr>
            <a:r>
              <a:rPr lang="en-GB" sz="2200" dirty="0">
                <a:solidFill>
                  <a:schemeClr val="bg1"/>
                </a:solidFill>
                <a:latin typeface="Calibri" pitchFamily="34" charset="0"/>
              </a:rPr>
              <a:t>Similarly, assuming four isotopic mantle end members, it is possible to produce the whole range of oceanic basalt isotopic compositions.</a:t>
            </a:r>
          </a:p>
          <a:p>
            <a:pPr algn="l">
              <a:spcAft>
                <a:spcPts val="1200"/>
              </a:spcAft>
            </a:pPr>
            <a:r>
              <a:rPr lang="en-GB" sz="2200" dirty="0">
                <a:solidFill>
                  <a:schemeClr val="bg1"/>
                </a:solidFill>
                <a:latin typeface="Calibri" pitchFamily="34" charset="0"/>
              </a:rPr>
              <a:t>With the exception of DMM, all the other mantle end members require the involvement of olivine-poor lithologies.</a:t>
            </a:r>
          </a:p>
          <a:p>
            <a:pPr algn="l">
              <a:spcAft>
                <a:spcPts val="1200"/>
              </a:spcAft>
            </a:pPr>
            <a:r>
              <a:rPr lang="en-GB" sz="2200" dirty="0">
                <a:solidFill>
                  <a:schemeClr val="bg1"/>
                </a:solidFill>
                <a:latin typeface="Calibri" pitchFamily="34" charset="0"/>
              </a:rPr>
              <a:t>These olivine-poor lithologies have been identified in upper and lower crustal rocks, recycled oceanic crust, terrigenous and/or pelagic sediments, kimberlites, carbonatites, sulphides, oxides, or frozen basaltic melts crystallized at depth.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Text Box 2"/>
          <p:cNvSpPr txBox="1">
            <a:spLocks noChangeArrowheads="1"/>
          </p:cNvSpPr>
          <p:nvPr/>
        </p:nvSpPr>
        <p:spPr bwMode="auto">
          <a:xfrm>
            <a:off x="0" y="55563"/>
            <a:ext cx="9144000" cy="641350"/>
          </a:xfrm>
          <a:prstGeom prst="rect">
            <a:avLst/>
          </a:prstGeom>
          <a:noFill/>
          <a:ln w="9525" algn="ctr">
            <a:noFill/>
            <a:miter lim="800000"/>
            <a:headEnd/>
            <a:tailEnd/>
          </a:ln>
          <a:effectLst/>
        </p:spPr>
        <p:txBody>
          <a:bodyPr>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1111044" name="Text Box 4"/>
          <p:cNvSpPr txBox="1">
            <a:spLocks noChangeArrowheads="1"/>
          </p:cNvSpPr>
          <p:nvPr/>
        </p:nvSpPr>
        <p:spPr bwMode="auto">
          <a:xfrm>
            <a:off x="0" y="1042770"/>
            <a:ext cx="9144000" cy="1792798"/>
          </a:xfrm>
          <a:prstGeom prst="rect">
            <a:avLst/>
          </a:prstGeom>
          <a:noFill/>
          <a:ln w="9525" algn="ctr">
            <a:noFill/>
            <a:miter lim="800000"/>
            <a:headEnd/>
            <a:tailEnd/>
          </a:ln>
          <a:effectLst/>
        </p:spPr>
        <p:txBody>
          <a:bodyPr wrap="square">
            <a:spAutoFit/>
          </a:bodyPr>
          <a:lstStyle/>
          <a:p>
            <a:pPr algn="l">
              <a:defRPr/>
            </a:pPr>
            <a:r>
              <a:rPr lang="en-GB" sz="2400" dirty="0">
                <a:solidFill>
                  <a:schemeClr val="bg1"/>
                </a:solidFill>
                <a:effectLst>
                  <a:outerShdw blurRad="38100" dist="38100" dir="2700000" algn="tl">
                    <a:srgbClr val="000000"/>
                  </a:outerShdw>
                </a:effectLst>
                <a:latin typeface="Calibri" pitchFamily="34" charset="0"/>
              </a:rPr>
              <a:t>There are also low-</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(down to 16-17) basalts. These are necessarily related to partial melting of mantle sources with low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r>
              <a:rPr lang="en-GB" sz="2400" baseline="30000" dirty="0">
                <a:solidFill>
                  <a:schemeClr val="bg1"/>
                </a:solidFill>
                <a:effectLst>
                  <a:outerShdw blurRad="38100" dist="38100" dir="2700000" algn="tl">
                    <a:srgbClr val="000000"/>
                  </a:outerShdw>
                </a:effectLst>
                <a:latin typeface="Calibri" pitchFamily="34" charset="0"/>
              </a:rPr>
              <a:t>204</a:t>
            </a:r>
            <a:r>
              <a:rPr lang="en-GB" sz="2400" dirty="0">
                <a:solidFill>
                  <a:schemeClr val="bg1"/>
                </a:solidFill>
                <a:effectLst>
                  <a:outerShdw blurRad="38100" dist="38100" dir="2700000" algn="tl">
                    <a:srgbClr val="000000"/>
                  </a:outerShdw>
                </a:effectLst>
                <a:latin typeface="Calibri" pitchFamily="34" charset="0"/>
              </a:rPr>
              <a:t>Pb (because </a:t>
            </a:r>
            <a:r>
              <a:rPr lang="en-GB" sz="2400" baseline="30000" dirty="0">
                <a:solidFill>
                  <a:schemeClr val="bg1"/>
                </a:solidFill>
                <a:effectLst>
                  <a:outerShdw blurRad="38100" dist="38100" dir="2700000" algn="tl">
                    <a:srgbClr val="000000"/>
                  </a:outerShdw>
                </a:effectLst>
                <a:latin typeface="Calibri" pitchFamily="34" charset="0"/>
              </a:rPr>
              <a:t>206</a:t>
            </a:r>
            <a:r>
              <a:rPr lang="en-GB" sz="2400" dirty="0">
                <a:solidFill>
                  <a:schemeClr val="bg1"/>
                </a:solidFill>
                <a:effectLst>
                  <a:outerShdw blurRad="38100" dist="38100" dir="2700000" algn="tl">
                    <a:srgbClr val="000000"/>
                  </a:outerShdw>
                </a:effectLst>
                <a:latin typeface="Calibri" pitchFamily="34" charset="0"/>
              </a:rPr>
              <a:t>Pb derives from </a:t>
            </a:r>
            <a:r>
              <a:rPr lang="en-GB" sz="2400" baseline="30000" dirty="0">
                <a:solidFill>
                  <a:schemeClr val="bg1"/>
                </a:solidFill>
                <a:effectLst>
                  <a:outerShdw blurRad="38100" dist="38100" dir="2700000" algn="tl">
                    <a:srgbClr val="000000"/>
                  </a:outerShdw>
                </a:effectLst>
                <a:latin typeface="Calibri" pitchFamily="34" charset="0"/>
              </a:rPr>
              <a:t>238</a:t>
            </a:r>
            <a:r>
              <a:rPr lang="en-GB" sz="2400" dirty="0">
                <a:solidFill>
                  <a:schemeClr val="bg1"/>
                </a:solidFill>
                <a:effectLst>
                  <a:outerShdw blurRad="38100" dist="38100" dir="2700000" algn="tl">
                    <a:srgbClr val="000000"/>
                  </a:outerShdw>
                </a:effectLst>
                <a:latin typeface="Calibri" pitchFamily="34" charset="0"/>
              </a:rPr>
              <a:t>U).</a:t>
            </a:r>
            <a:endParaRPr lang="en-GB" sz="1050" dirty="0">
              <a:solidFill>
                <a:schemeClr val="bg1"/>
              </a:solidFill>
              <a:effectLst>
                <a:outerShdw blurRad="38100" dist="38100" dir="2700000" algn="tl">
                  <a:srgbClr val="000000"/>
                </a:outerShdw>
              </a:effectLst>
              <a:latin typeface="Calibri" pitchFamily="34" charset="0"/>
            </a:endParaRPr>
          </a:p>
          <a:p>
            <a:pPr algn="l">
              <a:defRPr/>
            </a:pPr>
            <a:endParaRPr lang="en-GB" sz="1050" dirty="0">
              <a:solidFill>
                <a:schemeClr val="bg1"/>
              </a:solidFill>
              <a:effectLst>
                <a:outerShdw blurRad="38100" dist="38100" dir="2700000" algn="tl">
                  <a:srgbClr val="000000"/>
                </a:outerShdw>
              </a:effectLst>
              <a:latin typeface="Calibri" pitchFamily="34" charset="0"/>
            </a:endParaRPr>
          </a:p>
          <a:p>
            <a:pPr>
              <a:defRPr/>
            </a:pPr>
            <a:r>
              <a:rPr lang="en-GB" sz="2800" dirty="0">
                <a:solidFill>
                  <a:schemeClr val="bg1"/>
                </a:solidFill>
                <a:effectLst>
                  <a:outerShdw blurRad="38100" dist="38100" dir="2700000" algn="tl">
                    <a:srgbClr val="000000"/>
                  </a:outerShdw>
                </a:effectLst>
                <a:latin typeface="Calibri" pitchFamily="34" charset="0"/>
              </a:rPr>
              <a:t>This</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type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of</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rocks</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has</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been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some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cases</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called</a:t>
            </a:r>
            <a:r>
              <a:rPr lang="en-GB" sz="2000" dirty="0">
                <a:solidFill>
                  <a:schemeClr val="bg1"/>
                </a:solidFill>
                <a:effectLst>
                  <a:outerShdw blurRad="38100" dist="38100" dir="2700000" algn="tl">
                    <a:srgbClr val="000000"/>
                  </a:outerShdw>
                </a:effectLst>
                <a:latin typeface="Calibri" pitchFamily="34" charset="0"/>
              </a:rPr>
              <a:t> </a:t>
            </a:r>
            <a:r>
              <a:rPr lang="en-GB" sz="2800" dirty="0" err="1">
                <a:solidFill>
                  <a:srgbClr val="FFFF00"/>
                </a:solidFill>
                <a:effectLst>
                  <a:outerShdw blurRad="38100" dist="38100" dir="2700000" algn="tl">
                    <a:srgbClr val="000000"/>
                  </a:outerShdw>
                </a:effectLst>
                <a:latin typeface="Calibri" pitchFamily="34" charset="0"/>
              </a:rPr>
              <a:t>LoMU</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r>
              <a:rPr lang="en-GB" sz="2800" dirty="0">
                <a:solidFill>
                  <a:srgbClr val="FFFF00"/>
                </a:solidFill>
                <a:effectLst>
                  <a:outerShdw blurRad="38100" dist="38100" dir="2700000" algn="tl">
                    <a:srgbClr val="000000"/>
                  </a:outerShdw>
                </a:effectLst>
                <a:latin typeface="Calibri" pitchFamily="34" charset="0"/>
              </a:rPr>
              <a:t>Low-</a:t>
            </a:r>
            <a:r>
              <a:rPr lang="en-GB" sz="2800" dirty="0">
                <a:solidFill>
                  <a:srgbClr val="FFFF00"/>
                </a:solidFill>
                <a:effectLst>
                  <a:outerShdw blurRad="38100" dist="38100" dir="2700000" algn="tl">
                    <a:srgbClr val="000000"/>
                  </a:outerShdw>
                </a:effectLst>
                <a:latin typeface="Symbol" pitchFamily="18" charset="2"/>
              </a:rPr>
              <a:t>m</a:t>
            </a:r>
            <a:r>
              <a:rPr lang="en-GB" sz="2800" dirty="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5" name="Text Box 4"/>
          <p:cNvSpPr txBox="1">
            <a:spLocks noChangeArrowheads="1"/>
          </p:cNvSpPr>
          <p:nvPr/>
        </p:nvSpPr>
        <p:spPr bwMode="auto">
          <a:xfrm>
            <a:off x="3113314" y="578757"/>
            <a:ext cx="2917372" cy="5355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U-Th-Pb System</a:t>
            </a:r>
          </a:p>
        </p:txBody>
      </p:sp>
      <p:pic>
        <p:nvPicPr>
          <p:cNvPr id="3" name="Immagine 2">
            <a:extLst>
              <a:ext uri="{FF2B5EF4-FFF2-40B4-BE49-F238E27FC236}">
                <a16:creationId xmlns:a16="http://schemas.microsoft.com/office/drawing/2014/main" id="{77F910E3-3A2F-26C8-592C-32214C563698}"/>
              </a:ext>
            </a:extLst>
          </p:cNvPr>
          <p:cNvPicPr>
            <a:picLocks noChangeAspect="1"/>
          </p:cNvPicPr>
          <p:nvPr/>
        </p:nvPicPr>
        <p:blipFill>
          <a:blip r:embed="rId3"/>
          <a:srcRect t="3692"/>
          <a:stretch/>
        </p:blipFill>
        <p:spPr>
          <a:xfrm>
            <a:off x="1305018" y="2920753"/>
            <a:ext cx="6498456" cy="2792572"/>
          </a:xfrm>
          <a:prstGeom prst="rect">
            <a:avLst/>
          </a:prstGeom>
        </p:spPr>
      </p:pic>
      <p:sp>
        <p:nvSpPr>
          <p:cNvPr id="4" name="Text Box 4">
            <a:extLst>
              <a:ext uri="{FF2B5EF4-FFF2-40B4-BE49-F238E27FC236}">
                <a16:creationId xmlns:a16="http://schemas.microsoft.com/office/drawing/2014/main" id="{14B0ED8B-219D-C187-CEF6-665726EFC9AD}"/>
              </a:ext>
            </a:extLst>
          </p:cNvPr>
          <p:cNvSpPr txBox="1">
            <a:spLocks noChangeArrowheads="1"/>
          </p:cNvSpPr>
          <p:nvPr/>
        </p:nvSpPr>
        <p:spPr bwMode="auto">
          <a:xfrm>
            <a:off x="1260629" y="5801201"/>
            <a:ext cx="6622742"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EM-I  and EM-I-like basalts belong to </a:t>
            </a:r>
            <a:r>
              <a:rPr lang="en-GB" sz="2400" dirty="0" err="1">
                <a:solidFill>
                  <a:schemeClr val="bg1"/>
                </a:solidFill>
                <a:effectLst>
                  <a:outerShdw blurRad="38100" dist="38100" dir="2700000" algn="tl">
                    <a:srgbClr val="000000"/>
                  </a:outerShdw>
                </a:effectLst>
                <a:latin typeface="Calibri" pitchFamily="34" charset="0"/>
              </a:rPr>
              <a:t>LoMU</a:t>
            </a:r>
            <a:r>
              <a:rPr lang="en-GB" sz="2400" dirty="0">
                <a:solidFill>
                  <a:schemeClr val="bg1"/>
                </a:solidFill>
                <a:effectLst>
                  <a:outerShdw blurRad="38100" dist="38100" dir="2700000" algn="tl">
                    <a:srgbClr val="000000"/>
                  </a:outerShdw>
                </a:effectLst>
                <a:latin typeface="Calibri" pitchFamily="34" charset="0"/>
              </a:rPr>
              <a:t> types.</a:t>
            </a:r>
          </a:p>
          <a:p>
            <a:pPr>
              <a:defRPr/>
            </a:pPr>
            <a:r>
              <a:rPr lang="en-GB" sz="2400" dirty="0">
                <a:solidFill>
                  <a:schemeClr val="bg1"/>
                </a:solidFill>
                <a:effectLst>
                  <a:outerShdw blurRad="38100" dist="38100" dir="2700000" algn="tl">
                    <a:srgbClr val="000000"/>
                  </a:outerShdw>
                </a:effectLst>
                <a:latin typeface="Calibri" pitchFamily="34" charset="0"/>
              </a:rPr>
              <a:t>We will no use the </a:t>
            </a:r>
            <a:r>
              <a:rPr lang="en-GB" sz="2400" dirty="0" err="1">
                <a:solidFill>
                  <a:schemeClr val="bg1"/>
                </a:solidFill>
                <a:effectLst>
                  <a:outerShdw blurRad="38100" dist="38100" dir="2700000" algn="tl">
                    <a:srgbClr val="000000"/>
                  </a:outerShdw>
                </a:effectLst>
                <a:latin typeface="Calibri" pitchFamily="34" charset="0"/>
              </a:rPr>
              <a:t>LoMU</a:t>
            </a:r>
            <a:r>
              <a:rPr lang="en-GB" sz="2400" dirty="0">
                <a:solidFill>
                  <a:schemeClr val="bg1"/>
                </a:solidFill>
                <a:effectLst>
                  <a:outerShdw blurRad="38100" dist="38100" dir="2700000" algn="tl">
                    <a:srgbClr val="000000"/>
                  </a:outerShdw>
                </a:effectLst>
                <a:latin typeface="Calibri" pitchFamily="34" charset="0"/>
              </a:rPr>
              <a:t> definition hereafter.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1044">
                                            <p:txEl>
                                              <p:pRg st="0" end="0"/>
                                            </p:txEl>
                                          </p:spTgt>
                                        </p:tgtEl>
                                        <p:attrNameLst>
                                          <p:attrName>style.visibility</p:attrName>
                                        </p:attrNameLst>
                                      </p:cBhvr>
                                      <p:to>
                                        <p:strVal val="visible"/>
                                      </p:to>
                                    </p:set>
                                    <p:animEffect transition="in" filter="fade">
                                      <p:cBhvr>
                                        <p:cTn id="7" dur="500"/>
                                        <p:tgtEl>
                                          <p:spTgt spid="11110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1044">
                                            <p:txEl>
                                              <p:pRg st="2" end="2"/>
                                            </p:txEl>
                                          </p:spTgt>
                                        </p:tgtEl>
                                        <p:attrNameLst>
                                          <p:attrName>style.visibility</p:attrName>
                                        </p:attrNameLst>
                                      </p:cBhvr>
                                      <p:to>
                                        <p:strVal val="visible"/>
                                      </p:to>
                                    </p:set>
                                    <p:animEffect transition="in" filter="fade">
                                      <p:cBhvr>
                                        <p:cTn id="12" dur="500"/>
                                        <p:tgtEl>
                                          <p:spTgt spid="11110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1044" grpId="0" uiExpand="1" build="p"/>
      <p:bldP spid="4"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371475" y="55563"/>
            <a:ext cx="8401050" cy="641350"/>
          </a:xfrm>
          <a:prstGeom prst="rect">
            <a:avLst/>
          </a:prstGeom>
          <a:noFill/>
          <a:ln w="9525" algn="ctr">
            <a:noFill/>
            <a:miter lim="800000"/>
            <a:headEnd/>
            <a:tailEnd/>
          </a:ln>
          <a:effectLst/>
        </p:spPr>
        <p:txBody>
          <a:bodyPr wrap="square">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6" name="CasellaDiTesto 5"/>
          <p:cNvSpPr txBox="1"/>
          <p:nvPr/>
        </p:nvSpPr>
        <p:spPr>
          <a:xfrm>
            <a:off x="371475" y="798653"/>
            <a:ext cx="8401050" cy="5493812"/>
          </a:xfrm>
          <a:prstGeom prst="rect">
            <a:avLst/>
          </a:prstGeom>
          <a:noFill/>
        </p:spPr>
        <p:txBody>
          <a:bodyPr wrap="square" rtlCol="0">
            <a:spAutoFit/>
          </a:bodyPr>
          <a:lstStyle/>
          <a:p>
            <a:pPr algn="l">
              <a:spcAft>
                <a:spcPts val="600"/>
              </a:spcAft>
            </a:pPr>
            <a:r>
              <a:rPr lang="en-GB" sz="2600" dirty="0">
                <a:solidFill>
                  <a:schemeClr val="bg1"/>
                </a:solidFill>
                <a:latin typeface="Calibri" pitchFamily="34" charset="0"/>
              </a:rPr>
              <a:t>Geochemists and petrologists now generally agree on the origin of these colours. The great differences in opinion lie in where the “isotopic cartridges” are considered to be located in the Earth’s interior.</a:t>
            </a:r>
          </a:p>
          <a:p>
            <a:pPr>
              <a:spcAft>
                <a:spcPts val="600"/>
              </a:spcAft>
            </a:pPr>
            <a:r>
              <a:rPr lang="en-GB" sz="3200" dirty="0">
                <a:solidFill>
                  <a:srgbClr val="FFFF00"/>
                </a:solidFill>
                <a:latin typeface="Calibri" pitchFamily="34" charset="0"/>
              </a:rPr>
              <a:t>Thermal anomalies are not associated with these end members, nor are they required in any form.</a:t>
            </a:r>
          </a:p>
          <a:p>
            <a:pPr algn="l">
              <a:spcAft>
                <a:spcPts val="600"/>
              </a:spcAft>
            </a:pPr>
            <a:r>
              <a:rPr lang="en-GB" sz="2600" dirty="0">
                <a:solidFill>
                  <a:schemeClr val="bg1"/>
                </a:solidFill>
                <a:latin typeface="Calibri" pitchFamily="34" charset="0"/>
              </a:rPr>
              <a:t>Extensive overlap of MORB and OIB in terms of Sr-Nd-Pb isotopic ratios and nearly complete overlap in Pb isotopes indicate that the mantle sources are not necessarily very different in terms of depth or insulated from each other.</a:t>
            </a:r>
          </a:p>
          <a:p>
            <a:pPr>
              <a:spcAft>
                <a:spcPts val="600"/>
              </a:spcAft>
            </a:pPr>
            <a:r>
              <a:rPr lang="en-GB" sz="3200" dirty="0">
                <a:solidFill>
                  <a:srgbClr val="FFFF00"/>
                </a:solidFill>
                <a:latin typeface="Calibri" pitchFamily="34" charset="0"/>
              </a:rPr>
              <a:t>Shallow anomalies are responsible for intra-plate volcanism.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371475" y="55563"/>
            <a:ext cx="8401050" cy="641350"/>
          </a:xfrm>
          <a:prstGeom prst="rect">
            <a:avLst/>
          </a:prstGeom>
          <a:noFill/>
          <a:ln w="9525" algn="ctr">
            <a:noFill/>
            <a:miter lim="800000"/>
            <a:headEnd/>
            <a:tailEnd/>
          </a:ln>
          <a:effectLst/>
        </p:spPr>
        <p:txBody>
          <a:bodyPr wrap="square">
            <a:spAutoFit/>
          </a:bodyPr>
          <a:lstStyle/>
          <a:p>
            <a:pPr>
              <a:spcBef>
                <a:spcPct val="50000"/>
              </a:spcBef>
              <a:defRPr/>
            </a:pPr>
            <a:r>
              <a:rPr lang="en-GB" sz="3600">
                <a:solidFill>
                  <a:schemeClr val="bg1"/>
                </a:solidFill>
                <a:effectLst>
                  <a:outerShdw blurRad="38100" dist="38100" dir="2700000" algn="tl">
                    <a:srgbClr val="000000"/>
                  </a:outerShdw>
                </a:effectLst>
                <a:latin typeface="Calibri" pitchFamily="34" charset="0"/>
              </a:rPr>
              <a:t>CHEMICAL GEODYNAMICS</a:t>
            </a:r>
          </a:p>
        </p:txBody>
      </p:sp>
      <p:sp>
        <p:nvSpPr>
          <p:cNvPr id="6" name="CasellaDiTesto 5"/>
          <p:cNvSpPr txBox="1"/>
          <p:nvPr/>
        </p:nvSpPr>
        <p:spPr>
          <a:xfrm>
            <a:off x="133350" y="798653"/>
            <a:ext cx="8877300" cy="5093702"/>
          </a:xfrm>
          <a:prstGeom prst="rect">
            <a:avLst/>
          </a:prstGeom>
          <a:noFill/>
        </p:spPr>
        <p:txBody>
          <a:bodyPr wrap="square" rtlCol="0">
            <a:spAutoFit/>
          </a:bodyPr>
          <a:lstStyle/>
          <a:p>
            <a:pPr algn="l">
              <a:spcAft>
                <a:spcPts val="1200"/>
              </a:spcAft>
            </a:pPr>
            <a:r>
              <a:rPr lang="en-GB" sz="2600" dirty="0">
                <a:solidFill>
                  <a:schemeClr val="bg1"/>
                </a:solidFill>
                <a:latin typeface="Calibri" pitchFamily="34" charset="0"/>
              </a:rPr>
              <a:t>Three out of the four mantle “colours” (HIMU, EMI, and EMII) can be drawn from the shallow regions of the Earth, which are also mobilized by shallow convection associated with plate tectonics.</a:t>
            </a:r>
          </a:p>
          <a:p>
            <a:pPr algn="l">
              <a:spcAft>
                <a:spcPts val="1200"/>
              </a:spcAft>
            </a:pPr>
            <a:r>
              <a:rPr lang="en-GB" sz="2600" dirty="0">
                <a:solidFill>
                  <a:schemeClr val="bg1"/>
                </a:solidFill>
                <a:latin typeface="Calibri" pitchFamily="34" charset="0"/>
              </a:rPr>
              <a:t>The fourth colour, by far the most abundant, is represented by DMM and probably comprises the shallow mantle matrix or passive mantle updraft from the transition zone.</a:t>
            </a:r>
          </a:p>
          <a:p>
            <a:pPr>
              <a:spcBef>
                <a:spcPts val="1800"/>
              </a:spcBef>
              <a:spcAft>
                <a:spcPts val="600"/>
              </a:spcAft>
            </a:pPr>
            <a:r>
              <a:rPr lang="en-GB" sz="3200" dirty="0">
                <a:solidFill>
                  <a:srgbClr val="FFFF00"/>
                </a:solidFill>
                <a:latin typeface="Calibri" pitchFamily="34" charset="0"/>
              </a:rPr>
              <a:t>All of the isotopic colour cartridges can be placed   at shallow depths, and tapping of lower mantle        is not required.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9088" y="77788"/>
            <a:ext cx="8505824" cy="125816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p>
          <a:p>
            <a:pPr>
              <a:lnSpc>
                <a:spcPct val="80000"/>
              </a:lnSpc>
              <a:defRPr/>
            </a:pPr>
            <a:endParaRPr lang="en-GB" sz="1000" dirty="0">
              <a:solidFill>
                <a:srgbClr val="FFFF00"/>
              </a:solidFill>
              <a:effectLst>
                <a:outerShdw blurRad="38100" dist="38100" dir="2700000" algn="tl">
                  <a:srgbClr val="000000"/>
                </a:outerShdw>
              </a:effectLst>
              <a:latin typeface="Calibri" pitchFamily="34" charset="0"/>
            </a:endParaRPr>
          </a:p>
          <a:p>
            <a:pPr>
              <a:lnSpc>
                <a:spcPct val="80000"/>
              </a:lnSpc>
              <a:defRPr/>
            </a:pPr>
            <a:r>
              <a:rPr lang="en-GB" sz="2800" dirty="0">
                <a:solidFill>
                  <a:schemeClr val="bg1"/>
                </a:solidFill>
                <a:effectLst>
                  <a:outerShdw blurRad="38100" dist="38100" dir="2700000" algn="tl">
                    <a:srgbClr val="000000"/>
                  </a:outerShdw>
                </a:effectLst>
                <a:latin typeface="Calibri" pitchFamily="34" charset="0"/>
              </a:rPr>
              <a:t>Derivation of the parental magmas from a mantle plume dominated by &gt;2 Ga recycled oceanic crust.</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5" name="Rettangolo 1"/>
          <p:cNvSpPr/>
          <p:nvPr/>
        </p:nvSpPr>
        <p:spPr>
          <a:xfrm>
            <a:off x="444500" y="1262063"/>
            <a:ext cx="8255000" cy="757130"/>
          </a:xfrm>
          <a:prstGeom prst="rect">
            <a:avLst/>
          </a:prstGeom>
        </p:spPr>
        <p:txBody>
          <a:bodyPr wrap="square">
            <a:spAutoFit/>
          </a:bodyPr>
          <a:lstStyle/>
          <a:p>
            <a:pPr>
              <a:lnSpc>
                <a:spcPct val="90000"/>
              </a:lnSpc>
              <a:defRPr/>
            </a:pPr>
            <a:r>
              <a:rPr lang="en-GB" sz="2400" i="1" dirty="0">
                <a:solidFill>
                  <a:schemeClr val="bg1"/>
                </a:solidFill>
                <a:effectLst>
                  <a:outerShdw blurRad="38100" dist="38100" dir="2700000" algn="tl">
                    <a:srgbClr val="000000"/>
                  </a:outerShdw>
                </a:effectLst>
                <a:latin typeface="Calibri" pitchFamily="34" charset="0"/>
              </a:rPr>
              <a:t>This is the typical approach of nearly all the geochemical models proposed to explain the existence of mantle plumes.</a:t>
            </a:r>
          </a:p>
        </p:txBody>
      </p:sp>
      <p:pic>
        <p:nvPicPr>
          <p:cNvPr id="8" name="Picture 2"/>
          <p:cNvPicPr>
            <a:picLocks noChangeAspect="1" noChangeArrowheads="1"/>
          </p:cNvPicPr>
          <p:nvPr/>
        </p:nvPicPr>
        <p:blipFill>
          <a:blip r:embed="rId2" cstate="print"/>
          <a:srcRect/>
          <a:stretch>
            <a:fillRect/>
          </a:stretch>
        </p:blipFill>
        <p:spPr bwMode="auto">
          <a:xfrm>
            <a:off x="2172943" y="2019193"/>
            <a:ext cx="6971058" cy="4838807"/>
          </a:xfrm>
          <a:prstGeom prst="rect">
            <a:avLst/>
          </a:prstGeom>
          <a:noFill/>
          <a:ln w="9525">
            <a:noFill/>
            <a:miter lim="800000"/>
            <a:headEnd/>
            <a:tailEnd/>
          </a:ln>
        </p:spPr>
      </p:pic>
      <p:sp>
        <p:nvSpPr>
          <p:cNvPr id="6" name="Text Box 18"/>
          <p:cNvSpPr txBox="1">
            <a:spLocks noChangeArrowheads="1"/>
          </p:cNvSpPr>
          <p:nvPr/>
        </p:nvSpPr>
        <p:spPr bwMode="auto">
          <a:xfrm>
            <a:off x="187732" y="5384633"/>
            <a:ext cx="1797480" cy="738664"/>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Plank and van </a:t>
            </a:r>
            <a:r>
              <a:rPr lang="en-GB" sz="1400" dirty="0" err="1">
                <a:solidFill>
                  <a:schemeClr val="bg1"/>
                </a:solidFill>
                <a:effectLst>
                  <a:outerShdw blurRad="38100" dist="38100" dir="2700000" algn="tl">
                    <a:srgbClr val="000000"/>
                  </a:outerShdw>
                </a:effectLst>
                <a:latin typeface="Calibri" pitchFamily="34" charset="0"/>
              </a:rPr>
              <a:t>Keken</a:t>
            </a:r>
            <a:r>
              <a:rPr lang="en-GB" sz="1400" dirty="0">
                <a:solidFill>
                  <a:schemeClr val="bg1"/>
                </a:solidFill>
                <a:effectLst>
                  <a:outerShdw blurRad="38100" dist="38100" dir="2700000" algn="tl">
                    <a:srgbClr val="000000"/>
                  </a:outerShdw>
                </a:effectLst>
                <a:latin typeface="Calibri" pitchFamily="34" charset="0"/>
              </a:rPr>
              <a:t>, 2008 (Nature </a:t>
            </a:r>
            <a:r>
              <a:rPr lang="en-GB" sz="1400" dirty="0" err="1">
                <a:solidFill>
                  <a:schemeClr val="bg1"/>
                </a:solidFill>
                <a:effectLst>
                  <a:outerShdw blurRad="38100" dist="38100" dir="2700000" algn="tl">
                    <a:srgbClr val="000000"/>
                  </a:outerShdw>
                </a:effectLst>
                <a:latin typeface="Calibri" pitchFamily="34" charset="0"/>
              </a:rPr>
              <a:t>Geosci</a:t>
            </a:r>
            <a:r>
              <a:rPr lang="en-GB" sz="1400" dirty="0">
                <a:solidFill>
                  <a:schemeClr val="bg1"/>
                </a:solidFill>
                <a:effectLst>
                  <a:outerShdw blurRad="38100" dist="38100" dir="2700000" algn="tl">
                    <a:srgbClr val="000000"/>
                  </a:outerShdw>
                </a:effectLst>
                <a:latin typeface="Calibri" pitchFamily="34" charset="0"/>
              </a:rPr>
              <a:t>., 1, 17-18)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0" y="979714"/>
            <a:ext cx="9144000" cy="4327452"/>
          </a:xfrm>
          <a:prstGeom prst="rect">
            <a:avLst/>
          </a:prstGeom>
        </p:spPr>
      </p:pic>
      <p:sp>
        <p:nvSpPr>
          <p:cNvPr id="7" name="Text Box 6"/>
          <p:cNvSpPr txBox="1">
            <a:spLocks noChangeArrowheads="1"/>
          </p:cNvSpPr>
          <p:nvPr/>
        </p:nvSpPr>
        <p:spPr bwMode="auto">
          <a:xfrm>
            <a:off x="-3629" y="4519232"/>
            <a:ext cx="1534886" cy="784830"/>
          </a:xfrm>
          <a:prstGeom prst="rect">
            <a:avLst/>
          </a:prstGeom>
          <a:noFill/>
          <a:ln w="9525" algn="ctr">
            <a:noFill/>
            <a:miter lim="800000"/>
            <a:headEnd/>
            <a:tailEnd/>
          </a:ln>
          <a:effectLst/>
        </p:spPr>
        <p:txBody>
          <a:bodyPr wrap="square">
            <a:spAutoFit/>
          </a:bodyPr>
          <a:lstStyle/>
          <a:p>
            <a:pPr algn="l">
              <a:defRPr/>
            </a:pPr>
            <a:r>
              <a:rPr lang="it-IT" sz="1500" dirty="0">
                <a:solidFill>
                  <a:schemeClr val="tx1"/>
                </a:solidFill>
                <a:effectLst/>
                <a:latin typeface="Calibri" pitchFamily="34" charset="0"/>
              </a:rPr>
              <a:t>Weiss et al., 2016 (Nature, 537, 666-670)</a:t>
            </a:r>
          </a:p>
        </p:txBody>
      </p:sp>
      <p:sp>
        <p:nvSpPr>
          <p:cNvPr id="10" name="Text Box 6"/>
          <p:cNvSpPr txBox="1">
            <a:spLocks noChangeArrowheads="1"/>
          </p:cNvSpPr>
          <p:nvPr/>
        </p:nvSpPr>
        <p:spPr bwMode="auto">
          <a:xfrm>
            <a:off x="-3629" y="5292114"/>
            <a:ext cx="9147630" cy="1182375"/>
          </a:xfrm>
          <a:prstGeom prst="rect">
            <a:avLst/>
          </a:prstGeom>
          <a:noFill/>
          <a:ln w="9525" algn="ctr">
            <a:noFill/>
            <a:miter lim="800000"/>
            <a:headEnd/>
            <a:tailEnd/>
          </a:ln>
          <a:effectLst/>
        </p:spPr>
        <p:txBody>
          <a:bodyPr wrap="square">
            <a:spAutoFit/>
          </a:bodyPr>
          <a:lstStyle/>
          <a:p>
            <a:pPr algn="l">
              <a:lnSpc>
                <a:spcPts val="1700"/>
              </a:lnSpc>
              <a:tabLst>
                <a:tab pos="358775" algn="l"/>
              </a:tabLst>
            </a:pPr>
            <a:r>
              <a:rPr lang="it-IT" sz="1500" dirty="0">
                <a:solidFill>
                  <a:schemeClr val="bg1"/>
                </a:solidFill>
                <a:latin typeface="Calibri" pitchFamily="34" charset="0"/>
                <a:cs typeface="Calibri" panose="020F0502020204030204" pitchFamily="34" charset="0"/>
              </a:rPr>
              <a:t>1.	</a:t>
            </a:r>
            <a:r>
              <a:rPr lang="en-US" sz="1600" dirty="0">
                <a:solidFill>
                  <a:schemeClr val="bg1"/>
                </a:solidFill>
                <a:latin typeface="Calibri" panose="020F0502020204030204" pitchFamily="34" charset="0"/>
                <a:cs typeface="Calibri" panose="020F0502020204030204" pitchFamily="34" charset="0"/>
              </a:rPr>
              <a:t>Archean or early Proterozoic subduction;</a:t>
            </a:r>
          </a:p>
          <a:p>
            <a:pPr marL="342900" indent="-342900" algn="l">
              <a:lnSpc>
                <a:spcPts val="1700"/>
              </a:lnSpc>
              <a:buAutoNum type="arabicPeriod" startAt="2"/>
            </a:pPr>
            <a:r>
              <a:rPr lang="en-US" sz="1600" dirty="0">
                <a:solidFill>
                  <a:schemeClr val="bg1"/>
                </a:solidFill>
                <a:latin typeface="Calibri" panose="020F0502020204030204" pitchFamily="34" charset="0"/>
                <a:cs typeface="Calibri" panose="020F0502020204030204" pitchFamily="34" charset="0"/>
              </a:rPr>
              <a:t>Release of fluids/melts with carbonatitic affinity from the subducting slab</a:t>
            </a:r>
          </a:p>
          <a:p>
            <a:pPr marL="342900" indent="-342900" algn="l">
              <a:lnSpc>
                <a:spcPts val="1700"/>
              </a:lnSpc>
              <a:buAutoNum type="arabicPeriod" startAt="2"/>
            </a:pPr>
            <a:r>
              <a:rPr lang="en-US" sz="1600" dirty="0">
                <a:solidFill>
                  <a:schemeClr val="bg1"/>
                </a:solidFill>
                <a:latin typeface="Calibri" panose="020F0502020204030204" pitchFamily="34" charset="0"/>
                <a:cs typeface="Calibri" panose="020F0502020204030204" pitchFamily="34" charset="0"/>
              </a:rPr>
              <a:t>Delamination of the SCLM, transported to the core-mantle boundary;</a:t>
            </a:r>
          </a:p>
          <a:p>
            <a:pPr marL="342900" indent="-342900" algn="l">
              <a:lnSpc>
                <a:spcPts val="1700"/>
              </a:lnSpc>
              <a:buAutoNum type="arabicPeriod" startAt="2"/>
            </a:pPr>
            <a:r>
              <a:rPr lang="en-US" sz="1600" dirty="0">
                <a:solidFill>
                  <a:schemeClr val="bg1"/>
                </a:solidFill>
                <a:latin typeface="Calibri" panose="020F0502020204030204" pitchFamily="34" charset="0"/>
                <a:cs typeface="Calibri" panose="020F0502020204030204" pitchFamily="34" charset="0"/>
              </a:rPr>
              <a:t>Entrainment of recycled SCLM into upwelling plume at the core–mantle boundary;</a:t>
            </a:r>
          </a:p>
          <a:p>
            <a:pPr marL="342900" indent="-342900" algn="l">
              <a:lnSpc>
                <a:spcPts val="1700"/>
              </a:lnSpc>
              <a:buAutoNum type="arabicPeriod" startAt="2"/>
            </a:pPr>
            <a:r>
              <a:rPr lang="en-US" sz="1600" dirty="0">
                <a:solidFill>
                  <a:schemeClr val="bg1"/>
                </a:solidFill>
                <a:latin typeface="Calibri" panose="020F0502020204030204" pitchFamily="34" charset="0"/>
                <a:cs typeface="Calibri" panose="020F0502020204030204" pitchFamily="34" charset="0"/>
              </a:rPr>
              <a:t>The upwelling plume generated the </a:t>
            </a:r>
            <a:r>
              <a:rPr lang="it-IT" sz="1600" dirty="0">
                <a:solidFill>
                  <a:schemeClr val="bg1"/>
                </a:solidFill>
                <a:latin typeface="Calibri" panose="020F0502020204030204" pitchFamily="34" charset="0"/>
                <a:cs typeface="Calibri" panose="020F0502020204030204" pitchFamily="34" charset="0"/>
              </a:rPr>
              <a:t>HIMU OIB.</a:t>
            </a:r>
            <a:endParaRPr lang="it-IT" sz="1500" dirty="0">
              <a:solidFill>
                <a:schemeClr val="bg1"/>
              </a:solidFill>
              <a:latin typeface="Calibri" pitchFamily="34" charset="0"/>
              <a:cs typeface="Calibri" panose="020F0502020204030204" pitchFamily="34" charset="0"/>
            </a:endParaRPr>
          </a:p>
        </p:txBody>
      </p:sp>
      <p:sp>
        <p:nvSpPr>
          <p:cNvPr id="3" name="CasellaDiTesto 2"/>
          <p:cNvSpPr txBox="1"/>
          <p:nvPr/>
        </p:nvSpPr>
        <p:spPr>
          <a:xfrm>
            <a:off x="-108857" y="478970"/>
            <a:ext cx="9361714" cy="461665"/>
          </a:xfrm>
          <a:prstGeom prst="rect">
            <a:avLst/>
          </a:prstGeom>
          <a:noFill/>
        </p:spPr>
        <p:txBody>
          <a:bodyPr wrap="square" rtlCol="0">
            <a:spAutoFit/>
          </a:bodyPr>
          <a:lstStyle/>
          <a:p>
            <a:r>
              <a:rPr lang="en-GB" sz="2400" dirty="0">
                <a:solidFill>
                  <a:schemeClr val="bg1"/>
                </a:solidFill>
                <a:latin typeface="Calibri" panose="020F0502020204030204" pitchFamily="34" charset="0"/>
                <a:cs typeface="Calibri" panose="020F0502020204030204" pitchFamily="34" charset="0"/>
              </a:rPr>
              <a:t>Classical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model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(no</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real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geochemical</a:t>
            </a:r>
            <a:r>
              <a:rPr lang="en-GB" sz="1600" dirty="0">
                <a:solidFill>
                  <a:schemeClr val="bg1"/>
                </a:solidFill>
                <a:latin typeface="Calibri" panose="020F0502020204030204" pitchFamily="34" charset="0"/>
                <a:cs typeface="Calibri" panose="020F0502020204030204" pitchFamily="34" charset="0"/>
              </a:rPr>
              <a:t>/</a:t>
            </a:r>
            <a:r>
              <a:rPr lang="en-GB" sz="2400" dirty="0">
                <a:solidFill>
                  <a:schemeClr val="bg1"/>
                </a:solidFill>
                <a:latin typeface="Calibri" panose="020F0502020204030204" pitchFamily="34" charset="0"/>
                <a:cs typeface="Calibri" panose="020F0502020204030204" pitchFamily="34" charset="0"/>
              </a:rPr>
              <a:t>petrological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constraints</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to</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validate</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it)</a:t>
            </a:r>
          </a:p>
        </p:txBody>
      </p:sp>
      <p:sp>
        <p:nvSpPr>
          <p:cNvPr id="11" name="Rettangolo 10"/>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4" name="Rettangolo con angoli arrotondati 3">
            <a:extLst>
              <a:ext uri="{FF2B5EF4-FFF2-40B4-BE49-F238E27FC236}">
                <a16:creationId xmlns:a16="http://schemas.microsoft.com/office/drawing/2014/main" id="{6C3F4F5F-9484-634D-993A-24E488976D9B}"/>
              </a:ext>
            </a:extLst>
          </p:cNvPr>
          <p:cNvSpPr/>
          <p:nvPr/>
        </p:nvSpPr>
        <p:spPr bwMode="auto">
          <a:xfrm>
            <a:off x="4100516" y="979714"/>
            <a:ext cx="781047" cy="20101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CasellaDiTesto 4">
            <a:extLst>
              <a:ext uri="{FF2B5EF4-FFF2-40B4-BE49-F238E27FC236}">
                <a16:creationId xmlns:a16="http://schemas.microsoft.com/office/drawing/2014/main" id="{0C216130-1D70-01B9-585B-E41E4AAD8527}"/>
              </a:ext>
            </a:extLst>
          </p:cNvPr>
          <p:cNvSpPr txBox="1"/>
          <p:nvPr/>
        </p:nvSpPr>
        <p:spPr>
          <a:xfrm>
            <a:off x="2418443" y="2155370"/>
            <a:ext cx="3093357" cy="707886"/>
          </a:xfrm>
          <a:prstGeom prst="rect">
            <a:avLst/>
          </a:prstGeom>
          <a:noFill/>
        </p:spPr>
        <p:txBody>
          <a:bodyPr wrap="square" rtlCol="0">
            <a:spAutoFit/>
          </a:bodyPr>
          <a:lstStyle/>
          <a:p>
            <a:r>
              <a:rPr lang="en-GB" sz="2000" b="1" dirty="0">
                <a:solidFill>
                  <a:schemeClr val="bg1"/>
                </a:solidFill>
                <a:latin typeface="Calibri" panose="020F0502020204030204" pitchFamily="34" charset="0"/>
                <a:cs typeface="Calibri" panose="020F0502020204030204" pitchFamily="34" charset="0"/>
              </a:rPr>
              <a:t>Why is such a long- time incubation is required?</a:t>
            </a:r>
          </a:p>
        </p:txBody>
      </p:sp>
      <p:sp>
        <p:nvSpPr>
          <p:cNvPr id="6" name="CasellaDiTesto 5">
            <a:extLst>
              <a:ext uri="{FF2B5EF4-FFF2-40B4-BE49-F238E27FC236}">
                <a16:creationId xmlns:a16="http://schemas.microsoft.com/office/drawing/2014/main" id="{E6773439-0343-2D73-7B73-7A78F0BF330C}"/>
              </a:ext>
            </a:extLst>
          </p:cNvPr>
          <p:cNvSpPr txBox="1"/>
          <p:nvPr/>
        </p:nvSpPr>
        <p:spPr>
          <a:xfrm>
            <a:off x="2418443" y="3171370"/>
            <a:ext cx="3093357" cy="1015663"/>
          </a:xfrm>
          <a:prstGeom prst="rect">
            <a:avLst/>
          </a:prstGeom>
          <a:noFill/>
        </p:spPr>
        <p:txBody>
          <a:bodyPr wrap="square" rtlCol="0">
            <a:spAutoFit/>
          </a:bodyPr>
          <a:lstStyle/>
          <a:p>
            <a:r>
              <a:rPr lang="en-GB" sz="2000" b="1" noProof="0" dirty="0">
                <a:solidFill>
                  <a:schemeClr val="bg1"/>
                </a:solidFill>
                <a:latin typeface="Calibri" panose="020F0502020204030204" pitchFamily="34" charset="0"/>
                <a:cs typeface="Calibri" panose="020F0502020204030204" pitchFamily="34" charset="0"/>
              </a:rPr>
              <a:t>In order to allow </a:t>
            </a:r>
            <a:r>
              <a:rPr lang="en-GB" sz="2000" b="1" baseline="30000" noProof="0" dirty="0">
                <a:solidFill>
                  <a:schemeClr val="bg1"/>
                </a:solidFill>
                <a:latin typeface="Calibri" panose="020F0502020204030204" pitchFamily="34" charset="0"/>
                <a:cs typeface="Calibri" panose="020F0502020204030204" pitchFamily="34" charset="0"/>
              </a:rPr>
              <a:t>238</a:t>
            </a:r>
            <a:r>
              <a:rPr lang="en-GB" sz="2000" b="1" noProof="0" dirty="0">
                <a:solidFill>
                  <a:schemeClr val="bg1"/>
                </a:solidFill>
                <a:latin typeface="Calibri" panose="020F0502020204030204" pitchFamily="34" charset="0"/>
                <a:cs typeface="Calibri" panose="020F0502020204030204" pitchFamily="34" charset="0"/>
              </a:rPr>
              <a:t>U to decay into </a:t>
            </a:r>
            <a:r>
              <a:rPr lang="en-GB" sz="2000" b="1" baseline="30000" noProof="0" dirty="0">
                <a:solidFill>
                  <a:schemeClr val="bg1"/>
                </a:solidFill>
                <a:latin typeface="Calibri" panose="020F0502020204030204" pitchFamily="34" charset="0"/>
                <a:cs typeface="Calibri" panose="020F0502020204030204" pitchFamily="34" charset="0"/>
              </a:rPr>
              <a:t>206</a:t>
            </a:r>
            <a:r>
              <a:rPr lang="en-GB" sz="2000" b="1" noProof="0" dirty="0">
                <a:solidFill>
                  <a:schemeClr val="bg1"/>
                </a:solidFill>
                <a:latin typeface="Calibri" panose="020F0502020204030204" pitchFamily="34" charset="0"/>
                <a:cs typeface="Calibri" panose="020F0502020204030204" pitchFamily="34" charset="0"/>
              </a:rPr>
              <a:t>Pb and produce high </a:t>
            </a:r>
            <a:r>
              <a:rPr lang="en-GB" sz="2000" b="1" baseline="30000" noProof="0" dirty="0">
                <a:solidFill>
                  <a:schemeClr val="bg1"/>
                </a:solidFill>
                <a:latin typeface="Calibri" panose="020F0502020204030204" pitchFamily="34" charset="0"/>
                <a:cs typeface="Calibri" panose="020F0502020204030204" pitchFamily="34" charset="0"/>
              </a:rPr>
              <a:t>206</a:t>
            </a:r>
            <a:r>
              <a:rPr lang="en-GB" sz="2000" b="1" noProof="0" dirty="0">
                <a:solidFill>
                  <a:schemeClr val="bg1"/>
                </a:solidFill>
                <a:latin typeface="Calibri" panose="020F0502020204030204" pitchFamily="34" charset="0"/>
                <a:cs typeface="Calibri" panose="020F0502020204030204" pitchFamily="34" charset="0"/>
              </a:rPr>
              <a:t>Pb/</a:t>
            </a:r>
            <a:r>
              <a:rPr lang="en-GB" sz="2000" b="1" baseline="30000" noProof="0" dirty="0">
                <a:solidFill>
                  <a:schemeClr val="bg1"/>
                </a:solidFill>
                <a:latin typeface="Calibri" panose="020F0502020204030204" pitchFamily="34" charset="0"/>
                <a:cs typeface="Calibri" panose="020F0502020204030204" pitchFamily="34" charset="0"/>
              </a:rPr>
              <a:t>204</a:t>
            </a:r>
            <a:r>
              <a:rPr lang="en-GB" sz="2000" b="1" noProof="0" dirty="0">
                <a:solidFill>
                  <a:schemeClr val="bg1"/>
                </a:solidFill>
                <a:latin typeface="Calibri" panose="020F0502020204030204" pitchFamily="34" charset="0"/>
                <a:cs typeface="Calibri" panose="020F0502020204030204" pitchFamily="34" charset="0"/>
              </a:rPr>
              <a:t>Pb.</a:t>
            </a:r>
          </a:p>
        </p:txBody>
      </p:sp>
    </p:spTree>
    <p:extLst>
      <p:ext uri="{BB962C8B-B14F-4D97-AF65-F5344CB8AC3E}">
        <p14:creationId xmlns:p14="http://schemas.microsoft.com/office/powerpoint/2010/main" val="10550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Effect transition="in" filter="fade">
                                      <p:cBhvr>
                                        <p:cTn id="40" dur="500"/>
                                        <p:tgtEl>
                                          <p:spTgt spid="10">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1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P spid="3" grpId="0"/>
      <p:bldP spid="4" grpId="0" animBg="1"/>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8857" y="478970"/>
            <a:ext cx="9361714" cy="461665"/>
          </a:xfrm>
          <a:prstGeom prst="rect">
            <a:avLst/>
          </a:prstGeom>
          <a:noFill/>
        </p:spPr>
        <p:txBody>
          <a:bodyPr wrap="square" rtlCol="0">
            <a:spAutoFit/>
          </a:bodyPr>
          <a:lstStyle/>
          <a:p>
            <a:r>
              <a:rPr lang="en-GB" sz="2400" dirty="0">
                <a:solidFill>
                  <a:schemeClr val="bg1"/>
                </a:solidFill>
                <a:latin typeface="Calibri" panose="020F0502020204030204" pitchFamily="34" charset="0"/>
                <a:cs typeface="Calibri" panose="020F0502020204030204" pitchFamily="34" charset="0"/>
              </a:rPr>
              <a:t>Classical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model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(no</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real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geochemical</a:t>
            </a:r>
            <a:r>
              <a:rPr lang="en-GB" sz="1600" dirty="0">
                <a:solidFill>
                  <a:schemeClr val="bg1"/>
                </a:solidFill>
                <a:latin typeface="Calibri" panose="020F0502020204030204" pitchFamily="34" charset="0"/>
                <a:cs typeface="Calibri" panose="020F0502020204030204" pitchFamily="34" charset="0"/>
              </a:rPr>
              <a:t>/</a:t>
            </a:r>
            <a:r>
              <a:rPr lang="en-GB" sz="2400" dirty="0">
                <a:solidFill>
                  <a:schemeClr val="bg1"/>
                </a:solidFill>
                <a:latin typeface="Calibri" panose="020F0502020204030204" pitchFamily="34" charset="0"/>
                <a:cs typeface="Calibri" panose="020F0502020204030204" pitchFamily="34" charset="0"/>
              </a:rPr>
              <a:t>petrological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constraints</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to</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validate</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it)</a:t>
            </a:r>
          </a:p>
        </p:txBody>
      </p:sp>
      <p:sp>
        <p:nvSpPr>
          <p:cNvPr id="11" name="Rettangolo 10"/>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pic>
        <p:nvPicPr>
          <p:cNvPr id="4" name="Immagine 3"/>
          <p:cNvPicPr>
            <a:picLocks noChangeAspect="1"/>
          </p:cNvPicPr>
          <p:nvPr/>
        </p:nvPicPr>
        <p:blipFill>
          <a:blip r:embed="rId3" cstate="print"/>
          <a:stretch>
            <a:fillRect/>
          </a:stretch>
        </p:blipFill>
        <p:spPr>
          <a:xfrm>
            <a:off x="408994" y="918812"/>
            <a:ext cx="8326012" cy="5020376"/>
          </a:xfrm>
          <a:prstGeom prst="rect">
            <a:avLst/>
          </a:prstGeom>
        </p:spPr>
      </p:pic>
      <p:sp>
        <p:nvSpPr>
          <p:cNvPr id="8" name="Text Box 6"/>
          <p:cNvSpPr txBox="1">
            <a:spLocks noChangeArrowheads="1"/>
          </p:cNvSpPr>
          <p:nvPr/>
        </p:nvSpPr>
        <p:spPr bwMode="auto">
          <a:xfrm>
            <a:off x="-3629" y="5923080"/>
            <a:ext cx="9147630" cy="769441"/>
          </a:xfrm>
          <a:prstGeom prst="rect">
            <a:avLst/>
          </a:prstGeom>
          <a:noFill/>
          <a:ln w="9525" algn="ctr">
            <a:noFill/>
            <a:miter lim="800000"/>
            <a:headEnd/>
            <a:tailEnd/>
          </a:ln>
          <a:effectLst/>
        </p:spPr>
        <p:txBody>
          <a:bodyPr wrap="square">
            <a:spAutoFit/>
          </a:bodyPr>
          <a:lstStyle/>
          <a:p>
            <a:pPr>
              <a:tabLst>
                <a:tab pos="358775" algn="l"/>
              </a:tabLst>
            </a:pPr>
            <a:r>
              <a:rPr lang="en-GB" sz="2200" dirty="0">
                <a:solidFill>
                  <a:schemeClr val="bg1"/>
                </a:solidFill>
                <a:latin typeface="Calibri" pitchFamily="34" charset="0"/>
                <a:cs typeface="Calibri" panose="020F0502020204030204" pitchFamily="34" charset="0"/>
              </a:rPr>
              <a:t>Same model proposed for kimberlites, ultramafic lamprophyres and lamproites (because associated with OIB magmatism)</a:t>
            </a:r>
          </a:p>
        </p:txBody>
      </p:sp>
      <p:sp>
        <p:nvSpPr>
          <p:cNvPr id="9" name="Text Box 6"/>
          <p:cNvSpPr txBox="1">
            <a:spLocks noChangeArrowheads="1"/>
          </p:cNvSpPr>
          <p:nvPr/>
        </p:nvSpPr>
        <p:spPr bwMode="auto">
          <a:xfrm>
            <a:off x="380093" y="4459814"/>
            <a:ext cx="1486807" cy="738664"/>
          </a:xfrm>
          <a:prstGeom prst="rect">
            <a:avLst/>
          </a:prstGeom>
          <a:noFill/>
          <a:ln w="9525" algn="ctr">
            <a:noFill/>
            <a:miter lim="800000"/>
            <a:headEnd/>
            <a:tailEnd/>
          </a:ln>
          <a:effectLst/>
        </p:spPr>
        <p:txBody>
          <a:bodyPr wrap="square">
            <a:spAutoFit/>
          </a:bodyPr>
          <a:lstStyle/>
          <a:p>
            <a:pPr algn="l">
              <a:defRPr/>
            </a:pPr>
            <a:r>
              <a:rPr lang="it-IT" sz="1400" b="1" dirty="0">
                <a:solidFill>
                  <a:schemeClr val="tx1"/>
                </a:solidFill>
                <a:effectLst/>
                <a:latin typeface="Calibri" pitchFamily="34" charset="0"/>
              </a:rPr>
              <a:t>Dalton et al.  2022 (G3, 23, e2021GC010324)</a:t>
            </a:r>
          </a:p>
        </p:txBody>
      </p:sp>
      <p:sp>
        <p:nvSpPr>
          <p:cNvPr id="12" name="Text Box 6"/>
          <p:cNvSpPr txBox="1">
            <a:spLocks noChangeArrowheads="1"/>
          </p:cNvSpPr>
          <p:nvPr/>
        </p:nvSpPr>
        <p:spPr bwMode="auto">
          <a:xfrm>
            <a:off x="5526313" y="5346545"/>
            <a:ext cx="3204029" cy="646331"/>
          </a:xfrm>
          <a:prstGeom prst="rect">
            <a:avLst/>
          </a:prstGeom>
          <a:noFill/>
          <a:ln w="9525" algn="ctr">
            <a:noFill/>
            <a:miter lim="800000"/>
            <a:headEnd/>
            <a:tailEnd/>
          </a:ln>
          <a:effectLst/>
        </p:spPr>
        <p:txBody>
          <a:bodyPr wrap="square">
            <a:spAutoFit/>
          </a:bodyPr>
          <a:lstStyle/>
          <a:p>
            <a:pPr>
              <a:defRPr/>
            </a:pPr>
            <a:r>
              <a:rPr lang="en-GB" b="1" dirty="0">
                <a:solidFill>
                  <a:srgbClr val="FF0000"/>
                </a:solidFill>
                <a:effectLst/>
                <a:latin typeface="Calibri" pitchFamily="34" charset="0"/>
              </a:rPr>
              <a:t>Why to invoke the presence or recycled crust in these rocks?</a:t>
            </a:r>
          </a:p>
        </p:txBody>
      </p:sp>
      <p:sp>
        <p:nvSpPr>
          <p:cNvPr id="2" name="Rettangolo con angoli arrotondati 1">
            <a:extLst>
              <a:ext uri="{FF2B5EF4-FFF2-40B4-BE49-F238E27FC236}">
                <a16:creationId xmlns:a16="http://schemas.microsoft.com/office/drawing/2014/main" id="{053F6FCB-BF4F-A7AB-8AF1-A6201AC7F0A8}"/>
              </a:ext>
            </a:extLst>
          </p:cNvPr>
          <p:cNvSpPr/>
          <p:nvPr/>
        </p:nvSpPr>
        <p:spPr bwMode="auto">
          <a:xfrm>
            <a:off x="455616" y="1736548"/>
            <a:ext cx="2236784" cy="193852"/>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4473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stretch>
            <a:fillRect/>
          </a:stretch>
        </p:blipFill>
        <p:spPr>
          <a:xfrm>
            <a:off x="408994" y="918812"/>
            <a:ext cx="8326012" cy="5020376"/>
          </a:xfrm>
          <a:prstGeom prst="rect">
            <a:avLst/>
          </a:prstGeom>
        </p:spPr>
      </p:pic>
      <p:sp>
        <p:nvSpPr>
          <p:cNvPr id="20" name="Text Box 6"/>
          <p:cNvSpPr txBox="1">
            <a:spLocks noChangeArrowheads="1"/>
          </p:cNvSpPr>
          <p:nvPr/>
        </p:nvSpPr>
        <p:spPr bwMode="auto">
          <a:xfrm>
            <a:off x="380093" y="4523314"/>
            <a:ext cx="1486807" cy="738664"/>
          </a:xfrm>
          <a:prstGeom prst="rect">
            <a:avLst/>
          </a:prstGeom>
          <a:noFill/>
          <a:ln w="9525" algn="ctr">
            <a:noFill/>
            <a:miter lim="800000"/>
            <a:headEnd/>
            <a:tailEnd/>
          </a:ln>
          <a:effectLst/>
        </p:spPr>
        <p:txBody>
          <a:bodyPr wrap="square">
            <a:spAutoFit/>
          </a:bodyPr>
          <a:lstStyle/>
          <a:p>
            <a:pPr algn="l">
              <a:defRPr/>
            </a:pPr>
            <a:r>
              <a:rPr lang="it-IT" sz="1400" dirty="0">
                <a:solidFill>
                  <a:schemeClr val="tx1"/>
                </a:solidFill>
                <a:effectLst/>
                <a:latin typeface="Calibri" pitchFamily="34" charset="0"/>
              </a:rPr>
              <a:t>Dalton et al.  2022 (G3, 23, e2021GC010324)</a:t>
            </a:r>
          </a:p>
        </p:txBody>
      </p:sp>
      <p:sp>
        <p:nvSpPr>
          <p:cNvPr id="3" name="CasellaDiTesto 2"/>
          <p:cNvSpPr txBox="1"/>
          <p:nvPr/>
        </p:nvSpPr>
        <p:spPr>
          <a:xfrm>
            <a:off x="-108857" y="478970"/>
            <a:ext cx="9361714" cy="461665"/>
          </a:xfrm>
          <a:prstGeom prst="rect">
            <a:avLst/>
          </a:prstGeom>
          <a:noFill/>
        </p:spPr>
        <p:txBody>
          <a:bodyPr wrap="square" rtlCol="0">
            <a:spAutoFit/>
          </a:bodyPr>
          <a:lstStyle/>
          <a:p>
            <a:r>
              <a:rPr lang="en-GB" sz="2400" dirty="0">
                <a:solidFill>
                  <a:schemeClr val="bg1"/>
                </a:solidFill>
                <a:latin typeface="Calibri" panose="020F0502020204030204" pitchFamily="34" charset="0"/>
                <a:cs typeface="Calibri" panose="020F0502020204030204" pitchFamily="34" charset="0"/>
              </a:rPr>
              <a:t>Classical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model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(no</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real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geochemical</a:t>
            </a:r>
            <a:r>
              <a:rPr lang="en-GB" sz="1600" dirty="0">
                <a:solidFill>
                  <a:schemeClr val="bg1"/>
                </a:solidFill>
                <a:latin typeface="Calibri" panose="020F0502020204030204" pitchFamily="34" charset="0"/>
                <a:cs typeface="Calibri" panose="020F0502020204030204" pitchFamily="34" charset="0"/>
              </a:rPr>
              <a:t>/</a:t>
            </a:r>
            <a:r>
              <a:rPr lang="en-GB" sz="2400" dirty="0">
                <a:solidFill>
                  <a:schemeClr val="bg1"/>
                </a:solidFill>
                <a:latin typeface="Calibri" panose="020F0502020204030204" pitchFamily="34" charset="0"/>
                <a:cs typeface="Calibri" panose="020F0502020204030204" pitchFamily="34" charset="0"/>
              </a:rPr>
              <a:t>petrological</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constraints</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to</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validate</a:t>
            </a:r>
            <a:r>
              <a:rPr lang="en-GB" sz="16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it)</a:t>
            </a:r>
          </a:p>
        </p:txBody>
      </p:sp>
      <p:sp>
        <p:nvSpPr>
          <p:cNvPr id="11" name="Rettangolo 10"/>
          <p:cNvSpPr/>
          <p:nvPr/>
        </p:nvSpPr>
        <p:spPr>
          <a:xfrm>
            <a:off x="319088" y="77788"/>
            <a:ext cx="8505824" cy="44563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8" name="Text Box 6"/>
          <p:cNvSpPr txBox="1">
            <a:spLocks noChangeArrowheads="1"/>
          </p:cNvSpPr>
          <p:nvPr/>
        </p:nvSpPr>
        <p:spPr bwMode="auto">
          <a:xfrm>
            <a:off x="-3629" y="5923080"/>
            <a:ext cx="9147630" cy="769441"/>
          </a:xfrm>
          <a:prstGeom prst="rect">
            <a:avLst/>
          </a:prstGeom>
          <a:noFill/>
          <a:ln w="9525" algn="ctr">
            <a:noFill/>
            <a:miter lim="800000"/>
            <a:headEnd/>
            <a:tailEnd/>
          </a:ln>
          <a:effectLst/>
        </p:spPr>
        <p:txBody>
          <a:bodyPr wrap="square">
            <a:spAutoFit/>
          </a:bodyPr>
          <a:lstStyle/>
          <a:p>
            <a:pPr>
              <a:tabLst>
                <a:tab pos="358775" algn="l"/>
              </a:tabLst>
            </a:pPr>
            <a:r>
              <a:rPr lang="en-GB" sz="2200" dirty="0">
                <a:solidFill>
                  <a:schemeClr val="bg1"/>
                </a:solidFill>
                <a:latin typeface="Calibri" pitchFamily="34" charset="0"/>
                <a:cs typeface="Calibri" panose="020F0502020204030204" pitchFamily="34" charset="0"/>
              </a:rPr>
              <a:t>Same model proposed for kimberlites, ultramafic lamprophyres and lamproites (because associated with OIB magmatism)</a:t>
            </a:r>
          </a:p>
        </p:txBody>
      </p:sp>
      <p:grpSp>
        <p:nvGrpSpPr>
          <p:cNvPr id="5" name="Gruppo 4"/>
          <p:cNvGrpSpPr/>
          <p:nvPr/>
        </p:nvGrpSpPr>
        <p:grpSpPr>
          <a:xfrm>
            <a:off x="409575" y="936171"/>
            <a:ext cx="7406368" cy="4974772"/>
            <a:chOff x="423747" y="936171"/>
            <a:chExt cx="7392196" cy="4974772"/>
          </a:xfrm>
        </p:grpSpPr>
        <p:sp>
          <p:nvSpPr>
            <p:cNvPr id="2" name="Rettangolo 1"/>
            <p:cNvSpPr/>
            <p:nvPr/>
          </p:nvSpPr>
          <p:spPr bwMode="auto">
            <a:xfrm>
              <a:off x="424543" y="936171"/>
              <a:ext cx="7391400" cy="8599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Rettangolo 9"/>
            <p:cNvSpPr/>
            <p:nvPr/>
          </p:nvSpPr>
          <p:spPr bwMode="auto">
            <a:xfrm>
              <a:off x="423747" y="1567543"/>
              <a:ext cx="5462704" cy="434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pic>
        <p:nvPicPr>
          <p:cNvPr id="13" name="Immagine 12"/>
          <p:cNvPicPr>
            <a:picLocks noChangeAspect="1"/>
          </p:cNvPicPr>
          <p:nvPr/>
        </p:nvPicPr>
        <p:blipFill rotWithShape="1">
          <a:blip r:embed="rId4" cstate="print"/>
          <a:srcRect l="1223"/>
          <a:stretch/>
        </p:blipFill>
        <p:spPr>
          <a:xfrm>
            <a:off x="434899" y="1523860"/>
            <a:ext cx="3318237" cy="3073624"/>
          </a:xfrm>
          <a:prstGeom prst="rect">
            <a:avLst/>
          </a:prstGeom>
        </p:spPr>
      </p:pic>
      <p:pic>
        <p:nvPicPr>
          <p:cNvPr id="14" name="Immagine 13"/>
          <p:cNvPicPr>
            <a:picLocks noChangeAspect="1"/>
          </p:cNvPicPr>
          <p:nvPr/>
        </p:nvPicPr>
        <p:blipFill rotWithShape="1">
          <a:blip r:embed="rId5" cstate="print"/>
          <a:srcRect t="6418"/>
          <a:stretch/>
        </p:blipFill>
        <p:spPr>
          <a:xfrm>
            <a:off x="409575" y="4609165"/>
            <a:ext cx="5380085" cy="1273091"/>
          </a:xfrm>
          <a:prstGeom prst="rect">
            <a:avLst/>
          </a:prstGeom>
        </p:spPr>
      </p:pic>
      <p:sp>
        <p:nvSpPr>
          <p:cNvPr id="12" name="Text Box 6"/>
          <p:cNvSpPr txBox="1">
            <a:spLocks noChangeArrowheads="1"/>
          </p:cNvSpPr>
          <p:nvPr/>
        </p:nvSpPr>
        <p:spPr bwMode="auto">
          <a:xfrm>
            <a:off x="5526313" y="5346545"/>
            <a:ext cx="3204029" cy="646331"/>
          </a:xfrm>
          <a:prstGeom prst="rect">
            <a:avLst/>
          </a:prstGeom>
          <a:noFill/>
          <a:ln w="9525" algn="ctr">
            <a:noFill/>
            <a:miter lim="800000"/>
            <a:headEnd/>
            <a:tailEnd/>
          </a:ln>
          <a:effectLst/>
        </p:spPr>
        <p:txBody>
          <a:bodyPr wrap="square">
            <a:spAutoFit/>
          </a:bodyPr>
          <a:lstStyle/>
          <a:p>
            <a:pPr>
              <a:defRPr/>
            </a:pPr>
            <a:r>
              <a:rPr lang="en-GB" b="1" dirty="0">
                <a:solidFill>
                  <a:srgbClr val="FF0000"/>
                </a:solidFill>
                <a:effectLst/>
                <a:latin typeface="Calibri" pitchFamily="34" charset="0"/>
              </a:rPr>
              <a:t>Why to invoke the presence or recycled crust in these rocks?</a:t>
            </a:r>
          </a:p>
        </p:txBody>
      </p:sp>
      <p:sp>
        <p:nvSpPr>
          <p:cNvPr id="15" name="CasellaDiTesto 14"/>
          <p:cNvSpPr txBox="1"/>
          <p:nvPr/>
        </p:nvSpPr>
        <p:spPr>
          <a:xfrm>
            <a:off x="412595" y="964972"/>
            <a:ext cx="8263319" cy="646331"/>
          </a:xfrm>
          <a:prstGeom prst="rect">
            <a:avLst/>
          </a:prstGeom>
          <a:noFill/>
        </p:spPr>
        <p:txBody>
          <a:bodyPr wrap="square" rtlCol="0">
            <a:spAutoFit/>
          </a:bodyPr>
          <a:lstStyle/>
          <a:p>
            <a:r>
              <a:rPr lang="en-US" dirty="0">
                <a:solidFill>
                  <a:schemeClr val="tx1"/>
                </a:solidFill>
                <a:effectLst/>
                <a:latin typeface="Calibri" panose="020F0502020204030204" pitchFamily="34" charset="0"/>
                <a:cs typeface="Calibri" panose="020F0502020204030204" pitchFamily="34" charset="0"/>
              </a:rPr>
              <a:t>"</a:t>
            </a:r>
            <a:r>
              <a:rPr lang="en-US" b="1" i="1" dirty="0">
                <a:solidFill>
                  <a:schemeClr val="tx1"/>
                </a:solidFill>
                <a:effectLst/>
                <a:latin typeface="Calibri" panose="020F0502020204030204" pitchFamily="34" charset="0"/>
                <a:cs typeface="Calibri" panose="020F0502020204030204" pitchFamily="34" charset="0"/>
              </a:rPr>
              <a:t>mechanisms by which a recycled component can be increasingly incorporated into the source </a:t>
            </a:r>
            <a:r>
              <a:rPr lang="it-IT" b="1" i="1" dirty="0">
                <a:solidFill>
                  <a:schemeClr val="tx1"/>
                </a:solidFill>
                <a:effectLst/>
                <a:latin typeface="Calibri" panose="020F0502020204030204" pitchFamily="34" charset="0"/>
                <a:cs typeface="Calibri" panose="020F0502020204030204" pitchFamily="34" charset="0"/>
              </a:rPr>
              <a:t>of the </a:t>
            </a:r>
            <a:r>
              <a:rPr lang="it-IT" b="1" i="1" dirty="0" err="1">
                <a:solidFill>
                  <a:schemeClr val="tx1"/>
                </a:solidFill>
                <a:effectLst/>
                <a:latin typeface="Calibri" panose="020F0502020204030204" pitchFamily="34" charset="0"/>
                <a:cs typeface="Calibri" panose="020F0502020204030204" pitchFamily="34" charset="0"/>
              </a:rPr>
              <a:t>Kaavi-Kuopio</a:t>
            </a:r>
            <a:r>
              <a:rPr lang="it-IT" b="1" i="1" dirty="0">
                <a:solidFill>
                  <a:schemeClr val="tx1"/>
                </a:solidFill>
                <a:effectLst/>
                <a:latin typeface="Calibri" panose="020F0502020204030204" pitchFamily="34" charset="0"/>
                <a:cs typeface="Calibri" panose="020F0502020204030204" pitchFamily="34" charset="0"/>
              </a:rPr>
              <a:t> </a:t>
            </a:r>
            <a:r>
              <a:rPr lang="it-IT" b="1" i="1" dirty="0" err="1">
                <a:solidFill>
                  <a:schemeClr val="tx1"/>
                </a:solidFill>
                <a:effectLst/>
                <a:latin typeface="Calibri" panose="020F0502020204030204" pitchFamily="34" charset="0"/>
                <a:cs typeface="Calibri" panose="020F0502020204030204" pitchFamily="34" charset="0"/>
              </a:rPr>
              <a:t>kimberlites</a:t>
            </a:r>
            <a:r>
              <a:rPr lang="it-IT" dirty="0">
                <a:solidFill>
                  <a:schemeClr val="tx1"/>
                </a:solidFill>
                <a:effectLst/>
                <a:latin typeface="Calibri" panose="020F0502020204030204" pitchFamily="34" charset="0"/>
                <a:cs typeface="Calibri" panose="020F0502020204030204" pitchFamily="34" charset="0"/>
              </a:rPr>
              <a:t>"</a:t>
            </a:r>
          </a:p>
        </p:txBody>
      </p:sp>
      <p:sp>
        <p:nvSpPr>
          <p:cNvPr id="16" name="CasellaDiTesto 15"/>
          <p:cNvSpPr txBox="1"/>
          <p:nvPr/>
        </p:nvSpPr>
        <p:spPr>
          <a:xfrm>
            <a:off x="3482821" y="1633249"/>
            <a:ext cx="2546350" cy="1815882"/>
          </a:xfrm>
          <a:prstGeom prst="rect">
            <a:avLst/>
          </a:prstGeom>
          <a:noFill/>
        </p:spPr>
        <p:txBody>
          <a:bodyPr wrap="square" rtlCol="0">
            <a:spAutoFit/>
          </a:bodyPr>
          <a:lstStyle/>
          <a:p>
            <a:pPr algn="l"/>
            <a:r>
              <a:rPr lang="en-US" sz="1600" b="1" dirty="0">
                <a:solidFill>
                  <a:schemeClr val="tx1"/>
                </a:solidFill>
                <a:effectLst/>
                <a:latin typeface="Calibri" panose="020F0502020204030204" pitchFamily="34" charset="0"/>
                <a:cs typeface="Calibri" panose="020F0502020204030204" pitchFamily="34" charset="0"/>
              </a:rPr>
              <a:t>"</a:t>
            </a:r>
            <a:r>
              <a:rPr lang="it-IT" sz="1600" b="1" i="1" dirty="0">
                <a:solidFill>
                  <a:schemeClr val="tx1"/>
                </a:solidFill>
                <a:effectLst/>
                <a:latin typeface="Calibri" panose="020F0502020204030204" pitchFamily="34" charset="0"/>
                <a:cs typeface="Calibri" panose="020F0502020204030204" pitchFamily="34" charset="0"/>
              </a:rPr>
              <a:t>progressive </a:t>
            </a:r>
            <a:r>
              <a:rPr lang="en-US" sz="1600" b="1" i="1" dirty="0">
                <a:solidFill>
                  <a:schemeClr val="tx1"/>
                </a:solidFill>
                <a:effectLst/>
                <a:latin typeface="Calibri" panose="020F0502020204030204" pitchFamily="34" charset="0"/>
                <a:cs typeface="Calibri" panose="020F0502020204030204" pitchFamily="34" charset="0"/>
              </a:rPr>
              <a:t>entrainment of subducted material which is considered to modify the composition  of the </a:t>
            </a:r>
            <a:r>
              <a:rPr lang="en-US" sz="1600" b="1" i="1" dirty="0" err="1">
                <a:solidFill>
                  <a:schemeClr val="tx1"/>
                </a:solidFill>
                <a:effectLst/>
                <a:latin typeface="Calibri" panose="020F0502020204030204" pitchFamily="34" charset="0"/>
                <a:cs typeface="Calibri" panose="020F0502020204030204" pitchFamily="34" charset="0"/>
              </a:rPr>
              <a:t>Kaavi</a:t>
            </a:r>
            <a:r>
              <a:rPr lang="en-US" sz="1600" b="1" i="1" dirty="0">
                <a:solidFill>
                  <a:schemeClr val="tx1"/>
                </a:solidFill>
                <a:effectLst/>
                <a:latin typeface="Calibri" panose="020F0502020204030204" pitchFamily="34" charset="0"/>
                <a:cs typeface="Calibri" panose="020F0502020204030204" pitchFamily="34" charset="0"/>
              </a:rPr>
              <a:t>-Kuopio kimberlites through </a:t>
            </a:r>
            <a:r>
              <a:rPr lang="en-US" sz="1600" b="1" i="1" dirty="0">
                <a:solidFill>
                  <a:srgbClr val="FF0000"/>
                </a:solidFill>
                <a:effectLst/>
                <a:latin typeface="Calibri" panose="020F0502020204030204" pitchFamily="34" charset="0"/>
                <a:cs typeface="Calibri" panose="020F0502020204030204" pitchFamily="34" charset="0"/>
              </a:rPr>
              <a:t>progressive enrichment</a:t>
            </a:r>
            <a:r>
              <a:rPr lang="it-IT" sz="1600" b="1" dirty="0">
                <a:solidFill>
                  <a:schemeClr val="tx1"/>
                </a:solidFill>
                <a:effectLst/>
                <a:latin typeface="Calibri" panose="020F0502020204030204" pitchFamily="34" charset="0"/>
                <a:cs typeface="Calibri" panose="020F0502020204030204" pitchFamily="34" charset="0"/>
              </a:rPr>
              <a:t>"</a:t>
            </a:r>
          </a:p>
        </p:txBody>
      </p:sp>
      <p:sp>
        <p:nvSpPr>
          <p:cNvPr id="17" name="CasellaDiTesto 16"/>
          <p:cNvSpPr txBox="1"/>
          <p:nvPr/>
        </p:nvSpPr>
        <p:spPr>
          <a:xfrm>
            <a:off x="3482821" y="3584713"/>
            <a:ext cx="2546350" cy="1015663"/>
          </a:xfrm>
          <a:prstGeom prst="rect">
            <a:avLst/>
          </a:prstGeom>
          <a:noFill/>
        </p:spPr>
        <p:txBody>
          <a:bodyPr wrap="square" rtlCol="0">
            <a:spAutoFit/>
          </a:bodyPr>
          <a:lstStyle/>
          <a:p>
            <a:r>
              <a:rPr lang="en-GB" sz="2000" b="1" dirty="0">
                <a:solidFill>
                  <a:schemeClr val="tx1"/>
                </a:solidFill>
                <a:effectLst/>
                <a:latin typeface="Calibri" panose="020F0502020204030204" pitchFamily="34" charset="0"/>
                <a:cs typeface="Calibri" panose="020F0502020204030204" pitchFamily="34" charset="0"/>
              </a:rPr>
              <a:t>Are these isotopic ratios indicative of enriched sources?</a:t>
            </a:r>
          </a:p>
        </p:txBody>
      </p:sp>
      <p:sp>
        <p:nvSpPr>
          <p:cNvPr id="18" name="Freccia a destra 17"/>
          <p:cNvSpPr/>
          <p:nvPr/>
        </p:nvSpPr>
        <p:spPr bwMode="auto">
          <a:xfrm rot="12880502">
            <a:off x="2117052" y="3328638"/>
            <a:ext cx="1787433" cy="200722"/>
          </a:xfrm>
          <a:prstGeom prst="rightArrow">
            <a:avLst>
              <a:gd name="adj1" fmla="val 50000"/>
              <a:gd name="adj2" fmla="val 93749"/>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2" name="Connettore 1 21"/>
          <p:cNvCxnSpPr/>
          <p:nvPr/>
        </p:nvCxnSpPr>
        <p:spPr bwMode="auto">
          <a:xfrm flipV="1">
            <a:off x="2038350" y="1638298"/>
            <a:ext cx="0" cy="2447925"/>
          </a:xfrm>
          <a:prstGeom prst="line">
            <a:avLst/>
          </a:prstGeom>
          <a:noFill/>
          <a:ln w="19050" cap="flat" cmpd="sng" algn="ctr">
            <a:solidFill>
              <a:srgbClr val="FF0000"/>
            </a:solidFill>
            <a:prstDash val="dash"/>
            <a:round/>
            <a:headEnd type="none" w="med" len="med"/>
            <a:tailEnd type="none" w="med" len="med"/>
          </a:ln>
          <a:effectLst/>
        </p:spPr>
      </p:cxnSp>
      <p:cxnSp>
        <p:nvCxnSpPr>
          <p:cNvPr id="23" name="Connettore 1 22"/>
          <p:cNvCxnSpPr/>
          <p:nvPr/>
        </p:nvCxnSpPr>
        <p:spPr bwMode="auto">
          <a:xfrm flipH="1">
            <a:off x="1038224" y="2752727"/>
            <a:ext cx="2438400" cy="0"/>
          </a:xfrm>
          <a:prstGeom prst="line">
            <a:avLst/>
          </a:prstGeom>
          <a:noFill/>
          <a:ln w="19050" cap="flat" cmpd="sng" algn="ctr">
            <a:solidFill>
              <a:srgbClr val="FF0000"/>
            </a:solidFill>
            <a:prstDash val="dash"/>
            <a:round/>
            <a:headEnd type="none" w="med" len="med"/>
            <a:tailEnd type="none" w="med" len="med"/>
          </a:ln>
          <a:effectLst/>
        </p:spPr>
      </p:cxnSp>
      <p:sp>
        <p:nvSpPr>
          <p:cNvPr id="25" name="CasellaDiTesto 24"/>
          <p:cNvSpPr txBox="1"/>
          <p:nvPr/>
        </p:nvSpPr>
        <p:spPr>
          <a:xfrm rot="16200000">
            <a:off x="1859762" y="1771301"/>
            <a:ext cx="609119" cy="307777"/>
          </a:xfrm>
          <a:prstGeom prst="rect">
            <a:avLst/>
          </a:prstGeom>
          <a:noFill/>
        </p:spPr>
        <p:txBody>
          <a:bodyPr wrap="square" rtlCol="0">
            <a:spAutoFit/>
          </a:bodyPr>
          <a:lstStyle/>
          <a:p>
            <a:r>
              <a:rPr lang="en-GB" sz="1400" b="1" i="1" dirty="0">
                <a:solidFill>
                  <a:srgbClr val="FF0000"/>
                </a:solidFill>
                <a:effectLst/>
                <a:latin typeface="Calibri" panose="020F0502020204030204" pitchFamily="34" charset="0"/>
                <a:cs typeface="Calibri" panose="020F0502020204030204" pitchFamily="34" charset="0"/>
              </a:rPr>
              <a:t>BSE</a:t>
            </a:r>
          </a:p>
        </p:txBody>
      </p:sp>
      <p:sp>
        <p:nvSpPr>
          <p:cNvPr id="26" name="CasellaDiTesto 25"/>
          <p:cNvSpPr txBox="1"/>
          <p:nvPr/>
        </p:nvSpPr>
        <p:spPr>
          <a:xfrm>
            <a:off x="2865601" y="2434093"/>
            <a:ext cx="609119" cy="307777"/>
          </a:xfrm>
          <a:prstGeom prst="rect">
            <a:avLst/>
          </a:prstGeom>
          <a:noFill/>
        </p:spPr>
        <p:txBody>
          <a:bodyPr wrap="square" rtlCol="0">
            <a:spAutoFit/>
          </a:bodyPr>
          <a:lstStyle/>
          <a:p>
            <a:r>
              <a:rPr lang="en-GB" sz="1400" b="1" i="1" dirty="0">
                <a:solidFill>
                  <a:srgbClr val="FF0000"/>
                </a:solidFill>
                <a:effectLst/>
                <a:latin typeface="Calibri" panose="020F0502020204030204" pitchFamily="34" charset="0"/>
                <a:cs typeface="Calibri" panose="020F0502020204030204" pitchFamily="34" charset="0"/>
              </a:rPr>
              <a:t>ChUR</a:t>
            </a:r>
          </a:p>
        </p:txBody>
      </p:sp>
    </p:spTree>
    <p:extLst>
      <p:ext uri="{BB962C8B-B14F-4D97-AF65-F5344CB8AC3E}">
        <p14:creationId xmlns:p14="http://schemas.microsoft.com/office/powerpoint/2010/main" val="4997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16" grpId="0"/>
      <p:bldP spid="17" grpId="0"/>
      <p:bldP spid="18" grpId="0" animBg="1"/>
      <p:bldP spid="25" grpId="0"/>
      <p:bldP spid="2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
          <p:cNvSpPr/>
          <p:nvPr/>
        </p:nvSpPr>
        <p:spPr>
          <a:xfrm>
            <a:off x="319088" y="1262063"/>
            <a:ext cx="8505824" cy="757130"/>
          </a:xfrm>
          <a:prstGeom prst="rect">
            <a:avLst/>
          </a:prstGeom>
        </p:spPr>
        <p:txBody>
          <a:bodyPr wrap="square">
            <a:spAutoFit/>
          </a:bodyPr>
          <a:lstStyle/>
          <a:p>
            <a:pPr>
              <a:lnSpc>
                <a:spcPct val="90000"/>
              </a:lnSpc>
              <a:defRPr/>
            </a:pPr>
            <a:r>
              <a:rPr lang="en-GB" sz="2400" i="1" dirty="0">
                <a:solidFill>
                  <a:schemeClr val="bg1"/>
                </a:solidFill>
                <a:effectLst>
                  <a:outerShdw blurRad="38100" dist="38100" dir="2700000" algn="tl">
                    <a:srgbClr val="000000"/>
                  </a:outerShdw>
                </a:effectLst>
                <a:latin typeface="Calibri" pitchFamily="34" charset="0"/>
              </a:rPr>
              <a:t>This is the typical approach of nearly all the geochemical models proposed to explain the existence of mantle plumes.</a:t>
            </a:r>
          </a:p>
        </p:txBody>
      </p:sp>
      <p:sp>
        <p:nvSpPr>
          <p:cNvPr id="4" name="Rettangolo 1"/>
          <p:cNvSpPr/>
          <p:nvPr/>
        </p:nvSpPr>
        <p:spPr>
          <a:xfrm>
            <a:off x="1257300" y="2124075"/>
            <a:ext cx="6629400" cy="757130"/>
          </a:xfrm>
          <a:prstGeom prst="rect">
            <a:avLst/>
          </a:prstGeom>
        </p:spPr>
        <p:txBody>
          <a:bodyPr wrap="square">
            <a:spAutoFit/>
          </a:bodyPr>
          <a:lstStyle/>
          <a:p>
            <a:pPr algn="ctr">
              <a:lnSpc>
                <a:spcPct val="90000"/>
              </a:lnSpc>
              <a:defRPr/>
            </a:pPr>
            <a:r>
              <a:rPr lang="en-GB" sz="2400" dirty="0">
                <a:solidFill>
                  <a:schemeClr val="bg1"/>
                </a:solidFill>
                <a:effectLst>
                  <a:outerShdw blurRad="38100" dist="38100" dir="2700000" algn="tl">
                    <a:srgbClr val="000000"/>
                  </a:outerShdw>
                </a:effectLst>
                <a:latin typeface="Calibri" pitchFamily="34" charset="0"/>
              </a:rPr>
              <a:t>What are the most peculiar isotopic features of the hypothetical HIMU end-member?</a:t>
            </a:r>
            <a:endParaRPr lang="en-GB" sz="2400" dirty="0">
              <a:solidFill>
                <a:srgbClr val="FF0000"/>
              </a:solidFill>
              <a:effectLst>
                <a:outerShdw blurRad="38100" dist="38100" dir="2700000" algn="tl">
                  <a:srgbClr val="000000"/>
                </a:outerShdw>
              </a:effectLst>
              <a:latin typeface="Calibri" pitchFamily="34" charset="0"/>
            </a:endParaRPr>
          </a:p>
        </p:txBody>
      </p:sp>
      <p:sp>
        <p:nvSpPr>
          <p:cNvPr id="5" name="Rettangolo 1"/>
          <p:cNvSpPr/>
          <p:nvPr/>
        </p:nvSpPr>
        <p:spPr>
          <a:xfrm>
            <a:off x="130175" y="3062288"/>
            <a:ext cx="3394075" cy="769441"/>
          </a:xfrm>
          <a:prstGeom prst="rect">
            <a:avLst/>
          </a:prstGeom>
        </p:spPr>
        <p:txBody>
          <a:bodyPr>
            <a:spAutoFit/>
          </a:bodyPr>
          <a:lstStyle/>
          <a:p>
            <a:pPr algn="ctr">
              <a:defRPr/>
            </a:pPr>
            <a:r>
              <a:rPr lang="en-GB" sz="2200" dirty="0">
                <a:solidFill>
                  <a:srgbClr val="FFFF00"/>
                </a:solidFill>
                <a:effectLst>
                  <a:outerShdw blurRad="38100" dist="38100" dir="2700000" algn="tl">
                    <a:srgbClr val="000000"/>
                  </a:outerShdw>
                </a:effectLst>
                <a:latin typeface="Calibri" pitchFamily="34" charset="0"/>
              </a:rPr>
              <a:t>Unradiogenic Sr isotopic ratios (i.e., low </a:t>
            </a:r>
            <a:r>
              <a:rPr lang="en-GB" sz="2200" baseline="30000" dirty="0">
                <a:solidFill>
                  <a:srgbClr val="FFFF00"/>
                </a:solidFill>
                <a:effectLst>
                  <a:outerShdw blurRad="38100" dist="38100" dir="2700000" algn="tl">
                    <a:srgbClr val="000000"/>
                  </a:outerShdw>
                </a:effectLst>
                <a:latin typeface="Calibri" pitchFamily="34" charset="0"/>
              </a:rPr>
              <a:t>87</a:t>
            </a:r>
            <a:r>
              <a:rPr lang="en-GB" sz="2200" dirty="0">
                <a:solidFill>
                  <a:srgbClr val="FFFF00"/>
                </a:solidFill>
                <a:effectLst>
                  <a:outerShdw blurRad="38100" dist="38100" dir="2700000" algn="tl">
                    <a:srgbClr val="000000"/>
                  </a:outerShdw>
                </a:effectLst>
                <a:latin typeface="Calibri" pitchFamily="34" charset="0"/>
              </a:rPr>
              <a:t>Sr/</a:t>
            </a:r>
            <a:r>
              <a:rPr lang="en-GB" sz="2200" baseline="30000" dirty="0">
                <a:solidFill>
                  <a:srgbClr val="FFFF00"/>
                </a:solidFill>
                <a:effectLst>
                  <a:outerShdw blurRad="38100" dist="38100" dir="2700000" algn="tl">
                    <a:srgbClr val="000000"/>
                  </a:outerShdw>
                </a:effectLst>
                <a:latin typeface="Calibri" pitchFamily="34" charset="0"/>
              </a:rPr>
              <a:t>86</a:t>
            </a:r>
            <a:r>
              <a:rPr lang="en-GB" sz="2200" dirty="0">
                <a:solidFill>
                  <a:srgbClr val="FFFF00"/>
                </a:solidFill>
                <a:effectLst>
                  <a:outerShdw blurRad="38100" dist="38100" dir="2700000" algn="tl">
                    <a:srgbClr val="000000"/>
                  </a:outerShdw>
                </a:effectLst>
                <a:latin typeface="Calibri" pitchFamily="34" charset="0"/>
              </a:rPr>
              <a:t>Sr)</a:t>
            </a:r>
          </a:p>
        </p:txBody>
      </p:sp>
      <p:grpSp>
        <p:nvGrpSpPr>
          <p:cNvPr id="6" name="Group 6"/>
          <p:cNvGrpSpPr>
            <a:grpSpLocks/>
          </p:cNvGrpSpPr>
          <p:nvPr/>
        </p:nvGrpSpPr>
        <p:grpSpPr bwMode="auto">
          <a:xfrm>
            <a:off x="3671888" y="3070225"/>
            <a:ext cx="5111750" cy="3452813"/>
            <a:chOff x="947" y="1356"/>
            <a:chExt cx="4171" cy="2908"/>
          </a:xfrm>
        </p:grpSpPr>
        <p:pic>
          <p:nvPicPr>
            <p:cNvPr id="45075" name="Picture 7"/>
            <p:cNvPicPr>
              <a:picLocks noChangeAspect="1" noChangeArrowheads="1"/>
            </p:cNvPicPr>
            <p:nvPr/>
          </p:nvPicPr>
          <p:blipFill>
            <a:blip r:embed="rId2" cstate="print"/>
            <a:srcRect b="3722"/>
            <a:stretch>
              <a:fillRect/>
            </a:stretch>
          </p:blipFill>
          <p:spPr bwMode="auto">
            <a:xfrm>
              <a:off x="947" y="1356"/>
              <a:ext cx="4171" cy="2908"/>
            </a:xfrm>
            <a:prstGeom prst="rect">
              <a:avLst/>
            </a:prstGeom>
            <a:noFill/>
            <a:ln w="9525" algn="ctr">
              <a:noFill/>
              <a:miter lim="800000"/>
              <a:headEnd/>
              <a:tailEnd/>
            </a:ln>
          </p:spPr>
        </p:pic>
        <p:sp>
          <p:nvSpPr>
            <p:cNvPr id="45076" name="Rectangle 8"/>
            <p:cNvSpPr>
              <a:spLocks noChangeArrowheads="1"/>
            </p:cNvSpPr>
            <p:nvPr/>
          </p:nvSpPr>
          <p:spPr bwMode="auto">
            <a:xfrm>
              <a:off x="1010" y="4121"/>
              <a:ext cx="222" cy="142"/>
            </a:xfrm>
            <a:prstGeom prst="rect">
              <a:avLst/>
            </a:prstGeom>
            <a:solidFill>
              <a:schemeClr val="bg1"/>
            </a:solidFill>
            <a:ln w="9525" algn="ctr">
              <a:noFill/>
              <a:miter lim="800000"/>
              <a:headEnd/>
              <a:tailEnd/>
            </a:ln>
          </p:spPr>
          <p:txBody>
            <a:bodyPr wrap="none" anchor="ctr"/>
            <a:lstStyle/>
            <a:p>
              <a:endParaRPr lang="en-GB">
                <a:latin typeface="Calibri" pitchFamily="34" charset="0"/>
              </a:endParaRPr>
            </a:p>
          </p:txBody>
        </p:sp>
      </p:grpSp>
      <p:grpSp>
        <p:nvGrpSpPr>
          <p:cNvPr id="7" name="Group 9"/>
          <p:cNvGrpSpPr>
            <a:grpSpLocks/>
          </p:cNvGrpSpPr>
          <p:nvPr/>
        </p:nvGrpSpPr>
        <p:grpSpPr bwMode="auto">
          <a:xfrm>
            <a:off x="3621088" y="2932113"/>
            <a:ext cx="1843087" cy="933450"/>
            <a:chOff x="3488" y="1081"/>
            <a:chExt cx="2051" cy="1394"/>
          </a:xfrm>
        </p:grpSpPr>
        <p:sp>
          <p:nvSpPr>
            <p:cNvPr id="45069" name="AutoShape 10"/>
            <p:cNvSpPr>
              <a:spLocks noChangeArrowheads="1"/>
            </p:cNvSpPr>
            <p:nvPr/>
          </p:nvSpPr>
          <p:spPr bwMode="auto">
            <a:xfrm flipH="1">
              <a:off x="4854" y="1139"/>
              <a:ext cx="677" cy="593"/>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5070" name="AutoShape 11"/>
            <p:cNvSpPr>
              <a:spLocks noChangeArrowheads="1"/>
            </p:cNvSpPr>
            <p:nvPr/>
          </p:nvSpPr>
          <p:spPr bwMode="auto">
            <a:xfrm>
              <a:off x="3488" y="1296"/>
              <a:ext cx="899" cy="445"/>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5071" name="AutoShape 12"/>
            <p:cNvSpPr>
              <a:spLocks noChangeArrowheads="1"/>
            </p:cNvSpPr>
            <p:nvPr/>
          </p:nvSpPr>
          <p:spPr bwMode="auto">
            <a:xfrm flipH="1" flipV="1">
              <a:off x="4871" y="1877"/>
              <a:ext cx="668" cy="487"/>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5072" name="AutoShape 13"/>
            <p:cNvSpPr>
              <a:spLocks noChangeArrowheads="1"/>
            </p:cNvSpPr>
            <p:nvPr/>
          </p:nvSpPr>
          <p:spPr bwMode="auto">
            <a:xfrm flipV="1">
              <a:off x="3871" y="1869"/>
              <a:ext cx="549" cy="521"/>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5073" name="AutoShape 14"/>
            <p:cNvSpPr>
              <a:spLocks noChangeArrowheads="1"/>
            </p:cNvSpPr>
            <p:nvPr/>
          </p:nvSpPr>
          <p:spPr bwMode="auto">
            <a:xfrm rot="2401269" flipH="1" flipV="1">
              <a:off x="4431" y="1988"/>
              <a:ext cx="564" cy="487"/>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5074" name="AutoShape 15"/>
            <p:cNvSpPr>
              <a:spLocks noChangeArrowheads="1"/>
            </p:cNvSpPr>
            <p:nvPr/>
          </p:nvSpPr>
          <p:spPr bwMode="auto">
            <a:xfrm rot="2401269">
              <a:off x="4445" y="1081"/>
              <a:ext cx="390" cy="504"/>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grpSp>
      <p:sp>
        <p:nvSpPr>
          <p:cNvPr id="314384" name="Rectangle 16"/>
          <p:cNvSpPr>
            <a:spLocks noChangeArrowheads="1"/>
          </p:cNvSpPr>
          <p:nvPr/>
        </p:nvSpPr>
        <p:spPr bwMode="auto">
          <a:xfrm>
            <a:off x="4475163" y="3490913"/>
            <a:ext cx="401637" cy="2452687"/>
          </a:xfrm>
          <a:prstGeom prst="rect">
            <a:avLst/>
          </a:prstGeom>
          <a:solidFill>
            <a:srgbClr val="808080">
              <a:alpha val="70195"/>
            </a:srgbClr>
          </a:solidFill>
          <a:ln w="9525">
            <a:noFill/>
            <a:miter lim="800000"/>
            <a:headEnd/>
            <a:tailEnd/>
          </a:ln>
        </p:spPr>
        <p:txBody>
          <a:bodyPr wrap="none" anchor="ctr"/>
          <a:lstStyle/>
          <a:p>
            <a:endParaRPr lang="en-GB">
              <a:latin typeface="Calibri" pitchFamily="34" charset="0"/>
            </a:endParaRPr>
          </a:p>
        </p:txBody>
      </p:sp>
      <p:sp>
        <p:nvSpPr>
          <p:cNvPr id="314385" name="AutoShape 17"/>
          <p:cNvSpPr>
            <a:spLocks noChangeArrowheads="1"/>
          </p:cNvSpPr>
          <p:nvPr/>
        </p:nvSpPr>
        <p:spPr bwMode="auto">
          <a:xfrm>
            <a:off x="3948113" y="5967413"/>
            <a:ext cx="1206500" cy="288925"/>
          </a:xfrm>
          <a:prstGeom prst="roundRect">
            <a:avLst>
              <a:gd name="adj" fmla="val 16667"/>
            </a:avLst>
          </a:prstGeom>
          <a:noFill/>
          <a:ln w="38100">
            <a:solidFill>
              <a:srgbClr val="FF0000"/>
            </a:solidFill>
            <a:round/>
            <a:headEnd/>
            <a:tailEnd/>
          </a:ln>
        </p:spPr>
        <p:txBody>
          <a:bodyPr wrap="none" anchor="ctr"/>
          <a:lstStyle/>
          <a:p>
            <a:endParaRPr lang="en-GB">
              <a:latin typeface="Calibri" pitchFamily="34" charset="0"/>
            </a:endParaRPr>
          </a:p>
        </p:txBody>
      </p:sp>
      <p:sp>
        <p:nvSpPr>
          <p:cNvPr id="314386" name="Text Box 18"/>
          <p:cNvSpPr txBox="1">
            <a:spLocks noChangeArrowheads="1"/>
          </p:cNvSpPr>
          <p:nvPr/>
        </p:nvSpPr>
        <p:spPr bwMode="auto">
          <a:xfrm>
            <a:off x="1533525" y="6543675"/>
            <a:ext cx="2124075" cy="30480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Hofmann (2004)</a:t>
            </a:r>
          </a:p>
        </p:txBody>
      </p:sp>
      <p:sp>
        <p:nvSpPr>
          <p:cNvPr id="314387" name="Line 19"/>
          <p:cNvSpPr>
            <a:spLocks noChangeShapeType="1"/>
          </p:cNvSpPr>
          <p:nvPr/>
        </p:nvSpPr>
        <p:spPr bwMode="auto">
          <a:xfrm flipV="1">
            <a:off x="6037263" y="3168650"/>
            <a:ext cx="0" cy="2774950"/>
          </a:xfrm>
          <a:prstGeom prst="line">
            <a:avLst/>
          </a:prstGeom>
          <a:noFill/>
          <a:ln w="38100">
            <a:solidFill>
              <a:srgbClr val="FF0000"/>
            </a:solidFill>
            <a:prstDash val="dash"/>
            <a:round/>
            <a:headEnd/>
            <a:tailEnd/>
          </a:ln>
        </p:spPr>
        <p:txBody>
          <a:bodyPr/>
          <a:lstStyle/>
          <a:p>
            <a:endParaRPr lang="en-GB">
              <a:latin typeface="Calibri" pitchFamily="34" charset="0"/>
            </a:endParaRPr>
          </a:p>
        </p:txBody>
      </p:sp>
      <p:sp>
        <p:nvSpPr>
          <p:cNvPr id="314388" name="Text Box 20"/>
          <p:cNvSpPr txBox="1">
            <a:spLocks noChangeArrowheads="1"/>
          </p:cNvSpPr>
          <p:nvPr/>
        </p:nvSpPr>
        <p:spPr bwMode="auto">
          <a:xfrm rot="16200000">
            <a:off x="5518150" y="3494088"/>
            <a:ext cx="725488" cy="366712"/>
          </a:xfrm>
          <a:prstGeom prst="rect">
            <a:avLst/>
          </a:prstGeom>
          <a:noFill/>
          <a:ln w="9525" algn="ctr">
            <a:noFill/>
            <a:miter lim="800000"/>
            <a:headEnd/>
            <a:tailEnd/>
          </a:ln>
          <a:effectLst/>
        </p:spPr>
        <p:txBody>
          <a:bodyPr>
            <a:spAutoFit/>
          </a:bodyPr>
          <a:lstStyle/>
          <a:p>
            <a:pPr>
              <a:defRPr/>
            </a:pPr>
            <a:r>
              <a:rPr lang="en-GB" b="1" dirty="0">
                <a:solidFill>
                  <a:srgbClr val="FF0000"/>
                </a:solidFill>
                <a:effectLst/>
                <a:latin typeface="Calibri" pitchFamily="34" charset="0"/>
              </a:rPr>
              <a:t>BSE</a:t>
            </a:r>
          </a:p>
        </p:txBody>
      </p:sp>
      <p:sp>
        <p:nvSpPr>
          <p:cNvPr id="21" name="Rettangolo 20"/>
          <p:cNvSpPr/>
          <p:nvPr/>
        </p:nvSpPr>
        <p:spPr>
          <a:xfrm>
            <a:off x="319088" y="77788"/>
            <a:ext cx="8505824" cy="125816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p>
          <a:p>
            <a:pPr>
              <a:lnSpc>
                <a:spcPct val="80000"/>
              </a:lnSpc>
              <a:defRPr/>
            </a:pPr>
            <a:endParaRPr lang="en-GB" sz="1000" dirty="0">
              <a:solidFill>
                <a:srgbClr val="FFFF00"/>
              </a:solidFill>
              <a:effectLst>
                <a:outerShdw blurRad="38100" dist="38100" dir="2700000" algn="tl">
                  <a:srgbClr val="000000"/>
                </a:outerShdw>
              </a:effectLst>
              <a:latin typeface="Calibri" pitchFamily="34" charset="0"/>
            </a:endParaRPr>
          </a:p>
          <a:p>
            <a:pPr>
              <a:lnSpc>
                <a:spcPct val="80000"/>
              </a:lnSpc>
              <a:defRPr/>
            </a:pPr>
            <a:r>
              <a:rPr lang="en-GB" sz="2800" dirty="0">
                <a:solidFill>
                  <a:schemeClr val="bg1"/>
                </a:solidFill>
                <a:effectLst>
                  <a:outerShdw blurRad="38100" dist="38100" dir="2700000" algn="tl">
                    <a:srgbClr val="000000"/>
                  </a:outerShdw>
                </a:effectLst>
                <a:latin typeface="Calibri" pitchFamily="34" charset="0"/>
              </a:rPr>
              <a:t>Derivation of the parental magmas from a mantle plume dominated by &gt;2 Ga recycled oceanic crust.</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2" name="Rettangolo 1">
            <a:extLst>
              <a:ext uri="{FF2B5EF4-FFF2-40B4-BE49-F238E27FC236}">
                <a16:creationId xmlns:a16="http://schemas.microsoft.com/office/drawing/2014/main" id="{760F40CF-3EBF-6F21-9A06-1762287D09D6}"/>
              </a:ext>
            </a:extLst>
          </p:cNvPr>
          <p:cNvSpPr/>
          <p:nvPr/>
        </p:nvSpPr>
        <p:spPr>
          <a:xfrm>
            <a:off x="33337" y="3951324"/>
            <a:ext cx="3587752" cy="1107996"/>
          </a:xfrm>
          <a:prstGeom prst="rect">
            <a:avLst/>
          </a:prstGeom>
        </p:spPr>
        <p:txBody>
          <a:bodyPr wrap="square">
            <a:spAutoFit/>
          </a:bodyPr>
          <a:lstStyle/>
          <a:p>
            <a:pPr algn="ctr">
              <a:defRPr/>
            </a:pPr>
            <a:r>
              <a:rPr lang="en-GB" sz="2200" dirty="0">
                <a:solidFill>
                  <a:schemeClr val="bg1"/>
                </a:solidFill>
                <a:effectLst>
                  <a:outerShdw blurRad="38100" dist="38100" dir="2700000" algn="tl">
                    <a:srgbClr val="000000"/>
                  </a:outerShdw>
                </a:effectLst>
                <a:latin typeface="Calibri" pitchFamily="34" charset="0"/>
              </a:rPr>
              <a:t>…But this feature is characteristic also of DMM mantle end-member.</a:t>
            </a:r>
          </a:p>
        </p:txBody>
      </p:sp>
      <p:sp>
        <p:nvSpPr>
          <p:cNvPr id="8" name="Rettangolo 7">
            <a:extLst>
              <a:ext uri="{FF2B5EF4-FFF2-40B4-BE49-F238E27FC236}">
                <a16:creationId xmlns:a16="http://schemas.microsoft.com/office/drawing/2014/main" id="{98560067-0211-FD2F-B511-7D91548D90D3}"/>
              </a:ext>
            </a:extLst>
          </p:cNvPr>
          <p:cNvSpPr/>
          <p:nvPr/>
        </p:nvSpPr>
        <p:spPr>
          <a:xfrm>
            <a:off x="-48631" y="5161020"/>
            <a:ext cx="3770740" cy="1107996"/>
          </a:xfrm>
          <a:prstGeom prst="rect">
            <a:avLst/>
          </a:prstGeom>
        </p:spPr>
        <p:txBody>
          <a:bodyPr wrap="square">
            <a:spAutoFit/>
          </a:bodyPr>
          <a:lstStyle/>
          <a:p>
            <a:pPr algn="ctr">
              <a:defRPr/>
            </a:pPr>
            <a:r>
              <a:rPr lang="en-GB" sz="2200" dirty="0">
                <a:solidFill>
                  <a:schemeClr val="bg1"/>
                </a:solidFill>
                <a:effectLst>
                  <a:outerShdw blurRad="38100" dist="38100" dir="2700000" algn="tl">
                    <a:srgbClr val="000000"/>
                  </a:outerShdw>
                </a:effectLst>
                <a:latin typeface="Calibri" pitchFamily="34" charset="0"/>
              </a:rPr>
              <a:t>In</a:t>
            </a:r>
            <a:r>
              <a:rPr lang="en-GB" sz="1400" dirty="0">
                <a:solidFill>
                  <a:schemeClr val="bg1"/>
                </a:solidFill>
                <a:effectLst>
                  <a:outerShdw blurRad="38100" dist="38100" dir="2700000" algn="tl">
                    <a:srgbClr val="000000"/>
                  </a:outerShdw>
                </a:effectLst>
                <a:latin typeface="Calibri" pitchFamily="34" charset="0"/>
              </a:rPr>
              <a:t> </a:t>
            </a:r>
            <a:r>
              <a:rPr lang="en-GB" sz="2200" dirty="0">
                <a:solidFill>
                  <a:schemeClr val="bg1"/>
                </a:solidFill>
                <a:effectLst>
                  <a:outerShdw blurRad="38100" dist="38100" dir="2700000" algn="tl">
                    <a:srgbClr val="000000"/>
                  </a:outerShdw>
                </a:effectLst>
                <a:latin typeface="Calibri" pitchFamily="34" charset="0"/>
              </a:rPr>
              <a:t>other</a:t>
            </a:r>
            <a:r>
              <a:rPr lang="en-GB" sz="1400" dirty="0">
                <a:solidFill>
                  <a:schemeClr val="bg1"/>
                </a:solidFill>
                <a:effectLst>
                  <a:outerShdw blurRad="38100" dist="38100" dir="2700000" algn="tl">
                    <a:srgbClr val="000000"/>
                  </a:outerShdw>
                </a:effectLst>
                <a:latin typeface="Calibri" pitchFamily="34" charset="0"/>
              </a:rPr>
              <a:t> </a:t>
            </a:r>
            <a:r>
              <a:rPr lang="en-GB" sz="2200" dirty="0">
                <a:solidFill>
                  <a:schemeClr val="bg1"/>
                </a:solidFill>
                <a:effectLst>
                  <a:outerShdw blurRad="38100" dist="38100" dir="2700000" algn="tl">
                    <a:srgbClr val="000000"/>
                  </a:outerShdw>
                </a:effectLst>
                <a:latin typeface="Calibri" pitchFamily="34" charset="0"/>
              </a:rPr>
              <a:t>words:</a:t>
            </a:r>
            <a:r>
              <a:rPr lang="en-GB" sz="1400" dirty="0">
                <a:solidFill>
                  <a:schemeClr val="bg1"/>
                </a:solidFill>
                <a:effectLst>
                  <a:outerShdw blurRad="38100" dist="38100" dir="2700000" algn="tl">
                    <a:srgbClr val="000000"/>
                  </a:outerShdw>
                </a:effectLst>
                <a:latin typeface="Calibri" pitchFamily="34" charset="0"/>
              </a:rPr>
              <a:t> </a:t>
            </a:r>
            <a:r>
              <a:rPr lang="en-GB" sz="2200" dirty="0">
                <a:solidFill>
                  <a:schemeClr val="bg1"/>
                </a:solidFill>
                <a:effectLst>
                  <a:outerShdw blurRad="38100" dist="38100" dir="2700000" algn="tl">
                    <a:srgbClr val="000000"/>
                  </a:outerShdw>
                </a:effectLst>
                <a:latin typeface="Calibri" pitchFamily="34" charset="0"/>
              </a:rPr>
              <a:t>HIMU</a:t>
            </a:r>
            <a:r>
              <a:rPr lang="en-GB" sz="1400" dirty="0">
                <a:solidFill>
                  <a:schemeClr val="bg1"/>
                </a:solidFill>
                <a:effectLst>
                  <a:outerShdw blurRad="38100" dist="38100" dir="2700000" algn="tl">
                    <a:srgbClr val="000000"/>
                  </a:outerShdw>
                </a:effectLst>
                <a:latin typeface="Calibri" pitchFamily="34" charset="0"/>
              </a:rPr>
              <a:t> </a:t>
            </a:r>
            <a:r>
              <a:rPr lang="en-GB" sz="2200" dirty="0">
                <a:solidFill>
                  <a:schemeClr val="bg1"/>
                </a:solidFill>
                <a:effectLst>
                  <a:outerShdw blurRad="38100" dist="38100" dir="2700000" algn="tl">
                    <a:srgbClr val="000000"/>
                  </a:outerShdw>
                </a:effectLst>
                <a:latin typeface="Calibri" pitchFamily="34" charset="0"/>
              </a:rPr>
              <a:t>cannot</a:t>
            </a:r>
            <a:r>
              <a:rPr lang="en-GB" sz="1400" dirty="0">
                <a:solidFill>
                  <a:schemeClr val="bg1"/>
                </a:solidFill>
                <a:effectLst>
                  <a:outerShdw blurRad="38100" dist="38100" dir="2700000" algn="tl">
                    <a:srgbClr val="000000"/>
                  </a:outerShdw>
                </a:effectLst>
                <a:latin typeface="Calibri" pitchFamily="34" charset="0"/>
              </a:rPr>
              <a:t> </a:t>
            </a:r>
            <a:r>
              <a:rPr lang="en-GB" sz="2200" dirty="0">
                <a:solidFill>
                  <a:schemeClr val="bg1"/>
                </a:solidFill>
                <a:effectLst>
                  <a:outerShdw blurRad="38100" dist="38100" dir="2700000" algn="tl">
                    <a:srgbClr val="000000"/>
                  </a:outerShdw>
                </a:effectLst>
                <a:latin typeface="Calibri" pitchFamily="34" charset="0"/>
              </a:rPr>
              <a:t>be easily distinguished from DMM on the basis of </a:t>
            </a:r>
            <a:r>
              <a:rPr lang="en-GB" sz="2200" baseline="30000" dirty="0">
                <a:solidFill>
                  <a:schemeClr val="bg1"/>
                </a:solidFill>
                <a:effectLst>
                  <a:outerShdw blurRad="38100" dist="38100" dir="2700000" algn="tl">
                    <a:srgbClr val="000000"/>
                  </a:outerShdw>
                </a:effectLst>
                <a:latin typeface="Calibri" pitchFamily="34" charset="0"/>
              </a:rPr>
              <a:t>87</a:t>
            </a:r>
            <a:r>
              <a:rPr lang="en-GB" sz="2200" dirty="0">
                <a:solidFill>
                  <a:schemeClr val="bg1"/>
                </a:solidFill>
                <a:effectLst>
                  <a:outerShdw blurRad="38100" dist="38100" dir="2700000" algn="tl">
                    <a:srgbClr val="000000"/>
                  </a:outerShdw>
                </a:effectLst>
                <a:latin typeface="Calibri" pitchFamily="34" charset="0"/>
              </a:rPr>
              <a:t>Sr/</a:t>
            </a:r>
            <a:r>
              <a:rPr lang="en-GB" sz="2200" baseline="30000" dirty="0">
                <a:solidFill>
                  <a:schemeClr val="bg1"/>
                </a:solidFill>
                <a:effectLst>
                  <a:outerShdw blurRad="38100" dist="38100" dir="2700000" algn="tl">
                    <a:srgbClr val="000000"/>
                  </a:outerShdw>
                </a:effectLst>
                <a:latin typeface="Calibri" pitchFamily="34" charset="0"/>
              </a:rPr>
              <a:t>86</a:t>
            </a:r>
            <a:r>
              <a:rPr lang="en-GB" sz="2200" dirty="0">
                <a:solidFill>
                  <a:schemeClr val="bg1"/>
                </a:solidFill>
                <a:effectLst>
                  <a:outerShdw blurRad="38100" dist="38100" dir="2700000" algn="tl">
                    <a:srgbClr val="000000"/>
                  </a:outerShdw>
                </a:effectLst>
                <a:latin typeface="Calibri" pitchFamily="34" charset="0"/>
              </a:rPr>
              <a:t>Sr only.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4386"/>
                                        </p:tgtEl>
                                        <p:attrNameLst>
                                          <p:attrName>style.visibility</p:attrName>
                                        </p:attrNameLst>
                                      </p:cBhvr>
                                      <p:to>
                                        <p:strVal val="visible"/>
                                      </p:to>
                                    </p:set>
                                    <p:animEffect transition="in" filter="fade">
                                      <p:cBhvr>
                                        <p:cTn id="19" dur="500"/>
                                        <p:tgtEl>
                                          <p:spTgt spid="31438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500"/>
                            </p:stCondLst>
                            <p:childTnLst>
                              <p:par>
                                <p:cTn id="25" presetID="32" presetClass="emph" presetSubtype="0" fill="hold" nodeType="afterEffect">
                                  <p:stCondLst>
                                    <p:cond delay="0"/>
                                  </p:stCondLst>
                                  <p:childTnLst>
                                    <p:animClr clrSpc="rgb" dir="cw">
                                      <p:cBhvr override="childStyle">
                                        <p:cTn id="26" dur="100" fill="hold"/>
                                        <p:tgtEl>
                                          <p:spTgt spid="7"/>
                                        </p:tgtEl>
                                        <p:attrNameLst>
                                          <p:attrName>style.color</p:attrName>
                                        </p:attrNameLst>
                                      </p:cBhvr>
                                      <p:to>
                                        <a:schemeClr val="accent2"/>
                                      </p:to>
                                    </p:animClr>
                                    <p:animClr clrSpc="rgb" dir="cw">
                                      <p:cBhvr>
                                        <p:cTn id="27" dur="100" fill="hold"/>
                                        <p:tgtEl>
                                          <p:spTgt spid="7"/>
                                        </p:tgtEl>
                                        <p:attrNameLst>
                                          <p:attrName>fillcolor</p:attrName>
                                        </p:attrNameLst>
                                      </p:cBhvr>
                                      <p:to>
                                        <a:schemeClr val="accent2"/>
                                      </p:to>
                                    </p:animClr>
                                    <p:set>
                                      <p:cBhvr>
                                        <p:cTn id="28" dur="100" fill="hold"/>
                                        <p:tgtEl>
                                          <p:spTgt spid="7"/>
                                        </p:tgtEl>
                                        <p:attrNameLst>
                                          <p:attrName>fill.type</p:attrName>
                                        </p:attrNameLst>
                                      </p:cBhvr>
                                      <p:to>
                                        <p:strVal val="solid"/>
                                      </p:to>
                                    </p:set>
                                    <p:set>
                                      <p:cBhvr>
                                        <p:cTn id="29" dur="100" fill="hold"/>
                                        <p:tgtEl>
                                          <p:spTgt spid="7"/>
                                        </p:tgtEl>
                                        <p:attrNameLst>
                                          <p:attrName>fill.on</p:attrName>
                                        </p:attrNameLst>
                                      </p:cBhvr>
                                      <p:to>
                                        <p:strVal val="true"/>
                                      </p:to>
                                    </p:se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314384"/>
                                        </p:tgtEl>
                                        <p:attrNameLst>
                                          <p:attrName>style.visibility</p:attrName>
                                        </p:attrNameLst>
                                      </p:cBhvr>
                                      <p:to>
                                        <p:strVal val="visible"/>
                                      </p:to>
                                    </p:set>
                                    <p:animEffect transition="in" filter="wipe(up)">
                                      <p:cBhvr>
                                        <p:cTn id="38" dur="1000"/>
                                        <p:tgtEl>
                                          <p:spTgt spid="314384"/>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314385"/>
                                        </p:tgtEl>
                                        <p:attrNameLst>
                                          <p:attrName>style.visibility</p:attrName>
                                        </p:attrNameLst>
                                      </p:cBhvr>
                                      <p:to>
                                        <p:strVal val="visible"/>
                                      </p:to>
                                    </p:set>
                                    <p:animEffect transition="in" filter="fade">
                                      <p:cBhvr>
                                        <p:cTn id="42" dur="2000"/>
                                        <p:tgtEl>
                                          <p:spTgt spid="31438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4387"/>
                                        </p:tgtEl>
                                        <p:attrNameLst>
                                          <p:attrName>style.visibility</p:attrName>
                                        </p:attrNameLst>
                                      </p:cBhvr>
                                      <p:to>
                                        <p:strVal val="visible"/>
                                      </p:to>
                                    </p:set>
                                    <p:animEffect transition="in" filter="wipe(down)">
                                      <p:cBhvr>
                                        <p:cTn id="47" dur="500"/>
                                        <p:tgtEl>
                                          <p:spTgt spid="31438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14388"/>
                                        </p:tgtEl>
                                        <p:attrNameLst>
                                          <p:attrName>style.visibility</p:attrName>
                                        </p:attrNameLst>
                                      </p:cBhvr>
                                      <p:to>
                                        <p:strVal val="visible"/>
                                      </p:to>
                                    </p:set>
                                    <p:animEffect transition="in" filter="fade">
                                      <p:cBhvr>
                                        <p:cTn id="51" dur="500"/>
                                        <p:tgtEl>
                                          <p:spTgt spid="31438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fade">
                                      <p:cBhvr>
                                        <p:cTn id="56" dur="500"/>
                                        <p:tgtEl>
                                          <p:spTgt spid="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Effect transition="in" filter="fade">
                                      <p:cBhvr>
                                        <p:cTn id="6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314384" grpId="0" animBg="1"/>
      <p:bldP spid="314385" grpId="0" animBg="1"/>
      <p:bldP spid="314386" grpId="0"/>
      <p:bldP spid="314387" grpId="0" animBg="1"/>
      <p:bldP spid="314388" grpId="0"/>
      <p:bldP spid="2" grpId="0" build="p"/>
      <p:bldP spid="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4"/>
          <p:cNvGrpSpPr>
            <a:grpSpLocks/>
          </p:cNvGrpSpPr>
          <p:nvPr/>
        </p:nvGrpSpPr>
        <p:grpSpPr bwMode="auto">
          <a:xfrm>
            <a:off x="3671888" y="3071813"/>
            <a:ext cx="5111750" cy="3446462"/>
            <a:chOff x="938" y="1372"/>
            <a:chExt cx="4144" cy="2948"/>
          </a:xfrm>
        </p:grpSpPr>
        <p:pic>
          <p:nvPicPr>
            <p:cNvPr id="46100" name="Picture 25"/>
            <p:cNvPicPr>
              <a:picLocks noChangeAspect="1" noChangeArrowheads="1"/>
            </p:cNvPicPr>
            <p:nvPr/>
          </p:nvPicPr>
          <p:blipFill>
            <a:blip r:embed="rId2" cstate="print"/>
            <a:srcRect b="2156"/>
            <a:stretch>
              <a:fillRect/>
            </a:stretch>
          </p:blipFill>
          <p:spPr bwMode="auto">
            <a:xfrm>
              <a:off x="938" y="1372"/>
              <a:ext cx="4144" cy="2948"/>
            </a:xfrm>
            <a:prstGeom prst="rect">
              <a:avLst/>
            </a:prstGeom>
            <a:noFill/>
            <a:ln w="9525" algn="ctr">
              <a:noFill/>
              <a:miter lim="800000"/>
              <a:headEnd/>
              <a:tailEnd/>
            </a:ln>
          </p:spPr>
        </p:pic>
        <p:sp>
          <p:nvSpPr>
            <p:cNvPr id="46101" name="Rectangle 26"/>
            <p:cNvSpPr>
              <a:spLocks noChangeArrowheads="1"/>
            </p:cNvSpPr>
            <p:nvPr/>
          </p:nvSpPr>
          <p:spPr bwMode="auto">
            <a:xfrm>
              <a:off x="975" y="4103"/>
              <a:ext cx="230" cy="217"/>
            </a:xfrm>
            <a:prstGeom prst="rect">
              <a:avLst/>
            </a:prstGeom>
            <a:solidFill>
              <a:schemeClr val="bg1"/>
            </a:solidFill>
            <a:ln w="9525" algn="ctr">
              <a:noFill/>
              <a:miter lim="800000"/>
              <a:headEnd/>
              <a:tailEnd/>
            </a:ln>
          </p:spPr>
          <p:txBody>
            <a:bodyPr wrap="none" anchor="ctr"/>
            <a:lstStyle/>
            <a:p>
              <a:endParaRPr lang="en-GB">
                <a:latin typeface="Calibri" pitchFamily="34" charset="0"/>
              </a:endParaRPr>
            </a:p>
          </p:txBody>
        </p:sp>
      </p:grpSp>
      <p:sp>
        <p:nvSpPr>
          <p:cNvPr id="3" name="Rettangolo 1"/>
          <p:cNvSpPr/>
          <p:nvPr/>
        </p:nvSpPr>
        <p:spPr>
          <a:xfrm>
            <a:off x="319088" y="1262063"/>
            <a:ext cx="8505824" cy="757130"/>
          </a:xfrm>
          <a:prstGeom prst="rect">
            <a:avLst/>
          </a:prstGeom>
        </p:spPr>
        <p:txBody>
          <a:bodyPr wrap="square">
            <a:spAutoFit/>
          </a:bodyPr>
          <a:lstStyle/>
          <a:p>
            <a:pPr>
              <a:lnSpc>
                <a:spcPct val="90000"/>
              </a:lnSpc>
              <a:defRPr/>
            </a:pPr>
            <a:r>
              <a:rPr lang="en-GB" sz="2400" i="1">
                <a:solidFill>
                  <a:schemeClr val="bg1"/>
                </a:solidFill>
                <a:effectLst>
                  <a:outerShdw blurRad="38100" dist="38100" dir="2700000" algn="tl">
                    <a:srgbClr val="000000"/>
                  </a:outerShdw>
                </a:effectLst>
                <a:latin typeface="Calibri" pitchFamily="34" charset="0"/>
              </a:rPr>
              <a:t>This is the typical approach of nearly all the geochemical models proposed to explain the existence of mantle plumes.</a:t>
            </a:r>
          </a:p>
        </p:txBody>
      </p:sp>
      <p:sp>
        <p:nvSpPr>
          <p:cNvPr id="5" name="Rettangolo 1"/>
          <p:cNvSpPr/>
          <p:nvPr/>
        </p:nvSpPr>
        <p:spPr>
          <a:xfrm>
            <a:off x="57149" y="3078163"/>
            <a:ext cx="3614739" cy="1785104"/>
          </a:xfrm>
          <a:prstGeom prst="rect">
            <a:avLst/>
          </a:prstGeom>
        </p:spPr>
        <p:txBody>
          <a:bodyPr wrap="square">
            <a:spAutoFit/>
          </a:bodyPr>
          <a:lstStyle/>
          <a:p>
            <a:pPr algn="l">
              <a:defRPr/>
            </a:pPr>
            <a:r>
              <a:rPr lang="en-GB" sz="2200" dirty="0">
                <a:solidFill>
                  <a:schemeClr val="bg1"/>
                </a:solidFill>
                <a:effectLst>
                  <a:outerShdw blurRad="38100" dist="38100" dir="2700000" algn="tl">
                    <a:srgbClr val="000000"/>
                  </a:outerShdw>
                </a:effectLst>
                <a:latin typeface="Calibri" pitchFamily="34" charset="0"/>
              </a:rPr>
              <a:t>In fact, the most peculiar feature is very radiogenic Pb isotopic ratios (e.g., high </a:t>
            </a:r>
            <a:r>
              <a:rPr lang="en-GB" sz="2200" baseline="30000" dirty="0">
                <a:solidFill>
                  <a:schemeClr val="bg1"/>
                </a:solidFill>
                <a:effectLst>
                  <a:outerShdw blurRad="38100" dist="38100" dir="2700000" algn="tl">
                    <a:srgbClr val="000000"/>
                  </a:outerShdw>
                </a:effectLst>
                <a:latin typeface="Calibri" pitchFamily="34" charset="0"/>
              </a:rPr>
              <a:t>206</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 and high </a:t>
            </a:r>
            <a:r>
              <a:rPr lang="en-GB" sz="2200" baseline="30000" dirty="0">
                <a:solidFill>
                  <a:schemeClr val="bg1"/>
                </a:solidFill>
                <a:effectLst>
                  <a:outerShdw blurRad="38100" dist="38100" dir="2700000" algn="tl">
                    <a:srgbClr val="000000"/>
                  </a:outerShdw>
                </a:effectLst>
                <a:latin typeface="Calibri" pitchFamily="34" charset="0"/>
              </a:rPr>
              <a:t>208</a:t>
            </a:r>
            <a:r>
              <a:rPr lang="en-GB" sz="2200" dirty="0">
                <a:solidFill>
                  <a:schemeClr val="bg1"/>
                </a:solidFill>
                <a:effectLst>
                  <a:outerShdw blurRad="38100" dist="38100" dir="2700000" algn="tl">
                    <a:srgbClr val="000000"/>
                  </a:outerShdw>
                </a:effectLst>
                <a:latin typeface="Calibri" pitchFamily="34" charset="0"/>
              </a:rPr>
              <a:t>Pb/</a:t>
            </a:r>
            <a:r>
              <a:rPr lang="en-GB" sz="2200" baseline="30000" dirty="0">
                <a:solidFill>
                  <a:schemeClr val="bg1"/>
                </a:solidFill>
                <a:effectLst>
                  <a:outerShdw blurRad="38100" dist="38100" dir="2700000" algn="tl">
                    <a:srgbClr val="000000"/>
                  </a:outerShdw>
                </a:effectLst>
                <a:latin typeface="Calibri" pitchFamily="34" charset="0"/>
              </a:rPr>
              <a:t>204</a:t>
            </a:r>
            <a:r>
              <a:rPr lang="en-GB" sz="2200" dirty="0">
                <a:solidFill>
                  <a:schemeClr val="bg1"/>
                </a:solidFill>
                <a:effectLst>
                  <a:outerShdw blurRad="38100" dist="38100" dir="2700000" algn="tl">
                    <a:srgbClr val="000000"/>
                  </a:outerShdw>
                </a:effectLst>
                <a:latin typeface="Calibri" pitchFamily="34" charset="0"/>
              </a:rPr>
              <a:t>Pb).</a:t>
            </a:r>
          </a:p>
        </p:txBody>
      </p:sp>
      <p:grpSp>
        <p:nvGrpSpPr>
          <p:cNvPr id="7" name="Group 19"/>
          <p:cNvGrpSpPr>
            <a:grpSpLocks/>
          </p:cNvGrpSpPr>
          <p:nvPr/>
        </p:nvGrpSpPr>
        <p:grpSpPr bwMode="auto">
          <a:xfrm>
            <a:off x="7450138" y="2781300"/>
            <a:ext cx="1663700" cy="1074738"/>
            <a:chOff x="3488" y="1081"/>
            <a:chExt cx="2051" cy="1394"/>
          </a:xfrm>
        </p:grpSpPr>
        <p:sp>
          <p:nvSpPr>
            <p:cNvPr id="46094" name="AutoShape 11"/>
            <p:cNvSpPr>
              <a:spLocks noChangeArrowheads="1"/>
            </p:cNvSpPr>
            <p:nvPr/>
          </p:nvSpPr>
          <p:spPr bwMode="auto">
            <a:xfrm flipH="1">
              <a:off x="4854" y="1139"/>
              <a:ext cx="677" cy="593"/>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6095" name="AutoShape 12"/>
            <p:cNvSpPr>
              <a:spLocks noChangeArrowheads="1"/>
            </p:cNvSpPr>
            <p:nvPr/>
          </p:nvSpPr>
          <p:spPr bwMode="auto">
            <a:xfrm>
              <a:off x="3488" y="1296"/>
              <a:ext cx="899" cy="445"/>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6096" name="AutoShape 13"/>
            <p:cNvSpPr>
              <a:spLocks noChangeArrowheads="1"/>
            </p:cNvSpPr>
            <p:nvPr/>
          </p:nvSpPr>
          <p:spPr bwMode="auto">
            <a:xfrm flipH="1" flipV="1">
              <a:off x="4871" y="1877"/>
              <a:ext cx="668" cy="487"/>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6097" name="AutoShape 14"/>
            <p:cNvSpPr>
              <a:spLocks noChangeArrowheads="1"/>
            </p:cNvSpPr>
            <p:nvPr/>
          </p:nvSpPr>
          <p:spPr bwMode="auto">
            <a:xfrm flipV="1">
              <a:off x="3871" y="1869"/>
              <a:ext cx="549" cy="521"/>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6098" name="AutoShape 15"/>
            <p:cNvSpPr>
              <a:spLocks noChangeArrowheads="1"/>
            </p:cNvSpPr>
            <p:nvPr/>
          </p:nvSpPr>
          <p:spPr bwMode="auto">
            <a:xfrm rot="2401269" flipH="1" flipV="1">
              <a:off x="4431" y="1988"/>
              <a:ext cx="564" cy="487"/>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sp>
          <p:nvSpPr>
            <p:cNvPr id="46099" name="AutoShape 16"/>
            <p:cNvSpPr>
              <a:spLocks noChangeArrowheads="1"/>
            </p:cNvSpPr>
            <p:nvPr/>
          </p:nvSpPr>
          <p:spPr bwMode="auto">
            <a:xfrm rot="2401269">
              <a:off x="4445" y="1081"/>
              <a:ext cx="390" cy="504"/>
            </a:xfrm>
            <a:prstGeom prst="lightningBolt">
              <a:avLst/>
            </a:prstGeom>
            <a:solidFill>
              <a:srgbClr val="FFFF00"/>
            </a:solidFill>
            <a:ln w="9525" algn="ctr">
              <a:solidFill>
                <a:schemeClr val="tx1"/>
              </a:solidFill>
              <a:miter lim="800000"/>
              <a:headEnd/>
              <a:tailEnd/>
            </a:ln>
            <a:scene3d>
              <a:camera prst="orthographicFront"/>
              <a:lightRig rig="threePt" dir="t"/>
            </a:scene3d>
            <a:sp3d>
              <a:bevelT/>
            </a:sp3d>
          </p:spPr>
          <p:txBody>
            <a:bodyPr wrap="none" anchor="ctr"/>
            <a:lstStyle/>
            <a:p>
              <a:endParaRPr lang="en-GB">
                <a:latin typeface="Calibri" pitchFamily="34" charset="0"/>
              </a:endParaRPr>
            </a:p>
          </p:txBody>
        </p:sp>
      </p:grpSp>
      <p:sp>
        <p:nvSpPr>
          <p:cNvPr id="308244" name="AutoShape 20"/>
          <p:cNvSpPr>
            <a:spLocks noChangeArrowheads="1"/>
          </p:cNvSpPr>
          <p:nvPr/>
        </p:nvSpPr>
        <p:spPr bwMode="auto">
          <a:xfrm>
            <a:off x="5999163" y="6245225"/>
            <a:ext cx="1122362" cy="330200"/>
          </a:xfrm>
          <a:prstGeom prst="roundRect">
            <a:avLst>
              <a:gd name="adj" fmla="val 16667"/>
            </a:avLst>
          </a:prstGeom>
          <a:noFill/>
          <a:ln w="38100">
            <a:solidFill>
              <a:srgbClr val="FF0000"/>
            </a:solidFill>
            <a:round/>
            <a:headEnd/>
            <a:tailEnd/>
          </a:ln>
        </p:spPr>
        <p:txBody>
          <a:bodyPr wrap="none" anchor="ctr"/>
          <a:lstStyle/>
          <a:p>
            <a:endParaRPr lang="en-GB">
              <a:latin typeface="Calibri" pitchFamily="34" charset="0"/>
            </a:endParaRPr>
          </a:p>
        </p:txBody>
      </p:sp>
      <p:sp>
        <p:nvSpPr>
          <p:cNvPr id="308245" name="AutoShape 21"/>
          <p:cNvSpPr>
            <a:spLocks noChangeArrowheads="1"/>
          </p:cNvSpPr>
          <p:nvPr/>
        </p:nvSpPr>
        <p:spPr bwMode="auto">
          <a:xfrm>
            <a:off x="7897813" y="5870575"/>
            <a:ext cx="942975" cy="261938"/>
          </a:xfrm>
          <a:prstGeom prst="roundRect">
            <a:avLst>
              <a:gd name="adj" fmla="val 16667"/>
            </a:avLst>
          </a:prstGeom>
          <a:noFill/>
          <a:ln w="38100">
            <a:solidFill>
              <a:srgbClr val="FF0000"/>
            </a:solidFill>
            <a:round/>
            <a:headEnd/>
            <a:tailEnd/>
          </a:ln>
        </p:spPr>
        <p:txBody>
          <a:bodyPr wrap="none" anchor="ctr"/>
          <a:lstStyle/>
          <a:p>
            <a:endParaRPr lang="en-GB">
              <a:latin typeface="Calibri" pitchFamily="34" charset="0"/>
            </a:endParaRPr>
          </a:p>
        </p:txBody>
      </p:sp>
      <p:sp>
        <p:nvSpPr>
          <p:cNvPr id="308246" name="Text Box 22"/>
          <p:cNvSpPr txBox="1">
            <a:spLocks noChangeArrowheads="1"/>
          </p:cNvSpPr>
          <p:nvPr/>
        </p:nvSpPr>
        <p:spPr bwMode="auto">
          <a:xfrm>
            <a:off x="7070725" y="4846638"/>
            <a:ext cx="784189" cy="584775"/>
          </a:xfrm>
          <a:prstGeom prst="rect">
            <a:avLst/>
          </a:prstGeom>
          <a:noFill/>
          <a:ln w="9525">
            <a:noFill/>
            <a:miter lim="800000"/>
            <a:headEnd/>
            <a:tailEnd/>
          </a:ln>
        </p:spPr>
        <p:txBody>
          <a:bodyPr wrap="none">
            <a:spAutoFit/>
          </a:bodyPr>
          <a:lstStyle/>
          <a:p>
            <a:r>
              <a:rPr lang="en-GB" sz="3200">
                <a:solidFill>
                  <a:schemeClr val="tx1"/>
                </a:solidFill>
                <a:latin typeface="Calibri" pitchFamily="34" charset="0"/>
              </a:rPr>
              <a:t>OIB</a:t>
            </a:r>
          </a:p>
        </p:txBody>
      </p:sp>
      <p:sp>
        <p:nvSpPr>
          <p:cNvPr id="308251" name="AutoShape 27"/>
          <p:cNvSpPr>
            <a:spLocks noChangeArrowheads="1"/>
          </p:cNvSpPr>
          <p:nvPr/>
        </p:nvSpPr>
        <p:spPr bwMode="auto">
          <a:xfrm rot="-5400000">
            <a:off x="3190082" y="4360069"/>
            <a:ext cx="1122362" cy="330200"/>
          </a:xfrm>
          <a:prstGeom prst="roundRect">
            <a:avLst>
              <a:gd name="adj" fmla="val 16667"/>
            </a:avLst>
          </a:prstGeom>
          <a:noFill/>
          <a:ln w="38100">
            <a:solidFill>
              <a:srgbClr val="FF0000"/>
            </a:solidFill>
            <a:round/>
            <a:headEnd/>
            <a:tailEnd/>
          </a:ln>
        </p:spPr>
        <p:txBody>
          <a:bodyPr wrap="none" anchor="ctr"/>
          <a:lstStyle/>
          <a:p>
            <a:endParaRPr lang="en-GB">
              <a:latin typeface="Calibri" pitchFamily="34" charset="0"/>
            </a:endParaRPr>
          </a:p>
        </p:txBody>
      </p:sp>
      <p:sp>
        <p:nvSpPr>
          <p:cNvPr id="308252" name="AutoShape 28"/>
          <p:cNvSpPr>
            <a:spLocks noChangeArrowheads="1"/>
          </p:cNvSpPr>
          <p:nvPr/>
        </p:nvSpPr>
        <p:spPr bwMode="auto">
          <a:xfrm rot="-5400000">
            <a:off x="3770313" y="3094037"/>
            <a:ext cx="546100" cy="358775"/>
          </a:xfrm>
          <a:prstGeom prst="roundRect">
            <a:avLst>
              <a:gd name="adj" fmla="val 16667"/>
            </a:avLst>
          </a:prstGeom>
          <a:noFill/>
          <a:ln w="38100">
            <a:solidFill>
              <a:srgbClr val="FF0000"/>
            </a:solidFill>
            <a:round/>
            <a:headEnd/>
            <a:tailEnd/>
          </a:ln>
        </p:spPr>
        <p:txBody>
          <a:bodyPr wrap="none" anchor="ctr"/>
          <a:lstStyle/>
          <a:p>
            <a:endParaRPr lang="en-GB">
              <a:latin typeface="Calibri" pitchFamily="34" charset="0"/>
            </a:endParaRPr>
          </a:p>
        </p:txBody>
      </p:sp>
      <p:sp>
        <p:nvSpPr>
          <p:cNvPr id="308253" name="Text Box 29"/>
          <p:cNvSpPr txBox="1">
            <a:spLocks noChangeArrowheads="1"/>
          </p:cNvSpPr>
          <p:nvPr/>
        </p:nvSpPr>
        <p:spPr bwMode="auto">
          <a:xfrm>
            <a:off x="1533525" y="6543675"/>
            <a:ext cx="2133600" cy="30480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Hofmann (2004)</a:t>
            </a:r>
          </a:p>
        </p:txBody>
      </p:sp>
      <p:sp>
        <p:nvSpPr>
          <p:cNvPr id="22" name="Rettangolo 21"/>
          <p:cNvSpPr/>
          <p:nvPr/>
        </p:nvSpPr>
        <p:spPr>
          <a:xfrm>
            <a:off x="319088" y="77788"/>
            <a:ext cx="8505824" cy="125816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p>
          <a:p>
            <a:pPr>
              <a:lnSpc>
                <a:spcPct val="80000"/>
              </a:lnSpc>
              <a:defRPr/>
            </a:pPr>
            <a:endParaRPr lang="en-GB" sz="1000" dirty="0">
              <a:solidFill>
                <a:srgbClr val="FFFF00"/>
              </a:solidFill>
              <a:effectLst>
                <a:outerShdw blurRad="38100" dist="38100" dir="2700000" algn="tl">
                  <a:srgbClr val="000000"/>
                </a:outerShdw>
              </a:effectLst>
              <a:latin typeface="Calibri" pitchFamily="34" charset="0"/>
            </a:endParaRPr>
          </a:p>
          <a:p>
            <a:pPr>
              <a:lnSpc>
                <a:spcPct val="80000"/>
              </a:lnSpc>
              <a:defRPr/>
            </a:pPr>
            <a:r>
              <a:rPr lang="en-GB" sz="2800" dirty="0">
                <a:solidFill>
                  <a:schemeClr val="bg1"/>
                </a:solidFill>
                <a:effectLst>
                  <a:outerShdw blurRad="38100" dist="38100" dir="2700000" algn="tl">
                    <a:srgbClr val="000000"/>
                  </a:outerShdw>
                </a:effectLst>
                <a:latin typeface="Calibri" pitchFamily="34" charset="0"/>
              </a:rPr>
              <a:t>Derivation of the parental magmas from a mantle plume dominated by &gt;2 Ga recycled oceanic crust.</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2" name="Rettangolo 1">
            <a:extLst>
              <a:ext uri="{FF2B5EF4-FFF2-40B4-BE49-F238E27FC236}">
                <a16:creationId xmlns:a16="http://schemas.microsoft.com/office/drawing/2014/main" id="{764CFA45-3709-35D3-3DAB-58BAF0A00318}"/>
              </a:ext>
            </a:extLst>
          </p:cNvPr>
          <p:cNvSpPr/>
          <p:nvPr/>
        </p:nvSpPr>
        <p:spPr>
          <a:xfrm>
            <a:off x="57149" y="5211269"/>
            <a:ext cx="3614739" cy="1107996"/>
          </a:xfrm>
          <a:prstGeom prst="rect">
            <a:avLst/>
          </a:prstGeom>
        </p:spPr>
        <p:txBody>
          <a:bodyPr wrap="square">
            <a:spAutoFit/>
          </a:bodyPr>
          <a:lstStyle/>
          <a:p>
            <a:pPr algn="l">
              <a:defRPr/>
            </a:pPr>
            <a:r>
              <a:rPr lang="en-GB" sz="2200" dirty="0">
                <a:solidFill>
                  <a:schemeClr val="bg1"/>
                </a:solidFill>
                <a:effectLst>
                  <a:outerShdw blurRad="38100" dist="38100" dir="2700000" algn="tl">
                    <a:srgbClr val="000000"/>
                  </a:outerShdw>
                </a:effectLst>
                <a:latin typeface="Calibri" pitchFamily="34" charset="0"/>
              </a:rPr>
              <a:t>Considering Pb isotopic ratios, HIMU is completely different from DMM end-member.</a:t>
            </a:r>
          </a:p>
        </p:txBody>
      </p:sp>
      <p:sp>
        <p:nvSpPr>
          <p:cNvPr id="8" name="Rettangolo 7">
            <a:extLst>
              <a:ext uri="{FF2B5EF4-FFF2-40B4-BE49-F238E27FC236}">
                <a16:creationId xmlns:a16="http://schemas.microsoft.com/office/drawing/2014/main" id="{EB8524DB-8E5E-E86A-ED08-C90DC59A401B}"/>
              </a:ext>
            </a:extLst>
          </p:cNvPr>
          <p:cNvSpPr/>
          <p:nvPr/>
        </p:nvSpPr>
        <p:spPr bwMode="auto">
          <a:xfrm>
            <a:off x="4749800" y="5505450"/>
            <a:ext cx="479425" cy="200025"/>
          </a:xfrm>
          <a:prstGeom prst="rect">
            <a:avLst/>
          </a:prstGeom>
          <a:noFill/>
          <a:ln w="9525" cap="flat" cmpd="sng" algn="ctr">
            <a:solidFill>
              <a:srgbClr val="01BABD"/>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1">
            <a:extLst>
              <a:ext uri="{FF2B5EF4-FFF2-40B4-BE49-F238E27FC236}">
                <a16:creationId xmlns:a16="http://schemas.microsoft.com/office/drawing/2014/main" id="{E2B024EE-8CCD-6C17-0D7A-2290AB87082B}"/>
              </a:ext>
            </a:extLst>
          </p:cNvPr>
          <p:cNvSpPr/>
          <p:nvPr/>
        </p:nvSpPr>
        <p:spPr>
          <a:xfrm>
            <a:off x="1257300" y="2124075"/>
            <a:ext cx="6629400" cy="757130"/>
          </a:xfrm>
          <a:prstGeom prst="rect">
            <a:avLst/>
          </a:prstGeom>
        </p:spPr>
        <p:txBody>
          <a:bodyPr wrap="square">
            <a:spAutoFit/>
          </a:bodyPr>
          <a:lstStyle/>
          <a:p>
            <a:pPr algn="ctr">
              <a:lnSpc>
                <a:spcPct val="90000"/>
              </a:lnSpc>
              <a:defRPr/>
            </a:pPr>
            <a:r>
              <a:rPr lang="en-GB" sz="2400" dirty="0">
                <a:solidFill>
                  <a:schemeClr val="bg1"/>
                </a:solidFill>
                <a:effectLst>
                  <a:outerShdw blurRad="38100" dist="38100" dir="2700000" algn="tl">
                    <a:srgbClr val="000000"/>
                  </a:outerShdw>
                </a:effectLst>
                <a:latin typeface="Calibri" pitchFamily="34" charset="0"/>
              </a:rPr>
              <a:t>What are the most peculiar isotopic features of the hypothetical HIMU end-member?</a:t>
            </a:r>
            <a:endParaRPr lang="en-GB" sz="24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8253"/>
                                        </p:tgtEl>
                                        <p:attrNameLst>
                                          <p:attrName>style.visibility</p:attrName>
                                        </p:attrNameLst>
                                      </p:cBhvr>
                                      <p:to>
                                        <p:strVal val="visible"/>
                                      </p:to>
                                    </p:set>
                                    <p:animEffect transition="in" filter="fade">
                                      <p:cBhvr>
                                        <p:cTn id="15" dur="500"/>
                                        <p:tgtEl>
                                          <p:spTgt spid="30825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08246"/>
                                        </p:tgtEl>
                                        <p:attrNameLst>
                                          <p:attrName>style.visibility</p:attrName>
                                        </p:attrNameLst>
                                      </p:cBhvr>
                                      <p:to>
                                        <p:strVal val="visible"/>
                                      </p:to>
                                    </p:set>
                                    <p:animEffect transition="in" filter="fade">
                                      <p:cBhvr>
                                        <p:cTn id="19" dur="500"/>
                                        <p:tgtEl>
                                          <p:spTgt spid="30824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500"/>
                            </p:stCondLst>
                            <p:childTnLst>
                              <p:par>
                                <p:cTn id="25" presetID="32" presetClass="emph" presetSubtype="0" fill="hold" nodeType="afterEffect">
                                  <p:stCondLst>
                                    <p:cond delay="0"/>
                                  </p:stCondLst>
                                  <p:childTnLst>
                                    <p:animClr clrSpc="rgb" dir="cw">
                                      <p:cBhvr override="childStyle">
                                        <p:cTn id="26" dur="100" fill="hold"/>
                                        <p:tgtEl>
                                          <p:spTgt spid="7"/>
                                        </p:tgtEl>
                                        <p:attrNameLst>
                                          <p:attrName>style.color</p:attrName>
                                        </p:attrNameLst>
                                      </p:cBhvr>
                                      <p:to>
                                        <a:schemeClr val="accent2"/>
                                      </p:to>
                                    </p:animClr>
                                    <p:animClr clrSpc="rgb" dir="cw">
                                      <p:cBhvr>
                                        <p:cTn id="27" dur="100" fill="hold"/>
                                        <p:tgtEl>
                                          <p:spTgt spid="7"/>
                                        </p:tgtEl>
                                        <p:attrNameLst>
                                          <p:attrName>fillcolor</p:attrName>
                                        </p:attrNameLst>
                                      </p:cBhvr>
                                      <p:to>
                                        <a:schemeClr val="accent2"/>
                                      </p:to>
                                    </p:animClr>
                                    <p:set>
                                      <p:cBhvr>
                                        <p:cTn id="28" dur="100" fill="hold"/>
                                        <p:tgtEl>
                                          <p:spTgt spid="7"/>
                                        </p:tgtEl>
                                        <p:attrNameLst>
                                          <p:attrName>fill.type</p:attrName>
                                        </p:attrNameLst>
                                      </p:cBhvr>
                                      <p:to>
                                        <p:strVal val="solid"/>
                                      </p:to>
                                    </p:set>
                                    <p:set>
                                      <p:cBhvr>
                                        <p:cTn id="29" dur="100" fill="hold"/>
                                        <p:tgtEl>
                                          <p:spTgt spid="7"/>
                                        </p:tgtEl>
                                        <p:attrNameLst>
                                          <p:attrName>fill.on</p:attrName>
                                        </p:attrNameLst>
                                      </p:cBhvr>
                                      <p:to>
                                        <p:strVal val="true"/>
                                      </p:to>
                                    </p:se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8244"/>
                                        </p:tgtEl>
                                        <p:attrNameLst>
                                          <p:attrName>style.visibility</p:attrName>
                                        </p:attrNameLst>
                                      </p:cBhvr>
                                      <p:to>
                                        <p:strVal val="visible"/>
                                      </p:to>
                                    </p:set>
                                    <p:animEffect transition="in" filter="fade">
                                      <p:cBhvr>
                                        <p:cTn id="39" dur="500"/>
                                        <p:tgtEl>
                                          <p:spTgt spid="30824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08245"/>
                                        </p:tgtEl>
                                        <p:attrNameLst>
                                          <p:attrName>style.visibility</p:attrName>
                                        </p:attrNameLst>
                                      </p:cBhvr>
                                      <p:to>
                                        <p:strVal val="visible"/>
                                      </p:to>
                                    </p:set>
                                    <p:animEffect transition="in" filter="fade">
                                      <p:cBhvr>
                                        <p:cTn id="43" dur="500"/>
                                        <p:tgtEl>
                                          <p:spTgt spid="30824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308251"/>
                                        </p:tgtEl>
                                        <p:attrNameLst>
                                          <p:attrName>style.visibility</p:attrName>
                                        </p:attrNameLst>
                                      </p:cBhvr>
                                      <p:to>
                                        <p:strVal val="visible"/>
                                      </p:to>
                                    </p:set>
                                    <p:animEffect transition="in" filter="fade">
                                      <p:cBhvr>
                                        <p:cTn id="47" dur="500"/>
                                        <p:tgtEl>
                                          <p:spTgt spid="308251"/>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308252"/>
                                        </p:tgtEl>
                                        <p:attrNameLst>
                                          <p:attrName>style.visibility</p:attrName>
                                        </p:attrNameLst>
                                      </p:cBhvr>
                                      <p:to>
                                        <p:strVal val="visible"/>
                                      </p:to>
                                    </p:set>
                                    <p:animEffect transition="in" filter="fade">
                                      <p:cBhvr>
                                        <p:cTn id="51" dur="500"/>
                                        <p:tgtEl>
                                          <p:spTgt spid="30825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fade">
                                      <p:cBhvr>
                                        <p:cTn id="56" dur="500"/>
                                        <p:tgtEl>
                                          <p:spTgt spid="2">
                                            <p:txEl>
                                              <p:pRg st="0" end="0"/>
                                            </p:txEl>
                                          </p:spTgt>
                                        </p:tgtEl>
                                      </p:cBhvr>
                                    </p:animEffect>
                                  </p:childTnLst>
                                </p:cTn>
                              </p:par>
                            </p:childTnLst>
                          </p:cTn>
                        </p:par>
                        <p:par>
                          <p:cTn id="57" fill="hold">
                            <p:stCondLst>
                              <p:cond delay="500"/>
                            </p:stCondLst>
                            <p:childTnLst>
                              <p:par>
                                <p:cTn id="58" presetID="10" presetClass="entr" presetSubtype="0" fill="hold" grpId="0" nodeType="afterEffect">
                                  <p:stCondLst>
                                    <p:cond delay="50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08244" grpId="0" animBg="1"/>
      <p:bldP spid="308245" grpId="0" animBg="1"/>
      <p:bldP spid="308246" grpId="0"/>
      <p:bldP spid="308251" grpId="0" animBg="1"/>
      <p:bldP spid="308252" grpId="0" animBg="1"/>
      <p:bldP spid="308253" grpId="0"/>
      <p:bldP spid="2" grpId="0" build="p"/>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
          <p:cNvSpPr/>
          <p:nvPr/>
        </p:nvSpPr>
        <p:spPr>
          <a:xfrm>
            <a:off x="319088" y="1262063"/>
            <a:ext cx="8505824" cy="757130"/>
          </a:xfrm>
          <a:prstGeom prst="rect">
            <a:avLst/>
          </a:prstGeom>
        </p:spPr>
        <p:txBody>
          <a:bodyPr wrap="square">
            <a:spAutoFit/>
          </a:bodyPr>
          <a:lstStyle/>
          <a:p>
            <a:pPr>
              <a:lnSpc>
                <a:spcPct val="90000"/>
              </a:lnSpc>
              <a:defRPr/>
            </a:pPr>
            <a:r>
              <a:rPr lang="en-GB" sz="2400" i="1">
                <a:solidFill>
                  <a:schemeClr val="bg1"/>
                </a:solidFill>
                <a:effectLst>
                  <a:outerShdw blurRad="38100" dist="38100" dir="2700000" algn="tl">
                    <a:srgbClr val="000000"/>
                  </a:outerShdw>
                </a:effectLst>
                <a:latin typeface="Calibri" pitchFamily="34" charset="0"/>
              </a:rPr>
              <a:t>This is the typical approach of nearly all the geochemical models proposed to explain the existence of mantle plumes.</a:t>
            </a:r>
          </a:p>
        </p:txBody>
      </p:sp>
      <p:sp>
        <p:nvSpPr>
          <p:cNvPr id="4" name="Rettangolo 1"/>
          <p:cNvSpPr/>
          <p:nvPr/>
        </p:nvSpPr>
        <p:spPr>
          <a:xfrm>
            <a:off x="223524" y="2083118"/>
            <a:ext cx="8696952" cy="954107"/>
          </a:xfrm>
          <a:prstGeom prst="rect">
            <a:avLst/>
          </a:prstGeom>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In order to have </a:t>
            </a:r>
            <a:r>
              <a:rPr lang="en-GB" sz="2800" dirty="0">
                <a:solidFill>
                  <a:srgbClr val="FFFF00"/>
                </a:solidFill>
                <a:effectLst>
                  <a:outerShdw blurRad="38100" dist="38100" dir="2700000" algn="tl">
                    <a:srgbClr val="000000"/>
                  </a:outerShdw>
                </a:effectLst>
                <a:latin typeface="Calibri" pitchFamily="34" charset="0"/>
              </a:rPr>
              <a:t>high </a:t>
            </a:r>
            <a:r>
              <a:rPr lang="en-GB" sz="2800" baseline="30000" dirty="0">
                <a:solidFill>
                  <a:srgbClr val="FFFF00"/>
                </a:solidFill>
                <a:effectLst>
                  <a:outerShdw blurRad="38100" dist="38100" dir="2700000" algn="tl">
                    <a:srgbClr val="000000"/>
                  </a:outerShdw>
                </a:effectLst>
                <a:latin typeface="Calibri" pitchFamily="34" charset="0"/>
              </a:rPr>
              <a:t>206</a:t>
            </a:r>
            <a:r>
              <a:rPr lang="en-GB" sz="2800" dirty="0">
                <a:solidFill>
                  <a:srgbClr val="FFFF00"/>
                </a:solidFill>
                <a:effectLst>
                  <a:outerShdw blurRad="38100" dist="38100" dir="2700000" algn="tl">
                    <a:srgbClr val="000000"/>
                  </a:outerShdw>
                </a:effectLst>
                <a:latin typeface="Calibri" pitchFamily="34" charset="0"/>
              </a:rPr>
              <a:t>Pb/</a:t>
            </a:r>
            <a:r>
              <a:rPr lang="en-GB" sz="2800" baseline="30000" dirty="0">
                <a:solidFill>
                  <a:srgbClr val="FFFF00"/>
                </a:solidFill>
                <a:effectLst>
                  <a:outerShdw blurRad="38100" dist="38100" dir="2700000" algn="tl">
                    <a:srgbClr val="000000"/>
                  </a:outerShdw>
                </a:effectLst>
                <a:latin typeface="Calibri" pitchFamily="34" charset="0"/>
              </a:rPr>
              <a:t>204</a:t>
            </a:r>
            <a:r>
              <a:rPr lang="en-GB" sz="2800" dirty="0">
                <a:solidFill>
                  <a:srgbClr val="FFFF00"/>
                </a:solidFill>
                <a:effectLst>
                  <a:outerShdw blurRad="38100" dist="38100" dir="2700000" algn="tl">
                    <a:srgbClr val="000000"/>
                  </a:outerShdw>
                </a:effectLst>
                <a:latin typeface="Calibri" pitchFamily="34" charset="0"/>
              </a:rPr>
              <a:t>Pb</a:t>
            </a:r>
            <a:r>
              <a:rPr lang="en-GB" sz="2800" dirty="0">
                <a:solidFill>
                  <a:schemeClr val="bg1"/>
                </a:solidFill>
                <a:effectLst>
                  <a:outerShdw blurRad="38100" dist="38100" dir="2700000" algn="tl">
                    <a:srgbClr val="000000"/>
                  </a:outerShdw>
                </a:effectLst>
                <a:latin typeface="Calibri" pitchFamily="34" charset="0"/>
              </a:rPr>
              <a:t>, the mantle source must have (had) </a:t>
            </a:r>
            <a:r>
              <a:rPr lang="en-GB" sz="2800" dirty="0">
                <a:solidFill>
                  <a:srgbClr val="FFFF00"/>
                </a:solidFill>
                <a:effectLst>
                  <a:outerShdw blurRad="38100" dist="38100" dir="2700000" algn="tl">
                    <a:srgbClr val="000000"/>
                  </a:outerShdw>
                </a:effectLst>
                <a:latin typeface="Calibri" pitchFamily="34" charset="0"/>
              </a:rPr>
              <a:t>high </a:t>
            </a:r>
            <a:r>
              <a:rPr lang="en-GB" sz="2800" baseline="30000" dirty="0">
                <a:solidFill>
                  <a:srgbClr val="FFFF00"/>
                </a:solidFill>
                <a:effectLst>
                  <a:outerShdw blurRad="38100" dist="38100" dir="2700000" algn="tl">
                    <a:srgbClr val="000000"/>
                  </a:outerShdw>
                </a:effectLst>
                <a:latin typeface="Calibri" pitchFamily="34" charset="0"/>
              </a:rPr>
              <a:t>238</a:t>
            </a:r>
            <a:r>
              <a:rPr lang="en-GB" sz="2800" dirty="0">
                <a:solidFill>
                  <a:srgbClr val="FFFF00"/>
                </a:solidFill>
                <a:effectLst>
                  <a:outerShdw blurRad="38100" dist="38100" dir="2700000" algn="tl">
                    <a:srgbClr val="000000"/>
                  </a:outerShdw>
                </a:effectLst>
                <a:latin typeface="Calibri" pitchFamily="34" charset="0"/>
              </a:rPr>
              <a:t>U/</a:t>
            </a:r>
            <a:r>
              <a:rPr lang="en-GB" sz="2800" baseline="30000" dirty="0">
                <a:solidFill>
                  <a:srgbClr val="FFFF00"/>
                </a:solidFill>
                <a:effectLst>
                  <a:outerShdw blurRad="38100" dist="38100" dir="2700000" algn="tl">
                    <a:srgbClr val="000000"/>
                  </a:outerShdw>
                </a:effectLst>
                <a:latin typeface="Calibri" pitchFamily="34" charset="0"/>
              </a:rPr>
              <a:t>204</a:t>
            </a:r>
            <a:r>
              <a:rPr lang="en-GB" sz="2800" dirty="0">
                <a:solidFill>
                  <a:srgbClr val="FFFF00"/>
                </a:solidFill>
                <a:effectLst>
                  <a:outerShdw blurRad="38100" dist="38100" dir="2700000" algn="tl">
                    <a:srgbClr val="000000"/>
                  </a:outerShdw>
                </a:effectLst>
                <a:latin typeface="Calibri" pitchFamily="34" charset="0"/>
              </a:rPr>
              <a:t>Pb</a:t>
            </a:r>
            <a:r>
              <a:rPr lang="en-GB" sz="2800" dirty="0">
                <a:solidFill>
                  <a:schemeClr val="bg1"/>
                </a:solidFill>
                <a:effectLst>
                  <a:outerShdw blurRad="38100" dist="38100" dir="2700000" algn="tl">
                    <a:srgbClr val="000000"/>
                  </a:outerShdw>
                </a:effectLst>
                <a:latin typeface="Calibri" pitchFamily="34" charset="0"/>
              </a:rPr>
              <a:t> and must be very old.</a:t>
            </a:r>
          </a:p>
        </p:txBody>
      </p:sp>
      <p:sp>
        <p:nvSpPr>
          <p:cNvPr id="10" name="Rettangolo 1"/>
          <p:cNvSpPr/>
          <p:nvPr/>
        </p:nvSpPr>
        <p:spPr>
          <a:xfrm>
            <a:off x="815340" y="3748088"/>
            <a:ext cx="7513320" cy="2339102"/>
          </a:xfrm>
          <a:prstGeom prst="rect">
            <a:avLst/>
          </a:prstGeom>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How a mantle source could acquire high </a:t>
            </a:r>
            <a:r>
              <a:rPr lang="en-GB" sz="2800" b="1" i="1" dirty="0">
                <a:solidFill>
                  <a:srgbClr val="FFFF00"/>
                </a:solidFill>
                <a:effectLst>
                  <a:outerShdw blurRad="38100" dist="38100" dir="2700000" algn="tl">
                    <a:srgbClr val="000000"/>
                  </a:outerShdw>
                </a:effectLst>
                <a:latin typeface="Symbol" pitchFamily="18" charset="2"/>
              </a:rPr>
              <a:t>m</a:t>
            </a:r>
            <a:r>
              <a:rPr lang="en-GB" sz="2800" dirty="0">
                <a:solidFill>
                  <a:schemeClr val="bg1"/>
                </a:solidFill>
                <a:effectLst>
                  <a:outerShdw blurRad="38100" dist="38100" dir="2700000" algn="tl">
                    <a:srgbClr val="000000"/>
                  </a:outerShdw>
                </a:effectLst>
                <a:latin typeface="Calibri" pitchFamily="34" charset="0"/>
              </a:rPr>
              <a:t>?</a:t>
            </a:r>
          </a:p>
          <a:p>
            <a:pPr>
              <a:defRPr/>
            </a:pPr>
            <a:endParaRPr lang="en-GB" sz="800" dirty="0">
              <a:solidFill>
                <a:schemeClr val="bg1"/>
              </a:solidFill>
              <a:effectLst>
                <a:outerShdw blurRad="38100" dist="38100" dir="2700000" algn="tl">
                  <a:srgbClr val="000000"/>
                </a:outerShdw>
              </a:effectLst>
              <a:latin typeface="Calibri" pitchFamily="34" charset="0"/>
            </a:endParaRPr>
          </a:p>
          <a:p>
            <a:pPr algn="ctr">
              <a:defRPr/>
            </a:pPr>
            <a:r>
              <a:rPr lang="en-GB" sz="2800" dirty="0">
                <a:solidFill>
                  <a:schemeClr val="bg1"/>
                </a:solidFill>
                <a:effectLst>
                  <a:outerShdw blurRad="38100" dist="38100" dir="2700000" algn="tl">
                    <a:srgbClr val="000000"/>
                  </a:outerShdw>
                </a:effectLst>
                <a:latin typeface="Calibri" pitchFamily="34" charset="0"/>
              </a:rPr>
              <a:t>Partial melting?</a:t>
            </a:r>
            <a:endParaRPr lang="en-GB" sz="1000" dirty="0">
              <a:solidFill>
                <a:schemeClr val="bg1"/>
              </a:solidFill>
              <a:effectLst>
                <a:outerShdw blurRad="38100" dist="38100" dir="2700000" algn="tl">
                  <a:srgbClr val="000000"/>
                </a:outerShdw>
              </a:effectLst>
              <a:latin typeface="Calibri" pitchFamily="34" charset="0"/>
            </a:endParaRPr>
          </a:p>
          <a:p>
            <a:pPr>
              <a:defRPr/>
            </a:pPr>
            <a:endParaRPr lang="en-GB" sz="1000" dirty="0">
              <a:solidFill>
                <a:srgbClr val="FFFF00"/>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No, because U is slightly more incompatible than Pb and partial melting produces a restitic source with lower U/Pb compared to original (pre-melting) values.</a:t>
            </a:r>
          </a:p>
        </p:txBody>
      </p:sp>
      <p:sp>
        <p:nvSpPr>
          <p:cNvPr id="7" name="Rettangolo 6"/>
          <p:cNvSpPr/>
          <p:nvPr/>
        </p:nvSpPr>
        <p:spPr>
          <a:xfrm>
            <a:off x="319088" y="77788"/>
            <a:ext cx="8505824" cy="125816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p>
          <a:p>
            <a:pPr>
              <a:lnSpc>
                <a:spcPct val="80000"/>
              </a:lnSpc>
              <a:defRPr/>
            </a:pPr>
            <a:endParaRPr lang="en-GB" sz="1000" dirty="0">
              <a:solidFill>
                <a:srgbClr val="FFFF00"/>
              </a:solidFill>
              <a:effectLst>
                <a:outerShdw blurRad="38100" dist="38100" dir="2700000" algn="tl">
                  <a:srgbClr val="000000"/>
                </a:outerShdw>
              </a:effectLst>
              <a:latin typeface="Calibri" pitchFamily="34" charset="0"/>
            </a:endParaRPr>
          </a:p>
          <a:p>
            <a:pPr>
              <a:lnSpc>
                <a:spcPct val="80000"/>
              </a:lnSpc>
              <a:defRPr/>
            </a:pPr>
            <a:r>
              <a:rPr lang="en-GB" sz="2800" dirty="0">
                <a:solidFill>
                  <a:schemeClr val="bg1"/>
                </a:solidFill>
                <a:effectLst>
                  <a:outerShdw blurRad="38100" dist="38100" dir="2700000" algn="tl">
                    <a:srgbClr val="000000"/>
                  </a:outerShdw>
                </a:effectLst>
                <a:latin typeface="Calibri" pitchFamily="34" charset="0"/>
              </a:rPr>
              <a:t>Derivation of the parental magmas from a mantle plume dominated by &gt;2 Ga recycled oceanic crust.</a:t>
            </a:r>
            <a:endParaRPr lang="en-GB" sz="2800" dirty="0">
              <a:solidFill>
                <a:srgbClr val="FF0000"/>
              </a:solidFill>
              <a:effectLst>
                <a:outerShdw blurRad="38100" dist="38100" dir="2700000" algn="tl">
                  <a:srgbClr val="000000"/>
                </a:outerShdw>
              </a:effectLst>
              <a:latin typeface="Calibri" pitchFamily="34" charset="0"/>
            </a:endParaRPr>
          </a:p>
        </p:txBody>
      </p:sp>
      <p:sp>
        <p:nvSpPr>
          <p:cNvPr id="2" name="Rettangolo 1">
            <a:extLst>
              <a:ext uri="{FF2B5EF4-FFF2-40B4-BE49-F238E27FC236}">
                <a16:creationId xmlns:a16="http://schemas.microsoft.com/office/drawing/2014/main" id="{6DDE5074-0AEC-D274-8023-977589F1DCF8}"/>
              </a:ext>
            </a:extLst>
          </p:cNvPr>
          <p:cNvSpPr/>
          <p:nvPr/>
        </p:nvSpPr>
        <p:spPr>
          <a:xfrm>
            <a:off x="1219200" y="3098781"/>
            <a:ext cx="6705600" cy="430887"/>
          </a:xfrm>
          <a:prstGeom prst="rect">
            <a:avLst/>
          </a:prstGeom>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a:t>
            </a:r>
            <a:r>
              <a:rPr lang="en-GB" sz="2200" i="1" dirty="0">
                <a:solidFill>
                  <a:schemeClr val="bg1"/>
                </a:solidFill>
                <a:effectLst>
                  <a:outerShdw blurRad="38100" dist="38100" dir="2700000" algn="tl">
                    <a:srgbClr val="000000"/>
                  </a:outerShdw>
                </a:effectLst>
                <a:latin typeface="Calibri" pitchFamily="34" charset="0"/>
              </a:rPr>
              <a:t>this because </a:t>
            </a:r>
            <a:r>
              <a:rPr lang="en-GB" sz="2200" i="1" baseline="30000" dirty="0">
                <a:solidFill>
                  <a:schemeClr val="bg1"/>
                </a:solidFill>
                <a:effectLst>
                  <a:outerShdw blurRad="38100" dist="38100" dir="2700000" algn="tl">
                    <a:srgbClr val="000000"/>
                  </a:outerShdw>
                </a:effectLst>
                <a:latin typeface="Calibri" pitchFamily="34" charset="0"/>
              </a:rPr>
              <a:t>238</a:t>
            </a:r>
            <a:r>
              <a:rPr lang="en-GB" sz="2200" i="1" dirty="0">
                <a:solidFill>
                  <a:schemeClr val="bg1"/>
                </a:solidFill>
                <a:effectLst>
                  <a:outerShdw blurRad="38100" dist="38100" dir="2700000" algn="tl">
                    <a:srgbClr val="000000"/>
                  </a:outerShdw>
                </a:effectLst>
                <a:latin typeface="Calibri" pitchFamily="34" charset="0"/>
              </a:rPr>
              <a:t>U takes a lot of time to decay into </a:t>
            </a:r>
            <a:r>
              <a:rPr lang="en-GB" sz="2200" i="1" baseline="30000" dirty="0">
                <a:solidFill>
                  <a:schemeClr val="bg1"/>
                </a:solidFill>
                <a:effectLst>
                  <a:outerShdw blurRad="38100" dist="38100" dir="2700000" algn="tl">
                    <a:srgbClr val="000000"/>
                  </a:outerShdw>
                </a:effectLst>
                <a:latin typeface="Calibri" pitchFamily="34" charset="0"/>
              </a:rPr>
              <a:t>206</a:t>
            </a:r>
            <a:r>
              <a:rPr lang="en-GB" sz="2200" i="1" dirty="0">
                <a:solidFill>
                  <a:schemeClr val="bg1"/>
                </a:solidFill>
                <a:effectLst>
                  <a:outerShdw blurRad="38100" dist="38100" dir="2700000" algn="tl">
                    <a:srgbClr val="000000"/>
                  </a:outerShdw>
                </a:effectLst>
                <a:latin typeface="Calibri" pitchFamily="34" charset="0"/>
              </a:rPr>
              <a:t>Pb</a:t>
            </a:r>
            <a:r>
              <a:rPr lang="en-GB" sz="2200" dirty="0">
                <a:solidFill>
                  <a:schemeClr val="bg1"/>
                </a:solidFill>
                <a:effectLst>
                  <a:outerShdw blurRad="38100" dist="38100" dir="2700000" algn="tl">
                    <a:srgbClr val="000000"/>
                  </a:outerShdw>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P spid="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
          <p:cNvSpPr/>
          <p:nvPr/>
        </p:nvSpPr>
        <p:spPr>
          <a:xfrm>
            <a:off x="319088" y="1262063"/>
            <a:ext cx="8505824" cy="757130"/>
          </a:xfrm>
          <a:prstGeom prst="rect">
            <a:avLst/>
          </a:prstGeom>
        </p:spPr>
        <p:txBody>
          <a:bodyPr wrap="square">
            <a:spAutoFit/>
          </a:bodyPr>
          <a:lstStyle/>
          <a:p>
            <a:pPr>
              <a:lnSpc>
                <a:spcPct val="90000"/>
              </a:lnSpc>
              <a:defRPr/>
            </a:pPr>
            <a:r>
              <a:rPr lang="en-GB" sz="2400" i="1" dirty="0">
                <a:solidFill>
                  <a:schemeClr val="bg1"/>
                </a:solidFill>
                <a:effectLst>
                  <a:outerShdw blurRad="38100" dist="38100" dir="2700000" algn="tl">
                    <a:srgbClr val="000000"/>
                  </a:outerShdw>
                </a:effectLst>
                <a:latin typeface="Calibri" pitchFamily="34" charset="0"/>
              </a:rPr>
              <a:t>This is the typical approach of nearly all the geochemical models proposed to explain the existence of mantle plumes.</a:t>
            </a:r>
          </a:p>
        </p:txBody>
      </p:sp>
      <p:sp>
        <p:nvSpPr>
          <p:cNvPr id="4" name="Rettangolo 1"/>
          <p:cNvSpPr/>
          <p:nvPr/>
        </p:nvSpPr>
        <p:spPr>
          <a:xfrm>
            <a:off x="0" y="2139864"/>
            <a:ext cx="9144000" cy="3508653"/>
          </a:xfrm>
          <a:prstGeom prst="rect">
            <a:avLst/>
          </a:prstGeom>
        </p:spPr>
        <p:txBody>
          <a:bodyPr wrap="square">
            <a:spAutoFit/>
          </a:bodyPr>
          <a:lstStyle/>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A possibility is the interaction with some non peridotitic material particularly rich in U (and with high U/Pb ratios) for a very long time.</a:t>
            </a:r>
            <a:endParaRPr lang="en-GB" sz="800" dirty="0">
              <a:solidFill>
                <a:schemeClr val="bg1"/>
              </a:solidFill>
              <a:effectLst>
                <a:outerShdw blurRad="38100" dist="38100" dir="2700000" algn="tl">
                  <a:srgbClr val="000000"/>
                </a:outerShdw>
              </a:effectLst>
              <a:latin typeface="Calibri" pitchFamily="34" charset="0"/>
            </a:endParaRP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Such an interaction could be related to the interaction with recycled hydrothermally altered oceanic crust.</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a:t>
            </a:r>
            <a:r>
              <a:rPr lang="en-GB" sz="2400" i="1" dirty="0">
                <a:solidFill>
                  <a:schemeClr val="bg1"/>
                </a:solidFill>
                <a:effectLst>
                  <a:outerShdw blurRad="38100" dist="38100" dir="2700000" algn="tl">
                    <a:srgbClr val="000000"/>
                  </a:outerShdw>
                </a:effectLst>
                <a:latin typeface="Calibri" pitchFamily="34" charset="0"/>
              </a:rPr>
              <a:t>these lithologies are enriched in U, and have high U/Pb</a:t>
            </a:r>
            <a:r>
              <a:rPr lang="en-GB" sz="2400" dirty="0">
                <a:solidFill>
                  <a:schemeClr val="bg1"/>
                </a:solidFill>
                <a:effectLst>
                  <a:outerShdw blurRad="38100" dist="38100" dir="2700000" algn="tl">
                    <a:srgbClr val="000000"/>
                  </a:outerShdw>
                </a:effectLst>
                <a:latin typeface="Calibri" pitchFamily="34" charset="0"/>
              </a:rPr>
              <a:t>).</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The upper 500 m of the oldest altered oceanic crust (ODP Site 801) shows &gt;4-fold enrichment in U over pristine glass during seafloor alteration.</a:t>
            </a:r>
          </a:p>
        </p:txBody>
      </p:sp>
      <p:sp>
        <p:nvSpPr>
          <p:cNvPr id="335878" name="Text Box 6"/>
          <p:cNvSpPr txBox="1">
            <a:spLocks noChangeArrowheads="1"/>
          </p:cNvSpPr>
          <p:nvPr/>
        </p:nvSpPr>
        <p:spPr bwMode="auto">
          <a:xfrm>
            <a:off x="400051" y="6378409"/>
            <a:ext cx="2980823" cy="307777"/>
          </a:xfrm>
          <a:prstGeom prst="rect">
            <a:avLst/>
          </a:prstGeom>
          <a:noFill/>
          <a:ln w="9525">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Kelley et al. 2005 (EPSL, 234, 369-383)</a:t>
            </a:r>
          </a:p>
        </p:txBody>
      </p:sp>
      <p:sp>
        <p:nvSpPr>
          <p:cNvPr id="6" name="Rettangolo 5"/>
          <p:cNvSpPr/>
          <p:nvPr/>
        </p:nvSpPr>
        <p:spPr>
          <a:xfrm>
            <a:off x="319088" y="77788"/>
            <a:ext cx="8505824" cy="1258165"/>
          </a:xfrm>
          <a:prstGeom prst="rect">
            <a:avLst/>
          </a:prstGeom>
        </p:spPr>
        <p:txBody>
          <a:bodyPr wrap="square">
            <a:spAutoFit/>
          </a:bodyPr>
          <a:lstStyle/>
          <a:p>
            <a:pPr algn="ctr">
              <a:lnSpc>
                <a:spcPct val="80000"/>
              </a:lnSpc>
              <a:defRPr/>
            </a:pPr>
            <a:r>
              <a:rPr lang="en-GB" sz="2800" dirty="0">
                <a:solidFill>
                  <a:srgbClr val="FFFF00"/>
                </a:solidFill>
                <a:effectLst>
                  <a:outerShdw blurRad="38100" dist="38100" dir="2700000" algn="tl">
                    <a:srgbClr val="000000"/>
                  </a:outerShdw>
                </a:effectLst>
                <a:latin typeface="Calibri" pitchFamily="34" charset="0"/>
              </a:rPr>
              <a:t>What is the origin of HIMU feature?</a:t>
            </a:r>
          </a:p>
          <a:p>
            <a:pPr>
              <a:lnSpc>
                <a:spcPct val="80000"/>
              </a:lnSpc>
              <a:defRPr/>
            </a:pPr>
            <a:endParaRPr lang="en-GB" sz="1000" dirty="0">
              <a:solidFill>
                <a:srgbClr val="FFFF00"/>
              </a:solidFill>
              <a:effectLst>
                <a:outerShdw blurRad="38100" dist="38100" dir="2700000" algn="tl">
                  <a:srgbClr val="000000"/>
                </a:outerShdw>
              </a:effectLst>
              <a:latin typeface="Calibri" pitchFamily="34" charset="0"/>
            </a:endParaRPr>
          </a:p>
          <a:p>
            <a:pPr>
              <a:lnSpc>
                <a:spcPct val="80000"/>
              </a:lnSpc>
              <a:defRPr/>
            </a:pPr>
            <a:r>
              <a:rPr lang="en-GB" sz="2800" dirty="0">
                <a:solidFill>
                  <a:schemeClr val="bg1"/>
                </a:solidFill>
                <a:effectLst>
                  <a:outerShdw blurRad="38100" dist="38100" dir="2700000" algn="tl">
                    <a:srgbClr val="000000"/>
                  </a:outerShdw>
                </a:effectLst>
                <a:latin typeface="Calibri" pitchFamily="34" charset="0"/>
              </a:rPr>
              <a:t>Derivation of the parental magmas from a mantle plume dominated by &gt;2 Ga recycled oceanic crust.</a:t>
            </a:r>
            <a:endParaRPr lang="en-GB" sz="28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35878"/>
                                        </p:tgtEl>
                                        <p:attrNameLst>
                                          <p:attrName>style.visibility</p:attrName>
                                        </p:attrNameLst>
                                      </p:cBhvr>
                                      <p:to>
                                        <p:strVal val="visible"/>
                                      </p:to>
                                    </p:set>
                                    <p:animEffect transition="in" filter="fade">
                                      <p:cBhvr>
                                        <p:cTn id="26" dur="500"/>
                                        <p:tgtEl>
                                          <p:spTgt spid="335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3587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31819</TotalTime>
  <Words>15485</Words>
  <Application>Microsoft Office PowerPoint</Application>
  <PresentationFormat>Presentazione su schermo (4:3)</PresentationFormat>
  <Paragraphs>1930</Paragraphs>
  <Slides>160</Slides>
  <Notes>141</Notes>
  <HiddenSlides>14</HiddenSlides>
  <MMClips>1</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160</vt:i4>
      </vt:variant>
    </vt:vector>
  </HeadingPairs>
  <TitlesOfParts>
    <vt:vector size="168" baseType="lpstr">
      <vt:lpstr>MS PGothic</vt:lpstr>
      <vt:lpstr>Arial</vt:lpstr>
      <vt:lpstr>Calibri</vt:lpstr>
      <vt:lpstr>Comic Sans MS</vt:lpstr>
      <vt:lpstr>Symbol</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1195</cp:revision>
  <dcterms:created xsi:type="dcterms:W3CDTF">2002-09-09T09:17:52Z</dcterms:created>
  <dcterms:modified xsi:type="dcterms:W3CDTF">2025-05-13T16:07:36Z</dcterms:modified>
</cp:coreProperties>
</file>