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66" r:id="rId5"/>
    <p:sldId id="263" r:id="rId6"/>
    <p:sldId id="265" r:id="rId7"/>
    <p:sldId id="261" r:id="rId8"/>
    <p:sldId id="272" r:id="rId9"/>
    <p:sldId id="262" r:id="rId10"/>
    <p:sldId id="281" r:id="rId11"/>
    <p:sldId id="283" r:id="rId12"/>
    <p:sldId id="278" r:id="rId13"/>
    <p:sldId id="293" r:id="rId14"/>
    <p:sldId id="282" r:id="rId15"/>
    <p:sldId id="258" r:id="rId16"/>
    <p:sldId id="279" r:id="rId17"/>
    <p:sldId id="280" r:id="rId18"/>
    <p:sldId id="285" r:id="rId19"/>
    <p:sldId id="286" r:id="rId20"/>
    <p:sldId id="294" r:id="rId21"/>
    <p:sldId id="284" r:id="rId22"/>
    <p:sldId id="295" r:id="rId23"/>
    <p:sldId id="287" r:id="rId24"/>
    <p:sldId id="288" r:id="rId25"/>
    <p:sldId id="289" r:id="rId26"/>
    <p:sldId id="290" r:id="rId27"/>
    <p:sldId id="291" r:id="rId28"/>
    <p:sldId id="292" r:id="rId29"/>
    <p:sldId id="296" r:id="rId30"/>
    <p:sldId id="297" r:id="rId31"/>
    <p:sldId id="298" r:id="rId32"/>
    <p:sldId id="299" r:id="rId33"/>
    <p:sldId id="300" r:id="rId34"/>
    <p:sldId id="273" r:id="rId35"/>
    <p:sldId id="274" r:id="rId36"/>
    <p:sldId id="275"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71E465-75F8-E1EB-7ECB-1D26840D5B7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6E1A707E-0776-9568-C91F-EF578A8EC7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DE95C98F-D9A9-E110-D455-7A0ED9532500}"/>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5" name="Marcador de pie de página 4">
            <a:extLst>
              <a:ext uri="{FF2B5EF4-FFF2-40B4-BE49-F238E27FC236}">
                <a16:creationId xmlns:a16="http://schemas.microsoft.com/office/drawing/2014/main" id="{41541B54-9707-4CE6-8B51-6ED6FFAD1C1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FCBEC37-2DAB-7F6B-3A2B-FDB01F079D95}"/>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2901760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FDA38D-435D-9E8F-D986-CC9865553C20}"/>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55889923-B31D-4FB4-142A-C27E4A996C7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0A315FE-2ABC-31DC-4FB5-B0CEA0F28B36}"/>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5" name="Marcador de pie de página 4">
            <a:extLst>
              <a:ext uri="{FF2B5EF4-FFF2-40B4-BE49-F238E27FC236}">
                <a16:creationId xmlns:a16="http://schemas.microsoft.com/office/drawing/2014/main" id="{026C3D1D-AD78-EA84-4E23-B2A0C4A493C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E2109BB-8CD1-646F-1EE9-FFBF8DFDD08D}"/>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3578748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ED38946-C542-DD2F-9C0E-08E7591E484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AF6FBB8D-07C3-8B12-FAAD-D505E29E0FD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69FB78D-A647-C215-C3A4-2DEFAB811CED}"/>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5" name="Marcador de pie de página 4">
            <a:extLst>
              <a:ext uri="{FF2B5EF4-FFF2-40B4-BE49-F238E27FC236}">
                <a16:creationId xmlns:a16="http://schemas.microsoft.com/office/drawing/2014/main" id="{7AED85C2-6FFA-FDBE-D3E5-8B20E7DBFE4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5D0A1C6-DC7D-A712-8AC9-88AFAEEC658E}"/>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1201085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D7A6FF-ECBC-51D7-E079-FF29C6531086}"/>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AE0813A-4CD3-09FA-9AFF-7C2EF1FB25A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899C870-ABFD-ADA1-8FF0-A8927F1F5774}"/>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5" name="Marcador de pie de página 4">
            <a:extLst>
              <a:ext uri="{FF2B5EF4-FFF2-40B4-BE49-F238E27FC236}">
                <a16:creationId xmlns:a16="http://schemas.microsoft.com/office/drawing/2014/main" id="{13578747-3C11-3EB3-244B-80F3607EED9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53FD4C1-754B-E27A-4D67-E8A993CAA904}"/>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323272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C6E375-86B2-06A0-E05A-4EEE9772676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90E8B3A4-BF23-D3A9-8CC4-CFA79BE4F5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04B207F-3B29-7E6F-C03E-2083E66A046F}"/>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5" name="Marcador de pie de página 4">
            <a:extLst>
              <a:ext uri="{FF2B5EF4-FFF2-40B4-BE49-F238E27FC236}">
                <a16:creationId xmlns:a16="http://schemas.microsoft.com/office/drawing/2014/main" id="{5137E14A-7326-12B8-4729-A21813662F5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1964E7E-B983-2CE0-BDD6-7CA330538CBF}"/>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355006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4596EB-4BF9-8E13-90CB-1F92ED13BD5B}"/>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83035B8-F88B-9E6D-4A22-AC1CEF2CB55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6C1EB99D-6866-85D3-88A3-4D45F6CAE5C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A85DBC72-2F7D-A413-4869-11B67D8680D8}"/>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6" name="Marcador de pie de página 5">
            <a:extLst>
              <a:ext uri="{FF2B5EF4-FFF2-40B4-BE49-F238E27FC236}">
                <a16:creationId xmlns:a16="http://schemas.microsoft.com/office/drawing/2014/main" id="{5F47763A-C1F5-D22C-3502-B44C86316B6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E2C33146-424D-B6D5-44DA-41AB482DEB68}"/>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1269503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B86539-AD66-0741-BC8D-1449AA09B69D}"/>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8A2E61D0-377F-6A38-3352-57EA17DE5D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2FD3815-AC24-2C87-C2B9-766D0A509A2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B91E224C-2708-40E1-5220-9658AC04A6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AED9B13-1891-465E-48F0-6585C6A6BFA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6B415D66-32E6-1621-1B69-BFCAF22C4BD1}"/>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8" name="Marcador de pie de página 7">
            <a:extLst>
              <a:ext uri="{FF2B5EF4-FFF2-40B4-BE49-F238E27FC236}">
                <a16:creationId xmlns:a16="http://schemas.microsoft.com/office/drawing/2014/main" id="{FFDF484D-4DD0-9DC6-439A-E518A1D6CC2A}"/>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3402547B-D1A8-8EDF-9023-BA9C242286F9}"/>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459762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E71904-0810-AE95-7D84-A7257AA2BC1F}"/>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3C3DAF1A-83AD-A4EE-39A9-6CF356EFC9B1}"/>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4" name="Marcador de pie de página 3">
            <a:extLst>
              <a:ext uri="{FF2B5EF4-FFF2-40B4-BE49-F238E27FC236}">
                <a16:creationId xmlns:a16="http://schemas.microsoft.com/office/drawing/2014/main" id="{3293D119-80C6-AC45-7488-1CBFB9FD894B}"/>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F7E5F762-A975-0A07-5CD0-BA8431423FF5}"/>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382243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3C180FD-0719-458E-57FC-22FE0A05F503}"/>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3" name="Marcador de pie de página 2">
            <a:extLst>
              <a:ext uri="{FF2B5EF4-FFF2-40B4-BE49-F238E27FC236}">
                <a16:creationId xmlns:a16="http://schemas.microsoft.com/office/drawing/2014/main" id="{7E25ECA1-FE53-E245-BDBF-6019EA86B2B2}"/>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28E2072E-ABDA-171F-DC09-B69708359596}"/>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1906280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F7273B-9A4D-000D-2957-54B8E904879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B86EF1AC-4A02-B7D1-252D-AC50486F4E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1B4F37AF-234F-FED5-27E5-1DDD81084F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08DA64D-2D35-42E1-6EC4-4C4D5B01A3CC}"/>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6" name="Marcador de pie de página 5">
            <a:extLst>
              <a:ext uri="{FF2B5EF4-FFF2-40B4-BE49-F238E27FC236}">
                <a16:creationId xmlns:a16="http://schemas.microsoft.com/office/drawing/2014/main" id="{5A6E8A8C-D582-D355-AD83-69CC6F7AC709}"/>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4A67E88C-70DC-D532-950C-814BA1298E33}"/>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2803973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7322AC-5366-0A0A-BEE0-9ACE6BFF47B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554EBDC8-1719-F544-7CEE-6D5B3C5A86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5592D8E5-2F8F-F2D5-DFF8-D29E53F05C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BB64D63-7AC2-61EA-0F4D-B371AA4C1954}"/>
              </a:ext>
            </a:extLst>
          </p:cNvPr>
          <p:cNvSpPr>
            <a:spLocks noGrp="1"/>
          </p:cNvSpPr>
          <p:nvPr>
            <p:ph type="dt" sz="half" idx="10"/>
          </p:nvPr>
        </p:nvSpPr>
        <p:spPr/>
        <p:txBody>
          <a:bodyPr/>
          <a:lstStyle/>
          <a:p>
            <a:fld id="{8B611146-F298-4B86-B31A-955649C463F8}" type="datetimeFigureOut">
              <a:rPr lang="es-ES" smtClean="0"/>
              <a:t>09/10/2023</a:t>
            </a:fld>
            <a:endParaRPr lang="es-ES"/>
          </a:p>
        </p:txBody>
      </p:sp>
      <p:sp>
        <p:nvSpPr>
          <p:cNvPr id="6" name="Marcador de pie de página 5">
            <a:extLst>
              <a:ext uri="{FF2B5EF4-FFF2-40B4-BE49-F238E27FC236}">
                <a16:creationId xmlns:a16="http://schemas.microsoft.com/office/drawing/2014/main" id="{98B1D47E-2167-381F-E75A-3A5FB6616B8E}"/>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9EB57D7A-A26C-F680-3426-5CE235D80543}"/>
              </a:ext>
            </a:extLst>
          </p:cNvPr>
          <p:cNvSpPr>
            <a:spLocks noGrp="1"/>
          </p:cNvSpPr>
          <p:nvPr>
            <p:ph type="sldNum" sz="quarter" idx="12"/>
          </p:nvPr>
        </p:nvSpPr>
        <p:spPr/>
        <p:txBody>
          <a:bodyPr/>
          <a:lstStyle/>
          <a:p>
            <a:fld id="{E26C6235-FCA6-4871-96B5-576FD211A665}" type="slidenum">
              <a:rPr lang="es-ES" smtClean="0"/>
              <a:t>‹Nº›</a:t>
            </a:fld>
            <a:endParaRPr lang="es-ES"/>
          </a:p>
        </p:txBody>
      </p:sp>
    </p:spTree>
    <p:extLst>
      <p:ext uri="{BB962C8B-B14F-4D97-AF65-F5344CB8AC3E}">
        <p14:creationId xmlns:p14="http://schemas.microsoft.com/office/powerpoint/2010/main" val="3448704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268CAD3-3FC3-D5C2-E35D-B06E0F4906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D7A3B968-88C4-1367-9458-BAB31AF680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544C86F-636F-3C4E-BF78-2AB766B507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611146-F298-4B86-B31A-955649C463F8}" type="datetimeFigureOut">
              <a:rPr lang="es-ES" smtClean="0"/>
              <a:t>09/10/2023</a:t>
            </a:fld>
            <a:endParaRPr lang="es-ES"/>
          </a:p>
        </p:txBody>
      </p:sp>
      <p:sp>
        <p:nvSpPr>
          <p:cNvPr id="5" name="Marcador de pie de página 4">
            <a:extLst>
              <a:ext uri="{FF2B5EF4-FFF2-40B4-BE49-F238E27FC236}">
                <a16:creationId xmlns:a16="http://schemas.microsoft.com/office/drawing/2014/main" id="{6D8166C4-C9DC-CDBC-CB16-CDD544592D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DF7E7678-7238-DA9C-D78E-4FC37FEC70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C6235-FCA6-4871-96B5-576FD211A665}" type="slidenum">
              <a:rPr lang="es-ES" smtClean="0"/>
              <a:t>‹Nº›</a:t>
            </a:fld>
            <a:endParaRPr lang="es-ES"/>
          </a:p>
        </p:txBody>
      </p:sp>
    </p:spTree>
    <p:extLst>
      <p:ext uri="{BB962C8B-B14F-4D97-AF65-F5344CB8AC3E}">
        <p14:creationId xmlns:p14="http://schemas.microsoft.com/office/powerpoint/2010/main" val="4104531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image" Target="../media/image14.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jpg"/><Relationship Id="rId1" Type="http://schemas.openxmlformats.org/officeDocument/2006/relationships/slideLayout" Target="../slideLayouts/slideLayout2.xml"/><Relationship Id="rId6" Type="http://schemas.openxmlformats.org/officeDocument/2006/relationships/image" Target="../media/image23.jpg"/><Relationship Id="rId5" Type="http://schemas.openxmlformats.org/officeDocument/2006/relationships/image" Target="../media/image22.png"/><Relationship Id="rId4" Type="http://schemas.openxmlformats.org/officeDocument/2006/relationships/image" Target="../media/image2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image" Target="../media/image24.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youtube.com/watch?v=W3zlWgyExE8" TargetMode="External"/><Relationship Id="rId2" Type="http://schemas.openxmlformats.org/officeDocument/2006/relationships/hyperlink" Target="https://concorsolinguamadre.it/wp-content/uploads/sites/7/2020/04/Aliaga-Chavez_Mille-e-una-luna.pdf" TargetMode="Externa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marie-sklodowska-curie-actions.ec.europa.eu/calls/msca-postdoctoral-fellowships-2021"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hyperlink" Target="http://www.romamultietnica.it/aree-geografiche/america-latina-aree-geografiche/" TargetMode="External"/><Relationship Id="rId2" Type="http://schemas.openxmlformats.org/officeDocument/2006/relationships/hyperlink" Target="https://www.migrantesonline.it/tag/peruviani-in-itali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3D282E-BCD2-20E8-6EF7-2DAC941F11D0}"/>
              </a:ext>
            </a:extLst>
          </p:cNvPr>
          <p:cNvSpPr>
            <a:spLocks noGrp="1"/>
          </p:cNvSpPr>
          <p:nvPr>
            <p:ph type="ctrTitle"/>
          </p:nvPr>
        </p:nvSpPr>
        <p:spPr/>
        <p:txBody>
          <a:bodyPr>
            <a:normAutofit fontScale="90000"/>
          </a:bodyPr>
          <a:lstStyle/>
          <a:p>
            <a:r>
              <a:rPr lang="es-ES" dirty="0"/>
              <a:t>Latinoamericane in Italia.</a:t>
            </a:r>
            <a:br>
              <a:rPr lang="es-ES" dirty="0"/>
            </a:br>
            <a:r>
              <a:rPr lang="es-ES" dirty="0"/>
              <a:t>Il “</a:t>
            </a:r>
            <a:r>
              <a:rPr lang="es-ES" dirty="0" err="1"/>
              <a:t>terzo</a:t>
            </a:r>
            <a:r>
              <a:rPr lang="es-ES" dirty="0"/>
              <a:t> </a:t>
            </a:r>
            <a:r>
              <a:rPr lang="es-ES" dirty="0" err="1"/>
              <a:t>spazio</a:t>
            </a:r>
            <a:r>
              <a:rPr lang="es-ES" dirty="0"/>
              <a:t>”, </a:t>
            </a:r>
            <a:r>
              <a:rPr lang="es-ES" dirty="0" err="1"/>
              <a:t>l’identità</a:t>
            </a:r>
            <a:r>
              <a:rPr lang="es-ES" dirty="0"/>
              <a:t> e la cultura</a:t>
            </a:r>
          </a:p>
        </p:txBody>
      </p:sp>
      <p:sp>
        <p:nvSpPr>
          <p:cNvPr id="3" name="Subtítulo 2">
            <a:extLst>
              <a:ext uri="{FF2B5EF4-FFF2-40B4-BE49-F238E27FC236}">
                <a16:creationId xmlns:a16="http://schemas.microsoft.com/office/drawing/2014/main" id="{C3C4F966-9885-51C1-3856-97C2B7C12E75}"/>
              </a:ext>
            </a:extLst>
          </p:cNvPr>
          <p:cNvSpPr>
            <a:spLocks noGrp="1"/>
          </p:cNvSpPr>
          <p:nvPr>
            <p:ph type="subTitle" idx="1"/>
          </p:nvPr>
        </p:nvSpPr>
        <p:spPr/>
        <p:txBody>
          <a:bodyPr/>
          <a:lstStyle/>
          <a:p>
            <a:r>
              <a:rPr lang="es-ES" dirty="0"/>
              <a:t>Elena.Ritondale@uniroma1.it</a:t>
            </a:r>
          </a:p>
        </p:txBody>
      </p:sp>
    </p:spTree>
    <p:extLst>
      <p:ext uri="{BB962C8B-B14F-4D97-AF65-F5344CB8AC3E}">
        <p14:creationId xmlns:p14="http://schemas.microsoft.com/office/powerpoint/2010/main" val="3068860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Marcador de contenido 4" descr="Imagen que contiene electrónica, computadora&#10;&#10;Descripción generada automáticamente">
            <a:extLst>
              <a:ext uri="{FF2B5EF4-FFF2-40B4-BE49-F238E27FC236}">
                <a16:creationId xmlns:a16="http://schemas.microsoft.com/office/drawing/2014/main" id="{9FA2A0AD-ED53-C315-D5C9-2E555720B54C}"/>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1" b="16261"/>
          <a:stretch/>
        </p:blipFill>
        <p:spPr>
          <a:xfrm>
            <a:off x="-1" y="10"/>
            <a:ext cx="5151179" cy="6857990"/>
          </a:xfrm>
          <a:prstGeom prst="rect">
            <a:avLst/>
          </a:prstGeom>
        </p:spPr>
      </p:pic>
      <p:cxnSp>
        <p:nvCxnSpPr>
          <p:cNvPr id="12" name="Straight Connector 11">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71697"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2BB48D06-6304-9C44-65C5-8CBE75F3021C}"/>
              </a:ext>
            </a:extLst>
          </p:cNvPr>
          <p:cNvSpPr txBox="1"/>
          <p:nvPr/>
        </p:nvSpPr>
        <p:spPr>
          <a:xfrm>
            <a:off x="5868557" y="1125418"/>
            <a:ext cx="5444382" cy="5016966"/>
          </a:xfrm>
          <a:prstGeom prst="rect">
            <a:avLst/>
          </a:prstGeom>
        </p:spPr>
        <p:txBody>
          <a:bodyPr vert="horz" lIns="91440" tIns="45720" rIns="91440" bIns="45720" rtlCol="0">
            <a:normAutofit fontScale="85000" lnSpcReduction="10000"/>
          </a:bodyPr>
          <a:lstStyle/>
          <a:p>
            <a:pPr>
              <a:lnSpc>
                <a:spcPct val="90000"/>
              </a:lnSpc>
              <a:spcAft>
                <a:spcPts val="800"/>
              </a:spcAft>
            </a:pPr>
            <a:r>
              <a:rPr lang="en-US" sz="2000" dirty="0">
                <a:effectLst/>
              </a:rPr>
              <a:t>—</a:t>
            </a:r>
            <a:r>
              <a:rPr lang="en-US" sz="2000" dirty="0" err="1">
                <a:effectLst/>
              </a:rPr>
              <a:t>Vámonos</a:t>
            </a:r>
            <a:r>
              <a:rPr lang="en-US" sz="2000" dirty="0">
                <a:effectLst/>
              </a:rPr>
              <a:t> de </a:t>
            </a:r>
            <a:r>
              <a:rPr lang="en-US" sz="2000" dirty="0" err="1">
                <a:effectLst/>
              </a:rPr>
              <a:t>este</a:t>
            </a:r>
            <a:r>
              <a:rPr lang="en-US" sz="2000" dirty="0">
                <a:effectLst/>
              </a:rPr>
              <a:t> </a:t>
            </a:r>
            <a:r>
              <a:rPr lang="en-US" sz="2000" dirty="0" err="1">
                <a:effectLst/>
              </a:rPr>
              <a:t>país</a:t>
            </a:r>
            <a:r>
              <a:rPr lang="en-US" sz="2000" dirty="0">
                <a:effectLst/>
              </a:rPr>
              <a:t>—</a:t>
            </a:r>
            <a:r>
              <a:rPr lang="en-US" sz="2000" dirty="0" err="1">
                <a:effectLst/>
              </a:rPr>
              <a:t>dijo</a:t>
            </a:r>
            <a:r>
              <a:rPr lang="en-US" sz="2000" dirty="0">
                <a:effectLst/>
              </a:rPr>
              <a:t> Flavio.</a:t>
            </a:r>
          </a:p>
          <a:p>
            <a:pPr>
              <a:lnSpc>
                <a:spcPct val="90000"/>
              </a:lnSpc>
              <a:spcAft>
                <a:spcPts val="800"/>
              </a:spcAft>
            </a:pPr>
            <a:r>
              <a:rPr lang="en-US" sz="2000" dirty="0">
                <a:effectLst/>
              </a:rPr>
              <a:t>Ese día, </a:t>
            </a:r>
            <a:r>
              <a:rPr lang="en-US" sz="2000" dirty="0" err="1">
                <a:effectLst/>
              </a:rPr>
              <a:t>escribí</a:t>
            </a:r>
            <a:r>
              <a:rPr lang="en-US" sz="2000" dirty="0">
                <a:effectLst/>
              </a:rPr>
              <a:t> a mis amigos </a:t>
            </a:r>
            <a:r>
              <a:rPr lang="en-US" sz="2000" dirty="0" err="1">
                <a:effectLst/>
              </a:rPr>
              <a:t>diciéndoles</a:t>
            </a:r>
            <a:r>
              <a:rPr lang="en-US" sz="2000" dirty="0">
                <a:effectLst/>
              </a:rPr>
              <a:t> que </a:t>
            </a:r>
            <a:r>
              <a:rPr lang="en-US" sz="2000" dirty="0" err="1">
                <a:effectLst/>
              </a:rPr>
              <a:t>pensaba</a:t>
            </a:r>
            <a:r>
              <a:rPr lang="en-US" sz="2000" dirty="0">
                <a:effectLst/>
              </a:rPr>
              <a:t> </a:t>
            </a:r>
            <a:r>
              <a:rPr lang="en-US" sz="2000" dirty="0" err="1">
                <a:effectLst/>
              </a:rPr>
              <a:t>volver</a:t>
            </a:r>
            <a:r>
              <a:rPr lang="en-US" sz="2000" dirty="0">
                <a:effectLst/>
              </a:rPr>
              <a:t>. </a:t>
            </a:r>
            <a:r>
              <a:rPr lang="en-US" sz="2000" dirty="0" err="1">
                <a:effectLst/>
              </a:rPr>
              <a:t>Pensé</a:t>
            </a:r>
            <a:r>
              <a:rPr lang="en-US" sz="2000" dirty="0">
                <a:effectLst/>
              </a:rPr>
              <a:t> que se </a:t>
            </a:r>
            <a:r>
              <a:rPr lang="en-US" sz="2000" dirty="0" err="1">
                <a:effectLst/>
              </a:rPr>
              <a:t>alegrarían</a:t>
            </a:r>
            <a:r>
              <a:rPr lang="en-US" sz="2000" dirty="0">
                <a:effectLst/>
              </a:rPr>
              <a:t>. </a:t>
            </a:r>
            <a:r>
              <a:rPr lang="en-US" sz="2000" dirty="0" err="1">
                <a:effectLst/>
              </a:rPr>
              <a:t>Sólo</a:t>
            </a:r>
            <a:r>
              <a:rPr lang="en-US" sz="2000" dirty="0">
                <a:effectLst/>
              </a:rPr>
              <a:t> me </a:t>
            </a:r>
            <a:r>
              <a:rPr lang="en-US" sz="2000" dirty="0" err="1">
                <a:effectLst/>
              </a:rPr>
              <a:t>enviaron</a:t>
            </a:r>
            <a:r>
              <a:rPr lang="en-US" sz="2000" dirty="0">
                <a:effectLst/>
              </a:rPr>
              <a:t> de </a:t>
            </a:r>
            <a:r>
              <a:rPr lang="en-US" sz="2000" dirty="0" err="1">
                <a:effectLst/>
              </a:rPr>
              <a:t>vuelta</a:t>
            </a:r>
            <a:r>
              <a:rPr lang="en-US" sz="2000" dirty="0">
                <a:effectLst/>
              </a:rPr>
              <a:t> </a:t>
            </a:r>
            <a:r>
              <a:rPr lang="en-US" sz="2000" dirty="0" err="1">
                <a:effectLst/>
              </a:rPr>
              <a:t>correos</a:t>
            </a:r>
            <a:r>
              <a:rPr lang="en-US" sz="2000" dirty="0">
                <a:effectLst/>
              </a:rPr>
              <a:t> que </a:t>
            </a:r>
            <a:r>
              <a:rPr lang="en-US" sz="2000" dirty="0" err="1">
                <a:effectLst/>
              </a:rPr>
              <a:t>decían</a:t>
            </a:r>
            <a:r>
              <a:rPr lang="en-US" sz="2000" dirty="0">
                <a:effectLst/>
              </a:rPr>
              <a:t>: “¡</a:t>
            </a:r>
            <a:r>
              <a:rPr lang="en-US" sz="2000" dirty="0" err="1">
                <a:effectLst/>
              </a:rPr>
              <a:t>Nooooo</a:t>
            </a:r>
            <a:r>
              <a:rPr lang="en-US" sz="2000" dirty="0">
                <a:effectLst/>
              </a:rPr>
              <a:t>! ¿</a:t>
            </a:r>
            <a:r>
              <a:rPr lang="en-US" sz="2000" dirty="0" err="1">
                <a:effectLst/>
              </a:rPr>
              <a:t>Estás</a:t>
            </a:r>
            <a:r>
              <a:rPr lang="en-US" sz="2000" dirty="0">
                <a:effectLst/>
              </a:rPr>
              <a:t> loco? ¡No </a:t>
            </a:r>
            <a:r>
              <a:rPr lang="en-US" sz="2000" dirty="0" err="1">
                <a:effectLst/>
              </a:rPr>
              <a:t>vuelvas</a:t>
            </a:r>
            <a:r>
              <a:rPr lang="en-US" sz="2000" dirty="0">
                <a:effectLst/>
              </a:rPr>
              <a:t> </a:t>
            </a:r>
            <a:r>
              <a:rPr lang="en-US" sz="2000" dirty="0" err="1">
                <a:effectLst/>
              </a:rPr>
              <a:t>nunca</a:t>
            </a:r>
            <a:r>
              <a:rPr lang="en-US" sz="2000" dirty="0">
                <a:effectLst/>
              </a:rPr>
              <a:t>! </a:t>
            </a:r>
            <a:r>
              <a:rPr lang="en-US" sz="2000" dirty="0" err="1">
                <a:effectLst/>
              </a:rPr>
              <a:t>Esto</a:t>
            </a:r>
            <a:r>
              <a:rPr lang="en-US" sz="2000" dirty="0">
                <a:effectLst/>
              </a:rPr>
              <a:t> es </a:t>
            </a:r>
            <a:r>
              <a:rPr lang="en-US" sz="2000" dirty="0" err="1">
                <a:effectLst/>
              </a:rPr>
              <a:t>una</a:t>
            </a:r>
            <a:r>
              <a:rPr lang="en-US" sz="2000" dirty="0">
                <a:effectLst/>
              </a:rPr>
              <a:t> </a:t>
            </a:r>
            <a:r>
              <a:rPr lang="en-US" sz="2000" dirty="0" err="1">
                <a:effectLst/>
              </a:rPr>
              <a:t>mierda</a:t>
            </a:r>
            <a:r>
              <a:rPr lang="en-US" sz="2000" dirty="0">
                <a:effectLst/>
              </a:rPr>
              <a:t>”. Me </a:t>
            </a:r>
            <a:r>
              <a:rPr lang="en-US" sz="2000" dirty="0" err="1">
                <a:effectLst/>
              </a:rPr>
              <a:t>contaron</a:t>
            </a:r>
            <a:r>
              <a:rPr lang="en-US" sz="2000" dirty="0">
                <a:effectLst/>
              </a:rPr>
              <a:t> </a:t>
            </a:r>
            <a:r>
              <a:rPr lang="en-US" sz="2000" dirty="0" err="1">
                <a:effectLst/>
              </a:rPr>
              <a:t>todas</a:t>
            </a:r>
            <a:r>
              <a:rPr lang="en-US" sz="2000" dirty="0">
                <a:effectLst/>
              </a:rPr>
              <a:t> las </a:t>
            </a:r>
            <a:r>
              <a:rPr lang="en-US" sz="2000" dirty="0" err="1">
                <a:effectLst/>
              </a:rPr>
              <a:t>cosas</a:t>
            </a:r>
            <a:r>
              <a:rPr lang="en-US" sz="2000" dirty="0">
                <a:effectLst/>
              </a:rPr>
              <a:t> </a:t>
            </a:r>
            <a:r>
              <a:rPr lang="en-US" sz="2000" dirty="0" err="1">
                <a:effectLst/>
              </a:rPr>
              <a:t>horrorosas</a:t>
            </a:r>
            <a:r>
              <a:rPr lang="en-US" sz="2000" dirty="0">
                <a:effectLst/>
              </a:rPr>
              <a:t> que </a:t>
            </a:r>
            <a:r>
              <a:rPr lang="en-US" sz="2000" dirty="0" err="1">
                <a:effectLst/>
              </a:rPr>
              <a:t>pasaban</a:t>
            </a:r>
            <a:r>
              <a:rPr lang="en-US" sz="2000" dirty="0">
                <a:effectLst/>
              </a:rPr>
              <a:t> </a:t>
            </a:r>
            <a:r>
              <a:rPr lang="en-US" sz="2000" dirty="0" err="1">
                <a:effectLst/>
              </a:rPr>
              <a:t>en</a:t>
            </a:r>
            <a:r>
              <a:rPr lang="en-US" sz="2000" dirty="0">
                <a:effectLst/>
              </a:rPr>
              <a:t> Lima. </a:t>
            </a:r>
            <a:r>
              <a:rPr lang="en-US" sz="2000" dirty="0" err="1">
                <a:effectLst/>
              </a:rPr>
              <a:t>Básicamente</a:t>
            </a:r>
            <a:r>
              <a:rPr lang="en-US" sz="2000" dirty="0">
                <a:effectLst/>
              </a:rPr>
              <a:t>, las </a:t>
            </a:r>
            <a:r>
              <a:rPr lang="en-US" sz="2000" dirty="0" err="1">
                <a:effectLst/>
              </a:rPr>
              <a:t>mismas</a:t>
            </a:r>
            <a:r>
              <a:rPr lang="en-US" sz="2000" dirty="0">
                <a:effectLst/>
              </a:rPr>
              <a:t> </a:t>
            </a:r>
            <a:r>
              <a:rPr lang="en-US" sz="2000" dirty="0" err="1">
                <a:effectLst/>
              </a:rPr>
              <a:t>por</a:t>
            </a:r>
            <a:r>
              <a:rPr lang="en-US" sz="2000" dirty="0">
                <a:effectLst/>
              </a:rPr>
              <a:t> las que me </a:t>
            </a:r>
            <a:r>
              <a:rPr lang="en-US" sz="2000" dirty="0" err="1">
                <a:effectLst/>
              </a:rPr>
              <a:t>había</a:t>
            </a:r>
            <a:r>
              <a:rPr lang="en-US" sz="2000" dirty="0">
                <a:effectLst/>
              </a:rPr>
              <a:t> </a:t>
            </a:r>
            <a:r>
              <a:rPr lang="en-US" sz="2000" dirty="0" err="1">
                <a:effectLst/>
              </a:rPr>
              <a:t>ido</a:t>
            </a:r>
            <a:r>
              <a:rPr lang="en-US" sz="2000" dirty="0">
                <a:effectLst/>
              </a:rPr>
              <a:t> de Lima. Pero </a:t>
            </a:r>
            <a:r>
              <a:rPr lang="en-US" sz="2000" dirty="0" err="1">
                <a:effectLst/>
              </a:rPr>
              <a:t>todos</a:t>
            </a:r>
            <a:r>
              <a:rPr lang="en-US" sz="2000" dirty="0">
                <a:effectLst/>
              </a:rPr>
              <a:t> </a:t>
            </a:r>
            <a:r>
              <a:rPr lang="en-US" sz="2000" dirty="0" err="1">
                <a:effectLst/>
              </a:rPr>
              <a:t>eran</a:t>
            </a:r>
            <a:r>
              <a:rPr lang="en-US" sz="2000" dirty="0">
                <a:effectLst/>
              </a:rPr>
              <a:t> </a:t>
            </a:r>
            <a:r>
              <a:rPr lang="en-US" sz="2000" dirty="0" err="1">
                <a:effectLst/>
              </a:rPr>
              <a:t>socios</a:t>
            </a:r>
            <a:r>
              <a:rPr lang="en-US" sz="2000" dirty="0">
                <a:effectLst/>
              </a:rPr>
              <a:t> de </a:t>
            </a:r>
            <a:r>
              <a:rPr lang="en-US" sz="2000" dirty="0" err="1">
                <a:effectLst/>
              </a:rPr>
              <a:t>estudios</a:t>
            </a:r>
            <a:r>
              <a:rPr lang="en-US" sz="2000" dirty="0">
                <a:effectLst/>
              </a:rPr>
              <a:t> </a:t>
            </a:r>
            <a:r>
              <a:rPr lang="en-US" sz="2000" dirty="0" err="1">
                <a:effectLst/>
              </a:rPr>
              <a:t>importantes</a:t>
            </a:r>
            <a:r>
              <a:rPr lang="en-US" sz="2000" dirty="0">
                <a:effectLst/>
              </a:rPr>
              <a:t>, </a:t>
            </a:r>
            <a:r>
              <a:rPr lang="en-US" sz="2000" dirty="0" err="1">
                <a:effectLst/>
              </a:rPr>
              <a:t>guionistas</a:t>
            </a:r>
            <a:r>
              <a:rPr lang="en-US" sz="2000" dirty="0">
                <a:effectLst/>
              </a:rPr>
              <a:t> de </a:t>
            </a:r>
            <a:r>
              <a:rPr lang="en-US" sz="2000" dirty="0" err="1">
                <a:effectLst/>
              </a:rPr>
              <a:t>transnacionales</a:t>
            </a:r>
            <a:r>
              <a:rPr lang="en-US" sz="2000" dirty="0">
                <a:effectLst/>
              </a:rPr>
              <a:t>, </a:t>
            </a:r>
            <a:r>
              <a:rPr lang="en-US" sz="2000" dirty="0" err="1">
                <a:effectLst/>
              </a:rPr>
              <a:t>gerentes</a:t>
            </a:r>
            <a:r>
              <a:rPr lang="en-US" sz="2000" dirty="0">
                <a:effectLst/>
              </a:rPr>
              <a:t> de </a:t>
            </a:r>
            <a:r>
              <a:rPr lang="en-US" sz="2000" dirty="0" err="1">
                <a:effectLst/>
              </a:rPr>
              <a:t>empresas</a:t>
            </a:r>
            <a:r>
              <a:rPr lang="en-US" sz="2000" dirty="0">
                <a:effectLst/>
              </a:rPr>
              <a:t>, </a:t>
            </a:r>
            <a:r>
              <a:rPr lang="en-US" sz="2000" dirty="0" err="1">
                <a:effectLst/>
              </a:rPr>
              <a:t>famosos</a:t>
            </a:r>
            <a:r>
              <a:rPr lang="en-US" sz="2000" dirty="0">
                <a:effectLst/>
              </a:rPr>
              <a:t>, </a:t>
            </a:r>
            <a:r>
              <a:rPr lang="en-US" sz="2000" dirty="0" err="1">
                <a:effectLst/>
              </a:rPr>
              <a:t>vivían</a:t>
            </a:r>
            <a:r>
              <a:rPr lang="en-US" sz="2000" dirty="0">
                <a:effectLst/>
              </a:rPr>
              <a:t> </a:t>
            </a:r>
            <a:r>
              <a:rPr lang="en-US" sz="2000" dirty="0" err="1">
                <a:effectLst/>
              </a:rPr>
              <a:t>en</a:t>
            </a:r>
            <a:r>
              <a:rPr lang="en-US" sz="2000" dirty="0">
                <a:effectLst/>
              </a:rPr>
              <a:t> barrios </a:t>
            </a:r>
            <a:r>
              <a:rPr lang="en-US" sz="2000" dirty="0" err="1">
                <a:effectLst/>
              </a:rPr>
              <a:t>caros</a:t>
            </a:r>
            <a:r>
              <a:rPr lang="en-US" sz="2000" dirty="0">
                <a:effectLst/>
              </a:rPr>
              <a:t>. (2022: 54)</a:t>
            </a:r>
          </a:p>
          <a:p>
            <a:pPr>
              <a:lnSpc>
                <a:spcPct val="90000"/>
              </a:lnSpc>
              <a:spcAft>
                <a:spcPts val="800"/>
              </a:spcAft>
            </a:pPr>
            <a:endParaRPr lang="en-US" sz="2000" dirty="0"/>
          </a:p>
          <a:p>
            <a:pPr>
              <a:lnSpc>
                <a:spcPct val="90000"/>
              </a:lnSpc>
              <a:spcAft>
                <a:spcPts val="800"/>
              </a:spcAft>
            </a:pPr>
            <a:r>
              <a:rPr lang="it-IT" sz="2000" dirty="0">
                <a:effectLst/>
              </a:rPr>
              <a:t>- Andiamocene da questo Paese- disse Flavio.</a:t>
            </a:r>
          </a:p>
          <a:p>
            <a:pPr>
              <a:lnSpc>
                <a:spcPct val="90000"/>
              </a:lnSpc>
              <a:spcAft>
                <a:spcPts val="800"/>
              </a:spcAft>
            </a:pPr>
            <a:r>
              <a:rPr lang="it-IT" sz="2000" dirty="0">
                <a:effectLst/>
              </a:rPr>
              <a:t>Quel giorno scrissi ai miei amici dicendo loro che avevo intenzione di tornare. Pensavo che sarebbero stati felici. Ma nelle loro mail risposero dicendo: “Nooooo! Sei pazzo? Non tornare! "Questa è una stronzata". Mi raccontarono tutte le cose orribili che stavano accadendo a Lima. In pratica, le stesse per le quali ero partito da Lima. Ma erano tutti partner di importanti studi cinematografici, sceneggiatori per aziende transnazionali, manager d'azienda, celebrità, vivevano in quartieri costosi. (2022: 54)</a:t>
            </a:r>
            <a:endParaRPr lang="en-US" sz="2000" dirty="0">
              <a:effectLst/>
            </a:endParaRPr>
          </a:p>
        </p:txBody>
      </p:sp>
    </p:spTree>
    <p:extLst>
      <p:ext uri="{BB962C8B-B14F-4D97-AF65-F5344CB8AC3E}">
        <p14:creationId xmlns:p14="http://schemas.microsoft.com/office/powerpoint/2010/main" val="1707727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F36218-6E32-60BD-F24C-415D4694B238}"/>
              </a:ext>
            </a:extLst>
          </p:cNvPr>
          <p:cNvSpPr>
            <a:spLocks noGrp="1"/>
          </p:cNvSpPr>
          <p:nvPr>
            <p:ph type="title"/>
          </p:nvPr>
        </p:nvSpPr>
        <p:spPr>
          <a:xfrm>
            <a:off x="762000" y="1138265"/>
            <a:ext cx="5791199" cy="1401183"/>
          </a:xfrm>
        </p:spPr>
        <p:txBody>
          <a:bodyPr anchor="t">
            <a:normAutofit/>
          </a:bodyPr>
          <a:lstStyle/>
          <a:p>
            <a:r>
              <a:rPr lang="es-ES" sz="3200"/>
              <a:t>Migrazione, aspettative e classi sociali</a:t>
            </a:r>
          </a:p>
        </p:txBody>
      </p:sp>
      <p:cxnSp>
        <p:nvCxnSpPr>
          <p:cNvPr id="15" name="Straight Connector 11">
            <a:extLst>
              <a:ext uri="{FF2B5EF4-FFF2-40B4-BE49-F238E27FC236}">
                <a16:creationId xmlns:a16="http://schemas.microsoft.com/office/drawing/2014/main" id="{FC23E3B9-5ABF-58B3-E2B0-E9A5DAA900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16" name="Content Placeholder 8">
            <a:extLst>
              <a:ext uri="{FF2B5EF4-FFF2-40B4-BE49-F238E27FC236}">
                <a16:creationId xmlns:a16="http://schemas.microsoft.com/office/drawing/2014/main" id="{F494B9EE-F8D8-31B0-086D-D6FBE2F612D7}"/>
              </a:ext>
            </a:extLst>
          </p:cNvPr>
          <p:cNvSpPr>
            <a:spLocks noGrp="1"/>
          </p:cNvSpPr>
          <p:nvPr>
            <p:ph idx="1"/>
          </p:nvPr>
        </p:nvSpPr>
        <p:spPr>
          <a:xfrm>
            <a:off x="762000" y="2551176"/>
            <a:ext cx="5791199" cy="3602935"/>
          </a:xfrm>
        </p:spPr>
        <p:txBody>
          <a:bodyPr>
            <a:normAutofit/>
          </a:bodyPr>
          <a:lstStyle/>
          <a:p>
            <a:r>
              <a:rPr lang="en-US" sz="2000" dirty="0"/>
              <a:t>Difficile </a:t>
            </a:r>
            <a:r>
              <a:rPr lang="en-US" sz="2000" dirty="0" err="1"/>
              <a:t>realizzare</a:t>
            </a:r>
            <a:r>
              <a:rPr lang="en-US" sz="2000" dirty="0"/>
              <a:t> in Italia (e in Europa) </a:t>
            </a:r>
            <a:r>
              <a:rPr lang="en-US" sz="2000" dirty="0" err="1"/>
              <a:t>l’ideale</a:t>
            </a:r>
            <a:r>
              <a:rPr lang="en-US" sz="2000" dirty="0"/>
              <a:t> di vita </a:t>
            </a:r>
            <a:r>
              <a:rPr lang="en-US" sz="2000" dirty="0" err="1"/>
              <a:t>della</a:t>
            </a:r>
            <a:r>
              <a:rPr lang="en-US" sz="2000" dirty="0"/>
              <a:t> </a:t>
            </a:r>
            <a:r>
              <a:rPr lang="en-US" sz="2000" dirty="0" err="1"/>
              <a:t>classe</a:t>
            </a:r>
            <a:r>
              <a:rPr lang="en-US" sz="2000" dirty="0"/>
              <a:t> media di </a:t>
            </a:r>
            <a:r>
              <a:rPr lang="en-US" sz="2000" dirty="0" err="1"/>
              <a:t>origine</a:t>
            </a:r>
            <a:r>
              <a:rPr lang="en-US" sz="2000" dirty="0"/>
              <a:t>.</a:t>
            </a:r>
          </a:p>
          <a:p>
            <a:r>
              <a:rPr lang="en-US" sz="2000" dirty="0" err="1"/>
              <a:t>Aspettative</a:t>
            </a:r>
            <a:r>
              <a:rPr lang="en-US" sz="2000" dirty="0"/>
              <a:t> in patria e status.</a:t>
            </a:r>
          </a:p>
          <a:p>
            <a:r>
              <a:rPr lang="en-US" sz="2000" dirty="0" err="1"/>
              <a:t>Migliore</a:t>
            </a:r>
            <a:r>
              <a:rPr lang="en-US" sz="2000" dirty="0"/>
              <a:t> </a:t>
            </a:r>
            <a:r>
              <a:rPr lang="en-US" sz="2000" dirty="0" err="1"/>
              <a:t>inserimento</a:t>
            </a:r>
            <a:r>
              <a:rPr lang="en-US" sz="2000" dirty="0"/>
              <a:t> di </a:t>
            </a:r>
            <a:r>
              <a:rPr lang="en-US" sz="2000" dirty="0" err="1"/>
              <a:t>migranti</a:t>
            </a:r>
            <a:r>
              <a:rPr lang="en-US" sz="2000" dirty="0"/>
              <a:t> </a:t>
            </a:r>
            <a:r>
              <a:rPr lang="en-US" sz="2000" dirty="0" err="1"/>
              <a:t>provenienti</a:t>
            </a:r>
            <a:r>
              <a:rPr lang="en-US" sz="2000" dirty="0"/>
              <a:t> </a:t>
            </a:r>
            <a:r>
              <a:rPr lang="en-US" sz="2000" dirty="0" err="1"/>
              <a:t>dalle</a:t>
            </a:r>
            <a:r>
              <a:rPr lang="en-US" sz="2000" dirty="0"/>
              <a:t> </a:t>
            </a:r>
            <a:r>
              <a:rPr lang="en-US" sz="2000" dirty="0" err="1"/>
              <a:t>fasce</a:t>
            </a:r>
            <a:r>
              <a:rPr lang="en-US" sz="2000" dirty="0"/>
              <a:t> </a:t>
            </a:r>
            <a:r>
              <a:rPr lang="en-US" sz="2000" dirty="0" err="1"/>
              <a:t>periferiche</a:t>
            </a:r>
            <a:r>
              <a:rPr lang="en-US" sz="2000" dirty="0"/>
              <a:t> e </a:t>
            </a:r>
            <a:r>
              <a:rPr lang="en-US" sz="2000" dirty="0" err="1"/>
              <a:t>marginali</a:t>
            </a:r>
            <a:r>
              <a:rPr lang="en-US" sz="2000" dirty="0"/>
              <a:t> urbane.</a:t>
            </a:r>
          </a:p>
        </p:txBody>
      </p:sp>
      <p:sp>
        <p:nvSpPr>
          <p:cNvPr id="14" name="Rectangle 13">
            <a:extLst>
              <a:ext uri="{FF2B5EF4-FFF2-40B4-BE49-F238E27FC236}">
                <a16:creationId xmlns:a16="http://schemas.microsoft.com/office/drawing/2014/main" id="{DF8BC164-E230-753F-2C7E-B4EE7BA77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8086" y="0"/>
            <a:ext cx="4803913" cy="6858000"/>
          </a:xfrm>
          <a:prstGeom prst="rect">
            <a:avLst/>
          </a:prstGeom>
          <a:solidFill>
            <a:schemeClr val="bg1">
              <a:lumMod val="95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Marcador de contenido 4" descr="Imagen que contiene Sitio web&#10;&#10;Descripción generada automáticamente">
            <a:extLst>
              <a:ext uri="{FF2B5EF4-FFF2-40B4-BE49-F238E27FC236}">
                <a16:creationId xmlns:a16="http://schemas.microsoft.com/office/drawing/2014/main" id="{DC9B2F3C-9D88-4204-0458-14E72E1472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1073" y="842824"/>
            <a:ext cx="3438428" cy="5167037"/>
          </a:xfrm>
          <a:prstGeom prst="rect">
            <a:avLst/>
          </a:prstGeom>
        </p:spPr>
      </p:pic>
    </p:spTree>
    <p:extLst>
      <p:ext uri="{BB962C8B-B14F-4D97-AF65-F5344CB8AC3E}">
        <p14:creationId xmlns:p14="http://schemas.microsoft.com/office/powerpoint/2010/main" val="2014100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71A784BF-09DB-448D-99FC-B49DFC6605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1" name="Rectangle 40">
            <a:extLst>
              <a:ext uri="{FF2B5EF4-FFF2-40B4-BE49-F238E27FC236}">
                <a16:creationId xmlns:a16="http://schemas.microsoft.com/office/drawing/2014/main" id="{917859B3-4C91-478D-929D-BB6433F90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421890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magen 4" descr="Foto en blanco y negro de un grupo de personas disfrazadas&#10;&#10;Descripción generada automáticamente con confianza media">
            <a:extLst>
              <a:ext uri="{FF2B5EF4-FFF2-40B4-BE49-F238E27FC236}">
                <a16:creationId xmlns:a16="http://schemas.microsoft.com/office/drawing/2014/main" id="{45DE5956-AB1A-8E4B-4E68-0880A96E43BD}"/>
              </a:ext>
            </a:extLst>
          </p:cNvPr>
          <p:cNvPicPr>
            <a:picLocks noChangeAspect="1"/>
          </p:cNvPicPr>
          <p:nvPr/>
        </p:nvPicPr>
        <p:blipFill rotWithShape="1">
          <a:blip r:embed="rId2">
            <a:extLst>
              <a:ext uri="{28A0092B-C50C-407E-A947-70E740481C1C}">
                <a14:useLocalDpi xmlns:a14="http://schemas.microsoft.com/office/drawing/2010/main" val="0"/>
              </a:ext>
            </a:extLst>
          </a:blip>
          <a:srcRect r="1825" b="-2"/>
          <a:stretch/>
        </p:blipFill>
        <p:spPr>
          <a:xfrm>
            <a:off x="20" y="-6"/>
            <a:ext cx="3931900" cy="4005072"/>
          </a:xfrm>
          <a:prstGeom prst="rect">
            <a:avLst/>
          </a:prstGeom>
        </p:spPr>
      </p:pic>
      <p:pic>
        <p:nvPicPr>
          <p:cNvPr id="9" name="Imagen 8" descr="Texto&#10;&#10;Descripción generada automáticamente">
            <a:extLst>
              <a:ext uri="{FF2B5EF4-FFF2-40B4-BE49-F238E27FC236}">
                <a16:creationId xmlns:a16="http://schemas.microsoft.com/office/drawing/2014/main" id="{A271EF60-01EE-9CBF-DDE5-A2B9BC8298F8}"/>
              </a:ext>
            </a:extLst>
          </p:cNvPr>
          <p:cNvPicPr>
            <a:picLocks noChangeAspect="1"/>
          </p:cNvPicPr>
          <p:nvPr/>
        </p:nvPicPr>
        <p:blipFill rotWithShape="1">
          <a:blip r:embed="rId3">
            <a:extLst>
              <a:ext uri="{28A0092B-C50C-407E-A947-70E740481C1C}">
                <a14:useLocalDpi xmlns:a14="http://schemas.microsoft.com/office/drawing/2010/main" val="0"/>
              </a:ext>
            </a:extLst>
          </a:blip>
          <a:srcRect t="12389" r="1" b="13250"/>
          <a:stretch/>
        </p:blipFill>
        <p:spPr>
          <a:xfrm>
            <a:off x="4130040" y="6"/>
            <a:ext cx="3931920" cy="4005071"/>
          </a:xfrm>
          <a:prstGeom prst="rect">
            <a:avLst/>
          </a:prstGeom>
        </p:spPr>
      </p:pic>
      <p:pic>
        <p:nvPicPr>
          <p:cNvPr id="7" name="Imagen 6" descr="Un periódico con la imagen de una persona&#10;&#10;Descripción generada automáticamente con confianza media">
            <a:extLst>
              <a:ext uri="{FF2B5EF4-FFF2-40B4-BE49-F238E27FC236}">
                <a16:creationId xmlns:a16="http://schemas.microsoft.com/office/drawing/2014/main" id="{A4CAA456-2A9B-F1E4-C136-7A77B1EA13B5}"/>
              </a:ext>
            </a:extLst>
          </p:cNvPr>
          <p:cNvPicPr>
            <a:picLocks noChangeAspect="1"/>
          </p:cNvPicPr>
          <p:nvPr/>
        </p:nvPicPr>
        <p:blipFill rotWithShape="1">
          <a:blip r:embed="rId4">
            <a:extLst>
              <a:ext uri="{28A0092B-C50C-407E-A947-70E740481C1C}">
                <a14:useLocalDpi xmlns:a14="http://schemas.microsoft.com/office/drawing/2010/main" val="0"/>
              </a:ext>
            </a:extLst>
          </a:blip>
          <a:srcRect l="1525" r="300" b="-2"/>
          <a:stretch/>
        </p:blipFill>
        <p:spPr>
          <a:xfrm>
            <a:off x="8260080" y="-1"/>
            <a:ext cx="3931920" cy="4005072"/>
          </a:xfrm>
          <a:prstGeom prst="rect">
            <a:avLst/>
          </a:prstGeom>
        </p:spPr>
      </p:pic>
      <p:sp>
        <p:nvSpPr>
          <p:cNvPr id="43" name="Rectangle 42">
            <a:extLst>
              <a:ext uri="{FF2B5EF4-FFF2-40B4-BE49-F238E27FC236}">
                <a16:creationId xmlns:a16="http://schemas.microsoft.com/office/drawing/2014/main" id="{6283FBD2-A663-469F-855C-06D86E3C11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491151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5" name="Rectangle 44">
            <a:extLst>
              <a:ext uri="{FF2B5EF4-FFF2-40B4-BE49-F238E27FC236}">
                <a16:creationId xmlns:a16="http://schemas.microsoft.com/office/drawing/2014/main" id="{8A1279FC-7441-4E55-B082-2774E6316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98520" y="525441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36F97272-B323-157A-FB5D-FA5070306CC6}"/>
              </a:ext>
            </a:extLst>
          </p:cNvPr>
          <p:cNvSpPr>
            <a:spLocks noGrp="1"/>
          </p:cNvSpPr>
          <p:nvPr>
            <p:ph idx="1"/>
          </p:nvPr>
        </p:nvSpPr>
        <p:spPr>
          <a:xfrm>
            <a:off x="4380266" y="4435052"/>
            <a:ext cx="7104188" cy="1645920"/>
          </a:xfrm>
        </p:spPr>
        <p:txBody>
          <a:bodyPr anchor="ctr">
            <a:normAutofit fontScale="85000" lnSpcReduction="20000"/>
          </a:bodyPr>
          <a:lstStyle/>
          <a:p>
            <a:r>
              <a:rPr lang="es-ES" sz="1800" dirty="0"/>
              <a:t>Juan Velasco Alvarado.</a:t>
            </a:r>
          </a:p>
          <a:p>
            <a:r>
              <a:rPr lang="es-ES" sz="1800" dirty="0"/>
              <a:t>Il </a:t>
            </a:r>
            <a:r>
              <a:rPr lang="es-ES" sz="1800" dirty="0" err="1"/>
              <a:t>ritorno</a:t>
            </a:r>
            <a:r>
              <a:rPr lang="es-ES" sz="1800" dirty="0"/>
              <a:t> </a:t>
            </a:r>
            <a:r>
              <a:rPr lang="es-ES" sz="1800" dirty="0" err="1"/>
              <a:t>alla</a:t>
            </a:r>
            <a:r>
              <a:rPr lang="es-ES" sz="1800" dirty="0"/>
              <a:t> </a:t>
            </a:r>
            <a:r>
              <a:rPr lang="es-ES" sz="1800" dirty="0" err="1"/>
              <a:t>democrazia</a:t>
            </a:r>
            <a:r>
              <a:rPr lang="es-ES" sz="1800" dirty="0"/>
              <a:t> e Fernando Belaúnde Terry.</a:t>
            </a:r>
          </a:p>
          <a:p>
            <a:r>
              <a:rPr lang="es-ES" sz="1800" dirty="0" err="1"/>
              <a:t>Maggio</a:t>
            </a:r>
            <a:r>
              <a:rPr lang="es-ES" sz="1800" dirty="0"/>
              <a:t> 1980: rogo </a:t>
            </a:r>
            <a:r>
              <a:rPr lang="es-ES" sz="1800" dirty="0" err="1"/>
              <a:t>urne</a:t>
            </a:r>
            <a:r>
              <a:rPr lang="es-ES" sz="1800" dirty="0"/>
              <a:t> </a:t>
            </a:r>
            <a:r>
              <a:rPr lang="es-ES" sz="1800" dirty="0" err="1"/>
              <a:t>elettorali</a:t>
            </a:r>
            <a:r>
              <a:rPr lang="es-ES" sz="1800" dirty="0"/>
              <a:t> e </a:t>
            </a:r>
            <a:r>
              <a:rPr lang="es-ES" sz="1800" dirty="0" err="1"/>
              <a:t>inizio</a:t>
            </a:r>
            <a:r>
              <a:rPr lang="es-ES" sz="1800" dirty="0"/>
              <a:t> </a:t>
            </a:r>
            <a:r>
              <a:rPr lang="es-ES" sz="1800" dirty="0" err="1"/>
              <a:t>della</a:t>
            </a:r>
            <a:r>
              <a:rPr lang="es-ES" sz="1800" dirty="0"/>
              <a:t> </a:t>
            </a:r>
            <a:r>
              <a:rPr lang="es-ES" sz="1800" dirty="0" err="1"/>
              <a:t>stagione</a:t>
            </a:r>
            <a:r>
              <a:rPr lang="es-ES" sz="1800" dirty="0"/>
              <a:t> di </a:t>
            </a:r>
            <a:r>
              <a:rPr lang="es-ES" sz="1800" dirty="0" err="1"/>
              <a:t>violenza</a:t>
            </a:r>
            <a:r>
              <a:rPr lang="es-ES" sz="1800" dirty="0"/>
              <a:t> di Sendero Luminoso. </a:t>
            </a:r>
          </a:p>
          <a:p>
            <a:r>
              <a:rPr lang="es-ES" sz="1800" dirty="0" err="1"/>
              <a:t>Governo</a:t>
            </a:r>
            <a:r>
              <a:rPr lang="es-ES" sz="1800" dirty="0"/>
              <a:t> di Alan </a:t>
            </a:r>
            <a:r>
              <a:rPr lang="es-ES" sz="1800" dirty="0" err="1"/>
              <a:t>Garcia</a:t>
            </a:r>
            <a:r>
              <a:rPr lang="es-ES" sz="1800" dirty="0"/>
              <a:t>.</a:t>
            </a:r>
          </a:p>
          <a:p>
            <a:r>
              <a:rPr lang="es-ES" sz="1800" dirty="0" err="1"/>
              <a:t>Governo</a:t>
            </a:r>
            <a:r>
              <a:rPr lang="es-ES" sz="1800" dirty="0"/>
              <a:t> di Alberto Fujimori e </a:t>
            </a:r>
            <a:r>
              <a:rPr lang="es-ES" sz="1800" dirty="0" err="1"/>
              <a:t>il</a:t>
            </a:r>
            <a:r>
              <a:rPr lang="es-ES" sz="1800" dirty="0"/>
              <a:t> “</a:t>
            </a:r>
            <a:r>
              <a:rPr lang="es-ES" sz="1800" dirty="0" err="1"/>
              <a:t>fujishock</a:t>
            </a:r>
            <a:r>
              <a:rPr lang="es-ES" sz="1800" dirty="0"/>
              <a:t>”.</a:t>
            </a:r>
          </a:p>
        </p:txBody>
      </p:sp>
    </p:spTree>
    <p:extLst>
      <p:ext uri="{BB962C8B-B14F-4D97-AF65-F5344CB8AC3E}">
        <p14:creationId xmlns:p14="http://schemas.microsoft.com/office/powerpoint/2010/main" val="238459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2A6A1F1-8617-4BA2-28F3-7DDA6FFFECF8}"/>
              </a:ext>
            </a:extLst>
          </p:cNvPr>
          <p:cNvSpPr>
            <a:spLocks noGrp="1"/>
          </p:cNvSpPr>
          <p:nvPr>
            <p:ph idx="1"/>
          </p:nvPr>
        </p:nvSpPr>
        <p:spPr/>
        <p:txBody>
          <a:bodyPr>
            <a:normAutofit fontScale="92500" lnSpcReduction="10000"/>
          </a:bodyPr>
          <a:lstStyle/>
          <a:p>
            <a:pPr marL="0" indent="0" algn="just">
              <a:buNone/>
            </a:pPr>
            <a:r>
              <a:rPr lang="it-IT" dirty="0"/>
              <a:t>«Negli anni ottanta, la piazza centrale di Cusco era proibita agli Indios. </a:t>
            </a:r>
            <a:r>
              <a:rPr lang="it-IT" b="1" dirty="0"/>
              <a:t>In questa piazza dove uomini barbuti uccisero l’ultimo Inca, i vinti potevano camminare solo sul bordo, il centro (...) era negato.</a:t>
            </a:r>
            <a:r>
              <a:rPr lang="it-IT" dirty="0"/>
              <a:t> Mamma Inti camminava nell’estremità consentita sotto l’ombra dei portici, i piedi scalzi facevano il solletico alla terra. Era l’epoca della guerra silenziosa. </a:t>
            </a:r>
            <a:r>
              <a:rPr lang="it-IT" b="1" dirty="0"/>
              <a:t>Guerriglieri maoisti sfidavano l’esercito nazionale, le comunità indigene erano il terreno di scontro, comparse silenziose che conobbero il Terrore e le fosse comuni</a:t>
            </a:r>
            <a:r>
              <a:rPr lang="it-IT" dirty="0"/>
              <a:t>. Nacqui sentendo il color arancione, è una sensazione difficile da spiegare, l’arancione è l’accettazione dell’ombra della morte che accompagna ogni momento della vita, impenetrabile e giocosa, tutto allo stesso tempo».</a:t>
            </a:r>
          </a:p>
          <a:p>
            <a:pPr marL="0" indent="0" algn="just">
              <a:buNone/>
            </a:pPr>
            <a:endParaRPr lang="it-IT" dirty="0"/>
          </a:p>
          <a:p>
            <a:pPr marL="0" indent="0" algn="just">
              <a:buNone/>
            </a:pPr>
            <a:r>
              <a:rPr lang="it-IT" dirty="0"/>
              <a:t>(Francesca Casmiro Gallo, «Donne fatte di mais e spighe di grano»)</a:t>
            </a:r>
            <a:endParaRPr lang="es-ES" dirty="0"/>
          </a:p>
        </p:txBody>
      </p:sp>
    </p:spTree>
    <p:extLst>
      <p:ext uri="{BB962C8B-B14F-4D97-AF65-F5344CB8AC3E}">
        <p14:creationId xmlns:p14="http://schemas.microsoft.com/office/powerpoint/2010/main" val="3979431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n 6" descr="Texto, Carta&#10;&#10;Descripción generada automáticamente">
            <a:extLst>
              <a:ext uri="{FF2B5EF4-FFF2-40B4-BE49-F238E27FC236}">
                <a16:creationId xmlns:a16="http://schemas.microsoft.com/office/drawing/2014/main" id="{885C2F37-8C22-A5A4-D9A1-EF516F999D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8600" y="1395413"/>
            <a:ext cx="2241550" cy="4062413"/>
          </a:xfrm>
          <a:prstGeom prst="rect">
            <a:avLst/>
          </a:prstGeom>
        </p:spPr>
      </p:pic>
      <p:pic>
        <p:nvPicPr>
          <p:cNvPr id="9" name="Imagen 8" descr="Imagen de la pantalla de un celular con letras&#10;&#10;Descripción generada automáticamente con confianza baja">
            <a:extLst>
              <a:ext uri="{FF2B5EF4-FFF2-40B4-BE49-F238E27FC236}">
                <a16:creationId xmlns:a16="http://schemas.microsoft.com/office/drawing/2014/main" id="{78F838F0-E077-2CBE-4CB7-71C6C16CB6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0950" y="1395413"/>
            <a:ext cx="2601913" cy="4062413"/>
          </a:xfrm>
          <a:prstGeom prst="rect">
            <a:avLst/>
          </a:prstGeom>
        </p:spPr>
      </p:pic>
      <p:pic>
        <p:nvPicPr>
          <p:cNvPr id="5" name="Marcador de contenido 4" descr="Texto, Carta&#10;&#10;Descripción generada automáticamente">
            <a:extLst>
              <a:ext uri="{FF2B5EF4-FFF2-40B4-BE49-F238E27FC236}">
                <a16:creationId xmlns:a16="http://schemas.microsoft.com/office/drawing/2014/main" id="{A0EF601B-0FC6-43D7-A792-0E8BDD231FDC}"/>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8983663" y="1395413"/>
            <a:ext cx="2241550" cy="4062413"/>
          </a:xfrm>
        </p:spPr>
      </p:pic>
      <p:sp>
        <p:nvSpPr>
          <p:cNvPr id="2" name="Título 1">
            <a:extLst>
              <a:ext uri="{FF2B5EF4-FFF2-40B4-BE49-F238E27FC236}">
                <a16:creationId xmlns:a16="http://schemas.microsoft.com/office/drawing/2014/main" id="{76E1F402-6B39-82AF-FF2A-DD21CED03170}"/>
              </a:ext>
            </a:extLst>
          </p:cNvPr>
          <p:cNvSpPr>
            <a:spLocks noGrp="1"/>
          </p:cNvSpPr>
          <p:nvPr>
            <p:ph type="title"/>
          </p:nvPr>
        </p:nvSpPr>
        <p:spPr>
          <a:xfrm>
            <a:off x="640080" y="2074363"/>
            <a:ext cx="2752354" cy="2709275"/>
          </a:xfrm>
          <a:prstGeom prst="ellipse">
            <a:avLst/>
          </a:prstGeom>
          <a:solidFill>
            <a:schemeClr val="tx1">
              <a:lumMod val="85000"/>
              <a:lumOff val="15000"/>
            </a:schemeClr>
          </a:solidFill>
          <a:ln w="174625" cmpd="thinThick">
            <a:solidFill>
              <a:schemeClr val="tx1">
                <a:lumMod val="85000"/>
                <a:lumOff val="15000"/>
              </a:schemeClr>
            </a:solidFill>
          </a:ln>
        </p:spPr>
        <p:txBody>
          <a:bodyPr vert="horz" lIns="91440" tIns="45720" rIns="91440" bIns="45720" rtlCol="0" anchor="ctr">
            <a:normAutofit fontScale="90000"/>
          </a:bodyPr>
          <a:lstStyle/>
          <a:p>
            <a:pPr algn="ctr"/>
            <a:r>
              <a:rPr lang="en-US" sz="2600" kern="1200" dirty="0">
                <a:solidFill>
                  <a:schemeClr val="bg1"/>
                </a:solidFill>
                <a:latin typeface="+mj-lt"/>
                <a:ea typeface="+mj-ea"/>
                <a:cs typeface="+mj-cs"/>
              </a:rPr>
              <a:t>Prima </a:t>
            </a:r>
            <a:r>
              <a:rPr lang="en-US" sz="2600" kern="1200" dirty="0" err="1">
                <a:solidFill>
                  <a:schemeClr val="bg1"/>
                </a:solidFill>
                <a:latin typeface="+mj-lt"/>
                <a:ea typeface="+mj-ea"/>
                <a:cs typeface="+mj-cs"/>
              </a:rPr>
              <a:t>della</a:t>
            </a:r>
            <a:r>
              <a:rPr lang="en-US" sz="2600" kern="1200" dirty="0">
                <a:solidFill>
                  <a:schemeClr val="bg1"/>
                </a:solidFill>
                <a:latin typeface="+mj-lt"/>
                <a:ea typeface="+mj-ea"/>
                <a:cs typeface="+mj-cs"/>
              </a:rPr>
              <a:t> </a:t>
            </a:r>
            <a:r>
              <a:rPr lang="en-US" sz="2600" kern="1200" dirty="0" err="1">
                <a:solidFill>
                  <a:schemeClr val="bg1"/>
                </a:solidFill>
                <a:latin typeface="+mj-lt"/>
                <a:ea typeface="+mj-ea"/>
                <a:cs typeface="+mj-cs"/>
              </a:rPr>
              <a:t>violenza</a:t>
            </a:r>
            <a:r>
              <a:rPr lang="en-US" sz="2600" kern="1200" dirty="0">
                <a:solidFill>
                  <a:schemeClr val="bg1"/>
                </a:solidFill>
                <a:latin typeface="+mj-lt"/>
                <a:ea typeface="+mj-ea"/>
                <a:cs typeface="+mj-cs"/>
              </a:rPr>
              <a:t> </a:t>
            </a:r>
            <a:r>
              <a:rPr lang="en-US" sz="2600" kern="1200" dirty="0" err="1">
                <a:solidFill>
                  <a:schemeClr val="bg1"/>
                </a:solidFill>
                <a:latin typeface="+mj-lt"/>
                <a:ea typeface="+mj-ea"/>
                <a:cs typeface="+mj-cs"/>
              </a:rPr>
              <a:t>senderista</a:t>
            </a:r>
            <a:r>
              <a:rPr lang="en-US" sz="2600" kern="1200" dirty="0">
                <a:solidFill>
                  <a:schemeClr val="bg1"/>
                </a:solidFill>
                <a:latin typeface="+mj-lt"/>
                <a:ea typeface="+mj-ea"/>
                <a:cs typeface="+mj-cs"/>
              </a:rPr>
              <a:t>: la </a:t>
            </a:r>
            <a:r>
              <a:rPr lang="en-US" sz="2600" kern="1200" dirty="0" err="1">
                <a:solidFill>
                  <a:schemeClr val="bg1"/>
                </a:solidFill>
                <a:latin typeface="+mj-lt"/>
                <a:ea typeface="+mj-ea"/>
                <a:cs typeface="+mj-cs"/>
              </a:rPr>
              <a:t>dittatura</a:t>
            </a:r>
            <a:r>
              <a:rPr lang="en-US" sz="2600" kern="1200" dirty="0">
                <a:solidFill>
                  <a:schemeClr val="bg1"/>
                </a:solidFill>
                <a:latin typeface="+mj-lt"/>
                <a:ea typeface="+mj-ea"/>
                <a:cs typeface="+mj-cs"/>
              </a:rPr>
              <a:t> di Juan Velasco Alvarado</a:t>
            </a:r>
          </a:p>
        </p:txBody>
      </p:sp>
    </p:spTree>
    <p:extLst>
      <p:ext uri="{BB962C8B-B14F-4D97-AF65-F5344CB8AC3E}">
        <p14:creationId xmlns:p14="http://schemas.microsoft.com/office/powerpoint/2010/main" val="1580889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169B98-7170-1031-8A08-C2A1786AA007}"/>
              </a:ext>
            </a:extLst>
          </p:cNvPr>
          <p:cNvSpPr>
            <a:spLocks noGrp="1"/>
          </p:cNvSpPr>
          <p:nvPr>
            <p:ph type="title"/>
          </p:nvPr>
        </p:nvSpPr>
        <p:spPr/>
        <p:txBody>
          <a:bodyPr>
            <a:normAutofit fontScale="90000"/>
          </a:bodyPr>
          <a:lstStyle/>
          <a:p>
            <a:r>
              <a:rPr lang="es-ES" dirty="0"/>
              <a:t>Il </a:t>
            </a:r>
            <a:r>
              <a:rPr lang="es-ES" dirty="0" err="1"/>
              <a:t>Perù</a:t>
            </a:r>
            <a:r>
              <a:rPr lang="es-ES" dirty="0"/>
              <a:t> in Italia </a:t>
            </a:r>
            <a:r>
              <a:rPr lang="es-ES" dirty="0" err="1"/>
              <a:t>negli</a:t>
            </a:r>
            <a:r>
              <a:rPr lang="es-ES" dirty="0"/>
              <a:t> </a:t>
            </a:r>
            <a:r>
              <a:rPr lang="es-ES" dirty="0" err="1"/>
              <a:t>anni</a:t>
            </a:r>
            <a:r>
              <a:rPr lang="es-ES" dirty="0"/>
              <a:t> </a:t>
            </a:r>
            <a:r>
              <a:rPr lang="es-ES" dirty="0" err="1"/>
              <a:t>della</a:t>
            </a:r>
            <a:r>
              <a:rPr lang="es-ES" dirty="0"/>
              <a:t> grande </a:t>
            </a:r>
            <a:r>
              <a:rPr lang="es-ES" dirty="0" err="1"/>
              <a:t>migrazione</a:t>
            </a:r>
            <a:br>
              <a:rPr lang="es-ES" dirty="0"/>
            </a:br>
            <a:endParaRPr lang="es-ES" dirty="0"/>
          </a:p>
        </p:txBody>
      </p:sp>
      <p:sp>
        <p:nvSpPr>
          <p:cNvPr id="3" name="Marcador de contenido 2">
            <a:extLst>
              <a:ext uri="{FF2B5EF4-FFF2-40B4-BE49-F238E27FC236}">
                <a16:creationId xmlns:a16="http://schemas.microsoft.com/office/drawing/2014/main" id="{5D83BADF-27B5-0BE4-0428-E81758A66BC2}"/>
              </a:ext>
            </a:extLst>
          </p:cNvPr>
          <p:cNvSpPr>
            <a:spLocks noGrp="1"/>
          </p:cNvSpPr>
          <p:nvPr>
            <p:ph idx="1"/>
          </p:nvPr>
        </p:nvSpPr>
        <p:spPr/>
        <p:txBody>
          <a:bodyPr>
            <a:normAutofit fontScale="92500" lnSpcReduction="20000"/>
          </a:bodyPr>
          <a:lstStyle/>
          <a:p>
            <a:r>
              <a:rPr lang="it-IT" b="1" dirty="0"/>
              <a:t>Tra il 1983 e il 1987 sono emigrate stabilmente 140 mila persone (Gonzales, 1991); tra il 1990 e il 1994, 254mila peruviani hanno fatto lo stesso </a:t>
            </a:r>
            <a:r>
              <a:rPr lang="it-IT" dirty="0"/>
              <a:t>(Quant Institute: 1995). </a:t>
            </a:r>
          </a:p>
          <a:p>
            <a:r>
              <a:rPr lang="it-IT" dirty="0"/>
              <a:t>Ai già tradizionali paesi di accoglienza come Usa e Venezuela, si aggiungono partenze per Argentina, Giappone, Australia, Spagna e Italia.</a:t>
            </a:r>
          </a:p>
          <a:p>
            <a:r>
              <a:rPr lang="it-IT" b="1" dirty="0"/>
              <a:t>Gonzales (1991) identifica due correnti migratorie in Perù, quelle che lasciano le zone di emergenza colpite dalla violenza politica verso le città costiere e il limite della giungla; e un altro gruppo che esce dal Paese.</a:t>
            </a:r>
          </a:p>
          <a:p>
            <a:r>
              <a:rPr lang="it-IT" dirty="0"/>
              <a:t>Nel periodo 1985-1988, circa 151.639 persone sono emigrate dal Paese e non hanno più fatto ritorno; Il 57% ha un'età compresa tra 19 e 45 anni. Per quanto riguarda le sue occupazioni, ha riscontrato che il 15% erano professionisti, il 3% erano imprenditori, il 24% erano studenti, il 16% erano impiegati e il 3% erano tecnici. </a:t>
            </a:r>
            <a:r>
              <a:rPr lang="it-IT" b="1" dirty="0"/>
              <a:t>Si tratta di manodopera qualificata</a:t>
            </a:r>
            <a:r>
              <a:rPr lang="it-IT" dirty="0"/>
              <a:t>.</a:t>
            </a:r>
            <a:endParaRPr lang="es-ES" dirty="0"/>
          </a:p>
        </p:txBody>
      </p:sp>
    </p:spTree>
    <p:extLst>
      <p:ext uri="{BB962C8B-B14F-4D97-AF65-F5344CB8AC3E}">
        <p14:creationId xmlns:p14="http://schemas.microsoft.com/office/powerpoint/2010/main" val="185054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60D9507-B9A9-F73C-A33F-15A3C90AD62A}"/>
              </a:ext>
            </a:extLst>
          </p:cNvPr>
          <p:cNvSpPr>
            <a:spLocks noGrp="1"/>
          </p:cNvSpPr>
          <p:nvPr>
            <p:ph idx="1"/>
          </p:nvPr>
        </p:nvSpPr>
        <p:spPr>
          <a:xfrm>
            <a:off x="838200" y="464024"/>
            <a:ext cx="10515600" cy="5712939"/>
          </a:xfrm>
        </p:spPr>
        <p:txBody>
          <a:bodyPr>
            <a:normAutofit fontScale="92500" lnSpcReduction="10000"/>
          </a:bodyPr>
          <a:lstStyle/>
          <a:p>
            <a:pPr marL="0" indent="0" algn="ctr">
              <a:buNone/>
            </a:pPr>
            <a:r>
              <a:rPr lang="it-IT" dirty="0"/>
              <a:t>«Perché i peruviani decidono di emigrare in Italia? Sebbene i motivi siano vari, ce ne sono alcuni che hanno una maggiore ricorrenza. Si ricordano le agevolazioni esistenti all'inizio degli anni '90 per l'ingresso in Italia, che si riflettono nell'accesso rapido al visto turistico. </a:t>
            </a:r>
            <a:r>
              <a:rPr lang="it-IT" b="1" dirty="0"/>
              <a:t>Si percepisce che le persone avevano informazioni sull'esistenza di una domanda di servizi per il lavoro domestico, inoltre il salario che ricevevano era più alto di quello che avevano in Perù, situazione che permetteva loro di risparmiare e aiutare la famiglia</a:t>
            </a:r>
            <a:r>
              <a:rPr lang="it-IT" dirty="0"/>
              <a:t>». </a:t>
            </a:r>
          </a:p>
          <a:p>
            <a:pPr marL="0" indent="0">
              <a:buNone/>
            </a:pPr>
            <a:endParaRPr lang="it-IT" dirty="0"/>
          </a:p>
          <a:p>
            <a:pPr marL="0" indent="0">
              <a:buNone/>
            </a:pPr>
            <a:r>
              <a:rPr lang="it-IT" dirty="0"/>
              <a:t>Principali difficoltà:</a:t>
            </a:r>
          </a:p>
          <a:p>
            <a:pPr marL="0" indent="0">
              <a:buNone/>
            </a:pPr>
            <a:r>
              <a:rPr lang="it-IT" dirty="0"/>
              <a:t>- Lingua;</a:t>
            </a:r>
          </a:p>
          <a:p>
            <a:pPr marL="0" indent="0">
              <a:buNone/>
            </a:pPr>
            <a:r>
              <a:rPr lang="it-IT" dirty="0"/>
              <a:t>- Cultura del Paese di origine;</a:t>
            </a:r>
          </a:p>
          <a:p>
            <a:pPr marL="0" indent="0">
              <a:buNone/>
            </a:pPr>
            <a:r>
              <a:rPr lang="it-IT" dirty="0"/>
              <a:t>- Situazione di irregolarità.</a:t>
            </a:r>
          </a:p>
          <a:p>
            <a:pPr marL="0" indent="0">
              <a:buNone/>
            </a:pPr>
            <a:endParaRPr lang="it-IT" dirty="0"/>
          </a:p>
          <a:p>
            <a:pPr marL="0" indent="0">
              <a:buNone/>
            </a:pPr>
            <a:r>
              <a:rPr lang="es-ES" sz="1500" dirty="0"/>
              <a:t>(Da: LA MIGRACIÓN LABORAL INTERNACIONAL COMO ESTRATEGIA FAMILIAR: EL CASO DE LOS PERUANOS EN ITALIA </a:t>
            </a:r>
            <a:r>
              <a:rPr lang="es-ES" sz="1500" dirty="0" err="1"/>
              <a:t>Jackeline</a:t>
            </a:r>
            <a:r>
              <a:rPr lang="es-ES" sz="1500" dirty="0"/>
              <a:t> Velazco, 1998)</a:t>
            </a:r>
          </a:p>
          <a:p>
            <a:pPr marL="0" indent="0">
              <a:buNone/>
            </a:pPr>
            <a:endParaRPr lang="es-ES" dirty="0"/>
          </a:p>
        </p:txBody>
      </p:sp>
    </p:spTree>
    <p:extLst>
      <p:ext uri="{BB962C8B-B14F-4D97-AF65-F5344CB8AC3E}">
        <p14:creationId xmlns:p14="http://schemas.microsoft.com/office/powerpoint/2010/main" val="2334065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36ECC8-ABB8-D48F-F888-17B8468DE7B0}"/>
              </a:ext>
            </a:extLst>
          </p:cNvPr>
          <p:cNvSpPr>
            <a:spLocks noGrp="1"/>
          </p:cNvSpPr>
          <p:nvPr>
            <p:ph type="title"/>
          </p:nvPr>
        </p:nvSpPr>
        <p:spPr/>
        <p:txBody>
          <a:bodyPr/>
          <a:lstStyle/>
          <a:p>
            <a:r>
              <a:rPr lang="es-ES" dirty="0"/>
              <a:t>Narrare, </a:t>
            </a:r>
            <a:r>
              <a:rPr lang="es-ES" dirty="0" err="1"/>
              <a:t>narrarsi</a:t>
            </a:r>
            <a:r>
              <a:rPr lang="es-ES" dirty="0"/>
              <a:t>, testimoniare</a:t>
            </a:r>
          </a:p>
        </p:txBody>
      </p:sp>
      <p:sp>
        <p:nvSpPr>
          <p:cNvPr id="3" name="Marcador de contenido 2">
            <a:extLst>
              <a:ext uri="{FF2B5EF4-FFF2-40B4-BE49-F238E27FC236}">
                <a16:creationId xmlns:a16="http://schemas.microsoft.com/office/drawing/2014/main" id="{06F9263A-792F-72CF-7816-7749FBEF1B18}"/>
              </a:ext>
            </a:extLst>
          </p:cNvPr>
          <p:cNvSpPr>
            <a:spLocks noGrp="1"/>
          </p:cNvSpPr>
          <p:nvPr>
            <p:ph idx="1"/>
          </p:nvPr>
        </p:nvSpPr>
        <p:spPr/>
        <p:txBody>
          <a:bodyPr/>
          <a:lstStyle/>
          <a:p>
            <a:r>
              <a:rPr lang="es-ES" dirty="0" err="1"/>
              <a:t>Un’identità</a:t>
            </a:r>
            <a:r>
              <a:rPr lang="es-ES" dirty="0"/>
              <a:t> </a:t>
            </a:r>
            <a:r>
              <a:rPr lang="es-ES" dirty="0" err="1"/>
              <a:t>doppia</a:t>
            </a:r>
            <a:r>
              <a:rPr lang="es-ES" dirty="0"/>
              <a:t> o tripla &gt; “</a:t>
            </a:r>
            <a:r>
              <a:rPr lang="es-ES" dirty="0" err="1"/>
              <a:t>in-between</a:t>
            </a:r>
            <a:r>
              <a:rPr lang="es-ES" dirty="0"/>
              <a:t>” </a:t>
            </a:r>
            <a:r>
              <a:rPr lang="es-ES" dirty="0" err="1"/>
              <a:t>pur</a:t>
            </a:r>
            <a:r>
              <a:rPr lang="es-ES" dirty="0"/>
              <a:t> non </a:t>
            </a:r>
            <a:r>
              <a:rPr lang="es-ES" dirty="0" err="1"/>
              <a:t>condividendo</a:t>
            </a:r>
            <a:r>
              <a:rPr lang="es-ES" dirty="0"/>
              <a:t> </a:t>
            </a:r>
            <a:r>
              <a:rPr lang="es-ES" dirty="0" err="1"/>
              <a:t>frontiere</a:t>
            </a:r>
            <a:r>
              <a:rPr lang="es-ES" dirty="0"/>
              <a:t>. </a:t>
            </a:r>
          </a:p>
          <a:p>
            <a:r>
              <a:rPr lang="es-ES" dirty="0" err="1"/>
              <a:t>Bilinguismo</a:t>
            </a:r>
            <a:r>
              <a:rPr lang="es-ES" dirty="0"/>
              <a:t> o </a:t>
            </a:r>
            <a:r>
              <a:rPr lang="es-ES" dirty="0" err="1"/>
              <a:t>multilinguismo</a:t>
            </a:r>
            <a:r>
              <a:rPr lang="es-ES" dirty="0"/>
              <a:t>.</a:t>
            </a:r>
          </a:p>
          <a:p>
            <a:r>
              <a:rPr lang="es-ES" dirty="0" err="1"/>
              <a:t>Migrazione</a:t>
            </a:r>
            <a:r>
              <a:rPr lang="es-ES" dirty="0"/>
              <a:t>, genere e </a:t>
            </a:r>
            <a:r>
              <a:rPr lang="es-ES" dirty="0" err="1"/>
              <a:t>un’identità</a:t>
            </a:r>
            <a:r>
              <a:rPr lang="es-ES" dirty="0"/>
              <a:t> “</a:t>
            </a:r>
            <a:r>
              <a:rPr lang="es-ES" dirty="0" err="1"/>
              <a:t>negoziata</a:t>
            </a:r>
            <a:r>
              <a:rPr lang="es-ES" dirty="0"/>
              <a:t>” &gt; </a:t>
            </a:r>
            <a:r>
              <a:rPr lang="es-ES" dirty="0" err="1"/>
              <a:t>intersezionalità</a:t>
            </a:r>
            <a:r>
              <a:rPr lang="es-ES" dirty="0"/>
              <a:t>. </a:t>
            </a:r>
          </a:p>
          <a:p>
            <a:r>
              <a:rPr lang="es-ES" dirty="0" err="1"/>
              <a:t>Madri</a:t>
            </a:r>
            <a:r>
              <a:rPr lang="es-ES" dirty="0"/>
              <a:t>, </a:t>
            </a:r>
            <a:r>
              <a:rPr lang="es-ES" dirty="0" err="1"/>
              <a:t>figlie</a:t>
            </a:r>
            <a:r>
              <a:rPr lang="es-ES" dirty="0"/>
              <a:t>, </a:t>
            </a:r>
            <a:r>
              <a:rPr lang="es-ES" dirty="0" err="1"/>
              <a:t>nonne</a:t>
            </a:r>
            <a:r>
              <a:rPr lang="es-ES" dirty="0"/>
              <a:t> &gt; </a:t>
            </a:r>
            <a:r>
              <a:rPr lang="es-ES" dirty="0" err="1"/>
              <a:t>lavoro</a:t>
            </a:r>
            <a:r>
              <a:rPr lang="es-ES" dirty="0"/>
              <a:t>, </a:t>
            </a:r>
            <a:r>
              <a:rPr lang="es-ES" dirty="0" err="1"/>
              <a:t>radici</a:t>
            </a:r>
            <a:r>
              <a:rPr lang="es-ES" dirty="0"/>
              <a:t>, </a:t>
            </a:r>
            <a:r>
              <a:rPr lang="es-ES" dirty="0" err="1"/>
              <a:t>identità</a:t>
            </a:r>
            <a:r>
              <a:rPr lang="es-ES" dirty="0"/>
              <a:t>.</a:t>
            </a:r>
          </a:p>
          <a:p>
            <a:r>
              <a:rPr lang="es-ES" dirty="0" err="1"/>
              <a:t>Rivendicazione</a:t>
            </a:r>
            <a:r>
              <a:rPr lang="es-ES" dirty="0"/>
              <a:t> di </a:t>
            </a:r>
            <a:r>
              <a:rPr lang="es-ES" dirty="0" err="1"/>
              <a:t>diritti</a:t>
            </a:r>
            <a:r>
              <a:rPr lang="es-ES" dirty="0"/>
              <a:t> di </a:t>
            </a:r>
            <a:r>
              <a:rPr lang="es-ES" dirty="0" err="1"/>
              <a:t>cittadinanza</a:t>
            </a:r>
            <a:r>
              <a:rPr lang="es-ES" dirty="0"/>
              <a:t>.</a:t>
            </a:r>
          </a:p>
          <a:p>
            <a:pPr marL="0" indent="0">
              <a:buNone/>
            </a:pPr>
            <a:r>
              <a:rPr lang="es-ES" dirty="0"/>
              <a:t>&gt; Il caso </a:t>
            </a:r>
            <a:r>
              <a:rPr lang="es-ES" dirty="0" err="1"/>
              <a:t>particolare</a:t>
            </a:r>
            <a:r>
              <a:rPr lang="es-ES" dirty="0"/>
              <a:t> </a:t>
            </a:r>
            <a:r>
              <a:rPr lang="es-ES" dirty="0" err="1"/>
              <a:t>delle</a:t>
            </a:r>
            <a:r>
              <a:rPr lang="es-ES" dirty="0"/>
              <a:t> </a:t>
            </a:r>
            <a:r>
              <a:rPr lang="es-ES" dirty="0" err="1"/>
              <a:t>seconde</a:t>
            </a:r>
            <a:r>
              <a:rPr lang="es-ES" dirty="0"/>
              <a:t> </a:t>
            </a:r>
            <a:r>
              <a:rPr lang="es-ES" dirty="0" err="1"/>
              <a:t>generazioni</a:t>
            </a:r>
            <a:r>
              <a:rPr lang="es-ES" dirty="0"/>
              <a:t>: </a:t>
            </a:r>
            <a:r>
              <a:rPr lang="it-IT" dirty="0"/>
              <a:t>“Italiani senza cittadinanza”, “Coordinamento Nazionale Nuove Generazioni Italiane”, la “Rete G2 – Seconde Generazioni”.</a:t>
            </a:r>
            <a:endParaRPr lang="es-ES" dirty="0"/>
          </a:p>
        </p:txBody>
      </p:sp>
    </p:spTree>
    <p:extLst>
      <p:ext uri="{BB962C8B-B14F-4D97-AF65-F5344CB8AC3E}">
        <p14:creationId xmlns:p14="http://schemas.microsoft.com/office/powerpoint/2010/main" val="2652675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3">
            <a:extLst>
              <a:ext uri="{FF2B5EF4-FFF2-40B4-BE49-F238E27FC236}">
                <a16:creationId xmlns:a16="http://schemas.microsoft.com/office/drawing/2014/main" id="{E51BA4DF-2BD4-4EC2-B1DB-B27C8AC718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Marcador de contenido 6" descr="Un dibujo de un personaje animado&#10;&#10;Descripción generada automáticamente con confianza baja">
            <a:extLst>
              <a:ext uri="{FF2B5EF4-FFF2-40B4-BE49-F238E27FC236}">
                <a16:creationId xmlns:a16="http://schemas.microsoft.com/office/drawing/2014/main" id="{5FFA10CB-BF2F-C2A2-424F-A623BE6F8E6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353"/>
          <a:stretch/>
        </p:blipFill>
        <p:spPr>
          <a:xfrm>
            <a:off x="1" y="10"/>
            <a:ext cx="4196496" cy="6857990"/>
          </a:xfrm>
          <a:prstGeom prst="rect">
            <a:avLst/>
          </a:prstGeom>
          <a:effectLst/>
        </p:spPr>
      </p:pic>
      <p:sp>
        <p:nvSpPr>
          <p:cNvPr id="9" name="CuadroTexto 8">
            <a:extLst>
              <a:ext uri="{FF2B5EF4-FFF2-40B4-BE49-F238E27FC236}">
                <a16:creationId xmlns:a16="http://schemas.microsoft.com/office/drawing/2014/main" id="{19009954-8478-9539-C98A-FC5E75ABEAFD}"/>
              </a:ext>
            </a:extLst>
          </p:cNvPr>
          <p:cNvSpPr txBox="1"/>
          <p:nvPr/>
        </p:nvSpPr>
        <p:spPr>
          <a:xfrm>
            <a:off x="4553734" y="2409830"/>
            <a:ext cx="6798539" cy="3705217"/>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000" dirty="0" err="1">
                <a:effectLst/>
              </a:rPr>
              <a:t>L’infanzia</a:t>
            </a:r>
            <a:r>
              <a:rPr lang="en-US" sz="2000" dirty="0">
                <a:effectLst/>
              </a:rPr>
              <a:t> in </a:t>
            </a:r>
            <a:r>
              <a:rPr lang="en-US" sz="2000" dirty="0" err="1">
                <a:effectLst/>
              </a:rPr>
              <a:t>Perù</a:t>
            </a:r>
            <a:r>
              <a:rPr lang="en-US" sz="2000" dirty="0">
                <a:effectLst/>
              </a:rPr>
              <a:t>, la </a:t>
            </a:r>
            <a:r>
              <a:rPr lang="en-US" sz="2000" dirty="0" err="1">
                <a:effectLst/>
              </a:rPr>
              <a:t>migrazione</a:t>
            </a:r>
            <a:r>
              <a:rPr lang="en-US" sz="2000" dirty="0">
                <a:effectLst/>
              </a:rPr>
              <a:t> </a:t>
            </a:r>
            <a:r>
              <a:rPr lang="en-US" sz="2000" dirty="0" err="1">
                <a:effectLst/>
              </a:rPr>
              <a:t>materna</a:t>
            </a:r>
            <a:r>
              <a:rPr lang="en-US" sz="2000" dirty="0">
                <a:effectLst/>
              </a:rPr>
              <a:t>, la </a:t>
            </a:r>
            <a:r>
              <a:rPr lang="en-US" sz="2000" dirty="0" err="1">
                <a:effectLst/>
              </a:rPr>
              <a:t>separazione</a:t>
            </a:r>
            <a:r>
              <a:rPr lang="en-US" sz="2000" dirty="0">
                <a:effectLst/>
              </a:rPr>
              <a:t> </a:t>
            </a:r>
            <a:r>
              <a:rPr lang="en-US" sz="2000" dirty="0" err="1">
                <a:effectLst/>
              </a:rPr>
              <a:t>dalla</a:t>
            </a:r>
            <a:r>
              <a:rPr lang="en-US" sz="2000" dirty="0">
                <a:effectLst/>
              </a:rPr>
              <a:t> </a:t>
            </a:r>
            <a:r>
              <a:rPr lang="en-US" sz="2000" dirty="0" err="1">
                <a:effectLst/>
              </a:rPr>
              <a:t>madre</a:t>
            </a:r>
            <a:r>
              <a:rPr lang="en-US" sz="2000" dirty="0">
                <a:effectLst/>
              </a:rPr>
              <a:t> e, </a:t>
            </a:r>
            <a:r>
              <a:rPr lang="en-US" sz="2000" dirty="0" err="1">
                <a:effectLst/>
              </a:rPr>
              <a:t>infine</a:t>
            </a:r>
            <a:r>
              <a:rPr lang="en-US" sz="2000" dirty="0">
                <a:effectLst/>
              </a:rPr>
              <a:t>, il </a:t>
            </a:r>
            <a:r>
              <a:rPr lang="en-US" sz="2000" dirty="0" err="1">
                <a:effectLst/>
              </a:rPr>
              <a:t>suo</a:t>
            </a:r>
            <a:r>
              <a:rPr lang="en-US" sz="2000" dirty="0">
                <a:effectLst/>
              </a:rPr>
              <a:t> </a:t>
            </a:r>
            <a:r>
              <a:rPr lang="en-US" sz="2000" dirty="0" err="1">
                <a:effectLst/>
              </a:rPr>
              <a:t>arrivo</a:t>
            </a:r>
            <a:r>
              <a:rPr lang="en-US" sz="2000" dirty="0">
                <a:effectLst/>
              </a:rPr>
              <a:t> in Italia a 10 anni (p. 15). </a:t>
            </a:r>
          </a:p>
          <a:p>
            <a:pPr indent="-228600">
              <a:lnSpc>
                <a:spcPct val="90000"/>
              </a:lnSpc>
              <a:spcAft>
                <a:spcPts val="600"/>
              </a:spcAft>
              <a:buFont typeface="Arial" panose="020B0604020202020204" pitchFamily="34" charset="0"/>
              <a:buChar char="•"/>
            </a:pPr>
            <a:r>
              <a:rPr lang="en-US" sz="2000" dirty="0"/>
              <a:t>Lo </a:t>
            </a:r>
            <a:r>
              <a:rPr lang="en-US" sz="2000" dirty="0" err="1"/>
              <a:t>sguardo</a:t>
            </a:r>
            <a:r>
              <a:rPr lang="en-US" sz="2000" dirty="0"/>
              <a:t> </a:t>
            </a:r>
            <a:r>
              <a:rPr lang="en-US" sz="2000" dirty="0" err="1"/>
              <a:t>degli</a:t>
            </a:r>
            <a:r>
              <a:rPr lang="en-US" sz="2000" dirty="0"/>
              <a:t> </a:t>
            </a:r>
            <a:r>
              <a:rPr lang="en-US" sz="2000" dirty="0" err="1"/>
              <a:t>altri</a:t>
            </a:r>
            <a:r>
              <a:rPr lang="en-US" sz="2000" dirty="0"/>
              <a:t> e “</a:t>
            </a:r>
            <a:r>
              <a:rPr lang="en-US" sz="2000" dirty="0" err="1"/>
              <a:t>scoprirsi</a:t>
            </a:r>
            <a:r>
              <a:rPr lang="en-US" sz="2000" dirty="0"/>
              <a:t> diverse”(p. 19).</a:t>
            </a:r>
          </a:p>
          <a:p>
            <a:pPr indent="-228600">
              <a:lnSpc>
                <a:spcPct val="90000"/>
              </a:lnSpc>
              <a:spcAft>
                <a:spcPts val="600"/>
              </a:spcAft>
              <a:buFont typeface="Arial" panose="020B0604020202020204" pitchFamily="34" charset="0"/>
              <a:buChar char="•"/>
            </a:pPr>
            <a:r>
              <a:rPr lang="it-IT" sz="2000" dirty="0">
                <a:effectLst/>
              </a:rPr>
              <a:t>“Noi non avevamo questi ricordi. E’ stato al loro ritorno che ho sofferto di più, non al momento della partenza: mi era stato negato un vissuto con loro” (21).</a:t>
            </a:r>
          </a:p>
          <a:p>
            <a:pPr indent="-228600">
              <a:lnSpc>
                <a:spcPct val="90000"/>
              </a:lnSpc>
              <a:spcAft>
                <a:spcPts val="600"/>
              </a:spcAft>
              <a:buFont typeface="Arial" panose="020B0604020202020204" pitchFamily="34" charset="0"/>
              <a:buChar char="•"/>
            </a:pPr>
            <a:r>
              <a:rPr lang="en-US" sz="2000" dirty="0">
                <a:effectLst/>
              </a:rPr>
              <a:t>Una terza </a:t>
            </a:r>
            <a:r>
              <a:rPr lang="en-US" sz="2000" dirty="0" err="1">
                <a:effectLst/>
              </a:rPr>
              <a:t>possibilità</a:t>
            </a:r>
            <a:r>
              <a:rPr lang="en-US" sz="2000" dirty="0">
                <a:effectLst/>
              </a:rPr>
              <a:t> e </a:t>
            </a:r>
            <a:r>
              <a:rPr lang="en-US" sz="2000" dirty="0" err="1">
                <a:effectLst/>
              </a:rPr>
              <a:t>un’identità</a:t>
            </a:r>
            <a:r>
              <a:rPr lang="en-US" sz="2000" dirty="0">
                <a:effectLst/>
              </a:rPr>
              <a:t> non </a:t>
            </a:r>
            <a:r>
              <a:rPr lang="en-US" sz="2000" dirty="0" err="1">
                <a:effectLst/>
              </a:rPr>
              <a:t>essenzialista</a:t>
            </a:r>
            <a:r>
              <a:rPr lang="en-US" sz="2000" dirty="0">
                <a:effectLst/>
              </a:rPr>
              <a:t> (24; 25-26).</a:t>
            </a:r>
          </a:p>
          <a:p>
            <a:pPr indent="-228600">
              <a:lnSpc>
                <a:spcPct val="90000"/>
              </a:lnSpc>
              <a:spcAft>
                <a:spcPts val="600"/>
              </a:spcAft>
              <a:buFont typeface="Arial" panose="020B0604020202020204" pitchFamily="34" charset="0"/>
              <a:buChar char="•"/>
            </a:pPr>
            <a:r>
              <a:rPr lang="en-US" sz="2000" dirty="0"/>
              <a:t>La “</a:t>
            </a:r>
            <a:r>
              <a:rPr lang="en-US" sz="2000" dirty="0" err="1"/>
              <a:t>frontiera</a:t>
            </a:r>
            <a:r>
              <a:rPr lang="en-US" sz="2000" dirty="0"/>
              <a:t>” </a:t>
            </a:r>
            <a:r>
              <a:rPr lang="en-US" sz="2000" dirty="0" err="1"/>
              <a:t>culturale</a:t>
            </a:r>
            <a:r>
              <a:rPr lang="en-US" sz="2000" dirty="0"/>
              <a:t> non </a:t>
            </a:r>
            <a:r>
              <a:rPr lang="en-US" sz="2000" dirty="0" err="1"/>
              <a:t>più</a:t>
            </a:r>
            <a:r>
              <a:rPr lang="en-US" sz="2000" dirty="0"/>
              <a:t> vista come </a:t>
            </a:r>
            <a:r>
              <a:rPr lang="en-US" sz="2000" dirty="0" err="1"/>
              <a:t>ferita</a:t>
            </a:r>
            <a:r>
              <a:rPr lang="en-US" sz="2000" dirty="0"/>
              <a:t> </a:t>
            </a:r>
            <a:r>
              <a:rPr lang="en-US" sz="2000" dirty="0" err="1"/>
              <a:t>ereditata</a:t>
            </a:r>
            <a:r>
              <a:rPr lang="en-US" sz="2000" dirty="0"/>
              <a:t>, ma come </a:t>
            </a:r>
            <a:r>
              <a:rPr lang="en-US" sz="2000" dirty="0" err="1"/>
              <a:t>scelta</a:t>
            </a:r>
            <a:r>
              <a:rPr lang="en-US" sz="2000" dirty="0"/>
              <a:t>.</a:t>
            </a:r>
            <a:endParaRPr lang="en-US" sz="2000" dirty="0">
              <a:effectLst/>
            </a:endParaRPr>
          </a:p>
        </p:txBody>
      </p:sp>
    </p:spTree>
    <p:extLst>
      <p:ext uri="{BB962C8B-B14F-4D97-AF65-F5344CB8AC3E}">
        <p14:creationId xmlns:p14="http://schemas.microsoft.com/office/powerpoint/2010/main" val="3895697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6F5A33E-9200-D442-6408-5444B8C7F950}"/>
              </a:ext>
            </a:extLst>
          </p:cNvPr>
          <p:cNvSpPr>
            <a:spLocks noGrp="1"/>
          </p:cNvSpPr>
          <p:nvPr>
            <p:ph idx="1"/>
          </p:nvPr>
        </p:nvSpPr>
        <p:spPr>
          <a:xfrm>
            <a:off x="838200" y="504967"/>
            <a:ext cx="10515600" cy="5671996"/>
          </a:xfrm>
        </p:spPr>
        <p:txBody>
          <a:bodyPr/>
          <a:lstStyle/>
          <a:p>
            <a:pPr marL="0" indent="0" algn="ctr">
              <a:buNone/>
            </a:pPr>
            <a:r>
              <a:rPr lang="it-IT" dirty="0"/>
              <a:t>Genere e identità</a:t>
            </a:r>
          </a:p>
          <a:p>
            <a:pPr marL="0" indent="0" algn="ctr">
              <a:buNone/>
            </a:pPr>
            <a:endParaRPr lang="it-IT" dirty="0"/>
          </a:p>
          <a:p>
            <a:pPr marL="0" indent="0" algn="ctr">
              <a:buNone/>
            </a:pPr>
            <a:r>
              <a:rPr lang="it-IT" dirty="0"/>
              <a:t>«[A] distanza di anni, vedo importanti differenze tra me e le persone che, nonostante condividano con me la stessa identica esperienza migratoria, sono cresciute a più stretto contatto con la mia comunità di origine. Io ho mantenuto tratti di questa mia cultura, ma ne ho anche assimilati altri lungo il mio percorso di formazione in Italia, e anche attraverso alcune esperienze all’estero. [...] abbiamo modi di pensare diversi: </a:t>
            </a:r>
            <a:r>
              <a:rPr lang="it-IT" i="1" dirty="0"/>
              <a:t>ci confrontiamo soprattutto sull’idea di famiglia, sul ruolo della donna nella società, sull’ambizione professionale di ciascuno di noi</a:t>
            </a:r>
            <a:r>
              <a:rPr lang="it-IT" dirty="0"/>
              <a:t>». </a:t>
            </a:r>
          </a:p>
          <a:p>
            <a:pPr marL="0" indent="0" algn="ctr">
              <a:buNone/>
            </a:pPr>
            <a:endParaRPr lang="it-IT" dirty="0"/>
          </a:p>
          <a:p>
            <a:pPr marL="0" indent="0" algn="ctr">
              <a:buNone/>
            </a:pPr>
            <a:r>
              <a:rPr lang="it-IT" dirty="0"/>
              <a:t>“Tu la pensi all’italiana”.</a:t>
            </a:r>
            <a:endParaRPr lang="es-ES" dirty="0"/>
          </a:p>
        </p:txBody>
      </p:sp>
    </p:spTree>
    <p:extLst>
      <p:ext uri="{BB962C8B-B14F-4D97-AF65-F5344CB8AC3E}">
        <p14:creationId xmlns:p14="http://schemas.microsoft.com/office/powerpoint/2010/main" val="10872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8B2ABE-BA51-854A-2AEB-D8674FAE2CA7}"/>
              </a:ext>
            </a:extLst>
          </p:cNvPr>
          <p:cNvSpPr>
            <a:spLocks noGrp="1"/>
          </p:cNvSpPr>
          <p:nvPr>
            <p:ph type="title"/>
          </p:nvPr>
        </p:nvSpPr>
        <p:spPr/>
        <p:txBody>
          <a:bodyPr/>
          <a:lstStyle/>
          <a:p>
            <a:r>
              <a:rPr lang="es-ES" dirty="0"/>
              <a:t>Il contesto europeo</a:t>
            </a:r>
          </a:p>
        </p:txBody>
      </p:sp>
      <p:sp>
        <p:nvSpPr>
          <p:cNvPr id="3" name="Marcador de contenido 2">
            <a:extLst>
              <a:ext uri="{FF2B5EF4-FFF2-40B4-BE49-F238E27FC236}">
                <a16:creationId xmlns:a16="http://schemas.microsoft.com/office/drawing/2014/main" id="{162A091E-52DE-ED0E-2698-20AECDB4A395}"/>
              </a:ext>
            </a:extLst>
          </p:cNvPr>
          <p:cNvSpPr>
            <a:spLocks noGrp="1"/>
          </p:cNvSpPr>
          <p:nvPr>
            <p:ph idx="1"/>
          </p:nvPr>
        </p:nvSpPr>
        <p:spPr/>
        <p:txBody>
          <a:bodyPr>
            <a:normAutofit lnSpcReduction="10000"/>
          </a:bodyPr>
          <a:lstStyle/>
          <a:p>
            <a:pPr marL="0" indent="0" algn="ctr">
              <a:buNone/>
            </a:pPr>
            <a:r>
              <a:rPr lang="it-IT" dirty="0"/>
              <a:t>“La discussione sui confini nella seconda metà del secolo scorso ha avuto come riferimento emblematico il muro che separava le due Germanie. Quello di Berlino è caduto, ma i muri sopravvivono con enorme intensità e forza devastante. Allo stesso tempo, </a:t>
            </a:r>
            <a:r>
              <a:rPr lang="it-IT" b="1" dirty="0"/>
              <a:t>nella vecchia Europa, la comunità europea si sovrappone a stati nazionali </a:t>
            </a:r>
            <a:r>
              <a:rPr lang="it-IT" dirty="0"/>
              <a:t>che non si dissolvono come molti avevano previsto, ma rimangono riferimenti importanti nell’organizzazione delle identità sociali delle popolazioni che non abbandonano le proprie appartenenze e identità, per continuare a riconoscersi come francesi, tedeschi, italiani, spagnoli…”</a:t>
            </a:r>
          </a:p>
          <a:p>
            <a:pPr marL="0" indent="0" algn="ctr">
              <a:buNone/>
            </a:pPr>
            <a:r>
              <a:rPr lang="it-IT" dirty="0"/>
              <a:t>(A.M. Valenzuela Arce, </a:t>
            </a:r>
            <a:r>
              <a:rPr lang="es-ES" i="1" dirty="0" err="1"/>
              <a:t>Transfronteras</a:t>
            </a:r>
            <a:r>
              <a:rPr lang="es-ES" i="1" dirty="0"/>
              <a:t>: fronteras del mundo y procesos culturales</a:t>
            </a:r>
            <a:r>
              <a:rPr lang="it-IT" dirty="0"/>
              <a:t>)</a:t>
            </a:r>
            <a:endParaRPr lang="es-ES" dirty="0"/>
          </a:p>
        </p:txBody>
      </p:sp>
    </p:spTree>
    <p:extLst>
      <p:ext uri="{BB962C8B-B14F-4D97-AF65-F5344CB8AC3E}">
        <p14:creationId xmlns:p14="http://schemas.microsoft.com/office/powerpoint/2010/main" val="2996050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4" name="Imagen 13" descr="Interfaz de usuario gráfica&#10;&#10;Descripción generada automáticamente">
            <a:extLst>
              <a:ext uri="{FF2B5EF4-FFF2-40B4-BE49-F238E27FC236}">
                <a16:creationId xmlns:a16="http://schemas.microsoft.com/office/drawing/2014/main" id="{5316A342-F1A3-C33D-9D04-E58DFEECE2A4}"/>
              </a:ext>
            </a:extLst>
          </p:cNvPr>
          <p:cNvPicPr>
            <a:picLocks noChangeAspect="1"/>
          </p:cNvPicPr>
          <p:nvPr/>
        </p:nvPicPr>
        <p:blipFill rotWithShape="1">
          <a:blip r:embed="rId2">
            <a:extLst>
              <a:ext uri="{28A0092B-C50C-407E-A947-70E740481C1C}">
                <a14:useLocalDpi xmlns:a14="http://schemas.microsoft.com/office/drawing/2010/main" val="0"/>
              </a:ext>
            </a:extLst>
          </a:blip>
          <a:srcRect l="1991" r="10188" b="1"/>
          <a:stretch/>
        </p:blipFill>
        <p:spPr>
          <a:xfrm>
            <a:off x="196731" y="170453"/>
            <a:ext cx="3794884" cy="6517096"/>
          </a:xfrm>
          <a:prstGeom prst="rect">
            <a:avLst/>
          </a:prstGeom>
        </p:spPr>
      </p:pic>
      <p:pic>
        <p:nvPicPr>
          <p:cNvPr id="7" name="Imagen 6" descr="Un hombre con chamarra negra&#10;&#10;Descripción generada automáticamente con confianza media">
            <a:extLst>
              <a:ext uri="{FF2B5EF4-FFF2-40B4-BE49-F238E27FC236}">
                <a16:creationId xmlns:a16="http://schemas.microsoft.com/office/drawing/2014/main" id="{0B1010CD-90F4-05FF-CF6F-958E6DA370D9}"/>
              </a:ext>
            </a:extLst>
          </p:cNvPr>
          <p:cNvPicPr>
            <a:picLocks noChangeAspect="1"/>
          </p:cNvPicPr>
          <p:nvPr/>
        </p:nvPicPr>
        <p:blipFill rotWithShape="1">
          <a:blip r:embed="rId3">
            <a:extLst>
              <a:ext uri="{28A0092B-C50C-407E-A947-70E740481C1C}">
                <a14:useLocalDpi xmlns:a14="http://schemas.microsoft.com/office/drawing/2010/main" val="0"/>
              </a:ext>
            </a:extLst>
          </a:blip>
          <a:srcRect r="9766" b="1"/>
          <a:stretch/>
        </p:blipFill>
        <p:spPr>
          <a:xfrm>
            <a:off x="4184141" y="165371"/>
            <a:ext cx="3826711" cy="3176540"/>
          </a:xfrm>
          <a:prstGeom prst="rect">
            <a:avLst/>
          </a:prstGeom>
        </p:spPr>
      </p:pic>
      <p:pic>
        <p:nvPicPr>
          <p:cNvPr id="11" name="Imagen 10" descr="Interfaz de usuario gráfica, Sitio web&#10;&#10;Descripción generada automáticamente">
            <a:extLst>
              <a:ext uri="{FF2B5EF4-FFF2-40B4-BE49-F238E27FC236}">
                <a16:creationId xmlns:a16="http://schemas.microsoft.com/office/drawing/2014/main" id="{5BAA2BAC-5077-DF16-7583-4D87B208C660}"/>
              </a:ext>
            </a:extLst>
          </p:cNvPr>
          <p:cNvPicPr>
            <a:picLocks noChangeAspect="1"/>
          </p:cNvPicPr>
          <p:nvPr/>
        </p:nvPicPr>
        <p:blipFill rotWithShape="1">
          <a:blip r:embed="rId4">
            <a:extLst>
              <a:ext uri="{28A0092B-C50C-407E-A947-70E740481C1C}">
                <a14:useLocalDpi xmlns:a14="http://schemas.microsoft.com/office/drawing/2010/main" val="0"/>
              </a:ext>
            </a:extLst>
          </a:blip>
          <a:srcRect t="6597" b="39459"/>
          <a:stretch/>
        </p:blipFill>
        <p:spPr>
          <a:xfrm>
            <a:off x="8193992" y="159910"/>
            <a:ext cx="3826711" cy="3181966"/>
          </a:xfrm>
          <a:prstGeom prst="rect">
            <a:avLst/>
          </a:prstGeom>
        </p:spPr>
      </p:pic>
      <p:pic>
        <p:nvPicPr>
          <p:cNvPr id="5" name="Marcador de contenido 4">
            <a:extLst>
              <a:ext uri="{FF2B5EF4-FFF2-40B4-BE49-F238E27FC236}">
                <a16:creationId xmlns:a16="http://schemas.microsoft.com/office/drawing/2014/main" id="{AB78599D-2BCE-19E4-7F30-ABF688ECA80D}"/>
              </a:ext>
            </a:extLst>
          </p:cNvPr>
          <p:cNvPicPr>
            <a:picLocks noGrp="1" noChangeAspect="1"/>
          </p:cNvPicPr>
          <p:nvPr>
            <p:ph idx="1"/>
          </p:nvPr>
        </p:nvPicPr>
        <p:blipFill rotWithShape="1">
          <a:blip r:embed="rId5"/>
          <a:srcRect l="16894" r="31586"/>
          <a:stretch/>
        </p:blipFill>
        <p:spPr>
          <a:xfrm>
            <a:off x="4184141" y="3512234"/>
            <a:ext cx="3826711" cy="3175314"/>
          </a:xfrm>
          <a:prstGeom prst="rect">
            <a:avLst/>
          </a:prstGeom>
        </p:spPr>
      </p:pic>
      <p:pic>
        <p:nvPicPr>
          <p:cNvPr id="9" name="Imagen 8" descr="Un dibujo de una persona&#10;&#10;Descripción generada automáticamente con confianza media">
            <a:extLst>
              <a:ext uri="{FF2B5EF4-FFF2-40B4-BE49-F238E27FC236}">
                <a16:creationId xmlns:a16="http://schemas.microsoft.com/office/drawing/2014/main" id="{BFAA6FE6-29C3-9785-50B3-C35138BC67DB}"/>
              </a:ext>
            </a:extLst>
          </p:cNvPr>
          <p:cNvPicPr>
            <a:picLocks noChangeAspect="1"/>
          </p:cNvPicPr>
          <p:nvPr/>
        </p:nvPicPr>
        <p:blipFill rotWithShape="1">
          <a:blip r:embed="rId6">
            <a:extLst>
              <a:ext uri="{28A0092B-C50C-407E-A947-70E740481C1C}">
                <a14:useLocalDpi xmlns:a14="http://schemas.microsoft.com/office/drawing/2010/main" val="0"/>
              </a:ext>
            </a:extLst>
          </a:blip>
          <a:srcRect t="14666" r="-2" b="18754"/>
          <a:stretch/>
        </p:blipFill>
        <p:spPr>
          <a:xfrm>
            <a:off x="8193992" y="3505966"/>
            <a:ext cx="3826711" cy="3181582"/>
          </a:xfrm>
          <a:prstGeom prst="rect">
            <a:avLst/>
          </a:prstGeom>
        </p:spPr>
      </p:pic>
    </p:spTree>
    <p:extLst>
      <p:ext uri="{BB962C8B-B14F-4D97-AF65-F5344CB8AC3E}">
        <p14:creationId xmlns:p14="http://schemas.microsoft.com/office/powerpoint/2010/main" val="987250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73E747-217E-95B6-3228-A42F464E56B1}"/>
              </a:ext>
            </a:extLst>
          </p:cNvPr>
          <p:cNvSpPr>
            <a:spLocks noGrp="1"/>
          </p:cNvSpPr>
          <p:nvPr>
            <p:ph type="title"/>
          </p:nvPr>
        </p:nvSpPr>
        <p:spPr/>
        <p:txBody>
          <a:bodyPr/>
          <a:lstStyle/>
          <a:p>
            <a:r>
              <a:rPr lang="es-ES" dirty="0" err="1"/>
              <a:t>Identità</a:t>
            </a:r>
            <a:r>
              <a:rPr lang="es-ES" dirty="0"/>
              <a:t> e </a:t>
            </a:r>
            <a:r>
              <a:rPr lang="es-ES" dirty="0" err="1"/>
              <a:t>lingua</a:t>
            </a:r>
            <a:endParaRPr lang="es-ES" dirty="0"/>
          </a:p>
        </p:txBody>
      </p:sp>
      <p:sp>
        <p:nvSpPr>
          <p:cNvPr id="3" name="Marcador de contenido 2">
            <a:extLst>
              <a:ext uri="{FF2B5EF4-FFF2-40B4-BE49-F238E27FC236}">
                <a16:creationId xmlns:a16="http://schemas.microsoft.com/office/drawing/2014/main" id="{BA50F0AA-2BDD-4AD4-88C1-2806A2AEB319}"/>
              </a:ext>
            </a:extLst>
          </p:cNvPr>
          <p:cNvSpPr>
            <a:spLocks noGrp="1"/>
          </p:cNvSpPr>
          <p:nvPr>
            <p:ph idx="1"/>
          </p:nvPr>
        </p:nvSpPr>
        <p:spPr/>
        <p:txBody>
          <a:bodyPr>
            <a:normAutofit fontScale="92500" lnSpcReduction="20000"/>
          </a:bodyPr>
          <a:lstStyle/>
          <a:p>
            <a:r>
              <a:rPr lang="es-ES" dirty="0" err="1"/>
              <a:t>Ibridazione</a:t>
            </a:r>
            <a:r>
              <a:rPr lang="es-ES" dirty="0"/>
              <a:t> </a:t>
            </a:r>
            <a:r>
              <a:rPr lang="es-ES" dirty="0" err="1"/>
              <a:t>linguistica</a:t>
            </a:r>
            <a:r>
              <a:rPr lang="es-ES" dirty="0"/>
              <a:t> vista come “</a:t>
            </a:r>
            <a:r>
              <a:rPr lang="es-ES" dirty="0" err="1"/>
              <a:t>sovversiva</a:t>
            </a:r>
            <a:r>
              <a:rPr lang="es-ES" dirty="0"/>
              <a:t>” </a:t>
            </a:r>
            <a:r>
              <a:rPr lang="es-ES" dirty="0" err="1"/>
              <a:t>dai</a:t>
            </a:r>
            <a:r>
              <a:rPr lang="es-ES" dirty="0"/>
              <a:t> </a:t>
            </a:r>
            <a:r>
              <a:rPr lang="es-ES" dirty="0" err="1"/>
              <a:t>puristi</a:t>
            </a:r>
            <a:r>
              <a:rPr lang="es-ES" dirty="0"/>
              <a:t> &gt; </a:t>
            </a:r>
            <a:r>
              <a:rPr lang="es-ES" dirty="0" err="1"/>
              <a:t>sfida</a:t>
            </a:r>
            <a:r>
              <a:rPr lang="es-ES" dirty="0"/>
              <a:t>, enigma o </a:t>
            </a:r>
            <a:r>
              <a:rPr lang="es-ES" dirty="0" err="1"/>
              <a:t>rivendicazione</a:t>
            </a:r>
            <a:r>
              <a:rPr lang="es-ES" dirty="0"/>
              <a:t>.</a:t>
            </a:r>
          </a:p>
          <a:p>
            <a:endParaRPr lang="es-ES" dirty="0"/>
          </a:p>
          <a:p>
            <a:pPr marL="0" indent="0" algn="just">
              <a:buNone/>
            </a:pPr>
            <a:r>
              <a:rPr lang="it-IT" dirty="0"/>
              <a:t>«Con i miei genitori parlo sia italiano che spagnolo: spesso per loro è più facile esprimersi nella loro lingua madre, di conseguenza mi viene automatico passare allo spagnolo. Mio fratello e i miei due nipoti, figli di mia sorella, parlano invece una lingua-ibrido, inventano parole che non esistono. Carolina e io li prendiamo sempre in giro: abbiamo anche creato un barattolo nel quale devono inserire una monetina ogni volta che pronunciano una parola che non esiste. Ma loro non demordono, non c’è nulla da fare: continuano a inventare parole, ogni giorno. [...] L’identità di ciascuno di noi assomiglia molto a quel barattolo delle parole inventate (Arquinigo Pardo, 2018: 37)».</a:t>
            </a:r>
            <a:endParaRPr lang="es-ES" dirty="0"/>
          </a:p>
        </p:txBody>
      </p:sp>
    </p:spTree>
    <p:extLst>
      <p:ext uri="{BB962C8B-B14F-4D97-AF65-F5344CB8AC3E}">
        <p14:creationId xmlns:p14="http://schemas.microsoft.com/office/powerpoint/2010/main" val="2679247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1C77E8-AB3F-F0BF-21C1-FBC3E2426126}"/>
              </a:ext>
            </a:extLst>
          </p:cNvPr>
          <p:cNvSpPr>
            <a:spLocks noGrp="1"/>
          </p:cNvSpPr>
          <p:nvPr>
            <p:ph type="title"/>
          </p:nvPr>
        </p:nvSpPr>
        <p:spPr>
          <a:xfrm>
            <a:off x="8250892" y="741391"/>
            <a:ext cx="3269384" cy="1616203"/>
          </a:xfrm>
        </p:spPr>
        <p:txBody>
          <a:bodyPr anchor="b">
            <a:normAutofit/>
          </a:bodyPr>
          <a:lstStyle/>
          <a:p>
            <a:r>
              <a:rPr lang="es-ES" sz="3200"/>
              <a:t>Lingua e riconoscimento artistico</a:t>
            </a:r>
          </a:p>
        </p:txBody>
      </p:sp>
      <p:pic>
        <p:nvPicPr>
          <p:cNvPr id="7" name="Imagen 6" descr="Calendario&#10;&#10;Descripción generada automáticamente">
            <a:extLst>
              <a:ext uri="{FF2B5EF4-FFF2-40B4-BE49-F238E27FC236}">
                <a16:creationId xmlns:a16="http://schemas.microsoft.com/office/drawing/2014/main" id="{97CA5DD0-A9A4-DE57-05B1-3F5B5C8A01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088" y="996154"/>
            <a:ext cx="3343333" cy="4723121"/>
          </a:xfrm>
          <a:prstGeom prst="rect">
            <a:avLst/>
          </a:prstGeom>
        </p:spPr>
      </p:pic>
      <p:pic>
        <p:nvPicPr>
          <p:cNvPr id="5" name="Imagen 4" descr="Imagen que contiene Escala de tiempo&#10;&#10;Descripción generada automáticamente">
            <a:extLst>
              <a:ext uri="{FF2B5EF4-FFF2-40B4-BE49-F238E27FC236}">
                <a16:creationId xmlns:a16="http://schemas.microsoft.com/office/drawing/2014/main" id="{2C87F49E-488D-DE52-5220-B59DB45DBD71}"/>
              </a:ext>
            </a:extLst>
          </p:cNvPr>
          <p:cNvPicPr>
            <a:picLocks noChangeAspect="1"/>
          </p:cNvPicPr>
          <p:nvPr/>
        </p:nvPicPr>
        <p:blipFill rotWithShape="1">
          <a:blip r:embed="rId3">
            <a:extLst>
              <a:ext uri="{28A0092B-C50C-407E-A947-70E740481C1C}">
                <a14:useLocalDpi xmlns:a14="http://schemas.microsoft.com/office/drawing/2010/main" val="0"/>
              </a:ext>
            </a:extLst>
          </a:blip>
          <a:srcRect r="2" b="8961"/>
          <a:stretch/>
        </p:blipFill>
        <p:spPr>
          <a:xfrm>
            <a:off x="4403929" y="1132140"/>
            <a:ext cx="3343333" cy="4451145"/>
          </a:xfrm>
          <a:prstGeom prst="rect">
            <a:avLst/>
          </a:prstGeom>
        </p:spPr>
      </p:pic>
      <p:sp>
        <p:nvSpPr>
          <p:cNvPr id="3" name="Marcador de contenido 2">
            <a:extLst>
              <a:ext uri="{FF2B5EF4-FFF2-40B4-BE49-F238E27FC236}">
                <a16:creationId xmlns:a16="http://schemas.microsoft.com/office/drawing/2014/main" id="{737CD026-38E5-07C3-7DE8-774C735406DB}"/>
              </a:ext>
            </a:extLst>
          </p:cNvPr>
          <p:cNvSpPr>
            <a:spLocks noGrp="1"/>
          </p:cNvSpPr>
          <p:nvPr>
            <p:ph idx="1"/>
          </p:nvPr>
        </p:nvSpPr>
        <p:spPr>
          <a:xfrm>
            <a:off x="8250890" y="2533476"/>
            <a:ext cx="3240264" cy="3447832"/>
          </a:xfrm>
        </p:spPr>
        <p:txBody>
          <a:bodyPr anchor="t">
            <a:normAutofit/>
          </a:bodyPr>
          <a:lstStyle/>
          <a:p>
            <a:pPr marL="0" indent="0">
              <a:buNone/>
            </a:pPr>
            <a:r>
              <a:rPr lang="es-ES" sz="2000"/>
              <a:t>“La prima e la seconda”</a:t>
            </a:r>
          </a:p>
          <a:p>
            <a:pPr marL="0" indent="0">
              <a:buNone/>
            </a:pPr>
            <a:r>
              <a:rPr lang="it-IT" sz="2000"/>
              <a:t>«Nella lingua altra solo si può/ tracciare un percorso impreciso / intorno a un argomento. / [...] Si può abbozzare un viso, / disegnare un fiore, / disegnare un fiore, urlare, / persino strillare / un discorso sgangherato, / con molta rabbia, per favore».</a:t>
            </a:r>
            <a:endParaRPr lang="es-ES" sz="2000"/>
          </a:p>
        </p:txBody>
      </p:sp>
      <p:grpSp>
        <p:nvGrpSpPr>
          <p:cNvPr id="15" name="Group 14">
            <a:extLst>
              <a:ext uri="{FF2B5EF4-FFF2-40B4-BE49-F238E27FC236}">
                <a16:creationId xmlns:a16="http://schemas.microsoft.com/office/drawing/2014/main" id="{12B241C5-7E45-AD52-638D-31E8FD2BC1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 y="6737460"/>
            <a:ext cx="12192000" cy="123364"/>
            <a:chOff x="1" y="6737460"/>
            <a:chExt cx="12192000" cy="123364"/>
          </a:xfrm>
        </p:grpSpPr>
        <p:sp>
          <p:nvSpPr>
            <p:cNvPr id="16" name="Rectangle 15">
              <a:extLst>
                <a:ext uri="{FF2B5EF4-FFF2-40B4-BE49-F238E27FC236}">
                  <a16:creationId xmlns:a16="http://schemas.microsoft.com/office/drawing/2014/main" id="{49503B28-6749-2F02-0050-2CC7D03CF6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6034320" y="703141"/>
              <a:ext cx="123362" cy="12192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C3DEE37-9CE7-622C-B750-66998EDC2E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40559" y="4909383"/>
              <a:ext cx="123362" cy="3779520"/>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777584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14DE548-459D-20EC-8F20-04F52D365839}"/>
              </a:ext>
            </a:extLst>
          </p:cNvPr>
          <p:cNvSpPr>
            <a:spLocks noGrp="1"/>
          </p:cNvSpPr>
          <p:nvPr>
            <p:ph idx="1"/>
          </p:nvPr>
        </p:nvSpPr>
        <p:spPr>
          <a:xfrm>
            <a:off x="838200" y="696036"/>
            <a:ext cx="10515600" cy="5480927"/>
          </a:xfrm>
        </p:spPr>
        <p:txBody>
          <a:bodyPr>
            <a:normAutofit fontScale="92500" lnSpcReduction="20000"/>
          </a:bodyPr>
          <a:lstStyle/>
          <a:p>
            <a:pPr marL="0" indent="0">
              <a:lnSpc>
                <a:spcPct val="90000"/>
              </a:lnSpc>
              <a:spcAft>
                <a:spcPts val="600"/>
              </a:spcAft>
              <a:buNone/>
            </a:pPr>
            <a:r>
              <a:rPr lang="en-US" dirty="0" err="1"/>
              <a:t>Seconde</a:t>
            </a:r>
            <a:r>
              <a:rPr lang="en-US" dirty="0"/>
              <a:t> </a:t>
            </a:r>
            <a:r>
              <a:rPr lang="en-US" dirty="0" err="1"/>
              <a:t>generazioni</a:t>
            </a:r>
            <a:r>
              <a:rPr lang="en-US" dirty="0"/>
              <a:t>, </a:t>
            </a:r>
            <a:r>
              <a:rPr lang="en-US" dirty="0" err="1"/>
              <a:t>ius</a:t>
            </a:r>
            <a:r>
              <a:rPr lang="en-US" dirty="0"/>
              <a:t> soli e </a:t>
            </a:r>
            <a:r>
              <a:rPr lang="en-US" dirty="0" err="1"/>
              <a:t>cittadinanza</a:t>
            </a:r>
            <a:r>
              <a:rPr lang="en-US" dirty="0"/>
              <a:t>.</a:t>
            </a:r>
          </a:p>
          <a:p>
            <a:pPr marL="0" indent="0">
              <a:lnSpc>
                <a:spcPct val="90000"/>
              </a:lnSpc>
              <a:spcAft>
                <a:spcPts val="600"/>
              </a:spcAft>
              <a:buNone/>
            </a:pPr>
            <a:r>
              <a:rPr lang="en-US" sz="2800" dirty="0">
                <a:effectLst/>
              </a:rPr>
              <a:t>(Da </a:t>
            </a:r>
            <a:r>
              <a:rPr lang="en-US" sz="2800" dirty="0" err="1">
                <a:effectLst/>
              </a:rPr>
              <a:t>Arquinigo</a:t>
            </a:r>
            <a:r>
              <a:rPr lang="en-US" sz="2800" dirty="0">
                <a:effectLst/>
              </a:rPr>
              <a:t> Pardo)</a:t>
            </a:r>
          </a:p>
          <a:p>
            <a:pPr marL="0" indent="0">
              <a:lnSpc>
                <a:spcPct val="90000"/>
              </a:lnSpc>
              <a:spcAft>
                <a:spcPts val="600"/>
              </a:spcAft>
              <a:buNone/>
            </a:pPr>
            <a:endParaRPr lang="en-US" dirty="0"/>
          </a:p>
          <a:p>
            <a:pPr marL="0" indent="0">
              <a:lnSpc>
                <a:spcPct val="90000"/>
              </a:lnSpc>
              <a:spcAft>
                <a:spcPts val="600"/>
              </a:spcAft>
              <a:buNone/>
            </a:pPr>
            <a:r>
              <a:rPr lang="en-US" sz="2800" dirty="0">
                <a:effectLst/>
              </a:rPr>
              <a:t>“</a:t>
            </a:r>
            <a:r>
              <a:rPr lang="en-US" sz="2800" dirty="0" err="1">
                <a:effectLst/>
              </a:rPr>
              <a:t>Voglio</a:t>
            </a:r>
            <a:r>
              <a:rPr lang="en-US" sz="2800" dirty="0">
                <a:effectLst/>
              </a:rPr>
              <a:t> </a:t>
            </a:r>
            <a:r>
              <a:rPr lang="en-US" sz="2800" dirty="0" err="1">
                <a:effectLst/>
              </a:rPr>
              <a:t>che</a:t>
            </a:r>
            <a:r>
              <a:rPr lang="en-US" sz="2800" dirty="0">
                <a:effectLst/>
              </a:rPr>
              <a:t> la </a:t>
            </a:r>
            <a:r>
              <a:rPr lang="en-US" sz="2800" dirty="0" err="1">
                <a:effectLst/>
              </a:rPr>
              <a:t>mia</a:t>
            </a:r>
            <a:r>
              <a:rPr lang="en-US" sz="2800" dirty="0">
                <a:effectLst/>
              </a:rPr>
              <a:t> </a:t>
            </a:r>
            <a:r>
              <a:rPr lang="en-US" sz="2800" dirty="0" err="1">
                <a:effectLst/>
              </a:rPr>
              <a:t>cittadinanza</a:t>
            </a:r>
            <a:r>
              <a:rPr lang="en-US" sz="2800" dirty="0">
                <a:effectLst/>
              </a:rPr>
              <a:t> </a:t>
            </a:r>
            <a:r>
              <a:rPr lang="en-US" sz="2800" dirty="0" err="1">
                <a:effectLst/>
              </a:rPr>
              <a:t>italiana</a:t>
            </a:r>
            <a:r>
              <a:rPr lang="en-US" sz="2800" dirty="0">
                <a:effectLst/>
              </a:rPr>
              <a:t> non </a:t>
            </a:r>
            <a:r>
              <a:rPr lang="en-US" sz="2800" dirty="0" err="1">
                <a:effectLst/>
              </a:rPr>
              <a:t>sia</a:t>
            </a:r>
            <a:r>
              <a:rPr lang="en-US" sz="2800" dirty="0">
                <a:effectLst/>
              </a:rPr>
              <a:t> </a:t>
            </a:r>
            <a:r>
              <a:rPr lang="en-US" sz="2800" dirty="0" err="1">
                <a:effectLst/>
              </a:rPr>
              <a:t>una</a:t>
            </a:r>
            <a:r>
              <a:rPr lang="en-US" sz="2800" dirty="0">
                <a:effectLst/>
              </a:rPr>
              <a:t> </a:t>
            </a:r>
            <a:r>
              <a:rPr lang="en-US" sz="2800" dirty="0" err="1">
                <a:effectLst/>
              </a:rPr>
              <a:t>concessione</a:t>
            </a:r>
            <a:r>
              <a:rPr lang="en-US" sz="2800" dirty="0">
                <a:effectLst/>
              </a:rPr>
              <a:t>, </a:t>
            </a:r>
            <a:r>
              <a:rPr lang="en-US" sz="2800" dirty="0" err="1">
                <a:effectLst/>
              </a:rPr>
              <a:t>voglio</a:t>
            </a:r>
            <a:r>
              <a:rPr lang="en-US" sz="2800" dirty="0">
                <a:effectLst/>
              </a:rPr>
              <a:t> </a:t>
            </a:r>
            <a:r>
              <a:rPr lang="en-US" sz="2800" dirty="0" err="1">
                <a:effectLst/>
              </a:rPr>
              <a:t>che</a:t>
            </a:r>
            <a:r>
              <a:rPr lang="en-US" sz="2800" dirty="0">
                <a:effectLst/>
              </a:rPr>
              <a:t> </a:t>
            </a:r>
            <a:r>
              <a:rPr lang="en-US" sz="2800" dirty="0" err="1">
                <a:effectLst/>
              </a:rPr>
              <a:t>sia</a:t>
            </a:r>
            <a:r>
              <a:rPr lang="en-US" sz="2800" dirty="0">
                <a:effectLst/>
              </a:rPr>
              <a:t> </a:t>
            </a:r>
            <a:r>
              <a:rPr lang="en-US" sz="2800" dirty="0" err="1">
                <a:effectLst/>
              </a:rPr>
              <a:t>riconosciuta</a:t>
            </a:r>
            <a:r>
              <a:rPr lang="en-US" sz="2800" dirty="0">
                <a:effectLst/>
              </a:rPr>
              <a:t> come </a:t>
            </a:r>
            <a:r>
              <a:rPr lang="en-US" sz="2800" dirty="0" err="1">
                <a:effectLst/>
              </a:rPr>
              <a:t>mia</a:t>
            </a:r>
            <a:r>
              <a:rPr lang="en-US" sz="2800" dirty="0">
                <a:effectLst/>
              </a:rPr>
              <a:t> </a:t>
            </a:r>
            <a:r>
              <a:rPr lang="en-US" sz="2800" dirty="0" err="1">
                <a:effectLst/>
              </a:rPr>
              <a:t>perché</a:t>
            </a:r>
            <a:r>
              <a:rPr lang="en-US" sz="2800" dirty="0">
                <a:effectLst/>
              </a:rPr>
              <a:t> è </a:t>
            </a:r>
            <a:r>
              <a:rPr lang="en-US" sz="2800" dirty="0" err="1">
                <a:effectLst/>
              </a:rPr>
              <a:t>mia</a:t>
            </a:r>
            <a:r>
              <a:rPr lang="en-US" sz="2800" dirty="0">
                <a:effectLst/>
              </a:rPr>
              <a:t> </a:t>
            </a:r>
            <a:r>
              <a:rPr lang="en-US" sz="2800" dirty="0" err="1">
                <a:effectLst/>
              </a:rPr>
              <a:t>già</a:t>
            </a:r>
            <a:r>
              <a:rPr lang="en-US" sz="2800" dirty="0">
                <a:effectLst/>
              </a:rPr>
              <a:t> </a:t>
            </a:r>
            <a:r>
              <a:rPr lang="en-US" sz="2800" dirty="0" err="1">
                <a:effectLst/>
              </a:rPr>
              <a:t>nei</a:t>
            </a:r>
            <a:r>
              <a:rPr lang="en-US" sz="2800" dirty="0">
                <a:effectLst/>
              </a:rPr>
              <a:t> </a:t>
            </a:r>
            <a:r>
              <a:rPr lang="en-US" sz="2800" dirty="0" err="1">
                <a:effectLst/>
              </a:rPr>
              <a:t>fatti</a:t>
            </a:r>
            <a:r>
              <a:rPr lang="en-US" sz="2800" dirty="0">
                <a:effectLst/>
              </a:rPr>
              <a:t>, non solo </a:t>
            </a:r>
            <a:r>
              <a:rPr lang="en-US" sz="2800" dirty="0" err="1">
                <a:effectLst/>
              </a:rPr>
              <a:t>nelle</a:t>
            </a:r>
            <a:r>
              <a:rPr lang="en-US" sz="2800" dirty="0">
                <a:effectLst/>
              </a:rPr>
              <a:t> </a:t>
            </a:r>
            <a:r>
              <a:rPr lang="en-US" sz="2800" dirty="0" err="1">
                <a:effectLst/>
              </a:rPr>
              <a:t>stanze</a:t>
            </a:r>
            <a:r>
              <a:rPr lang="en-US" sz="2800" dirty="0">
                <a:effectLst/>
              </a:rPr>
              <a:t> di un palazzo </a:t>
            </a:r>
            <a:r>
              <a:rPr lang="en-US" sz="2800" dirty="0" err="1">
                <a:effectLst/>
              </a:rPr>
              <a:t>romano</a:t>
            </a:r>
            <a:r>
              <a:rPr lang="en-US" sz="2800" dirty="0">
                <a:effectLst/>
              </a:rPr>
              <a:t>” (32). </a:t>
            </a:r>
          </a:p>
          <a:p>
            <a:pPr marL="0" indent="0">
              <a:lnSpc>
                <a:spcPct val="90000"/>
              </a:lnSpc>
              <a:spcAft>
                <a:spcPts val="600"/>
              </a:spcAft>
              <a:buNone/>
            </a:pPr>
            <a:r>
              <a:rPr lang="it-IT" sz="2800" dirty="0"/>
              <a:t>“Si tratta di un’idea di cittadinanza tanto discriminatoria quanto violenta, perché si muove sullo stesso terreno della purezza della razza [...]. </a:t>
            </a:r>
            <a:r>
              <a:rPr lang="es-ES" sz="2800" dirty="0"/>
              <a:t>La </a:t>
            </a:r>
            <a:r>
              <a:rPr lang="es-ES" sz="2800" dirty="0" err="1"/>
              <a:t>nostra</a:t>
            </a:r>
            <a:r>
              <a:rPr lang="es-ES" sz="2800" dirty="0"/>
              <a:t> </a:t>
            </a:r>
            <a:r>
              <a:rPr lang="es-ES" sz="2800" dirty="0" err="1"/>
              <a:t>identità</a:t>
            </a:r>
            <a:r>
              <a:rPr lang="es-ES" sz="2800" dirty="0"/>
              <a:t> </a:t>
            </a:r>
            <a:r>
              <a:rPr lang="es-ES" sz="2800" dirty="0" err="1"/>
              <a:t>continuerà</a:t>
            </a:r>
            <a:r>
              <a:rPr lang="es-ES" sz="2800" dirty="0"/>
              <a:t> a </a:t>
            </a:r>
            <a:r>
              <a:rPr lang="es-ES" sz="2800" dirty="0" err="1"/>
              <a:t>essere</a:t>
            </a:r>
            <a:r>
              <a:rPr lang="es-ES" sz="2800" dirty="0"/>
              <a:t> </a:t>
            </a:r>
            <a:r>
              <a:rPr lang="es-ES" sz="2800" dirty="0" err="1"/>
              <a:t>ritenuta</a:t>
            </a:r>
            <a:r>
              <a:rPr lang="es-ES" sz="2800" dirty="0"/>
              <a:t> </a:t>
            </a:r>
            <a:r>
              <a:rPr lang="es-ES" sz="2800" dirty="0" err="1"/>
              <a:t>gerarchicamente</a:t>
            </a:r>
            <a:r>
              <a:rPr lang="es-ES" sz="2800" dirty="0"/>
              <a:t> </a:t>
            </a:r>
            <a:r>
              <a:rPr lang="es-ES" sz="2800" dirty="0" err="1"/>
              <a:t>inferiore</a:t>
            </a:r>
            <a:r>
              <a:rPr lang="es-ES" sz="2800" dirty="0"/>
              <a:t>” (2018: 65).</a:t>
            </a:r>
          </a:p>
          <a:p>
            <a:pPr marL="0" indent="0">
              <a:lnSpc>
                <a:spcPct val="90000"/>
              </a:lnSpc>
              <a:spcAft>
                <a:spcPts val="600"/>
              </a:spcAft>
              <a:buNone/>
            </a:pPr>
            <a:r>
              <a:rPr lang="it-IT" sz="2800" dirty="0"/>
              <a:t>“C’è dietro un disegno ben chiaro: quello di farci restare addosso l’etichetta di migrante, non di cittadino” (72).</a:t>
            </a:r>
          </a:p>
          <a:p>
            <a:pPr marL="0" indent="0">
              <a:lnSpc>
                <a:spcPct val="90000"/>
              </a:lnSpc>
              <a:spcAft>
                <a:spcPts val="600"/>
              </a:spcAft>
              <a:buNone/>
            </a:pPr>
            <a:r>
              <a:rPr lang="it-IT" sz="2800" dirty="0"/>
              <a:t>“Anche la categoria di ‘straniero’ — che vale solo all’origine, per il passato, ma non certo per il presente e per il futuro — risulta molto vaga” (81). </a:t>
            </a:r>
            <a:endParaRPr lang="en-US" sz="2800" dirty="0"/>
          </a:p>
          <a:p>
            <a:pPr marL="0" indent="0">
              <a:buNone/>
            </a:pPr>
            <a:endParaRPr lang="es-ES" dirty="0"/>
          </a:p>
        </p:txBody>
      </p:sp>
    </p:spTree>
    <p:extLst>
      <p:ext uri="{BB962C8B-B14F-4D97-AF65-F5344CB8AC3E}">
        <p14:creationId xmlns:p14="http://schemas.microsoft.com/office/powerpoint/2010/main" val="1710596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C8E674-9C3F-9ABB-9E54-987F963873E8}"/>
              </a:ext>
            </a:extLst>
          </p:cNvPr>
          <p:cNvSpPr>
            <a:spLocks noGrp="1"/>
          </p:cNvSpPr>
          <p:nvPr>
            <p:ph type="title"/>
          </p:nvPr>
        </p:nvSpPr>
        <p:spPr>
          <a:xfrm>
            <a:off x="761840" y="1138265"/>
            <a:ext cx="4544762" cy="1401183"/>
          </a:xfrm>
        </p:spPr>
        <p:txBody>
          <a:bodyPr anchor="t">
            <a:normAutofit/>
          </a:bodyPr>
          <a:lstStyle/>
          <a:p>
            <a:r>
              <a:rPr lang="it-IT" sz="3000" dirty="0"/>
              <a:t>Yeniffer Lilibell Aliaga Chávez, “Mille e una luna” (2020)</a:t>
            </a:r>
            <a:endParaRPr lang="es-ES" sz="3000" dirty="0"/>
          </a:p>
        </p:txBody>
      </p:sp>
      <p:cxnSp>
        <p:nvCxnSpPr>
          <p:cNvPr id="10" name="Straight Connector 9">
            <a:extLst>
              <a:ext uri="{FF2B5EF4-FFF2-40B4-BE49-F238E27FC236}">
                <a16:creationId xmlns:a16="http://schemas.microsoft.com/office/drawing/2014/main" id="{FC23E3B9-5ABF-58B3-E2B0-E9A5DAA900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1462"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94C932F0-E7B9-2644-99CF-9E3865A442BC}"/>
              </a:ext>
            </a:extLst>
          </p:cNvPr>
          <p:cNvSpPr>
            <a:spLocks noGrp="1"/>
          </p:cNvSpPr>
          <p:nvPr>
            <p:ph idx="1"/>
          </p:nvPr>
        </p:nvSpPr>
        <p:spPr>
          <a:xfrm>
            <a:off x="761840" y="2551176"/>
            <a:ext cx="4544762" cy="3602935"/>
          </a:xfrm>
        </p:spPr>
        <p:txBody>
          <a:bodyPr>
            <a:normAutofit/>
          </a:bodyPr>
          <a:lstStyle/>
          <a:p>
            <a:pPr marL="0" indent="0">
              <a:buNone/>
            </a:pPr>
            <a:r>
              <a:rPr lang="es-ES" sz="2000">
                <a:hlinkClick r:id="rId2"/>
              </a:rPr>
              <a:t>https://concorsolinguamadre.it/wp-content/uploads/sites/7/2020/04/Aliaga-Chavez_Mille-e-una-luna.pdf</a:t>
            </a:r>
            <a:r>
              <a:rPr lang="es-ES" sz="2000"/>
              <a:t> </a:t>
            </a:r>
          </a:p>
          <a:p>
            <a:pPr marL="0" indent="0">
              <a:buNone/>
            </a:pPr>
            <a:endParaRPr lang="es-ES" sz="2000"/>
          </a:p>
          <a:p>
            <a:pPr marL="0" indent="0">
              <a:buNone/>
            </a:pPr>
            <a:r>
              <a:rPr lang="es-ES" sz="2000">
                <a:hlinkClick r:id="rId3"/>
              </a:rPr>
              <a:t>https://www.youtube.com/watch?v=W3zlWgyExE8</a:t>
            </a:r>
            <a:r>
              <a:rPr lang="es-ES" sz="2000"/>
              <a:t> </a:t>
            </a:r>
          </a:p>
          <a:p>
            <a:pPr marL="0" indent="0">
              <a:buNone/>
            </a:pPr>
            <a:endParaRPr lang="es-ES" sz="2000"/>
          </a:p>
        </p:txBody>
      </p:sp>
      <p:pic>
        <p:nvPicPr>
          <p:cNvPr id="5" name="Imagen 4" descr="Texto, nombre de la empresa&#10;&#10;Descripción generada automáticamente con confianza media">
            <a:extLst>
              <a:ext uri="{FF2B5EF4-FFF2-40B4-BE49-F238E27FC236}">
                <a16:creationId xmlns:a16="http://schemas.microsoft.com/office/drawing/2014/main" id="{0D387322-39DC-6CF9-3D24-C8487BD87F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82748" y="1730842"/>
            <a:ext cx="5334160" cy="3397916"/>
          </a:xfrm>
          <a:prstGeom prst="rect">
            <a:avLst/>
          </a:prstGeom>
        </p:spPr>
      </p:pic>
    </p:spTree>
    <p:extLst>
      <p:ext uri="{BB962C8B-B14F-4D97-AF65-F5344CB8AC3E}">
        <p14:creationId xmlns:p14="http://schemas.microsoft.com/office/powerpoint/2010/main" val="1916717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63BDB0D-7F19-A060-AEC9-8226BB5D5D2C}"/>
              </a:ext>
            </a:extLst>
          </p:cNvPr>
          <p:cNvSpPr>
            <a:spLocks noGrp="1"/>
          </p:cNvSpPr>
          <p:nvPr>
            <p:ph idx="1"/>
          </p:nvPr>
        </p:nvSpPr>
        <p:spPr>
          <a:xfrm>
            <a:off x="838200" y="655093"/>
            <a:ext cx="10515600" cy="5521870"/>
          </a:xfrm>
        </p:spPr>
        <p:txBody>
          <a:bodyPr>
            <a:normAutofit/>
          </a:bodyPr>
          <a:lstStyle/>
          <a:p>
            <a:pPr marL="0" indent="0" algn="just">
              <a:buNone/>
            </a:pPr>
            <a:r>
              <a:rPr lang="it-IT" dirty="0">
                <a:effectLst/>
                <a:ea typeface="Calibri" panose="020F0502020204030204" pitchFamily="34" charset="0"/>
              </a:rPr>
              <a:t>«Il giorno in cui lei emigrò il cielo di Lima sembrava più grigio del solito. Io avevo quattro anni e ricordo come se fosse ieri che lei, dopo avermi salutata con un lungo abbraccio, si avviò con sua sorella verso l’aeroporto. Trattenni le lacrime per rassicurarla e darle la forza necessaria per partire. Dalla finestra di casa, io e mia cugina le seguivamo con lo sguardo; mentre io osservavo mia madre allontanarsi con il suo zaino in spalla, Stefanie piangeva a dirotto perché convinta che anche sua mamma sarebbe partita. Mia zia, però, aveva deciso di rimanere. Con il tempo avrei compreso la scelta di mia madre e le ragioni che la spinsero a partire». (</a:t>
            </a:r>
            <a:r>
              <a:rPr lang="it-IT" sz="2800" dirty="0"/>
              <a:t>Aliaga Chávez)</a:t>
            </a:r>
            <a:endParaRPr lang="es-ES" dirty="0"/>
          </a:p>
        </p:txBody>
      </p:sp>
    </p:spTree>
    <p:extLst>
      <p:ext uri="{BB962C8B-B14F-4D97-AF65-F5344CB8AC3E}">
        <p14:creationId xmlns:p14="http://schemas.microsoft.com/office/powerpoint/2010/main" val="35505261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ACBC01B-6010-A1BB-0762-645EA68F7735}"/>
              </a:ext>
            </a:extLst>
          </p:cNvPr>
          <p:cNvSpPr>
            <a:spLocks noGrp="1"/>
          </p:cNvSpPr>
          <p:nvPr>
            <p:ph idx="1"/>
          </p:nvPr>
        </p:nvSpPr>
        <p:spPr/>
        <p:txBody>
          <a:bodyPr>
            <a:normAutofit lnSpcReduction="10000"/>
          </a:bodyPr>
          <a:lstStyle/>
          <a:p>
            <a:pPr marL="0" indent="0" algn="just">
              <a:buNone/>
            </a:pPr>
            <a:r>
              <a:rPr lang="it-IT" dirty="0"/>
              <a:t>«Il primo giorno di scuola mia madre, che avevo riabbracciato piena di emozioni soltanto la settimana prima, mi accompagnò fino in aula. Avevo paura e non volevo che lasciasse, ancora, la mia mano. Non conoscevo nessuno e non capivo neanche una parola di quello che mi veniva detto. [...] Dopo tre mesi, parlavo in italiano e facevo molta attenzione all’intonazione; mi turbava l’idea che la gente si potesse accorgere della mia diversità, del fatto che io fossi straniera, perciò mi impegnavo affinché ogni parola, soprattutto quelle con la zeta o con le doppie, fosse perfettamente pronunciata. Ero consapevole del fatto che, avendo io la pelle chiara e dei tratti etnici poco accentuati, con una buona dizione le persone non si sarebbero accorte delle mie origini sudamericane». (</a:t>
            </a:r>
            <a:r>
              <a:rPr lang="it-IT" sz="2800" dirty="0"/>
              <a:t>Aliaga Chávez)</a:t>
            </a:r>
            <a:endParaRPr lang="es-ES" dirty="0"/>
          </a:p>
        </p:txBody>
      </p:sp>
    </p:spTree>
    <p:extLst>
      <p:ext uri="{BB962C8B-B14F-4D97-AF65-F5344CB8AC3E}">
        <p14:creationId xmlns:p14="http://schemas.microsoft.com/office/powerpoint/2010/main" val="19627286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1A72F54-08A6-665A-DA88-325D6866F230}"/>
              </a:ext>
            </a:extLst>
          </p:cNvPr>
          <p:cNvSpPr>
            <a:spLocks noGrp="1"/>
          </p:cNvSpPr>
          <p:nvPr>
            <p:ph idx="1"/>
          </p:nvPr>
        </p:nvSpPr>
        <p:spPr>
          <a:xfrm>
            <a:off x="838200" y="736979"/>
            <a:ext cx="10515600" cy="5439984"/>
          </a:xfrm>
        </p:spPr>
        <p:txBody>
          <a:bodyPr/>
          <a:lstStyle/>
          <a:p>
            <a:pPr marL="0" indent="0" algn="ctr">
              <a:buNone/>
            </a:pPr>
            <a:r>
              <a:rPr lang="it-IT" dirty="0"/>
              <a:t>Mi sentivo di nuovo diversa, ma questa volta nel mio paese di origine. Mi sentivo diversa quando mi chiedevano dove fosse mio marito, quando a tavola io e le altre donne presenti dovevamo provvedere al servizio degli uomini, mi sentivo diversa quando accendevo una sigaretta, oppure quando mi chiedevano cosa fosse quella specie di orecchino che decora la mia narice destra. Ero una donna diversa dalle altre donne peruviane, avevo quasi trent’anni e non avevo una famiglia. Una cosa poi mi faceva sentire diversa più di ogni altra: la mia omosessualità. (</a:t>
            </a:r>
            <a:r>
              <a:rPr lang="it-IT" sz="2800" dirty="0"/>
              <a:t>Aliaga Chávez)</a:t>
            </a:r>
            <a:endParaRPr lang="es-ES" dirty="0"/>
          </a:p>
        </p:txBody>
      </p:sp>
    </p:spTree>
    <p:extLst>
      <p:ext uri="{BB962C8B-B14F-4D97-AF65-F5344CB8AC3E}">
        <p14:creationId xmlns:p14="http://schemas.microsoft.com/office/powerpoint/2010/main" val="38168992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0C30776-D64A-96FE-DDC4-71115CA65728}"/>
              </a:ext>
            </a:extLst>
          </p:cNvPr>
          <p:cNvSpPr>
            <a:spLocks noGrp="1"/>
          </p:cNvSpPr>
          <p:nvPr>
            <p:ph idx="1"/>
          </p:nvPr>
        </p:nvSpPr>
        <p:spPr/>
        <p:txBody>
          <a:bodyPr/>
          <a:lstStyle/>
          <a:p>
            <a:pPr marL="0" indent="0" algn="ctr">
              <a:buNone/>
            </a:pPr>
            <a:r>
              <a:rPr lang="it-IT" dirty="0"/>
              <a:t>“Una sera chiesi a mia nonna: ‘Abu secondo te io sono più italiana o più peruviana?’ Con un sorriso sulle labbra mi rispose: ‘Lulubell, tu non sei né italiana, né peruviana. Tu sei come la luna, mille e una sola’” (</a:t>
            </a:r>
            <a:r>
              <a:rPr lang="it-IT" sz="2800" dirty="0"/>
              <a:t>Aliaga Chávez).</a:t>
            </a:r>
            <a:endParaRPr lang="es-ES" dirty="0"/>
          </a:p>
        </p:txBody>
      </p:sp>
    </p:spTree>
    <p:extLst>
      <p:ext uri="{BB962C8B-B14F-4D97-AF65-F5344CB8AC3E}">
        <p14:creationId xmlns:p14="http://schemas.microsoft.com/office/powerpoint/2010/main" val="42785966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1">
            <a:extLst>
              <a:ext uri="{FF2B5EF4-FFF2-40B4-BE49-F238E27FC236}">
                <a16:creationId xmlns:a16="http://schemas.microsoft.com/office/drawing/2014/main" id="{D1D34770-47A8-402C-AF23-2B653F2D8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653D9CA-AB7F-B88D-EC7A-E0826D5C0C9F}"/>
              </a:ext>
            </a:extLst>
          </p:cNvPr>
          <p:cNvSpPr>
            <a:spLocks noGrp="1"/>
          </p:cNvSpPr>
          <p:nvPr>
            <p:ph type="title"/>
          </p:nvPr>
        </p:nvSpPr>
        <p:spPr>
          <a:xfrm>
            <a:off x="836679" y="723898"/>
            <a:ext cx="6002110" cy="1495425"/>
          </a:xfrm>
        </p:spPr>
        <p:txBody>
          <a:bodyPr>
            <a:normAutofit/>
          </a:bodyPr>
          <a:lstStyle/>
          <a:p>
            <a:r>
              <a:rPr lang="es-ES" sz="4000"/>
              <a:t>Testimonianze dall’Europa</a:t>
            </a:r>
          </a:p>
        </p:txBody>
      </p:sp>
      <p:sp>
        <p:nvSpPr>
          <p:cNvPr id="17" name="Content Placeholder 8">
            <a:extLst>
              <a:ext uri="{FF2B5EF4-FFF2-40B4-BE49-F238E27FC236}">
                <a16:creationId xmlns:a16="http://schemas.microsoft.com/office/drawing/2014/main" id="{6CDEAAE6-9851-DBA7-B17A-5DCB34CDF0A2}"/>
              </a:ext>
            </a:extLst>
          </p:cNvPr>
          <p:cNvSpPr>
            <a:spLocks noGrp="1"/>
          </p:cNvSpPr>
          <p:nvPr>
            <p:ph idx="1"/>
          </p:nvPr>
        </p:nvSpPr>
        <p:spPr>
          <a:xfrm>
            <a:off x="836680" y="2405067"/>
            <a:ext cx="6002110" cy="3729034"/>
          </a:xfrm>
        </p:spPr>
        <p:txBody>
          <a:bodyPr>
            <a:normAutofit/>
          </a:bodyPr>
          <a:lstStyle/>
          <a:p>
            <a:r>
              <a:rPr lang="en-US" sz="2000" dirty="0" err="1"/>
              <a:t>Prospettiva</a:t>
            </a:r>
            <a:r>
              <a:rPr lang="en-US" sz="2000" dirty="0"/>
              <a:t> </a:t>
            </a:r>
            <a:r>
              <a:rPr lang="en-US" sz="2000" dirty="0" err="1"/>
              <a:t>decoloniale</a:t>
            </a:r>
            <a:r>
              <a:rPr lang="en-US" sz="2000" dirty="0"/>
              <a:t> e </a:t>
            </a:r>
            <a:r>
              <a:rPr lang="en-US" sz="2000" dirty="0" err="1"/>
              <a:t>intersezionale</a:t>
            </a:r>
            <a:r>
              <a:rPr lang="en-US" sz="2000" dirty="0"/>
              <a:t>.</a:t>
            </a:r>
          </a:p>
          <a:p>
            <a:r>
              <a:rPr lang="en-US" sz="2000" dirty="0"/>
              <a:t>Una forma </a:t>
            </a:r>
            <a:r>
              <a:rPr lang="en-US" sz="2000" dirty="0" err="1"/>
              <a:t>coerente</a:t>
            </a:r>
            <a:r>
              <a:rPr lang="en-US" sz="2000" dirty="0"/>
              <a:t> con il </a:t>
            </a:r>
            <a:r>
              <a:rPr lang="en-US" sz="2000" dirty="0" err="1"/>
              <a:t>contenuto</a:t>
            </a:r>
            <a:r>
              <a:rPr lang="en-US" sz="2000" dirty="0"/>
              <a:t> &gt; un </a:t>
            </a:r>
            <a:r>
              <a:rPr lang="en-US" sz="2000" dirty="0" err="1"/>
              <a:t>libro</a:t>
            </a:r>
            <a:r>
              <a:rPr lang="en-US" sz="2000" dirty="0"/>
              <a:t> “queer/</a:t>
            </a:r>
            <a:r>
              <a:rPr lang="en-US" sz="2000" dirty="0" err="1"/>
              <a:t>cuir</a:t>
            </a:r>
            <a:r>
              <a:rPr lang="en-US" sz="2000" dirty="0"/>
              <a:t>”.</a:t>
            </a:r>
          </a:p>
          <a:p>
            <a:r>
              <a:rPr lang="en-US" sz="2000" dirty="0" err="1"/>
              <a:t>Messa</a:t>
            </a:r>
            <a:r>
              <a:rPr lang="en-US" sz="2000" dirty="0"/>
              <a:t> in discussion </a:t>
            </a:r>
            <a:r>
              <a:rPr lang="en-US" sz="2000" dirty="0" err="1"/>
              <a:t>dell’eurocentrismo</a:t>
            </a:r>
            <a:r>
              <a:rPr lang="en-US" sz="2000" dirty="0"/>
              <a:t>, propone </a:t>
            </a:r>
            <a:r>
              <a:rPr lang="en-US" sz="2000" dirty="0" err="1"/>
              <a:t>altre</a:t>
            </a:r>
            <a:r>
              <a:rPr lang="en-US" sz="2000" dirty="0"/>
              <a:t> </a:t>
            </a:r>
            <a:r>
              <a:rPr lang="en-US" sz="2000" dirty="0" err="1"/>
              <a:t>forme</a:t>
            </a:r>
            <a:r>
              <a:rPr lang="en-US" sz="2000" dirty="0"/>
              <a:t> di </a:t>
            </a:r>
            <a:r>
              <a:rPr lang="en-US" sz="2000" dirty="0" err="1"/>
              <a:t>sapere</a:t>
            </a:r>
            <a:r>
              <a:rPr lang="en-US" sz="2000" dirty="0"/>
              <a:t>.</a:t>
            </a:r>
          </a:p>
          <a:p>
            <a:r>
              <a:rPr lang="en-US" sz="2000" dirty="0"/>
              <a:t>Stigma, </a:t>
            </a:r>
            <a:r>
              <a:rPr lang="en-US" sz="2000" dirty="0" err="1"/>
              <a:t>discredito</a:t>
            </a:r>
            <a:r>
              <a:rPr lang="en-US" sz="2000" dirty="0"/>
              <a:t> e </a:t>
            </a:r>
            <a:r>
              <a:rPr lang="en-US" sz="2000" dirty="0" err="1"/>
              <a:t>invisibilizzazione</a:t>
            </a:r>
            <a:r>
              <a:rPr lang="en-US" sz="2000" dirty="0"/>
              <a:t>.</a:t>
            </a:r>
          </a:p>
          <a:p>
            <a:r>
              <a:rPr lang="en-US" sz="2000" dirty="0"/>
              <a:t>La lingua “con </a:t>
            </a:r>
            <a:r>
              <a:rPr lang="en-US" sz="2000" dirty="0" err="1"/>
              <a:t>accento</a:t>
            </a:r>
            <a:r>
              <a:rPr lang="en-US" sz="2000" dirty="0"/>
              <a:t>”.</a:t>
            </a:r>
          </a:p>
        </p:txBody>
      </p:sp>
      <p:pic>
        <p:nvPicPr>
          <p:cNvPr id="5" name="Marcador de contenido 4" descr="Imagen que contiene Texto&#10;&#10;Descripción generada automáticamente">
            <a:extLst>
              <a:ext uri="{FF2B5EF4-FFF2-40B4-BE49-F238E27FC236}">
                <a16:creationId xmlns:a16="http://schemas.microsoft.com/office/drawing/2014/main" id="{B51CD6AC-4381-6CEF-BB33-0A417E8001F3}"/>
              </a:ext>
            </a:extLst>
          </p:cNvPr>
          <p:cNvPicPr>
            <a:picLocks noChangeAspect="1"/>
          </p:cNvPicPr>
          <p:nvPr/>
        </p:nvPicPr>
        <p:blipFill rotWithShape="1">
          <a:blip r:embed="rId2">
            <a:extLst>
              <a:ext uri="{28A0092B-C50C-407E-A947-70E740481C1C}">
                <a14:useLocalDpi xmlns:a14="http://schemas.microsoft.com/office/drawing/2010/main" val="0"/>
              </a:ext>
            </a:extLst>
          </a:blip>
          <a:srcRect l="3073" r="-1" b="-1"/>
          <a:stretch/>
        </p:blipFill>
        <p:spPr>
          <a:xfrm>
            <a:off x="7199440" y="10"/>
            <a:ext cx="4992560" cy="6857990"/>
          </a:xfrm>
          <a:prstGeom prst="rect">
            <a:avLst/>
          </a:prstGeom>
          <a:effectLst/>
        </p:spPr>
      </p:pic>
    </p:spTree>
    <p:extLst>
      <p:ext uri="{BB962C8B-B14F-4D97-AF65-F5344CB8AC3E}">
        <p14:creationId xmlns:p14="http://schemas.microsoft.com/office/powerpoint/2010/main" val="3704656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F15D0AB-1996-04AB-8EA5-DD0B0682AB38}"/>
              </a:ext>
            </a:extLst>
          </p:cNvPr>
          <p:cNvSpPr>
            <a:spLocks noGrp="1"/>
          </p:cNvSpPr>
          <p:nvPr>
            <p:ph idx="1"/>
          </p:nvPr>
        </p:nvSpPr>
        <p:spPr>
          <a:xfrm>
            <a:off x="838200" y="368490"/>
            <a:ext cx="10515600" cy="5808473"/>
          </a:xfrm>
        </p:spPr>
        <p:txBody>
          <a:bodyPr>
            <a:normAutofit/>
          </a:bodyPr>
          <a:lstStyle/>
          <a:p>
            <a:pPr marL="0" indent="0" algn="ctr">
              <a:buNone/>
            </a:pPr>
            <a:r>
              <a:rPr lang="it-IT" dirty="0"/>
              <a:t>«Oltre agli intensi processi di ricomposizione delle mappe culturali favoriti dalle migrazioni, è rilevante conoscere le caratteristiche delle </a:t>
            </a:r>
            <a:r>
              <a:rPr lang="it-IT" b="1" dirty="0"/>
              <a:t>relazioni socioculturali delle nazioni che compongono la comunità europea con le presenze culturali che delimitano inedite linee di confine, come avviene alle frontiere tra Africa, Europa e America</a:t>
            </a:r>
            <a:r>
              <a:rPr lang="it-IT" dirty="0"/>
              <a:t>, legate da un’intensa condizione transnazionale (...) mediata dai movimenti migratori dei popoli africani.</a:t>
            </a:r>
          </a:p>
          <a:p>
            <a:pPr marL="0" indent="0" algn="ctr">
              <a:buNone/>
            </a:pPr>
            <a:r>
              <a:rPr lang="it-IT" dirty="0"/>
              <a:t>È importante recuperare i </a:t>
            </a:r>
            <a:r>
              <a:rPr lang="it-IT" b="1" dirty="0"/>
              <a:t>processi culturali generati nei nuovi confini definiti dalla dissoluzione dei grandi stati nazionali, come è avvenuto nell’ex Unione Sovietica e nell’ex Jugoslavia, che hanno lasciato il posto a nuove nazioni che mantengono riferimenti comuni nelle storie nazionali condivise</a:t>
            </a:r>
            <a:r>
              <a:rPr lang="it-IT" dirty="0"/>
              <a:t>».</a:t>
            </a:r>
            <a:endParaRPr lang="es-ES" dirty="0"/>
          </a:p>
        </p:txBody>
      </p:sp>
    </p:spTree>
    <p:extLst>
      <p:ext uri="{BB962C8B-B14F-4D97-AF65-F5344CB8AC3E}">
        <p14:creationId xmlns:p14="http://schemas.microsoft.com/office/powerpoint/2010/main" val="7817785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FECB76C-2B36-05D8-3393-5CC9FE723B6E}"/>
              </a:ext>
            </a:extLst>
          </p:cNvPr>
          <p:cNvSpPr>
            <a:spLocks noGrp="1"/>
          </p:cNvSpPr>
          <p:nvPr>
            <p:ph idx="1"/>
          </p:nvPr>
        </p:nvSpPr>
        <p:spPr/>
        <p:txBody>
          <a:bodyPr/>
          <a:lstStyle/>
          <a:p>
            <a:pPr marL="0" indent="0">
              <a:buNone/>
            </a:pPr>
            <a:r>
              <a:rPr lang="es-ES" dirty="0"/>
              <a:t>Nata N Rodríguez Di </a:t>
            </a:r>
            <a:r>
              <a:rPr lang="es-ES" dirty="0" err="1"/>
              <a:t>Tomaso</a:t>
            </a:r>
            <a:r>
              <a:rPr lang="es-ES" dirty="0"/>
              <a:t> e Magdalena </a:t>
            </a:r>
            <a:r>
              <a:rPr lang="es-ES" dirty="0" err="1"/>
              <a:t>Piñeyro</a:t>
            </a:r>
            <a:r>
              <a:rPr lang="es-ES" dirty="0"/>
              <a:t>:</a:t>
            </a:r>
          </a:p>
          <a:p>
            <a:pPr marL="0" indent="0">
              <a:buNone/>
            </a:pPr>
            <a:r>
              <a:rPr lang="it-IT" dirty="0"/>
              <a:t>«La verità è che ho già perso il conto delle volte in cui mi è stato detto che parlo male o che ho un accento (come se ognuno non avesse un accento, ciascuno il suo)» (2019: 169 ).</a:t>
            </a:r>
          </a:p>
          <a:p>
            <a:pPr marL="0" indent="0">
              <a:buNone/>
            </a:pPr>
            <a:endParaRPr lang="it-IT" dirty="0"/>
          </a:p>
          <a:p>
            <a:pPr marL="0" indent="0">
              <a:buNone/>
            </a:pPr>
            <a:r>
              <a:rPr lang="it-IT" dirty="0"/>
              <a:t>«In ogni caso, è lui che dà il ritmo e io, l’outsider, l’altrx, devo/dovrei ballare al ritmo dettato da lui, proprietario della voce, della pelle e della terra neutra» (2019: 169).</a:t>
            </a:r>
            <a:endParaRPr lang="es-ES" dirty="0"/>
          </a:p>
        </p:txBody>
      </p:sp>
    </p:spTree>
    <p:extLst>
      <p:ext uri="{BB962C8B-B14F-4D97-AF65-F5344CB8AC3E}">
        <p14:creationId xmlns:p14="http://schemas.microsoft.com/office/powerpoint/2010/main" val="9257315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9835AFE-3F48-1AB7-26FF-D0BBCC1C6F54}"/>
              </a:ext>
            </a:extLst>
          </p:cNvPr>
          <p:cNvSpPr>
            <a:spLocks noGrp="1"/>
          </p:cNvSpPr>
          <p:nvPr>
            <p:ph idx="1"/>
          </p:nvPr>
        </p:nvSpPr>
        <p:spPr/>
        <p:txBody>
          <a:bodyPr/>
          <a:lstStyle/>
          <a:p>
            <a:pPr marL="0" indent="0">
              <a:buNone/>
            </a:pPr>
            <a:r>
              <a:rPr lang="es-ES" dirty="0"/>
              <a:t>La </a:t>
            </a:r>
            <a:r>
              <a:rPr lang="es-ES" dirty="0" err="1"/>
              <a:t>vittimizzazione</a:t>
            </a:r>
            <a:r>
              <a:rPr lang="es-ES" dirty="0"/>
              <a:t> </a:t>
            </a:r>
            <a:r>
              <a:rPr lang="es-ES" dirty="0" err="1"/>
              <a:t>dei</a:t>
            </a:r>
            <a:r>
              <a:rPr lang="es-ES" dirty="0"/>
              <a:t> </a:t>
            </a:r>
            <a:r>
              <a:rPr lang="es-ES" dirty="0" err="1"/>
              <a:t>soggetti</a:t>
            </a:r>
            <a:r>
              <a:rPr lang="es-ES" dirty="0"/>
              <a:t> </a:t>
            </a:r>
            <a:r>
              <a:rPr lang="es-ES" dirty="0" err="1"/>
              <a:t>migranti</a:t>
            </a:r>
            <a:r>
              <a:rPr lang="es-ES" dirty="0"/>
              <a:t> </a:t>
            </a:r>
            <a:r>
              <a:rPr lang="es-ES" dirty="0" err="1"/>
              <a:t>passa</a:t>
            </a:r>
            <a:r>
              <a:rPr lang="es-ES" dirty="0"/>
              <a:t> anche per:</a:t>
            </a:r>
          </a:p>
          <a:p>
            <a:pPr marL="0" indent="0">
              <a:buNone/>
            </a:pPr>
            <a:r>
              <a:rPr lang="es-ES" dirty="0"/>
              <a:t>- Una </a:t>
            </a:r>
            <a:r>
              <a:rPr lang="es-ES" dirty="0" err="1"/>
              <a:t>svalutazione</a:t>
            </a:r>
            <a:r>
              <a:rPr lang="es-ES" dirty="0"/>
              <a:t> </a:t>
            </a:r>
            <a:r>
              <a:rPr lang="es-ES" dirty="0" err="1"/>
              <a:t>dei</a:t>
            </a:r>
            <a:r>
              <a:rPr lang="es-ES" dirty="0"/>
              <a:t> loro </a:t>
            </a:r>
            <a:r>
              <a:rPr lang="es-ES" dirty="0" err="1"/>
              <a:t>saperi</a:t>
            </a:r>
            <a:r>
              <a:rPr lang="es-ES" dirty="0"/>
              <a:t> e forme di </a:t>
            </a:r>
            <a:r>
              <a:rPr lang="es-ES" dirty="0" err="1"/>
              <a:t>conoscenza</a:t>
            </a:r>
            <a:r>
              <a:rPr lang="es-ES" dirty="0"/>
              <a:t>;</a:t>
            </a:r>
          </a:p>
          <a:p>
            <a:pPr marL="0" indent="0">
              <a:buNone/>
            </a:pPr>
            <a:r>
              <a:rPr lang="es-ES" dirty="0"/>
              <a:t>- </a:t>
            </a:r>
            <a:r>
              <a:rPr lang="es-ES" dirty="0" err="1"/>
              <a:t>L’imposizione</a:t>
            </a:r>
            <a:r>
              <a:rPr lang="es-ES" dirty="0"/>
              <a:t> di un </a:t>
            </a:r>
            <a:r>
              <a:rPr lang="es-ES" dirty="0" err="1"/>
              <a:t>concetto</a:t>
            </a:r>
            <a:r>
              <a:rPr lang="es-ES" dirty="0"/>
              <a:t> di </a:t>
            </a:r>
            <a:r>
              <a:rPr lang="es-ES" dirty="0" err="1"/>
              <a:t>integrazione</a:t>
            </a:r>
            <a:r>
              <a:rPr lang="es-ES" dirty="0"/>
              <a:t> che pasa per </a:t>
            </a:r>
            <a:r>
              <a:rPr lang="es-ES" dirty="0" err="1"/>
              <a:t>l’apprendimento</a:t>
            </a:r>
            <a:r>
              <a:rPr lang="es-ES" dirty="0"/>
              <a:t> a </a:t>
            </a:r>
            <a:r>
              <a:rPr lang="es-ES" dirty="0" err="1"/>
              <a:t>senso</a:t>
            </a:r>
            <a:r>
              <a:rPr lang="es-ES" dirty="0"/>
              <a:t> </a:t>
            </a:r>
            <a:r>
              <a:rPr lang="es-ES" dirty="0" err="1"/>
              <a:t>unico</a:t>
            </a:r>
            <a:r>
              <a:rPr lang="es-ES" dirty="0"/>
              <a:t>;</a:t>
            </a:r>
          </a:p>
          <a:p>
            <a:pPr marL="0" indent="0">
              <a:buNone/>
            </a:pPr>
            <a:r>
              <a:rPr lang="es-ES" dirty="0"/>
              <a:t>- La </a:t>
            </a:r>
            <a:r>
              <a:rPr lang="es-ES" dirty="0" err="1"/>
              <a:t>limitazione</a:t>
            </a:r>
            <a:r>
              <a:rPr lang="es-ES" dirty="0"/>
              <a:t> </a:t>
            </a:r>
            <a:r>
              <a:rPr lang="es-ES" dirty="0" err="1"/>
              <a:t>della</a:t>
            </a:r>
            <a:r>
              <a:rPr lang="es-ES" dirty="0"/>
              <a:t> loro </a:t>
            </a:r>
            <a:r>
              <a:rPr lang="es-ES" dirty="0" err="1"/>
              <a:t>capacità</a:t>
            </a:r>
            <a:r>
              <a:rPr lang="es-ES" dirty="0"/>
              <a:t> di </a:t>
            </a:r>
            <a:r>
              <a:rPr lang="es-ES" dirty="0" err="1"/>
              <a:t>azione</a:t>
            </a:r>
            <a:r>
              <a:rPr lang="es-ES" dirty="0"/>
              <a:t>;</a:t>
            </a:r>
          </a:p>
          <a:p>
            <a:pPr marL="0" indent="0">
              <a:buNone/>
            </a:pPr>
            <a:r>
              <a:rPr lang="es-ES" dirty="0"/>
              <a:t>- Non </a:t>
            </a:r>
            <a:r>
              <a:rPr lang="es-ES" dirty="0" err="1"/>
              <a:t>riconoscerne</a:t>
            </a:r>
            <a:r>
              <a:rPr lang="es-ES" dirty="0"/>
              <a:t> </a:t>
            </a:r>
            <a:r>
              <a:rPr lang="es-ES" dirty="0" err="1"/>
              <a:t>il</a:t>
            </a:r>
            <a:r>
              <a:rPr lang="es-ES" dirty="0"/>
              <a:t> </a:t>
            </a:r>
            <a:r>
              <a:rPr lang="es-ES" dirty="0" err="1"/>
              <a:t>diritto</a:t>
            </a:r>
            <a:r>
              <a:rPr lang="es-ES" dirty="0"/>
              <a:t> </a:t>
            </a:r>
            <a:r>
              <a:rPr lang="es-ES" dirty="0" err="1"/>
              <a:t>all’azione</a:t>
            </a:r>
            <a:r>
              <a:rPr lang="es-ES" dirty="0"/>
              <a:t> e </a:t>
            </a:r>
            <a:r>
              <a:rPr lang="es-ES" dirty="0" err="1"/>
              <a:t>allo</a:t>
            </a:r>
            <a:r>
              <a:rPr lang="es-ES" dirty="0"/>
              <a:t> </a:t>
            </a:r>
            <a:r>
              <a:rPr lang="es-ES" dirty="0" err="1"/>
              <a:t>spostamento</a:t>
            </a:r>
            <a:r>
              <a:rPr lang="es-ES" dirty="0"/>
              <a:t>, se non in caso di </a:t>
            </a:r>
            <a:r>
              <a:rPr lang="es-ES" dirty="0" err="1"/>
              <a:t>povertà</a:t>
            </a:r>
            <a:r>
              <a:rPr lang="es-ES" dirty="0"/>
              <a:t> o </a:t>
            </a:r>
            <a:r>
              <a:rPr lang="es-ES" dirty="0" err="1"/>
              <a:t>estremo</a:t>
            </a:r>
            <a:r>
              <a:rPr lang="es-ES" dirty="0"/>
              <a:t> </a:t>
            </a:r>
            <a:r>
              <a:rPr lang="es-ES" dirty="0" err="1"/>
              <a:t>bisogno</a:t>
            </a:r>
            <a:r>
              <a:rPr lang="es-ES" dirty="0"/>
              <a:t>.</a:t>
            </a:r>
          </a:p>
        </p:txBody>
      </p:sp>
    </p:spTree>
    <p:extLst>
      <p:ext uri="{BB962C8B-B14F-4D97-AF65-F5344CB8AC3E}">
        <p14:creationId xmlns:p14="http://schemas.microsoft.com/office/powerpoint/2010/main" val="37271485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36DF935-60FA-D0BD-8CBB-6A8C40938EB6}"/>
              </a:ext>
            </a:extLst>
          </p:cNvPr>
          <p:cNvSpPr>
            <a:spLocks noGrp="1"/>
          </p:cNvSpPr>
          <p:nvPr>
            <p:ph idx="1"/>
          </p:nvPr>
        </p:nvSpPr>
        <p:spPr>
          <a:xfrm>
            <a:off x="838200" y="573206"/>
            <a:ext cx="10515600" cy="5603757"/>
          </a:xfrm>
        </p:spPr>
        <p:txBody>
          <a:bodyPr/>
          <a:lstStyle/>
          <a:p>
            <a:pPr marL="0" indent="0" algn="just">
              <a:buNone/>
            </a:pPr>
            <a:r>
              <a:rPr lang="it-IT" dirty="0"/>
              <a:t>«Persone ben intenzionate mi trattavano come una vittima che aveva lasciato il proprio Paese fuggendo da chissà cosa, dal patriarcato, dalla violenza o dalla povertà. Si creava una situazione un po' scomoda quando dicevo che la mia esperienza di immigrazione era stata un po' diversa, che avevo studiato e che vivevo a Barcellona perché la città mi era piaciuta. Naturalmente non ero il modello di donna migrante che ci si aspettava.</a:t>
            </a:r>
          </a:p>
          <a:p>
            <a:pPr marL="0" indent="0" algn="just">
              <a:buNone/>
            </a:pPr>
            <a:r>
              <a:rPr lang="it-IT" dirty="0"/>
              <a:t>Con la mia esperienza non intendo negare, dubitare o tacere le esperienze migratorie di tante donne, molto dure e segnate da molteplici forme di violenza. Ciò che sto cercando di esprimere è che questa omogeneizzazione ha effetti perversi perché rende impossibile realizzare approcci che rispondano all'eterogeneità delle donne (94)». (Florencia Brizuela González)</a:t>
            </a:r>
            <a:endParaRPr lang="es-ES" dirty="0"/>
          </a:p>
        </p:txBody>
      </p:sp>
    </p:spTree>
    <p:extLst>
      <p:ext uri="{BB962C8B-B14F-4D97-AF65-F5344CB8AC3E}">
        <p14:creationId xmlns:p14="http://schemas.microsoft.com/office/powerpoint/2010/main" val="15758800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EF3FCC2-5A24-42FF-E513-D3B57A776DA9}"/>
              </a:ext>
            </a:extLst>
          </p:cNvPr>
          <p:cNvSpPr>
            <a:spLocks noGrp="1"/>
          </p:cNvSpPr>
          <p:nvPr>
            <p:ph idx="1"/>
          </p:nvPr>
        </p:nvSpPr>
        <p:spPr>
          <a:xfrm>
            <a:off x="838200" y="491319"/>
            <a:ext cx="10515600" cy="5685644"/>
          </a:xfrm>
        </p:spPr>
        <p:txBody>
          <a:bodyPr>
            <a:normAutofit fontScale="92500"/>
          </a:bodyPr>
          <a:lstStyle/>
          <a:p>
            <a:pPr marL="0" indent="0" algn="just">
              <a:buNone/>
            </a:pPr>
            <a:r>
              <a:rPr lang="es-ES" dirty="0"/>
              <a:t>“</a:t>
            </a:r>
            <a:r>
              <a:rPr lang="it-IT" dirty="0"/>
              <a:t>C'è un abisso di anni e qualcosa di più. Qualcosa che guardandomi allo specchio rivela che non sono quella che ero. Qualcosa che mi grida, quando guardo la città attraverso il finestrino dell'autobus, che il mio paese mi è completamente estraneo e io sono completamente estranea ad esso; che non appartengo più a questo luogo né a nessun altro. Io, l'idiota che ha sempre pensato di essere un pezzo di questo puzzle celeste, guardo quella ragazza e immagino di essere un pezzo perduto senza un puzzle.</a:t>
            </a:r>
          </a:p>
          <a:p>
            <a:pPr marL="0" indent="0" algn="just">
              <a:buNone/>
            </a:pPr>
            <a:r>
              <a:rPr lang="it-IT" dirty="0"/>
              <a:t>Perché emigrare ti rompe qualcosa dentro, qualcosa che non si può più aggiustare. Per meglio dire, emigrare ti frantuma dentro e non hai più un «dentro», sei condannata a stare sempre fuori ovunque tu sia; perché se adesso appartieni a qualcosa è al gruppo in transito, al gruppo dei non-luogo, a coloro che non appartengono. In Uruguay sono quella che se ne è andata. In Spagna sono quella che è arrivata. Costruirò una casa nell'Atlantico. Abiterò il mare (</a:t>
            </a:r>
            <a:r>
              <a:rPr lang="es-ES" dirty="0"/>
              <a:t>Magdalena </a:t>
            </a:r>
            <a:r>
              <a:rPr lang="es-ES" dirty="0" err="1"/>
              <a:t>Piñeyro</a:t>
            </a:r>
            <a:r>
              <a:rPr lang="es-ES" dirty="0"/>
              <a:t>, </a:t>
            </a:r>
            <a:r>
              <a:rPr lang="it-IT" dirty="0"/>
              <a:t>123-124).</a:t>
            </a:r>
            <a:endParaRPr lang="es-ES" dirty="0"/>
          </a:p>
        </p:txBody>
      </p:sp>
    </p:spTree>
    <p:extLst>
      <p:ext uri="{BB962C8B-B14F-4D97-AF65-F5344CB8AC3E}">
        <p14:creationId xmlns:p14="http://schemas.microsoft.com/office/powerpoint/2010/main" val="25442908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CA16B8A-A97C-1333-4581-04FD03A3EAF6}"/>
              </a:ext>
            </a:extLst>
          </p:cNvPr>
          <p:cNvSpPr>
            <a:spLocks noGrp="1"/>
          </p:cNvSpPr>
          <p:nvPr>
            <p:ph idx="1"/>
          </p:nvPr>
        </p:nvSpPr>
        <p:spPr>
          <a:xfrm>
            <a:off x="838200" y="532263"/>
            <a:ext cx="10515600" cy="5644700"/>
          </a:xfrm>
        </p:spPr>
        <p:txBody>
          <a:bodyPr>
            <a:normAutofit lnSpcReduction="10000"/>
          </a:bodyPr>
          <a:lstStyle/>
          <a:p>
            <a:pPr marL="0" indent="0">
              <a:buNone/>
            </a:pPr>
            <a:r>
              <a:rPr lang="es-ES" b="1" dirty="0" err="1"/>
              <a:t>Fonti</a:t>
            </a:r>
            <a:r>
              <a:rPr lang="es-ES" b="1" dirty="0"/>
              <a:t>:</a:t>
            </a:r>
          </a:p>
          <a:p>
            <a:r>
              <a:rPr lang="es-ES" dirty="0" err="1"/>
              <a:t>Abbatecola</a:t>
            </a:r>
            <a:r>
              <a:rPr lang="es-ES" dirty="0"/>
              <a:t>, Emanuela ; </a:t>
            </a:r>
            <a:r>
              <a:rPr lang="es-ES" dirty="0" err="1"/>
              <a:t>Lagorsino</a:t>
            </a:r>
            <a:r>
              <a:rPr lang="es-ES" dirty="0"/>
              <a:t>, Francesca (2010), “Familias transnacionales peruanas y ecuatorianas en Italia. Como se </a:t>
            </a:r>
            <a:r>
              <a:rPr lang="es-ES" dirty="0" err="1"/>
              <a:t>re-construye</a:t>
            </a:r>
            <a:r>
              <a:rPr lang="es-ES" dirty="0"/>
              <a:t> la maternidad y la paternidad a distancia”, en </a:t>
            </a:r>
            <a:r>
              <a:rPr lang="es-ES" i="1" dirty="0"/>
              <a:t>Mediterráneo migrante: tres décadas de flujos migratorios</a:t>
            </a:r>
            <a:r>
              <a:rPr lang="es-ES" dirty="0"/>
              <a:t> / coord. por Carlos de Castro </a:t>
            </a:r>
            <a:r>
              <a:rPr lang="es-ES" dirty="0" err="1"/>
              <a:t>Pericacho</a:t>
            </a:r>
            <a:r>
              <a:rPr lang="es-ES" dirty="0"/>
              <a:t>, 2010, págs. 145-172.</a:t>
            </a:r>
          </a:p>
          <a:p>
            <a:r>
              <a:rPr lang="es-ES" dirty="0"/>
              <a:t>Altamirano, Teófilo (1993): </a:t>
            </a:r>
            <a:r>
              <a:rPr lang="es-ES" i="1" dirty="0"/>
              <a:t>Perú, país de emigrantes</a:t>
            </a:r>
            <a:r>
              <a:rPr lang="es-ES" dirty="0"/>
              <a:t>.</a:t>
            </a:r>
          </a:p>
          <a:p>
            <a:pPr marL="0" indent="0">
              <a:buNone/>
            </a:pPr>
            <a:r>
              <a:rPr lang="es-ES" dirty="0"/>
              <a:t>___ (1997): </a:t>
            </a:r>
            <a:r>
              <a:rPr lang="es-ES" i="1" dirty="0"/>
              <a:t>Migración transnacional y globalización cultural</a:t>
            </a:r>
            <a:r>
              <a:rPr lang="es-ES" dirty="0"/>
              <a:t>.</a:t>
            </a:r>
          </a:p>
          <a:p>
            <a:pPr marL="0" indent="0">
              <a:buNone/>
            </a:pPr>
            <a:r>
              <a:rPr lang="es-ES" dirty="0"/>
              <a:t>___ (2008): </a:t>
            </a:r>
            <a:r>
              <a:rPr lang="es-ES" i="1" dirty="0"/>
              <a:t>Tendencias contemporáneas de la migración internacional en America del Sur</a:t>
            </a:r>
            <a:r>
              <a:rPr lang="es-ES" dirty="0"/>
              <a:t>.</a:t>
            </a:r>
          </a:p>
          <a:p>
            <a:r>
              <a:rPr lang="es-ES" dirty="0"/>
              <a:t>Chirinos Bravo, Karin (2016) “Migración hispanoamericana y discursos poscoloniales en Italia”, in </a:t>
            </a:r>
            <a:r>
              <a:rPr lang="es-ES" i="1" dirty="0"/>
              <a:t>Cuadernos AISPI: Estudios de lenguas y literaturas hispánicas</a:t>
            </a:r>
            <a:r>
              <a:rPr lang="es-ES" dirty="0"/>
              <a:t>, ISSN 2283-981X, </a:t>
            </a:r>
            <a:r>
              <a:rPr lang="es-ES" dirty="0" err="1"/>
              <a:t>nº</a:t>
            </a:r>
            <a:r>
              <a:rPr lang="es-ES" dirty="0"/>
              <a:t>. 8, págs. 75-93.</a:t>
            </a:r>
          </a:p>
        </p:txBody>
      </p:sp>
    </p:spTree>
    <p:extLst>
      <p:ext uri="{BB962C8B-B14F-4D97-AF65-F5344CB8AC3E}">
        <p14:creationId xmlns:p14="http://schemas.microsoft.com/office/powerpoint/2010/main" val="22014473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AD36315-034A-0322-F78C-7C3C121B9B32}"/>
              </a:ext>
            </a:extLst>
          </p:cNvPr>
          <p:cNvSpPr>
            <a:spLocks noGrp="1"/>
          </p:cNvSpPr>
          <p:nvPr>
            <p:ph idx="1"/>
          </p:nvPr>
        </p:nvSpPr>
        <p:spPr>
          <a:xfrm>
            <a:off x="838200" y="1111348"/>
            <a:ext cx="10515600" cy="5065615"/>
          </a:xfrm>
        </p:spPr>
        <p:txBody>
          <a:bodyPr>
            <a:normAutofit fontScale="92500" lnSpcReduction="10000"/>
          </a:bodyPr>
          <a:lstStyle/>
          <a:p>
            <a:r>
              <a:rPr lang="es-ES" dirty="0" err="1"/>
              <a:t>Ciurlo</a:t>
            </a:r>
            <a:r>
              <a:rPr lang="es-ES" dirty="0"/>
              <a:t>, A. (2015), La migración femenina y los cambios en las relaciones de género en las familias: el caso de las transmigrantes colombianas en Italia. oasis, 21, 55-79. DOI: http://dx.doi.org/10.18601/16577558.n21.04</a:t>
            </a:r>
            <a:endParaRPr lang="en-US" dirty="0"/>
          </a:p>
          <a:p>
            <a:r>
              <a:rPr lang="en-US" dirty="0"/>
              <a:t>Connell, </a:t>
            </a:r>
            <a:r>
              <a:rPr lang="en-US" dirty="0" err="1"/>
              <a:t>Raewn</a:t>
            </a:r>
            <a:r>
              <a:rPr lang="en-US" dirty="0"/>
              <a:t> (1995), “The Social Organization of Masculinity”, </a:t>
            </a:r>
            <a:r>
              <a:rPr lang="en-US" dirty="0" err="1"/>
              <a:t>en</a:t>
            </a:r>
            <a:r>
              <a:rPr lang="en-US" dirty="0"/>
              <a:t> Connell, </a:t>
            </a:r>
            <a:r>
              <a:rPr lang="en-US" dirty="0" err="1"/>
              <a:t>Raewn</a:t>
            </a:r>
            <a:r>
              <a:rPr lang="en-US" dirty="0"/>
              <a:t>, Masculinities. Berkeley, University of California Press, pp. 67-85.</a:t>
            </a:r>
          </a:p>
          <a:p>
            <a:r>
              <a:rPr lang="en-US" dirty="0"/>
              <a:t>Hernandez Nova, Leslie Nancy (2005), </a:t>
            </a:r>
            <a:r>
              <a:rPr lang="en-US" i="1" dirty="0"/>
              <a:t>La </a:t>
            </a:r>
            <a:r>
              <a:rPr lang="en-US" i="1" dirty="0" err="1"/>
              <a:t>memoria</a:t>
            </a:r>
            <a:r>
              <a:rPr lang="en-US" i="1" dirty="0"/>
              <a:t> </a:t>
            </a:r>
            <a:r>
              <a:rPr lang="en-US" i="1" dirty="0" err="1"/>
              <a:t>collettiva</a:t>
            </a:r>
            <a:r>
              <a:rPr lang="en-US" i="1" dirty="0"/>
              <a:t> </a:t>
            </a:r>
            <a:r>
              <a:rPr lang="en-US" i="1" dirty="0" err="1"/>
              <a:t>delle</a:t>
            </a:r>
            <a:r>
              <a:rPr lang="en-US" i="1" dirty="0"/>
              <a:t> </a:t>
            </a:r>
            <a:r>
              <a:rPr lang="en-US" i="1" dirty="0" err="1"/>
              <a:t>donne</a:t>
            </a:r>
            <a:r>
              <a:rPr lang="en-US" i="1" dirty="0"/>
              <a:t> peruviana di Torino</a:t>
            </a:r>
            <a:r>
              <a:rPr lang="en-US" dirty="0"/>
              <a:t>. </a:t>
            </a:r>
            <a:r>
              <a:rPr lang="en-US" dirty="0" err="1"/>
              <a:t>Storie</a:t>
            </a:r>
            <a:r>
              <a:rPr lang="en-US" dirty="0"/>
              <a:t> di </a:t>
            </a:r>
            <a:r>
              <a:rPr lang="en-US" dirty="0" err="1"/>
              <a:t>migrazioni</a:t>
            </a:r>
            <a:r>
              <a:rPr lang="en-US" dirty="0"/>
              <a:t> (1985-2005).</a:t>
            </a:r>
          </a:p>
          <a:p>
            <a:r>
              <a:rPr lang="es-ES" dirty="0"/>
              <a:t>Jiménez </a:t>
            </a:r>
            <a:r>
              <a:rPr lang="es-ES" dirty="0" err="1"/>
              <a:t>Julià</a:t>
            </a:r>
            <a:r>
              <a:rPr lang="es-ES" dirty="0"/>
              <a:t>, Eva (1998), “Una revisión crítica de las teorías migratorias desde la perspectiva de género”, </a:t>
            </a:r>
            <a:r>
              <a:rPr lang="es-ES" i="1" dirty="0"/>
              <a:t>Estudios Migratorios</a:t>
            </a:r>
            <a:r>
              <a:rPr lang="es-ES" dirty="0"/>
              <a:t>, </a:t>
            </a:r>
            <a:r>
              <a:rPr lang="es-ES" dirty="0" err="1"/>
              <a:t>Consello</a:t>
            </a:r>
            <a:r>
              <a:rPr lang="es-ES" dirty="0"/>
              <a:t> de Cultura Galega.</a:t>
            </a:r>
            <a:endParaRPr lang="en-US" dirty="0"/>
          </a:p>
          <a:p>
            <a:r>
              <a:rPr lang="en-US" dirty="0" err="1"/>
              <a:t>Macías</a:t>
            </a:r>
            <a:r>
              <a:rPr lang="en-US" dirty="0"/>
              <a:t> González, Víctor (2017), “</a:t>
            </a:r>
            <a:r>
              <a:rPr lang="en-US" dirty="0" err="1"/>
              <a:t>Apuntes</a:t>
            </a:r>
            <a:r>
              <a:rPr lang="en-US" dirty="0"/>
              <a:t> </a:t>
            </a:r>
            <a:r>
              <a:rPr lang="en-US" dirty="0" err="1"/>
              <a:t>sobre</a:t>
            </a:r>
            <a:r>
              <a:rPr lang="en-US" dirty="0"/>
              <a:t> la </a:t>
            </a:r>
            <a:r>
              <a:rPr lang="en-US" dirty="0" err="1"/>
              <a:t>historiografía</a:t>
            </a:r>
            <a:r>
              <a:rPr lang="en-US" dirty="0"/>
              <a:t> de la </a:t>
            </a:r>
            <a:r>
              <a:rPr lang="en-US" dirty="0" err="1"/>
              <a:t>masculinidad</a:t>
            </a:r>
            <a:r>
              <a:rPr lang="en-US" dirty="0"/>
              <a:t> y sus </a:t>
            </a:r>
            <a:r>
              <a:rPr lang="en-US" dirty="0" err="1"/>
              <a:t>usos</a:t>
            </a:r>
            <a:r>
              <a:rPr lang="en-US" dirty="0"/>
              <a:t> para </a:t>
            </a:r>
            <a:r>
              <a:rPr lang="en-US" dirty="0" err="1"/>
              <a:t>los</a:t>
            </a:r>
            <a:r>
              <a:rPr lang="en-US" dirty="0"/>
              <a:t> </a:t>
            </a:r>
            <a:r>
              <a:rPr lang="en-US" dirty="0" err="1"/>
              <a:t>estudios</a:t>
            </a:r>
            <a:r>
              <a:rPr lang="en-US" dirty="0"/>
              <a:t> </a:t>
            </a:r>
            <a:r>
              <a:rPr lang="en-US" dirty="0" err="1"/>
              <a:t>históricos</a:t>
            </a:r>
            <a:r>
              <a:rPr lang="en-US" dirty="0"/>
              <a:t> de </a:t>
            </a:r>
            <a:r>
              <a:rPr lang="en-US" dirty="0" err="1"/>
              <a:t>género</a:t>
            </a:r>
            <a:r>
              <a:rPr lang="en-US" dirty="0"/>
              <a:t> </a:t>
            </a:r>
            <a:r>
              <a:rPr lang="en-US" dirty="0" err="1"/>
              <a:t>en</a:t>
            </a:r>
            <a:r>
              <a:rPr lang="en-US" dirty="0"/>
              <a:t> México”, </a:t>
            </a:r>
            <a:r>
              <a:rPr lang="en-US" dirty="0" err="1"/>
              <a:t>en</a:t>
            </a:r>
            <a:r>
              <a:rPr lang="en-US" dirty="0"/>
              <a:t> </a:t>
            </a:r>
            <a:r>
              <a:rPr lang="en-US" dirty="0" err="1"/>
              <a:t>Navegando</a:t>
            </a:r>
            <a:r>
              <a:rPr lang="en-US" dirty="0"/>
              <a:t>, vol. 5 n.º 7, pp. 55-68.</a:t>
            </a:r>
          </a:p>
          <a:p>
            <a:pPr marL="0" indent="0">
              <a:buNone/>
            </a:pPr>
            <a:endParaRPr lang="es-ES" dirty="0"/>
          </a:p>
        </p:txBody>
      </p:sp>
    </p:spTree>
    <p:extLst>
      <p:ext uri="{BB962C8B-B14F-4D97-AF65-F5344CB8AC3E}">
        <p14:creationId xmlns:p14="http://schemas.microsoft.com/office/powerpoint/2010/main" val="39625509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BA22592-6312-E811-A707-9C610CF0CEEE}"/>
              </a:ext>
            </a:extLst>
          </p:cNvPr>
          <p:cNvSpPr>
            <a:spLocks noGrp="1"/>
          </p:cNvSpPr>
          <p:nvPr>
            <p:ph idx="1"/>
          </p:nvPr>
        </p:nvSpPr>
        <p:spPr>
          <a:xfrm>
            <a:off x="838200" y="1569493"/>
            <a:ext cx="10515600" cy="4607470"/>
          </a:xfrm>
        </p:spPr>
        <p:txBody>
          <a:bodyPr>
            <a:normAutofit lnSpcReduction="10000"/>
          </a:bodyPr>
          <a:lstStyle/>
          <a:p>
            <a:r>
              <a:rPr lang="en-US" dirty="0"/>
              <a:t>Palacios Valencia (2016), “</a:t>
            </a:r>
            <a:r>
              <a:rPr lang="es-ES" dirty="0"/>
              <a:t>Perspectiva de género en los fenómenos migratorios: estudio desde Europa y América Latina”, </a:t>
            </a:r>
            <a:r>
              <a:rPr lang="es-ES" i="1" dirty="0"/>
              <a:t>Revista</a:t>
            </a:r>
            <a:r>
              <a:rPr lang="es-ES" dirty="0"/>
              <a:t> CES Derecho Volumen 7 No.2 Julio-Diciembre.</a:t>
            </a:r>
            <a:endParaRPr lang="en-US" dirty="0"/>
          </a:p>
          <a:p>
            <a:r>
              <a:rPr lang="es-ES" dirty="0"/>
              <a:t>Sabugal Paz, Paulina (2018) Amor e identidad. El caso de la migración mexicana a Italia. </a:t>
            </a:r>
            <a:r>
              <a:rPr lang="es-ES" i="1" dirty="0"/>
              <a:t>Antropología Americana</a:t>
            </a:r>
            <a:r>
              <a:rPr lang="es-ES" dirty="0"/>
              <a:t>, vol. 3 n. 5</a:t>
            </a:r>
          </a:p>
          <a:p>
            <a:r>
              <a:rPr lang="es-ES" dirty="0" err="1"/>
              <a:t>Tamagno</a:t>
            </a:r>
            <a:r>
              <a:rPr lang="es-ES" dirty="0"/>
              <a:t>, Carla (2020) </a:t>
            </a:r>
            <a:r>
              <a:rPr lang="es-ES" i="1" dirty="0"/>
              <a:t>“Entre acá y allá”. Vidas Transnacionales y Desarrollo. Peruanos entre Italia y Perú</a:t>
            </a:r>
            <a:r>
              <a:rPr lang="es-ES" dirty="0"/>
              <a:t>. ProQuest LLC.</a:t>
            </a:r>
          </a:p>
          <a:p>
            <a:r>
              <a:rPr lang="es-ES" dirty="0" err="1"/>
              <a:t>Vianello</a:t>
            </a:r>
            <a:r>
              <a:rPr lang="es-ES" dirty="0"/>
              <a:t>, Francesca Alice; Escrivá, Ángeles (2016) “Late-</a:t>
            </a:r>
            <a:r>
              <a:rPr lang="es-ES" dirty="0" err="1"/>
              <a:t>career</a:t>
            </a:r>
            <a:r>
              <a:rPr lang="es-ES" dirty="0"/>
              <a:t> </a:t>
            </a:r>
            <a:r>
              <a:rPr lang="es-ES" dirty="0" err="1"/>
              <a:t>international</a:t>
            </a:r>
            <a:r>
              <a:rPr lang="es-ES" dirty="0"/>
              <a:t> </a:t>
            </a:r>
            <a:r>
              <a:rPr lang="es-ES" dirty="0" err="1"/>
              <a:t>migration</a:t>
            </a:r>
            <a:r>
              <a:rPr lang="es-ES" dirty="0"/>
              <a:t> and reproductive </a:t>
            </a:r>
            <a:r>
              <a:rPr lang="es-ES" dirty="0" err="1"/>
              <a:t>work</a:t>
            </a:r>
            <a:r>
              <a:rPr lang="es-ES" dirty="0"/>
              <a:t>. A </a:t>
            </a:r>
            <a:r>
              <a:rPr lang="es-ES" dirty="0" err="1"/>
              <a:t>comparison</a:t>
            </a:r>
            <a:r>
              <a:rPr lang="es-ES" dirty="0"/>
              <a:t> between Peruvian and </a:t>
            </a:r>
            <a:r>
              <a:rPr lang="es-ES" dirty="0" err="1"/>
              <a:t>Ukrainian</a:t>
            </a:r>
            <a:r>
              <a:rPr lang="es-ES" dirty="0"/>
              <a:t> </a:t>
            </a:r>
            <a:r>
              <a:rPr lang="es-ES" dirty="0" err="1"/>
              <a:t>women</a:t>
            </a:r>
            <a:r>
              <a:rPr lang="es-ES" dirty="0"/>
              <a:t> in the </a:t>
            </a:r>
            <a:r>
              <a:rPr lang="es-ES" dirty="0" err="1"/>
              <a:t>Southern</a:t>
            </a:r>
            <a:r>
              <a:rPr lang="es-ES" dirty="0"/>
              <a:t> </a:t>
            </a:r>
            <a:r>
              <a:rPr lang="es-ES" dirty="0" err="1"/>
              <a:t>Europe</a:t>
            </a:r>
            <a:r>
              <a:rPr lang="es-ES" dirty="0"/>
              <a:t>”, </a:t>
            </a:r>
            <a:r>
              <a:rPr lang="es-ES" i="1" dirty="0"/>
              <a:t>Investigaciones Feministas</a:t>
            </a:r>
            <a:r>
              <a:rPr lang="es-ES" dirty="0"/>
              <a:t>, vol.7, n. 1.</a:t>
            </a:r>
          </a:p>
        </p:txBody>
      </p:sp>
    </p:spTree>
    <p:extLst>
      <p:ext uri="{BB962C8B-B14F-4D97-AF65-F5344CB8AC3E}">
        <p14:creationId xmlns:p14="http://schemas.microsoft.com/office/powerpoint/2010/main" val="394360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03F0EE-2256-C997-503D-8F2382845970}"/>
              </a:ext>
            </a:extLst>
          </p:cNvPr>
          <p:cNvSpPr>
            <a:spLocks noGrp="1"/>
          </p:cNvSpPr>
          <p:nvPr>
            <p:ph type="title"/>
          </p:nvPr>
        </p:nvSpPr>
        <p:spPr>
          <a:xfrm>
            <a:off x="612648" y="365125"/>
            <a:ext cx="5295015" cy="2063808"/>
          </a:xfrm>
        </p:spPr>
        <p:txBody>
          <a:bodyPr anchor="b">
            <a:normAutofit/>
          </a:bodyPr>
          <a:lstStyle/>
          <a:p>
            <a:r>
              <a:rPr lang="es-ES" sz="5400" dirty="0"/>
              <a:t>LATILMA</a:t>
            </a:r>
          </a:p>
        </p:txBody>
      </p:sp>
      <p:sp>
        <p:nvSpPr>
          <p:cNvPr id="3" name="Marcador de contenido 2">
            <a:extLst>
              <a:ext uri="{FF2B5EF4-FFF2-40B4-BE49-F238E27FC236}">
                <a16:creationId xmlns:a16="http://schemas.microsoft.com/office/drawing/2014/main" id="{627BBD9F-8B71-4EA3-041C-AC876E562ECA}"/>
              </a:ext>
            </a:extLst>
          </p:cNvPr>
          <p:cNvSpPr>
            <a:spLocks noGrp="1"/>
          </p:cNvSpPr>
          <p:nvPr>
            <p:ph idx="1"/>
          </p:nvPr>
        </p:nvSpPr>
        <p:spPr>
          <a:xfrm>
            <a:off x="612648" y="2908005"/>
            <a:ext cx="5295015" cy="3268957"/>
          </a:xfrm>
        </p:spPr>
        <p:txBody>
          <a:bodyPr>
            <a:normAutofit/>
          </a:bodyPr>
          <a:lstStyle/>
          <a:p>
            <a:pPr>
              <a:spcAft>
                <a:spcPts val="800"/>
              </a:spcAft>
            </a:pPr>
            <a:r>
              <a:rPr lang="en-US" sz="2000" dirty="0">
                <a:effectLst/>
                <a:latin typeface="Calibri" panose="020F0502020204030204" pitchFamily="34" charset="0"/>
                <a:ea typeface="Calibri" panose="020F0502020204030204" pitchFamily="34" charset="0"/>
                <a:cs typeface="Arial" panose="020B0604020202020204" pitchFamily="34" charset="0"/>
              </a:rPr>
              <a:t>LATILMA - Latin American Testimonies: a Living Library Between the Mediterranean and the Andes</a:t>
            </a:r>
          </a:p>
          <a:p>
            <a:pPr>
              <a:spcAft>
                <a:spcPts val="800"/>
              </a:spcAft>
            </a:pPr>
            <a:r>
              <a:rPr lang="it-IT" sz="2000" dirty="0">
                <a:effectLst/>
                <a:latin typeface="Calibri" panose="020F0502020204030204" pitchFamily="34" charset="0"/>
                <a:ea typeface="Calibri" panose="020F0502020204030204" pitchFamily="34" charset="0"/>
                <a:cs typeface="Arial" panose="020B0604020202020204" pitchFamily="34" charset="0"/>
              </a:rPr>
              <a:t>Host Institution: Sapienza Università di Roma (dr. Stefano Tedeschi)</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spcAft>
                <a:spcPts val="800"/>
              </a:spcAft>
            </a:pPr>
            <a:r>
              <a:rPr lang="es-ES" sz="2000" dirty="0" err="1">
                <a:effectLst/>
                <a:latin typeface="Calibri" panose="020F0502020204030204" pitchFamily="34" charset="0"/>
                <a:ea typeface="Calibri" panose="020F0502020204030204" pitchFamily="34" charset="0"/>
                <a:cs typeface="Arial" panose="020B0604020202020204" pitchFamily="34" charset="0"/>
              </a:rPr>
              <a:t>Partner</a:t>
            </a:r>
            <a:r>
              <a:rPr lang="es-ES" sz="2000" dirty="0">
                <a:effectLst/>
                <a:latin typeface="Calibri" panose="020F0502020204030204" pitchFamily="34" charset="0"/>
                <a:ea typeface="Calibri" panose="020F0502020204030204" pitchFamily="34" charset="0"/>
                <a:cs typeface="Arial" panose="020B0604020202020204" pitchFamily="34" charset="0"/>
              </a:rPr>
              <a:t> </a:t>
            </a:r>
            <a:r>
              <a:rPr lang="es-ES" sz="2000" dirty="0" err="1">
                <a:effectLst/>
                <a:latin typeface="Calibri" panose="020F0502020204030204" pitchFamily="34" charset="0"/>
                <a:ea typeface="Calibri" panose="020F0502020204030204" pitchFamily="34" charset="0"/>
                <a:cs typeface="Arial" panose="020B0604020202020204" pitchFamily="34" charset="0"/>
              </a:rPr>
              <a:t>associato</a:t>
            </a:r>
            <a:r>
              <a:rPr lang="es-ES" sz="2000" dirty="0">
                <a:effectLst/>
                <a:latin typeface="Calibri" panose="020F0502020204030204" pitchFamily="34" charset="0"/>
                <a:ea typeface="Calibri" panose="020F0502020204030204" pitchFamily="34" charset="0"/>
                <a:cs typeface="Arial" panose="020B0604020202020204" pitchFamily="34" charset="0"/>
              </a:rPr>
              <a:t>: IRA-PUCP (</a:t>
            </a:r>
            <a:r>
              <a:rPr lang="es-ES" sz="2000" dirty="0" err="1">
                <a:effectLst/>
                <a:latin typeface="Calibri" panose="020F0502020204030204" pitchFamily="34" charset="0"/>
                <a:ea typeface="Calibri" panose="020F0502020204030204" pitchFamily="34" charset="0"/>
                <a:cs typeface="Arial" panose="020B0604020202020204" pitchFamily="34" charset="0"/>
              </a:rPr>
              <a:t>dr.</a:t>
            </a:r>
            <a:r>
              <a:rPr lang="es-ES" sz="2000" dirty="0">
                <a:effectLst/>
                <a:latin typeface="Calibri" panose="020F0502020204030204" pitchFamily="34" charset="0"/>
                <a:ea typeface="Calibri" panose="020F0502020204030204" pitchFamily="34" charset="0"/>
                <a:cs typeface="Arial" panose="020B0604020202020204" pitchFamily="34" charset="0"/>
              </a:rPr>
              <a:t> Eduardo Jaime </a:t>
            </a:r>
            <a:r>
              <a:rPr lang="es-ES" sz="2000" dirty="0" err="1">
                <a:effectLst/>
                <a:latin typeface="Calibri" panose="020F0502020204030204" pitchFamily="34" charset="0"/>
                <a:ea typeface="Calibri" panose="020F0502020204030204" pitchFamily="34" charset="0"/>
                <a:cs typeface="Arial" panose="020B0604020202020204" pitchFamily="34" charset="0"/>
              </a:rPr>
              <a:t>Huarag</a:t>
            </a:r>
            <a:r>
              <a:rPr lang="es-ES" sz="2000" dirty="0">
                <a:effectLst/>
                <a:latin typeface="Calibri" panose="020F0502020204030204" pitchFamily="34" charset="0"/>
                <a:ea typeface="Calibri" panose="020F0502020204030204" pitchFamily="34" charset="0"/>
                <a:cs typeface="Arial" panose="020B0604020202020204" pitchFamily="34" charset="0"/>
              </a:rPr>
              <a:t> </a:t>
            </a:r>
            <a:r>
              <a:rPr lang="es-ES" sz="2000" dirty="0" err="1">
                <a:effectLst/>
                <a:latin typeface="Calibri" panose="020F0502020204030204" pitchFamily="34" charset="0"/>
                <a:ea typeface="Calibri" panose="020F0502020204030204" pitchFamily="34" charset="0"/>
                <a:cs typeface="Arial" panose="020B0604020202020204" pitchFamily="34" charset="0"/>
              </a:rPr>
              <a:t>Alvarez</a:t>
            </a:r>
            <a:r>
              <a:rPr lang="es-ES" sz="2000" dirty="0">
                <a:effectLst/>
                <a:latin typeface="Calibri" panose="020F0502020204030204" pitchFamily="34" charset="0"/>
                <a:ea typeface="Calibri" panose="020F0502020204030204" pitchFamily="34" charset="0"/>
                <a:cs typeface="Arial" panose="020B0604020202020204" pitchFamily="34" charset="0"/>
              </a:rPr>
              <a:t>)</a:t>
            </a:r>
          </a:p>
          <a:p>
            <a:pPr>
              <a:spcAft>
                <a:spcPts val="800"/>
              </a:spcAft>
            </a:pPr>
            <a:r>
              <a:rPr lang="es-ES" sz="2000" dirty="0">
                <a:latin typeface="Calibri" panose="020F0502020204030204" pitchFamily="34" charset="0"/>
                <a:ea typeface="Calibri" panose="020F0502020204030204" pitchFamily="34" charset="0"/>
                <a:cs typeface="Arial" panose="020B0604020202020204" pitchFamily="34" charset="0"/>
                <a:hlinkClick r:id="rId2"/>
              </a:rPr>
              <a:t>MSCA GF-IF 2021</a:t>
            </a:r>
            <a:r>
              <a:rPr lang="es-ES" sz="2000" dirty="0">
                <a:latin typeface="Calibri" panose="020F0502020204030204" pitchFamily="34" charset="0"/>
                <a:ea typeface="Calibri" panose="020F0502020204030204" pitchFamily="34" charset="0"/>
                <a:cs typeface="Arial" panose="020B0604020202020204" pitchFamily="34" charset="0"/>
              </a:rPr>
              <a:t> &gt; Global</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s-ES" sz="2000" dirty="0"/>
          </a:p>
        </p:txBody>
      </p:sp>
      <p:pic>
        <p:nvPicPr>
          <p:cNvPr id="5" name="Imagen 4">
            <a:extLst>
              <a:ext uri="{FF2B5EF4-FFF2-40B4-BE49-F238E27FC236}">
                <a16:creationId xmlns:a16="http://schemas.microsoft.com/office/drawing/2014/main" id="{9F4A25F3-DBB2-9AFA-E58E-D6615F828E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6474478" y="362384"/>
            <a:ext cx="2447443" cy="2884488"/>
          </a:xfrm>
          <a:prstGeom prst="rect">
            <a:avLst/>
          </a:prstGeom>
          <a:noFill/>
        </p:spPr>
      </p:pic>
      <p:pic>
        <p:nvPicPr>
          <p:cNvPr id="7" name="Imagen 6" descr="Un conjunto de letras blancas en fondo azul&#10;&#10;Descripción generada automáticamente con confianza media">
            <a:extLst>
              <a:ext uri="{FF2B5EF4-FFF2-40B4-BE49-F238E27FC236}">
                <a16:creationId xmlns:a16="http://schemas.microsoft.com/office/drawing/2014/main" id="{EB790058-9250-16A8-3776-4F7D0A4F87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13336" y="1058345"/>
            <a:ext cx="3326642" cy="1226079"/>
          </a:xfrm>
          <a:prstGeom prst="rect">
            <a:avLst/>
          </a:prstGeom>
        </p:spPr>
      </p:pic>
      <p:pic>
        <p:nvPicPr>
          <p:cNvPr id="4" name="image1.jpeg" descr="Nombre de la empresa&#10;&#10;Descripción generada automáticamente">
            <a:extLst>
              <a:ext uri="{FF2B5EF4-FFF2-40B4-BE49-F238E27FC236}">
                <a16:creationId xmlns:a16="http://schemas.microsoft.com/office/drawing/2014/main" id="{1EB827A9-F822-9F60-4BB4-307DF818DEC7}"/>
              </a:ext>
            </a:extLst>
          </p:cNvPr>
          <p:cNvPicPr>
            <a:picLocks noChangeAspect="1"/>
          </p:cNvPicPr>
          <p:nvPr/>
        </p:nvPicPr>
        <p:blipFill>
          <a:blip r:embed="rId5" cstate="print"/>
          <a:stretch>
            <a:fillRect/>
          </a:stretch>
        </p:blipFill>
        <p:spPr>
          <a:xfrm>
            <a:off x="6396397" y="3803566"/>
            <a:ext cx="5431536" cy="1996089"/>
          </a:xfrm>
          <a:prstGeom prst="rect">
            <a:avLst/>
          </a:prstGeom>
        </p:spPr>
      </p:pic>
    </p:spTree>
    <p:extLst>
      <p:ext uri="{BB962C8B-B14F-4D97-AF65-F5344CB8AC3E}">
        <p14:creationId xmlns:p14="http://schemas.microsoft.com/office/powerpoint/2010/main" val="2217983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FDDCCA-1D1D-B184-4BF0-2C8979448AC6}"/>
              </a:ext>
            </a:extLst>
          </p:cNvPr>
          <p:cNvSpPr>
            <a:spLocks noGrp="1"/>
          </p:cNvSpPr>
          <p:nvPr>
            <p:ph type="title"/>
          </p:nvPr>
        </p:nvSpPr>
        <p:spPr/>
        <p:txBody>
          <a:bodyPr/>
          <a:lstStyle/>
          <a:p>
            <a:r>
              <a:rPr lang="es-ES" dirty="0" err="1"/>
              <a:t>L’America</a:t>
            </a:r>
            <a:r>
              <a:rPr lang="es-ES" dirty="0"/>
              <a:t> Latina in Italia</a:t>
            </a:r>
          </a:p>
        </p:txBody>
      </p:sp>
      <p:sp>
        <p:nvSpPr>
          <p:cNvPr id="3" name="Marcador de contenido 2">
            <a:extLst>
              <a:ext uri="{FF2B5EF4-FFF2-40B4-BE49-F238E27FC236}">
                <a16:creationId xmlns:a16="http://schemas.microsoft.com/office/drawing/2014/main" id="{D46F2B44-0903-A7AE-2739-803BE1355E49}"/>
              </a:ext>
            </a:extLst>
          </p:cNvPr>
          <p:cNvSpPr>
            <a:spLocks noGrp="1"/>
          </p:cNvSpPr>
          <p:nvPr>
            <p:ph idx="1"/>
          </p:nvPr>
        </p:nvSpPr>
        <p:spPr/>
        <p:txBody>
          <a:bodyPr>
            <a:normAutofit fontScale="92500" lnSpcReduction="10000"/>
          </a:bodyPr>
          <a:lstStyle/>
          <a:p>
            <a:r>
              <a:rPr lang="it-IT" dirty="0"/>
              <a:t>Perù ed Ecuador sono i due paesi dell'America Latina da cui proviene il maggior numero di stranieri in Italia.</a:t>
            </a:r>
          </a:p>
          <a:p>
            <a:r>
              <a:rPr lang="it-IT" dirty="0"/>
              <a:t>Gli unici due Paesi dell'America Latina tra i primi 15 per numero di stranieri in Italia.</a:t>
            </a:r>
          </a:p>
          <a:p>
            <a:r>
              <a:rPr lang="it-IT" dirty="0"/>
              <a:t>In entrambi i casi si nota una flessione dal 2011 al 2020, probabilmente per effetto della crisi economica del 2008-2009.</a:t>
            </a:r>
          </a:p>
          <a:p>
            <a:r>
              <a:rPr lang="it-IT" dirty="0"/>
              <a:t>Il 56,1% dei cittadini peruviani in Italia sono donne.</a:t>
            </a:r>
          </a:p>
          <a:p>
            <a:r>
              <a:rPr lang="it-IT" dirty="0"/>
              <a:t>Il 53,1% dei cittadini ecuadoriani in Italia sono donne.</a:t>
            </a:r>
          </a:p>
          <a:p>
            <a:pPr marL="0" indent="0">
              <a:buNone/>
            </a:pPr>
            <a:endParaRPr lang="it-IT" dirty="0"/>
          </a:p>
          <a:p>
            <a:pPr marL="0" indent="0">
              <a:buNone/>
            </a:pPr>
            <a:r>
              <a:rPr lang="it-IT" dirty="0"/>
              <a:t>Fonte: Elaborazione “Anpal Servizi” su dati ISTAT – Ministero dell’Interno (2020).</a:t>
            </a:r>
            <a:endParaRPr lang="es-ES" dirty="0"/>
          </a:p>
        </p:txBody>
      </p:sp>
    </p:spTree>
    <p:extLst>
      <p:ext uri="{BB962C8B-B14F-4D97-AF65-F5344CB8AC3E}">
        <p14:creationId xmlns:p14="http://schemas.microsoft.com/office/powerpoint/2010/main" val="3101136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1A10040-FD1E-04A9-E6AF-0B2FDB7C2EBA}"/>
              </a:ext>
            </a:extLst>
          </p:cNvPr>
          <p:cNvSpPr>
            <a:spLocks noGrp="1"/>
          </p:cNvSpPr>
          <p:nvPr>
            <p:ph idx="1"/>
          </p:nvPr>
        </p:nvSpPr>
        <p:spPr>
          <a:xfrm>
            <a:off x="572493" y="2071316"/>
            <a:ext cx="11123638" cy="4119172"/>
          </a:xfrm>
        </p:spPr>
        <p:txBody>
          <a:bodyPr anchor="t">
            <a:normAutofit/>
          </a:bodyPr>
          <a:lstStyle/>
          <a:p>
            <a:pPr marL="0" indent="0">
              <a:buNone/>
            </a:pPr>
            <a:r>
              <a:rPr lang="it-IT" sz="2200" dirty="0"/>
              <a:t>Domande di ricerca sulle condizioni di partenza e di arrivo.</a:t>
            </a:r>
          </a:p>
          <a:p>
            <a:r>
              <a:rPr lang="it-IT" sz="2200" dirty="0"/>
              <a:t>Vittimizzazione vs empowerment.</a:t>
            </a:r>
          </a:p>
          <a:p>
            <a:r>
              <a:rPr lang="it-IT" sz="2200" dirty="0"/>
              <a:t>“Contronarrazioni della migrazione da una prospettiva di genere” – LBOP presso l’UAB.</a:t>
            </a:r>
          </a:p>
          <a:p>
            <a:r>
              <a:rPr lang="it-IT" sz="2200" dirty="0"/>
              <a:t>Oltre le donne (Chimananda Ngozi Adichie)</a:t>
            </a:r>
          </a:p>
          <a:p>
            <a:r>
              <a:rPr lang="it-IT" sz="2200" dirty="0"/>
              <a:t>Interessante, a livello teorico, lo stato dell’arte sull’argomento in generale (Hernández Nova, 2005; Palacios Valencia, 2016; Ciurlo, 2015, tra gli altri).</a:t>
            </a:r>
            <a:endParaRPr lang="es-ES" sz="2200" dirty="0"/>
          </a:p>
          <a:p>
            <a:endParaRPr lang="es-ES" sz="2200" dirty="0"/>
          </a:p>
        </p:txBody>
      </p:sp>
    </p:spTree>
    <p:extLst>
      <p:ext uri="{BB962C8B-B14F-4D97-AF65-F5344CB8AC3E}">
        <p14:creationId xmlns:p14="http://schemas.microsoft.com/office/powerpoint/2010/main" val="2617565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82E0DD2-11DF-4411-A6ED-1182F51769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5C48A860-9FE4-2092-7ECA-CFB5488E2DB0}"/>
              </a:ext>
            </a:extLst>
          </p:cNvPr>
          <p:cNvSpPr>
            <a:spLocks noGrp="1"/>
          </p:cNvSpPr>
          <p:nvPr>
            <p:ph type="title"/>
          </p:nvPr>
        </p:nvSpPr>
        <p:spPr>
          <a:xfrm>
            <a:off x="8017254" y="557188"/>
            <a:ext cx="3800564" cy="1671569"/>
          </a:xfrm>
        </p:spPr>
        <p:txBody>
          <a:bodyPr>
            <a:normAutofit/>
          </a:bodyPr>
          <a:lstStyle/>
          <a:p>
            <a:r>
              <a:rPr lang="es-ES" sz="4000"/>
              <a:t>Ipotesi</a:t>
            </a:r>
          </a:p>
        </p:txBody>
      </p:sp>
      <p:pic>
        <p:nvPicPr>
          <p:cNvPr id="4" name="Imagen 3" descr="Texto&#10;&#10;Descripción generada automáticamente">
            <a:extLst>
              <a:ext uri="{FF2B5EF4-FFF2-40B4-BE49-F238E27FC236}">
                <a16:creationId xmlns:a16="http://schemas.microsoft.com/office/drawing/2014/main" id="{C2355DC7-9F0A-C501-9EE4-374B106B979E}"/>
              </a:ext>
            </a:extLst>
          </p:cNvPr>
          <p:cNvPicPr>
            <a:picLocks noChangeAspect="1"/>
          </p:cNvPicPr>
          <p:nvPr/>
        </p:nvPicPr>
        <p:blipFill rotWithShape="1">
          <a:blip r:embed="rId2">
            <a:extLst>
              <a:ext uri="{28A0092B-C50C-407E-A947-70E740481C1C}">
                <a14:useLocalDpi xmlns:a14="http://schemas.microsoft.com/office/drawing/2010/main" val="0"/>
              </a:ext>
            </a:extLst>
          </a:blip>
          <a:srcRect t="14344" r="2" b="29378"/>
          <a:stretch/>
        </p:blipFill>
        <p:spPr>
          <a:xfrm>
            <a:off x="8969" y="-2"/>
            <a:ext cx="2376092" cy="2228759"/>
          </a:xfrm>
          <a:prstGeom prst="rect">
            <a:avLst/>
          </a:prstGeom>
        </p:spPr>
      </p:pic>
      <p:pic>
        <p:nvPicPr>
          <p:cNvPr id="7" name="Imagen 6" descr="Un grupo de personas en frente de edificio&#10;&#10;Descripción generada automáticamente">
            <a:extLst>
              <a:ext uri="{FF2B5EF4-FFF2-40B4-BE49-F238E27FC236}">
                <a16:creationId xmlns:a16="http://schemas.microsoft.com/office/drawing/2014/main" id="{04B58CB5-D598-0D79-5895-1B16B67FE99B}"/>
              </a:ext>
            </a:extLst>
          </p:cNvPr>
          <p:cNvPicPr>
            <a:picLocks noChangeAspect="1"/>
          </p:cNvPicPr>
          <p:nvPr/>
        </p:nvPicPr>
        <p:blipFill rotWithShape="1">
          <a:blip r:embed="rId3">
            <a:extLst>
              <a:ext uri="{28A0092B-C50C-407E-A947-70E740481C1C}">
                <a14:useLocalDpi xmlns:a14="http://schemas.microsoft.com/office/drawing/2010/main" val="0"/>
              </a:ext>
            </a:extLst>
          </a:blip>
          <a:srcRect l="6537" r="22518"/>
          <a:stretch/>
        </p:blipFill>
        <p:spPr>
          <a:xfrm>
            <a:off x="2579411" y="-2446"/>
            <a:ext cx="2376092" cy="2228759"/>
          </a:xfrm>
          <a:prstGeom prst="rect">
            <a:avLst/>
          </a:prstGeom>
        </p:spPr>
      </p:pic>
      <p:pic>
        <p:nvPicPr>
          <p:cNvPr id="8" name="Imagen 7" descr="Interfaz de usuario gráfica&#10;&#10;Descripción generada automáticamente con confianza baja">
            <a:extLst>
              <a:ext uri="{FF2B5EF4-FFF2-40B4-BE49-F238E27FC236}">
                <a16:creationId xmlns:a16="http://schemas.microsoft.com/office/drawing/2014/main" id="{9D8ADCDD-FE7F-CD6A-D25B-5A9C73337577}"/>
              </a:ext>
            </a:extLst>
          </p:cNvPr>
          <p:cNvPicPr>
            <a:picLocks noChangeAspect="1"/>
          </p:cNvPicPr>
          <p:nvPr/>
        </p:nvPicPr>
        <p:blipFill rotWithShape="1">
          <a:blip r:embed="rId4">
            <a:extLst>
              <a:ext uri="{28A0092B-C50C-407E-A947-70E740481C1C}">
                <a14:useLocalDpi xmlns:a14="http://schemas.microsoft.com/office/drawing/2010/main" val="0"/>
              </a:ext>
            </a:extLst>
          </a:blip>
          <a:srcRect r="3" b="39150"/>
          <a:stretch/>
        </p:blipFill>
        <p:spPr>
          <a:xfrm>
            <a:off x="5149852" y="-10223"/>
            <a:ext cx="2376092" cy="2228759"/>
          </a:xfrm>
          <a:prstGeom prst="rect">
            <a:avLst/>
          </a:prstGeom>
        </p:spPr>
      </p:pic>
      <p:pic>
        <p:nvPicPr>
          <p:cNvPr id="12" name="Imagen 11" descr="Calendario&#10;&#10;Descripción generada automáticamente">
            <a:extLst>
              <a:ext uri="{FF2B5EF4-FFF2-40B4-BE49-F238E27FC236}">
                <a16:creationId xmlns:a16="http://schemas.microsoft.com/office/drawing/2014/main" id="{184CA3EE-0A49-C8D2-6AD2-47F7DAB97A43}"/>
              </a:ext>
            </a:extLst>
          </p:cNvPr>
          <p:cNvPicPr>
            <a:picLocks noChangeAspect="1"/>
          </p:cNvPicPr>
          <p:nvPr/>
        </p:nvPicPr>
        <p:blipFill rotWithShape="1">
          <a:blip r:embed="rId5">
            <a:extLst>
              <a:ext uri="{28A0092B-C50C-407E-A947-70E740481C1C}">
                <a14:useLocalDpi xmlns:a14="http://schemas.microsoft.com/office/drawing/2010/main" val="0"/>
              </a:ext>
            </a:extLst>
          </a:blip>
          <a:srcRect t="25307" b="12914"/>
          <a:stretch/>
        </p:blipFill>
        <p:spPr>
          <a:xfrm>
            <a:off x="3714" y="2400151"/>
            <a:ext cx="3330225" cy="2057368"/>
          </a:xfrm>
          <a:prstGeom prst="rect">
            <a:avLst/>
          </a:prstGeom>
        </p:spPr>
      </p:pic>
      <p:pic>
        <p:nvPicPr>
          <p:cNvPr id="5" name="Imagen 4" descr="Imagen que contiene Texto&#10;&#10;Descripción generada automáticamente">
            <a:extLst>
              <a:ext uri="{FF2B5EF4-FFF2-40B4-BE49-F238E27FC236}">
                <a16:creationId xmlns:a16="http://schemas.microsoft.com/office/drawing/2014/main" id="{99A9E563-82D8-C638-FBFB-2A30B3369FD4}"/>
              </a:ext>
            </a:extLst>
          </p:cNvPr>
          <p:cNvPicPr>
            <a:picLocks noChangeAspect="1"/>
          </p:cNvPicPr>
          <p:nvPr/>
        </p:nvPicPr>
        <p:blipFill rotWithShape="1">
          <a:blip r:embed="rId6">
            <a:extLst>
              <a:ext uri="{28A0092B-C50C-407E-A947-70E740481C1C}">
                <a14:useLocalDpi xmlns:a14="http://schemas.microsoft.com/office/drawing/2010/main" val="0"/>
              </a:ext>
            </a:extLst>
          </a:blip>
          <a:srcRect t="20475" r="-2" b="38641"/>
          <a:stretch/>
        </p:blipFill>
        <p:spPr>
          <a:xfrm>
            <a:off x="-1" y="4628909"/>
            <a:ext cx="3324552" cy="2229090"/>
          </a:xfrm>
          <a:prstGeom prst="rect">
            <a:avLst/>
          </a:prstGeom>
        </p:spPr>
      </p:pic>
      <p:pic>
        <p:nvPicPr>
          <p:cNvPr id="10" name="Imagen 9" descr="La cara de un hombre con un traje de color negro&#10;&#10;Descripción generada automáticamente con confianza baja">
            <a:extLst>
              <a:ext uri="{FF2B5EF4-FFF2-40B4-BE49-F238E27FC236}">
                <a16:creationId xmlns:a16="http://schemas.microsoft.com/office/drawing/2014/main" id="{4DEA8FF2-F251-7277-7073-223BDDB4E0C6}"/>
              </a:ext>
            </a:extLst>
          </p:cNvPr>
          <p:cNvPicPr>
            <a:picLocks noChangeAspect="1"/>
          </p:cNvPicPr>
          <p:nvPr/>
        </p:nvPicPr>
        <p:blipFill rotWithShape="1">
          <a:blip r:embed="rId7">
            <a:extLst>
              <a:ext uri="{28A0092B-C50C-407E-A947-70E740481C1C}">
                <a14:useLocalDpi xmlns:a14="http://schemas.microsoft.com/office/drawing/2010/main" val="0"/>
              </a:ext>
            </a:extLst>
          </a:blip>
          <a:srcRect l="22157" r="33995"/>
          <a:stretch/>
        </p:blipFill>
        <p:spPr>
          <a:xfrm>
            <a:off x="3534403" y="2400151"/>
            <a:ext cx="3996536" cy="4457850"/>
          </a:xfrm>
          <a:prstGeom prst="rect">
            <a:avLst/>
          </a:prstGeom>
        </p:spPr>
      </p:pic>
      <p:sp>
        <p:nvSpPr>
          <p:cNvPr id="3" name="Marcador de contenido 2">
            <a:extLst>
              <a:ext uri="{FF2B5EF4-FFF2-40B4-BE49-F238E27FC236}">
                <a16:creationId xmlns:a16="http://schemas.microsoft.com/office/drawing/2014/main" id="{AFBCFEDA-2265-9211-1BCC-30BDD3E024C6}"/>
              </a:ext>
            </a:extLst>
          </p:cNvPr>
          <p:cNvSpPr>
            <a:spLocks noGrp="1"/>
          </p:cNvSpPr>
          <p:nvPr>
            <p:ph idx="1"/>
          </p:nvPr>
        </p:nvSpPr>
        <p:spPr>
          <a:xfrm>
            <a:off x="8017253" y="2400475"/>
            <a:ext cx="3800565" cy="3776488"/>
          </a:xfrm>
        </p:spPr>
        <p:txBody>
          <a:bodyPr>
            <a:normAutofit/>
          </a:bodyPr>
          <a:lstStyle/>
          <a:p>
            <a:pPr>
              <a:spcAft>
                <a:spcPts val="800"/>
              </a:spcAft>
            </a:pPr>
            <a:r>
              <a:rPr lang="es-ES" sz="1600" dirty="0">
                <a:effectLst/>
                <a:latin typeface="Calibri" panose="020F0502020204030204" pitchFamily="34" charset="0"/>
                <a:ea typeface="Calibri" panose="020F0502020204030204" pitchFamily="34" charset="0"/>
                <a:cs typeface="Arial" panose="020B0604020202020204" pitchFamily="34" charset="0"/>
              </a:rPr>
              <a:t>Una </a:t>
            </a:r>
            <a:r>
              <a:rPr lang="es-ES" sz="1600" dirty="0" err="1">
                <a:effectLst/>
                <a:latin typeface="Calibri" panose="020F0502020204030204" pitchFamily="34" charset="0"/>
                <a:ea typeface="Calibri" panose="020F0502020204030204" pitchFamily="34" charset="0"/>
                <a:cs typeface="Arial" panose="020B0604020202020204" pitchFamily="34" charset="0"/>
              </a:rPr>
              <a:t>migrazione</a:t>
            </a:r>
            <a:r>
              <a:rPr lang="es-ES" sz="1600" dirty="0">
                <a:effectLst/>
                <a:latin typeface="Calibri" panose="020F0502020204030204" pitchFamily="34" charset="0"/>
                <a:ea typeface="Calibri" panose="020F0502020204030204" pitchFamily="34" charset="0"/>
                <a:cs typeface="Arial" panose="020B0604020202020204" pitchFamily="34" charset="0"/>
              </a:rPr>
              <a:t> con </a:t>
            </a:r>
            <a:r>
              <a:rPr lang="es-ES" sz="1600" dirty="0" err="1">
                <a:effectLst/>
                <a:latin typeface="Calibri" panose="020F0502020204030204" pitchFamily="34" charset="0"/>
                <a:ea typeface="Calibri" panose="020F0502020204030204" pitchFamily="34" charset="0"/>
                <a:cs typeface="Arial" panose="020B0604020202020204" pitchFamily="34" charset="0"/>
              </a:rPr>
              <a:t>caratteristiche</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specifiche</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circolare</a:t>
            </a:r>
            <a:r>
              <a:rPr lang="es-ES" sz="1600" dirty="0">
                <a:effectLst/>
                <a:latin typeface="Calibri" panose="020F0502020204030204" pitchFamily="34" charset="0"/>
                <a:ea typeface="Calibri" panose="020F0502020204030204" pitchFamily="34" charset="0"/>
                <a:cs typeface="Arial" panose="020B0604020202020204" pitchFamily="34" charset="0"/>
              </a:rPr>
              <a:t>” – da Continente di </a:t>
            </a:r>
            <a:r>
              <a:rPr lang="es-ES" sz="1600" dirty="0" err="1">
                <a:effectLst/>
                <a:latin typeface="Calibri" panose="020F0502020204030204" pitchFamily="34" charset="0"/>
                <a:ea typeface="Calibri" panose="020F0502020204030204" pitchFamily="34" charset="0"/>
                <a:cs typeface="Arial" panose="020B0604020202020204" pitchFamily="34" charset="0"/>
              </a:rPr>
              <a:t>emigrazione</a:t>
            </a:r>
            <a:r>
              <a:rPr lang="es-ES" sz="1600" dirty="0">
                <a:effectLst/>
                <a:latin typeface="Calibri" panose="020F0502020204030204" pitchFamily="34" charset="0"/>
                <a:ea typeface="Calibri" panose="020F0502020204030204" pitchFamily="34" charset="0"/>
                <a:cs typeface="Arial" panose="020B0604020202020204" pitchFamily="34" charset="0"/>
              </a:rPr>
              <a:t> per </a:t>
            </a:r>
            <a:r>
              <a:rPr lang="es-ES" sz="1600" dirty="0" err="1">
                <a:effectLst/>
                <a:latin typeface="Calibri" panose="020F0502020204030204" pitchFamily="34" charset="0"/>
                <a:ea typeface="Calibri" panose="020F0502020204030204" pitchFamily="34" charset="0"/>
                <a:cs typeface="Arial" panose="020B0604020202020204" pitchFamily="34" charset="0"/>
              </a:rPr>
              <a:t>gli</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italiani</a:t>
            </a:r>
            <a:r>
              <a:rPr lang="es-ES" sz="1600" dirty="0">
                <a:effectLst/>
                <a:latin typeface="Calibri" panose="020F0502020204030204" pitchFamily="34" charset="0"/>
                <a:ea typeface="Calibri" panose="020F0502020204030204" pitchFamily="34" charset="0"/>
                <a:cs typeface="Arial" panose="020B0604020202020204" pitchFamily="34" charset="0"/>
              </a:rPr>
              <a:t> a continente da cui </a:t>
            </a:r>
            <a:r>
              <a:rPr lang="es-ES" sz="1600" dirty="0" err="1">
                <a:effectLst/>
                <a:latin typeface="Calibri" panose="020F0502020204030204" pitchFamily="34" charset="0"/>
                <a:ea typeface="Calibri" panose="020F0502020204030204" pitchFamily="34" charset="0"/>
                <a:cs typeface="Arial" panose="020B0604020202020204" pitchFamily="34" charset="0"/>
              </a:rPr>
              <a:t>provengono</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comunità</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migranti</a:t>
            </a:r>
            <a:r>
              <a:rPr lang="es-ES" sz="1600" dirty="0">
                <a:effectLst/>
                <a:latin typeface="Calibri" panose="020F0502020204030204" pitchFamily="34" charset="0"/>
                <a:ea typeface="Calibri" panose="020F0502020204030204" pitchFamily="34" charset="0"/>
                <a:cs typeface="Arial" panose="020B0604020202020204" pitchFamily="34"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a:spcAft>
                <a:spcPts val="800"/>
              </a:spcAft>
            </a:pPr>
            <a:r>
              <a:rPr lang="es-ES" sz="1600" dirty="0">
                <a:effectLst/>
                <a:latin typeface="Calibri" panose="020F0502020204030204" pitchFamily="34" charset="0"/>
                <a:ea typeface="Calibri" panose="020F0502020204030204" pitchFamily="34" charset="0"/>
                <a:cs typeface="Arial" panose="020B0604020202020204" pitchFamily="34" charset="0"/>
              </a:rPr>
              <a:t>Le </a:t>
            </a:r>
            <a:r>
              <a:rPr lang="es-ES" sz="1600" dirty="0" err="1">
                <a:effectLst/>
                <a:latin typeface="Calibri" panose="020F0502020204030204" pitchFamily="34" charset="0"/>
                <a:ea typeface="Calibri" panose="020F0502020204030204" pitchFamily="34" charset="0"/>
                <a:cs typeface="Arial" panose="020B0604020202020204" pitchFamily="34" charset="0"/>
              </a:rPr>
              <a:t>comunità</a:t>
            </a:r>
            <a:r>
              <a:rPr lang="es-ES" sz="1600" dirty="0">
                <a:effectLst/>
                <a:latin typeface="Calibri" panose="020F0502020204030204" pitchFamily="34" charset="0"/>
                <a:ea typeface="Calibri" panose="020F0502020204030204" pitchFamily="34" charset="0"/>
                <a:cs typeface="Arial" panose="020B0604020202020204" pitchFamily="34" charset="0"/>
              </a:rPr>
              <a:t> di </a:t>
            </a:r>
            <a:r>
              <a:rPr lang="es-ES" sz="1600" dirty="0" err="1">
                <a:effectLst/>
                <a:latin typeface="Calibri" panose="020F0502020204030204" pitchFamily="34" charset="0"/>
                <a:ea typeface="Calibri" panose="020F0502020204030204" pitchFamily="34" charset="0"/>
                <a:cs typeface="Arial" panose="020B0604020202020204" pitchFamily="34" charset="0"/>
              </a:rPr>
              <a:t>arrivo</a:t>
            </a:r>
            <a:r>
              <a:rPr lang="es-ES" sz="1600" dirty="0">
                <a:effectLst/>
                <a:latin typeface="Calibri" panose="020F0502020204030204" pitchFamily="34" charset="0"/>
                <a:ea typeface="Calibri" panose="020F0502020204030204" pitchFamily="34" charset="0"/>
                <a:cs typeface="Arial" panose="020B0604020202020204" pitchFamily="34" charset="0"/>
              </a:rPr>
              <a:t> e di </a:t>
            </a:r>
            <a:r>
              <a:rPr lang="es-ES" sz="1600" dirty="0" err="1">
                <a:effectLst/>
                <a:latin typeface="Calibri" panose="020F0502020204030204" pitchFamily="34" charset="0"/>
                <a:ea typeface="Calibri" panose="020F0502020204030204" pitchFamily="34" charset="0"/>
                <a:cs typeface="Arial" panose="020B0604020202020204" pitchFamily="34" charset="0"/>
              </a:rPr>
              <a:t>accoglienza</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condividono</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caratteristiche</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culturali</a:t>
            </a:r>
            <a:r>
              <a:rPr lang="es-ES" sz="1600" dirty="0">
                <a:effectLst/>
                <a:latin typeface="Calibri" panose="020F0502020204030204" pitchFamily="34" charset="0"/>
                <a:ea typeface="Calibri" panose="020F0502020204030204" pitchFamily="34" charset="0"/>
                <a:cs typeface="Arial" panose="020B0604020202020204" pitchFamily="34"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a:spcAft>
                <a:spcPts val="800"/>
              </a:spcAft>
            </a:pPr>
            <a:r>
              <a:rPr lang="es-ES" sz="1600" dirty="0">
                <a:effectLst/>
                <a:latin typeface="Calibri" panose="020F0502020204030204" pitchFamily="34" charset="0"/>
                <a:ea typeface="Calibri" panose="020F0502020204030204" pitchFamily="34" charset="0"/>
                <a:cs typeface="Arial" panose="020B0604020202020204" pitchFamily="34" charset="0"/>
              </a:rPr>
              <a:t>Il protagonismo </a:t>
            </a:r>
            <a:r>
              <a:rPr lang="es-ES" sz="1600" dirty="0" err="1">
                <a:effectLst/>
                <a:latin typeface="Calibri" panose="020F0502020204030204" pitchFamily="34" charset="0"/>
                <a:ea typeface="Calibri" panose="020F0502020204030204" pitchFamily="34" charset="0"/>
                <a:cs typeface="Arial" panose="020B0604020202020204" pitchFamily="34" charset="0"/>
              </a:rPr>
              <a:t>delle</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donne</a:t>
            </a:r>
            <a:r>
              <a:rPr lang="es-ES" sz="1600" dirty="0">
                <a:effectLst/>
                <a:latin typeface="Calibri" panose="020F0502020204030204" pitchFamily="34" charset="0"/>
                <a:ea typeface="Calibri" panose="020F0502020204030204" pitchFamily="34" charset="0"/>
                <a:cs typeface="Arial" panose="020B0604020202020204" pitchFamily="34" charset="0"/>
              </a:rPr>
              <a:t> peruviane </a:t>
            </a:r>
            <a:r>
              <a:rPr lang="es-ES" sz="1600" dirty="0" err="1">
                <a:effectLst/>
                <a:latin typeface="Calibri" panose="020F0502020204030204" pitchFamily="34" charset="0"/>
                <a:ea typeface="Calibri" panose="020F0502020204030204" pitchFamily="34" charset="0"/>
                <a:cs typeface="Arial" panose="020B0604020202020204" pitchFamily="34" charset="0"/>
              </a:rPr>
              <a:t>nell’emigrazione</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può</a:t>
            </a:r>
            <a:r>
              <a:rPr lang="es-ES" sz="1600" dirty="0">
                <a:effectLst/>
                <a:latin typeface="Calibri" panose="020F0502020204030204" pitchFamily="34" charset="0"/>
                <a:ea typeface="Calibri" panose="020F0502020204030204" pitchFamily="34" charset="0"/>
                <a:cs typeface="Arial" panose="020B0604020202020204" pitchFamily="34" charset="0"/>
              </a:rPr>
              <a:t> determinare </a:t>
            </a:r>
            <a:r>
              <a:rPr lang="es-ES" sz="1600" dirty="0" err="1">
                <a:effectLst/>
                <a:latin typeface="Calibri" panose="020F0502020204030204" pitchFamily="34" charset="0"/>
                <a:ea typeface="Calibri" panose="020F0502020204030204" pitchFamily="34" charset="0"/>
                <a:cs typeface="Arial" panose="020B0604020202020204" pitchFamily="34" charset="0"/>
              </a:rPr>
              <a:t>cambiamenti</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nelle</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dinamiche</a:t>
            </a:r>
            <a:r>
              <a:rPr lang="es-ES" sz="1600" dirty="0">
                <a:effectLst/>
                <a:latin typeface="Calibri" panose="020F0502020204030204" pitchFamily="34" charset="0"/>
                <a:ea typeface="Calibri" panose="020F0502020204030204" pitchFamily="34" charset="0"/>
                <a:cs typeface="Arial" panose="020B0604020202020204" pitchFamily="34" charset="0"/>
              </a:rPr>
              <a:t> </a:t>
            </a:r>
            <a:r>
              <a:rPr lang="es-ES" sz="1600" dirty="0" err="1">
                <a:effectLst/>
                <a:latin typeface="Calibri" panose="020F0502020204030204" pitchFamily="34" charset="0"/>
                <a:ea typeface="Calibri" panose="020F0502020204030204" pitchFamily="34" charset="0"/>
                <a:cs typeface="Arial" panose="020B0604020202020204" pitchFamily="34" charset="0"/>
              </a:rPr>
              <a:t>familiarI</a:t>
            </a:r>
            <a:r>
              <a:rPr lang="es-ES" sz="1600" dirty="0">
                <a:effectLst/>
                <a:latin typeface="Calibri" panose="020F0502020204030204" pitchFamily="34" charset="0"/>
                <a:ea typeface="Calibri" panose="020F0502020204030204" pitchFamily="34" charset="0"/>
                <a:cs typeface="Arial" panose="020B0604020202020204" pitchFamily="34" charset="0"/>
              </a:rPr>
              <a:t>? </a:t>
            </a:r>
          </a:p>
          <a:p>
            <a:pPr>
              <a:spcAft>
                <a:spcPts val="800"/>
              </a:spcAft>
            </a:pPr>
            <a:r>
              <a:rPr lang="es-ES" sz="1600" dirty="0" err="1">
                <a:latin typeface="Calibri" panose="020F0502020204030204" pitchFamily="34" charset="0"/>
                <a:ea typeface="Calibri" panose="020F0502020204030204" pitchFamily="34" charset="0"/>
                <a:cs typeface="Arial" panose="020B0604020202020204" pitchFamily="34" charset="0"/>
              </a:rPr>
              <a:t>Relazioni</a:t>
            </a:r>
            <a:r>
              <a:rPr lang="es-ES" sz="1600" dirty="0">
                <a:latin typeface="Calibri" panose="020F0502020204030204" pitchFamily="34" charset="0"/>
                <a:ea typeface="Calibri" panose="020F0502020204030204" pitchFamily="34" charset="0"/>
                <a:cs typeface="Arial" panose="020B0604020202020204" pitchFamily="34" charset="0"/>
              </a:rPr>
              <a:t> </a:t>
            </a:r>
            <a:r>
              <a:rPr lang="es-ES" sz="1600" dirty="0" err="1">
                <a:latin typeface="Calibri" panose="020F0502020204030204" pitchFamily="34" charset="0"/>
                <a:ea typeface="Calibri" panose="020F0502020204030204" pitchFamily="34" charset="0"/>
                <a:cs typeface="Arial" panose="020B0604020202020204" pitchFamily="34" charset="0"/>
              </a:rPr>
              <a:t>economiche</a:t>
            </a:r>
            <a:r>
              <a:rPr lang="es-ES" sz="1600" dirty="0">
                <a:latin typeface="Calibri" panose="020F0502020204030204" pitchFamily="34" charset="0"/>
                <a:ea typeface="Calibri" panose="020F0502020204030204" pitchFamily="34" charset="0"/>
                <a:cs typeface="Arial" panose="020B0604020202020204" pitchFamily="34" charset="0"/>
              </a:rPr>
              <a:t> e cultural </a:t>
            </a:r>
            <a:r>
              <a:rPr lang="es-ES" sz="1600" dirty="0" err="1">
                <a:latin typeface="Calibri" panose="020F0502020204030204" pitchFamily="34" charset="0"/>
                <a:ea typeface="Calibri" panose="020F0502020204030204" pitchFamily="34" charset="0"/>
                <a:cs typeface="Arial" panose="020B0604020202020204" pitchFamily="34" charset="0"/>
              </a:rPr>
              <a:t>tra</a:t>
            </a:r>
            <a:r>
              <a:rPr lang="es-ES" sz="1600" dirty="0">
                <a:latin typeface="Calibri" panose="020F0502020204030204" pitchFamily="34" charset="0"/>
                <a:ea typeface="Calibri" panose="020F0502020204030204" pitchFamily="34" charset="0"/>
                <a:cs typeface="Arial" panose="020B0604020202020204" pitchFamily="34" charset="0"/>
              </a:rPr>
              <a:t> Italia e </a:t>
            </a:r>
            <a:r>
              <a:rPr lang="es-ES" sz="1600" dirty="0" err="1">
                <a:latin typeface="Calibri" panose="020F0502020204030204" pitchFamily="34" charset="0"/>
                <a:ea typeface="Calibri" panose="020F0502020204030204" pitchFamily="34" charset="0"/>
                <a:cs typeface="Arial" panose="020B0604020202020204" pitchFamily="34" charset="0"/>
              </a:rPr>
              <a:t>Paesi</a:t>
            </a:r>
            <a:r>
              <a:rPr lang="es-ES" sz="1600" dirty="0">
                <a:latin typeface="Calibri" panose="020F0502020204030204" pitchFamily="34" charset="0"/>
                <a:ea typeface="Calibri" panose="020F0502020204030204" pitchFamily="34" charset="0"/>
                <a:cs typeface="Arial" panose="020B0604020202020204" pitchFamily="34" charset="0"/>
              </a:rPr>
              <a:t> </a:t>
            </a:r>
            <a:r>
              <a:rPr lang="es-ES" sz="1600" dirty="0" err="1">
                <a:latin typeface="Calibri" panose="020F0502020204030204" pitchFamily="34" charset="0"/>
                <a:ea typeface="Calibri" panose="020F0502020204030204" pitchFamily="34" charset="0"/>
                <a:cs typeface="Arial" panose="020B0604020202020204" pitchFamily="34" charset="0"/>
              </a:rPr>
              <a:t>andini</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s-ES" sz="1600" dirty="0"/>
          </a:p>
        </p:txBody>
      </p:sp>
    </p:spTree>
    <p:extLst>
      <p:ext uri="{BB962C8B-B14F-4D97-AF65-F5344CB8AC3E}">
        <p14:creationId xmlns:p14="http://schemas.microsoft.com/office/powerpoint/2010/main" val="229164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9D0F06-E235-6C8A-1FF8-E0A72C233BD4}"/>
              </a:ext>
            </a:extLst>
          </p:cNvPr>
          <p:cNvSpPr>
            <a:spLocks noGrp="1"/>
          </p:cNvSpPr>
          <p:nvPr>
            <p:ph type="title"/>
          </p:nvPr>
        </p:nvSpPr>
        <p:spPr/>
        <p:txBody>
          <a:bodyPr/>
          <a:lstStyle/>
          <a:p>
            <a:r>
              <a:rPr lang="es-ES" dirty="0" err="1"/>
              <a:t>Risorse</a:t>
            </a:r>
            <a:r>
              <a:rPr lang="es-ES" dirty="0"/>
              <a:t> e </a:t>
            </a:r>
            <a:r>
              <a:rPr lang="es-ES" dirty="0" err="1"/>
              <a:t>stato</a:t>
            </a:r>
            <a:r>
              <a:rPr lang="es-ES" dirty="0"/>
              <a:t> </a:t>
            </a:r>
            <a:r>
              <a:rPr lang="es-ES" dirty="0" err="1"/>
              <a:t>della</a:t>
            </a:r>
            <a:r>
              <a:rPr lang="es-ES" dirty="0"/>
              <a:t> </a:t>
            </a:r>
            <a:r>
              <a:rPr lang="es-ES" dirty="0" err="1"/>
              <a:t>questione</a:t>
            </a:r>
            <a:endParaRPr lang="es-ES" dirty="0"/>
          </a:p>
        </p:txBody>
      </p:sp>
      <p:sp>
        <p:nvSpPr>
          <p:cNvPr id="3" name="Marcador de contenido 2">
            <a:extLst>
              <a:ext uri="{FF2B5EF4-FFF2-40B4-BE49-F238E27FC236}">
                <a16:creationId xmlns:a16="http://schemas.microsoft.com/office/drawing/2014/main" id="{0BE21CF9-987F-C9A0-5DB4-46FDB32909EF}"/>
              </a:ext>
            </a:extLst>
          </p:cNvPr>
          <p:cNvSpPr>
            <a:spLocks noGrp="1"/>
          </p:cNvSpPr>
          <p:nvPr>
            <p:ph idx="1"/>
          </p:nvPr>
        </p:nvSpPr>
        <p:spPr/>
        <p:txBody>
          <a:bodyPr>
            <a:normAutofit fontScale="92500"/>
          </a:bodyPr>
          <a:lstStyle/>
          <a:p>
            <a:pPr marL="0" indent="0">
              <a:buNone/>
            </a:pPr>
            <a:r>
              <a:rPr lang="es-ES" dirty="0"/>
              <a:t>- “</a:t>
            </a:r>
            <a:r>
              <a:rPr lang="es-ES" dirty="0" err="1"/>
              <a:t>Archivio</a:t>
            </a:r>
            <a:r>
              <a:rPr lang="es-ES" dirty="0"/>
              <a:t> </a:t>
            </a:r>
            <a:r>
              <a:rPr lang="es-ES" dirty="0" err="1"/>
              <a:t>delle</a:t>
            </a:r>
            <a:r>
              <a:rPr lang="es-ES" dirty="0"/>
              <a:t> </a:t>
            </a:r>
            <a:r>
              <a:rPr lang="es-ES" dirty="0" err="1"/>
              <a:t>memorie</a:t>
            </a:r>
            <a:r>
              <a:rPr lang="es-ES" dirty="0"/>
              <a:t> </a:t>
            </a:r>
            <a:r>
              <a:rPr lang="es-ES" dirty="0" err="1"/>
              <a:t>migranti</a:t>
            </a:r>
            <a:r>
              <a:rPr lang="es-ES" dirty="0"/>
              <a:t>” https://www.archiviomemoriemigranti.net/</a:t>
            </a:r>
          </a:p>
          <a:p>
            <a:pPr marL="0" indent="0">
              <a:buNone/>
            </a:pPr>
            <a:r>
              <a:rPr lang="es-ES" dirty="0"/>
              <a:t>- BASILII https://www.basili-limm.it/</a:t>
            </a:r>
          </a:p>
          <a:p>
            <a:pPr>
              <a:buFontTx/>
              <a:buChar char="-"/>
            </a:pPr>
            <a:r>
              <a:rPr lang="es-ES" dirty="0"/>
              <a:t>Migrantes online </a:t>
            </a:r>
            <a:r>
              <a:rPr lang="es-ES" dirty="0">
                <a:hlinkClick r:id="rId2"/>
              </a:rPr>
              <a:t>https://www.migrantesonline.it/tag/peruviani-in-italia/</a:t>
            </a:r>
            <a:endParaRPr lang="es-ES" dirty="0"/>
          </a:p>
          <a:p>
            <a:pPr marL="0" indent="0">
              <a:buNone/>
            </a:pPr>
            <a:r>
              <a:rPr lang="es-ES" dirty="0"/>
              <a:t>- Centro </a:t>
            </a:r>
            <a:r>
              <a:rPr lang="es-ES" dirty="0" err="1"/>
              <a:t>Studi</a:t>
            </a:r>
            <a:r>
              <a:rPr lang="es-ES" dirty="0"/>
              <a:t> e </a:t>
            </a:r>
            <a:r>
              <a:rPr lang="es-ES" dirty="0" err="1"/>
              <a:t>Ricerche</a:t>
            </a:r>
            <a:r>
              <a:rPr lang="es-ES" dirty="0"/>
              <a:t> Idos - https://www.dossierimmigrazione.it/</a:t>
            </a:r>
          </a:p>
          <a:p>
            <a:pPr>
              <a:buFontTx/>
              <a:buChar char="-"/>
            </a:pPr>
            <a:r>
              <a:rPr lang="es-ES" dirty="0"/>
              <a:t>Roma </a:t>
            </a:r>
            <a:r>
              <a:rPr lang="es-ES" dirty="0" err="1"/>
              <a:t>Multietnica</a:t>
            </a:r>
            <a:r>
              <a:rPr lang="es-ES" dirty="0"/>
              <a:t> – </a:t>
            </a:r>
            <a:r>
              <a:rPr lang="es-ES" dirty="0" err="1"/>
              <a:t>Biblioteche</a:t>
            </a:r>
            <a:r>
              <a:rPr lang="es-ES" dirty="0"/>
              <a:t> di Roma - </a:t>
            </a:r>
            <a:r>
              <a:rPr lang="es-ES" dirty="0">
                <a:hlinkClick r:id="rId3"/>
              </a:rPr>
              <a:t>http://www.romamultietnica.it/aree-geografiche/america-latina-aree-geografiche/</a:t>
            </a:r>
            <a:endParaRPr lang="es-ES" dirty="0"/>
          </a:p>
          <a:p>
            <a:pPr>
              <a:buFontTx/>
              <a:buChar char="-"/>
            </a:pPr>
            <a:r>
              <a:rPr lang="es-ES" dirty="0"/>
              <a:t>“Condición de extranjería. Escritoras latinoamericanas, S. XXI, entre América y Europa” (PID2020-112913GB-I00)</a:t>
            </a:r>
          </a:p>
          <a:p>
            <a:pPr>
              <a:buFontTx/>
              <a:buChar char="-"/>
            </a:pPr>
            <a:endParaRPr lang="es-ES" dirty="0"/>
          </a:p>
          <a:p>
            <a:pPr marL="0" indent="0">
              <a:buNone/>
            </a:pPr>
            <a:endParaRPr lang="es-ES" dirty="0"/>
          </a:p>
        </p:txBody>
      </p:sp>
    </p:spTree>
    <p:extLst>
      <p:ext uri="{BB962C8B-B14F-4D97-AF65-F5344CB8AC3E}">
        <p14:creationId xmlns:p14="http://schemas.microsoft.com/office/powerpoint/2010/main" val="3301999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1CEF15-43A6-C42D-1989-016D649F863E}"/>
              </a:ext>
            </a:extLst>
          </p:cNvPr>
          <p:cNvSpPr>
            <a:spLocks noGrp="1"/>
          </p:cNvSpPr>
          <p:nvPr>
            <p:ph type="title"/>
          </p:nvPr>
        </p:nvSpPr>
        <p:spPr/>
        <p:txBody>
          <a:bodyPr/>
          <a:lstStyle/>
          <a:p>
            <a:r>
              <a:rPr lang="es-ES" dirty="0"/>
              <a:t>Contesto </a:t>
            </a:r>
            <a:r>
              <a:rPr lang="es-ES" dirty="0" err="1"/>
              <a:t>storico-sociale</a:t>
            </a:r>
            <a:endParaRPr lang="es-ES" dirty="0"/>
          </a:p>
        </p:txBody>
      </p:sp>
      <p:sp>
        <p:nvSpPr>
          <p:cNvPr id="3" name="Marcador de contenido 2">
            <a:extLst>
              <a:ext uri="{FF2B5EF4-FFF2-40B4-BE49-F238E27FC236}">
                <a16:creationId xmlns:a16="http://schemas.microsoft.com/office/drawing/2014/main" id="{B601BB42-C46C-511A-89FD-EE5179309D7D}"/>
              </a:ext>
            </a:extLst>
          </p:cNvPr>
          <p:cNvSpPr>
            <a:spLocks noGrp="1"/>
          </p:cNvSpPr>
          <p:nvPr>
            <p:ph idx="1"/>
          </p:nvPr>
        </p:nvSpPr>
        <p:spPr>
          <a:xfrm>
            <a:off x="838200" y="2799471"/>
            <a:ext cx="10515600" cy="3377492"/>
          </a:xfrm>
        </p:spPr>
        <p:txBody>
          <a:bodyPr>
            <a:normAutofit fontScale="70000" lnSpcReduction="20000"/>
          </a:bodyPr>
          <a:lstStyle/>
          <a:p>
            <a:pPr>
              <a:lnSpc>
                <a:spcPct val="107000"/>
              </a:lnSpc>
              <a:spcAft>
                <a:spcPts val="800"/>
              </a:spcAft>
            </a:pPr>
            <a:r>
              <a:rPr lang="es-ES" dirty="0" err="1">
                <a:effectLst/>
                <a:latin typeface="Calibri" panose="020F0502020204030204" pitchFamily="34" charset="0"/>
                <a:ea typeface="Calibri" panose="020F0502020204030204" pitchFamily="34" charset="0"/>
                <a:cs typeface="Arial" panose="020B0604020202020204" pitchFamily="34" charset="0"/>
              </a:rPr>
              <a:t>Globalizzazione</a:t>
            </a:r>
            <a:r>
              <a:rPr lang="es-ES" dirty="0">
                <a:effectLst/>
                <a:latin typeface="Calibri" panose="020F0502020204030204" pitchFamily="34" charset="0"/>
                <a:ea typeface="Calibri" panose="020F0502020204030204" pitchFamily="34" charset="0"/>
                <a:cs typeface="Arial" panose="020B0604020202020204" pitchFamily="34"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s-ES" dirty="0" err="1">
                <a:effectLst/>
                <a:latin typeface="Calibri" panose="020F0502020204030204" pitchFamily="34" charset="0"/>
                <a:ea typeface="Calibri" panose="020F0502020204030204" pitchFamily="34" charset="0"/>
                <a:cs typeface="Arial" panose="020B0604020202020204" pitchFamily="34" charset="0"/>
              </a:rPr>
              <a:t>Anni</a:t>
            </a:r>
            <a:r>
              <a:rPr lang="es-ES" dirty="0">
                <a:effectLst/>
                <a:latin typeface="Calibri" panose="020F0502020204030204" pitchFamily="34" charset="0"/>
                <a:ea typeface="Calibri" panose="020F0502020204030204" pitchFamily="34" charset="0"/>
                <a:cs typeface="Arial" panose="020B0604020202020204" pitchFamily="34" charset="0"/>
              </a:rPr>
              <a:t> ‘80 e ‘90: le </a:t>
            </a:r>
            <a:r>
              <a:rPr lang="es-ES" dirty="0" err="1">
                <a:effectLst/>
                <a:latin typeface="Calibri" panose="020F0502020204030204" pitchFamily="34" charset="0"/>
                <a:ea typeface="Calibri" panose="020F0502020204030204" pitchFamily="34" charset="0"/>
                <a:cs typeface="Arial" panose="020B0604020202020204" pitchFamily="34" charset="0"/>
              </a:rPr>
              <a:t>grandi</a:t>
            </a:r>
            <a:r>
              <a:rPr lang="es-ES" dirty="0">
                <a:effectLst/>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fasi</a:t>
            </a:r>
            <a:r>
              <a:rPr lang="es-ES" dirty="0">
                <a:latin typeface="Calibri" panose="020F0502020204030204" pitchFamily="34" charset="0"/>
                <a:ea typeface="Calibri" panose="020F0502020204030204" pitchFamily="34" charset="0"/>
                <a:cs typeface="Arial" panose="020B0604020202020204" pitchFamily="34" charset="0"/>
              </a:rPr>
              <a:t> migratorie da </a:t>
            </a:r>
            <a:r>
              <a:rPr lang="es-ES" dirty="0" err="1">
                <a:latin typeface="Calibri" panose="020F0502020204030204" pitchFamily="34" charset="0"/>
                <a:ea typeface="Calibri" panose="020F0502020204030204" pitchFamily="34" charset="0"/>
                <a:cs typeface="Arial" panose="020B0604020202020204" pitchFamily="34" charset="0"/>
              </a:rPr>
              <a:t>Perù</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ed</a:t>
            </a:r>
            <a:r>
              <a:rPr lang="es-ES" dirty="0">
                <a:latin typeface="Calibri" panose="020F0502020204030204" pitchFamily="34" charset="0"/>
                <a:ea typeface="Calibri" panose="020F0502020204030204" pitchFamily="34" charset="0"/>
                <a:cs typeface="Arial" panose="020B0604020202020204" pitchFamily="34" charset="0"/>
              </a:rPr>
              <a:t> Ecuador</a:t>
            </a:r>
            <a:r>
              <a:rPr lang="es-ES" dirty="0">
                <a:effectLst/>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s-ES" dirty="0" err="1">
                <a:effectLst/>
                <a:latin typeface="Calibri" panose="020F0502020204030204" pitchFamily="34" charset="0"/>
                <a:ea typeface="Calibri" panose="020F0502020204030204" pitchFamily="34" charset="0"/>
                <a:cs typeface="Arial" panose="020B0604020202020204" pitchFamily="34" charset="0"/>
              </a:rPr>
              <a:t>Migrazione</a:t>
            </a:r>
            <a:r>
              <a:rPr lang="es-ES" dirty="0">
                <a:effectLst/>
                <a:latin typeface="Calibri" panose="020F0502020204030204" pitchFamily="34" charset="0"/>
                <a:ea typeface="Calibri" panose="020F0502020204030204" pitchFamily="34" charset="0"/>
                <a:cs typeface="Arial" panose="020B0604020202020204" pitchFamily="34" charset="0"/>
              </a:rPr>
              <a:t> </a:t>
            </a:r>
            <a:r>
              <a:rPr lang="es-ES" dirty="0" err="1">
                <a:effectLst/>
                <a:latin typeface="Calibri" panose="020F0502020204030204" pitchFamily="34" charset="0"/>
                <a:ea typeface="Calibri" panose="020F0502020204030204" pitchFamily="34" charset="0"/>
                <a:cs typeface="Arial" panose="020B0604020202020204" pitchFamily="34" charset="0"/>
              </a:rPr>
              <a:t>femminile</a:t>
            </a:r>
            <a:r>
              <a:rPr lang="es-ES" dirty="0">
                <a:effectLst/>
                <a:latin typeface="Calibri" panose="020F0502020204030204" pitchFamily="34" charset="0"/>
                <a:ea typeface="Calibri" panose="020F0502020204030204" pitchFamily="34" charset="0"/>
                <a:cs typeface="Arial" panose="020B0604020202020204" pitchFamily="34" charset="0"/>
              </a:rPr>
              <a:t>, </a:t>
            </a:r>
            <a:r>
              <a:rPr lang="es-ES" dirty="0" err="1">
                <a:effectLst/>
                <a:latin typeface="Calibri" panose="020F0502020204030204" pitchFamily="34" charset="0"/>
                <a:ea typeface="Calibri" panose="020F0502020204030204" pitchFamily="34" charset="0"/>
                <a:cs typeface="Arial" panose="020B0604020202020204" pitchFamily="34" charset="0"/>
              </a:rPr>
              <a:t>formazione</a:t>
            </a:r>
            <a:r>
              <a:rPr lang="es-ES" dirty="0">
                <a:effectLst/>
                <a:latin typeface="Calibri" panose="020F0502020204030204" pitchFamily="34" charset="0"/>
                <a:ea typeface="Calibri" panose="020F0502020204030204" pitchFamily="34" charset="0"/>
                <a:cs typeface="Arial" panose="020B0604020202020204" pitchFamily="34" charset="0"/>
              </a:rPr>
              <a:t> técnica e/o </a:t>
            </a:r>
            <a:r>
              <a:rPr lang="es-ES" dirty="0" err="1">
                <a:effectLst/>
                <a:latin typeface="Calibri" panose="020F0502020204030204" pitchFamily="34" charset="0"/>
                <a:ea typeface="Calibri" panose="020F0502020204030204" pitchFamily="34" charset="0"/>
                <a:cs typeface="Arial" panose="020B0604020202020204" pitchFamily="34" charset="0"/>
              </a:rPr>
              <a:t>professionale</a:t>
            </a:r>
            <a:r>
              <a:rPr lang="es-ES" dirty="0">
                <a:effectLst/>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s-ES" dirty="0" err="1">
                <a:latin typeface="Calibri" panose="020F0502020204030204" pitchFamily="34" charset="0"/>
                <a:ea typeface="Calibri" panose="020F0502020204030204" pitchFamily="34" charset="0"/>
                <a:cs typeface="Arial" panose="020B0604020202020204" pitchFamily="34" charset="0"/>
              </a:rPr>
              <a:t>Ricerca</a:t>
            </a:r>
            <a:r>
              <a:rPr lang="es-ES" dirty="0">
                <a:latin typeface="Calibri" panose="020F0502020204030204" pitchFamily="34" charset="0"/>
                <a:ea typeface="Calibri" panose="020F0502020204030204" pitchFamily="34" charset="0"/>
                <a:cs typeface="Arial" panose="020B0604020202020204" pitchFamily="34" charset="0"/>
              </a:rPr>
              <a:t> di </a:t>
            </a:r>
            <a:r>
              <a:rPr lang="es-ES" dirty="0" err="1">
                <a:latin typeface="Calibri" panose="020F0502020204030204" pitchFamily="34" charset="0"/>
                <a:ea typeface="Calibri" panose="020F0502020204030204" pitchFamily="34" charset="0"/>
                <a:cs typeface="Arial" panose="020B0604020202020204" pitchFamily="34" charset="0"/>
              </a:rPr>
              <a:t>migliori</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entrate</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economiche</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ma</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spesso</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il</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lavoro</a:t>
            </a:r>
            <a:r>
              <a:rPr lang="es-ES" dirty="0">
                <a:latin typeface="Calibri" panose="020F0502020204030204" pitchFamily="34" charset="0"/>
                <a:ea typeface="Calibri" panose="020F0502020204030204" pitchFamily="34" charset="0"/>
                <a:cs typeface="Arial" panose="020B0604020202020204" pitchFamily="34" charset="0"/>
              </a:rPr>
              <a:t> che </a:t>
            </a:r>
            <a:r>
              <a:rPr lang="es-ES" dirty="0" err="1">
                <a:latin typeface="Calibri" panose="020F0502020204030204" pitchFamily="34" charset="0"/>
                <a:ea typeface="Calibri" panose="020F0502020204030204" pitchFamily="34" charset="0"/>
                <a:cs typeface="Arial" panose="020B0604020202020204" pitchFamily="34" charset="0"/>
              </a:rPr>
              <a:t>svolgono</a:t>
            </a:r>
            <a:r>
              <a:rPr lang="es-ES" dirty="0">
                <a:latin typeface="Calibri" panose="020F0502020204030204" pitchFamily="34" charset="0"/>
                <a:ea typeface="Calibri" panose="020F0502020204030204" pitchFamily="34" charset="0"/>
                <a:cs typeface="Arial" panose="020B0604020202020204" pitchFamily="34" charset="0"/>
              </a:rPr>
              <a:t> è meno </a:t>
            </a:r>
            <a:r>
              <a:rPr lang="es-ES" dirty="0" err="1">
                <a:latin typeface="Calibri" panose="020F0502020204030204" pitchFamily="34" charset="0"/>
                <a:ea typeface="Calibri" panose="020F0502020204030204" pitchFamily="34" charset="0"/>
                <a:cs typeface="Arial" panose="020B0604020202020204" pitchFamily="34" charset="0"/>
              </a:rPr>
              <a:t>qualificato</a:t>
            </a:r>
            <a:r>
              <a:rPr lang="es-ES" dirty="0">
                <a:latin typeface="Calibri" panose="020F0502020204030204" pitchFamily="34" charset="0"/>
                <a:ea typeface="Calibri" panose="020F0502020204030204" pitchFamily="34" charset="0"/>
                <a:cs typeface="Arial" panose="020B0604020202020204" pitchFamily="34" charset="0"/>
              </a:rPr>
              <a:t> di </a:t>
            </a:r>
            <a:r>
              <a:rPr lang="es-ES" dirty="0" err="1">
                <a:latin typeface="Calibri" panose="020F0502020204030204" pitchFamily="34" charset="0"/>
                <a:ea typeface="Calibri" panose="020F0502020204030204" pitchFamily="34" charset="0"/>
                <a:cs typeface="Arial" panose="020B0604020202020204" pitchFamily="34" charset="0"/>
              </a:rPr>
              <a:t>quello</a:t>
            </a:r>
            <a:r>
              <a:rPr lang="es-ES" dirty="0">
                <a:latin typeface="Calibri" panose="020F0502020204030204" pitchFamily="34" charset="0"/>
                <a:ea typeface="Calibri" panose="020F0502020204030204" pitchFamily="34" charset="0"/>
                <a:cs typeface="Arial" panose="020B0604020202020204" pitchFamily="34" charset="0"/>
              </a:rPr>
              <a:t> che </a:t>
            </a:r>
            <a:r>
              <a:rPr lang="es-ES" dirty="0" err="1">
                <a:latin typeface="Calibri" panose="020F0502020204030204" pitchFamily="34" charset="0"/>
                <a:ea typeface="Calibri" panose="020F0502020204030204" pitchFamily="34" charset="0"/>
                <a:cs typeface="Arial" panose="020B0604020202020204" pitchFamily="34" charset="0"/>
              </a:rPr>
              <a:t>avevano</a:t>
            </a:r>
            <a:r>
              <a:rPr lang="es-ES" dirty="0">
                <a:latin typeface="Calibri" panose="020F0502020204030204" pitchFamily="34" charset="0"/>
                <a:ea typeface="Calibri" panose="020F0502020204030204" pitchFamily="34" charset="0"/>
                <a:cs typeface="Arial" panose="020B0604020202020204" pitchFamily="34" charset="0"/>
              </a:rPr>
              <a:t> in patria. </a:t>
            </a:r>
          </a:p>
          <a:p>
            <a:pPr>
              <a:lnSpc>
                <a:spcPct val="107000"/>
              </a:lnSpc>
              <a:spcAft>
                <a:spcPts val="800"/>
              </a:spcAft>
            </a:pPr>
            <a:r>
              <a:rPr lang="es-ES" dirty="0" err="1">
                <a:effectLst/>
                <a:latin typeface="Calibri" panose="020F0502020204030204" pitchFamily="34" charset="0"/>
                <a:ea typeface="Calibri" panose="020F0502020204030204" pitchFamily="34" charset="0"/>
                <a:cs typeface="Arial" panose="020B0604020202020204" pitchFamily="34" charset="0"/>
              </a:rPr>
              <a:t>Emigrazione</a:t>
            </a:r>
            <a:r>
              <a:rPr lang="es-ES" dirty="0">
                <a:effectLst/>
                <a:latin typeface="Calibri" panose="020F0502020204030204" pitchFamily="34" charset="0"/>
                <a:ea typeface="Calibri" panose="020F0502020204030204" pitchFamily="34" charset="0"/>
                <a:cs typeface="Arial" panose="020B0604020202020204" pitchFamily="34" charset="0"/>
              </a:rPr>
              <a:t> come </a:t>
            </a:r>
            <a:r>
              <a:rPr lang="es-ES" dirty="0" err="1">
                <a:effectLst/>
                <a:latin typeface="Calibri" panose="020F0502020204030204" pitchFamily="34" charset="0"/>
                <a:ea typeface="Calibri" panose="020F0502020204030204" pitchFamily="34" charset="0"/>
                <a:cs typeface="Arial" panose="020B0604020202020204" pitchFamily="34" charset="0"/>
              </a:rPr>
              <a:t>strategia</a:t>
            </a:r>
            <a:r>
              <a:rPr lang="es-ES" dirty="0">
                <a:effectLst/>
                <a:latin typeface="Calibri" panose="020F0502020204030204" pitchFamily="34" charset="0"/>
                <a:ea typeface="Calibri" panose="020F0502020204030204" pitchFamily="34" charset="0"/>
                <a:cs typeface="Arial" panose="020B0604020202020204" pitchFamily="34" charset="0"/>
              </a:rPr>
              <a:t> </a:t>
            </a:r>
            <a:r>
              <a:rPr lang="es-ES" dirty="0" err="1">
                <a:effectLst/>
                <a:latin typeface="Calibri" panose="020F0502020204030204" pitchFamily="34" charset="0"/>
                <a:ea typeface="Calibri" panose="020F0502020204030204" pitchFamily="34" charset="0"/>
                <a:cs typeface="Arial" panose="020B0604020202020204" pitchFamily="34" charset="0"/>
              </a:rPr>
              <a:t>familiare</a:t>
            </a:r>
            <a:r>
              <a:rPr lang="es-ES" dirty="0">
                <a:effectLst/>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s-ES" dirty="0" err="1">
                <a:latin typeface="Calibri" panose="020F0502020204030204" pitchFamily="34" charset="0"/>
                <a:ea typeface="Calibri" panose="020F0502020204030204" pitchFamily="34" charset="0"/>
                <a:cs typeface="Arial" panose="020B0604020202020204" pitchFamily="34" charset="0"/>
              </a:rPr>
              <a:t>Anni</a:t>
            </a:r>
            <a:r>
              <a:rPr lang="es-ES" dirty="0">
                <a:latin typeface="Calibri" panose="020F0502020204030204" pitchFamily="34" charset="0"/>
                <a:ea typeface="Calibri" panose="020F0502020204030204" pitchFamily="34" charset="0"/>
                <a:cs typeface="Arial" panose="020B0604020202020204" pitchFamily="34" charset="0"/>
              </a:rPr>
              <a:t> ‘80 e ‘90 in Perú: </a:t>
            </a:r>
            <a:r>
              <a:rPr lang="es-ES" dirty="0" err="1">
                <a:latin typeface="Calibri" panose="020F0502020204030204" pitchFamily="34" charset="0"/>
                <a:ea typeface="Calibri" panose="020F0502020204030204" pitchFamily="34" charset="0"/>
                <a:cs typeface="Arial" panose="020B0604020202020204" pitchFamily="34" charset="0"/>
              </a:rPr>
              <a:t>crisi</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economica</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violenza</a:t>
            </a:r>
            <a:r>
              <a:rPr lang="es-ES" dirty="0">
                <a:latin typeface="Calibri" panose="020F0502020204030204" pitchFamily="34" charset="0"/>
                <a:ea typeface="Calibri" panose="020F0502020204030204" pitchFamily="34" charset="0"/>
                <a:cs typeface="Arial" panose="020B0604020202020204" pitchFamily="34" charset="0"/>
              </a:rPr>
              <a:t> </a:t>
            </a:r>
            <a:r>
              <a:rPr lang="es-ES" dirty="0" err="1">
                <a:latin typeface="Calibri" panose="020F0502020204030204" pitchFamily="34" charset="0"/>
                <a:ea typeface="Calibri" panose="020F0502020204030204" pitchFamily="34" charset="0"/>
                <a:cs typeface="Arial" panose="020B0604020202020204" pitchFamily="34" charset="0"/>
              </a:rPr>
              <a:t>politica</a:t>
            </a:r>
            <a:r>
              <a:rPr lang="es-ES" dirty="0">
                <a:latin typeface="Calibri" panose="020F0502020204030204" pitchFamily="34" charset="0"/>
                <a:ea typeface="Calibri" panose="020F0502020204030204" pitchFamily="34" charset="0"/>
                <a:cs typeface="Arial" panose="020B0604020202020204" pitchFamily="34" charset="0"/>
              </a:rPr>
              <a:t> e </a:t>
            </a:r>
            <a:r>
              <a:rPr lang="es-ES" dirty="0" err="1">
                <a:latin typeface="Calibri" panose="020F0502020204030204" pitchFamily="34" charset="0"/>
                <a:ea typeface="Calibri" panose="020F0502020204030204" pitchFamily="34" charset="0"/>
                <a:cs typeface="Arial" panose="020B0604020202020204" pitchFamily="34" charset="0"/>
              </a:rPr>
              <a:t>repressione</a:t>
            </a:r>
            <a:r>
              <a:rPr lang="es-ES" dirty="0">
                <a:latin typeface="Calibri" panose="020F0502020204030204" pitchFamily="34" charset="0"/>
                <a:ea typeface="Calibri" panose="020F0502020204030204" pitchFamily="34" charset="0"/>
                <a:cs typeface="Arial" panose="020B0604020202020204" pitchFamily="34"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s-ES" dirty="0"/>
          </a:p>
        </p:txBody>
      </p:sp>
    </p:spTree>
    <p:extLst>
      <p:ext uri="{BB962C8B-B14F-4D97-AF65-F5344CB8AC3E}">
        <p14:creationId xmlns:p14="http://schemas.microsoft.com/office/powerpoint/2010/main" val="354309677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TotalTime>
  <Words>3572</Words>
  <Application>Microsoft Office PowerPoint</Application>
  <PresentationFormat>Panorámica</PresentationFormat>
  <Paragraphs>148</Paragraphs>
  <Slides>36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36</vt:i4>
      </vt:variant>
    </vt:vector>
  </HeadingPairs>
  <TitlesOfParts>
    <vt:vector size="40" baseType="lpstr">
      <vt:lpstr>Arial</vt:lpstr>
      <vt:lpstr>Calibri</vt:lpstr>
      <vt:lpstr>Calibri Light</vt:lpstr>
      <vt:lpstr>Tema de Office</vt:lpstr>
      <vt:lpstr>Latinoamericane in Italia. Il “terzo spazio”, l’identità e la cultura</vt:lpstr>
      <vt:lpstr>Il contesto europeo</vt:lpstr>
      <vt:lpstr>Presentación de PowerPoint</vt:lpstr>
      <vt:lpstr>LATILMA</vt:lpstr>
      <vt:lpstr>L’America Latina in Italia</vt:lpstr>
      <vt:lpstr>Presentación de PowerPoint</vt:lpstr>
      <vt:lpstr>Ipotesi</vt:lpstr>
      <vt:lpstr>Risorse e stato della questione</vt:lpstr>
      <vt:lpstr>Contesto storico-sociale</vt:lpstr>
      <vt:lpstr>Presentación de PowerPoint</vt:lpstr>
      <vt:lpstr>Migrazione, aspettative e classi sociali</vt:lpstr>
      <vt:lpstr>Presentación de PowerPoint</vt:lpstr>
      <vt:lpstr>Presentación de PowerPoint</vt:lpstr>
      <vt:lpstr>Prima della violenza senderista: la dittatura di Juan Velasco Alvarado</vt:lpstr>
      <vt:lpstr>Il Perù in Italia negli anni della grande migrazione </vt:lpstr>
      <vt:lpstr>Presentación de PowerPoint</vt:lpstr>
      <vt:lpstr>Narrare, narrarsi, testimoniare</vt:lpstr>
      <vt:lpstr>Presentación de PowerPoint</vt:lpstr>
      <vt:lpstr>Presentación de PowerPoint</vt:lpstr>
      <vt:lpstr>Presentación de PowerPoint</vt:lpstr>
      <vt:lpstr>Identità e lingua</vt:lpstr>
      <vt:lpstr>Lingua e riconoscimento artistico</vt:lpstr>
      <vt:lpstr>Presentación de PowerPoint</vt:lpstr>
      <vt:lpstr>Yeniffer Lilibell Aliaga Chávez, “Mille e una luna” (2020)</vt:lpstr>
      <vt:lpstr>Presentación de PowerPoint</vt:lpstr>
      <vt:lpstr>Presentación de PowerPoint</vt:lpstr>
      <vt:lpstr>Presentación de PowerPoint</vt:lpstr>
      <vt:lpstr>Presentación de PowerPoint</vt:lpstr>
      <vt:lpstr>Testimonianze dall’Europa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Elena Ritondale</dc:creator>
  <cp:lastModifiedBy>Elena Ritondale</cp:lastModifiedBy>
  <cp:revision>82</cp:revision>
  <dcterms:created xsi:type="dcterms:W3CDTF">2023-10-08T08:52:21Z</dcterms:created>
  <dcterms:modified xsi:type="dcterms:W3CDTF">2023-10-09T10:13:07Z</dcterms:modified>
</cp:coreProperties>
</file>